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5"/>
  </p:notesMasterIdLst>
  <p:handoutMasterIdLst>
    <p:handoutMasterId r:id="rId56"/>
  </p:handoutMasterIdLst>
  <p:sldIdLst>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125" d="100"/>
          <a:sy n="125" d="100"/>
        </p:scale>
        <p:origin x="-1128" y="22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56"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30/04/2012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4/30/2012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Image 8"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7"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extLst>
      <p:ext uri="{BB962C8B-B14F-4D97-AF65-F5344CB8AC3E}">
        <p14:creationId xmlns="" xmlns:p14="http://schemas.microsoft.com/office/powerpoint/2010/main" val="297054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pic>
        <p:nvPicPr>
          <p:cNvPr id="7"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Tree>
    <p:extLst>
      <p:ext uri="{BB962C8B-B14F-4D97-AF65-F5344CB8AC3E}">
        <p14:creationId xmlns="" xmlns:p14="http://schemas.microsoft.com/office/powerpoint/2010/main" val="2096813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73052"/>
            <a:ext cx="2637933" cy="1162050"/>
          </a:xfrm>
        </p:spPr>
        <p:txBody>
          <a:bodyPr anchor="ct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6" name="Rectangle 5"/>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4183619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5" name="Rectangle 4"/>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242673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3715182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366153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6"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extLst>
      <p:ext uri="{BB962C8B-B14F-4D97-AF65-F5344CB8AC3E}">
        <p14:creationId xmlns="" xmlns:p14="http://schemas.microsoft.com/office/powerpoint/2010/main" val="2599691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extLst>
      <p:ext uri="{BB962C8B-B14F-4D97-AF65-F5344CB8AC3E}">
        <p14:creationId xmlns="" xmlns:p14="http://schemas.microsoft.com/office/powerpoint/2010/main" val="1167883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hasCustomPrompt="1"/>
          </p:nvPr>
        </p:nvSpPr>
        <p:spPr>
          <a:xfrm>
            <a:off x="899592" y="994794"/>
            <a:ext cx="6501600" cy="489990"/>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99592" y="401859"/>
            <a:ext cx="6501600" cy="548640"/>
          </a:xfrm>
          <a:prstGeom prst="rect">
            <a:avLst/>
          </a:prstGeom>
          <a:effectLst/>
        </p:spPr>
        <p:txBody>
          <a:bodyPr vert="horz" lIns="91440" tIns="45720" rIns="91440" bIns="45720"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99592" y="1797120"/>
            <a:ext cx="7891200" cy="4368184"/>
          </a:xfrm>
          <a:prstGeom prst="rect">
            <a:avLst/>
          </a:prstGeom>
          <a:effectLst/>
        </p:spPr>
        <p:txBody>
          <a:bodyPr vert="horz" lIns="91440" tIns="45720" rIns="91440" bIns="45720" rtlCol="0">
            <a:normAutofit/>
          </a:bodyPr>
          <a:lstStyle/>
          <a:p>
            <a:pPr lvl="0"/>
            <a:r>
              <a:rPr lang="en-GB" dirty="0" smtClean="0">
                <a:effectLst/>
              </a:rPr>
              <a:t>Click to edit Master text styles</a:t>
            </a:r>
          </a:p>
          <a:p>
            <a:pPr lvl="1"/>
            <a:r>
              <a:rPr lang="en-GB" dirty="0" smtClean="0"/>
              <a:t>Second level</a:t>
            </a:r>
            <a:endParaRPr lang="en-US" noProof="0" dirty="0" smtClean="0"/>
          </a:p>
          <a:p>
            <a:pPr lvl="2"/>
            <a:r>
              <a:rPr lang="en-US" noProof="0" dirty="0" smtClean="0"/>
              <a:t>Third level</a:t>
            </a:r>
          </a:p>
          <a:p>
            <a:pPr lvl="3"/>
            <a:r>
              <a:rPr lang="en-US" noProof="0" dirty="0" smtClean="0"/>
              <a:t>Forth level</a:t>
            </a:r>
          </a:p>
          <a:p>
            <a:pPr lvl="4"/>
            <a:r>
              <a:rPr lang="en-US" noProof="0" dirty="0" smtClean="0"/>
              <a:t>Fifth level</a:t>
            </a:r>
            <a:endParaRPr lang="en-US" noProof="0" dirty="0"/>
          </a:p>
        </p:txBody>
      </p:sp>
      <p:sp>
        <p:nvSpPr>
          <p:cNvPr id="9" name="Espace réservé du numéro de diapositive 5"/>
          <p:cNvSpPr txBox="1">
            <a:spLocks/>
          </p:cNvSpPr>
          <p:nvPr/>
        </p:nvSpPr>
        <p:spPr>
          <a:xfrm>
            <a:off x="4191000" y="6492877"/>
            <a:ext cx="693440" cy="365125"/>
          </a:xfrm>
          <a:prstGeom prst="rect">
            <a:avLst/>
          </a:prstGeom>
        </p:spPr>
        <p:txBody>
          <a:bodyPr/>
          <a:lstStyle>
            <a:lvl1pPr>
              <a:defRPr sz="1000">
                <a:latin typeface="Arial" pitchFamily="34" charset="0"/>
                <a:cs typeface="Arial" pitchFamily="34" charset="0"/>
              </a:defRPr>
            </a:lvl1pPr>
          </a:lstStyle>
          <a:p>
            <a:pPr marL="0" marR="0" indent="0" algn="ctr" defTabSz="914400">
              <a:lnSpc>
                <a:spcPct val="100000"/>
              </a:lnSpc>
              <a:spcBef>
                <a:spcPts val="0"/>
              </a:spcBef>
              <a:spcAft>
                <a:spcPts val="0"/>
              </a:spcAft>
              <a:buNone/>
              <a:tabLst/>
            </a:pPr>
            <a:fld id="{77E95206-EC0C-43EF-8E7D-2BA7BDFE308A}" type="slidenum">
              <a:rPr lang="en-US" altLang="zh-CN" sz="1000" b="0" i="0" u="none" strike="noStrike" kern="1200" cap="none" spc="0" baseline="0">
                <a:ln>
                  <a:noFill/>
                </a:ln>
                <a:solidFill>
                  <a:srgbClr val="FFFFFF">
                    <a:lumMod val="65000"/>
                  </a:srgbClr>
                </a:solidFill>
                <a:effectLst/>
                <a:latin typeface="Arial"/>
                <a:ea typeface="+mn-ea"/>
                <a:cs typeface="Arial"/>
              </a:rPr>
              <a:pPr marL="0" marR="0" indent="0" algn="ctr" defTabSz="914400">
                <a:lnSpc>
                  <a:spcPct val="100000"/>
                </a:lnSpc>
                <a:spcBef>
                  <a:spcPts val="0"/>
                </a:spcBef>
                <a:spcAft>
                  <a:spcPts val="0"/>
                </a:spcAft>
                <a:buNone/>
                <a:tabLst/>
              </a:pPr>
              <a:t>‹#›</a:t>
            </a:fld>
            <a:endParaRPr kumimoji="0" lang="fr-FR" sz="10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endParaRPr>
          </a:p>
        </p:txBody>
      </p:sp>
      <p:pic>
        <p:nvPicPr>
          <p:cNvPr id="10" name="Picture 10" descr="Emblem_3DS_RGBcolor.png"/>
          <p:cNvPicPr>
            <a:picLocks noChangeAspect="1"/>
          </p:cNvPicPr>
          <p:nvPr/>
        </p:nvPicPr>
        <p:blipFill>
          <a:blip r:embed="rId20" cstate="print"/>
          <a:stretch>
            <a:fillRect/>
          </a:stretch>
        </p:blipFill>
        <p:spPr>
          <a:xfrm>
            <a:off x="107504" y="6241874"/>
            <a:ext cx="536896" cy="499494"/>
          </a:xfrm>
          <a:prstGeom prst="rect">
            <a:avLst/>
          </a:prstGeom>
        </p:spPr>
      </p:pic>
      <p:pic>
        <p:nvPicPr>
          <p:cNvPr id="12" name="Picture 8" descr="Bouton_charte_clic.png"/>
          <p:cNvPicPr>
            <a:picLocks noChangeAspect="1"/>
          </p:cNvPicPr>
          <p:nvPr/>
        </p:nvPicPr>
        <p:blipFill>
          <a:blip r:embed="rId21" cstate="print"/>
          <a:stretch>
            <a:fillRect/>
          </a:stretch>
        </p:blipFill>
        <p:spPr>
          <a:xfrm>
            <a:off x="395536" y="427680"/>
            <a:ext cx="461100" cy="600079"/>
          </a:xfrm>
          <a:prstGeom prst="rect">
            <a:avLst/>
          </a:prstGeom>
        </p:spPr>
      </p:pic>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14"/>
          <p:cNvPicPr>
            <a:picLocks noChangeAspect="1"/>
          </p:cNvPicPr>
          <p:nvPr/>
        </p:nvPicPr>
        <p:blipFill>
          <a:blip r:embed="rId22" cstate="print">
            <a:extLst>
              <a:ext uri="{28A0092B-C50C-407E-A947-70E740481C1C}">
                <a14:useLocalDpi xmlns="" xmlns:a14="http://schemas.microsoft.com/office/drawing/2010/main" val="0"/>
              </a:ext>
            </a:extLst>
          </a:blip>
          <a:stretch>
            <a:fillRect/>
          </a:stretch>
        </p:blipFill>
        <p:spPr>
          <a:xfrm>
            <a:off x="7486255" y="6323388"/>
            <a:ext cx="1671841" cy="53028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8" r:id="rId4"/>
    <p:sldLayoutId id="2147483667" r:id="rId5"/>
    <p:sldLayoutId id="2147483660" r:id="rId6"/>
    <p:sldLayoutId id="2147483662" r:id="rId7"/>
    <p:sldLayoutId id="2147483652" r:id="rId8"/>
    <p:sldLayoutId id="2147483653" r:id="rId9"/>
    <p:sldLayoutId id="2147483664" r:id="rId10"/>
    <p:sldLayoutId id="2147483654" r:id="rId11"/>
    <p:sldLayoutId id="2147483655" r:id="rId12"/>
    <p:sldLayoutId id="2147483663" r:id="rId13"/>
    <p:sldLayoutId id="2147483656" r:id="rId14"/>
    <p:sldLayoutId id="2147483657" r:id="rId15"/>
    <p:sldLayoutId id="2147483658" r:id="rId16"/>
    <p:sldLayoutId id="2147483665" r:id="rId17"/>
    <p:sldLayoutId id="2147483659" r:id="rId18"/>
  </p:sldLayoutIdLst>
  <p:txStyles>
    <p:titleStyle>
      <a:lvl1pPr algn="l" defTabSz="914400" rtl="0" eaLnBrk="1" latinLnBrk="0" hangingPunct="1">
        <a:spcBef>
          <a:spcPct val="0"/>
        </a:spcBef>
        <a:buNone/>
        <a:defRPr sz="3000" b="1" kern="1200" baseline="0">
          <a:solidFill>
            <a:schemeClr val="tx1"/>
          </a:solidFill>
          <a:latin typeface="Arial Narrow" pitchFamily="34" charset="0"/>
          <a:ea typeface="+mj-ea"/>
          <a:cs typeface="+mj-cs"/>
        </a:defRPr>
      </a:lvl1pPr>
    </p:titleStyle>
    <p:bodyStyle>
      <a:lvl1pPr marL="342900" indent="-34290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1pPr>
      <a:lvl2pPr marL="742950" indent="-28575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2pPr>
      <a:lvl3pPr marL="1143000" indent="-228600" algn="l" defTabSz="914400" rtl="0" eaLnBrk="1" latinLnBrk="0" hangingPunct="1">
        <a:spcBef>
          <a:spcPct val="20000"/>
        </a:spcBef>
        <a:buFont typeface="Courier New" pitchFamily="49" charset="0"/>
        <a:buChar char="o"/>
        <a:defRPr sz="2000" kern="1200" baseline="0">
          <a:solidFill>
            <a:schemeClr val="tx1"/>
          </a:solidFill>
          <a:latin typeface="Arial Narrow" pitchFamily="34" charset="0"/>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4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image" Target="../media/image70.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89463" y="4057650"/>
            <a:ext cx="4332287" cy="661988"/>
          </a:xfrm>
        </p:spPr>
        <p:txBody>
          <a:bodyPr/>
          <a:lstStyle/>
          <a:p>
            <a:pPr algn="r" defTabSz="914400">
              <a:spcBef>
                <a:spcPct val="0"/>
              </a:spcBef>
              <a:buNone/>
            </a:pPr>
            <a:r>
              <a:rPr lang="zh-CN" sz="3600" b="0" i="0" u="none" strike="noStrike" spc="0">
                <a:ln>
                  <a:noFill/>
                </a:ln>
                <a:solidFill>
                  <a:srgbClr val="4B575F"/>
                </a:solidFill>
                <a:effectLst/>
                <a:latin typeface="Arial"/>
                <a:ea typeface="SimHei" pitchFamily="2" charset="-122"/>
                <a:cs typeface="Arial"/>
              </a:rPr>
              <a:t>桥梁设计项目</a:t>
            </a:r>
          </a:p>
        </p:txBody>
      </p:sp>
      <p:sp>
        <p:nvSpPr>
          <p:cNvPr id="40963" name="Rectangle 3"/>
          <p:cNvSpPr>
            <a:spLocks noGrp="1" noChangeArrowheads="1"/>
          </p:cNvSpPr>
          <p:nvPr>
            <p:ph type="body" sz="quarter" idx="10"/>
          </p:nvPr>
        </p:nvSpPr>
        <p:spPr>
          <a:xfrm>
            <a:off x="5021263" y="5094288"/>
            <a:ext cx="3762375" cy="1228725"/>
          </a:xfrm>
        </p:spPr>
        <p:txBody>
          <a:bodyPr rtlCol="0">
            <a:normAutofit/>
          </a:bodyPr>
          <a:lstStyle/>
          <a:p>
            <a:pPr marL="0" indent="0" algn="r" defTabSz="914400">
              <a:spcBef>
                <a:spcPct val="20000"/>
              </a:spcBef>
              <a:spcAft>
                <a:spcPts val="0"/>
              </a:spcAft>
              <a:buNone/>
            </a:pPr>
            <a:r>
              <a:rPr lang="zh-CN" sz="2200" b="0" i="0" dirty="0">
                <a:solidFill>
                  <a:srgbClr val="4B575F"/>
                </a:solidFill>
                <a:latin typeface="Arial"/>
                <a:ea typeface="SimHei" pitchFamily="2" charset="-122"/>
                <a:cs typeface="Arial"/>
              </a:rPr>
              <a:t>使用 SolidWorks 和 SolidWorks Simulation </a:t>
            </a:r>
            <a:r>
              <a:rPr lang="en-US" altLang="zh-CN" sz="2200" b="0" i="0" dirty="0" smtClean="0">
                <a:solidFill>
                  <a:srgbClr val="4B575F"/>
                </a:solidFill>
                <a:latin typeface="Arial"/>
                <a:ea typeface="SimHei" pitchFamily="2" charset="-122"/>
                <a:cs typeface="Arial"/>
              </a:rPr>
              <a:t/>
            </a:r>
            <a:br>
              <a:rPr lang="en-US" altLang="zh-CN" sz="2200" b="0" i="0" dirty="0" smtClean="0">
                <a:solidFill>
                  <a:srgbClr val="4B575F"/>
                </a:solidFill>
                <a:latin typeface="Arial"/>
                <a:ea typeface="SimHei" pitchFamily="2" charset="-122"/>
                <a:cs typeface="Arial"/>
              </a:rPr>
            </a:br>
            <a:r>
              <a:rPr lang="zh-CN" sz="2200" b="0" i="0" dirty="0" smtClean="0">
                <a:solidFill>
                  <a:srgbClr val="4B575F"/>
                </a:solidFill>
                <a:latin typeface="Arial"/>
                <a:ea typeface="SimHei" pitchFamily="2" charset="-122"/>
                <a:cs typeface="Arial"/>
              </a:rPr>
              <a:t>来</a:t>
            </a:r>
            <a:r>
              <a:rPr lang="zh-CN" sz="2200" b="0" i="0" dirty="0">
                <a:solidFill>
                  <a:srgbClr val="4B575F"/>
                </a:solidFill>
                <a:latin typeface="Arial"/>
                <a:ea typeface="SimHei" pitchFamily="2" charset="-122"/>
                <a:cs typeface="Arial"/>
              </a:rPr>
              <a:t>设计、测试</a:t>
            </a:r>
            <a:r>
              <a:rPr lang="zh-CN" sz="2200" b="0" i="0" dirty="0" smtClean="0">
                <a:solidFill>
                  <a:srgbClr val="4B575F"/>
                </a:solidFill>
                <a:latin typeface="Arial"/>
                <a:ea typeface="SimHei" pitchFamily="2" charset="-122"/>
                <a:cs typeface="Arial"/>
              </a:rPr>
              <a:t>和建造</a:t>
            </a:r>
            <a:r>
              <a:rPr lang="zh-CN" sz="2200" b="0" i="0" dirty="0">
                <a:solidFill>
                  <a:srgbClr val="4B575F"/>
                </a:solidFill>
                <a:latin typeface="Arial"/>
                <a:ea typeface="SimHei" pitchFamily="2" charset="-122"/>
                <a:cs typeface="Arial"/>
              </a:rPr>
              <a:t>结构</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idx="1"/>
          </p:nvPr>
        </p:nvSpPr>
        <p:spPr>
          <a:xfrm>
            <a:off x="900113" y="1797050"/>
            <a:ext cx="3519487"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桁架由梁通过螺栓、焊接或铆钉连接而</a:t>
            </a:r>
            <a:r>
              <a:rPr lang="zh-CN" sz="2000" b="0" i="0" dirty="0" smtClean="0">
                <a:solidFill>
                  <a:srgbClr val="4B575F"/>
                </a:solidFill>
                <a:effectLst/>
                <a:latin typeface="Arial"/>
                <a:ea typeface="SimHei" pitchFamily="2" charset="-122"/>
                <a:cs typeface="Arial"/>
              </a:rPr>
              <a:t>成</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梁</a:t>
            </a:r>
            <a:r>
              <a:rPr lang="zh-CN" sz="2000" b="0" i="0" dirty="0">
                <a:solidFill>
                  <a:srgbClr val="4B575F"/>
                </a:solidFill>
                <a:effectLst/>
                <a:latin typeface="Arial"/>
                <a:ea typeface="SimHei" pitchFamily="2" charset="-122"/>
                <a:cs typeface="Arial"/>
              </a:rPr>
              <a:t>的常见例子是衣柜内用于挂衣服的横杆。</a:t>
            </a: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梁具有恒定的</a:t>
            </a:r>
            <a:r>
              <a:rPr lang="zh-CN" sz="2000" b="0" i="0" dirty="0" smtClean="0">
                <a:solidFill>
                  <a:srgbClr val="4B575F"/>
                </a:solidFill>
                <a:effectLst/>
                <a:latin typeface="Arial"/>
                <a:ea typeface="SimHei" pitchFamily="2" charset="-122"/>
                <a:cs typeface="Arial"/>
              </a:rPr>
              <a:t>横截面</a:t>
            </a:r>
            <a:r>
              <a:rPr lang="zh-CN" altLang="en-US" sz="2000" b="0" i="0" dirty="0" smtClean="0">
                <a:solidFill>
                  <a:srgbClr val="4B575F"/>
                </a:solidFill>
                <a:effectLst/>
                <a:latin typeface="Arial"/>
                <a:ea typeface="SimHei" pitchFamily="2" charset="-122"/>
                <a:cs typeface="Arial"/>
              </a:rPr>
              <a:t>。</a:t>
            </a:r>
            <a:endParaRPr lang="zh-CN" sz="2000" b="0" i="0" dirty="0">
              <a:solidFill>
                <a:srgbClr val="4B575F"/>
              </a:solidFill>
              <a:effectLst/>
              <a:latin typeface="Arial"/>
              <a:ea typeface="SimHei" pitchFamily="2" charset="-122"/>
              <a:cs typeface="Arial"/>
            </a:endParaRPr>
          </a:p>
        </p:txBody>
      </p:sp>
      <p:sp>
        <p:nvSpPr>
          <p:cNvPr id="6656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梁</a:t>
            </a:r>
          </a:p>
        </p:txBody>
      </p:sp>
      <p:pic>
        <p:nvPicPr>
          <p:cNvPr id="66564" name="Picture 7" descr="beam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495800" y="1676400"/>
            <a:ext cx="4352925" cy="40417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900113" y="1797050"/>
            <a:ext cx="4967287"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外部载荷是施加到梁上的</a:t>
            </a:r>
            <a:r>
              <a:rPr lang="zh-CN" sz="2000" b="0" i="0" dirty="0" smtClean="0">
                <a:solidFill>
                  <a:srgbClr val="4B575F"/>
                </a:solidFill>
                <a:effectLst/>
                <a:latin typeface="Arial"/>
                <a:ea typeface="SimHei" pitchFamily="2" charset="-122"/>
                <a:cs typeface="Arial"/>
              </a:rPr>
              <a:t>力</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通常</a:t>
            </a:r>
            <a:r>
              <a:rPr lang="zh-CN" sz="2000" b="0" i="0" dirty="0">
                <a:solidFill>
                  <a:srgbClr val="4B575F"/>
                </a:solidFill>
                <a:effectLst/>
                <a:latin typeface="Arial"/>
                <a:ea typeface="SimHei" pitchFamily="2" charset="-122"/>
                <a:cs typeface="Arial"/>
              </a:rPr>
              <a:t>施加到梁上的载荷是重量，例如火车车厢的</a:t>
            </a:r>
            <a:r>
              <a:rPr lang="zh-CN" sz="2000" b="0" i="0" dirty="0" smtClean="0">
                <a:solidFill>
                  <a:srgbClr val="4B575F"/>
                </a:solidFill>
                <a:effectLst/>
                <a:latin typeface="Arial"/>
                <a:ea typeface="SimHei" pitchFamily="2" charset="-122"/>
                <a:cs typeface="Arial"/>
              </a:rPr>
              <a:t>重量</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载荷</a:t>
            </a:r>
            <a:r>
              <a:rPr lang="zh-CN" sz="2000" b="0" i="0" dirty="0">
                <a:solidFill>
                  <a:srgbClr val="4B575F"/>
                </a:solidFill>
                <a:effectLst/>
                <a:latin typeface="Arial"/>
                <a:ea typeface="SimHei" pitchFamily="2" charset="-122"/>
                <a:cs typeface="Arial"/>
              </a:rPr>
              <a:t>通常施加在梁的某一区域。</a:t>
            </a:r>
          </a:p>
        </p:txBody>
      </p:sp>
      <p:sp>
        <p:nvSpPr>
          <p:cNvPr id="67587"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外部载荷</a:t>
            </a:r>
          </a:p>
        </p:txBody>
      </p:sp>
      <p:pic>
        <p:nvPicPr>
          <p:cNvPr id="67588" name="Picture 4" descr="loading"/>
          <p:cNvPicPr>
            <a:picLocks noChangeAspect="1" noChangeArrowheads="1"/>
          </p:cNvPicPr>
          <p:nvPr/>
        </p:nvPicPr>
        <p:blipFill>
          <a:blip r:embed="rId2" cstate="print"/>
          <a:srcRect/>
          <a:stretch>
            <a:fillRect/>
          </a:stretch>
        </p:blipFill>
        <p:spPr bwMode="auto">
          <a:xfrm>
            <a:off x="6019800" y="1752600"/>
            <a:ext cx="2809875" cy="1581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idx="1"/>
          </p:nvPr>
        </p:nvSpPr>
        <p:spPr>
          <a:xfrm>
            <a:off x="900113" y="1797050"/>
            <a:ext cx="3763962" cy="4368800"/>
          </a:xfrm>
        </p:spPr>
        <p:txBody>
          <a:bodyPr/>
          <a:lstStyle/>
          <a:p>
            <a:pPr marL="342900" indent="-342900" algn="l" defTabSz="914400">
              <a:lnSpc>
                <a:spcPct val="90000"/>
              </a:lnSpc>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施加到梁上的载荷会导致</a:t>
            </a:r>
            <a:r>
              <a:rPr lang="zh-CN" sz="2000" b="0" i="0" dirty="0" smtClean="0">
                <a:solidFill>
                  <a:srgbClr val="4B575F"/>
                </a:solidFill>
                <a:effectLst/>
                <a:latin typeface="Arial"/>
                <a:ea typeface="SimHei" pitchFamily="2" charset="-122"/>
                <a:cs typeface="Arial"/>
              </a:rPr>
              <a:t>弯曲</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载荷</a:t>
            </a:r>
            <a:r>
              <a:rPr lang="zh-CN" sz="2000" b="0" i="0" dirty="0">
                <a:solidFill>
                  <a:srgbClr val="4B575F"/>
                </a:solidFill>
                <a:effectLst/>
                <a:latin typeface="Arial"/>
                <a:ea typeface="SimHei" pitchFamily="2" charset="-122"/>
                <a:cs typeface="Arial"/>
              </a:rPr>
              <a:t>导致梁弯曲并沿载荷方向</a:t>
            </a:r>
            <a:r>
              <a:rPr lang="zh-CN" sz="2000" b="0" i="0" dirty="0" smtClean="0">
                <a:solidFill>
                  <a:srgbClr val="4B575F"/>
                </a:solidFill>
                <a:effectLst/>
                <a:latin typeface="Arial"/>
                <a:ea typeface="SimHei" pitchFamily="2" charset="-122"/>
                <a:cs typeface="Arial"/>
              </a:rPr>
              <a:t>移动</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挠度</a:t>
            </a:r>
            <a:r>
              <a:rPr lang="zh-CN" sz="2000" b="0" i="0" dirty="0">
                <a:solidFill>
                  <a:srgbClr val="4B575F"/>
                </a:solidFill>
                <a:effectLst/>
                <a:latin typeface="Arial"/>
                <a:ea typeface="SimHei" pitchFamily="2" charset="-122"/>
                <a:cs typeface="Arial"/>
              </a:rPr>
              <a:t>表示梁从原始位置移动的</a:t>
            </a:r>
            <a:r>
              <a:rPr lang="zh-CN" sz="2000" b="0" i="0" dirty="0" smtClean="0">
                <a:solidFill>
                  <a:srgbClr val="4B575F"/>
                </a:solidFill>
                <a:effectLst/>
                <a:latin typeface="Arial"/>
                <a:ea typeface="SimHei" pitchFamily="2" charset="-122"/>
                <a:cs typeface="Arial"/>
              </a:rPr>
              <a:t>距离</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载荷</a:t>
            </a:r>
            <a:r>
              <a:rPr lang="zh-CN" sz="2000" b="0" i="0" dirty="0">
                <a:solidFill>
                  <a:srgbClr val="4B575F"/>
                </a:solidFill>
                <a:effectLst/>
                <a:latin typeface="Arial"/>
                <a:ea typeface="SimHei" pitchFamily="2" charset="-122"/>
                <a:cs typeface="Arial"/>
              </a:rPr>
              <a:t>越大，挠度越</a:t>
            </a:r>
            <a:r>
              <a:rPr lang="zh-CN" sz="2000" b="0" i="0" dirty="0" smtClean="0">
                <a:solidFill>
                  <a:srgbClr val="4B575F"/>
                </a:solidFill>
                <a:effectLst/>
                <a:latin typeface="Arial"/>
                <a:ea typeface="SimHei" pitchFamily="2" charset="-122"/>
                <a:cs typeface="Arial"/>
              </a:rPr>
              <a:t>大</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“最糟情形”</a:t>
            </a:r>
            <a:r>
              <a:rPr lang="zh-CN" sz="2000" b="0" i="0" dirty="0">
                <a:solidFill>
                  <a:srgbClr val="4B575F"/>
                </a:solidFill>
                <a:effectLst/>
                <a:latin typeface="Arial"/>
                <a:ea typeface="SimHei" pitchFamily="2" charset="-122"/>
                <a:cs typeface="Arial"/>
              </a:rPr>
              <a:t>挠度出现在当载荷位于梁中心时。</a:t>
            </a:r>
          </a:p>
        </p:txBody>
      </p:sp>
      <p:sp>
        <p:nvSpPr>
          <p:cNvPr id="68611"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弯曲和挠度</a:t>
            </a:r>
          </a:p>
        </p:txBody>
      </p:sp>
      <p:pic>
        <p:nvPicPr>
          <p:cNvPr id="68612" name="Picture 7" descr="finger_1"/>
          <p:cNvPicPr>
            <a:picLocks noChangeAspect="1" noChangeArrowheads="1"/>
          </p:cNvPicPr>
          <p:nvPr/>
        </p:nvPicPr>
        <p:blipFill>
          <a:blip r:embed="rId2" cstate="print"/>
          <a:srcRect/>
          <a:stretch>
            <a:fillRect/>
          </a:stretch>
        </p:blipFill>
        <p:spPr bwMode="auto">
          <a:xfrm>
            <a:off x="4778375" y="1165225"/>
            <a:ext cx="3254375" cy="2441575"/>
          </a:xfrm>
          <a:prstGeom prst="rect">
            <a:avLst/>
          </a:prstGeom>
          <a:noFill/>
          <a:ln w="9525">
            <a:noFill/>
            <a:miter lim="800000"/>
            <a:headEnd/>
            <a:tailEnd/>
          </a:ln>
        </p:spPr>
      </p:pic>
      <p:pic>
        <p:nvPicPr>
          <p:cNvPr id="68613" name="Picture 8" descr="finger_2"/>
          <p:cNvPicPr>
            <a:picLocks noChangeAspect="1" noChangeArrowheads="1"/>
          </p:cNvPicPr>
          <p:nvPr/>
        </p:nvPicPr>
        <p:blipFill>
          <a:blip r:embed="rId3" cstate="print"/>
          <a:srcRect/>
          <a:stretch>
            <a:fillRect/>
          </a:stretch>
        </p:blipFill>
        <p:spPr bwMode="auto">
          <a:xfrm>
            <a:off x="4770438" y="3721100"/>
            <a:ext cx="3254375" cy="2441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900113" y="1797050"/>
            <a:ext cx="4819650"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当梁弯曲时，内部结构会发生</a:t>
            </a:r>
            <a:r>
              <a:rPr lang="zh-CN" sz="2000" b="0" i="0" dirty="0" smtClean="0">
                <a:solidFill>
                  <a:srgbClr val="4B575F"/>
                </a:solidFill>
                <a:effectLst/>
                <a:latin typeface="Arial"/>
                <a:ea typeface="SimHei" pitchFamily="2" charset="-122"/>
                <a:cs typeface="Arial"/>
              </a:rPr>
              <a:t>变化</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梁</a:t>
            </a:r>
            <a:r>
              <a:rPr lang="zh-CN" sz="2000" b="0" i="0" dirty="0">
                <a:solidFill>
                  <a:srgbClr val="4B575F"/>
                </a:solidFill>
                <a:effectLst/>
                <a:latin typeface="Arial"/>
                <a:ea typeface="SimHei" pitchFamily="2" charset="-122"/>
                <a:cs typeface="Arial"/>
              </a:rPr>
              <a:t>的上半部分（载荷施加到的面）会发生</a:t>
            </a:r>
            <a:r>
              <a:rPr lang="zh-CN" sz="2000" b="0" i="1" dirty="0">
                <a:solidFill>
                  <a:srgbClr val="4B575F"/>
                </a:solidFill>
                <a:effectLst/>
                <a:latin typeface="Arial"/>
                <a:ea typeface="SimHei" pitchFamily="2" charset="-122"/>
                <a:cs typeface="Arial"/>
              </a:rPr>
              <a:t>压缩</a:t>
            </a:r>
            <a:r>
              <a:rPr lang="zh-CN" sz="2000" b="0" i="0" dirty="0">
                <a:solidFill>
                  <a:srgbClr val="4B575F"/>
                </a:solidFill>
                <a:effectLst/>
                <a:latin typeface="Arial"/>
                <a:ea typeface="SimHei" pitchFamily="2" charset="-122"/>
                <a:cs typeface="Arial"/>
              </a:rPr>
              <a:t>（使两端靠近），而相对的面则会发生</a:t>
            </a:r>
            <a:r>
              <a:rPr lang="zh-CN" sz="2000" b="0" i="1" dirty="0">
                <a:solidFill>
                  <a:srgbClr val="4B575F"/>
                </a:solidFill>
                <a:effectLst/>
                <a:latin typeface="Arial"/>
                <a:ea typeface="SimHei" pitchFamily="2" charset="-122"/>
                <a:cs typeface="Arial"/>
              </a:rPr>
              <a:t>拉伸</a:t>
            </a:r>
            <a:r>
              <a:rPr lang="zh-CN" sz="2000" b="0" i="0" dirty="0">
                <a:solidFill>
                  <a:srgbClr val="4B575F"/>
                </a:solidFill>
                <a:effectLst/>
                <a:latin typeface="Arial"/>
                <a:ea typeface="SimHei" pitchFamily="2" charset="-122"/>
                <a:cs typeface="Arial"/>
              </a:rPr>
              <a:t>（使两端远离</a:t>
            </a:r>
            <a:r>
              <a:rPr lang="zh-CN" sz="2000" b="0" i="0" dirty="0" smtClean="0">
                <a:solidFill>
                  <a:srgbClr val="4B575F"/>
                </a:solidFill>
                <a:effectLst/>
                <a:latin typeface="Arial"/>
                <a:ea typeface="SimHei" pitchFamily="2" charset="-122"/>
                <a:cs typeface="Arial"/>
              </a:rPr>
              <a:t>）</a:t>
            </a:r>
            <a:r>
              <a:rPr lang="zh-CN" altLang="en-US" sz="2000" b="0" i="0" dirty="0" smtClean="0">
                <a:solidFill>
                  <a:srgbClr val="4B575F"/>
                </a:solidFill>
                <a:effectLst/>
                <a:latin typeface="Arial"/>
                <a:ea typeface="SimHei" pitchFamily="2" charset="-122"/>
                <a:cs typeface="Arial"/>
              </a:rPr>
              <a:t>。</a:t>
            </a:r>
            <a:endParaRPr lang="zh-CN" sz="2000" b="0" i="0" dirty="0">
              <a:solidFill>
                <a:srgbClr val="4B575F"/>
              </a:solidFill>
              <a:effectLst/>
              <a:latin typeface="Arial"/>
              <a:ea typeface="SimHei" pitchFamily="2" charset="-122"/>
              <a:cs typeface="Arial"/>
            </a:endParaRPr>
          </a:p>
        </p:txBody>
      </p:sp>
      <p:sp>
        <p:nvSpPr>
          <p:cNvPr id="69635"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拉伸和压缩</a:t>
            </a:r>
          </a:p>
        </p:txBody>
      </p:sp>
      <p:pic>
        <p:nvPicPr>
          <p:cNvPr id="69636" name="Picture 7" descr="tension-compression"/>
          <p:cNvPicPr>
            <a:picLocks noChangeAspect="1" noChangeArrowheads="1"/>
          </p:cNvPicPr>
          <p:nvPr/>
        </p:nvPicPr>
        <p:blipFill>
          <a:blip r:embed="rId2" cstate="print"/>
          <a:srcRect/>
          <a:stretch>
            <a:fillRect/>
          </a:stretch>
        </p:blipFill>
        <p:spPr bwMode="auto">
          <a:xfrm>
            <a:off x="5791200" y="1676400"/>
            <a:ext cx="2514600" cy="2419350"/>
          </a:xfrm>
          <a:prstGeom prst="rect">
            <a:avLst/>
          </a:prstGeom>
          <a:noFill/>
          <a:ln w="9525">
            <a:noFill/>
            <a:miter lim="800000"/>
            <a:headEnd/>
            <a:tailEnd/>
          </a:ln>
        </p:spPr>
      </p:pic>
      <p:sp>
        <p:nvSpPr>
          <p:cNvPr id="5" name="TextBox 4"/>
          <p:cNvSpPr txBox="1"/>
          <p:nvPr/>
        </p:nvSpPr>
        <p:spPr>
          <a:xfrm>
            <a:off x="7467600" y="1700213"/>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dirty="0" err="1">
                <a:solidFill>
                  <a:schemeClr val="tx1"/>
                </a:solidFill>
                <a:latin typeface="Times New Roman"/>
                <a:ea typeface="SimSun" pitchFamily="2" charset="-122"/>
                <a:cs typeface="Times New Roman"/>
              </a:rPr>
              <a:t>压缩</a:t>
            </a:r>
            <a:endParaRPr lang="en-US" sz="800" i="1" dirty="0">
              <a:latin typeface="Times New Roman" pitchFamily="18" charset="0"/>
              <a:ea typeface="SimSun" pitchFamily="2" charset="-122"/>
              <a:cs typeface="Times New Roman" pitchFamily="18" charset="0"/>
            </a:endParaRPr>
          </a:p>
        </p:txBody>
      </p:sp>
      <p:sp>
        <p:nvSpPr>
          <p:cNvPr id="6" name="TextBox 5"/>
          <p:cNvSpPr txBox="1"/>
          <p:nvPr/>
        </p:nvSpPr>
        <p:spPr>
          <a:xfrm>
            <a:off x="7467600" y="2467689"/>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SimSun" pitchFamily="2" charset="-122"/>
                <a:cs typeface="Times New Roman"/>
              </a:rPr>
              <a:t>拉伸</a:t>
            </a:r>
            <a:endParaRPr lang="en-US" sz="800" i="1" dirty="0">
              <a:latin typeface="Times New Roman" pitchFamily="18" charset="0"/>
              <a:ea typeface="SimSun" pitchFamily="2" charset="-122"/>
              <a:cs typeface="Times New Roman" pitchFamily="18" charset="0"/>
            </a:endParaRPr>
          </a:p>
        </p:txBody>
      </p:sp>
      <p:sp>
        <p:nvSpPr>
          <p:cNvPr id="7" name="TextBox 6"/>
          <p:cNvSpPr txBox="1"/>
          <p:nvPr/>
        </p:nvSpPr>
        <p:spPr>
          <a:xfrm rot="5400000">
            <a:off x="7024330" y="2110439"/>
            <a:ext cx="40005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SimSun" pitchFamily="2" charset="-122"/>
                <a:cs typeface="Times New Roman"/>
              </a:rPr>
              <a:t>剪应力</a:t>
            </a:r>
            <a:endParaRPr lang="en-US" sz="800" i="1" dirty="0">
              <a:latin typeface="Times New Roman" pitchFamily="18" charset="0"/>
              <a:ea typeface="SimSun" pitchFamily="2" charset="-122"/>
              <a:cs typeface="Times New Roman" pitchFamily="18" charset="0"/>
            </a:endParaRPr>
          </a:p>
        </p:txBody>
      </p:sp>
      <p:sp>
        <p:nvSpPr>
          <p:cNvPr id="8" name="TextBox 7"/>
          <p:cNvSpPr txBox="1"/>
          <p:nvPr/>
        </p:nvSpPr>
        <p:spPr>
          <a:xfrm>
            <a:off x="7543800" y="3028950"/>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dirty="0" err="1" smtClean="0">
                <a:solidFill>
                  <a:schemeClr val="tx1"/>
                </a:solidFill>
                <a:latin typeface="Times New Roman"/>
                <a:ea typeface="SimSun" pitchFamily="2" charset="-122"/>
                <a:cs typeface="Times New Roman"/>
              </a:rPr>
              <a:t>最大压应力</a:t>
            </a:r>
            <a:endParaRPr lang="en-US" sz="800" i="1" dirty="0">
              <a:latin typeface="Times New Roman" pitchFamily="18" charset="0"/>
              <a:ea typeface="SimSun" pitchFamily="2" charset="-122"/>
              <a:cs typeface="Times New Roman" pitchFamily="18" charset="0"/>
            </a:endParaRPr>
          </a:p>
        </p:txBody>
      </p:sp>
      <p:sp>
        <p:nvSpPr>
          <p:cNvPr id="9" name="TextBox 8"/>
          <p:cNvSpPr txBox="1"/>
          <p:nvPr/>
        </p:nvSpPr>
        <p:spPr>
          <a:xfrm>
            <a:off x="7543800" y="3476625"/>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SimSun" pitchFamily="2" charset="-122"/>
                <a:cs typeface="Times New Roman"/>
              </a:rPr>
              <a:t>无应力</a:t>
            </a:r>
            <a:endParaRPr lang="en-US" sz="800" i="1" dirty="0">
              <a:latin typeface="Times New Roman" pitchFamily="18" charset="0"/>
              <a:ea typeface="SimSun" pitchFamily="2" charset="-122"/>
              <a:cs typeface="Times New Roman" pitchFamily="18" charset="0"/>
            </a:endParaRPr>
          </a:p>
        </p:txBody>
      </p:sp>
      <p:sp>
        <p:nvSpPr>
          <p:cNvPr id="10" name="TextBox 9"/>
          <p:cNvSpPr txBox="1"/>
          <p:nvPr/>
        </p:nvSpPr>
        <p:spPr>
          <a:xfrm>
            <a:off x="7543800" y="3886200"/>
            <a:ext cx="762000" cy="141577"/>
          </a:xfrm>
          <a:prstGeom prst="rect">
            <a:avLst/>
          </a:prstGeom>
          <a:solidFill>
            <a:schemeClr val="bg1"/>
          </a:solidFill>
        </p:spPr>
        <p:txBody>
          <a:bodyPr wrap="square" lIns="9144" tIns="9144" rIns="0" bIns="9144" rtlCol="0">
            <a:spAutoFit/>
          </a:bodyPr>
          <a:lstStyle/>
          <a:p>
            <a:pPr algn="l" defTabSz="914400">
              <a:buNone/>
            </a:pPr>
            <a:r>
              <a:rPr lang="en-US" sz="800" b="0" i="1" dirty="0" err="1" smtClean="0">
                <a:solidFill>
                  <a:schemeClr val="tx1"/>
                </a:solidFill>
                <a:latin typeface="Times New Roman"/>
                <a:ea typeface="SimSun" pitchFamily="2" charset="-122"/>
                <a:cs typeface="Times New Roman"/>
              </a:rPr>
              <a:t>最大拉应力</a:t>
            </a:r>
            <a:endParaRPr lang="en-US" sz="800" i="1" dirty="0">
              <a:latin typeface="Times New Roman" pitchFamily="18" charset="0"/>
              <a:ea typeface="SimSun" pitchFamily="2" charset="-122"/>
              <a:cs typeface="Times New Roman" pitchFamily="18" charset="0"/>
            </a:endParaRPr>
          </a:p>
        </p:txBody>
      </p:sp>
      <p:sp>
        <p:nvSpPr>
          <p:cNvPr id="11" name="TextBox 10"/>
          <p:cNvSpPr txBox="1"/>
          <p:nvPr/>
        </p:nvSpPr>
        <p:spPr>
          <a:xfrm>
            <a:off x="5881688" y="3405188"/>
            <a:ext cx="366712" cy="141577"/>
          </a:xfrm>
          <a:prstGeom prst="rect">
            <a:avLst/>
          </a:prstGeom>
          <a:noFill/>
        </p:spPr>
        <p:txBody>
          <a:bodyPr wrap="square" lIns="9144" tIns="9144" rIns="0" bIns="9144" rtlCol="0">
            <a:spAutoFit/>
          </a:bodyPr>
          <a:lstStyle/>
          <a:p>
            <a:pPr algn="l" defTabSz="914400">
              <a:buNone/>
            </a:pPr>
            <a:r>
              <a:rPr lang="en-US" sz="800" b="0" i="1" dirty="0" err="1">
                <a:solidFill>
                  <a:schemeClr val="tx1"/>
                </a:solidFill>
                <a:latin typeface="Times New Roman"/>
                <a:ea typeface="SimSun" pitchFamily="2" charset="-122"/>
                <a:cs typeface="Times New Roman"/>
              </a:rPr>
              <a:t>中性轴</a:t>
            </a:r>
            <a:endParaRPr lang="en-US" sz="800" i="1" dirty="0">
              <a:latin typeface="Times New Roman" pitchFamily="18" charset="0"/>
              <a:ea typeface="SimSun" pitchFamily="2" charset="-122"/>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idx="1"/>
          </p:nvPr>
        </p:nvSpPr>
        <p:spPr>
          <a:xfrm>
            <a:off x="900113" y="1797050"/>
            <a:ext cx="3824287"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应力用于衡量梁受力时内部产生的</a:t>
            </a:r>
            <a:r>
              <a:rPr lang="zh-CN" sz="2000" b="0" i="0" dirty="0" smtClean="0">
                <a:solidFill>
                  <a:srgbClr val="4B575F"/>
                </a:solidFill>
                <a:effectLst/>
                <a:latin typeface="Arial"/>
                <a:ea typeface="SimHei" pitchFamily="2" charset="-122"/>
                <a:cs typeface="Arial"/>
              </a:rPr>
              <a:t>变化</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它</a:t>
            </a:r>
            <a:r>
              <a:rPr lang="zh-CN" sz="2000" b="0" i="0" dirty="0">
                <a:solidFill>
                  <a:srgbClr val="4B575F"/>
                </a:solidFill>
                <a:effectLst/>
                <a:latin typeface="Arial"/>
                <a:ea typeface="SimHei" pitchFamily="2" charset="-122"/>
                <a:cs typeface="Arial"/>
              </a:rPr>
              <a:t>定义为力除以面积，常用单位有帕斯卡 (Pa)、兆帕斯卡 (Mpa) 和</a:t>
            </a:r>
            <a:r>
              <a:rPr lang="zh-CN" sz="2000" b="0" i="0" dirty="0" smtClean="0">
                <a:solidFill>
                  <a:srgbClr val="4B575F"/>
                </a:solidFill>
                <a:effectLst/>
                <a:latin typeface="Arial"/>
                <a:ea typeface="SimHei" pitchFamily="2" charset="-122"/>
                <a:cs typeface="Arial"/>
              </a:rPr>
              <a:t>磅</a:t>
            </a:r>
            <a:r>
              <a:rPr lang="en-US" altLang="zh-CN"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平方英寸 </a:t>
            </a:r>
            <a:r>
              <a:rPr lang="zh-CN" sz="2000" b="0" i="0" dirty="0">
                <a:solidFill>
                  <a:srgbClr val="4B575F"/>
                </a:solidFill>
                <a:effectLst/>
                <a:latin typeface="Arial"/>
                <a:ea typeface="SimHei" pitchFamily="2" charset="-122"/>
                <a:cs typeface="Arial"/>
              </a:rPr>
              <a:t>(psi</a:t>
            </a:r>
            <a:r>
              <a:rPr lang="zh-CN" sz="2000" b="0" i="0" dirty="0" smtClean="0">
                <a:solidFill>
                  <a:srgbClr val="4B575F"/>
                </a:solidFill>
                <a:effectLst/>
                <a:latin typeface="Arial"/>
                <a:ea typeface="SimHei" pitchFamily="2" charset="-122"/>
                <a:cs typeface="Arial"/>
              </a:rPr>
              <a:t>)</a:t>
            </a:r>
            <a:r>
              <a:rPr lang="zh-CN" altLang="en-US" sz="2000" b="0" i="0" dirty="0" smtClean="0">
                <a:solidFill>
                  <a:srgbClr val="4B575F"/>
                </a:solidFill>
                <a:effectLst/>
                <a:latin typeface="Arial"/>
                <a:ea typeface="SimHei" pitchFamily="2" charset="-122"/>
                <a:cs typeface="Arial"/>
              </a:rPr>
              <a:t>。</a:t>
            </a:r>
            <a:endParaRPr lang="zh-CN" sz="2000" b="0" i="0" dirty="0">
              <a:solidFill>
                <a:srgbClr val="4B575F"/>
              </a:solidFill>
              <a:effectLst/>
              <a:latin typeface="Arial"/>
              <a:ea typeface="SimHei" pitchFamily="2" charset="-122"/>
              <a:cs typeface="Arial"/>
            </a:endParaRP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应力可导致梁在高载荷下</a:t>
            </a:r>
            <a:r>
              <a:rPr lang="zh-CN" sz="2000" b="0" i="0" dirty="0" smtClean="0">
                <a:solidFill>
                  <a:srgbClr val="4B575F"/>
                </a:solidFill>
                <a:effectLst/>
                <a:latin typeface="Arial"/>
                <a:ea typeface="SimHei" pitchFamily="2" charset="-122"/>
                <a:cs typeface="Arial"/>
              </a:rPr>
              <a:t>断裂</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分析</a:t>
            </a:r>
            <a:r>
              <a:rPr lang="zh-CN" sz="2000" b="0" i="0" dirty="0">
                <a:solidFill>
                  <a:srgbClr val="4B575F"/>
                </a:solidFill>
                <a:effectLst/>
                <a:latin typeface="Arial"/>
                <a:ea typeface="SimHei" pitchFamily="2" charset="-122"/>
                <a:cs typeface="Arial"/>
              </a:rPr>
              <a:t>可提供显示高应力区域和低应力区域的图。</a:t>
            </a:r>
          </a:p>
        </p:txBody>
      </p:sp>
      <p:sp>
        <p:nvSpPr>
          <p:cNvPr id="70659"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应力</a:t>
            </a:r>
          </a:p>
        </p:txBody>
      </p:sp>
      <p:pic>
        <p:nvPicPr>
          <p:cNvPr id="70660" name="Picture 4" descr="Region Capture.JPG"/>
          <p:cNvPicPr>
            <a:picLocks noChangeAspect="1"/>
          </p:cNvPicPr>
          <p:nvPr/>
        </p:nvPicPr>
        <p:blipFill>
          <a:blip r:embed="rId2" cstate="print"/>
          <a:srcRect/>
          <a:stretch>
            <a:fillRect/>
          </a:stretch>
        </p:blipFill>
        <p:spPr bwMode="auto">
          <a:xfrm>
            <a:off x="4708525" y="1328738"/>
            <a:ext cx="3505200" cy="4200525"/>
          </a:xfrm>
          <a:prstGeom prst="rect">
            <a:avLst/>
          </a:prstGeom>
          <a:noFill/>
          <a:ln w="9525">
            <a:noFill/>
            <a:miter lim="800000"/>
            <a:headEnd/>
            <a:tailEnd/>
          </a:ln>
        </p:spPr>
      </p:pic>
      <p:sp>
        <p:nvSpPr>
          <p:cNvPr id="5" name="TextBox 4"/>
          <p:cNvSpPr txBox="1"/>
          <p:nvPr/>
        </p:nvSpPr>
        <p:spPr>
          <a:xfrm>
            <a:off x="6400800" y="1584960"/>
            <a:ext cx="640080" cy="138499"/>
          </a:xfrm>
          <a:prstGeom prst="rect">
            <a:avLst/>
          </a:prstGeom>
          <a:solidFill>
            <a:schemeClr val="bg1"/>
          </a:solidFill>
        </p:spPr>
        <p:txBody>
          <a:bodyPr wrap="square" lIns="182880" tIns="0" rIns="0" bIns="0" rtlCol="0">
            <a:spAutoFit/>
          </a:bodyPr>
          <a:lstStyle/>
          <a:p>
            <a:r>
              <a:rPr lang="zh-CN" altLang="en-US" sz="900" dirty="0" smtClean="0">
                <a:ea typeface="SimHei" pitchFamily="2" charset="-122"/>
              </a:rPr>
              <a:t>最糟情形</a:t>
            </a:r>
            <a:endParaRPr lang="zh-CN" altLang="en-US" sz="900" dirty="0">
              <a:ea typeface="SimHei" pitchFamily="2" charset="-122"/>
            </a:endParaRP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page15_01"/>
          <p:cNvPicPr>
            <a:picLocks noChangeAspect="1" noChangeArrowheads="1"/>
          </p:cNvPicPr>
          <p:nvPr/>
        </p:nvPicPr>
        <p:blipFill>
          <a:blip r:embed="rId2"/>
          <a:srcRect/>
          <a:stretch>
            <a:fillRect/>
          </a:stretch>
        </p:blipFill>
        <p:spPr bwMode="auto">
          <a:xfrm>
            <a:off x="4463415" y="838200"/>
            <a:ext cx="4467225" cy="2889250"/>
          </a:xfrm>
          <a:prstGeom prst="rect">
            <a:avLst/>
          </a:prstGeom>
          <a:noFill/>
        </p:spPr>
      </p:pic>
      <p:sp>
        <p:nvSpPr>
          <p:cNvPr id="71682" name="Rectangle 5"/>
          <p:cNvSpPr>
            <a:spLocks noGrp="1" noChangeArrowheads="1"/>
          </p:cNvSpPr>
          <p:nvPr>
            <p:ph idx="1"/>
          </p:nvPr>
        </p:nvSpPr>
        <p:spPr>
          <a:xfrm>
            <a:off x="900113" y="1797050"/>
            <a:ext cx="3763962"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梁承受多大载荷才会断裂？ 我们使用屈服强度来表示梁抵抗应力的极限。</a:t>
            </a: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实际上，它用于衡量使梁弯曲后不可回复而保持弯曲状态所需的最小应力。</a:t>
            </a: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梁的材料和横截面都影响其强度。</a:t>
            </a:r>
          </a:p>
        </p:txBody>
      </p:sp>
      <p:sp>
        <p:nvSpPr>
          <p:cNvPr id="7168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屈服强度</a:t>
            </a:r>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28" name="_s1028"/>
          <p:cNvCxnSpPr>
            <a:cxnSpLocks noChangeShapeType="1"/>
            <a:stCxn id="14" idx="0"/>
            <a:endCxn id="12" idx="2"/>
          </p:cNvCxnSpPr>
          <p:nvPr/>
        </p:nvCxnSpPr>
        <p:spPr bwMode="auto">
          <a:xfrm rot="5400000" flipH="1">
            <a:off x="5506448" y="2966662"/>
            <a:ext cx="705876" cy="2035935"/>
          </a:xfrm>
          <a:prstGeom prst="bentConnector3">
            <a:avLst>
              <a:gd name="adj1" fmla="val 16218"/>
            </a:avLst>
          </a:prstGeom>
          <a:noFill/>
          <a:ln w="28575">
            <a:solidFill>
              <a:srgbClr val="540000"/>
            </a:solidFill>
            <a:miter lim="800000"/>
            <a:headEnd/>
            <a:tailEnd/>
          </a:ln>
        </p:spPr>
      </p:cxnSp>
      <p:cxnSp>
        <p:nvCxnSpPr>
          <p:cNvPr id="1029" name="_s1029"/>
          <p:cNvCxnSpPr>
            <a:cxnSpLocks noChangeShapeType="1"/>
            <a:stCxn id="13" idx="0"/>
            <a:endCxn id="12" idx="2"/>
          </p:cNvCxnSpPr>
          <p:nvPr/>
        </p:nvCxnSpPr>
        <p:spPr bwMode="auto">
          <a:xfrm rot="16200000">
            <a:off x="3474938" y="2965695"/>
            <a:ext cx="705876" cy="2031509"/>
          </a:xfrm>
          <a:prstGeom prst="bentConnector3">
            <a:avLst>
              <a:gd name="adj1" fmla="val 16218"/>
            </a:avLst>
          </a:prstGeom>
          <a:noFill/>
          <a:ln w="28575">
            <a:solidFill>
              <a:srgbClr val="540000"/>
            </a:solidFill>
            <a:miter lim="800000"/>
            <a:headEnd/>
            <a:tailEnd/>
          </a:ln>
        </p:spPr>
      </p:cxnSp>
      <p:sp>
        <p:nvSpPr>
          <p:cNvPr id="12" name="_s1030"/>
          <p:cNvSpPr>
            <a:spLocks noChangeArrowheads="1"/>
          </p:cNvSpPr>
          <p:nvPr/>
        </p:nvSpPr>
        <p:spPr bwMode="auto">
          <a:xfrm>
            <a:off x="2931622" y="1797050"/>
            <a:ext cx="3824017" cy="1831462"/>
          </a:xfrm>
          <a:prstGeom prst="roundRect">
            <a:avLst>
              <a:gd name="adj" fmla="val 16667"/>
            </a:avLst>
          </a:prstGeom>
          <a:gradFill rotWithShape="1">
            <a:gsLst>
              <a:gs pos="0">
                <a:srgbClr val="F9F67F"/>
              </a:gs>
              <a:gs pos="100000">
                <a:srgbClr val="FFCC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zh-CN" sz="2800" b="0" i="0" u="none" strike="noStrike" cap="none" baseline="0">
                <a:ln>
                  <a:noFill/>
                </a:ln>
                <a:solidFill>
                  <a:srgbClr val="4B575F"/>
                </a:solidFill>
                <a:effectLst/>
                <a:latin typeface="Arial"/>
                <a:ea typeface="SimHei" pitchFamily="2" charset="-122"/>
                <a:cs typeface="Arial"/>
              </a:rPr>
              <a:t>强度</a:t>
            </a:r>
          </a:p>
        </p:txBody>
      </p:sp>
      <p:sp>
        <p:nvSpPr>
          <p:cNvPr id="13" name="_s1031"/>
          <p:cNvSpPr>
            <a:spLocks noChangeArrowheads="1"/>
          </p:cNvSpPr>
          <p:nvPr/>
        </p:nvSpPr>
        <p:spPr bwMode="auto">
          <a:xfrm>
            <a:off x="900113" y="4334388"/>
            <a:ext cx="3824017" cy="1831462"/>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zh-CN" sz="1500" b="0" i="0" u="none" strike="noStrike" cap="none" baseline="0">
                <a:ln>
                  <a:noFill/>
                </a:ln>
                <a:solidFill>
                  <a:srgbClr val="4B575F"/>
                </a:solidFill>
                <a:effectLst/>
                <a:latin typeface="Arial"/>
                <a:ea typeface="SimHei" pitchFamily="2" charset="-122"/>
                <a:cs typeface="Arial"/>
              </a:rPr>
              <a:t>横截</a:t>
            </a:r>
            <a:r>
              <a:rPr lang="zh-CN" sz="1500" b="0" i="0" u="none" strike="noStrike" cap="none">
                <a:ln>
                  <a:noFill/>
                </a:ln>
                <a:solidFill>
                  <a:srgbClr val="4B575F"/>
                </a:solidFill>
                <a:effectLst/>
                <a:latin typeface="Arial"/>
                <a:ea typeface="SimHei" pitchFamily="2" charset="-122"/>
                <a:cs typeface="Arial"/>
              </a:rPr>
              <a:t>面</a:t>
            </a:r>
            <a:r>
              <a:rPr lang="zh-CN" sz="1500" b="0" i="0" u="none" strike="noStrike" cap="none" baseline="0">
                <a:ln>
                  <a:noFill/>
                </a:ln>
                <a:solidFill>
                  <a:srgbClr val="4B575F"/>
                </a:solidFill>
                <a:effectLst/>
                <a:latin typeface="Arial"/>
                <a:ea typeface="SimHei" pitchFamily="2" charset="-122"/>
                <a:cs typeface="Arial"/>
              </a:rPr>
              <a:t>形状</a:t>
            </a:r>
          </a:p>
        </p:txBody>
      </p:sp>
      <p:sp>
        <p:nvSpPr>
          <p:cNvPr id="14" name="_s1032"/>
          <p:cNvSpPr>
            <a:spLocks noChangeArrowheads="1"/>
          </p:cNvSpPr>
          <p:nvPr/>
        </p:nvSpPr>
        <p:spPr bwMode="auto">
          <a:xfrm>
            <a:off x="4967558" y="4334388"/>
            <a:ext cx="3824017" cy="1831462"/>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zh-CN" sz="1500" b="0" i="0" u="none" strike="noStrike" cap="none" baseline="0">
                <a:ln>
                  <a:noFill/>
                </a:ln>
                <a:solidFill>
                  <a:srgbClr val="4B575F"/>
                </a:solidFill>
                <a:effectLst/>
                <a:latin typeface="Arial"/>
                <a:ea typeface="SimHei" pitchFamily="2" charset="-122"/>
                <a:cs typeface="Arial"/>
              </a:rPr>
              <a:t>材料</a:t>
            </a:r>
          </a:p>
        </p:txBody>
      </p:sp>
      <p:sp>
        <p:nvSpPr>
          <p:cNvPr id="1033"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SimHei" pitchFamily="2" charset="-122"/>
                <a:cs typeface="Arial"/>
              </a:rPr>
              <a:t>梁的强度</a:t>
            </a:r>
          </a:p>
        </p:txBody>
      </p:sp>
      <p:sp>
        <p:nvSpPr>
          <p:cNvPr id="1034" name="Rectangle 3"/>
          <p:cNvSpPr>
            <a:spLocks noGrp="1" noChangeArrowheads="1"/>
          </p:cNvSpPr>
          <p:nvPr>
            <p:ph type="body" sz="half" idx="4294967295"/>
          </p:nvPr>
        </p:nvSpPr>
        <p:spPr>
          <a:xfrm>
            <a:off x="0" y="1296988"/>
            <a:ext cx="2946400" cy="4862512"/>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latin typeface="Arial"/>
                <a:ea typeface="SimHei" pitchFamily="2" charset="-122"/>
                <a:cs typeface="Arial"/>
              </a:rPr>
              <a:t>横截面形状影响强度。</a:t>
            </a:r>
          </a:p>
          <a:p>
            <a:pPr marL="342900" indent="-342900" algn="l" defTabSz="914400">
              <a:spcBef>
                <a:spcPct val="20000"/>
              </a:spcBef>
              <a:buClr>
                <a:srgbClr val="4B575F"/>
              </a:buClr>
              <a:buFont typeface="Wingdings"/>
              <a:buChar char="§"/>
            </a:pPr>
            <a:r>
              <a:rPr lang="zh-CN" sz="2000" b="0" i="0" dirty="0">
                <a:solidFill>
                  <a:srgbClr val="4B575F"/>
                </a:solidFill>
                <a:latin typeface="Arial"/>
                <a:ea typeface="SimHei" pitchFamily="2" charset="-122"/>
                <a:cs typeface="Arial"/>
              </a:rPr>
              <a:t>使用较坚固的材料能够使梁更坚固（钢比木材坚固）。</a:t>
            </a: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p:cNvSpPr>
            <a:spLocks noGrp="1" noChangeArrowheads="1"/>
          </p:cNvSpPr>
          <p:nvPr>
            <p:ph idx="1"/>
          </p:nvPr>
        </p:nvSpPr>
        <p:spPr>
          <a:xfrm>
            <a:off x="900113" y="1797050"/>
            <a:ext cx="3549650"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将两根或三根梁如图所示堆叠起来，可以使梁更难弯曲并能承受更大的载荷。</a:t>
            </a:r>
          </a:p>
        </p:txBody>
      </p:sp>
      <p:sp>
        <p:nvSpPr>
          <p:cNvPr id="72707"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横截面形状</a:t>
            </a:r>
          </a:p>
        </p:txBody>
      </p:sp>
      <p:pic>
        <p:nvPicPr>
          <p:cNvPr id="72708" name="Picture 7" descr="finger_3"/>
          <p:cNvPicPr>
            <a:picLocks noChangeAspect="1" noChangeArrowheads="1"/>
          </p:cNvPicPr>
          <p:nvPr/>
        </p:nvPicPr>
        <p:blipFill>
          <a:blip r:embed="rId2" cstate="print"/>
          <a:srcRect/>
          <a:stretch>
            <a:fillRect/>
          </a:stretch>
        </p:blipFill>
        <p:spPr bwMode="auto">
          <a:xfrm>
            <a:off x="4589463" y="1382713"/>
            <a:ext cx="3254375" cy="2441575"/>
          </a:xfrm>
          <a:prstGeom prst="rect">
            <a:avLst/>
          </a:prstGeom>
          <a:noFill/>
          <a:ln w="9525">
            <a:noFill/>
            <a:miter lim="800000"/>
            <a:headEnd/>
            <a:tailEnd/>
          </a:ln>
        </p:spPr>
      </p:pic>
      <p:pic>
        <p:nvPicPr>
          <p:cNvPr id="72709" name="Picture 8" descr="finger_4"/>
          <p:cNvPicPr>
            <a:picLocks noChangeAspect="1" noChangeArrowheads="1"/>
          </p:cNvPicPr>
          <p:nvPr/>
        </p:nvPicPr>
        <p:blipFill>
          <a:blip r:embed="rId3" cstate="print"/>
          <a:srcRect/>
          <a:stretch>
            <a:fillRect/>
          </a:stretch>
        </p:blipFill>
        <p:spPr bwMode="auto">
          <a:xfrm>
            <a:off x="4579938" y="3903663"/>
            <a:ext cx="3254375" cy="2441575"/>
          </a:xfrm>
          <a:prstGeom prst="rect">
            <a:avLst/>
          </a:prstGeom>
          <a:noFill/>
          <a:ln w="9525">
            <a:noFill/>
            <a:miter lim="800000"/>
            <a:headEnd/>
            <a:tailEnd/>
          </a:ln>
        </p:spPr>
      </p:pic>
      <p:pic>
        <p:nvPicPr>
          <p:cNvPr id="72710" name="Picture 9" descr="finger_5"/>
          <p:cNvPicPr>
            <a:picLocks noChangeAspect="1" noChangeArrowheads="1"/>
          </p:cNvPicPr>
          <p:nvPr/>
        </p:nvPicPr>
        <p:blipFill>
          <a:blip r:embed="rId4" cstate="print"/>
          <a:srcRect/>
          <a:stretch>
            <a:fillRect/>
          </a:stretch>
        </p:blipFill>
        <p:spPr bwMode="auto">
          <a:xfrm>
            <a:off x="804863" y="3903663"/>
            <a:ext cx="3254375" cy="2441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900113" y="1797050"/>
            <a:ext cx="4662487"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截面越深（左侧），材料越</a:t>
            </a:r>
            <a:r>
              <a:rPr lang="zh-CN" sz="2000" b="0" i="0" dirty="0" smtClean="0">
                <a:solidFill>
                  <a:srgbClr val="4B575F"/>
                </a:solidFill>
                <a:effectLst/>
                <a:latin typeface="Arial"/>
                <a:ea typeface="SimHei" pitchFamily="2" charset="-122"/>
                <a:cs typeface="Arial"/>
              </a:rPr>
              <a:t>坚固</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加大</a:t>
            </a:r>
            <a:r>
              <a:rPr lang="zh-CN" sz="2000" b="0" i="0" dirty="0">
                <a:solidFill>
                  <a:srgbClr val="4B575F"/>
                </a:solidFill>
                <a:effectLst/>
                <a:latin typeface="Arial"/>
                <a:ea typeface="SimHei" pitchFamily="2" charset="-122"/>
                <a:cs typeface="Arial"/>
              </a:rPr>
              <a:t>截面宽度（右侧）也有作用，但作用没有那么</a:t>
            </a:r>
            <a:r>
              <a:rPr lang="zh-CN" sz="2000" b="0" i="0" dirty="0" smtClean="0">
                <a:solidFill>
                  <a:srgbClr val="4B575F"/>
                </a:solidFill>
                <a:effectLst/>
                <a:latin typeface="Arial"/>
                <a:ea typeface="SimHei" pitchFamily="2" charset="-122"/>
                <a:cs typeface="Arial"/>
              </a:rPr>
              <a:t>大</a:t>
            </a:r>
            <a:r>
              <a:rPr lang="zh-CN" altLang="en-US" sz="2000" b="0" i="0" dirty="0" smtClean="0">
                <a:solidFill>
                  <a:srgbClr val="4B575F"/>
                </a:solidFill>
                <a:effectLst/>
                <a:latin typeface="Arial"/>
                <a:ea typeface="SimHei" pitchFamily="2" charset="-122"/>
                <a:cs typeface="Arial"/>
              </a:rPr>
              <a:t>。</a:t>
            </a:r>
            <a:endParaRPr lang="zh-CN" sz="2000" b="0" i="0" dirty="0">
              <a:solidFill>
                <a:srgbClr val="4B575F"/>
              </a:solidFill>
              <a:effectLst/>
              <a:latin typeface="Arial"/>
              <a:ea typeface="SimHei" pitchFamily="2" charset="-122"/>
              <a:cs typeface="Arial"/>
            </a:endParaRP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梁越厚越坚固的理论根据在于梁厚度越大，其面积转动惯量也越</a:t>
            </a:r>
            <a:r>
              <a:rPr lang="zh-CN" sz="2000" b="0" i="0" dirty="0" smtClean="0">
                <a:solidFill>
                  <a:srgbClr val="4B575F"/>
                </a:solidFill>
                <a:effectLst/>
                <a:latin typeface="Arial"/>
                <a:ea typeface="SimHei" pitchFamily="2" charset="-122"/>
                <a:cs typeface="Arial"/>
              </a:rPr>
              <a:t>大</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该</a:t>
            </a:r>
            <a:r>
              <a:rPr lang="zh-CN" sz="2000" b="0" i="0" dirty="0">
                <a:solidFill>
                  <a:srgbClr val="4B575F"/>
                </a:solidFill>
                <a:effectLst/>
                <a:latin typeface="Arial"/>
                <a:ea typeface="SimHei" pitchFamily="2" charset="-122"/>
                <a:cs typeface="Arial"/>
              </a:rPr>
              <a:t>参数由截面的宽度 (b) 和高度 (h) 尺寸计算</a:t>
            </a:r>
            <a:r>
              <a:rPr lang="zh-CN" sz="2000" b="0" i="0" dirty="0" smtClean="0">
                <a:solidFill>
                  <a:srgbClr val="4B575F"/>
                </a:solidFill>
                <a:effectLst/>
                <a:latin typeface="Arial"/>
                <a:ea typeface="SimHei" pitchFamily="2" charset="-122"/>
                <a:cs typeface="Arial"/>
              </a:rPr>
              <a:t>得来</a:t>
            </a:r>
            <a:r>
              <a:rPr lang="zh-CN" altLang="en-US" sz="2000" b="0" i="0" dirty="0" smtClean="0">
                <a:solidFill>
                  <a:srgbClr val="4B575F"/>
                </a:solidFill>
                <a:effectLst/>
                <a:latin typeface="Arial"/>
                <a:ea typeface="SimHei" pitchFamily="2" charset="-122"/>
                <a:cs typeface="Arial"/>
              </a:rPr>
              <a:t>。</a:t>
            </a:r>
            <a:endParaRPr lang="zh-CN" sz="2000" b="0" i="0" dirty="0">
              <a:solidFill>
                <a:srgbClr val="4B575F"/>
              </a:solidFill>
              <a:effectLst/>
              <a:latin typeface="Arial"/>
              <a:ea typeface="SimHei" pitchFamily="2" charset="-122"/>
              <a:cs typeface="Arial"/>
            </a:endParaRPr>
          </a:p>
          <a:p>
            <a:pPr marL="342900" indent="-342900" algn="l" defTabSz="914400">
              <a:spcBef>
                <a:spcPct val="20000"/>
              </a:spcBef>
              <a:buFont typeface="Wingdings"/>
              <a:buChar char="§"/>
            </a:pPr>
            <a:endParaRPr lang="en-US" sz="2000" dirty="0" smtClean="0">
              <a:latin typeface="Arial" charset="0"/>
              <a:ea typeface="SimHei" pitchFamily="2" charset="-122"/>
              <a:cs typeface="Arial" charset="0"/>
            </a:endParaRPr>
          </a:p>
        </p:txBody>
      </p:sp>
      <p:sp>
        <p:nvSpPr>
          <p:cNvPr id="73731"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截面深度</a:t>
            </a:r>
          </a:p>
        </p:txBody>
      </p:sp>
      <p:sp>
        <p:nvSpPr>
          <p:cNvPr id="73732" name="Rectangle 10"/>
          <p:cNvSpPr>
            <a:spLocks noChangeArrowheads="1"/>
          </p:cNvSpPr>
          <p:nvPr/>
        </p:nvSpPr>
        <p:spPr bwMode="auto">
          <a:xfrm>
            <a:off x="73914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3733" name="Rectangle 11"/>
          <p:cNvSpPr>
            <a:spLocks noChangeArrowheads="1"/>
          </p:cNvSpPr>
          <p:nvPr/>
        </p:nvSpPr>
        <p:spPr bwMode="auto">
          <a:xfrm>
            <a:off x="81534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3734" name="Rectangle 7"/>
          <p:cNvSpPr>
            <a:spLocks noChangeArrowheads="1"/>
          </p:cNvSpPr>
          <p:nvPr/>
        </p:nvSpPr>
        <p:spPr bwMode="auto">
          <a:xfrm>
            <a:off x="60198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3735" name="Rectangle 8"/>
          <p:cNvSpPr>
            <a:spLocks noChangeArrowheads="1"/>
          </p:cNvSpPr>
          <p:nvPr/>
        </p:nvSpPr>
        <p:spPr bwMode="auto">
          <a:xfrm>
            <a:off x="6019800" y="2667000"/>
            <a:ext cx="762000" cy="7620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3736" name="Line 16"/>
          <p:cNvSpPr>
            <a:spLocks noChangeShapeType="1"/>
          </p:cNvSpPr>
          <p:nvPr/>
        </p:nvSpPr>
        <p:spPr bwMode="auto">
          <a:xfrm flipV="1">
            <a:off x="6400800" y="1295400"/>
            <a:ext cx="0" cy="609600"/>
          </a:xfrm>
          <a:prstGeom prst="line">
            <a:avLst/>
          </a:prstGeom>
          <a:noFill/>
          <a:ln w="9525">
            <a:solidFill>
              <a:schemeClr val="tx1"/>
            </a:solidFill>
            <a:round/>
            <a:headEnd type="triangle" w="med" len="med"/>
            <a:tailEnd/>
          </a:ln>
        </p:spPr>
        <p:txBody>
          <a:bodyPr/>
          <a:lstStyle/>
          <a:p>
            <a:endParaRPr lang="en-US">
              <a:ea typeface="SimHei" pitchFamily="2" charset="-122"/>
            </a:endParaRPr>
          </a:p>
        </p:txBody>
      </p:sp>
      <p:sp>
        <p:nvSpPr>
          <p:cNvPr id="73737" name="Line 32"/>
          <p:cNvSpPr>
            <a:spLocks noChangeShapeType="1"/>
          </p:cNvSpPr>
          <p:nvPr/>
        </p:nvSpPr>
        <p:spPr bwMode="auto">
          <a:xfrm flipV="1">
            <a:off x="8153400" y="1295400"/>
            <a:ext cx="0" cy="609600"/>
          </a:xfrm>
          <a:prstGeom prst="line">
            <a:avLst/>
          </a:prstGeom>
          <a:noFill/>
          <a:ln w="9525">
            <a:solidFill>
              <a:schemeClr val="tx1"/>
            </a:solidFill>
            <a:round/>
            <a:headEnd type="triangle" w="med" len="med"/>
            <a:tailEnd/>
          </a:ln>
        </p:spPr>
        <p:txBody>
          <a:bodyPr/>
          <a:lstStyle/>
          <a:p>
            <a:endParaRPr lang="en-US">
              <a:ea typeface="SimHei" pitchFamily="2" charset="-122"/>
            </a:endParaRP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idx="1"/>
          </p:nvPr>
        </p:nvSpPr>
        <p:spPr>
          <a:xfrm>
            <a:off x="900113" y="1208088"/>
            <a:ext cx="5805487" cy="4367212"/>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对于边长为 3.175mm（0.3175cm 或 1/8"）的正方形横截面，其面积转动惯量为：</a:t>
            </a:r>
          </a:p>
          <a:p>
            <a:pPr marL="342900" indent="-342900" algn="l" defTabSz="914400">
              <a:spcBef>
                <a:spcPct val="20000"/>
              </a:spcBef>
              <a:buClr>
                <a:srgbClr val="4B575F"/>
              </a:buClr>
              <a:buFont typeface="Wingdings"/>
              <a:buChar char="§"/>
              <a:tabLst>
                <a:tab pos="2514600" algn="l"/>
              </a:tabLst>
            </a:pPr>
            <a:r>
              <a:rPr lang="zh-CN" sz="2000" b="0" i="0" dirty="0">
                <a:solidFill>
                  <a:srgbClr val="4B575F"/>
                </a:solidFill>
                <a:effectLst/>
                <a:latin typeface="Arial"/>
                <a:ea typeface="SimHei" pitchFamily="2" charset="-122"/>
                <a:cs typeface="Arial"/>
              </a:rPr>
              <a:t>1 个横截面 = 	</a:t>
            </a:r>
            <a:r>
              <a:rPr lang="zh-CN" sz="2000" b="0" i="0" u="sng" dirty="0" smtClean="0">
                <a:solidFill>
                  <a:srgbClr val="4B575F"/>
                </a:solidFill>
                <a:effectLst/>
                <a:latin typeface="Arial"/>
                <a:ea typeface="SimHei" pitchFamily="2" charset="-122"/>
                <a:cs typeface="Arial"/>
              </a:rPr>
              <a:t>8</a:t>
            </a:r>
            <a:r>
              <a:rPr lang="zh-CN" sz="2000" b="0" i="0" u="sng" dirty="0">
                <a:solidFill>
                  <a:srgbClr val="4B575F"/>
                </a:solidFill>
                <a:effectLst/>
                <a:latin typeface="Arial"/>
                <a:ea typeface="SimHei" pitchFamily="2" charset="-122"/>
                <a:cs typeface="Arial"/>
              </a:rPr>
              <a:t>.</a:t>
            </a:r>
            <a:r>
              <a:rPr lang="zh-CN" sz="2000" b="0" i="0" u="sng" dirty="0" smtClean="0">
                <a:solidFill>
                  <a:srgbClr val="4B575F"/>
                </a:solidFill>
                <a:effectLst/>
                <a:latin typeface="Arial"/>
                <a:ea typeface="SimHei" pitchFamily="2" charset="-122"/>
                <a:cs typeface="Arial"/>
              </a:rPr>
              <a:t>47</a:t>
            </a:r>
            <a:r>
              <a:rPr lang="zh-CN" sz="2000" b="0" i="0" dirty="0">
                <a:solidFill>
                  <a:srgbClr val="4B575F"/>
                </a:solidFill>
                <a:effectLst/>
                <a:latin typeface="Arial"/>
                <a:ea typeface="SimHei" pitchFamily="2" charset="-122"/>
                <a:cs typeface="Arial"/>
              </a:rPr>
              <a:t>	基体</a:t>
            </a:r>
          </a:p>
          <a:p>
            <a:pPr marL="342900" indent="-342900" algn="l" defTabSz="914400">
              <a:spcBef>
                <a:spcPct val="20000"/>
              </a:spcBef>
              <a:buFont typeface="Wingdings"/>
              <a:buChar char="§"/>
            </a:pPr>
            <a:endParaRPr lang="en-US" sz="2000" dirty="0" smtClean="0">
              <a:latin typeface="Arial" charset="0"/>
              <a:ea typeface="SimHei" pitchFamily="2" charset="-122"/>
              <a:cs typeface="Arial" charset="0"/>
            </a:endParaRPr>
          </a:p>
          <a:p>
            <a:pPr marL="342900" indent="-342900" algn="l" defTabSz="914400">
              <a:spcBef>
                <a:spcPct val="20000"/>
              </a:spcBef>
              <a:buClr>
                <a:srgbClr val="4B575F"/>
              </a:buClr>
              <a:buFont typeface="Wingdings"/>
              <a:buChar char="§"/>
              <a:tabLst>
                <a:tab pos="2514600" algn="l"/>
              </a:tabLst>
            </a:pPr>
            <a:r>
              <a:rPr lang="zh-CN" sz="2000" b="0" i="0" dirty="0">
                <a:solidFill>
                  <a:srgbClr val="4B575F"/>
                </a:solidFill>
                <a:effectLst/>
                <a:latin typeface="Arial"/>
                <a:ea typeface="SimHei" pitchFamily="2" charset="-122"/>
                <a:cs typeface="Arial"/>
              </a:rPr>
              <a:t>2 个叠放 = 	</a:t>
            </a:r>
            <a:r>
              <a:rPr lang="zh-CN" sz="2000" b="0" i="0" u="sng" dirty="0" smtClean="0">
                <a:solidFill>
                  <a:srgbClr val="4B575F"/>
                </a:solidFill>
                <a:effectLst/>
                <a:latin typeface="Arial"/>
                <a:ea typeface="SimHei" pitchFamily="2" charset="-122"/>
                <a:cs typeface="Arial"/>
              </a:rPr>
              <a:t>67</a:t>
            </a:r>
            <a:r>
              <a:rPr lang="zh-CN" sz="2000" b="0" i="0" u="sng" dirty="0">
                <a:solidFill>
                  <a:srgbClr val="4B575F"/>
                </a:solidFill>
                <a:effectLst/>
                <a:latin typeface="Arial"/>
                <a:ea typeface="SimHei" pitchFamily="2" charset="-122"/>
                <a:cs typeface="Arial"/>
              </a:rPr>
              <a:t>.</a:t>
            </a:r>
            <a:r>
              <a:rPr lang="zh-CN" sz="2000" b="0" i="0" u="sng" dirty="0" smtClean="0">
                <a:solidFill>
                  <a:srgbClr val="4B575F"/>
                </a:solidFill>
                <a:effectLst/>
                <a:latin typeface="Arial"/>
                <a:ea typeface="SimHei" pitchFamily="2" charset="-122"/>
                <a:cs typeface="Arial"/>
              </a:rPr>
              <a:t>75</a:t>
            </a:r>
            <a:r>
              <a:rPr lang="zh-CN" sz="2000" b="0" i="0" dirty="0">
                <a:solidFill>
                  <a:srgbClr val="4B575F"/>
                </a:solidFill>
                <a:effectLst/>
                <a:latin typeface="Arial"/>
                <a:ea typeface="SimHei" pitchFamily="2" charset="-122"/>
                <a:cs typeface="Arial"/>
              </a:rPr>
              <a:t>	强度提高 8 倍</a:t>
            </a:r>
          </a:p>
          <a:p>
            <a:pPr marL="342900" indent="-342900" algn="l" defTabSz="914400">
              <a:spcBef>
                <a:spcPct val="20000"/>
              </a:spcBef>
              <a:buClr>
                <a:srgbClr val="FF3300"/>
              </a:buClr>
              <a:buFont typeface="Wingdings"/>
              <a:buChar char="§"/>
              <a:tabLst>
                <a:tab pos="2514600" algn="l"/>
              </a:tabLst>
            </a:pPr>
            <a:r>
              <a:rPr lang="zh-CN" sz="2000" b="0" i="0" dirty="0">
                <a:solidFill>
                  <a:srgbClr val="FF3300"/>
                </a:solidFill>
                <a:effectLst/>
                <a:latin typeface="Arial"/>
                <a:ea typeface="SimHei" pitchFamily="2" charset="-122"/>
                <a:cs typeface="Arial"/>
              </a:rPr>
              <a:t>2 个并排放置 =	</a:t>
            </a:r>
            <a:r>
              <a:rPr lang="zh-CN" sz="2000" b="0" i="0" u="sng" dirty="0">
                <a:solidFill>
                  <a:srgbClr val="FF3300"/>
                </a:solidFill>
                <a:effectLst/>
                <a:latin typeface="Arial"/>
                <a:ea typeface="SimHei" pitchFamily="2" charset="-122"/>
                <a:cs typeface="Arial"/>
              </a:rPr>
              <a:t>16.</a:t>
            </a:r>
            <a:r>
              <a:rPr lang="zh-CN" sz="2000" b="0" i="0" u="sng" dirty="0" smtClean="0">
                <a:solidFill>
                  <a:srgbClr val="FF3300"/>
                </a:solidFill>
                <a:effectLst/>
                <a:latin typeface="Arial"/>
                <a:ea typeface="SimHei" pitchFamily="2" charset="-122"/>
                <a:cs typeface="Arial"/>
              </a:rPr>
              <a:t>94</a:t>
            </a:r>
            <a:r>
              <a:rPr lang="zh-CN" sz="2000" b="0" i="0" dirty="0">
                <a:solidFill>
                  <a:srgbClr val="FF3300"/>
                </a:solidFill>
                <a:effectLst/>
                <a:latin typeface="Arial"/>
                <a:ea typeface="SimHei" pitchFamily="2" charset="-122"/>
                <a:cs typeface="Arial"/>
              </a:rPr>
              <a:t>	强度提高 2 倍</a:t>
            </a:r>
          </a:p>
          <a:p>
            <a:pPr marL="342900" indent="-342900" algn="l" defTabSz="914400">
              <a:spcBef>
                <a:spcPct val="20000"/>
              </a:spcBef>
              <a:buFont typeface="Wingdings"/>
              <a:buChar char="§"/>
            </a:pPr>
            <a:endParaRPr lang="en-US" sz="2000" dirty="0" smtClean="0">
              <a:solidFill>
                <a:srgbClr val="FF3300"/>
              </a:solidFill>
              <a:latin typeface="Arial" charset="0"/>
              <a:ea typeface="SimHei" pitchFamily="2" charset="-122"/>
              <a:cs typeface="Arial" charset="0"/>
            </a:endParaRPr>
          </a:p>
          <a:p>
            <a:pPr marL="342900" indent="-342900" algn="l" defTabSz="457200">
              <a:spcBef>
                <a:spcPct val="20000"/>
              </a:spcBef>
              <a:buClr>
                <a:srgbClr val="4B575F"/>
              </a:buClr>
              <a:buFont typeface="Wingdings"/>
              <a:buChar char="§"/>
              <a:tabLst>
                <a:tab pos="2514600" algn="l"/>
              </a:tabLst>
            </a:pPr>
            <a:r>
              <a:rPr lang="zh-CN" sz="2000" b="0" i="0" dirty="0">
                <a:solidFill>
                  <a:srgbClr val="4B575F"/>
                </a:solidFill>
                <a:effectLst/>
                <a:latin typeface="Arial"/>
                <a:ea typeface="SimHei" pitchFamily="2" charset="-122"/>
                <a:cs typeface="Arial"/>
              </a:rPr>
              <a:t>3 个叠放 </a:t>
            </a:r>
            <a:r>
              <a:rPr lang="zh-CN" sz="2000" b="0" i="0" dirty="0" smtClean="0">
                <a:solidFill>
                  <a:srgbClr val="4B575F"/>
                </a:solidFill>
                <a:effectLst/>
                <a:latin typeface="Arial"/>
                <a:ea typeface="SimHei" pitchFamily="2" charset="-122"/>
                <a:cs typeface="Arial"/>
              </a:rPr>
              <a:t>=</a:t>
            </a:r>
            <a:r>
              <a:rPr lang="en-US" altLang="zh-CN" sz="2000" b="0" i="0" dirty="0" smtClean="0">
                <a:solidFill>
                  <a:srgbClr val="4B575F"/>
                </a:solidFill>
                <a:effectLst/>
                <a:latin typeface="Arial"/>
                <a:ea typeface="SimHei" pitchFamily="2" charset="-122"/>
                <a:cs typeface="Arial"/>
              </a:rPr>
              <a:t>	</a:t>
            </a:r>
            <a:r>
              <a:rPr lang="zh-CN" sz="2000" b="0" i="0" u="sng" dirty="0" smtClean="0">
                <a:solidFill>
                  <a:srgbClr val="4B575F"/>
                </a:solidFill>
                <a:effectLst/>
                <a:latin typeface="Arial"/>
                <a:ea typeface="SimHei" pitchFamily="2" charset="-122"/>
                <a:cs typeface="Arial"/>
              </a:rPr>
              <a:t>228</a:t>
            </a:r>
            <a:r>
              <a:rPr lang="zh-CN" sz="2000" b="0" i="0" u="sng" dirty="0">
                <a:solidFill>
                  <a:srgbClr val="4B575F"/>
                </a:solidFill>
                <a:effectLst/>
                <a:latin typeface="Arial"/>
                <a:ea typeface="SimHei" pitchFamily="2" charset="-122"/>
                <a:cs typeface="Arial"/>
              </a:rPr>
              <a:t>.</a:t>
            </a:r>
            <a:r>
              <a:rPr lang="zh-CN" sz="2000" b="0" i="0" u="sng" dirty="0" smtClean="0">
                <a:solidFill>
                  <a:srgbClr val="4B575F"/>
                </a:solidFill>
                <a:effectLst/>
                <a:latin typeface="Arial"/>
                <a:ea typeface="SimHei" pitchFamily="2" charset="-122"/>
                <a:cs typeface="Arial"/>
              </a:rPr>
              <a:t>64</a:t>
            </a:r>
            <a:r>
              <a:rPr lang="zh-CN" sz="2000" b="0" i="0" dirty="0">
                <a:solidFill>
                  <a:srgbClr val="4B575F"/>
                </a:solidFill>
                <a:effectLst/>
                <a:latin typeface="Arial"/>
                <a:ea typeface="SimHei" pitchFamily="2" charset="-122"/>
                <a:cs typeface="Arial"/>
              </a:rPr>
              <a:t>	强度提高 27 倍</a:t>
            </a:r>
          </a:p>
        </p:txBody>
      </p:sp>
      <p:sp>
        <p:nvSpPr>
          <p:cNvPr id="74755"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面积转动惯量</a:t>
            </a:r>
          </a:p>
        </p:txBody>
      </p:sp>
      <p:pic>
        <p:nvPicPr>
          <p:cNvPr id="74756" name="Picture 14" descr="moi"/>
          <p:cNvPicPr>
            <a:picLocks noChangeAspect="1" noChangeArrowheads="1"/>
          </p:cNvPicPr>
          <p:nvPr/>
        </p:nvPicPr>
        <p:blipFill>
          <a:blip r:embed="rId2" cstate="print"/>
          <a:srcRect/>
          <a:stretch>
            <a:fillRect/>
          </a:stretch>
        </p:blipFill>
        <p:spPr bwMode="auto">
          <a:xfrm>
            <a:off x="457200" y="5486400"/>
            <a:ext cx="2028825" cy="1038225"/>
          </a:xfrm>
          <a:prstGeom prst="rect">
            <a:avLst/>
          </a:prstGeom>
          <a:noFill/>
          <a:ln w="9525">
            <a:noFill/>
            <a:miter lim="800000"/>
            <a:headEnd/>
            <a:tailEnd/>
          </a:ln>
        </p:spPr>
      </p:pic>
      <p:pic>
        <p:nvPicPr>
          <p:cNvPr id="74757" name="Picture 15" descr="formula-moi"/>
          <p:cNvPicPr>
            <a:picLocks noChangeAspect="1" noChangeArrowheads="1"/>
          </p:cNvPicPr>
          <p:nvPr/>
        </p:nvPicPr>
        <p:blipFill>
          <a:blip r:embed="rId3" cstate="print"/>
          <a:srcRect/>
          <a:stretch>
            <a:fillRect/>
          </a:stretch>
        </p:blipFill>
        <p:spPr bwMode="auto">
          <a:xfrm>
            <a:off x="2819400" y="5715000"/>
            <a:ext cx="714375" cy="495300"/>
          </a:xfrm>
          <a:prstGeom prst="rect">
            <a:avLst/>
          </a:prstGeom>
          <a:noFill/>
          <a:ln w="9525">
            <a:noFill/>
            <a:miter lim="800000"/>
            <a:headEnd/>
            <a:tailEnd/>
          </a:ln>
        </p:spPr>
      </p:pic>
      <p:sp>
        <p:nvSpPr>
          <p:cNvPr id="74758" name="Rectangle 17"/>
          <p:cNvSpPr>
            <a:spLocks noChangeArrowheads="1"/>
          </p:cNvSpPr>
          <p:nvPr/>
        </p:nvSpPr>
        <p:spPr bwMode="auto">
          <a:xfrm>
            <a:off x="7010400" y="33528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4759" name="Rectangle 18"/>
          <p:cNvSpPr>
            <a:spLocks noChangeArrowheads="1"/>
          </p:cNvSpPr>
          <p:nvPr/>
        </p:nvSpPr>
        <p:spPr bwMode="auto">
          <a:xfrm>
            <a:off x="7010400" y="38100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4760" name="Rectangle 19"/>
          <p:cNvSpPr>
            <a:spLocks noChangeArrowheads="1"/>
          </p:cNvSpPr>
          <p:nvPr/>
        </p:nvSpPr>
        <p:spPr bwMode="auto">
          <a:xfrm>
            <a:off x="7924800" y="35052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4761" name="Rectangle 20"/>
          <p:cNvSpPr>
            <a:spLocks noChangeArrowheads="1"/>
          </p:cNvSpPr>
          <p:nvPr/>
        </p:nvSpPr>
        <p:spPr bwMode="auto">
          <a:xfrm>
            <a:off x="8458200" y="35052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4762" name="Rectangle 21"/>
          <p:cNvSpPr>
            <a:spLocks noChangeArrowheads="1"/>
          </p:cNvSpPr>
          <p:nvPr/>
        </p:nvSpPr>
        <p:spPr bwMode="auto">
          <a:xfrm>
            <a:off x="7010400" y="23622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4763" name="Rectangle 22"/>
          <p:cNvSpPr>
            <a:spLocks noChangeArrowheads="1"/>
          </p:cNvSpPr>
          <p:nvPr/>
        </p:nvSpPr>
        <p:spPr bwMode="auto">
          <a:xfrm>
            <a:off x="7010400" y="46482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4764" name="Rectangle 23"/>
          <p:cNvSpPr>
            <a:spLocks noChangeArrowheads="1"/>
          </p:cNvSpPr>
          <p:nvPr/>
        </p:nvSpPr>
        <p:spPr bwMode="auto">
          <a:xfrm>
            <a:off x="7010400" y="51054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4765" name="Rectangle 24"/>
          <p:cNvSpPr>
            <a:spLocks noChangeArrowheads="1"/>
          </p:cNvSpPr>
          <p:nvPr/>
        </p:nvSpPr>
        <p:spPr bwMode="auto">
          <a:xfrm>
            <a:off x="7010400" y="55626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SimHei" pitchFamily="2" charset="-122"/>
            </a:endParaRPr>
          </a:p>
        </p:txBody>
      </p:sp>
      <p:sp>
        <p:nvSpPr>
          <p:cNvPr id="74766" name="Oval 25"/>
          <p:cNvSpPr>
            <a:spLocks noChangeArrowheads="1"/>
          </p:cNvSpPr>
          <p:nvPr/>
        </p:nvSpPr>
        <p:spPr bwMode="auto">
          <a:xfrm>
            <a:off x="7848600" y="3048000"/>
            <a:ext cx="1219200" cy="1295400"/>
          </a:xfrm>
          <a:prstGeom prst="ellipse">
            <a:avLst/>
          </a:prstGeom>
          <a:noFill/>
          <a:ln w="28575">
            <a:solidFill>
              <a:srgbClr val="FF3300"/>
            </a:solidFill>
            <a:round/>
            <a:headEnd/>
            <a:tailEnd/>
          </a:ln>
        </p:spPr>
        <p:txBody>
          <a:bodyPr wrap="none" anchor="ctr"/>
          <a:lstStyle/>
          <a:p>
            <a:endParaRPr lang="en-US">
              <a:ea typeface="SimHei" pitchFamily="2" charset="-122"/>
            </a:endParaRPr>
          </a:p>
        </p:txBody>
      </p:sp>
      <p:sp>
        <p:nvSpPr>
          <p:cNvPr id="74767" name="Line 26"/>
          <p:cNvSpPr>
            <a:spLocks noChangeShapeType="1"/>
          </p:cNvSpPr>
          <p:nvPr/>
        </p:nvSpPr>
        <p:spPr bwMode="auto">
          <a:xfrm flipV="1">
            <a:off x="8077200" y="3200400"/>
            <a:ext cx="762000" cy="990600"/>
          </a:xfrm>
          <a:prstGeom prst="line">
            <a:avLst/>
          </a:prstGeom>
          <a:noFill/>
          <a:ln w="28575">
            <a:solidFill>
              <a:srgbClr val="FF3300"/>
            </a:solidFill>
            <a:round/>
            <a:headEnd/>
            <a:tailEnd/>
          </a:ln>
        </p:spPr>
        <p:txBody>
          <a:bodyPr/>
          <a:lstStyle/>
          <a:p>
            <a:endParaRPr lang="en-US">
              <a:ea typeface="SimHei" pitchFamily="2" charset="-122"/>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r>
              <a:rPr lang="en-US" sz="3000" b="1" i="0" dirty="0">
                <a:solidFill>
                  <a:srgbClr val="4B575F"/>
                </a:solidFill>
                <a:latin typeface="Arial"/>
                <a:ea typeface="SimHei" pitchFamily="2" charset="-122"/>
                <a:cs typeface="Arial"/>
              </a:rPr>
              <a:t>1 </a:t>
            </a:r>
            <a:r>
              <a:rPr lang="en-US" dirty="0" smtClean="0">
                <a:solidFill>
                  <a:srgbClr val="4B575F"/>
                </a:solidFill>
                <a:latin typeface="Arial"/>
                <a:ea typeface="SimHei" pitchFamily="2" charset="-122"/>
                <a:cs typeface="Arial"/>
              </a:rPr>
              <a:t>– </a:t>
            </a:r>
            <a:r>
              <a:rPr lang="en-US" sz="3000" b="1" i="0" dirty="0" err="1">
                <a:solidFill>
                  <a:srgbClr val="4B575F"/>
                </a:solidFill>
                <a:latin typeface="Arial"/>
                <a:ea typeface="SimHei" pitchFamily="2" charset="-122"/>
                <a:cs typeface="Arial"/>
              </a:rPr>
              <a:t>简介</a:t>
            </a:r>
            <a:endParaRPr lang="en-US" sz="3000" b="1" i="0" dirty="0">
              <a:solidFill>
                <a:srgbClr val="4B575F"/>
              </a:solidFill>
              <a:latin typeface="Arial"/>
              <a:ea typeface="SimHei" pitchFamily="2" charset="-122"/>
              <a:cs typeface="Arial"/>
            </a:endParaRP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p:cNvSpPr>
            <a:spLocks noGrp="1" noChangeArrowheads="1"/>
          </p:cNvSpPr>
          <p:nvPr>
            <p:ph idx="1"/>
          </p:nvPr>
        </p:nvSpPr>
        <p:spPr>
          <a:xfrm>
            <a:off x="900113" y="1797050"/>
            <a:ext cx="4881562"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用于制成梁的材料对梁的强度影响极</a:t>
            </a:r>
            <a:r>
              <a:rPr lang="zh-CN" sz="2000" b="0" i="0" dirty="0" smtClean="0">
                <a:solidFill>
                  <a:srgbClr val="4B575F"/>
                </a:solidFill>
                <a:effectLst/>
                <a:latin typeface="Arial"/>
                <a:ea typeface="SimHei" pitchFamily="2" charset="-122"/>
                <a:cs typeface="Arial"/>
              </a:rPr>
              <a:t>大</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尽管</a:t>
            </a:r>
            <a:r>
              <a:rPr lang="zh-CN" sz="2000" b="0" i="0" dirty="0">
                <a:solidFill>
                  <a:srgbClr val="4B575F"/>
                </a:solidFill>
                <a:effectLst/>
                <a:latin typeface="Arial"/>
                <a:ea typeface="SimHei" pitchFamily="2" charset="-122"/>
                <a:cs typeface="Arial"/>
              </a:rPr>
              <a:t>木材和金属合金都多种多样，但一般来说金属比木材强度大。</a:t>
            </a: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注意，与金属不同的是，木材具有颗粒结构，使其不同方向上的强度也不同。</a:t>
            </a:r>
          </a:p>
        </p:txBody>
      </p:sp>
      <p:sp>
        <p:nvSpPr>
          <p:cNvPr id="75779"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材料</a:t>
            </a:r>
          </a:p>
        </p:txBody>
      </p:sp>
      <p:pic>
        <p:nvPicPr>
          <p:cNvPr id="75780" name="Picture 10" descr="material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172200" y="0"/>
            <a:ext cx="2971800" cy="24733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idx="1"/>
          </p:nvPr>
        </p:nvSpPr>
        <p:spPr>
          <a:xfrm>
            <a:off x="900113" y="1797050"/>
            <a:ext cx="4129087"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大厚度钢梁在桁架、建筑物、隧道、工字梁和管道中随处可见。</a:t>
            </a:r>
          </a:p>
        </p:txBody>
      </p:sp>
      <p:sp>
        <p:nvSpPr>
          <p:cNvPr id="76803"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钢梁</a:t>
            </a:r>
          </a:p>
        </p:txBody>
      </p:sp>
      <p:pic>
        <p:nvPicPr>
          <p:cNvPr id="76804" name="Picture 18" descr="channel"/>
          <p:cNvPicPr>
            <a:picLocks noChangeAspect="1" noChangeArrowheads="1"/>
          </p:cNvPicPr>
          <p:nvPr/>
        </p:nvPicPr>
        <p:blipFill>
          <a:blip r:embed="rId2" cstate="print"/>
          <a:srcRect/>
          <a:stretch>
            <a:fillRect/>
          </a:stretch>
        </p:blipFill>
        <p:spPr bwMode="auto">
          <a:xfrm>
            <a:off x="6172200" y="2057400"/>
            <a:ext cx="542925" cy="1466850"/>
          </a:xfrm>
          <a:prstGeom prst="rect">
            <a:avLst/>
          </a:prstGeom>
          <a:noFill/>
          <a:ln w="9525">
            <a:noFill/>
            <a:miter lim="800000"/>
            <a:headEnd/>
            <a:tailEnd/>
          </a:ln>
        </p:spPr>
      </p:pic>
      <p:pic>
        <p:nvPicPr>
          <p:cNvPr id="76805" name="Picture 19" descr="Ibeam"/>
          <p:cNvPicPr>
            <a:picLocks noChangeAspect="1" noChangeArrowheads="1"/>
          </p:cNvPicPr>
          <p:nvPr/>
        </p:nvPicPr>
        <p:blipFill>
          <a:blip r:embed="rId3" cstate="print"/>
          <a:srcRect/>
          <a:stretch>
            <a:fillRect/>
          </a:stretch>
        </p:blipFill>
        <p:spPr bwMode="auto">
          <a:xfrm>
            <a:off x="6781800" y="2057400"/>
            <a:ext cx="819150" cy="1457325"/>
          </a:xfrm>
          <a:prstGeom prst="rect">
            <a:avLst/>
          </a:prstGeom>
          <a:noFill/>
          <a:ln w="9525">
            <a:noFill/>
            <a:miter lim="800000"/>
            <a:headEnd/>
            <a:tailEnd/>
          </a:ln>
        </p:spPr>
      </p:pic>
      <p:pic>
        <p:nvPicPr>
          <p:cNvPr id="76806" name="Picture 20" descr="tube"/>
          <p:cNvPicPr>
            <a:picLocks noChangeAspect="1" noChangeArrowheads="1"/>
          </p:cNvPicPr>
          <p:nvPr/>
        </p:nvPicPr>
        <p:blipFill>
          <a:blip r:embed="rId4" cstate="print"/>
          <a:srcRect/>
          <a:stretch>
            <a:fillRect/>
          </a:stretch>
        </p:blipFill>
        <p:spPr bwMode="auto">
          <a:xfrm>
            <a:off x="7620000" y="2057400"/>
            <a:ext cx="1104900" cy="1438275"/>
          </a:xfrm>
          <a:prstGeom prst="rect">
            <a:avLst/>
          </a:prstGeom>
          <a:noFill/>
          <a:ln w="9525">
            <a:noFill/>
            <a:miter lim="800000"/>
            <a:headEnd/>
            <a:tailEnd/>
          </a:ln>
        </p:spPr>
      </p:pic>
      <p:grpSp>
        <p:nvGrpSpPr>
          <p:cNvPr id="2" name="Group 25"/>
          <p:cNvGrpSpPr>
            <a:grpSpLocks/>
          </p:cNvGrpSpPr>
          <p:nvPr/>
        </p:nvGrpSpPr>
        <p:grpSpPr bwMode="auto">
          <a:xfrm>
            <a:off x="5105400" y="2133600"/>
            <a:ext cx="609600" cy="1371600"/>
            <a:chOff x="3168" y="1344"/>
            <a:chExt cx="432" cy="1296"/>
          </a:xfrm>
        </p:grpSpPr>
        <p:sp>
          <p:nvSpPr>
            <p:cNvPr id="76808" name="Rectangle 22"/>
            <p:cNvSpPr>
              <a:spLocks noChangeArrowheads="1"/>
            </p:cNvSpPr>
            <p:nvPr/>
          </p:nvSpPr>
          <p:spPr bwMode="auto">
            <a:xfrm>
              <a:off x="3168" y="1344"/>
              <a:ext cx="432" cy="432"/>
            </a:xfrm>
            <a:prstGeom prst="rect">
              <a:avLst/>
            </a:prstGeom>
            <a:solidFill>
              <a:schemeClr val="accent1"/>
            </a:solidFill>
            <a:ln w="9525">
              <a:solidFill>
                <a:schemeClr val="tx1"/>
              </a:solidFill>
              <a:miter lim="800000"/>
              <a:headEnd/>
              <a:tailEnd/>
            </a:ln>
          </p:spPr>
          <p:txBody>
            <a:bodyPr wrap="none" anchor="ctr"/>
            <a:lstStyle/>
            <a:p>
              <a:endParaRPr lang="en-US">
                <a:ea typeface="SimHei" pitchFamily="2" charset="-122"/>
              </a:endParaRPr>
            </a:p>
          </p:txBody>
        </p:sp>
        <p:sp>
          <p:nvSpPr>
            <p:cNvPr id="76809" name="Rectangle 23"/>
            <p:cNvSpPr>
              <a:spLocks noChangeArrowheads="1"/>
            </p:cNvSpPr>
            <p:nvPr/>
          </p:nvSpPr>
          <p:spPr bwMode="auto">
            <a:xfrm>
              <a:off x="3168" y="1776"/>
              <a:ext cx="432" cy="432"/>
            </a:xfrm>
            <a:prstGeom prst="rect">
              <a:avLst/>
            </a:prstGeom>
            <a:solidFill>
              <a:schemeClr val="accent1"/>
            </a:solidFill>
            <a:ln w="9525">
              <a:solidFill>
                <a:schemeClr val="tx1"/>
              </a:solidFill>
              <a:miter lim="800000"/>
              <a:headEnd/>
              <a:tailEnd/>
            </a:ln>
          </p:spPr>
          <p:txBody>
            <a:bodyPr wrap="none" anchor="ctr"/>
            <a:lstStyle/>
            <a:p>
              <a:endParaRPr lang="en-US">
                <a:ea typeface="SimHei" pitchFamily="2" charset="-122"/>
              </a:endParaRPr>
            </a:p>
          </p:txBody>
        </p:sp>
        <p:sp>
          <p:nvSpPr>
            <p:cNvPr id="76810" name="Rectangle 24"/>
            <p:cNvSpPr>
              <a:spLocks noChangeArrowheads="1"/>
            </p:cNvSpPr>
            <p:nvPr/>
          </p:nvSpPr>
          <p:spPr bwMode="auto">
            <a:xfrm>
              <a:off x="3168" y="2208"/>
              <a:ext cx="432" cy="432"/>
            </a:xfrm>
            <a:prstGeom prst="rect">
              <a:avLst/>
            </a:prstGeom>
            <a:solidFill>
              <a:schemeClr val="accent1"/>
            </a:solidFill>
            <a:ln w="9525">
              <a:solidFill>
                <a:schemeClr val="tx1"/>
              </a:solidFill>
              <a:miter lim="800000"/>
              <a:headEnd/>
              <a:tailEnd/>
            </a:ln>
          </p:spPr>
          <p:txBody>
            <a:bodyPr wrap="none" anchor="ctr"/>
            <a:lstStyle/>
            <a:p>
              <a:endParaRPr lang="en-US">
                <a:ea typeface="SimHei" pitchFamily="2" charset="-122"/>
              </a:endParaRPr>
            </a:p>
          </p:txBody>
        </p:sp>
      </p:gr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9" descr="straws_3"/>
          <p:cNvPicPr>
            <a:picLocks noChangeAspect="1" noChangeArrowheads="1"/>
          </p:cNvPicPr>
          <p:nvPr/>
        </p:nvPicPr>
        <p:blipFill>
          <a:blip r:embed="rId2" cstate="print"/>
          <a:srcRect/>
          <a:stretch>
            <a:fillRect/>
          </a:stretch>
        </p:blipFill>
        <p:spPr bwMode="auto">
          <a:xfrm>
            <a:off x="4473575" y="4354513"/>
            <a:ext cx="2595563" cy="1946275"/>
          </a:xfrm>
          <a:prstGeom prst="rect">
            <a:avLst/>
          </a:prstGeom>
          <a:noFill/>
          <a:ln w="9525">
            <a:noFill/>
            <a:miter lim="800000"/>
            <a:headEnd/>
            <a:tailEnd/>
          </a:ln>
        </p:spPr>
      </p:pic>
      <p:sp>
        <p:nvSpPr>
          <p:cNvPr id="77827" name="Rectangle 5"/>
          <p:cNvSpPr>
            <a:spLocks noGrp="1" noChangeArrowheads="1"/>
          </p:cNvSpPr>
          <p:nvPr>
            <p:ph idx="1"/>
          </p:nvPr>
        </p:nvSpPr>
        <p:spPr>
          <a:xfrm>
            <a:off x="900113" y="1797050"/>
            <a:ext cx="3478212"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交叉支撑通过防止连接点旋转而加强结构的</a:t>
            </a:r>
            <a:r>
              <a:rPr lang="zh-CN" sz="2000" b="0" i="0" dirty="0" smtClean="0">
                <a:solidFill>
                  <a:srgbClr val="4B575F"/>
                </a:solidFill>
                <a:effectLst/>
                <a:latin typeface="Arial"/>
                <a:ea typeface="SimHei" pitchFamily="2" charset="-122"/>
                <a:cs typeface="Arial"/>
              </a:rPr>
              <a:t>刚度</a:t>
            </a:r>
            <a:r>
              <a:rPr lang="zh-CN" altLang="en-US" sz="2000" b="0" i="0" dirty="0" smtClean="0">
                <a:solidFill>
                  <a:srgbClr val="4B575F"/>
                </a:solidFill>
                <a:effectLst/>
                <a:latin typeface="Arial"/>
                <a:ea typeface="SimHei" pitchFamily="2" charset="-122"/>
                <a:cs typeface="Arial"/>
              </a:rPr>
              <a:t>。</a:t>
            </a:r>
            <a:endParaRPr lang="zh-CN" sz="2000" b="0" i="0" dirty="0">
              <a:solidFill>
                <a:srgbClr val="4B575F"/>
              </a:solidFill>
              <a:effectLst/>
              <a:latin typeface="Arial"/>
              <a:ea typeface="SimHei" pitchFamily="2" charset="-122"/>
              <a:cs typeface="Arial"/>
            </a:endParaRP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使用大头针钉住吸管端部的简单教具来展示交叉支撑的作用。</a:t>
            </a:r>
          </a:p>
        </p:txBody>
      </p:sp>
      <p:sp>
        <p:nvSpPr>
          <p:cNvPr id="77828"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交叉支撑</a:t>
            </a:r>
          </a:p>
        </p:txBody>
      </p:sp>
      <p:pic>
        <p:nvPicPr>
          <p:cNvPr id="77829" name="Picture 8" descr="straws_2"/>
          <p:cNvPicPr>
            <a:picLocks noChangeAspect="1" noChangeArrowheads="1"/>
          </p:cNvPicPr>
          <p:nvPr/>
        </p:nvPicPr>
        <p:blipFill>
          <a:blip r:embed="rId3" cstate="print"/>
          <a:srcRect/>
          <a:stretch>
            <a:fillRect/>
          </a:stretch>
        </p:blipFill>
        <p:spPr bwMode="auto">
          <a:xfrm>
            <a:off x="4484688" y="1173163"/>
            <a:ext cx="2595562" cy="1946275"/>
          </a:xfrm>
          <a:prstGeom prst="rect">
            <a:avLst/>
          </a:prstGeom>
          <a:noFill/>
          <a:ln w="9525">
            <a:noFill/>
            <a:miter lim="800000"/>
            <a:headEnd/>
            <a:tailEnd/>
          </a:ln>
        </p:spPr>
      </p:pic>
      <p:pic>
        <p:nvPicPr>
          <p:cNvPr id="77830" name="Picture 10" descr="straws_4"/>
          <p:cNvPicPr>
            <a:picLocks noChangeAspect="1" noChangeArrowheads="1"/>
          </p:cNvPicPr>
          <p:nvPr/>
        </p:nvPicPr>
        <p:blipFill>
          <a:blip r:embed="rId4" cstate="print"/>
          <a:srcRect/>
          <a:stretch>
            <a:fillRect/>
          </a:stretch>
        </p:blipFill>
        <p:spPr bwMode="auto">
          <a:xfrm>
            <a:off x="6418263" y="2727325"/>
            <a:ext cx="2595562" cy="19462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algn="l" defTabSz="914400">
              <a:spcBef>
                <a:spcPct val="0"/>
              </a:spcBef>
              <a:buNone/>
            </a:pPr>
            <a:r>
              <a:rPr lang="en-US" sz="3000" b="1" i="0" dirty="0">
                <a:solidFill>
                  <a:srgbClr val="4B575F"/>
                </a:solidFill>
                <a:latin typeface="Arial"/>
                <a:ea typeface="SimHei" pitchFamily="2" charset="-122"/>
                <a:cs typeface="Arial"/>
              </a:rPr>
              <a:t>3 – </a:t>
            </a:r>
            <a:r>
              <a:rPr lang="en-US" sz="3000" b="1" i="0" dirty="0" err="1">
                <a:solidFill>
                  <a:srgbClr val="4B575F"/>
                </a:solidFill>
                <a:latin typeface="Arial"/>
                <a:ea typeface="SimHei" pitchFamily="2" charset="-122"/>
                <a:cs typeface="Arial"/>
              </a:rPr>
              <a:t>使用梁计算器</a:t>
            </a:r>
            <a:endParaRPr lang="en-US" sz="3000" b="1" i="0" dirty="0">
              <a:solidFill>
                <a:srgbClr val="4B575F"/>
              </a:solidFill>
              <a:latin typeface="Arial"/>
              <a:ea typeface="SimHei" pitchFamily="2" charset="-122"/>
              <a:cs typeface="Arial"/>
            </a:endParaRPr>
          </a:p>
        </p:txBody>
      </p:sp>
      <p:sp>
        <p:nvSpPr>
          <p:cNvPr id="78851" name="Rectangle 3"/>
          <p:cNvSpPr>
            <a:spLocks noGrp="1" noChangeArrowheads="1"/>
          </p:cNvSpPr>
          <p:nvPr>
            <p:ph type="body" idx="4294967295"/>
          </p:nvPr>
        </p:nvSpPr>
        <p:spPr>
          <a:xfrm>
            <a:off x="0" y="1296988"/>
            <a:ext cx="8650288" cy="4862512"/>
          </a:xfrm>
        </p:spPr>
        <p:txBody>
          <a:bodyPr/>
          <a:lstStyle/>
          <a:p>
            <a:pPr eaLnBrk="1" hangingPunct="1"/>
            <a:endParaRPr lang="en-US" smtClean="0">
              <a:latin typeface="Arial" charset="0"/>
              <a:ea typeface="SimHei" pitchFamily="2" charset="-122"/>
              <a:cs typeface="Arial" charset="0"/>
            </a:endParaRPr>
          </a:p>
          <a:p>
            <a:pPr eaLnBrk="1" hangingPunct="1"/>
            <a:endParaRPr lang="en-US" smtClean="0">
              <a:latin typeface="Arial" charset="0"/>
              <a:ea typeface="SimHei" pitchFamily="2" charset="-122"/>
              <a:cs typeface="Arial" charset="0"/>
            </a:endParaRPr>
          </a:p>
        </p:txBody>
      </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3"/>
          <p:cNvSpPr>
            <a:spLocks noGrp="1" noChangeArrowheads="1"/>
          </p:cNvSpPr>
          <p:nvPr>
            <p:ph idx="1"/>
          </p:nvPr>
        </p:nvSpPr>
        <p:spPr>
          <a:xfrm>
            <a:off x="900113" y="1797050"/>
            <a:ext cx="4748212"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梁计算器可用于估算</a:t>
            </a:r>
            <a:r>
              <a:rPr lang="zh-CN" sz="2000" b="0" i="0" dirty="0" smtClean="0">
                <a:solidFill>
                  <a:srgbClr val="4B575F"/>
                </a:solidFill>
                <a:effectLst/>
                <a:latin typeface="Arial"/>
                <a:ea typeface="SimHei" pitchFamily="2" charset="-122"/>
                <a:cs typeface="Arial"/>
              </a:rPr>
              <a:t>位移</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这</a:t>
            </a:r>
            <a:r>
              <a:rPr lang="zh-CN" sz="2000" b="0" i="0" dirty="0">
                <a:solidFill>
                  <a:srgbClr val="4B575F"/>
                </a:solidFill>
                <a:effectLst/>
                <a:latin typeface="Arial"/>
                <a:ea typeface="SimHei" pitchFamily="2" charset="-122"/>
                <a:cs typeface="Arial"/>
              </a:rPr>
              <a:t>可用于确保分析符合</a:t>
            </a:r>
            <a:r>
              <a:rPr lang="zh-CN" sz="2000" b="0" i="0" dirty="0" smtClean="0">
                <a:solidFill>
                  <a:srgbClr val="4B575F"/>
                </a:solidFill>
                <a:effectLst/>
                <a:latin typeface="Arial"/>
                <a:ea typeface="SimHei" pitchFamily="2" charset="-122"/>
                <a:cs typeface="Arial"/>
              </a:rPr>
              <a:t>预期</a:t>
            </a:r>
            <a:r>
              <a:rPr lang="zh-CN" altLang="en-US" sz="2000" b="0" i="0" dirty="0" smtClean="0">
                <a:solidFill>
                  <a:srgbClr val="4B575F"/>
                </a:solidFill>
                <a:effectLst/>
                <a:latin typeface="Arial"/>
                <a:ea typeface="SimHei" pitchFamily="2" charset="-122"/>
                <a:cs typeface="Arial"/>
              </a:rPr>
              <a:t>。</a:t>
            </a:r>
            <a:endParaRPr lang="en-US" dirty="0" smtClean="0">
              <a:latin typeface="Arial" charset="0"/>
              <a:ea typeface="SimHei" pitchFamily="2" charset="-122"/>
              <a:cs typeface="Arial" charset="0"/>
            </a:endParaRPr>
          </a:p>
        </p:txBody>
      </p:sp>
      <p:sp>
        <p:nvSpPr>
          <p:cNvPr id="79875" name="Rectangle 1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梁计算器</a:t>
            </a:r>
          </a:p>
        </p:txBody>
      </p:sp>
      <p:pic>
        <p:nvPicPr>
          <p:cNvPr id="5" name="Picture 6" descr="page24_01"/>
          <p:cNvPicPr>
            <a:picLocks noChangeAspect="1" noChangeArrowheads="1"/>
          </p:cNvPicPr>
          <p:nvPr/>
        </p:nvPicPr>
        <p:blipFill>
          <a:blip r:embed="rId2"/>
          <a:srcRect/>
          <a:stretch>
            <a:fillRect/>
          </a:stretch>
        </p:blipFill>
        <p:spPr bwMode="auto">
          <a:xfrm>
            <a:off x="5638800" y="838200"/>
            <a:ext cx="3355848" cy="2061259"/>
          </a:xfrm>
          <a:prstGeom prst="rect">
            <a:avLst/>
          </a:prstGeom>
          <a:noFill/>
        </p:spPr>
      </p:pic>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4 – 分析结构</a:t>
            </a:r>
          </a:p>
        </p:txBody>
      </p:sp>
      <p:sp>
        <p:nvSpPr>
          <p:cNvPr id="80899" name="Rectangle 3"/>
          <p:cNvSpPr>
            <a:spLocks noGrp="1" noChangeArrowheads="1"/>
          </p:cNvSpPr>
          <p:nvPr>
            <p:ph type="body" idx="4294967295"/>
          </p:nvPr>
        </p:nvSpPr>
        <p:spPr>
          <a:xfrm>
            <a:off x="0" y="1296988"/>
            <a:ext cx="8650288" cy="4862512"/>
          </a:xfrm>
        </p:spPr>
        <p:txBody>
          <a:bodyPr/>
          <a:lstStyle/>
          <a:p>
            <a:pPr eaLnBrk="1" hangingPunct="1"/>
            <a:endParaRPr lang="en-US" smtClean="0">
              <a:latin typeface="Arial" charset="0"/>
              <a:ea typeface="SimHei" pitchFamily="2" charset="-122"/>
              <a:cs typeface="Arial" charset="0"/>
            </a:endParaRPr>
          </a:p>
          <a:p>
            <a:pPr eaLnBrk="1" hangingPunct="1"/>
            <a:endParaRPr lang="en-US" smtClean="0">
              <a:latin typeface="Arial" charset="0"/>
              <a:ea typeface="SimHei" pitchFamily="2" charset="-122"/>
              <a:cs typeface="Arial" charset="0"/>
            </a:endParaRP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2" name="_s2052"/>
          <p:cNvCxnSpPr>
            <a:cxnSpLocks noChangeShapeType="1"/>
            <a:stCxn id="14" idx="0"/>
            <a:endCxn id="13" idx="2"/>
          </p:cNvCxnSpPr>
          <p:nvPr/>
        </p:nvCxnSpPr>
        <p:spPr bwMode="auto">
          <a:xfrm rot="16200000">
            <a:off x="6367231" y="2578818"/>
            <a:ext cx="334786" cy="5237"/>
          </a:xfrm>
          <a:prstGeom prst="straightConnector1">
            <a:avLst/>
          </a:prstGeom>
          <a:noFill/>
          <a:ln w="28575">
            <a:solidFill>
              <a:srgbClr val="540000"/>
            </a:solidFill>
            <a:round/>
            <a:headEnd/>
            <a:tailEnd/>
          </a:ln>
        </p:spPr>
      </p:cxnSp>
      <p:cxnSp>
        <p:nvCxnSpPr>
          <p:cNvPr id="2053" name="_s2053"/>
          <p:cNvCxnSpPr>
            <a:cxnSpLocks noChangeShapeType="1"/>
            <a:stCxn id="16" idx="0"/>
            <a:endCxn id="15" idx="2"/>
          </p:cNvCxnSpPr>
          <p:nvPr/>
        </p:nvCxnSpPr>
        <p:spPr bwMode="auto">
          <a:xfrm rot="16200000">
            <a:off x="6367231" y="4484524"/>
            <a:ext cx="334786" cy="5237"/>
          </a:xfrm>
          <a:prstGeom prst="straightConnector1">
            <a:avLst/>
          </a:prstGeom>
          <a:noFill/>
          <a:ln w="28575">
            <a:solidFill>
              <a:srgbClr val="540000"/>
            </a:solidFill>
            <a:round/>
            <a:headEnd/>
            <a:tailEnd/>
          </a:ln>
        </p:spPr>
      </p:cxnSp>
      <p:cxnSp>
        <p:nvCxnSpPr>
          <p:cNvPr id="2054" name="_s2054"/>
          <p:cNvCxnSpPr>
            <a:cxnSpLocks noChangeShapeType="1"/>
            <a:stCxn id="15" idx="0"/>
            <a:endCxn id="14" idx="2"/>
          </p:cNvCxnSpPr>
          <p:nvPr/>
        </p:nvCxnSpPr>
        <p:spPr bwMode="auto">
          <a:xfrm rot="16200000">
            <a:off x="6367231" y="3531671"/>
            <a:ext cx="334786" cy="5237"/>
          </a:xfrm>
          <a:prstGeom prst="straightConnector1">
            <a:avLst/>
          </a:prstGeom>
          <a:noFill/>
          <a:ln w="28575">
            <a:solidFill>
              <a:srgbClr val="540000"/>
            </a:solidFill>
            <a:round/>
            <a:headEnd/>
            <a:tailEnd/>
          </a:ln>
        </p:spPr>
      </p:cxnSp>
      <p:sp>
        <p:nvSpPr>
          <p:cNvPr id="13" name="_s2055"/>
          <p:cNvSpPr>
            <a:spLocks noChangeArrowheads="1"/>
          </p:cNvSpPr>
          <p:nvPr/>
        </p:nvSpPr>
        <p:spPr bwMode="auto">
          <a:xfrm>
            <a:off x="4267200" y="1797050"/>
            <a:ext cx="4524375" cy="618067"/>
          </a:xfrm>
          <a:prstGeom prst="roundRect">
            <a:avLst>
              <a:gd name="adj" fmla="val 16667"/>
            </a:avLst>
          </a:prstGeom>
          <a:gradFill rotWithShape="1">
            <a:gsLst>
              <a:gs pos="0">
                <a:srgbClr val="F9F67F"/>
              </a:gs>
              <a:gs pos="100000">
                <a:srgbClr val="FFCC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zh-CN" sz="2900" b="0" i="0" u="none" strike="noStrike" cap="none" baseline="0">
                <a:ln>
                  <a:noFill/>
                </a:ln>
                <a:solidFill>
                  <a:srgbClr val="4B575F"/>
                </a:solidFill>
                <a:effectLst/>
                <a:latin typeface="Arial"/>
                <a:ea typeface="SimHei" pitchFamily="2" charset="-122"/>
                <a:cs typeface="Arial"/>
              </a:rPr>
              <a:t>模型</a:t>
            </a:r>
          </a:p>
        </p:txBody>
      </p:sp>
      <p:sp>
        <p:nvSpPr>
          <p:cNvPr id="14" name="_s2056"/>
          <p:cNvSpPr>
            <a:spLocks noChangeArrowheads="1"/>
          </p:cNvSpPr>
          <p:nvPr/>
        </p:nvSpPr>
        <p:spPr bwMode="auto">
          <a:xfrm>
            <a:off x="4267200" y="2749903"/>
            <a:ext cx="4524375" cy="618067"/>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zh-CN" sz="2900" b="0" i="0" u="none" strike="noStrike" cap="none" baseline="0">
                <a:ln>
                  <a:noFill/>
                </a:ln>
                <a:solidFill>
                  <a:srgbClr val="4B575F"/>
                </a:solidFill>
                <a:effectLst/>
                <a:latin typeface="Arial"/>
                <a:ea typeface="SimHei" pitchFamily="2" charset="-122"/>
                <a:cs typeface="Arial"/>
              </a:rPr>
              <a:t>预处理</a:t>
            </a:r>
          </a:p>
        </p:txBody>
      </p:sp>
      <p:sp>
        <p:nvSpPr>
          <p:cNvPr id="15" name="_s2057"/>
          <p:cNvSpPr>
            <a:spLocks noChangeArrowheads="1"/>
          </p:cNvSpPr>
          <p:nvPr/>
        </p:nvSpPr>
        <p:spPr bwMode="auto">
          <a:xfrm>
            <a:off x="4267200" y="3702756"/>
            <a:ext cx="4524375" cy="618067"/>
          </a:xfrm>
          <a:prstGeom prst="roundRect">
            <a:avLst>
              <a:gd name="adj" fmla="val 16667"/>
            </a:avLst>
          </a:prstGeom>
          <a:gradFill rotWithShape="1">
            <a:gsLst>
              <a:gs pos="0">
                <a:srgbClr val="FF6600"/>
              </a:gs>
              <a:gs pos="100000">
                <a:srgbClr val="FF00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zh-CN" sz="2900" b="0" i="0" u="none" strike="noStrike" cap="none" baseline="0">
                <a:ln>
                  <a:noFill/>
                </a:ln>
                <a:solidFill>
                  <a:srgbClr val="4B575F"/>
                </a:solidFill>
                <a:effectLst/>
                <a:latin typeface="Arial"/>
                <a:ea typeface="SimHei" pitchFamily="2" charset="-122"/>
                <a:cs typeface="Arial"/>
              </a:rPr>
              <a:t>分析</a:t>
            </a:r>
          </a:p>
        </p:txBody>
      </p:sp>
      <p:sp>
        <p:nvSpPr>
          <p:cNvPr id="16" name="_s2058"/>
          <p:cNvSpPr>
            <a:spLocks noChangeArrowheads="1"/>
          </p:cNvSpPr>
          <p:nvPr/>
        </p:nvSpPr>
        <p:spPr bwMode="auto">
          <a:xfrm>
            <a:off x="4267200" y="4655608"/>
            <a:ext cx="4524375" cy="618067"/>
          </a:xfrm>
          <a:prstGeom prst="roundRect">
            <a:avLst>
              <a:gd name="adj" fmla="val 16667"/>
            </a:avLst>
          </a:prstGeom>
          <a:gradFill rotWithShape="1">
            <a:gsLst>
              <a:gs pos="0">
                <a:srgbClr val="FF0000"/>
              </a:gs>
              <a:gs pos="100000">
                <a:srgbClr val="D600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zh-CN" sz="2900" b="0" i="0" u="none" strike="noStrike" cap="none" baseline="0">
                <a:ln>
                  <a:noFill/>
                </a:ln>
                <a:solidFill>
                  <a:srgbClr val="4B575F"/>
                </a:solidFill>
                <a:effectLst/>
                <a:latin typeface="Arial"/>
                <a:ea typeface="SimHei" pitchFamily="2" charset="-122"/>
                <a:cs typeface="Arial"/>
              </a:rPr>
              <a:t>后处理</a:t>
            </a:r>
          </a:p>
        </p:txBody>
      </p:sp>
      <p:sp>
        <p:nvSpPr>
          <p:cNvPr id="2059" name="Rectangle 1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SimHei" pitchFamily="2" charset="-122"/>
                <a:cs typeface="Arial"/>
              </a:rPr>
              <a:t>分析的各个阶段</a:t>
            </a:r>
          </a:p>
        </p:txBody>
      </p:sp>
      <p:sp>
        <p:nvSpPr>
          <p:cNvPr id="2060" name="Rectangle 13"/>
          <p:cNvSpPr>
            <a:spLocks noGrp="1" noChangeArrowheads="1"/>
          </p:cNvSpPr>
          <p:nvPr>
            <p:ph sz="half" idx="4294967295"/>
          </p:nvPr>
        </p:nvSpPr>
        <p:spPr>
          <a:xfrm>
            <a:off x="0" y="1023938"/>
            <a:ext cx="4267200" cy="5418137"/>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latin typeface="Arial"/>
                <a:ea typeface="SimHei" pitchFamily="2" charset="-122"/>
                <a:cs typeface="Arial"/>
              </a:rPr>
              <a:t>结构分析顺次包含几个阶段。</a:t>
            </a:r>
          </a:p>
          <a:p>
            <a:pPr marL="742950" lvl="1" indent="-285750" algn="l" defTabSz="914400">
              <a:spcBef>
                <a:spcPct val="20000"/>
              </a:spcBef>
              <a:buClr>
                <a:srgbClr val="4B575F"/>
              </a:buClr>
              <a:buFont typeface="Wingdings"/>
              <a:buChar char="§"/>
            </a:pPr>
            <a:r>
              <a:rPr lang="zh-CN" sz="2000" b="0" i="0" dirty="0">
                <a:solidFill>
                  <a:srgbClr val="4B575F"/>
                </a:solidFill>
                <a:latin typeface="Arial"/>
                <a:ea typeface="SimHei" pitchFamily="2" charset="-122"/>
                <a:cs typeface="Arial"/>
              </a:rPr>
              <a:t>在 SolidWorks 中：</a:t>
            </a:r>
          </a:p>
          <a:p>
            <a:pPr marL="1143000" lvl="2" indent="-228600" algn="l" defTabSz="914400">
              <a:spcBef>
                <a:spcPct val="20000"/>
              </a:spcBef>
              <a:buClr>
                <a:srgbClr val="4B575F"/>
              </a:buClr>
              <a:buFont typeface="Courier New"/>
              <a:buChar char="o"/>
            </a:pPr>
            <a:r>
              <a:rPr lang="zh-CN" sz="2000" b="0" i="0" baseline="0" dirty="0">
                <a:solidFill>
                  <a:srgbClr val="4B575F"/>
                </a:solidFill>
                <a:latin typeface="Arial"/>
                <a:ea typeface="SimHei" pitchFamily="2" charset="-122"/>
                <a:cs typeface="Arial"/>
              </a:rPr>
              <a:t>使用模型来创建几何体。</a:t>
            </a:r>
          </a:p>
          <a:p>
            <a:pPr marL="742950" lvl="1" indent="-285750" algn="l" defTabSz="914400">
              <a:spcBef>
                <a:spcPct val="20000"/>
              </a:spcBef>
              <a:buClr>
                <a:srgbClr val="4B575F"/>
              </a:buClr>
              <a:buFont typeface="Wingdings"/>
              <a:buChar char="§"/>
            </a:pPr>
            <a:r>
              <a:rPr lang="zh-CN" sz="2000" b="0" i="0" dirty="0">
                <a:solidFill>
                  <a:srgbClr val="4B575F"/>
                </a:solidFill>
                <a:latin typeface="Arial"/>
                <a:ea typeface="SimHei" pitchFamily="2" charset="-122"/>
                <a:cs typeface="Arial"/>
              </a:rPr>
              <a:t>使用 SolidWorks Simulation：</a:t>
            </a:r>
          </a:p>
          <a:p>
            <a:pPr marL="1143000" lvl="2" indent="-228600" algn="l" defTabSz="914400">
              <a:spcBef>
                <a:spcPct val="20000"/>
              </a:spcBef>
              <a:buClr>
                <a:srgbClr val="4B575F"/>
              </a:buClr>
              <a:buFont typeface="Courier New"/>
              <a:buChar char="o"/>
            </a:pPr>
            <a:r>
              <a:rPr lang="zh-CN" sz="2000" b="0" i="0" baseline="0" dirty="0">
                <a:solidFill>
                  <a:srgbClr val="4B575F"/>
                </a:solidFill>
                <a:latin typeface="Arial"/>
                <a:ea typeface="SimHei" pitchFamily="2" charset="-122"/>
                <a:cs typeface="Arial"/>
              </a:rPr>
              <a:t>通过预处理来添加材料、夹具和载荷。</a:t>
            </a:r>
          </a:p>
          <a:p>
            <a:pPr marL="1143000" lvl="2" indent="-228600" algn="l" defTabSz="914400">
              <a:spcBef>
                <a:spcPct val="20000"/>
              </a:spcBef>
              <a:buClr>
                <a:srgbClr val="4B575F"/>
              </a:buClr>
              <a:buFont typeface="Courier New"/>
              <a:buChar char="o"/>
            </a:pPr>
            <a:r>
              <a:rPr lang="zh-CN" sz="2000" b="0" i="0" baseline="0" dirty="0">
                <a:solidFill>
                  <a:srgbClr val="4B575F"/>
                </a:solidFill>
                <a:latin typeface="Arial"/>
                <a:ea typeface="SimHei" pitchFamily="2" charset="-122"/>
                <a:cs typeface="Arial"/>
              </a:rPr>
              <a:t>分析是在分析器中运行输入的过程。</a:t>
            </a:r>
          </a:p>
          <a:p>
            <a:pPr marL="1143000" lvl="2" indent="-228600" algn="l" defTabSz="914400">
              <a:spcBef>
                <a:spcPct val="20000"/>
              </a:spcBef>
              <a:buClr>
                <a:srgbClr val="4B575F"/>
              </a:buClr>
              <a:buFont typeface="Courier New"/>
              <a:buChar char="o"/>
            </a:pPr>
            <a:r>
              <a:rPr lang="zh-CN" sz="2000" b="0" i="0" baseline="0" dirty="0">
                <a:solidFill>
                  <a:srgbClr val="4B575F"/>
                </a:solidFill>
                <a:latin typeface="Arial"/>
                <a:ea typeface="SimHei" pitchFamily="2" charset="-122"/>
                <a:cs typeface="Arial"/>
              </a:rPr>
              <a:t>后处理用于查看结果。</a:t>
            </a: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
          <p:cNvSpPr>
            <a:spLocks noGrp="1" noChangeArrowheads="1"/>
          </p:cNvSpPr>
          <p:nvPr>
            <p:ph idx="1"/>
          </p:nvPr>
        </p:nvSpPr>
        <p:spPr>
          <a:xfrm>
            <a:off x="900113" y="1797050"/>
            <a:ext cx="3748087"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设计循环用于通过恢复到原始设计再更改模型来实现“迭代”</a:t>
            </a:r>
            <a:r>
              <a:rPr lang="zh-CN" sz="2000" b="0" i="0" dirty="0" smtClean="0">
                <a:solidFill>
                  <a:srgbClr val="4B575F"/>
                </a:solidFill>
                <a:effectLst/>
                <a:latin typeface="Arial"/>
                <a:ea typeface="SimHei" pitchFamily="2" charset="-122"/>
                <a:cs typeface="Arial"/>
              </a:rPr>
              <a:t>更改</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变更</a:t>
            </a:r>
            <a:r>
              <a:rPr lang="zh-CN" sz="2000" b="0" i="0" dirty="0">
                <a:solidFill>
                  <a:srgbClr val="4B575F"/>
                </a:solidFill>
                <a:effectLst/>
                <a:latin typeface="Arial"/>
                <a:ea typeface="SimHei" pitchFamily="2" charset="-122"/>
                <a:cs typeface="Arial"/>
              </a:rPr>
              <a:t>会改变分析结果。</a:t>
            </a:r>
          </a:p>
        </p:txBody>
      </p:sp>
      <p:sp>
        <p:nvSpPr>
          <p:cNvPr id="8192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设计循环</a:t>
            </a:r>
          </a:p>
        </p:txBody>
      </p:sp>
      <p:pic>
        <p:nvPicPr>
          <p:cNvPr id="81924" name="Picture 9" descr="gif"/>
          <p:cNvPicPr>
            <a:picLocks noChangeAspect="1" noChangeArrowheads="1"/>
          </p:cNvPicPr>
          <p:nvPr/>
        </p:nvPicPr>
        <p:blipFill>
          <a:blip r:embed="rId2" cstate="print"/>
          <a:srcRect/>
          <a:stretch>
            <a:fillRect/>
          </a:stretch>
        </p:blipFill>
        <p:spPr bwMode="auto">
          <a:xfrm>
            <a:off x="4648200" y="1295400"/>
            <a:ext cx="3028950" cy="2952750"/>
          </a:xfrm>
          <a:prstGeom prst="rect">
            <a:avLst/>
          </a:prstGeom>
          <a:noFill/>
          <a:ln w="9525">
            <a:noFill/>
            <a:miter lim="800000"/>
            <a:headEnd/>
            <a:tailEnd/>
          </a:ln>
        </p:spPr>
      </p:pic>
      <p:sp>
        <p:nvSpPr>
          <p:cNvPr id="81925" name="TextBox 4"/>
          <p:cNvSpPr txBox="1">
            <a:spLocks noChangeArrowheads="1"/>
          </p:cNvSpPr>
          <p:nvPr/>
        </p:nvSpPr>
        <p:spPr bwMode="auto">
          <a:xfrm>
            <a:off x="4572000" y="2209800"/>
            <a:ext cx="1712913" cy="276225"/>
          </a:xfrm>
          <a:prstGeom prst="rect">
            <a:avLst/>
          </a:prstGeom>
          <a:noFill/>
          <a:ln w="9525">
            <a:noFill/>
            <a:miter lim="800000"/>
            <a:headEnd/>
            <a:tailEnd/>
          </a:ln>
        </p:spPr>
        <p:txBody>
          <a:bodyPr>
            <a:spAutoFit/>
          </a:bodyPr>
          <a:lstStyle/>
          <a:p>
            <a:pPr algn="ctr" defTabSz="914400">
              <a:buNone/>
            </a:pPr>
            <a:r>
              <a:rPr lang="zh-CN" sz="1200" b="0" i="0">
                <a:solidFill>
                  <a:schemeClr val="tx1"/>
                </a:solidFill>
                <a:latin typeface="Times New Roman"/>
                <a:ea typeface="SimHei" pitchFamily="2" charset="-122"/>
                <a:cs typeface="Times New Roman"/>
              </a:rPr>
              <a:t>SolidWorks Simulation</a:t>
            </a:r>
          </a:p>
        </p:txBody>
      </p:sp>
      <p:sp>
        <p:nvSpPr>
          <p:cNvPr id="6" name="TextBox 5"/>
          <p:cNvSpPr txBox="1"/>
          <p:nvPr/>
        </p:nvSpPr>
        <p:spPr>
          <a:xfrm>
            <a:off x="4876800" y="1362075"/>
            <a:ext cx="1143000" cy="369332"/>
          </a:xfrm>
          <a:prstGeom prst="rect">
            <a:avLst/>
          </a:prstGeom>
          <a:noFill/>
        </p:spPr>
        <p:txBody>
          <a:bodyPr wrap="square" lIns="9144" tIns="91440" rIns="0" bIns="91440" rtlCol="0">
            <a:spAutoFit/>
          </a:bodyPr>
          <a:lstStyle/>
          <a:p>
            <a:pPr algn="ctr" defTabSz="914400">
              <a:buNone/>
            </a:pPr>
            <a:r>
              <a:rPr lang="zh-CN" sz="1200" b="0" i="0">
                <a:solidFill>
                  <a:schemeClr val="tx1"/>
                </a:solidFill>
                <a:latin typeface="Times New Roman"/>
                <a:ea typeface="SimHei" pitchFamily="2" charset="-122"/>
                <a:cs typeface="Times New Roman"/>
              </a:rPr>
              <a:t>SolidWorks</a:t>
            </a:r>
            <a:endParaRPr lang="en-US" sz="1200" dirty="0">
              <a:latin typeface="Times New Roman" pitchFamily="18" charset="0"/>
              <a:ea typeface="SimHei" pitchFamily="2" charset="-122"/>
              <a:cs typeface="Times New Roman" pitchFamily="18" charset="0"/>
            </a:endParaRPr>
          </a:p>
        </p:txBody>
      </p:sp>
      <p:sp>
        <p:nvSpPr>
          <p:cNvPr id="8" name="TextBox 7"/>
          <p:cNvSpPr txBox="1"/>
          <p:nvPr/>
        </p:nvSpPr>
        <p:spPr>
          <a:xfrm>
            <a:off x="5048250" y="3105150"/>
            <a:ext cx="838200" cy="369332"/>
          </a:xfrm>
          <a:prstGeom prst="rect">
            <a:avLst/>
          </a:prstGeom>
          <a:noFill/>
        </p:spPr>
        <p:txBody>
          <a:bodyPr wrap="square" lIns="9144" tIns="91440" rIns="0" bIns="91440" rtlCol="0">
            <a:spAutoFit/>
          </a:bodyPr>
          <a:lstStyle/>
          <a:p>
            <a:pPr algn="ctr" defTabSz="914400">
              <a:buNone/>
            </a:pPr>
            <a:r>
              <a:rPr lang="zh-CN" sz="1200" b="0" i="0" dirty="0">
                <a:solidFill>
                  <a:schemeClr val="tx1"/>
                </a:solidFill>
                <a:latin typeface="Times New Roman"/>
                <a:ea typeface="SimSun" pitchFamily="2" charset="-122"/>
                <a:cs typeface="Times New Roman"/>
              </a:rPr>
              <a:t>满意吗？</a:t>
            </a:r>
            <a:endParaRPr lang="en-US" sz="1200" dirty="0">
              <a:latin typeface="Times New Roman" pitchFamily="18" charset="0"/>
              <a:ea typeface="SimSun" pitchFamily="2" charset="-122"/>
              <a:cs typeface="Times New Roman" pitchFamily="18" charset="0"/>
            </a:endParaRPr>
          </a:p>
        </p:txBody>
      </p:sp>
      <p:sp>
        <p:nvSpPr>
          <p:cNvPr id="9" name="TextBox 8"/>
          <p:cNvSpPr txBox="1"/>
          <p:nvPr/>
        </p:nvSpPr>
        <p:spPr>
          <a:xfrm>
            <a:off x="5029200" y="3916918"/>
            <a:ext cx="838200" cy="369332"/>
          </a:xfrm>
          <a:prstGeom prst="rect">
            <a:avLst/>
          </a:prstGeom>
          <a:noFill/>
        </p:spPr>
        <p:txBody>
          <a:bodyPr wrap="square" lIns="9144" tIns="91440" rIns="0" bIns="91440" rtlCol="0">
            <a:spAutoFit/>
          </a:bodyPr>
          <a:lstStyle/>
          <a:p>
            <a:pPr algn="ctr" defTabSz="914400">
              <a:buNone/>
            </a:pPr>
            <a:r>
              <a:rPr lang="zh-CN" sz="1200" b="0" i="0" dirty="0">
                <a:solidFill>
                  <a:schemeClr val="tx1"/>
                </a:solidFill>
                <a:latin typeface="Times New Roman"/>
                <a:ea typeface="SimSun" pitchFamily="2" charset="-122"/>
                <a:cs typeface="Times New Roman"/>
              </a:rPr>
              <a:t>原型</a:t>
            </a:r>
            <a:endParaRPr lang="en-US" sz="1200" dirty="0">
              <a:latin typeface="Times New Roman" pitchFamily="18" charset="0"/>
              <a:ea typeface="SimSun" pitchFamily="2" charset="-122"/>
              <a:cs typeface="Times New Roman" pitchFamily="18" charset="0"/>
            </a:endParaRPr>
          </a:p>
        </p:txBody>
      </p:sp>
      <p:sp>
        <p:nvSpPr>
          <p:cNvPr id="11" name="TextBox 10"/>
          <p:cNvSpPr txBox="1"/>
          <p:nvPr/>
        </p:nvSpPr>
        <p:spPr>
          <a:xfrm>
            <a:off x="5505450" y="3609975"/>
            <a:ext cx="590550" cy="338554"/>
          </a:xfrm>
          <a:prstGeom prst="rect">
            <a:avLst/>
          </a:prstGeom>
          <a:noFill/>
        </p:spPr>
        <p:txBody>
          <a:bodyPr wrap="square" lIns="9144" tIns="91440" rIns="0" bIns="91440" rtlCol="0">
            <a:spAutoFit/>
          </a:bodyPr>
          <a:lstStyle/>
          <a:p>
            <a:pPr algn="l" defTabSz="914400">
              <a:buNone/>
            </a:pPr>
            <a:r>
              <a:rPr lang="zh-CN" sz="1000" b="0" i="0">
                <a:solidFill>
                  <a:srgbClr val="000000"/>
                </a:solidFill>
                <a:latin typeface="Times New Roman"/>
                <a:ea typeface="SimSun" pitchFamily="2" charset="-122"/>
                <a:cs typeface="Times New Roman"/>
              </a:rPr>
              <a:t>是</a:t>
            </a:r>
            <a:endParaRPr lang="en-US" sz="1000" dirty="0">
              <a:solidFill>
                <a:schemeClr val="tx2"/>
              </a:solidFill>
              <a:latin typeface="Times New Roman" pitchFamily="18" charset="0"/>
              <a:ea typeface="SimSun" pitchFamily="2" charset="-122"/>
              <a:cs typeface="Times New Roman" pitchFamily="18" charset="0"/>
            </a:endParaRPr>
          </a:p>
        </p:txBody>
      </p:sp>
      <p:sp>
        <p:nvSpPr>
          <p:cNvPr id="12" name="TextBox 11"/>
          <p:cNvSpPr txBox="1"/>
          <p:nvPr/>
        </p:nvSpPr>
        <p:spPr>
          <a:xfrm>
            <a:off x="6038850" y="2971800"/>
            <a:ext cx="590550" cy="353943"/>
          </a:xfrm>
          <a:prstGeom prst="rect">
            <a:avLst/>
          </a:prstGeom>
          <a:noFill/>
        </p:spPr>
        <p:txBody>
          <a:bodyPr wrap="square" lIns="9144" tIns="91440" rIns="0" bIns="91440" rtlCol="0">
            <a:spAutoFit/>
          </a:bodyPr>
          <a:lstStyle/>
          <a:p>
            <a:pPr algn="l" defTabSz="914400">
              <a:buNone/>
            </a:pPr>
            <a:r>
              <a:rPr lang="zh-CN" sz="1100" b="0" i="0">
                <a:solidFill>
                  <a:srgbClr val="000000"/>
                </a:solidFill>
                <a:latin typeface="Times New Roman"/>
                <a:ea typeface="SimSun" pitchFamily="2" charset="-122"/>
                <a:cs typeface="Times New Roman"/>
              </a:rPr>
              <a:t>否</a:t>
            </a:r>
            <a:endParaRPr lang="en-US" sz="1100" dirty="0">
              <a:solidFill>
                <a:schemeClr val="tx2"/>
              </a:solidFill>
              <a:latin typeface="Times New Roman" pitchFamily="18" charset="0"/>
              <a:ea typeface="SimSun" pitchFamily="2" charset="-122"/>
              <a:cs typeface="Times New Roman" pitchFamily="18" charset="0"/>
            </a:endParaRPr>
          </a:p>
        </p:txBody>
      </p:sp>
      <p:sp>
        <p:nvSpPr>
          <p:cNvPr id="13" name="TextBox 12"/>
          <p:cNvSpPr txBox="1"/>
          <p:nvPr/>
        </p:nvSpPr>
        <p:spPr>
          <a:xfrm>
            <a:off x="6477000" y="1798707"/>
            <a:ext cx="609600" cy="353943"/>
          </a:xfrm>
          <a:prstGeom prst="rect">
            <a:avLst/>
          </a:prstGeom>
          <a:noFill/>
        </p:spPr>
        <p:txBody>
          <a:bodyPr wrap="square" lIns="9144" tIns="91440" rIns="0" bIns="91440" rtlCol="0">
            <a:spAutoFit/>
          </a:bodyPr>
          <a:lstStyle/>
          <a:p>
            <a:pPr algn="l" defTabSz="914400">
              <a:buNone/>
            </a:pPr>
            <a:r>
              <a:rPr lang="zh-CN" sz="1100" b="0" i="0" dirty="0">
                <a:solidFill>
                  <a:srgbClr val="000000"/>
                </a:solidFill>
                <a:latin typeface="Times New Roman"/>
                <a:ea typeface="SimSun" pitchFamily="2" charset="-122"/>
                <a:cs typeface="Times New Roman"/>
              </a:rPr>
              <a:t>设计循环</a:t>
            </a:r>
            <a:endParaRPr lang="en-US" sz="1100" dirty="0">
              <a:solidFill>
                <a:schemeClr val="tx2"/>
              </a:solidFill>
              <a:latin typeface="Times New Roman" pitchFamily="18" charset="0"/>
              <a:ea typeface="SimSun" pitchFamily="2" charset="-122"/>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p:cNvSpPr>
            <a:spLocks noGrp="1" noChangeArrowheads="1"/>
          </p:cNvSpPr>
          <p:nvPr>
            <p:ph idx="1"/>
          </p:nvPr>
        </p:nvSpPr>
        <p:spPr>
          <a:xfrm>
            <a:off x="900113" y="1797050"/>
            <a:ext cx="3671887"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夹具用于防止结构的某些部分移动。</a:t>
            </a: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外部载荷用于向结构施加力。</a:t>
            </a:r>
          </a:p>
        </p:txBody>
      </p:sp>
      <p:sp>
        <p:nvSpPr>
          <p:cNvPr id="82947"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夹具和外部载荷</a:t>
            </a:r>
          </a:p>
        </p:txBody>
      </p:sp>
      <p:pic>
        <p:nvPicPr>
          <p:cNvPr id="82948" name="Picture 4" descr="gif"/>
          <p:cNvPicPr>
            <a:picLocks noChangeAspect="1" noChangeArrowheads="1"/>
          </p:cNvPicPr>
          <p:nvPr/>
        </p:nvPicPr>
        <p:blipFill>
          <a:blip r:embed="rId2" cstate="print"/>
          <a:srcRect/>
          <a:stretch>
            <a:fillRect/>
          </a:stretch>
        </p:blipFill>
        <p:spPr bwMode="auto">
          <a:xfrm>
            <a:off x="4572000" y="1295400"/>
            <a:ext cx="2495550" cy="2466975"/>
          </a:xfrm>
          <a:prstGeom prst="rect">
            <a:avLst/>
          </a:prstGeom>
          <a:noFill/>
          <a:ln w="9525">
            <a:noFill/>
            <a:miter lim="800000"/>
            <a:headEnd/>
            <a:tailEnd/>
          </a:ln>
        </p:spPr>
      </p:pic>
      <p:sp>
        <p:nvSpPr>
          <p:cNvPr id="5" name="TextBox 4"/>
          <p:cNvSpPr txBox="1">
            <a:spLocks noChangeArrowheads="1"/>
          </p:cNvSpPr>
          <p:nvPr/>
        </p:nvSpPr>
        <p:spPr bwMode="auto">
          <a:xfrm>
            <a:off x="5867400" y="1247775"/>
            <a:ext cx="1712913" cy="276225"/>
          </a:xfrm>
          <a:prstGeom prst="rect">
            <a:avLst/>
          </a:prstGeom>
          <a:noFill/>
          <a:ln w="9525">
            <a:noFill/>
            <a:miter lim="800000"/>
            <a:headEnd/>
            <a:tailEnd/>
          </a:ln>
        </p:spPr>
        <p:txBody>
          <a:bodyPr>
            <a:spAutoFit/>
          </a:bodyPr>
          <a:lstStyle/>
          <a:p>
            <a:pPr algn="l" defTabSz="914400">
              <a:buNone/>
            </a:pPr>
            <a:r>
              <a:rPr lang="zh-CN" sz="1200" b="0" i="0" dirty="0">
                <a:solidFill>
                  <a:srgbClr val="000000"/>
                </a:solidFill>
                <a:latin typeface="Times New Roman"/>
                <a:ea typeface="SimSun" pitchFamily="2" charset="-122"/>
                <a:cs typeface="Times New Roman"/>
              </a:rPr>
              <a:t>结构</a:t>
            </a:r>
            <a:endParaRPr lang="en-US" sz="1200" dirty="0">
              <a:solidFill>
                <a:schemeClr val="tx2"/>
              </a:solidFill>
              <a:latin typeface="Times New Roman" pitchFamily="18" charset="0"/>
              <a:ea typeface="SimSun" pitchFamily="2" charset="-122"/>
              <a:cs typeface="Times New Roman" pitchFamily="18" charset="0"/>
            </a:endParaRPr>
          </a:p>
        </p:txBody>
      </p:sp>
      <p:sp>
        <p:nvSpPr>
          <p:cNvPr id="6" name="TextBox 5"/>
          <p:cNvSpPr txBox="1">
            <a:spLocks noChangeArrowheads="1"/>
          </p:cNvSpPr>
          <p:nvPr/>
        </p:nvSpPr>
        <p:spPr bwMode="auto">
          <a:xfrm>
            <a:off x="4876800" y="3048000"/>
            <a:ext cx="742950" cy="276225"/>
          </a:xfrm>
          <a:prstGeom prst="rect">
            <a:avLst/>
          </a:prstGeom>
          <a:noFill/>
          <a:ln w="9525">
            <a:noFill/>
            <a:miter lim="800000"/>
            <a:headEnd/>
            <a:tailEnd/>
          </a:ln>
        </p:spPr>
        <p:txBody>
          <a:bodyPr wrap="square">
            <a:spAutoFit/>
          </a:bodyPr>
          <a:lstStyle/>
          <a:p>
            <a:pPr algn="l" defTabSz="914400">
              <a:buNone/>
            </a:pPr>
            <a:r>
              <a:rPr lang="zh-CN" sz="1200" b="0" i="0">
                <a:solidFill>
                  <a:srgbClr val="000000"/>
                </a:solidFill>
                <a:latin typeface="Times New Roman"/>
                <a:ea typeface="SimSun" pitchFamily="2" charset="-122"/>
                <a:cs typeface="Times New Roman"/>
              </a:rPr>
              <a:t>载荷</a:t>
            </a:r>
            <a:endParaRPr lang="en-US" sz="1200" dirty="0">
              <a:solidFill>
                <a:schemeClr val="tx2"/>
              </a:solidFill>
              <a:latin typeface="Times New Roman" pitchFamily="18" charset="0"/>
              <a:ea typeface="SimSun" pitchFamily="2" charset="-122"/>
              <a:cs typeface="Times New Roman" pitchFamily="18" charset="0"/>
            </a:endParaRPr>
          </a:p>
        </p:txBody>
      </p:sp>
      <p:sp>
        <p:nvSpPr>
          <p:cNvPr id="7" name="TextBox 6"/>
          <p:cNvSpPr txBox="1">
            <a:spLocks noChangeArrowheads="1"/>
          </p:cNvSpPr>
          <p:nvPr/>
        </p:nvSpPr>
        <p:spPr bwMode="auto">
          <a:xfrm>
            <a:off x="5591175" y="3533001"/>
            <a:ext cx="1609725" cy="276999"/>
          </a:xfrm>
          <a:prstGeom prst="rect">
            <a:avLst/>
          </a:prstGeom>
          <a:noFill/>
          <a:ln w="9525">
            <a:noFill/>
            <a:miter lim="800000"/>
            <a:headEnd/>
            <a:tailEnd/>
          </a:ln>
        </p:spPr>
        <p:txBody>
          <a:bodyPr wrap="square">
            <a:spAutoFit/>
          </a:bodyPr>
          <a:lstStyle/>
          <a:p>
            <a:pPr algn="l" defTabSz="914400">
              <a:buNone/>
            </a:pPr>
            <a:r>
              <a:rPr lang="zh-CN" sz="1200" b="0" i="0" dirty="0">
                <a:solidFill>
                  <a:srgbClr val="000000"/>
                </a:solidFill>
                <a:latin typeface="Times New Roman"/>
                <a:ea typeface="SimSun" pitchFamily="2" charset="-122"/>
                <a:cs typeface="Times New Roman"/>
              </a:rPr>
              <a:t>桥墩</a:t>
            </a:r>
            <a:endParaRPr lang="en-US" sz="1200" dirty="0">
              <a:solidFill>
                <a:schemeClr val="tx2"/>
              </a:solidFill>
              <a:latin typeface="Times New Roman" pitchFamily="18" charset="0"/>
              <a:ea typeface="SimSun" pitchFamily="2" charset="-122"/>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p:cNvSpPr>
            <a:spLocks noGrp="1" noChangeArrowheads="1"/>
          </p:cNvSpPr>
          <p:nvPr>
            <p:ph idx="1"/>
          </p:nvPr>
        </p:nvSpPr>
        <p:spPr>
          <a:xfrm>
            <a:off x="900113" y="1797050"/>
            <a:ext cx="3503612"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所选的材料以数值属性的形式为分析提供数据。</a:t>
            </a:r>
          </a:p>
        </p:txBody>
      </p:sp>
      <p:sp>
        <p:nvSpPr>
          <p:cNvPr id="83971"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材料</a:t>
            </a:r>
          </a:p>
        </p:txBody>
      </p:sp>
      <p:pic>
        <p:nvPicPr>
          <p:cNvPr id="5" name="Picture 6" descr="page29_01"/>
          <p:cNvPicPr>
            <a:picLocks noChangeAspect="1" noChangeArrowheads="1"/>
          </p:cNvPicPr>
          <p:nvPr/>
        </p:nvPicPr>
        <p:blipFill>
          <a:blip r:embed="rId2"/>
          <a:srcRect/>
          <a:stretch>
            <a:fillRect/>
          </a:stretch>
        </p:blipFill>
        <p:spPr bwMode="auto">
          <a:xfrm>
            <a:off x="4411980" y="1524000"/>
            <a:ext cx="4535424" cy="3047705"/>
          </a:xfrm>
          <a:prstGeom prst="rect">
            <a:avLst/>
          </a:prstGeom>
          <a:noFill/>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8"/>
          <p:cNvSpPr>
            <a:spLocks noGrp="1" noChangeArrowheads="1"/>
          </p:cNvSpPr>
          <p:nvPr>
            <p:ph idx="1"/>
          </p:nvPr>
        </p:nvSpPr>
        <p:spPr>
          <a:xfrm>
            <a:off x="900113" y="1797050"/>
            <a:ext cx="7891462" cy="4368800"/>
          </a:xfrm>
        </p:spPr>
        <p:txBody>
          <a:bodyPr/>
          <a:lstStyle/>
          <a:p>
            <a:pPr marL="342900" indent="-342900" algn="l" defTabSz="914400">
              <a:spcBef>
                <a:spcPct val="20000"/>
              </a:spcBef>
              <a:buClr>
                <a:srgbClr val="4B575F"/>
              </a:buClr>
              <a:buFont typeface="Wingdings"/>
              <a:buChar char="§"/>
            </a:pPr>
            <a:r>
              <a:rPr lang="zh-CN" sz="2000" b="0" i="0">
                <a:solidFill>
                  <a:srgbClr val="4B575F"/>
                </a:solidFill>
                <a:effectLst/>
                <a:latin typeface="Arial"/>
                <a:ea typeface="SimHei" pitchFamily="2" charset="-122"/>
                <a:cs typeface="Arial"/>
              </a:rPr>
              <a:t>此项目的必要条件。</a:t>
            </a:r>
          </a:p>
          <a:p>
            <a:pPr marL="342900" indent="-342900" algn="l" defTabSz="914400">
              <a:spcBef>
                <a:spcPct val="20000"/>
              </a:spcBef>
              <a:buClr>
                <a:srgbClr val="4B575F"/>
              </a:buClr>
              <a:buFont typeface="Wingdings"/>
              <a:buChar char="§"/>
            </a:pPr>
            <a:r>
              <a:rPr lang="zh-CN" sz="2000" b="0" i="0">
                <a:solidFill>
                  <a:srgbClr val="4B575F"/>
                </a:solidFill>
                <a:effectLst/>
                <a:latin typeface="Arial"/>
                <a:ea typeface="SimHei" pitchFamily="2" charset="-122"/>
                <a:cs typeface="Arial"/>
              </a:rPr>
              <a:t>SolidWorks 文件具有三种基本类型：零件、装配体和工程图。</a:t>
            </a:r>
          </a:p>
        </p:txBody>
      </p:sp>
      <p:sp>
        <p:nvSpPr>
          <p:cNvPr id="5939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必要条件  </a:t>
            </a: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idx="1"/>
          </p:nvPr>
        </p:nvSpPr>
        <p:spPr>
          <a:xfrm>
            <a:off x="900113" y="1797050"/>
            <a:ext cx="3722687"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在梁中心线的交点处自动创建</a:t>
            </a:r>
            <a:r>
              <a:rPr lang="zh-CN" sz="2000" b="0" i="0" dirty="0" smtClean="0">
                <a:solidFill>
                  <a:srgbClr val="4B575F"/>
                </a:solidFill>
                <a:effectLst/>
                <a:latin typeface="Arial"/>
                <a:ea typeface="SimHei" pitchFamily="2" charset="-122"/>
                <a:cs typeface="Arial"/>
              </a:rPr>
              <a:t>接榫</a:t>
            </a:r>
            <a:r>
              <a:rPr lang="zh-CN" altLang="en-US" sz="2000" b="0" i="0" dirty="0" smtClean="0">
                <a:solidFill>
                  <a:srgbClr val="4B575F"/>
                </a:solidFill>
                <a:effectLst/>
                <a:latin typeface="Arial"/>
                <a:ea typeface="SimHei" pitchFamily="2" charset="-122"/>
                <a:cs typeface="Arial"/>
              </a:rPr>
              <a:t>。</a:t>
            </a:r>
            <a:endParaRPr lang="zh-CN" sz="2000" b="0" i="0" dirty="0">
              <a:solidFill>
                <a:srgbClr val="4B575F"/>
              </a:solidFill>
              <a:effectLst/>
              <a:latin typeface="Arial"/>
              <a:ea typeface="SimHei" pitchFamily="2" charset="-122"/>
              <a:cs typeface="Arial"/>
            </a:endParaRPr>
          </a:p>
        </p:txBody>
      </p:sp>
      <p:sp>
        <p:nvSpPr>
          <p:cNvPr id="8499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接榫</a:t>
            </a:r>
          </a:p>
        </p:txBody>
      </p:sp>
      <p:pic>
        <p:nvPicPr>
          <p:cNvPr id="84996" name="Picture 7" descr="Region Capture.JPG"/>
          <p:cNvPicPr>
            <a:picLocks noChangeAspect="1"/>
          </p:cNvPicPr>
          <p:nvPr/>
        </p:nvPicPr>
        <p:blipFill>
          <a:blip r:embed="rId2" cstate="print"/>
          <a:srcRect/>
          <a:stretch>
            <a:fillRect/>
          </a:stretch>
        </p:blipFill>
        <p:spPr bwMode="auto">
          <a:xfrm>
            <a:off x="4713288" y="814388"/>
            <a:ext cx="4224337" cy="33813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6" descr="Region Capture.JPG"/>
          <p:cNvPicPr>
            <a:picLocks noChangeAspect="1"/>
          </p:cNvPicPr>
          <p:nvPr/>
        </p:nvPicPr>
        <p:blipFill>
          <a:blip r:embed="rId2" cstate="print"/>
          <a:srcRect/>
          <a:stretch>
            <a:fillRect/>
          </a:stretch>
        </p:blipFill>
        <p:spPr bwMode="auto">
          <a:xfrm>
            <a:off x="4630738" y="925513"/>
            <a:ext cx="3724275" cy="2921000"/>
          </a:xfrm>
          <a:prstGeom prst="rect">
            <a:avLst/>
          </a:prstGeom>
          <a:noFill/>
          <a:ln w="9525">
            <a:noFill/>
            <a:miter lim="800000"/>
            <a:headEnd/>
            <a:tailEnd/>
          </a:ln>
        </p:spPr>
      </p:pic>
      <p:sp>
        <p:nvSpPr>
          <p:cNvPr id="86019" name="Rectangle 5"/>
          <p:cNvSpPr>
            <a:spLocks noGrp="1" noChangeArrowheads="1"/>
          </p:cNvSpPr>
          <p:nvPr>
            <p:ph idx="1"/>
          </p:nvPr>
        </p:nvSpPr>
        <p:spPr>
          <a:xfrm>
            <a:off x="900113" y="1797050"/>
            <a:ext cx="3621087" cy="4368800"/>
          </a:xfrm>
        </p:spPr>
        <p:txBody>
          <a:bodyPr/>
          <a:lstStyle/>
          <a:p>
            <a:pPr marL="342900" indent="-342900" algn="l" defTabSz="914400">
              <a:spcBef>
                <a:spcPct val="20000"/>
              </a:spcBef>
              <a:buClr>
                <a:srgbClr val="4B575F"/>
              </a:buClr>
              <a:buFont typeface="Wingdings"/>
              <a:buChar char="§"/>
            </a:pPr>
            <a:r>
              <a:rPr lang="zh-CN" sz="2000" b="0" i="0">
                <a:solidFill>
                  <a:srgbClr val="4B575F"/>
                </a:solidFill>
                <a:effectLst/>
                <a:latin typeface="Arial"/>
                <a:ea typeface="SimHei" pitchFamily="2" charset="-122"/>
                <a:cs typeface="Arial"/>
              </a:rPr>
              <a:t>通过在模型中选择接榫来施加夹具。</a:t>
            </a:r>
          </a:p>
        </p:txBody>
      </p:sp>
      <p:sp>
        <p:nvSpPr>
          <p:cNvPr id="86020"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夹具</a:t>
            </a:r>
          </a:p>
        </p:txBody>
      </p:sp>
      <p:pic>
        <p:nvPicPr>
          <p:cNvPr id="6" name="Picture 7" descr="page31_01"/>
          <p:cNvPicPr>
            <a:picLocks noChangeAspect="1" noChangeArrowheads="1"/>
          </p:cNvPicPr>
          <p:nvPr/>
        </p:nvPicPr>
        <p:blipFill>
          <a:blip r:embed="rId3"/>
          <a:srcRect/>
          <a:stretch>
            <a:fillRect/>
          </a:stretch>
        </p:blipFill>
        <p:spPr bwMode="auto">
          <a:xfrm>
            <a:off x="7156450" y="839788"/>
            <a:ext cx="1819275" cy="3876675"/>
          </a:xfrm>
          <a:prstGeom prst="rect">
            <a:avLst/>
          </a:prstGeom>
          <a:noFill/>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p:cNvSpPr>
            <a:spLocks noGrp="1" noChangeArrowheads="1"/>
          </p:cNvSpPr>
          <p:nvPr>
            <p:ph idx="1"/>
          </p:nvPr>
        </p:nvSpPr>
        <p:spPr>
          <a:xfrm>
            <a:off x="900113" y="1797050"/>
            <a:ext cx="3600450" cy="4368800"/>
          </a:xfrm>
        </p:spPr>
        <p:txBody>
          <a:bodyPr/>
          <a:lstStyle/>
          <a:p>
            <a:pPr marL="342900" indent="-342900" algn="l" defTabSz="914400">
              <a:spcBef>
                <a:spcPct val="20000"/>
              </a:spcBef>
              <a:buClr>
                <a:srgbClr val="4B575F"/>
              </a:buClr>
              <a:buFont typeface="Wingdings"/>
              <a:buChar char="§"/>
            </a:pPr>
            <a:r>
              <a:rPr lang="zh-CN" sz="2000" b="0" i="0">
                <a:solidFill>
                  <a:srgbClr val="4B575F"/>
                </a:solidFill>
                <a:effectLst/>
                <a:latin typeface="Arial"/>
                <a:ea typeface="SimHei" pitchFamily="2" charset="-122"/>
                <a:cs typeface="Arial"/>
              </a:rPr>
              <a:t>通过在模型中选择接榫来施加外部载荷。</a:t>
            </a:r>
          </a:p>
          <a:p>
            <a:pPr marL="342900" indent="-342900" algn="l" defTabSz="914400">
              <a:spcBef>
                <a:spcPct val="20000"/>
              </a:spcBef>
              <a:buFont typeface="Wingdings"/>
              <a:buChar char="§"/>
            </a:pPr>
            <a:endParaRPr lang="en-US" sz="2000" smtClean="0">
              <a:latin typeface="Arial" charset="0"/>
              <a:ea typeface="SimHei" pitchFamily="2" charset="-122"/>
              <a:cs typeface="Arial" charset="0"/>
            </a:endParaRPr>
          </a:p>
          <a:p>
            <a:pPr marL="342900" indent="-342900" algn="l" defTabSz="914400">
              <a:spcBef>
                <a:spcPct val="20000"/>
              </a:spcBef>
              <a:buFont typeface="Wingdings"/>
              <a:buChar char="§"/>
            </a:pPr>
            <a:endParaRPr lang="en-US" sz="2000" smtClean="0">
              <a:latin typeface="Arial" charset="0"/>
              <a:ea typeface="SimHei" pitchFamily="2" charset="-122"/>
              <a:cs typeface="Arial" charset="0"/>
            </a:endParaRPr>
          </a:p>
        </p:txBody>
      </p:sp>
      <p:sp>
        <p:nvSpPr>
          <p:cNvPr id="8704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载荷</a:t>
            </a:r>
          </a:p>
        </p:txBody>
      </p:sp>
      <p:pic>
        <p:nvPicPr>
          <p:cNvPr id="87044" name="Picture 5" descr="Region Capture.JPG"/>
          <p:cNvPicPr>
            <a:picLocks noChangeAspect="1"/>
          </p:cNvPicPr>
          <p:nvPr/>
        </p:nvPicPr>
        <p:blipFill>
          <a:blip r:embed="rId2" cstate="print"/>
          <a:srcRect/>
          <a:stretch>
            <a:fillRect/>
          </a:stretch>
        </p:blipFill>
        <p:spPr bwMode="auto">
          <a:xfrm>
            <a:off x="4572000" y="823913"/>
            <a:ext cx="4364038" cy="3381375"/>
          </a:xfrm>
          <a:prstGeom prst="rect">
            <a:avLst/>
          </a:prstGeom>
          <a:noFill/>
          <a:ln w="9525">
            <a:noFill/>
            <a:miter lim="800000"/>
            <a:headEnd/>
            <a:tailEnd/>
          </a:ln>
        </p:spPr>
      </p:pic>
      <p:pic>
        <p:nvPicPr>
          <p:cNvPr id="6" name="Picture 7" descr="page32_01"/>
          <p:cNvPicPr>
            <a:picLocks noChangeAspect="1" noChangeArrowheads="1"/>
          </p:cNvPicPr>
          <p:nvPr/>
        </p:nvPicPr>
        <p:blipFill>
          <a:blip r:embed="rId3"/>
          <a:srcRect/>
          <a:stretch>
            <a:fillRect/>
          </a:stretch>
        </p:blipFill>
        <p:spPr bwMode="auto">
          <a:xfrm>
            <a:off x="7118350" y="952500"/>
            <a:ext cx="1819275" cy="3181350"/>
          </a:xfrm>
          <a:prstGeom prst="rect">
            <a:avLst/>
          </a:prstGeom>
          <a:noFill/>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idx="1"/>
          </p:nvPr>
        </p:nvSpPr>
        <p:spPr>
          <a:xfrm>
            <a:off x="900113" y="1533525"/>
            <a:ext cx="4068762" cy="4367213"/>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网格化用于创建代表模型形状的梁元素和</a:t>
            </a:r>
            <a:r>
              <a:rPr lang="zh-CN" sz="2000" b="0" i="0" dirty="0" smtClean="0">
                <a:solidFill>
                  <a:srgbClr val="4B575F"/>
                </a:solidFill>
                <a:effectLst/>
                <a:latin typeface="Arial"/>
                <a:ea typeface="SimHei" pitchFamily="2" charset="-122"/>
                <a:cs typeface="Arial"/>
              </a:rPr>
              <a:t>节点</a:t>
            </a:r>
            <a:r>
              <a:rPr lang="zh-CN" altLang="en-US" sz="2000" b="0" i="0" dirty="0" smtClean="0">
                <a:solidFill>
                  <a:srgbClr val="4B575F"/>
                </a:solidFill>
                <a:effectLst/>
                <a:latin typeface="Arial"/>
                <a:ea typeface="SimHei" pitchFamily="2" charset="-122"/>
                <a:cs typeface="Arial"/>
              </a:rPr>
              <a:t>。</a:t>
            </a:r>
            <a:endParaRPr lang="zh-CN" sz="2000" b="0" i="0" dirty="0">
              <a:solidFill>
                <a:srgbClr val="4B575F"/>
              </a:solidFill>
              <a:effectLst/>
              <a:latin typeface="Arial"/>
              <a:ea typeface="SimHei" pitchFamily="2" charset="-122"/>
              <a:cs typeface="Arial"/>
            </a:endParaRPr>
          </a:p>
        </p:txBody>
      </p:sp>
      <p:sp>
        <p:nvSpPr>
          <p:cNvPr id="88067"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网格化并运行</a:t>
            </a:r>
          </a:p>
        </p:txBody>
      </p:sp>
      <p:pic>
        <p:nvPicPr>
          <p:cNvPr id="88068" name="Picture 5" descr="Region Capture.JPG"/>
          <p:cNvPicPr>
            <a:picLocks noChangeAspect="1"/>
          </p:cNvPicPr>
          <p:nvPr/>
        </p:nvPicPr>
        <p:blipFill>
          <a:blip r:embed="rId2" cstate="print"/>
          <a:srcRect/>
          <a:stretch>
            <a:fillRect/>
          </a:stretch>
        </p:blipFill>
        <p:spPr bwMode="auto">
          <a:xfrm>
            <a:off x="4968875" y="893763"/>
            <a:ext cx="3941763" cy="3052762"/>
          </a:xfrm>
          <a:prstGeom prst="rect">
            <a:avLst/>
          </a:prstGeom>
          <a:noFill/>
          <a:ln w="9525">
            <a:noFill/>
            <a:miter lim="800000"/>
            <a:headEnd/>
            <a:tailEnd/>
          </a:ln>
        </p:spPr>
      </p:pic>
      <p:pic>
        <p:nvPicPr>
          <p:cNvPr id="88069" name="Picture 6" descr="Region Capture.JPG"/>
          <p:cNvPicPr>
            <a:picLocks noChangeAspect="1"/>
          </p:cNvPicPr>
          <p:nvPr/>
        </p:nvPicPr>
        <p:blipFill>
          <a:blip r:embed="rId3" cstate="print"/>
          <a:srcRect/>
          <a:stretch>
            <a:fillRect/>
          </a:stretch>
        </p:blipFill>
        <p:spPr bwMode="auto">
          <a:xfrm>
            <a:off x="255588" y="2574925"/>
            <a:ext cx="2120900" cy="18891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noChangeArrowheads="1"/>
          </p:cNvSpPr>
          <p:nvPr>
            <p:ph type="title"/>
          </p:nvPr>
        </p:nvSpPr>
        <p:spPr/>
        <p:txBody>
          <a:bodyPr/>
          <a:lstStyle/>
          <a:p>
            <a:r>
              <a:rPr lang="en-US" sz="3000" b="1" i="0" dirty="0">
                <a:solidFill>
                  <a:srgbClr val="4B575F"/>
                </a:solidFill>
                <a:latin typeface="Arial"/>
                <a:ea typeface="SimHei" pitchFamily="2" charset="-122"/>
                <a:cs typeface="Arial"/>
              </a:rPr>
              <a:t>5 </a:t>
            </a:r>
            <a:r>
              <a:rPr lang="en-US" dirty="0" smtClean="0">
                <a:solidFill>
                  <a:srgbClr val="4B575F"/>
                </a:solidFill>
                <a:latin typeface="Arial"/>
                <a:ea typeface="SimHei" pitchFamily="2" charset="-122"/>
                <a:cs typeface="Arial"/>
              </a:rPr>
              <a:t>– </a:t>
            </a:r>
            <a:r>
              <a:rPr lang="en-US" sz="3000" b="1" i="0" dirty="0" err="1">
                <a:solidFill>
                  <a:srgbClr val="4B575F"/>
                </a:solidFill>
                <a:latin typeface="Arial"/>
                <a:ea typeface="SimHei" pitchFamily="2" charset="-122"/>
                <a:cs typeface="Arial"/>
              </a:rPr>
              <a:t>更改设计</a:t>
            </a:r>
            <a:endParaRPr lang="en-US" sz="3000" b="1" i="0" dirty="0">
              <a:solidFill>
                <a:srgbClr val="4B575F"/>
              </a:solidFill>
              <a:latin typeface="Arial"/>
              <a:ea typeface="SimHei" pitchFamily="2" charset="-122"/>
              <a:cs typeface="Arial"/>
            </a:endParaRP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idx="1"/>
          </p:nvPr>
        </p:nvSpPr>
        <p:spPr>
          <a:xfrm>
            <a:off x="900113" y="1797050"/>
            <a:ext cx="5343525" cy="4368800"/>
          </a:xfrm>
        </p:spPr>
        <p:txBody>
          <a:bodyPr/>
          <a:lstStyle/>
          <a:p>
            <a:pPr marL="342900" indent="-342900" algn="l" defTabSz="914400">
              <a:spcBef>
                <a:spcPct val="20000"/>
              </a:spcBef>
              <a:buClr>
                <a:srgbClr val="4B575F"/>
              </a:buClr>
              <a:buFont typeface="Wingdings"/>
              <a:buChar char="§"/>
            </a:pPr>
            <a:r>
              <a:rPr lang="zh-CN" sz="2000" b="0" i="0">
                <a:solidFill>
                  <a:srgbClr val="4B575F"/>
                </a:solidFill>
                <a:effectLst/>
                <a:latin typeface="Arial"/>
                <a:ea typeface="SimHei" pitchFamily="2" charset="-122"/>
                <a:cs typeface="Arial"/>
              </a:rPr>
              <a:t>使用不同的模型，注意因模型的变化而导致的结构性能变化。</a:t>
            </a:r>
          </a:p>
        </p:txBody>
      </p:sp>
      <p:sp>
        <p:nvSpPr>
          <p:cNvPr id="9011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更改</a:t>
            </a:r>
          </a:p>
        </p:txBody>
      </p:sp>
      <p:pic>
        <p:nvPicPr>
          <p:cNvPr id="90116" name="Picture 7" descr="Region Capture.JPG"/>
          <p:cNvPicPr>
            <a:picLocks noChangeAspect="1"/>
          </p:cNvPicPr>
          <p:nvPr/>
        </p:nvPicPr>
        <p:blipFill>
          <a:blip r:embed="rId2" cstate="print"/>
          <a:srcRect/>
          <a:stretch>
            <a:fillRect/>
          </a:stretch>
        </p:blipFill>
        <p:spPr bwMode="auto">
          <a:xfrm>
            <a:off x="6243638" y="827088"/>
            <a:ext cx="1905000" cy="55626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pPr algn="l" defTabSz="914400">
              <a:spcBef>
                <a:spcPct val="0"/>
              </a:spcBef>
              <a:buNone/>
            </a:pPr>
            <a:r>
              <a:rPr lang="en-US" sz="3000" b="1" i="0" dirty="0">
                <a:solidFill>
                  <a:srgbClr val="4B575F"/>
                </a:solidFill>
                <a:latin typeface="Arial"/>
                <a:ea typeface="SimHei" pitchFamily="2" charset="-122"/>
                <a:cs typeface="Arial"/>
              </a:rPr>
              <a:t>6 – </a:t>
            </a:r>
            <a:r>
              <a:rPr lang="en-US" sz="3000" b="1" i="0" dirty="0" err="1">
                <a:solidFill>
                  <a:srgbClr val="4B575F"/>
                </a:solidFill>
                <a:latin typeface="Arial"/>
                <a:ea typeface="SimHei" pitchFamily="2" charset="-122"/>
                <a:cs typeface="Arial"/>
              </a:rPr>
              <a:t>使用装配体</a:t>
            </a:r>
            <a:endParaRPr lang="en-US" sz="3000" b="1" i="0" dirty="0">
              <a:solidFill>
                <a:srgbClr val="4B575F"/>
              </a:solidFill>
              <a:latin typeface="Arial"/>
              <a:ea typeface="SimHei" pitchFamily="2" charset="-122"/>
              <a:cs typeface="Arial"/>
            </a:endParaRPr>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p:cNvSpPr>
            <a:spLocks noGrp="1" noChangeArrowheads="1"/>
          </p:cNvSpPr>
          <p:nvPr>
            <p:ph idx="1"/>
          </p:nvPr>
        </p:nvSpPr>
        <p:spPr>
          <a:xfrm>
            <a:off x="900113" y="1797050"/>
            <a:ext cx="4191000"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在装配体中，可检查零部件是否碰撞、干涉或</a:t>
            </a:r>
            <a:r>
              <a:rPr lang="zh-CN" sz="2000" b="0" i="0" dirty="0" smtClean="0">
                <a:solidFill>
                  <a:srgbClr val="4B575F"/>
                </a:solidFill>
                <a:effectLst/>
                <a:latin typeface="Arial"/>
                <a:ea typeface="SimHei" pitchFamily="2" charset="-122"/>
                <a:cs typeface="Arial"/>
              </a:rPr>
              <a:t>冲突</a:t>
            </a:r>
            <a:r>
              <a:rPr lang="zh-CN" altLang="en-US" sz="2000" b="0" i="0" dirty="0" smtClean="0">
                <a:solidFill>
                  <a:srgbClr val="4B575F"/>
                </a:solidFill>
                <a:effectLst/>
                <a:latin typeface="Arial"/>
                <a:ea typeface="SimHei" pitchFamily="2" charset="-122"/>
                <a:cs typeface="Arial"/>
              </a:rPr>
              <a:t>。</a:t>
            </a:r>
            <a:endParaRPr lang="zh-CN" sz="2000" b="0" i="0" dirty="0">
              <a:solidFill>
                <a:srgbClr val="4B575F"/>
              </a:solidFill>
              <a:effectLst/>
              <a:latin typeface="Arial"/>
              <a:ea typeface="SimHei" pitchFamily="2" charset="-122"/>
              <a:cs typeface="Arial"/>
            </a:endParaRPr>
          </a:p>
        </p:txBody>
      </p:sp>
      <p:sp>
        <p:nvSpPr>
          <p:cNvPr id="9216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碰撞检测</a:t>
            </a:r>
          </a:p>
        </p:txBody>
      </p:sp>
      <p:pic>
        <p:nvPicPr>
          <p:cNvPr id="92164" name="Picture 6" descr="Region Capture.JPG"/>
          <p:cNvPicPr>
            <a:picLocks noChangeAspect="1"/>
          </p:cNvPicPr>
          <p:nvPr/>
        </p:nvPicPr>
        <p:blipFill>
          <a:blip r:embed="rId2" cstate="print"/>
          <a:srcRect/>
          <a:stretch>
            <a:fillRect/>
          </a:stretch>
        </p:blipFill>
        <p:spPr bwMode="auto">
          <a:xfrm>
            <a:off x="5091113" y="1046163"/>
            <a:ext cx="3754437" cy="29940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5"/>
          <p:cNvSpPr>
            <a:spLocks noGrp="1" noChangeArrowheads="1"/>
          </p:cNvSpPr>
          <p:nvPr>
            <p:ph idx="1"/>
          </p:nvPr>
        </p:nvSpPr>
        <p:spPr>
          <a:xfrm>
            <a:off x="900113" y="1797050"/>
            <a:ext cx="3824287" cy="4368800"/>
          </a:xfrm>
        </p:spPr>
        <p:txBody>
          <a:bodyPr/>
          <a:lstStyle/>
          <a:p>
            <a:pPr marL="342900" indent="-342900" algn="l" defTabSz="914400">
              <a:spcBef>
                <a:spcPct val="20000"/>
              </a:spcBef>
              <a:buClr>
                <a:srgbClr val="4B575F"/>
              </a:buClr>
              <a:buFont typeface="Wingdings"/>
              <a:buChar char="§"/>
            </a:pPr>
            <a:r>
              <a:rPr lang="zh-CN" sz="2000" b="0" i="0">
                <a:solidFill>
                  <a:srgbClr val="4B575F"/>
                </a:solidFill>
                <a:effectLst/>
                <a:latin typeface="Arial"/>
                <a:ea typeface="SimHei" pitchFamily="2" charset="-122"/>
                <a:cs typeface="Arial"/>
              </a:rPr>
              <a:t>也可以更改用于定义模型外形的尺寸来更改模型尺寸。</a:t>
            </a:r>
          </a:p>
        </p:txBody>
      </p:sp>
      <p:sp>
        <p:nvSpPr>
          <p:cNvPr id="93187"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更改尺寸</a:t>
            </a:r>
          </a:p>
        </p:txBody>
      </p:sp>
      <p:pic>
        <p:nvPicPr>
          <p:cNvPr id="93188" name="Picture 4" descr="Region Capture.JPG"/>
          <p:cNvPicPr>
            <a:picLocks noChangeAspect="1"/>
          </p:cNvPicPr>
          <p:nvPr/>
        </p:nvPicPr>
        <p:blipFill>
          <a:blip r:embed="rId2" cstate="print"/>
          <a:srcRect/>
          <a:stretch>
            <a:fillRect/>
          </a:stretch>
        </p:blipFill>
        <p:spPr bwMode="auto">
          <a:xfrm>
            <a:off x="4613275" y="881063"/>
            <a:ext cx="4311650" cy="30797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7 – 生成结构的工程图</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sz="3000" b="1" i="0" dirty="0">
                <a:solidFill>
                  <a:srgbClr val="4B575F"/>
                </a:solidFill>
                <a:latin typeface="Arial"/>
                <a:ea typeface="SimHei" pitchFamily="2" charset="-122"/>
                <a:cs typeface="Arial"/>
              </a:rPr>
              <a:t>2 </a:t>
            </a:r>
            <a:r>
              <a:rPr lang="en-US" dirty="0" smtClean="0">
                <a:solidFill>
                  <a:srgbClr val="4B575F"/>
                </a:solidFill>
                <a:latin typeface="Arial"/>
                <a:ea typeface="SimHei" pitchFamily="2" charset="-122"/>
                <a:cs typeface="Arial"/>
              </a:rPr>
              <a:t>– </a:t>
            </a:r>
            <a:r>
              <a:rPr lang="en-US" sz="3000" b="1" i="0" dirty="0" err="1">
                <a:solidFill>
                  <a:srgbClr val="4B575F"/>
                </a:solidFill>
                <a:latin typeface="Arial"/>
                <a:ea typeface="SimHei" pitchFamily="2" charset="-122"/>
                <a:cs typeface="Arial"/>
              </a:rPr>
              <a:t>结构设计</a:t>
            </a:r>
            <a:endParaRPr lang="en-US" sz="3000" b="1" i="0" dirty="0">
              <a:solidFill>
                <a:srgbClr val="4B575F"/>
              </a:solidFill>
              <a:latin typeface="Arial"/>
              <a:ea typeface="SimHei" pitchFamily="2" charset="-122"/>
              <a:cs typeface="Arial"/>
            </a:endParaRPr>
          </a:p>
        </p:txBody>
      </p:sp>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idx="1"/>
          </p:nvPr>
        </p:nvSpPr>
        <p:spPr>
          <a:xfrm>
            <a:off x="900113" y="1797050"/>
            <a:ext cx="3905250" cy="4368800"/>
          </a:xfrm>
        </p:spPr>
        <p:txBody>
          <a:bodyPr/>
          <a:lstStyle/>
          <a:p>
            <a:pPr marL="342900" indent="-342900" algn="l" defTabSz="914400">
              <a:spcBef>
                <a:spcPct val="20000"/>
              </a:spcBef>
              <a:buClr>
                <a:srgbClr val="4B575F"/>
              </a:buClr>
              <a:buFont typeface="Wingdings"/>
              <a:buChar char="§"/>
            </a:pPr>
            <a:r>
              <a:rPr lang="zh-CN" sz="2000" b="0" i="0">
                <a:solidFill>
                  <a:srgbClr val="4B575F"/>
                </a:solidFill>
                <a:effectLst/>
                <a:latin typeface="Arial"/>
                <a:ea typeface="SimHei" pitchFamily="2" charset="-122"/>
                <a:cs typeface="Arial"/>
              </a:rPr>
              <a:t>工程图包括模型视图、切割清单和零件序号。</a:t>
            </a:r>
          </a:p>
        </p:txBody>
      </p:sp>
      <p:sp>
        <p:nvSpPr>
          <p:cNvPr id="9523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工程图</a:t>
            </a:r>
          </a:p>
        </p:txBody>
      </p:sp>
      <p:pic>
        <p:nvPicPr>
          <p:cNvPr id="95236" name="Picture 4" descr="Region Capture.JPG"/>
          <p:cNvPicPr>
            <a:picLocks noChangeAspect="1"/>
          </p:cNvPicPr>
          <p:nvPr/>
        </p:nvPicPr>
        <p:blipFill>
          <a:blip r:embed="rId2" cstate="print"/>
          <a:srcRect/>
          <a:stretch>
            <a:fillRect/>
          </a:stretch>
        </p:blipFill>
        <p:spPr bwMode="auto">
          <a:xfrm>
            <a:off x="4894263" y="820738"/>
            <a:ext cx="4086225" cy="52768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8 – 报告和 eDrawings</a:t>
            </a:r>
          </a:p>
        </p:txBody>
      </p:sp>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5"/>
          <p:cNvSpPr>
            <a:spLocks noGrp="1" noChangeArrowheads="1"/>
          </p:cNvSpPr>
          <p:nvPr>
            <p:ph idx="1"/>
          </p:nvPr>
        </p:nvSpPr>
        <p:spPr>
          <a:xfrm>
            <a:off x="900113" y="1797050"/>
            <a:ext cx="3214687"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可根据后处理数据生成 HTML（Web 格式）的报告。</a:t>
            </a: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可采用 eDrawing 来向其他用户发送</a:t>
            </a:r>
            <a:r>
              <a:rPr lang="zh-CN" sz="2000" b="0" i="0" dirty="0" smtClean="0">
                <a:solidFill>
                  <a:srgbClr val="4B575F"/>
                </a:solidFill>
                <a:effectLst/>
                <a:latin typeface="Arial"/>
                <a:ea typeface="SimHei" pitchFamily="2" charset="-122"/>
                <a:cs typeface="Arial"/>
              </a:rPr>
              <a:t>信息</a:t>
            </a:r>
            <a:r>
              <a:rPr lang="zh-CN" altLang="en-US" sz="2000" b="0" i="0" dirty="0" smtClean="0">
                <a:solidFill>
                  <a:srgbClr val="4B575F"/>
                </a:solidFill>
                <a:effectLst/>
                <a:latin typeface="Arial"/>
                <a:ea typeface="SimHei" pitchFamily="2" charset="-122"/>
                <a:cs typeface="Arial"/>
              </a:rPr>
              <a:t>。</a:t>
            </a:r>
            <a:endParaRPr lang="zh-CN" sz="2000" b="0" i="0" dirty="0">
              <a:solidFill>
                <a:srgbClr val="4B575F"/>
              </a:solidFill>
              <a:effectLst/>
              <a:latin typeface="Arial"/>
              <a:ea typeface="SimHei" pitchFamily="2" charset="-122"/>
              <a:cs typeface="Arial"/>
            </a:endParaRPr>
          </a:p>
        </p:txBody>
      </p:sp>
      <p:sp>
        <p:nvSpPr>
          <p:cNvPr id="9728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eDrawings</a:t>
            </a:r>
          </a:p>
        </p:txBody>
      </p:sp>
      <p:pic>
        <p:nvPicPr>
          <p:cNvPr id="5" name="Picture 6" descr="page42_01"/>
          <p:cNvPicPr>
            <a:picLocks noChangeAspect="1" noChangeArrowheads="1"/>
          </p:cNvPicPr>
          <p:nvPr/>
        </p:nvPicPr>
        <p:blipFill>
          <a:blip r:embed="rId2"/>
          <a:srcRect/>
          <a:stretch>
            <a:fillRect/>
          </a:stretch>
        </p:blipFill>
        <p:spPr bwMode="auto">
          <a:xfrm>
            <a:off x="4320540" y="777240"/>
            <a:ext cx="4572000" cy="3395662"/>
          </a:xfrm>
          <a:prstGeom prst="rect">
            <a:avLst/>
          </a:prstGeom>
          <a:noFill/>
        </p:spPr>
      </p:pic>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9 – 建造并测试结构</a:t>
            </a:r>
          </a:p>
        </p:txBody>
      </p:sp>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5" descr="measuring chart.tif"/>
          <p:cNvPicPr>
            <a:picLocks noChangeAspect="1"/>
          </p:cNvPicPr>
          <p:nvPr/>
        </p:nvPicPr>
        <p:blipFill>
          <a:blip r:embed="rId2" cstate="print"/>
          <a:srcRect/>
          <a:stretch>
            <a:fillRect/>
          </a:stretch>
        </p:blipFill>
        <p:spPr bwMode="auto">
          <a:xfrm>
            <a:off x="4827588" y="1022350"/>
            <a:ext cx="3756025" cy="2914650"/>
          </a:xfrm>
          <a:prstGeom prst="rect">
            <a:avLst/>
          </a:prstGeom>
          <a:noFill/>
          <a:ln w="9525">
            <a:noFill/>
            <a:miter lim="800000"/>
            <a:headEnd/>
            <a:tailEnd/>
          </a:ln>
        </p:spPr>
      </p:pic>
      <p:sp>
        <p:nvSpPr>
          <p:cNvPr id="99331" name="Rectangle 5"/>
          <p:cNvSpPr>
            <a:spLocks noGrp="1" noChangeArrowheads="1"/>
          </p:cNvSpPr>
          <p:nvPr>
            <p:ph idx="1"/>
          </p:nvPr>
        </p:nvSpPr>
        <p:spPr>
          <a:xfrm>
            <a:off x="900113" y="1797050"/>
            <a:ext cx="3844925"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PDF 文件</a:t>
            </a:r>
            <a:r>
              <a:rPr lang="zh-CN" sz="2000" b="0" i="1" dirty="0">
                <a:solidFill>
                  <a:srgbClr val="4B575F"/>
                </a:solidFill>
                <a:effectLst/>
                <a:latin typeface="Arial"/>
                <a:ea typeface="SimHei" pitchFamily="2" charset="-122"/>
                <a:cs typeface="Arial"/>
              </a:rPr>
              <a:t>测量图</a:t>
            </a:r>
            <a:r>
              <a:rPr lang="zh-CN" sz="2000" b="0" i="0" dirty="0">
                <a:solidFill>
                  <a:srgbClr val="4B575F"/>
                </a:solidFill>
                <a:effectLst/>
                <a:latin typeface="Arial"/>
                <a:ea typeface="SimHei" pitchFamily="2" charset="-122"/>
                <a:cs typeface="Arial"/>
              </a:rPr>
              <a:t>和</a:t>
            </a:r>
            <a:r>
              <a:rPr lang="zh-CN" sz="2000" b="0" i="1" dirty="0">
                <a:solidFill>
                  <a:srgbClr val="4B575F"/>
                </a:solidFill>
                <a:effectLst/>
                <a:latin typeface="Arial"/>
                <a:ea typeface="SimHei" pitchFamily="2" charset="-122"/>
                <a:cs typeface="Arial"/>
              </a:rPr>
              <a:t>建造指南</a:t>
            </a:r>
            <a:r>
              <a:rPr lang="zh-CN" sz="2000" b="0" i="0" dirty="0">
                <a:solidFill>
                  <a:srgbClr val="4B575F"/>
                </a:solidFill>
                <a:effectLst/>
                <a:latin typeface="Arial"/>
                <a:ea typeface="SimHei" pitchFamily="2" charset="-122"/>
                <a:cs typeface="Arial"/>
              </a:rPr>
              <a:t>可供建造时</a:t>
            </a:r>
            <a:r>
              <a:rPr lang="zh-CN" sz="2000" b="0" i="0" dirty="0" smtClean="0">
                <a:solidFill>
                  <a:srgbClr val="4B575F"/>
                </a:solidFill>
                <a:effectLst/>
                <a:latin typeface="Arial"/>
                <a:ea typeface="SimHei" pitchFamily="2" charset="-122"/>
                <a:cs typeface="Arial"/>
              </a:rPr>
              <a:t>参考</a:t>
            </a:r>
            <a:r>
              <a:rPr lang="zh-CN" altLang="en-US" sz="2000" b="0" i="0" dirty="0" smtClean="0">
                <a:solidFill>
                  <a:srgbClr val="4B575F"/>
                </a:solidFill>
                <a:effectLst/>
                <a:latin typeface="Arial"/>
                <a:ea typeface="SimHei" pitchFamily="2" charset="-122"/>
                <a:cs typeface="Arial"/>
              </a:rPr>
              <a:t>。</a:t>
            </a:r>
            <a:endParaRPr lang="zh-CN" sz="2000" b="0" i="0" dirty="0">
              <a:solidFill>
                <a:srgbClr val="4B575F"/>
              </a:solidFill>
              <a:effectLst/>
              <a:latin typeface="Arial"/>
              <a:ea typeface="SimHei" pitchFamily="2" charset="-122"/>
              <a:cs typeface="Arial"/>
            </a:endParaRPr>
          </a:p>
        </p:txBody>
      </p:sp>
      <p:sp>
        <p:nvSpPr>
          <p:cNvPr id="99332"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建造辅助材料</a:t>
            </a:r>
          </a:p>
        </p:txBody>
      </p:sp>
      <p:pic>
        <p:nvPicPr>
          <p:cNvPr id="99333" name="Picture 6" descr="Region Capture.JPG"/>
          <p:cNvPicPr>
            <a:picLocks noChangeAspect="1"/>
          </p:cNvPicPr>
          <p:nvPr/>
        </p:nvPicPr>
        <p:blipFill>
          <a:blip r:embed="rId3" cstate="print"/>
          <a:srcRect/>
          <a:stretch>
            <a:fillRect/>
          </a:stretch>
        </p:blipFill>
        <p:spPr bwMode="auto">
          <a:xfrm>
            <a:off x="3051175" y="3284538"/>
            <a:ext cx="3613150" cy="28003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5"/>
          <p:cNvSpPr>
            <a:spLocks noGrp="1" noChangeArrowheads="1"/>
          </p:cNvSpPr>
          <p:nvPr>
            <p:ph idx="1"/>
          </p:nvPr>
        </p:nvSpPr>
        <p:spPr>
          <a:xfrm>
            <a:off x="900113" y="1797050"/>
            <a:ext cx="3595687"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分发 </a:t>
            </a:r>
            <a:r>
              <a:rPr lang="zh-CN" sz="2000" b="0" i="0" dirty="0" smtClean="0">
                <a:solidFill>
                  <a:srgbClr val="4B575F"/>
                </a:solidFill>
                <a:effectLst/>
                <a:latin typeface="Arial"/>
                <a:ea typeface="SimHei" pitchFamily="2" charset="-122"/>
                <a:cs typeface="Arial"/>
              </a:rPr>
              <a:t>1/8</a:t>
            </a:r>
            <a:r>
              <a:rPr lang="en-US" altLang="zh-CN"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 </a:t>
            </a:r>
            <a:r>
              <a:rPr lang="zh-CN" sz="2000" b="0" i="0" dirty="0">
                <a:solidFill>
                  <a:srgbClr val="4B575F"/>
                </a:solidFill>
                <a:effectLst/>
                <a:latin typeface="Arial"/>
                <a:ea typeface="SimHei" pitchFamily="2" charset="-122"/>
                <a:cs typeface="Arial"/>
              </a:rPr>
              <a:t>x </a:t>
            </a:r>
            <a:r>
              <a:rPr lang="zh-CN" sz="2000" b="0" i="0" dirty="0" smtClean="0">
                <a:solidFill>
                  <a:srgbClr val="4B575F"/>
                </a:solidFill>
                <a:effectLst/>
                <a:latin typeface="Arial"/>
                <a:ea typeface="SimHei" pitchFamily="2" charset="-122"/>
                <a:cs typeface="Arial"/>
              </a:rPr>
              <a:t>1/8</a:t>
            </a:r>
            <a:r>
              <a:rPr lang="en-US" altLang="zh-CN"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 </a:t>
            </a:r>
            <a:r>
              <a:rPr lang="zh-CN" sz="2000" b="0" i="0" dirty="0">
                <a:solidFill>
                  <a:srgbClr val="4B575F"/>
                </a:solidFill>
                <a:effectLst/>
                <a:latin typeface="Arial"/>
                <a:ea typeface="SimHei" pitchFamily="2" charset="-122"/>
                <a:cs typeface="Arial"/>
              </a:rPr>
              <a:t>x </a:t>
            </a:r>
            <a:r>
              <a:rPr lang="zh-CN" sz="2000" b="0" i="0" dirty="0" smtClean="0">
                <a:solidFill>
                  <a:srgbClr val="4B575F"/>
                </a:solidFill>
                <a:effectLst/>
                <a:latin typeface="Arial"/>
                <a:ea typeface="SimHei" pitchFamily="2" charset="-122"/>
                <a:cs typeface="Arial"/>
              </a:rPr>
              <a:t>24" </a:t>
            </a:r>
            <a:r>
              <a:rPr lang="zh-CN" sz="2000" b="0" i="0" dirty="0">
                <a:solidFill>
                  <a:srgbClr val="4B575F"/>
                </a:solidFill>
                <a:effectLst/>
                <a:latin typeface="Arial"/>
                <a:ea typeface="SimHei" pitchFamily="2" charset="-122"/>
                <a:cs typeface="Arial"/>
              </a:rPr>
              <a:t>轻木杆、胶水和切纸刀。</a:t>
            </a:r>
          </a:p>
          <a:p>
            <a:pPr marL="342900" indent="-342900" algn="l" defTabSz="914400">
              <a:spcBef>
                <a:spcPct val="20000"/>
              </a:spcBef>
              <a:buClr>
                <a:srgbClr val="4B575F"/>
              </a:buClr>
              <a:buFont typeface="Wingdings"/>
              <a:buChar char="§"/>
            </a:pPr>
            <a:r>
              <a:rPr lang="zh-CN" sz="2000" b="0" i="0" dirty="0" smtClean="0">
                <a:solidFill>
                  <a:srgbClr val="4B575F"/>
                </a:solidFill>
                <a:effectLst/>
                <a:latin typeface="Arial"/>
                <a:ea typeface="SimHei" pitchFamily="2" charset="-122"/>
                <a:cs typeface="Arial"/>
              </a:rPr>
              <a:t>根据</a:t>
            </a:r>
            <a:r>
              <a:rPr lang="zh-CN" sz="2000" b="0" i="0" dirty="0">
                <a:solidFill>
                  <a:srgbClr val="4B575F"/>
                </a:solidFill>
                <a:effectLst/>
                <a:latin typeface="Arial"/>
                <a:ea typeface="SimHei" pitchFamily="2" charset="-122"/>
                <a:cs typeface="Arial"/>
              </a:rPr>
              <a:t>说明切削、胶合并组装结构。</a:t>
            </a:r>
          </a:p>
        </p:txBody>
      </p:sp>
      <p:sp>
        <p:nvSpPr>
          <p:cNvPr id="10035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建造结构</a:t>
            </a:r>
          </a:p>
        </p:txBody>
      </p:sp>
      <p:pic>
        <p:nvPicPr>
          <p:cNvPr id="100356" name="Picture 7" descr="partial_bridge_1"/>
          <p:cNvPicPr>
            <a:picLocks noChangeAspect="1" noChangeArrowheads="1"/>
          </p:cNvPicPr>
          <p:nvPr/>
        </p:nvPicPr>
        <p:blipFill>
          <a:blip r:embed="rId2" cstate="print"/>
          <a:srcRect/>
          <a:stretch>
            <a:fillRect/>
          </a:stretch>
        </p:blipFill>
        <p:spPr bwMode="auto">
          <a:xfrm>
            <a:off x="4648200" y="1371600"/>
            <a:ext cx="3903663" cy="29289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noChangeArrowheads="1"/>
          </p:cNvSpPr>
          <p:nvPr>
            <p:ph idx="1"/>
          </p:nvPr>
        </p:nvSpPr>
        <p:spPr>
          <a:xfrm>
            <a:off x="900113" y="1797050"/>
            <a:ext cx="4475162" cy="4368800"/>
          </a:xfrm>
        </p:spPr>
        <p:txBody>
          <a:bodyPr/>
          <a:lstStyle/>
          <a:p>
            <a:pPr marL="533370" indent="-533370" algn="l" defTabSz="914400">
              <a:spcBef>
                <a:spcPct val="20000"/>
              </a:spcBef>
              <a:buClr>
                <a:srgbClr val="4B575F"/>
              </a:buClr>
              <a:buFontTx/>
              <a:buAutoNum type="arabicPeriod"/>
            </a:pPr>
            <a:r>
              <a:rPr lang="zh-CN" sz="2000" b="0" i="0">
                <a:solidFill>
                  <a:srgbClr val="4B575F"/>
                </a:solidFill>
                <a:effectLst/>
                <a:latin typeface="Arial"/>
                <a:ea typeface="SimHei" pitchFamily="2" charset="-122"/>
                <a:cs typeface="Arial"/>
              </a:rPr>
              <a:t>搭建锯木架或桌子来表示 350mm 的跨度。</a:t>
            </a:r>
          </a:p>
          <a:p>
            <a:pPr marL="533370" indent="-533370" algn="l" defTabSz="914400">
              <a:spcBef>
                <a:spcPct val="20000"/>
              </a:spcBef>
              <a:buClr>
                <a:srgbClr val="4B575F"/>
              </a:buClr>
              <a:buFontTx/>
              <a:buAutoNum type="arabicPeriod"/>
            </a:pPr>
            <a:r>
              <a:rPr lang="zh-CN" sz="2000" b="0" i="0">
                <a:solidFill>
                  <a:srgbClr val="4B575F"/>
                </a:solidFill>
                <a:effectLst/>
                <a:latin typeface="Arial"/>
                <a:ea typeface="SimHei" pitchFamily="2" charset="-122"/>
                <a:cs typeface="Arial"/>
              </a:rPr>
              <a:t>将桥和负载板搭在锯木架或桌子之间。</a:t>
            </a:r>
          </a:p>
          <a:p>
            <a:pPr marL="533370" indent="-533370" algn="l" defTabSz="914400">
              <a:spcBef>
                <a:spcPct val="20000"/>
              </a:spcBef>
              <a:buClr>
                <a:srgbClr val="4B575F"/>
              </a:buClr>
              <a:buFontTx/>
              <a:buAutoNum type="arabicPeriod"/>
            </a:pPr>
            <a:r>
              <a:rPr lang="zh-CN" sz="2000" b="0" i="0">
                <a:solidFill>
                  <a:srgbClr val="4B575F"/>
                </a:solidFill>
                <a:effectLst/>
                <a:latin typeface="Arial"/>
                <a:ea typeface="SimHei" pitchFamily="2" charset="-122"/>
                <a:cs typeface="Arial"/>
              </a:rPr>
              <a:t>请确保佩戴护目用具！</a:t>
            </a:r>
          </a:p>
        </p:txBody>
      </p:sp>
      <p:sp>
        <p:nvSpPr>
          <p:cNvPr id="101379"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测试结构（设置）</a:t>
            </a:r>
          </a:p>
        </p:txBody>
      </p:sp>
      <p:pic>
        <p:nvPicPr>
          <p:cNvPr id="101380" name="Picture 10" descr="setup_sawhorses_03"/>
          <p:cNvPicPr>
            <a:picLocks noChangeAspect="1" noChangeArrowheads="1"/>
          </p:cNvPicPr>
          <p:nvPr/>
        </p:nvPicPr>
        <p:blipFill>
          <a:blip r:embed="rId2" cstate="print"/>
          <a:srcRect/>
          <a:stretch>
            <a:fillRect/>
          </a:stretch>
        </p:blipFill>
        <p:spPr bwMode="auto">
          <a:xfrm>
            <a:off x="5484813" y="3671888"/>
            <a:ext cx="2524125" cy="2609850"/>
          </a:xfrm>
          <a:prstGeom prst="rect">
            <a:avLst/>
          </a:prstGeom>
          <a:noFill/>
          <a:ln w="9525">
            <a:noFill/>
            <a:miter lim="800000"/>
            <a:headEnd/>
            <a:tailEnd/>
          </a:ln>
        </p:spPr>
      </p:pic>
      <p:pic>
        <p:nvPicPr>
          <p:cNvPr id="101381" name="Picture 11" descr="setup_sawhorses_01"/>
          <p:cNvPicPr>
            <a:picLocks noChangeAspect="1" noChangeArrowheads="1"/>
          </p:cNvPicPr>
          <p:nvPr/>
        </p:nvPicPr>
        <p:blipFill>
          <a:blip r:embed="rId3" cstate="print"/>
          <a:srcRect/>
          <a:stretch>
            <a:fillRect/>
          </a:stretch>
        </p:blipFill>
        <p:spPr bwMode="auto">
          <a:xfrm>
            <a:off x="5491163" y="958850"/>
            <a:ext cx="3048000" cy="2663825"/>
          </a:xfrm>
          <a:prstGeom prst="rect">
            <a:avLst/>
          </a:prstGeom>
          <a:noFill/>
          <a:ln w="9525">
            <a:noFill/>
            <a:miter lim="800000"/>
            <a:headEnd/>
            <a:tailEnd/>
          </a:ln>
        </p:spPr>
      </p:pic>
      <p:pic>
        <p:nvPicPr>
          <p:cNvPr id="101382" name="Picture 12" descr="goggles"/>
          <p:cNvPicPr>
            <a:picLocks noChangeAspect="1" noChangeArrowheads="1"/>
          </p:cNvPicPr>
          <p:nvPr/>
        </p:nvPicPr>
        <p:blipFill>
          <a:blip r:embed="rId4" cstate="print"/>
          <a:srcRect/>
          <a:stretch>
            <a:fillRect/>
          </a:stretch>
        </p:blipFill>
        <p:spPr bwMode="auto">
          <a:xfrm>
            <a:off x="3336925" y="4406900"/>
            <a:ext cx="1905000" cy="1389063"/>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idx="1"/>
          </p:nvPr>
        </p:nvSpPr>
        <p:spPr>
          <a:xfrm>
            <a:off x="900113" y="1797050"/>
            <a:ext cx="3443287" cy="4368800"/>
          </a:xfrm>
        </p:spPr>
        <p:txBody>
          <a:bodyPr/>
          <a:lstStyle/>
          <a:p>
            <a:pPr marL="533370" indent="-533370" algn="l" defTabSz="914400">
              <a:lnSpc>
                <a:spcPct val="90000"/>
              </a:lnSpc>
              <a:spcBef>
                <a:spcPct val="20000"/>
              </a:spcBef>
              <a:buClr>
                <a:srgbClr val="4B575F"/>
              </a:buClr>
              <a:buFontTx/>
              <a:buAutoNum type="arabicPeriod" startAt="4"/>
            </a:pPr>
            <a:r>
              <a:rPr lang="zh-CN" sz="2000" b="0" i="0" dirty="0">
                <a:solidFill>
                  <a:srgbClr val="4B575F"/>
                </a:solidFill>
                <a:effectLst/>
                <a:latin typeface="Arial"/>
                <a:ea typeface="SimHei" pitchFamily="2" charset="-122"/>
                <a:cs typeface="Arial"/>
              </a:rPr>
              <a:t>使用穿绳袋或带有提线的桶。</a:t>
            </a:r>
          </a:p>
          <a:p>
            <a:pPr marL="533370" indent="-533370" algn="l" defTabSz="914400">
              <a:lnSpc>
                <a:spcPct val="90000"/>
              </a:lnSpc>
              <a:spcBef>
                <a:spcPct val="20000"/>
              </a:spcBef>
              <a:buClr>
                <a:srgbClr val="4B575F"/>
              </a:buClr>
              <a:buFontTx/>
              <a:buAutoNum type="arabicPeriod" startAt="4"/>
            </a:pPr>
            <a:r>
              <a:rPr lang="zh-CN" sz="2000" b="0" i="0" dirty="0">
                <a:solidFill>
                  <a:srgbClr val="4B575F"/>
                </a:solidFill>
                <a:effectLst/>
                <a:latin typeface="Arial"/>
                <a:ea typeface="SimHei" pitchFamily="2" charset="-122"/>
                <a:cs typeface="Arial"/>
              </a:rPr>
              <a:t>将拉绳或提线穿过负载板并固定。</a:t>
            </a:r>
          </a:p>
          <a:p>
            <a:pPr marL="533370" indent="-533370" algn="l" defTabSz="914400">
              <a:lnSpc>
                <a:spcPct val="90000"/>
              </a:lnSpc>
              <a:spcBef>
                <a:spcPct val="20000"/>
              </a:spcBef>
              <a:buClr>
                <a:srgbClr val="4B575F"/>
              </a:buClr>
              <a:buFontTx/>
              <a:buAutoNum type="arabicPeriod" startAt="4"/>
            </a:pPr>
            <a:r>
              <a:rPr lang="zh-CN" sz="2000" b="0" i="0" dirty="0">
                <a:solidFill>
                  <a:srgbClr val="4B575F"/>
                </a:solidFill>
                <a:effectLst/>
                <a:latin typeface="Arial"/>
                <a:ea typeface="SimHei" pitchFamily="2" charset="-122"/>
                <a:cs typeface="Arial"/>
              </a:rPr>
              <a:t>向袋或桶中加载重物，直到发生断裂。</a:t>
            </a:r>
          </a:p>
        </p:txBody>
      </p:sp>
      <p:sp>
        <p:nvSpPr>
          <p:cNvPr id="102403"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测试结构（测试重量）</a:t>
            </a:r>
          </a:p>
        </p:txBody>
      </p:sp>
      <p:pic>
        <p:nvPicPr>
          <p:cNvPr id="102404" name="Picture 4" descr="bag_1"/>
          <p:cNvPicPr>
            <a:picLocks noChangeAspect="1" noChangeArrowheads="1"/>
          </p:cNvPicPr>
          <p:nvPr/>
        </p:nvPicPr>
        <p:blipFill>
          <a:blip r:embed="rId2" cstate="print"/>
          <a:srcRect/>
          <a:stretch>
            <a:fillRect/>
          </a:stretch>
        </p:blipFill>
        <p:spPr bwMode="auto">
          <a:xfrm>
            <a:off x="4648200" y="1371600"/>
            <a:ext cx="3244850" cy="2433638"/>
          </a:xfrm>
          <a:prstGeom prst="rect">
            <a:avLst/>
          </a:prstGeom>
          <a:noFill/>
          <a:ln w="9525">
            <a:noFill/>
            <a:miter lim="800000"/>
            <a:headEnd/>
            <a:tailEnd/>
          </a:ln>
        </p:spPr>
      </p:pic>
      <p:pic>
        <p:nvPicPr>
          <p:cNvPr id="102405" name="Picture 5" descr="bucket_5"/>
          <p:cNvPicPr>
            <a:picLocks noChangeAspect="1" noChangeArrowheads="1"/>
          </p:cNvPicPr>
          <p:nvPr/>
        </p:nvPicPr>
        <p:blipFill>
          <a:blip r:embed="rId3" cstate="print"/>
          <a:srcRect/>
          <a:stretch>
            <a:fillRect/>
          </a:stretch>
        </p:blipFill>
        <p:spPr bwMode="auto">
          <a:xfrm>
            <a:off x="4648200" y="3962400"/>
            <a:ext cx="3244850" cy="24336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10 – 焊件轮廓和结构构件</a:t>
            </a:r>
          </a:p>
        </p:txBody>
      </p:sp>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5"/>
          <p:cNvSpPr>
            <a:spLocks noGrp="1" noChangeArrowheads="1"/>
          </p:cNvSpPr>
          <p:nvPr>
            <p:ph idx="1"/>
          </p:nvPr>
        </p:nvSpPr>
        <p:spPr>
          <a:xfrm>
            <a:off x="900113" y="1797050"/>
            <a:ext cx="4081462"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保存为库特征的 2D 草图。</a:t>
            </a: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必须存储在主</a:t>
            </a:r>
            <a:r>
              <a:rPr lang="zh-CN" sz="2000" b="0" i="1" dirty="0">
                <a:solidFill>
                  <a:srgbClr val="4B575F"/>
                </a:solidFill>
                <a:effectLst/>
                <a:latin typeface="Arial"/>
                <a:ea typeface="SimHei" pitchFamily="2" charset="-122"/>
                <a:cs typeface="Arial"/>
              </a:rPr>
              <a:t>焊件轮廓</a:t>
            </a:r>
            <a:r>
              <a:rPr lang="zh-CN" sz="2000" b="0" i="0" dirty="0">
                <a:solidFill>
                  <a:srgbClr val="4B575F"/>
                </a:solidFill>
                <a:effectLst/>
                <a:latin typeface="Arial"/>
                <a:ea typeface="SimHei" pitchFamily="2" charset="-122"/>
                <a:cs typeface="Arial"/>
              </a:rPr>
              <a:t>文件夹下的文件夹中。</a:t>
            </a: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默认的焊件轮廓为钢结构形状。</a:t>
            </a: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通用焊件轮廓应在任何可能的位置选项处均具备一个端点或点（请参见默认类型）。</a:t>
            </a:r>
          </a:p>
        </p:txBody>
      </p:sp>
      <p:sp>
        <p:nvSpPr>
          <p:cNvPr id="104451"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焊件轮廓</a:t>
            </a:r>
          </a:p>
        </p:txBody>
      </p:sp>
      <p:pic>
        <p:nvPicPr>
          <p:cNvPr id="104452" name="Picture 2" descr="J:\Bridge Design Project\Support Files-Bridge Design Project\Art\Weldments_32A.tif"/>
          <p:cNvPicPr>
            <a:picLocks noChangeAspect="1" noChangeArrowheads="1"/>
          </p:cNvPicPr>
          <p:nvPr/>
        </p:nvPicPr>
        <p:blipFill>
          <a:blip r:embed="rId2" cstate="print"/>
          <a:srcRect/>
          <a:stretch>
            <a:fillRect/>
          </a:stretch>
        </p:blipFill>
        <p:spPr bwMode="auto">
          <a:xfrm>
            <a:off x="4672013" y="1074738"/>
            <a:ext cx="981075" cy="1274762"/>
          </a:xfrm>
          <a:prstGeom prst="rect">
            <a:avLst/>
          </a:prstGeom>
          <a:noFill/>
          <a:ln w="9525">
            <a:noFill/>
            <a:miter lim="800000"/>
            <a:headEnd/>
            <a:tailEnd/>
          </a:ln>
        </p:spPr>
      </p:pic>
      <p:pic>
        <p:nvPicPr>
          <p:cNvPr id="104453" name="Picture 3" descr="J:\Bridge Design Project\Support Files-Bridge Design Project\Art\Weldments_32B.tif"/>
          <p:cNvPicPr>
            <a:picLocks noChangeAspect="1" noChangeArrowheads="1"/>
          </p:cNvPicPr>
          <p:nvPr/>
        </p:nvPicPr>
        <p:blipFill>
          <a:blip r:embed="rId3" cstate="print"/>
          <a:srcRect/>
          <a:stretch>
            <a:fillRect/>
          </a:stretch>
        </p:blipFill>
        <p:spPr bwMode="auto">
          <a:xfrm>
            <a:off x="5805488" y="1074738"/>
            <a:ext cx="901700" cy="1238250"/>
          </a:xfrm>
          <a:prstGeom prst="rect">
            <a:avLst/>
          </a:prstGeom>
          <a:noFill/>
          <a:ln w="9525">
            <a:noFill/>
            <a:miter lim="800000"/>
            <a:headEnd/>
            <a:tailEnd/>
          </a:ln>
        </p:spPr>
      </p:pic>
      <p:pic>
        <p:nvPicPr>
          <p:cNvPr id="104454" name="Picture 4" descr="J:\Bridge Design Project\Support Files-Bridge Design Project\Art\Weldments_32C.tif"/>
          <p:cNvPicPr>
            <a:picLocks noChangeAspect="1" noChangeArrowheads="1"/>
          </p:cNvPicPr>
          <p:nvPr/>
        </p:nvPicPr>
        <p:blipFill>
          <a:blip r:embed="rId4" cstate="print"/>
          <a:srcRect/>
          <a:stretch>
            <a:fillRect/>
          </a:stretch>
        </p:blipFill>
        <p:spPr bwMode="auto">
          <a:xfrm>
            <a:off x="6780213" y="1241425"/>
            <a:ext cx="1103312" cy="1090613"/>
          </a:xfrm>
          <a:prstGeom prst="rect">
            <a:avLst/>
          </a:prstGeom>
          <a:noFill/>
          <a:ln w="9525">
            <a:noFill/>
            <a:miter lim="800000"/>
            <a:headEnd/>
            <a:tailEnd/>
          </a:ln>
        </p:spPr>
      </p:pic>
      <p:pic>
        <p:nvPicPr>
          <p:cNvPr id="104455" name="Picture 5" descr="J:\Bridge Design Project\Support Files-Bridge Design Project\Art\Weldments_32D.tif"/>
          <p:cNvPicPr>
            <a:picLocks noChangeAspect="1" noChangeArrowheads="1"/>
          </p:cNvPicPr>
          <p:nvPr/>
        </p:nvPicPr>
        <p:blipFill>
          <a:blip r:embed="rId5" cstate="print"/>
          <a:srcRect/>
          <a:stretch>
            <a:fillRect/>
          </a:stretch>
        </p:blipFill>
        <p:spPr bwMode="auto">
          <a:xfrm>
            <a:off x="4940300" y="2441575"/>
            <a:ext cx="444500" cy="1066800"/>
          </a:xfrm>
          <a:prstGeom prst="rect">
            <a:avLst/>
          </a:prstGeom>
          <a:noFill/>
          <a:ln w="9525">
            <a:noFill/>
            <a:miter lim="800000"/>
            <a:headEnd/>
            <a:tailEnd/>
          </a:ln>
        </p:spPr>
      </p:pic>
      <p:pic>
        <p:nvPicPr>
          <p:cNvPr id="104456" name="Picture 6" descr="J:\Bridge Design Project\Support Files-Bridge Design Project\Art\Weldments_32E.tif"/>
          <p:cNvPicPr>
            <a:picLocks noChangeAspect="1" noChangeArrowheads="1"/>
          </p:cNvPicPr>
          <p:nvPr/>
        </p:nvPicPr>
        <p:blipFill>
          <a:blip r:embed="rId6" cstate="print"/>
          <a:srcRect/>
          <a:stretch>
            <a:fillRect/>
          </a:stretch>
        </p:blipFill>
        <p:spPr bwMode="auto">
          <a:xfrm>
            <a:off x="5915025" y="2387600"/>
            <a:ext cx="682625" cy="1079500"/>
          </a:xfrm>
          <a:prstGeom prst="rect">
            <a:avLst/>
          </a:prstGeom>
          <a:noFill/>
          <a:ln w="9525">
            <a:noFill/>
            <a:miter lim="800000"/>
            <a:headEnd/>
            <a:tailEnd/>
          </a:ln>
        </p:spPr>
      </p:pic>
      <p:pic>
        <p:nvPicPr>
          <p:cNvPr id="104457" name="Picture 7" descr="J:\Bridge Design Project\Support Files-Bridge Design Project\Art\Weldments_32F.tif"/>
          <p:cNvPicPr>
            <a:picLocks noChangeAspect="1" noChangeArrowheads="1"/>
          </p:cNvPicPr>
          <p:nvPr/>
        </p:nvPicPr>
        <p:blipFill>
          <a:blip r:embed="rId7" cstate="print"/>
          <a:srcRect/>
          <a:stretch>
            <a:fillRect/>
          </a:stretch>
        </p:blipFill>
        <p:spPr bwMode="auto">
          <a:xfrm>
            <a:off x="7988300" y="1262063"/>
            <a:ext cx="1036638" cy="1047750"/>
          </a:xfrm>
          <a:prstGeom prst="rect">
            <a:avLst/>
          </a:prstGeom>
          <a:noFill/>
          <a:ln w="9525">
            <a:noFill/>
            <a:miter lim="800000"/>
            <a:headEnd/>
            <a:tailEnd/>
          </a:ln>
        </p:spPr>
      </p:pic>
      <p:pic>
        <p:nvPicPr>
          <p:cNvPr id="104458" name="Picture 8" descr="J:\Bridge Design Project\Support Files-Bridge Design Project\Art\additional_profile_01.tif"/>
          <p:cNvPicPr>
            <a:picLocks noChangeAspect="1" noChangeArrowheads="1"/>
          </p:cNvPicPr>
          <p:nvPr/>
        </p:nvPicPr>
        <p:blipFill>
          <a:blip r:embed="rId8" cstate="print"/>
          <a:srcRect/>
          <a:stretch>
            <a:fillRect/>
          </a:stretch>
        </p:blipFill>
        <p:spPr bwMode="auto">
          <a:xfrm>
            <a:off x="6780213" y="2411413"/>
            <a:ext cx="2024062" cy="1030287"/>
          </a:xfrm>
          <a:prstGeom prst="rect">
            <a:avLst/>
          </a:prstGeom>
          <a:noFill/>
          <a:ln w="9525">
            <a:noFill/>
            <a:miter lim="800000"/>
            <a:headEnd/>
            <a:tailEnd/>
          </a:ln>
        </p:spPr>
      </p:pic>
      <p:pic>
        <p:nvPicPr>
          <p:cNvPr id="104459" name="Picture 9" descr="C:\Temp\1-19-2012 10-00-36 AM.tif"/>
          <p:cNvPicPr>
            <a:picLocks noChangeAspect="1" noChangeArrowheads="1"/>
          </p:cNvPicPr>
          <p:nvPr/>
        </p:nvPicPr>
        <p:blipFill>
          <a:blip r:embed="rId9" cstate="print"/>
          <a:srcRect/>
          <a:stretch>
            <a:fillRect/>
          </a:stretch>
        </p:blipFill>
        <p:spPr bwMode="auto">
          <a:xfrm>
            <a:off x="5915025" y="3732213"/>
            <a:ext cx="2513013" cy="25527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
          <p:cNvSpPr>
            <a:spLocks noGrp="1" noChangeArrowheads="1"/>
          </p:cNvSpPr>
          <p:nvPr>
            <p:ph idx="1"/>
          </p:nvPr>
        </p:nvSpPr>
        <p:spPr>
          <a:xfrm>
            <a:off x="900113" y="1847850"/>
            <a:ext cx="2625725" cy="4368800"/>
          </a:xfrm>
        </p:spPr>
        <p:txBody>
          <a:bodyPr rtlCol="0">
            <a:normAutofit/>
          </a:bodyPr>
          <a:lstStyle/>
          <a:p>
            <a:pPr>
              <a:buClr>
                <a:srgbClr val="4B575F"/>
              </a:buClr>
              <a:buFont typeface="Wingdings"/>
              <a:buChar char="§"/>
            </a:pPr>
            <a:r>
              <a:rPr lang="zh-CN" sz="2000" b="0" i="0" dirty="0">
                <a:solidFill>
                  <a:srgbClr val="4B575F"/>
                </a:solidFill>
                <a:effectLst/>
                <a:latin typeface="Arial"/>
                <a:ea typeface="SimHei" pitchFamily="2" charset="-122"/>
                <a:cs typeface="Arial"/>
              </a:rPr>
              <a:t>桁架是铁路桥、公路桥和人行桥所用的简单结构，能在一定跨度范围内承载大型</a:t>
            </a:r>
            <a:r>
              <a:rPr lang="zh-CN" sz="2000" b="0" i="0" dirty="0" smtClean="0">
                <a:solidFill>
                  <a:srgbClr val="4B575F"/>
                </a:solidFill>
                <a:effectLst/>
                <a:latin typeface="Arial"/>
                <a:ea typeface="SimHei" pitchFamily="2" charset="-122"/>
                <a:cs typeface="Arial"/>
              </a:rPr>
              <a:t>载荷</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它们</a:t>
            </a:r>
            <a:r>
              <a:rPr lang="zh-CN" sz="2000" b="0" i="0" dirty="0">
                <a:solidFill>
                  <a:srgbClr val="4B575F"/>
                </a:solidFill>
                <a:effectLst/>
                <a:latin typeface="Arial"/>
                <a:ea typeface="SimHei" pitchFamily="2" charset="-122"/>
                <a:cs typeface="Arial"/>
              </a:rPr>
              <a:t>包括一个路面或轨面</a:t>
            </a:r>
            <a:r>
              <a:rPr lang="zh-CN" sz="2000" b="0" i="0" dirty="0" smtClean="0">
                <a:solidFill>
                  <a:srgbClr val="4B575F"/>
                </a:solidFill>
                <a:effectLst/>
                <a:latin typeface="Arial"/>
                <a:ea typeface="SimHei" pitchFamily="2" charset="-122"/>
                <a:cs typeface="Arial"/>
              </a:rPr>
              <a:t>、</a:t>
            </a:r>
            <a:r>
              <a:rPr lang="zh-CN" altLang="en-US" sz="2000" dirty="0" smtClean="0">
                <a:solidFill>
                  <a:srgbClr val="4B575F"/>
                </a:solidFill>
                <a:latin typeface="Arial"/>
                <a:ea typeface="SimHei" pitchFamily="2" charset="-122"/>
                <a:cs typeface="Arial"/>
              </a:rPr>
              <a:t>两</a:t>
            </a:r>
            <a:r>
              <a:rPr lang="zh-CN" sz="2000" b="0" i="0" dirty="0" smtClean="0">
                <a:solidFill>
                  <a:srgbClr val="4B575F"/>
                </a:solidFill>
                <a:effectLst/>
                <a:latin typeface="Arial"/>
                <a:ea typeface="SimHei" pitchFamily="2" charset="-122"/>
                <a:cs typeface="Arial"/>
              </a:rPr>
              <a:t>个</a:t>
            </a:r>
            <a:r>
              <a:rPr lang="zh-CN" sz="2000" b="0" i="0" dirty="0">
                <a:solidFill>
                  <a:srgbClr val="4B575F"/>
                </a:solidFill>
                <a:effectLst/>
                <a:latin typeface="Arial"/>
                <a:ea typeface="SimHei" pitchFamily="2" charset="-122"/>
                <a:cs typeface="Arial"/>
              </a:rPr>
              <a:t>壁面，有时还包括壁面之间的支撑。</a:t>
            </a:r>
          </a:p>
        </p:txBody>
      </p:sp>
      <p:sp>
        <p:nvSpPr>
          <p:cNvPr id="6144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什么是桁架？</a:t>
            </a:r>
          </a:p>
        </p:txBody>
      </p:sp>
      <p:pic>
        <p:nvPicPr>
          <p:cNvPr id="61444" name="Picture 11" descr="Vertical"/>
          <p:cNvPicPr>
            <a:picLocks noChangeAspect="1" noChangeArrowheads="1"/>
          </p:cNvPicPr>
          <p:nvPr/>
        </p:nvPicPr>
        <p:blipFill>
          <a:blip r:embed="rId2" cstate="print"/>
          <a:srcRect/>
          <a:stretch>
            <a:fillRect/>
          </a:stretch>
        </p:blipFill>
        <p:spPr bwMode="auto">
          <a:xfrm>
            <a:off x="304800" y="1225550"/>
            <a:ext cx="2057400" cy="685800"/>
          </a:xfrm>
          <a:prstGeom prst="rect">
            <a:avLst/>
          </a:prstGeom>
          <a:noFill/>
          <a:ln w="9525">
            <a:noFill/>
            <a:miter lim="800000"/>
            <a:headEnd/>
            <a:tailEnd/>
          </a:ln>
        </p:spPr>
      </p:pic>
      <p:pic>
        <p:nvPicPr>
          <p:cNvPr id="61445" name="Picture 15" descr="33rd_rr_back__01wm"/>
          <p:cNvPicPr>
            <a:picLocks noChangeAspect="1" noChangeArrowheads="1"/>
          </p:cNvPicPr>
          <p:nvPr/>
        </p:nvPicPr>
        <p:blipFill>
          <a:blip r:embed="rId3" cstate="print"/>
          <a:srcRect/>
          <a:stretch>
            <a:fillRect/>
          </a:stretch>
        </p:blipFill>
        <p:spPr bwMode="auto">
          <a:xfrm>
            <a:off x="4876800" y="3810000"/>
            <a:ext cx="4038600" cy="1939925"/>
          </a:xfrm>
          <a:prstGeom prst="rect">
            <a:avLst/>
          </a:prstGeom>
          <a:noFill/>
          <a:ln w="9525">
            <a:noFill/>
            <a:miter lim="800000"/>
            <a:headEnd/>
            <a:tailEnd/>
          </a:ln>
        </p:spPr>
      </p:pic>
      <p:pic>
        <p:nvPicPr>
          <p:cNvPr id="61446" name="Picture 12" descr="truss_picture_1"/>
          <p:cNvPicPr>
            <a:picLocks noChangeAspect="1" noChangeArrowheads="1"/>
          </p:cNvPicPr>
          <p:nvPr/>
        </p:nvPicPr>
        <p:blipFill>
          <a:blip r:embed="rId4" cstate="print"/>
          <a:srcRect/>
          <a:stretch>
            <a:fillRect/>
          </a:stretch>
        </p:blipFill>
        <p:spPr bwMode="auto">
          <a:xfrm>
            <a:off x="3646488" y="4002088"/>
            <a:ext cx="1624012" cy="2438400"/>
          </a:xfrm>
          <a:prstGeom prst="rect">
            <a:avLst/>
          </a:prstGeom>
          <a:noFill/>
          <a:ln w="76200">
            <a:solidFill>
              <a:schemeClr val="tx1"/>
            </a:solidFill>
            <a:miter lim="800000"/>
            <a:headEnd/>
            <a:tailEnd/>
          </a:ln>
        </p:spPr>
      </p:pic>
      <p:pic>
        <p:nvPicPr>
          <p:cNvPr id="61447" name="Picture 17" descr="herrs_rr_01_wm"/>
          <p:cNvPicPr>
            <a:picLocks noChangeAspect="1" noChangeArrowheads="1"/>
          </p:cNvPicPr>
          <p:nvPr/>
        </p:nvPicPr>
        <p:blipFill>
          <a:blip r:embed="rId5" cstate="print"/>
          <a:srcRect/>
          <a:stretch>
            <a:fillRect/>
          </a:stretch>
        </p:blipFill>
        <p:spPr bwMode="auto">
          <a:xfrm>
            <a:off x="3810000" y="1143000"/>
            <a:ext cx="5080000" cy="2540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5"/>
          <p:cNvSpPr>
            <a:spLocks noGrp="1" noChangeArrowheads="1"/>
          </p:cNvSpPr>
          <p:nvPr>
            <p:ph idx="1"/>
          </p:nvPr>
        </p:nvSpPr>
        <p:spPr>
          <a:xfrm>
            <a:off x="900113" y="1797050"/>
            <a:ext cx="4081462"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用于定义焊件轮廓的位置和大小的 2D 或 3D 草图。</a:t>
            </a: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通过使用组或在创建焊件之后执行其它操作来完成结构构件之间的修剪。</a:t>
            </a:r>
          </a:p>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有多种焊件轮廓类型可用于定义同一焊件内的结构构件。</a:t>
            </a:r>
          </a:p>
        </p:txBody>
      </p:sp>
      <p:sp>
        <p:nvSpPr>
          <p:cNvPr id="10547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结构构件</a:t>
            </a:r>
          </a:p>
        </p:txBody>
      </p:sp>
      <p:pic>
        <p:nvPicPr>
          <p:cNvPr id="105476" name="Picture 2" descr="C:\Temp\1-19-2012 9-51-18 AM.tif"/>
          <p:cNvPicPr>
            <a:picLocks noChangeAspect="1" noChangeArrowheads="1"/>
          </p:cNvPicPr>
          <p:nvPr/>
        </p:nvPicPr>
        <p:blipFill>
          <a:blip r:embed="rId2" cstate="print"/>
          <a:srcRect/>
          <a:stretch>
            <a:fillRect/>
          </a:stretch>
        </p:blipFill>
        <p:spPr bwMode="auto">
          <a:xfrm>
            <a:off x="5792788" y="2030413"/>
            <a:ext cx="2646362" cy="36480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9" descr="truss_picture_8"/>
          <p:cNvPicPr>
            <a:picLocks noChangeAspect="1" noChangeArrowheads="1"/>
          </p:cNvPicPr>
          <p:nvPr/>
        </p:nvPicPr>
        <p:blipFill>
          <a:blip r:embed="rId2" cstate="print"/>
          <a:srcRect/>
          <a:stretch>
            <a:fillRect/>
          </a:stretch>
        </p:blipFill>
        <p:spPr bwMode="auto">
          <a:xfrm>
            <a:off x="3787775" y="3028950"/>
            <a:ext cx="5091113" cy="2892425"/>
          </a:xfrm>
          <a:prstGeom prst="rect">
            <a:avLst/>
          </a:prstGeom>
          <a:noFill/>
          <a:ln w="9525">
            <a:noFill/>
            <a:miter lim="800000"/>
            <a:headEnd/>
            <a:tailEnd/>
          </a:ln>
        </p:spPr>
      </p:pic>
      <p:sp>
        <p:nvSpPr>
          <p:cNvPr id="62467"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较大跨度</a:t>
            </a:r>
          </a:p>
        </p:txBody>
      </p:sp>
      <p:pic>
        <p:nvPicPr>
          <p:cNvPr id="62468" name="Picture 7" descr="truss_picture_11"/>
          <p:cNvPicPr>
            <a:picLocks noChangeAspect="1" noChangeArrowheads="1"/>
          </p:cNvPicPr>
          <p:nvPr/>
        </p:nvPicPr>
        <p:blipFill>
          <a:blip r:embed="rId3" cstate="print"/>
          <a:srcRect/>
          <a:stretch>
            <a:fillRect/>
          </a:stretch>
        </p:blipFill>
        <p:spPr bwMode="auto">
          <a:xfrm>
            <a:off x="2471738" y="1320800"/>
            <a:ext cx="3457575" cy="2306638"/>
          </a:xfrm>
          <a:prstGeom prst="rect">
            <a:avLst/>
          </a:prstGeom>
          <a:noFill/>
          <a:ln w="9525">
            <a:noFill/>
            <a:miter lim="800000"/>
            <a:headEnd/>
            <a:tailEnd/>
          </a:ln>
        </p:spPr>
      </p:pic>
      <p:pic>
        <p:nvPicPr>
          <p:cNvPr id="62469" name="Picture 8" descr="truss_picture_7"/>
          <p:cNvPicPr>
            <a:picLocks noChangeAspect="1" noChangeArrowheads="1"/>
          </p:cNvPicPr>
          <p:nvPr/>
        </p:nvPicPr>
        <p:blipFill>
          <a:blip r:embed="rId4" cstate="print"/>
          <a:srcRect/>
          <a:stretch>
            <a:fillRect/>
          </a:stretch>
        </p:blipFill>
        <p:spPr bwMode="auto">
          <a:xfrm>
            <a:off x="593725" y="3690938"/>
            <a:ext cx="3276600" cy="2352675"/>
          </a:xfrm>
          <a:prstGeom prst="rect">
            <a:avLst/>
          </a:prstGeom>
          <a:noFill/>
          <a:ln w="9525">
            <a:noFill/>
            <a:miter lim="800000"/>
            <a:headEnd/>
            <a:tailEnd/>
          </a:ln>
        </p:spPr>
      </p:pic>
      <p:pic>
        <p:nvPicPr>
          <p:cNvPr id="62470" name="Picture 10" descr="truss_picture_9"/>
          <p:cNvPicPr>
            <a:picLocks noChangeAspect="1" noChangeArrowheads="1"/>
          </p:cNvPicPr>
          <p:nvPr/>
        </p:nvPicPr>
        <p:blipFill>
          <a:blip r:embed="rId5" cstate="print"/>
          <a:srcRect/>
          <a:stretch>
            <a:fillRect/>
          </a:stretch>
        </p:blipFill>
        <p:spPr bwMode="auto">
          <a:xfrm>
            <a:off x="5989638" y="1314450"/>
            <a:ext cx="2898775" cy="1911350"/>
          </a:xfrm>
          <a:prstGeom prst="rect">
            <a:avLst/>
          </a:prstGeom>
          <a:noFill/>
          <a:ln w="9525">
            <a:noFill/>
            <a:miter lim="800000"/>
            <a:headEnd/>
            <a:tailEnd/>
          </a:ln>
        </p:spPr>
      </p:pic>
      <p:sp>
        <p:nvSpPr>
          <p:cNvPr id="62471" name="Rectangle 5"/>
          <p:cNvSpPr>
            <a:spLocks noGrp="1" noChangeArrowheads="1"/>
          </p:cNvSpPr>
          <p:nvPr>
            <p:ph idx="1"/>
          </p:nvPr>
        </p:nvSpPr>
        <p:spPr>
          <a:xfrm>
            <a:off x="655638" y="1349375"/>
            <a:ext cx="1651000" cy="2836863"/>
          </a:xfrm>
        </p:spPr>
        <p:txBody>
          <a:bodyPr/>
          <a:lstStyle/>
          <a:p>
            <a:pPr marL="342900" indent="-342900" algn="l" defTabSz="914400">
              <a:spcBef>
                <a:spcPct val="20000"/>
              </a:spcBef>
              <a:buClr>
                <a:srgbClr val="4B575F"/>
              </a:buClr>
              <a:buFont typeface="Wingdings"/>
              <a:buChar char="§"/>
            </a:pPr>
            <a:r>
              <a:rPr lang="zh-CN" sz="2000" b="0" i="0">
                <a:solidFill>
                  <a:srgbClr val="4B575F"/>
                </a:solidFill>
                <a:effectLst/>
                <a:latin typeface="Arial"/>
                <a:ea typeface="SimHei" pitchFamily="2" charset="-122"/>
                <a:cs typeface="Arial"/>
              </a:rPr>
              <a:t>对于较大跨度，可以重复采用多个桁架结构。</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a:xfrm>
            <a:off x="900113" y="1797050"/>
            <a:ext cx="4911725" cy="3567113"/>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右边的 </a:t>
            </a:r>
            <a:r>
              <a:rPr lang="zh-CN" sz="2000" b="0" i="1" dirty="0">
                <a:solidFill>
                  <a:srgbClr val="4B575F"/>
                </a:solidFill>
                <a:effectLst/>
                <a:latin typeface="Arial"/>
                <a:ea typeface="SimHei" pitchFamily="2" charset="-122"/>
                <a:cs typeface="Arial"/>
              </a:rPr>
              <a:t>Warren</a:t>
            </a:r>
            <a:r>
              <a:rPr lang="zh-CN" sz="2000" b="0" i="0" dirty="0">
                <a:solidFill>
                  <a:srgbClr val="4B575F"/>
                </a:solidFill>
                <a:effectLst/>
                <a:latin typeface="Arial"/>
                <a:ea typeface="SimHei" pitchFamily="2" charset="-122"/>
                <a:cs typeface="Arial"/>
              </a:rPr>
              <a:t> 桁架是最简单、最经济的桁架类型</a:t>
            </a:r>
            <a:r>
              <a:rPr lang="zh-CN" sz="2000" b="0" i="0" dirty="0" smtClean="0">
                <a:solidFill>
                  <a:srgbClr val="4B575F"/>
                </a:solidFill>
                <a:effectLst/>
                <a:latin typeface="Arial"/>
                <a:ea typeface="SimHei" pitchFamily="2" charset="-122"/>
                <a:cs typeface="Arial"/>
              </a:rPr>
              <a:t>之一</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它</a:t>
            </a:r>
            <a:r>
              <a:rPr lang="zh-CN" sz="2000" b="0" i="0" dirty="0">
                <a:solidFill>
                  <a:srgbClr val="4B575F"/>
                </a:solidFill>
                <a:effectLst/>
                <a:latin typeface="Arial"/>
                <a:ea typeface="SimHei" pitchFamily="2" charset="-122"/>
                <a:cs typeface="Arial"/>
              </a:rPr>
              <a:t>还可以倒过来使用，这种情况下需要增加垂直构件。</a:t>
            </a:r>
          </a:p>
        </p:txBody>
      </p:sp>
      <p:sp>
        <p:nvSpPr>
          <p:cNvPr id="63491"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桁架类型</a:t>
            </a:r>
          </a:p>
        </p:txBody>
      </p:sp>
      <p:pic>
        <p:nvPicPr>
          <p:cNvPr id="63492" name="Picture 4" descr="warren1"/>
          <p:cNvPicPr>
            <a:picLocks noChangeAspect="1" noChangeArrowheads="1"/>
          </p:cNvPicPr>
          <p:nvPr/>
        </p:nvPicPr>
        <p:blipFill>
          <a:blip r:embed="rId2" cstate="print"/>
          <a:srcRect/>
          <a:stretch>
            <a:fillRect/>
          </a:stretch>
        </p:blipFill>
        <p:spPr bwMode="auto">
          <a:xfrm>
            <a:off x="5976938" y="1276350"/>
            <a:ext cx="2857500" cy="952500"/>
          </a:xfrm>
          <a:prstGeom prst="rect">
            <a:avLst/>
          </a:prstGeom>
          <a:noFill/>
          <a:ln w="9525">
            <a:noFill/>
            <a:miter lim="800000"/>
            <a:headEnd/>
            <a:tailEnd/>
          </a:ln>
        </p:spPr>
      </p:pic>
      <p:pic>
        <p:nvPicPr>
          <p:cNvPr id="63493" name="Picture 5" descr="warren_reversed"/>
          <p:cNvPicPr>
            <a:picLocks noChangeAspect="1" noChangeArrowheads="1"/>
          </p:cNvPicPr>
          <p:nvPr/>
        </p:nvPicPr>
        <p:blipFill>
          <a:blip r:embed="rId3" cstate="print"/>
          <a:srcRect/>
          <a:stretch>
            <a:fillRect/>
          </a:stretch>
        </p:blipFill>
        <p:spPr bwMode="auto">
          <a:xfrm>
            <a:off x="5959475" y="2386013"/>
            <a:ext cx="2857500" cy="952500"/>
          </a:xfrm>
          <a:prstGeom prst="rect">
            <a:avLst/>
          </a:prstGeom>
          <a:noFill/>
          <a:ln w="9525">
            <a:noFill/>
            <a:miter lim="800000"/>
            <a:headEnd/>
            <a:tailEnd/>
          </a:ln>
        </p:spPr>
      </p:pic>
      <p:pic>
        <p:nvPicPr>
          <p:cNvPr id="63494" name="Picture 6" descr="truss_picture_10"/>
          <p:cNvPicPr>
            <a:picLocks noChangeAspect="1" noChangeArrowheads="1"/>
          </p:cNvPicPr>
          <p:nvPr/>
        </p:nvPicPr>
        <p:blipFill>
          <a:blip r:embed="rId4" cstate="print"/>
          <a:srcRect/>
          <a:stretch>
            <a:fillRect/>
          </a:stretch>
        </p:blipFill>
        <p:spPr bwMode="auto">
          <a:xfrm>
            <a:off x="5924550" y="3697288"/>
            <a:ext cx="3009900" cy="20574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idx="1"/>
          </p:nvPr>
        </p:nvSpPr>
        <p:spPr>
          <a:xfrm>
            <a:off x="900113" y="1797050"/>
            <a:ext cx="4113212"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上面的 </a:t>
            </a:r>
            <a:r>
              <a:rPr lang="zh-CN" sz="2000" b="0" i="1" dirty="0">
                <a:solidFill>
                  <a:srgbClr val="4B575F"/>
                </a:solidFill>
                <a:effectLst/>
                <a:latin typeface="Arial"/>
                <a:ea typeface="SimHei" pitchFamily="2" charset="-122"/>
                <a:cs typeface="Arial"/>
              </a:rPr>
              <a:t>Pratt</a:t>
            </a:r>
            <a:r>
              <a:rPr lang="zh-CN" sz="2000" b="0" i="0" dirty="0">
                <a:solidFill>
                  <a:srgbClr val="4B575F"/>
                </a:solidFill>
                <a:effectLst/>
                <a:latin typeface="Arial"/>
                <a:ea typeface="SimHei" pitchFamily="2" charset="-122"/>
                <a:cs typeface="Arial"/>
              </a:rPr>
              <a:t> 型和下面的 </a:t>
            </a:r>
            <a:r>
              <a:rPr lang="zh-CN" sz="2000" b="0" i="1" dirty="0">
                <a:solidFill>
                  <a:srgbClr val="4B575F"/>
                </a:solidFill>
                <a:effectLst/>
                <a:latin typeface="Arial"/>
                <a:ea typeface="SimHei" pitchFamily="2" charset="-122"/>
                <a:cs typeface="Arial"/>
              </a:rPr>
              <a:t>Howe</a:t>
            </a:r>
            <a:r>
              <a:rPr lang="zh-CN" sz="2000" b="0" i="0" dirty="0">
                <a:solidFill>
                  <a:srgbClr val="4B575F"/>
                </a:solidFill>
                <a:effectLst/>
                <a:latin typeface="Arial"/>
                <a:ea typeface="SimHei" pitchFamily="2" charset="-122"/>
                <a:cs typeface="Arial"/>
              </a:rPr>
              <a:t> 型桁架也较为</a:t>
            </a:r>
            <a:r>
              <a:rPr lang="zh-CN" sz="2000" b="0" i="0" dirty="0" smtClean="0">
                <a:solidFill>
                  <a:srgbClr val="4B575F"/>
                </a:solidFill>
                <a:effectLst/>
                <a:latin typeface="Arial"/>
                <a:ea typeface="SimHei" pitchFamily="2" charset="-122"/>
                <a:cs typeface="Arial"/>
              </a:rPr>
              <a:t>常见</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我们</a:t>
            </a:r>
            <a:r>
              <a:rPr lang="zh-CN" sz="2000" b="0" i="0" dirty="0">
                <a:solidFill>
                  <a:srgbClr val="4B575F"/>
                </a:solidFill>
                <a:effectLst/>
                <a:latin typeface="Arial"/>
                <a:ea typeface="SimHei" pitchFamily="2" charset="-122"/>
                <a:cs typeface="Arial"/>
              </a:rPr>
              <a:t>将研究类似于 Pratt 型的桁架。</a:t>
            </a:r>
          </a:p>
        </p:txBody>
      </p:sp>
      <p:sp>
        <p:nvSpPr>
          <p:cNvPr id="6451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桁架类型（续）</a:t>
            </a:r>
          </a:p>
        </p:txBody>
      </p:sp>
      <p:pic>
        <p:nvPicPr>
          <p:cNvPr id="64516" name="Picture 8" descr="howe"/>
          <p:cNvPicPr>
            <a:picLocks noChangeAspect="1" noChangeArrowheads="1"/>
          </p:cNvPicPr>
          <p:nvPr/>
        </p:nvPicPr>
        <p:blipFill>
          <a:blip r:embed="rId2" cstate="print"/>
          <a:srcRect/>
          <a:stretch>
            <a:fillRect/>
          </a:stretch>
        </p:blipFill>
        <p:spPr bwMode="auto">
          <a:xfrm>
            <a:off x="5637213" y="2320925"/>
            <a:ext cx="2857500" cy="952500"/>
          </a:xfrm>
          <a:prstGeom prst="rect">
            <a:avLst/>
          </a:prstGeom>
          <a:noFill/>
          <a:ln w="9525">
            <a:noFill/>
            <a:miter lim="800000"/>
            <a:headEnd/>
            <a:tailEnd/>
          </a:ln>
        </p:spPr>
      </p:pic>
      <p:pic>
        <p:nvPicPr>
          <p:cNvPr id="64517" name="Picture 9" descr="pratt"/>
          <p:cNvPicPr>
            <a:picLocks noChangeAspect="1" noChangeArrowheads="1"/>
          </p:cNvPicPr>
          <p:nvPr/>
        </p:nvPicPr>
        <p:blipFill>
          <a:blip r:embed="rId3" cstate="print"/>
          <a:srcRect/>
          <a:stretch>
            <a:fillRect/>
          </a:stretch>
        </p:blipFill>
        <p:spPr bwMode="auto">
          <a:xfrm>
            <a:off x="5662613" y="1260475"/>
            <a:ext cx="2857500" cy="952500"/>
          </a:xfrm>
          <a:prstGeom prst="rect">
            <a:avLst/>
          </a:prstGeom>
          <a:noFill/>
          <a:ln w="9525">
            <a:noFill/>
            <a:miter lim="800000"/>
            <a:headEnd/>
            <a:tailEnd/>
          </a:ln>
        </p:spPr>
      </p:pic>
      <p:pic>
        <p:nvPicPr>
          <p:cNvPr id="64518" name="Picture 12" descr="truss_picture_5"/>
          <p:cNvPicPr>
            <a:picLocks noChangeAspect="1" noChangeArrowheads="1"/>
          </p:cNvPicPr>
          <p:nvPr/>
        </p:nvPicPr>
        <p:blipFill>
          <a:blip r:embed="rId4" cstate="print"/>
          <a:srcRect/>
          <a:stretch>
            <a:fillRect/>
          </a:stretch>
        </p:blipFill>
        <p:spPr bwMode="auto">
          <a:xfrm>
            <a:off x="5013325" y="3435350"/>
            <a:ext cx="3505200" cy="24765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idx="1"/>
          </p:nvPr>
        </p:nvSpPr>
        <p:spPr>
          <a:xfrm>
            <a:off x="900113" y="1797050"/>
            <a:ext cx="3500437" cy="4368800"/>
          </a:xfrm>
        </p:spPr>
        <p:txBody>
          <a:bodyPr/>
          <a:lstStyle/>
          <a:p>
            <a:pPr marL="342900" indent="-342900" algn="l" defTabSz="914400">
              <a:spcBef>
                <a:spcPct val="20000"/>
              </a:spcBef>
              <a:buClr>
                <a:srgbClr val="4B575F"/>
              </a:buClr>
              <a:buFont typeface="Wingdings"/>
              <a:buChar char="§"/>
            </a:pPr>
            <a:r>
              <a:rPr lang="zh-CN" sz="2000" b="0" i="0" dirty="0">
                <a:solidFill>
                  <a:srgbClr val="4B575F"/>
                </a:solidFill>
                <a:effectLst/>
                <a:latin typeface="Arial"/>
                <a:ea typeface="SimHei" pitchFamily="2" charset="-122"/>
                <a:cs typeface="Arial"/>
              </a:rPr>
              <a:t>桁架侧壁的作用远非防止火车或汽车从桁架上跌落那么</a:t>
            </a:r>
            <a:r>
              <a:rPr lang="zh-CN" sz="2000" b="0" i="0" dirty="0" smtClean="0">
                <a:solidFill>
                  <a:srgbClr val="4B575F"/>
                </a:solidFill>
                <a:effectLst/>
                <a:latin typeface="Arial"/>
                <a:ea typeface="SimHei" pitchFamily="2" charset="-122"/>
                <a:cs typeface="Arial"/>
              </a:rPr>
              <a:t>简单</a:t>
            </a:r>
            <a:r>
              <a:rPr lang="zh-CN" altLang="en-US" sz="2000" b="0" i="0" dirty="0" smtClean="0">
                <a:solidFill>
                  <a:srgbClr val="4B575F"/>
                </a:solidFill>
                <a:effectLst/>
                <a:latin typeface="Arial"/>
                <a:ea typeface="SimHei" pitchFamily="2" charset="-122"/>
                <a:cs typeface="Arial"/>
              </a:rPr>
              <a:t>。</a:t>
            </a:r>
            <a:r>
              <a:rPr lang="zh-CN" sz="2000" b="0" i="0" dirty="0" smtClean="0">
                <a:solidFill>
                  <a:srgbClr val="4B575F"/>
                </a:solidFill>
                <a:effectLst/>
                <a:latin typeface="Arial"/>
                <a:ea typeface="SimHei" pitchFamily="2" charset="-122"/>
                <a:cs typeface="Arial"/>
              </a:rPr>
              <a:t>它们</a:t>
            </a:r>
            <a:r>
              <a:rPr lang="zh-CN" sz="2000" b="0" i="0" dirty="0">
                <a:solidFill>
                  <a:srgbClr val="4B575F"/>
                </a:solidFill>
                <a:effectLst/>
                <a:latin typeface="Arial"/>
                <a:ea typeface="SimHei" pitchFamily="2" charset="-122"/>
                <a:cs typeface="Arial"/>
              </a:rPr>
              <a:t>用于吸收并传导置于桁架上的载荷（例如火车车厢）。</a:t>
            </a:r>
          </a:p>
        </p:txBody>
      </p:sp>
      <p:sp>
        <p:nvSpPr>
          <p:cNvPr id="65539"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SimHei" pitchFamily="2" charset="-122"/>
                <a:cs typeface="Arial"/>
              </a:rPr>
              <a:t>桁架壁面</a:t>
            </a:r>
          </a:p>
        </p:txBody>
      </p:sp>
      <p:pic>
        <p:nvPicPr>
          <p:cNvPr id="65540" name="Picture 12" descr="3-full"/>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400550" y="1828800"/>
            <a:ext cx="4743450" cy="37052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SW Corp pptx 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90C0CB-45BF-4E76-86B7-12C40617BFAA}">
  <ds:schemaRefs>
    <ds:schemaRef ds:uri="http://schemas.microsoft.com/office/2006/metadata/properties"/>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CD4A09FE-9ACA-4746-BF3C-F60984A228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SW Corp pptx Template</Template>
  <TotalTime>92</TotalTime>
  <Words>1260</Words>
  <Application>Microsoft Office PowerPoint</Application>
  <PresentationFormat>On-screen Show (4:3)</PresentationFormat>
  <Paragraphs>148</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SW Corp pptx Template</vt:lpstr>
      <vt:lpstr>桥梁设计项目</vt:lpstr>
      <vt:lpstr>1 – 简介</vt:lpstr>
      <vt:lpstr>必要条件  </vt:lpstr>
      <vt:lpstr>2 – 结构设计</vt:lpstr>
      <vt:lpstr>什么是桁架？</vt:lpstr>
      <vt:lpstr>较大跨度</vt:lpstr>
      <vt:lpstr>桁架类型</vt:lpstr>
      <vt:lpstr>桁架类型（续）</vt:lpstr>
      <vt:lpstr>桁架壁面</vt:lpstr>
      <vt:lpstr>梁</vt:lpstr>
      <vt:lpstr>外部载荷</vt:lpstr>
      <vt:lpstr>弯曲和挠度</vt:lpstr>
      <vt:lpstr>拉伸和压缩</vt:lpstr>
      <vt:lpstr>应力</vt:lpstr>
      <vt:lpstr>屈服强度</vt:lpstr>
      <vt:lpstr>梁的强度</vt:lpstr>
      <vt:lpstr>横截面形状</vt:lpstr>
      <vt:lpstr>截面深度</vt:lpstr>
      <vt:lpstr>面积转动惯量</vt:lpstr>
      <vt:lpstr>材料</vt:lpstr>
      <vt:lpstr>钢梁</vt:lpstr>
      <vt:lpstr>交叉支撑</vt:lpstr>
      <vt:lpstr>3 – 使用梁计算器</vt:lpstr>
      <vt:lpstr>梁计算器</vt:lpstr>
      <vt:lpstr>4 – 分析结构</vt:lpstr>
      <vt:lpstr>分析的各个阶段</vt:lpstr>
      <vt:lpstr>设计循环</vt:lpstr>
      <vt:lpstr>夹具和外部载荷</vt:lpstr>
      <vt:lpstr>材料</vt:lpstr>
      <vt:lpstr>接榫</vt:lpstr>
      <vt:lpstr>夹具</vt:lpstr>
      <vt:lpstr>载荷</vt:lpstr>
      <vt:lpstr>网格化并运行</vt:lpstr>
      <vt:lpstr>5 – 更改设计</vt:lpstr>
      <vt:lpstr>更改</vt:lpstr>
      <vt:lpstr>6 – 使用装配体</vt:lpstr>
      <vt:lpstr>碰撞检测</vt:lpstr>
      <vt:lpstr>更改尺寸</vt:lpstr>
      <vt:lpstr>7 – 生成结构的工程图</vt:lpstr>
      <vt:lpstr>工程图</vt:lpstr>
      <vt:lpstr>8 – 报告和 eDrawings</vt:lpstr>
      <vt:lpstr>eDrawings</vt:lpstr>
      <vt:lpstr>9 – 建造并测试结构</vt:lpstr>
      <vt:lpstr>建造辅助材料</vt:lpstr>
      <vt:lpstr>建造结构</vt:lpstr>
      <vt:lpstr>测试结构（设置）</vt:lpstr>
      <vt:lpstr>测试结构（测试重量）</vt:lpstr>
      <vt:lpstr>10 – 焊件轮廓和结构构件</vt:lpstr>
      <vt:lpstr>焊件轮廓</vt:lpstr>
      <vt:lpstr>结构构件</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Laura Kozikowski</dc:creator>
  <cp:lastModifiedBy>Ryan</cp:lastModifiedBy>
  <cp:revision>100</cp:revision>
  <dcterms:created xsi:type="dcterms:W3CDTF">2011-04-14T18:53:07Z</dcterms:created>
  <dcterms:modified xsi:type="dcterms:W3CDTF">2012-04-30T10:09:55Z</dcterms:modified>
</cp:coreProperties>
</file>