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tiff" ContentType="image/tif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5"/>
  </p:notesMasterIdLst>
  <p:handoutMasterIdLst>
    <p:handoutMasterId r:id="rId56"/>
  </p:handoutMasterIdLst>
  <p:sldIdLst>
    <p:sldId id="267" r:id="rId5"/>
    <p:sldId id="268" r:id="rId6"/>
    <p:sldId id="269" r:id="rId7"/>
    <p:sldId id="270" r:id="rId8"/>
    <p:sldId id="271" r:id="rId9"/>
    <p:sldId id="272" r:id="rId10"/>
    <p:sldId id="273" r:id="rId11"/>
    <p:sldId id="274" r:id="rId12"/>
    <p:sldId id="275" r:id="rId13"/>
    <p:sldId id="276" r:id="rId14"/>
    <p:sldId id="277" r:id="rId15"/>
    <p:sldId id="278" r:id="rId16"/>
    <p:sldId id="279" r:id="rId17"/>
    <p:sldId id="280" r:id="rId18"/>
    <p:sldId id="281" r:id="rId19"/>
    <p:sldId id="282" r:id="rId20"/>
    <p:sldId id="283" r:id="rId21"/>
    <p:sldId id="284" r:id="rId22"/>
    <p:sldId id="285" r:id="rId23"/>
    <p:sldId id="286" r:id="rId24"/>
    <p:sldId id="287" r:id="rId25"/>
    <p:sldId id="288" r:id="rId26"/>
    <p:sldId id="289" r:id="rId27"/>
    <p:sldId id="290" r:id="rId28"/>
    <p:sldId id="291" r:id="rId29"/>
    <p:sldId id="292" r:id="rId30"/>
    <p:sldId id="293" r:id="rId31"/>
    <p:sldId id="294" r:id="rId32"/>
    <p:sldId id="295" r:id="rId33"/>
    <p:sldId id="296" r:id="rId34"/>
    <p:sldId id="297" r:id="rId35"/>
    <p:sldId id="298" r:id="rId36"/>
    <p:sldId id="299" r:id="rId37"/>
    <p:sldId id="300" r:id="rId38"/>
    <p:sldId id="301" r:id="rId39"/>
    <p:sldId id="302" r:id="rId40"/>
    <p:sldId id="303" r:id="rId41"/>
    <p:sldId id="304" r:id="rId42"/>
    <p:sldId id="305" r:id="rId43"/>
    <p:sldId id="306" r:id="rId44"/>
    <p:sldId id="307" r:id="rId45"/>
    <p:sldId id="308" r:id="rId46"/>
    <p:sldId id="309" r:id="rId47"/>
    <p:sldId id="310" r:id="rId48"/>
    <p:sldId id="311" r:id="rId49"/>
    <p:sldId id="312" r:id="rId50"/>
    <p:sldId id="313" r:id="rId51"/>
    <p:sldId id="314" r:id="rId52"/>
    <p:sldId id="315" r:id="rId53"/>
    <p:sldId id="316" r:id="rId54"/>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89" d="100"/>
          <a:sy n="89" d="100"/>
        </p:scale>
        <p:origin x="-1440"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7" d="100"/>
          <a:sy n="67" d="100"/>
        </p:scale>
        <p:origin x="-2748" y="-12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slide" Target="slides/slide50.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060D712-7242-4C95-BDD1-40AA5038E027}" type="datetimeFigureOut">
              <a:rPr lang="fr-FR" smtClean="0"/>
              <a:pPr/>
              <a:t>02/05/2012</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AD0FD1F-5A66-471B-B3E5-C7F4D1DFC51B}" type="slidenum">
              <a:rPr lang="fr-FR" smtClean="0"/>
              <a:pPr/>
              <a:t>‹#›</a:t>
            </a:fld>
            <a:endParaRPr lang="fr-FR"/>
          </a:p>
        </p:txBody>
      </p:sp>
    </p:spTree>
    <p:extLst>
      <p:ext uri="{BB962C8B-B14F-4D97-AF65-F5344CB8AC3E}">
        <p14:creationId xmlns="" xmlns:p14="http://schemas.microsoft.com/office/powerpoint/2010/main" val="13870832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D1A668E-3B37-4931-B417-BCC1E0C71E22}" type="datetimeFigureOut">
              <a:rPr lang="en-US" smtClean="0"/>
              <a:pPr/>
              <a:t>5/2/2012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124C0E3-F38B-4060-81F5-813C95EEE9B2}" type="slidenum">
              <a:rPr lang="en-US" smtClean="0"/>
              <a:pPr/>
              <a:t>‹#›</a:t>
            </a:fld>
            <a:endParaRPr lang="en-US"/>
          </a:p>
        </p:txBody>
      </p:sp>
    </p:spTree>
    <p:extLst>
      <p:ext uri="{BB962C8B-B14F-4D97-AF65-F5344CB8AC3E}">
        <p14:creationId xmlns="" xmlns:p14="http://schemas.microsoft.com/office/powerpoint/2010/main" val="7041302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50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9" name="Image 8" descr="3DS_emblem_3D_pers1_PPT.jpg"/>
          <p:cNvPicPr>
            <a:picLocks noChangeAspect="1"/>
          </p:cNvPicPr>
          <p:nvPr userDrawn="1"/>
        </p:nvPicPr>
        <p:blipFill>
          <a:blip r:embed="rId2" cstate="print"/>
          <a:stretch>
            <a:fillRect/>
          </a:stretch>
        </p:blipFill>
        <p:spPr>
          <a:xfrm>
            <a:off x="1115616" y="2909462"/>
            <a:ext cx="3528000" cy="3948538"/>
          </a:xfrm>
          <a:prstGeom prst="rect">
            <a:avLst/>
          </a:prstGeom>
        </p:spPr>
      </p:pic>
      <p:sp>
        <p:nvSpPr>
          <p:cNvPr id="7" name="Titre 6"/>
          <p:cNvSpPr>
            <a:spLocks noGrp="1"/>
          </p:cNvSpPr>
          <p:nvPr>
            <p:ph type="title"/>
          </p:nvPr>
        </p:nvSpPr>
        <p:spPr>
          <a:xfrm>
            <a:off x="2102848" y="1441579"/>
            <a:ext cx="6501600" cy="548640"/>
          </a:xfrm>
        </p:spPr>
        <p:txBody>
          <a:bodyPr vert="horz" lIns="91440" tIns="45720" rIns="91440" bIns="45720" rtlCol="0" anchor="ctr">
            <a:noAutofit/>
          </a:bodyPr>
          <a:lstStyle>
            <a:lvl1pPr algn="r">
              <a:defRPr kumimoji="0" lang="fr-FR" sz="3600" b="0" i="0" u="none" strike="noStrike" kern="1200" cap="none" spc="0" normalizeH="0" baseline="0" noProof="0" dirty="0">
                <a:ln>
                  <a:noFill/>
                </a:ln>
                <a:solidFill>
                  <a:schemeClr val="tx1"/>
                </a:solidFill>
                <a:effectLst/>
                <a:uLnTx/>
                <a:uFillTx/>
                <a:latin typeface="Arial Narrow" pitchFamily="34" charset="0"/>
                <a:ea typeface="+mj-ea"/>
                <a:cs typeface="+mj-cs"/>
              </a:defRPr>
            </a:lvl1pPr>
          </a:lstStyle>
          <a:p>
            <a:pPr marL="0" marR="0" lvl="0" indent="0" algn="r"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fr-FR" dirty="0"/>
          </a:p>
        </p:txBody>
      </p:sp>
      <p:sp>
        <p:nvSpPr>
          <p:cNvPr id="11" name="Rectangle 10"/>
          <p:cNvSpPr/>
          <p:nvPr userDrawn="1"/>
        </p:nvSpPr>
        <p:spPr>
          <a:xfrm>
            <a:off x="323528"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quarter" idx="10" hasCustomPrompt="1"/>
          </p:nvPr>
        </p:nvSpPr>
        <p:spPr>
          <a:xfrm>
            <a:off x="2411760" y="2060848"/>
            <a:ext cx="6192837" cy="576263"/>
          </a:xfrm>
        </p:spPr>
        <p:txBody>
          <a:bodyPr/>
          <a:lstStyle>
            <a:lvl1pPr marL="0" indent="0" algn="r">
              <a:buNone/>
              <a:defRPr>
                <a:solidFill>
                  <a:schemeClr val="tx1"/>
                </a:solidFill>
              </a:defRPr>
            </a:lvl1pPr>
          </a:lstStyle>
          <a:p>
            <a:pPr lvl="0"/>
            <a:r>
              <a:rPr lang="en-US" dirty="0" smtClean="0"/>
              <a:t>Click to edit Master subtitle styles</a:t>
            </a:r>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mparison (no Sub)">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0" y="1535115"/>
            <a:ext cx="4040188" cy="63976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4"/>
            <a:ext cx="4040188" cy="3990429"/>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Espace réservé du texte 4"/>
          <p:cNvSpPr>
            <a:spLocks noGrp="1"/>
          </p:cNvSpPr>
          <p:nvPr>
            <p:ph type="body" sz="quarter" idx="3"/>
          </p:nvPr>
        </p:nvSpPr>
        <p:spPr>
          <a:xfrm>
            <a:off x="4645029" y="1535115"/>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9" y="2174874"/>
            <a:ext cx="4041775" cy="399042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Tree>
    <p:extLst>
      <p:ext uri="{BB962C8B-B14F-4D97-AF65-F5344CB8AC3E}">
        <p14:creationId xmlns="" xmlns:p14="http://schemas.microsoft.com/office/powerpoint/2010/main" val="2970544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pic>
        <p:nvPicPr>
          <p:cNvPr id="7" name="Image 6" descr="3DS_emblem_3D_pers1_PPT.jpg"/>
          <p:cNvPicPr>
            <a:picLocks noChangeAspect="1"/>
          </p:cNvPicPr>
          <p:nvPr userDrawn="1"/>
        </p:nvPicPr>
        <p:blipFill>
          <a:blip r:embed="rId2" cstate="print"/>
          <a:stretch>
            <a:fillRect/>
          </a:stretch>
        </p:blipFill>
        <p:spPr>
          <a:xfrm>
            <a:off x="1115616" y="2909462"/>
            <a:ext cx="3528000" cy="3948538"/>
          </a:xfrm>
          <a:prstGeom prst="rect">
            <a:avLst/>
          </a:prstGeom>
        </p:spPr>
      </p:pic>
      <p:sp>
        <p:nvSpPr>
          <p:cNvPr id="5" name="Text Placeholder 6"/>
          <p:cNvSpPr>
            <a:spLocks noGrp="1"/>
          </p:cNvSpPr>
          <p:nvPr>
            <p:ph type="body" sz="quarter" idx="10" hasCustomPrompt="1"/>
          </p:nvPr>
        </p:nvSpPr>
        <p:spPr>
          <a:xfrm>
            <a:off x="899592" y="994794"/>
            <a:ext cx="6501600" cy="556632"/>
          </a:xfrm>
        </p:spPr>
        <p:txBody>
          <a:bodyPr>
            <a:normAutofit/>
          </a:bodyPr>
          <a:lstStyle>
            <a:lvl1pPr marL="0" indent="0">
              <a:buNone/>
              <a:defRPr sz="2200" b="1">
                <a:solidFill>
                  <a:srgbClr val="E62533"/>
                </a:solidFill>
              </a:defRPr>
            </a:lvl1pPr>
          </a:lstStyle>
          <a:p>
            <a:pPr lvl="0"/>
            <a:r>
              <a:rPr lang="en-US" dirty="0" smtClean="0"/>
              <a:t>Click to edit Master subtitle style</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2"/>
          <p:cNvSpPr/>
          <p:nvPr userDrawn="1"/>
        </p:nvSpPr>
        <p:spPr>
          <a:xfrm>
            <a:off x="251520"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Logo Only">
    <p:spTree>
      <p:nvGrpSpPr>
        <p:cNvPr id="1" name=""/>
        <p:cNvGrpSpPr/>
        <p:nvPr/>
      </p:nvGrpSpPr>
      <p:grpSpPr>
        <a:xfrm>
          <a:off x="0" y="0"/>
          <a:ext cx="0" cy="0"/>
          <a:chOff x="0" y="0"/>
          <a:chExt cx="0" cy="0"/>
        </a:xfrm>
      </p:grpSpPr>
      <p:sp>
        <p:nvSpPr>
          <p:cNvPr id="3" name="Rectangle 2"/>
          <p:cNvSpPr/>
          <p:nvPr userDrawn="1"/>
        </p:nvSpPr>
        <p:spPr>
          <a:xfrm>
            <a:off x="251520"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Image 6" descr="3DS_emblem_3D_pers1_PPT.jpg"/>
          <p:cNvPicPr>
            <a:picLocks noChangeAspect="1"/>
          </p:cNvPicPr>
          <p:nvPr userDrawn="1"/>
        </p:nvPicPr>
        <p:blipFill>
          <a:blip r:embed="rId2" cstate="print"/>
          <a:stretch>
            <a:fillRect/>
          </a:stretch>
        </p:blipFill>
        <p:spPr>
          <a:xfrm>
            <a:off x="1115616" y="2909462"/>
            <a:ext cx="3528000" cy="3948538"/>
          </a:xfrm>
          <a:prstGeom prst="rect">
            <a:avLst/>
          </a:prstGeom>
        </p:spPr>
      </p:pic>
    </p:spTree>
    <p:extLst>
      <p:ext uri="{BB962C8B-B14F-4D97-AF65-F5344CB8AC3E}">
        <p14:creationId xmlns="" xmlns:p14="http://schemas.microsoft.com/office/powerpoint/2010/main" val="20968131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re 1"/>
          <p:cNvSpPr>
            <a:spLocks noGrp="1"/>
          </p:cNvSpPr>
          <p:nvPr>
            <p:ph type="title"/>
          </p:nvPr>
        </p:nvSpPr>
        <p:spPr>
          <a:xfrm>
            <a:off x="827584" y="273052"/>
            <a:ext cx="2637933" cy="1162050"/>
          </a:xfrm>
        </p:spPr>
        <p:txBody>
          <a:bodyPr anchor="ctr"/>
          <a:lstStyle>
            <a:lvl1pPr algn="l">
              <a:defRPr sz="2000" b="1"/>
            </a:lvl1pPr>
          </a:lstStyle>
          <a:p>
            <a:r>
              <a:rPr lang="en-US" smtClean="0"/>
              <a:t>Click to edit Master title style</a:t>
            </a:r>
            <a:endParaRPr lang="fr-FR" dirty="0"/>
          </a:p>
        </p:txBody>
      </p:sp>
      <p:sp>
        <p:nvSpPr>
          <p:cNvPr id="3" name="Espace réservé du contenu 2"/>
          <p:cNvSpPr>
            <a:spLocks noGrp="1"/>
          </p:cNvSpPr>
          <p:nvPr>
            <p:ph idx="1"/>
          </p:nvPr>
        </p:nvSpPr>
        <p:spPr>
          <a:xfrm>
            <a:off x="3575050" y="273050"/>
            <a:ext cx="5111750" cy="5892254"/>
          </a:xfrm>
        </p:spPr>
        <p:txBody>
          <a:bodyPr>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texte 3"/>
          <p:cNvSpPr>
            <a:spLocks noGrp="1"/>
          </p:cNvSpPr>
          <p:nvPr>
            <p:ph type="body" sz="half" idx="2"/>
          </p:nvPr>
        </p:nvSpPr>
        <p:spPr>
          <a:xfrm>
            <a:off x="457204" y="1435102"/>
            <a:ext cx="3008313" cy="4730202"/>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Espace réservé de la date 3"/>
          <p:cNvSpPr txBox="1">
            <a:spLocks/>
          </p:cNvSpPr>
          <p:nvPr userDrawn="1"/>
        </p:nvSpPr>
        <p:spPr>
          <a:xfrm rot="16200000">
            <a:off x="-3276867" y="3276869"/>
            <a:ext cx="6858006" cy="304271"/>
          </a:xfrm>
          <a:prstGeom prst="rect">
            <a:avLst/>
          </a:prstGeom>
        </p:spPr>
        <p:txBody>
          <a:bodyPr/>
          <a:lstStyle>
            <a:lvl1pPr algn="ctr">
              <a:defRPr sz="700">
                <a:solidFill>
                  <a:schemeClr val="tx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6" name="Rectangle 5"/>
          <p:cNvSpPr/>
          <p:nvPr userDrawn="1"/>
        </p:nvSpPr>
        <p:spPr>
          <a:xfrm>
            <a:off x="323528"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fr-FR" dirty="0"/>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Espace réservé de la date 3"/>
          <p:cNvSpPr txBox="1">
            <a:spLocks/>
          </p:cNvSpPr>
          <p:nvPr userDrawn="1"/>
        </p:nvSpPr>
        <p:spPr>
          <a:xfrm rot="16200000">
            <a:off x="-3276867" y="3276869"/>
            <a:ext cx="6858006" cy="304271"/>
          </a:xfrm>
          <a:prstGeom prst="rect">
            <a:avLst/>
          </a:prstGeom>
        </p:spPr>
        <p:txBody>
          <a:bodyPr/>
          <a:lstStyle>
            <a:lvl1pPr algn="ctr">
              <a:defRPr sz="700">
                <a:solidFill>
                  <a:schemeClr val="tx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7" name="Espace réservé de la date 3"/>
          <p:cNvSpPr txBox="1">
            <a:spLocks/>
          </p:cNvSpPr>
          <p:nvPr userDrawn="1"/>
        </p:nvSpPr>
        <p:spPr>
          <a:xfrm rot="16200000">
            <a:off x="-3276867" y="3276869"/>
            <a:ext cx="6858006" cy="304271"/>
          </a:xfrm>
          <a:prstGeom prst="rect">
            <a:avLst/>
          </a:prstGeom>
        </p:spPr>
        <p:txBody>
          <a:bodyPr/>
          <a:lstStyle>
            <a:lvl1pPr algn="ctr">
              <a:defRPr sz="700">
                <a:solidFill>
                  <a:schemeClr val="tx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Text Placeholder 6"/>
          <p:cNvSpPr>
            <a:spLocks noGrp="1"/>
          </p:cNvSpPr>
          <p:nvPr>
            <p:ph type="body" sz="quarter" idx="10" hasCustomPrompt="1"/>
          </p:nvPr>
        </p:nvSpPr>
        <p:spPr>
          <a:xfrm>
            <a:off x="899592" y="994794"/>
            <a:ext cx="6501600" cy="556632"/>
          </a:xfrm>
        </p:spPr>
        <p:txBody>
          <a:bodyPr>
            <a:normAutofit/>
          </a:bodyPr>
          <a:lstStyle>
            <a:lvl1pPr marL="0" indent="0">
              <a:buNone/>
              <a:defRPr sz="2200" b="1">
                <a:solidFill>
                  <a:srgbClr val="E62533"/>
                </a:solidFill>
              </a:defRPr>
            </a:lvl1pPr>
          </a:lstStyle>
          <a:p>
            <a:pPr lvl="0"/>
            <a:r>
              <a:rPr lang="en-US" dirty="0" smtClean="0"/>
              <a:t>Click to edit Master subtitle style</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Vertical Text (no Sub)">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7" name="Espace réservé de la date 3"/>
          <p:cNvSpPr txBox="1">
            <a:spLocks/>
          </p:cNvSpPr>
          <p:nvPr userDrawn="1"/>
        </p:nvSpPr>
        <p:spPr>
          <a:xfrm rot="16200000">
            <a:off x="-3276867" y="3276869"/>
            <a:ext cx="6858006" cy="304271"/>
          </a:xfrm>
          <a:prstGeom prst="rect">
            <a:avLst/>
          </a:prstGeom>
        </p:spPr>
        <p:txBody>
          <a:bodyPr/>
          <a:lstStyle>
            <a:lvl1pPr algn="ctr">
              <a:defRPr sz="700">
                <a:solidFill>
                  <a:schemeClr val="tx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 xmlns:p14="http://schemas.microsoft.com/office/powerpoint/2010/main" val="418361917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5" name="Rectangle 4"/>
          <p:cNvSpPr/>
          <p:nvPr userDrawn="1"/>
        </p:nvSpPr>
        <p:spPr>
          <a:xfrm>
            <a:off x="251520"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vertical 1"/>
          <p:cNvSpPr>
            <a:spLocks noGrp="1"/>
          </p:cNvSpPr>
          <p:nvPr>
            <p:ph type="title" orient="vert"/>
          </p:nvPr>
        </p:nvSpPr>
        <p:spPr>
          <a:xfrm>
            <a:off x="6629400" y="274640"/>
            <a:ext cx="2057400" cy="5890664"/>
          </a:xfrm>
        </p:spPr>
        <p:txBody>
          <a:bodyPr vert="eaVert"/>
          <a:lstStyle/>
          <a:p>
            <a:r>
              <a:rPr lang="en-US" smtClean="0"/>
              <a:t>Click to edit Master title style</a:t>
            </a:r>
            <a:endParaRPr lang="fr-FR" dirty="0"/>
          </a:p>
        </p:txBody>
      </p:sp>
      <p:sp>
        <p:nvSpPr>
          <p:cNvPr id="3" name="Espace réservé du texte vertical 2"/>
          <p:cNvSpPr>
            <a:spLocks noGrp="1"/>
          </p:cNvSpPr>
          <p:nvPr>
            <p:ph type="body" orient="vert" idx="1"/>
          </p:nvPr>
        </p:nvSpPr>
        <p:spPr>
          <a:xfrm>
            <a:off x="457200" y="274640"/>
            <a:ext cx="6019800" cy="589066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7" name="Espace réservé de la date 3"/>
          <p:cNvSpPr txBox="1">
            <a:spLocks/>
          </p:cNvSpPr>
          <p:nvPr userDrawn="1"/>
        </p:nvSpPr>
        <p:spPr>
          <a:xfrm rot="16200000">
            <a:off x="-3276867" y="3276869"/>
            <a:ext cx="6858006" cy="304271"/>
          </a:xfrm>
          <a:prstGeom prst="rect">
            <a:avLst/>
          </a:prstGeom>
        </p:spPr>
        <p:txBody>
          <a:bodyPr/>
          <a:lstStyle>
            <a:lvl1pPr algn="ctr">
              <a:defRPr sz="700">
                <a:solidFill>
                  <a:schemeClr val="tx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99592" y="1797120"/>
            <a:ext cx="7891200" cy="4368184"/>
          </a:xfrm>
        </p:spPr>
        <p:txBody>
          <a:bodyPr/>
          <a:lstStyle>
            <a:lvl1pPr>
              <a:defRPr sz="2400">
                <a:effectLst/>
              </a:defRPr>
            </a:lvl1pPr>
            <a:lvl2pPr>
              <a:defRPr sz="2000">
                <a:effectLst/>
              </a:defRPr>
            </a:lvl2pPr>
            <a:lvl3pPr>
              <a:defRPr sz="1800">
                <a:effectLst/>
              </a:defRPr>
            </a:lvl3pPr>
            <a:lvl4pPr>
              <a:defRPr sz="1600">
                <a:effectLst/>
              </a:defRPr>
            </a:lvl4pPr>
            <a:lvl5pPr>
              <a:defRPr sz="1100">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7" name="Text Placeholder 6"/>
          <p:cNvSpPr>
            <a:spLocks noGrp="1"/>
          </p:cNvSpPr>
          <p:nvPr>
            <p:ph type="body" sz="quarter" idx="10" hasCustomPrompt="1"/>
          </p:nvPr>
        </p:nvSpPr>
        <p:spPr>
          <a:xfrm>
            <a:off x="899592" y="994794"/>
            <a:ext cx="6501600" cy="556632"/>
          </a:xfrm>
        </p:spPr>
        <p:txBody>
          <a:bodyPr>
            <a:normAutofit/>
          </a:bodyPr>
          <a:lstStyle>
            <a:lvl1pPr marL="0" indent="0">
              <a:buNone/>
              <a:defRPr sz="2200" b="1">
                <a:solidFill>
                  <a:schemeClr val="accent6"/>
                </a:solidFill>
              </a:defRPr>
            </a:lvl1pPr>
          </a:lstStyle>
          <a:p>
            <a:pPr lvl="0"/>
            <a:r>
              <a:rPr lang="en-US" dirty="0" smtClean="0"/>
              <a:t>Click to edit Master subtitle style</a:t>
            </a:r>
          </a:p>
        </p:txBody>
      </p:sp>
      <p:sp>
        <p:nvSpPr>
          <p:cNvPr id="8" name="Title 7"/>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no sub)">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99592" y="1797120"/>
            <a:ext cx="7891200" cy="4368184"/>
          </a:xfrm>
        </p:spPr>
        <p:txBody>
          <a:bodyPr>
            <a:normAutofit/>
          </a:bodyPr>
          <a:lstStyle>
            <a:lvl1pPr>
              <a:defRPr sz="2400">
                <a:effectLst/>
              </a:defRPr>
            </a:lvl1pPr>
            <a:lvl2pPr>
              <a:defRPr sz="2000">
                <a:effectLst/>
              </a:defRPr>
            </a:lvl2pPr>
            <a:lvl3pPr>
              <a:defRPr sz="1800">
                <a:effectLst/>
              </a:defRPr>
            </a:lvl3pPr>
            <a:lvl4pPr>
              <a:defRPr sz="1600">
                <a:effectLst/>
              </a:defRPr>
            </a:lvl4pPr>
            <a:lvl5pPr>
              <a:defRPr sz="1100">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8" name="Title 7"/>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 xmlns:p14="http://schemas.microsoft.com/office/powerpoint/2010/main" val="242673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no Content">
    <p:spTree>
      <p:nvGrpSpPr>
        <p:cNvPr id="1" name=""/>
        <p:cNvGrpSpPr/>
        <p:nvPr/>
      </p:nvGrpSpPr>
      <p:grpSpPr>
        <a:xfrm>
          <a:off x="0" y="0"/>
          <a:ext cx="0" cy="0"/>
          <a:chOff x="0" y="0"/>
          <a:chExt cx="0" cy="0"/>
        </a:xfrm>
      </p:grpSpPr>
      <p:sp>
        <p:nvSpPr>
          <p:cNvPr id="7" name="Text Placeholder 6"/>
          <p:cNvSpPr>
            <a:spLocks noGrp="1"/>
          </p:cNvSpPr>
          <p:nvPr>
            <p:ph type="body" sz="quarter" idx="10" hasCustomPrompt="1"/>
          </p:nvPr>
        </p:nvSpPr>
        <p:spPr>
          <a:xfrm>
            <a:off x="899592" y="994794"/>
            <a:ext cx="6501600" cy="556632"/>
          </a:xfrm>
        </p:spPr>
        <p:txBody>
          <a:bodyPr>
            <a:normAutofit/>
          </a:bodyPr>
          <a:lstStyle>
            <a:lvl1pPr marL="0" indent="0">
              <a:buNone/>
              <a:defRPr sz="2200" b="1">
                <a:solidFill>
                  <a:schemeClr val="accent6"/>
                </a:solidFill>
              </a:defRPr>
            </a:lvl1pPr>
          </a:lstStyle>
          <a:p>
            <a:pPr lvl="0"/>
            <a:r>
              <a:rPr lang="en-US" dirty="0" smtClean="0"/>
              <a:t>Click to edit Master subtitle style</a:t>
            </a:r>
          </a:p>
        </p:txBody>
      </p:sp>
      <p:sp>
        <p:nvSpPr>
          <p:cNvPr id="8" name="Title 7"/>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 xmlns:p14="http://schemas.microsoft.com/office/powerpoint/2010/main" val="37151821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no Content (no sub)">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 xmlns:p14="http://schemas.microsoft.com/office/powerpoint/2010/main" val="36615331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no Logo)">
    <p:spTree>
      <p:nvGrpSpPr>
        <p:cNvPr id="1" name=""/>
        <p:cNvGrpSpPr/>
        <p:nvPr/>
      </p:nvGrpSpPr>
      <p:grpSpPr>
        <a:xfrm>
          <a:off x="0" y="0"/>
          <a:ext cx="0" cy="0"/>
          <a:chOff x="0" y="0"/>
          <a:chExt cx="0" cy="0"/>
        </a:xfrm>
      </p:grpSpPr>
      <p:sp>
        <p:nvSpPr>
          <p:cNvPr id="11" name="Rectangle 10"/>
          <p:cNvSpPr/>
          <p:nvPr userDrawn="1"/>
        </p:nvSpPr>
        <p:spPr>
          <a:xfrm>
            <a:off x="323528"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re 6"/>
          <p:cNvSpPr>
            <a:spLocks noGrp="1"/>
          </p:cNvSpPr>
          <p:nvPr>
            <p:ph type="title"/>
          </p:nvPr>
        </p:nvSpPr>
        <p:spPr>
          <a:xfrm>
            <a:off x="2102848" y="1441579"/>
            <a:ext cx="6501600" cy="548640"/>
          </a:xfrm>
        </p:spPr>
        <p:txBody>
          <a:bodyPr vert="horz" lIns="91440" tIns="45720" rIns="91440" bIns="45720" rtlCol="0" anchor="ctr">
            <a:noAutofit/>
          </a:bodyPr>
          <a:lstStyle>
            <a:lvl1pPr algn="r">
              <a:defRPr kumimoji="0" lang="fr-FR" sz="3600" b="0" i="0" u="none" strike="noStrike" kern="1200" cap="none" spc="0" normalizeH="0" baseline="0" noProof="0" dirty="0">
                <a:ln>
                  <a:noFill/>
                </a:ln>
                <a:solidFill>
                  <a:schemeClr val="tx1"/>
                </a:solidFill>
                <a:effectLst/>
                <a:uLnTx/>
                <a:uFillTx/>
                <a:latin typeface="Arial Narrow" pitchFamily="34" charset="0"/>
                <a:ea typeface="+mj-ea"/>
                <a:cs typeface="+mj-cs"/>
              </a:defRPr>
            </a:lvl1pPr>
          </a:lstStyle>
          <a:p>
            <a:pPr marL="0" marR="0" lvl="0" indent="0" algn="r"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fr-FR" dirty="0"/>
          </a:p>
        </p:txBody>
      </p:sp>
      <p:sp>
        <p:nvSpPr>
          <p:cNvPr id="6" name="Text Placeholder 3"/>
          <p:cNvSpPr>
            <a:spLocks noGrp="1"/>
          </p:cNvSpPr>
          <p:nvPr>
            <p:ph type="body" sz="quarter" idx="10" hasCustomPrompt="1"/>
          </p:nvPr>
        </p:nvSpPr>
        <p:spPr>
          <a:xfrm>
            <a:off x="2411760" y="2060848"/>
            <a:ext cx="6192837" cy="576263"/>
          </a:xfrm>
        </p:spPr>
        <p:txBody>
          <a:bodyPr/>
          <a:lstStyle>
            <a:lvl1pPr marL="0" indent="0" algn="r">
              <a:buNone/>
              <a:defRPr>
                <a:solidFill>
                  <a:schemeClr val="tx1"/>
                </a:solidFill>
              </a:defRPr>
            </a:lvl1pPr>
          </a:lstStyle>
          <a:p>
            <a:pPr lvl="0"/>
            <a:r>
              <a:rPr lang="en-US" dirty="0" smtClean="0"/>
              <a:t>Click to edit Master subtitle styles</a:t>
            </a:r>
            <a:endParaRPr lang="en-GB" dirty="0"/>
          </a:p>
        </p:txBody>
      </p:sp>
    </p:spTree>
    <p:extLst>
      <p:ext uri="{BB962C8B-B14F-4D97-AF65-F5344CB8AC3E}">
        <p14:creationId xmlns="" xmlns:p14="http://schemas.microsoft.com/office/powerpoint/2010/main" val="25996919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solidFill>
                  <a:schemeClr val="tx1"/>
                </a:solidFill>
              </a:defRPr>
            </a:lvl1pPr>
          </a:lstStyle>
          <a:p>
            <a:r>
              <a:rPr lang="en-US" smtClean="0"/>
              <a:t>Click to edit Master title style</a:t>
            </a:r>
            <a:endParaRPr lang="fr-FR" dirty="0"/>
          </a:p>
        </p:txBody>
      </p:sp>
      <p:sp>
        <p:nvSpPr>
          <p:cNvPr id="3" name="Espace réservé du contenu 2"/>
          <p:cNvSpPr>
            <a:spLocks noGrp="1"/>
          </p:cNvSpPr>
          <p:nvPr>
            <p:ph sz="half" idx="1"/>
          </p:nvPr>
        </p:nvSpPr>
        <p:spPr>
          <a:xfrm>
            <a:off x="457200" y="1600200"/>
            <a:ext cx="4038600" cy="4565104"/>
          </a:xfrm>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contenu 3"/>
          <p:cNvSpPr>
            <a:spLocks noGrp="1"/>
          </p:cNvSpPr>
          <p:nvPr>
            <p:ph sz="half" idx="2"/>
          </p:nvPr>
        </p:nvSpPr>
        <p:spPr>
          <a:xfrm>
            <a:off x="4648200" y="1600200"/>
            <a:ext cx="4038600" cy="4565104"/>
          </a:xfrm>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Text Placeholder 6"/>
          <p:cNvSpPr>
            <a:spLocks noGrp="1"/>
          </p:cNvSpPr>
          <p:nvPr>
            <p:ph type="body" sz="quarter" idx="10" hasCustomPrompt="1"/>
          </p:nvPr>
        </p:nvSpPr>
        <p:spPr>
          <a:xfrm>
            <a:off x="899592" y="994794"/>
            <a:ext cx="6501600" cy="556632"/>
          </a:xfrm>
        </p:spPr>
        <p:txBody>
          <a:bodyPr>
            <a:normAutofit/>
          </a:bodyPr>
          <a:lstStyle>
            <a:lvl1pPr marL="0" indent="0">
              <a:buNone/>
              <a:defRPr sz="2200" b="1">
                <a:solidFill>
                  <a:srgbClr val="E62533"/>
                </a:solidFill>
              </a:defRPr>
            </a:lvl1pPr>
          </a:lstStyle>
          <a:p>
            <a:pPr lvl="0"/>
            <a:r>
              <a:rPr lang="en-US" dirty="0" smtClean="0"/>
              <a:t>Click to edit Master subtitle style</a:t>
            </a:r>
          </a:p>
        </p:txBody>
      </p:sp>
    </p:spTree>
    <p:extLst>
      <p:ext uri="{BB962C8B-B14F-4D97-AF65-F5344CB8AC3E}">
        <p14:creationId xmlns="" xmlns:p14="http://schemas.microsoft.com/office/powerpoint/2010/main" val="11678830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ntent (no Sub)">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contenu 2"/>
          <p:cNvSpPr>
            <a:spLocks noGrp="1"/>
          </p:cNvSpPr>
          <p:nvPr>
            <p:ph sz="half" idx="1"/>
          </p:nvPr>
        </p:nvSpPr>
        <p:spPr>
          <a:xfrm>
            <a:off x="457200" y="1600200"/>
            <a:ext cx="4038600" cy="4565104"/>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contenu 3"/>
          <p:cNvSpPr>
            <a:spLocks noGrp="1"/>
          </p:cNvSpPr>
          <p:nvPr>
            <p:ph sz="half" idx="2"/>
          </p:nvPr>
        </p:nvSpPr>
        <p:spPr>
          <a:xfrm>
            <a:off x="4648200" y="1600200"/>
            <a:ext cx="4038600" cy="4565104"/>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0" y="1535115"/>
            <a:ext cx="4040188" cy="63976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4"/>
            <a:ext cx="4040188" cy="3990429"/>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Espace réservé du texte 4"/>
          <p:cNvSpPr>
            <a:spLocks noGrp="1"/>
          </p:cNvSpPr>
          <p:nvPr>
            <p:ph type="body" sz="quarter" idx="3"/>
          </p:nvPr>
        </p:nvSpPr>
        <p:spPr>
          <a:xfrm>
            <a:off x="4645029" y="1535115"/>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9" y="2174874"/>
            <a:ext cx="4041775" cy="399042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8" name="Text Placeholder 6"/>
          <p:cNvSpPr>
            <a:spLocks noGrp="1"/>
          </p:cNvSpPr>
          <p:nvPr>
            <p:ph type="body" sz="quarter" idx="10" hasCustomPrompt="1"/>
          </p:nvPr>
        </p:nvSpPr>
        <p:spPr>
          <a:xfrm>
            <a:off x="899592" y="994794"/>
            <a:ext cx="6501600" cy="489990"/>
          </a:xfrm>
        </p:spPr>
        <p:txBody>
          <a:bodyPr>
            <a:normAutofit/>
          </a:bodyPr>
          <a:lstStyle>
            <a:lvl1pPr marL="0" indent="0">
              <a:buNone/>
              <a:defRPr sz="2200" b="1">
                <a:solidFill>
                  <a:srgbClr val="E62533"/>
                </a:solidFill>
              </a:defRPr>
            </a:lvl1pPr>
          </a:lstStyle>
          <a:p>
            <a:pPr lvl="0"/>
            <a:r>
              <a:rPr lang="en-US" dirty="0" smtClean="0"/>
              <a:t>Click to edit Master subtitle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99592" y="401859"/>
            <a:ext cx="6501600" cy="548640"/>
          </a:xfrm>
          <a:prstGeom prst="rect">
            <a:avLst/>
          </a:prstGeom>
          <a:effectLst/>
        </p:spPr>
        <p:txBody>
          <a:bodyPr vert="horz" lIns="91440" tIns="45720" rIns="91440" bIns="45720" rtlCol="0" anchor="ctr">
            <a:noAutofit/>
          </a:bodyPr>
          <a:lstStyle/>
          <a:p>
            <a:r>
              <a:rPr lang="en-US" noProof="0" dirty="0" smtClean="0"/>
              <a:t>Main Title</a:t>
            </a:r>
            <a:endParaRPr lang="en-US" noProof="0" dirty="0"/>
          </a:p>
        </p:txBody>
      </p:sp>
      <p:sp>
        <p:nvSpPr>
          <p:cNvPr id="3" name="Espace réservé du texte 2"/>
          <p:cNvSpPr>
            <a:spLocks noGrp="1"/>
          </p:cNvSpPr>
          <p:nvPr>
            <p:ph type="body" idx="1"/>
          </p:nvPr>
        </p:nvSpPr>
        <p:spPr>
          <a:xfrm>
            <a:off x="899592" y="1797120"/>
            <a:ext cx="7891200" cy="4368184"/>
          </a:xfrm>
          <a:prstGeom prst="rect">
            <a:avLst/>
          </a:prstGeom>
          <a:effectLst/>
        </p:spPr>
        <p:txBody>
          <a:bodyPr vert="horz" lIns="91440" tIns="45720" rIns="91440" bIns="45720" rtlCol="0">
            <a:normAutofit/>
          </a:bodyPr>
          <a:lstStyle/>
          <a:p>
            <a:pPr lvl="0"/>
            <a:r>
              <a:rPr lang="en-GB" dirty="0" smtClean="0">
                <a:effectLst/>
              </a:rPr>
              <a:t>Click to edit Master text styles</a:t>
            </a:r>
          </a:p>
          <a:p>
            <a:pPr lvl="1"/>
            <a:r>
              <a:rPr lang="en-GB" dirty="0" smtClean="0"/>
              <a:t>Second level</a:t>
            </a:r>
            <a:endParaRPr lang="en-US" noProof="0" dirty="0" smtClean="0"/>
          </a:p>
          <a:p>
            <a:pPr lvl="2"/>
            <a:r>
              <a:rPr lang="en-US" noProof="0" dirty="0" smtClean="0"/>
              <a:t>Third level</a:t>
            </a:r>
          </a:p>
          <a:p>
            <a:pPr lvl="3"/>
            <a:r>
              <a:rPr lang="en-US" noProof="0" dirty="0" smtClean="0"/>
              <a:t>Forth level</a:t>
            </a:r>
          </a:p>
          <a:p>
            <a:pPr lvl="4"/>
            <a:r>
              <a:rPr lang="en-US" noProof="0" dirty="0" smtClean="0"/>
              <a:t>Fifth level</a:t>
            </a:r>
            <a:endParaRPr lang="en-US" noProof="0" dirty="0"/>
          </a:p>
        </p:txBody>
      </p:sp>
      <p:sp>
        <p:nvSpPr>
          <p:cNvPr id="9" name="Espace réservé du numéro de diapositive 5"/>
          <p:cNvSpPr txBox="1">
            <a:spLocks/>
          </p:cNvSpPr>
          <p:nvPr/>
        </p:nvSpPr>
        <p:spPr>
          <a:xfrm>
            <a:off x="4191000" y="6492877"/>
            <a:ext cx="693440" cy="365125"/>
          </a:xfrm>
          <a:prstGeom prst="rect">
            <a:avLst/>
          </a:prstGeom>
        </p:spPr>
        <p:txBody>
          <a:bodyPr/>
          <a:lstStyle>
            <a:lvl1pPr>
              <a:defRPr sz="1000">
                <a:latin typeface="Arial" pitchFamily="34" charset="0"/>
                <a:cs typeface="Arial" pitchFamily="34" charset="0"/>
              </a:defRPr>
            </a:lvl1pPr>
          </a:lstStyle>
          <a:p>
            <a:pPr marL="0" marR="0" indent="0" algn="ctr" defTabSz="914400">
              <a:lnSpc>
                <a:spcPct val="100000"/>
              </a:lnSpc>
              <a:spcBef>
                <a:spcPts val="0"/>
              </a:spcBef>
              <a:spcAft>
                <a:spcPts val="0"/>
              </a:spcAft>
              <a:buNone/>
              <a:tabLst/>
            </a:pPr>
            <a:fld id="{77E95206-EC0C-43EF-8E7D-2BA7BDFE308A}" type="slidenum">
              <a:rPr lang="de-CH" sz="1000" b="0" i="0" u="none" strike="noStrike" kern="1200" cap="none" spc="0" baseline="0">
                <a:ln>
                  <a:noFill/>
                </a:ln>
                <a:solidFill>
                  <a:srgbClr val="FFFFFF">
                    <a:lumMod val="65000"/>
                  </a:srgbClr>
                </a:solidFill>
                <a:effectLst/>
                <a:latin typeface="Arial"/>
                <a:ea typeface="+mn-ea"/>
                <a:cs typeface="Arial"/>
              </a:rPr>
              <a:pPr marL="0" marR="0" indent="0" algn="ctr" defTabSz="914400">
                <a:lnSpc>
                  <a:spcPct val="100000"/>
                </a:lnSpc>
                <a:spcBef>
                  <a:spcPts val="0"/>
                </a:spcBef>
                <a:spcAft>
                  <a:spcPts val="0"/>
                </a:spcAft>
                <a:buNone/>
                <a:tabLst/>
              </a:pPr>
              <a:t>‹#›</a:t>
            </a:fld>
            <a:endParaRPr kumimoji="0" lang="fr-FR" sz="1000" b="0" i="0" u="none" strike="noStrike" kern="1200" cap="none" spc="0" normalizeH="0" baseline="0" noProof="0" dirty="0">
              <a:ln>
                <a:noFill/>
              </a:ln>
              <a:solidFill>
                <a:schemeClr val="bg1">
                  <a:lumMod val="65000"/>
                </a:schemeClr>
              </a:solidFill>
              <a:effectLst/>
              <a:uLnTx/>
              <a:uFillTx/>
              <a:latin typeface="Arial" pitchFamily="34" charset="0"/>
              <a:ea typeface="+mn-ea"/>
              <a:cs typeface="Arial" pitchFamily="34" charset="0"/>
            </a:endParaRPr>
          </a:p>
        </p:txBody>
      </p:sp>
      <p:pic>
        <p:nvPicPr>
          <p:cNvPr id="10" name="Picture 10" descr="Emblem_3DS_RGBcolor.png"/>
          <p:cNvPicPr>
            <a:picLocks noChangeAspect="1"/>
          </p:cNvPicPr>
          <p:nvPr/>
        </p:nvPicPr>
        <p:blipFill>
          <a:blip r:embed="rId20" cstate="print"/>
          <a:stretch>
            <a:fillRect/>
          </a:stretch>
        </p:blipFill>
        <p:spPr>
          <a:xfrm>
            <a:off x="107504" y="6241874"/>
            <a:ext cx="536896" cy="499494"/>
          </a:xfrm>
          <a:prstGeom prst="rect">
            <a:avLst/>
          </a:prstGeom>
        </p:spPr>
      </p:pic>
      <p:pic>
        <p:nvPicPr>
          <p:cNvPr id="12" name="Picture 8" descr="Bouton_charte_clic.png"/>
          <p:cNvPicPr>
            <a:picLocks noChangeAspect="1"/>
          </p:cNvPicPr>
          <p:nvPr/>
        </p:nvPicPr>
        <p:blipFill>
          <a:blip r:embed="rId21" cstate="print"/>
          <a:stretch>
            <a:fillRect/>
          </a:stretch>
        </p:blipFill>
        <p:spPr>
          <a:xfrm>
            <a:off x="395536" y="427680"/>
            <a:ext cx="461100" cy="600079"/>
          </a:xfrm>
          <a:prstGeom prst="rect">
            <a:avLst/>
          </a:prstGeom>
        </p:spPr>
      </p:pic>
      <p:sp>
        <p:nvSpPr>
          <p:cNvPr id="11" name="Rectangle 10"/>
          <p:cNvSpPr/>
          <p:nvPr/>
        </p:nvSpPr>
        <p:spPr>
          <a:xfrm>
            <a:off x="6307392" y="6309320"/>
            <a:ext cx="2843808" cy="563079"/>
          </a:xfrm>
          <a:prstGeom prst="rect">
            <a:avLst/>
          </a:prstGeom>
          <a:gradFill flip="none" rotWithShape="1">
            <a:gsLst>
              <a:gs pos="51000">
                <a:srgbClr val="DA291C"/>
              </a:gs>
              <a:gs pos="100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5" name="Picture 14"/>
          <p:cNvPicPr>
            <a:picLocks noChangeAspect="1"/>
          </p:cNvPicPr>
          <p:nvPr/>
        </p:nvPicPr>
        <p:blipFill>
          <a:blip r:embed="rId22" cstate="print">
            <a:extLst>
              <a:ext uri="{28A0092B-C50C-407E-A947-70E740481C1C}">
                <a14:useLocalDpi xmlns="" xmlns:a14="http://schemas.microsoft.com/office/drawing/2010/main" val="0"/>
              </a:ext>
            </a:extLst>
          </a:blip>
          <a:stretch>
            <a:fillRect/>
          </a:stretch>
        </p:blipFill>
        <p:spPr>
          <a:xfrm>
            <a:off x="7486255" y="6323388"/>
            <a:ext cx="1671841" cy="530287"/>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68" r:id="rId4"/>
    <p:sldLayoutId id="2147483667" r:id="rId5"/>
    <p:sldLayoutId id="2147483660" r:id="rId6"/>
    <p:sldLayoutId id="2147483662" r:id="rId7"/>
    <p:sldLayoutId id="2147483652" r:id="rId8"/>
    <p:sldLayoutId id="2147483653" r:id="rId9"/>
    <p:sldLayoutId id="2147483664" r:id="rId10"/>
    <p:sldLayoutId id="2147483654" r:id="rId11"/>
    <p:sldLayoutId id="2147483655" r:id="rId12"/>
    <p:sldLayoutId id="2147483663" r:id="rId13"/>
    <p:sldLayoutId id="2147483656" r:id="rId14"/>
    <p:sldLayoutId id="2147483657" r:id="rId15"/>
    <p:sldLayoutId id="2147483658" r:id="rId16"/>
    <p:sldLayoutId id="2147483665" r:id="rId17"/>
    <p:sldLayoutId id="2147483659" r:id="rId18"/>
  </p:sldLayoutIdLst>
  <p:txStyles>
    <p:titleStyle>
      <a:lvl1pPr algn="l" defTabSz="914400" rtl="0" eaLnBrk="1" latinLnBrk="0" hangingPunct="1">
        <a:spcBef>
          <a:spcPct val="0"/>
        </a:spcBef>
        <a:buNone/>
        <a:defRPr sz="3000" b="1" kern="1200" baseline="0">
          <a:solidFill>
            <a:schemeClr val="tx1"/>
          </a:solidFill>
          <a:latin typeface="Arial Narrow" pitchFamily="34" charset="0"/>
          <a:ea typeface="+mj-ea"/>
          <a:cs typeface="+mj-cs"/>
        </a:defRPr>
      </a:lvl1pPr>
    </p:titleStyle>
    <p:bodyStyle>
      <a:lvl1pPr marL="342900" indent="-342900" algn="l" defTabSz="914400" rtl="0" eaLnBrk="1" latinLnBrk="0" hangingPunct="1">
        <a:spcBef>
          <a:spcPct val="20000"/>
        </a:spcBef>
        <a:buFont typeface="Wingdings" pitchFamily="2" charset="2"/>
        <a:buChar char="§"/>
        <a:defRPr sz="2400" kern="1200">
          <a:solidFill>
            <a:schemeClr val="tx1"/>
          </a:solidFill>
          <a:latin typeface="Arial Narrow" pitchFamily="34" charset="0"/>
          <a:ea typeface="+mn-ea"/>
          <a:cs typeface="+mn-cs"/>
        </a:defRPr>
      </a:lvl1pPr>
      <a:lvl2pPr marL="742950" indent="-285750" algn="l" defTabSz="914400" rtl="0" eaLnBrk="1" latinLnBrk="0" hangingPunct="1">
        <a:spcBef>
          <a:spcPct val="20000"/>
        </a:spcBef>
        <a:buFont typeface="Wingdings" pitchFamily="2" charset="2"/>
        <a:buChar char="§"/>
        <a:defRPr sz="2400" kern="1200">
          <a:solidFill>
            <a:schemeClr val="tx1"/>
          </a:solidFill>
          <a:latin typeface="Arial Narrow" pitchFamily="34" charset="0"/>
          <a:ea typeface="+mn-ea"/>
          <a:cs typeface="+mn-cs"/>
        </a:defRPr>
      </a:lvl2pPr>
      <a:lvl3pPr marL="1143000" indent="-228600" algn="l" defTabSz="914400" rtl="0" eaLnBrk="1" latinLnBrk="0" hangingPunct="1">
        <a:spcBef>
          <a:spcPct val="20000"/>
        </a:spcBef>
        <a:buFont typeface="Courier New" pitchFamily="49" charset="0"/>
        <a:buChar char="o"/>
        <a:defRPr sz="2000" kern="1200" baseline="0">
          <a:solidFill>
            <a:schemeClr val="tx1"/>
          </a:solidFill>
          <a:latin typeface="Arial Narrow" pitchFamily="34" charset="0"/>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200" kern="120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3.xml"/><Relationship Id="rId4" Type="http://schemas.openxmlformats.org/officeDocument/2006/relationships/image" Target="../media/image29.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3.xml"/><Relationship Id="rId4" Type="http://schemas.openxmlformats.org/officeDocument/2006/relationships/image" Target="../media/image35.png"/></Relationships>
</file>

<file path=ppt/slides/_rels/slide2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3.xml"/><Relationship Id="rId4" Type="http://schemas.openxmlformats.org/officeDocument/2006/relationships/image" Target="../media/image38.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39.tiff"/><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e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image" Target="../media/image54.tiff"/><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png"/><Relationship Id="rId1" Type="http://schemas.openxmlformats.org/officeDocument/2006/relationships/slideLayout" Target="../slideLayouts/slideLayout3.xml"/><Relationship Id="rId4" Type="http://schemas.openxmlformats.org/officeDocument/2006/relationships/image" Target="../media/image60.png"/></Relationships>
</file>

<file path=ppt/slides/_rels/slide47.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64.png"/><Relationship Id="rId7" Type="http://schemas.openxmlformats.org/officeDocument/2006/relationships/image" Target="../media/image68.png"/><Relationship Id="rId2" Type="http://schemas.openxmlformats.org/officeDocument/2006/relationships/image" Target="../media/image63.png"/><Relationship Id="rId1" Type="http://schemas.openxmlformats.org/officeDocument/2006/relationships/slideLayout" Target="../slideLayouts/slideLayout3.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 Id="rId9" Type="http://schemas.openxmlformats.org/officeDocument/2006/relationships/image" Target="../media/image70.pn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3.xml"/><Relationship Id="rId5" Type="http://schemas.openxmlformats.org/officeDocument/2006/relationships/image" Target="../media/image8.jpeg"/><Relationship Id="rId4" Type="http://schemas.openxmlformats.org/officeDocument/2006/relationships/image" Target="../media/image7.jpeg"/></Relationships>
</file>

<file path=ppt/slides/_rels/slide5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3.xml"/><Relationship Id="rId5" Type="http://schemas.openxmlformats.org/officeDocument/2006/relationships/image" Target="../media/image12.jpe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3.xml"/><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3.xml"/><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4589463" y="4057650"/>
            <a:ext cx="4332287" cy="661988"/>
          </a:xfrm>
        </p:spPr>
        <p:txBody>
          <a:bodyPr/>
          <a:lstStyle/>
          <a:p>
            <a:pPr algn="r" defTabSz="914400">
              <a:spcBef>
                <a:spcPct val="0"/>
              </a:spcBef>
              <a:buNone/>
            </a:pPr>
            <a:r>
              <a:rPr lang="de-CH" sz="3600" b="0" i="0" u="none" strike="noStrike" spc="0" baseline="0" dirty="0" smtClean="0">
                <a:ln>
                  <a:noFill/>
                </a:ln>
                <a:solidFill>
                  <a:srgbClr val="4B575F"/>
                </a:solidFill>
                <a:effectLst/>
                <a:latin typeface="Arial"/>
                <a:ea typeface="+mj-ea"/>
                <a:cs typeface="Arial"/>
              </a:rPr>
              <a:t>Brückenkonstruk-tionsprojekt</a:t>
            </a:r>
            <a:endParaRPr lang="de-CH" sz="3600" b="0" i="0" u="none" strike="noStrike" spc="0" baseline="0" dirty="0">
              <a:ln>
                <a:noFill/>
              </a:ln>
              <a:solidFill>
                <a:srgbClr val="4B575F"/>
              </a:solidFill>
              <a:effectLst/>
              <a:latin typeface="Arial"/>
              <a:ea typeface="+mj-ea"/>
              <a:cs typeface="Arial"/>
            </a:endParaRPr>
          </a:p>
        </p:txBody>
      </p:sp>
      <p:sp>
        <p:nvSpPr>
          <p:cNvPr id="40963" name="Rectangle 3"/>
          <p:cNvSpPr>
            <a:spLocks noGrp="1" noChangeArrowheads="1"/>
          </p:cNvSpPr>
          <p:nvPr>
            <p:ph type="body" sz="quarter" idx="10"/>
          </p:nvPr>
        </p:nvSpPr>
        <p:spPr>
          <a:xfrm>
            <a:off x="4267200" y="5094288"/>
            <a:ext cx="4516439" cy="1241966"/>
          </a:xfrm>
        </p:spPr>
        <p:txBody>
          <a:bodyPr rtlCol="0">
            <a:normAutofit fontScale="92500" lnSpcReduction="20000"/>
          </a:bodyPr>
          <a:lstStyle/>
          <a:p>
            <a:pPr marL="0" indent="0" algn="r" defTabSz="914400">
              <a:spcBef>
                <a:spcPct val="20000"/>
              </a:spcBef>
              <a:spcAft>
                <a:spcPts val="0"/>
              </a:spcAft>
              <a:buNone/>
            </a:pPr>
            <a:r>
              <a:rPr lang="de-CH" sz="2400" b="0" i="0" dirty="0">
                <a:solidFill>
                  <a:srgbClr val="4B575F"/>
                </a:solidFill>
                <a:latin typeface="Arial"/>
                <a:ea typeface="+mn-ea"/>
                <a:cs typeface="Arial"/>
              </a:rPr>
              <a:t>Mithilfe von SolidWorks und SolidWorks Simulation Tragwerkkonstruktionen konstruieren, testen und </a:t>
            </a:r>
            <a:r>
              <a:rPr lang="de-CH" sz="2400" b="0" i="0" dirty="0" smtClean="0">
                <a:solidFill>
                  <a:srgbClr val="4B575F"/>
                </a:solidFill>
                <a:latin typeface="Arial"/>
                <a:ea typeface="+mn-ea"/>
                <a:cs typeface="Arial"/>
              </a:rPr>
              <a:t>erstellen</a:t>
            </a:r>
            <a:endParaRPr lang="de-CH" sz="2400" b="0" i="0" dirty="0">
              <a:solidFill>
                <a:srgbClr val="4B575F"/>
              </a:solidFill>
              <a:latin typeface="Arial"/>
              <a:ea typeface="+mn-ea"/>
              <a:cs typeface="Arial"/>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5"/>
          <p:cNvSpPr>
            <a:spLocks noGrp="1" noChangeArrowheads="1"/>
          </p:cNvSpPr>
          <p:nvPr>
            <p:ph idx="1"/>
          </p:nvPr>
        </p:nvSpPr>
        <p:spPr>
          <a:xfrm>
            <a:off x="900112" y="1797050"/>
            <a:ext cx="3976687" cy="4368800"/>
          </a:xfrm>
        </p:spPr>
        <p:txBody>
          <a:bodyPr/>
          <a:lstStyle/>
          <a:p>
            <a:pPr marL="342900" indent="-342900" algn="l" defTabSz="914400">
              <a:spcBef>
                <a:spcPct val="20000"/>
              </a:spcBef>
              <a:buClr>
                <a:srgbClr val="4B575F"/>
              </a:buClr>
              <a:buFont typeface="Wingdings"/>
              <a:buChar char="§"/>
            </a:pPr>
            <a:r>
              <a:rPr lang="de-CH" sz="2000" b="0" i="0" dirty="0">
                <a:solidFill>
                  <a:srgbClr val="4B575F"/>
                </a:solidFill>
                <a:effectLst/>
                <a:latin typeface="Arial"/>
                <a:ea typeface="+mn-ea"/>
                <a:cs typeface="Arial"/>
              </a:rPr>
              <a:t>Fachwerke bestehen aus Balken, die durch Schrauben, Schweißnähte oder Nieten zusammengehalten werden. Eine Stange zum Aufhängen von Kleidern in einem Kleiderschrank ist ein </a:t>
            </a:r>
            <a:r>
              <a:rPr lang="de-CH" sz="2000" b="0" i="0" dirty="0" smtClean="0">
                <a:solidFill>
                  <a:srgbClr val="4B575F"/>
                </a:solidFill>
                <a:effectLst/>
                <a:latin typeface="Arial"/>
                <a:ea typeface="+mn-ea"/>
                <a:cs typeface="Arial"/>
              </a:rPr>
              <a:t/>
            </a:r>
            <a:br>
              <a:rPr lang="de-CH" sz="2000" b="0" i="0" dirty="0" smtClean="0">
                <a:solidFill>
                  <a:srgbClr val="4B575F"/>
                </a:solidFill>
                <a:effectLst/>
                <a:latin typeface="Arial"/>
                <a:ea typeface="+mn-ea"/>
                <a:cs typeface="Arial"/>
              </a:rPr>
            </a:br>
            <a:r>
              <a:rPr lang="de-CH" sz="2000" b="0" i="0" dirty="0" smtClean="0">
                <a:solidFill>
                  <a:srgbClr val="4B575F"/>
                </a:solidFill>
                <a:effectLst/>
                <a:latin typeface="Arial"/>
                <a:ea typeface="+mn-ea"/>
                <a:cs typeface="Arial"/>
              </a:rPr>
              <a:t>Beispiel </a:t>
            </a:r>
            <a:r>
              <a:rPr lang="de-CH" sz="2000" b="0" i="0" dirty="0">
                <a:solidFill>
                  <a:srgbClr val="4B575F"/>
                </a:solidFill>
                <a:effectLst/>
                <a:latin typeface="Arial"/>
                <a:ea typeface="+mn-ea"/>
                <a:cs typeface="Arial"/>
              </a:rPr>
              <a:t>für einen Balken.</a:t>
            </a:r>
          </a:p>
          <a:p>
            <a:pPr marL="342900" indent="-342900" algn="l" defTabSz="914400">
              <a:spcBef>
                <a:spcPct val="20000"/>
              </a:spcBef>
              <a:buClr>
                <a:srgbClr val="4B575F"/>
              </a:buClr>
              <a:buFont typeface="Wingdings"/>
              <a:buChar char="§"/>
            </a:pPr>
            <a:r>
              <a:rPr lang="de-CH" sz="2000" b="0" i="0" dirty="0">
                <a:solidFill>
                  <a:srgbClr val="4B575F"/>
                </a:solidFill>
                <a:effectLst/>
                <a:latin typeface="Arial"/>
                <a:ea typeface="+mn-ea"/>
                <a:cs typeface="Arial"/>
              </a:rPr>
              <a:t>Balken haben überall denselben Querschnitt. </a:t>
            </a:r>
          </a:p>
        </p:txBody>
      </p:sp>
      <p:sp>
        <p:nvSpPr>
          <p:cNvPr id="66563"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Balken</a:t>
            </a:r>
          </a:p>
        </p:txBody>
      </p:sp>
      <p:pic>
        <p:nvPicPr>
          <p:cNvPr id="66564" name="Picture 7" descr="beams"/>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4495800" y="1676400"/>
            <a:ext cx="4352925" cy="404177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3"/>
          <p:cNvSpPr>
            <a:spLocks noGrp="1" noChangeArrowheads="1"/>
          </p:cNvSpPr>
          <p:nvPr>
            <p:ph idx="1"/>
          </p:nvPr>
        </p:nvSpPr>
        <p:spPr>
          <a:xfrm>
            <a:off x="900113" y="1797050"/>
            <a:ext cx="5119687" cy="4368800"/>
          </a:xfrm>
        </p:spPr>
        <p:txBody>
          <a:bodyPr/>
          <a:lstStyle/>
          <a:p>
            <a:pPr marL="342900" indent="-342900" algn="l" defTabSz="914400">
              <a:spcBef>
                <a:spcPct val="20000"/>
              </a:spcBef>
              <a:buClr>
                <a:srgbClr val="4B575F"/>
              </a:buClr>
              <a:buFont typeface="Wingdings"/>
              <a:buChar char="§"/>
            </a:pPr>
            <a:r>
              <a:rPr lang="de-CH" sz="2000" b="0" i="0" dirty="0">
                <a:solidFill>
                  <a:srgbClr val="4B575F"/>
                </a:solidFill>
                <a:effectLst/>
                <a:latin typeface="Arial"/>
                <a:ea typeface="+mn-ea"/>
                <a:cs typeface="Arial"/>
              </a:rPr>
              <a:t>Externe Lasten sind Kräfte, die auf den Balken ausgeübt werden. Das Gewicht eines Bahnwaggons stellt zum Beispiel eine Last auf einem Balken dar. Lasten verteilen sich gewöhnlich über eine Fläche des Balkens.</a:t>
            </a:r>
          </a:p>
        </p:txBody>
      </p:sp>
      <p:sp>
        <p:nvSpPr>
          <p:cNvPr id="67587" name="Rectangle 2"/>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Externe Lasten</a:t>
            </a:r>
          </a:p>
        </p:txBody>
      </p:sp>
      <p:pic>
        <p:nvPicPr>
          <p:cNvPr id="67588" name="Picture 4" descr="loading"/>
          <p:cNvPicPr>
            <a:picLocks noChangeAspect="1" noChangeArrowheads="1"/>
          </p:cNvPicPr>
          <p:nvPr/>
        </p:nvPicPr>
        <p:blipFill>
          <a:blip r:embed="rId2" cstate="print"/>
          <a:srcRect/>
          <a:stretch>
            <a:fillRect/>
          </a:stretch>
        </p:blipFill>
        <p:spPr bwMode="auto">
          <a:xfrm>
            <a:off x="6019800" y="1752600"/>
            <a:ext cx="2809875" cy="158115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5"/>
          <p:cNvSpPr>
            <a:spLocks noGrp="1" noChangeArrowheads="1"/>
          </p:cNvSpPr>
          <p:nvPr>
            <p:ph idx="1"/>
          </p:nvPr>
        </p:nvSpPr>
        <p:spPr>
          <a:xfrm>
            <a:off x="900112" y="1219200"/>
            <a:ext cx="3671888" cy="5334000"/>
          </a:xfrm>
        </p:spPr>
        <p:txBody>
          <a:bodyPr>
            <a:normAutofit/>
          </a:bodyPr>
          <a:lstStyle/>
          <a:p>
            <a:pPr marL="342900" indent="-342900" algn="l" defTabSz="914400">
              <a:lnSpc>
                <a:spcPct val="90000"/>
              </a:lnSpc>
              <a:spcBef>
                <a:spcPct val="20000"/>
              </a:spcBef>
              <a:buClr>
                <a:srgbClr val="4B575F"/>
              </a:buClr>
              <a:buFont typeface="Wingdings"/>
              <a:buChar char="§"/>
            </a:pPr>
            <a:r>
              <a:rPr lang="de-CH" sz="2000" b="0" i="0" dirty="0">
                <a:solidFill>
                  <a:srgbClr val="4B575F"/>
                </a:solidFill>
                <a:effectLst/>
                <a:latin typeface="Arial"/>
                <a:ea typeface="+mn-ea"/>
                <a:cs typeface="Arial"/>
              </a:rPr>
              <a:t>Biegung wird durch eine Last bewirkt, die auf einen Balken ausgeübt wird. </a:t>
            </a:r>
            <a:r>
              <a:rPr lang="de-CH" sz="2000" b="0" i="0" dirty="0" smtClean="0">
                <a:solidFill>
                  <a:srgbClr val="4B575F"/>
                </a:solidFill>
                <a:effectLst/>
                <a:latin typeface="Arial"/>
                <a:ea typeface="+mn-ea"/>
                <a:cs typeface="Arial"/>
              </a:rPr>
              <a:t/>
            </a:r>
            <a:br>
              <a:rPr lang="de-CH" sz="2000" b="0" i="0" dirty="0" smtClean="0">
                <a:solidFill>
                  <a:srgbClr val="4B575F"/>
                </a:solidFill>
                <a:effectLst/>
                <a:latin typeface="Arial"/>
                <a:ea typeface="+mn-ea"/>
                <a:cs typeface="Arial"/>
              </a:rPr>
            </a:br>
            <a:r>
              <a:rPr lang="de-CH" sz="2000" b="0" i="0" dirty="0" smtClean="0">
                <a:solidFill>
                  <a:srgbClr val="4B575F"/>
                </a:solidFill>
                <a:effectLst/>
                <a:latin typeface="Arial"/>
                <a:ea typeface="+mn-ea"/>
                <a:cs typeface="Arial"/>
              </a:rPr>
              <a:t>Die </a:t>
            </a:r>
            <a:r>
              <a:rPr lang="de-CH" sz="2000" b="0" i="0" dirty="0">
                <a:solidFill>
                  <a:srgbClr val="4B575F"/>
                </a:solidFill>
                <a:effectLst/>
                <a:latin typeface="Arial"/>
                <a:ea typeface="+mn-ea"/>
                <a:cs typeface="Arial"/>
              </a:rPr>
              <a:t>Last bewirkt, dass </a:t>
            </a:r>
            <a:r>
              <a:rPr lang="de-CH" sz="2000" b="0" i="0" dirty="0" smtClean="0">
                <a:solidFill>
                  <a:srgbClr val="4B575F"/>
                </a:solidFill>
                <a:effectLst/>
                <a:latin typeface="Arial"/>
                <a:ea typeface="+mn-ea"/>
                <a:cs typeface="Arial"/>
              </a:rPr>
              <a:t/>
            </a:r>
            <a:br>
              <a:rPr lang="de-CH" sz="2000" b="0" i="0" dirty="0" smtClean="0">
                <a:solidFill>
                  <a:srgbClr val="4B575F"/>
                </a:solidFill>
                <a:effectLst/>
                <a:latin typeface="Arial"/>
                <a:ea typeface="+mn-ea"/>
                <a:cs typeface="Arial"/>
              </a:rPr>
            </a:br>
            <a:r>
              <a:rPr lang="de-CH" sz="2000" b="0" i="0" dirty="0" smtClean="0">
                <a:solidFill>
                  <a:srgbClr val="4B575F"/>
                </a:solidFill>
                <a:effectLst/>
                <a:latin typeface="Arial"/>
                <a:ea typeface="+mn-ea"/>
                <a:cs typeface="Arial"/>
              </a:rPr>
              <a:t>sich </a:t>
            </a:r>
            <a:r>
              <a:rPr lang="de-CH" sz="2000" b="0" i="0" dirty="0">
                <a:solidFill>
                  <a:srgbClr val="4B575F"/>
                </a:solidFill>
                <a:effectLst/>
                <a:latin typeface="Arial"/>
                <a:ea typeface="+mn-ea"/>
                <a:cs typeface="Arial"/>
              </a:rPr>
              <a:t>der Balken biegt </a:t>
            </a:r>
            <a:r>
              <a:rPr lang="de-CH" sz="2000" b="0" i="0" dirty="0" smtClean="0">
                <a:solidFill>
                  <a:srgbClr val="4B575F"/>
                </a:solidFill>
                <a:effectLst/>
                <a:latin typeface="Arial"/>
                <a:ea typeface="+mn-ea"/>
                <a:cs typeface="Arial"/>
              </a:rPr>
              <a:t/>
            </a:r>
            <a:br>
              <a:rPr lang="de-CH" sz="2000" b="0" i="0" dirty="0" smtClean="0">
                <a:solidFill>
                  <a:srgbClr val="4B575F"/>
                </a:solidFill>
                <a:effectLst/>
                <a:latin typeface="Arial"/>
                <a:ea typeface="+mn-ea"/>
                <a:cs typeface="Arial"/>
              </a:rPr>
            </a:br>
            <a:r>
              <a:rPr lang="de-CH" sz="2000" b="0" i="0" dirty="0" smtClean="0">
                <a:solidFill>
                  <a:srgbClr val="4B575F"/>
                </a:solidFill>
                <a:effectLst/>
                <a:latin typeface="Arial"/>
                <a:ea typeface="+mn-ea"/>
                <a:cs typeface="Arial"/>
              </a:rPr>
              <a:t>und </a:t>
            </a:r>
            <a:r>
              <a:rPr lang="de-CH" sz="2000" b="0" i="0" dirty="0">
                <a:solidFill>
                  <a:srgbClr val="4B575F"/>
                </a:solidFill>
                <a:effectLst/>
                <a:latin typeface="Arial"/>
                <a:ea typeface="+mn-ea"/>
                <a:cs typeface="Arial"/>
              </a:rPr>
              <a:t>in Richtung der Last bewegt (bzw. verschiebt). Durch die Verformung </a:t>
            </a:r>
            <a:r>
              <a:rPr lang="de-CH" sz="2000" b="0" i="0" dirty="0" smtClean="0">
                <a:solidFill>
                  <a:srgbClr val="4B575F"/>
                </a:solidFill>
                <a:effectLst/>
                <a:latin typeface="Arial"/>
                <a:ea typeface="+mn-ea"/>
                <a:cs typeface="Arial"/>
              </a:rPr>
              <a:t/>
            </a:r>
            <a:br>
              <a:rPr lang="de-CH" sz="2000" b="0" i="0" dirty="0" smtClean="0">
                <a:solidFill>
                  <a:srgbClr val="4B575F"/>
                </a:solidFill>
                <a:effectLst/>
                <a:latin typeface="Arial"/>
                <a:ea typeface="+mn-ea"/>
                <a:cs typeface="Arial"/>
              </a:rPr>
            </a:br>
            <a:r>
              <a:rPr lang="de-CH" sz="2000" b="0" i="0" dirty="0" smtClean="0">
                <a:solidFill>
                  <a:srgbClr val="4B575F"/>
                </a:solidFill>
                <a:effectLst/>
                <a:latin typeface="Arial"/>
                <a:ea typeface="+mn-ea"/>
                <a:cs typeface="Arial"/>
              </a:rPr>
              <a:t>wird </a:t>
            </a:r>
            <a:r>
              <a:rPr lang="de-CH" sz="2000" b="0" i="0" dirty="0">
                <a:solidFill>
                  <a:srgbClr val="4B575F"/>
                </a:solidFill>
                <a:effectLst/>
                <a:latin typeface="Arial"/>
                <a:ea typeface="+mn-ea"/>
                <a:cs typeface="Arial"/>
              </a:rPr>
              <a:t>beschrieben, wie weit sich der Balken von der ursprünglichen Position wegbewegt. Je größer </a:t>
            </a:r>
            <a:r>
              <a:rPr lang="de-CH" sz="2000" b="0" i="0" dirty="0" smtClean="0">
                <a:solidFill>
                  <a:srgbClr val="4B575F"/>
                </a:solidFill>
                <a:effectLst/>
                <a:latin typeface="Arial"/>
                <a:ea typeface="+mn-ea"/>
                <a:cs typeface="Arial"/>
              </a:rPr>
              <a:t/>
            </a:r>
            <a:br>
              <a:rPr lang="de-CH" sz="2000" b="0" i="0" dirty="0" smtClean="0">
                <a:solidFill>
                  <a:srgbClr val="4B575F"/>
                </a:solidFill>
                <a:effectLst/>
                <a:latin typeface="Arial"/>
                <a:ea typeface="+mn-ea"/>
                <a:cs typeface="Arial"/>
              </a:rPr>
            </a:br>
            <a:r>
              <a:rPr lang="de-CH" sz="2000" b="0" i="0" dirty="0" smtClean="0">
                <a:solidFill>
                  <a:srgbClr val="4B575F"/>
                </a:solidFill>
                <a:effectLst/>
                <a:latin typeface="Arial"/>
                <a:ea typeface="+mn-ea"/>
                <a:cs typeface="Arial"/>
              </a:rPr>
              <a:t>die </a:t>
            </a:r>
            <a:r>
              <a:rPr lang="de-CH" sz="2000" b="0" i="0" dirty="0">
                <a:solidFill>
                  <a:srgbClr val="4B575F"/>
                </a:solidFill>
                <a:effectLst/>
                <a:latin typeface="Arial"/>
                <a:ea typeface="+mn-ea"/>
                <a:cs typeface="Arial"/>
              </a:rPr>
              <a:t>Last, desto stärker </a:t>
            </a:r>
            <a:r>
              <a:rPr lang="de-CH" sz="2000" b="0" i="0" dirty="0" smtClean="0">
                <a:solidFill>
                  <a:srgbClr val="4B575F"/>
                </a:solidFill>
                <a:effectLst/>
                <a:latin typeface="Arial"/>
                <a:ea typeface="+mn-ea"/>
                <a:cs typeface="Arial"/>
              </a:rPr>
              <a:t/>
            </a:r>
            <a:br>
              <a:rPr lang="de-CH" sz="2000" b="0" i="0" dirty="0" smtClean="0">
                <a:solidFill>
                  <a:srgbClr val="4B575F"/>
                </a:solidFill>
                <a:effectLst/>
                <a:latin typeface="Arial"/>
                <a:ea typeface="+mn-ea"/>
                <a:cs typeface="Arial"/>
              </a:rPr>
            </a:br>
            <a:r>
              <a:rPr lang="de-CH" sz="2000" b="0" i="0" dirty="0" smtClean="0">
                <a:solidFill>
                  <a:srgbClr val="4B575F"/>
                </a:solidFill>
                <a:effectLst/>
                <a:latin typeface="Arial"/>
                <a:ea typeface="+mn-ea"/>
                <a:cs typeface="Arial"/>
              </a:rPr>
              <a:t>ist </a:t>
            </a:r>
            <a:r>
              <a:rPr lang="de-CH" sz="2000" b="0" i="0" dirty="0">
                <a:solidFill>
                  <a:srgbClr val="4B575F"/>
                </a:solidFill>
                <a:effectLst/>
                <a:latin typeface="Arial"/>
                <a:ea typeface="+mn-ea"/>
                <a:cs typeface="Arial"/>
              </a:rPr>
              <a:t>die Verformung oder Durchbiegung. Die größte Durchbiegung tritt ein, wenn die Last auf die </a:t>
            </a:r>
            <a:r>
              <a:rPr lang="de-CH" sz="2000" b="0" i="0" dirty="0" smtClean="0">
                <a:solidFill>
                  <a:srgbClr val="4B575F"/>
                </a:solidFill>
                <a:effectLst/>
                <a:latin typeface="Arial"/>
                <a:ea typeface="+mn-ea"/>
                <a:cs typeface="Arial"/>
              </a:rPr>
              <a:t/>
            </a:r>
            <a:br>
              <a:rPr lang="de-CH" sz="2000" b="0" i="0" dirty="0" smtClean="0">
                <a:solidFill>
                  <a:srgbClr val="4B575F"/>
                </a:solidFill>
                <a:effectLst/>
                <a:latin typeface="Arial"/>
                <a:ea typeface="+mn-ea"/>
                <a:cs typeface="Arial"/>
              </a:rPr>
            </a:br>
            <a:r>
              <a:rPr lang="de-CH" sz="2000" b="0" i="0" dirty="0" smtClean="0">
                <a:solidFill>
                  <a:srgbClr val="4B575F"/>
                </a:solidFill>
                <a:effectLst/>
                <a:latin typeface="Arial"/>
                <a:ea typeface="+mn-ea"/>
                <a:cs typeface="Arial"/>
              </a:rPr>
              <a:t>Mitte </a:t>
            </a:r>
            <a:r>
              <a:rPr lang="de-CH" sz="2000" b="0" i="0" dirty="0">
                <a:solidFill>
                  <a:srgbClr val="4B575F"/>
                </a:solidFill>
                <a:effectLst/>
                <a:latin typeface="Arial"/>
                <a:ea typeface="+mn-ea"/>
                <a:cs typeface="Arial"/>
              </a:rPr>
              <a:t>des Balkens angewendet wird.</a:t>
            </a:r>
          </a:p>
        </p:txBody>
      </p:sp>
      <p:sp>
        <p:nvSpPr>
          <p:cNvPr id="68611"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Biegung und Verformung</a:t>
            </a:r>
          </a:p>
        </p:txBody>
      </p:sp>
      <p:pic>
        <p:nvPicPr>
          <p:cNvPr id="68612" name="Picture 7" descr="finger_1"/>
          <p:cNvPicPr>
            <a:picLocks noChangeAspect="1" noChangeArrowheads="1"/>
          </p:cNvPicPr>
          <p:nvPr/>
        </p:nvPicPr>
        <p:blipFill>
          <a:blip r:embed="rId2" cstate="print"/>
          <a:srcRect/>
          <a:stretch>
            <a:fillRect/>
          </a:stretch>
        </p:blipFill>
        <p:spPr bwMode="auto">
          <a:xfrm>
            <a:off x="4778375" y="1165225"/>
            <a:ext cx="3254375" cy="2441575"/>
          </a:xfrm>
          <a:prstGeom prst="rect">
            <a:avLst/>
          </a:prstGeom>
          <a:noFill/>
          <a:ln w="9525">
            <a:noFill/>
            <a:miter lim="800000"/>
            <a:headEnd/>
            <a:tailEnd/>
          </a:ln>
        </p:spPr>
      </p:pic>
      <p:pic>
        <p:nvPicPr>
          <p:cNvPr id="68613" name="Picture 8" descr="finger_2"/>
          <p:cNvPicPr>
            <a:picLocks noChangeAspect="1" noChangeArrowheads="1"/>
          </p:cNvPicPr>
          <p:nvPr/>
        </p:nvPicPr>
        <p:blipFill>
          <a:blip r:embed="rId3" cstate="print"/>
          <a:srcRect/>
          <a:stretch>
            <a:fillRect/>
          </a:stretch>
        </p:blipFill>
        <p:spPr bwMode="auto">
          <a:xfrm>
            <a:off x="4770438" y="3721100"/>
            <a:ext cx="3254375" cy="244157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3"/>
          <p:cNvSpPr>
            <a:spLocks noGrp="1" noChangeArrowheads="1"/>
          </p:cNvSpPr>
          <p:nvPr>
            <p:ph idx="1"/>
          </p:nvPr>
        </p:nvSpPr>
        <p:spPr>
          <a:xfrm>
            <a:off x="900113" y="1797050"/>
            <a:ext cx="4819650" cy="4368800"/>
          </a:xfrm>
        </p:spPr>
        <p:txBody>
          <a:bodyPr/>
          <a:lstStyle/>
          <a:p>
            <a:pPr marL="342900" indent="-342900" algn="l" defTabSz="914400">
              <a:lnSpc>
                <a:spcPct val="90000"/>
              </a:lnSpc>
              <a:spcBef>
                <a:spcPct val="20000"/>
              </a:spcBef>
              <a:buClr>
                <a:srgbClr val="4B575F"/>
              </a:buClr>
              <a:buFont typeface="Wingdings"/>
              <a:buChar char="§"/>
            </a:pPr>
            <a:r>
              <a:rPr lang="de-CH" sz="2000" b="0" i="0">
                <a:solidFill>
                  <a:srgbClr val="4B575F"/>
                </a:solidFill>
                <a:effectLst/>
                <a:latin typeface="Arial"/>
                <a:ea typeface="+mn-ea"/>
                <a:cs typeface="Arial"/>
              </a:rPr>
              <a:t>Beim Verbiegen des Balkens wird die Oberseite des Balkens (die Seite, auf welche die Last aufgebracht wird) einer </a:t>
            </a:r>
            <a:r>
              <a:rPr lang="de-CH" sz="2000" b="0" i="1">
                <a:solidFill>
                  <a:srgbClr val="4B575F"/>
                </a:solidFill>
                <a:effectLst/>
                <a:latin typeface="Arial"/>
                <a:ea typeface="+mn-ea"/>
                <a:cs typeface="Arial"/>
              </a:rPr>
              <a:t>Druckspannung</a:t>
            </a:r>
            <a:r>
              <a:rPr lang="de-CH" sz="2000" b="0" i="0">
                <a:solidFill>
                  <a:srgbClr val="4B575F"/>
                </a:solidFill>
                <a:effectLst/>
                <a:latin typeface="Arial"/>
                <a:ea typeface="+mn-ea"/>
                <a:cs typeface="Arial"/>
              </a:rPr>
              <a:t> (Enden werden zusammengedrückt) ausgesetzt. Zugleich erfährt die Unterseite eine gegenläufig wirkende </a:t>
            </a:r>
            <a:r>
              <a:rPr lang="de-CH" sz="2000" b="0" i="1">
                <a:solidFill>
                  <a:srgbClr val="4B575F"/>
                </a:solidFill>
                <a:effectLst/>
                <a:latin typeface="Arial"/>
                <a:ea typeface="+mn-ea"/>
                <a:cs typeface="Arial"/>
              </a:rPr>
              <a:t>Zugspannung</a:t>
            </a:r>
            <a:r>
              <a:rPr lang="de-CH" sz="2000" b="0" i="0">
                <a:solidFill>
                  <a:srgbClr val="4B575F"/>
                </a:solidFill>
                <a:effectLst/>
                <a:latin typeface="Arial"/>
                <a:ea typeface="+mn-ea"/>
                <a:cs typeface="Arial"/>
              </a:rPr>
              <a:t> (Enden werden auseinander gezogen). </a:t>
            </a:r>
          </a:p>
        </p:txBody>
      </p:sp>
      <p:sp>
        <p:nvSpPr>
          <p:cNvPr id="69635" name="Rectangle 2"/>
          <p:cNvSpPr>
            <a:spLocks noGrp="1" noChangeArrowheads="1"/>
          </p:cNvSpPr>
          <p:nvPr>
            <p:ph type="title"/>
          </p:nvPr>
        </p:nvSpPr>
        <p:spPr>
          <a:xfrm>
            <a:off x="899592" y="401859"/>
            <a:ext cx="7558608" cy="548640"/>
          </a:xfrm>
        </p:spPr>
        <p:txBody>
          <a:bodyPr/>
          <a:lstStyle/>
          <a:p>
            <a:pPr algn="l" defTabSz="914400">
              <a:spcBef>
                <a:spcPct val="0"/>
              </a:spcBef>
              <a:buNone/>
            </a:pPr>
            <a:r>
              <a:rPr lang="en-US" sz="3000" b="1" i="0" baseline="0" dirty="0" err="1">
                <a:solidFill>
                  <a:srgbClr val="4B575F"/>
                </a:solidFill>
                <a:latin typeface="Arial"/>
                <a:ea typeface="+mj-ea"/>
                <a:cs typeface="Arial"/>
              </a:rPr>
              <a:t>Zugspannung</a:t>
            </a:r>
            <a:r>
              <a:rPr lang="en-US" sz="3000" b="1" i="0" baseline="0" dirty="0">
                <a:solidFill>
                  <a:srgbClr val="4B575F"/>
                </a:solidFill>
                <a:latin typeface="Arial"/>
                <a:ea typeface="+mj-ea"/>
                <a:cs typeface="Arial"/>
              </a:rPr>
              <a:t> und </a:t>
            </a:r>
            <a:r>
              <a:rPr lang="en-US" sz="3000" b="1" i="0" baseline="0" dirty="0" err="1">
                <a:solidFill>
                  <a:srgbClr val="4B575F"/>
                </a:solidFill>
                <a:latin typeface="Arial"/>
                <a:ea typeface="+mj-ea"/>
                <a:cs typeface="Arial"/>
              </a:rPr>
              <a:t>Druckspannung</a:t>
            </a:r>
            <a:endParaRPr lang="en-US" sz="3000" b="1" i="0" baseline="0" dirty="0">
              <a:solidFill>
                <a:srgbClr val="4B575F"/>
              </a:solidFill>
              <a:latin typeface="Arial"/>
              <a:ea typeface="+mj-ea"/>
              <a:cs typeface="Arial"/>
            </a:endParaRPr>
          </a:p>
        </p:txBody>
      </p:sp>
      <p:pic>
        <p:nvPicPr>
          <p:cNvPr id="69636" name="Picture 7" descr="tension-compression"/>
          <p:cNvPicPr>
            <a:picLocks noChangeAspect="1" noChangeArrowheads="1"/>
          </p:cNvPicPr>
          <p:nvPr/>
        </p:nvPicPr>
        <p:blipFill>
          <a:blip r:embed="rId2" cstate="print"/>
          <a:srcRect/>
          <a:stretch>
            <a:fillRect/>
          </a:stretch>
        </p:blipFill>
        <p:spPr bwMode="auto">
          <a:xfrm>
            <a:off x="5791200" y="1676400"/>
            <a:ext cx="2514600" cy="2419350"/>
          </a:xfrm>
          <a:prstGeom prst="rect">
            <a:avLst/>
          </a:prstGeom>
          <a:noFill/>
          <a:ln w="9525">
            <a:noFill/>
            <a:miter lim="800000"/>
            <a:headEnd/>
            <a:tailEnd/>
          </a:ln>
        </p:spPr>
      </p:pic>
      <p:sp>
        <p:nvSpPr>
          <p:cNvPr id="5" name="TextBox 4"/>
          <p:cNvSpPr txBox="1"/>
          <p:nvPr/>
        </p:nvSpPr>
        <p:spPr>
          <a:xfrm>
            <a:off x="7467600" y="1700213"/>
            <a:ext cx="990600" cy="141577"/>
          </a:xfrm>
          <a:prstGeom prst="rect">
            <a:avLst/>
          </a:prstGeom>
          <a:solidFill>
            <a:schemeClr val="bg1"/>
          </a:solidFill>
        </p:spPr>
        <p:txBody>
          <a:bodyPr wrap="square" lIns="9144" tIns="9144" rIns="0" bIns="9144" rtlCol="0">
            <a:spAutoFit/>
          </a:bodyPr>
          <a:lstStyle/>
          <a:p>
            <a:pPr algn="l" defTabSz="914400">
              <a:buNone/>
            </a:pPr>
            <a:r>
              <a:rPr lang="en-US" sz="800" b="0" i="1">
                <a:solidFill>
                  <a:schemeClr val="tx1"/>
                </a:solidFill>
                <a:latin typeface="Times New Roman"/>
                <a:ea typeface="+mn-ea"/>
                <a:cs typeface="Times New Roman"/>
              </a:rPr>
              <a:t>Druckspannung</a:t>
            </a:r>
            <a:endParaRPr lang="en-US" sz="800" i="1" dirty="0">
              <a:latin typeface="Times New Roman" pitchFamily="18" charset="0"/>
              <a:cs typeface="Times New Roman" pitchFamily="18" charset="0"/>
            </a:endParaRPr>
          </a:p>
        </p:txBody>
      </p:sp>
      <p:sp>
        <p:nvSpPr>
          <p:cNvPr id="6" name="TextBox 5"/>
          <p:cNvSpPr txBox="1"/>
          <p:nvPr/>
        </p:nvSpPr>
        <p:spPr>
          <a:xfrm>
            <a:off x="7467600" y="2467689"/>
            <a:ext cx="990600" cy="141577"/>
          </a:xfrm>
          <a:prstGeom prst="rect">
            <a:avLst/>
          </a:prstGeom>
          <a:solidFill>
            <a:schemeClr val="bg1"/>
          </a:solidFill>
        </p:spPr>
        <p:txBody>
          <a:bodyPr wrap="square" lIns="9144" tIns="9144" rIns="0" bIns="9144" rtlCol="0">
            <a:spAutoFit/>
          </a:bodyPr>
          <a:lstStyle/>
          <a:p>
            <a:pPr algn="l" defTabSz="914400">
              <a:buNone/>
            </a:pPr>
            <a:r>
              <a:rPr lang="en-US" sz="800" b="0" i="1">
                <a:solidFill>
                  <a:schemeClr val="tx1"/>
                </a:solidFill>
                <a:latin typeface="Times New Roman"/>
                <a:ea typeface="+mn-ea"/>
                <a:cs typeface="Times New Roman"/>
              </a:rPr>
              <a:t>Zugspannung</a:t>
            </a:r>
            <a:endParaRPr lang="en-US" sz="800" i="1" dirty="0">
              <a:latin typeface="Times New Roman" pitchFamily="18" charset="0"/>
              <a:cs typeface="Times New Roman" pitchFamily="18" charset="0"/>
            </a:endParaRPr>
          </a:p>
        </p:txBody>
      </p:sp>
      <p:sp>
        <p:nvSpPr>
          <p:cNvPr id="7" name="TextBox 6"/>
          <p:cNvSpPr txBox="1"/>
          <p:nvPr/>
        </p:nvSpPr>
        <p:spPr>
          <a:xfrm rot="5400000">
            <a:off x="7024330" y="2110439"/>
            <a:ext cx="400050" cy="141577"/>
          </a:xfrm>
          <a:prstGeom prst="rect">
            <a:avLst/>
          </a:prstGeom>
          <a:solidFill>
            <a:schemeClr val="bg1"/>
          </a:solidFill>
        </p:spPr>
        <p:txBody>
          <a:bodyPr wrap="square" lIns="9144" tIns="9144" rIns="0" bIns="9144" rtlCol="0">
            <a:spAutoFit/>
          </a:bodyPr>
          <a:lstStyle/>
          <a:p>
            <a:pPr algn="l" defTabSz="914400">
              <a:buNone/>
            </a:pPr>
            <a:r>
              <a:rPr lang="en-US" sz="800" b="0" i="1">
                <a:solidFill>
                  <a:schemeClr val="tx1"/>
                </a:solidFill>
                <a:latin typeface="Times New Roman"/>
                <a:ea typeface="+mn-ea"/>
                <a:cs typeface="Times New Roman"/>
              </a:rPr>
              <a:t>Schubspannung</a:t>
            </a:r>
            <a:endParaRPr lang="en-US" sz="800" i="1" dirty="0">
              <a:latin typeface="Times New Roman" pitchFamily="18" charset="0"/>
              <a:cs typeface="Times New Roman" pitchFamily="18" charset="0"/>
            </a:endParaRPr>
          </a:p>
        </p:txBody>
      </p:sp>
      <p:sp>
        <p:nvSpPr>
          <p:cNvPr id="8" name="TextBox 7"/>
          <p:cNvSpPr txBox="1"/>
          <p:nvPr/>
        </p:nvSpPr>
        <p:spPr>
          <a:xfrm>
            <a:off x="7543800" y="2971800"/>
            <a:ext cx="990600" cy="264688"/>
          </a:xfrm>
          <a:prstGeom prst="rect">
            <a:avLst/>
          </a:prstGeom>
          <a:solidFill>
            <a:schemeClr val="bg1"/>
          </a:solidFill>
        </p:spPr>
        <p:txBody>
          <a:bodyPr wrap="square" lIns="9144" tIns="9144" rIns="0" bIns="9144" rtlCol="0">
            <a:spAutoFit/>
          </a:bodyPr>
          <a:lstStyle/>
          <a:p>
            <a:pPr algn="l" defTabSz="914400">
              <a:buNone/>
            </a:pPr>
            <a:r>
              <a:rPr lang="en-US" sz="800" b="0" i="1">
                <a:solidFill>
                  <a:schemeClr val="tx1"/>
                </a:solidFill>
                <a:latin typeface="Times New Roman"/>
                <a:ea typeface="+mn-ea"/>
                <a:cs typeface="Times New Roman"/>
              </a:rPr>
              <a:t>Max. Druckspannung</a:t>
            </a:r>
            <a:endParaRPr lang="en-US" sz="800" i="1" dirty="0">
              <a:latin typeface="Times New Roman" pitchFamily="18" charset="0"/>
              <a:cs typeface="Times New Roman" pitchFamily="18" charset="0"/>
            </a:endParaRPr>
          </a:p>
        </p:txBody>
      </p:sp>
      <p:sp>
        <p:nvSpPr>
          <p:cNvPr id="9" name="TextBox 8"/>
          <p:cNvSpPr txBox="1"/>
          <p:nvPr/>
        </p:nvSpPr>
        <p:spPr>
          <a:xfrm>
            <a:off x="7543800" y="3476625"/>
            <a:ext cx="990600" cy="141577"/>
          </a:xfrm>
          <a:prstGeom prst="rect">
            <a:avLst/>
          </a:prstGeom>
          <a:solidFill>
            <a:schemeClr val="bg1"/>
          </a:solidFill>
        </p:spPr>
        <p:txBody>
          <a:bodyPr wrap="square" lIns="9144" tIns="9144" rIns="0" bIns="9144" rtlCol="0">
            <a:spAutoFit/>
          </a:bodyPr>
          <a:lstStyle/>
          <a:p>
            <a:pPr algn="l" defTabSz="914400">
              <a:buNone/>
            </a:pPr>
            <a:r>
              <a:rPr lang="en-US" sz="800" b="0" i="1">
                <a:solidFill>
                  <a:schemeClr val="tx1"/>
                </a:solidFill>
                <a:latin typeface="Times New Roman"/>
                <a:ea typeface="+mn-ea"/>
                <a:cs typeface="Times New Roman"/>
              </a:rPr>
              <a:t>Keine Spannung</a:t>
            </a:r>
            <a:endParaRPr lang="en-US" sz="800" i="1" dirty="0">
              <a:latin typeface="Times New Roman" pitchFamily="18" charset="0"/>
              <a:cs typeface="Times New Roman" pitchFamily="18" charset="0"/>
            </a:endParaRPr>
          </a:p>
        </p:txBody>
      </p:sp>
      <p:sp>
        <p:nvSpPr>
          <p:cNvPr id="10" name="TextBox 9"/>
          <p:cNvSpPr txBox="1"/>
          <p:nvPr/>
        </p:nvSpPr>
        <p:spPr>
          <a:xfrm>
            <a:off x="7543800" y="3886200"/>
            <a:ext cx="1066800" cy="141577"/>
          </a:xfrm>
          <a:prstGeom prst="rect">
            <a:avLst/>
          </a:prstGeom>
          <a:solidFill>
            <a:schemeClr val="bg1"/>
          </a:solidFill>
        </p:spPr>
        <p:txBody>
          <a:bodyPr wrap="square" lIns="9144" tIns="9144" rIns="0" bIns="9144" rtlCol="0">
            <a:spAutoFit/>
          </a:bodyPr>
          <a:lstStyle/>
          <a:p>
            <a:pPr algn="l" defTabSz="914400">
              <a:buNone/>
            </a:pPr>
            <a:r>
              <a:rPr lang="en-US" sz="800" b="0" i="1" dirty="0">
                <a:solidFill>
                  <a:schemeClr val="tx1"/>
                </a:solidFill>
                <a:latin typeface="Times New Roman"/>
                <a:ea typeface="+mn-ea"/>
                <a:cs typeface="Times New Roman"/>
              </a:rPr>
              <a:t>Max. </a:t>
            </a:r>
            <a:r>
              <a:rPr lang="en-US" sz="800" b="0" i="1" dirty="0" err="1">
                <a:solidFill>
                  <a:schemeClr val="tx1"/>
                </a:solidFill>
                <a:latin typeface="Times New Roman"/>
                <a:ea typeface="+mn-ea"/>
                <a:cs typeface="Times New Roman"/>
              </a:rPr>
              <a:t>Zugspannung</a:t>
            </a:r>
            <a:endParaRPr lang="en-US" sz="800" i="1" dirty="0">
              <a:latin typeface="Times New Roman" pitchFamily="18" charset="0"/>
              <a:cs typeface="Times New Roman" pitchFamily="18" charset="0"/>
            </a:endParaRPr>
          </a:p>
        </p:txBody>
      </p:sp>
      <p:sp>
        <p:nvSpPr>
          <p:cNvPr id="11" name="TextBox 10"/>
          <p:cNvSpPr txBox="1"/>
          <p:nvPr/>
        </p:nvSpPr>
        <p:spPr>
          <a:xfrm>
            <a:off x="5881688" y="3405188"/>
            <a:ext cx="366712" cy="264688"/>
          </a:xfrm>
          <a:prstGeom prst="rect">
            <a:avLst/>
          </a:prstGeom>
          <a:noFill/>
        </p:spPr>
        <p:txBody>
          <a:bodyPr wrap="square" lIns="9144" tIns="9144" rIns="0" bIns="9144" rtlCol="0">
            <a:spAutoFit/>
          </a:bodyPr>
          <a:lstStyle/>
          <a:p>
            <a:pPr algn="l" defTabSz="914400">
              <a:buNone/>
            </a:pPr>
            <a:r>
              <a:rPr lang="en-US" sz="800" b="0" i="1">
                <a:solidFill>
                  <a:schemeClr val="tx1"/>
                </a:solidFill>
                <a:latin typeface="Times New Roman"/>
                <a:ea typeface="+mn-ea"/>
                <a:cs typeface="Times New Roman"/>
              </a:rPr>
              <a:t>Neutrale Achse</a:t>
            </a:r>
            <a:endParaRPr lang="en-US" sz="800" i="1" dirty="0">
              <a:latin typeface="Times New Roman" pitchFamily="18" charset="0"/>
              <a:cs typeface="Times New Roman" pitchFamily="18" charset="0"/>
            </a:endParaRPr>
          </a:p>
        </p:txBody>
      </p:sp>
    </p:spTree>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5"/>
          <p:cNvSpPr>
            <a:spLocks noGrp="1" noChangeArrowheads="1"/>
          </p:cNvSpPr>
          <p:nvPr>
            <p:ph idx="1"/>
          </p:nvPr>
        </p:nvSpPr>
        <p:spPr>
          <a:xfrm>
            <a:off x="900113" y="1447800"/>
            <a:ext cx="3748087" cy="5029200"/>
          </a:xfrm>
        </p:spPr>
        <p:txBody>
          <a:bodyPr>
            <a:normAutofit/>
          </a:bodyPr>
          <a:lstStyle/>
          <a:p>
            <a:pPr marL="342900" indent="-342900" algn="l" defTabSz="914400">
              <a:lnSpc>
                <a:spcPct val="80000"/>
              </a:lnSpc>
              <a:spcBef>
                <a:spcPct val="20000"/>
              </a:spcBef>
              <a:buClr>
                <a:srgbClr val="4B575F"/>
              </a:buClr>
              <a:buFont typeface="Wingdings"/>
              <a:buChar char="§"/>
            </a:pPr>
            <a:r>
              <a:rPr lang="de-CH" sz="2000" b="0" i="0" dirty="0">
                <a:solidFill>
                  <a:srgbClr val="4B575F"/>
                </a:solidFill>
                <a:effectLst/>
                <a:latin typeface="Arial"/>
                <a:ea typeface="+mn-ea"/>
                <a:cs typeface="Arial"/>
              </a:rPr>
              <a:t>Mit der Spannung wird gemessen, was im Balken geschieht, wenn Kräfte ausgeübt werden. Spannung wird als Kraft pro Fläche definiert und in Einheiten </a:t>
            </a:r>
            <a:r>
              <a:rPr lang="de-CH" sz="2000" b="0" i="0" dirty="0" smtClean="0">
                <a:solidFill>
                  <a:srgbClr val="4B575F"/>
                </a:solidFill>
                <a:effectLst/>
                <a:latin typeface="Arial"/>
                <a:ea typeface="+mn-ea"/>
                <a:cs typeface="Arial"/>
              </a:rPr>
              <a:t>wie </a:t>
            </a:r>
            <a:r>
              <a:rPr lang="de-CH" sz="2000" b="0" i="0" dirty="0">
                <a:solidFill>
                  <a:srgbClr val="4B575F"/>
                </a:solidFill>
                <a:effectLst/>
                <a:latin typeface="Arial"/>
                <a:ea typeface="+mn-ea"/>
                <a:cs typeface="Arial"/>
              </a:rPr>
              <a:t>Pascal (Pa), Megapascal (MPa) oder „Pfund pro Quadratzoll“ </a:t>
            </a:r>
            <a:r>
              <a:rPr lang="de-CH" sz="2000" b="0" i="0" dirty="0" smtClean="0">
                <a:solidFill>
                  <a:srgbClr val="4B575F"/>
                </a:solidFill>
                <a:effectLst/>
                <a:latin typeface="Arial"/>
                <a:ea typeface="+mn-ea"/>
                <a:cs typeface="Arial"/>
              </a:rPr>
              <a:t/>
            </a:r>
            <a:br>
              <a:rPr lang="de-CH" sz="2000" b="0" i="0" dirty="0" smtClean="0">
                <a:solidFill>
                  <a:srgbClr val="4B575F"/>
                </a:solidFill>
                <a:effectLst/>
                <a:latin typeface="Arial"/>
                <a:ea typeface="+mn-ea"/>
                <a:cs typeface="Arial"/>
              </a:rPr>
            </a:br>
            <a:r>
              <a:rPr lang="de-CH" sz="2000" b="0" i="0" dirty="0" smtClean="0">
                <a:solidFill>
                  <a:srgbClr val="4B575F"/>
                </a:solidFill>
                <a:effectLst/>
                <a:latin typeface="Arial"/>
                <a:ea typeface="+mn-ea"/>
                <a:cs typeface="Arial"/>
              </a:rPr>
              <a:t>(</a:t>
            </a:r>
            <a:r>
              <a:rPr lang="de-CH" sz="2000" b="0" i="0" dirty="0">
                <a:solidFill>
                  <a:srgbClr val="4B575F"/>
                </a:solidFill>
                <a:effectLst/>
                <a:latin typeface="Arial"/>
                <a:ea typeface="+mn-ea"/>
                <a:cs typeface="Arial"/>
              </a:rPr>
              <a:t>psi) angegeben. </a:t>
            </a:r>
          </a:p>
          <a:p>
            <a:pPr marL="342900" indent="-342900" algn="l" defTabSz="914400">
              <a:lnSpc>
                <a:spcPct val="80000"/>
              </a:lnSpc>
              <a:spcBef>
                <a:spcPct val="20000"/>
              </a:spcBef>
              <a:buClr>
                <a:srgbClr val="4B575F"/>
              </a:buClr>
              <a:buFont typeface="Wingdings"/>
              <a:buChar char="§"/>
            </a:pPr>
            <a:r>
              <a:rPr lang="de-CH" sz="2000" b="0" i="0" dirty="0">
                <a:solidFill>
                  <a:srgbClr val="4B575F"/>
                </a:solidFill>
                <a:effectLst/>
                <a:latin typeface="Arial"/>
                <a:ea typeface="+mn-ea"/>
                <a:cs typeface="Arial"/>
              </a:rPr>
              <a:t>Spannungen können dazu führen, dass der Balken unter hohen Lasten zerbricht. Mithilfe der Analyse werden farbkodierte Darstellungen erstellt, in denen Bereiche mit hohen und geringen Spannungen sichtbar gemacht werden.</a:t>
            </a:r>
          </a:p>
        </p:txBody>
      </p:sp>
      <p:sp>
        <p:nvSpPr>
          <p:cNvPr id="70659"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Spannung</a:t>
            </a:r>
          </a:p>
        </p:txBody>
      </p:sp>
      <p:pic>
        <p:nvPicPr>
          <p:cNvPr id="6" name="Picture 7" descr="page14_01"/>
          <p:cNvPicPr>
            <a:picLocks noChangeAspect="1" noChangeArrowheads="1"/>
          </p:cNvPicPr>
          <p:nvPr/>
        </p:nvPicPr>
        <p:blipFill>
          <a:blip r:embed="rId2" cstate="print"/>
          <a:srcRect/>
          <a:stretch>
            <a:fillRect/>
          </a:stretch>
        </p:blipFill>
        <p:spPr bwMode="auto">
          <a:xfrm>
            <a:off x="4706938" y="1293813"/>
            <a:ext cx="3524250" cy="421957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5"/>
          <p:cNvSpPr>
            <a:spLocks noGrp="1" noChangeArrowheads="1"/>
          </p:cNvSpPr>
          <p:nvPr>
            <p:ph idx="1"/>
          </p:nvPr>
        </p:nvSpPr>
        <p:spPr>
          <a:xfrm>
            <a:off x="900112" y="1797050"/>
            <a:ext cx="3900488" cy="4368800"/>
          </a:xfrm>
        </p:spPr>
        <p:txBody>
          <a:bodyPr/>
          <a:lstStyle/>
          <a:p>
            <a:pPr marL="342900" indent="-342900" algn="l" defTabSz="914400">
              <a:lnSpc>
                <a:spcPct val="90000"/>
              </a:lnSpc>
              <a:spcBef>
                <a:spcPct val="20000"/>
              </a:spcBef>
              <a:buClr>
                <a:srgbClr val="4B575F"/>
              </a:buClr>
              <a:buFont typeface="Wingdings"/>
              <a:buChar char="§"/>
            </a:pPr>
            <a:r>
              <a:rPr lang="de-CH" sz="2000" b="0" i="0" dirty="0">
                <a:solidFill>
                  <a:srgbClr val="4B575F"/>
                </a:solidFill>
                <a:effectLst/>
                <a:latin typeface="Arial"/>
                <a:ea typeface="+mn-ea"/>
                <a:cs typeface="Arial"/>
              </a:rPr>
              <a:t>Wie viel kann ein Balken tragen, bevor er bricht? </a:t>
            </a:r>
            <a:r>
              <a:rPr lang="de-CH" sz="2000" b="0" i="0" dirty="0" smtClean="0">
                <a:solidFill>
                  <a:srgbClr val="4B575F"/>
                </a:solidFill>
                <a:effectLst/>
                <a:latin typeface="Arial"/>
                <a:ea typeface="+mn-ea"/>
                <a:cs typeface="Arial"/>
              </a:rPr>
              <a:t/>
            </a:r>
            <a:br>
              <a:rPr lang="de-CH" sz="2000" b="0" i="0" dirty="0" smtClean="0">
                <a:solidFill>
                  <a:srgbClr val="4B575F"/>
                </a:solidFill>
                <a:effectLst/>
                <a:latin typeface="Arial"/>
                <a:ea typeface="+mn-ea"/>
                <a:cs typeface="Arial"/>
              </a:rPr>
            </a:br>
            <a:r>
              <a:rPr lang="de-CH" sz="2000" b="0" i="0" dirty="0" smtClean="0">
                <a:solidFill>
                  <a:srgbClr val="4B575F"/>
                </a:solidFill>
                <a:effectLst/>
                <a:latin typeface="Arial"/>
                <a:ea typeface="+mn-ea"/>
                <a:cs typeface="Arial"/>
              </a:rPr>
              <a:t>Die </a:t>
            </a:r>
            <a:r>
              <a:rPr lang="de-CH" sz="2000" b="0" i="0" dirty="0">
                <a:solidFill>
                  <a:srgbClr val="4B575F"/>
                </a:solidFill>
                <a:effectLst/>
                <a:latin typeface="Arial"/>
                <a:ea typeface="+mn-ea"/>
                <a:cs typeface="Arial"/>
              </a:rPr>
              <a:t>Fließgrenze definiert </a:t>
            </a:r>
            <a:r>
              <a:rPr lang="de-CH" sz="2000" b="0" i="0" dirty="0" smtClean="0">
                <a:solidFill>
                  <a:srgbClr val="4B575F"/>
                </a:solidFill>
                <a:effectLst/>
                <a:latin typeface="Arial"/>
                <a:ea typeface="+mn-ea"/>
                <a:cs typeface="Arial"/>
              </a:rPr>
              <a:t/>
            </a:r>
            <a:br>
              <a:rPr lang="de-CH" sz="2000" b="0" i="0" dirty="0" smtClean="0">
                <a:solidFill>
                  <a:srgbClr val="4B575F"/>
                </a:solidFill>
                <a:effectLst/>
                <a:latin typeface="Arial"/>
                <a:ea typeface="+mn-ea"/>
                <a:cs typeface="Arial"/>
              </a:rPr>
            </a:br>
            <a:r>
              <a:rPr lang="de-CH" sz="2000" b="0" i="0" dirty="0" smtClean="0">
                <a:solidFill>
                  <a:srgbClr val="4B575F"/>
                </a:solidFill>
                <a:effectLst/>
                <a:latin typeface="Arial"/>
                <a:ea typeface="+mn-ea"/>
                <a:cs typeface="Arial"/>
              </a:rPr>
              <a:t>die </a:t>
            </a:r>
            <a:r>
              <a:rPr lang="de-CH" sz="2000" b="0" i="0" dirty="0">
                <a:solidFill>
                  <a:srgbClr val="4B575F"/>
                </a:solidFill>
                <a:effectLst/>
                <a:latin typeface="Arial"/>
                <a:ea typeface="+mn-ea"/>
                <a:cs typeface="Arial"/>
              </a:rPr>
              <a:t>Obergrenze für die Festigkeit des Balkens im Hinblick auf die Spannung.</a:t>
            </a:r>
          </a:p>
          <a:p>
            <a:pPr marL="342900" indent="-342900" algn="l" defTabSz="914400">
              <a:lnSpc>
                <a:spcPct val="90000"/>
              </a:lnSpc>
              <a:spcBef>
                <a:spcPct val="20000"/>
              </a:spcBef>
              <a:buClr>
                <a:srgbClr val="4B575F"/>
              </a:buClr>
              <a:buFont typeface="Wingdings"/>
              <a:buChar char="§"/>
            </a:pPr>
            <a:r>
              <a:rPr lang="de-CH" sz="2000" b="0" i="0" dirty="0">
                <a:solidFill>
                  <a:srgbClr val="4B575F"/>
                </a:solidFill>
                <a:effectLst/>
                <a:latin typeface="Arial"/>
                <a:ea typeface="+mn-ea"/>
                <a:cs typeface="Arial"/>
              </a:rPr>
              <a:t>Sie bestimmt eigentlich den Punkt, an dem ein Balken nach der Biegung in der gebogenen Form verbleibt.</a:t>
            </a:r>
          </a:p>
          <a:p>
            <a:pPr marL="342900" indent="-342900" algn="l" defTabSz="914400">
              <a:lnSpc>
                <a:spcPct val="90000"/>
              </a:lnSpc>
              <a:spcBef>
                <a:spcPct val="20000"/>
              </a:spcBef>
              <a:buClr>
                <a:srgbClr val="4B575F"/>
              </a:buClr>
              <a:buFont typeface="Wingdings"/>
              <a:buChar char="§"/>
            </a:pPr>
            <a:r>
              <a:rPr lang="de-CH" sz="2000" b="0" i="0" dirty="0">
                <a:solidFill>
                  <a:srgbClr val="4B575F"/>
                </a:solidFill>
                <a:effectLst/>
                <a:latin typeface="Arial"/>
                <a:ea typeface="+mn-ea"/>
                <a:cs typeface="Arial"/>
              </a:rPr>
              <a:t>Sowohl die Eigenschaften des Materials als auch </a:t>
            </a:r>
            <a:r>
              <a:rPr lang="de-CH" sz="2000" b="0" i="0" dirty="0" smtClean="0">
                <a:solidFill>
                  <a:srgbClr val="4B575F"/>
                </a:solidFill>
                <a:effectLst/>
                <a:latin typeface="Arial"/>
                <a:ea typeface="+mn-ea"/>
                <a:cs typeface="Arial"/>
              </a:rPr>
              <a:t/>
            </a:r>
            <a:br>
              <a:rPr lang="de-CH" sz="2000" b="0" i="0" dirty="0" smtClean="0">
                <a:solidFill>
                  <a:srgbClr val="4B575F"/>
                </a:solidFill>
                <a:effectLst/>
                <a:latin typeface="Arial"/>
                <a:ea typeface="+mn-ea"/>
                <a:cs typeface="Arial"/>
              </a:rPr>
            </a:br>
            <a:r>
              <a:rPr lang="de-CH" sz="2000" b="0" i="0" dirty="0" smtClean="0">
                <a:solidFill>
                  <a:srgbClr val="4B575F"/>
                </a:solidFill>
                <a:effectLst/>
                <a:latin typeface="Arial"/>
                <a:ea typeface="+mn-ea"/>
                <a:cs typeface="Arial"/>
              </a:rPr>
              <a:t>der </a:t>
            </a:r>
            <a:r>
              <a:rPr lang="de-CH" sz="2000" b="0" i="0" dirty="0">
                <a:solidFill>
                  <a:srgbClr val="4B575F"/>
                </a:solidFill>
                <a:effectLst/>
                <a:latin typeface="Arial"/>
                <a:ea typeface="+mn-ea"/>
                <a:cs typeface="Arial"/>
              </a:rPr>
              <a:t>Balkenquerschnitt beeinflussen die Fließgrenze.</a:t>
            </a:r>
          </a:p>
        </p:txBody>
      </p:sp>
      <p:sp>
        <p:nvSpPr>
          <p:cNvPr id="71683"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Fließgrenze</a:t>
            </a:r>
          </a:p>
        </p:txBody>
      </p:sp>
      <p:pic>
        <p:nvPicPr>
          <p:cNvPr id="5" name="Picture 7" descr="page15_01"/>
          <p:cNvPicPr>
            <a:picLocks noChangeAspect="1" noChangeArrowheads="1"/>
          </p:cNvPicPr>
          <p:nvPr/>
        </p:nvPicPr>
        <p:blipFill>
          <a:blip r:embed="rId2" cstate="print"/>
          <a:srcRect/>
          <a:stretch>
            <a:fillRect/>
          </a:stretch>
        </p:blipFill>
        <p:spPr bwMode="auto">
          <a:xfrm>
            <a:off x="4467225" y="863600"/>
            <a:ext cx="4479925" cy="2706688"/>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28" name="_s1028"/>
          <p:cNvCxnSpPr>
            <a:cxnSpLocks noChangeShapeType="1"/>
            <a:stCxn id="14" idx="0"/>
            <a:endCxn id="12" idx="2"/>
          </p:cNvCxnSpPr>
          <p:nvPr/>
        </p:nvCxnSpPr>
        <p:spPr bwMode="auto">
          <a:xfrm rot="5400000" flipH="1">
            <a:off x="5506448" y="2966662"/>
            <a:ext cx="705876" cy="2035935"/>
          </a:xfrm>
          <a:prstGeom prst="bentConnector3">
            <a:avLst>
              <a:gd name="adj1" fmla="val 16218"/>
            </a:avLst>
          </a:prstGeom>
          <a:noFill/>
          <a:ln w="28575">
            <a:solidFill>
              <a:srgbClr val="540000"/>
            </a:solidFill>
            <a:miter lim="800000"/>
            <a:headEnd/>
            <a:tailEnd/>
          </a:ln>
        </p:spPr>
      </p:cxnSp>
      <p:cxnSp>
        <p:nvCxnSpPr>
          <p:cNvPr id="1029" name="_s1029"/>
          <p:cNvCxnSpPr>
            <a:cxnSpLocks noChangeShapeType="1"/>
            <a:stCxn id="13" idx="0"/>
            <a:endCxn id="12" idx="2"/>
          </p:cNvCxnSpPr>
          <p:nvPr/>
        </p:nvCxnSpPr>
        <p:spPr bwMode="auto">
          <a:xfrm rot="16200000">
            <a:off x="3474938" y="2965695"/>
            <a:ext cx="705876" cy="2031509"/>
          </a:xfrm>
          <a:prstGeom prst="bentConnector3">
            <a:avLst>
              <a:gd name="adj1" fmla="val 16218"/>
            </a:avLst>
          </a:prstGeom>
          <a:noFill/>
          <a:ln w="28575">
            <a:solidFill>
              <a:srgbClr val="540000"/>
            </a:solidFill>
            <a:miter lim="800000"/>
            <a:headEnd/>
            <a:tailEnd/>
          </a:ln>
        </p:spPr>
      </p:cxnSp>
      <p:sp>
        <p:nvSpPr>
          <p:cNvPr id="12" name="_s1030"/>
          <p:cNvSpPr>
            <a:spLocks noChangeArrowheads="1"/>
          </p:cNvSpPr>
          <p:nvPr/>
        </p:nvSpPr>
        <p:spPr bwMode="auto">
          <a:xfrm>
            <a:off x="2931622" y="1797050"/>
            <a:ext cx="3824017" cy="1831462"/>
          </a:xfrm>
          <a:prstGeom prst="roundRect">
            <a:avLst>
              <a:gd name="adj" fmla="val 16667"/>
            </a:avLst>
          </a:prstGeom>
          <a:gradFill rotWithShape="1">
            <a:gsLst>
              <a:gs pos="0">
                <a:srgbClr val="F9F67F"/>
              </a:gs>
              <a:gs pos="100000">
                <a:srgbClr val="FFCC00"/>
              </a:gs>
            </a:gsLst>
            <a:lin ang="5400000" scaled="1"/>
          </a:gradFill>
          <a:ln w="9525">
            <a:solidFill>
              <a:srgbClr val="800000"/>
            </a:solidFill>
            <a:round/>
            <a:headEnd/>
            <a:tailEnd/>
          </a:ln>
        </p:spPr>
        <p:txBody>
          <a:bodyPr vert="horz" wrap="none" lIns="0" tIns="0" rIns="0" bIns="0" numCol="1" anchor="ctr" anchorCtr="0" compatLnSpc="1">
            <a:prstTxWarp prst="textNoShape">
              <a:avLst/>
            </a:prstTxWarp>
          </a:bodyPr>
          <a:lstStyle/>
          <a:p>
            <a:pPr marL="0" marR="0" indent="0" algn="ctr" defTabSz="914400">
              <a:lnSpc>
                <a:spcPct val="100000"/>
              </a:lnSpc>
              <a:spcBef>
                <a:spcPct val="0"/>
              </a:spcBef>
              <a:spcAft>
                <a:spcPct val="0"/>
              </a:spcAft>
              <a:buNone/>
              <a:tabLst/>
            </a:pPr>
            <a:r>
              <a:rPr lang="de-CH" sz="2800" b="0" i="0" u="none" strike="noStrike" cap="none" baseline="0">
                <a:ln>
                  <a:noFill/>
                </a:ln>
                <a:solidFill>
                  <a:srgbClr val="4B575F"/>
                </a:solidFill>
                <a:effectLst/>
                <a:latin typeface="Arial"/>
                <a:ea typeface="+mn-ea"/>
                <a:cs typeface="Arial"/>
              </a:rPr>
              <a:t>Festigkeit</a:t>
            </a:r>
          </a:p>
        </p:txBody>
      </p:sp>
      <p:sp>
        <p:nvSpPr>
          <p:cNvPr id="13" name="_s1031"/>
          <p:cNvSpPr>
            <a:spLocks noChangeArrowheads="1"/>
          </p:cNvSpPr>
          <p:nvPr/>
        </p:nvSpPr>
        <p:spPr bwMode="auto">
          <a:xfrm>
            <a:off x="900113" y="4334388"/>
            <a:ext cx="3824017" cy="1831462"/>
          </a:xfrm>
          <a:prstGeom prst="roundRect">
            <a:avLst>
              <a:gd name="adj" fmla="val 16667"/>
            </a:avLst>
          </a:prstGeom>
          <a:gradFill rotWithShape="1">
            <a:gsLst>
              <a:gs pos="0">
                <a:srgbClr val="FF9933"/>
              </a:gs>
              <a:gs pos="100000">
                <a:srgbClr val="FF6600"/>
              </a:gs>
            </a:gsLst>
            <a:lin ang="5400000" scaled="1"/>
          </a:gradFill>
          <a:ln w="9525">
            <a:solidFill>
              <a:srgbClr val="800000"/>
            </a:solidFill>
            <a:round/>
            <a:headEnd/>
            <a:tailEnd/>
          </a:ln>
        </p:spPr>
        <p:txBody>
          <a:bodyPr vert="horz" wrap="none" lIns="0" tIns="0" rIns="0" bIns="0" numCol="1" anchor="ctr" anchorCtr="0" compatLnSpc="1">
            <a:prstTxWarp prst="textNoShape">
              <a:avLst/>
            </a:prstTxWarp>
          </a:bodyPr>
          <a:lstStyle/>
          <a:p>
            <a:pPr marL="0" marR="0" indent="0" algn="ctr" defTabSz="914400">
              <a:lnSpc>
                <a:spcPct val="100000"/>
              </a:lnSpc>
              <a:spcBef>
                <a:spcPct val="0"/>
              </a:spcBef>
              <a:spcAft>
                <a:spcPct val="0"/>
              </a:spcAft>
              <a:buNone/>
              <a:tabLst/>
            </a:pPr>
            <a:r>
              <a:rPr lang="de-CH" sz="1500" b="0" i="0" u="none" strike="noStrike" cap="none" baseline="0">
                <a:ln>
                  <a:noFill/>
                </a:ln>
                <a:solidFill>
                  <a:srgbClr val="4B575F"/>
                </a:solidFill>
                <a:effectLst/>
                <a:latin typeface="Arial"/>
                <a:ea typeface="+mn-ea"/>
                <a:cs typeface="Arial"/>
              </a:rPr>
              <a:t>Querschnitt</a:t>
            </a:r>
            <a:r>
              <a:rPr lang="de-CH" sz="1500" b="0" i="0" u="none" strike="noStrike" cap="none">
                <a:ln>
                  <a:noFill/>
                </a:ln>
                <a:solidFill>
                  <a:srgbClr val="4B575F"/>
                </a:solidFill>
                <a:effectLst/>
                <a:latin typeface="Arial"/>
                <a:ea typeface="+mn-ea"/>
                <a:cs typeface="Arial"/>
              </a:rPr>
              <a:t>s</a:t>
            </a:r>
            <a:r>
              <a:rPr lang="de-CH" sz="1500" b="0" i="0" u="none" strike="noStrike" cap="none" baseline="0">
                <a:ln>
                  <a:noFill/>
                </a:ln>
                <a:solidFill>
                  <a:srgbClr val="4B575F"/>
                </a:solidFill>
                <a:effectLst/>
                <a:latin typeface="Arial"/>
                <a:ea typeface="+mn-ea"/>
                <a:cs typeface="Arial"/>
              </a:rPr>
              <a:t>form</a:t>
            </a:r>
          </a:p>
        </p:txBody>
      </p:sp>
      <p:sp>
        <p:nvSpPr>
          <p:cNvPr id="14" name="_s1032"/>
          <p:cNvSpPr>
            <a:spLocks noChangeArrowheads="1"/>
          </p:cNvSpPr>
          <p:nvPr/>
        </p:nvSpPr>
        <p:spPr bwMode="auto">
          <a:xfrm>
            <a:off x="4967558" y="4334388"/>
            <a:ext cx="3824017" cy="1831462"/>
          </a:xfrm>
          <a:prstGeom prst="roundRect">
            <a:avLst>
              <a:gd name="adj" fmla="val 16667"/>
            </a:avLst>
          </a:prstGeom>
          <a:gradFill rotWithShape="1">
            <a:gsLst>
              <a:gs pos="0">
                <a:srgbClr val="FF9933"/>
              </a:gs>
              <a:gs pos="100000">
                <a:srgbClr val="FF6600"/>
              </a:gs>
            </a:gsLst>
            <a:lin ang="5400000" scaled="1"/>
          </a:gradFill>
          <a:ln w="9525">
            <a:solidFill>
              <a:srgbClr val="800000"/>
            </a:solidFill>
            <a:round/>
            <a:headEnd/>
            <a:tailEnd/>
          </a:ln>
        </p:spPr>
        <p:txBody>
          <a:bodyPr vert="horz" wrap="none" lIns="0" tIns="0" rIns="0" bIns="0" numCol="1" anchor="ctr" anchorCtr="0" compatLnSpc="1">
            <a:prstTxWarp prst="textNoShape">
              <a:avLst/>
            </a:prstTxWarp>
          </a:bodyPr>
          <a:lstStyle/>
          <a:p>
            <a:pPr marL="0" marR="0" indent="0" algn="ctr" defTabSz="914400">
              <a:lnSpc>
                <a:spcPct val="100000"/>
              </a:lnSpc>
              <a:spcBef>
                <a:spcPct val="0"/>
              </a:spcBef>
              <a:spcAft>
                <a:spcPct val="0"/>
              </a:spcAft>
              <a:buNone/>
              <a:tabLst/>
            </a:pPr>
            <a:r>
              <a:rPr lang="de-CH" sz="1500" b="0" i="0" u="none" strike="noStrike" cap="none" baseline="0">
                <a:ln>
                  <a:noFill/>
                </a:ln>
                <a:solidFill>
                  <a:srgbClr val="4B575F"/>
                </a:solidFill>
                <a:effectLst/>
                <a:latin typeface="Arial"/>
                <a:ea typeface="+mn-ea"/>
                <a:cs typeface="Arial"/>
              </a:rPr>
              <a:t>Material</a:t>
            </a:r>
          </a:p>
        </p:txBody>
      </p:sp>
      <p:sp>
        <p:nvSpPr>
          <p:cNvPr id="1033" name="Rectangle 2"/>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Festigkeit von Balken</a:t>
            </a:r>
          </a:p>
        </p:txBody>
      </p:sp>
      <p:sp>
        <p:nvSpPr>
          <p:cNvPr id="1034" name="Rectangle 3"/>
          <p:cNvSpPr>
            <a:spLocks noGrp="1" noChangeArrowheads="1"/>
          </p:cNvSpPr>
          <p:nvPr>
            <p:ph type="body" sz="half" idx="4294967295"/>
          </p:nvPr>
        </p:nvSpPr>
        <p:spPr>
          <a:xfrm>
            <a:off x="0" y="1296988"/>
            <a:ext cx="2946400" cy="4862512"/>
          </a:xfrm>
        </p:spPr>
        <p:txBody>
          <a:bodyPr/>
          <a:lstStyle/>
          <a:p>
            <a:pPr marL="342900" indent="-342900" algn="l" defTabSz="914400">
              <a:lnSpc>
                <a:spcPct val="80000"/>
              </a:lnSpc>
              <a:spcBef>
                <a:spcPct val="20000"/>
              </a:spcBef>
              <a:buClr>
                <a:srgbClr val="4B575F"/>
              </a:buClr>
              <a:buFont typeface="Wingdings"/>
              <a:buChar char="§"/>
            </a:pPr>
            <a:r>
              <a:rPr lang="de-CH" sz="2000" b="0" i="0" dirty="0">
                <a:solidFill>
                  <a:srgbClr val="4B575F"/>
                </a:solidFill>
                <a:latin typeface="Arial"/>
                <a:ea typeface="+mn-ea"/>
                <a:cs typeface="Arial"/>
              </a:rPr>
              <a:t>Die Festigkeit bzw. Steifigkeit wird durch die Querschnittsform beeinflusst.</a:t>
            </a:r>
          </a:p>
          <a:p>
            <a:pPr marL="342900" indent="-342900" algn="l" defTabSz="914400">
              <a:lnSpc>
                <a:spcPct val="80000"/>
              </a:lnSpc>
              <a:spcBef>
                <a:spcPct val="20000"/>
              </a:spcBef>
              <a:buClr>
                <a:srgbClr val="4B575F"/>
              </a:buClr>
              <a:buFont typeface="Wingdings"/>
              <a:buChar char="§"/>
            </a:pPr>
            <a:r>
              <a:rPr lang="de-CH" sz="2000" b="0" i="0" dirty="0">
                <a:solidFill>
                  <a:srgbClr val="4B575F"/>
                </a:solidFill>
                <a:latin typeface="Arial"/>
                <a:ea typeface="+mn-ea"/>
                <a:cs typeface="Arial"/>
              </a:rPr>
              <a:t>Mit einem festeren Material (Stahl anstelle von Holz) erhöht sich die Festigkeit des Balkens.</a:t>
            </a:r>
          </a:p>
        </p:txBody>
      </p:sp>
    </p:spTree>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5"/>
          <p:cNvSpPr>
            <a:spLocks noGrp="1" noChangeArrowheads="1"/>
          </p:cNvSpPr>
          <p:nvPr>
            <p:ph idx="1"/>
          </p:nvPr>
        </p:nvSpPr>
        <p:spPr>
          <a:xfrm>
            <a:off x="762000" y="1797050"/>
            <a:ext cx="3687763" cy="4368800"/>
          </a:xfrm>
        </p:spPr>
        <p:txBody>
          <a:bodyPr/>
          <a:lstStyle/>
          <a:p>
            <a:pPr marL="342900" indent="-342900" algn="l" defTabSz="914400">
              <a:lnSpc>
                <a:spcPct val="80000"/>
              </a:lnSpc>
              <a:spcBef>
                <a:spcPct val="20000"/>
              </a:spcBef>
              <a:buClr>
                <a:srgbClr val="4B575F"/>
              </a:buClr>
              <a:buFont typeface="Wingdings"/>
              <a:buChar char="§"/>
            </a:pPr>
            <a:r>
              <a:rPr lang="de-CH" sz="2000" b="0" i="0" dirty="0">
                <a:solidFill>
                  <a:srgbClr val="4B575F"/>
                </a:solidFill>
                <a:effectLst/>
                <a:latin typeface="Arial"/>
                <a:ea typeface="+mn-ea"/>
                <a:cs typeface="Arial"/>
              </a:rPr>
              <a:t>Wenn zwei oder drei Balken übereinandergelegt werden (siehe Abbildung), lässt </a:t>
            </a:r>
            <a:r>
              <a:rPr lang="de-CH" sz="2000" b="0" i="0" dirty="0" smtClean="0">
                <a:solidFill>
                  <a:srgbClr val="4B575F"/>
                </a:solidFill>
                <a:effectLst/>
                <a:latin typeface="Arial"/>
                <a:ea typeface="+mn-ea"/>
                <a:cs typeface="Arial"/>
              </a:rPr>
              <a:t/>
            </a:r>
            <a:br>
              <a:rPr lang="de-CH" sz="2000" b="0" i="0" dirty="0" smtClean="0">
                <a:solidFill>
                  <a:srgbClr val="4B575F"/>
                </a:solidFill>
                <a:effectLst/>
                <a:latin typeface="Arial"/>
                <a:ea typeface="+mn-ea"/>
                <a:cs typeface="Arial"/>
              </a:rPr>
            </a:br>
            <a:r>
              <a:rPr lang="de-CH" sz="2000" b="0" i="0" dirty="0" smtClean="0">
                <a:solidFill>
                  <a:srgbClr val="4B575F"/>
                </a:solidFill>
                <a:effectLst/>
                <a:latin typeface="Arial"/>
                <a:ea typeface="+mn-ea"/>
                <a:cs typeface="Arial"/>
              </a:rPr>
              <a:t>sich </a:t>
            </a:r>
            <a:r>
              <a:rPr lang="de-CH" sz="2000" b="0" i="0" dirty="0">
                <a:solidFill>
                  <a:srgbClr val="4B575F"/>
                </a:solidFill>
                <a:effectLst/>
                <a:latin typeface="Arial"/>
                <a:ea typeface="+mn-ea"/>
                <a:cs typeface="Arial"/>
              </a:rPr>
              <a:t>der Balken nicht so leicht biegen, sondern er kann einer Last besser widerstehen.</a:t>
            </a:r>
          </a:p>
        </p:txBody>
      </p:sp>
      <p:sp>
        <p:nvSpPr>
          <p:cNvPr id="72707"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Querschnittsform</a:t>
            </a:r>
          </a:p>
        </p:txBody>
      </p:sp>
      <p:pic>
        <p:nvPicPr>
          <p:cNvPr id="72708" name="Picture 7" descr="finger_3"/>
          <p:cNvPicPr>
            <a:picLocks noChangeAspect="1" noChangeArrowheads="1"/>
          </p:cNvPicPr>
          <p:nvPr/>
        </p:nvPicPr>
        <p:blipFill>
          <a:blip r:embed="rId2" cstate="print"/>
          <a:srcRect/>
          <a:stretch>
            <a:fillRect/>
          </a:stretch>
        </p:blipFill>
        <p:spPr bwMode="auto">
          <a:xfrm>
            <a:off x="4589463" y="1382713"/>
            <a:ext cx="3254375" cy="2441575"/>
          </a:xfrm>
          <a:prstGeom prst="rect">
            <a:avLst/>
          </a:prstGeom>
          <a:noFill/>
          <a:ln w="9525">
            <a:noFill/>
            <a:miter lim="800000"/>
            <a:headEnd/>
            <a:tailEnd/>
          </a:ln>
        </p:spPr>
      </p:pic>
      <p:pic>
        <p:nvPicPr>
          <p:cNvPr id="72709" name="Picture 8" descr="finger_4"/>
          <p:cNvPicPr>
            <a:picLocks noChangeAspect="1" noChangeArrowheads="1"/>
          </p:cNvPicPr>
          <p:nvPr/>
        </p:nvPicPr>
        <p:blipFill>
          <a:blip r:embed="rId3" cstate="print"/>
          <a:srcRect/>
          <a:stretch>
            <a:fillRect/>
          </a:stretch>
        </p:blipFill>
        <p:spPr bwMode="auto">
          <a:xfrm>
            <a:off x="4579938" y="3903663"/>
            <a:ext cx="3254375" cy="2441575"/>
          </a:xfrm>
          <a:prstGeom prst="rect">
            <a:avLst/>
          </a:prstGeom>
          <a:noFill/>
          <a:ln w="9525">
            <a:noFill/>
            <a:miter lim="800000"/>
            <a:headEnd/>
            <a:tailEnd/>
          </a:ln>
        </p:spPr>
      </p:pic>
      <p:pic>
        <p:nvPicPr>
          <p:cNvPr id="72710" name="Picture 9" descr="finger_5"/>
          <p:cNvPicPr>
            <a:picLocks noChangeAspect="1" noChangeArrowheads="1"/>
          </p:cNvPicPr>
          <p:nvPr/>
        </p:nvPicPr>
        <p:blipFill>
          <a:blip r:embed="rId4" cstate="print"/>
          <a:srcRect/>
          <a:stretch>
            <a:fillRect/>
          </a:stretch>
        </p:blipFill>
        <p:spPr bwMode="auto">
          <a:xfrm>
            <a:off x="804863" y="3903663"/>
            <a:ext cx="3254375" cy="244157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3"/>
          <p:cNvSpPr>
            <a:spLocks noGrp="1" noChangeArrowheads="1"/>
          </p:cNvSpPr>
          <p:nvPr>
            <p:ph idx="1"/>
          </p:nvPr>
        </p:nvSpPr>
        <p:spPr>
          <a:xfrm>
            <a:off x="900113" y="1797050"/>
            <a:ext cx="5033962" cy="4368800"/>
          </a:xfrm>
        </p:spPr>
        <p:txBody>
          <a:bodyPr/>
          <a:lstStyle/>
          <a:p>
            <a:pPr marL="342900" indent="-342900" algn="l" defTabSz="914400">
              <a:spcBef>
                <a:spcPct val="20000"/>
              </a:spcBef>
              <a:buClr>
                <a:srgbClr val="4B575F"/>
              </a:buClr>
              <a:buFont typeface="Wingdings"/>
              <a:buChar char="§"/>
            </a:pPr>
            <a:r>
              <a:rPr lang="de-CH" sz="2000" b="0" i="0" dirty="0">
                <a:solidFill>
                  <a:srgbClr val="4B575F"/>
                </a:solidFill>
                <a:effectLst/>
                <a:latin typeface="Arial"/>
                <a:ea typeface="+mn-ea"/>
                <a:cs typeface="Arial"/>
              </a:rPr>
              <a:t>Je tiefer der Querschnitt (linke Abbildung), desto fester das Material. Breitere Querschnitte (rechte Abbildung) sind nur begrenzt hilfreich. </a:t>
            </a:r>
          </a:p>
          <a:p>
            <a:pPr marL="342900" indent="-342900" algn="l" defTabSz="914400">
              <a:spcBef>
                <a:spcPct val="20000"/>
              </a:spcBef>
              <a:buClr>
                <a:srgbClr val="4B575F"/>
              </a:buClr>
              <a:buFont typeface="Wingdings"/>
              <a:buChar char="§"/>
            </a:pPr>
            <a:r>
              <a:rPr lang="de-CH" sz="2000" b="0" i="0" dirty="0">
                <a:solidFill>
                  <a:srgbClr val="4B575F"/>
                </a:solidFill>
                <a:effectLst/>
                <a:latin typeface="Arial"/>
                <a:ea typeface="+mn-ea"/>
                <a:cs typeface="Arial"/>
              </a:rPr>
              <a:t>Der Grund für die höhere Festigkeit </a:t>
            </a:r>
            <a:r>
              <a:rPr lang="de-CH" sz="2000" b="0" i="0" dirty="0" smtClean="0">
                <a:solidFill>
                  <a:srgbClr val="4B575F"/>
                </a:solidFill>
                <a:effectLst/>
                <a:latin typeface="Arial"/>
                <a:ea typeface="+mn-ea"/>
                <a:cs typeface="Arial"/>
              </a:rPr>
              <a:t/>
            </a:r>
            <a:br>
              <a:rPr lang="de-CH" sz="2000" b="0" i="0" dirty="0" smtClean="0">
                <a:solidFill>
                  <a:srgbClr val="4B575F"/>
                </a:solidFill>
                <a:effectLst/>
                <a:latin typeface="Arial"/>
                <a:ea typeface="+mn-ea"/>
                <a:cs typeface="Arial"/>
              </a:rPr>
            </a:br>
            <a:r>
              <a:rPr lang="de-CH" sz="2000" b="0" i="0" dirty="0" smtClean="0">
                <a:solidFill>
                  <a:srgbClr val="4B575F"/>
                </a:solidFill>
                <a:effectLst/>
                <a:latin typeface="Arial"/>
                <a:ea typeface="+mn-ea"/>
                <a:cs typeface="Arial"/>
              </a:rPr>
              <a:t>von </a:t>
            </a:r>
            <a:r>
              <a:rPr lang="de-CH" sz="2000" b="0" i="0" dirty="0">
                <a:solidFill>
                  <a:srgbClr val="4B575F"/>
                </a:solidFill>
                <a:effectLst/>
                <a:latin typeface="Arial"/>
                <a:ea typeface="+mn-ea"/>
                <a:cs typeface="Arial"/>
              </a:rPr>
              <a:t>Balken mit tieferem Profil ist das Flächenträgheitsmoment. Dieses berechnet sich anhand der Breite (b) und der Höhe (h) des Querschnitts. </a:t>
            </a:r>
          </a:p>
          <a:p>
            <a:pPr marL="342900" indent="-342900" algn="l" defTabSz="914400">
              <a:spcBef>
                <a:spcPct val="20000"/>
              </a:spcBef>
              <a:buFont typeface="Wingdings"/>
              <a:buChar char="§"/>
            </a:pPr>
            <a:endParaRPr lang="en-US" sz="2000" dirty="0" smtClean="0">
              <a:latin typeface="Arial" charset="0"/>
              <a:cs typeface="Arial" charset="0"/>
            </a:endParaRPr>
          </a:p>
        </p:txBody>
      </p:sp>
      <p:sp>
        <p:nvSpPr>
          <p:cNvPr id="73731" name="Rectangle 2"/>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Querschnittstiefe</a:t>
            </a:r>
          </a:p>
        </p:txBody>
      </p:sp>
      <p:sp>
        <p:nvSpPr>
          <p:cNvPr id="73732" name="Rectangle 10"/>
          <p:cNvSpPr>
            <a:spLocks noChangeArrowheads="1"/>
          </p:cNvSpPr>
          <p:nvPr/>
        </p:nvSpPr>
        <p:spPr bwMode="auto">
          <a:xfrm>
            <a:off x="7391400" y="1905000"/>
            <a:ext cx="762000" cy="762000"/>
          </a:xfrm>
          <a:prstGeom prst="rect">
            <a:avLst/>
          </a:prstGeom>
          <a:solidFill>
            <a:srgbClr val="FF9900"/>
          </a:solidFill>
          <a:ln w="9525">
            <a:solidFill>
              <a:schemeClr val="tx1"/>
            </a:solidFill>
            <a:miter lim="800000"/>
            <a:headEnd/>
            <a:tailEnd/>
          </a:ln>
        </p:spPr>
        <p:txBody>
          <a:bodyPr wrap="none" anchor="ctr"/>
          <a:lstStyle/>
          <a:p>
            <a:endParaRPr lang="en-US"/>
          </a:p>
        </p:txBody>
      </p:sp>
      <p:sp>
        <p:nvSpPr>
          <p:cNvPr id="73733" name="Rectangle 11"/>
          <p:cNvSpPr>
            <a:spLocks noChangeArrowheads="1"/>
          </p:cNvSpPr>
          <p:nvPr/>
        </p:nvSpPr>
        <p:spPr bwMode="auto">
          <a:xfrm>
            <a:off x="8153400" y="1905000"/>
            <a:ext cx="762000" cy="762000"/>
          </a:xfrm>
          <a:prstGeom prst="rect">
            <a:avLst/>
          </a:prstGeom>
          <a:solidFill>
            <a:srgbClr val="FF9900"/>
          </a:solidFill>
          <a:ln w="9525">
            <a:solidFill>
              <a:schemeClr val="tx1"/>
            </a:solidFill>
            <a:miter lim="800000"/>
            <a:headEnd/>
            <a:tailEnd/>
          </a:ln>
        </p:spPr>
        <p:txBody>
          <a:bodyPr wrap="none" anchor="ctr"/>
          <a:lstStyle/>
          <a:p>
            <a:endParaRPr lang="en-US"/>
          </a:p>
        </p:txBody>
      </p:sp>
      <p:sp>
        <p:nvSpPr>
          <p:cNvPr id="73734" name="Rectangle 7"/>
          <p:cNvSpPr>
            <a:spLocks noChangeArrowheads="1"/>
          </p:cNvSpPr>
          <p:nvPr/>
        </p:nvSpPr>
        <p:spPr bwMode="auto">
          <a:xfrm>
            <a:off x="6019800" y="1905000"/>
            <a:ext cx="762000" cy="762000"/>
          </a:xfrm>
          <a:prstGeom prst="rect">
            <a:avLst/>
          </a:prstGeom>
          <a:solidFill>
            <a:srgbClr val="FF9900"/>
          </a:solidFill>
          <a:ln w="9525">
            <a:solidFill>
              <a:schemeClr val="tx1"/>
            </a:solidFill>
            <a:miter lim="800000"/>
            <a:headEnd/>
            <a:tailEnd/>
          </a:ln>
        </p:spPr>
        <p:txBody>
          <a:bodyPr wrap="none" anchor="ctr"/>
          <a:lstStyle/>
          <a:p>
            <a:endParaRPr lang="en-US"/>
          </a:p>
        </p:txBody>
      </p:sp>
      <p:sp>
        <p:nvSpPr>
          <p:cNvPr id="73735" name="Rectangle 8"/>
          <p:cNvSpPr>
            <a:spLocks noChangeArrowheads="1"/>
          </p:cNvSpPr>
          <p:nvPr/>
        </p:nvSpPr>
        <p:spPr bwMode="auto">
          <a:xfrm>
            <a:off x="6019800" y="2667000"/>
            <a:ext cx="762000" cy="762000"/>
          </a:xfrm>
          <a:prstGeom prst="rect">
            <a:avLst/>
          </a:prstGeom>
          <a:solidFill>
            <a:srgbClr val="FF9900"/>
          </a:solidFill>
          <a:ln w="9525">
            <a:solidFill>
              <a:schemeClr val="tx1"/>
            </a:solidFill>
            <a:miter lim="800000"/>
            <a:headEnd/>
            <a:tailEnd/>
          </a:ln>
        </p:spPr>
        <p:txBody>
          <a:bodyPr wrap="none" anchor="ctr"/>
          <a:lstStyle/>
          <a:p>
            <a:endParaRPr lang="en-US"/>
          </a:p>
        </p:txBody>
      </p:sp>
      <p:sp>
        <p:nvSpPr>
          <p:cNvPr id="73736" name="Line 16"/>
          <p:cNvSpPr>
            <a:spLocks noChangeShapeType="1"/>
          </p:cNvSpPr>
          <p:nvPr/>
        </p:nvSpPr>
        <p:spPr bwMode="auto">
          <a:xfrm flipV="1">
            <a:off x="6400800" y="1295400"/>
            <a:ext cx="0" cy="609600"/>
          </a:xfrm>
          <a:prstGeom prst="line">
            <a:avLst/>
          </a:prstGeom>
          <a:noFill/>
          <a:ln w="9525">
            <a:solidFill>
              <a:schemeClr val="tx1"/>
            </a:solidFill>
            <a:round/>
            <a:headEnd type="triangle" w="med" len="med"/>
            <a:tailEnd/>
          </a:ln>
        </p:spPr>
        <p:txBody>
          <a:bodyPr/>
          <a:lstStyle/>
          <a:p>
            <a:endParaRPr lang="en-US"/>
          </a:p>
        </p:txBody>
      </p:sp>
      <p:sp>
        <p:nvSpPr>
          <p:cNvPr id="73737" name="Line 32"/>
          <p:cNvSpPr>
            <a:spLocks noChangeShapeType="1"/>
          </p:cNvSpPr>
          <p:nvPr/>
        </p:nvSpPr>
        <p:spPr bwMode="auto">
          <a:xfrm flipV="1">
            <a:off x="8153400" y="1295400"/>
            <a:ext cx="0" cy="609600"/>
          </a:xfrm>
          <a:prstGeom prst="line">
            <a:avLst/>
          </a:prstGeom>
          <a:noFill/>
          <a:ln w="9525">
            <a:solidFill>
              <a:schemeClr val="tx1"/>
            </a:solidFill>
            <a:round/>
            <a:headEnd type="triangle" w="med" len="med"/>
            <a:tailEnd/>
          </a:ln>
        </p:spPr>
        <p:txBody>
          <a:bodyPr/>
          <a:lstStyle/>
          <a:p>
            <a:endParaRPr lang="en-US"/>
          </a:p>
        </p:txBody>
      </p:sp>
    </p:spTree>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3"/>
          <p:cNvSpPr>
            <a:spLocks noGrp="1" noChangeArrowheads="1"/>
          </p:cNvSpPr>
          <p:nvPr>
            <p:ph idx="1"/>
          </p:nvPr>
        </p:nvSpPr>
        <p:spPr>
          <a:xfrm>
            <a:off x="900113" y="1208088"/>
            <a:ext cx="5805487" cy="4367212"/>
          </a:xfrm>
        </p:spPr>
        <p:txBody>
          <a:bodyPr/>
          <a:lstStyle/>
          <a:p>
            <a:pPr marL="342900" indent="-342900" algn="l" defTabSz="914400">
              <a:spcBef>
                <a:spcPct val="20000"/>
              </a:spcBef>
              <a:buClr>
                <a:srgbClr val="4B575F"/>
              </a:buClr>
              <a:buFont typeface="Wingdings"/>
              <a:buChar char="§"/>
            </a:pPr>
            <a:r>
              <a:rPr lang="de-CH" sz="2000" b="0" i="0" dirty="0">
                <a:solidFill>
                  <a:srgbClr val="4B575F"/>
                </a:solidFill>
                <a:effectLst/>
                <a:latin typeface="Arial"/>
                <a:ea typeface="+mn-ea"/>
                <a:cs typeface="Arial"/>
              </a:rPr>
              <a:t>Für ein quadratisches Profil mit einer Seitenlänge von 3,175 mm (0,3175 cm oder 1/8 Zoll) beträgt das Flächenträgheitsmoment</a:t>
            </a:r>
            <a:r>
              <a:rPr lang="de-CH" sz="2000" b="0" i="0" dirty="0" smtClean="0">
                <a:solidFill>
                  <a:srgbClr val="4B575F"/>
                </a:solidFill>
                <a:effectLst/>
                <a:latin typeface="Arial"/>
                <a:ea typeface="+mn-ea"/>
                <a:cs typeface="Arial"/>
              </a:rPr>
              <a:t>:</a:t>
            </a:r>
          </a:p>
          <a:p>
            <a:pPr marL="342900" indent="-342900" algn="l" defTabSz="914400">
              <a:spcBef>
                <a:spcPct val="20000"/>
              </a:spcBef>
              <a:buClr>
                <a:srgbClr val="4B575F"/>
              </a:buClr>
              <a:buFont typeface="Wingdings"/>
              <a:buChar char="§"/>
            </a:pPr>
            <a:endParaRPr lang="de-CH" sz="2000" b="0" i="0" dirty="0">
              <a:solidFill>
                <a:srgbClr val="4B575F"/>
              </a:solidFill>
              <a:effectLst/>
              <a:latin typeface="Arial"/>
              <a:ea typeface="+mn-ea"/>
              <a:cs typeface="Arial"/>
            </a:endParaRPr>
          </a:p>
          <a:p>
            <a:pPr marL="342900" indent="-342900" algn="l" defTabSz="914400">
              <a:spcBef>
                <a:spcPct val="20000"/>
              </a:spcBef>
              <a:buClr>
                <a:srgbClr val="4B575F"/>
              </a:buClr>
              <a:buFont typeface="Wingdings"/>
              <a:buChar char="§"/>
              <a:tabLst>
                <a:tab pos="2871788" algn="l"/>
                <a:tab pos="3679825" algn="l"/>
                <a:tab pos="3851275" algn="l"/>
              </a:tabLst>
            </a:pPr>
            <a:r>
              <a:rPr lang="de-CH" sz="1600" b="0" i="0" dirty="0">
                <a:solidFill>
                  <a:srgbClr val="4B575F"/>
                </a:solidFill>
                <a:effectLst/>
                <a:latin typeface="Arial"/>
                <a:ea typeface="+mn-ea"/>
                <a:cs typeface="Arial"/>
              </a:rPr>
              <a:t>1 Balken = 	</a:t>
            </a:r>
            <a:r>
              <a:rPr lang="de-CH" sz="1600" b="0" i="0" u="sng" dirty="0" smtClean="0">
                <a:solidFill>
                  <a:srgbClr val="4B575F"/>
                </a:solidFill>
                <a:effectLst/>
                <a:latin typeface="Arial"/>
                <a:ea typeface="+mn-ea"/>
                <a:cs typeface="Arial"/>
              </a:rPr>
              <a:t>8,47</a:t>
            </a:r>
            <a:r>
              <a:rPr lang="de-CH" sz="1600" b="0" i="0" u="sng" dirty="0">
                <a:solidFill>
                  <a:srgbClr val="4B575F"/>
                </a:solidFill>
                <a:effectLst/>
                <a:latin typeface="Arial"/>
                <a:ea typeface="+mn-ea"/>
                <a:cs typeface="Arial"/>
              </a:rPr>
              <a:t>	</a:t>
            </a:r>
            <a:r>
              <a:rPr lang="de-CH" sz="1600" b="0" i="0" dirty="0">
                <a:solidFill>
                  <a:srgbClr val="4B575F"/>
                </a:solidFill>
                <a:effectLst/>
                <a:latin typeface="Arial"/>
                <a:ea typeface="+mn-ea"/>
                <a:cs typeface="Arial"/>
              </a:rPr>
              <a:t>	Basis</a:t>
            </a:r>
          </a:p>
          <a:p>
            <a:pPr marL="342900" indent="-342900" algn="l" defTabSz="914400">
              <a:spcBef>
                <a:spcPct val="20000"/>
              </a:spcBef>
              <a:buFont typeface="Wingdings"/>
              <a:buChar char="§"/>
              <a:tabLst>
                <a:tab pos="2871788" algn="l"/>
                <a:tab pos="3679825" algn="l"/>
                <a:tab pos="3851275" algn="l"/>
              </a:tabLst>
            </a:pPr>
            <a:endParaRPr lang="en-US" sz="1600" dirty="0" smtClean="0">
              <a:latin typeface="Arial" charset="0"/>
              <a:cs typeface="Arial" charset="0"/>
            </a:endParaRPr>
          </a:p>
          <a:p>
            <a:pPr marL="342900" indent="-342900" algn="l" defTabSz="914400">
              <a:spcBef>
                <a:spcPct val="20000"/>
              </a:spcBef>
              <a:buClr>
                <a:srgbClr val="4B575F"/>
              </a:buClr>
              <a:buFont typeface="Wingdings"/>
              <a:buChar char="§"/>
              <a:tabLst>
                <a:tab pos="2871788" algn="l"/>
                <a:tab pos="3679825" algn="l"/>
                <a:tab pos="3851275" algn="l"/>
              </a:tabLst>
            </a:pPr>
            <a:r>
              <a:rPr lang="de-CH" sz="1600" b="0" i="0" dirty="0">
                <a:solidFill>
                  <a:srgbClr val="4B575F"/>
                </a:solidFill>
                <a:effectLst/>
                <a:latin typeface="Arial"/>
                <a:ea typeface="+mn-ea"/>
                <a:cs typeface="Arial"/>
              </a:rPr>
              <a:t>2 Balken übereinander = 	</a:t>
            </a:r>
            <a:r>
              <a:rPr lang="de-CH" sz="1600" b="0" i="0" u="sng" dirty="0" smtClean="0">
                <a:solidFill>
                  <a:srgbClr val="4B575F"/>
                </a:solidFill>
                <a:effectLst/>
                <a:latin typeface="Arial"/>
                <a:ea typeface="+mn-ea"/>
                <a:cs typeface="Arial"/>
              </a:rPr>
              <a:t>67,75</a:t>
            </a:r>
            <a:r>
              <a:rPr lang="de-CH" sz="1600" b="0" i="0" u="sng" dirty="0">
                <a:solidFill>
                  <a:srgbClr val="4B575F"/>
                </a:solidFill>
                <a:effectLst/>
                <a:latin typeface="Arial"/>
                <a:ea typeface="+mn-ea"/>
                <a:cs typeface="Arial"/>
              </a:rPr>
              <a:t>	</a:t>
            </a:r>
            <a:r>
              <a:rPr lang="de-CH" sz="1600" b="0" i="0" dirty="0">
                <a:solidFill>
                  <a:srgbClr val="4B575F"/>
                </a:solidFill>
                <a:effectLst/>
                <a:latin typeface="Arial"/>
                <a:ea typeface="+mn-ea"/>
                <a:cs typeface="Arial"/>
              </a:rPr>
              <a:t>	8-fache </a:t>
            </a:r>
            <a:r>
              <a:rPr lang="de-CH" sz="1600" b="0" i="0" dirty="0" smtClean="0">
                <a:solidFill>
                  <a:srgbClr val="4B575F"/>
                </a:solidFill>
                <a:effectLst/>
                <a:latin typeface="Arial"/>
                <a:ea typeface="+mn-ea"/>
                <a:cs typeface="Arial"/>
              </a:rPr>
              <a:t>Festigkeit</a:t>
            </a:r>
          </a:p>
          <a:p>
            <a:pPr marL="342900" indent="-342900" algn="l" defTabSz="914400">
              <a:spcBef>
                <a:spcPct val="20000"/>
              </a:spcBef>
              <a:buClr>
                <a:srgbClr val="4B575F"/>
              </a:buClr>
              <a:buFont typeface="Wingdings"/>
              <a:buChar char="§"/>
              <a:tabLst>
                <a:tab pos="2871788" algn="l"/>
                <a:tab pos="3679825" algn="l"/>
                <a:tab pos="3851275" algn="l"/>
              </a:tabLst>
            </a:pPr>
            <a:endParaRPr lang="de-CH" sz="1600" b="0" i="0" dirty="0">
              <a:solidFill>
                <a:srgbClr val="4B575F"/>
              </a:solidFill>
              <a:effectLst/>
              <a:latin typeface="Arial"/>
              <a:ea typeface="+mn-ea"/>
              <a:cs typeface="Arial"/>
            </a:endParaRPr>
          </a:p>
          <a:p>
            <a:pPr marL="342900" indent="-342900" algn="l" defTabSz="914400">
              <a:spcBef>
                <a:spcPct val="20000"/>
              </a:spcBef>
              <a:buClr>
                <a:srgbClr val="FF3300"/>
              </a:buClr>
              <a:buFont typeface="Wingdings"/>
              <a:buChar char="§"/>
              <a:tabLst>
                <a:tab pos="2871788" algn="l"/>
                <a:tab pos="3679825" algn="l"/>
                <a:tab pos="3851275" algn="l"/>
              </a:tabLst>
            </a:pPr>
            <a:r>
              <a:rPr lang="de-CH" sz="1600" b="0" i="0" dirty="0">
                <a:solidFill>
                  <a:srgbClr val="FF3300"/>
                </a:solidFill>
                <a:effectLst/>
                <a:latin typeface="Arial"/>
                <a:ea typeface="+mn-ea"/>
                <a:cs typeface="Arial"/>
              </a:rPr>
              <a:t>2 Balken nebeneinander =	</a:t>
            </a:r>
            <a:r>
              <a:rPr lang="de-CH" sz="1600" b="0" i="0" u="sng" dirty="0" smtClean="0">
                <a:solidFill>
                  <a:srgbClr val="FF3300"/>
                </a:solidFill>
                <a:effectLst/>
                <a:latin typeface="Arial"/>
                <a:ea typeface="+mn-ea"/>
                <a:cs typeface="Arial"/>
              </a:rPr>
              <a:t>16,94</a:t>
            </a:r>
            <a:r>
              <a:rPr lang="de-CH" sz="1600" b="0" i="0" u="sng" dirty="0">
                <a:solidFill>
                  <a:srgbClr val="FF3300"/>
                </a:solidFill>
                <a:effectLst/>
                <a:latin typeface="Arial"/>
                <a:ea typeface="+mn-ea"/>
                <a:cs typeface="Arial"/>
              </a:rPr>
              <a:t>	</a:t>
            </a:r>
            <a:r>
              <a:rPr lang="de-CH" sz="1600" b="0" i="0" dirty="0">
                <a:solidFill>
                  <a:srgbClr val="FF3300"/>
                </a:solidFill>
                <a:effectLst/>
                <a:latin typeface="Arial"/>
                <a:ea typeface="+mn-ea"/>
                <a:cs typeface="Arial"/>
              </a:rPr>
              <a:t>	2-fache Festigkeit</a:t>
            </a:r>
          </a:p>
          <a:p>
            <a:pPr marL="342900" indent="-342900" algn="l" defTabSz="914400">
              <a:spcBef>
                <a:spcPct val="20000"/>
              </a:spcBef>
              <a:buFont typeface="Wingdings"/>
              <a:buChar char="§"/>
              <a:tabLst>
                <a:tab pos="2871788" algn="l"/>
                <a:tab pos="3679825" algn="l"/>
                <a:tab pos="3851275" algn="l"/>
              </a:tabLst>
            </a:pPr>
            <a:endParaRPr lang="en-US" sz="1600" dirty="0" smtClean="0">
              <a:solidFill>
                <a:srgbClr val="FF3300"/>
              </a:solidFill>
              <a:latin typeface="Arial" charset="0"/>
              <a:cs typeface="Arial" charset="0"/>
            </a:endParaRPr>
          </a:p>
          <a:p>
            <a:pPr marL="342900" indent="-342900" algn="l" defTabSz="914400">
              <a:spcBef>
                <a:spcPct val="20000"/>
              </a:spcBef>
              <a:buClr>
                <a:srgbClr val="4B575F"/>
              </a:buClr>
              <a:buFont typeface="Wingdings"/>
              <a:buChar char="§"/>
              <a:tabLst>
                <a:tab pos="2871788" algn="l"/>
                <a:tab pos="3679825" algn="l"/>
                <a:tab pos="3851275" algn="l"/>
              </a:tabLst>
            </a:pPr>
            <a:r>
              <a:rPr lang="de-CH" sz="1600" b="0" i="0" dirty="0">
                <a:solidFill>
                  <a:srgbClr val="4B575F"/>
                </a:solidFill>
                <a:effectLst/>
                <a:latin typeface="Arial"/>
                <a:ea typeface="+mn-ea"/>
                <a:cs typeface="Arial"/>
              </a:rPr>
              <a:t>3 Balken übereinander = 	</a:t>
            </a:r>
            <a:r>
              <a:rPr lang="de-CH" sz="1600" b="0" i="0" u="sng" dirty="0" smtClean="0">
                <a:solidFill>
                  <a:srgbClr val="4B575F"/>
                </a:solidFill>
                <a:effectLst/>
                <a:latin typeface="Arial"/>
                <a:ea typeface="+mn-ea"/>
                <a:cs typeface="Arial"/>
              </a:rPr>
              <a:t>228,64</a:t>
            </a:r>
            <a:r>
              <a:rPr lang="de-CH" sz="1600" b="0" i="0" dirty="0">
                <a:solidFill>
                  <a:srgbClr val="4B575F"/>
                </a:solidFill>
                <a:effectLst/>
                <a:latin typeface="Arial"/>
                <a:ea typeface="+mn-ea"/>
                <a:cs typeface="Arial"/>
              </a:rPr>
              <a:t>		27-fache Festigkeit</a:t>
            </a:r>
          </a:p>
        </p:txBody>
      </p:sp>
      <p:sp>
        <p:nvSpPr>
          <p:cNvPr id="74755" name="Rectangle 2"/>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Flächenträgheitsmoment</a:t>
            </a:r>
          </a:p>
        </p:txBody>
      </p:sp>
      <p:pic>
        <p:nvPicPr>
          <p:cNvPr id="74756" name="Picture 14" descr="moi"/>
          <p:cNvPicPr>
            <a:picLocks noChangeAspect="1" noChangeArrowheads="1"/>
          </p:cNvPicPr>
          <p:nvPr/>
        </p:nvPicPr>
        <p:blipFill>
          <a:blip r:embed="rId2" cstate="print"/>
          <a:srcRect/>
          <a:stretch>
            <a:fillRect/>
          </a:stretch>
        </p:blipFill>
        <p:spPr bwMode="auto">
          <a:xfrm>
            <a:off x="457200" y="5486400"/>
            <a:ext cx="2028825" cy="1038225"/>
          </a:xfrm>
          <a:prstGeom prst="rect">
            <a:avLst/>
          </a:prstGeom>
          <a:noFill/>
          <a:ln w="9525">
            <a:noFill/>
            <a:miter lim="800000"/>
            <a:headEnd/>
            <a:tailEnd/>
          </a:ln>
        </p:spPr>
      </p:pic>
      <p:pic>
        <p:nvPicPr>
          <p:cNvPr id="74757" name="Picture 15" descr="formula-moi"/>
          <p:cNvPicPr>
            <a:picLocks noChangeAspect="1" noChangeArrowheads="1"/>
          </p:cNvPicPr>
          <p:nvPr/>
        </p:nvPicPr>
        <p:blipFill>
          <a:blip r:embed="rId3" cstate="print"/>
          <a:srcRect/>
          <a:stretch>
            <a:fillRect/>
          </a:stretch>
        </p:blipFill>
        <p:spPr bwMode="auto">
          <a:xfrm>
            <a:off x="2819400" y="5715000"/>
            <a:ext cx="714375" cy="495300"/>
          </a:xfrm>
          <a:prstGeom prst="rect">
            <a:avLst/>
          </a:prstGeom>
          <a:noFill/>
          <a:ln w="9525">
            <a:noFill/>
            <a:miter lim="800000"/>
            <a:headEnd/>
            <a:tailEnd/>
          </a:ln>
        </p:spPr>
      </p:pic>
      <p:sp>
        <p:nvSpPr>
          <p:cNvPr id="74758" name="Rectangle 17"/>
          <p:cNvSpPr>
            <a:spLocks noChangeArrowheads="1"/>
          </p:cNvSpPr>
          <p:nvPr/>
        </p:nvSpPr>
        <p:spPr bwMode="auto">
          <a:xfrm>
            <a:off x="7010400" y="3352800"/>
            <a:ext cx="533400" cy="457200"/>
          </a:xfrm>
          <a:prstGeom prst="rect">
            <a:avLst/>
          </a:prstGeom>
          <a:solidFill>
            <a:srgbClr val="FF9900"/>
          </a:solidFill>
          <a:ln w="9525">
            <a:solidFill>
              <a:schemeClr val="tx1"/>
            </a:solidFill>
            <a:miter lim="800000"/>
            <a:headEnd/>
            <a:tailEnd/>
          </a:ln>
        </p:spPr>
        <p:txBody>
          <a:bodyPr wrap="none" anchor="ctr"/>
          <a:lstStyle/>
          <a:p>
            <a:endParaRPr lang="en-US"/>
          </a:p>
        </p:txBody>
      </p:sp>
      <p:sp>
        <p:nvSpPr>
          <p:cNvPr id="74759" name="Rectangle 18"/>
          <p:cNvSpPr>
            <a:spLocks noChangeArrowheads="1"/>
          </p:cNvSpPr>
          <p:nvPr/>
        </p:nvSpPr>
        <p:spPr bwMode="auto">
          <a:xfrm>
            <a:off x="7010400" y="3810000"/>
            <a:ext cx="533400" cy="457200"/>
          </a:xfrm>
          <a:prstGeom prst="rect">
            <a:avLst/>
          </a:prstGeom>
          <a:solidFill>
            <a:srgbClr val="FF9900"/>
          </a:solidFill>
          <a:ln w="9525">
            <a:solidFill>
              <a:schemeClr val="tx1"/>
            </a:solidFill>
            <a:miter lim="800000"/>
            <a:headEnd/>
            <a:tailEnd/>
          </a:ln>
        </p:spPr>
        <p:txBody>
          <a:bodyPr wrap="none" anchor="ctr"/>
          <a:lstStyle/>
          <a:p>
            <a:endParaRPr lang="en-US"/>
          </a:p>
        </p:txBody>
      </p:sp>
      <p:sp>
        <p:nvSpPr>
          <p:cNvPr id="74760" name="Rectangle 19"/>
          <p:cNvSpPr>
            <a:spLocks noChangeArrowheads="1"/>
          </p:cNvSpPr>
          <p:nvPr/>
        </p:nvSpPr>
        <p:spPr bwMode="auto">
          <a:xfrm>
            <a:off x="7924800" y="3505200"/>
            <a:ext cx="533400" cy="457200"/>
          </a:xfrm>
          <a:prstGeom prst="rect">
            <a:avLst/>
          </a:prstGeom>
          <a:solidFill>
            <a:srgbClr val="FF9900"/>
          </a:solidFill>
          <a:ln w="9525">
            <a:solidFill>
              <a:schemeClr val="tx1"/>
            </a:solidFill>
            <a:miter lim="800000"/>
            <a:headEnd/>
            <a:tailEnd/>
          </a:ln>
        </p:spPr>
        <p:txBody>
          <a:bodyPr wrap="none" anchor="ctr"/>
          <a:lstStyle/>
          <a:p>
            <a:endParaRPr lang="en-US"/>
          </a:p>
        </p:txBody>
      </p:sp>
      <p:sp>
        <p:nvSpPr>
          <p:cNvPr id="74761" name="Rectangle 20"/>
          <p:cNvSpPr>
            <a:spLocks noChangeArrowheads="1"/>
          </p:cNvSpPr>
          <p:nvPr/>
        </p:nvSpPr>
        <p:spPr bwMode="auto">
          <a:xfrm>
            <a:off x="8458200" y="3505200"/>
            <a:ext cx="533400" cy="457200"/>
          </a:xfrm>
          <a:prstGeom prst="rect">
            <a:avLst/>
          </a:prstGeom>
          <a:solidFill>
            <a:srgbClr val="FF9900"/>
          </a:solidFill>
          <a:ln w="9525">
            <a:solidFill>
              <a:schemeClr val="tx1"/>
            </a:solidFill>
            <a:miter lim="800000"/>
            <a:headEnd/>
            <a:tailEnd/>
          </a:ln>
        </p:spPr>
        <p:txBody>
          <a:bodyPr wrap="none" anchor="ctr"/>
          <a:lstStyle/>
          <a:p>
            <a:endParaRPr lang="en-US"/>
          </a:p>
        </p:txBody>
      </p:sp>
      <p:sp>
        <p:nvSpPr>
          <p:cNvPr id="74762" name="Rectangle 21"/>
          <p:cNvSpPr>
            <a:spLocks noChangeArrowheads="1"/>
          </p:cNvSpPr>
          <p:nvPr/>
        </p:nvSpPr>
        <p:spPr bwMode="auto">
          <a:xfrm>
            <a:off x="7010400" y="2362200"/>
            <a:ext cx="533400" cy="457200"/>
          </a:xfrm>
          <a:prstGeom prst="rect">
            <a:avLst/>
          </a:prstGeom>
          <a:solidFill>
            <a:srgbClr val="FF9900"/>
          </a:solidFill>
          <a:ln w="9525">
            <a:solidFill>
              <a:schemeClr val="tx1"/>
            </a:solidFill>
            <a:miter lim="800000"/>
            <a:headEnd/>
            <a:tailEnd/>
          </a:ln>
        </p:spPr>
        <p:txBody>
          <a:bodyPr wrap="none" anchor="ctr"/>
          <a:lstStyle/>
          <a:p>
            <a:endParaRPr lang="en-US"/>
          </a:p>
        </p:txBody>
      </p:sp>
      <p:sp>
        <p:nvSpPr>
          <p:cNvPr id="74763" name="Rectangle 22"/>
          <p:cNvSpPr>
            <a:spLocks noChangeArrowheads="1"/>
          </p:cNvSpPr>
          <p:nvPr/>
        </p:nvSpPr>
        <p:spPr bwMode="auto">
          <a:xfrm>
            <a:off x="7010400" y="4648200"/>
            <a:ext cx="533400" cy="457200"/>
          </a:xfrm>
          <a:prstGeom prst="rect">
            <a:avLst/>
          </a:prstGeom>
          <a:solidFill>
            <a:srgbClr val="FF9900"/>
          </a:solidFill>
          <a:ln w="9525">
            <a:solidFill>
              <a:schemeClr val="tx1"/>
            </a:solidFill>
            <a:miter lim="800000"/>
            <a:headEnd/>
            <a:tailEnd/>
          </a:ln>
        </p:spPr>
        <p:txBody>
          <a:bodyPr wrap="none" anchor="ctr"/>
          <a:lstStyle/>
          <a:p>
            <a:endParaRPr lang="en-US"/>
          </a:p>
        </p:txBody>
      </p:sp>
      <p:sp>
        <p:nvSpPr>
          <p:cNvPr id="74764" name="Rectangle 23"/>
          <p:cNvSpPr>
            <a:spLocks noChangeArrowheads="1"/>
          </p:cNvSpPr>
          <p:nvPr/>
        </p:nvSpPr>
        <p:spPr bwMode="auto">
          <a:xfrm>
            <a:off x="7010400" y="5105400"/>
            <a:ext cx="533400" cy="457200"/>
          </a:xfrm>
          <a:prstGeom prst="rect">
            <a:avLst/>
          </a:prstGeom>
          <a:solidFill>
            <a:srgbClr val="FF9900"/>
          </a:solidFill>
          <a:ln w="9525">
            <a:solidFill>
              <a:schemeClr val="tx1"/>
            </a:solidFill>
            <a:miter lim="800000"/>
            <a:headEnd/>
            <a:tailEnd/>
          </a:ln>
        </p:spPr>
        <p:txBody>
          <a:bodyPr wrap="none" anchor="ctr"/>
          <a:lstStyle/>
          <a:p>
            <a:endParaRPr lang="en-US"/>
          </a:p>
        </p:txBody>
      </p:sp>
      <p:sp>
        <p:nvSpPr>
          <p:cNvPr id="74765" name="Rectangle 24"/>
          <p:cNvSpPr>
            <a:spLocks noChangeArrowheads="1"/>
          </p:cNvSpPr>
          <p:nvPr/>
        </p:nvSpPr>
        <p:spPr bwMode="auto">
          <a:xfrm>
            <a:off x="7010400" y="5562600"/>
            <a:ext cx="533400" cy="457200"/>
          </a:xfrm>
          <a:prstGeom prst="rect">
            <a:avLst/>
          </a:prstGeom>
          <a:solidFill>
            <a:srgbClr val="FF9900"/>
          </a:solidFill>
          <a:ln w="9525">
            <a:solidFill>
              <a:schemeClr val="tx1"/>
            </a:solidFill>
            <a:miter lim="800000"/>
            <a:headEnd/>
            <a:tailEnd/>
          </a:ln>
        </p:spPr>
        <p:txBody>
          <a:bodyPr wrap="none" anchor="ctr"/>
          <a:lstStyle/>
          <a:p>
            <a:endParaRPr lang="en-US"/>
          </a:p>
        </p:txBody>
      </p:sp>
      <p:sp>
        <p:nvSpPr>
          <p:cNvPr id="74766" name="Oval 25"/>
          <p:cNvSpPr>
            <a:spLocks noChangeArrowheads="1"/>
          </p:cNvSpPr>
          <p:nvPr/>
        </p:nvSpPr>
        <p:spPr bwMode="auto">
          <a:xfrm>
            <a:off x="7848600" y="3048000"/>
            <a:ext cx="1219200" cy="1295400"/>
          </a:xfrm>
          <a:prstGeom prst="ellipse">
            <a:avLst/>
          </a:prstGeom>
          <a:noFill/>
          <a:ln w="28575">
            <a:solidFill>
              <a:srgbClr val="FF3300"/>
            </a:solidFill>
            <a:round/>
            <a:headEnd/>
            <a:tailEnd/>
          </a:ln>
        </p:spPr>
        <p:txBody>
          <a:bodyPr wrap="none" anchor="ctr"/>
          <a:lstStyle/>
          <a:p>
            <a:endParaRPr lang="en-US"/>
          </a:p>
        </p:txBody>
      </p:sp>
      <p:sp>
        <p:nvSpPr>
          <p:cNvPr id="74767" name="Line 26"/>
          <p:cNvSpPr>
            <a:spLocks noChangeShapeType="1"/>
          </p:cNvSpPr>
          <p:nvPr/>
        </p:nvSpPr>
        <p:spPr bwMode="auto">
          <a:xfrm flipV="1">
            <a:off x="8077200" y="3200400"/>
            <a:ext cx="762000" cy="990600"/>
          </a:xfrm>
          <a:prstGeom prst="line">
            <a:avLst/>
          </a:prstGeom>
          <a:noFill/>
          <a:ln w="28575">
            <a:solidFill>
              <a:srgbClr val="FF3300"/>
            </a:solidFill>
            <a:round/>
            <a:headEnd/>
            <a:tailEnd/>
          </a:ln>
        </p:spPr>
        <p:txBody>
          <a:bodyPr/>
          <a:lstStyle/>
          <a:p>
            <a:endParaRPr lang="en-US"/>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1 – Einführung</a:t>
            </a:r>
          </a:p>
        </p:txBody>
      </p:sp>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9"/>
          <p:cNvSpPr>
            <a:spLocks noGrp="1" noChangeArrowheads="1"/>
          </p:cNvSpPr>
          <p:nvPr>
            <p:ph idx="1"/>
          </p:nvPr>
        </p:nvSpPr>
        <p:spPr>
          <a:xfrm>
            <a:off x="900112" y="1797050"/>
            <a:ext cx="5653088" cy="4368800"/>
          </a:xfrm>
        </p:spPr>
        <p:txBody>
          <a:bodyPr/>
          <a:lstStyle/>
          <a:p>
            <a:pPr marL="342900" indent="-342900" algn="l" defTabSz="914400">
              <a:lnSpc>
                <a:spcPct val="90000"/>
              </a:lnSpc>
              <a:spcBef>
                <a:spcPct val="20000"/>
              </a:spcBef>
              <a:buClr>
                <a:srgbClr val="4B575F"/>
              </a:buClr>
              <a:buFont typeface="Wingdings"/>
              <a:buChar char="§"/>
            </a:pPr>
            <a:r>
              <a:rPr lang="de-CH" sz="2000" b="0" i="0" dirty="0">
                <a:solidFill>
                  <a:srgbClr val="4B575F"/>
                </a:solidFill>
                <a:effectLst/>
                <a:latin typeface="Arial"/>
                <a:ea typeface="+mn-ea"/>
                <a:cs typeface="Arial"/>
              </a:rPr>
              <a:t>Das Material, aus dem ein Balken erstellt wurde, hat einen großen Einfluss auf dessen Festigkeit. Obwohl es viele verschiedene Holzarten und Metalllegierungen gibt, </a:t>
            </a:r>
            <a:r>
              <a:rPr lang="de-CH" sz="2000" b="0" i="0" dirty="0" smtClean="0">
                <a:solidFill>
                  <a:srgbClr val="4B575F"/>
                </a:solidFill>
                <a:effectLst/>
                <a:latin typeface="Arial"/>
                <a:ea typeface="+mn-ea"/>
                <a:cs typeface="Arial"/>
              </a:rPr>
              <a:t/>
            </a:r>
            <a:br>
              <a:rPr lang="de-CH" sz="2000" b="0" i="0" dirty="0" smtClean="0">
                <a:solidFill>
                  <a:srgbClr val="4B575F"/>
                </a:solidFill>
                <a:effectLst/>
                <a:latin typeface="Arial"/>
                <a:ea typeface="+mn-ea"/>
                <a:cs typeface="Arial"/>
              </a:rPr>
            </a:br>
            <a:r>
              <a:rPr lang="de-CH" sz="2000" b="0" i="0" dirty="0" smtClean="0">
                <a:solidFill>
                  <a:srgbClr val="4B575F"/>
                </a:solidFill>
                <a:effectLst/>
                <a:latin typeface="Arial"/>
                <a:ea typeface="+mn-ea"/>
                <a:cs typeface="Arial"/>
              </a:rPr>
              <a:t>ist </a:t>
            </a:r>
            <a:r>
              <a:rPr lang="de-CH" sz="2000" b="0" i="0" dirty="0">
                <a:solidFill>
                  <a:srgbClr val="4B575F"/>
                </a:solidFill>
                <a:effectLst/>
                <a:latin typeface="Arial"/>
                <a:ea typeface="+mn-ea"/>
                <a:cs typeface="Arial"/>
              </a:rPr>
              <a:t>Metall im Allgemeinen fester als Holz.</a:t>
            </a:r>
          </a:p>
          <a:p>
            <a:pPr marL="342900" indent="-342900" algn="l" defTabSz="914400">
              <a:lnSpc>
                <a:spcPct val="90000"/>
              </a:lnSpc>
              <a:spcBef>
                <a:spcPct val="20000"/>
              </a:spcBef>
              <a:buClr>
                <a:srgbClr val="4B575F"/>
              </a:buClr>
              <a:buFont typeface="Wingdings"/>
              <a:buChar char="§"/>
            </a:pPr>
            <a:r>
              <a:rPr lang="de-CH" sz="2000" b="0" i="0" dirty="0">
                <a:solidFill>
                  <a:srgbClr val="4B575F"/>
                </a:solidFill>
                <a:effectLst/>
                <a:latin typeface="Arial"/>
                <a:ea typeface="+mn-ea"/>
                <a:cs typeface="Arial"/>
              </a:rPr>
              <a:t>Beachten Sie, dass bei Holz im Unterschied zu Metallen die Festigkeit aufgrund der Faserung von der Richtung abhängt.</a:t>
            </a:r>
          </a:p>
        </p:txBody>
      </p:sp>
      <p:sp>
        <p:nvSpPr>
          <p:cNvPr id="75779"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Materialien</a:t>
            </a:r>
          </a:p>
        </p:txBody>
      </p:sp>
      <p:pic>
        <p:nvPicPr>
          <p:cNvPr id="75780" name="Picture 10" descr="materials"/>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6172200" y="0"/>
            <a:ext cx="2971800" cy="247332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3"/>
          <p:cNvSpPr>
            <a:spLocks noGrp="1" noChangeArrowheads="1"/>
          </p:cNvSpPr>
          <p:nvPr>
            <p:ph idx="1"/>
          </p:nvPr>
        </p:nvSpPr>
        <p:spPr>
          <a:xfrm>
            <a:off x="900113" y="1797050"/>
            <a:ext cx="4129087" cy="4368800"/>
          </a:xfrm>
        </p:spPr>
        <p:txBody>
          <a:bodyPr/>
          <a:lstStyle/>
          <a:p>
            <a:pPr marL="342900" indent="-342900" algn="l" defTabSz="914400">
              <a:spcBef>
                <a:spcPct val="20000"/>
              </a:spcBef>
              <a:buClr>
                <a:srgbClr val="4B575F"/>
              </a:buClr>
              <a:buFont typeface="Wingdings"/>
              <a:buChar char="§"/>
            </a:pPr>
            <a:r>
              <a:rPr lang="de-CH" sz="2000" b="0" i="0">
                <a:solidFill>
                  <a:srgbClr val="4B575F"/>
                </a:solidFill>
                <a:effectLst/>
                <a:latin typeface="Arial"/>
                <a:ea typeface="+mn-ea"/>
                <a:cs typeface="Arial"/>
              </a:rPr>
              <a:t>Der tiefere Balken sieht wie die Stahlträger aus, die beim Bau von Fachwerken, Gebäuden, Kanälen, I-Trägern und Rohren verwendet werden.</a:t>
            </a:r>
          </a:p>
        </p:txBody>
      </p:sp>
      <p:sp>
        <p:nvSpPr>
          <p:cNvPr id="76803" name="Rectangle 2"/>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Stahlträger</a:t>
            </a:r>
          </a:p>
        </p:txBody>
      </p:sp>
      <p:pic>
        <p:nvPicPr>
          <p:cNvPr id="76804" name="Picture 18" descr="channel"/>
          <p:cNvPicPr>
            <a:picLocks noChangeAspect="1" noChangeArrowheads="1"/>
          </p:cNvPicPr>
          <p:nvPr/>
        </p:nvPicPr>
        <p:blipFill>
          <a:blip r:embed="rId2" cstate="print"/>
          <a:srcRect/>
          <a:stretch>
            <a:fillRect/>
          </a:stretch>
        </p:blipFill>
        <p:spPr bwMode="auto">
          <a:xfrm>
            <a:off x="6172200" y="2057400"/>
            <a:ext cx="542925" cy="1466850"/>
          </a:xfrm>
          <a:prstGeom prst="rect">
            <a:avLst/>
          </a:prstGeom>
          <a:noFill/>
          <a:ln w="9525">
            <a:noFill/>
            <a:miter lim="800000"/>
            <a:headEnd/>
            <a:tailEnd/>
          </a:ln>
        </p:spPr>
      </p:pic>
      <p:pic>
        <p:nvPicPr>
          <p:cNvPr id="76805" name="Picture 19" descr="Ibeam"/>
          <p:cNvPicPr>
            <a:picLocks noChangeAspect="1" noChangeArrowheads="1"/>
          </p:cNvPicPr>
          <p:nvPr/>
        </p:nvPicPr>
        <p:blipFill>
          <a:blip r:embed="rId3" cstate="print"/>
          <a:srcRect/>
          <a:stretch>
            <a:fillRect/>
          </a:stretch>
        </p:blipFill>
        <p:spPr bwMode="auto">
          <a:xfrm>
            <a:off x="6781800" y="2057400"/>
            <a:ext cx="819150" cy="1457325"/>
          </a:xfrm>
          <a:prstGeom prst="rect">
            <a:avLst/>
          </a:prstGeom>
          <a:noFill/>
          <a:ln w="9525">
            <a:noFill/>
            <a:miter lim="800000"/>
            <a:headEnd/>
            <a:tailEnd/>
          </a:ln>
        </p:spPr>
      </p:pic>
      <p:pic>
        <p:nvPicPr>
          <p:cNvPr id="76806" name="Picture 20" descr="tube"/>
          <p:cNvPicPr>
            <a:picLocks noChangeAspect="1" noChangeArrowheads="1"/>
          </p:cNvPicPr>
          <p:nvPr/>
        </p:nvPicPr>
        <p:blipFill>
          <a:blip r:embed="rId4" cstate="print"/>
          <a:srcRect/>
          <a:stretch>
            <a:fillRect/>
          </a:stretch>
        </p:blipFill>
        <p:spPr bwMode="auto">
          <a:xfrm>
            <a:off x="7620000" y="2057400"/>
            <a:ext cx="1104900" cy="1438275"/>
          </a:xfrm>
          <a:prstGeom prst="rect">
            <a:avLst/>
          </a:prstGeom>
          <a:noFill/>
          <a:ln w="9525">
            <a:noFill/>
            <a:miter lim="800000"/>
            <a:headEnd/>
            <a:tailEnd/>
          </a:ln>
        </p:spPr>
      </p:pic>
      <p:grpSp>
        <p:nvGrpSpPr>
          <p:cNvPr id="2" name="Group 25"/>
          <p:cNvGrpSpPr>
            <a:grpSpLocks/>
          </p:cNvGrpSpPr>
          <p:nvPr/>
        </p:nvGrpSpPr>
        <p:grpSpPr bwMode="auto">
          <a:xfrm>
            <a:off x="5105400" y="2133600"/>
            <a:ext cx="609600" cy="1371600"/>
            <a:chOff x="3168" y="1344"/>
            <a:chExt cx="432" cy="1296"/>
          </a:xfrm>
        </p:grpSpPr>
        <p:sp>
          <p:nvSpPr>
            <p:cNvPr id="76808" name="Rectangle 22"/>
            <p:cNvSpPr>
              <a:spLocks noChangeArrowheads="1"/>
            </p:cNvSpPr>
            <p:nvPr/>
          </p:nvSpPr>
          <p:spPr bwMode="auto">
            <a:xfrm>
              <a:off x="3168" y="1344"/>
              <a:ext cx="432" cy="432"/>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76809" name="Rectangle 23"/>
            <p:cNvSpPr>
              <a:spLocks noChangeArrowheads="1"/>
            </p:cNvSpPr>
            <p:nvPr/>
          </p:nvSpPr>
          <p:spPr bwMode="auto">
            <a:xfrm>
              <a:off x="3168" y="1776"/>
              <a:ext cx="432" cy="432"/>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76810" name="Rectangle 24"/>
            <p:cNvSpPr>
              <a:spLocks noChangeArrowheads="1"/>
            </p:cNvSpPr>
            <p:nvPr/>
          </p:nvSpPr>
          <p:spPr bwMode="auto">
            <a:xfrm>
              <a:off x="3168" y="2208"/>
              <a:ext cx="432" cy="432"/>
            </a:xfrm>
            <a:prstGeom prst="rect">
              <a:avLst/>
            </a:prstGeom>
            <a:solidFill>
              <a:schemeClr val="accent1"/>
            </a:solidFill>
            <a:ln w="9525">
              <a:solidFill>
                <a:schemeClr val="tx1"/>
              </a:solidFill>
              <a:miter lim="800000"/>
              <a:headEnd/>
              <a:tailEnd/>
            </a:ln>
          </p:spPr>
          <p:txBody>
            <a:bodyPr wrap="none" anchor="ctr"/>
            <a:lstStyle/>
            <a:p>
              <a:endParaRPr lang="en-US"/>
            </a:p>
          </p:txBody>
        </p:sp>
      </p:grpSp>
    </p:spTree>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9" descr="straws_3"/>
          <p:cNvPicPr>
            <a:picLocks noChangeAspect="1" noChangeArrowheads="1"/>
          </p:cNvPicPr>
          <p:nvPr/>
        </p:nvPicPr>
        <p:blipFill>
          <a:blip r:embed="rId2" cstate="print"/>
          <a:srcRect/>
          <a:stretch>
            <a:fillRect/>
          </a:stretch>
        </p:blipFill>
        <p:spPr bwMode="auto">
          <a:xfrm>
            <a:off x="4473575" y="4354513"/>
            <a:ext cx="2595563" cy="1946275"/>
          </a:xfrm>
          <a:prstGeom prst="rect">
            <a:avLst/>
          </a:prstGeom>
          <a:noFill/>
          <a:ln w="9525">
            <a:noFill/>
            <a:miter lim="800000"/>
            <a:headEnd/>
            <a:tailEnd/>
          </a:ln>
        </p:spPr>
      </p:pic>
      <p:sp>
        <p:nvSpPr>
          <p:cNvPr id="77827" name="Rectangle 5"/>
          <p:cNvSpPr>
            <a:spLocks noGrp="1" noChangeArrowheads="1"/>
          </p:cNvSpPr>
          <p:nvPr>
            <p:ph idx="1"/>
          </p:nvPr>
        </p:nvSpPr>
        <p:spPr>
          <a:xfrm>
            <a:off x="900113" y="1797050"/>
            <a:ext cx="3478212" cy="4368800"/>
          </a:xfrm>
        </p:spPr>
        <p:txBody>
          <a:bodyPr/>
          <a:lstStyle/>
          <a:p>
            <a:pPr marL="342900" indent="-342900" algn="l" defTabSz="914400">
              <a:spcBef>
                <a:spcPct val="20000"/>
              </a:spcBef>
              <a:buClr>
                <a:srgbClr val="4B575F"/>
              </a:buClr>
              <a:buFont typeface="Wingdings"/>
              <a:buChar char="§"/>
            </a:pPr>
            <a:r>
              <a:rPr lang="de-CH" sz="2000" b="0" i="0" dirty="0">
                <a:solidFill>
                  <a:srgbClr val="4B575F"/>
                </a:solidFill>
                <a:effectLst/>
                <a:latin typeface="Arial"/>
                <a:ea typeface="+mn-ea"/>
                <a:cs typeface="Arial"/>
              </a:rPr>
              <a:t>Durch </a:t>
            </a:r>
            <a:r>
              <a:rPr lang="de-CH" sz="2000" b="0" i="0" dirty="0" smtClean="0">
                <a:solidFill>
                  <a:srgbClr val="4B575F"/>
                </a:solidFill>
                <a:effectLst/>
                <a:latin typeface="Arial"/>
                <a:ea typeface="+mn-ea"/>
                <a:cs typeface="Arial"/>
              </a:rPr>
              <a:t>Querver-strebungen </a:t>
            </a:r>
            <a:r>
              <a:rPr lang="de-CH" sz="2000" b="0" i="0" dirty="0">
                <a:solidFill>
                  <a:srgbClr val="4B575F"/>
                </a:solidFill>
                <a:effectLst/>
                <a:latin typeface="Arial"/>
                <a:ea typeface="+mn-ea"/>
                <a:cs typeface="Arial"/>
              </a:rPr>
              <a:t>wird die Tragwerkkonstruktion versteift, indem Drehungen an den Verbindungen </a:t>
            </a:r>
            <a:r>
              <a:rPr lang="de-CH" sz="2000" b="0" i="0" dirty="0" smtClean="0">
                <a:solidFill>
                  <a:srgbClr val="4B575F"/>
                </a:solidFill>
                <a:effectLst/>
                <a:latin typeface="Arial"/>
                <a:ea typeface="+mn-ea"/>
                <a:cs typeface="Arial"/>
              </a:rPr>
              <a:t/>
            </a:r>
            <a:br>
              <a:rPr lang="de-CH" sz="2000" b="0" i="0" dirty="0" smtClean="0">
                <a:solidFill>
                  <a:srgbClr val="4B575F"/>
                </a:solidFill>
                <a:effectLst/>
                <a:latin typeface="Arial"/>
                <a:ea typeface="+mn-ea"/>
                <a:cs typeface="Arial"/>
              </a:rPr>
            </a:br>
            <a:r>
              <a:rPr lang="de-CH" sz="2000" b="0" i="0" dirty="0" smtClean="0">
                <a:solidFill>
                  <a:srgbClr val="4B575F"/>
                </a:solidFill>
                <a:effectLst/>
                <a:latin typeface="Arial"/>
                <a:ea typeface="+mn-ea"/>
                <a:cs typeface="Arial"/>
              </a:rPr>
              <a:t>verhindert </a:t>
            </a:r>
            <a:r>
              <a:rPr lang="de-CH" sz="2000" b="0" i="0" dirty="0">
                <a:solidFill>
                  <a:srgbClr val="4B575F"/>
                </a:solidFill>
                <a:effectLst/>
                <a:latin typeface="Arial"/>
                <a:ea typeface="+mn-ea"/>
                <a:cs typeface="Arial"/>
              </a:rPr>
              <a:t>werden. </a:t>
            </a:r>
          </a:p>
          <a:p>
            <a:pPr marL="342900" indent="-342900" algn="l" defTabSz="914400">
              <a:spcBef>
                <a:spcPct val="20000"/>
              </a:spcBef>
              <a:buClr>
                <a:srgbClr val="4B575F"/>
              </a:buClr>
              <a:buFont typeface="Wingdings"/>
              <a:buChar char="§"/>
            </a:pPr>
            <a:r>
              <a:rPr lang="de-CH" sz="2000" b="0" i="0" dirty="0">
                <a:solidFill>
                  <a:srgbClr val="4B575F"/>
                </a:solidFill>
                <a:effectLst/>
                <a:latin typeface="Arial"/>
                <a:ea typeface="+mn-ea"/>
                <a:cs typeface="Arial"/>
              </a:rPr>
              <a:t>Mit Strohhalmen, </a:t>
            </a:r>
            <a:r>
              <a:rPr lang="de-CH" sz="2000" b="0" i="0" dirty="0" smtClean="0">
                <a:solidFill>
                  <a:srgbClr val="4B575F"/>
                </a:solidFill>
                <a:effectLst/>
                <a:latin typeface="Arial"/>
                <a:ea typeface="+mn-ea"/>
                <a:cs typeface="Arial"/>
              </a:rPr>
              <a:t/>
            </a:r>
            <a:br>
              <a:rPr lang="de-CH" sz="2000" b="0" i="0" dirty="0" smtClean="0">
                <a:solidFill>
                  <a:srgbClr val="4B575F"/>
                </a:solidFill>
                <a:effectLst/>
                <a:latin typeface="Arial"/>
                <a:ea typeface="+mn-ea"/>
                <a:cs typeface="Arial"/>
              </a:rPr>
            </a:br>
            <a:r>
              <a:rPr lang="de-CH" sz="2000" b="0" i="0" dirty="0" smtClean="0">
                <a:solidFill>
                  <a:srgbClr val="4B575F"/>
                </a:solidFill>
                <a:effectLst/>
                <a:latin typeface="Arial"/>
                <a:ea typeface="+mn-ea"/>
                <a:cs typeface="Arial"/>
              </a:rPr>
              <a:t>die </a:t>
            </a:r>
            <a:r>
              <a:rPr lang="de-CH" sz="2000" b="0" i="0" dirty="0">
                <a:solidFill>
                  <a:srgbClr val="4B575F"/>
                </a:solidFill>
                <a:effectLst/>
                <a:latin typeface="Arial"/>
                <a:ea typeface="+mn-ea"/>
                <a:cs typeface="Arial"/>
              </a:rPr>
              <a:t>an den Enden zusammengesteckt werden, lässt sich zeigen, welchen Unterschied eine Verstrebung ausmacht.</a:t>
            </a:r>
          </a:p>
        </p:txBody>
      </p:sp>
      <p:sp>
        <p:nvSpPr>
          <p:cNvPr id="77828"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Querverstrebungen</a:t>
            </a:r>
          </a:p>
        </p:txBody>
      </p:sp>
      <p:pic>
        <p:nvPicPr>
          <p:cNvPr id="77829" name="Picture 8" descr="straws_2"/>
          <p:cNvPicPr>
            <a:picLocks noChangeAspect="1" noChangeArrowheads="1"/>
          </p:cNvPicPr>
          <p:nvPr/>
        </p:nvPicPr>
        <p:blipFill>
          <a:blip r:embed="rId3" cstate="print"/>
          <a:srcRect/>
          <a:stretch>
            <a:fillRect/>
          </a:stretch>
        </p:blipFill>
        <p:spPr bwMode="auto">
          <a:xfrm>
            <a:off x="4484688" y="1173163"/>
            <a:ext cx="2595562" cy="1946275"/>
          </a:xfrm>
          <a:prstGeom prst="rect">
            <a:avLst/>
          </a:prstGeom>
          <a:noFill/>
          <a:ln w="9525">
            <a:noFill/>
            <a:miter lim="800000"/>
            <a:headEnd/>
            <a:tailEnd/>
          </a:ln>
        </p:spPr>
      </p:pic>
      <p:pic>
        <p:nvPicPr>
          <p:cNvPr id="77830" name="Picture 10" descr="straws_4"/>
          <p:cNvPicPr>
            <a:picLocks noChangeAspect="1" noChangeArrowheads="1"/>
          </p:cNvPicPr>
          <p:nvPr/>
        </p:nvPicPr>
        <p:blipFill>
          <a:blip r:embed="rId4" cstate="print"/>
          <a:srcRect/>
          <a:stretch>
            <a:fillRect/>
          </a:stretch>
        </p:blipFill>
        <p:spPr bwMode="auto">
          <a:xfrm>
            <a:off x="6418263" y="2727325"/>
            <a:ext cx="2595562" cy="194627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899592" y="401859"/>
            <a:ext cx="7558608" cy="548640"/>
          </a:xfrm>
        </p:spPr>
        <p:txBody>
          <a:bodyPr/>
          <a:lstStyle/>
          <a:p>
            <a:pPr algn="l" defTabSz="914400">
              <a:spcBef>
                <a:spcPct val="0"/>
              </a:spcBef>
              <a:buNone/>
            </a:pPr>
            <a:r>
              <a:rPr lang="en-US" sz="3000" b="1" i="0" baseline="0" dirty="0">
                <a:solidFill>
                  <a:srgbClr val="4B575F"/>
                </a:solidFill>
                <a:latin typeface="Arial"/>
                <a:ea typeface="+mj-ea"/>
                <a:cs typeface="Arial"/>
              </a:rPr>
              <a:t>3 – </a:t>
            </a:r>
            <a:r>
              <a:rPr lang="en-US" sz="3000" b="1" i="0" baseline="0" dirty="0" err="1">
                <a:solidFill>
                  <a:srgbClr val="4B575F"/>
                </a:solidFill>
                <a:latin typeface="Arial"/>
                <a:ea typeface="+mj-ea"/>
                <a:cs typeface="Arial"/>
              </a:rPr>
              <a:t>Verwenden</a:t>
            </a:r>
            <a:r>
              <a:rPr lang="en-US" sz="3000" b="1" i="0" baseline="0" dirty="0">
                <a:solidFill>
                  <a:srgbClr val="4B575F"/>
                </a:solidFill>
                <a:latin typeface="Arial"/>
                <a:ea typeface="+mj-ea"/>
                <a:cs typeface="Arial"/>
              </a:rPr>
              <a:t> </a:t>
            </a:r>
            <a:r>
              <a:rPr lang="en-US" sz="3000" b="1" i="0" baseline="0" dirty="0" err="1">
                <a:solidFill>
                  <a:srgbClr val="4B575F"/>
                </a:solidFill>
                <a:latin typeface="Arial"/>
                <a:ea typeface="+mj-ea"/>
                <a:cs typeface="Arial"/>
              </a:rPr>
              <a:t>der</a:t>
            </a:r>
            <a:r>
              <a:rPr lang="en-US" sz="3000" b="1" i="0" baseline="0" dirty="0">
                <a:solidFill>
                  <a:srgbClr val="4B575F"/>
                </a:solidFill>
                <a:latin typeface="Arial"/>
                <a:ea typeface="+mj-ea"/>
                <a:cs typeface="Arial"/>
              </a:rPr>
              <a:t> </a:t>
            </a:r>
            <a:r>
              <a:rPr lang="en-US" sz="3000" b="1" i="0" baseline="0" dirty="0" err="1">
                <a:solidFill>
                  <a:srgbClr val="4B575F"/>
                </a:solidFill>
                <a:latin typeface="Arial"/>
                <a:ea typeface="+mj-ea"/>
                <a:cs typeface="Arial"/>
              </a:rPr>
              <a:t>Trägerberechnung</a:t>
            </a:r>
            <a:endParaRPr lang="en-US" sz="3000" b="1" i="0" baseline="0" dirty="0">
              <a:solidFill>
                <a:srgbClr val="4B575F"/>
              </a:solidFill>
              <a:latin typeface="Arial"/>
              <a:ea typeface="+mj-ea"/>
              <a:cs typeface="Arial"/>
            </a:endParaRPr>
          </a:p>
        </p:txBody>
      </p:sp>
      <p:sp>
        <p:nvSpPr>
          <p:cNvPr id="78851" name="Rectangle 3"/>
          <p:cNvSpPr>
            <a:spLocks noGrp="1" noChangeArrowheads="1"/>
          </p:cNvSpPr>
          <p:nvPr>
            <p:ph type="body" idx="4294967295"/>
          </p:nvPr>
        </p:nvSpPr>
        <p:spPr>
          <a:xfrm>
            <a:off x="0" y="1296988"/>
            <a:ext cx="8650288" cy="4862512"/>
          </a:xfrm>
        </p:spPr>
        <p:txBody>
          <a:bodyPr/>
          <a:lstStyle/>
          <a:p>
            <a:pPr eaLnBrk="1" hangingPunct="1"/>
            <a:endParaRPr lang="en-US" smtClean="0">
              <a:latin typeface="Arial" charset="0"/>
              <a:cs typeface="Arial" charset="0"/>
            </a:endParaRPr>
          </a:p>
          <a:p>
            <a:pPr eaLnBrk="1" hangingPunct="1"/>
            <a:endParaRPr lang="en-US" smtClean="0">
              <a:latin typeface="Arial" charset="0"/>
              <a:cs typeface="Arial" charset="0"/>
            </a:endParaRPr>
          </a:p>
        </p:txBody>
      </p:sp>
    </p:spTree>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E:\2012 Proyectos\Montreal\Dassault\DAS_EMMATX_014\7.Bridge Design Project 2012\01.ToDTP\legacy to leverage graphics and screens if localized\SW_EDU-Bridge_Design_DEU\Art_Local\Beam_Calculations_11.tif"/>
          <p:cNvPicPr>
            <a:picLocks noChangeAspect="1" noChangeArrowheads="1"/>
          </p:cNvPicPr>
          <p:nvPr/>
        </p:nvPicPr>
        <p:blipFill>
          <a:blip r:embed="rId2" cstate="print"/>
          <a:srcRect/>
          <a:stretch>
            <a:fillRect/>
          </a:stretch>
        </p:blipFill>
        <p:spPr bwMode="auto">
          <a:xfrm>
            <a:off x="5638800" y="838200"/>
            <a:ext cx="3309635" cy="2185369"/>
          </a:xfrm>
          <a:prstGeom prst="rect">
            <a:avLst/>
          </a:prstGeom>
          <a:noFill/>
        </p:spPr>
      </p:pic>
      <p:sp>
        <p:nvSpPr>
          <p:cNvPr id="79874" name="Rectangle 13"/>
          <p:cNvSpPr>
            <a:spLocks noGrp="1" noChangeArrowheads="1"/>
          </p:cNvSpPr>
          <p:nvPr>
            <p:ph idx="1"/>
          </p:nvPr>
        </p:nvSpPr>
        <p:spPr>
          <a:xfrm>
            <a:off x="900113" y="1797050"/>
            <a:ext cx="4662487" cy="4368800"/>
          </a:xfrm>
        </p:spPr>
        <p:txBody>
          <a:bodyPr/>
          <a:lstStyle/>
          <a:p>
            <a:pPr marL="342900" indent="-342900" algn="l" defTabSz="914400">
              <a:spcBef>
                <a:spcPct val="20000"/>
              </a:spcBef>
              <a:buClr>
                <a:srgbClr val="4B575F"/>
              </a:buClr>
              <a:buFont typeface="Wingdings"/>
              <a:buChar char="§"/>
            </a:pPr>
            <a:r>
              <a:rPr lang="de-CH" sz="2000" b="0" i="0" dirty="0">
                <a:solidFill>
                  <a:srgbClr val="4B575F"/>
                </a:solidFill>
                <a:effectLst/>
                <a:latin typeface="Arial"/>
                <a:ea typeface="+mn-ea"/>
                <a:cs typeface="Arial"/>
              </a:rPr>
              <a:t>Mithilfe der Trägerberechnung kann die geschätzte Verschiebung ermittelt werden. Durch diese Berechnung wird sichergestellt, </a:t>
            </a:r>
            <a:r>
              <a:rPr lang="de-CH" sz="2000" b="0" i="0" dirty="0" smtClean="0">
                <a:solidFill>
                  <a:srgbClr val="4B575F"/>
                </a:solidFill>
                <a:effectLst/>
                <a:latin typeface="Arial"/>
                <a:ea typeface="+mn-ea"/>
                <a:cs typeface="Arial"/>
              </a:rPr>
              <a:t/>
            </a:r>
            <a:br>
              <a:rPr lang="de-CH" sz="2000" b="0" i="0" dirty="0" smtClean="0">
                <a:solidFill>
                  <a:srgbClr val="4B575F"/>
                </a:solidFill>
                <a:effectLst/>
                <a:latin typeface="Arial"/>
                <a:ea typeface="+mn-ea"/>
                <a:cs typeface="Arial"/>
              </a:rPr>
            </a:br>
            <a:r>
              <a:rPr lang="de-CH" sz="2000" b="0" i="0" dirty="0" smtClean="0">
                <a:solidFill>
                  <a:srgbClr val="4B575F"/>
                </a:solidFill>
                <a:effectLst/>
                <a:latin typeface="Arial"/>
                <a:ea typeface="+mn-ea"/>
                <a:cs typeface="Arial"/>
              </a:rPr>
              <a:t>dass </a:t>
            </a:r>
            <a:r>
              <a:rPr lang="de-CH" sz="2000" b="0" i="0" dirty="0">
                <a:solidFill>
                  <a:srgbClr val="4B575F"/>
                </a:solidFill>
                <a:effectLst/>
                <a:latin typeface="Arial"/>
                <a:ea typeface="+mn-ea"/>
                <a:cs typeface="Arial"/>
              </a:rPr>
              <a:t>die Analyseergebnisse den Erwartungen entsprechen. </a:t>
            </a:r>
            <a:endParaRPr lang="en-US" dirty="0" smtClean="0">
              <a:latin typeface="Arial" charset="0"/>
              <a:cs typeface="Arial" charset="0"/>
            </a:endParaRPr>
          </a:p>
        </p:txBody>
      </p:sp>
      <p:sp>
        <p:nvSpPr>
          <p:cNvPr id="79875" name="Rectangle 12"/>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Trägerberechnung</a:t>
            </a:r>
          </a:p>
        </p:txBody>
      </p:sp>
    </p:spTree>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a:xfrm>
            <a:off x="899592" y="401859"/>
            <a:ext cx="5958408" cy="548640"/>
          </a:xfrm>
        </p:spPr>
        <p:txBody>
          <a:bodyPr/>
          <a:lstStyle/>
          <a:p>
            <a:pPr algn="l" defTabSz="914400">
              <a:spcBef>
                <a:spcPct val="0"/>
              </a:spcBef>
              <a:buNone/>
            </a:pPr>
            <a:r>
              <a:rPr lang="en-US" sz="3000" b="1" i="0" baseline="0" dirty="0">
                <a:solidFill>
                  <a:srgbClr val="4B575F"/>
                </a:solidFill>
                <a:latin typeface="Arial"/>
                <a:ea typeface="+mj-ea"/>
                <a:cs typeface="Arial"/>
              </a:rPr>
              <a:t>4 – </a:t>
            </a:r>
            <a:r>
              <a:rPr lang="en-US" sz="3000" b="1" i="0" baseline="0" dirty="0" err="1">
                <a:solidFill>
                  <a:srgbClr val="4B575F"/>
                </a:solidFill>
                <a:latin typeface="Arial"/>
                <a:ea typeface="+mj-ea"/>
                <a:cs typeface="Arial"/>
              </a:rPr>
              <a:t>Analysieren</a:t>
            </a:r>
            <a:r>
              <a:rPr lang="en-US" sz="3000" b="1" i="0" baseline="0" dirty="0">
                <a:solidFill>
                  <a:srgbClr val="4B575F"/>
                </a:solidFill>
                <a:latin typeface="Arial"/>
                <a:ea typeface="+mj-ea"/>
                <a:cs typeface="Arial"/>
              </a:rPr>
              <a:t> von </a:t>
            </a:r>
            <a:r>
              <a:rPr lang="en-US" sz="3000" b="1" i="0" baseline="0" dirty="0" err="1">
                <a:solidFill>
                  <a:srgbClr val="4B575F"/>
                </a:solidFill>
                <a:latin typeface="Arial"/>
                <a:ea typeface="+mj-ea"/>
                <a:cs typeface="Arial"/>
              </a:rPr>
              <a:t>Tragwerkkonstruktionen</a:t>
            </a:r>
            <a:endParaRPr lang="en-US" sz="3000" b="1" i="0" baseline="0" dirty="0">
              <a:solidFill>
                <a:srgbClr val="4B575F"/>
              </a:solidFill>
              <a:latin typeface="Arial"/>
              <a:ea typeface="+mj-ea"/>
              <a:cs typeface="Arial"/>
            </a:endParaRPr>
          </a:p>
        </p:txBody>
      </p:sp>
      <p:sp>
        <p:nvSpPr>
          <p:cNvPr id="80899" name="Rectangle 3"/>
          <p:cNvSpPr>
            <a:spLocks noGrp="1" noChangeArrowheads="1"/>
          </p:cNvSpPr>
          <p:nvPr>
            <p:ph type="body" idx="4294967295"/>
          </p:nvPr>
        </p:nvSpPr>
        <p:spPr>
          <a:xfrm>
            <a:off x="0" y="1296988"/>
            <a:ext cx="8650288" cy="4862512"/>
          </a:xfrm>
        </p:spPr>
        <p:txBody>
          <a:bodyPr/>
          <a:lstStyle/>
          <a:p>
            <a:pPr eaLnBrk="1" hangingPunct="1"/>
            <a:endParaRPr lang="en-US" smtClean="0">
              <a:latin typeface="Arial" charset="0"/>
              <a:cs typeface="Arial" charset="0"/>
            </a:endParaRPr>
          </a:p>
          <a:p>
            <a:pPr eaLnBrk="1" hangingPunct="1"/>
            <a:endParaRPr lang="en-US" smtClean="0">
              <a:latin typeface="Arial" charset="0"/>
              <a:cs typeface="Arial" charset="0"/>
            </a:endParaRPr>
          </a:p>
        </p:txBody>
      </p:sp>
    </p:spTree>
  </p:cSld>
  <p:clrMapOvr>
    <a:masterClrMapping/>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52" name="_s2052"/>
          <p:cNvCxnSpPr>
            <a:cxnSpLocks noChangeShapeType="1"/>
            <a:stCxn id="14" idx="0"/>
            <a:endCxn id="13" idx="2"/>
          </p:cNvCxnSpPr>
          <p:nvPr/>
        </p:nvCxnSpPr>
        <p:spPr bwMode="auto">
          <a:xfrm rot="16200000">
            <a:off x="6367231" y="2578818"/>
            <a:ext cx="334786" cy="5237"/>
          </a:xfrm>
          <a:prstGeom prst="straightConnector1">
            <a:avLst/>
          </a:prstGeom>
          <a:noFill/>
          <a:ln w="28575">
            <a:solidFill>
              <a:srgbClr val="540000"/>
            </a:solidFill>
            <a:round/>
            <a:headEnd/>
            <a:tailEnd/>
          </a:ln>
        </p:spPr>
      </p:cxnSp>
      <p:cxnSp>
        <p:nvCxnSpPr>
          <p:cNvPr id="2053" name="_s2053"/>
          <p:cNvCxnSpPr>
            <a:cxnSpLocks noChangeShapeType="1"/>
            <a:stCxn id="16" idx="0"/>
            <a:endCxn id="15" idx="2"/>
          </p:cNvCxnSpPr>
          <p:nvPr/>
        </p:nvCxnSpPr>
        <p:spPr bwMode="auto">
          <a:xfrm rot="16200000">
            <a:off x="6367231" y="4484524"/>
            <a:ext cx="334786" cy="5237"/>
          </a:xfrm>
          <a:prstGeom prst="straightConnector1">
            <a:avLst/>
          </a:prstGeom>
          <a:noFill/>
          <a:ln w="28575">
            <a:solidFill>
              <a:srgbClr val="540000"/>
            </a:solidFill>
            <a:round/>
            <a:headEnd/>
            <a:tailEnd/>
          </a:ln>
        </p:spPr>
      </p:cxnSp>
      <p:cxnSp>
        <p:nvCxnSpPr>
          <p:cNvPr id="2054" name="_s2054"/>
          <p:cNvCxnSpPr>
            <a:cxnSpLocks noChangeShapeType="1"/>
            <a:stCxn id="15" idx="0"/>
            <a:endCxn id="14" idx="2"/>
          </p:cNvCxnSpPr>
          <p:nvPr/>
        </p:nvCxnSpPr>
        <p:spPr bwMode="auto">
          <a:xfrm rot="16200000">
            <a:off x="6367231" y="3531671"/>
            <a:ext cx="334786" cy="5237"/>
          </a:xfrm>
          <a:prstGeom prst="straightConnector1">
            <a:avLst/>
          </a:prstGeom>
          <a:noFill/>
          <a:ln w="28575">
            <a:solidFill>
              <a:srgbClr val="540000"/>
            </a:solidFill>
            <a:round/>
            <a:headEnd/>
            <a:tailEnd/>
          </a:ln>
        </p:spPr>
      </p:cxnSp>
      <p:sp>
        <p:nvSpPr>
          <p:cNvPr id="13" name="_s2055"/>
          <p:cNvSpPr>
            <a:spLocks noChangeArrowheads="1"/>
          </p:cNvSpPr>
          <p:nvPr/>
        </p:nvSpPr>
        <p:spPr bwMode="auto">
          <a:xfrm>
            <a:off x="4267200" y="1797050"/>
            <a:ext cx="4524375" cy="618067"/>
          </a:xfrm>
          <a:prstGeom prst="roundRect">
            <a:avLst>
              <a:gd name="adj" fmla="val 16667"/>
            </a:avLst>
          </a:prstGeom>
          <a:gradFill rotWithShape="1">
            <a:gsLst>
              <a:gs pos="0">
                <a:srgbClr val="F9F67F"/>
              </a:gs>
              <a:gs pos="100000">
                <a:srgbClr val="FFCC00"/>
              </a:gs>
            </a:gsLst>
            <a:lin ang="5400000" scaled="1"/>
          </a:gradFill>
          <a:ln w="9525">
            <a:solidFill>
              <a:srgbClr val="800000"/>
            </a:solidFill>
            <a:round/>
            <a:headEnd/>
            <a:tailEnd/>
          </a:ln>
        </p:spPr>
        <p:txBody>
          <a:bodyPr vert="horz" wrap="none" lIns="0" tIns="0" rIns="0" bIns="0" numCol="1" anchor="ctr" anchorCtr="0" compatLnSpc="1">
            <a:prstTxWarp prst="textNoShape">
              <a:avLst/>
            </a:prstTxWarp>
          </a:bodyPr>
          <a:lstStyle/>
          <a:p>
            <a:pPr marL="0" marR="0" indent="0" algn="ctr" defTabSz="914400">
              <a:lnSpc>
                <a:spcPct val="100000"/>
              </a:lnSpc>
              <a:spcBef>
                <a:spcPct val="0"/>
              </a:spcBef>
              <a:spcAft>
                <a:spcPct val="0"/>
              </a:spcAft>
              <a:buNone/>
              <a:tabLst/>
            </a:pPr>
            <a:r>
              <a:rPr lang="de-CH" sz="2900" b="0" i="0" u="none" strike="noStrike" cap="none" baseline="0">
                <a:ln>
                  <a:noFill/>
                </a:ln>
                <a:solidFill>
                  <a:srgbClr val="4B575F"/>
                </a:solidFill>
                <a:effectLst/>
                <a:latin typeface="Arial"/>
                <a:ea typeface="+mn-ea"/>
                <a:cs typeface="Arial"/>
              </a:rPr>
              <a:t>Modell</a:t>
            </a:r>
          </a:p>
        </p:txBody>
      </p:sp>
      <p:sp>
        <p:nvSpPr>
          <p:cNvPr id="14" name="_s2056"/>
          <p:cNvSpPr>
            <a:spLocks noChangeArrowheads="1"/>
          </p:cNvSpPr>
          <p:nvPr/>
        </p:nvSpPr>
        <p:spPr bwMode="auto">
          <a:xfrm>
            <a:off x="4267200" y="2749903"/>
            <a:ext cx="4524375" cy="618067"/>
          </a:xfrm>
          <a:prstGeom prst="roundRect">
            <a:avLst>
              <a:gd name="adj" fmla="val 16667"/>
            </a:avLst>
          </a:prstGeom>
          <a:gradFill rotWithShape="1">
            <a:gsLst>
              <a:gs pos="0">
                <a:srgbClr val="FF9933"/>
              </a:gs>
              <a:gs pos="100000">
                <a:srgbClr val="FF6600"/>
              </a:gs>
            </a:gsLst>
            <a:lin ang="5400000" scaled="1"/>
          </a:gradFill>
          <a:ln w="9525">
            <a:solidFill>
              <a:srgbClr val="800000"/>
            </a:solidFill>
            <a:round/>
            <a:headEnd/>
            <a:tailEnd/>
          </a:ln>
        </p:spPr>
        <p:txBody>
          <a:bodyPr vert="horz" wrap="none" lIns="0" tIns="0" rIns="0" bIns="0" numCol="1" anchor="ctr" anchorCtr="0" compatLnSpc="1">
            <a:prstTxWarp prst="textNoShape">
              <a:avLst/>
            </a:prstTxWarp>
          </a:bodyPr>
          <a:lstStyle/>
          <a:p>
            <a:pPr marL="0" marR="0" indent="0" algn="ctr" defTabSz="914400">
              <a:lnSpc>
                <a:spcPct val="100000"/>
              </a:lnSpc>
              <a:spcBef>
                <a:spcPct val="0"/>
              </a:spcBef>
              <a:spcAft>
                <a:spcPct val="0"/>
              </a:spcAft>
              <a:buNone/>
              <a:tabLst/>
            </a:pPr>
            <a:r>
              <a:rPr lang="de-CH" sz="2900" b="0" i="0" u="none" strike="noStrike" cap="none" baseline="0">
                <a:ln>
                  <a:noFill/>
                </a:ln>
                <a:solidFill>
                  <a:srgbClr val="4B575F"/>
                </a:solidFill>
                <a:effectLst/>
                <a:latin typeface="Arial"/>
                <a:ea typeface="+mn-ea"/>
                <a:cs typeface="Arial"/>
              </a:rPr>
              <a:t>Vorverarbeitung</a:t>
            </a:r>
          </a:p>
        </p:txBody>
      </p:sp>
      <p:sp>
        <p:nvSpPr>
          <p:cNvPr id="15" name="_s2057"/>
          <p:cNvSpPr>
            <a:spLocks noChangeArrowheads="1"/>
          </p:cNvSpPr>
          <p:nvPr/>
        </p:nvSpPr>
        <p:spPr bwMode="auto">
          <a:xfrm>
            <a:off x="4267200" y="3702756"/>
            <a:ext cx="4524375" cy="618067"/>
          </a:xfrm>
          <a:prstGeom prst="roundRect">
            <a:avLst>
              <a:gd name="adj" fmla="val 16667"/>
            </a:avLst>
          </a:prstGeom>
          <a:gradFill rotWithShape="1">
            <a:gsLst>
              <a:gs pos="0">
                <a:srgbClr val="FF6600"/>
              </a:gs>
              <a:gs pos="100000">
                <a:srgbClr val="FF0000"/>
              </a:gs>
            </a:gsLst>
            <a:lin ang="5400000" scaled="1"/>
          </a:gradFill>
          <a:ln w="9525">
            <a:solidFill>
              <a:srgbClr val="800000"/>
            </a:solidFill>
            <a:round/>
            <a:headEnd/>
            <a:tailEnd/>
          </a:ln>
        </p:spPr>
        <p:txBody>
          <a:bodyPr vert="horz" wrap="none" lIns="0" tIns="0" rIns="0" bIns="0" numCol="1" anchor="ctr" anchorCtr="0" compatLnSpc="1">
            <a:prstTxWarp prst="textNoShape">
              <a:avLst/>
            </a:prstTxWarp>
          </a:bodyPr>
          <a:lstStyle/>
          <a:p>
            <a:pPr marL="0" marR="0" indent="0" algn="ctr" defTabSz="914400">
              <a:lnSpc>
                <a:spcPct val="100000"/>
              </a:lnSpc>
              <a:spcBef>
                <a:spcPct val="0"/>
              </a:spcBef>
              <a:spcAft>
                <a:spcPct val="0"/>
              </a:spcAft>
              <a:buNone/>
              <a:tabLst/>
            </a:pPr>
            <a:r>
              <a:rPr lang="de-CH" sz="2900" b="0" i="0" u="none" strike="noStrike" cap="none" baseline="0">
                <a:ln>
                  <a:noFill/>
                </a:ln>
                <a:solidFill>
                  <a:srgbClr val="4B575F"/>
                </a:solidFill>
                <a:effectLst/>
                <a:latin typeface="Arial"/>
                <a:ea typeface="+mn-ea"/>
                <a:cs typeface="Arial"/>
              </a:rPr>
              <a:t>Analyse</a:t>
            </a:r>
          </a:p>
        </p:txBody>
      </p:sp>
      <p:sp>
        <p:nvSpPr>
          <p:cNvPr id="16" name="_s2058"/>
          <p:cNvSpPr>
            <a:spLocks noChangeArrowheads="1"/>
          </p:cNvSpPr>
          <p:nvPr/>
        </p:nvSpPr>
        <p:spPr bwMode="auto">
          <a:xfrm>
            <a:off x="4267200" y="4655608"/>
            <a:ext cx="4524375" cy="618067"/>
          </a:xfrm>
          <a:prstGeom prst="roundRect">
            <a:avLst>
              <a:gd name="adj" fmla="val 16667"/>
            </a:avLst>
          </a:prstGeom>
          <a:gradFill rotWithShape="1">
            <a:gsLst>
              <a:gs pos="0">
                <a:srgbClr val="FF0000"/>
              </a:gs>
              <a:gs pos="100000">
                <a:srgbClr val="D60000"/>
              </a:gs>
            </a:gsLst>
            <a:lin ang="5400000" scaled="1"/>
          </a:gradFill>
          <a:ln w="9525">
            <a:solidFill>
              <a:srgbClr val="800000"/>
            </a:solidFill>
            <a:round/>
            <a:headEnd/>
            <a:tailEnd/>
          </a:ln>
        </p:spPr>
        <p:txBody>
          <a:bodyPr vert="horz" wrap="none" lIns="0" tIns="0" rIns="0" bIns="0" numCol="1" anchor="ctr" anchorCtr="0" compatLnSpc="1">
            <a:prstTxWarp prst="textNoShape">
              <a:avLst/>
            </a:prstTxWarp>
          </a:bodyPr>
          <a:lstStyle/>
          <a:p>
            <a:pPr marL="0" marR="0" indent="0" algn="ctr" defTabSz="914400">
              <a:lnSpc>
                <a:spcPct val="100000"/>
              </a:lnSpc>
              <a:spcBef>
                <a:spcPct val="0"/>
              </a:spcBef>
              <a:spcAft>
                <a:spcPct val="0"/>
              </a:spcAft>
              <a:buNone/>
              <a:tabLst/>
            </a:pPr>
            <a:r>
              <a:rPr lang="de-CH" sz="2900" b="0" i="0" u="none" strike="noStrike" cap="none" baseline="0">
                <a:ln>
                  <a:noFill/>
                </a:ln>
                <a:solidFill>
                  <a:srgbClr val="4B575F"/>
                </a:solidFill>
                <a:effectLst/>
                <a:latin typeface="Arial"/>
                <a:ea typeface="+mn-ea"/>
                <a:cs typeface="Arial"/>
              </a:rPr>
              <a:t>Nachbearbeitung</a:t>
            </a:r>
          </a:p>
        </p:txBody>
      </p:sp>
      <p:sp>
        <p:nvSpPr>
          <p:cNvPr id="2059" name="Rectangle 12"/>
          <p:cNvSpPr>
            <a:spLocks noGrp="1" noChangeArrowheads="1"/>
          </p:cNvSpPr>
          <p:nvPr>
            <p:ph type="title"/>
          </p:nvPr>
        </p:nvSpPr>
        <p:spPr/>
        <p:txBody>
          <a:bodyPr/>
          <a:lstStyle/>
          <a:p>
            <a:pPr algn="l" defTabSz="914400">
              <a:lnSpc>
                <a:spcPts val="3200"/>
              </a:lnSpc>
              <a:spcBef>
                <a:spcPct val="0"/>
              </a:spcBef>
              <a:buNone/>
            </a:pPr>
            <a:r>
              <a:rPr lang="en-US" sz="3000" b="1" i="0" baseline="0" dirty="0">
                <a:solidFill>
                  <a:srgbClr val="4B575F"/>
                </a:solidFill>
                <a:latin typeface="Arial"/>
                <a:ea typeface="+mj-ea"/>
                <a:cs typeface="Arial"/>
              </a:rPr>
              <a:t>Die </a:t>
            </a:r>
            <a:r>
              <a:rPr lang="en-US" sz="3000" b="1" i="0" baseline="0" dirty="0" err="1">
                <a:solidFill>
                  <a:srgbClr val="4B575F"/>
                </a:solidFill>
                <a:latin typeface="Arial"/>
                <a:ea typeface="+mj-ea"/>
                <a:cs typeface="Arial"/>
              </a:rPr>
              <a:t>einzelnen</a:t>
            </a:r>
            <a:r>
              <a:rPr lang="en-US" sz="3000" b="1" i="0" baseline="0" dirty="0">
                <a:solidFill>
                  <a:srgbClr val="4B575F"/>
                </a:solidFill>
                <a:latin typeface="Arial"/>
                <a:ea typeface="+mj-ea"/>
                <a:cs typeface="Arial"/>
              </a:rPr>
              <a:t> </a:t>
            </a:r>
            <a:r>
              <a:rPr lang="en-US" sz="3000" b="1" i="0" baseline="0" dirty="0" err="1">
                <a:solidFill>
                  <a:srgbClr val="4B575F"/>
                </a:solidFill>
                <a:latin typeface="Arial"/>
                <a:ea typeface="+mj-ea"/>
                <a:cs typeface="Arial"/>
              </a:rPr>
              <a:t>Schritte</a:t>
            </a:r>
            <a:r>
              <a:rPr lang="en-US" sz="3000" b="1" i="0" baseline="0" dirty="0">
                <a:solidFill>
                  <a:srgbClr val="4B575F"/>
                </a:solidFill>
                <a:latin typeface="Arial"/>
                <a:ea typeface="+mj-ea"/>
                <a:cs typeface="Arial"/>
              </a:rPr>
              <a:t> </a:t>
            </a:r>
            <a:r>
              <a:rPr lang="en-US" sz="3000" b="1" i="0" baseline="0" dirty="0" err="1">
                <a:solidFill>
                  <a:srgbClr val="4B575F"/>
                </a:solidFill>
                <a:latin typeface="Arial"/>
                <a:ea typeface="+mj-ea"/>
                <a:cs typeface="Arial"/>
              </a:rPr>
              <a:t>einer</a:t>
            </a:r>
            <a:r>
              <a:rPr lang="en-US" sz="3000" b="1" i="0" baseline="0" dirty="0">
                <a:solidFill>
                  <a:srgbClr val="4B575F"/>
                </a:solidFill>
                <a:latin typeface="Arial"/>
                <a:ea typeface="+mj-ea"/>
                <a:cs typeface="Arial"/>
              </a:rPr>
              <a:t> </a:t>
            </a:r>
            <a:r>
              <a:rPr lang="en-US" sz="3000" b="1" i="0" baseline="0" dirty="0" err="1">
                <a:solidFill>
                  <a:srgbClr val="4B575F"/>
                </a:solidFill>
                <a:latin typeface="Arial"/>
                <a:ea typeface="+mj-ea"/>
                <a:cs typeface="Arial"/>
              </a:rPr>
              <a:t>Konstruktionsanalyse</a:t>
            </a:r>
            <a:endParaRPr lang="en-US" sz="3000" b="1" i="0" baseline="0" dirty="0">
              <a:solidFill>
                <a:srgbClr val="4B575F"/>
              </a:solidFill>
              <a:latin typeface="Arial"/>
              <a:ea typeface="+mj-ea"/>
              <a:cs typeface="Arial"/>
            </a:endParaRPr>
          </a:p>
        </p:txBody>
      </p:sp>
      <p:sp>
        <p:nvSpPr>
          <p:cNvPr id="2060" name="Rectangle 13"/>
          <p:cNvSpPr>
            <a:spLocks noGrp="1" noChangeArrowheads="1"/>
          </p:cNvSpPr>
          <p:nvPr>
            <p:ph sz="half" idx="4294967295"/>
          </p:nvPr>
        </p:nvSpPr>
        <p:spPr>
          <a:xfrm>
            <a:off x="0" y="1219200"/>
            <a:ext cx="4495800" cy="5418137"/>
          </a:xfrm>
        </p:spPr>
        <p:txBody>
          <a:bodyPr>
            <a:normAutofit/>
          </a:bodyPr>
          <a:lstStyle/>
          <a:p>
            <a:pPr marL="342900" indent="-342900" algn="l" defTabSz="914400">
              <a:spcBef>
                <a:spcPct val="20000"/>
              </a:spcBef>
              <a:buClr>
                <a:srgbClr val="4B575F"/>
              </a:buClr>
              <a:buFont typeface="Wingdings"/>
              <a:buChar char="§"/>
            </a:pPr>
            <a:r>
              <a:rPr lang="de-CH" sz="1900" b="0" i="0" dirty="0">
                <a:solidFill>
                  <a:srgbClr val="4B575F"/>
                </a:solidFill>
                <a:latin typeface="Arial"/>
                <a:ea typeface="+mn-ea"/>
                <a:cs typeface="Arial"/>
              </a:rPr>
              <a:t>Eine Konstruktionsanalyse erfolgt </a:t>
            </a:r>
            <a:r>
              <a:rPr lang="de-CH" sz="1900" b="0" i="0" dirty="0" smtClean="0">
                <a:solidFill>
                  <a:srgbClr val="4B575F"/>
                </a:solidFill>
                <a:latin typeface="Arial"/>
                <a:ea typeface="+mn-ea"/>
                <a:cs typeface="Arial"/>
              </a:rPr>
              <a:t/>
            </a:r>
            <a:br>
              <a:rPr lang="de-CH" sz="1900" b="0" i="0" dirty="0" smtClean="0">
                <a:solidFill>
                  <a:srgbClr val="4B575F"/>
                </a:solidFill>
                <a:latin typeface="Arial"/>
                <a:ea typeface="+mn-ea"/>
                <a:cs typeface="Arial"/>
              </a:rPr>
            </a:br>
            <a:r>
              <a:rPr lang="de-CH" sz="1900" b="0" i="0" dirty="0" smtClean="0">
                <a:solidFill>
                  <a:srgbClr val="4B575F"/>
                </a:solidFill>
                <a:latin typeface="Arial"/>
                <a:ea typeface="+mn-ea"/>
                <a:cs typeface="Arial"/>
              </a:rPr>
              <a:t>in </a:t>
            </a:r>
            <a:r>
              <a:rPr lang="de-CH" sz="1900" b="0" i="0" dirty="0">
                <a:solidFill>
                  <a:srgbClr val="4B575F"/>
                </a:solidFill>
                <a:latin typeface="Arial"/>
                <a:ea typeface="+mn-ea"/>
                <a:cs typeface="Arial"/>
              </a:rPr>
              <a:t>folgender Reihenfolge:</a:t>
            </a:r>
          </a:p>
          <a:p>
            <a:pPr marL="742950" lvl="1" indent="-285750" algn="l" defTabSz="914400">
              <a:spcBef>
                <a:spcPct val="20000"/>
              </a:spcBef>
              <a:buClr>
                <a:srgbClr val="4B575F"/>
              </a:buClr>
              <a:buFont typeface="Wingdings"/>
              <a:buChar char="§"/>
            </a:pPr>
            <a:r>
              <a:rPr lang="de-CH" sz="1900" b="0" i="0" dirty="0">
                <a:solidFill>
                  <a:srgbClr val="4B575F"/>
                </a:solidFill>
                <a:latin typeface="Arial"/>
                <a:ea typeface="+mn-ea"/>
                <a:cs typeface="Arial"/>
              </a:rPr>
              <a:t>In SolidWorks:</a:t>
            </a:r>
          </a:p>
          <a:p>
            <a:pPr marL="1143000" lvl="2" indent="-228600" algn="l" defTabSz="914400">
              <a:spcBef>
                <a:spcPct val="20000"/>
              </a:spcBef>
              <a:buClr>
                <a:srgbClr val="4B575F"/>
              </a:buClr>
              <a:buFont typeface="Courier New"/>
              <a:buChar char="o"/>
            </a:pPr>
            <a:r>
              <a:rPr lang="de-CH" sz="1900" b="0" i="0" baseline="0" dirty="0">
                <a:solidFill>
                  <a:srgbClr val="4B575F"/>
                </a:solidFill>
                <a:latin typeface="Arial"/>
                <a:ea typeface="+mn-ea"/>
                <a:cs typeface="Arial"/>
              </a:rPr>
              <a:t>Im Modell wird die </a:t>
            </a:r>
            <a:r>
              <a:rPr lang="de-CH" sz="1900" b="0" i="0" baseline="0" dirty="0" smtClean="0">
                <a:solidFill>
                  <a:srgbClr val="4B575F"/>
                </a:solidFill>
                <a:latin typeface="Arial"/>
                <a:ea typeface="+mn-ea"/>
                <a:cs typeface="Arial"/>
              </a:rPr>
              <a:t/>
            </a:r>
            <a:br>
              <a:rPr lang="de-CH" sz="1900" b="0" i="0" baseline="0" dirty="0" smtClean="0">
                <a:solidFill>
                  <a:srgbClr val="4B575F"/>
                </a:solidFill>
                <a:latin typeface="Arial"/>
                <a:ea typeface="+mn-ea"/>
                <a:cs typeface="Arial"/>
              </a:rPr>
            </a:br>
            <a:r>
              <a:rPr lang="de-CH" sz="1900" b="0" i="0" baseline="0" dirty="0" smtClean="0">
                <a:solidFill>
                  <a:srgbClr val="4B575F"/>
                </a:solidFill>
                <a:latin typeface="Arial"/>
                <a:ea typeface="+mn-ea"/>
                <a:cs typeface="Arial"/>
              </a:rPr>
              <a:t>Geometrie </a:t>
            </a:r>
            <a:r>
              <a:rPr lang="de-CH" sz="1900" b="0" i="0" baseline="0" dirty="0">
                <a:solidFill>
                  <a:srgbClr val="4B575F"/>
                </a:solidFill>
                <a:latin typeface="Arial"/>
                <a:ea typeface="+mn-ea"/>
                <a:cs typeface="Arial"/>
              </a:rPr>
              <a:t>erstellt.</a:t>
            </a:r>
          </a:p>
          <a:p>
            <a:pPr marL="742950" lvl="1" indent="-285750" algn="l" defTabSz="914400">
              <a:spcBef>
                <a:spcPct val="20000"/>
              </a:spcBef>
              <a:buClr>
                <a:srgbClr val="4B575F"/>
              </a:buClr>
              <a:buFont typeface="Wingdings"/>
              <a:buChar char="§"/>
            </a:pPr>
            <a:r>
              <a:rPr lang="de-CH" sz="1900" b="0" i="0" dirty="0">
                <a:solidFill>
                  <a:srgbClr val="4B575F"/>
                </a:solidFill>
                <a:latin typeface="Arial"/>
                <a:ea typeface="+mn-ea"/>
                <a:cs typeface="Arial"/>
              </a:rPr>
              <a:t>In SolidWorks Simulation:</a:t>
            </a:r>
          </a:p>
          <a:p>
            <a:pPr marL="1143000" lvl="2" indent="-228600" algn="l" defTabSz="914400">
              <a:spcBef>
                <a:spcPct val="20000"/>
              </a:spcBef>
              <a:buClr>
                <a:srgbClr val="4B575F"/>
              </a:buClr>
              <a:buFont typeface="Courier New"/>
              <a:buChar char="o"/>
            </a:pPr>
            <a:r>
              <a:rPr lang="de-CH" sz="1900" b="0" i="0" baseline="0" dirty="0">
                <a:solidFill>
                  <a:srgbClr val="4B575F"/>
                </a:solidFill>
                <a:latin typeface="Arial"/>
                <a:ea typeface="+mn-ea"/>
                <a:cs typeface="Arial"/>
              </a:rPr>
              <a:t>Bei der Vorverarbeitung werden Materialien, Montagevorrichtungen </a:t>
            </a:r>
            <a:r>
              <a:rPr lang="de-CH" sz="1900" b="0" i="0" baseline="0" dirty="0" smtClean="0">
                <a:solidFill>
                  <a:srgbClr val="4B575F"/>
                </a:solidFill>
                <a:latin typeface="Arial"/>
                <a:ea typeface="+mn-ea"/>
                <a:cs typeface="Arial"/>
              </a:rPr>
              <a:t/>
            </a:r>
            <a:br>
              <a:rPr lang="de-CH" sz="1900" b="0" i="0" baseline="0" dirty="0" smtClean="0">
                <a:solidFill>
                  <a:srgbClr val="4B575F"/>
                </a:solidFill>
                <a:latin typeface="Arial"/>
                <a:ea typeface="+mn-ea"/>
                <a:cs typeface="Arial"/>
              </a:rPr>
            </a:br>
            <a:r>
              <a:rPr lang="de-CH" sz="1900" b="0" i="0" baseline="0" dirty="0" smtClean="0">
                <a:solidFill>
                  <a:srgbClr val="4B575F"/>
                </a:solidFill>
                <a:latin typeface="Arial"/>
                <a:ea typeface="+mn-ea"/>
                <a:cs typeface="Arial"/>
              </a:rPr>
              <a:t>und </a:t>
            </a:r>
            <a:r>
              <a:rPr lang="de-CH" sz="1900" b="0" i="0" baseline="0" dirty="0">
                <a:solidFill>
                  <a:srgbClr val="4B575F"/>
                </a:solidFill>
                <a:latin typeface="Arial"/>
                <a:ea typeface="+mn-ea"/>
                <a:cs typeface="Arial"/>
              </a:rPr>
              <a:t>Lasten hinzugefügt.</a:t>
            </a:r>
          </a:p>
          <a:p>
            <a:pPr marL="1143000" lvl="2" indent="-228600" algn="l" defTabSz="914400">
              <a:spcBef>
                <a:spcPct val="20000"/>
              </a:spcBef>
              <a:buClr>
                <a:srgbClr val="4B575F"/>
              </a:buClr>
              <a:buFont typeface="Courier New"/>
              <a:buChar char="o"/>
            </a:pPr>
            <a:r>
              <a:rPr lang="de-CH" sz="1900" b="0" i="0" baseline="0" dirty="0">
                <a:solidFill>
                  <a:srgbClr val="4B575F"/>
                </a:solidFill>
                <a:latin typeface="Arial"/>
                <a:ea typeface="+mn-ea"/>
                <a:cs typeface="Arial"/>
              </a:rPr>
              <a:t>Bei der Analyse werden </a:t>
            </a:r>
            <a:r>
              <a:rPr lang="de-CH" sz="1900" b="0" i="0" baseline="0" dirty="0" smtClean="0">
                <a:solidFill>
                  <a:srgbClr val="4B575F"/>
                </a:solidFill>
                <a:latin typeface="Arial"/>
                <a:ea typeface="+mn-ea"/>
                <a:cs typeface="Arial"/>
              </a:rPr>
              <a:t>die </a:t>
            </a:r>
            <a:r>
              <a:rPr lang="de-CH" sz="1900" b="0" i="0" baseline="0" dirty="0">
                <a:solidFill>
                  <a:srgbClr val="4B575F"/>
                </a:solidFill>
                <a:latin typeface="Arial"/>
                <a:ea typeface="+mn-ea"/>
                <a:cs typeface="Arial"/>
              </a:rPr>
              <a:t>Eingaben im Analysemodul verarbeitet.</a:t>
            </a:r>
          </a:p>
          <a:p>
            <a:pPr marL="1143000" lvl="2" indent="-228600" algn="l" defTabSz="914400">
              <a:spcBef>
                <a:spcPct val="20000"/>
              </a:spcBef>
              <a:buClr>
                <a:srgbClr val="4B575F"/>
              </a:buClr>
              <a:buFont typeface="Courier New"/>
              <a:buChar char="o"/>
            </a:pPr>
            <a:r>
              <a:rPr lang="de-CH" sz="1900" b="0" i="0" baseline="0" dirty="0">
                <a:solidFill>
                  <a:srgbClr val="4B575F"/>
                </a:solidFill>
                <a:latin typeface="Arial"/>
                <a:ea typeface="+mn-ea"/>
                <a:cs typeface="Arial"/>
              </a:rPr>
              <a:t>Durch die Nachbearbeitung können die Ergebnisse angezeigt werden.</a:t>
            </a:r>
          </a:p>
        </p:txBody>
      </p:sp>
    </p:spTree>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10"/>
          <p:cNvSpPr>
            <a:spLocks noGrp="1" noChangeArrowheads="1"/>
          </p:cNvSpPr>
          <p:nvPr>
            <p:ph idx="1"/>
          </p:nvPr>
        </p:nvSpPr>
        <p:spPr>
          <a:xfrm>
            <a:off x="900113" y="1797050"/>
            <a:ext cx="3748087" cy="4368800"/>
          </a:xfrm>
        </p:spPr>
        <p:txBody>
          <a:bodyPr/>
          <a:lstStyle/>
          <a:p>
            <a:pPr marL="342900" indent="-342900" algn="l" defTabSz="914400">
              <a:spcBef>
                <a:spcPct val="20000"/>
              </a:spcBef>
              <a:buClr>
                <a:srgbClr val="4B575F"/>
              </a:buClr>
              <a:buFont typeface="Wingdings"/>
              <a:buChar char="§"/>
            </a:pPr>
            <a:r>
              <a:rPr lang="de-CH" sz="2000" b="0" i="0">
                <a:solidFill>
                  <a:srgbClr val="4B575F"/>
                </a:solidFill>
                <a:effectLst/>
                <a:latin typeface="Arial"/>
                <a:ea typeface="+mn-ea"/>
                <a:cs typeface="Arial"/>
              </a:rPr>
              <a:t>Im Konstruktionszyklus werden wiederholt Änderungen an der ursprünglichen Konstruktion zum Ändern des Modells vorgenommen. Durch die Konstruktionsänderungen ändern sich auch die Ergebnisse der Analyse.</a:t>
            </a:r>
          </a:p>
        </p:txBody>
      </p:sp>
      <p:sp>
        <p:nvSpPr>
          <p:cNvPr id="81923"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Konstruktionszyklus</a:t>
            </a:r>
          </a:p>
        </p:txBody>
      </p:sp>
      <p:pic>
        <p:nvPicPr>
          <p:cNvPr id="81924" name="Picture 9" descr="gif"/>
          <p:cNvPicPr>
            <a:picLocks noChangeAspect="1" noChangeArrowheads="1"/>
          </p:cNvPicPr>
          <p:nvPr/>
        </p:nvPicPr>
        <p:blipFill>
          <a:blip r:embed="rId2" cstate="print"/>
          <a:srcRect/>
          <a:stretch>
            <a:fillRect/>
          </a:stretch>
        </p:blipFill>
        <p:spPr bwMode="auto">
          <a:xfrm>
            <a:off x="4648200" y="1295400"/>
            <a:ext cx="3028950" cy="2952750"/>
          </a:xfrm>
          <a:prstGeom prst="rect">
            <a:avLst/>
          </a:prstGeom>
          <a:noFill/>
          <a:ln w="9525">
            <a:noFill/>
            <a:miter lim="800000"/>
            <a:headEnd/>
            <a:tailEnd/>
          </a:ln>
        </p:spPr>
      </p:pic>
      <p:sp>
        <p:nvSpPr>
          <p:cNvPr id="81925" name="TextBox 4"/>
          <p:cNvSpPr txBox="1">
            <a:spLocks noChangeArrowheads="1"/>
          </p:cNvSpPr>
          <p:nvPr/>
        </p:nvSpPr>
        <p:spPr bwMode="auto">
          <a:xfrm>
            <a:off x="4572000" y="2209800"/>
            <a:ext cx="1712913" cy="276225"/>
          </a:xfrm>
          <a:prstGeom prst="rect">
            <a:avLst/>
          </a:prstGeom>
          <a:noFill/>
          <a:ln w="9525">
            <a:noFill/>
            <a:miter lim="800000"/>
            <a:headEnd/>
            <a:tailEnd/>
          </a:ln>
        </p:spPr>
        <p:txBody>
          <a:bodyPr>
            <a:spAutoFit/>
          </a:bodyPr>
          <a:lstStyle/>
          <a:p>
            <a:pPr algn="ctr" defTabSz="914400">
              <a:buNone/>
            </a:pPr>
            <a:r>
              <a:rPr lang="de-CH" sz="1200" b="0" i="0">
                <a:solidFill>
                  <a:schemeClr val="tx1"/>
                </a:solidFill>
                <a:latin typeface="Times New Roman"/>
                <a:ea typeface="+mn-ea"/>
                <a:cs typeface="Times New Roman"/>
              </a:rPr>
              <a:t>SolidWorks Simulation</a:t>
            </a:r>
          </a:p>
        </p:txBody>
      </p:sp>
      <p:sp>
        <p:nvSpPr>
          <p:cNvPr id="6" name="TextBox 5"/>
          <p:cNvSpPr txBox="1"/>
          <p:nvPr/>
        </p:nvSpPr>
        <p:spPr>
          <a:xfrm>
            <a:off x="4876800" y="1362075"/>
            <a:ext cx="1143000" cy="369332"/>
          </a:xfrm>
          <a:prstGeom prst="rect">
            <a:avLst/>
          </a:prstGeom>
          <a:noFill/>
        </p:spPr>
        <p:txBody>
          <a:bodyPr wrap="square" lIns="9144" tIns="91440" rIns="0" bIns="91440" rtlCol="0">
            <a:spAutoFit/>
          </a:bodyPr>
          <a:lstStyle/>
          <a:p>
            <a:pPr algn="ctr" defTabSz="914400">
              <a:buNone/>
            </a:pPr>
            <a:r>
              <a:rPr lang="de-CH" sz="1200" b="0" i="0">
                <a:solidFill>
                  <a:schemeClr val="tx1"/>
                </a:solidFill>
                <a:latin typeface="Times New Roman"/>
                <a:ea typeface="+mn-ea"/>
                <a:cs typeface="Times New Roman"/>
              </a:rPr>
              <a:t>SolidWorks</a:t>
            </a:r>
            <a:endParaRPr lang="en-US" sz="1200" dirty="0">
              <a:latin typeface="Times New Roman" pitchFamily="18" charset="0"/>
              <a:cs typeface="Times New Roman" pitchFamily="18" charset="0"/>
            </a:endParaRPr>
          </a:p>
        </p:txBody>
      </p:sp>
      <p:sp>
        <p:nvSpPr>
          <p:cNvPr id="8" name="TextBox 7"/>
          <p:cNvSpPr txBox="1"/>
          <p:nvPr/>
        </p:nvSpPr>
        <p:spPr>
          <a:xfrm>
            <a:off x="5061474" y="3025590"/>
            <a:ext cx="838200" cy="553998"/>
          </a:xfrm>
          <a:prstGeom prst="rect">
            <a:avLst/>
          </a:prstGeom>
          <a:noFill/>
        </p:spPr>
        <p:txBody>
          <a:bodyPr wrap="square" lIns="9144" tIns="91440" rIns="0" bIns="91440" rtlCol="0">
            <a:spAutoFit/>
          </a:bodyPr>
          <a:lstStyle/>
          <a:p>
            <a:pPr algn="ctr" defTabSz="914400">
              <a:buNone/>
            </a:pPr>
            <a:r>
              <a:rPr lang="de-CH" sz="1200" b="0" i="0" dirty="0" smtClean="0">
                <a:solidFill>
                  <a:schemeClr val="tx1"/>
                </a:solidFill>
                <a:latin typeface="Times New Roman"/>
                <a:ea typeface="+mn-ea"/>
                <a:cs typeface="Times New Roman"/>
              </a:rPr>
              <a:t>Zufrieden-stellend</a:t>
            </a:r>
            <a:r>
              <a:rPr lang="de-CH" sz="1200" b="0" i="0" dirty="0">
                <a:solidFill>
                  <a:schemeClr val="tx1"/>
                </a:solidFill>
                <a:latin typeface="Times New Roman"/>
                <a:ea typeface="+mn-ea"/>
                <a:cs typeface="Times New Roman"/>
              </a:rPr>
              <a:t>?</a:t>
            </a:r>
            <a:endParaRPr lang="en-US" sz="1200" dirty="0">
              <a:latin typeface="Times New Roman" pitchFamily="18" charset="0"/>
              <a:cs typeface="Times New Roman" pitchFamily="18" charset="0"/>
            </a:endParaRPr>
          </a:p>
        </p:txBody>
      </p:sp>
      <p:sp>
        <p:nvSpPr>
          <p:cNvPr id="9" name="TextBox 8"/>
          <p:cNvSpPr txBox="1"/>
          <p:nvPr/>
        </p:nvSpPr>
        <p:spPr>
          <a:xfrm>
            <a:off x="5029200" y="3952875"/>
            <a:ext cx="838200" cy="369332"/>
          </a:xfrm>
          <a:prstGeom prst="rect">
            <a:avLst/>
          </a:prstGeom>
          <a:noFill/>
        </p:spPr>
        <p:txBody>
          <a:bodyPr wrap="square" lIns="9144" tIns="91440" rIns="0" bIns="91440" rtlCol="0">
            <a:spAutoFit/>
          </a:bodyPr>
          <a:lstStyle/>
          <a:p>
            <a:pPr algn="ctr" defTabSz="914400">
              <a:buNone/>
            </a:pPr>
            <a:r>
              <a:rPr lang="de-CH" sz="1200" b="0" i="0">
                <a:solidFill>
                  <a:schemeClr val="tx1"/>
                </a:solidFill>
                <a:latin typeface="Times New Roman"/>
                <a:ea typeface="+mn-ea"/>
                <a:cs typeface="Times New Roman"/>
              </a:rPr>
              <a:t>Prototyp</a:t>
            </a:r>
            <a:endParaRPr lang="en-US" sz="1200" dirty="0">
              <a:latin typeface="Times New Roman" pitchFamily="18" charset="0"/>
              <a:cs typeface="Times New Roman" pitchFamily="18" charset="0"/>
            </a:endParaRPr>
          </a:p>
        </p:txBody>
      </p:sp>
      <p:sp>
        <p:nvSpPr>
          <p:cNvPr id="11" name="TextBox 10"/>
          <p:cNvSpPr txBox="1"/>
          <p:nvPr/>
        </p:nvSpPr>
        <p:spPr>
          <a:xfrm>
            <a:off x="5505450" y="3609975"/>
            <a:ext cx="590550" cy="338554"/>
          </a:xfrm>
          <a:prstGeom prst="rect">
            <a:avLst/>
          </a:prstGeom>
          <a:noFill/>
        </p:spPr>
        <p:txBody>
          <a:bodyPr wrap="square" lIns="9144" tIns="91440" rIns="0" bIns="91440" rtlCol="0">
            <a:spAutoFit/>
          </a:bodyPr>
          <a:lstStyle/>
          <a:p>
            <a:pPr algn="l" defTabSz="914400">
              <a:buNone/>
            </a:pPr>
            <a:r>
              <a:rPr lang="de-CH" sz="1000" b="0" i="0">
                <a:solidFill>
                  <a:srgbClr val="000000"/>
                </a:solidFill>
                <a:latin typeface="Times New Roman"/>
                <a:ea typeface="+mn-ea"/>
                <a:cs typeface="Times New Roman"/>
              </a:rPr>
              <a:t>Ja</a:t>
            </a:r>
            <a:endParaRPr lang="en-US" sz="1000" dirty="0">
              <a:solidFill>
                <a:schemeClr val="tx2"/>
              </a:solidFill>
              <a:latin typeface="Times New Roman" pitchFamily="18" charset="0"/>
              <a:cs typeface="Times New Roman" pitchFamily="18" charset="0"/>
            </a:endParaRPr>
          </a:p>
        </p:txBody>
      </p:sp>
      <p:sp>
        <p:nvSpPr>
          <p:cNvPr id="12" name="TextBox 11"/>
          <p:cNvSpPr txBox="1"/>
          <p:nvPr/>
        </p:nvSpPr>
        <p:spPr>
          <a:xfrm>
            <a:off x="6038850" y="2971800"/>
            <a:ext cx="590550" cy="353943"/>
          </a:xfrm>
          <a:prstGeom prst="rect">
            <a:avLst/>
          </a:prstGeom>
          <a:noFill/>
        </p:spPr>
        <p:txBody>
          <a:bodyPr wrap="square" lIns="9144" tIns="91440" rIns="0" bIns="91440" rtlCol="0">
            <a:spAutoFit/>
          </a:bodyPr>
          <a:lstStyle/>
          <a:p>
            <a:pPr algn="l" defTabSz="914400">
              <a:buNone/>
            </a:pPr>
            <a:r>
              <a:rPr lang="de-CH" sz="1100" b="0" i="0">
                <a:solidFill>
                  <a:srgbClr val="000000"/>
                </a:solidFill>
                <a:latin typeface="Times New Roman"/>
                <a:ea typeface="+mn-ea"/>
                <a:cs typeface="Times New Roman"/>
              </a:rPr>
              <a:t>Nein</a:t>
            </a:r>
            <a:endParaRPr lang="en-US" sz="1100" dirty="0">
              <a:solidFill>
                <a:schemeClr val="tx2"/>
              </a:solidFill>
              <a:latin typeface="Times New Roman" pitchFamily="18" charset="0"/>
              <a:cs typeface="Times New Roman" pitchFamily="18" charset="0"/>
            </a:endParaRPr>
          </a:p>
        </p:txBody>
      </p:sp>
      <p:sp>
        <p:nvSpPr>
          <p:cNvPr id="13" name="TextBox 12"/>
          <p:cNvSpPr txBox="1"/>
          <p:nvPr/>
        </p:nvSpPr>
        <p:spPr>
          <a:xfrm>
            <a:off x="6324600" y="1676400"/>
            <a:ext cx="1219200" cy="353943"/>
          </a:xfrm>
          <a:prstGeom prst="rect">
            <a:avLst/>
          </a:prstGeom>
          <a:noFill/>
        </p:spPr>
        <p:txBody>
          <a:bodyPr wrap="square" lIns="9144" tIns="91440" rIns="0" bIns="91440" rtlCol="0">
            <a:spAutoFit/>
          </a:bodyPr>
          <a:lstStyle/>
          <a:p>
            <a:pPr algn="l" defTabSz="914400">
              <a:buNone/>
            </a:pPr>
            <a:r>
              <a:rPr lang="de-CH" sz="1100" b="0" i="0" dirty="0">
                <a:solidFill>
                  <a:srgbClr val="000000"/>
                </a:solidFill>
                <a:latin typeface="Times New Roman"/>
                <a:ea typeface="+mn-ea"/>
                <a:cs typeface="Times New Roman"/>
              </a:rPr>
              <a:t>Konstruktionszyklus</a:t>
            </a:r>
            <a:endParaRPr lang="en-US" sz="1100" dirty="0">
              <a:solidFill>
                <a:schemeClr val="tx2"/>
              </a:solidFill>
              <a:latin typeface="Times New Roman" pitchFamily="18" charset="0"/>
              <a:cs typeface="Times New Roman" pitchFamily="18" charset="0"/>
            </a:endParaRPr>
          </a:p>
        </p:txBody>
      </p:sp>
    </p:spTree>
  </p:cSld>
  <p:clrMapOvr>
    <a:masterClrMapping/>
  </p:clrMapOvr>
  <p:transition>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5"/>
          <p:cNvSpPr>
            <a:spLocks noGrp="1" noChangeArrowheads="1"/>
          </p:cNvSpPr>
          <p:nvPr>
            <p:ph idx="1"/>
          </p:nvPr>
        </p:nvSpPr>
        <p:spPr>
          <a:xfrm>
            <a:off x="900113" y="1797050"/>
            <a:ext cx="3671887" cy="4368800"/>
          </a:xfrm>
        </p:spPr>
        <p:txBody>
          <a:bodyPr/>
          <a:lstStyle/>
          <a:p>
            <a:pPr marL="342900" indent="-342900" algn="l" defTabSz="914400">
              <a:spcBef>
                <a:spcPct val="20000"/>
              </a:spcBef>
              <a:buClr>
                <a:srgbClr val="4B575F"/>
              </a:buClr>
              <a:buFont typeface="Wingdings"/>
              <a:buChar char="§"/>
            </a:pPr>
            <a:r>
              <a:rPr lang="de-CH" sz="2000" b="0" i="0" dirty="0">
                <a:solidFill>
                  <a:srgbClr val="4B575F"/>
                </a:solidFill>
                <a:effectLst/>
                <a:latin typeface="Arial"/>
                <a:ea typeface="+mn-ea"/>
                <a:cs typeface="Arial"/>
              </a:rPr>
              <a:t>Durch </a:t>
            </a:r>
            <a:r>
              <a:rPr lang="de-CH" sz="2000" b="0" i="0" dirty="0" smtClean="0">
                <a:solidFill>
                  <a:srgbClr val="4B575F"/>
                </a:solidFill>
                <a:effectLst/>
                <a:latin typeface="Arial"/>
                <a:ea typeface="+mn-ea"/>
                <a:cs typeface="Arial"/>
              </a:rPr>
              <a:t>Montage-vorrichtungen </a:t>
            </a:r>
            <a:r>
              <a:rPr lang="de-CH" sz="2000" b="0" i="0" dirty="0">
                <a:solidFill>
                  <a:srgbClr val="4B575F"/>
                </a:solidFill>
                <a:effectLst/>
                <a:latin typeface="Arial"/>
                <a:ea typeface="+mn-ea"/>
                <a:cs typeface="Arial"/>
              </a:rPr>
              <a:t>wird eine Bewegung von Teilen der Tragwerkkonstruktion verhindert.</a:t>
            </a:r>
          </a:p>
          <a:p>
            <a:pPr marL="342900" indent="-342900" algn="l" defTabSz="914400">
              <a:spcBef>
                <a:spcPct val="20000"/>
              </a:spcBef>
              <a:buClr>
                <a:srgbClr val="4B575F"/>
              </a:buClr>
              <a:buFont typeface="Wingdings"/>
              <a:buChar char="§"/>
            </a:pPr>
            <a:r>
              <a:rPr lang="de-CH" sz="2000" b="0" i="0" dirty="0">
                <a:solidFill>
                  <a:srgbClr val="4B575F"/>
                </a:solidFill>
                <a:effectLst/>
                <a:latin typeface="Arial"/>
                <a:ea typeface="+mn-ea"/>
                <a:cs typeface="Arial"/>
              </a:rPr>
              <a:t>Externe Lasten üben </a:t>
            </a:r>
            <a:r>
              <a:rPr lang="de-CH" sz="2000" b="0" i="0" dirty="0" smtClean="0">
                <a:solidFill>
                  <a:srgbClr val="4B575F"/>
                </a:solidFill>
                <a:effectLst/>
                <a:latin typeface="Arial"/>
                <a:ea typeface="+mn-ea"/>
                <a:cs typeface="Arial"/>
              </a:rPr>
              <a:t/>
            </a:r>
            <a:br>
              <a:rPr lang="de-CH" sz="2000" b="0" i="0" dirty="0" smtClean="0">
                <a:solidFill>
                  <a:srgbClr val="4B575F"/>
                </a:solidFill>
                <a:effectLst/>
                <a:latin typeface="Arial"/>
                <a:ea typeface="+mn-ea"/>
                <a:cs typeface="Arial"/>
              </a:rPr>
            </a:br>
            <a:r>
              <a:rPr lang="de-CH" sz="2000" b="0" i="0" dirty="0" smtClean="0">
                <a:solidFill>
                  <a:srgbClr val="4B575F"/>
                </a:solidFill>
                <a:effectLst/>
                <a:latin typeface="Arial"/>
                <a:ea typeface="+mn-ea"/>
                <a:cs typeface="Arial"/>
              </a:rPr>
              <a:t>Kräfte </a:t>
            </a:r>
            <a:r>
              <a:rPr lang="de-CH" sz="2000" b="0" i="0" dirty="0">
                <a:solidFill>
                  <a:srgbClr val="4B575F"/>
                </a:solidFill>
                <a:effectLst/>
                <a:latin typeface="Arial"/>
                <a:ea typeface="+mn-ea"/>
                <a:cs typeface="Arial"/>
              </a:rPr>
              <a:t>auf die </a:t>
            </a:r>
            <a:r>
              <a:rPr lang="de-CH" sz="2000" b="0" i="0" dirty="0" smtClean="0">
                <a:solidFill>
                  <a:srgbClr val="4B575F"/>
                </a:solidFill>
                <a:effectLst/>
                <a:latin typeface="Arial"/>
                <a:ea typeface="+mn-ea"/>
                <a:cs typeface="Arial"/>
              </a:rPr>
              <a:t>Tragwerk-konstruktion </a:t>
            </a:r>
            <a:r>
              <a:rPr lang="de-CH" sz="2000" b="0" i="0" dirty="0">
                <a:solidFill>
                  <a:srgbClr val="4B575F"/>
                </a:solidFill>
                <a:effectLst/>
                <a:latin typeface="Arial"/>
                <a:ea typeface="+mn-ea"/>
                <a:cs typeface="Arial"/>
              </a:rPr>
              <a:t>aus.</a:t>
            </a:r>
          </a:p>
        </p:txBody>
      </p:sp>
      <p:sp>
        <p:nvSpPr>
          <p:cNvPr id="82947" name="Rectangle 2"/>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Montagevorrichtungen und externe Lasten</a:t>
            </a:r>
          </a:p>
        </p:txBody>
      </p:sp>
      <p:pic>
        <p:nvPicPr>
          <p:cNvPr id="82948" name="Picture 4" descr="gif"/>
          <p:cNvPicPr>
            <a:picLocks noChangeAspect="1" noChangeArrowheads="1"/>
          </p:cNvPicPr>
          <p:nvPr/>
        </p:nvPicPr>
        <p:blipFill>
          <a:blip r:embed="rId2" cstate="print"/>
          <a:srcRect/>
          <a:stretch>
            <a:fillRect/>
          </a:stretch>
        </p:blipFill>
        <p:spPr bwMode="auto">
          <a:xfrm>
            <a:off x="4572000" y="1295400"/>
            <a:ext cx="2495550" cy="2466975"/>
          </a:xfrm>
          <a:prstGeom prst="rect">
            <a:avLst/>
          </a:prstGeom>
          <a:noFill/>
          <a:ln w="9525">
            <a:noFill/>
            <a:miter lim="800000"/>
            <a:headEnd/>
            <a:tailEnd/>
          </a:ln>
        </p:spPr>
      </p:pic>
      <p:sp>
        <p:nvSpPr>
          <p:cNvPr id="5" name="TextBox 4"/>
          <p:cNvSpPr txBox="1">
            <a:spLocks noChangeArrowheads="1"/>
          </p:cNvSpPr>
          <p:nvPr/>
        </p:nvSpPr>
        <p:spPr bwMode="auto">
          <a:xfrm>
            <a:off x="5867400" y="1247775"/>
            <a:ext cx="1712913" cy="276225"/>
          </a:xfrm>
          <a:prstGeom prst="rect">
            <a:avLst/>
          </a:prstGeom>
          <a:noFill/>
          <a:ln w="9525">
            <a:noFill/>
            <a:miter lim="800000"/>
            <a:headEnd/>
            <a:tailEnd/>
          </a:ln>
        </p:spPr>
        <p:txBody>
          <a:bodyPr>
            <a:spAutoFit/>
          </a:bodyPr>
          <a:lstStyle/>
          <a:p>
            <a:pPr algn="l" defTabSz="914400">
              <a:buNone/>
            </a:pPr>
            <a:r>
              <a:rPr lang="de-CH" sz="1200" b="0" i="0">
                <a:solidFill>
                  <a:srgbClr val="000000"/>
                </a:solidFill>
                <a:latin typeface="Times New Roman"/>
                <a:ea typeface="+mn-ea"/>
                <a:cs typeface="Times New Roman"/>
              </a:rPr>
              <a:t>Konstruktion</a:t>
            </a:r>
            <a:endParaRPr lang="en-US" sz="1200" dirty="0">
              <a:solidFill>
                <a:schemeClr val="tx2"/>
              </a:solidFill>
              <a:latin typeface="Times New Roman" pitchFamily="18" charset="0"/>
              <a:cs typeface="Times New Roman" pitchFamily="18" charset="0"/>
            </a:endParaRPr>
          </a:p>
        </p:txBody>
      </p:sp>
      <p:sp>
        <p:nvSpPr>
          <p:cNvPr id="6" name="TextBox 5"/>
          <p:cNvSpPr txBox="1">
            <a:spLocks noChangeArrowheads="1"/>
          </p:cNvSpPr>
          <p:nvPr/>
        </p:nvSpPr>
        <p:spPr bwMode="auto">
          <a:xfrm>
            <a:off x="4876800" y="3048000"/>
            <a:ext cx="742950" cy="276225"/>
          </a:xfrm>
          <a:prstGeom prst="rect">
            <a:avLst/>
          </a:prstGeom>
          <a:noFill/>
          <a:ln w="9525">
            <a:noFill/>
            <a:miter lim="800000"/>
            <a:headEnd/>
            <a:tailEnd/>
          </a:ln>
        </p:spPr>
        <p:txBody>
          <a:bodyPr wrap="square">
            <a:spAutoFit/>
          </a:bodyPr>
          <a:lstStyle/>
          <a:p>
            <a:pPr algn="l" defTabSz="914400">
              <a:buNone/>
            </a:pPr>
            <a:r>
              <a:rPr lang="de-CH" sz="1200" b="0" i="0">
                <a:solidFill>
                  <a:srgbClr val="000000"/>
                </a:solidFill>
                <a:latin typeface="Times New Roman"/>
                <a:ea typeface="+mn-ea"/>
                <a:cs typeface="Times New Roman"/>
              </a:rPr>
              <a:t>Last</a:t>
            </a:r>
            <a:endParaRPr lang="en-US" sz="1200" dirty="0">
              <a:solidFill>
                <a:schemeClr val="tx2"/>
              </a:solidFill>
              <a:latin typeface="Times New Roman" pitchFamily="18" charset="0"/>
              <a:cs typeface="Times New Roman" pitchFamily="18" charset="0"/>
            </a:endParaRPr>
          </a:p>
        </p:txBody>
      </p:sp>
      <p:sp>
        <p:nvSpPr>
          <p:cNvPr id="7" name="TextBox 6"/>
          <p:cNvSpPr txBox="1">
            <a:spLocks noChangeArrowheads="1"/>
          </p:cNvSpPr>
          <p:nvPr/>
        </p:nvSpPr>
        <p:spPr bwMode="auto">
          <a:xfrm>
            <a:off x="5562600" y="3533001"/>
            <a:ext cx="1609725" cy="276999"/>
          </a:xfrm>
          <a:prstGeom prst="rect">
            <a:avLst/>
          </a:prstGeom>
          <a:noFill/>
          <a:ln w="9525">
            <a:noFill/>
            <a:miter lim="800000"/>
            <a:headEnd/>
            <a:tailEnd/>
          </a:ln>
        </p:spPr>
        <p:txBody>
          <a:bodyPr wrap="square">
            <a:spAutoFit/>
          </a:bodyPr>
          <a:lstStyle/>
          <a:p>
            <a:pPr algn="l" defTabSz="914400">
              <a:buNone/>
            </a:pPr>
            <a:r>
              <a:rPr lang="de-CH" sz="1200" b="0" i="0">
                <a:solidFill>
                  <a:srgbClr val="000000"/>
                </a:solidFill>
                <a:latin typeface="Times New Roman"/>
                <a:ea typeface="+mn-ea"/>
                <a:cs typeface="Times New Roman"/>
              </a:rPr>
              <a:t>Widerlager</a:t>
            </a:r>
            <a:endParaRPr lang="en-US" sz="1200" dirty="0">
              <a:solidFill>
                <a:schemeClr val="tx2"/>
              </a:solidFill>
              <a:latin typeface="Times New Roman" pitchFamily="18" charset="0"/>
              <a:cs typeface="Times New Roman" pitchFamily="18" charset="0"/>
            </a:endParaRPr>
          </a:p>
        </p:txBody>
      </p:sp>
    </p:spTree>
  </p:cSld>
  <p:clrMapOvr>
    <a:masterClrMapping/>
  </p:clrMapOvr>
  <p:transition>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5"/>
          <p:cNvSpPr>
            <a:spLocks noGrp="1" noChangeArrowheads="1"/>
          </p:cNvSpPr>
          <p:nvPr>
            <p:ph idx="1"/>
          </p:nvPr>
        </p:nvSpPr>
        <p:spPr>
          <a:xfrm>
            <a:off x="900113" y="1797050"/>
            <a:ext cx="2986087" cy="4368800"/>
          </a:xfrm>
        </p:spPr>
        <p:txBody>
          <a:bodyPr/>
          <a:lstStyle/>
          <a:p>
            <a:pPr marL="342900" indent="-342900" algn="l" defTabSz="914400">
              <a:spcBef>
                <a:spcPct val="20000"/>
              </a:spcBef>
              <a:buClr>
                <a:srgbClr val="4B575F"/>
              </a:buClr>
              <a:buFont typeface="Wingdings"/>
              <a:buChar char="§"/>
            </a:pPr>
            <a:r>
              <a:rPr lang="de-CH" sz="2000" b="0" i="0" dirty="0">
                <a:solidFill>
                  <a:srgbClr val="4B575F"/>
                </a:solidFill>
                <a:effectLst/>
                <a:latin typeface="Arial"/>
                <a:ea typeface="+mn-ea"/>
                <a:cs typeface="Arial"/>
              </a:rPr>
              <a:t>Durch die Materialauswahl werden der Analyse Daten in Form numerischer Eigenschaften zugewiesen.</a:t>
            </a:r>
          </a:p>
        </p:txBody>
      </p:sp>
      <p:sp>
        <p:nvSpPr>
          <p:cNvPr id="83971" name="Rectangle 2"/>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Material</a:t>
            </a:r>
          </a:p>
        </p:txBody>
      </p:sp>
      <p:pic>
        <p:nvPicPr>
          <p:cNvPr id="5" name="Picture 6" descr="page29_01"/>
          <p:cNvPicPr>
            <a:picLocks noChangeAspect="1" noChangeArrowheads="1"/>
          </p:cNvPicPr>
          <p:nvPr/>
        </p:nvPicPr>
        <p:blipFill>
          <a:blip r:embed="rId2" cstate="print"/>
          <a:srcRect/>
          <a:stretch>
            <a:fillRect/>
          </a:stretch>
        </p:blipFill>
        <p:spPr bwMode="auto">
          <a:xfrm>
            <a:off x="4381500" y="1493838"/>
            <a:ext cx="4533900" cy="287655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8"/>
          <p:cNvSpPr>
            <a:spLocks noGrp="1" noChangeArrowheads="1"/>
          </p:cNvSpPr>
          <p:nvPr>
            <p:ph idx="1"/>
          </p:nvPr>
        </p:nvSpPr>
        <p:spPr>
          <a:xfrm>
            <a:off x="900113" y="1797050"/>
            <a:ext cx="7891462" cy="4368800"/>
          </a:xfrm>
        </p:spPr>
        <p:txBody>
          <a:bodyPr/>
          <a:lstStyle/>
          <a:p>
            <a:pPr marL="342900" indent="-342900" algn="l" defTabSz="914400">
              <a:spcBef>
                <a:spcPct val="20000"/>
              </a:spcBef>
              <a:buClr>
                <a:srgbClr val="4B575F"/>
              </a:buClr>
              <a:buFont typeface="Wingdings"/>
              <a:buChar char="§"/>
            </a:pPr>
            <a:r>
              <a:rPr lang="de-CH" sz="2000" b="0" i="0">
                <a:solidFill>
                  <a:srgbClr val="4B575F"/>
                </a:solidFill>
                <a:effectLst/>
                <a:latin typeface="Arial"/>
                <a:ea typeface="+mn-ea"/>
                <a:cs typeface="Arial"/>
              </a:rPr>
              <a:t>Voraussetzungen für dieses Projekt.</a:t>
            </a:r>
          </a:p>
          <a:p>
            <a:pPr marL="342900" indent="-342900" algn="l" defTabSz="914400">
              <a:spcBef>
                <a:spcPct val="20000"/>
              </a:spcBef>
              <a:buClr>
                <a:srgbClr val="4B575F"/>
              </a:buClr>
              <a:buFont typeface="Wingdings"/>
              <a:buChar char="§"/>
            </a:pPr>
            <a:r>
              <a:rPr lang="de-CH" sz="2000" b="0" i="0">
                <a:solidFill>
                  <a:srgbClr val="4B575F"/>
                </a:solidFill>
                <a:effectLst/>
                <a:latin typeface="Arial"/>
                <a:ea typeface="+mn-ea"/>
                <a:cs typeface="Arial"/>
              </a:rPr>
              <a:t>SolidWorks Dateien lassen sich in drei elementare Typen unterteilen: Teile, Baugruppen und Zeichnungen.</a:t>
            </a:r>
          </a:p>
        </p:txBody>
      </p:sp>
      <p:sp>
        <p:nvSpPr>
          <p:cNvPr id="59395"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Voraussetzungen  </a:t>
            </a:r>
          </a:p>
        </p:txBody>
      </p:sp>
    </p:spTree>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5"/>
          <p:cNvSpPr>
            <a:spLocks noGrp="1" noChangeArrowheads="1"/>
          </p:cNvSpPr>
          <p:nvPr>
            <p:ph idx="1"/>
          </p:nvPr>
        </p:nvSpPr>
        <p:spPr>
          <a:xfrm>
            <a:off x="900113" y="1797050"/>
            <a:ext cx="3722687" cy="4368800"/>
          </a:xfrm>
        </p:spPr>
        <p:txBody>
          <a:bodyPr/>
          <a:lstStyle/>
          <a:p>
            <a:pPr marL="342900" indent="-342900" algn="l" defTabSz="914400">
              <a:spcBef>
                <a:spcPct val="20000"/>
              </a:spcBef>
              <a:buClr>
                <a:srgbClr val="4B575F"/>
              </a:buClr>
              <a:buFont typeface="Wingdings"/>
              <a:buChar char="§"/>
            </a:pPr>
            <a:r>
              <a:rPr lang="de-CH" sz="2000" b="0" i="0">
                <a:solidFill>
                  <a:srgbClr val="4B575F"/>
                </a:solidFill>
                <a:effectLst/>
                <a:latin typeface="Arial"/>
                <a:ea typeface="+mn-ea"/>
                <a:cs typeface="Arial"/>
              </a:rPr>
              <a:t>An den Schnittpunkten der Balkenmittellinien werden automatisch Verbindungen erstellt. </a:t>
            </a:r>
          </a:p>
        </p:txBody>
      </p:sp>
      <p:sp>
        <p:nvSpPr>
          <p:cNvPr id="84995"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Verbindungen</a:t>
            </a:r>
          </a:p>
        </p:txBody>
      </p:sp>
      <p:pic>
        <p:nvPicPr>
          <p:cNvPr id="84996" name="Picture 7" descr="Region Capture.JPG"/>
          <p:cNvPicPr>
            <a:picLocks noChangeAspect="1"/>
          </p:cNvPicPr>
          <p:nvPr/>
        </p:nvPicPr>
        <p:blipFill>
          <a:blip r:embed="rId2" cstate="print"/>
          <a:srcRect/>
          <a:stretch>
            <a:fillRect/>
          </a:stretch>
        </p:blipFill>
        <p:spPr bwMode="auto">
          <a:xfrm>
            <a:off x="4713288" y="814388"/>
            <a:ext cx="4224337" cy="338137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6" descr="Region Capture.JPG"/>
          <p:cNvPicPr>
            <a:picLocks noChangeAspect="1"/>
          </p:cNvPicPr>
          <p:nvPr/>
        </p:nvPicPr>
        <p:blipFill>
          <a:blip r:embed="rId2" cstate="print"/>
          <a:srcRect/>
          <a:stretch>
            <a:fillRect/>
          </a:stretch>
        </p:blipFill>
        <p:spPr bwMode="auto">
          <a:xfrm>
            <a:off x="4630738" y="925513"/>
            <a:ext cx="3724275" cy="2921000"/>
          </a:xfrm>
          <a:prstGeom prst="rect">
            <a:avLst/>
          </a:prstGeom>
          <a:noFill/>
          <a:ln w="9525">
            <a:noFill/>
            <a:miter lim="800000"/>
            <a:headEnd/>
            <a:tailEnd/>
          </a:ln>
        </p:spPr>
      </p:pic>
      <p:sp>
        <p:nvSpPr>
          <p:cNvPr id="86019" name="Rectangle 5"/>
          <p:cNvSpPr>
            <a:spLocks noGrp="1" noChangeArrowheads="1"/>
          </p:cNvSpPr>
          <p:nvPr>
            <p:ph idx="1"/>
          </p:nvPr>
        </p:nvSpPr>
        <p:spPr>
          <a:xfrm>
            <a:off x="900113" y="1797050"/>
            <a:ext cx="3621087" cy="4368800"/>
          </a:xfrm>
        </p:spPr>
        <p:txBody>
          <a:bodyPr/>
          <a:lstStyle/>
          <a:p>
            <a:pPr marL="342900" indent="-342900" algn="l" defTabSz="914400">
              <a:spcBef>
                <a:spcPct val="20000"/>
              </a:spcBef>
              <a:buClr>
                <a:srgbClr val="4B575F"/>
              </a:buClr>
              <a:buFont typeface="Wingdings"/>
              <a:buChar char="§"/>
            </a:pPr>
            <a:r>
              <a:rPr lang="de-CH" sz="2000" b="0" i="0">
                <a:solidFill>
                  <a:srgbClr val="4B575F"/>
                </a:solidFill>
                <a:effectLst/>
                <a:latin typeface="Arial"/>
                <a:ea typeface="+mn-ea"/>
                <a:cs typeface="Arial"/>
              </a:rPr>
              <a:t>Die Montagevorrichtungen werden durch Auswählen von Verbindungen im Modell zugewiesen.</a:t>
            </a:r>
          </a:p>
        </p:txBody>
      </p:sp>
      <p:sp>
        <p:nvSpPr>
          <p:cNvPr id="86020"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Montagevorrichtungen</a:t>
            </a:r>
          </a:p>
        </p:txBody>
      </p:sp>
      <p:pic>
        <p:nvPicPr>
          <p:cNvPr id="6" name="Picture 7" descr="page31_01"/>
          <p:cNvPicPr>
            <a:picLocks noChangeAspect="1" noChangeArrowheads="1"/>
          </p:cNvPicPr>
          <p:nvPr/>
        </p:nvPicPr>
        <p:blipFill>
          <a:blip r:embed="rId3" cstate="print"/>
          <a:srcRect/>
          <a:stretch>
            <a:fillRect/>
          </a:stretch>
        </p:blipFill>
        <p:spPr bwMode="auto">
          <a:xfrm>
            <a:off x="6940550" y="819150"/>
            <a:ext cx="2047875" cy="410527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5"/>
          <p:cNvSpPr>
            <a:spLocks noGrp="1" noChangeArrowheads="1"/>
          </p:cNvSpPr>
          <p:nvPr>
            <p:ph idx="1"/>
          </p:nvPr>
        </p:nvSpPr>
        <p:spPr>
          <a:xfrm>
            <a:off x="900113" y="1797050"/>
            <a:ext cx="3600450" cy="4368800"/>
          </a:xfrm>
        </p:spPr>
        <p:txBody>
          <a:bodyPr/>
          <a:lstStyle/>
          <a:p>
            <a:pPr marL="342900" indent="-342900" algn="l" defTabSz="914400">
              <a:spcBef>
                <a:spcPct val="20000"/>
              </a:spcBef>
              <a:buClr>
                <a:srgbClr val="4B575F"/>
              </a:buClr>
              <a:buFont typeface="Wingdings"/>
              <a:buChar char="§"/>
            </a:pPr>
            <a:r>
              <a:rPr lang="de-CH" sz="2000" b="0" i="0">
                <a:solidFill>
                  <a:srgbClr val="4B575F"/>
                </a:solidFill>
                <a:effectLst/>
                <a:latin typeface="Arial"/>
                <a:ea typeface="+mn-ea"/>
                <a:cs typeface="Arial"/>
              </a:rPr>
              <a:t>Die externen Lasten werden durch Auswählen von Verbindungen im Modell zugewiesen.</a:t>
            </a:r>
          </a:p>
          <a:p>
            <a:pPr marL="342900" indent="-342900" algn="l" defTabSz="914400">
              <a:spcBef>
                <a:spcPct val="20000"/>
              </a:spcBef>
              <a:buFont typeface="Wingdings"/>
              <a:buChar char="§"/>
            </a:pPr>
            <a:endParaRPr lang="en-US" sz="2000" smtClean="0">
              <a:latin typeface="Arial" charset="0"/>
              <a:cs typeface="Arial" charset="0"/>
            </a:endParaRPr>
          </a:p>
          <a:p>
            <a:pPr marL="342900" indent="-342900" algn="l" defTabSz="914400">
              <a:spcBef>
                <a:spcPct val="20000"/>
              </a:spcBef>
              <a:buFont typeface="Wingdings"/>
              <a:buChar char="§"/>
            </a:pPr>
            <a:endParaRPr lang="en-US" sz="2000" smtClean="0">
              <a:latin typeface="Arial" charset="0"/>
              <a:cs typeface="Arial" charset="0"/>
            </a:endParaRPr>
          </a:p>
        </p:txBody>
      </p:sp>
      <p:sp>
        <p:nvSpPr>
          <p:cNvPr id="87043"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Lasten</a:t>
            </a:r>
          </a:p>
        </p:txBody>
      </p:sp>
      <p:pic>
        <p:nvPicPr>
          <p:cNvPr id="87044" name="Picture 5" descr="Region Capture.JPG"/>
          <p:cNvPicPr>
            <a:picLocks noChangeAspect="1"/>
          </p:cNvPicPr>
          <p:nvPr/>
        </p:nvPicPr>
        <p:blipFill>
          <a:blip r:embed="rId2" cstate="print"/>
          <a:srcRect/>
          <a:stretch>
            <a:fillRect/>
          </a:stretch>
        </p:blipFill>
        <p:spPr bwMode="auto">
          <a:xfrm>
            <a:off x="4572000" y="823913"/>
            <a:ext cx="4364038" cy="3381375"/>
          </a:xfrm>
          <a:prstGeom prst="rect">
            <a:avLst/>
          </a:prstGeom>
          <a:noFill/>
          <a:ln w="9525">
            <a:noFill/>
            <a:miter lim="800000"/>
            <a:headEnd/>
            <a:tailEnd/>
          </a:ln>
        </p:spPr>
      </p:pic>
      <p:pic>
        <p:nvPicPr>
          <p:cNvPr id="6" name="Picture 7" descr="page32_01"/>
          <p:cNvPicPr>
            <a:picLocks noChangeAspect="1" noChangeArrowheads="1"/>
          </p:cNvPicPr>
          <p:nvPr/>
        </p:nvPicPr>
        <p:blipFill>
          <a:blip r:embed="rId3" cstate="print"/>
          <a:srcRect/>
          <a:stretch>
            <a:fillRect/>
          </a:stretch>
        </p:blipFill>
        <p:spPr bwMode="auto">
          <a:xfrm>
            <a:off x="6929438" y="981075"/>
            <a:ext cx="2019300" cy="320992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5"/>
          <p:cNvSpPr>
            <a:spLocks noGrp="1" noChangeArrowheads="1"/>
          </p:cNvSpPr>
          <p:nvPr>
            <p:ph idx="1"/>
          </p:nvPr>
        </p:nvSpPr>
        <p:spPr>
          <a:xfrm>
            <a:off x="900113" y="1533525"/>
            <a:ext cx="4068762" cy="4367213"/>
          </a:xfrm>
        </p:spPr>
        <p:txBody>
          <a:bodyPr/>
          <a:lstStyle/>
          <a:p>
            <a:pPr marL="342900" indent="-342900" algn="l" defTabSz="914400">
              <a:spcBef>
                <a:spcPct val="20000"/>
              </a:spcBef>
              <a:buClr>
                <a:srgbClr val="4B575F"/>
              </a:buClr>
              <a:buFont typeface="Wingdings"/>
              <a:buChar char="§"/>
            </a:pPr>
            <a:r>
              <a:rPr lang="de-CH" sz="2000" b="0" i="0">
                <a:solidFill>
                  <a:srgbClr val="4B575F"/>
                </a:solidFill>
                <a:effectLst/>
                <a:latin typeface="Arial"/>
                <a:ea typeface="+mn-ea"/>
                <a:cs typeface="Arial"/>
              </a:rPr>
              <a:t>Durch die Vernetzung werden Balkenelemente und Knoten erstellt, die die Modellform darstellen. </a:t>
            </a:r>
          </a:p>
        </p:txBody>
      </p:sp>
      <p:sp>
        <p:nvSpPr>
          <p:cNvPr id="88067"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Vernetzen und ausführen</a:t>
            </a:r>
          </a:p>
        </p:txBody>
      </p:sp>
      <p:pic>
        <p:nvPicPr>
          <p:cNvPr id="88068" name="Picture 5" descr="Region Capture.JPG"/>
          <p:cNvPicPr>
            <a:picLocks noChangeAspect="1"/>
          </p:cNvPicPr>
          <p:nvPr/>
        </p:nvPicPr>
        <p:blipFill>
          <a:blip r:embed="rId2" cstate="print"/>
          <a:srcRect/>
          <a:stretch>
            <a:fillRect/>
          </a:stretch>
        </p:blipFill>
        <p:spPr bwMode="auto">
          <a:xfrm>
            <a:off x="4968875" y="893763"/>
            <a:ext cx="3941763" cy="3052762"/>
          </a:xfrm>
          <a:prstGeom prst="rect">
            <a:avLst/>
          </a:prstGeom>
          <a:noFill/>
          <a:ln w="9525">
            <a:noFill/>
            <a:miter lim="800000"/>
            <a:headEnd/>
            <a:tailEnd/>
          </a:ln>
        </p:spPr>
      </p:pic>
      <p:pic>
        <p:nvPicPr>
          <p:cNvPr id="88069" name="Picture 6" descr="Region Capture.JPG"/>
          <p:cNvPicPr>
            <a:picLocks noChangeAspect="1"/>
          </p:cNvPicPr>
          <p:nvPr/>
        </p:nvPicPr>
        <p:blipFill>
          <a:blip r:embed="rId3" cstate="print"/>
          <a:srcRect/>
          <a:stretch>
            <a:fillRect/>
          </a:stretch>
        </p:blipFill>
        <p:spPr bwMode="auto">
          <a:xfrm>
            <a:off x="255588" y="2971800"/>
            <a:ext cx="2120900" cy="188912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5 – Durchführen von Konstruktionsänderungen</a:t>
            </a:r>
          </a:p>
        </p:txBody>
      </p:sp>
    </p:spTree>
  </p:cSld>
  <p:clrMapOvr>
    <a:masterClrMapping/>
  </p:clrMapOvr>
  <p:transition>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5"/>
          <p:cNvSpPr>
            <a:spLocks noGrp="1" noChangeArrowheads="1"/>
          </p:cNvSpPr>
          <p:nvPr>
            <p:ph idx="1"/>
          </p:nvPr>
        </p:nvSpPr>
        <p:spPr>
          <a:xfrm>
            <a:off x="900113" y="1797050"/>
            <a:ext cx="5343525" cy="4368800"/>
          </a:xfrm>
        </p:spPr>
        <p:txBody>
          <a:bodyPr/>
          <a:lstStyle/>
          <a:p>
            <a:pPr marL="342900" indent="-342900" algn="l" defTabSz="914400">
              <a:spcBef>
                <a:spcPct val="20000"/>
              </a:spcBef>
              <a:buClr>
                <a:srgbClr val="4B575F"/>
              </a:buClr>
              <a:buFont typeface="Wingdings"/>
              <a:buChar char="§"/>
            </a:pPr>
            <a:r>
              <a:rPr lang="de-CH" sz="2000" b="0" i="0" dirty="0">
                <a:solidFill>
                  <a:srgbClr val="4B575F"/>
                </a:solidFill>
                <a:effectLst/>
                <a:latin typeface="Arial"/>
                <a:ea typeface="+mn-ea"/>
                <a:cs typeface="Arial"/>
              </a:rPr>
              <a:t>Verwenden Sie verschiedene Modelle, </a:t>
            </a:r>
            <a:r>
              <a:rPr lang="de-CH" sz="2000" b="0" i="0" dirty="0" smtClean="0">
                <a:solidFill>
                  <a:srgbClr val="4B575F"/>
                </a:solidFill>
                <a:effectLst/>
                <a:latin typeface="Arial"/>
                <a:ea typeface="+mn-ea"/>
                <a:cs typeface="Arial"/>
              </a:rPr>
              <a:t/>
            </a:r>
            <a:br>
              <a:rPr lang="de-CH" sz="2000" b="0" i="0" dirty="0" smtClean="0">
                <a:solidFill>
                  <a:srgbClr val="4B575F"/>
                </a:solidFill>
                <a:effectLst/>
                <a:latin typeface="Arial"/>
                <a:ea typeface="+mn-ea"/>
                <a:cs typeface="Arial"/>
              </a:rPr>
            </a:br>
            <a:r>
              <a:rPr lang="de-CH" sz="2000" b="0" i="0" dirty="0" smtClean="0">
                <a:solidFill>
                  <a:srgbClr val="4B575F"/>
                </a:solidFill>
                <a:effectLst/>
                <a:latin typeface="Arial"/>
                <a:ea typeface="+mn-ea"/>
                <a:cs typeface="Arial"/>
              </a:rPr>
              <a:t>und </a:t>
            </a:r>
            <a:r>
              <a:rPr lang="de-CH" sz="2000" b="0" i="0" dirty="0">
                <a:solidFill>
                  <a:srgbClr val="4B575F"/>
                </a:solidFill>
                <a:effectLst/>
                <a:latin typeface="Arial"/>
                <a:ea typeface="+mn-ea"/>
                <a:cs typeface="Arial"/>
              </a:rPr>
              <a:t>beobachten Sie die Änderungen </a:t>
            </a:r>
            <a:r>
              <a:rPr lang="de-CH" sz="2000" b="0" i="0" dirty="0" smtClean="0">
                <a:solidFill>
                  <a:srgbClr val="4B575F"/>
                </a:solidFill>
                <a:effectLst/>
                <a:latin typeface="Arial"/>
                <a:ea typeface="+mn-ea"/>
                <a:cs typeface="Arial"/>
              </a:rPr>
              <a:t/>
            </a:r>
            <a:br>
              <a:rPr lang="de-CH" sz="2000" b="0" i="0" dirty="0" smtClean="0">
                <a:solidFill>
                  <a:srgbClr val="4B575F"/>
                </a:solidFill>
                <a:effectLst/>
                <a:latin typeface="Arial"/>
                <a:ea typeface="+mn-ea"/>
                <a:cs typeface="Arial"/>
              </a:rPr>
            </a:br>
            <a:r>
              <a:rPr lang="de-CH" sz="2000" b="0" i="0" dirty="0" smtClean="0">
                <a:solidFill>
                  <a:srgbClr val="4B575F"/>
                </a:solidFill>
                <a:effectLst/>
                <a:latin typeface="Arial"/>
                <a:ea typeface="+mn-ea"/>
                <a:cs typeface="Arial"/>
              </a:rPr>
              <a:t>am </a:t>
            </a:r>
            <a:r>
              <a:rPr lang="de-CH" sz="2000" b="0" i="0" dirty="0">
                <a:solidFill>
                  <a:srgbClr val="4B575F"/>
                </a:solidFill>
                <a:effectLst/>
                <a:latin typeface="Arial"/>
                <a:ea typeface="+mn-ea"/>
                <a:cs typeface="Arial"/>
              </a:rPr>
              <a:t>Modell und die Änderungen an der Tragfähigkeit der Konstruktion.</a:t>
            </a:r>
          </a:p>
        </p:txBody>
      </p:sp>
      <p:sp>
        <p:nvSpPr>
          <p:cNvPr id="90115"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Änderungen</a:t>
            </a:r>
          </a:p>
        </p:txBody>
      </p:sp>
      <p:pic>
        <p:nvPicPr>
          <p:cNvPr id="90116" name="Picture 7" descr="Region Capture.JPG"/>
          <p:cNvPicPr>
            <a:picLocks noChangeAspect="1"/>
          </p:cNvPicPr>
          <p:nvPr/>
        </p:nvPicPr>
        <p:blipFill>
          <a:blip r:embed="rId2" cstate="print"/>
          <a:srcRect/>
          <a:stretch>
            <a:fillRect/>
          </a:stretch>
        </p:blipFill>
        <p:spPr bwMode="auto">
          <a:xfrm>
            <a:off x="6243638" y="609600"/>
            <a:ext cx="1905000" cy="55626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6 – Verwenden von Baugruppen</a:t>
            </a:r>
          </a:p>
        </p:txBody>
      </p:sp>
    </p:spTree>
  </p:cSld>
  <p:clrMapOvr>
    <a:masterClrMapping/>
  </p:clrMapOvr>
  <p:transition>
    <p:wipe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5"/>
          <p:cNvSpPr>
            <a:spLocks noGrp="1" noChangeArrowheads="1"/>
          </p:cNvSpPr>
          <p:nvPr>
            <p:ph idx="1"/>
          </p:nvPr>
        </p:nvSpPr>
        <p:spPr>
          <a:xfrm>
            <a:off x="900113" y="1797050"/>
            <a:ext cx="4191000" cy="4368800"/>
          </a:xfrm>
        </p:spPr>
        <p:txBody>
          <a:bodyPr/>
          <a:lstStyle/>
          <a:p>
            <a:pPr marL="342900" indent="-342900" algn="l" defTabSz="914400">
              <a:spcBef>
                <a:spcPct val="20000"/>
              </a:spcBef>
              <a:buClr>
                <a:srgbClr val="4B575F"/>
              </a:buClr>
              <a:buFont typeface="Wingdings"/>
              <a:buChar char="§"/>
            </a:pPr>
            <a:r>
              <a:rPr lang="de-CH" sz="2000" b="0" i="0">
                <a:solidFill>
                  <a:srgbClr val="4B575F"/>
                </a:solidFill>
                <a:effectLst/>
                <a:latin typeface="Arial"/>
                <a:ea typeface="+mn-ea"/>
                <a:cs typeface="Arial"/>
              </a:rPr>
              <a:t>Die Komponenten einer Baugruppe können auf Kollisionen, Interferenzen und Konflikte überprüft werden. </a:t>
            </a:r>
          </a:p>
        </p:txBody>
      </p:sp>
      <p:sp>
        <p:nvSpPr>
          <p:cNvPr id="92163"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Kollisionsprüfung</a:t>
            </a:r>
          </a:p>
        </p:txBody>
      </p:sp>
      <p:pic>
        <p:nvPicPr>
          <p:cNvPr id="92164" name="Picture 6" descr="Region Capture.JPG"/>
          <p:cNvPicPr>
            <a:picLocks noChangeAspect="1"/>
          </p:cNvPicPr>
          <p:nvPr/>
        </p:nvPicPr>
        <p:blipFill>
          <a:blip r:embed="rId2" cstate="print"/>
          <a:srcRect/>
          <a:stretch>
            <a:fillRect/>
          </a:stretch>
        </p:blipFill>
        <p:spPr bwMode="auto">
          <a:xfrm>
            <a:off x="5091113" y="1046163"/>
            <a:ext cx="3754437" cy="299402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5"/>
          <p:cNvSpPr>
            <a:spLocks noGrp="1" noChangeArrowheads="1"/>
          </p:cNvSpPr>
          <p:nvPr>
            <p:ph idx="1"/>
          </p:nvPr>
        </p:nvSpPr>
        <p:spPr>
          <a:xfrm>
            <a:off x="900113" y="1797050"/>
            <a:ext cx="3824287" cy="4368800"/>
          </a:xfrm>
        </p:spPr>
        <p:txBody>
          <a:bodyPr/>
          <a:lstStyle/>
          <a:p>
            <a:pPr marL="342900" indent="-342900" algn="l" defTabSz="914400">
              <a:spcBef>
                <a:spcPct val="20000"/>
              </a:spcBef>
              <a:buClr>
                <a:srgbClr val="4B575F"/>
              </a:buClr>
              <a:buFont typeface="Wingdings"/>
              <a:buChar char="§"/>
            </a:pPr>
            <a:r>
              <a:rPr lang="de-CH" sz="2000" b="0" i="0">
                <a:solidFill>
                  <a:srgbClr val="4B575F"/>
                </a:solidFill>
                <a:effectLst/>
                <a:latin typeface="Arial"/>
                <a:ea typeface="+mn-ea"/>
                <a:cs typeface="Arial"/>
              </a:rPr>
              <a:t>Die Bemaßungen, die die Form eines Modells definieren, können auch zum Ändern der Größe des Modells verwendet werden.</a:t>
            </a:r>
          </a:p>
        </p:txBody>
      </p:sp>
      <p:sp>
        <p:nvSpPr>
          <p:cNvPr id="93187"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Ändern von Bemaßungen</a:t>
            </a:r>
          </a:p>
        </p:txBody>
      </p:sp>
      <p:pic>
        <p:nvPicPr>
          <p:cNvPr id="93188" name="Picture 4" descr="Region Capture.JPG"/>
          <p:cNvPicPr>
            <a:picLocks noChangeAspect="1"/>
          </p:cNvPicPr>
          <p:nvPr/>
        </p:nvPicPr>
        <p:blipFill>
          <a:blip r:embed="rId2" cstate="print"/>
          <a:srcRect/>
          <a:stretch>
            <a:fillRect/>
          </a:stretch>
        </p:blipFill>
        <p:spPr bwMode="auto">
          <a:xfrm>
            <a:off x="4613275" y="881063"/>
            <a:ext cx="4311650" cy="307975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7 – Erstellen von Zeichnungen einer Tragwerkkonstruktion</a:t>
            </a:r>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2 – Tragwerkkonstruktionen</a:t>
            </a:r>
          </a:p>
        </p:txBody>
      </p:sp>
    </p:spTree>
  </p:cSld>
  <p:clrMapOvr>
    <a:masterClrMapping/>
  </p:clrMapOvr>
  <p:transition>
    <p:wipe dir="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5"/>
          <p:cNvSpPr>
            <a:spLocks noGrp="1" noChangeArrowheads="1"/>
          </p:cNvSpPr>
          <p:nvPr>
            <p:ph idx="1"/>
          </p:nvPr>
        </p:nvSpPr>
        <p:spPr>
          <a:xfrm>
            <a:off x="900113" y="1797050"/>
            <a:ext cx="3905250" cy="4368800"/>
          </a:xfrm>
        </p:spPr>
        <p:txBody>
          <a:bodyPr/>
          <a:lstStyle/>
          <a:p>
            <a:pPr marL="342900" indent="-342900" algn="l" defTabSz="914400">
              <a:spcBef>
                <a:spcPct val="20000"/>
              </a:spcBef>
              <a:buClr>
                <a:srgbClr val="4B575F"/>
              </a:buClr>
              <a:buFont typeface="Wingdings"/>
              <a:buChar char="§"/>
            </a:pPr>
            <a:r>
              <a:rPr lang="de-CH" sz="2000" b="0" i="0">
                <a:solidFill>
                  <a:srgbClr val="4B575F"/>
                </a:solidFill>
                <a:effectLst/>
                <a:latin typeface="Arial"/>
                <a:ea typeface="+mn-ea"/>
                <a:cs typeface="Arial"/>
              </a:rPr>
              <a:t>Eine Zeichnung enthält eine Ansicht des Modells, eine Zuschnittsliste und Stücklistensymbole.</a:t>
            </a:r>
          </a:p>
        </p:txBody>
      </p:sp>
      <p:sp>
        <p:nvSpPr>
          <p:cNvPr id="95235"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Zeichnungen</a:t>
            </a:r>
          </a:p>
        </p:txBody>
      </p:sp>
      <p:pic>
        <p:nvPicPr>
          <p:cNvPr id="5" name="Picture 4" descr="Region Capture.JPG"/>
          <p:cNvPicPr>
            <a:picLocks noChangeAspect="1"/>
          </p:cNvPicPr>
          <p:nvPr/>
        </p:nvPicPr>
        <p:blipFill>
          <a:blip r:embed="rId2" cstate="print"/>
          <a:srcRect/>
          <a:stretch>
            <a:fillRect/>
          </a:stretch>
        </p:blipFill>
        <p:spPr bwMode="auto">
          <a:xfrm>
            <a:off x="4894263" y="820738"/>
            <a:ext cx="4086225" cy="527685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8 – Berichte und eDrawings</a:t>
            </a:r>
          </a:p>
        </p:txBody>
      </p:sp>
    </p:spTree>
  </p:cSld>
  <p:clrMapOvr>
    <a:masterClrMapping/>
  </p:clrMapOvr>
  <p:transition>
    <p:wipe dir="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E:\2012 Proyectos\Montreal\Dassault\DAS_EMMATX_014\7.Bridge Design Project 2012\01.ToDTP\legacy to leverage graphics and screens if localized\SW_EDU-Bridge_Design_DEU\Art_Local\edrawings_01.tif"/>
          <p:cNvPicPr>
            <a:picLocks noChangeAspect="1" noChangeArrowheads="1"/>
          </p:cNvPicPr>
          <p:nvPr/>
        </p:nvPicPr>
        <p:blipFill>
          <a:blip r:embed="rId2" cstate="print"/>
          <a:srcRect/>
          <a:stretch>
            <a:fillRect/>
          </a:stretch>
        </p:blipFill>
        <p:spPr bwMode="auto">
          <a:xfrm>
            <a:off x="4343400" y="762000"/>
            <a:ext cx="4657725" cy="3480577"/>
          </a:xfrm>
          <a:prstGeom prst="rect">
            <a:avLst/>
          </a:prstGeom>
          <a:noFill/>
        </p:spPr>
      </p:pic>
      <p:sp>
        <p:nvSpPr>
          <p:cNvPr id="97282" name="Rectangle 5"/>
          <p:cNvSpPr>
            <a:spLocks noGrp="1" noChangeArrowheads="1"/>
          </p:cNvSpPr>
          <p:nvPr>
            <p:ph idx="1"/>
          </p:nvPr>
        </p:nvSpPr>
        <p:spPr>
          <a:xfrm>
            <a:off x="900113" y="1797050"/>
            <a:ext cx="3413125" cy="4368800"/>
          </a:xfrm>
        </p:spPr>
        <p:txBody>
          <a:bodyPr/>
          <a:lstStyle/>
          <a:p>
            <a:pPr marL="342900" indent="-342900" algn="l" defTabSz="914400">
              <a:spcBef>
                <a:spcPct val="20000"/>
              </a:spcBef>
              <a:buClr>
                <a:srgbClr val="4B575F"/>
              </a:buClr>
              <a:buFont typeface="Wingdings"/>
              <a:buChar char="§"/>
            </a:pPr>
            <a:r>
              <a:rPr lang="de-CH" sz="2000" b="0" i="0" dirty="0">
                <a:solidFill>
                  <a:srgbClr val="4B575F"/>
                </a:solidFill>
                <a:effectLst/>
                <a:latin typeface="Arial"/>
                <a:ea typeface="+mn-ea"/>
                <a:cs typeface="Arial"/>
              </a:rPr>
              <a:t>Mit den Daten aus </a:t>
            </a:r>
            <a:r>
              <a:rPr lang="de-CH" sz="2000" b="0" i="0" dirty="0" smtClean="0">
                <a:solidFill>
                  <a:srgbClr val="4B575F"/>
                </a:solidFill>
                <a:effectLst/>
                <a:latin typeface="Arial"/>
                <a:ea typeface="+mn-ea"/>
                <a:cs typeface="Arial"/>
              </a:rPr>
              <a:t/>
            </a:r>
            <a:br>
              <a:rPr lang="de-CH" sz="2000" b="0" i="0" dirty="0" smtClean="0">
                <a:solidFill>
                  <a:srgbClr val="4B575F"/>
                </a:solidFill>
                <a:effectLst/>
                <a:latin typeface="Arial"/>
                <a:ea typeface="+mn-ea"/>
                <a:cs typeface="Arial"/>
              </a:rPr>
            </a:br>
            <a:r>
              <a:rPr lang="de-CH" sz="2000" b="0" i="0" dirty="0" smtClean="0">
                <a:solidFill>
                  <a:srgbClr val="4B575F"/>
                </a:solidFill>
                <a:effectLst/>
                <a:latin typeface="Arial"/>
                <a:ea typeface="+mn-ea"/>
                <a:cs typeface="Arial"/>
              </a:rPr>
              <a:t>der </a:t>
            </a:r>
            <a:r>
              <a:rPr lang="de-CH" sz="2000" b="0" i="0" dirty="0">
                <a:solidFill>
                  <a:srgbClr val="4B575F"/>
                </a:solidFill>
                <a:effectLst/>
                <a:latin typeface="Arial"/>
                <a:ea typeface="+mn-ea"/>
                <a:cs typeface="Arial"/>
              </a:rPr>
              <a:t>Nachbearbeitung können HTML-Berichte (Webformat) erstellt werden.</a:t>
            </a:r>
          </a:p>
          <a:p>
            <a:pPr marL="342900" indent="-342900" algn="l" defTabSz="914400">
              <a:spcBef>
                <a:spcPct val="20000"/>
              </a:spcBef>
              <a:buClr>
                <a:srgbClr val="4B575F"/>
              </a:buClr>
              <a:buFont typeface="Wingdings"/>
              <a:buChar char="§"/>
            </a:pPr>
            <a:r>
              <a:rPr lang="de-CH" sz="2000" b="0" i="0" dirty="0">
                <a:solidFill>
                  <a:srgbClr val="4B575F"/>
                </a:solidFill>
                <a:effectLst/>
                <a:latin typeface="Arial"/>
                <a:ea typeface="+mn-ea"/>
                <a:cs typeface="Arial"/>
              </a:rPr>
              <a:t>Mithilfe einer eDrawing können Daten an andere Anwender gesendet werden. </a:t>
            </a:r>
          </a:p>
        </p:txBody>
      </p:sp>
      <p:sp>
        <p:nvSpPr>
          <p:cNvPr id="97283"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eDrawings</a:t>
            </a:r>
          </a:p>
        </p:txBody>
      </p:sp>
    </p:spTree>
  </p:cSld>
  <p:clrMapOvr>
    <a:masterClrMapping/>
  </p:clrMapOvr>
  <p:transition>
    <p:wipe dir="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4"/>
          <p:cNvSpPr>
            <a:spLocks noGrp="1" noChangeArrowheads="1"/>
          </p:cNvSpPr>
          <p:nvPr>
            <p:ph type="title"/>
          </p:nvPr>
        </p:nvSpPr>
        <p:spPr>
          <a:xfrm>
            <a:off x="899592" y="401859"/>
            <a:ext cx="7787208" cy="548640"/>
          </a:xfrm>
        </p:spPr>
        <p:txBody>
          <a:bodyPr/>
          <a:lstStyle/>
          <a:p>
            <a:pPr algn="l" defTabSz="914400">
              <a:spcBef>
                <a:spcPct val="0"/>
              </a:spcBef>
              <a:buNone/>
            </a:pPr>
            <a:r>
              <a:rPr lang="en-US" sz="3000" b="1" i="0" baseline="0" dirty="0">
                <a:solidFill>
                  <a:srgbClr val="4B575F"/>
                </a:solidFill>
                <a:latin typeface="Arial"/>
                <a:ea typeface="+mj-ea"/>
                <a:cs typeface="Arial"/>
              </a:rPr>
              <a:t>9 – </a:t>
            </a:r>
            <a:r>
              <a:rPr lang="en-US" sz="3000" b="1" i="0" baseline="0" dirty="0" err="1">
                <a:solidFill>
                  <a:srgbClr val="4B575F"/>
                </a:solidFill>
                <a:latin typeface="Arial"/>
                <a:ea typeface="+mj-ea"/>
                <a:cs typeface="Arial"/>
              </a:rPr>
              <a:t>Erstellen</a:t>
            </a:r>
            <a:r>
              <a:rPr lang="en-US" sz="3000" b="1" i="0" baseline="0" dirty="0">
                <a:solidFill>
                  <a:srgbClr val="4B575F"/>
                </a:solidFill>
                <a:latin typeface="Arial"/>
                <a:ea typeface="+mj-ea"/>
                <a:cs typeface="Arial"/>
              </a:rPr>
              <a:t> von </a:t>
            </a:r>
            <a:r>
              <a:rPr lang="en-US" sz="3000" b="1" i="0" baseline="0" dirty="0" err="1">
                <a:solidFill>
                  <a:srgbClr val="4B575F"/>
                </a:solidFill>
                <a:latin typeface="Arial"/>
                <a:ea typeface="+mj-ea"/>
                <a:cs typeface="Arial"/>
              </a:rPr>
              <a:t>physischen</a:t>
            </a:r>
            <a:r>
              <a:rPr lang="en-US" sz="3000" b="1" i="0" baseline="0" dirty="0">
                <a:solidFill>
                  <a:srgbClr val="4B575F"/>
                </a:solidFill>
                <a:latin typeface="Arial"/>
                <a:ea typeface="+mj-ea"/>
                <a:cs typeface="Arial"/>
              </a:rPr>
              <a:t> </a:t>
            </a:r>
            <a:r>
              <a:rPr lang="en-US" sz="3000" b="1" i="0" baseline="0" dirty="0" err="1">
                <a:solidFill>
                  <a:srgbClr val="4B575F"/>
                </a:solidFill>
                <a:latin typeface="Arial"/>
                <a:ea typeface="+mj-ea"/>
                <a:cs typeface="Arial"/>
              </a:rPr>
              <a:t>Modellen</a:t>
            </a:r>
            <a:r>
              <a:rPr lang="en-US" sz="3000" b="1" i="0" baseline="0" dirty="0">
                <a:solidFill>
                  <a:srgbClr val="4B575F"/>
                </a:solidFill>
                <a:latin typeface="Arial"/>
                <a:ea typeface="+mj-ea"/>
                <a:cs typeface="Arial"/>
              </a:rPr>
              <a:t> und </a:t>
            </a:r>
            <a:r>
              <a:rPr lang="en-US" sz="3000" b="1" i="0" baseline="0" dirty="0" err="1">
                <a:solidFill>
                  <a:srgbClr val="4B575F"/>
                </a:solidFill>
                <a:latin typeface="Arial"/>
                <a:ea typeface="+mj-ea"/>
                <a:cs typeface="Arial"/>
              </a:rPr>
              <a:t>Testen</a:t>
            </a:r>
            <a:r>
              <a:rPr lang="en-US" sz="3000" b="1" i="0" baseline="0" dirty="0">
                <a:solidFill>
                  <a:srgbClr val="4B575F"/>
                </a:solidFill>
                <a:latin typeface="Arial"/>
                <a:ea typeface="+mj-ea"/>
                <a:cs typeface="Arial"/>
              </a:rPr>
              <a:t> von </a:t>
            </a:r>
            <a:r>
              <a:rPr lang="en-US" sz="3000" b="1" i="0" baseline="0" dirty="0" err="1">
                <a:solidFill>
                  <a:srgbClr val="4B575F"/>
                </a:solidFill>
                <a:latin typeface="Arial"/>
                <a:ea typeface="+mj-ea"/>
                <a:cs typeface="Arial"/>
              </a:rPr>
              <a:t>Tragwerkkonstruktionen</a:t>
            </a:r>
            <a:endParaRPr lang="en-US" sz="3000" b="1" i="0" baseline="0" dirty="0">
              <a:solidFill>
                <a:srgbClr val="4B575F"/>
              </a:solidFill>
              <a:latin typeface="Arial"/>
              <a:ea typeface="+mj-ea"/>
              <a:cs typeface="Arial"/>
            </a:endParaRPr>
          </a:p>
        </p:txBody>
      </p:sp>
    </p:spTree>
  </p:cSld>
  <p:clrMapOvr>
    <a:masterClrMapping/>
  </p:clrMapOvr>
  <p:transition>
    <p:wipe dir="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1" name="Rectangle 5"/>
          <p:cNvSpPr>
            <a:spLocks noGrp="1" noChangeArrowheads="1"/>
          </p:cNvSpPr>
          <p:nvPr>
            <p:ph idx="1"/>
          </p:nvPr>
        </p:nvSpPr>
        <p:spPr>
          <a:xfrm>
            <a:off x="900113" y="990600"/>
            <a:ext cx="3976687" cy="4368800"/>
          </a:xfrm>
        </p:spPr>
        <p:txBody>
          <a:bodyPr/>
          <a:lstStyle/>
          <a:p>
            <a:pPr marL="342900" indent="-342900" algn="l" defTabSz="914400">
              <a:spcBef>
                <a:spcPct val="20000"/>
              </a:spcBef>
              <a:buClr>
                <a:srgbClr val="4B575F"/>
              </a:buClr>
              <a:buFont typeface="Wingdings"/>
              <a:buChar char="§"/>
            </a:pPr>
            <a:r>
              <a:rPr lang="de-CH" sz="2000" b="0" i="0" dirty="0">
                <a:solidFill>
                  <a:srgbClr val="4B575F"/>
                </a:solidFill>
                <a:effectLst/>
                <a:latin typeface="Arial"/>
                <a:ea typeface="+mn-ea"/>
                <a:cs typeface="Arial"/>
              </a:rPr>
              <a:t>Mit den PDF-Dateien </a:t>
            </a:r>
            <a:r>
              <a:rPr lang="de-CH" sz="2000" b="0" i="1" dirty="0">
                <a:solidFill>
                  <a:srgbClr val="4B575F"/>
                </a:solidFill>
                <a:effectLst/>
                <a:latin typeface="Arial"/>
                <a:ea typeface="+mn-ea"/>
                <a:cs typeface="Arial"/>
              </a:rPr>
              <a:t>Measuring Chart</a:t>
            </a:r>
            <a:r>
              <a:rPr lang="de-CH" sz="2000" b="0" i="0" dirty="0">
                <a:solidFill>
                  <a:srgbClr val="4B575F"/>
                </a:solidFill>
                <a:effectLst/>
                <a:latin typeface="Arial"/>
                <a:ea typeface="+mn-ea"/>
                <a:cs typeface="Arial"/>
              </a:rPr>
              <a:t> (Messdiagramm) und </a:t>
            </a:r>
            <a:r>
              <a:rPr lang="de-CH" sz="2000" b="0" i="1" dirty="0">
                <a:solidFill>
                  <a:srgbClr val="4B575F"/>
                </a:solidFill>
                <a:effectLst/>
                <a:latin typeface="Arial"/>
                <a:ea typeface="+mn-ea"/>
                <a:cs typeface="Arial"/>
              </a:rPr>
              <a:t>Construction Guide</a:t>
            </a:r>
            <a:r>
              <a:rPr lang="de-CH" sz="2000" b="0" i="0" dirty="0">
                <a:solidFill>
                  <a:srgbClr val="4B575F"/>
                </a:solidFill>
                <a:effectLst/>
                <a:latin typeface="Arial"/>
                <a:ea typeface="+mn-ea"/>
                <a:cs typeface="Arial"/>
              </a:rPr>
              <a:t> (Konstruktionsanleitung) kann die physische Modellierung vereinfacht werden. </a:t>
            </a:r>
          </a:p>
        </p:txBody>
      </p:sp>
      <p:sp>
        <p:nvSpPr>
          <p:cNvPr id="99332"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Konstruktionshilfen</a:t>
            </a:r>
          </a:p>
        </p:txBody>
      </p:sp>
      <p:pic>
        <p:nvPicPr>
          <p:cNvPr id="6" name="Picture 8"/>
          <p:cNvPicPr>
            <a:picLocks noChangeAspect="1" noChangeArrowheads="1"/>
          </p:cNvPicPr>
          <p:nvPr/>
        </p:nvPicPr>
        <p:blipFill>
          <a:blip r:embed="rId2" cstate="print"/>
          <a:srcRect/>
          <a:stretch>
            <a:fillRect/>
          </a:stretch>
        </p:blipFill>
        <p:spPr bwMode="auto">
          <a:xfrm>
            <a:off x="5356225" y="892175"/>
            <a:ext cx="3609975" cy="2794000"/>
          </a:xfrm>
          <a:prstGeom prst="rect">
            <a:avLst/>
          </a:prstGeom>
          <a:noFill/>
          <a:ln w="9525">
            <a:noFill/>
            <a:miter lim="800000"/>
            <a:headEnd/>
            <a:tailEnd/>
          </a:ln>
        </p:spPr>
      </p:pic>
      <p:pic>
        <p:nvPicPr>
          <p:cNvPr id="7" name="Picture 7"/>
          <p:cNvPicPr>
            <a:picLocks noChangeAspect="1" noChangeArrowheads="1"/>
          </p:cNvPicPr>
          <p:nvPr/>
        </p:nvPicPr>
        <p:blipFill>
          <a:blip r:embed="rId3" cstate="print"/>
          <a:srcRect/>
          <a:stretch>
            <a:fillRect/>
          </a:stretch>
        </p:blipFill>
        <p:spPr bwMode="auto">
          <a:xfrm>
            <a:off x="2906713" y="3424238"/>
            <a:ext cx="3609975" cy="27940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5"/>
          <p:cNvSpPr>
            <a:spLocks noGrp="1" noChangeArrowheads="1"/>
          </p:cNvSpPr>
          <p:nvPr>
            <p:ph idx="1"/>
          </p:nvPr>
        </p:nvSpPr>
        <p:spPr>
          <a:xfrm>
            <a:off x="900113" y="1797050"/>
            <a:ext cx="3671887" cy="4368800"/>
          </a:xfrm>
        </p:spPr>
        <p:txBody>
          <a:bodyPr/>
          <a:lstStyle/>
          <a:p>
            <a:pPr marL="342900" indent="-342900" algn="l" defTabSz="914400">
              <a:spcBef>
                <a:spcPct val="20000"/>
              </a:spcBef>
              <a:buClr>
                <a:srgbClr val="4B575F"/>
              </a:buClr>
              <a:buFont typeface="Wingdings"/>
              <a:buChar char="§"/>
            </a:pPr>
            <a:r>
              <a:rPr lang="de-CH" sz="2000" b="0" i="0" dirty="0">
                <a:solidFill>
                  <a:srgbClr val="4B575F"/>
                </a:solidFill>
                <a:effectLst/>
                <a:latin typeface="Arial"/>
                <a:ea typeface="+mn-ea"/>
                <a:cs typeface="Arial"/>
              </a:rPr>
              <a:t>Verteilen Sie 1/8 x 1/8 x 24 Zoll große Balsaholzstäbe, Klebstoff und Schneidwerkzeuge.</a:t>
            </a:r>
          </a:p>
          <a:p>
            <a:pPr marL="342900" indent="-342900" algn="l" defTabSz="914400">
              <a:spcBef>
                <a:spcPct val="20000"/>
              </a:spcBef>
              <a:buClr>
                <a:srgbClr val="4B575F"/>
              </a:buClr>
              <a:buFont typeface="Wingdings"/>
              <a:buChar char="§"/>
            </a:pPr>
            <a:r>
              <a:rPr lang="de-CH" sz="2000" b="0" i="0" dirty="0" smtClean="0">
                <a:solidFill>
                  <a:srgbClr val="4B575F"/>
                </a:solidFill>
                <a:effectLst/>
                <a:latin typeface="Arial"/>
                <a:ea typeface="+mn-ea"/>
                <a:cs typeface="Arial"/>
              </a:rPr>
              <a:t>Schneiden </a:t>
            </a:r>
            <a:r>
              <a:rPr lang="de-CH" sz="2000" b="0" i="0" dirty="0">
                <a:solidFill>
                  <a:srgbClr val="4B575F"/>
                </a:solidFill>
                <a:effectLst/>
                <a:latin typeface="Arial"/>
                <a:ea typeface="+mn-ea"/>
                <a:cs typeface="Arial"/>
              </a:rPr>
              <a:t>Sie die Tragwerkkonstruktion wie angegeben zu, und kleben und bauen Sie sie nach Anleitung zusammen.</a:t>
            </a:r>
          </a:p>
        </p:txBody>
      </p:sp>
      <p:sp>
        <p:nvSpPr>
          <p:cNvPr id="100355" name="Rectangle 4"/>
          <p:cNvSpPr>
            <a:spLocks noGrp="1" noChangeArrowheads="1"/>
          </p:cNvSpPr>
          <p:nvPr>
            <p:ph type="title"/>
          </p:nvPr>
        </p:nvSpPr>
        <p:spPr>
          <a:xfrm>
            <a:off x="899592" y="401859"/>
            <a:ext cx="8092008" cy="548640"/>
          </a:xfrm>
        </p:spPr>
        <p:txBody>
          <a:bodyPr/>
          <a:lstStyle/>
          <a:p>
            <a:pPr algn="l" defTabSz="914400">
              <a:spcBef>
                <a:spcPct val="0"/>
              </a:spcBef>
              <a:buNone/>
            </a:pPr>
            <a:r>
              <a:rPr lang="en-US" sz="3000" b="1" i="0" baseline="0" dirty="0" err="1">
                <a:solidFill>
                  <a:srgbClr val="4B575F"/>
                </a:solidFill>
                <a:latin typeface="Arial"/>
                <a:ea typeface="+mj-ea"/>
                <a:cs typeface="Arial"/>
              </a:rPr>
              <a:t>Physische</a:t>
            </a:r>
            <a:r>
              <a:rPr lang="en-US" sz="3000" b="1" i="0" baseline="0" dirty="0">
                <a:solidFill>
                  <a:srgbClr val="4B575F"/>
                </a:solidFill>
                <a:latin typeface="Arial"/>
                <a:ea typeface="+mj-ea"/>
                <a:cs typeface="Arial"/>
              </a:rPr>
              <a:t> </a:t>
            </a:r>
            <a:r>
              <a:rPr lang="en-US" sz="3000" b="1" i="0" baseline="0" dirty="0" err="1">
                <a:solidFill>
                  <a:srgbClr val="4B575F"/>
                </a:solidFill>
                <a:latin typeface="Arial"/>
                <a:ea typeface="+mj-ea"/>
                <a:cs typeface="Arial"/>
              </a:rPr>
              <a:t>Modellierung</a:t>
            </a:r>
            <a:r>
              <a:rPr lang="en-US" sz="3000" b="1" i="0" baseline="0" dirty="0">
                <a:solidFill>
                  <a:srgbClr val="4B575F"/>
                </a:solidFill>
                <a:latin typeface="Arial"/>
                <a:ea typeface="+mj-ea"/>
                <a:cs typeface="Arial"/>
              </a:rPr>
              <a:t> </a:t>
            </a:r>
            <a:r>
              <a:rPr lang="en-US" sz="3000" b="1" i="0" baseline="0" dirty="0" err="1">
                <a:solidFill>
                  <a:srgbClr val="4B575F"/>
                </a:solidFill>
                <a:latin typeface="Arial"/>
                <a:ea typeface="+mj-ea"/>
                <a:cs typeface="Arial"/>
              </a:rPr>
              <a:t>einer</a:t>
            </a:r>
            <a:r>
              <a:rPr lang="en-US" sz="3000" b="1" i="0" baseline="0" dirty="0">
                <a:solidFill>
                  <a:srgbClr val="4B575F"/>
                </a:solidFill>
                <a:latin typeface="Arial"/>
                <a:ea typeface="+mj-ea"/>
                <a:cs typeface="Arial"/>
              </a:rPr>
              <a:t> </a:t>
            </a:r>
            <a:r>
              <a:rPr lang="en-US" sz="3000" b="1" i="0" baseline="0" dirty="0" err="1">
                <a:solidFill>
                  <a:srgbClr val="4B575F"/>
                </a:solidFill>
                <a:latin typeface="Arial"/>
                <a:ea typeface="+mj-ea"/>
                <a:cs typeface="Arial"/>
              </a:rPr>
              <a:t>Konstruktion</a:t>
            </a:r>
            <a:endParaRPr lang="en-US" sz="3000" b="1" i="0" baseline="0" dirty="0">
              <a:solidFill>
                <a:srgbClr val="4B575F"/>
              </a:solidFill>
              <a:latin typeface="Arial"/>
              <a:ea typeface="+mj-ea"/>
              <a:cs typeface="Arial"/>
            </a:endParaRPr>
          </a:p>
        </p:txBody>
      </p:sp>
      <p:pic>
        <p:nvPicPr>
          <p:cNvPr id="100356" name="Picture 7" descr="partial_bridge_1"/>
          <p:cNvPicPr>
            <a:picLocks noChangeAspect="1" noChangeArrowheads="1"/>
          </p:cNvPicPr>
          <p:nvPr/>
        </p:nvPicPr>
        <p:blipFill>
          <a:blip r:embed="rId2" cstate="print"/>
          <a:srcRect/>
          <a:stretch>
            <a:fillRect/>
          </a:stretch>
        </p:blipFill>
        <p:spPr bwMode="auto">
          <a:xfrm>
            <a:off x="4648200" y="1371600"/>
            <a:ext cx="3903663" cy="2928938"/>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4"/>
          <p:cNvSpPr>
            <a:spLocks noGrp="1" noChangeArrowheads="1"/>
          </p:cNvSpPr>
          <p:nvPr>
            <p:ph idx="1"/>
          </p:nvPr>
        </p:nvSpPr>
        <p:spPr>
          <a:xfrm>
            <a:off x="900113" y="1797050"/>
            <a:ext cx="4475162" cy="4368800"/>
          </a:xfrm>
        </p:spPr>
        <p:txBody>
          <a:bodyPr/>
          <a:lstStyle/>
          <a:p>
            <a:pPr marL="533370" indent="-533370" algn="l" defTabSz="914400">
              <a:spcBef>
                <a:spcPct val="20000"/>
              </a:spcBef>
              <a:buClr>
                <a:srgbClr val="4B575F"/>
              </a:buClr>
              <a:buFontTx/>
              <a:buAutoNum type="arabicPeriod"/>
            </a:pPr>
            <a:r>
              <a:rPr lang="de-CH" sz="2000" b="0" i="0" dirty="0">
                <a:solidFill>
                  <a:srgbClr val="4B575F"/>
                </a:solidFill>
                <a:effectLst/>
                <a:latin typeface="Arial"/>
                <a:ea typeface="+mn-ea"/>
                <a:cs typeface="Arial"/>
              </a:rPr>
              <a:t>Stellen Sie Sägeböcke oder Tische mit einer Spannweite </a:t>
            </a:r>
            <a:r>
              <a:rPr lang="de-CH" sz="2000" b="0" i="0" dirty="0" smtClean="0">
                <a:solidFill>
                  <a:srgbClr val="4B575F"/>
                </a:solidFill>
                <a:effectLst/>
                <a:latin typeface="Arial"/>
                <a:ea typeface="+mn-ea"/>
                <a:cs typeface="Arial"/>
              </a:rPr>
              <a:t/>
            </a:r>
            <a:br>
              <a:rPr lang="de-CH" sz="2000" b="0" i="0" dirty="0" smtClean="0">
                <a:solidFill>
                  <a:srgbClr val="4B575F"/>
                </a:solidFill>
                <a:effectLst/>
                <a:latin typeface="Arial"/>
                <a:ea typeface="+mn-ea"/>
                <a:cs typeface="Arial"/>
              </a:rPr>
            </a:br>
            <a:r>
              <a:rPr lang="de-CH" sz="2000" b="0" i="0" dirty="0" smtClean="0">
                <a:solidFill>
                  <a:srgbClr val="4B575F"/>
                </a:solidFill>
                <a:effectLst/>
                <a:latin typeface="Arial"/>
                <a:ea typeface="+mn-ea"/>
                <a:cs typeface="Arial"/>
              </a:rPr>
              <a:t>von </a:t>
            </a:r>
            <a:r>
              <a:rPr lang="de-CH" sz="2000" b="0" i="0" dirty="0">
                <a:solidFill>
                  <a:srgbClr val="4B575F"/>
                </a:solidFill>
                <a:effectLst/>
                <a:latin typeface="Arial"/>
                <a:ea typeface="+mn-ea"/>
                <a:cs typeface="Arial"/>
              </a:rPr>
              <a:t>350 mm dazwischen auf.</a:t>
            </a:r>
          </a:p>
          <a:p>
            <a:pPr marL="533370" indent="-533370" algn="l" defTabSz="914400">
              <a:spcBef>
                <a:spcPct val="20000"/>
              </a:spcBef>
              <a:buClr>
                <a:srgbClr val="4B575F"/>
              </a:buClr>
              <a:buFontTx/>
              <a:buAutoNum type="arabicPeriod"/>
            </a:pPr>
            <a:r>
              <a:rPr lang="de-CH" sz="2000" b="0" i="0" dirty="0">
                <a:solidFill>
                  <a:srgbClr val="4B575F"/>
                </a:solidFill>
                <a:effectLst/>
                <a:latin typeface="Arial"/>
                <a:ea typeface="+mn-ea"/>
                <a:cs typeface="Arial"/>
              </a:rPr>
              <a:t>Legen Sie die Brücke und Lastplatte quer über die Sägeböcke oder Tische.</a:t>
            </a:r>
          </a:p>
          <a:p>
            <a:pPr marL="533370" indent="-533370" algn="l" defTabSz="914400">
              <a:spcBef>
                <a:spcPct val="20000"/>
              </a:spcBef>
              <a:buClr>
                <a:srgbClr val="4B575F"/>
              </a:buClr>
              <a:buFontTx/>
              <a:buAutoNum type="arabicPeriod"/>
            </a:pPr>
            <a:r>
              <a:rPr lang="de-CH" sz="2000" b="0" i="0" dirty="0">
                <a:solidFill>
                  <a:srgbClr val="4B575F"/>
                </a:solidFill>
                <a:effectLst/>
                <a:latin typeface="Arial"/>
                <a:ea typeface="+mn-ea"/>
                <a:cs typeface="Arial"/>
              </a:rPr>
              <a:t>Tragen Sie unbedingt einen Augenschutz!</a:t>
            </a:r>
          </a:p>
        </p:txBody>
      </p:sp>
      <p:sp>
        <p:nvSpPr>
          <p:cNvPr id="101379" name="Rectangle 2"/>
          <p:cNvSpPr>
            <a:spLocks noGrp="1" noChangeArrowheads="1"/>
          </p:cNvSpPr>
          <p:nvPr>
            <p:ph type="title"/>
          </p:nvPr>
        </p:nvSpPr>
        <p:spPr>
          <a:xfrm>
            <a:off x="899592" y="401859"/>
            <a:ext cx="8244408" cy="548640"/>
          </a:xfrm>
        </p:spPr>
        <p:txBody>
          <a:bodyPr/>
          <a:lstStyle/>
          <a:p>
            <a:pPr algn="l" defTabSz="914400">
              <a:spcBef>
                <a:spcPct val="0"/>
              </a:spcBef>
              <a:buNone/>
            </a:pPr>
            <a:r>
              <a:rPr lang="en-US" sz="3000" b="1" i="0" baseline="0" dirty="0" err="1">
                <a:solidFill>
                  <a:srgbClr val="4B575F"/>
                </a:solidFill>
                <a:latin typeface="Arial"/>
                <a:ea typeface="+mj-ea"/>
                <a:cs typeface="Arial"/>
              </a:rPr>
              <a:t>Testen</a:t>
            </a:r>
            <a:r>
              <a:rPr lang="en-US" sz="3000" b="1" i="0" baseline="0" dirty="0">
                <a:solidFill>
                  <a:srgbClr val="4B575F"/>
                </a:solidFill>
                <a:latin typeface="Arial"/>
                <a:ea typeface="+mj-ea"/>
                <a:cs typeface="Arial"/>
              </a:rPr>
              <a:t> </a:t>
            </a:r>
            <a:r>
              <a:rPr lang="en-US" sz="3000" b="1" i="0" baseline="0" dirty="0" err="1">
                <a:solidFill>
                  <a:srgbClr val="4B575F"/>
                </a:solidFill>
                <a:latin typeface="Arial"/>
                <a:ea typeface="+mj-ea"/>
                <a:cs typeface="Arial"/>
              </a:rPr>
              <a:t>der</a:t>
            </a:r>
            <a:r>
              <a:rPr lang="en-US" sz="3000" b="1" i="0" baseline="0" dirty="0">
                <a:solidFill>
                  <a:srgbClr val="4B575F"/>
                </a:solidFill>
                <a:latin typeface="Arial"/>
                <a:ea typeface="+mj-ea"/>
                <a:cs typeface="Arial"/>
              </a:rPr>
              <a:t> </a:t>
            </a:r>
            <a:r>
              <a:rPr lang="en-US" sz="3000" b="1" i="0" baseline="0" dirty="0" err="1">
                <a:solidFill>
                  <a:srgbClr val="4B575F"/>
                </a:solidFill>
                <a:latin typeface="Arial"/>
                <a:ea typeface="+mj-ea"/>
                <a:cs typeface="Arial"/>
              </a:rPr>
              <a:t>Tragwerkkonstruktion</a:t>
            </a:r>
            <a:r>
              <a:rPr lang="en-US" sz="3000" b="1" i="0" baseline="0" dirty="0">
                <a:solidFill>
                  <a:srgbClr val="4B575F"/>
                </a:solidFill>
                <a:latin typeface="Arial"/>
                <a:ea typeface="+mj-ea"/>
                <a:cs typeface="Arial"/>
              </a:rPr>
              <a:t> (</a:t>
            </a:r>
            <a:r>
              <a:rPr lang="en-US" sz="3000" b="1" i="0" baseline="0" dirty="0" err="1">
                <a:solidFill>
                  <a:srgbClr val="4B575F"/>
                </a:solidFill>
                <a:latin typeface="Arial"/>
                <a:ea typeface="+mj-ea"/>
                <a:cs typeface="Arial"/>
              </a:rPr>
              <a:t>Aufbau</a:t>
            </a:r>
            <a:r>
              <a:rPr lang="en-US" sz="3000" b="1" i="0" baseline="0" dirty="0">
                <a:solidFill>
                  <a:srgbClr val="4B575F"/>
                </a:solidFill>
                <a:latin typeface="Arial"/>
                <a:ea typeface="+mj-ea"/>
                <a:cs typeface="Arial"/>
              </a:rPr>
              <a:t>)</a:t>
            </a:r>
          </a:p>
        </p:txBody>
      </p:sp>
      <p:pic>
        <p:nvPicPr>
          <p:cNvPr id="101380" name="Picture 10" descr="setup_sawhorses_03"/>
          <p:cNvPicPr>
            <a:picLocks noChangeAspect="1" noChangeArrowheads="1"/>
          </p:cNvPicPr>
          <p:nvPr/>
        </p:nvPicPr>
        <p:blipFill>
          <a:blip r:embed="rId2" cstate="print"/>
          <a:srcRect/>
          <a:stretch>
            <a:fillRect/>
          </a:stretch>
        </p:blipFill>
        <p:spPr bwMode="auto">
          <a:xfrm>
            <a:off x="5484813" y="3671888"/>
            <a:ext cx="2524125" cy="2609850"/>
          </a:xfrm>
          <a:prstGeom prst="rect">
            <a:avLst/>
          </a:prstGeom>
          <a:noFill/>
          <a:ln w="9525">
            <a:noFill/>
            <a:miter lim="800000"/>
            <a:headEnd/>
            <a:tailEnd/>
          </a:ln>
        </p:spPr>
      </p:pic>
      <p:pic>
        <p:nvPicPr>
          <p:cNvPr id="101381" name="Picture 11" descr="setup_sawhorses_01"/>
          <p:cNvPicPr>
            <a:picLocks noChangeAspect="1" noChangeArrowheads="1"/>
          </p:cNvPicPr>
          <p:nvPr/>
        </p:nvPicPr>
        <p:blipFill>
          <a:blip r:embed="rId3" cstate="print"/>
          <a:srcRect/>
          <a:stretch>
            <a:fillRect/>
          </a:stretch>
        </p:blipFill>
        <p:spPr bwMode="auto">
          <a:xfrm>
            <a:off x="5491163" y="958850"/>
            <a:ext cx="3048000" cy="2663825"/>
          </a:xfrm>
          <a:prstGeom prst="rect">
            <a:avLst/>
          </a:prstGeom>
          <a:noFill/>
          <a:ln w="9525">
            <a:noFill/>
            <a:miter lim="800000"/>
            <a:headEnd/>
            <a:tailEnd/>
          </a:ln>
        </p:spPr>
      </p:pic>
      <p:pic>
        <p:nvPicPr>
          <p:cNvPr id="101382" name="Picture 12" descr="goggles"/>
          <p:cNvPicPr>
            <a:picLocks noChangeAspect="1" noChangeArrowheads="1"/>
          </p:cNvPicPr>
          <p:nvPr/>
        </p:nvPicPr>
        <p:blipFill>
          <a:blip r:embed="rId4" cstate="print"/>
          <a:srcRect/>
          <a:stretch>
            <a:fillRect/>
          </a:stretch>
        </p:blipFill>
        <p:spPr bwMode="auto">
          <a:xfrm>
            <a:off x="3336925" y="4406900"/>
            <a:ext cx="1905000" cy="1389063"/>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3"/>
          <p:cNvSpPr>
            <a:spLocks noGrp="1" noChangeArrowheads="1"/>
          </p:cNvSpPr>
          <p:nvPr>
            <p:ph idx="1"/>
          </p:nvPr>
        </p:nvSpPr>
        <p:spPr>
          <a:xfrm>
            <a:off x="900113" y="1797050"/>
            <a:ext cx="3671887" cy="4368800"/>
          </a:xfrm>
        </p:spPr>
        <p:txBody>
          <a:bodyPr/>
          <a:lstStyle/>
          <a:p>
            <a:pPr marL="533370" indent="-533370" algn="l" defTabSz="914400">
              <a:lnSpc>
                <a:spcPct val="90000"/>
              </a:lnSpc>
              <a:spcBef>
                <a:spcPct val="20000"/>
              </a:spcBef>
              <a:buClr>
                <a:srgbClr val="4B575F"/>
              </a:buClr>
              <a:buFontTx/>
              <a:buAutoNum type="arabicPeriod" startAt="4"/>
            </a:pPr>
            <a:r>
              <a:rPr lang="de-CH" sz="2000" b="0" i="0" dirty="0">
                <a:solidFill>
                  <a:srgbClr val="4B575F"/>
                </a:solidFill>
                <a:effectLst/>
                <a:latin typeface="Arial"/>
                <a:ea typeface="+mn-ea"/>
                <a:cs typeface="Arial"/>
              </a:rPr>
              <a:t>Verwenden Sie einen Zugbeutel oder einen Eimer mit Hängedraht.</a:t>
            </a:r>
          </a:p>
          <a:p>
            <a:pPr marL="533370" indent="-533370" algn="l" defTabSz="914400">
              <a:lnSpc>
                <a:spcPct val="90000"/>
              </a:lnSpc>
              <a:spcBef>
                <a:spcPct val="20000"/>
              </a:spcBef>
              <a:buClr>
                <a:srgbClr val="4B575F"/>
              </a:buClr>
              <a:buFontTx/>
              <a:buAutoNum type="arabicPeriod" startAt="4"/>
            </a:pPr>
            <a:r>
              <a:rPr lang="de-CH" sz="2000" b="0" i="0" dirty="0">
                <a:solidFill>
                  <a:srgbClr val="4B575F"/>
                </a:solidFill>
                <a:effectLst/>
                <a:latin typeface="Arial"/>
                <a:ea typeface="+mn-ea"/>
                <a:cs typeface="Arial"/>
              </a:rPr>
              <a:t>Führen Sie die Schnur bzw. den Draht durch das Loch in der Lastplatte, und befestigen Sie </a:t>
            </a:r>
            <a:r>
              <a:rPr lang="de-CH" sz="2000" b="0" i="0" dirty="0" smtClean="0">
                <a:solidFill>
                  <a:srgbClr val="4B575F"/>
                </a:solidFill>
                <a:effectLst/>
                <a:latin typeface="Arial"/>
                <a:ea typeface="+mn-ea"/>
                <a:cs typeface="Arial"/>
              </a:rPr>
              <a:t/>
            </a:r>
            <a:br>
              <a:rPr lang="de-CH" sz="2000" b="0" i="0" dirty="0" smtClean="0">
                <a:solidFill>
                  <a:srgbClr val="4B575F"/>
                </a:solidFill>
                <a:effectLst/>
                <a:latin typeface="Arial"/>
                <a:ea typeface="+mn-ea"/>
                <a:cs typeface="Arial"/>
              </a:rPr>
            </a:br>
            <a:r>
              <a:rPr lang="de-CH" sz="2000" b="0" i="0" dirty="0" smtClean="0">
                <a:solidFill>
                  <a:srgbClr val="4B575F"/>
                </a:solidFill>
                <a:effectLst/>
                <a:latin typeface="Arial"/>
                <a:ea typeface="+mn-ea"/>
                <a:cs typeface="Arial"/>
              </a:rPr>
              <a:t>sie </a:t>
            </a:r>
            <a:r>
              <a:rPr lang="de-CH" sz="2000" b="0" i="0" dirty="0">
                <a:solidFill>
                  <a:srgbClr val="4B575F"/>
                </a:solidFill>
                <a:effectLst/>
                <a:latin typeface="Arial"/>
                <a:ea typeface="+mn-ea"/>
                <a:cs typeface="Arial"/>
              </a:rPr>
              <a:t>bzw. ihn.</a:t>
            </a:r>
          </a:p>
          <a:p>
            <a:pPr marL="533370" indent="-533370" algn="l" defTabSz="914400">
              <a:lnSpc>
                <a:spcPct val="90000"/>
              </a:lnSpc>
              <a:spcBef>
                <a:spcPct val="20000"/>
              </a:spcBef>
              <a:buClr>
                <a:srgbClr val="4B575F"/>
              </a:buClr>
              <a:buFontTx/>
              <a:buAutoNum type="arabicPeriod" startAt="4"/>
            </a:pPr>
            <a:r>
              <a:rPr lang="de-CH" sz="2000" b="0" i="0" dirty="0">
                <a:solidFill>
                  <a:srgbClr val="4B575F"/>
                </a:solidFill>
                <a:effectLst/>
                <a:latin typeface="Arial"/>
                <a:ea typeface="+mn-ea"/>
                <a:cs typeface="Arial"/>
              </a:rPr>
              <a:t>Belasten Sie den Beutel oder Eimer mit Objekten mit bekanntem Gewicht, bis die Konstruktion bricht.</a:t>
            </a:r>
          </a:p>
        </p:txBody>
      </p:sp>
      <p:sp>
        <p:nvSpPr>
          <p:cNvPr id="102403" name="Rectangle 2"/>
          <p:cNvSpPr>
            <a:spLocks noGrp="1" noChangeArrowheads="1"/>
          </p:cNvSpPr>
          <p:nvPr>
            <p:ph type="title"/>
          </p:nvPr>
        </p:nvSpPr>
        <p:spPr>
          <a:xfrm>
            <a:off x="899592" y="401859"/>
            <a:ext cx="8244408" cy="548640"/>
          </a:xfrm>
        </p:spPr>
        <p:txBody>
          <a:bodyPr/>
          <a:lstStyle/>
          <a:p>
            <a:pPr algn="l" defTabSz="914400">
              <a:spcBef>
                <a:spcPct val="0"/>
              </a:spcBef>
              <a:buNone/>
            </a:pPr>
            <a:r>
              <a:rPr lang="en-US" sz="3000" b="1" i="0" baseline="0" dirty="0" err="1">
                <a:solidFill>
                  <a:srgbClr val="4B575F"/>
                </a:solidFill>
                <a:latin typeface="Arial"/>
                <a:ea typeface="+mj-ea"/>
                <a:cs typeface="Arial"/>
              </a:rPr>
              <a:t>Testen</a:t>
            </a:r>
            <a:r>
              <a:rPr lang="en-US" sz="3000" b="1" i="0" baseline="0" dirty="0">
                <a:solidFill>
                  <a:srgbClr val="4B575F"/>
                </a:solidFill>
                <a:latin typeface="Arial"/>
                <a:ea typeface="+mj-ea"/>
                <a:cs typeface="Arial"/>
              </a:rPr>
              <a:t> </a:t>
            </a:r>
            <a:r>
              <a:rPr lang="en-US" sz="3000" b="1" i="0" baseline="0" dirty="0" err="1">
                <a:solidFill>
                  <a:srgbClr val="4B575F"/>
                </a:solidFill>
                <a:latin typeface="Arial"/>
                <a:ea typeface="+mj-ea"/>
                <a:cs typeface="Arial"/>
              </a:rPr>
              <a:t>der</a:t>
            </a:r>
            <a:r>
              <a:rPr lang="en-US" sz="3000" b="1" i="0" baseline="0" dirty="0">
                <a:solidFill>
                  <a:srgbClr val="4B575F"/>
                </a:solidFill>
                <a:latin typeface="Arial"/>
                <a:ea typeface="+mj-ea"/>
                <a:cs typeface="Arial"/>
              </a:rPr>
              <a:t> </a:t>
            </a:r>
            <a:r>
              <a:rPr lang="en-US" sz="3000" b="1" i="0" baseline="0" dirty="0" err="1">
                <a:solidFill>
                  <a:srgbClr val="4B575F"/>
                </a:solidFill>
                <a:latin typeface="Arial"/>
                <a:ea typeface="+mj-ea"/>
                <a:cs typeface="Arial"/>
              </a:rPr>
              <a:t>Tragwerkkonstruktion</a:t>
            </a:r>
            <a:r>
              <a:rPr lang="en-US" sz="3000" b="1" i="0" baseline="0" dirty="0">
                <a:solidFill>
                  <a:srgbClr val="4B575F"/>
                </a:solidFill>
                <a:latin typeface="Arial"/>
                <a:ea typeface="+mj-ea"/>
                <a:cs typeface="Arial"/>
              </a:rPr>
              <a:t> (</a:t>
            </a:r>
            <a:r>
              <a:rPr lang="en-US" sz="3000" b="1" i="0" baseline="0" dirty="0" err="1">
                <a:solidFill>
                  <a:srgbClr val="4B575F"/>
                </a:solidFill>
                <a:latin typeface="Arial"/>
                <a:ea typeface="+mj-ea"/>
                <a:cs typeface="Arial"/>
              </a:rPr>
              <a:t>Testgewicht</a:t>
            </a:r>
            <a:r>
              <a:rPr lang="en-US" sz="3000" b="1" i="0" baseline="0" dirty="0">
                <a:solidFill>
                  <a:srgbClr val="4B575F"/>
                </a:solidFill>
                <a:latin typeface="Arial"/>
                <a:ea typeface="+mj-ea"/>
                <a:cs typeface="Arial"/>
              </a:rPr>
              <a:t>)</a:t>
            </a:r>
          </a:p>
        </p:txBody>
      </p:sp>
      <p:pic>
        <p:nvPicPr>
          <p:cNvPr id="102404" name="Picture 4" descr="bag_1"/>
          <p:cNvPicPr>
            <a:picLocks noChangeAspect="1" noChangeArrowheads="1"/>
          </p:cNvPicPr>
          <p:nvPr/>
        </p:nvPicPr>
        <p:blipFill>
          <a:blip r:embed="rId2" cstate="print"/>
          <a:srcRect/>
          <a:stretch>
            <a:fillRect/>
          </a:stretch>
        </p:blipFill>
        <p:spPr bwMode="auto">
          <a:xfrm>
            <a:off x="4648200" y="1371600"/>
            <a:ext cx="3244850" cy="2433638"/>
          </a:xfrm>
          <a:prstGeom prst="rect">
            <a:avLst/>
          </a:prstGeom>
          <a:noFill/>
          <a:ln w="9525">
            <a:noFill/>
            <a:miter lim="800000"/>
            <a:headEnd/>
            <a:tailEnd/>
          </a:ln>
        </p:spPr>
      </p:pic>
      <p:pic>
        <p:nvPicPr>
          <p:cNvPr id="102405" name="Picture 5" descr="bucket_5"/>
          <p:cNvPicPr>
            <a:picLocks noChangeAspect="1" noChangeArrowheads="1"/>
          </p:cNvPicPr>
          <p:nvPr/>
        </p:nvPicPr>
        <p:blipFill>
          <a:blip r:embed="rId3" cstate="print"/>
          <a:srcRect/>
          <a:stretch>
            <a:fillRect/>
          </a:stretch>
        </p:blipFill>
        <p:spPr bwMode="auto">
          <a:xfrm>
            <a:off x="4648200" y="3962400"/>
            <a:ext cx="3244850" cy="2433638"/>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10 – Schweißkonstruktionsprofile und Strukturbauteile</a:t>
            </a:r>
          </a:p>
        </p:txBody>
      </p:sp>
    </p:spTree>
  </p:cSld>
  <p:clrMapOvr>
    <a:masterClrMapping/>
  </p:clrMapOvr>
  <p:transition>
    <p:wipe dir="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5"/>
          <p:cNvSpPr>
            <a:spLocks noGrp="1" noChangeArrowheads="1"/>
          </p:cNvSpPr>
          <p:nvPr>
            <p:ph idx="1"/>
          </p:nvPr>
        </p:nvSpPr>
        <p:spPr>
          <a:xfrm>
            <a:off x="762000" y="1797050"/>
            <a:ext cx="4081462" cy="4368800"/>
          </a:xfrm>
        </p:spPr>
        <p:txBody>
          <a:bodyPr>
            <a:normAutofit fontScale="92500"/>
          </a:bodyPr>
          <a:lstStyle/>
          <a:p>
            <a:pPr marL="342900" indent="-342900" algn="l" defTabSz="914400">
              <a:spcBef>
                <a:spcPct val="20000"/>
              </a:spcBef>
              <a:buClr>
                <a:srgbClr val="4B575F"/>
              </a:buClr>
              <a:buFont typeface="Wingdings"/>
              <a:buChar char="§"/>
            </a:pPr>
            <a:r>
              <a:rPr lang="de-CH" sz="2000" b="0" i="0" dirty="0">
                <a:solidFill>
                  <a:srgbClr val="4B575F"/>
                </a:solidFill>
                <a:effectLst/>
                <a:latin typeface="Arial"/>
                <a:ea typeface="+mn-ea"/>
                <a:cs typeface="Arial"/>
              </a:rPr>
              <a:t>2D-Skizzen, die als Bibliotheks-Features gespeichert werden</a:t>
            </a:r>
          </a:p>
          <a:p>
            <a:pPr marL="342900" indent="-342900" algn="l" defTabSz="914400">
              <a:spcBef>
                <a:spcPct val="20000"/>
              </a:spcBef>
              <a:buClr>
                <a:srgbClr val="4B575F"/>
              </a:buClr>
              <a:buFont typeface="Wingdings"/>
              <a:buChar char="§"/>
            </a:pPr>
            <a:r>
              <a:rPr lang="de-CH" sz="2000" b="0" i="0" dirty="0">
                <a:solidFill>
                  <a:srgbClr val="4B575F"/>
                </a:solidFill>
                <a:effectLst/>
                <a:latin typeface="Arial"/>
                <a:ea typeface="+mn-ea"/>
                <a:cs typeface="Arial"/>
              </a:rPr>
              <a:t>Müssen in einen Unterordner </a:t>
            </a:r>
            <a:r>
              <a:rPr lang="de-CH" sz="2000" b="0" i="0" dirty="0" smtClean="0">
                <a:solidFill>
                  <a:srgbClr val="4B575F"/>
                </a:solidFill>
                <a:effectLst/>
                <a:latin typeface="Arial"/>
                <a:ea typeface="+mn-ea"/>
                <a:cs typeface="Arial"/>
              </a:rPr>
              <a:t/>
            </a:r>
            <a:br>
              <a:rPr lang="de-CH" sz="2000" b="0" i="0" dirty="0" smtClean="0">
                <a:solidFill>
                  <a:srgbClr val="4B575F"/>
                </a:solidFill>
                <a:effectLst/>
                <a:latin typeface="Arial"/>
                <a:ea typeface="+mn-ea"/>
                <a:cs typeface="Arial"/>
              </a:rPr>
            </a:br>
            <a:r>
              <a:rPr lang="de-CH" sz="2000" b="0" i="0" dirty="0" smtClean="0">
                <a:solidFill>
                  <a:srgbClr val="4B575F"/>
                </a:solidFill>
                <a:effectLst/>
                <a:latin typeface="Arial"/>
                <a:ea typeface="+mn-ea"/>
                <a:cs typeface="Arial"/>
              </a:rPr>
              <a:t>im </a:t>
            </a:r>
            <a:r>
              <a:rPr lang="de-CH" sz="2000" b="0" i="0" dirty="0">
                <a:solidFill>
                  <a:srgbClr val="4B575F"/>
                </a:solidFill>
                <a:effectLst/>
                <a:latin typeface="Arial"/>
                <a:ea typeface="+mn-ea"/>
                <a:cs typeface="Arial"/>
              </a:rPr>
              <a:t>Ordner </a:t>
            </a:r>
            <a:r>
              <a:rPr lang="de-CH" sz="2000" b="0" i="1" dirty="0">
                <a:solidFill>
                  <a:srgbClr val="4B575F"/>
                </a:solidFill>
                <a:effectLst/>
                <a:latin typeface="Arial"/>
                <a:ea typeface="+mn-ea"/>
                <a:cs typeface="Arial"/>
              </a:rPr>
              <a:t>weldment profiles</a:t>
            </a:r>
            <a:r>
              <a:rPr lang="de-CH" sz="2000" b="0" i="0" dirty="0">
                <a:solidFill>
                  <a:srgbClr val="4B575F"/>
                </a:solidFill>
                <a:effectLst/>
                <a:latin typeface="Arial"/>
                <a:ea typeface="+mn-ea"/>
                <a:cs typeface="Arial"/>
              </a:rPr>
              <a:t> abgelegt werden</a:t>
            </a:r>
          </a:p>
          <a:p>
            <a:pPr marL="342900" indent="-342900" algn="l" defTabSz="914400">
              <a:spcBef>
                <a:spcPct val="20000"/>
              </a:spcBef>
              <a:buClr>
                <a:srgbClr val="4B575F"/>
              </a:buClr>
              <a:buFont typeface="Wingdings"/>
              <a:buChar char="§"/>
            </a:pPr>
            <a:r>
              <a:rPr lang="de-CH" sz="2000" b="0" i="0" dirty="0" smtClean="0">
                <a:solidFill>
                  <a:srgbClr val="4B575F"/>
                </a:solidFill>
                <a:effectLst/>
                <a:latin typeface="Arial"/>
                <a:ea typeface="+mn-ea"/>
                <a:cs typeface="Arial"/>
              </a:rPr>
              <a:t>Standardschweißkonstruktions-profile </a:t>
            </a:r>
            <a:r>
              <a:rPr lang="de-CH" sz="2000" b="0" i="0" dirty="0">
                <a:solidFill>
                  <a:srgbClr val="4B575F"/>
                </a:solidFill>
                <a:effectLst/>
                <a:latin typeface="Arial"/>
                <a:ea typeface="+mn-ea"/>
                <a:cs typeface="Arial"/>
              </a:rPr>
              <a:t>sind Baustahlformen.</a:t>
            </a:r>
          </a:p>
          <a:p>
            <a:pPr marL="342900" indent="-342900" algn="l" defTabSz="914400">
              <a:spcBef>
                <a:spcPct val="20000"/>
              </a:spcBef>
              <a:buClr>
                <a:srgbClr val="4B575F"/>
              </a:buClr>
              <a:buFont typeface="Wingdings"/>
              <a:buChar char="§"/>
            </a:pPr>
            <a:r>
              <a:rPr lang="de-CH" sz="2000" b="0" i="0" dirty="0">
                <a:solidFill>
                  <a:srgbClr val="4B575F"/>
                </a:solidFill>
                <a:effectLst/>
                <a:latin typeface="Arial"/>
                <a:ea typeface="+mn-ea"/>
                <a:cs typeface="Arial"/>
              </a:rPr>
              <a:t>Allgemein gebräuchliche Schweißkonstruktionsprofile müssen einen Endpunkt oder einen Punkt an möglichen Platzierungsoptionen aufweisen (siehe Standardtypen).</a:t>
            </a:r>
          </a:p>
        </p:txBody>
      </p:sp>
      <p:sp>
        <p:nvSpPr>
          <p:cNvPr id="104451"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Schweißkonstruktionsprofile</a:t>
            </a:r>
          </a:p>
        </p:txBody>
      </p:sp>
      <p:pic>
        <p:nvPicPr>
          <p:cNvPr id="104452" name="Picture 2" descr="J:\Bridge Design Project\Support Files-Bridge Design Project\Art\Weldments_32A.tif"/>
          <p:cNvPicPr>
            <a:picLocks noChangeAspect="1" noChangeArrowheads="1"/>
          </p:cNvPicPr>
          <p:nvPr/>
        </p:nvPicPr>
        <p:blipFill>
          <a:blip r:embed="rId2" cstate="print"/>
          <a:srcRect/>
          <a:stretch>
            <a:fillRect/>
          </a:stretch>
        </p:blipFill>
        <p:spPr bwMode="auto">
          <a:xfrm>
            <a:off x="4672013" y="1074738"/>
            <a:ext cx="981075" cy="1274762"/>
          </a:xfrm>
          <a:prstGeom prst="rect">
            <a:avLst/>
          </a:prstGeom>
          <a:noFill/>
          <a:ln w="9525">
            <a:noFill/>
            <a:miter lim="800000"/>
            <a:headEnd/>
            <a:tailEnd/>
          </a:ln>
        </p:spPr>
      </p:pic>
      <p:pic>
        <p:nvPicPr>
          <p:cNvPr id="104453" name="Picture 3" descr="J:\Bridge Design Project\Support Files-Bridge Design Project\Art\Weldments_32B.tif"/>
          <p:cNvPicPr>
            <a:picLocks noChangeAspect="1" noChangeArrowheads="1"/>
          </p:cNvPicPr>
          <p:nvPr/>
        </p:nvPicPr>
        <p:blipFill>
          <a:blip r:embed="rId3" cstate="print"/>
          <a:srcRect/>
          <a:stretch>
            <a:fillRect/>
          </a:stretch>
        </p:blipFill>
        <p:spPr bwMode="auto">
          <a:xfrm>
            <a:off x="5805488" y="1074738"/>
            <a:ext cx="901700" cy="1238250"/>
          </a:xfrm>
          <a:prstGeom prst="rect">
            <a:avLst/>
          </a:prstGeom>
          <a:noFill/>
          <a:ln w="9525">
            <a:noFill/>
            <a:miter lim="800000"/>
            <a:headEnd/>
            <a:tailEnd/>
          </a:ln>
        </p:spPr>
      </p:pic>
      <p:pic>
        <p:nvPicPr>
          <p:cNvPr id="104454" name="Picture 4" descr="J:\Bridge Design Project\Support Files-Bridge Design Project\Art\Weldments_32C.tif"/>
          <p:cNvPicPr>
            <a:picLocks noChangeAspect="1" noChangeArrowheads="1"/>
          </p:cNvPicPr>
          <p:nvPr/>
        </p:nvPicPr>
        <p:blipFill>
          <a:blip r:embed="rId4" cstate="print"/>
          <a:srcRect/>
          <a:stretch>
            <a:fillRect/>
          </a:stretch>
        </p:blipFill>
        <p:spPr bwMode="auto">
          <a:xfrm>
            <a:off x="6780213" y="1241425"/>
            <a:ext cx="1103312" cy="1090613"/>
          </a:xfrm>
          <a:prstGeom prst="rect">
            <a:avLst/>
          </a:prstGeom>
          <a:noFill/>
          <a:ln w="9525">
            <a:noFill/>
            <a:miter lim="800000"/>
            <a:headEnd/>
            <a:tailEnd/>
          </a:ln>
        </p:spPr>
      </p:pic>
      <p:pic>
        <p:nvPicPr>
          <p:cNvPr id="104455" name="Picture 5" descr="J:\Bridge Design Project\Support Files-Bridge Design Project\Art\Weldments_32D.tif"/>
          <p:cNvPicPr>
            <a:picLocks noChangeAspect="1" noChangeArrowheads="1"/>
          </p:cNvPicPr>
          <p:nvPr/>
        </p:nvPicPr>
        <p:blipFill>
          <a:blip r:embed="rId5" cstate="print"/>
          <a:srcRect/>
          <a:stretch>
            <a:fillRect/>
          </a:stretch>
        </p:blipFill>
        <p:spPr bwMode="auto">
          <a:xfrm>
            <a:off x="4940300" y="2441575"/>
            <a:ext cx="444500" cy="1066800"/>
          </a:xfrm>
          <a:prstGeom prst="rect">
            <a:avLst/>
          </a:prstGeom>
          <a:noFill/>
          <a:ln w="9525">
            <a:noFill/>
            <a:miter lim="800000"/>
            <a:headEnd/>
            <a:tailEnd/>
          </a:ln>
        </p:spPr>
      </p:pic>
      <p:pic>
        <p:nvPicPr>
          <p:cNvPr id="104456" name="Picture 6" descr="J:\Bridge Design Project\Support Files-Bridge Design Project\Art\Weldments_32E.tif"/>
          <p:cNvPicPr>
            <a:picLocks noChangeAspect="1" noChangeArrowheads="1"/>
          </p:cNvPicPr>
          <p:nvPr/>
        </p:nvPicPr>
        <p:blipFill>
          <a:blip r:embed="rId6" cstate="print"/>
          <a:srcRect/>
          <a:stretch>
            <a:fillRect/>
          </a:stretch>
        </p:blipFill>
        <p:spPr bwMode="auto">
          <a:xfrm>
            <a:off x="5915025" y="2387600"/>
            <a:ext cx="682625" cy="1079500"/>
          </a:xfrm>
          <a:prstGeom prst="rect">
            <a:avLst/>
          </a:prstGeom>
          <a:noFill/>
          <a:ln w="9525">
            <a:noFill/>
            <a:miter lim="800000"/>
            <a:headEnd/>
            <a:tailEnd/>
          </a:ln>
        </p:spPr>
      </p:pic>
      <p:pic>
        <p:nvPicPr>
          <p:cNvPr id="104457" name="Picture 7" descr="J:\Bridge Design Project\Support Files-Bridge Design Project\Art\Weldments_32F.tif"/>
          <p:cNvPicPr>
            <a:picLocks noChangeAspect="1" noChangeArrowheads="1"/>
          </p:cNvPicPr>
          <p:nvPr/>
        </p:nvPicPr>
        <p:blipFill>
          <a:blip r:embed="rId7" cstate="print"/>
          <a:srcRect/>
          <a:stretch>
            <a:fillRect/>
          </a:stretch>
        </p:blipFill>
        <p:spPr bwMode="auto">
          <a:xfrm>
            <a:off x="7988300" y="1262063"/>
            <a:ext cx="1036638" cy="1047750"/>
          </a:xfrm>
          <a:prstGeom prst="rect">
            <a:avLst/>
          </a:prstGeom>
          <a:noFill/>
          <a:ln w="9525">
            <a:noFill/>
            <a:miter lim="800000"/>
            <a:headEnd/>
            <a:tailEnd/>
          </a:ln>
        </p:spPr>
      </p:pic>
      <p:pic>
        <p:nvPicPr>
          <p:cNvPr id="104458" name="Picture 8" descr="J:\Bridge Design Project\Support Files-Bridge Design Project\Art\additional_profile_01.tif"/>
          <p:cNvPicPr>
            <a:picLocks noChangeAspect="1" noChangeArrowheads="1"/>
          </p:cNvPicPr>
          <p:nvPr/>
        </p:nvPicPr>
        <p:blipFill>
          <a:blip r:embed="rId8" cstate="print"/>
          <a:srcRect/>
          <a:stretch>
            <a:fillRect/>
          </a:stretch>
        </p:blipFill>
        <p:spPr bwMode="auto">
          <a:xfrm>
            <a:off x="6780213" y="2411413"/>
            <a:ext cx="2024062" cy="1030287"/>
          </a:xfrm>
          <a:prstGeom prst="rect">
            <a:avLst/>
          </a:prstGeom>
          <a:noFill/>
          <a:ln w="9525">
            <a:noFill/>
            <a:miter lim="800000"/>
            <a:headEnd/>
            <a:tailEnd/>
          </a:ln>
        </p:spPr>
      </p:pic>
      <p:pic>
        <p:nvPicPr>
          <p:cNvPr id="104459" name="Picture 9" descr="C:\Temp\1-19-2012 10-00-36 AM.tif"/>
          <p:cNvPicPr>
            <a:picLocks noChangeAspect="1" noChangeArrowheads="1"/>
          </p:cNvPicPr>
          <p:nvPr/>
        </p:nvPicPr>
        <p:blipFill>
          <a:blip r:embed="rId9" cstate="print"/>
          <a:srcRect/>
          <a:stretch>
            <a:fillRect/>
          </a:stretch>
        </p:blipFill>
        <p:spPr bwMode="auto">
          <a:xfrm>
            <a:off x="5915025" y="3732213"/>
            <a:ext cx="2513013" cy="25527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5"/>
          <p:cNvSpPr>
            <a:spLocks noGrp="1" noChangeArrowheads="1"/>
          </p:cNvSpPr>
          <p:nvPr>
            <p:ph idx="1"/>
          </p:nvPr>
        </p:nvSpPr>
        <p:spPr>
          <a:xfrm>
            <a:off x="381000" y="1924050"/>
            <a:ext cx="3200400" cy="4933950"/>
          </a:xfrm>
        </p:spPr>
        <p:txBody>
          <a:bodyPr rtlCol="0">
            <a:noAutofit/>
          </a:bodyPr>
          <a:lstStyle/>
          <a:p>
            <a:pPr marL="342900" indent="-342900" algn="l" defTabSz="914400">
              <a:lnSpc>
                <a:spcPts val="2000"/>
              </a:lnSpc>
              <a:spcBef>
                <a:spcPct val="20000"/>
              </a:spcBef>
              <a:spcAft>
                <a:spcPts val="0"/>
              </a:spcAft>
              <a:buClr>
                <a:srgbClr val="4B575F"/>
              </a:buClr>
              <a:buFont typeface="Wingdings"/>
              <a:buChar char="§"/>
            </a:pPr>
            <a:r>
              <a:rPr lang="de-CH" sz="1900" b="0" i="0" dirty="0">
                <a:solidFill>
                  <a:srgbClr val="4B575F"/>
                </a:solidFill>
                <a:effectLst/>
                <a:latin typeface="Arial"/>
                <a:ea typeface="+mn-ea"/>
                <a:cs typeface="Arial"/>
              </a:rPr>
              <a:t>Fachwerke </a:t>
            </a:r>
            <a:r>
              <a:rPr lang="de-CH" sz="1900" b="0" i="0" dirty="0" smtClean="0">
                <a:solidFill>
                  <a:srgbClr val="4B575F"/>
                </a:solidFill>
                <a:effectLst/>
                <a:latin typeface="Arial"/>
                <a:ea typeface="+mn-ea"/>
                <a:cs typeface="Arial"/>
              </a:rPr>
              <a:t/>
            </a:r>
            <a:br>
              <a:rPr lang="de-CH" sz="1900" b="0" i="0" dirty="0" smtClean="0">
                <a:solidFill>
                  <a:srgbClr val="4B575F"/>
                </a:solidFill>
                <a:effectLst/>
                <a:latin typeface="Arial"/>
                <a:ea typeface="+mn-ea"/>
                <a:cs typeface="Arial"/>
              </a:rPr>
            </a:br>
            <a:r>
              <a:rPr lang="de-CH" sz="1900" b="0" i="0" dirty="0" smtClean="0">
                <a:solidFill>
                  <a:srgbClr val="4B575F"/>
                </a:solidFill>
                <a:effectLst/>
                <a:latin typeface="Arial"/>
                <a:ea typeface="+mn-ea"/>
                <a:cs typeface="Arial"/>
              </a:rPr>
              <a:t>sind einfache </a:t>
            </a:r>
            <a:r>
              <a:rPr lang="de-CH" sz="1900" b="0" i="0" dirty="0">
                <a:solidFill>
                  <a:srgbClr val="4B575F"/>
                </a:solidFill>
                <a:effectLst/>
                <a:latin typeface="Arial"/>
                <a:ea typeface="+mn-ea"/>
                <a:cs typeface="Arial"/>
              </a:rPr>
              <a:t>Tragwerkkonstruktionen, die als Brücken </a:t>
            </a:r>
            <a:r>
              <a:rPr lang="de-CH" sz="1900" b="0" i="0" dirty="0" smtClean="0">
                <a:solidFill>
                  <a:srgbClr val="4B575F"/>
                </a:solidFill>
                <a:effectLst/>
                <a:latin typeface="Arial"/>
                <a:ea typeface="+mn-ea"/>
                <a:cs typeface="Arial"/>
              </a:rPr>
              <a:t>für Schienenstrecken</a:t>
            </a:r>
            <a:r>
              <a:rPr lang="de-CH" sz="1900" b="0" i="0" dirty="0">
                <a:solidFill>
                  <a:srgbClr val="4B575F"/>
                </a:solidFill>
                <a:effectLst/>
                <a:latin typeface="Arial"/>
                <a:ea typeface="+mn-ea"/>
                <a:cs typeface="Arial"/>
              </a:rPr>
              <a:t>, Straßen und </a:t>
            </a:r>
            <a:r>
              <a:rPr lang="de-CH" sz="1900" b="0" i="0" dirty="0" smtClean="0">
                <a:solidFill>
                  <a:srgbClr val="4B575F"/>
                </a:solidFill>
                <a:effectLst/>
                <a:latin typeface="Arial"/>
                <a:ea typeface="+mn-ea"/>
                <a:cs typeface="Arial"/>
              </a:rPr>
              <a:t>Gehwege verwendet </a:t>
            </a:r>
            <a:r>
              <a:rPr lang="de-CH" sz="1900" b="0" i="0" dirty="0">
                <a:solidFill>
                  <a:srgbClr val="4B575F"/>
                </a:solidFill>
                <a:effectLst/>
                <a:latin typeface="Arial"/>
                <a:ea typeface="+mn-ea"/>
                <a:cs typeface="Arial"/>
              </a:rPr>
              <a:t>werden </a:t>
            </a:r>
            <a:r>
              <a:rPr lang="de-CH" sz="1900" b="0" i="0" dirty="0" smtClean="0">
                <a:solidFill>
                  <a:srgbClr val="4B575F"/>
                </a:solidFill>
                <a:effectLst/>
                <a:latin typeface="Arial"/>
                <a:ea typeface="+mn-ea"/>
                <a:cs typeface="Arial"/>
              </a:rPr>
              <a:t/>
            </a:r>
            <a:br>
              <a:rPr lang="de-CH" sz="1900" b="0" i="0" dirty="0" smtClean="0">
                <a:solidFill>
                  <a:srgbClr val="4B575F"/>
                </a:solidFill>
                <a:effectLst/>
                <a:latin typeface="Arial"/>
                <a:ea typeface="+mn-ea"/>
                <a:cs typeface="Arial"/>
              </a:rPr>
            </a:br>
            <a:r>
              <a:rPr lang="de-CH" sz="1900" b="0" i="0" dirty="0" smtClean="0">
                <a:solidFill>
                  <a:srgbClr val="4B575F"/>
                </a:solidFill>
                <a:effectLst/>
                <a:latin typeface="Arial"/>
                <a:ea typeface="+mn-ea"/>
                <a:cs typeface="Arial"/>
              </a:rPr>
              <a:t>und </a:t>
            </a:r>
            <a:r>
              <a:rPr lang="de-CH" sz="1900" b="0" i="0" dirty="0">
                <a:solidFill>
                  <a:srgbClr val="4B575F"/>
                </a:solidFill>
                <a:effectLst/>
                <a:latin typeface="Arial"/>
                <a:ea typeface="+mn-ea"/>
                <a:cs typeface="Arial"/>
              </a:rPr>
              <a:t>große Lasten </a:t>
            </a:r>
            <a:r>
              <a:rPr lang="de-CH" sz="1900" b="0" i="0" dirty="0" smtClean="0">
                <a:solidFill>
                  <a:srgbClr val="4B575F"/>
                </a:solidFill>
                <a:effectLst/>
                <a:latin typeface="Arial"/>
                <a:ea typeface="+mn-ea"/>
                <a:cs typeface="Arial"/>
              </a:rPr>
              <a:t/>
            </a:r>
            <a:br>
              <a:rPr lang="de-CH" sz="1900" b="0" i="0" dirty="0" smtClean="0">
                <a:solidFill>
                  <a:srgbClr val="4B575F"/>
                </a:solidFill>
                <a:effectLst/>
                <a:latin typeface="Arial"/>
                <a:ea typeface="+mn-ea"/>
                <a:cs typeface="Arial"/>
              </a:rPr>
            </a:br>
            <a:r>
              <a:rPr lang="de-CH" sz="1900" b="0" i="0" dirty="0" smtClean="0">
                <a:solidFill>
                  <a:srgbClr val="4B575F"/>
                </a:solidFill>
                <a:effectLst/>
                <a:latin typeface="Arial"/>
                <a:ea typeface="+mn-ea"/>
                <a:cs typeface="Arial"/>
              </a:rPr>
              <a:t>über </a:t>
            </a:r>
            <a:r>
              <a:rPr lang="de-CH" sz="1900" b="0" i="0" dirty="0">
                <a:solidFill>
                  <a:srgbClr val="4B575F"/>
                </a:solidFill>
                <a:effectLst/>
                <a:latin typeface="Arial"/>
                <a:ea typeface="+mn-ea"/>
                <a:cs typeface="Arial"/>
              </a:rPr>
              <a:t>verschiedene Spannweiten </a:t>
            </a:r>
            <a:r>
              <a:rPr lang="de-CH" sz="1900" b="0" i="0" dirty="0" smtClean="0">
                <a:solidFill>
                  <a:srgbClr val="4B575F"/>
                </a:solidFill>
                <a:effectLst/>
                <a:latin typeface="Arial"/>
                <a:ea typeface="+mn-ea"/>
                <a:cs typeface="Arial"/>
              </a:rPr>
              <a:t/>
            </a:r>
            <a:br>
              <a:rPr lang="de-CH" sz="1900" b="0" i="0" dirty="0" smtClean="0">
                <a:solidFill>
                  <a:srgbClr val="4B575F"/>
                </a:solidFill>
                <a:effectLst/>
                <a:latin typeface="Arial"/>
                <a:ea typeface="+mn-ea"/>
                <a:cs typeface="Arial"/>
              </a:rPr>
            </a:br>
            <a:r>
              <a:rPr lang="de-CH" sz="1900" b="0" i="0" dirty="0" smtClean="0">
                <a:solidFill>
                  <a:srgbClr val="4B575F"/>
                </a:solidFill>
                <a:effectLst/>
                <a:latin typeface="Arial"/>
                <a:ea typeface="+mn-ea"/>
                <a:cs typeface="Arial"/>
              </a:rPr>
              <a:t>tragen </a:t>
            </a:r>
            <a:r>
              <a:rPr lang="de-CH" sz="1900" b="0" i="0" dirty="0">
                <a:solidFill>
                  <a:srgbClr val="4B575F"/>
                </a:solidFill>
                <a:effectLst/>
                <a:latin typeface="Arial"/>
                <a:ea typeface="+mn-ea"/>
                <a:cs typeface="Arial"/>
              </a:rPr>
              <a:t>können. </a:t>
            </a:r>
            <a:r>
              <a:rPr lang="de-CH" sz="1900" b="0" i="0" dirty="0" smtClean="0">
                <a:solidFill>
                  <a:srgbClr val="4B575F"/>
                </a:solidFill>
                <a:effectLst/>
                <a:latin typeface="Arial"/>
                <a:ea typeface="+mn-ea"/>
                <a:cs typeface="Arial"/>
              </a:rPr>
              <a:t/>
            </a:r>
            <a:br>
              <a:rPr lang="de-CH" sz="1900" b="0" i="0" dirty="0" smtClean="0">
                <a:solidFill>
                  <a:srgbClr val="4B575F"/>
                </a:solidFill>
                <a:effectLst/>
                <a:latin typeface="Arial"/>
                <a:ea typeface="+mn-ea"/>
                <a:cs typeface="Arial"/>
              </a:rPr>
            </a:br>
            <a:r>
              <a:rPr lang="de-CH" sz="1900" b="0" i="0" dirty="0" smtClean="0">
                <a:solidFill>
                  <a:srgbClr val="4B575F"/>
                </a:solidFill>
                <a:effectLst/>
                <a:latin typeface="Arial"/>
                <a:ea typeface="+mn-ea"/>
                <a:cs typeface="Arial"/>
              </a:rPr>
              <a:t>Sie </a:t>
            </a:r>
            <a:r>
              <a:rPr lang="de-CH" sz="1900" b="0" i="0" dirty="0">
                <a:solidFill>
                  <a:srgbClr val="4B575F"/>
                </a:solidFill>
                <a:effectLst/>
                <a:latin typeface="Arial"/>
                <a:ea typeface="+mn-ea"/>
                <a:cs typeface="Arial"/>
              </a:rPr>
              <a:t>bestehen aus </a:t>
            </a:r>
            <a:r>
              <a:rPr lang="de-CH" sz="1900" b="0" i="0" dirty="0" smtClean="0">
                <a:solidFill>
                  <a:srgbClr val="4B575F"/>
                </a:solidFill>
                <a:effectLst/>
                <a:latin typeface="Arial"/>
                <a:ea typeface="+mn-ea"/>
                <a:cs typeface="Arial"/>
              </a:rPr>
              <a:t/>
            </a:r>
            <a:br>
              <a:rPr lang="de-CH" sz="1900" b="0" i="0" dirty="0" smtClean="0">
                <a:solidFill>
                  <a:srgbClr val="4B575F"/>
                </a:solidFill>
                <a:effectLst/>
                <a:latin typeface="Arial"/>
                <a:ea typeface="+mn-ea"/>
                <a:cs typeface="Arial"/>
              </a:rPr>
            </a:br>
            <a:r>
              <a:rPr lang="de-CH" sz="1900" b="0" i="0" dirty="0" smtClean="0">
                <a:solidFill>
                  <a:srgbClr val="4B575F"/>
                </a:solidFill>
                <a:effectLst/>
                <a:latin typeface="Arial"/>
                <a:ea typeface="+mn-ea"/>
                <a:cs typeface="Arial"/>
              </a:rPr>
              <a:t>einer Fahrbahn </a:t>
            </a:r>
            <a:r>
              <a:rPr lang="de-CH" sz="1900" b="0" i="0" dirty="0">
                <a:solidFill>
                  <a:srgbClr val="4B575F"/>
                </a:solidFill>
                <a:effectLst/>
                <a:latin typeface="Arial"/>
                <a:ea typeface="+mn-ea"/>
                <a:cs typeface="Arial"/>
              </a:rPr>
              <a:t>oder Schienenstrecke, </a:t>
            </a:r>
            <a:r>
              <a:rPr lang="de-CH" sz="1900" b="0" i="0" dirty="0" smtClean="0">
                <a:solidFill>
                  <a:srgbClr val="4B575F"/>
                </a:solidFill>
                <a:effectLst/>
                <a:latin typeface="Arial"/>
                <a:ea typeface="+mn-ea"/>
                <a:cs typeface="Arial"/>
              </a:rPr>
              <a:t/>
            </a:r>
            <a:br>
              <a:rPr lang="de-CH" sz="1900" b="0" i="0" dirty="0" smtClean="0">
                <a:solidFill>
                  <a:srgbClr val="4B575F"/>
                </a:solidFill>
                <a:effectLst/>
                <a:latin typeface="Arial"/>
                <a:ea typeface="+mn-ea"/>
                <a:cs typeface="Arial"/>
              </a:rPr>
            </a:br>
            <a:r>
              <a:rPr lang="de-CH" sz="1900" b="0" i="0" dirty="0" smtClean="0">
                <a:solidFill>
                  <a:srgbClr val="4B575F"/>
                </a:solidFill>
                <a:effectLst/>
                <a:latin typeface="Arial"/>
                <a:ea typeface="+mn-ea"/>
                <a:cs typeface="Arial"/>
              </a:rPr>
              <a:t>zwei </a:t>
            </a:r>
            <a:r>
              <a:rPr lang="de-CH" sz="1900" b="0" i="0" dirty="0">
                <a:solidFill>
                  <a:srgbClr val="4B575F"/>
                </a:solidFill>
                <a:effectLst/>
                <a:latin typeface="Arial"/>
                <a:ea typeface="+mn-ea"/>
                <a:cs typeface="Arial"/>
              </a:rPr>
              <a:t>Seitenwänden </a:t>
            </a:r>
            <a:r>
              <a:rPr lang="de-CH" sz="1900" b="0" i="0" dirty="0" smtClean="0">
                <a:solidFill>
                  <a:srgbClr val="4B575F"/>
                </a:solidFill>
                <a:effectLst/>
                <a:latin typeface="Arial"/>
                <a:ea typeface="+mn-ea"/>
                <a:cs typeface="Arial"/>
              </a:rPr>
              <a:t/>
            </a:r>
            <a:br>
              <a:rPr lang="de-CH" sz="1900" b="0" i="0" dirty="0" smtClean="0">
                <a:solidFill>
                  <a:srgbClr val="4B575F"/>
                </a:solidFill>
                <a:effectLst/>
                <a:latin typeface="Arial"/>
                <a:ea typeface="+mn-ea"/>
                <a:cs typeface="Arial"/>
              </a:rPr>
            </a:br>
            <a:r>
              <a:rPr lang="de-CH" sz="1900" b="0" i="0" dirty="0" smtClean="0">
                <a:solidFill>
                  <a:srgbClr val="4B575F"/>
                </a:solidFill>
                <a:effectLst/>
                <a:latin typeface="Arial"/>
                <a:ea typeface="+mn-ea"/>
                <a:cs typeface="Arial"/>
              </a:rPr>
              <a:t>und </a:t>
            </a:r>
            <a:r>
              <a:rPr lang="de-CH" sz="1900" b="0" i="0" dirty="0">
                <a:solidFill>
                  <a:srgbClr val="4B575F"/>
                </a:solidFill>
                <a:effectLst/>
                <a:latin typeface="Arial"/>
                <a:ea typeface="+mn-ea"/>
                <a:cs typeface="Arial"/>
              </a:rPr>
              <a:t>manchmal Verstrebungen zwischen den Seitenwänden.</a:t>
            </a:r>
          </a:p>
        </p:txBody>
      </p:sp>
      <p:sp>
        <p:nvSpPr>
          <p:cNvPr id="61443"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Was sind Fachwerke?</a:t>
            </a:r>
          </a:p>
        </p:txBody>
      </p:sp>
      <p:pic>
        <p:nvPicPr>
          <p:cNvPr id="61444" name="Picture 11" descr="Vertical"/>
          <p:cNvPicPr>
            <a:picLocks noChangeAspect="1" noChangeArrowheads="1"/>
          </p:cNvPicPr>
          <p:nvPr/>
        </p:nvPicPr>
        <p:blipFill>
          <a:blip r:embed="rId2" cstate="print"/>
          <a:srcRect/>
          <a:stretch>
            <a:fillRect/>
          </a:stretch>
        </p:blipFill>
        <p:spPr bwMode="auto">
          <a:xfrm>
            <a:off x="304800" y="1225550"/>
            <a:ext cx="2057400" cy="685800"/>
          </a:xfrm>
          <a:prstGeom prst="rect">
            <a:avLst/>
          </a:prstGeom>
          <a:noFill/>
          <a:ln w="9525">
            <a:noFill/>
            <a:miter lim="800000"/>
            <a:headEnd/>
            <a:tailEnd/>
          </a:ln>
        </p:spPr>
      </p:pic>
      <p:pic>
        <p:nvPicPr>
          <p:cNvPr id="61445" name="Picture 15" descr="33rd_rr_back__01wm"/>
          <p:cNvPicPr>
            <a:picLocks noChangeAspect="1" noChangeArrowheads="1"/>
          </p:cNvPicPr>
          <p:nvPr/>
        </p:nvPicPr>
        <p:blipFill>
          <a:blip r:embed="rId3" cstate="print"/>
          <a:srcRect/>
          <a:stretch>
            <a:fillRect/>
          </a:stretch>
        </p:blipFill>
        <p:spPr bwMode="auto">
          <a:xfrm>
            <a:off x="4876800" y="3810000"/>
            <a:ext cx="4038600" cy="1939925"/>
          </a:xfrm>
          <a:prstGeom prst="rect">
            <a:avLst/>
          </a:prstGeom>
          <a:noFill/>
          <a:ln w="9525">
            <a:noFill/>
            <a:miter lim="800000"/>
            <a:headEnd/>
            <a:tailEnd/>
          </a:ln>
        </p:spPr>
      </p:pic>
      <p:pic>
        <p:nvPicPr>
          <p:cNvPr id="61446" name="Picture 12" descr="truss_picture_1"/>
          <p:cNvPicPr>
            <a:picLocks noChangeAspect="1" noChangeArrowheads="1"/>
          </p:cNvPicPr>
          <p:nvPr/>
        </p:nvPicPr>
        <p:blipFill>
          <a:blip r:embed="rId4" cstate="print"/>
          <a:srcRect/>
          <a:stretch>
            <a:fillRect/>
          </a:stretch>
        </p:blipFill>
        <p:spPr bwMode="auto">
          <a:xfrm>
            <a:off x="3646488" y="4002088"/>
            <a:ext cx="1624012" cy="2438400"/>
          </a:xfrm>
          <a:prstGeom prst="rect">
            <a:avLst/>
          </a:prstGeom>
          <a:noFill/>
          <a:ln w="76200">
            <a:solidFill>
              <a:schemeClr val="tx1"/>
            </a:solidFill>
            <a:miter lim="800000"/>
            <a:headEnd/>
            <a:tailEnd/>
          </a:ln>
        </p:spPr>
      </p:pic>
      <p:pic>
        <p:nvPicPr>
          <p:cNvPr id="61447" name="Picture 17" descr="herrs_rr_01_wm"/>
          <p:cNvPicPr>
            <a:picLocks noChangeAspect="1" noChangeArrowheads="1"/>
          </p:cNvPicPr>
          <p:nvPr/>
        </p:nvPicPr>
        <p:blipFill>
          <a:blip r:embed="rId5" cstate="print"/>
          <a:srcRect/>
          <a:stretch>
            <a:fillRect/>
          </a:stretch>
        </p:blipFill>
        <p:spPr bwMode="auto">
          <a:xfrm>
            <a:off x="3810000" y="1143000"/>
            <a:ext cx="5080000" cy="25400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5"/>
          <p:cNvSpPr>
            <a:spLocks noGrp="1" noChangeArrowheads="1"/>
          </p:cNvSpPr>
          <p:nvPr>
            <p:ph idx="1"/>
          </p:nvPr>
        </p:nvSpPr>
        <p:spPr>
          <a:xfrm>
            <a:off x="900113" y="1524000"/>
            <a:ext cx="4433887" cy="4800600"/>
          </a:xfrm>
        </p:spPr>
        <p:txBody>
          <a:bodyPr>
            <a:normAutofit/>
          </a:bodyPr>
          <a:lstStyle/>
          <a:p>
            <a:pPr marL="342900" indent="-342900" algn="l" defTabSz="914400">
              <a:spcBef>
                <a:spcPct val="20000"/>
              </a:spcBef>
              <a:buClr>
                <a:srgbClr val="4B575F"/>
              </a:buClr>
              <a:buFont typeface="Wingdings"/>
              <a:buChar char="§"/>
            </a:pPr>
            <a:r>
              <a:rPr lang="de-CH" sz="2000" b="0" i="0" dirty="0">
                <a:solidFill>
                  <a:srgbClr val="4B575F"/>
                </a:solidFill>
                <a:effectLst/>
                <a:latin typeface="Arial"/>
                <a:ea typeface="+mn-ea"/>
                <a:cs typeface="Arial"/>
              </a:rPr>
              <a:t>2D- oder 3D-Skizzen, die die Position und Größe von Schweißkonstruktionsprofilen festlegen</a:t>
            </a:r>
          </a:p>
          <a:p>
            <a:pPr marL="342900" indent="-342900" algn="l" defTabSz="914400">
              <a:spcBef>
                <a:spcPct val="20000"/>
              </a:spcBef>
              <a:buClr>
                <a:srgbClr val="4B575F"/>
              </a:buClr>
              <a:buFont typeface="Wingdings"/>
              <a:buChar char="§"/>
            </a:pPr>
            <a:r>
              <a:rPr lang="de-CH" sz="2000" b="0" i="0" dirty="0">
                <a:solidFill>
                  <a:srgbClr val="4B575F"/>
                </a:solidFill>
                <a:effectLst/>
                <a:latin typeface="Arial"/>
                <a:ea typeface="+mn-ea"/>
                <a:cs typeface="Arial"/>
              </a:rPr>
              <a:t>Das Trimmen zwischen Strukturbauteilen erfolgt durch die Verwendung von Gruppen oder durch Nachbearbeitung der Schweißkonstruktion nach </a:t>
            </a:r>
            <a:r>
              <a:rPr lang="de-CH" sz="2000" b="0" i="0" dirty="0" smtClean="0">
                <a:solidFill>
                  <a:srgbClr val="4B575F"/>
                </a:solidFill>
                <a:effectLst/>
                <a:latin typeface="Arial"/>
                <a:ea typeface="+mn-ea"/>
                <a:cs typeface="Arial"/>
              </a:rPr>
              <a:t/>
            </a:r>
            <a:br>
              <a:rPr lang="de-CH" sz="2000" b="0" i="0" dirty="0" smtClean="0">
                <a:solidFill>
                  <a:srgbClr val="4B575F"/>
                </a:solidFill>
                <a:effectLst/>
                <a:latin typeface="Arial"/>
                <a:ea typeface="+mn-ea"/>
                <a:cs typeface="Arial"/>
              </a:rPr>
            </a:br>
            <a:r>
              <a:rPr lang="de-CH" sz="2000" b="0" i="0" dirty="0" smtClean="0">
                <a:solidFill>
                  <a:srgbClr val="4B575F"/>
                </a:solidFill>
                <a:effectLst/>
                <a:latin typeface="Arial"/>
                <a:ea typeface="+mn-ea"/>
                <a:cs typeface="Arial"/>
              </a:rPr>
              <a:t>dem </a:t>
            </a:r>
            <a:r>
              <a:rPr lang="de-CH" sz="2000" b="0" i="0" dirty="0">
                <a:solidFill>
                  <a:srgbClr val="4B575F"/>
                </a:solidFill>
                <a:effectLst/>
                <a:latin typeface="Arial"/>
                <a:ea typeface="+mn-ea"/>
                <a:cs typeface="Arial"/>
              </a:rPr>
              <a:t>Erstellen.</a:t>
            </a:r>
          </a:p>
          <a:p>
            <a:pPr marL="342900" indent="-342900" algn="l" defTabSz="914400">
              <a:spcBef>
                <a:spcPct val="20000"/>
              </a:spcBef>
              <a:buClr>
                <a:srgbClr val="4B575F"/>
              </a:buClr>
              <a:buFont typeface="Wingdings"/>
              <a:buChar char="§"/>
            </a:pPr>
            <a:r>
              <a:rPr lang="de-CH" sz="2000" b="0" i="0" dirty="0">
                <a:solidFill>
                  <a:srgbClr val="4B575F"/>
                </a:solidFill>
                <a:effectLst/>
                <a:latin typeface="Arial"/>
                <a:ea typeface="+mn-ea"/>
                <a:cs typeface="Arial"/>
              </a:rPr>
              <a:t>Mehrere </a:t>
            </a:r>
            <a:r>
              <a:rPr lang="de-CH" sz="2000" b="0" i="0" dirty="0" smtClean="0">
                <a:solidFill>
                  <a:srgbClr val="4B575F"/>
                </a:solidFill>
                <a:effectLst/>
                <a:latin typeface="Arial"/>
                <a:ea typeface="+mn-ea"/>
                <a:cs typeface="Arial"/>
              </a:rPr>
              <a:t>Schweißkonstruktions-profiltypen </a:t>
            </a:r>
            <a:r>
              <a:rPr lang="de-CH" sz="2000" b="0" i="0" dirty="0">
                <a:solidFill>
                  <a:srgbClr val="4B575F"/>
                </a:solidFill>
                <a:effectLst/>
                <a:latin typeface="Arial"/>
                <a:ea typeface="+mn-ea"/>
                <a:cs typeface="Arial"/>
              </a:rPr>
              <a:t>können zum Definieren von Strukturbauteilen in </a:t>
            </a:r>
            <a:r>
              <a:rPr lang="de-CH" sz="2000" b="0" i="0" dirty="0" smtClean="0">
                <a:solidFill>
                  <a:srgbClr val="4B575F"/>
                </a:solidFill>
                <a:effectLst/>
                <a:latin typeface="Arial"/>
                <a:ea typeface="+mn-ea"/>
                <a:cs typeface="Arial"/>
              </a:rPr>
              <a:t/>
            </a:r>
            <a:br>
              <a:rPr lang="de-CH" sz="2000" b="0" i="0" dirty="0" smtClean="0">
                <a:solidFill>
                  <a:srgbClr val="4B575F"/>
                </a:solidFill>
                <a:effectLst/>
                <a:latin typeface="Arial"/>
                <a:ea typeface="+mn-ea"/>
                <a:cs typeface="Arial"/>
              </a:rPr>
            </a:br>
            <a:r>
              <a:rPr lang="de-CH" sz="2000" b="0" i="0" dirty="0" smtClean="0">
                <a:solidFill>
                  <a:srgbClr val="4B575F"/>
                </a:solidFill>
                <a:effectLst/>
                <a:latin typeface="Arial"/>
                <a:ea typeface="+mn-ea"/>
                <a:cs typeface="Arial"/>
              </a:rPr>
              <a:t>derselben </a:t>
            </a:r>
            <a:r>
              <a:rPr lang="de-CH" sz="2000" b="0" i="0" dirty="0">
                <a:solidFill>
                  <a:srgbClr val="4B575F"/>
                </a:solidFill>
                <a:effectLst/>
                <a:latin typeface="Arial"/>
                <a:ea typeface="+mn-ea"/>
                <a:cs typeface="Arial"/>
              </a:rPr>
              <a:t>Schweißkonstruktion herangezogen werden.</a:t>
            </a:r>
          </a:p>
        </p:txBody>
      </p:sp>
      <p:sp>
        <p:nvSpPr>
          <p:cNvPr id="105475"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Strukturbauteile</a:t>
            </a:r>
          </a:p>
        </p:txBody>
      </p:sp>
      <p:pic>
        <p:nvPicPr>
          <p:cNvPr id="105476" name="Picture 2" descr="C:\Temp\1-19-2012 9-51-18 AM.tif"/>
          <p:cNvPicPr>
            <a:picLocks noChangeAspect="1" noChangeArrowheads="1"/>
          </p:cNvPicPr>
          <p:nvPr/>
        </p:nvPicPr>
        <p:blipFill>
          <a:blip r:embed="rId3" cstate="print"/>
          <a:srcRect/>
          <a:stretch>
            <a:fillRect/>
          </a:stretch>
        </p:blipFill>
        <p:spPr bwMode="auto">
          <a:xfrm>
            <a:off x="5792788" y="2030413"/>
            <a:ext cx="2646362" cy="364807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9" descr="truss_picture_8"/>
          <p:cNvPicPr>
            <a:picLocks noChangeAspect="1" noChangeArrowheads="1"/>
          </p:cNvPicPr>
          <p:nvPr/>
        </p:nvPicPr>
        <p:blipFill>
          <a:blip r:embed="rId2" cstate="print"/>
          <a:srcRect/>
          <a:stretch>
            <a:fillRect/>
          </a:stretch>
        </p:blipFill>
        <p:spPr bwMode="auto">
          <a:xfrm>
            <a:off x="3787775" y="3028950"/>
            <a:ext cx="5091113" cy="2892425"/>
          </a:xfrm>
          <a:prstGeom prst="rect">
            <a:avLst/>
          </a:prstGeom>
          <a:noFill/>
          <a:ln w="9525">
            <a:noFill/>
            <a:miter lim="800000"/>
            <a:headEnd/>
            <a:tailEnd/>
          </a:ln>
        </p:spPr>
      </p:pic>
      <p:sp>
        <p:nvSpPr>
          <p:cNvPr id="62467"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Größere Spannweiten</a:t>
            </a:r>
          </a:p>
        </p:txBody>
      </p:sp>
      <p:pic>
        <p:nvPicPr>
          <p:cNvPr id="62468" name="Picture 7" descr="truss_picture_11"/>
          <p:cNvPicPr>
            <a:picLocks noChangeAspect="1" noChangeArrowheads="1"/>
          </p:cNvPicPr>
          <p:nvPr/>
        </p:nvPicPr>
        <p:blipFill>
          <a:blip r:embed="rId3" cstate="print"/>
          <a:srcRect/>
          <a:stretch>
            <a:fillRect/>
          </a:stretch>
        </p:blipFill>
        <p:spPr bwMode="auto">
          <a:xfrm>
            <a:off x="2471738" y="1320800"/>
            <a:ext cx="3457575" cy="2306638"/>
          </a:xfrm>
          <a:prstGeom prst="rect">
            <a:avLst/>
          </a:prstGeom>
          <a:noFill/>
          <a:ln w="9525">
            <a:noFill/>
            <a:miter lim="800000"/>
            <a:headEnd/>
            <a:tailEnd/>
          </a:ln>
        </p:spPr>
      </p:pic>
      <p:pic>
        <p:nvPicPr>
          <p:cNvPr id="62469" name="Picture 8" descr="truss_picture_7"/>
          <p:cNvPicPr>
            <a:picLocks noChangeAspect="1" noChangeArrowheads="1"/>
          </p:cNvPicPr>
          <p:nvPr/>
        </p:nvPicPr>
        <p:blipFill>
          <a:blip r:embed="rId4" cstate="print"/>
          <a:srcRect/>
          <a:stretch>
            <a:fillRect/>
          </a:stretch>
        </p:blipFill>
        <p:spPr bwMode="auto">
          <a:xfrm>
            <a:off x="593725" y="3690938"/>
            <a:ext cx="3276600" cy="2352675"/>
          </a:xfrm>
          <a:prstGeom prst="rect">
            <a:avLst/>
          </a:prstGeom>
          <a:noFill/>
          <a:ln w="9525">
            <a:noFill/>
            <a:miter lim="800000"/>
            <a:headEnd/>
            <a:tailEnd/>
          </a:ln>
        </p:spPr>
      </p:pic>
      <p:pic>
        <p:nvPicPr>
          <p:cNvPr id="62470" name="Picture 10" descr="truss_picture_9"/>
          <p:cNvPicPr>
            <a:picLocks noChangeAspect="1" noChangeArrowheads="1"/>
          </p:cNvPicPr>
          <p:nvPr/>
        </p:nvPicPr>
        <p:blipFill>
          <a:blip r:embed="rId5" cstate="print"/>
          <a:srcRect/>
          <a:stretch>
            <a:fillRect/>
          </a:stretch>
        </p:blipFill>
        <p:spPr bwMode="auto">
          <a:xfrm>
            <a:off x="5989638" y="1314450"/>
            <a:ext cx="2898775" cy="1911350"/>
          </a:xfrm>
          <a:prstGeom prst="rect">
            <a:avLst/>
          </a:prstGeom>
          <a:noFill/>
          <a:ln w="9525">
            <a:noFill/>
            <a:miter lim="800000"/>
            <a:headEnd/>
            <a:tailEnd/>
          </a:ln>
        </p:spPr>
      </p:pic>
      <p:sp>
        <p:nvSpPr>
          <p:cNvPr id="62471" name="Rectangle 5"/>
          <p:cNvSpPr>
            <a:spLocks noGrp="1" noChangeArrowheads="1"/>
          </p:cNvSpPr>
          <p:nvPr>
            <p:ph idx="1"/>
          </p:nvPr>
        </p:nvSpPr>
        <p:spPr>
          <a:xfrm>
            <a:off x="381000" y="1349375"/>
            <a:ext cx="2057400" cy="2836863"/>
          </a:xfrm>
        </p:spPr>
        <p:txBody>
          <a:bodyPr>
            <a:normAutofit/>
          </a:bodyPr>
          <a:lstStyle/>
          <a:p>
            <a:pPr marL="342900" indent="-342900" algn="l" defTabSz="914400">
              <a:spcBef>
                <a:spcPct val="20000"/>
              </a:spcBef>
              <a:buClr>
                <a:srgbClr val="4B575F"/>
              </a:buClr>
              <a:buFont typeface="Wingdings"/>
              <a:buChar char="§"/>
            </a:pPr>
            <a:r>
              <a:rPr lang="de-CH" sz="2000" b="0" i="0" dirty="0">
                <a:solidFill>
                  <a:srgbClr val="4B575F"/>
                </a:solidFill>
                <a:effectLst/>
                <a:latin typeface="Arial"/>
                <a:ea typeface="+mn-ea"/>
                <a:cs typeface="Arial"/>
              </a:rPr>
              <a:t>Bei größeren Spannweiten kann die </a:t>
            </a:r>
            <a:r>
              <a:rPr lang="de-CH" sz="2000" b="0" i="0" dirty="0" smtClean="0">
                <a:solidFill>
                  <a:srgbClr val="4B575F"/>
                </a:solidFill>
                <a:effectLst/>
                <a:latin typeface="Arial"/>
                <a:ea typeface="+mn-ea"/>
                <a:cs typeface="Arial"/>
              </a:rPr>
              <a:t>Fachwerk-konstruktion </a:t>
            </a:r>
            <a:r>
              <a:rPr lang="de-CH" sz="2000" b="0" i="0" dirty="0">
                <a:solidFill>
                  <a:srgbClr val="4B575F"/>
                </a:solidFill>
                <a:effectLst/>
                <a:latin typeface="Arial"/>
                <a:ea typeface="+mn-ea"/>
                <a:cs typeface="Arial"/>
              </a:rPr>
              <a:t>mehrfach wiederholt werden.</a:t>
            </a:r>
          </a:p>
        </p:txBody>
      </p:sp>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3"/>
          <p:cNvSpPr>
            <a:spLocks noGrp="1" noChangeArrowheads="1"/>
          </p:cNvSpPr>
          <p:nvPr>
            <p:ph idx="1"/>
          </p:nvPr>
        </p:nvSpPr>
        <p:spPr>
          <a:xfrm>
            <a:off x="900113" y="1797050"/>
            <a:ext cx="4911725" cy="3567113"/>
          </a:xfrm>
        </p:spPr>
        <p:txBody>
          <a:bodyPr/>
          <a:lstStyle/>
          <a:p>
            <a:pPr marL="342900" indent="-342900" algn="l" defTabSz="914400">
              <a:spcBef>
                <a:spcPct val="20000"/>
              </a:spcBef>
              <a:buClr>
                <a:srgbClr val="4B575F"/>
              </a:buClr>
              <a:buFont typeface="Wingdings"/>
              <a:buChar char="§"/>
            </a:pPr>
            <a:r>
              <a:rPr lang="de-CH" sz="2000" b="0" i="0" dirty="0">
                <a:solidFill>
                  <a:srgbClr val="4B575F"/>
                </a:solidFill>
                <a:effectLst/>
                <a:latin typeface="Arial"/>
                <a:ea typeface="+mn-ea"/>
                <a:cs typeface="Arial"/>
              </a:rPr>
              <a:t>Das rechts abgebildete </a:t>
            </a:r>
            <a:r>
              <a:rPr lang="de-CH" sz="2000" b="0" i="1" dirty="0">
                <a:solidFill>
                  <a:srgbClr val="4B575F"/>
                </a:solidFill>
                <a:effectLst/>
                <a:latin typeface="Arial"/>
                <a:ea typeface="+mn-ea"/>
                <a:cs typeface="Arial"/>
              </a:rPr>
              <a:t>Warren</a:t>
            </a:r>
            <a:r>
              <a:rPr lang="de-CH" sz="2000" b="0" i="0" dirty="0">
                <a:solidFill>
                  <a:srgbClr val="4B575F"/>
                </a:solidFill>
                <a:effectLst/>
                <a:latin typeface="Arial"/>
                <a:ea typeface="+mn-ea"/>
                <a:cs typeface="Arial"/>
              </a:rPr>
              <a:t>-Träger-Fachwerk ist einer der einfachsten und wirtschaftlichsten Typen. Es kann sogar auf den Kopf gestellt werden, in diesem Fall mit zusätzlichen vertikalen Elementen.</a:t>
            </a:r>
          </a:p>
        </p:txBody>
      </p:sp>
      <p:sp>
        <p:nvSpPr>
          <p:cNvPr id="63491" name="Rectangle 2"/>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Fachwerkstypen</a:t>
            </a:r>
          </a:p>
        </p:txBody>
      </p:sp>
      <p:pic>
        <p:nvPicPr>
          <p:cNvPr id="63492" name="Picture 4" descr="warren1"/>
          <p:cNvPicPr>
            <a:picLocks noChangeAspect="1" noChangeArrowheads="1"/>
          </p:cNvPicPr>
          <p:nvPr/>
        </p:nvPicPr>
        <p:blipFill>
          <a:blip r:embed="rId2" cstate="print"/>
          <a:srcRect/>
          <a:stretch>
            <a:fillRect/>
          </a:stretch>
        </p:blipFill>
        <p:spPr bwMode="auto">
          <a:xfrm>
            <a:off x="5976938" y="1276350"/>
            <a:ext cx="2857500" cy="952500"/>
          </a:xfrm>
          <a:prstGeom prst="rect">
            <a:avLst/>
          </a:prstGeom>
          <a:noFill/>
          <a:ln w="9525">
            <a:noFill/>
            <a:miter lim="800000"/>
            <a:headEnd/>
            <a:tailEnd/>
          </a:ln>
        </p:spPr>
      </p:pic>
      <p:pic>
        <p:nvPicPr>
          <p:cNvPr id="63493" name="Picture 5" descr="warren_reversed"/>
          <p:cNvPicPr>
            <a:picLocks noChangeAspect="1" noChangeArrowheads="1"/>
          </p:cNvPicPr>
          <p:nvPr/>
        </p:nvPicPr>
        <p:blipFill>
          <a:blip r:embed="rId3" cstate="print"/>
          <a:srcRect/>
          <a:stretch>
            <a:fillRect/>
          </a:stretch>
        </p:blipFill>
        <p:spPr bwMode="auto">
          <a:xfrm>
            <a:off x="5959475" y="2386013"/>
            <a:ext cx="2857500" cy="952500"/>
          </a:xfrm>
          <a:prstGeom prst="rect">
            <a:avLst/>
          </a:prstGeom>
          <a:noFill/>
          <a:ln w="9525">
            <a:noFill/>
            <a:miter lim="800000"/>
            <a:headEnd/>
            <a:tailEnd/>
          </a:ln>
        </p:spPr>
      </p:pic>
      <p:pic>
        <p:nvPicPr>
          <p:cNvPr id="63494" name="Picture 6" descr="truss_picture_10"/>
          <p:cNvPicPr>
            <a:picLocks noChangeAspect="1" noChangeArrowheads="1"/>
          </p:cNvPicPr>
          <p:nvPr/>
        </p:nvPicPr>
        <p:blipFill>
          <a:blip r:embed="rId4" cstate="print"/>
          <a:srcRect/>
          <a:stretch>
            <a:fillRect/>
          </a:stretch>
        </p:blipFill>
        <p:spPr bwMode="auto">
          <a:xfrm>
            <a:off x="5924550" y="3697288"/>
            <a:ext cx="3009900" cy="20574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5"/>
          <p:cNvSpPr>
            <a:spLocks noGrp="1" noChangeArrowheads="1"/>
          </p:cNvSpPr>
          <p:nvPr>
            <p:ph idx="1"/>
          </p:nvPr>
        </p:nvSpPr>
        <p:spPr>
          <a:xfrm>
            <a:off x="900113" y="1797050"/>
            <a:ext cx="4113212" cy="4368800"/>
          </a:xfrm>
        </p:spPr>
        <p:txBody>
          <a:bodyPr/>
          <a:lstStyle/>
          <a:p>
            <a:pPr marL="342900" indent="-342900" algn="l" defTabSz="914400">
              <a:spcBef>
                <a:spcPct val="20000"/>
              </a:spcBef>
              <a:buClr>
                <a:srgbClr val="4B575F"/>
              </a:buClr>
              <a:buFont typeface="Wingdings"/>
              <a:buChar char="§"/>
            </a:pPr>
            <a:r>
              <a:rPr lang="de-CH" sz="2000" b="0" i="0" dirty="0">
                <a:solidFill>
                  <a:srgbClr val="4B575F"/>
                </a:solidFill>
                <a:effectLst/>
                <a:latin typeface="Arial"/>
                <a:ea typeface="+mn-ea"/>
                <a:cs typeface="Arial"/>
              </a:rPr>
              <a:t>Das </a:t>
            </a:r>
            <a:r>
              <a:rPr lang="de-CH" sz="2000" b="0" i="1" dirty="0">
                <a:solidFill>
                  <a:srgbClr val="4B575F"/>
                </a:solidFill>
                <a:effectLst/>
                <a:latin typeface="Arial"/>
                <a:ea typeface="+mn-ea"/>
                <a:cs typeface="Arial"/>
              </a:rPr>
              <a:t>Pratt</a:t>
            </a:r>
            <a:r>
              <a:rPr lang="de-CH" sz="2000" b="0" i="0" dirty="0">
                <a:solidFill>
                  <a:srgbClr val="4B575F"/>
                </a:solidFill>
                <a:effectLst/>
                <a:latin typeface="Arial"/>
                <a:ea typeface="+mn-ea"/>
                <a:cs typeface="Arial"/>
              </a:rPr>
              <a:t>-Träger-Fachwerk (oben) und das </a:t>
            </a:r>
            <a:r>
              <a:rPr lang="de-CH" sz="2000" b="0" i="1" dirty="0">
                <a:solidFill>
                  <a:srgbClr val="4B575F"/>
                </a:solidFill>
                <a:effectLst/>
                <a:latin typeface="Arial"/>
                <a:ea typeface="+mn-ea"/>
                <a:cs typeface="Arial"/>
              </a:rPr>
              <a:t>Howe</a:t>
            </a:r>
            <a:r>
              <a:rPr lang="de-CH" sz="2000" b="0" i="0" dirty="0">
                <a:solidFill>
                  <a:srgbClr val="4B575F"/>
                </a:solidFill>
                <a:effectLst/>
                <a:latin typeface="Arial"/>
                <a:ea typeface="+mn-ea"/>
                <a:cs typeface="Arial"/>
              </a:rPr>
              <a:t>-Träger-Fachwerk (unten) sind weitere häufig verwendete Typen. Ein dem Pratt-Träger-Fachwerk ähnliches Fachwerk soll </a:t>
            </a:r>
            <a:r>
              <a:rPr lang="de-CH" sz="2000" b="0" i="0" dirty="0" smtClean="0">
                <a:solidFill>
                  <a:srgbClr val="4B575F"/>
                </a:solidFill>
                <a:effectLst/>
                <a:latin typeface="Arial"/>
                <a:ea typeface="+mn-ea"/>
                <a:cs typeface="Arial"/>
              </a:rPr>
              <a:t/>
            </a:r>
            <a:br>
              <a:rPr lang="de-CH" sz="2000" b="0" i="0" dirty="0" smtClean="0">
                <a:solidFill>
                  <a:srgbClr val="4B575F"/>
                </a:solidFill>
                <a:effectLst/>
                <a:latin typeface="Arial"/>
                <a:ea typeface="+mn-ea"/>
                <a:cs typeface="Arial"/>
              </a:rPr>
            </a:br>
            <a:r>
              <a:rPr lang="de-CH" sz="2000" b="0" i="0" dirty="0" smtClean="0">
                <a:solidFill>
                  <a:srgbClr val="4B575F"/>
                </a:solidFill>
                <a:effectLst/>
                <a:latin typeface="Arial"/>
                <a:ea typeface="+mn-ea"/>
                <a:cs typeface="Arial"/>
              </a:rPr>
              <a:t>jetzt </a:t>
            </a:r>
            <a:r>
              <a:rPr lang="de-CH" sz="2000" b="0" i="0" dirty="0">
                <a:solidFill>
                  <a:srgbClr val="4B575F"/>
                </a:solidFill>
                <a:effectLst/>
                <a:latin typeface="Arial"/>
                <a:ea typeface="+mn-ea"/>
                <a:cs typeface="Arial"/>
              </a:rPr>
              <a:t>betrachtet werden.</a:t>
            </a:r>
          </a:p>
        </p:txBody>
      </p:sp>
      <p:sp>
        <p:nvSpPr>
          <p:cNvPr id="64515"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Fachwerkstypen (Fortsetzung)</a:t>
            </a:r>
          </a:p>
        </p:txBody>
      </p:sp>
      <p:pic>
        <p:nvPicPr>
          <p:cNvPr id="64516" name="Picture 8" descr="howe"/>
          <p:cNvPicPr>
            <a:picLocks noChangeAspect="1" noChangeArrowheads="1"/>
          </p:cNvPicPr>
          <p:nvPr/>
        </p:nvPicPr>
        <p:blipFill>
          <a:blip r:embed="rId2" cstate="print"/>
          <a:srcRect/>
          <a:stretch>
            <a:fillRect/>
          </a:stretch>
        </p:blipFill>
        <p:spPr bwMode="auto">
          <a:xfrm>
            <a:off x="5637213" y="2320925"/>
            <a:ext cx="2857500" cy="952500"/>
          </a:xfrm>
          <a:prstGeom prst="rect">
            <a:avLst/>
          </a:prstGeom>
          <a:noFill/>
          <a:ln w="9525">
            <a:noFill/>
            <a:miter lim="800000"/>
            <a:headEnd/>
            <a:tailEnd/>
          </a:ln>
        </p:spPr>
      </p:pic>
      <p:pic>
        <p:nvPicPr>
          <p:cNvPr id="64517" name="Picture 9" descr="pratt"/>
          <p:cNvPicPr>
            <a:picLocks noChangeAspect="1" noChangeArrowheads="1"/>
          </p:cNvPicPr>
          <p:nvPr/>
        </p:nvPicPr>
        <p:blipFill>
          <a:blip r:embed="rId3" cstate="print"/>
          <a:srcRect/>
          <a:stretch>
            <a:fillRect/>
          </a:stretch>
        </p:blipFill>
        <p:spPr bwMode="auto">
          <a:xfrm>
            <a:off x="5662613" y="1260475"/>
            <a:ext cx="2857500" cy="952500"/>
          </a:xfrm>
          <a:prstGeom prst="rect">
            <a:avLst/>
          </a:prstGeom>
          <a:noFill/>
          <a:ln w="9525">
            <a:noFill/>
            <a:miter lim="800000"/>
            <a:headEnd/>
            <a:tailEnd/>
          </a:ln>
        </p:spPr>
      </p:pic>
      <p:pic>
        <p:nvPicPr>
          <p:cNvPr id="64518" name="Picture 12" descr="truss_picture_5"/>
          <p:cNvPicPr>
            <a:picLocks noChangeAspect="1" noChangeArrowheads="1"/>
          </p:cNvPicPr>
          <p:nvPr/>
        </p:nvPicPr>
        <p:blipFill>
          <a:blip r:embed="rId4" cstate="print"/>
          <a:srcRect/>
          <a:stretch>
            <a:fillRect/>
          </a:stretch>
        </p:blipFill>
        <p:spPr bwMode="auto">
          <a:xfrm>
            <a:off x="5013325" y="3435350"/>
            <a:ext cx="3505200" cy="24765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5"/>
          <p:cNvSpPr>
            <a:spLocks noGrp="1" noChangeArrowheads="1"/>
          </p:cNvSpPr>
          <p:nvPr>
            <p:ph idx="1"/>
          </p:nvPr>
        </p:nvSpPr>
        <p:spPr>
          <a:xfrm>
            <a:off x="900113" y="1797050"/>
            <a:ext cx="3500437" cy="4368800"/>
          </a:xfrm>
        </p:spPr>
        <p:txBody>
          <a:bodyPr/>
          <a:lstStyle/>
          <a:p>
            <a:pPr marL="342900" indent="-342900" algn="l" defTabSz="914400">
              <a:spcBef>
                <a:spcPct val="20000"/>
              </a:spcBef>
              <a:buClr>
                <a:srgbClr val="4B575F"/>
              </a:buClr>
              <a:buFont typeface="Wingdings"/>
              <a:buChar char="§"/>
            </a:pPr>
            <a:r>
              <a:rPr lang="de-CH" sz="2000" b="0" i="0">
                <a:solidFill>
                  <a:srgbClr val="4B575F"/>
                </a:solidFill>
                <a:effectLst/>
                <a:latin typeface="Arial"/>
                <a:ea typeface="+mn-ea"/>
                <a:cs typeface="Arial"/>
              </a:rPr>
              <a:t>Die Seitenwände des Fachwerks sind weit mehr als nur Wände, die verhindern sollen, dass Züge oder Fahrzeuge herunterfallen. Sie sollen die auf das Fachwerk aufgebrachten Lasten, wie beispielsweise Eisenbahnwaggons, tragen und verteilen.</a:t>
            </a:r>
          </a:p>
        </p:txBody>
      </p:sp>
      <p:sp>
        <p:nvSpPr>
          <p:cNvPr id="65539"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Fachwerkwände</a:t>
            </a:r>
          </a:p>
        </p:txBody>
      </p:sp>
      <p:pic>
        <p:nvPicPr>
          <p:cNvPr id="65540" name="Picture 12" descr="3-full"/>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4400550" y="1828800"/>
            <a:ext cx="4743450" cy="370522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SW Corp pptx Template">
  <a:themeElements>
    <a:clrScheme name="Custom 45">
      <a:dk1>
        <a:srgbClr val="4B575F"/>
      </a:dk1>
      <a:lt1>
        <a:srgbClr val="FFFFFF"/>
      </a:lt1>
      <a:dk2>
        <a:srgbClr val="000000"/>
      </a:dk2>
      <a:lt2>
        <a:srgbClr val="EBEBEC"/>
      </a:lt2>
      <a:accent1>
        <a:srgbClr val="EF8B2B"/>
      </a:accent1>
      <a:accent2>
        <a:srgbClr val="555656"/>
      </a:accent2>
      <a:accent3>
        <a:srgbClr val="32B6CD"/>
      </a:accent3>
      <a:accent4>
        <a:srgbClr val="499F3F"/>
      </a:accent4>
      <a:accent5>
        <a:srgbClr val="84587F"/>
      </a:accent5>
      <a:accent6>
        <a:srgbClr val="E62533"/>
      </a:accent6>
      <a:hlink>
        <a:srgbClr val="196637"/>
      </a:hlink>
      <a:folHlink>
        <a:srgbClr val="F9C852"/>
      </a:folHlink>
    </a:clrScheme>
    <a:fontScheme name="DS4">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175" cap="flat" cmpd="sng" algn="ctr">
          <a:solidFill>
            <a:schemeClr val="tx1"/>
          </a:solidFill>
          <a:prstDash val="solid"/>
          <a:round/>
          <a:headEnd type="none" w="med" len="med"/>
          <a:tailEnd type="none" w="med" len="med"/>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557039E802609499DC9DCB76B923DF9" ma:contentTypeVersion="0" ma:contentTypeDescription="Create a new document." ma:contentTypeScope="" ma:versionID="01f379dee09e235f47111d6bd511d5fe">
  <xsd:schema xmlns:xsd="http://www.w3.org/2001/XMLSchema" xmlns:p="http://schemas.microsoft.com/office/2006/metadata/properties" targetNamespace="http://schemas.microsoft.com/office/2006/metadata/properties" ma:root="true" ma:fieldsID="faf52faaa31b79efcee5e183bc2d1a2c">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B90C0CB-45BF-4E76-86B7-12C40617BFAA}">
  <ds:schemaRefs>
    <ds:schemaRef ds:uri="http://schemas.microsoft.com/office/2006/metadata/properties"/>
  </ds:schemaRefs>
</ds:datastoreItem>
</file>

<file path=customXml/itemProps2.xml><?xml version="1.0" encoding="utf-8"?>
<ds:datastoreItem xmlns:ds="http://schemas.openxmlformats.org/officeDocument/2006/customXml" ds:itemID="{9C8863EF-CC92-4DE9-B253-F0DC3A42707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CD4A09FE-9ACA-4746-BF3C-F60984A228D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SW Corp pptx Template</Template>
  <TotalTime>126</TotalTime>
  <Words>933</Words>
  <Application>Microsoft Office PowerPoint</Application>
  <PresentationFormat>On-screen Show (4:3)</PresentationFormat>
  <Paragraphs>151</Paragraphs>
  <Slides>50</Slides>
  <Notes>2</Notes>
  <HiddenSlides>0</HiddenSlides>
  <MMClips>0</MMClips>
  <ScaleCrop>false</ScaleCrop>
  <HeadingPairs>
    <vt:vector size="4" baseType="variant">
      <vt:variant>
        <vt:lpstr>Theme</vt:lpstr>
      </vt:variant>
      <vt:variant>
        <vt:i4>1</vt:i4>
      </vt:variant>
      <vt:variant>
        <vt:lpstr>Slide Titles</vt:lpstr>
      </vt:variant>
      <vt:variant>
        <vt:i4>50</vt:i4>
      </vt:variant>
    </vt:vector>
  </HeadingPairs>
  <TitlesOfParts>
    <vt:vector size="51" baseType="lpstr">
      <vt:lpstr>SW Corp pptx Template</vt:lpstr>
      <vt:lpstr>Brückenkonstruk-tionsprojekt</vt:lpstr>
      <vt:lpstr>1 – Einführung</vt:lpstr>
      <vt:lpstr>Voraussetzungen  </vt:lpstr>
      <vt:lpstr>2 – Tragwerkkonstruktionen</vt:lpstr>
      <vt:lpstr>Was sind Fachwerke?</vt:lpstr>
      <vt:lpstr>Größere Spannweiten</vt:lpstr>
      <vt:lpstr>Fachwerkstypen</vt:lpstr>
      <vt:lpstr>Fachwerkstypen (Fortsetzung)</vt:lpstr>
      <vt:lpstr>Fachwerkwände</vt:lpstr>
      <vt:lpstr>Balken</vt:lpstr>
      <vt:lpstr>Externe Lasten</vt:lpstr>
      <vt:lpstr>Biegung und Verformung</vt:lpstr>
      <vt:lpstr>Zugspannung und Druckspannung</vt:lpstr>
      <vt:lpstr>Spannung</vt:lpstr>
      <vt:lpstr>Fließgrenze</vt:lpstr>
      <vt:lpstr>Festigkeit von Balken</vt:lpstr>
      <vt:lpstr>Querschnittsform</vt:lpstr>
      <vt:lpstr>Querschnittstiefe</vt:lpstr>
      <vt:lpstr>Flächenträgheitsmoment</vt:lpstr>
      <vt:lpstr>Materialien</vt:lpstr>
      <vt:lpstr>Stahlträger</vt:lpstr>
      <vt:lpstr>Querverstrebungen</vt:lpstr>
      <vt:lpstr>3 – Verwenden der Trägerberechnung</vt:lpstr>
      <vt:lpstr>Trägerberechnung</vt:lpstr>
      <vt:lpstr>4 – Analysieren von Tragwerkkonstruktionen</vt:lpstr>
      <vt:lpstr>Die einzelnen Schritte einer Konstruktionsanalyse</vt:lpstr>
      <vt:lpstr>Konstruktionszyklus</vt:lpstr>
      <vt:lpstr>Montagevorrichtungen und externe Lasten</vt:lpstr>
      <vt:lpstr>Material</vt:lpstr>
      <vt:lpstr>Verbindungen</vt:lpstr>
      <vt:lpstr>Montagevorrichtungen</vt:lpstr>
      <vt:lpstr>Lasten</vt:lpstr>
      <vt:lpstr>Vernetzen und ausführen</vt:lpstr>
      <vt:lpstr>5 – Durchführen von Konstruktionsänderungen</vt:lpstr>
      <vt:lpstr>Änderungen</vt:lpstr>
      <vt:lpstr>6 – Verwenden von Baugruppen</vt:lpstr>
      <vt:lpstr>Kollisionsprüfung</vt:lpstr>
      <vt:lpstr>Ändern von Bemaßungen</vt:lpstr>
      <vt:lpstr>7 – Erstellen von Zeichnungen einer Tragwerkkonstruktion</vt:lpstr>
      <vt:lpstr>Zeichnungen</vt:lpstr>
      <vt:lpstr>8 – Berichte und eDrawings</vt:lpstr>
      <vt:lpstr>eDrawings</vt:lpstr>
      <vt:lpstr>9 – Erstellen von physischen Modellen und Testen von Tragwerkkonstruktionen</vt:lpstr>
      <vt:lpstr>Konstruktionshilfen</vt:lpstr>
      <vt:lpstr>Physische Modellierung einer Konstruktion</vt:lpstr>
      <vt:lpstr>Testen der Tragwerkkonstruktion (Aufbau)</vt:lpstr>
      <vt:lpstr>Testen der Tragwerkkonstruktion (Testgewicht)</vt:lpstr>
      <vt:lpstr>10 – Schweißkonstruktionsprofile und Strukturbauteile</vt:lpstr>
      <vt:lpstr>Schweißkonstruktionsprofile</vt:lpstr>
      <vt:lpstr>Strukturbauteile</vt:lpstr>
    </vt:vector>
  </TitlesOfParts>
  <Company>Solidworks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PPT</dc:title>
  <dc:creator>Laura Kozikowski</dc:creator>
  <cp:lastModifiedBy>Miguel Ángel de la Rosa</cp:lastModifiedBy>
  <cp:revision>41</cp:revision>
  <dcterms:created xsi:type="dcterms:W3CDTF">2011-04-14T18:53:07Z</dcterms:created>
  <dcterms:modified xsi:type="dcterms:W3CDTF">2012-05-02T14:00:49Z</dcterms:modified>
</cp:coreProperties>
</file>