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ms-office.legacyDiagramTex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legacyDocTextInfo.bin" ContentType="application/vnd.ms-office.legacyDocTextInf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5"/>
  </p:notesMasterIdLst>
  <p:handoutMasterIdLst>
    <p:handoutMasterId r:id="rId56"/>
  </p:handoutMasterIdLst>
  <p:sldIdLst>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61" Type="http://schemas.microsoft.com/office/2006/relationships/legacyDocTextInfo" Target="legacyDocTextInfo.bin"/><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s>
</file>

<file path=ppt/drawings/_rels/vmlDrawing2.vml.rels><?xml version="1.0" encoding="UTF-8" standalone="yes"?>
<Relationships xmlns="http://schemas.openxmlformats.org/package/2006/relationships"><Relationship Id="rId3" Type="http://schemas.microsoft.com/office/2006/relationships/legacyDiagramText" Target="legacyDiagramText6.bin"/><Relationship Id="rId2" Type="http://schemas.microsoft.com/office/2006/relationships/legacyDiagramText" Target="legacyDiagramText5.bin"/><Relationship Id="rId1" Type="http://schemas.microsoft.com/office/2006/relationships/legacyDiagramText" Target="legacyDiagramText4.bin"/><Relationship Id="rId4" Type="http://schemas.microsoft.com/office/2006/relationships/legacyDiagramText" Target="legacyDiagramText7.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02/02/2012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2/2/2012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Image 8"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7"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 xmlns:p14="http://schemas.microsoft.com/office/powerpoint/2010/main" val="297054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Tree>
    <p:extLst>
      <p:ext uri="{BB962C8B-B14F-4D97-AF65-F5344CB8AC3E}">
        <p14:creationId xmlns="" xmlns:p14="http://schemas.microsoft.com/office/powerpoint/2010/main" val="2096813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73052"/>
            <a:ext cx="2637933" cy="1162050"/>
          </a:xfrm>
        </p:spPr>
        <p:txBody>
          <a:bodyPr anchor="ct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6" name="Rectangle 5"/>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4183619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5" name="Rectangle 4"/>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242673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3715182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366153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 xmlns:p14="http://schemas.microsoft.com/office/powerpoint/2010/main" val="2599691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 xmlns:p14="http://schemas.microsoft.com/office/powerpoint/2010/main" val="1167883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994794"/>
            <a:ext cx="6501600" cy="489990"/>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99592" y="401859"/>
            <a:ext cx="6501600" cy="548640"/>
          </a:xfrm>
          <a:prstGeom prst="rect">
            <a:avLst/>
          </a:prstGeom>
          <a:effectLst/>
        </p:spPr>
        <p:txBody>
          <a:bodyPr vert="horz" lIns="91440" tIns="45720" rIns="91440" bIns="45720"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99592" y="1797120"/>
            <a:ext cx="7891200" cy="4368184"/>
          </a:xfrm>
          <a:prstGeom prst="rect">
            <a:avLst/>
          </a:prstGeom>
          <a:effectLst/>
        </p:spPr>
        <p:txBody>
          <a:bodyPr vert="horz" lIns="91440" tIns="45720" rIns="91440" bIns="45720" rtlCol="0">
            <a:normAutofit/>
          </a:bodyPr>
          <a:lstStyle/>
          <a:p>
            <a:pPr lvl="0"/>
            <a:r>
              <a:rPr lang="en-GB" dirty="0" smtClean="0">
                <a:effectLst/>
              </a:rPr>
              <a:t>Click to edit Master text styles</a:t>
            </a:r>
          </a:p>
          <a:p>
            <a:pPr lvl="1"/>
            <a:r>
              <a:rPr lang="en-GB" dirty="0" smtClean="0"/>
              <a:t>Second level</a:t>
            </a:r>
            <a:endParaRPr lang="en-US" noProof="0" dirty="0" smtClean="0"/>
          </a:p>
          <a:p>
            <a:pPr lvl="2"/>
            <a:r>
              <a:rPr lang="en-US" noProof="0" dirty="0" smtClean="0"/>
              <a:t>Third level</a:t>
            </a:r>
          </a:p>
          <a:p>
            <a:pPr lvl="3"/>
            <a:r>
              <a:rPr lang="en-US" noProof="0" dirty="0" smtClean="0"/>
              <a:t>Forth level</a:t>
            </a:r>
          </a:p>
          <a:p>
            <a:pPr lvl="4"/>
            <a:r>
              <a:rPr lang="en-US" noProof="0" dirty="0" smtClean="0"/>
              <a:t>Fifth level</a:t>
            </a:r>
            <a:endParaRPr lang="en-US" noProof="0" dirty="0"/>
          </a:p>
        </p:txBody>
      </p:sp>
      <p:sp>
        <p:nvSpPr>
          <p:cNvPr id="9" name="Espace réservé du numéro de diapositive 5"/>
          <p:cNvSpPr txBox="1">
            <a:spLocks/>
          </p:cNvSpPr>
          <p:nvPr/>
        </p:nvSpPr>
        <p:spPr>
          <a:xfrm>
            <a:off x="4191000" y="6492877"/>
            <a:ext cx="693440" cy="365125"/>
          </a:xfrm>
          <a:prstGeom prst="rect">
            <a:avLst/>
          </a:prstGeom>
        </p:spPr>
        <p:txBody>
          <a:bodyPr/>
          <a:lstStyle>
            <a:lvl1pPr>
              <a:defRPr sz="1000">
                <a:latin typeface="Arial" pitchFamily="34" charset="0"/>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77E95206-EC0C-43EF-8E7D-2BA7BDFE308A}" type="slidenum">
              <a:rPr kumimoji="0" lang="fr-FR" sz="1000" b="0" i="0" u="none" strike="noStrike" kern="1200" cap="none" spc="0" normalizeH="0" baseline="0" noProof="0" smtClean="0">
                <a:ln>
                  <a:noFill/>
                </a:ln>
                <a:solidFill>
                  <a:schemeClr val="bg1">
                    <a:lumMod val="65000"/>
                  </a:schemeClr>
                </a:solidFill>
                <a:effectLst/>
                <a:uLnTx/>
                <a:uFillTx/>
                <a:latin typeface="Arial" pitchFamily="34" charset="0"/>
                <a:ea typeface="+mn-ea"/>
                <a:cs typeface="Arial"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fr-FR" sz="10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endParaRPr>
          </a:p>
        </p:txBody>
      </p:sp>
      <p:pic>
        <p:nvPicPr>
          <p:cNvPr id="10" name="Picture 10" descr="Emblem_3DS_RGBcolor.png"/>
          <p:cNvPicPr>
            <a:picLocks noChangeAspect="1"/>
          </p:cNvPicPr>
          <p:nvPr/>
        </p:nvPicPr>
        <p:blipFill>
          <a:blip r:embed="rId20" cstate="print"/>
          <a:stretch>
            <a:fillRect/>
          </a:stretch>
        </p:blipFill>
        <p:spPr>
          <a:xfrm>
            <a:off x="107504" y="6241874"/>
            <a:ext cx="536896" cy="499494"/>
          </a:xfrm>
          <a:prstGeom prst="rect">
            <a:avLst/>
          </a:prstGeom>
        </p:spPr>
      </p:pic>
      <p:pic>
        <p:nvPicPr>
          <p:cNvPr id="12" name="Picture 8" descr="Bouton_charte_clic.png"/>
          <p:cNvPicPr>
            <a:picLocks noChangeAspect="1"/>
          </p:cNvPicPr>
          <p:nvPr/>
        </p:nvPicPr>
        <p:blipFill>
          <a:blip r:embed="rId21" cstate="print"/>
          <a:stretch>
            <a:fillRect/>
          </a:stretch>
        </p:blipFill>
        <p:spPr>
          <a:xfrm>
            <a:off x="395536" y="427680"/>
            <a:ext cx="461100" cy="600079"/>
          </a:xfrm>
          <a:prstGeom prst="rect">
            <a:avLst/>
          </a:prstGeom>
        </p:spPr>
      </p:pic>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14"/>
          <p:cNvPicPr>
            <a:picLocks noChangeAspect="1"/>
          </p:cNvPicPr>
          <p:nvPr/>
        </p:nvPicPr>
        <p:blipFill>
          <a:blip r:embed="rId22" cstate="print">
            <a:extLst>
              <a:ext uri="{28A0092B-C50C-407E-A947-70E740481C1C}">
                <a14:useLocalDpi xmlns="" xmlns:a14="http://schemas.microsoft.com/office/drawing/2010/main" val="0"/>
              </a:ext>
            </a:extLst>
          </a:blip>
          <a:stretch>
            <a:fillRect/>
          </a:stretch>
        </p:blipFill>
        <p:spPr>
          <a:xfrm>
            <a:off x="7486255" y="6323388"/>
            <a:ext cx="1671841" cy="5302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8" r:id="rId4"/>
    <p:sldLayoutId id="2147483667" r:id="rId5"/>
    <p:sldLayoutId id="2147483660" r:id="rId6"/>
    <p:sldLayoutId id="2147483662" r:id="rId7"/>
    <p:sldLayoutId id="2147483652" r:id="rId8"/>
    <p:sldLayoutId id="2147483653" r:id="rId9"/>
    <p:sldLayoutId id="2147483664" r:id="rId10"/>
    <p:sldLayoutId id="2147483654" r:id="rId11"/>
    <p:sldLayoutId id="2147483655" r:id="rId12"/>
    <p:sldLayoutId id="2147483663" r:id="rId13"/>
    <p:sldLayoutId id="2147483656" r:id="rId14"/>
    <p:sldLayoutId id="2147483657" r:id="rId15"/>
    <p:sldLayoutId id="2147483658" r:id="rId16"/>
    <p:sldLayoutId id="2147483665" r:id="rId17"/>
    <p:sldLayoutId id="2147483659" r:id="rId18"/>
  </p:sldLayoutIdLst>
  <p:txStyles>
    <p:titleStyle>
      <a:lvl1pPr algn="l" defTabSz="914400" rtl="0" eaLnBrk="1" latinLnBrk="0" hangingPunct="1">
        <a:spcBef>
          <a:spcPct val="0"/>
        </a:spcBef>
        <a:buNone/>
        <a:defRPr sz="3000" b="1" kern="1200" baseline="0">
          <a:solidFill>
            <a:schemeClr val="tx1"/>
          </a:solidFill>
          <a:latin typeface="Arial Narrow" pitchFamily="34" charset="0"/>
          <a:ea typeface="+mj-ea"/>
          <a:cs typeface="+mj-cs"/>
        </a:defRPr>
      </a:lvl1pPr>
    </p:titleStyle>
    <p:bodyStyle>
      <a:lvl1pPr marL="342900" indent="-34290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Courier New" pitchFamily="49" charset="0"/>
        <a:buChar char="o"/>
        <a:defRPr sz="20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vmlDrawing" Target="../drawings/vmlDrawing2.vml"/></Relationships>
</file>

<file path=ppt/slides/_rels/slide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4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70.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8.jpe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89463" y="4057650"/>
            <a:ext cx="4332287" cy="661988"/>
          </a:xfrm>
        </p:spPr>
        <p:txBody>
          <a:bodyPr/>
          <a:lstStyle/>
          <a:p>
            <a:pPr eaLnBrk="1" hangingPunct="1"/>
            <a:r>
              <a:rPr lang="en-US" smtClean="0">
                <a:latin typeface="Arial" charset="0"/>
                <a:cs typeface="Arial" charset="0"/>
              </a:rPr>
              <a:t>Bridge Design Project</a:t>
            </a:r>
          </a:p>
        </p:txBody>
      </p:sp>
      <p:sp>
        <p:nvSpPr>
          <p:cNvPr id="40963" name="Rectangle 3"/>
          <p:cNvSpPr>
            <a:spLocks noGrp="1" noChangeArrowheads="1"/>
          </p:cNvSpPr>
          <p:nvPr>
            <p:ph type="body" sz="quarter" idx="10"/>
          </p:nvPr>
        </p:nvSpPr>
        <p:spPr>
          <a:xfrm>
            <a:off x="5021263" y="5094288"/>
            <a:ext cx="3762375" cy="1228725"/>
          </a:xfrm>
        </p:spPr>
        <p:txBody>
          <a:bodyPr rtlCol="0">
            <a:normAutofit fontScale="92500" lnSpcReduction="20000"/>
          </a:bodyPr>
          <a:lstStyle/>
          <a:p>
            <a:pPr eaLnBrk="1" fontAlgn="auto" hangingPunct="1">
              <a:spcAft>
                <a:spcPts val="0"/>
              </a:spcAft>
              <a:defRPr/>
            </a:pPr>
            <a:r>
              <a:rPr lang="en-US" smtClean="0">
                <a:latin typeface="Arial" charset="0"/>
                <a:cs typeface="Arial" charset="0"/>
              </a:rPr>
              <a:t>Using SolidWorks and SolidWorks Simulation to design, test and </a:t>
            </a:r>
            <a:br>
              <a:rPr lang="en-US" smtClean="0">
                <a:latin typeface="Arial" charset="0"/>
                <a:cs typeface="Arial" charset="0"/>
              </a:rPr>
            </a:br>
            <a:r>
              <a:rPr lang="en-US" smtClean="0">
                <a:latin typeface="Arial" charset="0"/>
                <a:cs typeface="Arial" charset="0"/>
              </a:rPr>
              <a:t>build structures</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idx="1"/>
          </p:nvPr>
        </p:nvSpPr>
        <p:spPr>
          <a:xfrm>
            <a:off x="900113" y="1797050"/>
            <a:ext cx="3713162" cy="4368800"/>
          </a:xfrm>
        </p:spPr>
        <p:txBody>
          <a:bodyPr/>
          <a:lstStyle/>
          <a:p>
            <a:pPr eaLnBrk="1" hangingPunct="1"/>
            <a:r>
              <a:rPr lang="en-US" sz="2000" smtClean="0">
                <a:latin typeface="Arial" charset="0"/>
                <a:cs typeface="Arial" charset="0"/>
              </a:rPr>
              <a:t>Trusses are made up of beams that are held together by bolts, welds or rivets. A common example of a beam is a closet rod used to hang clothes.</a:t>
            </a:r>
          </a:p>
          <a:p>
            <a:pPr eaLnBrk="1" hangingPunct="1"/>
            <a:r>
              <a:rPr lang="en-US" sz="2000" smtClean="0">
                <a:latin typeface="Arial" charset="0"/>
                <a:cs typeface="Arial" charset="0"/>
              </a:rPr>
              <a:t>Beams have the same cross section. </a:t>
            </a:r>
          </a:p>
        </p:txBody>
      </p:sp>
      <p:sp>
        <p:nvSpPr>
          <p:cNvPr id="66563" name="Rectangle 4"/>
          <p:cNvSpPr>
            <a:spLocks noGrp="1" noChangeArrowheads="1"/>
          </p:cNvSpPr>
          <p:nvPr>
            <p:ph type="title"/>
          </p:nvPr>
        </p:nvSpPr>
        <p:spPr/>
        <p:txBody>
          <a:bodyPr/>
          <a:lstStyle/>
          <a:p>
            <a:pPr eaLnBrk="1" hangingPunct="1"/>
            <a:r>
              <a:rPr lang="en-US" smtClean="0">
                <a:latin typeface="Arial" charset="0"/>
                <a:cs typeface="Arial" charset="0"/>
              </a:rPr>
              <a:t>Beams</a:t>
            </a:r>
          </a:p>
        </p:txBody>
      </p:sp>
      <p:pic>
        <p:nvPicPr>
          <p:cNvPr id="66564" name="Picture 7" descr="beam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495800" y="1676400"/>
            <a:ext cx="4352925" cy="40417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3"/>
          <p:cNvSpPr>
            <a:spLocks noGrp="1" noChangeArrowheads="1"/>
          </p:cNvSpPr>
          <p:nvPr>
            <p:ph idx="1"/>
          </p:nvPr>
        </p:nvSpPr>
        <p:spPr>
          <a:xfrm>
            <a:off x="900113" y="1797050"/>
            <a:ext cx="5119687" cy="4368800"/>
          </a:xfrm>
        </p:spPr>
        <p:txBody>
          <a:bodyPr/>
          <a:lstStyle/>
          <a:p>
            <a:pPr eaLnBrk="1" hangingPunct="1"/>
            <a:r>
              <a:rPr lang="en-US" sz="2000" smtClean="0">
                <a:latin typeface="Arial" charset="0"/>
                <a:cs typeface="Arial" charset="0"/>
              </a:rPr>
              <a:t>External Loads are forces that are applied to the beam. A common load on a beam would be weight, such as a train car. Loads are usually applied over an area of the beam.</a:t>
            </a:r>
          </a:p>
        </p:txBody>
      </p:sp>
      <p:sp>
        <p:nvSpPr>
          <p:cNvPr id="67587" name="Rectangle 2"/>
          <p:cNvSpPr>
            <a:spLocks noGrp="1" noChangeArrowheads="1"/>
          </p:cNvSpPr>
          <p:nvPr>
            <p:ph type="title"/>
          </p:nvPr>
        </p:nvSpPr>
        <p:spPr/>
        <p:txBody>
          <a:bodyPr/>
          <a:lstStyle/>
          <a:p>
            <a:pPr eaLnBrk="1" hangingPunct="1"/>
            <a:r>
              <a:rPr lang="en-US" smtClean="0">
                <a:latin typeface="Arial" charset="0"/>
                <a:cs typeface="Arial" charset="0"/>
              </a:rPr>
              <a:t>External Loads</a:t>
            </a:r>
          </a:p>
        </p:txBody>
      </p:sp>
      <p:pic>
        <p:nvPicPr>
          <p:cNvPr id="67588" name="Picture 4" descr="loading"/>
          <p:cNvPicPr>
            <a:picLocks noChangeAspect="1" noChangeArrowheads="1"/>
          </p:cNvPicPr>
          <p:nvPr/>
        </p:nvPicPr>
        <p:blipFill>
          <a:blip r:embed="rId2" cstate="print"/>
          <a:srcRect/>
          <a:stretch>
            <a:fillRect/>
          </a:stretch>
        </p:blipFill>
        <p:spPr bwMode="auto">
          <a:xfrm>
            <a:off x="6019800" y="1752600"/>
            <a:ext cx="2809875" cy="1581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idx="1"/>
          </p:nvPr>
        </p:nvSpPr>
        <p:spPr>
          <a:xfrm>
            <a:off x="900113" y="1797050"/>
            <a:ext cx="3763962" cy="4368800"/>
          </a:xfrm>
        </p:spPr>
        <p:txBody>
          <a:bodyPr/>
          <a:lstStyle/>
          <a:p>
            <a:pPr eaLnBrk="1" hangingPunct="1">
              <a:lnSpc>
                <a:spcPct val="90000"/>
              </a:lnSpc>
            </a:pPr>
            <a:r>
              <a:rPr lang="en-US" sz="2000" smtClean="0">
                <a:latin typeface="Arial" charset="0"/>
                <a:cs typeface="Arial" charset="0"/>
              </a:rPr>
              <a:t>Bending is caused by a load that is applied to a beam. The load causes the beam to bend and move in the direction of the load. The deflection is how far the beam moves from it’s original position. The larger the load, the larger the deflection. The “worst case” deflection occurs when the load is at the center of the beam.</a:t>
            </a:r>
          </a:p>
        </p:txBody>
      </p:sp>
      <p:sp>
        <p:nvSpPr>
          <p:cNvPr id="68611" name="Rectangle 4"/>
          <p:cNvSpPr>
            <a:spLocks noGrp="1" noChangeArrowheads="1"/>
          </p:cNvSpPr>
          <p:nvPr>
            <p:ph type="title"/>
          </p:nvPr>
        </p:nvSpPr>
        <p:spPr/>
        <p:txBody>
          <a:bodyPr/>
          <a:lstStyle/>
          <a:p>
            <a:pPr eaLnBrk="1" hangingPunct="1"/>
            <a:r>
              <a:rPr lang="en-US" smtClean="0">
                <a:latin typeface="Arial" charset="0"/>
                <a:cs typeface="Arial" charset="0"/>
              </a:rPr>
              <a:t>Bending and Deflection</a:t>
            </a:r>
          </a:p>
        </p:txBody>
      </p:sp>
      <p:pic>
        <p:nvPicPr>
          <p:cNvPr id="68612" name="Picture 7" descr="finger_1"/>
          <p:cNvPicPr>
            <a:picLocks noChangeAspect="1" noChangeArrowheads="1"/>
          </p:cNvPicPr>
          <p:nvPr/>
        </p:nvPicPr>
        <p:blipFill>
          <a:blip r:embed="rId2" cstate="print"/>
          <a:srcRect/>
          <a:stretch>
            <a:fillRect/>
          </a:stretch>
        </p:blipFill>
        <p:spPr bwMode="auto">
          <a:xfrm>
            <a:off x="4778375" y="1165225"/>
            <a:ext cx="3254375" cy="2441575"/>
          </a:xfrm>
          <a:prstGeom prst="rect">
            <a:avLst/>
          </a:prstGeom>
          <a:noFill/>
          <a:ln w="9525">
            <a:noFill/>
            <a:miter lim="800000"/>
            <a:headEnd/>
            <a:tailEnd/>
          </a:ln>
        </p:spPr>
      </p:pic>
      <p:pic>
        <p:nvPicPr>
          <p:cNvPr id="68613" name="Picture 8" descr="finger_2"/>
          <p:cNvPicPr>
            <a:picLocks noChangeAspect="1" noChangeArrowheads="1"/>
          </p:cNvPicPr>
          <p:nvPr/>
        </p:nvPicPr>
        <p:blipFill>
          <a:blip r:embed="rId3" cstate="print"/>
          <a:srcRect/>
          <a:stretch>
            <a:fillRect/>
          </a:stretch>
        </p:blipFill>
        <p:spPr bwMode="auto">
          <a:xfrm>
            <a:off x="4770438" y="3721100"/>
            <a:ext cx="3254375" cy="2441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1"/>
          </p:nvPr>
        </p:nvSpPr>
        <p:spPr>
          <a:xfrm>
            <a:off x="900113" y="1797050"/>
            <a:ext cx="4819650" cy="4368800"/>
          </a:xfrm>
        </p:spPr>
        <p:txBody>
          <a:bodyPr/>
          <a:lstStyle/>
          <a:p>
            <a:pPr eaLnBrk="1" hangingPunct="1">
              <a:lnSpc>
                <a:spcPct val="90000"/>
              </a:lnSpc>
            </a:pPr>
            <a:r>
              <a:rPr lang="en-US" sz="2000" smtClean="0">
                <a:latin typeface="Arial" charset="0"/>
                <a:cs typeface="Arial" charset="0"/>
              </a:rPr>
              <a:t>While the beam is bending, things are happening within the beam. The top portion of the beam (the face the load is applied) </a:t>
            </a:r>
            <a:r>
              <a:rPr lang="en-US" sz="2000" i="1" smtClean="0">
                <a:latin typeface="Arial" charset="0"/>
                <a:cs typeface="Arial" charset="0"/>
              </a:rPr>
              <a:t>compresses</a:t>
            </a:r>
            <a:r>
              <a:rPr lang="en-US" sz="2000" smtClean="0">
                <a:latin typeface="Arial" charset="0"/>
                <a:cs typeface="Arial" charset="0"/>
              </a:rPr>
              <a:t> (pushing ends together) while the opposite face sees </a:t>
            </a:r>
            <a:r>
              <a:rPr lang="en-US" sz="2000" i="1" smtClean="0">
                <a:latin typeface="Arial" charset="0"/>
                <a:cs typeface="Arial" charset="0"/>
              </a:rPr>
              <a:t>tension</a:t>
            </a:r>
            <a:r>
              <a:rPr lang="en-US" sz="2000" smtClean="0">
                <a:latin typeface="Arial" charset="0"/>
                <a:cs typeface="Arial" charset="0"/>
              </a:rPr>
              <a:t> (pulling ends apart). </a:t>
            </a:r>
          </a:p>
        </p:txBody>
      </p:sp>
      <p:sp>
        <p:nvSpPr>
          <p:cNvPr id="69635" name="Rectangle 2"/>
          <p:cNvSpPr>
            <a:spLocks noGrp="1" noChangeArrowheads="1"/>
          </p:cNvSpPr>
          <p:nvPr>
            <p:ph type="title"/>
          </p:nvPr>
        </p:nvSpPr>
        <p:spPr/>
        <p:txBody>
          <a:bodyPr/>
          <a:lstStyle/>
          <a:p>
            <a:pPr eaLnBrk="1" hangingPunct="1"/>
            <a:r>
              <a:rPr lang="en-US" smtClean="0">
                <a:latin typeface="Arial" charset="0"/>
                <a:cs typeface="Arial" charset="0"/>
              </a:rPr>
              <a:t>Tension and Compression</a:t>
            </a:r>
          </a:p>
        </p:txBody>
      </p:sp>
      <p:pic>
        <p:nvPicPr>
          <p:cNvPr id="69636" name="Picture 7" descr="tension-compression"/>
          <p:cNvPicPr>
            <a:picLocks noChangeAspect="1" noChangeArrowheads="1"/>
          </p:cNvPicPr>
          <p:nvPr/>
        </p:nvPicPr>
        <p:blipFill>
          <a:blip r:embed="rId2" cstate="print"/>
          <a:srcRect/>
          <a:stretch>
            <a:fillRect/>
          </a:stretch>
        </p:blipFill>
        <p:spPr bwMode="auto">
          <a:xfrm>
            <a:off x="5791200" y="1676400"/>
            <a:ext cx="2514600" cy="24193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idx="1"/>
          </p:nvPr>
        </p:nvSpPr>
        <p:spPr>
          <a:xfrm>
            <a:off x="900113" y="1797050"/>
            <a:ext cx="3808412" cy="4368800"/>
          </a:xfrm>
        </p:spPr>
        <p:txBody>
          <a:bodyPr/>
          <a:lstStyle/>
          <a:p>
            <a:pPr eaLnBrk="1" hangingPunct="1">
              <a:lnSpc>
                <a:spcPct val="80000"/>
              </a:lnSpc>
            </a:pPr>
            <a:r>
              <a:rPr lang="en-US" sz="2000" smtClean="0">
                <a:latin typeface="Arial" charset="0"/>
                <a:cs typeface="Arial" charset="0"/>
              </a:rPr>
              <a:t>Stress measures what happens inside the beam when forces are applied. It is defined as force divided by area, common units being Pascals (Pa), Megapascals (Mpa) or pounds per square inch (psi). </a:t>
            </a:r>
          </a:p>
          <a:p>
            <a:pPr eaLnBrk="1" hangingPunct="1">
              <a:lnSpc>
                <a:spcPct val="80000"/>
              </a:lnSpc>
            </a:pPr>
            <a:r>
              <a:rPr lang="en-US" sz="2000" smtClean="0">
                <a:latin typeface="Arial" charset="0"/>
                <a:cs typeface="Arial" charset="0"/>
              </a:rPr>
              <a:t>Stress can cause the beam to break under high loads. Analysis provides maps that show areas of high and low stress.</a:t>
            </a:r>
          </a:p>
        </p:txBody>
      </p:sp>
      <p:sp>
        <p:nvSpPr>
          <p:cNvPr id="70659" name="Rectangle 4"/>
          <p:cNvSpPr>
            <a:spLocks noGrp="1" noChangeArrowheads="1"/>
          </p:cNvSpPr>
          <p:nvPr>
            <p:ph type="title"/>
          </p:nvPr>
        </p:nvSpPr>
        <p:spPr/>
        <p:txBody>
          <a:bodyPr/>
          <a:lstStyle/>
          <a:p>
            <a:pPr eaLnBrk="1" hangingPunct="1"/>
            <a:r>
              <a:rPr lang="en-US" smtClean="0">
                <a:latin typeface="Arial" charset="0"/>
                <a:cs typeface="Arial" charset="0"/>
              </a:rPr>
              <a:t>Stress</a:t>
            </a:r>
          </a:p>
        </p:txBody>
      </p:sp>
      <p:pic>
        <p:nvPicPr>
          <p:cNvPr id="70660" name="Picture 4" descr="Region Capture.JPG"/>
          <p:cNvPicPr>
            <a:picLocks noChangeAspect="1"/>
          </p:cNvPicPr>
          <p:nvPr/>
        </p:nvPicPr>
        <p:blipFill>
          <a:blip r:embed="rId2" cstate="print"/>
          <a:srcRect/>
          <a:stretch>
            <a:fillRect/>
          </a:stretch>
        </p:blipFill>
        <p:spPr bwMode="auto">
          <a:xfrm>
            <a:off x="4708525" y="1328738"/>
            <a:ext cx="3505200" cy="42005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5"/>
          <p:cNvSpPr>
            <a:spLocks noGrp="1" noChangeArrowheads="1"/>
          </p:cNvSpPr>
          <p:nvPr>
            <p:ph idx="1"/>
          </p:nvPr>
        </p:nvSpPr>
        <p:spPr>
          <a:xfrm>
            <a:off x="900113" y="1797050"/>
            <a:ext cx="3763962" cy="4368800"/>
          </a:xfrm>
        </p:spPr>
        <p:txBody>
          <a:bodyPr/>
          <a:lstStyle/>
          <a:p>
            <a:pPr eaLnBrk="1" hangingPunct="1">
              <a:lnSpc>
                <a:spcPct val="90000"/>
              </a:lnSpc>
            </a:pPr>
            <a:r>
              <a:rPr lang="en-US" sz="2000" smtClean="0">
                <a:latin typeface="Arial" charset="0"/>
                <a:cs typeface="Arial" charset="0"/>
              </a:rPr>
              <a:t>How much can the beam take before it breaks? We use the Yield Strength as the limit of the beam’s strength based on stress.</a:t>
            </a:r>
          </a:p>
          <a:p>
            <a:pPr eaLnBrk="1" hangingPunct="1">
              <a:lnSpc>
                <a:spcPct val="90000"/>
              </a:lnSpc>
            </a:pPr>
            <a:r>
              <a:rPr lang="en-US" sz="2000" smtClean="0">
                <a:latin typeface="Arial" charset="0"/>
                <a:cs typeface="Arial" charset="0"/>
              </a:rPr>
              <a:t>Actually it measures the point where a beam bends and remains in the bent shape.</a:t>
            </a:r>
          </a:p>
          <a:p>
            <a:pPr eaLnBrk="1" hangingPunct="1">
              <a:lnSpc>
                <a:spcPct val="90000"/>
              </a:lnSpc>
            </a:pPr>
            <a:r>
              <a:rPr lang="en-US" sz="2000" smtClean="0">
                <a:latin typeface="Arial" charset="0"/>
                <a:cs typeface="Arial" charset="0"/>
              </a:rPr>
              <a:t>Both the material and beam section contribute to the strength.</a:t>
            </a:r>
          </a:p>
        </p:txBody>
      </p:sp>
      <p:sp>
        <p:nvSpPr>
          <p:cNvPr id="71683" name="Rectangle 4"/>
          <p:cNvSpPr>
            <a:spLocks noGrp="1" noChangeArrowheads="1"/>
          </p:cNvSpPr>
          <p:nvPr>
            <p:ph type="title"/>
          </p:nvPr>
        </p:nvSpPr>
        <p:spPr/>
        <p:txBody>
          <a:bodyPr/>
          <a:lstStyle/>
          <a:p>
            <a:pPr eaLnBrk="1" hangingPunct="1"/>
            <a:r>
              <a:rPr lang="en-US" smtClean="0">
                <a:latin typeface="Arial" charset="0"/>
                <a:cs typeface="Arial" charset="0"/>
              </a:rPr>
              <a:t>Yield Strength</a:t>
            </a:r>
          </a:p>
        </p:txBody>
      </p:sp>
      <p:pic>
        <p:nvPicPr>
          <p:cNvPr id="71684" name="Picture 5" descr="Region Capture.JPG"/>
          <p:cNvPicPr>
            <a:picLocks noChangeAspect="1"/>
          </p:cNvPicPr>
          <p:nvPr/>
        </p:nvPicPr>
        <p:blipFill>
          <a:blip r:embed="rId2" cstate="print"/>
          <a:srcRect/>
          <a:stretch>
            <a:fillRect/>
          </a:stretch>
        </p:blipFill>
        <p:spPr bwMode="auto">
          <a:xfrm>
            <a:off x="4473575" y="858838"/>
            <a:ext cx="4457700" cy="2878137"/>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rganization Chart 8"/>
          <p:cNvGraphicFramePr>
            <a:graphicFrameLocks/>
          </p:cNvGraphicFramePr>
          <p:nvPr>
            <p:ph idx="1"/>
          </p:nvPr>
        </p:nvGraphicFramePr>
        <p:xfrm>
          <a:off x="900113" y="1797050"/>
          <a:ext cx="7891462" cy="4368800"/>
        </p:xfrm>
        <a:graphic>
          <a:graphicData uri="http://schemas.openxmlformats.org/drawingml/2006/compatibility">
            <com:legacyDrawing xmlns:com="http://schemas.openxmlformats.org/drawingml/2006/compatibility" spid="_x0000_s1026"/>
          </a:graphicData>
        </a:graphic>
      </p:graphicFrame>
      <p:sp>
        <p:nvSpPr>
          <p:cNvPr id="1033" name="Rectangle 2"/>
          <p:cNvSpPr>
            <a:spLocks noGrp="1" noChangeArrowheads="1"/>
          </p:cNvSpPr>
          <p:nvPr>
            <p:ph type="title"/>
          </p:nvPr>
        </p:nvSpPr>
        <p:spPr/>
        <p:txBody>
          <a:bodyPr/>
          <a:lstStyle/>
          <a:p>
            <a:pPr eaLnBrk="1" hangingPunct="1"/>
            <a:r>
              <a:rPr lang="en-US" smtClean="0">
                <a:latin typeface="Arial" charset="0"/>
                <a:cs typeface="Arial" charset="0"/>
              </a:rPr>
              <a:t>Strength of Beams</a:t>
            </a:r>
          </a:p>
        </p:txBody>
      </p:sp>
      <p:sp>
        <p:nvSpPr>
          <p:cNvPr id="1034" name="Rectangle 3"/>
          <p:cNvSpPr>
            <a:spLocks noGrp="1" noChangeArrowheads="1"/>
          </p:cNvSpPr>
          <p:nvPr>
            <p:ph type="body" sz="half" idx="4294967295"/>
          </p:nvPr>
        </p:nvSpPr>
        <p:spPr>
          <a:xfrm>
            <a:off x="0" y="1296988"/>
            <a:ext cx="2946400" cy="4862512"/>
          </a:xfrm>
        </p:spPr>
        <p:txBody>
          <a:bodyPr/>
          <a:lstStyle/>
          <a:p>
            <a:pPr eaLnBrk="1" hangingPunct="1">
              <a:lnSpc>
                <a:spcPct val="80000"/>
              </a:lnSpc>
            </a:pPr>
            <a:r>
              <a:rPr lang="en-US" sz="2000" smtClean="0">
                <a:latin typeface="Arial" charset="0"/>
                <a:cs typeface="Arial" charset="0"/>
              </a:rPr>
              <a:t>The cross sectional shape influences the strength.</a:t>
            </a:r>
          </a:p>
          <a:p>
            <a:pPr eaLnBrk="1" hangingPunct="1">
              <a:lnSpc>
                <a:spcPct val="80000"/>
              </a:lnSpc>
            </a:pPr>
            <a:r>
              <a:rPr lang="en-US" sz="2000" smtClean="0">
                <a:latin typeface="Arial" charset="0"/>
                <a:cs typeface="Arial" charset="0"/>
              </a:rPr>
              <a:t>Using a stronger material (steel rather than wood) makes the beam stronger.</a:t>
            </a: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5"/>
          <p:cNvSpPr>
            <a:spLocks noGrp="1" noChangeArrowheads="1"/>
          </p:cNvSpPr>
          <p:nvPr>
            <p:ph idx="1"/>
          </p:nvPr>
        </p:nvSpPr>
        <p:spPr>
          <a:xfrm>
            <a:off x="900113" y="1797050"/>
            <a:ext cx="3549650" cy="4368800"/>
          </a:xfrm>
        </p:spPr>
        <p:txBody>
          <a:bodyPr/>
          <a:lstStyle/>
          <a:p>
            <a:pPr eaLnBrk="1" hangingPunct="1">
              <a:lnSpc>
                <a:spcPct val="80000"/>
              </a:lnSpc>
            </a:pPr>
            <a:r>
              <a:rPr lang="en-US" sz="2000" smtClean="0">
                <a:latin typeface="Arial" charset="0"/>
                <a:cs typeface="Arial" charset="0"/>
              </a:rPr>
              <a:t>Stacking two or three beams as shown in the image makes the beam harder to bend and stronger against a load.</a:t>
            </a:r>
          </a:p>
        </p:txBody>
      </p:sp>
      <p:sp>
        <p:nvSpPr>
          <p:cNvPr id="72707" name="Rectangle 4"/>
          <p:cNvSpPr>
            <a:spLocks noGrp="1" noChangeArrowheads="1"/>
          </p:cNvSpPr>
          <p:nvPr>
            <p:ph type="title"/>
          </p:nvPr>
        </p:nvSpPr>
        <p:spPr/>
        <p:txBody>
          <a:bodyPr/>
          <a:lstStyle/>
          <a:p>
            <a:pPr eaLnBrk="1" hangingPunct="1"/>
            <a:r>
              <a:rPr lang="en-US" smtClean="0">
                <a:latin typeface="Arial" charset="0"/>
                <a:cs typeface="Arial" charset="0"/>
              </a:rPr>
              <a:t>Cross Section Shape</a:t>
            </a:r>
          </a:p>
        </p:txBody>
      </p:sp>
      <p:pic>
        <p:nvPicPr>
          <p:cNvPr id="72708" name="Picture 7" descr="finger_3"/>
          <p:cNvPicPr>
            <a:picLocks noChangeAspect="1" noChangeArrowheads="1"/>
          </p:cNvPicPr>
          <p:nvPr/>
        </p:nvPicPr>
        <p:blipFill>
          <a:blip r:embed="rId2" cstate="print"/>
          <a:srcRect/>
          <a:stretch>
            <a:fillRect/>
          </a:stretch>
        </p:blipFill>
        <p:spPr bwMode="auto">
          <a:xfrm>
            <a:off x="4589463" y="1382713"/>
            <a:ext cx="3254375" cy="2441575"/>
          </a:xfrm>
          <a:prstGeom prst="rect">
            <a:avLst/>
          </a:prstGeom>
          <a:noFill/>
          <a:ln w="9525">
            <a:noFill/>
            <a:miter lim="800000"/>
            <a:headEnd/>
            <a:tailEnd/>
          </a:ln>
        </p:spPr>
      </p:pic>
      <p:pic>
        <p:nvPicPr>
          <p:cNvPr id="72709" name="Picture 8" descr="finger_4"/>
          <p:cNvPicPr>
            <a:picLocks noChangeAspect="1" noChangeArrowheads="1"/>
          </p:cNvPicPr>
          <p:nvPr/>
        </p:nvPicPr>
        <p:blipFill>
          <a:blip r:embed="rId3" cstate="print"/>
          <a:srcRect/>
          <a:stretch>
            <a:fillRect/>
          </a:stretch>
        </p:blipFill>
        <p:spPr bwMode="auto">
          <a:xfrm>
            <a:off x="4579938" y="3903663"/>
            <a:ext cx="3254375" cy="2441575"/>
          </a:xfrm>
          <a:prstGeom prst="rect">
            <a:avLst/>
          </a:prstGeom>
          <a:noFill/>
          <a:ln w="9525">
            <a:noFill/>
            <a:miter lim="800000"/>
            <a:headEnd/>
            <a:tailEnd/>
          </a:ln>
        </p:spPr>
      </p:pic>
      <p:pic>
        <p:nvPicPr>
          <p:cNvPr id="72710" name="Picture 9" descr="finger_5"/>
          <p:cNvPicPr>
            <a:picLocks noChangeAspect="1" noChangeArrowheads="1"/>
          </p:cNvPicPr>
          <p:nvPr/>
        </p:nvPicPr>
        <p:blipFill>
          <a:blip r:embed="rId4" cstate="print"/>
          <a:srcRect/>
          <a:stretch>
            <a:fillRect/>
          </a:stretch>
        </p:blipFill>
        <p:spPr bwMode="auto">
          <a:xfrm>
            <a:off x="804863" y="3903663"/>
            <a:ext cx="3254375" cy="2441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900113" y="1797050"/>
            <a:ext cx="5033962" cy="4368800"/>
          </a:xfrm>
        </p:spPr>
        <p:txBody>
          <a:bodyPr/>
          <a:lstStyle/>
          <a:p>
            <a:pPr eaLnBrk="1" hangingPunct="1"/>
            <a:r>
              <a:rPr lang="en-US" sz="2000" smtClean="0">
                <a:latin typeface="Arial" charset="0"/>
                <a:cs typeface="Arial" charset="0"/>
              </a:rPr>
              <a:t>The deeper the section (left) the stronger the material. Wider sections (right) help a little but not that much. </a:t>
            </a:r>
          </a:p>
          <a:p>
            <a:pPr eaLnBrk="1" hangingPunct="1"/>
            <a:r>
              <a:rPr lang="en-US" sz="2000" smtClean="0">
                <a:latin typeface="Arial" charset="0"/>
                <a:cs typeface="Arial" charset="0"/>
              </a:rPr>
              <a:t>The reason that deeper beams are stronger is the area moment of inertia. This is calculated using the width (b) and height (h) dimensions of the section. </a:t>
            </a:r>
          </a:p>
          <a:p>
            <a:pPr eaLnBrk="1" hangingPunct="1"/>
            <a:endParaRPr lang="en-US" sz="2000" smtClean="0">
              <a:latin typeface="Arial" charset="0"/>
              <a:cs typeface="Arial" charset="0"/>
            </a:endParaRPr>
          </a:p>
        </p:txBody>
      </p:sp>
      <p:sp>
        <p:nvSpPr>
          <p:cNvPr id="73731" name="Rectangle 2"/>
          <p:cNvSpPr>
            <a:spLocks noGrp="1" noChangeArrowheads="1"/>
          </p:cNvSpPr>
          <p:nvPr>
            <p:ph type="title"/>
          </p:nvPr>
        </p:nvSpPr>
        <p:spPr/>
        <p:txBody>
          <a:bodyPr/>
          <a:lstStyle/>
          <a:p>
            <a:pPr eaLnBrk="1" hangingPunct="1"/>
            <a:r>
              <a:rPr lang="en-US" smtClean="0">
                <a:latin typeface="Arial" charset="0"/>
                <a:cs typeface="Arial" charset="0"/>
              </a:rPr>
              <a:t>Section Depth</a:t>
            </a:r>
          </a:p>
        </p:txBody>
      </p:sp>
      <p:sp>
        <p:nvSpPr>
          <p:cNvPr id="73732" name="Rectangle 10"/>
          <p:cNvSpPr>
            <a:spLocks noChangeArrowheads="1"/>
          </p:cNvSpPr>
          <p:nvPr/>
        </p:nvSpPr>
        <p:spPr bwMode="auto">
          <a:xfrm>
            <a:off x="73914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3" name="Rectangle 11"/>
          <p:cNvSpPr>
            <a:spLocks noChangeArrowheads="1"/>
          </p:cNvSpPr>
          <p:nvPr/>
        </p:nvSpPr>
        <p:spPr bwMode="auto">
          <a:xfrm>
            <a:off x="81534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4" name="Rectangle 7"/>
          <p:cNvSpPr>
            <a:spLocks noChangeArrowheads="1"/>
          </p:cNvSpPr>
          <p:nvPr/>
        </p:nvSpPr>
        <p:spPr bwMode="auto">
          <a:xfrm>
            <a:off x="6019800" y="1905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5" name="Rectangle 8"/>
          <p:cNvSpPr>
            <a:spLocks noChangeArrowheads="1"/>
          </p:cNvSpPr>
          <p:nvPr/>
        </p:nvSpPr>
        <p:spPr bwMode="auto">
          <a:xfrm>
            <a:off x="6019800" y="2667000"/>
            <a:ext cx="762000" cy="762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3736" name="Line 16"/>
          <p:cNvSpPr>
            <a:spLocks noChangeShapeType="1"/>
          </p:cNvSpPr>
          <p:nvPr/>
        </p:nvSpPr>
        <p:spPr bwMode="auto">
          <a:xfrm flipV="1">
            <a:off x="6400800" y="1295400"/>
            <a:ext cx="0" cy="609600"/>
          </a:xfrm>
          <a:prstGeom prst="line">
            <a:avLst/>
          </a:prstGeom>
          <a:noFill/>
          <a:ln w="9525">
            <a:solidFill>
              <a:schemeClr val="tx1"/>
            </a:solidFill>
            <a:round/>
            <a:headEnd type="triangle" w="med" len="med"/>
            <a:tailEnd/>
          </a:ln>
        </p:spPr>
        <p:txBody>
          <a:bodyPr/>
          <a:lstStyle/>
          <a:p>
            <a:endParaRPr lang="en-US"/>
          </a:p>
        </p:txBody>
      </p:sp>
      <p:sp>
        <p:nvSpPr>
          <p:cNvPr id="73737" name="Line 32"/>
          <p:cNvSpPr>
            <a:spLocks noChangeShapeType="1"/>
          </p:cNvSpPr>
          <p:nvPr/>
        </p:nvSpPr>
        <p:spPr bwMode="auto">
          <a:xfrm flipV="1">
            <a:off x="8153400" y="1295400"/>
            <a:ext cx="0" cy="609600"/>
          </a:xfrm>
          <a:prstGeom prst="line">
            <a:avLst/>
          </a:prstGeom>
          <a:noFill/>
          <a:ln w="9525">
            <a:solidFill>
              <a:schemeClr val="tx1"/>
            </a:solidFill>
            <a:round/>
            <a:headEnd type="triangle" w="med" len="med"/>
            <a:tailEnd/>
          </a:ln>
        </p:spPr>
        <p:txBody>
          <a:bodyPr/>
          <a:lstStyle/>
          <a:p>
            <a:endParaRPr lang="en-US"/>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idx="1"/>
          </p:nvPr>
        </p:nvSpPr>
        <p:spPr>
          <a:xfrm>
            <a:off x="900113" y="1208088"/>
            <a:ext cx="5724525" cy="4367212"/>
          </a:xfrm>
        </p:spPr>
        <p:txBody>
          <a:bodyPr/>
          <a:lstStyle/>
          <a:p>
            <a:pPr eaLnBrk="1" hangingPunct="1"/>
            <a:r>
              <a:rPr lang="en-US" sz="2000" smtClean="0">
                <a:latin typeface="Arial" charset="0"/>
                <a:cs typeface="Arial" charset="0"/>
              </a:rPr>
              <a:t>For a square section that measures 3.175mm (0.3175cm or 1/8”) on a side, the area moment of inertia is:</a:t>
            </a:r>
          </a:p>
          <a:p>
            <a:pPr eaLnBrk="1" hangingPunct="1"/>
            <a:r>
              <a:rPr lang="en-US" sz="2000" smtClean="0">
                <a:latin typeface="Arial" charset="0"/>
                <a:cs typeface="Arial" charset="0"/>
              </a:rPr>
              <a:t>1 section = 		</a:t>
            </a:r>
            <a:r>
              <a:rPr lang="en-US" sz="2000" u="sng" smtClean="0">
                <a:latin typeface="Arial" charset="0"/>
                <a:cs typeface="Arial" charset="0"/>
              </a:rPr>
              <a:t>8.47	</a:t>
            </a:r>
            <a:r>
              <a:rPr lang="en-US" sz="2000" smtClean="0">
                <a:latin typeface="Arial" charset="0"/>
                <a:cs typeface="Arial" charset="0"/>
              </a:rPr>
              <a:t>	base</a:t>
            </a:r>
          </a:p>
          <a:p>
            <a:pPr eaLnBrk="1" hangingPunct="1"/>
            <a:endParaRPr lang="en-US" sz="2000" smtClean="0">
              <a:latin typeface="Arial" charset="0"/>
              <a:cs typeface="Arial" charset="0"/>
            </a:endParaRPr>
          </a:p>
          <a:p>
            <a:pPr eaLnBrk="1" hangingPunct="1"/>
            <a:r>
              <a:rPr lang="en-US" sz="2000" smtClean="0">
                <a:latin typeface="Arial" charset="0"/>
                <a:cs typeface="Arial" charset="0"/>
              </a:rPr>
              <a:t>2 stacked = 		</a:t>
            </a:r>
            <a:r>
              <a:rPr lang="en-US" sz="2000" u="sng" smtClean="0">
                <a:latin typeface="Arial" charset="0"/>
                <a:cs typeface="Arial" charset="0"/>
              </a:rPr>
              <a:t>67.75	</a:t>
            </a:r>
            <a:r>
              <a:rPr lang="en-US" sz="2000" smtClean="0">
                <a:latin typeface="Arial" charset="0"/>
                <a:cs typeface="Arial" charset="0"/>
              </a:rPr>
              <a:t>	8X stronger</a:t>
            </a:r>
          </a:p>
          <a:p>
            <a:pPr eaLnBrk="1" hangingPunct="1"/>
            <a:r>
              <a:rPr lang="en-US" sz="2000" smtClean="0">
                <a:solidFill>
                  <a:srgbClr val="FF3300"/>
                </a:solidFill>
                <a:latin typeface="Arial" charset="0"/>
                <a:cs typeface="Arial" charset="0"/>
              </a:rPr>
              <a:t>2 side by side =	</a:t>
            </a:r>
            <a:r>
              <a:rPr lang="en-US" sz="2000" u="sng" smtClean="0">
                <a:solidFill>
                  <a:srgbClr val="FF3300"/>
                </a:solidFill>
                <a:latin typeface="Arial" charset="0"/>
                <a:cs typeface="Arial" charset="0"/>
              </a:rPr>
              <a:t>16.94	</a:t>
            </a:r>
            <a:r>
              <a:rPr lang="en-US" sz="2000" smtClean="0">
                <a:solidFill>
                  <a:srgbClr val="FF3300"/>
                </a:solidFill>
                <a:latin typeface="Arial" charset="0"/>
                <a:cs typeface="Arial" charset="0"/>
              </a:rPr>
              <a:t>	2X stronger</a:t>
            </a:r>
          </a:p>
          <a:p>
            <a:pPr eaLnBrk="1" hangingPunct="1"/>
            <a:endParaRPr lang="en-US" sz="2000" smtClean="0">
              <a:solidFill>
                <a:srgbClr val="FF3300"/>
              </a:solidFill>
              <a:latin typeface="Arial" charset="0"/>
              <a:cs typeface="Arial" charset="0"/>
            </a:endParaRPr>
          </a:p>
          <a:p>
            <a:pPr eaLnBrk="1" hangingPunct="1"/>
            <a:r>
              <a:rPr lang="en-US" sz="2000" smtClean="0">
                <a:latin typeface="Arial" charset="0"/>
                <a:cs typeface="Arial" charset="0"/>
              </a:rPr>
              <a:t>3 stacked = 		</a:t>
            </a:r>
            <a:r>
              <a:rPr lang="en-US" sz="2000" u="sng" smtClean="0">
                <a:latin typeface="Arial" charset="0"/>
                <a:cs typeface="Arial" charset="0"/>
              </a:rPr>
              <a:t>228.64</a:t>
            </a:r>
            <a:r>
              <a:rPr lang="en-US" sz="2000" smtClean="0">
                <a:latin typeface="Arial" charset="0"/>
                <a:cs typeface="Arial" charset="0"/>
              </a:rPr>
              <a:t>		27X stronger</a:t>
            </a:r>
          </a:p>
        </p:txBody>
      </p:sp>
      <p:sp>
        <p:nvSpPr>
          <p:cNvPr id="74755" name="Rectangle 2"/>
          <p:cNvSpPr>
            <a:spLocks noGrp="1" noChangeArrowheads="1"/>
          </p:cNvSpPr>
          <p:nvPr>
            <p:ph type="title"/>
          </p:nvPr>
        </p:nvSpPr>
        <p:spPr/>
        <p:txBody>
          <a:bodyPr/>
          <a:lstStyle/>
          <a:p>
            <a:pPr eaLnBrk="1" hangingPunct="1"/>
            <a:r>
              <a:rPr lang="en-US" smtClean="0">
                <a:latin typeface="Arial" charset="0"/>
                <a:cs typeface="Arial" charset="0"/>
              </a:rPr>
              <a:t>Area Moment of Inertia</a:t>
            </a:r>
          </a:p>
        </p:txBody>
      </p:sp>
      <p:pic>
        <p:nvPicPr>
          <p:cNvPr id="74756" name="Picture 14" descr="moi"/>
          <p:cNvPicPr>
            <a:picLocks noChangeAspect="1" noChangeArrowheads="1"/>
          </p:cNvPicPr>
          <p:nvPr/>
        </p:nvPicPr>
        <p:blipFill>
          <a:blip r:embed="rId2" cstate="print"/>
          <a:srcRect/>
          <a:stretch>
            <a:fillRect/>
          </a:stretch>
        </p:blipFill>
        <p:spPr bwMode="auto">
          <a:xfrm>
            <a:off x="457200" y="5486400"/>
            <a:ext cx="2028825" cy="1038225"/>
          </a:xfrm>
          <a:prstGeom prst="rect">
            <a:avLst/>
          </a:prstGeom>
          <a:noFill/>
          <a:ln w="9525">
            <a:noFill/>
            <a:miter lim="800000"/>
            <a:headEnd/>
            <a:tailEnd/>
          </a:ln>
        </p:spPr>
      </p:pic>
      <p:pic>
        <p:nvPicPr>
          <p:cNvPr id="74757" name="Picture 15" descr="formula-moi"/>
          <p:cNvPicPr>
            <a:picLocks noChangeAspect="1" noChangeArrowheads="1"/>
          </p:cNvPicPr>
          <p:nvPr/>
        </p:nvPicPr>
        <p:blipFill>
          <a:blip r:embed="rId3" cstate="print"/>
          <a:srcRect/>
          <a:stretch>
            <a:fillRect/>
          </a:stretch>
        </p:blipFill>
        <p:spPr bwMode="auto">
          <a:xfrm>
            <a:off x="2819400" y="5715000"/>
            <a:ext cx="714375" cy="495300"/>
          </a:xfrm>
          <a:prstGeom prst="rect">
            <a:avLst/>
          </a:prstGeom>
          <a:noFill/>
          <a:ln w="9525">
            <a:noFill/>
            <a:miter lim="800000"/>
            <a:headEnd/>
            <a:tailEnd/>
          </a:ln>
        </p:spPr>
      </p:pic>
      <p:sp>
        <p:nvSpPr>
          <p:cNvPr id="74758" name="Rectangle 17"/>
          <p:cNvSpPr>
            <a:spLocks noChangeArrowheads="1"/>
          </p:cNvSpPr>
          <p:nvPr/>
        </p:nvSpPr>
        <p:spPr bwMode="auto">
          <a:xfrm>
            <a:off x="7010400" y="33528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59" name="Rectangle 18"/>
          <p:cNvSpPr>
            <a:spLocks noChangeArrowheads="1"/>
          </p:cNvSpPr>
          <p:nvPr/>
        </p:nvSpPr>
        <p:spPr bwMode="auto">
          <a:xfrm>
            <a:off x="7010400" y="38100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0" name="Rectangle 19"/>
          <p:cNvSpPr>
            <a:spLocks noChangeArrowheads="1"/>
          </p:cNvSpPr>
          <p:nvPr/>
        </p:nvSpPr>
        <p:spPr bwMode="auto">
          <a:xfrm>
            <a:off x="7924800" y="3505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1" name="Rectangle 20"/>
          <p:cNvSpPr>
            <a:spLocks noChangeArrowheads="1"/>
          </p:cNvSpPr>
          <p:nvPr/>
        </p:nvSpPr>
        <p:spPr bwMode="auto">
          <a:xfrm>
            <a:off x="8458200" y="3505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2" name="Rectangle 21"/>
          <p:cNvSpPr>
            <a:spLocks noChangeArrowheads="1"/>
          </p:cNvSpPr>
          <p:nvPr/>
        </p:nvSpPr>
        <p:spPr bwMode="auto">
          <a:xfrm>
            <a:off x="7010400" y="2362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3" name="Rectangle 22"/>
          <p:cNvSpPr>
            <a:spLocks noChangeArrowheads="1"/>
          </p:cNvSpPr>
          <p:nvPr/>
        </p:nvSpPr>
        <p:spPr bwMode="auto">
          <a:xfrm>
            <a:off x="7010400" y="46482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4" name="Rectangle 23"/>
          <p:cNvSpPr>
            <a:spLocks noChangeArrowheads="1"/>
          </p:cNvSpPr>
          <p:nvPr/>
        </p:nvSpPr>
        <p:spPr bwMode="auto">
          <a:xfrm>
            <a:off x="7010400" y="51054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5" name="Rectangle 24"/>
          <p:cNvSpPr>
            <a:spLocks noChangeArrowheads="1"/>
          </p:cNvSpPr>
          <p:nvPr/>
        </p:nvSpPr>
        <p:spPr bwMode="auto">
          <a:xfrm>
            <a:off x="7010400" y="5562600"/>
            <a:ext cx="5334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4766" name="Oval 25"/>
          <p:cNvSpPr>
            <a:spLocks noChangeArrowheads="1"/>
          </p:cNvSpPr>
          <p:nvPr/>
        </p:nvSpPr>
        <p:spPr bwMode="auto">
          <a:xfrm>
            <a:off x="7848600" y="3048000"/>
            <a:ext cx="1219200" cy="1295400"/>
          </a:xfrm>
          <a:prstGeom prst="ellipse">
            <a:avLst/>
          </a:prstGeom>
          <a:noFill/>
          <a:ln w="28575">
            <a:solidFill>
              <a:srgbClr val="FF3300"/>
            </a:solidFill>
            <a:round/>
            <a:headEnd/>
            <a:tailEnd/>
          </a:ln>
        </p:spPr>
        <p:txBody>
          <a:bodyPr wrap="none" anchor="ctr"/>
          <a:lstStyle/>
          <a:p>
            <a:endParaRPr lang="en-US"/>
          </a:p>
        </p:txBody>
      </p:sp>
      <p:sp>
        <p:nvSpPr>
          <p:cNvPr id="74767" name="Line 26"/>
          <p:cNvSpPr>
            <a:spLocks noChangeShapeType="1"/>
          </p:cNvSpPr>
          <p:nvPr/>
        </p:nvSpPr>
        <p:spPr bwMode="auto">
          <a:xfrm flipV="1">
            <a:off x="8077200" y="3200400"/>
            <a:ext cx="762000" cy="990600"/>
          </a:xfrm>
          <a:prstGeom prst="line">
            <a:avLst/>
          </a:prstGeom>
          <a:noFill/>
          <a:ln w="28575">
            <a:solidFill>
              <a:srgbClr val="FF3300"/>
            </a:solidFill>
            <a:round/>
            <a:headEnd/>
            <a:tailEnd/>
          </a:ln>
        </p:spPr>
        <p:txBody>
          <a:bodyPr/>
          <a:lstStyle/>
          <a:p>
            <a:endParaRPr lang="en-US"/>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p:nvPr>
        </p:nvSpPr>
        <p:spPr/>
        <p:txBody>
          <a:bodyPr/>
          <a:lstStyle/>
          <a:p>
            <a:pPr eaLnBrk="1" hangingPunct="1"/>
            <a:r>
              <a:rPr lang="en-US" smtClean="0">
                <a:latin typeface="Arial" charset="0"/>
                <a:cs typeface="Arial" charset="0"/>
              </a:rPr>
              <a:t>1 - Introduction</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Grp="1" noChangeArrowheads="1"/>
          </p:cNvSpPr>
          <p:nvPr>
            <p:ph idx="1"/>
          </p:nvPr>
        </p:nvSpPr>
        <p:spPr>
          <a:xfrm>
            <a:off x="900113" y="1797050"/>
            <a:ext cx="4881562" cy="4368800"/>
          </a:xfrm>
        </p:spPr>
        <p:txBody>
          <a:bodyPr/>
          <a:lstStyle/>
          <a:p>
            <a:pPr eaLnBrk="1" hangingPunct="1">
              <a:lnSpc>
                <a:spcPct val="90000"/>
              </a:lnSpc>
            </a:pPr>
            <a:r>
              <a:rPr lang="en-US" sz="2000" smtClean="0">
                <a:latin typeface="Arial" charset="0"/>
                <a:cs typeface="Arial" charset="0"/>
              </a:rPr>
              <a:t>The material used to create the beam has a great impact on it’s strength. Although there are many varieties of wood and alloys of metals, generally metal  is stronger then wood.</a:t>
            </a:r>
          </a:p>
          <a:p>
            <a:pPr eaLnBrk="1" hangingPunct="1">
              <a:lnSpc>
                <a:spcPct val="90000"/>
              </a:lnSpc>
            </a:pPr>
            <a:r>
              <a:rPr lang="en-US" sz="2000" smtClean="0">
                <a:latin typeface="Arial" charset="0"/>
                <a:cs typeface="Arial" charset="0"/>
              </a:rPr>
              <a:t>Note that wood, unlike metals, has a grain that makes it’s strength different in different directions.</a:t>
            </a:r>
          </a:p>
        </p:txBody>
      </p:sp>
      <p:sp>
        <p:nvSpPr>
          <p:cNvPr id="75779" name="Rectangle 4"/>
          <p:cNvSpPr>
            <a:spLocks noGrp="1" noChangeArrowheads="1"/>
          </p:cNvSpPr>
          <p:nvPr>
            <p:ph type="title"/>
          </p:nvPr>
        </p:nvSpPr>
        <p:spPr/>
        <p:txBody>
          <a:bodyPr/>
          <a:lstStyle/>
          <a:p>
            <a:pPr eaLnBrk="1" hangingPunct="1"/>
            <a:r>
              <a:rPr lang="en-US" smtClean="0">
                <a:latin typeface="Arial" charset="0"/>
                <a:cs typeface="Arial" charset="0"/>
              </a:rPr>
              <a:t>Materials</a:t>
            </a:r>
          </a:p>
        </p:txBody>
      </p:sp>
      <p:pic>
        <p:nvPicPr>
          <p:cNvPr id="75780" name="Picture 10" descr="material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72200" y="0"/>
            <a:ext cx="2971800" cy="24733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idx="1"/>
          </p:nvPr>
        </p:nvSpPr>
        <p:spPr>
          <a:xfrm>
            <a:off x="900113" y="1797050"/>
            <a:ext cx="4129087" cy="4368800"/>
          </a:xfrm>
        </p:spPr>
        <p:txBody>
          <a:bodyPr/>
          <a:lstStyle/>
          <a:p>
            <a:pPr eaLnBrk="1" hangingPunct="1"/>
            <a:r>
              <a:rPr lang="en-US" sz="2000" smtClean="0">
                <a:latin typeface="Arial" charset="0"/>
                <a:cs typeface="Arial" charset="0"/>
              </a:rPr>
              <a:t>The deeper beam starts to look like the steel beams used in construction of trusses, and buildings, channels, I-beams and tubes.</a:t>
            </a:r>
          </a:p>
        </p:txBody>
      </p:sp>
      <p:sp>
        <p:nvSpPr>
          <p:cNvPr id="76803" name="Rectangle 2"/>
          <p:cNvSpPr>
            <a:spLocks noGrp="1" noChangeArrowheads="1"/>
          </p:cNvSpPr>
          <p:nvPr>
            <p:ph type="title"/>
          </p:nvPr>
        </p:nvSpPr>
        <p:spPr/>
        <p:txBody>
          <a:bodyPr/>
          <a:lstStyle/>
          <a:p>
            <a:pPr eaLnBrk="1" hangingPunct="1"/>
            <a:r>
              <a:rPr lang="en-US" smtClean="0">
                <a:latin typeface="Arial" charset="0"/>
                <a:cs typeface="Arial" charset="0"/>
              </a:rPr>
              <a:t>Steel Beams</a:t>
            </a:r>
          </a:p>
        </p:txBody>
      </p:sp>
      <p:pic>
        <p:nvPicPr>
          <p:cNvPr id="76804" name="Picture 18" descr="channel"/>
          <p:cNvPicPr>
            <a:picLocks noChangeAspect="1" noChangeArrowheads="1"/>
          </p:cNvPicPr>
          <p:nvPr/>
        </p:nvPicPr>
        <p:blipFill>
          <a:blip r:embed="rId2" cstate="print"/>
          <a:srcRect/>
          <a:stretch>
            <a:fillRect/>
          </a:stretch>
        </p:blipFill>
        <p:spPr bwMode="auto">
          <a:xfrm>
            <a:off x="6172200" y="2057400"/>
            <a:ext cx="542925" cy="1466850"/>
          </a:xfrm>
          <a:prstGeom prst="rect">
            <a:avLst/>
          </a:prstGeom>
          <a:noFill/>
          <a:ln w="9525">
            <a:noFill/>
            <a:miter lim="800000"/>
            <a:headEnd/>
            <a:tailEnd/>
          </a:ln>
        </p:spPr>
      </p:pic>
      <p:pic>
        <p:nvPicPr>
          <p:cNvPr id="76805" name="Picture 19" descr="Ibeam"/>
          <p:cNvPicPr>
            <a:picLocks noChangeAspect="1" noChangeArrowheads="1"/>
          </p:cNvPicPr>
          <p:nvPr/>
        </p:nvPicPr>
        <p:blipFill>
          <a:blip r:embed="rId3" cstate="print"/>
          <a:srcRect/>
          <a:stretch>
            <a:fillRect/>
          </a:stretch>
        </p:blipFill>
        <p:spPr bwMode="auto">
          <a:xfrm>
            <a:off x="6781800" y="2057400"/>
            <a:ext cx="819150" cy="1457325"/>
          </a:xfrm>
          <a:prstGeom prst="rect">
            <a:avLst/>
          </a:prstGeom>
          <a:noFill/>
          <a:ln w="9525">
            <a:noFill/>
            <a:miter lim="800000"/>
            <a:headEnd/>
            <a:tailEnd/>
          </a:ln>
        </p:spPr>
      </p:pic>
      <p:pic>
        <p:nvPicPr>
          <p:cNvPr id="76806" name="Picture 20" descr="tube"/>
          <p:cNvPicPr>
            <a:picLocks noChangeAspect="1" noChangeArrowheads="1"/>
          </p:cNvPicPr>
          <p:nvPr/>
        </p:nvPicPr>
        <p:blipFill>
          <a:blip r:embed="rId4" cstate="print"/>
          <a:srcRect/>
          <a:stretch>
            <a:fillRect/>
          </a:stretch>
        </p:blipFill>
        <p:spPr bwMode="auto">
          <a:xfrm>
            <a:off x="7620000" y="2057400"/>
            <a:ext cx="1104900" cy="1438275"/>
          </a:xfrm>
          <a:prstGeom prst="rect">
            <a:avLst/>
          </a:prstGeom>
          <a:noFill/>
          <a:ln w="9525">
            <a:noFill/>
            <a:miter lim="800000"/>
            <a:headEnd/>
            <a:tailEnd/>
          </a:ln>
        </p:spPr>
      </p:pic>
      <p:grpSp>
        <p:nvGrpSpPr>
          <p:cNvPr id="2" name="Group 25"/>
          <p:cNvGrpSpPr>
            <a:grpSpLocks/>
          </p:cNvGrpSpPr>
          <p:nvPr/>
        </p:nvGrpSpPr>
        <p:grpSpPr bwMode="auto">
          <a:xfrm>
            <a:off x="5105400" y="2133600"/>
            <a:ext cx="609600" cy="1371600"/>
            <a:chOff x="3168" y="1344"/>
            <a:chExt cx="432" cy="1296"/>
          </a:xfrm>
        </p:grpSpPr>
        <p:sp>
          <p:nvSpPr>
            <p:cNvPr id="76808" name="Rectangle 22"/>
            <p:cNvSpPr>
              <a:spLocks noChangeArrowheads="1"/>
            </p:cNvSpPr>
            <p:nvPr/>
          </p:nvSpPr>
          <p:spPr bwMode="auto">
            <a:xfrm>
              <a:off x="3168" y="1344"/>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09" name="Rectangle 23"/>
            <p:cNvSpPr>
              <a:spLocks noChangeArrowheads="1"/>
            </p:cNvSpPr>
            <p:nvPr/>
          </p:nvSpPr>
          <p:spPr bwMode="auto">
            <a:xfrm>
              <a:off x="3168" y="1776"/>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6810" name="Rectangle 24"/>
            <p:cNvSpPr>
              <a:spLocks noChangeArrowheads="1"/>
            </p:cNvSpPr>
            <p:nvPr/>
          </p:nvSpPr>
          <p:spPr bwMode="auto">
            <a:xfrm>
              <a:off x="3168" y="2208"/>
              <a:ext cx="432" cy="432"/>
            </a:xfrm>
            <a:prstGeom prst="rect">
              <a:avLst/>
            </a:prstGeom>
            <a:solidFill>
              <a:schemeClr val="accent1"/>
            </a:solidFill>
            <a:ln w="9525">
              <a:solidFill>
                <a:schemeClr val="tx1"/>
              </a:solidFill>
              <a:miter lim="800000"/>
              <a:headEnd/>
              <a:tailEnd/>
            </a:ln>
          </p:spPr>
          <p:txBody>
            <a:bodyPr wrap="none" anchor="ctr"/>
            <a:lstStyle/>
            <a:p>
              <a:endParaRPr lang="en-US"/>
            </a:p>
          </p:txBody>
        </p:sp>
      </p:gr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9" descr="straws_3"/>
          <p:cNvPicPr>
            <a:picLocks noChangeAspect="1" noChangeArrowheads="1"/>
          </p:cNvPicPr>
          <p:nvPr/>
        </p:nvPicPr>
        <p:blipFill>
          <a:blip r:embed="rId2" cstate="print"/>
          <a:srcRect/>
          <a:stretch>
            <a:fillRect/>
          </a:stretch>
        </p:blipFill>
        <p:spPr bwMode="auto">
          <a:xfrm>
            <a:off x="4473575" y="4354513"/>
            <a:ext cx="2595563" cy="1946275"/>
          </a:xfrm>
          <a:prstGeom prst="rect">
            <a:avLst/>
          </a:prstGeom>
          <a:noFill/>
          <a:ln w="9525">
            <a:noFill/>
            <a:miter lim="800000"/>
            <a:headEnd/>
            <a:tailEnd/>
          </a:ln>
        </p:spPr>
      </p:pic>
      <p:sp>
        <p:nvSpPr>
          <p:cNvPr id="77827" name="Rectangle 5"/>
          <p:cNvSpPr>
            <a:spLocks noGrp="1" noChangeArrowheads="1"/>
          </p:cNvSpPr>
          <p:nvPr>
            <p:ph idx="1"/>
          </p:nvPr>
        </p:nvSpPr>
        <p:spPr>
          <a:xfrm>
            <a:off x="900113" y="1797050"/>
            <a:ext cx="3478212" cy="4368800"/>
          </a:xfrm>
        </p:spPr>
        <p:txBody>
          <a:bodyPr/>
          <a:lstStyle/>
          <a:p>
            <a:pPr eaLnBrk="1" hangingPunct="1"/>
            <a:r>
              <a:rPr lang="en-US" sz="2000" smtClean="0">
                <a:latin typeface="Arial" charset="0"/>
                <a:cs typeface="Arial" charset="0"/>
              </a:rPr>
              <a:t>Cross bracing stiffens the structure by preventing rotation at the joints. </a:t>
            </a:r>
          </a:p>
          <a:p>
            <a:pPr eaLnBrk="1" hangingPunct="1"/>
            <a:r>
              <a:rPr lang="en-US" sz="2000" smtClean="0">
                <a:latin typeface="Arial" charset="0"/>
                <a:cs typeface="Arial" charset="0"/>
              </a:rPr>
              <a:t>Using drinking straws pinned at the ends shows the difference that a brace can make.</a:t>
            </a:r>
          </a:p>
        </p:txBody>
      </p:sp>
      <p:sp>
        <p:nvSpPr>
          <p:cNvPr id="77828" name="Rectangle 4"/>
          <p:cNvSpPr>
            <a:spLocks noGrp="1" noChangeArrowheads="1"/>
          </p:cNvSpPr>
          <p:nvPr>
            <p:ph type="title"/>
          </p:nvPr>
        </p:nvSpPr>
        <p:spPr/>
        <p:txBody>
          <a:bodyPr/>
          <a:lstStyle/>
          <a:p>
            <a:pPr eaLnBrk="1" hangingPunct="1"/>
            <a:r>
              <a:rPr lang="en-US" smtClean="0">
                <a:latin typeface="Arial" charset="0"/>
                <a:cs typeface="Arial" charset="0"/>
              </a:rPr>
              <a:t>Cross Bracing</a:t>
            </a:r>
          </a:p>
        </p:txBody>
      </p:sp>
      <p:pic>
        <p:nvPicPr>
          <p:cNvPr id="77829" name="Picture 8" descr="straws_2"/>
          <p:cNvPicPr>
            <a:picLocks noChangeAspect="1" noChangeArrowheads="1"/>
          </p:cNvPicPr>
          <p:nvPr/>
        </p:nvPicPr>
        <p:blipFill>
          <a:blip r:embed="rId3" cstate="print"/>
          <a:srcRect/>
          <a:stretch>
            <a:fillRect/>
          </a:stretch>
        </p:blipFill>
        <p:spPr bwMode="auto">
          <a:xfrm>
            <a:off x="4484688" y="1173163"/>
            <a:ext cx="2595562" cy="1946275"/>
          </a:xfrm>
          <a:prstGeom prst="rect">
            <a:avLst/>
          </a:prstGeom>
          <a:noFill/>
          <a:ln w="9525">
            <a:noFill/>
            <a:miter lim="800000"/>
            <a:headEnd/>
            <a:tailEnd/>
          </a:ln>
        </p:spPr>
      </p:pic>
      <p:pic>
        <p:nvPicPr>
          <p:cNvPr id="77830" name="Picture 10" descr="straws_4"/>
          <p:cNvPicPr>
            <a:picLocks noChangeAspect="1" noChangeArrowheads="1"/>
          </p:cNvPicPr>
          <p:nvPr/>
        </p:nvPicPr>
        <p:blipFill>
          <a:blip r:embed="rId4" cstate="print"/>
          <a:srcRect/>
          <a:stretch>
            <a:fillRect/>
          </a:stretch>
        </p:blipFill>
        <p:spPr bwMode="auto">
          <a:xfrm>
            <a:off x="6418263" y="2727325"/>
            <a:ext cx="2595562" cy="19462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US" smtClean="0">
                <a:latin typeface="Arial" charset="0"/>
                <a:cs typeface="Arial" charset="0"/>
              </a:rPr>
              <a:t>3 – Using the Beam Calculator</a:t>
            </a:r>
          </a:p>
        </p:txBody>
      </p:sp>
      <p:sp>
        <p:nvSpPr>
          <p:cNvPr id="78851" name="Rectangle 3"/>
          <p:cNvSpPr>
            <a:spLocks noGrp="1" noChangeArrowheads="1"/>
          </p:cNvSpPr>
          <p:nvPr>
            <p:ph type="body" idx="4294967295"/>
          </p:nvPr>
        </p:nvSpPr>
        <p:spPr>
          <a:xfrm>
            <a:off x="0" y="1296988"/>
            <a:ext cx="8650288" cy="4862512"/>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3"/>
          <p:cNvSpPr>
            <a:spLocks noGrp="1" noChangeArrowheads="1"/>
          </p:cNvSpPr>
          <p:nvPr>
            <p:ph idx="1"/>
          </p:nvPr>
        </p:nvSpPr>
        <p:spPr>
          <a:xfrm>
            <a:off x="900113" y="1797050"/>
            <a:ext cx="4748212" cy="4368800"/>
          </a:xfrm>
        </p:spPr>
        <p:txBody>
          <a:bodyPr/>
          <a:lstStyle/>
          <a:p>
            <a:pPr eaLnBrk="1" hangingPunct="1"/>
            <a:r>
              <a:rPr lang="en-US" sz="2000" smtClean="0">
                <a:latin typeface="Arial" charset="0"/>
                <a:cs typeface="Arial" charset="0"/>
              </a:rPr>
              <a:t>The Beam Calculator can be used to get an estimate of the displacement. This can be used to make sure that the analysis is within expectations. </a:t>
            </a:r>
            <a:endParaRPr lang="en-US" smtClean="0">
              <a:latin typeface="Arial" charset="0"/>
              <a:cs typeface="Arial" charset="0"/>
            </a:endParaRPr>
          </a:p>
        </p:txBody>
      </p:sp>
      <p:sp>
        <p:nvSpPr>
          <p:cNvPr id="79875" name="Rectangle 12"/>
          <p:cNvSpPr>
            <a:spLocks noGrp="1" noChangeArrowheads="1"/>
          </p:cNvSpPr>
          <p:nvPr>
            <p:ph type="title"/>
          </p:nvPr>
        </p:nvSpPr>
        <p:spPr/>
        <p:txBody>
          <a:bodyPr/>
          <a:lstStyle/>
          <a:p>
            <a:pPr eaLnBrk="1" hangingPunct="1"/>
            <a:r>
              <a:rPr lang="en-US" smtClean="0">
                <a:latin typeface="Arial" charset="0"/>
                <a:cs typeface="Arial" charset="0"/>
              </a:rPr>
              <a:t>Beam Calculator</a:t>
            </a:r>
          </a:p>
        </p:txBody>
      </p:sp>
      <p:pic>
        <p:nvPicPr>
          <p:cNvPr id="79876" name="Picture 5" descr="Region Capture.JPG"/>
          <p:cNvPicPr>
            <a:picLocks noChangeAspect="1"/>
          </p:cNvPicPr>
          <p:nvPr/>
        </p:nvPicPr>
        <p:blipFill>
          <a:blip r:embed="rId2" cstate="print"/>
          <a:srcRect/>
          <a:stretch>
            <a:fillRect/>
          </a:stretch>
        </p:blipFill>
        <p:spPr bwMode="auto">
          <a:xfrm>
            <a:off x="5648325" y="814388"/>
            <a:ext cx="3352800" cy="22669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smtClean="0">
                <a:latin typeface="Arial" charset="0"/>
                <a:cs typeface="Arial" charset="0"/>
              </a:rPr>
              <a:t>4 – Analyzing the Structure</a:t>
            </a:r>
          </a:p>
        </p:txBody>
      </p:sp>
      <p:sp>
        <p:nvSpPr>
          <p:cNvPr id="80899" name="Rectangle 3"/>
          <p:cNvSpPr>
            <a:spLocks noGrp="1" noChangeArrowheads="1"/>
          </p:cNvSpPr>
          <p:nvPr>
            <p:ph type="body" idx="4294967295"/>
          </p:nvPr>
        </p:nvSpPr>
        <p:spPr>
          <a:xfrm>
            <a:off x="0" y="1296988"/>
            <a:ext cx="8650288" cy="4862512"/>
          </a:xfrm>
        </p:spPr>
        <p:txBody>
          <a:bodyPr/>
          <a:lstStyle/>
          <a:p>
            <a:pPr eaLnBrk="1" hangingPunct="1"/>
            <a:endParaRPr lang="en-US" smtClean="0">
              <a:latin typeface="Arial" charset="0"/>
              <a:cs typeface="Arial" charset="0"/>
            </a:endParaRPr>
          </a:p>
          <a:p>
            <a:pPr eaLnBrk="1" hangingPunct="1"/>
            <a:endParaRPr lang="en-US"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rganization Chart 3"/>
          <p:cNvGraphicFramePr>
            <a:graphicFrameLocks/>
          </p:cNvGraphicFramePr>
          <p:nvPr>
            <p:ph idx="1"/>
          </p:nvPr>
        </p:nvGraphicFramePr>
        <p:xfrm>
          <a:off x="4267200" y="1797050"/>
          <a:ext cx="4524375" cy="3476625"/>
        </p:xfrm>
        <a:graphic>
          <a:graphicData uri="http://schemas.openxmlformats.org/drawingml/2006/compatibility">
            <com:legacyDrawing xmlns:com="http://schemas.openxmlformats.org/drawingml/2006/compatibility" spid="_x0000_s2050"/>
          </a:graphicData>
        </a:graphic>
      </p:graphicFrame>
      <p:sp>
        <p:nvSpPr>
          <p:cNvPr id="2059" name="Rectangle 12"/>
          <p:cNvSpPr>
            <a:spLocks noGrp="1" noChangeArrowheads="1"/>
          </p:cNvSpPr>
          <p:nvPr>
            <p:ph type="title"/>
          </p:nvPr>
        </p:nvSpPr>
        <p:spPr/>
        <p:txBody>
          <a:bodyPr/>
          <a:lstStyle/>
          <a:p>
            <a:pPr eaLnBrk="1" hangingPunct="1"/>
            <a:r>
              <a:rPr lang="en-US" smtClean="0">
                <a:latin typeface="Arial" charset="0"/>
                <a:cs typeface="Arial" charset="0"/>
              </a:rPr>
              <a:t>Analysis Stages</a:t>
            </a:r>
          </a:p>
        </p:txBody>
      </p:sp>
      <p:sp>
        <p:nvSpPr>
          <p:cNvPr id="2060" name="Rectangle 13"/>
          <p:cNvSpPr>
            <a:spLocks noGrp="1" noChangeArrowheads="1"/>
          </p:cNvSpPr>
          <p:nvPr>
            <p:ph sz="half" idx="4294967295"/>
          </p:nvPr>
        </p:nvSpPr>
        <p:spPr>
          <a:xfrm>
            <a:off x="0" y="1023938"/>
            <a:ext cx="4267200" cy="5418137"/>
          </a:xfrm>
        </p:spPr>
        <p:txBody>
          <a:bodyPr/>
          <a:lstStyle/>
          <a:p>
            <a:pPr eaLnBrk="1" hangingPunct="1"/>
            <a:r>
              <a:rPr lang="en-US" sz="2000" smtClean="0">
                <a:latin typeface="Arial" charset="0"/>
                <a:cs typeface="Arial" charset="0"/>
              </a:rPr>
              <a:t>A Structural Analysis has several stages that are followed in order.</a:t>
            </a:r>
          </a:p>
          <a:p>
            <a:pPr lvl="1" eaLnBrk="1" hangingPunct="1"/>
            <a:r>
              <a:rPr lang="en-US" sz="2000" smtClean="0">
                <a:latin typeface="Arial" charset="0"/>
                <a:cs typeface="Arial" charset="0"/>
              </a:rPr>
              <a:t>In SolidWorks:</a:t>
            </a:r>
          </a:p>
          <a:p>
            <a:pPr lvl="2" eaLnBrk="1" hangingPunct="1"/>
            <a:r>
              <a:rPr lang="en-US" smtClean="0">
                <a:latin typeface="Arial" charset="0"/>
                <a:cs typeface="Arial" charset="0"/>
              </a:rPr>
              <a:t>Model is where the geometry is created.</a:t>
            </a:r>
          </a:p>
          <a:p>
            <a:pPr lvl="1" eaLnBrk="1" hangingPunct="1"/>
            <a:r>
              <a:rPr lang="en-US" sz="2000" smtClean="0">
                <a:latin typeface="Arial" charset="0"/>
                <a:cs typeface="Arial" charset="0"/>
              </a:rPr>
              <a:t>Using SolidWorks Simulation:</a:t>
            </a:r>
          </a:p>
          <a:p>
            <a:pPr lvl="2" eaLnBrk="1" hangingPunct="1"/>
            <a:r>
              <a:rPr lang="en-US" smtClean="0">
                <a:latin typeface="Arial" charset="0"/>
                <a:cs typeface="Arial" charset="0"/>
              </a:rPr>
              <a:t>Pre-Processing is used to add materials, fixtures and loads.</a:t>
            </a:r>
          </a:p>
          <a:p>
            <a:pPr lvl="2" eaLnBrk="1" hangingPunct="1"/>
            <a:r>
              <a:rPr lang="en-US" smtClean="0">
                <a:latin typeface="Arial" charset="0"/>
                <a:cs typeface="Arial" charset="0"/>
              </a:rPr>
              <a:t>Analysis is where the input is “run” through the analyzer.</a:t>
            </a:r>
          </a:p>
          <a:p>
            <a:pPr lvl="2" eaLnBrk="1" hangingPunct="1"/>
            <a:r>
              <a:rPr lang="en-US" smtClean="0">
                <a:latin typeface="Arial" charset="0"/>
                <a:cs typeface="Arial" charset="0"/>
              </a:rPr>
              <a:t>Post-Processing allows you to see the results.</a:t>
            </a: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
          <p:cNvSpPr>
            <a:spLocks noGrp="1" noChangeArrowheads="1"/>
          </p:cNvSpPr>
          <p:nvPr>
            <p:ph idx="1"/>
          </p:nvPr>
        </p:nvSpPr>
        <p:spPr>
          <a:xfrm>
            <a:off x="900113" y="1797050"/>
            <a:ext cx="3748087" cy="4368800"/>
          </a:xfrm>
        </p:spPr>
        <p:txBody>
          <a:bodyPr/>
          <a:lstStyle/>
          <a:p>
            <a:pPr eaLnBrk="1" hangingPunct="1"/>
            <a:r>
              <a:rPr lang="en-US" sz="2000" smtClean="0">
                <a:latin typeface="Arial" charset="0"/>
                <a:cs typeface="Arial" charset="0"/>
              </a:rPr>
              <a:t>The Design Cycle is used to “iterate” changes by returning to the original design to change the model. The changes alter the results of the analysis.</a:t>
            </a:r>
          </a:p>
        </p:txBody>
      </p:sp>
      <p:sp>
        <p:nvSpPr>
          <p:cNvPr id="81923" name="Rectangle 4"/>
          <p:cNvSpPr>
            <a:spLocks noGrp="1" noChangeArrowheads="1"/>
          </p:cNvSpPr>
          <p:nvPr>
            <p:ph type="title"/>
          </p:nvPr>
        </p:nvSpPr>
        <p:spPr/>
        <p:txBody>
          <a:bodyPr/>
          <a:lstStyle/>
          <a:p>
            <a:pPr eaLnBrk="1" hangingPunct="1"/>
            <a:r>
              <a:rPr lang="en-US" smtClean="0">
                <a:latin typeface="Arial" charset="0"/>
                <a:cs typeface="Arial" charset="0"/>
              </a:rPr>
              <a:t>Design Cycle</a:t>
            </a:r>
          </a:p>
        </p:txBody>
      </p:sp>
      <p:pic>
        <p:nvPicPr>
          <p:cNvPr id="81924" name="Picture 9" descr="gif"/>
          <p:cNvPicPr>
            <a:picLocks noChangeAspect="1" noChangeArrowheads="1"/>
          </p:cNvPicPr>
          <p:nvPr/>
        </p:nvPicPr>
        <p:blipFill>
          <a:blip r:embed="rId2" cstate="print"/>
          <a:srcRect/>
          <a:stretch>
            <a:fillRect/>
          </a:stretch>
        </p:blipFill>
        <p:spPr bwMode="auto">
          <a:xfrm>
            <a:off x="4648200" y="1295400"/>
            <a:ext cx="3028950" cy="2952750"/>
          </a:xfrm>
          <a:prstGeom prst="rect">
            <a:avLst/>
          </a:prstGeom>
          <a:noFill/>
          <a:ln w="9525">
            <a:noFill/>
            <a:miter lim="800000"/>
            <a:headEnd/>
            <a:tailEnd/>
          </a:ln>
        </p:spPr>
      </p:pic>
      <p:sp>
        <p:nvSpPr>
          <p:cNvPr id="81925" name="TextBox 4"/>
          <p:cNvSpPr txBox="1">
            <a:spLocks noChangeArrowheads="1"/>
          </p:cNvSpPr>
          <p:nvPr/>
        </p:nvSpPr>
        <p:spPr bwMode="auto">
          <a:xfrm>
            <a:off x="4648200" y="2209800"/>
            <a:ext cx="1712913" cy="276225"/>
          </a:xfrm>
          <a:prstGeom prst="rect">
            <a:avLst/>
          </a:prstGeom>
          <a:noFill/>
          <a:ln w="9525">
            <a:noFill/>
            <a:miter lim="800000"/>
            <a:headEnd/>
            <a:tailEnd/>
          </a:ln>
        </p:spPr>
        <p:txBody>
          <a:bodyPr>
            <a:spAutoFit/>
          </a:bodyPr>
          <a:lstStyle/>
          <a:p>
            <a:r>
              <a:rPr lang="en-US" sz="1200">
                <a:latin typeface="Times New Roman" pitchFamily="18" charset="0"/>
                <a:cs typeface="Times New Roman" pitchFamily="18" charset="0"/>
              </a:rPr>
              <a:t>SolidWorks Simulation</a:t>
            </a: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5"/>
          <p:cNvSpPr>
            <a:spLocks noGrp="1" noChangeArrowheads="1"/>
          </p:cNvSpPr>
          <p:nvPr>
            <p:ph idx="1"/>
          </p:nvPr>
        </p:nvSpPr>
        <p:spPr>
          <a:xfrm>
            <a:off x="900113" y="1797050"/>
            <a:ext cx="3671887" cy="4368800"/>
          </a:xfrm>
        </p:spPr>
        <p:txBody>
          <a:bodyPr/>
          <a:lstStyle/>
          <a:p>
            <a:pPr eaLnBrk="1" hangingPunct="1"/>
            <a:r>
              <a:rPr lang="en-US" sz="2000" smtClean="0">
                <a:latin typeface="Arial" charset="0"/>
                <a:cs typeface="Arial" charset="0"/>
              </a:rPr>
              <a:t>Fixtures prevent movement of portions of the structure.</a:t>
            </a:r>
          </a:p>
          <a:p>
            <a:pPr eaLnBrk="1" hangingPunct="1"/>
            <a:r>
              <a:rPr lang="en-US" sz="2000" smtClean="0">
                <a:latin typeface="Arial" charset="0"/>
                <a:cs typeface="Arial" charset="0"/>
              </a:rPr>
              <a:t>External Loads apply forces to the structure.</a:t>
            </a:r>
          </a:p>
        </p:txBody>
      </p:sp>
      <p:sp>
        <p:nvSpPr>
          <p:cNvPr id="82947" name="Rectangle 2"/>
          <p:cNvSpPr>
            <a:spLocks noGrp="1" noChangeArrowheads="1"/>
          </p:cNvSpPr>
          <p:nvPr>
            <p:ph type="title"/>
          </p:nvPr>
        </p:nvSpPr>
        <p:spPr/>
        <p:txBody>
          <a:bodyPr/>
          <a:lstStyle/>
          <a:p>
            <a:pPr eaLnBrk="1" hangingPunct="1"/>
            <a:r>
              <a:rPr lang="en-US" smtClean="0">
                <a:latin typeface="Arial" charset="0"/>
                <a:cs typeface="Arial" charset="0"/>
              </a:rPr>
              <a:t>Fixtures and External Loads</a:t>
            </a:r>
          </a:p>
        </p:txBody>
      </p:sp>
      <p:pic>
        <p:nvPicPr>
          <p:cNvPr id="82948" name="Picture 4" descr="gif"/>
          <p:cNvPicPr>
            <a:picLocks noChangeAspect="1" noChangeArrowheads="1"/>
          </p:cNvPicPr>
          <p:nvPr/>
        </p:nvPicPr>
        <p:blipFill>
          <a:blip r:embed="rId2" cstate="print"/>
          <a:srcRect/>
          <a:stretch>
            <a:fillRect/>
          </a:stretch>
        </p:blipFill>
        <p:spPr bwMode="auto">
          <a:xfrm>
            <a:off x="4572000" y="1295400"/>
            <a:ext cx="2495550" cy="24669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5"/>
          <p:cNvSpPr>
            <a:spLocks noGrp="1" noChangeArrowheads="1"/>
          </p:cNvSpPr>
          <p:nvPr>
            <p:ph idx="1"/>
          </p:nvPr>
        </p:nvSpPr>
        <p:spPr>
          <a:xfrm>
            <a:off x="900113" y="1797050"/>
            <a:ext cx="3503612" cy="4368800"/>
          </a:xfrm>
        </p:spPr>
        <p:txBody>
          <a:bodyPr/>
          <a:lstStyle/>
          <a:p>
            <a:pPr eaLnBrk="1" hangingPunct="1"/>
            <a:r>
              <a:rPr lang="en-US" sz="2000" smtClean="0">
                <a:latin typeface="Arial" charset="0"/>
                <a:cs typeface="Arial" charset="0"/>
              </a:rPr>
              <a:t>The material selected supplies data to the analysis in the form of numeric properties.</a:t>
            </a:r>
          </a:p>
        </p:txBody>
      </p:sp>
      <p:sp>
        <p:nvSpPr>
          <p:cNvPr id="83971" name="Rectangle 2"/>
          <p:cNvSpPr>
            <a:spLocks noGrp="1" noChangeArrowheads="1"/>
          </p:cNvSpPr>
          <p:nvPr>
            <p:ph type="title"/>
          </p:nvPr>
        </p:nvSpPr>
        <p:spPr/>
        <p:txBody>
          <a:bodyPr/>
          <a:lstStyle/>
          <a:p>
            <a:pPr eaLnBrk="1" hangingPunct="1"/>
            <a:r>
              <a:rPr lang="en-US" smtClean="0">
                <a:latin typeface="Arial" charset="0"/>
                <a:cs typeface="Arial" charset="0"/>
              </a:rPr>
              <a:t>Material</a:t>
            </a:r>
          </a:p>
        </p:txBody>
      </p:sp>
      <p:pic>
        <p:nvPicPr>
          <p:cNvPr id="83972" name="Picture 4" descr="Window Capture.JPG"/>
          <p:cNvPicPr>
            <a:picLocks noChangeAspect="1"/>
          </p:cNvPicPr>
          <p:nvPr/>
        </p:nvPicPr>
        <p:blipFill>
          <a:blip r:embed="rId2" cstate="print"/>
          <a:srcRect/>
          <a:stretch>
            <a:fillRect/>
          </a:stretch>
        </p:blipFill>
        <p:spPr bwMode="auto">
          <a:xfrm>
            <a:off x="4403725" y="1517650"/>
            <a:ext cx="4532313" cy="328136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8"/>
          <p:cNvSpPr>
            <a:spLocks noGrp="1" noChangeArrowheads="1"/>
          </p:cNvSpPr>
          <p:nvPr>
            <p:ph idx="1"/>
          </p:nvPr>
        </p:nvSpPr>
        <p:spPr>
          <a:xfrm>
            <a:off x="900113" y="1797050"/>
            <a:ext cx="7891462" cy="4368800"/>
          </a:xfrm>
        </p:spPr>
        <p:txBody>
          <a:bodyPr/>
          <a:lstStyle/>
          <a:p>
            <a:pPr eaLnBrk="1" hangingPunct="1"/>
            <a:r>
              <a:rPr lang="en-US" sz="2000" smtClean="0">
                <a:latin typeface="Arial" charset="0"/>
                <a:cs typeface="Arial" charset="0"/>
              </a:rPr>
              <a:t>Prerequisites for this project.</a:t>
            </a:r>
          </a:p>
          <a:p>
            <a:pPr eaLnBrk="1" hangingPunct="1"/>
            <a:r>
              <a:rPr lang="en-US" sz="2000" smtClean="0">
                <a:latin typeface="Arial" charset="0"/>
                <a:cs typeface="Arial" charset="0"/>
              </a:rPr>
              <a:t>SolidWorks files come in three basic types; parts, assemblies and drawing.</a:t>
            </a:r>
          </a:p>
        </p:txBody>
      </p:sp>
      <p:sp>
        <p:nvSpPr>
          <p:cNvPr id="59395" name="Rectangle 4"/>
          <p:cNvSpPr>
            <a:spLocks noGrp="1" noChangeArrowheads="1"/>
          </p:cNvSpPr>
          <p:nvPr>
            <p:ph type="title"/>
          </p:nvPr>
        </p:nvSpPr>
        <p:spPr/>
        <p:txBody>
          <a:bodyPr/>
          <a:lstStyle/>
          <a:p>
            <a:pPr eaLnBrk="1" hangingPunct="1"/>
            <a:r>
              <a:rPr lang="en-US" smtClean="0">
                <a:latin typeface="Arial" charset="0"/>
                <a:cs typeface="Arial" charset="0"/>
              </a:rPr>
              <a:t>Prerequisites  </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
          <p:cNvSpPr>
            <a:spLocks noGrp="1" noChangeArrowheads="1"/>
          </p:cNvSpPr>
          <p:nvPr>
            <p:ph idx="1"/>
          </p:nvPr>
        </p:nvSpPr>
        <p:spPr>
          <a:xfrm>
            <a:off x="900113" y="1797050"/>
            <a:ext cx="3722687" cy="4368800"/>
          </a:xfrm>
        </p:spPr>
        <p:txBody>
          <a:bodyPr/>
          <a:lstStyle/>
          <a:p>
            <a:pPr eaLnBrk="1" hangingPunct="1"/>
            <a:r>
              <a:rPr lang="en-US" sz="2000" smtClean="0">
                <a:latin typeface="Arial" charset="0"/>
                <a:cs typeface="Arial" charset="0"/>
              </a:rPr>
              <a:t>Joints are automatically created at the intersections of the beam centerlines. </a:t>
            </a:r>
          </a:p>
        </p:txBody>
      </p:sp>
      <p:sp>
        <p:nvSpPr>
          <p:cNvPr id="84995" name="Rectangle 4"/>
          <p:cNvSpPr>
            <a:spLocks noGrp="1" noChangeArrowheads="1"/>
          </p:cNvSpPr>
          <p:nvPr>
            <p:ph type="title"/>
          </p:nvPr>
        </p:nvSpPr>
        <p:spPr/>
        <p:txBody>
          <a:bodyPr/>
          <a:lstStyle/>
          <a:p>
            <a:pPr eaLnBrk="1" hangingPunct="1"/>
            <a:r>
              <a:rPr lang="en-US" smtClean="0">
                <a:latin typeface="Arial" charset="0"/>
                <a:cs typeface="Arial" charset="0"/>
              </a:rPr>
              <a:t>Joints</a:t>
            </a:r>
          </a:p>
        </p:txBody>
      </p:sp>
      <p:pic>
        <p:nvPicPr>
          <p:cNvPr id="84996" name="Picture 7" descr="Region Capture.JPG"/>
          <p:cNvPicPr>
            <a:picLocks noChangeAspect="1"/>
          </p:cNvPicPr>
          <p:nvPr/>
        </p:nvPicPr>
        <p:blipFill>
          <a:blip r:embed="rId2" cstate="print"/>
          <a:srcRect/>
          <a:stretch>
            <a:fillRect/>
          </a:stretch>
        </p:blipFill>
        <p:spPr bwMode="auto">
          <a:xfrm>
            <a:off x="4713288" y="814388"/>
            <a:ext cx="4224337" cy="33813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6" descr="Region Capture.JPG"/>
          <p:cNvPicPr>
            <a:picLocks noChangeAspect="1"/>
          </p:cNvPicPr>
          <p:nvPr/>
        </p:nvPicPr>
        <p:blipFill>
          <a:blip r:embed="rId2" cstate="print"/>
          <a:srcRect/>
          <a:stretch>
            <a:fillRect/>
          </a:stretch>
        </p:blipFill>
        <p:spPr bwMode="auto">
          <a:xfrm>
            <a:off x="4630738" y="925513"/>
            <a:ext cx="3724275" cy="2921000"/>
          </a:xfrm>
          <a:prstGeom prst="rect">
            <a:avLst/>
          </a:prstGeom>
          <a:noFill/>
          <a:ln w="9525">
            <a:noFill/>
            <a:miter lim="800000"/>
            <a:headEnd/>
            <a:tailEnd/>
          </a:ln>
        </p:spPr>
      </p:pic>
      <p:sp>
        <p:nvSpPr>
          <p:cNvPr id="86019" name="Rectangle 5"/>
          <p:cNvSpPr>
            <a:spLocks noGrp="1" noChangeArrowheads="1"/>
          </p:cNvSpPr>
          <p:nvPr>
            <p:ph idx="1"/>
          </p:nvPr>
        </p:nvSpPr>
        <p:spPr>
          <a:xfrm>
            <a:off x="900113" y="1797050"/>
            <a:ext cx="3621087" cy="4368800"/>
          </a:xfrm>
        </p:spPr>
        <p:txBody>
          <a:bodyPr/>
          <a:lstStyle/>
          <a:p>
            <a:pPr eaLnBrk="1" hangingPunct="1"/>
            <a:r>
              <a:rPr lang="en-US" sz="2000" smtClean="0">
                <a:latin typeface="Arial" charset="0"/>
                <a:cs typeface="Arial" charset="0"/>
              </a:rPr>
              <a:t>The fixtures are applied by selecting joints in the model.</a:t>
            </a:r>
          </a:p>
        </p:txBody>
      </p:sp>
      <p:sp>
        <p:nvSpPr>
          <p:cNvPr id="86020" name="Rectangle 4"/>
          <p:cNvSpPr>
            <a:spLocks noGrp="1" noChangeArrowheads="1"/>
          </p:cNvSpPr>
          <p:nvPr>
            <p:ph type="title"/>
          </p:nvPr>
        </p:nvSpPr>
        <p:spPr/>
        <p:txBody>
          <a:bodyPr/>
          <a:lstStyle/>
          <a:p>
            <a:pPr eaLnBrk="1" hangingPunct="1"/>
            <a:r>
              <a:rPr lang="en-US" smtClean="0">
                <a:latin typeface="Arial" charset="0"/>
                <a:cs typeface="Arial" charset="0"/>
              </a:rPr>
              <a:t>Fixtures</a:t>
            </a:r>
          </a:p>
        </p:txBody>
      </p:sp>
      <p:pic>
        <p:nvPicPr>
          <p:cNvPr id="86021" name="Picture 5" descr="Region Capture.JPG"/>
          <p:cNvPicPr>
            <a:picLocks noChangeAspect="1"/>
          </p:cNvPicPr>
          <p:nvPr/>
        </p:nvPicPr>
        <p:blipFill>
          <a:blip r:embed="rId3" cstate="print"/>
          <a:srcRect/>
          <a:stretch>
            <a:fillRect/>
          </a:stretch>
        </p:blipFill>
        <p:spPr bwMode="auto">
          <a:xfrm>
            <a:off x="7073900" y="835025"/>
            <a:ext cx="1933575" cy="41148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5"/>
          <p:cNvSpPr>
            <a:spLocks noGrp="1" noChangeArrowheads="1"/>
          </p:cNvSpPr>
          <p:nvPr>
            <p:ph idx="1"/>
          </p:nvPr>
        </p:nvSpPr>
        <p:spPr>
          <a:xfrm>
            <a:off x="900113" y="1797050"/>
            <a:ext cx="3600450" cy="4368800"/>
          </a:xfrm>
        </p:spPr>
        <p:txBody>
          <a:bodyPr/>
          <a:lstStyle/>
          <a:p>
            <a:pPr eaLnBrk="1" hangingPunct="1"/>
            <a:r>
              <a:rPr lang="en-US" sz="2000" smtClean="0">
                <a:latin typeface="Arial" charset="0"/>
                <a:cs typeface="Arial" charset="0"/>
              </a:rPr>
              <a:t>The External Loads are applied by selecting joints in the model.</a:t>
            </a:r>
          </a:p>
          <a:p>
            <a:pPr eaLnBrk="1" hangingPunct="1"/>
            <a:endParaRPr lang="en-US" sz="2000" smtClean="0">
              <a:latin typeface="Arial" charset="0"/>
              <a:cs typeface="Arial" charset="0"/>
            </a:endParaRPr>
          </a:p>
          <a:p>
            <a:pPr eaLnBrk="1" hangingPunct="1"/>
            <a:endParaRPr lang="en-US" sz="2000" smtClean="0">
              <a:latin typeface="Arial" charset="0"/>
              <a:cs typeface="Arial" charset="0"/>
            </a:endParaRPr>
          </a:p>
        </p:txBody>
      </p:sp>
      <p:sp>
        <p:nvSpPr>
          <p:cNvPr id="87043" name="Rectangle 4"/>
          <p:cNvSpPr>
            <a:spLocks noGrp="1" noChangeArrowheads="1"/>
          </p:cNvSpPr>
          <p:nvPr>
            <p:ph type="title"/>
          </p:nvPr>
        </p:nvSpPr>
        <p:spPr/>
        <p:txBody>
          <a:bodyPr/>
          <a:lstStyle/>
          <a:p>
            <a:pPr eaLnBrk="1" hangingPunct="1"/>
            <a:r>
              <a:rPr lang="en-US" smtClean="0">
                <a:latin typeface="Arial" charset="0"/>
                <a:cs typeface="Arial" charset="0"/>
              </a:rPr>
              <a:t>Loads</a:t>
            </a:r>
          </a:p>
        </p:txBody>
      </p:sp>
      <p:pic>
        <p:nvPicPr>
          <p:cNvPr id="87044" name="Picture 5" descr="Region Capture.JPG"/>
          <p:cNvPicPr>
            <a:picLocks noChangeAspect="1"/>
          </p:cNvPicPr>
          <p:nvPr/>
        </p:nvPicPr>
        <p:blipFill>
          <a:blip r:embed="rId2" cstate="print"/>
          <a:srcRect/>
          <a:stretch>
            <a:fillRect/>
          </a:stretch>
        </p:blipFill>
        <p:spPr bwMode="auto">
          <a:xfrm>
            <a:off x="4572000" y="823913"/>
            <a:ext cx="4364038" cy="3381375"/>
          </a:xfrm>
          <a:prstGeom prst="rect">
            <a:avLst/>
          </a:prstGeom>
          <a:noFill/>
          <a:ln w="9525">
            <a:noFill/>
            <a:miter lim="800000"/>
            <a:headEnd/>
            <a:tailEnd/>
          </a:ln>
        </p:spPr>
      </p:pic>
      <p:pic>
        <p:nvPicPr>
          <p:cNvPr id="87045" name="Picture 6" descr="Region Capture.JPG"/>
          <p:cNvPicPr>
            <a:picLocks noChangeAspect="1"/>
          </p:cNvPicPr>
          <p:nvPr/>
        </p:nvPicPr>
        <p:blipFill>
          <a:blip r:embed="rId3" cstate="print"/>
          <a:srcRect/>
          <a:stretch>
            <a:fillRect/>
          </a:stretch>
        </p:blipFill>
        <p:spPr bwMode="auto">
          <a:xfrm>
            <a:off x="7053263" y="965200"/>
            <a:ext cx="1914525" cy="32575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idx="1"/>
          </p:nvPr>
        </p:nvSpPr>
        <p:spPr>
          <a:xfrm>
            <a:off x="900113" y="1533525"/>
            <a:ext cx="4068762" cy="4367213"/>
          </a:xfrm>
        </p:spPr>
        <p:txBody>
          <a:bodyPr/>
          <a:lstStyle/>
          <a:p>
            <a:pPr eaLnBrk="1" hangingPunct="1"/>
            <a:r>
              <a:rPr lang="en-US" sz="2000" smtClean="0">
                <a:latin typeface="Arial" charset="0"/>
                <a:cs typeface="Arial" charset="0"/>
              </a:rPr>
              <a:t>Meshing creates beam elements and nodes that represent the model shape. </a:t>
            </a:r>
          </a:p>
        </p:txBody>
      </p:sp>
      <p:sp>
        <p:nvSpPr>
          <p:cNvPr id="88067" name="Rectangle 4"/>
          <p:cNvSpPr>
            <a:spLocks noGrp="1" noChangeArrowheads="1"/>
          </p:cNvSpPr>
          <p:nvPr>
            <p:ph type="title"/>
          </p:nvPr>
        </p:nvSpPr>
        <p:spPr/>
        <p:txBody>
          <a:bodyPr/>
          <a:lstStyle/>
          <a:p>
            <a:pPr eaLnBrk="1" hangingPunct="1"/>
            <a:r>
              <a:rPr lang="en-US" smtClean="0">
                <a:latin typeface="Arial" charset="0"/>
                <a:cs typeface="Arial" charset="0"/>
              </a:rPr>
              <a:t>Mesh and Run</a:t>
            </a:r>
          </a:p>
        </p:txBody>
      </p:sp>
      <p:pic>
        <p:nvPicPr>
          <p:cNvPr id="88068" name="Picture 5" descr="Region Capture.JPG"/>
          <p:cNvPicPr>
            <a:picLocks noChangeAspect="1"/>
          </p:cNvPicPr>
          <p:nvPr/>
        </p:nvPicPr>
        <p:blipFill>
          <a:blip r:embed="rId2" cstate="print"/>
          <a:srcRect/>
          <a:stretch>
            <a:fillRect/>
          </a:stretch>
        </p:blipFill>
        <p:spPr bwMode="auto">
          <a:xfrm>
            <a:off x="4968875" y="893763"/>
            <a:ext cx="3941763" cy="3052762"/>
          </a:xfrm>
          <a:prstGeom prst="rect">
            <a:avLst/>
          </a:prstGeom>
          <a:noFill/>
          <a:ln w="9525">
            <a:noFill/>
            <a:miter lim="800000"/>
            <a:headEnd/>
            <a:tailEnd/>
          </a:ln>
        </p:spPr>
      </p:pic>
      <p:pic>
        <p:nvPicPr>
          <p:cNvPr id="88069" name="Picture 6" descr="Region Capture.JPG"/>
          <p:cNvPicPr>
            <a:picLocks noChangeAspect="1"/>
          </p:cNvPicPr>
          <p:nvPr/>
        </p:nvPicPr>
        <p:blipFill>
          <a:blip r:embed="rId3" cstate="print"/>
          <a:srcRect/>
          <a:stretch>
            <a:fillRect/>
          </a:stretch>
        </p:blipFill>
        <p:spPr bwMode="auto">
          <a:xfrm>
            <a:off x="255588" y="2574925"/>
            <a:ext cx="2120900" cy="18891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Grp="1" noChangeArrowheads="1"/>
          </p:cNvSpPr>
          <p:nvPr>
            <p:ph type="title"/>
          </p:nvPr>
        </p:nvSpPr>
        <p:spPr/>
        <p:txBody>
          <a:bodyPr/>
          <a:lstStyle/>
          <a:p>
            <a:pPr eaLnBrk="1" hangingPunct="1"/>
            <a:r>
              <a:rPr lang="en-US" smtClean="0">
                <a:latin typeface="Arial" charset="0"/>
                <a:cs typeface="Arial" charset="0"/>
              </a:rPr>
              <a:t>5 - Making Design Changes</a:t>
            </a: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
          <p:cNvSpPr>
            <a:spLocks noGrp="1" noChangeArrowheads="1"/>
          </p:cNvSpPr>
          <p:nvPr>
            <p:ph idx="1"/>
          </p:nvPr>
        </p:nvSpPr>
        <p:spPr>
          <a:xfrm>
            <a:off x="900113" y="1797050"/>
            <a:ext cx="5343525" cy="4368800"/>
          </a:xfrm>
        </p:spPr>
        <p:txBody>
          <a:bodyPr/>
          <a:lstStyle/>
          <a:p>
            <a:pPr eaLnBrk="1" hangingPunct="1"/>
            <a:r>
              <a:rPr lang="en-US" sz="2000" smtClean="0">
                <a:latin typeface="Arial" charset="0"/>
                <a:cs typeface="Arial" charset="0"/>
              </a:rPr>
              <a:t>Using different models, follow the changes in the model and the changes in capacity of the structure.</a:t>
            </a:r>
          </a:p>
        </p:txBody>
      </p:sp>
      <p:sp>
        <p:nvSpPr>
          <p:cNvPr id="90115" name="Rectangle 4"/>
          <p:cNvSpPr>
            <a:spLocks noGrp="1" noChangeArrowheads="1"/>
          </p:cNvSpPr>
          <p:nvPr>
            <p:ph type="title"/>
          </p:nvPr>
        </p:nvSpPr>
        <p:spPr/>
        <p:txBody>
          <a:bodyPr/>
          <a:lstStyle/>
          <a:p>
            <a:pPr eaLnBrk="1" hangingPunct="1"/>
            <a:r>
              <a:rPr lang="en-US" smtClean="0">
                <a:latin typeface="Arial" charset="0"/>
                <a:cs typeface="Arial" charset="0"/>
              </a:rPr>
              <a:t>Changes</a:t>
            </a:r>
          </a:p>
        </p:txBody>
      </p:sp>
      <p:pic>
        <p:nvPicPr>
          <p:cNvPr id="90116" name="Picture 7" descr="Region Capture.JPG"/>
          <p:cNvPicPr>
            <a:picLocks noChangeAspect="1"/>
          </p:cNvPicPr>
          <p:nvPr/>
        </p:nvPicPr>
        <p:blipFill>
          <a:blip r:embed="rId2" cstate="print"/>
          <a:srcRect/>
          <a:stretch>
            <a:fillRect/>
          </a:stretch>
        </p:blipFill>
        <p:spPr bwMode="auto">
          <a:xfrm>
            <a:off x="6243638" y="827088"/>
            <a:ext cx="1905000" cy="55626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pPr eaLnBrk="1" hangingPunct="1"/>
            <a:r>
              <a:rPr lang="en-US" smtClean="0">
                <a:latin typeface="Arial" charset="0"/>
                <a:cs typeface="Arial" charset="0"/>
              </a:rPr>
              <a:t>6 – Using an Assembly</a:t>
            </a:r>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5"/>
          <p:cNvSpPr>
            <a:spLocks noGrp="1" noChangeArrowheads="1"/>
          </p:cNvSpPr>
          <p:nvPr>
            <p:ph idx="1"/>
          </p:nvPr>
        </p:nvSpPr>
        <p:spPr>
          <a:xfrm>
            <a:off x="900113" y="1797050"/>
            <a:ext cx="4191000" cy="4368800"/>
          </a:xfrm>
        </p:spPr>
        <p:txBody>
          <a:bodyPr/>
          <a:lstStyle/>
          <a:p>
            <a:pPr eaLnBrk="1" hangingPunct="1"/>
            <a:r>
              <a:rPr lang="en-US" sz="2000" smtClean="0">
                <a:latin typeface="Arial" charset="0"/>
                <a:cs typeface="Arial" charset="0"/>
              </a:rPr>
              <a:t>In an assembly, components can be checked for collision, interference or clash. </a:t>
            </a:r>
          </a:p>
        </p:txBody>
      </p:sp>
      <p:sp>
        <p:nvSpPr>
          <p:cNvPr id="92163" name="Rectangle 4"/>
          <p:cNvSpPr>
            <a:spLocks noGrp="1" noChangeArrowheads="1"/>
          </p:cNvSpPr>
          <p:nvPr>
            <p:ph type="title"/>
          </p:nvPr>
        </p:nvSpPr>
        <p:spPr/>
        <p:txBody>
          <a:bodyPr/>
          <a:lstStyle/>
          <a:p>
            <a:pPr eaLnBrk="1" hangingPunct="1"/>
            <a:r>
              <a:rPr lang="en-US" smtClean="0">
                <a:latin typeface="Arial" charset="0"/>
                <a:cs typeface="Arial" charset="0"/>
              </a:rPr>
              <a:t>Collision Detection</a:t>
            </a:r>
          </a:p>
        </p:txBody>
      </p:sp>
      <p:pic>
        <p:nvPicPr>
          <p:cNvPr id="92164" name="Picture 6" descr="Region Capture.JPG"/>
          <p:cNvPicPr>
            <a:picLocks noChangeAspect="1"/>
          </p:cNvPicPr>
          <p:nvPr/>
        </p:nvPicPr>
        <p:blipFill>
          <a:blip r:embed="rId2" cstate="print"/>
          <a:srcRect/>
          <a:stretch>
            <a:fillRect/>
          </a:stretch>
        </p:blipFill>
        <p:spPr bwMode="auto">
          <a:xfrm>
            <a:off x="5091113" y="1046163"/>
            <a:ext cx="3754437" cy="29940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5"/>
          <p:cNvSpPr>
            <a:spLocks noGrp="1" noChangeArrowheads="1"/>
          </p:cNvSpPr>
          <p:nvPr>
            <p:ph idx="1"/>
          </p:nvPr>
        </p:nvSpPr>
        <p:spPr>
          <a:xfrm>
            <a:off x="900113" y="1797050"/>
            <a:ext cx="3824287" cy="4368800"/>
          </a:xfrm>
        </p:spPr>
        <p:txBody>
          <a:bodyPr/>
          <a:lstStyle/>
          <a:p>
            <a:pPr eaLnBrk="1" hangingPunct="1"/>
            <a:r>
              <a:rPr lang="en-US" sz="2000" smtClean="0">
                <a:latin typeface="Arial" charset="0"/>
                <a:cs typeface="Arial" charset="0"/>
              </a:rPr>
              <a:t>The dimensions that define the shape of the model can also be used to change the size of the model.</a:t>
            </a:r>
          </a:p>
        </p:txBody>
      </p:sp>
      <p:sp>
        <p:nvSpPr>
          <p:cNvPr id="93187" name="Rectangle 4"/>
          <p:cNvSpPr>
            <a:spLocks noGrp="1" noChangeArrowheads="1"/>
          </p:cNvSpPr>
          <p:nvPr>
            <p:ph type="title"/>
          </p:nvPr>
        </p:nvSpPr>
        <p:spPr/>
        <p:txBody>
          <a:bodyPr/>
          <a:lstStyle/>
          <a:p>
            <a:pPr eaLnBrk="1" hangingPunct="1"/>
            <a:r>
              <a:rPr lang="en-US" smtClean="0">
                <a:latin typeface="Arial" charset="0"/>
                <a:cs typeface="Arial" charset="0"/>
              </a:rPr>
              <a:t>Changing Dimensions</a:t>
            </a:r>
          </a:p>
        </p:txBody>
      </p:sp>
      <p:pic>
        <p:nvPicPr>
          <p:cNvPr id="93188" name="Picture 4" descr="Region Capture.JPG"/>
          <p:cNvPicPr>
            <a:picLocks noChangeAspect="1"/>
          </p:cNvPicPr>
          <p:nvPr/>
        </p:nvPicPr>
        <p:blipFill>
          <a:blip r:embed="rId2" cstate="print"/>
          <a:srcRect/>
          <a:stretch>
            <a:fillRect/>
          </a:stretch>
        </p:blipFill>
        <p:spPr bwMode="auto">
          <a:xfrm>
            <a:off x="4613275" y="881063"/>
            <a:ext cx="4311650" cy="30797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4"/>
          <p:cNvSpPr>
            <a:spLocks noGrp="1" noChangeArrowheads="1"/>
          </p:cNvSpPr>
          <p:nvPr>
            <p:ph type="title"/>
          </p:nvPr>
        </p:nvSpPr>
        <p:spPr/>
        <p:txBody>
          <a:bodyPr/>
          <a:lstStyle/>
          <a:p>
            <a:pPr eaLnBrk="1" hangingPunct="1"/>
            <a:r>
              <a:rPr lang="en-US" smtClean="0">
                <a:latin typeface="Arial" charset="0"/>
                <a:cs typeface="Arial" charset="0"/>
              </a:rPr>
              <a:t>7 – Making Drawings of the Structure</a:t>
            </a: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mtClean="0">
                <a:latin typeface="Arial" charset="0"/>
                <a:cs typeface="Arial" charset="0"/>
              </a:rPr>
              <a:t>2 - Structure Design</a:t>
            </a:r>
          </a:p>
        </p:txBody>
      </p:sp>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
          <p:cNvSpPr>
            <a:spLocks noGrp="1" noChangeArrowheads="1"/>
          </p:cNvSpPr>
          <p:nvPr>
            <p:ph idx="1"/>
          </p:nvPr>
        </p:nvSpPr>
        <p:spPr>
          <a:xfrm>
            <a:off x="900113" y="1797050"/>
            <a:ext cx="3905250" cy="4368800"/>
          </a:xfrm>
        </p:spPr>
        <p:txBody>
          <a:bodyPr/>
          <a:lstStyle/>
          <a:p>
            <a:pPr eaLnBrk="1" hangingPunct="1"/>
            <a:r>
              <a:rPr lang="en-US" sz="2000" smtClean="0">
                <a:latin typeface="Arial" charset="0"/>
                <a:cs typeface="Arial" charset="0"/>
              </a:rPr>
              <a:t>The drawing includes a view of the model, a cut list and balloons.</a:t>
            </a:r>
          </a:p>
        </p:txBody>
      </p:sp>
      <p:sp>
        <p:nvSpPr>
          <p:cNvPr id="95235" name="Rectangle 4"/>
          <p:cNvSpPr>
            <a:spLocks noGrp="1" noChangeArrowheads="1"/>
          </p:cNvSpPr>
          <p:nvPr>
            <p:ph type="title"/>
          </p:nvPr>
        </p:nvSpPr>
        <p:spPr/>
        <p:txBody>
          <a:bodyPr/>
          <a:lstStyle/>
          <a:p>
            <a:pPr eaLnBrk="1" hangingPunct="1"/>
            <a:r>
              <a:rPr lang="en-US" smtClean="0">
                <a:latin typeface="Arial" charset="0"/>
                <a:cs typeface="Arial" charset="0"/>
              </a:rPr>
              <a:t>Drawings</a:t>
            </a:r>
          </a:p>
        </p:txBody>
      </p:sp>
      <p:pic>
        <p:nvPicPr>
          <p:cNvPr id="95236" name="Picture 4" descr="Region Capture.JPG"/>
          <p:cNvPicPr>
            <a:picLocks noChangeAspect="1"/>
          </p:cNvPicPr>
          <p:nvPr/>
        </p:nvPicPr>
        <p:blipFill>
          <a:blip r:embed="rId2" cstate="print"/>
          <a:srcRect/>
          <a:stretch>
            <a:fillRect/>
          </a:stretch>
        </p:blipFill>
        <p:spPr bwMode="auto">
          <a:xfrm>
            <a:off x="4894263" y="820738"/>
            <a:ext cx="4086225" cy="52768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4"/>
          <p:cNvSpPr>
            <a:spLocks noGrp="1" noChangeArrowheads="1"/>
          </p:cNvSpPr>
          <p:nvPr>
            <p:ph type="title"/>
          </p:nvPr>
        </p:nvSpPr>
        <p:spPr/>
        <p:txBody>
          <a:bodyPr/>
          <a:lstStyle/>
          <a:p>
            <a:pPr eaLnBrk="1" hangingPunct="1"/>
            <a:r>
              <a:rPr lang="en-US" smtClean="0">
                <a:latin typeface="Arial" charset="0"/>
                <a:cs typeface="Arial" charset="0"/>
              </a:rPr>
              <a:t>8 – Reports and eDrawings</a:t>
            </a:r>
          </a:p>
        </p:txBody>
      </p:sp>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5"/>
          <p:cNvSpPr>
            <a:spLocks noGrp="1" noChangeArrowheads="1"/>
          </p:cNvSpPr>
          <p:nvPr>
            <p:ph idx="1"/>
          </p:nvPr>
        </p:nvSpPr>
        <p:spPr>
          <a:xfrm>
            <a:off x="900113" y="1797050"/>
            <a:ext cx="3413125" cy="4368800"/>
          </a:xfrm>
        </p:spPr>
        <p:txBody>
          <a:bodyPr/>
          <a:lstStyle/>
          <a:p>
            <a:pPr eaLnBrk="1" hangingPunct="1"/>
            <a:r>
              <a:rPr lang="en-US" sz="2000" smtClean="0">
                <a:latin typeface="Arial" charset="0"/>
                <a:cs typeface="Arial" charset="0"/>
              </a:rPr>
              <a:t>HTML (web format) reports can be generated from the post-processor data.</a:t>
            </a:r>
          </a:p>
          <a:p>
            <a:pPr eaLnBrk="1" hangingPunct="1"/>
            <a:r>
              <a:rPr lang="en-US" sz="2000" smtClean="0">
                <a:latin typeface="Arial" charset="0"/>
                <a:cs typeface="Arial" charset="0"/>
              </a:rPr>
              <a:t>An eDrawing can be used to send information to other users. </a:t>
            </a:r>
          </a:p>
        </p:txBody>
      </p:sp>
      <p:sp>
        <p:nvSpPr>
          <p:cNvPr id="97283" name="Rectangle 4"/>
          <p:cNvSpPr>
            <a:spLocks noGrp="1" noChangeArrowheads="1"/>
          </p:cNvSpPr>
          <p:nvPr>
            <p:ph type="title"/>
          </p:nvPr>
        </p:nvSpPr>
        <p:spPr/>
        <p:txBody>
          <a:bodyPr/>
          <a:lstStyle/>
          <a:p>
            <a:pPr eaLnBrk="1" hangingPunct="1"/>
            <a:r>
              <a:rPr lang="en-US" smtClean="0">
                <a:latin typeface="Arial" charset="0"/>
                <a:cs typeface="Arial" charset="0"/>
              </a:rPr>
              <a:t>eDrawings</a:t>
            </a:r>
          </a:p>
        </p:txBody>
      </p:sp>
      <p:pic>
        <p:nvPicPr>
          <p:cNvPr id="97284" name="Picture 4" descr="Window Capture.JPG"/>
          <p:cNvPicPr>
            <a:picLocks noChangeAspect="1"/>
          </p:cNvPicPr>
          <p:nvPr/>
        </p:nvPicPr>
        <p:blipFill>
          <a:blip r:embed="rId2" cstate="print"/>
          <a:srcRect/>
          <a:stretch>
            <a:fillRect/>
          </a:stretch>
        </p:blipFill>
        <p:spPr bwMode="auto">
          <a:xfrm>
            <a:off x="4313238" y="795338"/>
            <a:ext cx="4689475" cy="31305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4"/>
          <p:cNvSpPr>
            <a:spLocks noGrp="1" noChangeArrowheads="1"/>
          </p:cNvSpPr>
          <p:nvPr>
            <p:ph type="title"/>
          </p:nvPr>
        </p:nvSpPr>
        <p:spPr/>
        <p:txBody>
          <a:bodyPr/>
          <a:lstStyle/>
          <a:p>
            <a:pPr eaLnBrk="1" hangingPunct="1"/>
            <a:r>
              <a:rPr lang="en-US" smtClean="0">
                <a:latin typeface="Arial" charset="0"/>
                <a:cs typeface="Arial" charset="0"/>
              </a:rPr>
              <a:t>9 – Building and Testing the Structure</a:t>
            </a:r>
          </a:p>
        </p:txBody>
      </p:sp>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5" descr="measuring chart.tif"/>
          <p:cNvPicPr>
            <a:picLocks noChangeAspect="1"/>
          </p:cNvPicPr>
          <p:nvPr/>
        </p:nvPicPr>
        <p:blipFill>
          <a:blip r:embed="rId2" cstate="print"/>
          <a:srcRect/>
          <a:stretch>
            <a:fillRect/>
          </a:stretch>
        </p:blipFill>
        <p:spPr bwMode="auto">
          <a:xfrm>
            <a:off x="4827588" y="1022350"/>
            <a:ext cx="3756025" cy="2914650"/>
          </a:xfrm>
          <a:prstGeom prst="rect">
            <a:avLst/>
          </a:prstGeom>
          <a:noFill/>
          <a:ln w="9525">
            <a:noFill/>
            <a:miter lim="800000"/>
            <a:headEnd/>
            <a:tailEnd/>
          </a:ln>
        </p:spPr>
      </p:pic>
      <p:sp>
        <p:nvSpPr>
          <p:cNvPr id="99331" name="Rectangle 5"/>
          <p:cNvSpPr>
            <a:spLocks noGrp="1" noChangeArrowheads="1"/>
          </p:cNvSpPr>
          <p:nvPr>
            <p:ph idx="1"/>
          </p:nvPr>
        </p:nvSpPr>
        <p:spPr>
          <a:xfrm>
            <a:off x="900113" y="1797050"/>
            <a:ext cx="3844925" cy="4368800"/>
          </a:xfrm>
        </p:spPr>
        <p:txBody>
          <a:bodyPr/>
          <a:lstStyle/>
          <a:p>
            <a:pPr eaLnBrk="1" hangingPunct="1"/>
            <a:r>
              <a:rPr lang="en-US" sz="2000" smtClean="0">
                <a:latin typeface="Arial" charset="0"/>
                <a:cs typeface="Arial" charset="0"/>
              </a:rPr>
              <a:t>The PDF files </a:t>
            </a:r>
            <a:r>
              <a:rPr lang="en-US" sz="2000" i="1" smtClean="0">
                <a:latin typeface="Arial" charset="0"/>
                <a:cs typeface="Arial" charset="0"/>
              </a:rPr>
              <a:t>Measuring Chart</a:t>
            </a:r>
            <a:r>
              <a:rPr lang="en-US" sz="2000" smtClean="0">
                <a:latin typeface="Arial" charset="0"/>
                <a:cs typeface="Arial" charset="0"/>
              </a:rPr>
              <a:t> and </a:t>
            </a:r>
            <a:r>
              <a:rPr lang="en-US" sz="2000" i="1" smtClean="0">
                <a:latin typeface="Arial" charset="0"/>
                <a:cs typeface="Arial" charset="0"/>
              </a:rPr>
              <a:t>Construction Guide</a:t>
            </a:r>
            <a:r>
              <a:rPr lang="en-US" sz="2000" smtClean="0">
                <a:latin typeface="Arial" charset="0"/>
                <a:cs typeface="Arial" charset="0"/>
              </a:rPr>
              <a:t> can be used to make construction easier. </a:t>
            </a:r>
          </a:p>
        </p:txBody>
      </p:sp>
      <p:sp>
        <p:nvSpPr>
          <p:cNvPr id="99332" name="Rectangle 4"/>
          <p:cNvSpPr>
            <a:spLocks noGrp="1" noChangeArrowheads="1"/>
          </p:cNvSpPr>
          <p:nvPr>
            <p:ph type="title"/>
          </p:nvPr>
        </p:nvSpPr>
        <p:spPr/>
        <p:txBody>
          <a:bodyPr/>
          <a:lstStyle/>
          <a:p>
            <a:pPr eaLnBrk="1" hangingPunct="1"/>
            <a:r>
              <a:rPr lang="en-US" smtClean="0">
                <a:latin typeface="Arial" charset="0"/>
                <a:cs typeface="Arial" charset="0"/>
              </a:rPr>
              <a:t>Construction Aids</a:t>
            </a:r>
          </a:p>
        </p:txBody>
      </p:sp>
      <p:pic>
        <p:nvPicPr>
          <p:cNvPr id="99333" name="Picture 6" descr="Region Capture.JPG"/>
          <p:cNvPicPr>
            <a:picLocks noChangeAspect="1"/>
          </p:cNvPicPr>
          <p:nvPr/>
        </p:nvPicPr>
        <p:blipFill>
          <a:blip r:embed="rId3" cstate="print"/>
          <a:srcRect/>
          <a:stretch>
            <a:fillRect/>
          </a:stretch>
        </p:blipFill>
        <p:spPr bwMode="auto">
          <a:xfrm>
            <a:off x="3051175" y="3284538"/>
            <a:ext cx="3613150" cy="28003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5"/>
          <p:cNvSpPr>
            <a:spLocks noGrp="1" noChangeArrowheads="1"/>
          </p:cNvSpPr>
          <p:nvPr>
            <p:ph idx="1"/>
          </p:nvPr>
        </p:nvSpPr>
        <p:spPr>
          <a:xfrm>
            <a:off x="900113" y="1797050"/>
            <a:ext cx="3671887" cy="4368800"/>
          </a:xfrm>
        </p:spPr>
        <p:txBody>
          <a:bodyPr/>
          <a:lstStyle/>
          <a:p>
            <a:pPr eaLnBrk="1" hangingPunct="1"/>
            <a:r>
              <a:rPr lang="en-US" sz="2000" smtClean="0">
                <a:latin typeface="Arial" charset="0"/>
                <a:cs typeface="Arial" charset="0"/>
              </a:rPr>
              <a:t>Distribute 1/8" x 1/8" x 24" balsa sticks, glue and cutters.</a:t>
            </a:r>
          </a:p>
          <a:p>
            <a:pPr eaLnBrk="1" hangingPunct="1"/>
            <a:r>
              <a:rPr lang="en-US" sz="2000" smtClean="0">
                <a:latin typeface="Arial" charset="0"/>
                <a:cs typeface="Arial" charset="0"/>
              </a:rPr>
              <a:t> Cut, glue and assemble structure per instructions.</a:t>
            </a:r>
          </a:p>
        </p:txBody>
      </p:sp>
      <p:sp>
        <p:nvSpPr>
          <p:cNvPr id="100355" name="Rectangle 4"/>
          <p:cNvSpPr>
            <a:spLocks noGrp="1" noChangeArrowheads="1"/>
          </p:cNvSpPr>
          <p:nvPr>
            <p:ph type="title"/>
          </p:nvPr>
        </p:nvSpPr>
        <p:spPr/>
        <p:txBody>
          <a:bodyPr/>
          <a:lstStyle/>
          <a:p>
            <a:pPr eaLnBrk="1" hangingPunct="1"/>
            <a:r>
              <a:rPr lang="en-US" smtClean="0">
                <a:latin typeface="Arial" charset="0"/>
                <a:cs typeface="Arial" charset="0"/>
              </a:rPr>
              <a:t>Building the Structure</a:t>
            </a:r>
          </a:p>
        </p:txBody>
      </p:sp>
      <p:pic>
        <p:nvPicPr>
          <p:cNvPr id="100356" name="Picture 7" descr="partial_bridge_1"/>
          <p:cNvPicPr>
            <a:picLocks noChangeAspect="1" noChangeArrowheads="1"/>
          </p:cNvPicPr>
          <p:nvPr/>
        </p:nvPicPr>
        <p:blipFill>
          <a:blip r:embed="rId2" cstate="print"/>
          <a:srcRect/>
          <a:stretch>
            <a:fillRect/>
          </a:stretch>
        </p:blipFill>
        <p:spPr bwMode="auto">
          <a:xfrm>
            <a:off x="4648200" y="1371600"/>
            <a:ext cx="3903663" cy="29289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4"/>
          <p:cNvSpPr>
            <a:spLocks noGrp="1" noChangeArrowheads="1"/>
          </p:cNvSpPr>
          <p:nvPr>
            <p:ph idx="1"/>
          </p:nvPr>
        </p:nvSpPr>
        <p:spPr>
          <a:xfrm>
            <a:off x="900113" y="1797050"/>
            <a:ext cx="4475162" cy="4368800"/>
          </a:xfrm>
        </p:spPr>
        <p:txBody>
          <a:bodyPr/>
          <a:lstStyle/>
          <a:p>
            <a:pPr marL="533400" indent="-533400" eaLnBrk="1" hangingPunct="1">
              <a:buFontTx/>
              <a:buAutoNum type="arabicPeriod"/>
            </a:pPr>
            <a:r>
              <a:rPr lang="en-US" sz="2000" smtClean="0">
                <a:latin typeface="Arial" charset="0"/>
                <a:cs typeface="Arial" charset="0"/>
              </a:rPr>
              <a:t>Set up sawhorses or tables to represent the 350mm span.</a:t>
            </a:r>
          </a:p>
          <a:p>
            <a:pPr marL="533400" indent="-533400" eaLnBrk="1" hangingPunct="1">
              <a:buFontTx/>
              <a:buAutoNum type="arabicPeriod"/>
            </a:pPr>
            <a:r>
              <a:rPr lang="en-US" sz="2000" smtClean="0">
                <a:latin typeface="Arial" charset="0"/>
                <a:cs typeface="Arial" charset="0"/>
              </a:rPr>
              <a:t>Place the bridge and load plate across the sawhorses or tables.</a:t>
            </a:r>
          </a:p>
          <a:p>
            <a:pPr marL="533400" indent="-533400" eaLnBrk="1" hangingPunct="1">
              <a:buFontTx/>
              <a:buAutoNum type="arabicPeriod"/>
            </a:pPr>
            <a:r>
              <a:rPr lang="en-US" sz="2000" smtClean="0">
                <a:latin typeface="Arial" charset="0"/>
                <a:cs typeface="Arial" charset="0"/>
              </a:rPr>
              <a:t>Make sure to wear eye protection!</a:t>
            </a:r>
          </a:p>
        </p:txBody>
      </p:sp>
      <p:sp>
        <p:nvSpPr>
          <p:cNvPr id="101379" name="Rectangle 2"/>
          <p:cNvSpPr>
            <a:spLocks noGrp="1" noChangeArrowheads="1"/>
          </p:cNvSpPr>
          <p:nvPr>
            <p:ph type="title"/>
          </p:nvPr>
        </p:nvSpPr>
        <p:spPr/>
        <p:txBody>
          <a:bodyPr/>
          <a:lstStyle/>
          <a:p>
            <a:pPr eaLnBrk="1" hangingPunct="1"/>
            <a:r>
              <a:rPr lang="en-US" smtClean="0">
                <a:latin typeface="Arial" charset="0"/>
                <a:cs typeface="Arial" charset="0"/>
              </a:rPr>
              <a:t>Testing the Structure (setup)</a:t>
            </a:r>
          </a:p>
        </p:txBody>
      </p:sp>
      <p:pic>
        <p:nvPicPr>
          <p:cNvPr id="101380" name="Picture 10" descr="setup_sawhorses_03"/>
          <p:cNvPicPr>
            <a:picLocks noChangeAspect="1" noChangeArrowheads="1"/>
          </p:cNvPicPr>
          <p:nvPr/>
        </p:nvPicPr>
        <p:blipFill>
          <a:blip r:embed="rId2" cstate="print"/>
          <a:srcRect/>
          <a:stretch>
            <a:fillRect/>
          </a:stretch>
        </p:blipFill>
        <p:spPr bwMode="auto">
          <a:xfrm>
            <a:off x="5484813" y="3671888"/>
            <a:ext cx="2524125" cy="2609850"/>
          </a:xfrm>
          <a:prstGeom prst="rect">
            <a:avLst/>
          </a:prstGeom>
          <a:noFill/>
          <a:ln w="9525">
            <a:noFill/>
            <a:miter lim="800000"/>
            <a:headEnd/>
            <a:tailEnd/>
          </a:ln>
        </p:spPr>
      </p:pic>
      <p:pic>
        <p:nvPicPr>
          <p:cNvPr id="101381" name="Picture 11" descr="setup_sawhorses_01"/>
          <p:cNvPicPr>
            <a:picLocks noChangeAspect="1" noChangeArrowheads="1"/>
          </p:cNvPicPr>
          <p:nvPr/>
        </p:nvPicPr>
        <p:blipFill>
          <a:blip r:embed="rId3" cstate="print"/>
          <a:srcRect/>
          <a:stretch>
            <a:fillRect/>
          </a:stretch>
        </p:blipFill>
        <p:spPr bwMode="auto">
          <a:xfrm>
            <a:off x="5491163" y="958850"/>
            <a:ext cx="3048000" cy="2663825"/>
          </a:xfrm>
          <a:prstGeom prst="rect">
            <a:avLst/>
          </a:prstGeom>
          <a:noFill/>
          <a:ln w="9525">
            <a:noFill/>
            <a:miter lim="800000"/>
            <a:headEnd/>
            <a:tailEnd/>
          </a:ln>
        </p:spPr>
      </p:pic>
      <p:pic>
        <p:nvPicPr>
          <p:cNvPr id="101382" name="Picture 12" descr="goggles"/>
          <p:cNvPicPr>
            <a:picLocks noChangeAspect="1" noChangeArrowheads="1"/>
          </p:cNvPicPr>
          <p:nvPr/>
        </p:nvPicPr>
        <p:blipFill>
          <a:blip r:embed="rId4" cstate="print"/>
          <a:srcRect/>
          <a:stretch>
            <a:fillRect/>
          </a:stretch>
        </p:blipFill>
        <p:spPr bwMode="auto">
          <a:xfrm>
            <a:off x="3336925" y="4406900"/>
            <a:ext cx="1905000" cy="138906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idx="1"/>
          </p:nvPr>
        </p:nvSpPr>
        <p:spPr>
          <a:xfrm>
            <a:off x="900113" y="1797050"/>
            <a:ext cx="3671887" cy="4368800"/>
          </a:xfrm>
        </p:spPr>
        <p:txBody>
          <a:bodyPr/>
          <a:lstStyle/>
          <a:p>
            <a:pPr marL="533400" indent="-533400" eaLnBrk="1" hangingPunct="1">
              <a:lnSpc>
                <a:spcPct val="90000"/>
              </a:lnSpc>
              <a:buClr>
                <a:schemeClr val="tx1"/>
              </a:buClr>
              <a:buFontTx/>
              <a:buAutoNum type="arabicPeriod" startAt="4"/>
            </a:pPr>
            <a:r>
              <a:rPr lang="en-US" sz="2000" smtClean="0">
                <a:latin typeface="Arial" charset="0"/>
                <a:cs typeface="Arial" charset="0"/>
              </a:rPr>
              <a:t>Use a drawstring bag or bucket with wire attached.</a:t>
            </a:r>
          </a:p>
          <a:p>
            <a:pPr marL="533400" indent="-533400" eaLnBrk="1" hangingPunct="1">
              <a:lnSpc>
                <a:spcPct val="90000"/>
              </a:lnSpc>
              <a:buClr>
                <a:schemeClr val="tx1"/>
              </a:buClr>
              <a:buFontTx/>
              <a:buAutoNum type="arabicPeriod" startAt="4"/>
            </a:pPr>
            <a:r>
              <a:rPr lang="en-US" sz="2000" smtClean="0">
                <a:latin typeface="Arial" charset="0"/>
                <a:cs typeface="Arial" charset="0"/>
              </a:rPr>
              <a:t>Pass drawstring or wire through hole in load plate and pin in place.</a:t>
            </a:r>
          </a:p>
          <a:p>
            <a:pPr marL="533400" indent="-533400" eaLnBrk="1" hangingPunct="1">
              <a:lnSpc>
                <a:spcPct val="90000"/>
              </a:lnSpc>
              <a:buClr>
                <a:schemeClr val="tx1"/>
              </a:buClr>
              <a:buFontTx/>
              <a:buAutoNum type="arabicPeriod" startAt="4"/>
            </a:pPr>
            <a:r>
              <a:rPr lang="en-US" sz="2000" smtClean="0">
                <a:latin typeface="Arial" charset="0"/>
                <a:cs typeface="Arial" charset="0"/>
              </a:rPr>
              <a:t>Load bag or bucket with weighted objects until breakage occurs.</a:t>
            </a:r>
          </a:p>
        </p:txBody>
      </p:sp>
      <p:sp>
        <p:nvSpPr>
          <p:cNvPr id="102403" name="Rectangle 2"/>
          <p:cNvSpPr>
            <a:spLocks noGrp="1" noChangeArrowheads="1"/>
          </p:cNvSpPr>
          <p:nvPr>
            <p:ph type="title"/>
          </p:nvPr>
        </p:nvSpPr>
        <p:spPr/>
        <p:txBody>
          <a:bodyPr/>
          <a:lstStyle/>
          <a:p>
            <a:pPr eaLnBrk="1" hangingPunct="1"/>
            <a:r>
              <a:rPr lang="en-US" smtClean="0">
                <a:latin typeface="Arial" charset="0"/>
                <a:cs typeface="Arial" charset="0"/>
              </a:rPr>
              <a:t>Testing the Structure (test weight)</a:t>
            </a:r>
          </a:p>
        </p:txBody>
      </p:sp>
      <p:pic>
        <p:nvPicPr>
          <p:cNvPr id="102404" name="Picture 4" descr="bag_1"/>
          <p:cNvPicPr>
            <a:picLocks noChangeAspect="1" noChangeArrowheads="1"/>
          </p:cNvPicPr>
          <p:nvPr/>
        </p:nvPicPr>
        <p:blipFill>
          <a:blip r:embed="rId2" cstate="print"/>
          <a:srcRect/>
          <a:stretch>
            <a:fillRect/>
          </a:stretch>
        </p:blipFill>
        <p:spPr bwMode="auto">
          <a:xfrm>
            <a:off x="4648200" y="1371600"/>
            <a:ext cx="3244850" cy="2433638"/>
          </a:xfrm>
          <a:prstGeom prst="rect">
            <a:avLst/>
          </a:prstGeom>
          <a:noFill/>
          <a:ln w="9525">
            <a:noFill/>
            <a:miter lim="800000"/>
            <a:headEnd/>
            <a:tailEnd/>
          </a:ln>
        </p:spPr>
      </p:pic>
      <p:pic>
        <p:nvPicPr>
          <p:cNvPr id="102405" name="Picture 5" descr="bucket_5"/>
          <p:cNvPicPr>
            <a:picLocks noChangeAspect="1" noChangeArrowheads="1"/>
          </p:cNvPicPr>
          <p:nvPr/>
        </p:nvPicPr>
        <p:blipFill>
          <a:blip r:embed="rId3" cstate="print"/>
          <a:srcRect/>
          <a:stretch>
            <a:fillRect/>
          </a:stretch>
        </p:blipFill>
        <p:spPr bwMode="auto">
          <a:xfrm>
            <a:off x="4648200" y="3962400"/>
            <a:ext cx="3244850" cy="243363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4"/>
          <p:cNvSpPr>
            <a:spLocks noGrp="1" noChangeArrowheads="1"/>
          </p:cNvSpPr>
          <p:nvPr>
            <p:ph type="title"/>
          </p:nvPr>
        </p:nvSpPr>
        <p:spPr/>
        <p:txBody>
          <a:bodyPr/>
          <a:lstStyle/>
          <a:p>
            <a:pPr eaLnBrk="1" hangingPunct="1"/>
            <a:r>
              <a:rPr lang="en-US" smtClean="0">
                <a:latin typeface="Arial" charset="0"/>
                <a:cs typeface="Arial" charset="0"/>
              </a:rPr>
              <a:t>10 – Weldment Profiles and Structural Members</a:t>
            </a:r>
          </a:p>
        </p:txBody>
      </p:sp>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5"/>
          <p:cNvSpPr>
            <a:spLocks noGrp="1" noChangeArrowheads="1"/>
          </p:cNvSpPr>
          <p:nvPr>
            <p:ph idx="1"/>
          </p:nvPr>
        </p:nvSpPr>
        <p:spPr>
          <a:xfrm>
            <a:off x="900113" y="1797050"/>
            <a:ext cx="4081462" cy="4368800"/>
          </a:xfrm>
        </p:spPr>
        <p:txBody>
          <a:bodyPr/>
          <a:lstStyle/>
          <a:p>
            <a:pPr eaLnBrk="1" hangingPunct="1"/>
            <a:r>
              <a:rPr lang="en-US" sz="2000" smtClean="0">
                <a:latin typeface="Arial" charset="0"/>
                <a:cs typeface="Arial" charset="0"/>
              </a:rPr>
              <a:t>2D sketches saved as library features.</a:t>
            </a:r>
          </a:p>
          <a:p>
            <a:pPr eaLnBrk="1" hangingPunct="1"/>
            <a:r>
              <a:rPr lang="en-US" sz="2000" smtClean="0">
                <a:latin typeface="Arial" charset="0"/>
                <a:cs typeface="Arial" charset="0"/>
              </a:rPr>
              <a:t>Must be placed in folder under the main </a:t>
            </a:r>
            <a:r>
              <a:rPr lang="en-US" sz="2000" i="1" smtClean="0">
                <a:latin typeface="Arial" charset="0"/>
                <a:cs typeface="Arial" charset="0"/>
              </a:rPr>
              <a:t>weldment profiles</a:t>
            </a:r>
            <a:r>
              <a:rPr lang="en-US" sz="2000" smtClean="0">
                <a:latin typeface="Arial" charset="0"/>
                <a:cs typeface="Arial" charset="0"/>
              </a:rPr>
              <a:t> folder.</a:t>
            </a:r>
          </a:p>
          <a:p>
            <a:pPr eaLnBrk="1" hangingPunct="1"/>
            <a:r>
              <a:rPr lang="en-US" sz="2000" smtClean="0">
                <a:latin typeface="Arial" charset="0"/>
                <a:cs typeface="Arial" charset="0"/>
              </a:rPr>
              <a:t>The default weldment profiles are structural steel shapes.</a:t>
            </a:r>
          </a:p>
          <a:p>
            <a:pPr eaLnBrk="1" hangingPunct="1"/>
            <a:r>
              <a:rPr lang="en-US" sz="2000" smtClean="0">
                <a:latin typeface="Arial" charset="0"/>
                <a:cs typeface="Arial" charset="0"/>
              </a:rPr>
              <a:t>General purpose weldment profiles should have an endpoint or point at any possible placement option (see the default types).</a:t>
            </a:r>
          </a:p>
        </p:txBody>
      </p:sp>
      <p:sp>
        <p:nvSpPr>
          <p:cNvPr id="104451" name="Rectangle 4"/>
          <p:cNvSpPr>
            <a:spLocks noGrp="1" noChangeArrowheads="1"/>
          </p:cNvSpPr>
          <p:nvPr>
            <p:ph type="title"/>
          </p:nvPr>
        </p:nvSpPr>
        <p:spPr/>
        <p:txBody>
          <a:bodyPr/>
          <a:lstStyle/>
          <a:p>
            <a:pPr eaLnBrk="1" hangingPunct="1"/>
            <a:r>
              <a:rPr lang="en-US" smtClean="0">
                <a:latin typeface="Arial" charset="0"/>
                <a:cs typeface="Arial" charset="0"/>
              </a:rPr>
              <a:t>Weldment Profiles</a:t>
            </a:r>
          </a:p>
        </p:txBody>
      </p:sp>
      <p:pic>
        <p:nvPicPr>
          <p:cNvPr id="104452" name="Picture 2" descr="J:\Bridge Design Project\Support Files-Bridge Design Project\Art\Weldments_32A.tif"/>
          <p:cNvPicPr>
            <a:picLocks noChangeAspect="1" noChangeArrowheads="1"/>
          </p:cNvPicPr>
          <p:nvPr/>
        </p:nvPicPr>
        <p:blipFill>
          <a:blip r:embed="rId2" cstate="print"/>
          <a:srcRect/>
          <a:stretch>
            <a:fillRect/>
          </a:stretch>
        </p:blipFill>
        <p:spPr bwMode="auto">
          <a:xfrm>
            <a:off x="4672013" y="1074738"/>
            <a:ext cx="981075" cy="1274762"/>
          </a:xfrm>
          <a:prstGeom prst="rect">
            <a:avLst/>
          </a:prstGeom>
          <a:noFill/>
          <a:ln w="9525">
            <a:noFill/>
            <a:miter lim="800000"/>
            <a:headEnd/>
            <a:tailEnd/>
          </a:ln>
        </p:spPr>
      </p:pic>
      <p:pic>
        <p:nvPicPr>
          <p:cNvPr id="104453" name="Picture 3" descr="J:\Bridge Design Project\Support Files-Bridge Design Project\Art\Weldments_32B.tif"/>
          <p:cNvPicPr>
            <a:picLocks noChangeAspect="1" noChangeArrowheads="1"/>
          </p:cNvPicPr>
          <p:nvPr/>
        </p:nvPicPr>
        <p:blipFill>
          <a:blip r:embed="rId3" cstate="print"/>
          <a:srcRect/>
          <a:stretch>
            <a:fillRect/>
          </a:stretch>
        </p:blipFill>
        <p:spPr bwMode="auto">
          <a:xfrm>
            <a:off x="5805488" y="1074738"/>
            <a:ext cx="901700" cy="1238250"/>
          </a:xfrm>
          <a:prstGeom prst="rect">
            <a:avLst/>
          </a:prstGeom>
          <a:noFill/>
          <a:ln w="9525">
            <a:noFill/>
            <a:miter lim="800000"/>
            <a:headEnd/>
            <a:tailEnd/>
          </a:ln>
        </p:spPr>
      </p:pic>
      <p:pic>
        <p:nvPicPr>
          <p:cNvPr id="104454" name="Picture 4" descr="J:\Bridge Design Project\Support Files-Bridge Design Project\Art\Weldments_32C.tif"/>
          <p:cNvPicPr>
            <a:picLocks noChangeAspect="1" noChangeArrowheads="1"/>
          </p:cNvPicPr>
          <p:nvPr/>
        </p:nvPicPr>
        <p:blipFill>
          <a:blip r:embed="rId4" cstate="print"/>
          <a:srcRect/>
          <a:stretch>
            <a:fillRect/>
          </a:stretch>
        </p:blipFill>
        <p:spPr bwMode="auto">
          <a:xfrm>
            <a:off x="6780213" y="1241425"/>
            <a:ext cx="1103312" cy="1090613"/>
          </a:xfrm>
          <a:prstGeom prst="rect">
            <a:avLst/>
          </a:prstGeom>
          <a:noFill/>
          <a:ln w="9525">
            <a:noFill/>
            <a:miter lim="800000"/>
            <a:headEnd/>
            <a:tailEnd/>
          </a:ln>
        </p:spPr>
      </p:pic>
      <p:pic>
        <p:nvPicPr>
          <p:cNvPr id="104455" name="Picture 5" descr="J:\Bridge Design Project\Support Files-Bridge Design Project\Art\Weldments_32D.tif"/>
          <p:cNvPicPr>
            <a:picLocks noChangeAspect="1" noChangeArrowheads="1"/>
          </p:cNvPicPr>
          <p:nvPr/>
        </p:nvPicPr>
        <p:blipFill>
          <a:blip r:embed="rId5" cstate="print"/>
          <a:srcRect/>
          <a:stretch>
            <a:fillRect/>
          </a:stretch>
        </p:blipFill>
        <p:spPr bwMode="auto">
          <a:xfrm>
            <a:off x="4940300" y="2441575"/>
            <a:ext cx="444500" cy="1066800"/>
          </a:xfrm>
          <a:prstGeom prst="rect">
            <a:avLst/>
          </a:prstGeom>
          <a:noFill/>
          <a:ln w="9525">
            <a:noFill/>
            <a:miter lim="800000"/>
            <a:headEnd/>
            <a:tailEnd/>
          </a:ln>
        </p:spPr>
      </p:pic>
      <p:pic>
        <p:nvPicPr>
          <p:cNvPr id="104456" name="Picture 6" descr="J:\Bridge Design Project\Support Files-Bridge Design Project\Art\Weldments_32E.tif"/>
          <p:cNvPicPr>
            <a:picLocks noChangeAspect="1" noChangeArrowheads="1"/>
          </p:cNvPicPr>
          <p:nvPr/>
        </p:nvPicPr>
        <p:blipFill>
          <a:blip r:embed="rId6" cstate="print"/>
          <a:srcRect/>
          <a:stretch>
            <a:fillRect/>
          </a:stretch>
        </p:blipFill>
        <p:spPr bwMode="auto">
          <a:xfrm>
            <a:off x="5915025" y="2387600"/>
            <a:ext cx="682625" cy="1079500"/>
          </a:xfrm>
          <a:prstGeom prst="rect">
            <a:avLst/>
          </a:prstGeom>
          <a:noFill/>
          <a:ln w="9525">
            <a:noFill/>
            <a:miter lim="800000"/>
            <a:headEnd/>
            <a:tailEnd/>
          </a:ln>
        </p:spPr>
      </p:pic>
      <p:pic>
        <p:nvPicPr>
          <p:cNvPr id="104457" name="Picture 7" descr="J:\Bridge Design Project\Support Files-Bridge Design Project\Art\Weldments_32F.tif"/>
          <p:cNvPicPr>
            <a:picLocks noChangeAspect="1" noChangeArrowheads="1"/>
          </p:cNvPicPr>
          <p:nvPr/>
        </p:nvPicPr>
        <p:blipFill>
          <a:blip r:embed="rId7" cstate="print"/>
          <a:srcRect/>
          <a:stretch>
            <a:fillRect/>
          </a:stretch>
        </p:blipFill>
        <p:spPr bwMode="auto">
          <a:xfrm>
            <a:off x="7988300" y="1262063"/>
            <a:ext cx="1036638" cy="1047750"/>
          </a:xfrm>
          <a:prstGeom prst="rect">
            <a:avLst/>
          </a:prstGeom>
          <a:noFill/>
          <a:ln w="9525">
            <a:noFill/>
            <a:miter lim="800000"/>
            <a:headEnd/>
            <a:tailEnd/>
          </a:ln>
        </p:spPr>
      </p:pic>
      <p:pic>
        <p:nvPicPr>
          <p:cNvPr id="104458" name="Picture 8" descr="J:\Bridge Design Project\Support Files-Bridge Design Project\Art\additional_profile_01.tif"/>
          <p:cNvPicPr>
            <a:picLocks noChangeAspect="1" noChangeArrowheads="1"/>
          </p:cNvPicPr>
          <p:nvPr/>
        </p:nvPicPr>
        <p:blipFill>
          <a:blip r:embed="rId8" cstate="print"/>
          <a:srcRect/>
          <a:stretch>
            <a:fillRect/>
          </a:stretch>
        </p:blipFill>
        <p:spPr bwMode="auto">
          <a:xfrm>
            <a:off x="6780213" y="2411413"/>
            <a:ext cx="2024062" cy="1030287"/>
          </a:xfrm>
          <a:prstGeom prst="rect">
            <a:avLst/>
          </a:prstGeom>
          <a:noFill/>
          <a:ln w="9525">
            <a:noFill/>
            <a:miter lim="800000"/>
            <a:headEnd/>
            <a:tailEnd/>
          </a:ln>
        </p:spPr>
      </p:pic>
      <p:pic>
        <p:nvPicPr>
          <p:cNvPr id="104459" name="Picture 9" descr="C:\Temp\1-19-2012 10-00-36 AM.tif"/>
          <p:cNvPicPr>
            <a:picLocks noChangeAspect="1" noChangeArrowheads="1"/>
          </p:cNvPicPr>
          <p:nvPr/>
        </p:nvPicPr>
        <p:blipFill>
          <a:blip r:embed="rId9" cstate="print"/>
          <a:srcRect/>
          <a:stretch>
            <a:fillRect/>
          </a:stretch>
        </p:blipFill>
        <p:spPr bwMode="auto">
          <a:xfrm>
            <a:off x="5915025" y="3732213"/>
            <a:ext cx="2513013" cy="25527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
          <p:cNvSpPr>
            <a:spLocks noGrp="1" noChangeArrowheads="1"/>
          </p:cNvSpPr>
          <p:nvPr>
            <p:ph idx="1"/>
          </p:nvPr>
        </p:nvSpPr>
        <p:spPr>
          <a:xfrm>
            <a:off x="900113" y="1847850"/>
            <a:ext cx="2625725" cy="4368800"/>
          </a:xfrm>
        </p:spPr>
        <p:txBody>
          <a:bodyPr rtlCol="0">
            <a:normAutofit lnSpcReduction="10000"/>
          </a:bodyPr>
          <a:lstStyle/>
          <a:p>
            <a:pPr eaLnBrk="1" fontAlgn="auto" hangingPunct="1">
              <a:spcAft>
                <a:spcPts val="0"/>
              </a:spcAft>
              <a:defRPr/>
            </a:pPr>
            <a:r>
              <a:rPr lang="en-US" sz="2000" dirty="0" smtClean="0">
                <a:latin typeface="Arial" charset="0"/>
                <a:cs typeface="Arial" charset="0"/>
              </a:rPr>
              <a:t>Trusses are simple structures used as bridges for railroads, auto and foot traffic; capable of carrying large loads across spans. They consist of a road or rail surface, 2 walls and sometimes bracing between the walls.</a:t>
            </a:r>
          </a:p>
        </p:txBody>
      </p:sp>
      <p:sp>
        <p:nvSpPr>
          <p:cNvPr id="61443" name="Rectangle 4"/>
          <p:cNvSpPr>
            <a:spLocks noGrp="1" noChangeArrowheads="1"/>
          </p:cNvSpPr>
          <p:nvPr>
            <p:ph type="title"/>
          </p:nvPr>
        </p:nvSpPr>
        <p:spPr/>
        <p:txBody>
          <a:bodyPr/>
          <a:lstStyle/>
          <a:p>
            <a:pPr eaLnBrk="1" hangingPunct="1"/>
            <a:r>
              <a:rPr lang="en-US" smtClean="0">
                <a:latin typeface="Arial" charset="0"/>
                <a:cs typeface="Arial" charset="0"/>
              </a:rPr>
              <a:t>What are Trusses?</a:t>
            </a:r>
          </a:p>
        </p:txBody>
      </p:sp>
      <p:pic>
        <p:nvPicPr>
          <p:cNvPr id="61444" name="Picture 11" descr="Vertical"/>
          <p:cNvPicPr>
            <a:picLocks noChangeAspect="1" noChangeArrowheads="1"/>
          </p:cNvPicPr>
          <p:nvPr/>
        </p:nvPicPr>
        <p:blipFill>
          <a:blip r:embed="rId2" cstate="print"/>
          <a:srcRect/>
          <a:stretch>
            <a:fillRect/>
          </a:stretch>
        </p:blipFill>
        <p:spPr bwMode="auto">
          <a:xfrm>
            <a:off x="304800" y="1225550"/>
            <a:ext cx="2057400" cy="685800"/>
          </a:xfrm>
          <a:prstGeom prst="rect">
            <a:avLst/>
          </a:prstGeom>
          <a:noFill/>
          <a:ln w="9525">
            <a:noFill/>
            <a:miter lim="800000"/>
            <a:headEnd/>
            <a:tailEnd/>
          </a:ln>
        </p:spPr>
      </p:pic>
      <p:pic>
        <p:nvPicPr>
          <p:cNvPr id="61445" name="Picture 15" descr="33rd_rr_back__01wm"/>
          <p:cNvPicPr>
            <a:picLocks noChangeAspect="1" noChangeArrowheads="1"/>
          </p:cNvPicPr>
          <p:nvPr/>
        </p:nvPicPr>
        <p:blipFill>
          <a:blip r:embed="rId3" cstate="print"/>
          <a:srcRect/>
          <a:stretch>
            <a:fillRect/>
          </a:stretch>
        </p:blipFill>
        <p:spPr bwMode="auto">
          <a:xfrm>
            <a:off x="4876800" y="3810000"/>
            <a:ext cx="4038600" cy="1939925"/>
          </a:xfrm>
          <a:prstGeom prst="rect">
            <a:avLst/>
          </a:prstGeom>
          <a:noFill/>
          <a:ln w="9525">
            <a:noFill/>
            <a:miter lim="800000"/>
            <a:headEnd/>
            <a:tailEnd/>
          </a:ln>
        </p:spPr>
      </p:pic>
      <p:pic>
        <p:nvPicPr>
          <p:cNvPr id="61446" name="Picture 12" descr="truss_picture_1"/>
          <p:cNvPicPr>
            <a:picLocks noChangeAspect="1" noChangeArrowheads="1"/>
          </p:cNvPicPr>
          <p:nvPr/>
        </p:nvPicPr>
        <p:blipFill>
          <a:blip r:embed="rId4" cstate="print"/>
          <a:srcRect/>
          <a:stretch>
            <a:fillRect/>
          </a:stretch>
        </p:blipFill>
        <p:spPr bwMode="auto">
          <a:xfrm>
            <a:off x="3646488" y="4002088"/>
            <a:ext cx="1624012" cy="2438400"/>
          </a:xfrm>
          <a:prstGeom prst="rect">
            <a:avLst/>
          </a:prstGeom>
          <a:noFill/>
          <a:ln w="76200">
            <a:solidFill>
              <a:schemeClr val="tx1"/>
            </a:solidFill>
            <a:miter lim="800000"/>
            <a:headEnd/>
            <a:tailEnd/>
          </a:ln>
        </p:spPr>
      </p:pic>
      <p:pic>
        <p:nvPicPr>
          <p:cNvPr id="61447" name="Picture 17" descr="herrs_rr_01_wm"/>
          <p:cNvPicPr>
            <a:picLocks noChangeAspect="1" noChangeArrowheads="1"/>
          </p:cNvPicPr>
          <p:nvPr/>
        </p:nvPicPr>
        <p:blipFill>
          <a:blip r:embed="rId5" cstate="print"/>
          <a:srcRect/>
          <a:stretch>
            <a:fillRect/>
          </a:stretch>
        </p:blipFill>
        <p:spPr bwMode="auto">
          <a:xfrm>
            <a:off x="3810000" y="1143000"/>
            <a:ext cx="5080000" cy="25400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5"/>
          <p:cNvSpPr>
            <a:spLocks noGrp="1" noChangeArrowheads="1"/>
          </p:cNvSpPr>
          <p:nvPr>
            <p:ph idx="1"/>
          </p:nvPr>
        </p:nvSpPr>
        <p:spPr>
          <a:xfrm>
            <a:off x="900113" y="1797050"/>
            <a:ext cx="4081462" cy="4368800"/>
          </a:xfrm>
        </p:spPr>
        <p:txBody>
          <a:bodyPr/>
          <a:lstStyle/>
          <a:p>
            <a:pPr eaLnBrk="1" hangingPunct="1"/>
            <a:r>
              <a:rPr lang="en-US" sz="2000" smtClean="0">
                <a:latin typeface="Arial" charset="0"/>
                <a:cs typeface="Arial" charset="0"/>
              </a:rPr>
              <a:t>2D or 3D sketches defining the position and size of the weldment profiles.</a:t>
            </a:r>
          </a:p>
          <a:p>
            <a:pPr eaLnBrk="1" hangingPunct="1"/>
            <a:r>
              <a:rPr lang="en-US" sz="2000" smtClean="0">
                <a:latin typeface="Arial" charset="0"/>
                <a:cs typeface="Arial" charset="0"/>
              </a:rPr>
              <a:t>Trimming between structural members is done by using Groups or with additional work after creating the weldment.</a:t>
            </a:r>
          </a:p>
          <a:p>
            <a:pPr eaLnBrk="1" hangingPunct="1"/>
            <a:r>
              <a:rPr lang="en-US" sz="2000" smtClean="0">
                <a:latin typeface="Arial" charset="0"/>
                <a:cs typeface="Arial" charset="0"/>
              </a:rPr>
              <a:t>Multiple weldment profile types can be used to define structural members in the same weldment.</a:t>
            </a:r>
          </a:p>
        </p:txBody>
      </p:sp>
      <p:sp>
        <p:nvSpPr>
          <p:cNvPr id="105475" name="Rectangle 4"/>
          <p:cNvSpPr>
            <a:spLocks noGrp="1" noChangeArrowheads="1"/>
          </p:cNvSpPr>
          <p:nvPr>
            <p:ph type="title"/>
          </p:nvPr>
        </p:nvSpPr>
        <p:spPr/>
        <p:txBody>
          <a:bodyPr/>
          <a:lstStyle/>
          <a:p>
            <a:pPr eaLnBrk="1" hangingPunct="1"/>
            <a:r>
              <a:rPr lang="en-US" smtClean="0">
                <a:latin typeface="Arial" charset="0"/>
                <a:cs typeface="Arial" charset="0"/>
              </a:rPr>
              <a:t>Structural Members</a:t>
            </a:r>
          </a:p>
        </p:txBody>
      </p:sp>
      <p:pic>
        <p:nvPicPr>
          <p:cNvPr id="105476" name="Picture 2" descr="C:\Temp\1-19-2012 9-51-18 AM.tif"/>
          <p:cNvPicPr>
            <a:picLocks noChangeAspect="1" noChangeArrowheads="1"/>
          </p:cNvPicPr>
          <p:nvPr/>
        </p:nvPicPr>
        <p:blipFill>
          <a:blip r:embed="rId2" cstate="print"/>
          <a:srcRect/>
          <a:stretch>
            <a:fillRect/>
          </a:stretch>
        </p:blipFill>
        <p:spPr bwMode="auto">
          <a:xfrm>
            <a:off x="5792788" y="2030413"/>
            <a:ext cx="2646362" cy="36480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9" descr="truss_picture_8"/>
          <p:cNvPicPr>
            <a:picLocks noChangeAspect="1" noChangeArrowheads="1"/>
          </p:cNvPicPr>
          <p:nvPr/>
        </p:nvPicPr>
        <p:blipFill>
          <a:blip r:embed="rId2" cstate="print"/>
          <a:srcRect/>
          <a:stretch>
            <a:fillRect/>
          </a:stretch>
        </p:blipFill>
        <p:spPr bwMode="auto">
          <a:xfrm>
            <a:off x="3787775" y="3028950"/>
            <a:ext cx="5091113" cy="2892425"/>
          </a:xfrm>
          <a:prstGeom prst="rect">
            <a:avLst/>
          </a:prstGeom>
          <a:noFill/>
          <a:ln w="9525">
            <a:noFill/>
            <a:miter lim="800000"/>
            <a:headEnd/>
            <a:tailEnd/>
          </a:ln>
        </p:spPr>
      </p:pic>
      <p:sp>
        <p:nvSpPr>
          <p:cNvPr id="62467" name="Rectangle 4"/>
          <p:cNvSpPr>
            <a:spLocks noGrp="1" noChangeArrowheads="1"/>
          </p:cNvSpPr>
          <p:nvPr>
            <p:ph type="title"/>
          </p:nvPr>
        </p:nvSpPr>
        <p:spPr/>
        <p:txBody>
          <a:bodyPr/>
          <a:lstStyle/>
          <a:p>
            <a:pPr eaLnBrk="1" hangingPunct="1"/>
            <a:r>
              <a:rPr lang="en-US" smtClean="0">
                <a:latin typeface="Arial" charset="0"/>
                <a:cs typeface="Arial" charset="0"/>
              </a:rPr>
              <a:t>Longer Spans</a:t>
            </a:r>
          </a:p>
        </p:txBody>
      </p:sp>
      <p:pic>
        <p:nvPicPr>
          <p:cNvPr id="62468" name="Picture 7" descr="truss_picture_11"/>
          <p:cNvPicPr>
            <a:picLocks noChangeAspect="1" noChangeArrowheads="1"/>
          </p:cNvPicPr>
          <p:nvPr/>
        </p:nvPicPr>
        <p:blipFill>
          <a:blip r:embed="rId3" cstate="print"/>
          <a:srcRect/>
          <a:stretch>
            <a:fillRect/>
          </a:stretch>
        </p:blipFill>
        <p:spPr bwMode="auto">
          <a:xfrm>
            <a:off x="2471738" y="1320800"/>
            <a:ext cx="3457575" cy="2306638"/>
          </a:xfrm>
          <a:prstGeom prst="rect">
            <a:avLst/>
          </a:prstGeom>
          <a:noFill/>
          <a:ln w="9525">
            <a:noFill/>
            <a:miter lim="800000"/>
            <a:headEnd/>
            <a:tailEnd/>
          </a:ln>
        </p:spPr>
      </p:pic>
      <p:pic>
        <p:nvPicPr>
          <p:cNvPr id="62469" name="Picture 8" descr="truss_picture_7"/>
          <p:cNvPicPr>
            <a:picLocks noChangeAspect="1" noChangeArrowheads="1"/>
          </p:cNvPicPr>
          <p:nvPr/>
        </p:nvPicPr>
        <p:blipFill>
          <a:blip r:embed="rId4" cstate="print"/>
          <a:srcRect/>
          <a:stretch>
            <a:fillRect/>
          </a:stretch>
        </p:blipFill>
        <p:spPr bwMode="auto">
          <a:xfrm>
            <a:off x="593725" y="3690938"/>
            <a:ext cx="3276600" cy="2352675"/>
          </a:xfrm>
          <a:prstGeom prst="rect">
            <a:avLst/>
          </a:prstGeom>
          <a:noFill/>
          <a:ln w="9525">
            <a:noFill/>
            <a:miter lim="800000"/>
            <a:headEnd/>
            <a:tailEnd/>
          </a:ln>
        </p:spPr>
      </p:pic>
      <p:pic>
        <p:nvPicPr>
          <p:cNvPr id="62470" name="Picture 10" descr="truss_picture_9"/>
          <p:cNvPicPr>
            <a:picLocks noChangeAspect="1" noChangeArrowheads="1"/>
          </p:cNvPicPr>
          <p:nvPr/>
        </p:nvPicPr>
        <p:blipFill>
          <a:blip r:embed="rId5" cstate="print"/>
          <a:srcRect/>
          <a:stretch>
            <a:fillRect/>
          </a:stretch>
        </p:blipFill>
        <p:spPr bwMode="auto">
          <a:xfrm>
            <a:off x="5989638" y="1314450"/>
            <a:ext cx="2898775" cy="1911350"/>
          </a:xfrm>
          <a:prstGeom prst="rect">
            <a:avLst/>
          </a:prstGeom>
          <a:noFill/>
          <a:ln w="9525">
            <a:noFill/>
            <a:miter lim="800000"/>
            <a:headEnd/>
            <a:tailEnd/>
          </a:ln>
        </p:spPr>
      </p:pic>
      <p:sp>
        <p:nvSpPr>
          <p:cNvPr id="62471" name="Rectangle 5"/>
          <p:cNvSpPr>
            <a:spLocks noGrp="1" noChangeArrowheads="1"/>
          </p:cNvSpPr>
          <p:nvPr>
            <p:ph idx="1"/>
          </p:nvPr>
        </p:nvSpPr>
        <p:spPr>
          <a:xfrm>
            <a:off x="655638" y="1349375"/>
            <a:ext cx="1651000" cy="2836863"/>
          </a:xfrm>
        </p:spPr>
        <p:txBody>
          <a:bodyPr/>
          <a:lstStyle/>
          <a:p>
            <a:pPr eaLnBrk="1" hangingPunct="1"/>
            <a:r>
              <a:rPr lang="en-US" sz="2000" smtClean="0">
                <a:latin typeface="Arial" charset="0"/>
                <a:cs typeface="Arial" charset="0"/>
              </a:rPr>
              <a:t>For longer spans, the truss structure can be repeated several times.</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3"/>
          <p:cNvSpPr>
            <a:spLocks noGrp="1" noChangeArrowheads="1"/>
          </p:cNvSpPr>
          <p:nvPr>
            <p:ph idx="1"/>
          </p:nvPr>
        </p:nvSpPr>
        <p:spPr>
          <a:xfrm>
            <a:off x="900113" y="1797050"/>
            <a:ext cx="4911725" cy="3567113"/>
          </a:xfrm>
        </p:spPr>
        <p:txBody>
          <a:bodyPr/>
          <a:lstStyle/>
          <a:p>
            <a:pPr eaLnBrk="1" hangingPunct="1"/>
            <a:r>
              <a:rPr lang="en-US" sz="2000" smtClean="0">
                <a:latin typeface="Arial" charset="0"/>
                <a:cs typeface="Arial" charset="0"/>
              </a:rPr>
              <a:t>The </a:t>
            </a:r>
            <a:r>
              <a:rPr lang="en-US" sz="2000" i="1" smtClean="0">
                <a:latin typeface="Arial" charset="0"/>
                <a:cs typeface="Arial" charset="0"/>
              </a:rPr>
              <a:t>Warren</a:t>
            </a:r>
            <a:r>
              <a:rPr lang="en-US" sz="2000" smtClean="0">
                <a:latin typeface="Arial" charset="0"/>
                <a:cs typeface="Arial" charset="0"/>
              </a:rPr>
              <a:t> truss, shown at right, is one of the simplest and most economical types. It can even be used upside down, in this case with added vertical members.</a:t>
            </a:r>
          </a:p>
        </p:txBody>
      </p:sp>
      <p:sp>
        <p:nvSpPr>
          <p:cNvPr id="63491" name="Rectangle 2"/>
          <p:cNvSpPr>
            <a:spLocks noGrp="1" noChangeArrowheads="1"/>
          </p:cNvSpPr>
          <p:nvPr>
            <p:ph type="title"/>
          </p:nvPr>
        </p:nvSpPr>
        <p:spPr/>
        <p:txBody>
          <a:bodyPr/>
          <a:lstStyle/>
          <a:p>
            <a:pPr eaLnBrk="1" hangingPunct="1"/>
            <a:r>
              <a:rPr lang="en-US" smtClean="0">
                <a:latin typeface="Arial" charset="0"/>
                <a:cs typeface="Arial" charset="0"/>
              </a:rPr>
              <a:t>Truss Types</a:t>
            </a:r>
          </a:p>
        </p:txBody>
      </p:sp>
      <p:pic>
        <p:nvPicPr>
          <p:cNvPr id="63492" name="Picture 4" descr="warren1"/>
          <p:cNvPicPr>
            <a:picLocks noChangeAspect="1" noChangeArrowheads="1"/>
          </p:cNvPicPr>
          <p:nvPr/>
        </p:nvPicPr>
        <p:blipFill>
          <a:blip r:embed="rId2" cstate="print"/>
          <a:srcRect/>
          <a:stretch>
            <a:fillRect/>
          </a:stretch>
        </p:blipFill>
        <p:spPr bwMode="auto">
          <a:xfrm>
            <a:off x="5976938" y="1276350"/>
            <a:ext cx="2857500" cy="952500"/>
          </a:xfrm>
          <a:prstGeom prst="rect">
            <a:avLst/>
          </a:prstGeom>
          <a:noFill/>
          <a:ln w="9525">
            <a:noFill/>
            <a:miter lim="800000"/>
            <a:headEnd/>
            <a:tailEnd/>
          </a:ln>
        </p:spPr>
      </p:pic>
      <p:pic>
        <p:nvPicPr>
          <p:cNvPr id="63493" name="Picture 5" descr="warren_reversed"/>
          <p:cNvPicPr>
            <a:picLocks noChangeAspect="1" noChangeArrowheads="1"/>
          </p:cNvPicPr>
          <p:nvPr/>
        </p:nvPicPr>
        <p:blipFill>
          <a:blip r:embed="rId3" cstate="print"/>
          <a:srcRect/>
          <a:stretch>
            <a:fillRect/>
          </a:stretch>
        </p:blipFill>
        <p:spPr bwMode="auto">
          <a:xfrm>
            <a:off x="5959475" y="2386013"/>
            <a:ext cx="2857500" cy="952500"/>
          </a:xfrm>
          <a:prstGeom prst="rect">
            <a:avLst/>
          </a:prstGeom>
          <a:noFill/>
          <a:ln w="9525">
            <a:noFill/>
            <a:miter lim="800000"/>
            <a:headEnd/>
            <a:tailEnd/>
          </a:ln>
        </p:spPr>
      </p:pic>
      <p:pic>
        <p:nvPicPr>
          <p:cNvPr id="63494" name="Picture 6" descr="truss_picture_10"/>
          <p:cNvPicPr>
            <a:picLocks noChangeAspect="1" noChangeArrowheads="1"/>
          </p:cNvPicPr>
          <p:nvPr/>
        </p:nvPicPr>
        <p:blipFill>
          <a:blip r:embed="rId4" cstate="print"/>
          <a:srcRect/>
          <a:stretch>
            <a:fillRect/>
          </a:stretch>
        </p:blipFill>
        <p:spPr bwMode="auto">
          <a:xfrm>
            <a:off x="5924550" y="3697288"/>
            <a:ext cx="3009900" cy="20574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idx="1"/>
          </p:nvPr>
        </p:nvSpPr>
        <p:spPr>
          <a:xfrm>
            <a:off x="900113" y="1797050"/>
            <a:ext cx="4113212" cy="4368800"/>
          </a:xfrm>
        </p:spPr>
        <p:txBody>
          <a:bodyPr/>
          <a:lstStyle/>
          <a:p>
            <a:pPr eaLnBrk="1" hangingPunct="1"/>
            <a:r>
              <a:rPr lang="en-US" sz="2000" smtClean="0">
                <a:latin typeface="Arial" charset="0"/>
                <a:cs typeface="Arial" charset="0"/>
              </a:rPr>
              <a:t>The </a:t>
            </a:r>
            <a:r>
              <a:rPr lang="en-US" sz="2000" i="1" smtClean="0">
                <a:latin typeface="Arial" charset="0"/>
                <a:cs typeface="Arial" charset="0"/>
              </a:rPr>
              <a:t>Pratt</a:t>
            </a:r>
            <a:r>
              <a:rPr lang="en-US" sz="2000" smtClean="0">
                <a:latin typeface="Arial" charset="0"/>
                <a:cs typeface="Arial" charset="0"/>
              </a:rPr>
              <a:t> (above) and </a:t>
            </a:r>
            <a:r>
              <a:rPr lang="en-US" sz="2000" i="1" smtClean="0">
                <a:latin typeface="Arial" charset="0"/>
                <a:cs typeface="Arial" charset="0"/>
              </a:rPr>
              <a:t>Howe</a:t>
            </a:r>
            <a:r>
              <a:rPr lang="en-US" sz="2000" smtClean="0">
                <a:latin typeface="Arial" charset="0"/>
                <a:cs typeface="Arial" charset="0"/>
              </a:rPr>
              <a:t> (below) are other common types. We will look at a truss similar to the Pratt truss.</a:t>
            </a:r>
          </a:p>
        </p:txBody>
      </p:sp>
      <p:sp>
        <p:nvSpPr>
          <p:cNvPr id="64515" name="Rectangle 4"/>
          <p:cNvSpPr>
            <a:spLocks noGrp="1" noChangeArrowheads="1"/>
          </p:cNvSpPr>
          <p:nvPr>
            <p:ph type="title"/>
          </p:nvPr>
        </p:nvSpPr>
        <p:spPr/>
        <p:txBody>
          <a:bodyPr/>
          <a:lstStyle/>
          <a:p>
            <a:pPr eaLnBrk="1" hangingPunct="1"/>
            <a:r>
              <a:rPr lang="en-US" smtClean="0">
                <a:latin typeface="Arial" charset="0"/>
                <a:cs typeface="Arial" charset="0"/>
              </a:rPr>
              <a:t>Truss Types (continued)</a:t>
            </a:r>
          </a:p>
        </p:txBody>
      </p:sp>
      <p:pic>
        <p:nvPicPr>
          <p:cNvPr id="64516" name="Picture 8" descr="howe"/>
          <p:cNvPicPr>
            <a:picLocks noChangeAspect="1" noChangeArrowheads="1"/>
          </p:cNvPicPr>
          <p:nvPr/>
        </p:nvPicPr>
        <p:blipFill>
          <a:blip r:embed="rId2" cstate="print"/>
          <a:srcRect/>
          <a:stretch>
            <a:fillRect/>
          </a:stretch>
        </p:blipFill>
        <p:spPr bwMode="auto">
          <a:xfrm>
            <a:off x="5637213" y="2320925"/>
            <a:ext cx="2857500" cy="952500"/>
          </a:xfrm>
          <a:prstGeom prst="rect">
            <a:avLst/>
          </a:prstGeom>
          <a:noFill/>
          <a:ln w="9525">
            <a:noFill/>
            <a:miter lim="800000"/>
            <a:headEnd/>
            <a:tailEnd/>
          </a:ln>
        </p:spPr>
      </p:pic>
      <p:pic>
        <p:nvPicPr>
          <p:cNvPr id="64517" name="Picture 9" descr="pratt"/>
          <p:cNvPicPr>
            <a:picLocks noChangeAspect="1" noChangeArrowheads="1"/>
          </p:cNvPicPr>
          <p:nvPr/>
        </p:nvPicPr>
        <p:blipFill>
          <a:blip r:embed="rId3" cstate="print"/>
          <a:srcRect/>
          <a:stretch>
            <a:fillRect/>
          </a:stretch>
        </p:blipFill>
        <p:spPr bwMode="auto">
          <a:xfrm>
            <a:off x="5662613" y="1260475"/>
            <a:ext cx="2857500" cy="952500"/>
          </a:xfrm>
          <a:prstGeom prst="rect">
            <a:avLst/>
          </a:prstGeom>
          <a:noFill/>
          <a:ln w="9525">
            <a:noFill/>
            <a:miter lim="800000"/>
            <a:headEnd/>
            <a:tailEnd/>
          </a:ln>
        </p:spPr>
      </p:pic>
      <p:pic>
        <p:nvPicPr>
          <p:cNvPr id="64518" name="Picture 12" descr="truss_picture_5"/>
          <p:cNvPicPr>
            <a:picLocks noChangeAspect="1" noChangeArrowheads="1"/>
          </p:cNvPicPr>
          <p:nvPr/>
        </p:nvPicPr>
        <p:blipFill>
          <a:blip r:embed="rId4" cstate="print"/>
          <a:srcRect/>
          <a:stretch>
            <a:fillRect/>
          </a:stretch>
        </p:blipFill>
        <p:spPr bwMode="auto">
          <a:xfrm>
            <a:off x="5013325" y="3435350"/>
            <a:ext cx="3505200" cy="24765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idx="1"/>
          </p:nvPr>
        </p:nvSpPr>
        <p:spPr>
          <a:xfrm>
            <a:off x="900113" y="1797050"/>
            <a:ext cx="3500437" cy="4368800"/>
          </a:xfrm>
        </p:spPr>
        <p:txBody>
          <a:bodyPr/>
          <a:lstStyle/>
          <a:p>
            <a:pPr eaLnBrk="1" hangingPunct="1"/>
            <a:r>
              <a:rPr lang="en-US" sz="2000" smtClean="0">
                <a:latin typeface="Arial" charset="0"/>
                <a:cs typeface="Arial" charset="0"/>
              </a:rPr>
              <a:t>The side walls of the truss are much more than walls that keep the trains or cars from falling off the truss. They are used to absorb and direct the loads placed on the truss such as trains cars.</a:t>
            </a:r>
          </a:p>
        </p:txBody>
      </p:sp>
      <p:sp>
        <p:nvSpPr>
          <p:cNvPr id="65539" name="Rectangle 4"/>
          <p:cNvSpPr>
            <a:spLocks noGrp="1" noChangeArrowheads="1"/>
          </p:cNvSpPr>
          <p:nvPr>
            <p:ph type="title"/>
          </p:nvPr>
        </p:nvSpPr>
        <p:spPr/>
        <p:txBody>
          <a:bodyPr/>
          <a:lstStyle/>
          <a:p>
            <a:pPr eaLnBrk="1" hangingPunct="1"/>
            <a:r>
              <a:rPr lang="en-US" smtClean="0">
                <a:latin typeface="Arial" charset="0"/>
                <a:cs typeface="Arial" charset="0"/>
              </a:rPr>
              <a:t>Truss Walls</a:t>
            </a:r>
          </a:p>
        </p:txBody>
      </p:sp>
      <p:pic>
        <p:nvPicPr>
          <p:cNvPr id="65540" name="Picture 12" descr="3-full"/>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400550" y="1828800"/>
            <a:ext cx="4743450" cy="37052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SW Corp pptx Template">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90C0CB-45BF-4E76-86B7-12C40617BFAA}">
  <ds:schemaRefs>
    <ds:schemaRef ds:uri="http://schemas.microsoft.com/office/2006/metadata/propertie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CD4A09FE-9ACA-4746-BF3C-F60984A228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SW Corp pptx Template</Template>
  <TotalTime>17</TotalTime>
  <Words>1382</Words>
  <Application>Microsoft Office PowerPoint</Application>
  <PresentationFormat>On-screen Show (4:3)</PresentationFormat>
  <Paragraphs>132</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SW Corp pptx Template</vt:lpstr>
      <vt:lpstr>Bridge Design Project</vt:lpstr>
      <vt:lpstr>1 - Introduction</vt:lpstr>
      <vt:lpstr>Prerequisites  </vt:lpstr>
      <vt:lpstr>2 - Structure Design</vt:lpstr>
      <vt:lpstr>What are Trusses?</vt:lpstr>
      <vt:lpstr>Longer Spans</vt:lpstr>
      <vt:lpstr>Truss Types</vt:lpstr>
      <vt:lpstr>Truss Types (continued)</vt:lpstr>
      <vt:lpstr>Truss Walls</vt:lpstr>
      <vt:lpstr>Beams</vt:lpstr>
      <vt:lpstr>External Loads</vt:lpstr>
      <vt:lpstr>Bending and Deflection</vt:lpstr>
      <vt:lpstr>Tension and Compression</vt:lpstr>
      <vt:lpstr>Stress</vt:lpstr>
      <vt:lpstr>Yield Strength</vt:lpstr>
      <vt:lpstr>Strength of Beams</vt:lpstr>
      <vt:lpstr>Cross Section Shape</vt:lpstr>
      <vt:lpstr>Section Depth</vt:lpstr>
      <vt:lpstr>Area Moment of Inertia</vt:lpstr>
      <vt:lpstr>Materials</vt:lpstr>
      <vt:lpstr>Steel Beams</vt:lpstr>
      <vt:lpstr>Cross Bracing</vt:lpstr>
      <vt:lpstr>3 – Using the Beam Calculator</vt:lpstr>
      <vt:lpstr>Beam Calculator</vt:lpstr>
      <vt:lpstr>4 – Analyzing the Structure</vt:lpstr>
      <vt:lpstr>Analysis Stages</vt:lpstr>
      <vt:lpstr>Design Cycle</vt:lpstr>
      <vt:lpstr>Fixtures and External Loads</vt:lpstr>
      <vt:lpstr>Material</vt:lpstr>
      <vt:lpstr>Joints</vt:lpstr>
      <vt:lpstr>Fixtures</vt:lpstr>
      <vt:lpstr>Loads</vt:lpstr>
      <vt:lpstr>Mesh and Run</vt:lpstr>
      <vt:lpstr>5 - Making Design Changes</vt:lpstr>
      <vt:lpstr>Changes</vt:lpstr>
      <vt:lpstr>6 – Using an Assembly</vt:lpstr>
      <vt:lpstr>Collision Detection</vt:lpstr>
      <vt:lpstr>Changing Dimensions</vt:lpstr>
      <vt:lpstr>7 – Making Drawings of the Structure</vt:lpstr>
      <vt:lpstr>Drawings</vt:lpstr>
      <vt:lpstr>8 – Reports and eDrawings</vt:lpstr>
      <vt:lpstr>eDrawings</vt:lpstr>
      <vt:lpstr>9 – Building and Testing the Structure</vt:lpstr>
      <vt:lpstr>Construction Aids</vt:lpstr>
      <vt:lpstr>Building the Structure</vt:lpstr>
      <vt:lpstr>Testing the Structure (setup)</vt:lpstr>
      <vt:lpstr>Testing the Structure (test weight)</vt:lpstr>
      <vt:lpstr>10 – Weldment Profiles and Structural Members</vt:lpstr>
      <vt:lpstr>Weldment Profiles</vt:lpstr>
      <vt:lpstr>Structural Members</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PPT</dc:title>
  <dc:creator>Laura Kozikowski</dc:creator>
  <cp:lastModifiedBy>hiyer</cp:lastModifiedBy>
  <cp:revision>7</cp:revision>
  <dcterms:created xsi:type="dcterms:W3CDTF">2011-04-14T18:53:07Z</dcterms:created>
  <dcterms:modified xsi:type="dcterms:W3CDTF">2012-02-02T20:10:47Z</dcterms:modified>
</cp:coreProperties>
</file>