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5"/>
  </p:notesMasterIdLst>
  <p:handoutMasterIdLst>
    <p:handoutMasterId r:id="rId56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01/05/2012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fld id="{77E95206-EC0C-43EF-8E7D-2BA7BDFE308A}" type="slidenum">
              <a:rPr lang="es-MX" sz="1000" b="0" i="0" u="none" strike="noStrike" kern="1200" cap="none" spc="0" baseline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latin typeface="Arial"/>
                <a:ea typeface="+mn-ea"/>
                <a:cs typeface="Arial"/>
              </a:rPr>
              <a:pPr marL="0" marR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89463" y="4057650"/>
            <a:ext cx="4332287" cy="661988"/>
          </a:xfrm>
        </p:spPr>
        <p:txBody>
          <a:bodyPr/>
          <a:lstStyle/>
          <a:p>
            <a:pPr algn="r" defTabSz="914400">
              <a:spcBef>
                <a:spcPct val="0"/>
              </a:spcBef>
              <a:buNone/>
            </a:pPr>
            <a:r>
              <a:rPr lang="es-MX" sz="3600" b="0" i="0" u="none" strike="noStrike" spc="0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j-ea"/>
                <a:cs typeface="Arial"/>
              </a:rPr>
              <a:t>Proyecto de diseño de un puente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5021263" y="5094288"/>
            <a:ext cx="3762375" cy="1228725"/>
          </a:xfrm>
        </p:spPr>
        <p:txBody>
          <a:bodyPr rtlCol="0">
            <a:normAutofit fontScale="92500" lnSpcReduction="20000"/>
          </a:bodyPr>
          <a:lstStyle/>
          <a:p>
            <a:pPr marL="0" indent="0" algn="r" defTabSz="914400">
              <a:spcBef>
                <a:spcPct val="20000"/>
              </a:spcBef>
              <a:spcAft>
                <a:spcPts val="0"/>
              </a:spcAft>
              <a:buNone/>
            </a:pP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Uso de </a:t>
            </a:r>
            <a:r>
              <a:rPr lang="es-MX" sz="2400" b="0" i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SolidWorks</a:t>
            </a: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y </a:t>
            </a:r>
            <a:r>
              <a:rPr lang="es-MX" sz="2400" b="0" i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SolidWorks</a:t>
            </a: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</a:t>
            </a:r>
            <a:r>
              <a:rPr lang="es-MX" sz="2400" b="0" i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Simulation</a:t>
            </a: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</a:t>
            </a:r>
            <a:r>
              <a:rPr lang="es-MX" sz="24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4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4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para </a:t>
            </a: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diseñar, probar y </a:t>
            </a:r>
            <a:b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4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construir estructuras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713162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cabezas de armadura se componen de vigas que se mantienen unidas por tornillos, soldaduras o remaches. Un ejemplo común de una viga 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una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barra de un armario utilizada para colgar ropa.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vigas tienen la misma sección transversal. </a:t>
            </a:r>
          </a:p>
        </p:txBody>
      </p:sp>
      <p:sp>
        <p:nvSpPr>
          <p:cNvPr id="665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Vigas</a:t>
            </a:r>
          </a:p>
        </p:txBody>
      </p:sp>
      <p:pic>
        <p:nvPicPr>
          <p:cNvPr id="66564" name="Picture 7" descr="beam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1676400"/>
            <a:ext cx="435292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5119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cargas externas son fuerzas que se aplican a la viga. Una carga común en una viga sería el peso, como un vagón de tren. Las cargas generalmente se aplican sobre un área de la viga.</a:t>
            </a: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Cargas externas</a:t>
            </a:r>
          </a:p>
        </p:txBody>
      </p:sp>
      <p:pic>
        <p:nvPicPr>
          <p:cNvPr id="67588" name="Picture 4" descr="load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752600"/>
            <a:ext cx="28098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595687" cy="4756150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flexión está causada por una carga que se aplica a una viga. La carga provoca la flexión de la viga, que se mueve en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dirección de la carga.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deflexión es el desplazamiento de la viga desde su posición original. Cuanto mayor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carga, mayor es la deflexión.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deflexión del “peor caso” se produce cuando la carga está en el centro de la viga.</a:t>
            </a:r>
          </a:p>
        </p:txBody>
      </p:sp>
      <p:sp>
        <p:nvSpPr>
          <p:cNvPr id="686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Flexión y deflexión</a:t>
            </a:r>
          </a:p>
        </p:txBody>
      </p:sp>
      <p:pic>
        <p:nvPicPr>
          <p:cNvPr id="68612" name="Picture 7" descr="finger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8375" y="1165225"/>
            <a:ext cx="32543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8" descr="finger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0438" y="3721100"/>
            <a:ext cx="32543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433887" cy="4368800"/>
          </a:xfrm>
        </p:spPr>
        <p:txBody>
          <a:bodyPr/>
          <a:lstStyle/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Mientras la viga está flexionada, ocurren varias cosas dentro de ella. La parte superior de la viga (la cara en la que se aplica la carga) se 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comprime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(se acercan los extremos) mientras que la cara opuesta experimenta 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tensión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(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se separan los extremos). </a:t>
            </a: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Tensión y compresión</a:t>
            </a:r>
          </a:p>
        </p:txBody>
      </p:sp>
      <p:pic>
        <p:nvPicPr>
          <p:cNvPr id="69636" name="Picture 7" descr="tension-compress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76400"/>
            <a:ext cx="25146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467600" y="1700213"/>
            <a:ext cx="990600" cy="141577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Compresión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2467689"/>
            <a:ext cx="990600" cy="141577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Tensión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5400000">
            <a:off x="7024330" y="2110439"/>
            <a:ext cx="400050" cy="141577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Corte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3800" y="2971800"/>
            <a:ext cx="990600" cy="264688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Límite de compresión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3800" y="3476625"/>
            <a:ext cx="990600" cy="141577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Sin tensión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43800" y="3886200"/>
            <a:ext cx="762000" cy="264688"/>
          </a:xfrm>
          <a:prstGeom prst="rect">
            <a:avLst/>
          </a:prstGeom>
          <a:solidFill>
            <a:schemeClr val="bg1"/>
          </a:solidFill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Límite de tensión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81688" y="3405188"/>
            <a:ext cx="366712" cy="264688"/>
          </a:xfrm>
          <a:prstGeom prst="rect">
            <a:avLst/>
          </a:prstGeom>
          <a:noFill/>
        </p:spPr>
        <p:txBody>
          <a:bodyPr wrap="square" lIns="9144" tIns="9144" rIns="0" bIns="9144" rtlCol="0">
            <a:spAutoFit/>
          </a:bodyPr>
          <a:lstStyle/>
          <a:p>
            <a:pPr algn="l" defTabSz="914400">
              <a:buNone/>
            </a:pPr>
            <a:r>
              <a:rPr lang="en-US" sz="800" b="0" i="1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Eje neutral</a:t>
            </a:r>
            <a:endParaRPr lang="en-US" sz="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age14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8375" y="1328738"/>
            <a:ext cx="3509963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808412" cy="4368800"/>
          </a:xfrm>
        </p:spPr>
        <p:txBody>
          <a:bodyPr/>
          <a:lstStyle/>
          <a:p>
            <a:pPr marL="342900" indent="-342900" algn="l" defTabSz="914400">
              <a:lnSpc>
                <a:spcPct val="8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tensión mide lo que sucede dentro de la viga cuando se aplican fuerzas. Se define como fuerza dividida por superficie, siendo las unidades comunes Pascales (Pa), Megapascales (Mpa) o libras por pulgada cuadrada (psi). </a:t>
            </a:r>
          </a:p>
          <a:p>
            <a:pPr marL="342900" indent="-342900" algn="l" defTabSz="914400">
              <a:lnSpc>
                <a:spcPct val="8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tensión puede hacer que la viga se rompa bajo altas cargas. El análisis brinda mapas que muestran áreas de alta y baja tensión.</a:t>
            </a:r>
          </a:p>
        </p:txBody>
      </p:sp>
      <p:sp>
        <p:nvSpPr>
          <p:cNvPr id="706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Tensión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age15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865188"/>
            <a:ext cx="416877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763962" cy="4368800"/>
          </a:xfrm>
        </p:spPr>
        <p:txBody>
          <a:bodyPr/>
          <a:lstStyle/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¿Cuánto puede soportar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viga antes de que se rompa? Utilizamos el límite elástico como el límite de la resistencia de la viga según la tensión.</a:t>
            </a:r>
          </a:p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En realidad, mide el punto en el que una viga se dobla y se mantiene doblada.</a:t>
            </a:r>
          </a:p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Tanto la sección de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viga como el material contribuyen a la resistencia.</a:t>
            </a:r>
          </a:p>
        </p:txBody>
      </p:sp>
      <p:sp>
        <p:nvSpPr>
          <p:cNvPr id="716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Límite elástico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8" name="_s1028"/>
          <p:cNvCxnSpPr>
            <a:cxnSpLocks noChangeShapeType="1"/>
            <a:stCxn id="14" idx="0"/>
            <a:endCxn id="12" idx="2"/>
          </p:cNvCxnSpPr>
          <p:nvPr/>
        </p:nvCxnSpPr>
        <p:spPr bwMode="auto">
          <a:xfrm rot="5400000" flipH="1">
            <a:off x="5506448" y="2966662"/>
            <a:ext cx="705876" cy="2035935"/>
          </a:xfrm>
          <a:prstGeom prst="bentConnector3">
            <a:avLst>
              <a:gd name="adj1" fmla="val 16218"/>
            </a:avLst>
          </a:prstGeom>
          <a:noFill/>
          <a:ln w="28575">
            <a:solidFill>
              <a:srgbClr val="540000"/>
            </a:solidFill>
            <a:miter lim="800000"/>
            <a:headEnd/>
            <a:tailEnd/>
          </a:ln>
        </p:spPr>
      </p:cxnSp>
      <p:cxnSp>
        <p:nvCxnSpPr>
          <p:cNvPr id="1029" name="_s1029"/>
          <p:cNvCxnSpPr>
            <a:cxnSpLocks noChangeShapeType="1"/>
            <a:stCxn id="13" idx="0"/>
            <a:endCxn id="12" idx="2"/>
          </p:cNvCxnSpPr>
          <p:nvPr/>
        </p:nvCxnSpPr>
        <p:spPr bwMode="auto">
          <a:xfrm rot="16200000">
            <a:off x="3474938" y="2965695"/>
            <a:ext cx="705876" cy="2031509"/>
          </a:xfrm>
          <a:prstGeom prst="bentConnector3">
            <a:avLst>
              <a:gd name="adj1" fmla="val 16218"/>
            </a:avLst>
          </a:prstGeom>
          <a:noFill/>
          <a:ln w="28575">
            <a:solidFill>
              <a:srgbClr val="540000"/>
            </a:solidFill>
            <a:miter lim="800000"/>
            <a:headEnd/>
            <a:tailEnd/>
          </a:ln>
        </p:spPr>
      </p:cxnSp>
      <p:sp>
        <p:nvSpPr>
          <p:cNvPr id="12" name="_s1030"/>
          <p:cNvSpPr>
            <a:spLocks noChangeArrowheads="1"/>
          </p:cNvSpPr>
          <p:nvPr/>
        </p:nvSpPr>
        <p:spPr bwMode="auto">
          <a:xfrm>
            <a:off x="2931622" y="1797050"/>
            <a:ext cx="3824017" cy="18314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67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28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Resistencia</a:t>
            </a:r>
          </a:p>
        </p:txBody>
      </p:sp>
      <p:sp>
        <p:nvSpPr>
          <p:cNvPr id="13" name="_s1031"/>
          <p:cNvSpPr>
            <a:spLocks noChangeArrowheads="1"/>
          </p:cNvSpPr>
          <p:nvPr/>
        </p:nvSpPr>
        <p:spPr bwMode="auto">
          <a:xfrm>
            <a:off x="900113" y="4334388"/>
            <a:ext cx="3824017" cy="18314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15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Forma</a:t>
            </a:r>
            <a:r>
              <a:rPr lang="es-MX" sz="1500" b="0" i="0" u="none" strike="noStrike" cap="none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s-MX" sz="15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 la sección transversal</a:t>
            </a:r>
          </a:p>
        </p:txBody>
      </p:sp>
      <p:sp>
        <p:nvSpPr>
          <p:cNvPr id="14" name="_s1032"/>
          <p:cNvSpPr>
            <a:spLocks noChangeArrowheads="1"/>
          </p:cNvSpPr>
          <p:nvPr/>
        </p:nvSpPr>
        <p:spPr bwMode="auto">
          <a:xfrm>
            <a:off x="4967558" y="4334388"/>
            <a:ext cx="3824017" cy="18314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15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Material</a:t>
            </a: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Resistencia de las vigas</a:t>
            </a:r>
          </a:p>
        </p:txBody>
      </p:sp>
      <p:sp>
        <p:nvSpPr>
          <p:cNvPr id="10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296988"/>
            <a:ext cx="2946400" cy="4862512"/>
          </a:xfrm>
        </p:spPr>
        <p:txBody>
          <a:bodyPr/>
          <a:lstStyle/>
          <a:p>
            <a:pPr marL="342900" indent="-342900" algn="l" defTabSz="914400">
              <a:lnSpc>
                <a:spcPct val="8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La forma transversal afecta a la resistencia.</a:t>
            </a:r>
          </a:p>
          <a:p>
            <a:pPr marL="342900" indent="-342900" algn="l" defTabSz="914400">
              <a:lnSpc>
                <a:spcPct val="8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El uso de un material más resistente (acero en lugar de madera) aumenta </a:t>
            </a:r>
            <a: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resistencia de </a:t>
            </a:r>
            <a: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viga.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549650" cy="4368800"/>
          </a:xfrm>
        </p:spPr>
        <p:txBody>
          <a:bodyPr/>
          <a:lstStyle/>
          <a:p>
            <a:pPr marL="342900" indent="-342900" algn="l" defTabSz="914400">
              <a:lnSpc>
                <a:spcPct val="8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apilamiento de dos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o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tres vigas, como se muestra en la imagen, permite que la viga sea más difícil de doblar y aumenta su resistencia bajo una carga.</a:t>
            </a:r>
          </a:p>
        </p:txBody>
      </p:sp>
      <p:sp>
        <p:nvSpPr>
          <p:cNvPr id="727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Forma de la sección transversal</a:t>
            </a:r>
          </a:p>
        </p:txBody>
      </p:sp>
      <p:pic>
        <p:nvPicPr>
          <p:cNvPr id="72708" name="Picture 7" descr="finger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463" y="1382713"/>
            <a:ext cx="32543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Picture 8" descr="finger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938" y="3903663"/>
            <a:ext cx="32543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9" descr="finger_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3" y="3903663"/>
            <a:ext cx="3254375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5033962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Cuánto más profunda sea la sección (izquierda), más resistente será el material. Las secciones más anchas (derecha) ayudan un poco, pero no demasiado. 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motivo por el que las vigas más profundas son más resistentes es el momento de inercia del área. Este se calcula con las cotas de anchura (b)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y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altura (h) de la sección. 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Profundidad de sección</a:t>
            </a:r>
          </a:p>
        </p:txBody>
      </p:sp>
      <p:sp>
        <p:nvSpPr>
          <p:cNvPr id="73732" name="Rectangle 10"/>
          <p:cNvSpPr>
            <a:spLocks noChangeArrowheads="1"/>
          </p:cNvSpPr>
          <p:nvPr/>
        </p:nvSpPr>
        <p:spPr bwMode="auto">
          <a:xfrm>
            <a:off x="7391400" y="1905000"/>
            <a:ext cx="762000" cy="762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3" name="Rectangle 11"/>
          <p:cNvSpPr>
            <a:spLocks noChangeArrowheads="1"/>
          </p:cNvSpPr>
          <p:nvPr/>
        </p:nvSpPr>
        <p:spPr bwMode="auto">
          <a:xfrm>
            <a:off x="8153400" y="1905000"/>
            <a:ext cx="762000" cy="762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4" name="Rectangle 7"/>
          <p:cNvSpPr>
            <a:spLocks noChangeArrowheads="1"/>
          </p:cNvSpPr>
          <p:nvPr/>
        </p:nvSpPr>
        <p:spPr bwMode="auto">
          <a:xfrm>
            <a:off x="6019800" y="1905000"/>
            <a:ext cx="762000" cy="762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5" name="Rectangle 8"/>
          <p:cNvSpPr>
            <a:spLocks noChangeArrowheads="1"/>
          </p:cNvSpPr>
          <p:nvPr/>
        </p:nvSpPr>
        <p:spPr bwMode="auto">
          <a:xfrm>
            <a:off x="6019800" y="2667000"/>
            <a:ext cx="762000" cy="762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736" name="Line 16"/>
          <p:cNvSpPr>
            <a:spLocks noChangeShapeType="1"/>
          </p:cNvSpPr>
          <p:nvPr/>
        </p:nvSpPr>
        <p:spPr bwMode="auto">
          <a:xfrm flipV="1">
            <a:off x="6400800" y="1295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37" name="Line 32"/>
          <p:cNvSpPr>
            <a:spLocks noChangeShapeType="1"/>
          </p:cNvSpPr>
          <p:nvPr/>
        </p:nvSpPr>
        <p:spPr bwMode="auto">
          <a:xfrm flipV="1">
            <a:off x="8153400" y="1295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208088"/>
            <a:ext cx="5957887" cy="4367212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Para una sección cuadrada que mide 3,175 mm (0,3175 cm o 1/8”) en un lateral, el momento de inercia del área es: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1 sección =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</a:t>
            </a:r>
            <a:r>
              <a:rPr lang="es-MX" sz="2000" b="0" i="0" u="sng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8,47</a:t>
            </a:r>
            <a:r>
              <a:rPr lang="es-MX" sz="2000" b="0" i="0" u="sng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base</a:t>
            </a:r>
            <a:endParaRPr lang="es-MX" sz="2000" b="0" i="0" dirty="0">
              <a:solidFill>
                <a:srgbClr val="4B575F"/>
              </a:solidFill>
              <a:effectLst/>
              <a:latin typeface="Arial"/>
              <a:ea typeface="+mn-ea"/>
              <a:cs typeface="Arial"/>
            </a:endParaRP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endParaRPr lang="en-US" sz="2000" dirty="0" smtClean="0">
              <a:latin typeface="Arial" charset="0"/>
              <a:cs typeface="Arial" charset="0"/>
            </a:endParaRP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2 apiladas = 	</a:t>
            </a:r>
            <a:r>
              <a:rPr lang="es-MX" sz="2000" b="0" i="0" u="sng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67,75</a:t>
            </a:r>
            <a:r>
              <a:rPr lang="es-MX" sz="2000" b="0" i="0" u="sng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8 veces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		más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resistente</a:t>
            </a:r>
          </a:p>
          <a:p>
            <a:pPr>
              <a:buClr>
                <a:srgbClr val="FF3300"/>
              </a:buClr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r>
              <a:rPr lang="es-MX" sz="2000" b="0" i="0" dirty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2 una al lado </a:t>
            </a:r>
            <a:r>
              <a:rPr lang="es-MX" sz="2000" b="0" i="0" dirty="0" smtClean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=</a:t>
            </a:r>
            <a:r>
              <a:rPr lang="es-MX" sz="2000" b="0" i="0" dirty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	</a:t>
            </a:r>
            <a:r>
              <a:rPr lang="es-MX" sz="2000" b="0" i="0" u="sng" dirty="0" smtClean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16,94</a:t>
            </a:r>
            <a:r>
              <a:rPr lang="es-MX" sz="2000" b="0" i="0" u="sng" dirty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	</a:t>
            </a:r>
            <a:r>
              <a:rPr lang="es-MX" sz="2000" b="0" i="0" dirty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	2 veces </a:t>
            </a:r>
            <a:r>
              <a:rPr lang="es-MX" sz="2000" b="0" i="0" dirty="0" smtClean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dirty="0" smtClean="0">
                <a:solidFill>
                  <a:srgbClr val="FF3300"/>
                </a:solidFill>
                <a:latin typeface="Arial"/>
                <a:cs typeface="Arial"/>
              </a:rPr>
              <a:t>de la otra </a:t>
            </a:r>
            <a:r>
              <a:rPr lang="es-MX" sz="2000" b="0" i="0" dirty="0" smtClean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			más </a:t>
            </a:r>
            <a:r>
              <a:rPr lang="es-MX" sz="2000" b="0" i="0" dirty="0">
                <a:solidFill>
                  <a:srgbClr val="FF3300"/>
                </a:solidFill>
                <a:effectLst/>
                <a:latin typeface="Arial"/>
                <a:ea typeface="+mn-ea"/>
                <a:cs typeface="Arial"/>
              </a:rPr>
              <a:t>resistente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endParaRPr lang="en-US" sz="2000" dirty="0" smtClean="0">
              <a:solidFill>
                <a:srgbClr val="FF3300"/>
              </a:solidFill>
              <a:latin typeface="Arial" charset="0"/>
              <a:cs typeface="Arial" charset="0"/>
            </a:endParaRP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  <a:tabLst>
                <a:tab pos="2333625" algn="l"/>
                <a:tab pos="3044825" algn="l"/>
                <a:tab pos="3592513" algn="l"/>
              </a:tabLst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3 apiladas = 	</a:t>
            </a:r>
            <a:r>
              <a:rPr lang="es-MX" sz="2000" b="0" i="0" u="sng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228,64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	27 veces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			más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resistente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Momento de inercia del área</a:t>
            </a:r>
          </a:p>
        </p:txBody>
      </p:sp>
      <p:pic>
        <p:nvPicPr>
          <p:cNvPr id="74756" name="Picture 14" descr="mo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486400"/>
            <a:ext cx="20288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15" descr="formula-mo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5715000"/>
            <a:ext cx="7143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7010400" y="33528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59" name="Rectangle 18"/>
          <p:cNvSpPr>
            <a:spLocks noChangeArrowheads="1"/>
          </p:cNvSpPr>
          <p:nvPr/>
        </p:nvSpPr>
        <p:spPr bwMode="auto">
          <a:xfrm>
            <a:off x="7010400" y="38100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0" name="Rectangle 19"/>
          <p:cNvSpPr>
            <a:spLocks noChangeArrowheads="1"/>
          </p:cNvSpPr>
          <p:nvPr/>
        </p:nvSpPr>
        <p:spPr bwMode="auto">
          <a:xfrm>
            <a:off x="7924800" y="35052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1" name="Rectangle 20"/>
          <p:cNvSpPr>
            <a:spLocks noChangeArrowheads="1"/>
          </p:cNvSpPr>
          <p:nvPr/>
        </p:nvSpPr>
        <p:spPr bwMode="auto">
          <a:xfrm>
            <a:off x="8458200" y="35052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2" name="Rectangle 21"/>
          <p:cNvSpPr>
            <a:spLocks noChangeArrowheads="1"/>
          </p:cNvSpPr>
          <p:nvPr/>
        </p:nvSpPr>
        <p:spPr bwMode="auto">
          <a:xfrm>
            <a:off x="7010400" y="23622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3" name="Rectangle 22"/>
          <p:cNvSpPr>
            <a:spLocks noChangeArrowheads="1"/>
          </p:cNvSpPr>
          <p:nvPr/>
        </p:nvSpPr>
        <p:spPr bwMode="auto">
          <a:xfrm>
            <a:off x="7010400" y="46482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4" name="Rectangle 23"/>
          <p:cNvSpPr>
            <a:spLocks noChangeArrowheads="1"/>
          </p:cNvSpPr>
          <p:nvPr/>
        </p:nvSpPr>
        <p:spPr bwMode="auto">
          <a:xfrm>
            <a:off x="7010400" y="51054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5" name="Rectangle 24"/>
          <p:cNvSpPr>
            <a:spLocks noChangeArrowheads="1"/>
          </p:cNvSpPr>
          <p:nvPr/>
        </p:nvSpPr>
        <p:spPr bwMode="auto">
          <a:xfrm>
            <a:off x="7010400" y="5562600"/>
            <a:ext cx="533400" cy="4572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6" name="Oval 25"/>
          <p:cNvSpPr>
            <a:spLocks noChangeArrowheads="1"/>
          </p:cNvSpPr>
          <p:nvPr/>
        </p:nvSpPr>
        <p:spPr bwMode="auto">
          <a:xfrm>
            <a:off x="7848600" y="3048000"/>
            <a:ext cx="1219200" cy="12954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4767" name="Line 26"/>
          <p:cNvSpPr>
            <a:spLocks noChangeShapeType="1"/>
          </p:cNvSpPr>
          <p:nvPr/>
        </p:nvSpPr>
        <p:spPr bwMode="auto">
          <a:xfrm flipV="1">
            <a:off x="8077200" y="3200400"/>
            <a:ext cx="762000" cy="990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1: Introducción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9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662487" cy="4368800"/>
          </a:xfrm>
        </p:spPr>
        <p:txBody>
          <a:bodyPr/>
          <a:lstStyle/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material utilizado para crear la viga afecta considerablemente su resistencia. Si bien hay numerosas variedades de madera y aleaciones de metales, generalmente el metal es más resistente que la madera.</a:t>
            </a:r>
          </a:p>
          <a:p>
            <a:pPr marL="342900" indent="-34290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Tenga en cuenta que la madera,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diferencia de los metales, tiene una veta que altera su resistencia en distintas direcciones.</a:t>
            </a:r>
          </a:p>
        </p:txBody>
      </p:sp>
      <p:sp>
        <p:nvSpPr>
          <p:cNvPr id="757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Materiales</a:t>
            </a:r>
          </a:p>
        </p:txBody>
      </p:sp>
      <p:pic>
        <p:nvPicPr>
          <p:cNvPr id="75780" name="Picture 10" descr="material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0"/>
            <a:ext cx="29718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976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viga más profunda comienza a verse como las vigas de acero utilizadas en la construcción de cabezas de armadura, así como edificios, canales, vigas en I y tubos.</a:t>
            </a: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Vigas de acero</a:t>
            </a:r>
          </a:p>
        </p:txBody>
      </p:sp>
      <p:pic>
        <p:nvPicPr>
          <p:cNvPr id="76804" name="Picture 18" descr="chann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057400"/>
            <a:ext cx="5429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Picture 19" descr="I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057400"/>
            <a:ext cx="8191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20" descr="tu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2057400"/>
            <a:ext cx="11049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5105400" y="2133600"/>
            <a:ext cx="609600" cy="1371600"/>
            <a:chOff x="3168" y="1344"/>
            <a:chExt cx="432" cy="1296"/>
          </a:xfrm>
        </p:grpSpPr>
        <p:sp>
          <p:nvSpPr>
            <p:cNvPr id="76808" name="Rectangle 22"/>
            <p:cNvSpPr>
              <a:spLocks noChangeArrowheads="1"/>
            </p:cNvSpPr>
            <p:nvPr/>
          </p:nvSpPr>
          <p:spPr bwMode="auto">
            <a:xfrm>
              <a:off x="3168" y="1344"/>
              <a:ext cx="432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09" name="Rectangle 23"/>
            <p:cNvSpPr>
              <a:spLocks noChangeArrowheads="1"/>
            </p:cNvSpPr>
            <p:nvPr/>
          </p:nvSpPr>
          <p:spPr bwMode="auto">
            <a:xfrm>
              <a:off x="3168" y="1776"/>
              <a:ext cx="432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6810" name="Rectangle 24"/>
            <p:cNvSpPr>
              <a:spLocks noChangeArrowheads="1"/>
            </p:cNvSpPr>
            <p:nvPr/>
          </p:nvSpPr>
          <p:spPr bwMode="auto">
            <a:xfrm>
              <a:off x="3168" y="2208"/>
              <a:ext cx="432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9" descr="straws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3575" y="4354513"/>
            <a:ext cx="2595563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214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</a:t>
            </a:r>
            <a:r>
              <a:rPr lang="es-MX" sz="2000" b="0" i="0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arriostramiento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transversal fortalece la estructura evitando la rotación en las uniones. 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uso de pajitas para beber sujetas por los extremos muestra la diferencia que puede representar una barra de </a:t>
            </a:r>
            <a:r>
              <a:rPr lang="es-MX" sz="2000" b="0" i="0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arriostramiento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.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Arriostramiento transversal</a:t>
            </a:r>
          </a:p>
        </p:txBody>
      </p:sp>
      <p:pic>
        <p:nvPicPr>
          <p:cNvPr id="77829" name="Picture 8" descr="straws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4688" y="1173163"/>
            <a:ext cx="2595562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10" descr="straws_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8263" y="2727325"/>
            <a:ext cx="2595562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3: Uso de la calculadora de vigas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96988"/>
            <a:ext cx="8650288" cy="4862512"/>
          </a:xfrm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age24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1957" y="854784"/>
            <a:ext cx="355600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4" name="Rectangle 1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2814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calculadora de vigas puede utilizarse para obtener una estimación del desplazamiento. Esto puede utilizarse para asegurarse de que el análisis se encuentre dentro de lo previsto. 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79875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Calculadora de vigas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4: Análisis de la estructura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96988"/>
            <a:ext cx="8650288" cy="4862512"/>
          </a:xfrm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2" name="_s2052"/>
          <p:cNvCxnSpPr>
            <a:cxnSpLocks noChangeShapeType="1"/>
            <a:stCxn id="14" idx="0"/>
            <a:endCxn id="13" idx="2"/>
          </p:cNvCxnSpPr>
          <p:nvPr/>
        </p:nvCxnSpPr>
        <p:spPr bwMode="auto">
          <a:xfrm rot="16200000">
            <a:off x="6367231" y="2578818"/>
            <a:ext cx="334786" cy="5237"/>
          </a:xfrm>
          <a:prstGeom prst="straightConnector1">
            <a:avLst/>
          </a:prstGeom>
          <a:noFill/>
          <a:ln w="28575">
            <a:solidFill>
              <a:srgbClr val="540000"/>
            </a:solidFill>
            <a:round/>
            <a:headEnd/>
            <a:tailEnd/>
          </a:ln>
        </p:spPr>
      </p:cxnSp>
      <p:cxnSp>
        <p:nvCxnSpPr>
          <p:cNvPr id="2053" name="_s2053"/>
          <p:cNvCxnSpPr>
            <a:cxnSpLocks noChangeShapeType="1"/>
            <a:stCxn id="16" idx="0"/>
            <a:endCxn id="15" idx="2"/>
          </p:cNvCxnSpPr>
          <p:nvPr/>
        </p:nvCxnSpPr>
        <p:spPr bwMode="auto">
          <a:xfrm rot="16200000">
            <a:off x="6367231" y="4484524"/>
            <a:ext cx="334786" cy="5237"/>
          </a:xfrm>
          <a:prstGeom prst="straightConnector1">
            <a:avLst/>
          </a:prstGeom>
          <a:noFill/>
          <a:ln w="28575">
            <a:solidFill>
              <a:srgbClr val="540000"/>
            </a:solidFill>
            <a:round/>
            <a:headEnd/>
            <a:tailEnd/>
          </a:ln>
        </p:spPr>
      </p:cxnSp>
      <p:cxnSp>
        <p:nvCxnSpPr>
          <p:cNvPr id="2054" name="_s2054"/>
          <p:cNvCxnSpPr>
            <a:cxnSpLocks noChangeShapeType="1"/>
            <a:stCxn id="15" idx="0"/>
            <a:endCxn id="14" idx="2"/>
          </p:cNvCxnSpPr>
          <p:nvPr/>
        </p:nvCxnSpPr>
        <p:spPr bwMode="auto">
          <a:xfrm rot="16200000">
            <a:off x="6367231" y="3531671"/>
            <a:ext cx="334786" cy="5237"/>
          </a:xfrm>
          <a:prstGeom prst="straightConnector1">
            <a:avLst/>
          </a:prstGeom>
          <a:noFill/>
          <a:ln w="28575">
            <a:solidFill>
              <a:srgbClr val="540000"/>
            </a:solidFill>
            <a:round/>
            <a:headEnd/>
            <a:tailEnd/>
          </a:ln>
        </p:spPr>
      </p:cxnSp>
      <p:sp>
        <p:nvSpPr>
          <p:cNvPr id="13" name="_s2055"/>
          <p:cNvSpPr>
            <a:spLocks noChangeArrowheads="1"/>
          </p:cNvSpPr>
          <p:nvPr/>
        </p:nvSpPr>
        <p:spPr bwMode="auto">
          <a:xfrm>
            <a:off x="4267200" y="1797050"/>
            <a:ext cx="4524375" cy="61806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9F67F"/>
              </a:gs>
              <a:gs pos="100000">
                <a:srgbClr val="FFCC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29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Modelo</a:t>
            </a:r>
          </a:p>
        </p:txBody>
      </p:sp>
      <p:sp>
        <p:nvSpPr>
          <p:cNvPr id="14" name="_s2056"/>
          <p:cNvSpPr>
            <a:spLocks noChangeArrowheads="1"/>
          </p:cNvSpPr>
          <p:nvPr/>
        </p:nvSpPr>
        <p:spPr bwMode="auto">
          <a:xfrm>
            <a:off x="4267200" y="2749903"/>
            <a:ext cx="4524375" cy="61806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29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Preprocesamiento</a:t>
            </a:r>
          </a:p>
        </p:txBody>
      </p:sp>
      <p:sp>
        <p:nvSpPr>
          <p:cNvPr id="15" name="_s2057"/>
          <p:cNvSpPr>
            <a:spLocks noChangeArrowheads="1"/>
          </p:cNvSpPr>
          <p:nvPr/>
        </p:nvSpPr>
        <p:spPr bwMode="auto">
          <a:xfrm>
            <a:off x="4267200" y="3702756"/>
            <a:ext cx="4524375" cy="61806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29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Análisis</a:t>
            </a:r>
          </a:p>
        </p:txBody>
      </p:sp>
      <p:sp>
        <p:nvSpPr>
          <p:cNvPr id="16" name="_s2058"/>
          <p:cNvSpPr>
            <a:spLocks noChangeArrowheads="1"/>
          </p:cNvSpPr>
          <p:nvPr/>
        </p:nvSpPr>
        <p:spPr bwMode="auto">
          <a:xfrm>
            <a:off x="4267200" y="4655608"/>
            <a:ext cx="4524375" cy="61806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0000"/>
              </a:gs>
              <a:gs pos="100000">
                <a:srgbClr val="D60000"/>
              </a:gs>
            </a:gsLst>
            <a:lin ang="5400000" scaled="1"/>
          </a:gradFill>
          <a:ln w="9525">
            <a:solidFill>
              <a:srgbClr val="800000"/>
            </a:solidFill>
            <a:round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r>
              <a:rPr lang="es-MX" sz="2900" b="0" i="0" u="none" strike="noStrike" cap="none" baseline="0">
                <a:ln>
                  <a:noFill/>
                </a:ln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Posprocesamiento</a:t>
            </a:r>
          </a:p>
        </p:txBody>
      </p:sp>
      <p:sp>
        <p:nvSpPr>
          <p:cNvPr id="205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Fases del análisis</a:t>
            </a:r>
          </a:p>
        </p:txBody>
      </p:sp>
      <p:sp>
        <p:nvSpPr>
          <p:cNvPr id="2060" name="Rectangle 13"/>
          <p:cNvSpPr>
            <a:spLocks noGrp="1" noChangeArrowheads="1"/>
          </p:cNvSpPr>
          <p:nvPr>
            <p:ph sz="half" idx="4294967295"/>
          </p:nvPr>
        </p:nvSpPr>
        <p:spPr>
          <a:xfrm>
            <a:off x="0" y="1023938"/>
            <a:ext cx="4876800" cy="5681662"/>
          </a:xfrm>
        </p:spPr>
        <p:txBody>
          <a:bodyPr>
            <a:normAutofit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Un análisis estructural tiene diversas fases que se siguen en orden.</a:t>
            </a:r>
          </a:p>
          <a:p>
            <a:pPr marL="742950" lvl="1" indent="-28575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En </a:t>
            </a:r>
            <a:r>
              <a:rPr lang="es-MX" sz="2000" b="0" i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SolidWorks</a:t>
            </a: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:</a:t>
            </a:r>
          </a:p>
          <a:p>
            <a:pPr marL="1143000" lvl="2" indent="-228600" algn="l" defTabSz="914400">
              <a:spcBef>
                <a:spcPct val="20000"/>
              </a:spcBef>
              <a:buClr>
                <a:srgbClr val="4B575F"/>
              </a:buClr>
              <a:buFont typeface="Courier New"/>
              <a:buChar char="o"/>
            </a:pP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El modelo es donde se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crea 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la geometría.</a:t>
            </a:r>
          </a:p>
          <a:p>
            <a:pPr lvl="1">
              <a:buClr>
                <a:srgbClr val="4B575F"/>
              </a:buClr>
              <a:buFont typeface="Wingdings"/>
              <a:buChar char="§"/>
            </a:pPr>
            <a:r>
              <a:rPr lang="es-MX" sz="2000" dirty="0" smtClean="0">
                <a:solidFill>
                  <a:srgbClr val="4B575F"/>
                </a:solidFill>
                <a:latin typeface="Arial"/>
                <a:cs typeface="Arial"/>
              </a:rPr>
              <a:t>En </a:t>
            </a:r>
            <a:r>
              <a:rPr lang="es-MX" sz="2000" b="0" i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SolidWorks</a:t>
            </a: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</a:t>
            </a:r>
            <a:r>
              <a:rPr lang="es-MX" sz="2000" b="0" i="0" dirty="0" err="1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Simulation</a:t>
            </a:r>
            <a:r>
              <a:rPr lang="es-MX" sz="2000" b="0" i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:</a:t>
            </a:r>
          </a:p>
          <a:p>
            <a:pPr marL="1143000" lvl="2" indent="-228600" algn="l" defTabSz="914400">
              <a:spcBef>
                <a:spcPct val="20000"/>
              </a:spcBef>
              <a:buClr>
                <a:srgbClr val="4B575F"/>
              </a:buClr>
              <a:buFont typeface="Courier New"/>
              <a:buChar char="o"/>
            </a:pP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El </a:t>
            </a:r>
            <a:r>
              <a:rPr lang="es-MX" sz="2000" b="0" i="0" baseline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preprocesamiento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se 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utiliza para agregar materiales, sujeciones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y 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cargas.</a:t>
            </a:r>
          </a:p>
          <a:p>
            <a:pPr marL="1143000" lvl="2" indent="-228600" algn="l" defTabSz="914400">
              <a:spcBef>
                <a:spcPct val="20000"/>
              </a:spcBef>
              <a:buClr>
                <a:srgbClr val="4B575F"/>
              </a:buClr>
              <a:buFont typeface="Courier New"/>
              <a:buChar char="o"/>
            </a:pP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El análisis es donde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los 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datos introducidos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“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pasan” a través del </a:t>
            </a: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/>
            </a:r>
            <a:b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</a:br>
            <a:r>
              <a:rPr lang="es-MX" sz="2000" b="0" i="0" baseline="0" dirty="0" smtClean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analizador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.</a:t>
            </a:r>
          </a:p>
          <a:p>
            <a:pPr marL="1143000" lvl="2" indent="-228600" algn="l" defTabSz="914400">
              <a:spcBef>
                <a:spcPct val="20000"/>
              </a:spcBef>
              <a:buClr>
                <a:srgbClr val="4B575F"/>
              </a:buClr>
              <a:buFont typeface="Courier New"/>
              <a:buChar char="o"/>
            </a:pP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El </a:t>
            </a:r>
            <a:r>
              <a:rPr lang="es-MX" sz="2000" b="0" i="0" baseline="0" dirty="0" err="1">
                <a:solidFill>
                  <a:srgbClr val="4B575F"/>
                </a:solidFill>
                <a:latin typeface="Arial"/>
                <a:ea typeface="+mn-ea"/>
                <a:cs typeface="Arial"/>
              </a:rPr>
              <a:t>posprocesamiento</a:t>
            </a:r>
            <a:r>
              <a:rPr lang="es-MX" sz="2000" b="0" i="0" baseline="0" dirty="0">
                <a:solidFill>
                  <a:srgbClr val="4B575F"/>
                </a:solidFill>
                <a:latin typeface="Arial"/>
                <a:ea typeface="+mn-ea"/>
                <a:cs typeface="Arial"/>
              </a:rPr>
              <a:t> le permite ver los resultados.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7480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Ciclo de diseño se utiliza para “repetir” los cambios volviendo al diseño original para cambiar el modelo.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cambios alteran los resultados de los análisis.</a:t>
            </a:r>
          </a:p>
        </p:txBody>
      </p:sp>
      <p:sp>
        <p:nvSpPr>
          <p:cNvPr id="8192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Ciclo de diseño</a:t>
            </a:r>
          </a:p>
        </p:txBody>
      </p:sp>
      <p:pic>
        <p:nvPicPr>
          <p:cNvPr id="81924" name="Picture 9" descr="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295400"/>
            <a:ext cx="30289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5" name="TextBox 4"/>
          <p:cNvSpPr txBox="1">
            <a:spLocks noChangeArrowheads="1"/>
          </p:cNvSpPr>
          <p:nvPr/>
        </p:nvSpPr>
        <p:spPr bwMode="auto">
          <a:xfrm>
            <a:off x="4572000" y="2209800"/>
            <a:ext cx="1712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buNone/>
            </a:pPr>
            <a:r>
              <a:rPr lang="es-MX" sz="12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SolidWorks Simulation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76800" y="1362075"/>
            <a:ext cx="1143000" cy="369332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ctr" defTabSz="914400">
              <a:buNone/>
            </a:pPr>
            <a:r>
              <a:rPr lang="es-MX" sz="12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SolidWorks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29200" y="3105150"/>
            <a:ext cx="838200" cy="369332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ctr" defTabSz="914400">
              <a:buNone/>
            </a:pPr>
            <a:r>
              <a:rPr lang="es-MX" sz="12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¿Satisfecho?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200" y="3896958"/>
            <a:ext cx="838200" cy="369332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ctr" defTabSz="914400">
              <a:buNone/>
            </a:pPr>
            <a:r>
              <a:rPr lang="es-MX" sz="1200" b="0" i="0" dirty="0">
                <a:solidFill>
                  <a:schemeClr val="tx1"/>
                </a:solidFill>
                <a:latin typeface="Times New Roman"/>
                <a:ea typeface="+mn-ea"/>
                <a:cs typeface="Times New Roman"/>
              </a:rPr>
              <a:t>Prototipo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5450" y="3609975"/>
            <a:ext cx="590550" cy="338554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l" defTabSz="914400">
              <a:buNone/>
            </a:pPr>
            <a:r>
              <a:rPr lang="es-MX" sz="1000" b="0" i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Sí</a:t>
            </a:r>
            <a:endParaRPr lang="en-US" sz="1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38850" y="2971800"/>
            <a:ext cx="590550" cy="353943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l" defTabSz="914400">
              <a:buNone/>
            </a:pPr>
            <a:r>
              <a:rPr lang="es-MX" sz="1100" b="0" i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No</a:t>
            </a:r>
            <a:endParaRPr lang="en-US" sz="11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77000" y="1676400"/>
            <a:ext cx="990600" cy="353943"/>
          </a:xfrm>
          <a:prstGeom prst="rect">
            <a:avLst/>
          </a:prstGeom>
          <a:noFill/>
        </p:spPr>
        <p:txBody>
          <a:bodyPr wrap="square" lIns="9144" tIns="91440" rIns="0" bIns="91440" rtlCol="0">
            <a:spAutoFit/>
          </a:bodyPr>
          <a:lstStyle/>
          <a:p>
            <a:pPr algn="l" defTabSz="914400">
              <a:buNone/>
            </a:pPr>
            <a:r>
              <a:rPr lang="es-MX" sz="1100" b="0" i="0" dirty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Ciclo de diseño</a:t>
            </a:r>
            <a:endParaRPr lang="en-US" sz="11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134005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sujeciones evitan el movimiento de partes de la estructura.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cargas externas aplican fuerzas a la estructura.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Sujeciones y cargas externas</a:t>
            </a:r>
          </a:p>
        </p:txBody>
      </p:sp>
      <p:pic>
        <p:nvPicPr>
          <p:cNvPr id="82948" name="Picture 4" descr="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295400"/>
            <a:ext cx="24955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31948" y="1247775"/>
            <a:ext cx="17129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914400">
              <a:buNone/>
            </a:pPr>
            <a:r>
              <a:rPr lang="es-MX" sz="1200" b="0" i="0" dirty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Estructura</a:t>
            </a:r>
            <a:endParaRPr lang="en-US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98316" y="3026484"/>
            <a:ext cx="7429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s-MX" sz="1200" b="0" i="0" dirty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Carga</a:t>
            </a:r>
            <a:endParaRPr lang="en-US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16390" y="3533001"/>
            <a:ext cx="16097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s-MX" sz="1200" b="0" i="0" dirty="0">
                <a:solidFill>
                  <a:srgbClr val="000000"/>
                </a:solidFill>
                <a:latin typeface="Times New Roman"/>
                <a:ea typeface="+mn-ea"/>
                <a:cs typeface="Times New Roman"/>
              </a:rPr>
              <a:t>Estribo</a:t>
            </a:r>
            <a:endParaRPr lang="en-US" sz="1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age29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1025" y="1498600"/>
            <a:ext cx="4533900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503612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material seleccionado suministra datos al análisis en forma de propiedades numéricas.</a:t>
            </a:r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Material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8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7024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Requisitos previos para este proyecto.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archivos de </a:t>
            </a:r>
            <a:r>
              <a:rPr lang="es-MX" sz="2000" b="0" i="0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SolidWorks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vienen en tres tipos básicos: piezas, ensamblajes y dibujos.</a:t>
            </a:r>
          </a:p>
        </p:txBody>
      </p:sp>
      <p:sp>
        <p:nvSpPr>
          <p:cNvPr id="593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Requisitos previos 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722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uniones se crean automáticamente en las intersecciones de las líneas constructivas de las vigas. </a:t>
            </a:r>
          </a:p>
        </p:txBody>
      </p:sp>
      <p:sp>
        <p:nvSpPr>
          <p:cNvPr id="849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Uniones</a:t>
            </a:r>
          </a:p>
        </p:txBody>
      </p:sp>
      <p:pic>
        <p:nvPicPr>
          <p:cNvPr id="84996" name="Picture 7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3288" y="814388"/>
            <a:ext cx="422433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6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0738" y="925513"/>
            <a:ext cx="372427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6210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sujeciones se aplican seleccionando uniones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en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modelo.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Sujeciones</a:t>
            </a:r>
          </a:p>
        </p:txBody>
      </p:sp>
      <p:pic>
        <p:nvPicPr>
          <p:cNvPr id="6" name="Picture 7" descr="Page31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7622" y="829384"/>
            <a:ext cx="1938337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5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823913"/>
            <a:ext cx="4364038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age32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4850" y="963613"/>
            <a:ext cx="19097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600450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cargas externas se aplican seleccionando uniones en el modelo.</a:t>
            </a: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US" sz="2000" smtClean="0">
              <a:latin typeface="Arial" charset="0"/>
              <a:cs typeface="Arial" charset="0"/>
            </a:endParaRPr>
          </a:p>
          <a:p>
            <a:pPr marL="342900" indent="-342900" algn="l" defTabSz="914400">
              <a:spcBef>
                <a:spcPct val="20000"/>
              </a:spcBef>
              <a:buFont typeface="Wingdings"/>
              <a:buChar char="§"/>
            </a:pPr>
            <a:endParaRPr lang="en-US" sz="2000" smtClean="0">
              <a:latin typeface="Arial" charset="0"/>
              <a:cs typeface="Arial" charset="0"/>
            </a:endParaRPr>
          </a:p>
        </p:txBody>
      </p:sp>
      <p:sp>
        <p:nvSpPr>
          <p:cNvPr id="870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Cargas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533525"/>
            <a:ext cx="4068762" cy="4367213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mallado crea elementos de viga y nodos que representan la forma del modelo. </a:t>
            </a:r>
          </a:p>
        </p:txBody>
      </p:sp>
      <p:sp>
        <p:nvSpPr>
          <p:cNvPr id="880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Mallado y ejecución</a:t>
            </a:r>
          </a:p>
        </p:txBody>
      </p:sp>
      <p:pic>
        <p:nvPicPr>
          <p:cNvPr id="88068" name="Picture 5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75" y="893763"/>
            <a:ext cx="3941763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6" descr="Region Captur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8" y="2574925"/>
            <a:ext cx="21209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6348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5: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Realización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cambios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diseño</a:t>
            </a:r>
            <a:endParaRPr lang="en-US" sz="3000" b="1" i="0" baseline="0" dirty="0">
              <a:solidFill>
                <a:srgbClr val="4B575F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6624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Con el uso de diferentes modelos, se siguen los cambios en el modelo y en la capacidad de la estructura.</a:t>
            </a:r>
          </a:p>
        </p:txBody>
      </p:sp>
      <p:sp>
        <p:nvSpPr>
          <p:cNvPr id="9011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Cambios</a:t>
            </a:r>
          </a:p>
        </p:txBody>
      </p:sp>
      <p:pic>
        <p:nvPicPr>
          <p:cNvPr id="90116" name="Picture 7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638" y="685800"/>
            <a:ext cx="1905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6: Uso de un ensamblaje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0528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En un ensamblaje,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componentes pueden revisarse para comprobar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existencia de una colisión, una interferencia o un choque. </a:t>
            </a:r>
          </a:p>
        </p:txBody>
      </p:sp>
      <p:sp>
        <p:nvSpPr>
          <p:cNvPr id="9216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Detección de colisión</a:t>
            </a:r>
          </a:p>
        </p:txBody>
      </p:sp>
      <p:pic>
        <p:nvPicPr>
          <p:cNvPr id="92164" name="Picture 6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113" y="1046163"/>
            <a:ext cx="3754437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595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cotas que definen la forma del modelo también pueden utilizarse para cambiar el tamaño de dicho modelo.</a:t>
            </a:r>
          </a:p>
        </p:txBody>
      </p:sp>
      <p:sp>
        <p:nvSpPr>
          <p:cNvPr id="931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Cambio de cotas</a:t>
            </a:r>
          </a:p>
        </p:txBody>
      </p:sp>
      <p:pic>
        <p:nvPicPr>
          <p:cNvPr id="93188" name="Picture 4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3275" y="881063"/>
            <a:ext cx="431165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7872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7: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Realización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dibujos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la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estructura</a:t>
            </a:r>
            <a:endParaRPr lang="en-US" sz="3000" b="1" i="0" baseline="0" dirty="0">
              <a:solidFill>
                <a:srgbClr val="4B575F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2: Diseño de estructuras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5956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dibujo incluye una vista del modelo, una lista de cortes y globos.</a:t>
            </a:r>
          </a:p>
        </p:txBody>
      </p:sp>
      <p:sp>
        <p:nvSpPr>
          <p:cNvPr id="952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Dibujos</a:t>
            </a:r>
          </a:p>
        </p:txBody>
      </p:sp>
      <p:pic>
        <p:nvPicPr>
          <p:cNvPr id="5" name="Picture 4" descr="Region Captu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4263" y="820738"/>
            <a:ext cx="40862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8: Informes y eDrawings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age42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3238" y="849313"/>
            <a:ext cx="468947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2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413125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informes HTML (formato web) pueden generarse a partir de los datos del posprocesador.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Un eDrawing puede utilizarse para enviar información a otros usuarios. </a:t>
            </a:r>
          </a:p>
        </p:txBody>
      </p:sp>
      <p:sp>
        <p:nvSpPr>
          <p:cNvPr id="972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eDrawings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7872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9: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Creación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y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prueba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la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estructura</a:t>
            </a:r>
            <a:endParaRPr lang="en-US" sz="3000" b="1" i="0" baseline="0" dirty="0">
              <a:solidFill>
                <a:srgbClr val="4B575F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4636" y="1033632"/>
            <a:ext cx="3602038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0049" y="3489495"/>
            <a:ext cx="3609975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219200"/>
            <a:ext cx="3844925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archivos PDF </a:t>
            </a:r>
            <a:r>
              <a:rPr lang="es-MX" sz="2000" b="0" i="1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Measuring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Chart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(Tabla de medidas)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y </a:t>
            </a:r>
            <a:r>
              <a:rPr lang="es-MX" sz="2000" b="0" i="1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Construction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Guide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(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Guía de construcción) pueden utilizarse para facilitar la construcción. 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0920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Materiales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didácticos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sobre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construcción</a:t>
            </a:r>
            <a:endParaRPr lang="en-US" sz="3000" b="1" i="0" baseline="0" dirty="0">
              <a:solidFill>
                <a:srgbClr val="4B575F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52600"/>
            <a:ext cx="36718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Distribuya palos de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madera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 balsa de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1/8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" x 1/8" x 24", pegamento y </a:t>
            </a:r>
            <a:r>
              <a:rPr lang="es-MX" sz="2000" b="0" i="0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cúters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Corte, pegue y arme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estructura según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instrucciones.</a:t>
            </a:r>
          </a:p>
        </p:txBody>
      </p:sp>
      <p:sp>
        <p:nvSpPr>
          <p:cNvPr id="10035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Creación de la estructura</a:t>
            </a:r>
          </a:p>
        </p:txBody>
      </p:sp>
      <p:pic>
        <p:nvPicPr>
          <p:cNvPr id="100356" name="Picture 7" descr="partial_bridge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371600"/>
            <a:ext cx="39036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4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475162" cy="4368800"/>
          </a:xfrm>
        </p:spPr>
        <p:txBody>
          <a:bodyPr/>
          <a:lstStyle/>
          <a:p>
            <a:pPr marL="533370" indent="-533370" algn="l" defTabSz="914400">
              <a:spcBef>
                <a:spcPct val="20000"/>
              </a:spcBef>
              <a:buClr>
                <a:srgbClr val="4B575F"/>
              </a:buClr>
              <a:buFontTx/>
              <a:buAutoNum type="arabicPeriod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Prepare caballetes o tablas para representar el vano de 350 mm.</a:t>
            </a:r>
          </a:p>
          <a:p>
            <a:pPr marL="533370" indent="-533370" algn="l" defTabSz="914400">
              <a:spcBef>
                <a:spcPct val="20000"/>
              </a:spcBef>
              <a:buClr>
                <a:srgbClr val="4B575F"/>
              </a:buClr>
              <a:buFontTx/>
              <a:buAutoNum type="arabicPeriod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Coloque el puente y la chapa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carga sobre los caballetes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o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tablas.</a:t>
            </a:r>
          </a:p>
          <a:p>
            <a:pPr marL="533370" indent="-533370" algn="l" defTabSz="914400">
              <a:spcBef>
                <a:spcPct val="20000"/>
              </a:spcBef>
              <a:buClr>
                <a:srgbClr val="4B575F"/>
              </a:buClr>
              <a:buFontTx/>
              <a:buAutoNum type="arabicPeriod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Asegúrese de utilizar protección para los ojos.</a:t>
            </a:r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80920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Prueba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la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estructura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(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preparación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)</a:t>
            </a:r>
          </a:p>
        </p:txBody>
      </p:sp>
      <p:pic>
        <p:nvPicPr>
          <p:cNvPr id="101380" name="Picture 10" descr="setup_sawhorses_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813" y="3671888"/>
            <a:ext cx="25241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1" name="Picture 11" descr="setup_sawhorses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1163" y="958850"/>
            <a:ext cx="3048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82" name="Picture 12" descr="goggl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6925" y="4406900"/>
            <a:ext cx="190500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671887" cy="4368800"/>
          </a:xfrm>
        </p:spPr>
        <p:txBody>
          <a:bodyPr/>
          <a:lstStyle/>
          <a:p>
            <a:pPr marL="533370" indent="-53337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Tx/>
              <a:buAutoNum type="arabicPeriod" startAt="4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Utilice una bolsa con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asas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 cordón o un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cubo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con asa metálica.</a:t>
            </a:r>
          </a:p>
          <a:p>
            <a:pPr marL="533370" indent="-53337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Tx/>
              <a:buAutoNum type="arabicPeriod" startAt="4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Pase el cordón o el asa del cubo por el orificio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chapa de carga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y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sujételo.</a:t>
            </a:r>
          </a:p>
          <a:p>
            <a:pPr marL="533370" indent="-533370" algn="l" defTabSz="914400">
              <a:lnSpc>
                <a:spcPct val="90000"/>
              </a:lnSpc>
              <a:spcBef>
                <a:spcPct val="20000"/>
              </a:spcBef>
              <a:buClr>
                <a:srgbClr val="4B575F"/>
              </a:buClr>
              <a:buFontTx/>
              <a:buAutoNum type="arabicPeriod" startAt="4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Cargue la bolsa o el cubo con objetos pesados hasta que se rompa.</a:t>
            </a:r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9396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Prueba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la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estructura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(peso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prueba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)</a:t>
            </a:r>
          </a:p>
        </p:txBody>
      </p:sp>
      <p:pic>
        <p:nvPicPr>
          <p:cNvPr id="102404" name="Picture 4" descr="bag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371600"/>
            <a:ext cx="324485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bucket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962400"/>
            <a:ext cx="324485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10: Perfiles de pieza soldada y miembros estructurales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797050"/>
            <a:ext cx="4081462" cy="4368800"/>
          </a:xfrm>
        </p:spPr>
        <p:txBody>
          <a:bodyPr>
            <a:normAutofit lnSpcReduction="10000"/>
          </a:bodyPr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Croquis 2D guardados como operaciones de biblioteca.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Deben ubicarse en una carpeta dentro de la carpeta principal de 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perfiles de pieza soldada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perfiles de pieza soldada predeterminados son formas de acero estructurales.</a:t>
            </a:r>
          </a:p>
          <a:p>
            <a:pPr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perfiles de pieza soldada para fines generales </a:t>
            </a:r>
            <a:r>
              <a:rPr lang="es-MX" sz="2000" dirty="0" smtClean="0">
                <a:solidFill>
                  <a:srgbClr val="4B575F"/>
                </a:solidFill>
                <a:latin typeface="Arial"/>
                <a:cs typeface="Arial"/>
              </a:rPr>
              <a:t>deben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contar con un punto final o un punto en cualquier opción de colocación posible (consulte los tipos predeterminados).</a:t>
            </a:r>
          </a:p>
        </p:txBody>
      </p:sp>
      <p:sp>
        <p:nvSpPr>
          <p:cNvPr id="10445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Perfiles de pieza soldada</a:t>
            </a:r>
          </a:p>
        </p:txBody>
      </p:sp>
      <p:pic>
        <p:nvPicPr>
          <p:cNvPr id="104452" name="Picture 2" descr="J:\Bridge Design Project\Support Files-Bridge Design Project\Art\Weldments_32A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013" y="1074738"/>
            <a:ext cx="98107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3" name="Picture 3" descr="J:\Bridge Design Project\Support Files-Bridge Design Project\Art\Weldments_32B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488" y="1074738"/>
            <a:ext cx="9017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4" name="Picture 4" descr="J:\Bridge Design Project\Support Files-Bridge Design Project\Art\Weldments_32C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0213" y="1241425"/>
            <a:ext cx="1103312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5" name="Picture 5" descr="J:\Bridge Design Project\Support Files-Bridge Design Project\Art\Weldments_32D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0300" y="2441575"/>
            <a:ext cx="44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6" name="Picture 6" descr="J:\Bridge Design Project\Support Files-Bridge Design Project\Art\Weldments_32E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025" y="2387600"/>
            <a:ext cx="6826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7" name="Picture 7" descr="J:\Bridge Design Project\Support Files-Bridge Design Project\Art\Weldments_32F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88300" y="1262063"/>
            <a:ext cx="103663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8" name="Picture 8" descr="J:\Bridge Design Project\Support Files-Bridge Design Project\Art\additional_profile_01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0213" y="2411413"/>
            <a:ext cx="202406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9" name="Picture 9" descr="C:\Temp\1-19-2012 10-00-36 AM.t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15025" y="3732213"/>
            <a:ext cx="2513013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924050"/>
            <a:ext cx="2625725" cy="4781550"/>
          </a:xfrm>
        </p:spPr>
        <p:txBody>
          <a:bodyPr rtlCol="0">
            <a:normAutofit fontScale="92500" lnSpcReduction="20000"/>
          </a:bodyPr>
          <a:lstStyle/>
          <a:p>
            <a:pPr marL="342900" indent="-342900" algn="l" defTabSz="914400">
              <a:spcBef>
                <a:spcPct val="20000"/>
              </a:spcBef>
              <a:spcAft>
                <a:spcPts val="0"/>
              </a:spcAft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cabezas de armadura son estructuras simples utilizadas como puentes para ferrocarriles, automóviles y tráfico peatonal, capaces de soportar grandes cargas en diferentes vanos. Consisten en una superficie de carretera o rieles,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2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paredes y,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en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ocasiones, </a:t>
            </a:r>
            <a:r>
              <a:rPr lang="es-MX" sz="2000" b="0" i="0" dirty="0" err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arriostramiento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entre dichas paredes.</a:t>
            </a:r>
          </a:p>
        </p:txBody>
      </p:sp>
      <p:sp>
        <p:nvSpPr>
          <p:cNvPr id="61443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3300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¿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Qué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son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las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cabezas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armadura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?</a:t>
            </a:r>
          </a:p>
        </p:txBody>
      </p:sp>
      <p:pic>
        <p:nvPicPr>
          <p:cNvPr id="61444" name="Picture 11" descr="Vertic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25550"/>
            <a:ext cx="2057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15" descr="33rd_rr_back__01w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810000"/>
            <a:ext cx="40386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12" descr="truss_pictur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6488" y="4002088"/>
            <a:ext cx="1624012" cy="24384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47" name="Picture 17" descr="herrs_rr_01_w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1143000"/>
            <a:ext cx="50800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5"/>
          <p:cNvSpPr>
            <a:spLocks noGrp="1" noChangeArrowheads="1"/>
          </p:cNvSpPr>
          <p:nvPr>
            <p:ph idx="1"/>
          </p:nvPr>
        </p:nvSpPr>
        <p:spPr>
          <a:xfrm>
            <a:off x="900112" y="1797050"/>
            <a:ext cx="42052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Croquis 2D o 3D que definen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posición y el tamaño de los perfiles de pieza soldada.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El recorte de los miembros estructurales se realiza mediante grupos o trabajo adicional después de crear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pieza soldada.</a:t>
            </a:r>
          </a:p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Pueden utilizarse varios tipos de perfiles de pieza soldada para definir miembros estructurales en la misma pieza soldada.</a:t>
            </a:r>
          </a:p>
        </p:txBody>
      </p:sp>
      <p:sp>
        <p:nvSpPr>
          <p:cNvPr id="1054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Miembros estructurales</a:t>
            </a:r>
          </a:p>
        </p:txBody>
      </p:sp>
      <p:pic>
        <p:nvPicPr>
          <p:cNvPr id="105476" name="Picture 2" descr="C:\Temp\1-19-2012 9-51-18 AM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2788" y="2030413"/>
            <a:ext cx="2646362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9" descr="truss_picture_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7775" y="3028950"/>
            <a:ext cx="50911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Vanos más largos</a:t>
            </a:r>
          </a:p>
        </p:txBody>
      </p:sp>
      <p:pic>
        <p:nvPicPr>
          <p:cNvPr id="62468" name="Picture 7" descr="truss_picture_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1738" y="1320800"/>
            <a:ext cx="345757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8" descr="truss_picture_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725" y="3690938"/>
            <a:ext cx="3276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10" descr="truss_picture_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9638" y="1314450"/>
            <a:ext cx="2898775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Rectangle 5"/>
          <p:cNvSpPr>
            <a:spLocks noGrp="1" noChangeArrowheads="1"/>
          </p:cNvSpPr>
          <p:nvPr>
            <p:ph idx="1"/>
          </p:nvPr>
        </p:nvSpPr>
        <p:spPr>
          <a:xfrm>
            <a:off x="570155" y="1349375"/>
            <a:ext cx="1893346" cy="2994025"/>
          </a:xfrm>
        </p:spPr>
        <p:txBody>
          <a:bodyPr>
            <a:normAutofit/>
          </a:bodyPr>
          <a:lstStyle/>
          <a:p>
            <a:pPr marL="342900" indent="-342900" algn="l" defTabSz="914400">
              <a:lnSpc>
                <a:spcPts val="2000"/>
              </a:lnSpc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19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En vanos más largos, la estructura de la cabeza de armadura puede repetirse varias veces.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662487" cy="3567113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cabeza de armadura </a:t>
            </a:r>
            <a:r>
              <a:rPr lang="es-MX" sz="2000" b="0" i="1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Warren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, que se muestra a la derecha,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es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uno de los tipos más simples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y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económicos. Puede utilizarse incluso al revés, en este caso,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con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miembros verticales agregados.</a:t>
            </a: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Tipos de cabezas de armadura</a:t>
            </a:r>
          </a:p>
        </p:txBody>
      </p:sp>
      <p:pic>
        <p:nvPicPr>
          <p:cNvPr id="63492" name="Picture 4" descr="warre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6938" y="1276350"/>
            <a:ext cx="2857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warren_revers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9475" y="2386013"/>
            <a:ext cx="2857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truss_picture_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4550" y="3697288"/>
            <a:ext cx="30099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4113212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Pratt</a:t>
            </a: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(arriba) y </a:t>
            </a:r>
            <a:r>
              <a:rPr lang="es-MX" sz="2000" b="0" i="1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Howe</a:t>
            </a:r>
            <a:r>
              <a:rPr lang="es-MX" sz="2000" b="0" i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 (abajo) son otros tipos comunes. Veremos una cabeza de armadura similar a la cabeza de armadura Pratt.</a:t>
            </a:r>
          </a:p>
        </p:txBody>
      </p:sp>
      <p:sp>
        <p:nvSpPr>
          <p:cNvPr id="6451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Tipos de cabezas de armadura (continuación)</a:t>
            </a:r>
          </a:p>
        </p:txBody>
      </p:sp>
      <p:pic>
        <p:nvPicPr>
          <p:cNvPr id="64516" name="Picture 8" descr="how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7213" y="2320925"/>
            <a:ext cx="2857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9" descr="prat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2613" y="1260475"/>
            <a:ext cx="2857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12" descr="truss_picture_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3325" y="3435350"/>
            <a:ext cx="35052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5"/>
          <p:cNvSpPr>
            <a:spLocks noGrp="1" noChangeArrowheads="1"/>
          </p:cNvSpPr>
          <p:nvPr>
            <p:ph idx="1"/>
          </p:nvPr>
        </p:nvSpPr>
        <p:spPr>
          <a:xfrm>
            <a:off x="900113" y="1797050"/>
            <a:ext cx="3671887" cy="4368800"/>
          </a:xfrm>
        </p:spPr>
        <p:txBody>
          <a:bodyPr/>
          <a:lstStyle/>
          <a:p>
            <a:pPr marL="342900" indent="-342900" algn="l" defTabSz="914400">
              <a:spcBef>
                <a:spcPct val="20000"/>
              </a:spcBef>
              <a:buClr>
                <a:srgbClr val="4B575F"/>
              </a:buClr>
              <a:buFont typeface="Wingdings"/>
              <a:buChar char="§"/>
            </a:pP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Las paredes laterales de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cabeza de armadura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son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mucho más que paredes que impiden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que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los trenes o los automóviles caigan de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la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cabeza de armadura.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Se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utilizan para absorber </a:t>
            </a: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/>
            </a:r>
            <a:b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</a:br>
            <a:r>
              <a:rPr lang="es-MX" sz="2000" b="0" i="0" dirty="0" smtClean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y </a:t>
            </a:r>
            <a:r>
              <a:rPr lang="es-MX" sz="2000" b="0" i="0" dirty="0">
                <a:solidFill>
                  <a:srgbClr val="4B575F"/>
                </a:solidFill>
                <a:effectLst/>
                <a:latin typeface="Arial"/>
                <a:ea typeface="+mn-ea"/>
                <a:cs typeface="Arial"/>
              </a:rPr>
              <a:t>dirigir las cargas colocadas sobre la cabeza de armadura como los vagones de un tren.</a:t>
            </a:r>
          </a:p>
        </p:txBody>
      </p:sp>
      <p:sp>
        <p:nvSpPr>
          <p:cNvPr id="65539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401859"/>
            <a:ext cx="7787208" cy="548640"/>
          </a:xfrm>
        </p:spPr>
        <p:txBody>
          <a:bodyPr/>
          <a:lstStyle/>
          <a:p>
            <a:pPr algn="l" defTabSz="914400">
              <a:spcBef>
                <a:spcPct val="0"/>
              </a:spcBef>
              <a:buNone/>
            </a:pP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Paredes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las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cabezas</a:t>
            </a:r>
            <a:r>
              <a:rPr lang="en-US" sz="3000" b="1" i="0" baseline="0" dirty="0">
                <a:solidFill>
                  <a:srgbClr val="4B575F"/>
                </a:solidFill>
                <a:latin typeface="Arial"/>
                <a:ea typeface="+mj-ea"/>
                <a:cs typeface="Arial"/>
              </a:rPr>
              <a:t> de </a:t>
            </a:r>
            <a:r>
              <a:rPr lang="en-US" sz="3000" b="1" i="0" baseline="0" dirty="0" err="1">
                <a:solidFill>
                  <a:srgbClr val="4B575F"/>
                </a:solidFill>
                <a:latin typeface="Arial"/>
                <a:ea typeface="+mj-ea"/>
                <a:cs typeface="Arial"/>
              </a:rPr>
              <a:t>armadura</a:t>
            </a:r>
            <a:endParaRPr lang="en-US" sz="3000" b="1" i="0" baseline="0" dirty="0">
              <a:solidFill>
                <a:srgbClr val="4B575F"/>
              </a:solidFill>
              <a:latin typeface="Arial"/>
              <a:ea typeface="+mj-ea"/>
              <a:cs typeface="Arial"/>
            </a:endParaRPr>
          </a:p>
        </p:txBody>
      </p:sp>
      <p:pic>
        <p:nvPicPr>
          <p:cNvPr id="65540" name="Picture 12" descr="3-full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00550" y="1828800"/>
            <a:ext cx="47434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 Corp pptx Template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B90C0CB-45BF-4E76-86B7-12C40617BFAA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 Corp pptx Template</Template>
  <TotalTime>130</TotalTime>
  <Words>1142</Words>
  <Application>Microsoft Office PowerPoint</Application>
  <PresentationFormat>On-screen Show (4:3)</PresentationFormat>
  <Paragraphs>147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SW Corp pptx Template</vt:lpstr>
      <vt:lpstr>Proyecto de diseño de un puente</vt:lpstr>
      <vt:lpstr>1: Introducción</vt:lpstr>
      <vt:lpstr>Requisitos previos  </vt:lpstr>
      <vt:lpstr>2: Diseño de estructuras</vt:lpstr>
      <vt:lpstr>¿Qué son las cabezas de armadura?</vt:lpstr>
      <vt:lpstr>Vanos más largos</vt:lpstr>
      <vt:lpstr>Tipos de cabezas de armadura</vt:lpstr>
      <vt:lpstr>Tipos de cabezas de armadura (continuación)</vt:lpstr>
      <vt:lpstr>Paredes de las cabezas de armadura</vt:lpstr>
      <vt:lpstr>Vigas</vt:lpstr>
      <vt:lpstr>Cargas externas</vt:lpstr>
      <vt:lpstr>Flexión y deflexión</vt:lpstr>
      <vt:lpstr>Tensión y compresión</vt:lpstr>
      <vt:lpstr>Tensión</vt:lpstr>
      <vt:lpstr>Límite elástico</vt:lpstr>
      <vt:lpstr>Resistencia de las vigas</vt:lpstr>
      <vt:lpstr>Forma de la sección transversal</vt:lpstr>
      <vt:lpstr>Profundidad de sección</vt:lpstr>
      <vt:lpstr>Momento de inercia del área</vt:lpstr>
      <vt:lpstr>Materiales</vt:lpstr>
      <vt:lpstr>Vigas de acero</vt:lpstr>
      <vt:lpstr>Arriostramiento transversal</vt:lpstr>
      <vt:lpstr>3: Uso de la calculadora de vigas</vt:lpstr>
      <vt:lpstr>Calculadora de vigas</vt:lpstr>
      <vt:lpstr>4: Análisis de la estructura</vt:lpstr>
      <vt:lpstr>Fases del análisis</vt:lpstr>
      <vt:lpstr>Ciclo de diseño</vt:lpstr>
      <vt:lpstr>Sujeciones y cargas externas</vt:lpstr>
      <vt:lpstr>Material</vt:lpstr>
      <vt:lpstr>Uniones</vt:lpstr>
      <vt:lpstr>Sujeciones</vt:lpstr>
      <vt:lpstr>Cargas</vt:lpstr>
      <vt:lpstr>Mallado y ejecución</vt:lpstr>
      <vt:lpstr>5: Realización de cambios de diseño</vt:lpstr>
      <vt:lpstr>Cambios</vt:lpstr>
      <vt:lpstr>6: Uso de un ensamblaje</vt:lpstr>
      <vt:lpstr>Detección de colisión</vt:lpstr>
      <vt:lpstr>Cambio de cotas</vt:lpstr>
      <vt:lpstr>7: Realización de dibujos de la estructura</vt:lpstr>
      <vt:lpstr>Dibujos</vt:lpstr>
      <vt:lpstr>8: Informes y eDrawings</vt:lpstr>
      <vt:lpstr>eDrawings</vt:lpstr>
      <vt:lpstr>9: Creación y prueba de la estructura</vt:lpstr>
      <vt:lpstr>Materiales didácticos sobre construcción</vt:lpstr>
      <vt:lpstr>Creación de la estructura</vt:lpstr>
      <vt:lpstr>Prueba de la estructura (preparación)</vt:lpstr>
      <vt:lpstr>Prueba de la estructura (peso de prueba)</vt:lpstr>
      <vt:lpstr>10: Perfiles de pieza soldada y miembros estructurales</vt:lpstr>
      <vt:lpstr>Perfiles de pieza soldada</vt:lpstr>
      <vt:lpstr>Miembros estructurales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PPT</dc:title>
  <dc:creator>Laura Kozikowski</dc:creator>
  <cp:lastModifiedBy>Miguel Ángel de la Rosa</cp:lastModifiedBy>
  <cp:revision>57</cp:revision>
  <dcterms:created xsi:type="dcterms:W3CDTF">2011-04-14T18:53:07Z</dcterms:created>
  <dcterms:modified xsi:type="dcterms:W3CDTF">2012-05-01T11:43:41Z</dcterms:modified>
</cp:coreProperties>
</file>