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customXml/itemProps1.xml" ContentType="application/vnd.openxmlformats-officedocument.customXmlProperties+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customXml/itemProps2.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notesSlides/notesSlide48.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customXml/itemProps3.xml" ContentType="application/vnd.openxmlformats-officedocument.customXml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55"/>
  </p:notesMasterIdLst>
  <p:handoutMasterIdLst>
    <p:handoutMasterId r:id="rId56"/>
  </p:handoutMasterIdLst>
  <p:sldIdLst>
    <p:sldId id="267" r:id="rId5"/>
    <p:sldId id="268" r:id="rId6"/>
    <p:sldId id="269" r:id="rId7"/>
    <p:sldId id="270" r:id="rId8"/>
    <p:sldId id="271" r:id="rId9"/>
    <p:sldId id="272" r:id="rId10"/>
    <p:sldId id="273" r:id="rId11"/>
    <p:sldId id="274" r:id="rId12"/>
    <p:sldId id="275" r:id="rId13"/>
    <p:sldId id="276" r:id="rId14"/>
    <p:sldId id="277" r:id="rId15"/>
    <p:sldId id="278" r:id="rId16"/>
    <p:sldId id="279" r:id="rId17"/>
    <p:sldId id="280" r:id="rId18"/>
    <p:sldId id="281" r:id="rId19"/>
    <p:sldId id="282" r:id="rId20"/>
    <p:sldId id="283" r:id="rId21"/>
    <p:sldId id="284" r:id="rId22"/>
    <p:sldId id="285" r:id="rId23"/>
    <p:sldId id="286" r:id="rId24"/>
    <p:sldId id="287" r:id="rId25"/>
    <p:sldId id="288" r:id="rId26"/>
    <p:sldId id="289" r:id="rId27"/>
    <p:sldId id="290" r:id="rId28"/>
    <p:sldId id="291" r:id="rId29"/>
    <p:sldId id="292" r:id="rId30"/>
    <p:sldId id="293" r:id="rId31"/>
    <p:sldId id="294" r:id="rId32"/>
    <p:sldId id="295" r:id="rId33"/>
    <p:sldId id="296" r:id="rId34"/>
    <p:sldId id="297" r:id="rId35"/>
    <p:sldId id="298" r:id="rId36"/>
    <p:sldId id="299" r:id="rId37"/>
    <p:sldId id="300" r:id="rId38"/>
    <p:sldId id="301" r:id="rId39"/>
    <p:sldId id="302" r:id="rId40"/>
    <p:sldId id="303" r:id="rId41"/>
    <p:sldId id="304" r:id="rId42"/>
    <p:sldId id="305" r:id="rId43"/>
    <p:sldId id="306" r:id="rId44"/>
    <p:sldId id="307" r:id="rId45"/>
    <p:sldId id="308" r:id="rId46"/>
    <p:sldId id="309" r:id="rId47"/>
    <p:sldId id="310" r:id="rId48"/>
    <p:sldId id="311" r:id="rId49"/>
    <p:sldId id="312" r:id="rId50"/>
    <p:sldId id="313" r:id="rId51"/>
    <p:sldId id="314" r:id="rId52"/>
    <p:sldId id="315" r:id="rId53"/>
    <p:sldId id="316" r:id="rId54"/>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620"/>
    <p:restoredTop sz="94660"/>
  </p:normalViewPr>
  <p:slideViewPr>
    <p:cSldViewPr>
      <p:cViewPr>
        <p:scale>
          <a:sx n="93" d="100"/>
          <a:sy n="93" d="100"/>
        </p:scale>
        <p:origin x="-1584"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70" d="100"/>
          <a:sy n="70" d="100"/>
        </p:scale>
        <p:origin x="-2766" y="-108"/>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slide" Target="slides/slide50.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handoutMaster" Target="handoutMasters/handoutMaster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060D712-7242-4C95-BDD1-40AA5038E027}" type="datetimeFigureOut">
              <a:rPr lang="fr-FR" smtClean="0"/>
              <a:pPr/>
              <a:t>02/05/2012</a:t>
            </a:fld>
            <a:endParaRPr lang="fr-FR"/>
          </a:p>
        </p:txBody>
      </p:sp>
      <p:sp>
        <p:nvSpPr>
          <p:cNvPr id="4" name="Espace réservé du pied de page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5AD0FD1F-5A66-471B-B3E5-C7F4D1DFC51B}" type="slidenum">
              <a:rPr lang="fr-FR" smtClean="0"/>
              <a:pPr/>
              <a:t>‹#›</a:t>
            </a:fld>
            <a:endParaRPr lang="fr-FR"/>
          </a:p>
        </p:txBody>
      </p:sp>
    </p:spTree>
    <p:extLst>
      <p:ext uri="{BB962C8B-B14F-4D97-AF65-F5344CB8AC3E}">
        <p14:creationId xmlns:p14="http://schemas.microsoft.com/office/powerpoint/2010/main" xmlns="" val="138708326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D1A668E-3B37-4931-B417-BCC1E0C71E22}" type="datetimeFigureOut">
              <a:rPr lang="en-US" smtClean="0"/>
              <a:pPr/>
              <a:t>5/2/2012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124C0E3-F38B-4060-81F5-813C95EEE9B2}" type="slidenum">
              <a:rPr lang="en-US" smtClean="0"/>
              <a:pPr/>
              <a:t>‹#›</a:t>
            </a:fld>
            <a:endParaRPr lang="en-US"/>
          </a:p>
        </p:txBody>
      </p:sp>
    </p:spTree>
    <p:extLst>
      <p:ext uri="{BB962C8B-B14F-4D97-AF65-F5344CB8AC3E}">
        <p14:creationId xmlns:p14="http://schemas.microsoft.com/office/powerpoint/2010/main" xmlns="" val="7041302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28</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30</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31</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32</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33</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34</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35</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36</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37</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38</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39</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4</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40</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41</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42</a:t>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43</a:t>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44</a:t>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45</a:t>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46</a:t>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47</a:t>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48</a:t>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49</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5</a:t>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50</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ES"/>
          </a:p>
        </p:txBody>
      </p:sp>
      <p:sp>
        <p:nvSpPr>
          <p:cNvPr id="4" name="Slide Number Placeholder 3"/>
          <p:cNvSpPr>
            <a:spLocks noGrp="1"/>
          </p:cNvSpPr>
          <p:nvPr>
            <p:ph type="sldNum" sz="quarter" idx="10"/>
          </p:nvPr>
        </p:nvSpPr>
        <p:spPr/>
        <p:txBody>
          <a:bodyPr/>
          <a:lstStyle/>
          <a:p>
            <a:fld id="{9124C0E3-F38B-4060-81F5-813C95EEE9B2}"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9" name="Image 8" descr="3DS_emblem_3D_pers1_PPT.jpg"/>
          <p:cNvPicPr>
            <a:picLocks noChangeAspect="1"/>
          </p:cNvPicPr>
          <p:nvPr userDrawn="1"/>
        </p:nvPicPr>
        <p:blipFill>
          <a:blip r:embed="rId2" cstate="print"/>
          <a:stretch>
            <a:fillRect/>
          </a:stretch>
        </p:blipFill>
        <p:spPr>
          <a:xfrm>
            <a:off x="1115616" y="2909462"/>
            <a:ext cx="3528000" cy="3948538"/>
          </a:xfrm>
          <a:prstGeom prst="rect">
            <a:avLst/>
          </a:prstGeom>
        </p:spPr>
      </p:pic>
      <p:sp>
        <p:nvSpPr>
          <p:cNvPr id="7" name="Titre 6"/>
          <p:cNvSpPr>
            <a:spLocks noGrp="1"/>
          </p:cNvSpPr>
          <p:nvPr>
            <p:ph type="title"/>
          </p:nvPr>
        </p:nvSpPr>
        <p:spPr>
          <a:xfrm>
            <a:off x="2102848" y="1441579"/>
            <a:ext cx="6501600" cy="548640"/>
          </a:xfrm>
        </p:spPr>
        <p:txBody>
          <a:bodyPr vert="horz" lIns="91440" tIns="45720" rIns="91440" bIns="45720" rtlCol="0" anchor="ctr">
            <a:noAutofit/>
          </a:bodyPr>
          <a:lstStyle>
            <a:lvl1pPr algn="r">
              <a:defRPr kumimoji="0" lang="fr-FR" sz="3600" b="0" i="0" u="none" strike="noStrike" kern="1200" cap="none" spc="0" normalizeH="0" baseline="0" noProof="0" dirty="0">
                <a:ln>
                  <a:noFill/>
                </a:ln>
                <a:solidFill>
                  <a:schemeClr val="tx1"/>
                </a:solidFill>
                <a:effectLst/>
                <a:uLnTx/>
                <a:uFillTx/>
                <a:latin typeface="Arial Narrow" pitchFamily="34" charset="0"/>
                <a:ea typeface="+mj-ea"/>
                <a:cs typeface="+mj-cs"/>
              </a:defRPr>
            </a:lvl1pPr>
          </a:lstStyle>
          <a:p>
            <a:pPr marL="0" marR="0" lvl="0" indent="0" algn="r" defTabSz="914400" rtl="0" eaLnBrk="1" fontAlgn="auto" latinLnBrk="0" hangingPunct="1">
              <a:lnSpc>
                <a:spcPct val="100000"/>
              </a:lnSpc>
              <a:spcBef>
                <a:spcPct val="0"/>
              </a:spcBef>
              <a:spcAft>
                <a:spcPts val="0"/>
              </a:spcAft>
              <a:buClrTx/>
              <a:buSzTx/>
              <a:buFontTx/>
              <a:buNone/>
              <a:tabLst/>
              <a:defRPr/>
            </a:pPr>
            <a:r>
              <a:rPr lang="en-US" smtClean="0"/>
              <a:t>Click to edit Master title style</a:t>
            </a:r>
            <a:endParaRPr lang="fr-FR" dirty="0"/>
          </a:p>
        </p:txBody>
      </p:sp>
      <p:sp>
        <p:nvSpPr>
          <p:cNvPr id="11" name="Rectangle 10"/>
          <p:cNvSpPr/>
          <p:nvPr userDrawn="1"/>
        </p:nvSpPr>
        <p:spPr>
          <a:xfrm>
            <a:off x="323528" y="231845"/>
            <a:ext cx="648072"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p:cNvSpPr>
            <a:spLocks noGrp="1"/>
          </p:cNvSpPr>
          <p:nvPr>
            <p:ph type="body" sz="quarter" idx="10" hasCustomPrompt="1"/>
          </p:nvPr>
        </p:nvSpPr>
        <p:spPr>
          <a:xfrm>
            <a:off x="2411760" y="2060848"/>
            <a:ext cx="6192837" cy="576263"/>
          </a:xfrm>
        </p:spPr>
        <p:txBody>
          <a:bodyPr/>
          <a:lstStyle>
            <a:lvl1pPr marL="0" indent="0" algn="r">
              <a:buNone/>
              <a:defRPr>
                <a:solidFill>
                  <a:schemeClr val="tx1"/>
                </a:solidFill>
              </a:defRPr>
            </a:lvl1pPr>
          </a:lstStyle>
          <a:p>
            <a:pPr lvl="0"/>
            <a:r>
              <a:rPr lang="en-US" dirty="0" smtClean="0"/>
              <a:t>Click to edit Master subtitle styles</a:t>
            </a:r>
            <a:endParaRPr lang="en-GB"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mparison (no Sub)">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en-US" smtClean="0"/>
              <a:t>Click to edit Master title style</a:t>
            </a:r>
            <a:endParaRPr lang="fr-FR"/>
          </a:p>
        </p:txBody>
      </p:sp>
      <p:sp>
        <p:nvSpPr>
          <p:cNvPr id="3" name="Espace réservé du texte 2"/>
          <p:cNvSpPr>
            <a:spLocks noGrp="1"/>
          </p:cNvSpPr>
          <p:nvPr>
            <p:ph type="body" idx="1"/>
          </p:nvPr>
        </p:nvSpPr>
        <p:spPr>
          <a:xfrm>
            <a:off x="457200" y="1535115"/>
            <a:ext cx="4040188" cy="639762"/>
          </a:xfrm>
        </p:spPr>
        <p:txBody>
          <a:bodyPr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Espace réservé du contenu 3"/>
          <p:cNvSpPr>
            <a:spLocks noGrp="1"/>
          </p:cNvSpPr>
          <p:nvPr>
            <p:ph sz="half" idx="2"/>
          </p:nvPr>
        </p:nvSpPr>
        <p:spPr>
          <a:xfrm>
            <a:off x="457200" y="2174874"/>
            <a:ext cx="4040188" cy="3990429"/>
          </a:xfrm>
        </p:spPr>
        <p:txBody>
          <a:bodyPr>
            <a:normAutofit/>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5" name="Espace réservé du texte 4"/>
          <p:cNvSpPr>
            <a:spLocks noGrp="1"/>
          </p:cNvSpPr>
          <p:nvPr>
            <p:ph type="body" sz="quarter" idx="3"/>
          </p:nvPr>
        </p:nvSpPr>
        <p:spPr>
          <a:xfrm>
            <a:off x="4645029" y="1535115"/>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Espace réservé du contenu 5"/>
          <p:cNvSpPr>
            <a:spLocks noGrp="1"/>
          </p:cNvSpPr>
          <p:nvPr>
            <p:ph sz="quarter" idx="4"/>
          </p:nvPr>
        </p:nvSpPr>
        <p:spPr>
          <a:xfrm>
            <a:off x="4645029" y="2174874"/>
            <a:ext cx="4041775" cy="399042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Tree>
    <p:extLst>
      <p:ext uri="{BB962C8B-B14F-4D97-AF65-F5344CB8AC3E}">
        <p14:creationId xmlns:p14="http://schemas.microsoft.com/office/powerpoint/2010/main" xmlns="" val="2970544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FR"/>
          </a:p>
        </p:txBody>
      </p:sp>
      <p:pic>
        <p:nvPicPr>
          <p:cNvPr id="7" name="Image 6" descr="3DS_emblem_3D_pers1_PPT.jpg"/>
          <p:cNvPicPr>
            <a:picLocks noChangeAspect="1"/>
          </p:cNvPicPr>
          <p:nvPr userDrawn="1"/>
        </p:nvPicPr>
        <p:blipFill>
          <a:blip r:embed="rId2" cstate="print"/>
          <a:stretch>
            <a:fillRect/>
          </a:stretch>
        </p:blipFill>
        <p:spPr>
          <a:xfrm>
            <a:off x="1115616" y="2909462"/>
            <a:ext cx="3528000" cy="3948538"/>
          </a:xfrm>
          <a:prstGeom prst="rect">
            <a:avLst/>
          </a:prstGeom>
        </p:spPr>
      </p:pic>
      <p:sp>
        <p:nvSpPr>
          <p:cNvPr id="5" name="Text Placeholder 6"/>
          <p:cNvSpPr>
            <a:spLocks noGrp="1"/>
          </p:cNvSpPr>
          <p:nvPr>
            <p:ph type="body" sz="quarter" idx="10" hasCustomPrompt="1"/>
          </p:nvPr>
        </p:nvSpPr>
        <p:spPr>
          <a:xfrm>
            <a:off x="899592" y="994794"/>
            <a:ext cx="6501600" cy="556632"/>
          </a:xfrm>
        </p:spPr>
        <p:txBody>
          <a:bodyPr>
            <a:normAutofit/>
          </a:bodyPr>
          <a:lstStyle>
            <a:lvl1pPr marL="0" indent="0">
              <a:buNone/>
              <a:defRPr sz="2200" b="1">
                <a:solidFill>
                  <a:srgbClr val="E62533"/>
                </a:solidFill>
              </a:defRPr>
            </a:lvl1pPr>
          </a:lstStyle>
          <a:p>
            <a:pPr lvl="0"/>
            <a:r>
              <a:rPr lang="en-US" dirty="0" smtClean="0"/>
              <a:t>Click to edit Master subtitle style</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Rectangle 2"/>
          <p:cNvSpPr/>
          <p:nvPr userDrawn="1"/>
        </p:nvSpPr>
        <p:spPr>
          <a:xfrm>
            <a:off x="251520" y="231845"/>
            <a:ext cx="648072"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Logo Only">
    <p:spTree>
      <p:nvGrpSpPr>
        <p:cNvPr id="1" name=""/>
        <p:cNvGrpSpPr/>
        <p:nvPr/>
      </p:nvGrpSpPr>
      <p:grpSpPr>
        <a:xfrm>
          <a:off x="0" y="0"/>
          <a:ext cx="0" cy="0"/>
          <a:chOff x="0" y="0"/>
          <a:chExt cx="0" cy="0"/>
        </a:xfrm>
      </p:grpSpPr>
      <p:sp>
        <p:nvSpPr>
          <p:cNvPr id="3" name="Rectangle 2"/>
          <p:cNvSpPr/>
          <p:nvPr userDrawn="1"/>
        </p:nvSpPr>
        <p:spPr>
          <a:xfrm>
            <a:off x="251520" y="231845"/>
            <a:ext cx="648072"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Image 6" descr="3DS_emblem_3D_pers1_PPT.jpg"/>
          <p:cNvPicPr>
            <a:picLocks noChangeAspect="1"/>
          </p:cNvPicPr>
          <p:nvPr userDrawn="1"/>
        </p:nvPicPr>
        <p:blipFill>
          <a:blip r:embed="rId2" cstate="print"/>
          <a:stretch>
            <a:fillRect/>
          </a:stretch>
        </p:blipFill>
        <p:spPr>
          <a:xfrm>
            <a:off x="1115616" y="2909462"/>
            <a:ext cx="3528000" cy="3948538"/>
          </a:xfrm>
          <a:prstGeom prst="rect">
            <a:avLst/>
          </a:prstGeom>
        </p:spPr>
      </p:pic>
    </p:spTree>
    <p:extLst>
      <p:ext uri="{BB962C8B-B14F-4D97-AF65-F5344CB8AC3E}">
        <p14:creationId xmlns:p14="http://schemas.microsoft.com/office/powerpoint/2010/main" xmlns="" val="209681314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re 1"/>
          <p:cNvSpPr>
            <a:spLocks noGrp="1"/>
          </p:cNvSpPr>
          <p:nvPr>
            <p:ph type="title"/>
          </p:nvPr>
        </p:nvSpPr>
        <p:spPr>
          <a:xfrm>
            <a:off x="827584" y="273052"/>
            <a:ext cx="2637933" cy="1162050"/>
          </a:xfrm>
        </p:spPr>
        <p:txBody>
          <a:bodyPr anchor="ctr"/>
          <a:lstStyle>
            <a:lvl1pPr algn="l">
              <a:defRPr sz="2000" b="1"/>
            </a:lvl1pPr>
          </a:lstStyle>
          <a:p>
            <a:r>
              <a:rPr lang="en-US" smtClean="0"/>
              <a:t>Click to edit Master title style</a:t>
            </a:r>
            <a:endParaRPr lang="fr-FR" dirty="0"/>
          </a:p>
        </p:txBody>
      </p:sp>
      <p:sp>
        <p:nvSpPr>
          <p:cNvPr id="3" name="Espace réservé du contenu 2"/>
          <p:cNvSpPr>
            <a:spLocks noGrp="1"/>
          </p:cNvSpPr>
          <p:nvPr>
            <p:ph idx="1"/>
          </p:nvPr>
        </p:nvSpPr>
        <p:spPr>
          <a:xfrm>
            <a:off x="3575050" y="273050"/>
            <a:ext cx="5111750" cy="5892254"/>
          </a:xfrm>
        </p:spPr>
        <p:txBody>
          <a:bodyPr>
            <a:normAutofit/>
          </a:bodyPr>
          <a:lstStyle>
            <a:lvl1pPr>
              <a:defRPr sz="2400"/>
            </a:lvl1pPr>
            <a:lvl2pPr>
              <a:defRPr sz="2000"/>
            </a:lvl2pPr>
            <a:lvl3pPr>
              <a:defRPr sz="1800"/>
            </a:lvl3pPr>
            <a:lvl4pPr>
              <a:defRPr sz="16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4" name="Espace réservé du texte 3"/>
          <p:cNvSpPr>
            <a:spLocks noGrp="1"/>
          </p:cNvSpPr>
          <p:nvPr>
            <p:ph type="body" sz="half" idx="2"/>
          </p:nvPr>
        </p:nvSpPr>
        <p:spPr>
          <a:xfrm>
            <a:off x="457204" y="1435102"/>
            <a:ext cx="3008313" cy="4730202"/>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Espace réservé de la date 3"/>
          <p:cNvSpPr txBox="1">
            <a:spLocks/>
          </p:cNvSpPr>
          <p:nvPr userDrawn="1"/>
        </p:nvSpPr>
        <p:spPr>
          <a:xfrm rot="16200000">
            <a:off x="-3276867" y="3276869"/>
            <a:ext cx="6858006" cy="304271"/>
          </a:xfrm>
          <a:prstGeom prst="rect">
            <a:avLst/>
          </a:prstGeom>
        </p:spPr>
        <p:txBody>
          <a:bodyPr/>
          <a:lstStyle>
            <a:lvl1pPr algn="ctr">
              <a:defRPr sz="700">
                <a:solidFill>
                  <a:schemeClr val="tx1"/>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7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6" name="Rectangle 5"/>
          <p:cNvSpPr/>
          <p:nvPr userDrawn="1"/>
        </p:nvSpPr>
        <p:spPr>
          <a:xfrm>
            <a:off x="323528" y="231845"/>
            <a:ext cx="648072"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r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fr-FR" dirty="0"/>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fr-FR"/>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Espace réservé de la date 3"/>
          <p:cNvSpPr txBox="1">
            <a:spLocks/>
          </p:cNvSpPr>
          <p:nvPr userDrawn="1"/>
        </p:nvSpPr>
        <p:spPr>
          <a:xfrm rot="16200000">
            <a:off x="-3276867" y="3276869"/>
            <a:ext cx="6858006" cy="304271"/>
          </a:xfrm>
          <a:prstGeom prst="rect">
            <a:avLst/>
          </a:prstGeom>
        </p:spPr>
        <p:txBody>
          <a:bodyPr/>
          <a:lstStyle>
            <a:lvl1pPr algn="ctr">
              <a:defRPr sz="700">
                <a:solidFill>
                  <a:schemeClr val="tx1"/>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7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FR" dirty="0"/>
          </a:p>
        </p:txBody>
      </p:sp>
      <p:sp>
        <p:nvSpPr>
          <p:cNvPr id="3" name="Espace réservé du texte vertical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7" name="Espace réservé de la date 3"/>
          <p:cNvSpPr txBox="1">
            <a:spLocks/>
          </p:cNvSpPr>
          <p:nvPr userDrawn="1"/>
        </p:nvSpPr>
        <p:spPr>
          <a:xfrm rot="16200000">
            <a:off x="-3276867" y="3276869"/>
            <a:ext cx="6858006" cy="304271"/>
          </a:xfrm>
          <a:prstGeom prst="rect">
            <a:avLst/>
          </a:prstGeom>
        </p:spPr>
        <p:txBody>
          <a:bodyPr/>
          <a:lstStyle>
            <a:lvl1pPr algn="ctr">
              <a:defRPr sz="700">
                <a:solidFill>
                  <a:schemeClr val="tx1"/>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700" b="0" i="0" u="none" strike="noStrike" kern="1200" cap="none" spc="0" normalizeH="0" baseline="0" noProof="0" dirty="0">
              <a:ln>
                <a:noFill/>
              </a:ln>
              <a:solidFill>
                <a:schemeClr val="tx1"/>
              </a:solidFill>
              <a:effectLst/>
              <a:uLnTx/>
              <a:uFillTx/>
              <a:latin typeface="+mn-lt"/>
              <a:ea typeface="+mn-ea"/>
              <a:cs typeface="+mn-cs"/>
            </a:endParaRPr>
          </a:p>
        </p:txBody>
      </p:sp>
      <p:sp>
        <p:nvSpPr>
          <p:cNvPr id="6" name="Text Placeholder 6"/>
          <p:cNvSpPr>
            <a:spLocks noGrp="1"/>
          </p:cNvSpPr>
          <p:nvPr>
            <p:ph type="body" sz="quarter" idx="10" hasCustomPrompt="1"/>
          </p:nvPr>
        </p:nvSpPr>
        <p:spPr>
          <a:xfrm>
            <a:off x="899592" y="994794"/>
            <a:ext cx="6501600" cy="556632"/>
          </a:xfrm>
        </p:spPr>
        <p:txBody>
          <a:bodyPr>
            <a:normAutofit/>
          </a:bodyPr>
          <a:lstStyle>
            <a:lvl1pPr marL="0" indent="0">
              <a:buNone/>
              <a:defRPr sz="2200" b="1">
                <a:solidFill>
                  <a:srgbClr val="E62533"/>
                </a:solidFill>
              </a:defRPr>
            </a:lvl1pPr>
          </a:lstStyle>
          <a:p>
            <a:pPr lvl="0"/>
            <a:r>
              <a:rPr lang="en-US" dirty="0" smtClean="0"/>
              <a:t>Click to edit Master subtitle style</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and Vertical Text (no Sub)">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FR" dirty="0"/>
          </a:p>
        </p:txBody>
      </p:sp>
      <p:sp>
        <p:nvSpPr>
          <p:cNvPr id="3" name="Espace réservé du texte vertical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7" name="Espace réservé de la date 3"/>
          <p:cNvSpPr txBox="1">
            <a:spLocks/>
          </p:cNvSpPr>
          <p:nvPr userDrawn="1"/>
        </p:nvSpPr>
        <p:spPr>
          <a:xfrm rot="16200000">
            <a:off x="-3276867" y="3276869"/>
            <a:ext cx="6858006" cy="304271"/>
          </a:xfrm>
          <a:prstGeom prst="rect">
            <a:avLst/>
          </a:prstGeom>
        </p:spPr>
        <p:txBody>
          <a:bodyPr/>
          <a:lstStyle>
            <a:lvl1pPr algn="ctr">
              <a:defRPr sz="700">
                <a:solidFill>
                  <a:schemeClr val="tx1"/>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700" b="0" i="0" u="none" strike="noStrike" kern="1200" cap="none" spc="0" normalizeH="0" baseline="0" noProof="0" dirty="0">
              <a:ln>
                <a:noFill/>
              </a:ln>
              <a:solidFill>
                <a:schemeClr val="tx1"/>
              </a:solidFill>
              <a:effectLst/>
              <a:uLnTx/>
              <a:uFillTx/>
              <a:latin typeface="+mn-lt"/>
              <a:ea typeface="+mn-ea"/>
              <a:cs typeface="+mn-cs"/>
            </a:endParaRPr>
          </a:p>
        </p:txBody>
      </p:sp>
    </p:spTree>
    <p:extLst>
      <p:ext uri="{BB962C8B-B14F-4D97-AF65-F5344CB8AC3E}">
        <p14:creationId xmlns:p14="http://schemas.microsoft.com/office/powerpoint/2010/main" xmlns="" val="418361917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5" name="Rectangle 4"/>
          <p:cNvSpPr/>
          <p:nvPr userDrawn="1"/>
        </p:nvSpPr>
        <p:spPr>
          <a:xfrm>
            <a:off x="251520" y="231845"/>
            <a:ext cx="648072"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re vertical 1"/>
          <p:cNvSpPr>
            <a:spLocks noGrp="1"/>
          </p:cNvSpPr>
          <p:nvPr>
            <p:ph type="title" orient="vert"/>
          </p:nvPr>
        </p:nvSpPr>
        <p:spPr>
          <a:xfrm>
            <a:off x="6629400" y="274640"/>
            <a:ext cx="2057400" cy="5890664"/>
          </a:xfrm>
        </p:spPr>
        <p:txBody>
          <a:bodyPr vert="eaVert"/>
          <a:lstStyle/>
          <a:p>
            <a:r>
              <a:rPr lang="en-US" smtClean="0"/>
              <a:t>Click to edit Master title style</a:t>
            </a:r>
            <a:endParaRPr lang="fr-FR" dirty="0"/>
          </a:p>
        </p:txBody>
      </p:sp>
      <p:sp>
        <p:nvSpPr>
          <p:cNvPr id="3" name="Espace réservé du texte vertical 2"/>
          <p:cNvSpPr>
            <a:spLocks noGrp="1"/>
          </p:cNvSpPr>
          <p:nvPr>
            <p:ph type="body" orient="vert" idx="1"/>
          </p:nvPr>
        </p:nvSpPr>
        <p:spPr>
          <a:xfrm>
            <a:off x="457200" y="274640"/>
            <a:ext cx="6019800" cy="589066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7" name="Espace réservé de la date 3"/>
          <p:cNvSpPr txBox="1">
            <a:spLocks/>
          </p:cNvSpPr>
          <p:nvPr userDrawn="1"/>
        </p:nvSpPr>
        <p:spPr>
          <a:xfrm rot="16200000">
            <a:off x="-3276867" y="3276869"/>
            <a:ext cx="6858006" cy="304271"/>
          </a:xfrm>
          <a:prstGeom prst="rect">
            <a:avLst/>
          </a:prstGeom>
        </p:spPr>
        <p:txBody>
          <a:bodyPr/>
          <a:lstStyle>
            <a:lvl1pPr algn="ctr">
              <a:defRPr sz="700">
                <a:solidFill>
                  <a:schemeClr val="tx1"/>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7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899592" y="1797120"/>
            <a:ext cx="7891200" cy="4368184"/>
          </a:xfrm>
        </p:spPr>
        <p:txBody>
          <a:bodyPr/>
          <a:lstStyle>
            <a:lvl1pPr>
              <a:defRPr sz="2400">
                <a:effectLst/>
              </a:defRPr>
            </a:lvl1pPr>
            <a:lvl2pPr>
              <a:defRPr sz="2000">
                <a:effectLst/>
              </a:defRPr>
            </a:lvl2pPr>
            <a:lvl3pPr>
              <a:defRPr sz="1800">
                <a:effectLst/>
              </a:defRPr>
            </a:lvl3pPr>
            <a:lvl4pPr>
              <a:defRPr sz="1600">
                <a:effectLst/>
              </a:defRPr>
            </a:lvl4pPr>
            <a:lvl5pPr>
              <a:defRPr sz="1100">
                <a:effect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7" name="Text Placeholder 6"/>
          <p:cNvSpPr>
            <a:spLocks noGrp="1"/>
          </p:cNvSpPr>
          <p:nvPr>
            <p:ph type="body" sz="quarter" idx="10" hasCustomPrompt="1"/>
          </p:nvPr>
        </p:nvSpPr>
        <p:spPr>
          <a:xfrm>
            <a:off x="899592" y="994794"/>
            <a:ext cx="6501600" cy="556632"/>
          </a:xfrm>
        </p:spPr>
        <p:txBody>
          <a:bodyPr>
            <a:normAutofit/>
          </a:bodyPr>
          <a:lstStyle>
            <a:lvl1pPr marL="0" indent="0">
              <a:buNone/>
              <a:defRPr sz="2200" b="1">
                <a:solidFill>
                  <a:schemeClr val="accent6"/>
                </a:solidFill>
              </a:defRPr>
            </a:lvl1pPr>
          </a:lstStyle>
          <a:p>
            <a:pPr lvl="0"/>
            <a:r>
              <a:rPr lang="en-US" dirty="0" smtClean="0"/>
              <a:t>Click to edit Master subtitle style</a:t>
            </a:r>
          </a:p>
        </p:txBody>
      </p:sp>
      <p:sp>
        <p:nvSpPr>
          <p:cNvPr id="8" name="Title 7"/>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no sub)">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899592" y="1797120"/>
            <a:ext cx="7891200" cy="4368184"/>
          </a:xfrm>
        </p:spPr>
        <p:txBody>
          <a:bodyPr>
            <a:normAutofit/>
          </a:bodyPr>
          <a:lstStyle>
            <a:lvl1pPr>
              <a:defRPr sz="2400">
                <a:effectLst/>
              </a:defRPr>
            </a:lvl1pPr>
            <a:lvl2pPr>
              <a:defRPr sz="2000">
                <a:effectLst/>
              </a:defRPr>
            </a:lvl2pPr>
            <a:lvl3pPr>
              <a:defRPr sz="1800">
                <a:effectLst/>
              </a:defRPr>
            </a:lvl3pPr>
            <a:lvl4pPr>
              <a:defRPr sz="1600">
                <a:effectLst/>
              </a:defRPr>
            </a:lvl4pPr>
            <a:lvl5pPr>
              <a:defRPr sz="1100">
                <a:effect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8" name="Title 7"/>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xmlns="" val="24267397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no Content">
    <p:spTree>
      <p:nvGrpSpPr>
        <p:cNvPr id="1" name=""/>
        <p:cNvGrpSpPr/>
        <p:nvPr/>
      </p:nvGrpSpPr>
      <p:grpSpPr>
        <a:xfrm>
          <a:off x="0" y="0"/>
          <a:ext cx="0" cy="0"/>
          <a:chOff x="0" y="0"/>
          <a:chExt cx="0" cy="0"/>
        </a:xfrm>
      </p:grpSpPr>
      <p:sp>
        <p:nvSpPr>
          <p:cNvPr id="7" name="Text Placeholder 6"/>
          <p:cNvSpPr>
            <a:spLocks noGrp="1"/>
          </p:cNvSpPr>
          <p:nvPr>
            <p:ph type="body" sz="quarter" idx="10" hasCustomPrompt="1"/>
          </p:nvPr>
        </p:nvSpPr>
        <p:spPr>
          <a:xfrm>
            <a:off x="899592" y="994794"/>
            <a:ext cx="6501600" cy="556632"/>
          </a:xfrm>
        </p:spPr>
        <p:txBody>
          <a:bodyPr>
            <a:normAutofit/>
          </a:bodyPr>
          <a:lstStyle>
            <a:lvl1pPr marL="0" indent="0">
              <a:buNone/>
              <a:defRPr sz="2200" b="1">
                <a:solidFill>
                  <a:schemeClr val="accent6"/>
                </a:solidFill>
              </a:defRPr>
            </a:lvl1pPr>
          </a:lstStyle>
          <a:p>
            <a:pPr lvl="0"/>
            <a:r>
              <a:rPr lang="en-US" dirty="0" smtClean="0"/>
              <a:t>Click to edit Master subtitle style</a:t>
            </a:r>
          </a:p>
        </p:txBody>
      </p:sp>
      <p:sp>
        <p:nvSpPr>
          <p:cNvPr id="8" name="Title 7"/>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xmlns="" val="37151821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no Content (no sub)">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xmlns="" val="36615331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Slide (no Logo)">
    <p:spTree>
      <p:nvGrpSpPr>
        <p:cNvPr id="1" name=""/>
        <p:cNvGrpSpPr/>
        <p:nvPr/>
      </p:nvGrpSpPr>
      <p:grpSpPr>
        <a:xfrm>
          <a:off x="0" y="0"/>
          <a:ext cx="0" cy="0"/>
          <a:chOff x="0" y="0"/>
          <a:chExt cx="0" cy="0"/>
        </a:xfrm>
      </p:grpSpPr>
      <p:sp>
        <p:nvSpPr>
          <p:cNvPr id="11" name="Rectangle 10"/>
          <p:cNvSpPr/>
          <p:nvPr userDrawn="1"/>
        </p:nvSpPr>
        <p:spPr>
          <a:xfrm>
            <a:off x="323528" y="231845"/>
            <a:ext cx="648072"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re 6"/>
          <p:cNvSpPr>
            <a:spLocks noGrp="1"/>
          </p:cNvSpPr>
          <p:nvPr>
            <p:ph type="title"/>
          </p:nvPr>
        </p:nvSpPr>
        <p:spPr>
          <a:xfrm>
            <a:off x="2102848" y="1441579"/>
            <a:ext cx="6501600" cy="548640"/>
          </a:xfrm>
        </p:spPr>
        <p:txBody>
          <a:bodyPr vert="horz" lIns="91440" tIns="45720" rIns="91440" bIns="45720" rtlCol="0" anchor="ctr">
            <a:noAutofit/>
          </a:bodyPr>
          <a:lstStyle>
            <a:lvl1pPr algn="r">
              <a:defRPr kumimoji="0" lang="fr-FR" sz="3600" b="0" i="0" u="none" strike="noStrike" kern="1200" cap="none" spc="0" normalizeH="0" baseline="0" noProof="0" dirty="0">
                <a:ln>
                  <a:noFill/>
                </a:ln>
                <a:solidFill>
                  <a:schemeClr val="tx1"/>
                </a:solidFill>
                <a:effectLst/>
                <a:uLnTx/>
                <a:uFillTx/>
                <a:latin typeface="Arial Narrow" pitchFamily="34" charset="0"/>
                <a:ea typeface="+mj-ea"/>
                <a:cs typeface="+mj-cs"/>
              </a:defRPr>
            </a:lvl1pPr>
          </a:lstStyle>
          <a:p>
            <a:pPr marL="0" marR="0" lvl="0" indent="0" algn="r" defTabSz="914400" rtl="0" eaLnBrk="1" fontAlgn="auto" latinLnBrk="0" hangingPunct="1">
              <a:lnSpc>
                <a:spcPct val="100000"/>
              </a:lnSpc>
              <a:spcBef>
                <a:spcPct val="0"/>
              </a:spcBef>
              <a:spcAft>
                <a:spcPts val="0"/>
              </a:spcAft>
              <a:buClrTx/>
              <a:buSzTx/>
              <a:buFontTx/>
              <a:buNone/>
              <a:tabLst/>
              <a:defRPr/>
            </a:pPr>
            <a:r>
              <a:rPr lang="en-US" smtClean="0"/>
              <a:t>Click to edit Master title style</a:t>
            </a:r>
            <a:endParaRPr lang="fr-FR" dirty="0"/>
          </a:p>
        </p:txBody>
      </p:sp>
      <p:sp>
        <p:nvSpPr>
          <p:cNvPr id="6" name="Text Placeholder 3"/>
          <p:cNvSpPr>
            <a:spLocks noGrp="1"/>
          </p:cNvSpPr>
          <p:nvPr>
            <p:ph type="body" sz="quarter" idx="10" hasCustomPrompt="1"/>
          </p:nvPr>
        </p:nvSpPr>
        <p:spPr>
          <a:xfrm>
            <a:off x="2411760" y="2060848"/>
            <a:ext cx="6192837" cy="576263"/>
          </a:xfrm>
        </p:spPr>
        <p:txBody>
          <a:bodyPr/>
          <a:lstStyle>
            <a:lvl1pPr marL="0" indent="0" algn="r">
              <a:buNone/>
              <a:defRPr>
                <a:solidFill>
                  <a:schemeClr val="tx1"/>
                </a:solidFill>
              </a:defRPr>
            </a:lvl1pPr>
          </a:lstStyle>
          <a:p>
            <a:pPr lvl="0"/>
            <a:r>
              <a:rPr lang="en-US" dirty="0" smtClean="0"/>
              <a:t>Click to edit Master subtitle styles</a:t>
            </a:r>
            <a:endParaRPr lang="en-GB" dirty="0"/>
          </a:p>
        </p:txBody>
      </p:sp>
    </p:spTree>
    <p:extLst>
      <p:ext uri="{BB962C8B-B14F-4D97-AF65-F5344CB8AC3E}">
        <p14:creationId xmlns:p14="http://schemas.microsoft.com/office/powerpoint/2010/main" xmlns="" val="25996919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solidFill>
                  <a:schemeClr val="tx1"/>
                </a:solidFill>
              </a:defRPr>
            </a:lvl1pPr>
          </a:lstStyle>
          <a:p>
            <a:r>
              <a:rPr lang="en-US" smtClean="0"/>
              <a:t>Click to edit Master title style</a:t>
            </a:r>
            <a:endParaRPr lang="fr-FR" dirty="0"/>
          </a:p>
        </p:txBody>
      </p:sp>
      <p:sp>
        <p:nvSpPr>
          <p:cNvPr id="3" name="Espace réservé du contenu 2"/>
          <p:cNvSpPr>
            <a:spLocks noGrp="1"/>
          </p:cNvSpPr>
          <p:nvPr>
            <p:ph sz="half" idx="1"/>
          </p:nvPr>
        </p:nvSpPr>
        <p:spPr>
          <a:xfrm>
            <a:off x="457200" y="1600200"/>
            <a:ext cx="4038600" cy="4565104"/>
          </a:xfrm>
        </p:spPr>
        <p:txBody>
          <a:bodyPr>
            <a:normAutofit/>
          </a:bodyPr>
          <a:lstStyle>
            <a:lvl1pPr>
              <a:defRPr sz="2400">
                <a:solidFill>
                  <a:schemeClr val="tx1"/>
                </a:solidFill>
              </a:defRPr>
            </a:lvl1pPr>
            <a:lvl2pPr>
              <a:defRPr sz="2000">
                <a:solidFill>
                  <a:schemeClr val="tx1"/>
                </a:solidFill>
              </a:defRPr>
            </a:lvl2pPr>
            <a:lvl3pPr>
              <a:defRPr sz="1800">
                <a:solidFill>
                  <a:schemeClr val="tx1"/>
                </a:solidFill>
              </a:defRPr>
            </a:lvl3pPr>
            <a:lvl4pPr>
              <a:defRPr sz="1600">
                <a:solidFill>
                  <a:schemeClr val="tx1"/>
                </a:solidFill>
              </a:defRPr>
            </a:lvl4pPr>
            <a:lvl5pPr>
              <a:defRPr sz="1600">
                <a:solidFill>
                  <a:schemeClr val="tx1"/>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4" name="Espace réservé du contenu 3"/>
          <p:cNvSpPr>
            <a:spLocks noGrp="1"/>
          </p:cNvSpPr>
          <p:nvPr>
            <p:ph sz="half" idx="2"/>
          </p:nvPr>
        </p:nvSpPr>
        <p:spPr>
          <a:xfrm>
            <a:off x="4648200" y="1600200"/>
            <a:ext cx="4038600" cy="4565104"/>
          </a:xfrm>
        </p:spPr>
        <p:txBody>
          <a:bodyPr>
            <a:normAutofit/>
          </a:bodyPr>
          <a:lstStyle>
            <a:lvl1pPr>
              <a:defRPr sz="2400">
                <a:solidFill>
                  <a:schemeClr val="tx1"/>
                </a:solidFill>
              </a:defRPr>
            </a:lvl1pPr>
            <a:lvl2pPr>
              <a:defRPr sz="2000">
                <a:solidFill>
                  <a:schemeClr val="tx1"/>
                </a:solidFill>
              </a:defRPr>
            </a:lvl2pPr>
            <a:lvl3pPr>
              <a:defRPr sz="1800">
                <a:solidFill>
                  <a:schemeClr val="tx1"/>
                </a:solidFill>
              </a:defRPr>
            </a:lvl3pPr>
            <a:lvl4pPr>
              <a:defRPr sz="1600">
                <a:solidFill>
                  <a:schemeClr val="tx1"/>
                </a:solidFill>
              </a:defRPr>
            </a:lvl4pPr>
            <a:lvl5pPr>
              <a:defRPr sz="1600">
                <a:solidFill>
                  <a:schemeClr val="tx1"/>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5" name="Text Placeholder 6"/>
          <p:cNvSpPr>
            <a:spLocks noGrp="1"/>
          </p:cNvSpPr>
          <p:nvPr>
            <p:ph type="body" sz="quarter" idx="10" hasCustomPrompt="1"/>
          </p:nvPr>
        </p:nvSpPr>
        <p:spPr>
          <a:xfrm>
            <a:off x="899592" y="994794"/>
            <a:ext cx="6501600" cy="556632"/>
          </a:xfrm>
        </p:spPr>
        <p:txBody>
          <a:bodyPr>
            <a:normAutofit/>
          </a:bodyPr>
          <a:lstStyle>
            <a:lvl1pPr marL="0" indent="0">
              <a:buNone/>
              <a:defRPr sz="2200" b="1">
                <a:solidFill>
                  <a:srgbClr val="E62533"/>
                </a:solidFill>
              </a:defRPr>
            </a:lvl1pPr>
          </a:lstStyle>
          <a:p>
            <a:pPr lvl="0"/>
            <a:r>
              <a:rPr lang="en-US" dirty="0" smtClean="0"/>
              <a:t>Click to edit Master subtitle style</a:t>
            </a:r>
          </a:p>
        </p:txBody>
      </p:sp>
    </p:spTree>
    <p:extLst>
      <p:ext uri="{BB962C8B-B14F-4D97-AF65-F5344CB8AC3E}">
        <p14:creationId xmlns:p14="http://schemas.microsoft.com/office/powerpoint/2010/main" xmlns="" val="11678830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ntent (no Sub)">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FR" dirty="0"/>
          </a:p>
        </p:txBody>
      </p:sp>
      <p:sp>
        <p:nvSpPr>
          <p:cNvPr id="3" name="Espace réservé du contenu 2"/>
          <p:cNvSpPr>
            <a:spLocks noGrp="1"/>
          </p:cNvSpPr>
          <p:nvPr>
            <p:ph sz="half" idx="1"/>
          </p:nvPr>
        </p:nvSpPr>
        <p:spPr>
          <a:xfrm>
            <a:off x="457200" y="1600200"/>
            <a:ext cx="4038600" cy="4565104"/>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4" name="Espace réservé du contenu 3"/>
          <p:cNvSpPr>
            <a:spLocks noGrp="1"/>
          </p:cNvSpPr>
          <p:nvPr>
            <p:ph sz="half" idx="2"/>
          </p:nvPr>
        </p:nvSpPr>
        <p:spPr>
          <a:xfrm>
            <a:off x="4648200" y="1600200"/>
            <a:ext cx="4038600" cy="4565104"/>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en-US" smtClean="0"/>
              <a:t>Click to edit Master title style</a:t>
            </a:r>
            <a:endParaRPr lang="fr-FR"/>
          </a:p>
        </p:txBody>
      </p:sp>
      <p:sp>
        <p:nvSpPr>
          <p:cNvPr id="3" name="Espace réservé du texte 2"/>
          <p:cNvSpPr>
            <a:spLocks noGrp="1"/>
          </p:cNvSpPr>
          <p:nvPr>
            <p:ph type="body" idx="1"/>
          </p:nvPr>
        </p:nvSpPr>
        <p:spPr>
          <a:xfrm>
            <a:off x="457200" y="1535115"/>
            <a:ext cx="4040188" cy="639762"/>
          </a:xfrm>
        </p:spPr>
        <p:txBody>
          <a:bodyPr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Espace réservé du contenu 3"/>
          <p:cNvSpPr>
            <a:spLocks noGrp="1"/>
          </p:cNvSpPr>
          <p:nvPr>
            <p:ph sz="half" idx="2"/>
          </p:nvPr>
        </p:nvSpPr>
        <p:spPr>
          <a:xfrm>
            <a:off x="457200" y="2174874"/>
            <a:ext cx="4040188" cy="3990429"/>
          </a:xfrm>
        </p:spPr>
        <p:txBody>
          <a:bodyPr>
            <a:normAutofit/>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5" name="Espace réservé du texte 4"/>
          <p:cNvSpPr>
            <a:spLocks noGrp="1"/>
          </p:cNvSpPr>
          <p:nvPr>
            <p:ph type="body" sz="quarter" idx="3"/>
          </p:nvPr>
        </p:nvSpPr>
        <p:spPr>
          <a:xfrm>
            <a:off x="4645029" y="1535115"/>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Espace réservé du contenu 5"/>
          <p:cNvSpPr>
            <a:spLocks noGrp="1"/>
          </p:cNvSpPr>
          <p:nvPr>
            <p:ph sz="quarter" idx="4"/>
          </p:nvPr>
        </p:nvSpPr>
        <p:spPr>
          <a:xfrm>
            <a:off x="4645029" y="2174874"/>
            <a:ext cx="4041775" cy="399042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8" name="Text Placeholder 6"/>
          <p:cNvSpPr>
            <a:spLocks noGrp="1"/>
          </p:cNvSpPr>
          <p:nvPr>
            <p:ph type="body" sz="quarter" idx="10" hasCustomPrompt="1"/>
          </p:nvPr>
        </p:nvSpPr>
        <p:spPr>
          <a:xfrm>
            <a:off x="899592" y="994794"/>
            <a:ext cx="6501600" cy="489990"/>
          </a:xfrm>
        </p:spPr>
        <p:txBody>
          <a:bodyPr>
            <a:normAutofit/>
          </a:bodyPr>
          <a:lstStyle>
            <a:lvl1pPr marL="0" indent="0">
              <a:buNone/>
              <a:defRPr sz="2200" b="1">
                <a:solidFill>
                  <a:srgbClr val="E62533"/>
                </a:solidFill>
              </a:defRPr>
            </a:lvl1pPr>
          </a:lstStyle>
          <a:p>
            <a:pPr lvl="0"/>
            <a:r>
              <a:rPr lang="en-US" dirty="0" smtClean="0"/>
              <a:t>Click to edit Master subtitle style</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2.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899592" y="401859"/>
            <a:ext cx="6501600" cy="548640"/>
          </a:xfrm>
          <a:prstGeom prst="rect">
            <a:avLst/>
          </a:prstGeom>
          <a:effectLst/>
        </p:spPr>
        <p:txBody>
          <a:bodyPr vert="horz" lIns="91440" tIns="45720" rIns="91440" bIns="45720" rtlCol="0" anchor="ctr">
            <a:noAutofit/>
          </a:bodyPr>
          <a:lstStyle/>
          <a:p>
            <a:r>
              <a:rPr lang="en-US" noProof="0" dirty="0" smtClean="0"/>
              <a:t>Main Title</a:t>
            </a:r>
            <a:endParaRPr lang="en-US" noProof="0" dirty="0"/>
          </a:p>
        </p:txBody>
      </p:sp>
      <p:sp>
        <p:nvSpPr>
          <p:cNvPr id="3" name="Espace réservé du texte 2"/>
          <p:cNvSpPr>
            <a:spLocks noGrp="1"/>
          </p:cNvSpPr>
          <p:nvPr>
            <p:ph type="body" idx="1"/>
          </p:nvPr>
        </p:nvSpPr>
        <p:spPr>
          <a:xfrm>
            <a:off x="899592" y="1797120"/>
            <a:ext cx="7891200" cy="4368184"/>
          </a:xfrm>
          <a:prstGeom prst="rect">
            <a:avLst/>
          </a:prstGeom>
          <a:effectLst/>
        </p:spPr>
        <p:txBody>
          <a:bodyPr vert="horz" lIns="91440" tIns="45720" rIns="91440" bIns="45720" rtlCol="0">
            <a:normAutofit/>
          </a:bodyPr>
          <a:lstStyle/>
          <a:p>
            <a:pPr lvl="0"/>
            <a:r>
              <a:rPr lang="en-GB" dirty="0" smtClean="0">
                <a:effectLst/>
              </a:rPr>
              <a:t>Click to edit Master text styles</a:t>
            </a:r>
          </a:p>
          <a:p>
            <a:pPr lvl="1"/>
            <a:r>
              <a:rPr lang="en-GB" dirty="0" smtClean="0"/>
              <a:t>Second level</a:t>
            </a:r>
            <a:endParaRPr lang="en-US" noProof="0" dirty="0" smtClean="0"/>
          </a:p>
          <a:p>
            <a:pPr lvl="2"/>
            <a:r>
              <a:rPr lang="en-US" noProof="0" dirty="0" smtClean="0"/>
              <a:t>Third level</a:t>
            </a:r>
          </a:p>
          <a:p>
            <a:pPr lvl="3"/>
            <a:r>
              <a:rPr lang="en-US" noProof="0" dirty="0" smtClean="0"/>
              <a:t>Forth level</a:t>
            </a:r>
          </a:p>
          <a:p>
            <a:pPr lvl="4"/>
            <a:r>
              <a:rPr lang="en-US" noProof="0" dirty="0" smtClean="0"/>
              <a:t>Fifth level</a:t>
            </a:r>
            <a:endParaRPr lang="en-US" noProof="0" dirty="0"/>
          </a:p>
        </p:txBody>
      </p:sp>
      <p:sp>
        <p:nvSpPr>
          <p:cNvPr id="9" name="Espace réservé du numéro de diapositive 5"/>
          <p:cNvSpPr txBox="1">
            <a:spLocks/>
          </p:cNvSpPr>
          <p:nvPr/>
        </p:nvSpPr>
        <p:spPr>
          <a:xfrm>
            <a:off x="4191000" y="6492877"/>
            <a:ext cx="693440" cy="365125"/>
          </a:xfrm>
          <a:prstGeom prst="rect">
            <a:avLst/>
          </a:prstGeom>
        </p:spPr>
        <p:txBody>
          <a:bodyPr/>
          <a:lstStyle>
            <a:lvl1pPr>
              <a:defRPr sz="1000">
                <a:latin typeface="Arial" pitchFamily="34" charset="0"/>
                <a:cs typeface="Arial" pitchFamily="34" charset="0"/>
              </a:defRPr>
            </a:lvl1pPr>
          </a:lstStyle>
          <a:p>
            <a:pPr marL="0" marR="0" indent="0" algn="ctr" defTabSz="914400">
              <a:lnSpc>
                <a:spcPct val="100000"/>
              </a:lnSpc>
              <a:spcBef>
                <a:spcPts val="0"/>
              </a:spcBef>
              <a:spcAft>
                <a:spcPts val="0"/>
              </a:spcAft>
              <a:buNone/>
              <a:tabLst/>
            </a:pPr>
            <a:fld id="{77E95206-EC0C-43EF-8E7D-2BA7BDFE308A}" type="slidenum">
              <a:rPr lang="fr-BE" sz="1000" b="0" i="0" u="none" strike="noStrike" kern="1200" cap="none" spc="0" baseline="0">
                <a:ln>
                  <a:noFill/>
                </a:ln>
                <a:solidFill>
                  <a:srgbClr val="FFFFFF">
                    <a:lumMod val="65000"/>
                  </a:srgbClr>
                </a:solidFill>
                <a:effectLst/>
                <a:latin typeface="Arial"/>
                <a:ea typeface="+mn-ea"/>
                <a:cs typeface="Arial"/>
              </a:rPr>
              <a:pPr marL="0" marR="0" indent="0" algn="ctr" defTabSz="914400">
                <a:lnSpc>
                  <a:spcPct val="100000"/>
                </a:lnSpc>
                <a:spcBef>
                  <a:spcPts val="0"/>
                </a:spcBef>
                <a:spcAft>
                  <a:spcPts val="0"/>
                </a:spcAft>
                <a:buNone/>
                <a:tabLst/>
              </a:pPr>
              <a:t>‹#›</a:t>
            </a:fld>
            <a:endParaRPr kumimoji="0" lang="fr-FR" sz="1000" b="0" i="0" u="none" strike="noStrike" kern="1200" cap="none" spc="0" normalizeH="0" baseline="0" noProof="0" dirty="0">
              <a:ln>
                <a:noFill/>
              </a:ln>
              <a:solidFill>
                <a:schemeClr val="bg1">
                  <a:lumMod val="65000"/>
                </a:schemeClr>
              </a:solidFill>
              <a:effectLst/>
              <a:uLnTx/>
              <a:uFillTx/>
              <a:latin typeface="Arial" pitchFamily="34" charset="0"/>
              <a:ea typeface="+mn-ea"/>
              <a:cs typeface="Arial" pitchFamily="34" charset="0"/>
            </a:endParaRPr>
          </a:p>
        </p:txBody>
      </p:sp>
      <p:pic>
        <p:nvPicPr>
          <p:cNvPr id="10" name="Picture 10" descr="Emblem_3DS_RGBcolor.png"/>
          <p:cNvPicPr>
            <a:picLocks noChangeAspect="1"/>
          </p:cNvPicPr>
          <p:nvPr/>
        </p:nvPicPr>
        <p:blipFill>
          <a:blip r:embed="rId20" cstate="print"/>
          <a:stretch>
            <a:fillRect/>
          </a:stretch>
        </p:blipFill>
        <p:spPr>
          <a:xfrm>
            <a:off x="107504" y="6241874"/>
            <a:ext cx="536896" cy="499494"/>
          </a:xfrm>
          <a:prstGeom prst="rect">
            <a:avLst/>
          </a:prstGeom>
        </p:spPr>
      </p:pic>
      <p:pic>
        <p:nvPicPr>
          <p:cNvPr id="12" name="Picture 8" descr="Bouton_charte_clic.png"/>
          <p:cNvPicPr>
            <a:picLocks noChangeAspect="1"/>
          </p:cNvPicPr>
          <p:nvPr/>
        </p:nvPicPr>
        <p:blipFill>
          <a:blip r:embed="rId21" cstate="print"/>
          <a:stretch>
            <a:fillRect/>
          </a:stretch>
        </p:blipFill>
        <p:spPr>
          <a:xfrm>
            <a:off x="395536" y="427680"/>
            <a:ext cx="461100" cy="600079"/>
          </a:xfrm>
          <a:prstGeom prst="rect">
            <a:avLst/>
          </a:prstGeom>
        </p:spPr>
      </p:pic>
      <p:sp>
        <p:nvSpPr>
          <p:cNvPr id="11" name="Rectangle 10"/>
          <p:cNvSpPr/>
          <p:nvPr/>
        </p:nvSpPr>
        <p:spPr>
          <a:xfrm>
            <a:off x="6307392" y="6309320"/>
            <a:ext cx="2843808" cy="563079"/>
          </a:xfrm>
          <a:prstGeom prst="rect">
            <a:avLst/>
          </a:prstGeom>
          <a:gradFill flip="none" rotWithShape="1">
            <a:gsLst>
              <a:gs pos="51000">
                <a:srgbClr val="DA291C"/>
              </a:gs>
              <a:gs pos="100000">
                <a:schemeClr val="accent1">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5" name="Picture 14"/>
          <p:cNvPicPr>
            <a:picLocks noChangeAspect="1"/>
          </p:cNvPicPr>
          <p:nvPr/>
        </p:nvPicPr>
        <p:blipFill>
          <a:blip r:embed="rId22" cstate="print">
            <a:extLst>
              <a:ext uri="{28A0092B-C50C-407E-A947-70E740481C1C}">
                <a14:useLocalDpi xmlns:a14="http://schemas.microsoft.com/office/drawing/2010/main" xmlns="" val="0"/>
              </a:ext>
            </a:extLst>
          </a:blip>
          <a:stretch>
            <a:fillRect/>
          </a:stretch>
        </p:blipFill>
        <p:spPr>
          <a:xfrm>
            <a:off x="7486255" y="6323388"/>
            <a:ext cx="1671841" cy="530287"/>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61" r:id="rId3"/>
    <p:sldLayoutId id="2147483668" r:id="rId4"/>
    <p:sldLayoutId id="2147483667" r:id="rId5"/>
    <p:sldLayoutId id="2147483660" r:id="rId6"/>
    <p:sldLayoutId id="2147483662" r:id="rId7"/>
    <p:sldLayoutId id="2147483652" r:id="rId8"/>
    <p:sldLayoutId id="2147483653" r:id="rId9"/>
    <p:sldLayoutId id="2147483664" r:id="rId10"/>
    <p:sldLayoutId id="2147483654" r:id="rId11"/>
    <p:sldLayoutId id="2147483655" r:id="rId12"/>
    <p:sldLayoutId id="2147483663" r:id="rId13"/>
    <p:sldLayoutId id="2147483656" r:id="rId14"/>
    <p:sldLayoutId id="2147483657" r:id="rId15"/>
    <p:sldLayoutId id="2147483658" r:id="rId16"/>
    <p:sldLayoutId id="2147483665" r:id="rId17"/>
    <p:sldLayoutId id="2147483659" r:id="rId18"/>
  </p:sldLayoutIdLst>
  <p:txStyles>
    <p:titleStyle>
      <a:lvl1pPr algn="l" defTabSz="914400" rtl="0" eaLnBrk="1" latinLnBrk="0" hangingPunct="1">
        <a:spcBef>
          <a:spcPct val="0"/>
        </a:spcBef>
        <a:buNone/>
        <a:defRPr sz="3000" b="1" kern="1200" baseline="0">
          <a:solidFill>
            <a:schemeClr val="tx1"/>
          </a:solidFill>
          <a:latin typeface="Arial Narrow" pitchFamily="34" charset="0"/>
          <a:ea typeface="+mj-ea"/>
          <a:cs typeface="+mj-cs"/>
        </a:defRPr>
      </a:lvl1pPr>
    </p:titleStyle>
    <p:bodyStyle>
      <a:lvl1pPr marL="342900" indent="-342900" algn="l" defTabSz="914400" rtl="0" eaLnBrk="1" latinLnBrk="0" hangingPunct="1">
        <a:spcBef>
          <a:spcPct val="20000"/>
        </a:spcBef>
        <a:buFont typeface="Wingdings" pitchFamily="2" charset="2"/>
        <a:buChar char="§"/>
        <a:defRPr sz="2400" kern="1200">
          <a:solidFill>
            <a:schemeClr val="tx1"/>
          </a:solidFill>
          <a:latin typeface="Arial Narrow" pitchFamily="34" charset="0"/>
          <a:ea typeface="+mn-ea"/>
          <a:cs typeface="+mn-cs"/>
        </a:defRPr>
      </a:lvl1pPr>
      <a:lvl2pPr marL="742950" indent="-285750" algn="l" defTabSz="914400" rtl="0" eaLnBrk="1" latinLnBrk="0" hangingPunct="1">
        <a:spcBef>
          <a:spcPct val="20000"/>
        </a:spcBef>
        <a:buFont typeface="Wingdings" pitchFamily="2" charset="2"/>
        <a:buChar char="§"/>
        <a:defRPr sz="2400" kern="1200">
          <a:solidFill>
            <a:schemeClr val="tx1"/>
          </a:solidFill>
          <a:latin typeface="Arial Narrow" pitchFamily="34" charset="0"/>
          <a:ea typeface="+mn-ea"/>
          <a:cs typeface="+mn-cs"/>
        </a:defRPr>
      </a:lvl2pPr>
      <a:lvl3pPr marL="1143000" indent="-228600" algn="l" defTabSz="914400" rtl="0" eaLnBrk="1" latinLnBrk="0" hangingPunct="1">
        <a:spcBef>
          <a:spcPct val="20000"/>
        </a:spcBef>
        <a:buFont typeface="Courier New" pitchFamily="49" charset="0"/>
        <a:buChar char="o"/>
        <a:defRPr sz="2000" kern="1200" baseline="0">
          <a:solidFill>
            <a:schemeClr val="tx1"/>
          </a:solidFill>
          <a:latin typeface="Arial Narrow" pitchFamily="34" charset="0"/>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200" kern="1200" baseline="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23.jpeg"/></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7.xml"/><Relationship Id="rId1" Type="http://schemas.openxmlformats.org/officeDocument/2006/relationships/slideLayout" Target="../slideLayouts/slideLayout3.xml"/><Relationship Id="rId5" Type="http://schemas.openxmlformats.org/officeDocument/2006/relationships/image" Target="../media/image29.jpeg"/><Relationship Id="rId4" Type="http://schemas.openxmlformats.org/officeDocument/2006/relationships/image" Target="../media/image28.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9.xml"/><Relationship Id="rId1" Type="http://schemas.openxmlformats.org/officeDocument/2006/relationships/slideLayout" Target="../slideLayouts/slideLayout3.xml"/><Relationship Id="rId4" Type="http://schemas.openxmlformats.org/officeDocument/2006/relationships/image" Target="../media/image31.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1.xml"/><Relationship Id="rId1" Type="http://schemas.openxmlformats.org/officeDocument/2006/relationships/slideLayout" Target="../slideLayouts/slideLayout3.xml"/><Relationship Id="rId5" Type="http://schemas.openxmlformats.org/officeDocument/2006/relationships/image" Target="../media/image35.png"/><Relationship Id="rId4" Type="http://schemas.openxmlformats.org/officeDocument/2006/relationships/image" Target="../media/image34.png"/></Relationships>
</file>

<file path=ppt/slides/_rels/slide22.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2.xml"/><Relationship Id="rId1" Type="http://schemas.openxmlformats.org/officeDocument/2006/relationships/slideLayout" Target="../slideLayouts/slideLayout3.xml"/><Relationship Id="rId5" Type="http://schemas.openxmlformats.org/officeDocument/2006/relationships/image" Target="../media/image38.jpeg"/><Relationship Id="rId4" Type="http://schemas.openxmlformats.org/officeDocument/2006/relationships/image" Target="../media/image37.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31.xml"/><Relationship Id="rId1" Type="http://schemas.openxmlformats.org/officeDocument/2006/relationships/slideLayout" Target="../slideLayouts/slideLayout3.xml"/><Relationship Id="rId4" Type="http://schemas.openxmlformats.org/officeDocument/2006/relationships/image" Target="../media/image45.png"/></Relationships>
</file>

<file path=ppt/slides/_rels/slide32.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32.xml"/><Relationship Id="rId1" Type="http://schemas.openxmlformats.org/officeDocument/2006/relationships/slideLayout" Target="../slideLayouts/slideLayout3.xml"/><Relationship Id="rId4" Type="http://schemas.openxmlformats.org/officeDocument/2006/relationships/image" Target="../media/image47.png"/></Relationships>
</file>

<file path=ppt/slides/_rels/slide33.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33.xml"/><Relationship Id="rId1" Type="http://schemas.openxmlformats.org/officeDocument/2006/relationships/slideLayout" Target="../slideLayouts/slideLayout3.xml"/><Relationship Id="rId4" Type="http://schemas.openxmlformats.org/officeDocument/2006/relationships/image" Target="../media/image49.jpe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44.xml"/><Relationship Id="rId1" Type="http://schemas.openxmlformats.org/officeDocument/2006/relationships/slideLayout" Target="../slideLayouts/slideLayout3.xml"/><Relationship Id="rId4" Type="http://schemas.openxmlformats.org/officeDocument/2006/relationships/image" Target="../media/image56.png"/></Relationships>
</file>

<file path=ppt/slides/_rels/slide45.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46.xml"/><Relationship Id="rId1" Type="http://schemas.openxmlformats.org/officeDocument/2006/relationships/slideLayout" Target="../slideLayouts/slideLayout3.xml"/><Relationship Id="rId5" Type="http://schemas.openxmlformats.org/officeDocument/2006/relationships/image" Target="../media/image60.png"/><Relationship Id="rId4" Type="http://schemas.openxmlformats.org/officeDocument/2006/relationships/image" Target="../media/image59.jpeg"/></Relationships>
</file>

<file path=ppt/slides/_rels/slide47.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47.xml"/><Relationship Id="rId1" Type="http://schemas.openxmlformats.org/officeDocument/2006/relationships/slideLayout" Target="../slideLayouts/slideLayout3.xml"/><Relationship Id="rId4" Type="http://schemas.openxmlformats.org/officeDocument/2006/relationships/image" Target="../media/image62.jpeg"/></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8" Type="http://schemas.openxmlformats.org/officeDocument/2006/relationships/image" Target="../media/image68.png"/><Relationship Id="rId3" Type="http://schemas.openxmlformats.org/officeDocument/2006/relationships/image" Target="../media/image63.png"/><Relationship Id="rId7" Type="http://schemas.openxmlformats.org/officeDocument/2006/relationships/image" Target="../media/image67.png"/><Relationship Id="rId2" Type="http://schemas.openxmlformats.org/officeDocument/2006/relationships/notesSlide" Target="../notesSlides/notesSlide49.xml"/><Relationship Id="rId1" Type="http://schemas.openxmlformats.org/officeDocument/2006/relationships/slideLayout" Target="../slideLayouts/slideLayout3.xml"/><Relationship Id="rId6" Type="http://schemas.openxmlformats.org/officeDocument/2006/relationships/image" Target="../media/image66.png"/><Relationship Id="rId5" Type="http://schemas.openxmlformats.org/officeDocument/2006/relationships/image" Target="../media/image65.png"/><Relationship Id="rId10" Type="http://schemas.openxmlformats.org/officeDocument/2006/relationships/image" Target="../media/image70.png"/><Relationship Id="rId4" Type="http://schemas.openxmlformats.org/officeDocument/2006/relationships/image" Target="../media/image64.png"/><Relationship Id="rId9" Type="http://schemas.openxmlformats.org/officeDocument/2006/relationships/image" Target="../media/image69.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50.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3.xml"/><Relationship Id="rId5" Type="http://schemas.openxmlformats.org/officeDocument/2006/relationships/image" Target="../media/image15.jpeg"/><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3.xml"/><Relationship Id="rId5" Type="http://schemas.openxmlformats.org/officeDocument/2006/relationships/image" Target="../media/image18.jpeg"/><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a:xfrm>
            <a:off x="4589463" y="4057650"/>
            <a:ext cx="4332287" cy="661988"/>
          </a:xfrm>
        </p:spPr>
        <p:txBody>
          <a:bodyPr/>
          <a:lstStyle/>
          <a:p>
            <a:pPr algn="r" defTabSz="914400">
              <a:spcBef>
                <a:spcPct val="0"/>
              </a:spcBef>
              <a:buNone/>
            </a:pPr>
            <a:r>
              <a:rPr lang="fr-BE" sz="3600" b="0" i="0" u="none" strike="noStrike" spc="0" baseline="0" dirty="0">
                <a:ln>
                  <a:noFill/>
                </a:ln>
                <a:solidFill>
                  <a:srgbClr val="4B575F"/>
                </a:solidFill>
                <a:effectLst/>
                <a:latin typeface="Arial"/>
                <a:ea typeface="+mj-ea"/>
                <a:cs typeface="Arial"/>
              </a:rPr>
              <a:t>Projet de conception de pont</a:t>
            </a:r>
          </a:p>
        </p:txBody>
      </p:sp>
      <p:sp>
        <p:nvSpPr>
          <p:cNvPr id="40963" name="Rectangle 3"/>
          <p:cNvSpPr>
            <a:spLocks noGrp="1" noChangeArrowheads="1"/>
          </p:cNvSpPr>
          <p:nvPr>
            <p:ph type="body" sz="quarter" idx="10"/>
          </p:nvPr>
        </p:nvSpPr>
        <p:spPr>
          <a:xfrm>
            <a:off x="3810000" y="5094289"/>
            <a:ext cx="5049839" cy="1154112"/>
          </a:xfrm>
        </p:spPr>
        <p:txBody>
          <a:bodyPr rtlCol="0">
            <a:noAutofit/>
          </a:bodyPr>
          <a:lstStyle/>
          <a:p>
            <a:pPr marL="0" indent="0" algn="r" defTabSz="914400">
              <a:spcBef>
                <a:spcPct val="20000"/>
              </a:spcBef>
              <a:spcAft>
                <a:spcPts val="0"/>
              </a:spcAft>
              <a:buNone/>
            </a:pPr>
            <a:r>
              <a:rPr lang="fr-BE" sz="2200" b="0" i="0" dirty="0">
                <a:solidFill>
                  <a:srgbClr val="4B575F"/>
                </a:solidFill>
                <a:latin typeface="Arial"/>
                <a:ea typeface="+mn-ea"/>
                <a:cs typeface="Arial"/>
              </a:rPr>
              <a:t>Utilisation de SolidWorks et SolidWorks Simulation pour concevoir, tester et </a:t>
            </a:r>
            <a:r>
              <a:rPr lang="fr-BE" sz="2200" b="0" i="0" dirty="0" smtClean="0">
                <a:solidFill>
                  <a:srgbClr val="4B575F"/>
                </a:solidFill>
                <a:latin typeface="Arial"/>
                <a:ea typeface="+mn-ea"/>
                <a:cs typeface="Arial"/>
              </a:rPr>
              <a:t>créer </a:t>
            </a:r>
            <a:r>
              <a:rPr lang="fr-BE" sz="2200" b="0" i="0" dirty="0">
                <a:solidFill>
                  <a:srgbClr val="4B575F"/>
                </a:solidFill>
                <a:latin typeface="Arial"/>
                <a:ea typeface="+mn-ea"/>
                <a:cs typeface="Arial"/>
              </a:rPr>
              <a:t>des structures</a:t>
            </a: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5"/>
          <p:cNvSpPr>
            <a:spLocks noGrp="1" noChangeArrowheads="1"/>
          </p:cNvSpPr>
          <p:nvPr>
            <p:ph idx="1"/>
          </p:nvPr>
        </p:nvSpPr>
        <p:spPr>
          <a:xfrm>
            <a:off x="900113" y="1797050"/>
            <a:ext cx="3713162" cy="4368800"/>
          </a:xfrm>
        </p:spPr>
        <p:txBody>
          <a:bodyPr/>
          <a:lstStyle/>
          <a:p>
            <a:pPr marL="342900" indent="-342900" algn="l" defTabSz="914400">
              <a:spcBef>
                <a:spcPct val="20000"/>
              </a:spcBef>
              <a:buClr>
                <a:srgbClr val="4B575F"/>
              </a:buClr>
              <a:buFont typeface="Wingdings"/>
              <a:buChar char="§"/>
            </a:pPr>
            <a:r>
              <a:rPr lang="fr-BE" sz="2000" b="0" i="0">
                <a:solidFill>
                  <a:srgbClr val="4B575F"/>
                </a:solidFill>
                <a:effectLst/>
                <a:latin typeface="Arial"/>
                <a:ea typeface="+mn-ea"/>
                <a:cs typeface="Arial"/>
              </a:rPr>
              <a:t>Les poutres triangulées sont constitués de poutres attachées par des boulons, des soudures ou des rivets. Un exemple courant de poutre est la barre utilisée dans un placard pour pendre les vêtements.</a:t>
            </a:r>
          </a:p>
          <a:p>
            <a:pPr marL="342900" indent="-342900" algn="l" defTabSz="914400">
              <a:spcBef>
                <a:spcPct val="20000"/>
              </a:spcBef>
              <a:buClr>
                <a:srgbClr val="4B575F"/>
              </a:buClr>
              <a:buFont typeface="Wingdings"/>
              <a:buChar char="§"/>
            </a:pPr>
            <a:r>
              <a:rPr lang="fr-BE" sz="2000" b="0" i="0">
                <a:solidFill>
                  <a:srgbClr val="4B575F"/>
                </a:solidFill>
                <a:effectLst/>
                <a:latin typeface="Arial"/>
                <a:ea typeface="+mn-ea"/>
                <a:cs typeface="Arial"/>
              </a:rPr>
              <a:t>Les poutres présentent la même coupe transversale. </a:t>
            </a:r>
          </a:p>
        </p:txBody>
      </p:sp>
      <p:sp>
        <p:nvSpPr>
          <p:cNvPr id="66563" name="Rectangle 4"/>
          <p:cNvSpPr>
            <a:spLocks noGrp="1" noChangeArrowheads="1"/>
          </p:cNvSpPr>
          <p:nvPr>
            <p:ph type="title"/>
          </p:nvPr>
        </p:nvSpPr>
        <p:spPr/>
        <p:txBody>
          <a:bodyPr/>
          <a:lstStyle/>
          <a:p>
            <a:pPr algn="l" defTabSz="914400">
              <a:spcBef>
                <a:spcPct val="0"/>
              </a:spcBef>
              <a:buNone/>
            </a:pPr>
            <a:r>
              <a:rPr lang="en-US" sz="3000" b="1" i="0" baseline="0">
                <a:solidFill>
                  <a:srgbClr val="4B575F"/>
                </a:solidFill>
                <a:latin typeface="Arial"/>
                <a:ea typeface="+mj-ea"/>
                <a:cs typeface="Arial"/>
              </a:rPr>
              <a:t>Poutres</a:t>
            </a:r>
          </a:p>
        </p:txBody>
      </p:sp>
      <p:pic>
        <p:nvPicPr>
          <p:cNvPr id="66564" name="Picture 7" descr="beams"/>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4495800" y="1676400"/>
            <a:ext cx="4352925" cy="4041775"/>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3"/>
          <p:cNvSpPr>
            <a:spLocks noGrp="1" noChangeArrowheads="1"/>
          </p:cNvSpPr>
          <p:nvPr>
            <p:ph idx="1"/>
          </p:nvPr>
        </p:nvSpPr>
        <p:spPr>
          <a:xfrm>
            <a:off x="900113" y="1797050"/>
            <a:ext cx="4814887" cy="4368800"/>
          </a:xfrm>
        </p:spPr>
        <p:txBody>
          <a:bodyPr/>
          <a:lstStyle/>
          <a:p>
            <a:pPr marL="342900" indent="-342900" algn="l" defTabSz="914400">
              <a:spcBef>
                <a:spcPct val="20000"/>
              </a:spcBef>
              <a:buClr>
                <a:srgbClr val="4B575F"/>
              </a:buClr>
              <a:buFont typeface="Wingdings"/>
              <a:buChar char="§"/>
            </a:pPr>
            <a:r>
              <a:rPr lang="fr-BE" sz="2000" b="0" i="0" dirty="0">
                <a:solidFill>
                  <a:srgbClr val="4B575F"/>
                </a:solidFill>
                <a:effectLst/>
                <a:latin typeface="Arial"/>
                <a:ea typeface="+mn-ea"/>
                <a:cs typeface="Arial"/>
              </a:rPr>
              <a:t>Les chargements externes sont des forces appliquées à la poutre. Une charge appliquée couramment à une poutre est un poids, comme par exemple un wagon. Les charges sont généralement appliquées à une zone de la poutre.</a:t>
            </a:r>
          </a:p>
        </p:txBody>
      </p:sp>
      <p:sp>
        <p:nvSpPr>
          <p:cNvPr id="67587" name="Rectangle 2"/>
          <p:cNvSpPr>
            <a:spLocks noGrp="1" noChangeArrowheads="1"/>
          </p:cNvSpPr>
          <p:nvPr>
            <p:ph type="title"/>
          </p:nvPr>
        </p:nvSpPr>
        <p:spPr/>
        <p:txBody>
          <a:bodyPr/>
          <a:lstStyle/>
          <a:p>
            <a:pPr algn="l" defTabSz="914400">
              <a:spcBef>
                <a:spcPct val="0"/>
              </a:spcBef>
              <a:buNone/>
            </a:pPr>
            <a:r>
              <a:rPr lang="en-US" sz="3000" b="1" i="0" baseline="0">
                <a:solidFill>
                  <a:srgbClr val="4B575F"/>
                </a:solidFill>
                <a:latin typeface="Arial"/>
                <a:ea typeface="+mj-ea"/>
                <a:cs typeface="Arial"/>
              </a:rPr>
              <a:t>Chargements externes</a:t>
            </a:r>
          </a:p>
        </p:txBody>
      </p:sp>
      <p:pic>
        <p:nvPicPr>
          <p:cNvPr id="67588" name="Picture 4" descr="loading"/>
          <p:cNvPicPr>
            <a:picLocks noChangeAspect="1" noChangeArrowheads="1"/>
          </p:cNvPicPr>
          <p:nvPr/>
        </p:nvPicPr>
        <p:blipFill>
          <a:blip r:embed="rId3" cstate="print"/>
          <a:srcRect/>
          <a:stretch>
            <a:fillRect/>
          </a:stretch>
        </p:blipFill>
        <p:spPr bwMode="auto">
          <a:xfrm>
            <a:off x="6019800" y="1752600"/>
            <a:ext cx="2809875" cy="158115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5"/>
          <p:cNvSpPr>
            <a:spLocks noGrp="1" noChangeArrowheads="1"/>
          </p:cNvSpPr>
          <p:nvPr>
            <p:ph idx="1"/>
          </p:nvPr>
        </p:nvSpPr>
        <p:spPr>
          <a:xfrm>
            <a:off x="900113" y="1797050"/>
            <a:ext cx="3595687" cy="4368800"/>
          </a:xfrm>
        </p:spPr>
        <p:txBody>
          <a:bodyPr/>
          <a:lstStyle/>
          <a:p>
            <a:pPr marL="342900" indent="-342900" algn="l" defTabSz="914400">
              <a:lnSpc>
                <a:spcPct val="90000"/>
              </a:lnSpc>
              <a:spcBef>
                <a:spcPct val="20000"/>
              </a:spcBef>
              <a:buClr>
                <a:srgbClr val="4B575F"/>
              </a:buClr>
              <a:buFont typeface="Wingdings"/>
              <a:buChar char="§"/>
            </a:pPr>
            <a:r>
              <a:rPr lang="fr-BE" sz="2000" b="0" i="0" dirty="0">
                <a:solidFill>
                  <a:srgbClr val="4B575F"/>
                </a:solidFill>
                <a:effectLst/>
                <a:latin typeface="Arial"/>
                <a:ea typeface="+mn-ea"/>
                <a:cs typeface="Arial"/>
              </a:rPr>
              <a:t>La flexion est causée par une charge appliquée à une poutre. La charge fait fléchir la poutre et la déplace dans la direction de la charge. La déflexion est le déplacement de la poutre depuis sa position initiale. Plus la charge est grande, plus la déflexion est importante. </a:t>
            </a:r>
            <a:r>
              <a:rPr lang="fr-BE" sz="2000" b="0" i="0" dirty="0" smtClean="0">
                <a:solidFill>
                  <a:srgbClr val="4B575F"/>
                </a:solidFill>
                <a:effectLst/>
                <a:latin typeface="Arial"/>
                <a:ea typeface="+mn-ea"/>
                <a:cs typeface="Arial"/>
              </a:rPr>
              <a:t>La déflexion </a:t>
            </a:r>
            <a:r>
              <a:rPr lang="fr-BE" sz="2000" b="0" i="0" dirty="0">
                <a:solidFill>
                  <a:srgbClr val="4B575F"/>
                </a:solidFill>
                <a:effectLst/>
                <a:latin typeface="Arial"/>
                <a:ea typeface="+mn-ea"/>
                <a:cs typeface="Arial"/>
              </a:rPr>
              <a:t>de </a:t>
            </a:r>
            <a:r>
              <a:rPr lang="fr-BE" sz="2000" b="0" i="0" dirty="0" smtClean="0">
                <a:solidFill>
                  <a:srgbClr val="4B575F"/>
                </a:solidFill>
                <a:effectLst/>
                <a:latin typeface="Arial"/>
                <a:ea typeface="+mn-ea"/>
                <a:cs typeface="Arial"/>
              </a:rPr>
              <a:t>« cas </a:t>
            </a:r>
            <a:r>
              <a:rPr lang="fr-BE" sz="2000" b="0" i="0" dirty="0">
                <a:solidFill>
                  <a:srgbClr val="4B575F"/>
                </a:solidFill>
                <a:effectLst/>
                <a:latin typeface="Arial"/>
                <a:ea typeface="+mn-ea"/>
                <a:cs typeface="Arial"/>
              </a:rPr>
              <a:t>le plus </a:t>
            </a:r>
            <a:r>
              <a:rPr lang="fr-BE" sz="2000" b="0" i="0" dirty="0" smtClean="0">
                <a:solidFill>
                  <a:srgbClr val="4B575F"/>
                </a:solidFill>
                <a:effectLst/>
                <a:latin typeface="Arial"/>
                <a:ea typeface="+mn-ea"/>
                <a:cs typeface="Arial"/>
              </a:rPr>
              <a:t>défavorable » </a:t>
            </a:r>
            <a:r>
              <a:rPr lang="fr-BE" sz="2000" b="0" i="0" dirty="0">
                <a:solidFill>
                  <a:srgbClr val="4B575F"/>
                </a:solidFill>
                <a:effectLst/>
                <a:latin typeface="Arial"/>
                <a:ea typeface="+mn-ea"/>
                <a:cs typeface="Arial"/>
              </a:rPr>
              <a:t>survient quand la charge se trouve au centre de la poutre.</a:t>
            </a:r>
          </a:p>
        </p:txBody>
      </p:sp>
      <p:sp>
        <p:nvSpPr>
          <p:cNvPr id="68611" name="Rectangle 4"/>
          <p:cNvSpPr>
            <a:spLocks noGrp="1" noChangeArrowheads="1"/>
          </p:cNvSpPr>
          <p:nvPr>
            <p:ph type="title"/>
          </p:nvPr>
        </p:nvSpPr>
        <p:spPr/>
        <p:txBody>
          <a:bodyPr/>
          <a:lstStyle/>
          <a:p>
            <a:pPr algn="l" defTabSz="914400">
              <a:spcBef>
                <a:spcPct val="0"/>
              </a:spcBef>
              <a:buNone/>
            </a:pPr>
            <a:r>
              <a:rPr lang="en-US" sz="3000" b="1" i="0" baseline="0">
                <a:solidFill>
                  <a:srgbClr val="4B575F"/>
                </a:solidFill>
                <a:latin typeface="Arial"/>
                <a:ea typeface="+mj-ea"/>
                <a:cs typeface="Arial"/>
              </a:rPr>
              <a:t>Flexion et déflexion</a:t>
            </a:r>
          </a:p>
        </p:txBody>
      </p:sp>
      <p:pic>
        <p:nvPicPr>
          <p:cNvPr id="68612" name="Picture 7" descr="finger_1"/>
          <p:cNvPicPr>
            <a:picLocks noChangeAspect="1" noChangeArrowheads="1"/>
          </p:cNvPicPr>
          <p:nvPr/>
        </p:nvPicPr>
        <p:blipFill>
          <a:blip r:embed="rId3" cstate="print"/>
          <a:srcRect/>
          <a:stretch>
            <a:fillRect/>
          </a:stretch>
        </p:blipFill>
        <p:spPr bwMode="auto">
          <a:xfrm>
            <a:off x="4778375" y="1165225"/>
            <a:ext cx="3254375" cy="2441575"/>
          </a:xfrm>
          <a:prstGeom prst="rect">
            <a:avLst/>
          </a:prstGeom>
          <a:noFill/>
          <a:ln w="9525">
            <a:noFill/>
            <a:miter lim="800000"/>
            <a:headEnd/>
            <a:tailEnd/>
          </a:ln>
        </p:spPr>
      </p:pic>
      <p:pic>
        <p:nvPicPr>
          <p:cNvPr id="68613" name="Picture 8" descr="finger_2"/>
          <p:cNvPicPr>
            <a:picLocks noChangeAspect="1" noChangeArrowheads="1"/>
          </p:cNvPicPr>
          <p:nvPr/>
        </p:nvPicPr>
        <p:blipFill>
          <a:blip r:embed="rId4" cstate="print"/>
          <a:srcRect/>
          <a:stretch>
            <a:fillRect/>
          </a:stretch>
        </p:blipFill>
        <p:spPr bwMode="auto">
          <a:xfrm>
            <a:off x="4770438" y="3721100"/>
            <a:ext cx="3254375" cy="2441575"/>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3"/>
          <p:cNvSpPr>
            <a:spLocks noGrp="1" noChangeArrowheads="1"/>
          </p:cNvSpPr>
          <p:nvPr>
            <p:ph idx="1"/>
          </p:nvPr>
        </p:nvSpPr>
        <p:spPr>
          <a:xfrm>
            <a:off x="900113" y="1797050"/>
            <a:ext cx="4662487" cy="4368800"/>
          </a:xfrm>
        </p:spPr>
        <p:txBody>
          <a:bodyPr/>
          <a:lstStyle/>
          <a:p>
            <a:pPr marL="342900" indent="-342900" algn="l" defTabSz="914400">
              <a:lnSpc>
                <a:spcPct val="90000"/>
              </a:lnSpc>
              <a:spcBef>
                <a:spcPct val="20000"/>
              </a:spcBef>
              <a:buClr>
                <a:srgbClr val="4B575F"/>
              </a:buClr>
              <a:buFont typeface="Wingdings"/>
              <a:buChar char="§"/>
            </a:pPr>
            <a:r>
              <a:rPr lang="fr-BE" sz="2000" b="0" i="0" dirty="0">
                <a:solidFill>
                  <a:srgbClr val="4B575F"/>
                </a:solidFill>
                <a:effectLst/>
                <a:latin typeface="Arial"/>
                <a:ea typeface="+mn-ea"/>
                <a:cs typeface="Arial"/>
              </a:rPr>
              <a:t>Pendant la flexion de la poutre, celle-ci subit un certain nombre d'événements. La partie supérieure de la poutre (la face à laquelle la charge est appliquée) se </a:t>
            </a:r>
            <a:r>
              <a:rPr lang="fr-BE" sz="2000" b="0" i="1" dirty="0">
                <a:solidFill>
                  <a:srgbClr val="4B575F"/>
                </a:solidFill>
                <a:effectLst/>
                <a:latin typeface="Arial"/>
                <a:ea typeface="+mn-ea"/>
                <a:cs typeface="Arial"/>
              </a:rPr>
              <a:t>comprime</a:t>
            </a:r>
            <a:r>
              <a:rPr lang="fr-BE" sz="2000" b="0" i="0" dirty="0">
                <a:solidFill>
                  <a:srgbClr val="4B575F"/>
                </a:solidFill>
                <a:effectLst/>
                <a:latin typeface="Arial"/>
                <a:ea typeface="+mn-ea"/>
                <a:cs typeface="Arial"/>
              </a:rPr>
              <a:t> (ses extrémités se rapprochent) alors que la face opposée subit une </a:t>
            </a:r>
            <a:r>
              <a:rPr lang="fr-BE" sz="2000" b="0" i="1" dirty="0">
                <a:solidFill>
                  <a:srgbClr val="4B575F"/>
                </a:solidFill>
                <a:effectLst/>
                <a:latin typeface="Arial"/>
                <a:ea typeface="+mn-ea"/>
                <a:cs typeface="Arial"/>
              </a:rPr>
              <a:t>tension</a:t>
            </a:r>
            <a:r>
              <a:rPr lang="fr-BE" sz="2000" b="0" i="0" dirty="0">
                <a:solidFill>
                  <a:srgbClr val="4B575F"/>
                </a:solidFill>
                <a:effectLst/>
                <a:latin typeface="Arial"/>
                <a:ea typeface="+mn-ea"/>
                <a:cs typeface="Arial"/>
              </a:rPr>
              <a:t> (elle s'étire). </a:t>
            </a:r>
          </a:p>
        </p:txBody>
      </p:sp>
      <p:sp>
        <p:nvSpPr>
          <p:cNvPr id="69635" name="Rectangle 2"/>
          <p:cNvSpPr>
            <a:spLocks noGrp="1" noChangeArrowheads="1"/>
          </p:cNvSpPr>
          <p:nvPr>
            <p:ph type="title"/>
          </p:nvPr>
        </p:nvSpPr>
        <p:spPr/>
        <p:txBody>
          <a:bodyPr/>
          <a:lstStyle/>
          <a:p>
            <a:pPr algn="l" defTabSz="914400">
              <a:spcBef>
                <a:spcPct val="0"/>
              </a:spcBef>
              <a:buNone/>
            </a:pPr>
            <a:r>
              <a:rPr lang="en-US" sz="3000" b="1" i="0" baseline="0">
                <a:solidFill>
                  <a:srgbClr val="4B575F"/>
                </a:solidFill>
                <a:latin typeface="Arial"/>
                <a:ea typeface="+mj-ea"/>
                <a:cs typeface="Arial"/>
              </a:rPr>
              <a:t>Tension et compression</a:t>
            </a:r>
          </a:p>
        </p:txBody>
      </p:sp>
      <p:pic>
        <p:nvPicPr>
          <p:cNvPr id="69636" name="Picture 7" descr="tension-compression"/>
          <p:cNvPicPr>
            <a:picLocks noChangeAspect="1" noChangeArrowheads="1"/>
          </p:cNvPicPr>
          <p:nvPr/>
        </p:nvPicPr>
        <p:blipFill>
          <a:blip r:embed="rId3" cstate="print"/>
          <a:srcRect/>
          <a:stretch>
            <a:fillRect/>
          </a:stretch>
        </p:blipFill>
        <p:spPr bwMode="auto">
          <a:xfrm>
            <a:off x="5791200" y="1676400"/>
            <a:ext cx="2514600" cy="2419350"/>
          </a:xfrm>
          <a:prstGeom prst="rect">
            <a:avLst/>
          </a:prstGeom>
          <a:noFill/>
          <a:ln w="9525">
            <a:noFill/>
            <a:miter lim="800000"/>
            <a:headEnd/>
            <a:tailEnd/>
          </a:ln>
        </p:spPr>
      </p:pic>
      <p:sp>
        <p:nvSpPr>
          <p:cNvPr id="5" name="TextBox 4"/>
          <p:cNvSpPr txBox="1"/>
          <p:nvPr/>
        </p:nvSpPr>
        <p:spPr>
          <a:xfrm>
            <a:off x="7467600" y="1700213"/>
            <a:ext cx="990600" cy="141577"/>
          </a:xfrm>
          <a:prstGeom prst="rect">
            <a:avLst/>
          </a:prstGeom>
          <a:solidFill>
            <a:schemeClr val="bg1"/>
          </a:solidFill>
        </p:spPr>
        <p:txBody>
          <a:bodyPr wrap="square" lIns="9144" tIns="9144" rIns="0" bIns="9144" rtlCol="0">
            <a:spAutoFit/>
          </a:bodyPr>
          <a:lstStyle/>
          <a:p>
            <a:pPr algn="l" defTabSz="914400">
              <a:buNone/>
            </a:pPr>
            <a:r>
              <a:rPr lang="en-US" sz="800" b="0" i="1" dirty="0">
                <a:solidFill>
                  <a:schemeClr val="tx1"/>
                </a:solidFill>
                <a:latin typeface="Times New Roman"/>
                <a:ea typeface="+mn-ea"/>
                <a:cs typeface="Times New Roman"/>
              </a:rPr>
              <a:t>Compression</a:t>
            </a:r>
            <a:endParaRPr lang="en-US" sz="800" i="1" dirty="0">
              <a:latin typeface="Times New Roman" pitchFamily="18" charset="0"/>
              <a:cs typeface="Times New Roman" pitchFamily="18" charset="0"/>
            </a:endParaRPr>
          </a:p>
        </p:txBody>
      </p:sp>
      <p:sp>
        <p:nvSpPr>
          <p:cNvPr id="6" name="TextBox 5"/>
          <p:cNvSpPr txBox="1"/>
          <p:nvPr/>
        </p:nvSpPr>
        <p:spPr>
          <a:xfrm>
            <a:off x="7467600" y="2467689"/>
            <a:ext cx="990600" cy="141577"/>
          </a:xfrm>
          <a:prstGeom prst="rect">
            <a:avLst/>
          </a:prstGeom>
          <a:solidFill>
            <a:schemeClr val="bg1"/>
          </a:solidFill>
        </p:spPr>
        <p:txBody>
          <a:bodyPr wrap="square" lIns="9144" tIns="9144" rIns="0" bIns="9144" rtlCol="0">
            <a:spAutoFit/>
          </a:bodyPr>
          <a:lstStyle/>
          <a:p>
            <a:pPr algn="l" defTabSz="914400">
              <a:buNone/>
            </a:pPr>
            <a:r>
              <a:rPr lang="en-US" sz="800" b="0" i="1" dirty="0">
                <a:solidFill>
                  <a:schemeClr val="tx1"/>
                </a:solidFill>
                <a:latin typeface="Times New Roman"/>
                <a:ea typeface="+mn-ea"/>
                <a:cs typeface="Times New Roman"/>
              </a:rPr>
              <a:t>Tension interne</a:t>
            </a:r>
            <a:endParaRPr lang="en-US" sz="800" i="1" dirty="0">
              <a:latin typeface="Times New Roman" pitchFamily="18" charset="0"/>
              <a:cs typeface="Times New Roman" pitchFamily="18" charset="0"/>
            </a:endParaRPr>
          </a:p>
        </p:txBody>
      </p:sp>
      <p:sp>
        <p:nvSpPr>
          <p:cNvPr id="7" name="TextBox 6"/>
          <p:cNvSpPr txBox="1"/>
          <p:nvPr/>
        </p:nvSpPr>
        <p:spPr>
          <a:xfrm rot="5400000">
            <a:off x="6957655" y="2092763"/>
            <a:ext cx="533399" cy="141577"/>
          </a:xfrm>
          <a:prstGeom prst="rect">
            <a:avLst/>
          </a:prstGeom>
          <a:solidFill>
            <a:schemeClr val="bg1"/>
          </a:solidFill>
        </p:spPr>
        <p:txBody>
          <a:bodyPr wrap="square" lIns="9144" tIns="9144" rIns="0" bIns="9144" rtlCol="0">
            <a:spAutoFit/>
          </a:bodyPr>
          <a:lstStyle/>
          <a:p>
            <a:pPr algn="l" defTabSz="914400">
              <a:buNone/>
            </a:pPr>
            <a:r>
              <a:rPr lang="en-US" sz="800" b="0" i="1" dirty="0" err="1">
                <a:solidFill>
                  <a:schemeClr val="tx1"/>
                </a:solidFill>
                <a:latin typeface="Times New Roman"/>
                <a:ea typeface="+mn-ea"/>
                <a:cs typeface="Times New Roman"/>
              </a:rPr>
              <a:t>Cisaillement</a:t>
            </a:r>
            <a:endParaRPr lang="en-US" sz="800" i="1" dirty="0">
              <a:latin typeface="Times New Roman" pitchFamily="18" charset="0"/>
              <a:cs typeface="Times New Roman" pitchFamily="18" charset="0"/>
            </a:endParaRPr>
          </a:p>
        </p:txBody>
      </p:sp>
      <p:sp>
        <p:nvSpPr>
          <p:cNvPr id="8" name="TextBox 7"/>
          <p:cNvSpPr txBox="1"/>
          <p:nvPr/>
        </p:nvSpPr>
        <p:spPr>
          <a:xfrm>
            <a:off x="7543800" y="2971800"/>
            <a:ext cx="990600" cy="264688"/>
          </a:xfrm>
          <a:prstGeom prst="rect">
            <a:avLst/>
          </a:prstGeom>
          <a:solidFill>
            <a:schemeClr val="bg1"/>
          </a:solidFill>
        </p:spPr>
        <p:txBody>
          <a:bodyPr wrap="square" lIns="9144" tIns="9144" rIns="0" bIns="9144" rtlCol="0">
            <a:spAutoFit/>
          </a:bodyPr>
          <a:lstStyle/>
          <a:p>
            <a:pPr algn="l" defTabSz="914400">
              <a:buNone/>
            </a:pPr>
            <a:r>
              <a:rPr lang="en-US" sz="800" b="0" i="1" dirty="0" err="1">
                <a:solidFill>
                  <a:schemeClr val="tx1"/>
                </a:solidFill>
                <a:latin typeface="Times New Roman"/>
                <a:ea typeface="+mn-ea"/>
                <a:cs typeface="Times New Roman"/>
              </a:rPr>
              <a:t>Contrainte</a:t>
            </a:r>
            <a:r>
              <a:rPr lang="en-US" sz="800" b="0" i="1" dirty="0">
                <a:solidFill>
                  <a:schemeClr val="tx1"/>
                </a:solidFill>
                <a:latin typeface="Times New Roman"/>
                <a:ea typeface="+mn-ea"/>
                <a:cs typeface="Times New Roman"/>
              </a:rPr>
              <a:t> de compression max.</a:t>
            </a:r>
            <a:endParaRPr lang="en-US" sz="800" i="1" dirty="0">
              <a:latin typeface="Times New Roman" pitchFamily="18" charset="0"/>
              <a:cs typeface="Times New Roman" pitchFamily="18" charset="0"/>
            </a:endParaRPr>
          </a:p>
        </p:txBody>
      </p:sp>
      <p:sp>
        <p:nvSpPr>
          <p:cNvPr id="9" name="TextBox 8"/>
          <p:cNvSpPr txBox="1"/>
          <p:nvPr/>
        </p:nvSpPr>
        <p:spPr>
          <a:xfrm>
            <a:off x="7543800" y="3476625"/>
            <a:ext cx="990600" cy="141577"/>
          </a:xfrm>
          <a:prstGeom prst="rect">
            <a:avLst/>
          </a:prstGeom>
          <a:solidFill>
            <a:schemeClr val="bg1"/>
          </a:solidFill>
        </p:spPr>
        <p:txBody>
          <a:bodyPr wrap="square" lIns="9144" tIns="9144" rIns="0" bIns="9144" rtlCol="0">
            <a:spAutoFit/>
          </a:bodyPr>
          <a:lstStyle/>
          <a:p>
            <a:pPr algn="l" defTabSz="914400">
              <a:buNone/>
            </a:pPr>
            <a:r>
              <a:rPr lang="en-US" sz="800" b="0" i="1">
                <a:solidFill>
                  <a:schemeClr val="tx1"/>
                </a:solidFill>
                <a:latin typeface="Times New Roman"/>
                <a:ea typeface="+mn-ea"/>
                <a:cs typeface="Times New Roman"/>
              </a:rPr>
              <a:t>Aucune contrainte</a:t>
            </a:r>
            <a:endParaRPr lang="en-US" sz="800" i="1" dirty="0">
              <a:latin typeface="Times New Roman" pitchFamily="18" charset="0"/>
              <a:cs typeface="Times New Roman" pitchFamily="18" charset="0"/>
            </a:endParaRPr>
          </a:p>
        </p:txBody>
      </p:sp>
      <p:sp>
        <p:nvSpPr>
          <p:cNvPr id="10" name="TextBox 9"/>
          <p:cNvSpPr txBox="1"/>
          <p:nvPr/>
        </p:nvSpPr>
        <p:spPr>
          <a:xfrm>
            <a:off x="7543800" y="3886200"/>
            <a:ext cx="762000" cy="264688"/>
          </a:xfrm>
          <a:prstGeom prst="rect">
            <a:avLst/>
          </a:prstGeom>
          <a:solidFill>
            <a:schemeClr val="bg1"/>
          </a:solidFill>
        </p:spPr>
        <p:txBody>
          <a:bodyPr wrap="square" lIns="9144" tIns="9144" rIns="0" bIns="9144" rtlCol="0">
            <a:spAutoFit/>
          </a:bodyPr>
          <a:lstStyle/>
          <a:p>
            <a:pPr algn="l" defTabSz="914400">
              <a:buNone/>
            </a:pPr>
            <a:r>
              <a:rPr lang="en-US" sz="800" b="0" i="1">
                <a:solidFill>
                  <a:schemeClr val="tx1"/>
                </a:solidFill>
                <a:latin typeface="Times New Roman"/>
                <a:ea typeface="+mn-ea"/>
                <a:cs typeface="Times New Roman"/>
              </a:rPr>
              <a:t>Contrainte de traction max.</a:t>
            </a:r>
            <a:endParaRPr lang="en-US" sz="800" i="1" dirty="0">
              <a:latin typeface="Times New Roman" pitchFamily="18" charset="0"/>
              <a:cs typeface="Times New Roman" pitchFamily="18" charset="0"/>
            </a:endParaRPr>
          </a:p>
        </p:txBody>
      </p:sp>
      <p:sp>
        <p:nvSpPr>
          <p:cNvPr id="11" name="TextBox 10"/>
          <p:cNvSpPr txBox="1"/>
          <p:nvPr/>
        </p:nvSpPr>
        <p:spPr>
          <a:xfrm>
            <a:off x="5881688" y="3405188"/>
            <a:ext cx="442912" cy="264688"/>
          </a:xfrm>
          <a:prstGeom prst="rect">
            <a:avLst/>
          </a:prstGeom>
          <a:noFill/>
        </p:spPr>
        <p:txBody>
          <a:bodyPr wrap="square" lIns="9144" tIns="9144" rIns="0" bIns="9144" rtlCol="0">
            <a:spAutoFit/>
          </a:bodyPr>
          <a:lstStyle/>
          <a:p>
            <a:pPr algn="l" defTabSz="914400">
              <a:buNone/>
            </a:pPr>
            <a:r>
              <a:rPr lang="en-US" sz="800" b="0" i="1" dirty="0">
                <a:solidFill>
                  <a:schemeClr val="tx1"/>
                </a:solidFill>
                <a:latin typeface="Times New Roman"/>
                <a:ea typeface="+mn-ea"/>
                <a:cs typeface="Times New Roman"/>
              </a:rPr>
              <a:t>Axe </a:t>
            </a:r>
            <a:r>
              <a:rPr lang="en-US" sz="800" b="0" i="1" dirty="0" err="1">
                <a:solidFill>
                  <a:schemeClr val="tx1"/>
                </a:solidFill>
                <a:latin typeface="Times New Roman"/>
                <a:ea typeface="+mn-ea"/>
                <a:cs typeface="Times New Roman"/>
              </a:rPr>
              <a:t>neutre</a:t>
            </a:r>
            <a:endParaRPr lang="en-US" sz="800" i="1" dirty="0">
              <a:latin typeface="Times New Roman" pitchFamily="18" charset="0"/>
              <a:cs typeface="Times New Roman" pitchFamily="18" charset="0"/>
            </a:endParaRPr>
          </a:p>
        </p:txBody>
      </p:sp>
    </p:spTree>
  </p:cSld>
  <p:clrMapOvr>
    <a:masterClrMapping/>
  </p:clrMapOvr>
  <p:transition>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5"/>
          <p:cNvSpPr>
            <a:spLocks noGrp="1" noChangeArrowheads="1"/>
          </p:cNvSpPr>
          <p:nvPr>
            <p:ph idx="1"/>
          </p:nvPr>
        </p:nvSpPr>
        <p:spPr>
          <a:xfrm>
            <a:off x="900113" y="1797050"/>
            <a:ext cx="3808412" cy="4368800"/>
          </a:xfrm>
        </p:spPr>
        <p:txBody>
          <a:bodyPr/>
          <a:lstStyle/>
          <a:p>
            <a:pPr marL="342900" indent="-342900" algn="l" defTabSz="914400">
              <a:lnSpc>
                <a:spcPct val="80000"/>
              </a:lnSpc>
              <a:spcBef>
                <a:spcPct val="20000"/>
              </a:spcBef>
              <a:buClr>
                <a:srgbClr val="4B575F"/>
              </a:buClr>
              <a:buFont typeface="Wingdings"/>
              <a:buChar char="§"/>
            </a:pPr>
            <a:r>
              <a:rPr lang="fr-BE" sz="2000" b="0" i="0" dirty="0">
                <a:solidFill>
                  <a:srgbClr val="4B575F"/>
                </a:solidFill>
                <a:effectLst/>
                <a:latin typeface="Arial"/>
                <a:ea typeface="+mn-ea"/>
                <a:cs typeface="Arial"/>
              </a:rPr>
              <a:t>La contrainte mesure ce qui se produit à l'intérieur de la poutre lors de l'application de forces. Une contrainte est définie comme une force divisée par une surface. </a:t>
            </a:r>
            <a:r>
              <a:rPr lang="fr-BE" sz="2000" b="0" i="0" dirty="0" smtClean="0">
                <a:solidFill>
                  <a:srgbClr val="4B575F"/>
                </a:solidFill>
                <a:effectLst/>
                <a:latin typeface="Arial"/>
                <a:ea typeface="+mn-ea"/>
                <a:cs typeface="Arial"/>
              </a:rPr>
              <a:t>Les unités </a:t>
            </a:r>
            <a:r>
              <a:rPr lang="fr-BE" sz="2000" b="0" i="0" dirty="0">
                <a:solidFill>
                  <a:srgbClr val="4B575F"/>
                </a:solidFill>
                <a:effectLst/>
                <a:latin typeface="Arial"/>
                <a:ea typeface="+mn-ea"/>
                <a:cs typeface="Arial"/>
              </a:rPr>
              <a:t>courantes sont les pascals (Pa), les mégapascals (Mpa) ou les livres par pouce carré (psi). </a:t>
            </a:r>
          </a:p>
          <a:p>
            <a:pPr marL="342900" indent="-342900" algn="l" defTabSz="914400">
              <a:lnSpc>
                <a:spcPct val="80000"/>
              </a:lnSpc>
              <a:spcBef>
                <a:spcPct val="20000"/>
              </a:spcBef>
              <a:buClr>
                <a:srgbClr val="4B575F"/>
              </a:buClr>
              <a:buFont typeface="Wingdings"/>
              <a:buChar char="§"/>
            </a:pPr>
            <a:r>
              <a:rPr lang="fr-BE" sz="2000" b="0" i="0" dirty="0">
                <a:solidFill>
                  <a:srgbClr val="4B575F"/>
                </a:solidFill>
                <a:effectLst/>
                <a:latin typeface="Arial"/>
                <a:ea typeface="+mn-ea"/>
                <a:cs typeface="Arial"/>
              </a:rPr>
              <a:t>La contrainte peut provoquer la rupture de la poutre en cas de charges importantes. L'analyse fournit des tableaux indiquant les zones de forte et faible contrainte.</a:t>
            </a:r>
          </a:p>
        </p:txBody>
      </p:sp>
      <p:sp>
        <p:nvSpPr>
          <p:cNvPr id="70659" name="Rectangle 4"/>
          <p:cNvSpPr>
            <a:spLocks noGrp="1" noChangeArrowheads="1"/>
          </p:cNvSpPr>
          <p:nvPr>
            <p:ph type="title"/>
          </p:nvPr>
        </p:nvSpPr>
        <p:spPr/>
        <p:txBody>
          <a:bodyPr/>
          <a:lstStyle/>
          <a:p>
            <a:pPr algn="l" defTabSz="914400">
              <a:spcBef>
                <a:spcPct val="0"/>
              </a:spcBef>
              <a:buNone/>
            </a:pPr>
            <a:r>
              <a:rPr lang="en-US" sz="3000" b="1" i="0" baseline="0">
                <a:solidFill>
                  <a:srgbClr val="4B575F"/>
                </a:solidFill>
                <a:latin typeface="Arial"/>
                <a:ea typeface="+mj-ea"/>
                <a:cs typeface="Arial"/>
              </a:rPr>
              <a:t>Contrainte</a:t>
            </a:r>
          </a:p>
        </p:txBody>
      </p:sp>
      <p:pic>
        <p:nvPicPr>
          <p:cNvPr id="5" name="Picture 8" descr="Page14_01"/>
          <p:cNvPicPr>
            <a:picLocks noChangeAspect="1" noChangeArrowheads="1"/>
          </p:cNvPicPr>
          <p:nvPr/>
        </p:nvPicPr>
        <p:blipFill>
          <a:blip r:embed="rId3" cstate="print"/>
          <a:srcRect/>
          <a:stretch>
            <a:fillRect/>
          </a:stretch>
        </p:blipFill>
        <p:spPr bwMode="auto">
          <a:xfrm>
            <a:off x="4708800" y="1328400"/>
            <a:ext cx="3931430" cy="470880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5"/>
          <p:cNvSpPr>
            <a:spLocks noGrp="1" noChangeArrowheads="1"/>
          </p:cNvSpPr>
          <p:nvPr>
            <p:ph idx="1"/>
          </p:nvPr>
        </p:nvSpPr>
        <p:spPr>
          <a:xfrm>
            <a:off x="900112" y="1797050"/>
            <a:ext cx="3976688" cy="4368800"/>
          </a:xfrm>
        </p:spPr>
        <p:txBody>
          <a:bodyPr/>
          <a:lstStyle/>
          <a:p>
            <a:pPr marL="342900" indent="-342900" algn="l" defTabSz="914400">
              <a:lnSpc>
                <a:spcPct val="90000"/>
              </a:lnSpc>
              <a:spcBef>
                <a:spcPct val="20000"/>
              </a:spcBef>
              <a:buClr>
                <a:srgbClr val="4B575F"/>
              </a:buClr>
              <a:buFont typeface="Wingdings"/>
              <a:buChar char="§"/>
            </a:pPr>
            <a:r>
              <a:rPr lang="fr-BE" sz="2000" b="0" i="0" dirty="0">
                <a:solidFill>
                  <a:srgbClr val="4B575F"/>
                </a:solidFill>
                <a:effectLst/>
                <a:latin typeface="Arial"/>
                <a:ea typeface="+mn-ea"/>
                <a:cs typeface="Arial"/>
              </a:rPr>
              <a:t>Combien la poutre peut-elle supporter avant de rompre? Nous utilisons la limite d'élasticité comme limite de résistance de la poutre en fonction des contraintes qu'elle subit.</a:t>
            </a:r>
          </a:p>
          <a:p>
            <a:pPr marL="342900" indent="-342900" algn="l" defTabSz="914400">
              <a:lnSpc>
                <a:spcPct val="90000"/>
              </a:lnSpc>
              <a:spcBef>
                <a:spcPct val="20000"/>
              </a:spcBef>
              <a:buClr>
                <a:srgbClr val="4B575F"/>
              </a:buClr>
              <a:buFont typeface="Wingdings"/>
              <a:buChar char="§"/>
            </a:pPr>
            <a:r>
              <a:rPr lang="fr-BE" sz="2000" b="0" i="0" dirty="0">
                <a:solidFill>
                  <a:srgbClr val="4B575F"/>
                </a:solidFill>
                <a:effectLst/>
                <a:latin typeface="Arial"/>
                <a:ea typeface="+mn-ea"/>
                <a:cs typeface="Arial"/>
              </a:rPr>
              <a:t>De fait, la limite d'élasticité mesure le point où une poutre fléchit et reste fléchie.</a:t>
            </a:r>
          </a:p>
          <a:p>
            <a:pPr marL="342900" indent="-342900" algn="l" defTabSz="914400">
              <a:lnSpc>
                <a:spcPct val="90000"/>
              </a:lnSpc>
              <a:spcBef>
                <a:spcPct val="20000"/>
              </a:spcBef>
              <a:buClr>
                <a:srgbClr val="4B575F"/>
              </a:buClr>
              <a:buFont typeface="Wingdings"/>
              <a:buChar char="§"/>
            </a:pPr>
            <a:r>
              <a:rPr lang="fr-BE" sz="2000" b="0" i="0" dirty="0">
                <a:solidFill>
                  <a:srgbClr val="4B575F"/>
                </a:solidFill>
                <a:effectLst/>
                <a:latin typeface="Arial"/>
                <a:ea typeface="+mn-ea"/>
                <a:cs typeface="Arial"/>
              </a:rPr>
              <a:t>Le matériau comme la section de la poutre contribuent </a:t>
            </a:r>
            <a:r>
              <a:rPr lang="fr-BE" sz="2000" b="0" i="0" dirty="0" smtClean="0">
                <a:solidFill>
                  <a:srgbClr val="4B575F"/>
                </a:solidFill>
                <a:effectLst/>
                <a:latin typeface="Arial"/>
                <a:ea typeface="+mn-ea"/>
                <a:cs typeface="Arial"/>
              </a:rPr>
              <a:t>à cette </a:t>
            </a:r>
            <a:r>
              <a:rPr lang="fr-BE" sz="2000" b="0" i="0" dirty="0">
                <a:solidFill>
                  <a:srgbClr val="4B575F"/>
                </a:solidFill>
                <a:effectLst/>
                <a:latin typeface="Arial"/>
                <a:ea typeface="+mn-ea"/>
                <a:cs typeface="Arial"/>
              </a:rPr>
              <a:t>résistance.</a:t>
            </a:r>
          </a:p>
        </p:txBody>
      </p:sp>
      <p:sp>
        <p:nvSpPr>
          <p:cNvPr id="71683" name="Rectangle 4"/>
          <p:cNvSpPr>
            <a:spLocks noGrp="1" noChangeArrowheads="1"/>
          </p:cNvSpPr>
          <p:nvPr>
            <p:ph type="title"/>
          </p:nvPr>
        </p:nvSpPr>
        <p:spPr/>
        <p:txBody>
          <a:bodyPr/>
          <a:lstStyle/>
          <a:p>
            <a:pPr algn="l" defTabSz="914400">
              <a:spcBef>
                <a:spcPct val="0"/>
              </a:spcBef>
              <a:buNone/>
            </a:pPr>
            <a:r>
              <a:rPr lang="en-US" sz="3000" b="1" i="0" baseline="0">
                <a:solidFill>
                  <a:srgbClr val="4B575F"/>
                </a:solidFill>
                <a:latin typeface="Arial"/>
                <a:ea typeface="+mj-ea"/>
                <a:cs typeface="Arial"/>
              </a:rPr>
              <a:t>Limite d'élasticité</a:t>
            </a:r>
          </a:p>
        </p:txBody>
      </p:sp>
      <p:pic>
        <p:nvPicPr>
          <p:cNvPr id="5" name="Picture 7" descr="Page15_01"/>
          <p:cNvPicPr>
            <a:picLocks noChangeAspect="1" noChangeArrowheads="1"/>
          </p:cNvPicPr>
          <p:nvPr/>
        </p:nvPicPr>
        <p:blipFill>
          <a:blip r:embed="rId3" cstate="print"/>
          <a:srcRect/>
          <a:stretch>
            <a:fillRect/>
          </a:stretch>
        </p:blipFill>
        <p:spPr bwMode="auto">
          <a:xfrm>
            <a:off x="4474800" y="860400"/>
            <a:ext cx="4150680" cy="288000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28" name="_s1028"/>
          <p:cNvCxnSpPr>
            <a:cxnSpLocks noChangeShapeType="1"/>
            <a:stCxn id="14" idx="0"/>
            <a:endCxn id="12" idx="2"/>
          </p:cNvCxnSpPr>
          <p:nvPr/>
        </p:nvCxnSpPr>
        <p:spPr bwMode="auto">
          <a:xfrm rot="5400000" flipH="1">
            <a:off x="5706473" y="2966662"/>
            <a:ext cx="705876" cy="2035935"/>
          </a:xfrm>
          <a:prstGeom prst="bentConnector3">
            <a:avLst>
              <a:gd name="adj1" fmla="val 16218"/>
            </a:avLst>
          </a:prstGeom>
          <a:noFill/>
          <a:ln w="28575">
            <a:solidFill>
              <a:srgbClr val="540000"/>
            </a:solidFill>
            <a:miter lim="800000"/>
            <a:headEnd/>
            <a:tailEnd/>
          </a:ln>
        </p:spPr>
      </p:cxnSp>
      <p:cxnSp>
        <p:nvCxnSpPr>
          <p:cNvPr id="1029" name="_s1029"/>
          <p:cNvCxnSpPr>
            <a:cxnSpLocks noChangeShapeType="1"/>
            <a:stCxn id="13" idx="0"/>
            <a:endCxn id="12" idx="2"/>
          </p:cNvCxnSpPr>
          <p:nvPr/>
        </p:nvCxnSpPr>
        <p:spPr bwMode="auto">
          <a:xfrm rot="16200000">
            <a:off x="3674963" y="2965695"/>
            <a:ext cx="705876" cy="2031509"/>
          </a:xfrm>
          <a:prstGeom prst="bentConnector3">
            <a:avLst>
              <a:gd name="adj1" fmla="val 16218"/>
            </a:avLst>
          </a:prstGeom>
          <a:noFill/>
          <a:ln w="28575">
            <a:solidFill>
              <a:srgbClr val="540000"/>
            </a:solidFill>
            <a:miter lim="800000"/>
            <a:headEnd/>
            <a:tailEnd/>
          </a:ln>
        </p:spPr>
      </p:cxnSp>
      <p:sp>
        <p:nvSpPr>
          <p:cNvPr id="12" name="_s1030"/>
          <p:cNvSpPr>
            <a:spLocks noChangeArrowheads="1"/>
          </p:cNvSpPr>
          <p:nvPr/>
        </p:nvSpPr>
        <p:spPr bwMode="auto">
          <a:xfrm>
            <a:off x="3131647" y="1797050"/>
            <a:ext cx="3824017" cy="1831462"/>
          </a:xfrm>
          <a:prstGeom prst="roundRect">
            <a:avLst>
              <a:gd name="adj" fmla="val 16667"/>
            </a:avLst>
          </a:prstGeom>
          <a:gradFill rotWithShape="1">
            <a:gsLst>
              <a:gs pos="0">
                <a:srgbClr val="F9F67F"/>
              </a:gs>
              <a:gs pos="100000">
                <a:srgbClr val="FFCC00"/>
              </a:gs>
            </a:gsLst>
            <a:lin ang="5400000" scaled="1"/>
          </a:gradFill>
          <a:ln w="9525">
            <a:solidFill>
              <a:srgbClr val="800000"/>
            </a:solidFill>
            <a:round/>
            <a:headEnd/>
            <a:tailEnd/>
          </a:ln>
        </p:spPr>
        <p:txBody>
          <a:bodyPr vert="horz" wrap="none" lIns="0" tIns="0" rIns="0" bIns="0" numCol="1" anchor="ctr" anchorCtr="0" compatLnSpc="1">
            <a:prstTxWarp prst="textNoShape">
              <a:avLst/>
            </a:prstTxWarp>
          </a:bodyPr>
          <a:lstStyle/>
          <a:p>
            <a:pPr marL="0" marR="0" indent="0" algn="ctr" defTabSz="914400">
              <a:lnSpc>
                <a:spcPct val="100000"/>
              </a:lnSpc>
              <a:spcBef>
                <a:spcPct val="0"/>
              </a:spcBef>
              <a:spcAft>
                <a:spcPct val="0"/>
              </a:spcAft>
              <a:buNone/>
              <a:tabLst/>
            </a:pPr>
            <a:r>
              <a:rPr lang="fr-BE" sz="2800" b="0" i="0" u="none" strike="noStrike" cap="none" baseline="0">
                <a:ln>
                  <a:noFill/>
                </a:ln>
                <a:solidFill>
                  <a:srgbClr val="4B575F"/>
                </a:solidFill>
                <a:effectLst/>
                <a:latin typeface="Arial"/>
                <a:ea typeface="+mn-ea"/>
                <a:cs typeface="Arial"/>
              </a:rPr>
              <a:t>Résistance</a:t>
            </a:r>
          </a:p>
        </p:txBody>
      </p:sp>
      <p:sp>
        <p:nvSpPr>
          <p:cNvPr id="13" name="_s1031"/>
          <p:cNvSpPr>
            <a:spLocks noChangeArrowheads="1"/>
          </p:cNvSpPr>
          <p:nvPr/>
        </p:nvSpPr>
        <p:spPr bwMode="auto">
          <a:xfrm>
            <a:off x="1100138" y="4334388"/>
            <a:ext cx="3824017" cy="1831462"/>
          </a:xfrm>
          <a:prstGeom prst="roundRect">
            <a:avLst>
              <a:gd name="adj" fmla="val 16667"/>
            </a:avLst>
          </a:prstGeom>
          <a:gradFill rotWithShape="1">
            <a:gsLst>
              <a:gs pos="0">
                <a:srgbClr val="FF9933"/>
              </a:gs>
              <a:gs pos="100000">
                <a:srgbClr val="FF6600"/>
              </a:gs>
            </a:gsLst>
            <a:lin ang="5400000" scaled="1"/>
          </a:gradFill>
          <a:ln w="9525">
            <a:solidFill>
              <a:srgbClr val="800000"/>
            </a:solidFill>
            <a:round/>
            <a:headEnd/>
            <a:tailEnd/>
          </a:ln>
        </p:spPr>
        <p:txBody>
          <a:bodyPr vert="horz" wrap="none" lIns="0" tIns="0" rIns="0" bIns="0" numCol="1" anchor="ctr" anchorCtr="0" compatLnSpc="1">
            <a:prstTxWarp prst="textNoShape">
              <a:avLst/>
            </a:prstTxWarp>
          </a:bodyPr>
          <a:lstStyle/>
          <a:p>
            <a:pPr marL="0" marR="0" indent="0" algn="ctr" defTabSz="914400">
              <a:lnSpc>
                <a:spcPct val="100000"/>
              </a:lnSpc>
              <a:spcBef>
                <a:spcPct val="0"/>
              </a:spcBef>
              <a:spcAft>
                <a:spcPct val="0"/>
              </a:spcAft>
              <a:buNone/>
              <a:tabLst/>
            </a:pPr>
            <a:r>
              <a:rPr lang="fr-BE" sz="1500" b="0" i="0" u="none" strike="noStrike" cap="none" baseline="0" dirty="0">
                <a:ln>
                  <a:noFill/>
                </a:ln>
                <a:solidFill>
                  <a:srgbClr val="4B575F"/>
                </a:solidFill>
                <a:effectLst/>
                <a:latin typeface="Arial"/>
                <a:ea typeface="+mn-ea"/>
                <a:cs typeface="Arial"/>
              </a:rPr>
              <a:t>Forme</a:t>
            </a:r>
            <a:r>
              <a:rPr lang="fr-BE" sz="1500" b="0" i="0" u="none" strike="noStrike" cap="none" dirty="0">
                <a:ln>
                  <a:noFill/>
                </a:ln>
                <a:solidFill>
                  <a:srgbClr val="4B575F"/>
                </a:solidFill>
                <a:effectLst/>
                <a:latin typeface="Arial"/>
                <a:ea typeface="+mn-ea"/>
                <a:cs typeface="Arial"/>
              </a:rPr>
              <a:t> de la </a:t>
            </a:r>
            <a:r>
              <a:rPr lang="fr-BE" sz="1500" b="0" i="0" u="none" strike="noStrike" cap="none" baseline="0" dirty="0">
                <a:ln>
                  <a:noFill/>
                </a:ln>
                <a:solidFill>
                  <a:srgbClr val="4B575F"/>
                </a:solidFill>
                <a:effectLst/>
                <a:latin typeface="Arial"/>
                <a:ea typeface="+mn-ea"/>
                <a:cs typeface="Arial"/>
              </a:rPr>
              <a:t>section transversale</a:t>
            </a:r>
          </a:p>
        </p:txBody>
      </p:sp>
      <p:sp>
        <p:nvSpPr>
          <p:cNvPr id="14" name="_s1032"/>
          <p:cNvSpPr>
            <a:spLocks noChangeArrowheads="1"/>
          </p:cNvSpPr>
          <p:nvPr/>
        </p:nvSpPr>
        <p:spPr bwMode="auto">
          <a:xfrm>
            <a:off x="5167583" y="4334388"/>
            <a:ext cx="3824017" cy="1831462"/>
          </a:xfrm>
          <a:prstGeom prst="roundRect">
            <a:avLst>
              <a:gd name="adj" fmla="val 16667"/>
            </a:avLst>
          </a:prstGeom>
          <a:gradFill rotWithShape="1">
            <a:gsLst>
              <a:gs pos="0">
                <a:srgbClr val="FF9933"/>
              </a:gs>
              <a:gs pos="100000">
                <a:srgbClr val="FF6600"/>
              </a:gs>
            </a:gsLst>
            <a:lin ang="5400000" scaled="1"/>
          </a:gradFill>
          <a:ln w="9525">
            <a:solidFill>
              <a:srgbClr val="800000"/>
            </a:solidFill>
            <a:round/>
            <a:headEnd/>
            <a:tailEnd/>
          </a:ln>
        </p:spPr>
        <p:txBody>
          <a:bodyPr vert="horz" wrap="none" lIns="0" tIns="0" rIns="0" bIns="0" numCol="1" anchor="ctr" anchorCtr="0" compatLnSpc="1">
            <a:prstTxWarp prst="textNoShape">
              <a:avLst/>
            </a:prstTxWarp>
          </a:bodyPr>
          <a:lstStyle/>
          <a:p>
            <a:pPr marL="0" marR="0" indent="0" algn="ctr" defTabSz="914400">
              <a:lnSpc>
                <a:spcPct val="100000"/>
              </a:lnSpc>
              <a:spcBef>
                <a:spcPct val="0"/>
              </a:spcBef>
              <a:spcAft>
                <a:spcPct val="0"/>
              </a:spcAft>
              <a:buNone/>
              <a:tabLst/>
            </a:pPr>
            <a:r>
              <a:rPr lang="fr-BE" sz="1500" b="0" i="0" u="none" strike="noStrike" cap="none" baseline="0" dirty="0">
                <a:ln>
                  <a:noFill/>
                </a:ln>
                <a:solidFill>
                  <a:srgbClr val="4B575F"/>
                </a:solidFill>
                <a:effectLst/>
                <a:latin typeface="Arial"/>
                <a:ea typeface="+mn-ea"/>
                <a:cs typeface="Arial"/>
              </a:rPr>
              <a:t>Matériau</a:t>
            </a:r>
          </a:p>
        </p:txBody>
      </p:sp>
      <p:sp>
        <p:nvSpPr>
          <p:cNvPr id="1033" name="Rectangle 2"/>
          <p:cNvSpPr>
            <a:spLocks noGrp="1" noChangeArrowheads="1"/>
          </p:cNvSpPr>
          <p:nvPr>
            <p:ph type="title"/>
          </p:nvPr>
        </p:nvSpPr>
        <p:spPr/>
        <p:txBody>
          <a:bodyPr/>
          <a:lstStyle/>
          <a:p>
            <a:pPr algn="l" defTabSz="914400">
              <a:spcBef>
                <a:spcPct val="0"/>
              </a:spcBef>
              <a:buNone/>
            </a:pPr>
            <a:r>
              <a:rPr lang="en-US" sz="3000" b="1" i="0" baseline="0">
                <a:solidFill>
                  <a:srgbClr val="4B575F"/>
                </a:solidFill>
                <a:latin typeface="Arial"/>
                <a:ea typeface="+mj-ea"/>
                <a:cs typeface="Arial"/>
              </a:rPr>
              <a:t>Résistance des poutres</a:t>
            </a:r>
          </a:p>
        </p:txBody>
      </p:sp>
      <p:sp>
        <p:nvSpPr>
          <p:cNvPr id="1034" name="Rectangle 3"/>
          <p:cNvSpPr>
            <a:spLocks noGrp="1" noChangeArrowheads="1"/>
          </p:cNvSpPr>
          <p:nvPr>
            <p:ph type="body" sz="half" idx="4294967295"/>
          </p:nvPr>
        </p:nvSpPr>
        <p:spPr>
          <a:xfrm>
            <a:off x="152400" y="1296988"/>
            <a:ext cx="3048000" cy="4862512"/>
          </a:xfrm>
        </p:spPr>
        <p:txBody>
          <a:bodyPr/>
          <a:lstStyle/>
          <a:p>
            <a:pPr marL="342900" indent="-342900" algn="l" defTabSz="914400">
              <a:spcBef>
                <a:spcPct val="20000"/>
              </a:spcBef>
              <a:buClr>
                <a:srgbClr val="4B575F"/>
              </a:buClr>
              <a:buFont typeface="Wingdings"/>
              <a:buChar char="§"/>
            </a:pPr>
            <a:r>
              <a:rPr lang="fr-BE" sz="2000" b="0" i="0" dirty="0">
                <a:solidFill>
                  <a:srgbClr val="4B575F"/>
                </a:solidFill>
                <a:latin typeface="Arial"/>
                <a:ea typeface="+mn-ea"/>
                <a:cs typeface="Arial"/>
              </a:rPr>
              <a:t>La forme de la coupe transversale influence la résistance.</a:t>
            </a:r>
          </a:p>
          <a:p>
            <a:pPr marL="342900" indent="-342900" algn="l" defTabSz="914400">
              <a:spcBef>
                <a:spcPct val="20000"/>
              </a:spcBef>
              <a:buClr>
                <a:srgbClr val="4B575F"/>
              </a:buClr>
              <a:buFont typeface="Wingdings"/>
              <a:buChar char="§"/>
            </a:pPr>
            <a:r>
              <a:rPr lang="fr-BE" sz="2000" b="0" i="0" dirty="0">
                <a:solidFill>
                  <a:srgbClr val="4B575F"/>
                </a:solidFill>
                <a:latin typeface="Arial"/>
                <a:ea typeface="+mn-ea"/>
                <a:cs typeface="Arial"/>
              </a:rPr>
              <a:t>L'utilisation d'un matériau plus résistant (l'acier plutôt que le bois) rend également la poutre plus résistante.</a:t>
            </a:r>
          </a:p>
        </p:txBody>
      </p:sp>
    </p:spTree>
  </p:cSld>
  <p:clrMapOvr>
    <a:masterClrMapping/>
  </p:clrMapOvr>
  <p:transition>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5"/>
          <p:cNvSpPr>
            <a:spLocks noGrp="1" noChangeArrowheads="1"/>
          </p:cNvSpPr>
          <p:nvPr>
            <p:ph idx="1"/>
          </p:nvPr>
        </p:nvSpPr>
        <p:spPr>
          <a:xfrm>
            <a:off x="900113" y="1797050"/>
            <a:ext cx="3549650" cy="1784350"/>
          </a:xfrm>
        </p:spPr>
        <p:txBody>
          <a:bodyPr/>
          <a:lstStyle/>
          <a:p>
            <a:pPr marL="342900" indent="-342900" algn="l" defTabSz="914400">
              <a:spcBef>
                <a:spcPct val="20000"/>
              </a:spcBef>
              <a:buClr>
                <a:srgbClr val="4B575F"/>
              </a:buClr>
              <a:buFont typeface="Wingdings"/>
              <a:buChar char="§"/>
            </a:pPr>
            <a:r>
              <a:rPr lang="fr-BE" sz="2000" b="0" i="0" dirty="0">
                <a:solidFill>
                  <a:srgbClr val="4B575F"/>
                </a:solidFill>
                <a:effectLst/>
                <a:latin typeface="Arial"/>
                <a:ea typeface="+mn-ea"/>
                <a:cs typeface="Arial"/>
              </a:rPr>
              <a:t>Le fait d'empiler deux ou trois poutres (comme dans l'illustration) rend la poutre plus résistante à la flexion ainsi qu'aux charges.</a:t>
            </a:r>
          </a:p>
        </p:txBody>
      </p:sp>
      <p:sp>
        <p:nvSpPr>
          <p:cNvPr id="72707" name="Rectangle 4"/>
          <p:cNvSpPr>
            <a:spLocks noGrp="1" noChangeArrowheads="1"/>
          </p:cNvSpPr>
          <p:nvPr>
            <p:ph type="title"/>
          </p:nvPr>
        </p:nvSpPr>
        <p:spPr/>
        <p:txBody>
          <a:bodyPr/>
          <a:lstStyle/>
          <a:p>
            <a:pPr algn="l" defTabSz="914400">
              <a:spcBef>
                <a:spcPct val="0"/>
              </a:spcBef>
              <a:buNone/>
            </a:pPr>
            <a:r>
              <a:rPr lang="en-US" sz="3000" b="1" i="0" baseline="0">
                <a:solidFill>
                  <a:srgbClr val="4B575F"/>
                </a:solidFill>
                <a:latin typeface="Arial"/>
                <a:ea typeface="+mj-ea"/>
                <a:cs typeface="Arial"/>
              </a:rPr>
              <a:t>Forme de la section transversale</a:t>
            </a:r>
          </a:p>
        </p:txBody>
      </p:sp>
      <p:pic>
        <p:nvPicPr>
          <p:cNvPr id="72708" name="Picture 7" descr="finger_3"/>
          <p:cNvPicPr>
            <a:picLocks noChangeAspect="1" noChangeArrowheads="1"/>
          </p:cNvPicPr>
          <p:nvPr/>
        </p:nvPicPr>
        <p:blipFill>
          <a:blip r:embed="rId3" cstate="print"/>
          <a:srcRect/>
          <a:stretch>
            <a:fillRect/>
          </a:stretch>
        </p:blipFill>
        <p:spPr bwMode="auto">
          <a:xfrm>
            <a:off x="4589463" y="1382713"/>
            <a:ext cx="3254375" cy="2441575"/>
          </a:xfrm>
          <a:prstGeom prst="rect">
            <a:avLst/>
          </a:prstGeom>
          <a:noFill/>
          <a:ln w="9525">
            <a:noFill/>
            <a:miter lim="800000"/>
            <a:headEnd/>
            <a:tailEnd/>
          </a:ln>
        </p:spPr>
      </p:pic>
      <p:pic>
        <p:nvPicPr>
          <p:cNvPr id="72709" name="Picture 8" descr="finger_4"/>
          <p:cNvPicPr>
            <a:picLocks noChangeAspect="1" noChangeArrowheads="1"/>
          </p:cNvPicPr>
          <p:nvPr/>
        </p:nvPicPr>
        <p:blipFill>
          <a:blip r:embed="rId4" cstate="print"/>
          <a:srcRect/>
          <a:stretch>
            <a:fillRect/>
          </a:stretch>
        </p:blipFill>
        <p:spPr bwMode="auto">
          <a:xfrm>
            <a:off x="4579938" y="3903663"/>
            <a:ext cx="3254375" cy="2441575"/>
          </a:xfrm>
          <a:prstGeom prst="rect">
            <a:avLst/>
          </a:prstGeom>
          <a:noFill/>
          <a:ln w="9525">
            <a:noFill/>
            <a:miter lim="800000"/>
            <a:headEnd/>
            <a:tailEnd/>
          </a:ln>
        </p:spPr>
      </p:pic>
      <p:pic>
        <p:nvPicPr>
          <p:cNvPr id="72710" name="Picture 9" descr="finger_5"/>
          <p:cNvPicPr>
            <a:picLocks noChangeAspect="1" noChangeArrowheads="1"/>
          </p:cNvPicPr>
          <p:nvPr/>
        </p:nvPicPr>
        <p:blipFill>
          <a:blip r:embed="rId5" cstate="print"/>
          <a:srcRect/>
          <a:stretch>
            <a:fillRect/>
          </a:stretch>
        </p:blipFill>
        <p:spPr bwMode="auto">
          <a:xfrm>
            <a:off x="804863" y="3903663"/>
            <a:ext cx="3254375" cy="2441575"/>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3"/>
          <p:cNvSpPr>
            <a:spLocks noGrp="1" noChangeArrowheads="1"/>
          </p:cNvSpPr>
          <p:nvPr>
            <p:ph idx="1"/>
          </p:nvPr>
        </p:nvSpPr>
        <p:spPr>
          <a:xfrm>
            <a:off x="900113" y="1797050"/>
            <a:ext cx="5033962" cy="4368800"/>
          </a:xfrm>
        </p:spPr>
        <p:txBody>
          <a:bodyPr/>
          <a:lstStyle/>
          <a:p>
            <a:pPr marL="342900" indent="-342900" algn="l" defTabSz="914400">
              <a:spcBef>
                <a:spcPct val="20000"/>
              </a:spcBef>
              <a:buClr>
                <a:srgbClr val="4B575F"/>
              </a:buClr>
              <a:buFont typeface="Wingdings"/>
              <a:buChar char="§"/>
            </a:pPr>
            <a:r>
              <a:rPr lang="fr-BE" sz="2000" b="0" i="0" dirty="0">
                <a:solidFill>
                  <a:srgbClr val="4B575F"/>
                </a:solidFill>
                <a:effectLst/>
                <a:latin typeface="Arial"/>
                <a:ea typeface="+mn-ea"/>
                <a:cs typeface="Arial"/>
              </a:rPr>
              <a:t>Plus la section est profonde (à gauche), plus le matériau est résistant. </a:t>
            </a:r>
            <a:r>
              <a:rPr lang="fr-BE" sz="2000" b="0" i="0" dirty="0" smtClean="0">
                <a:solidFill>
                  <a:srgbClr val="4B575F"/>
                </a:solidFill>
                <a:effectLst/>
                <a:latin typeface="Arial"/>
                <a:ea typeface="+mn-ea"/>
                <a:cs typeface="Arial"/>
              </a:rPr>
              <a:t/>
            </a:r>
            <a:br>
              <a:rPr lang="fr-BE" sz="2000" b="0" i="0" dirty="0" smtClean="0">
                <a:solidFill>
                  <a:srgbClr val="4B575F"/>
                </a:solidFill>
                <a:effectLst/>
                <a:latin typeface="Arial"/>
                <a:ea typeface="+mn-ea"/>
                <a:cs typeface="Arial"/>
              </a:rPr>
            </a:br>
            <a:r>
              <a:rPr lang="fr-BE" sz="2000" b="0" i="0" dirty="0" smtClean="0">
                <a:solidFill>
                  <a:srgbClr val="4B575F"/>
                </a:solidFill>
                <a:effectLst/>
                <a:latin typeface="Arial"/>
                <a:ea typeface="+mn-ea"/>
                <a:cs typeface="Arial"/>
              </a:rPr>
              <a:t>Les </a:t>
            </a:r>
            <a:r>
              <a:rPr lang="fr-BE" sz="2000" b="0" i="0" dirty="0">
                <a:solidFill>
                  <a:srgbClr val="4B575F"/>
                </a:solidFill>
                <a:effectLst/>
                <a:latin typeface="Arial"/>
                <a:ea typeface="+mn-ea"/>
                <a:cs typeface="Arial"/>
              </a:rPr>
              <a:t>sections plus larges (à droite) </a:t>
            </a:r>
            <a:r>
              <a:rPr lang="fr-BE" sz="2000" b="0" i="0" dirty="0" smtClean="0">
                <a:solidFill>
                  <a:srgbClr val="4B575F"/>
                </a:solidFill>
                <a:effectLst/>
                <a:latin typeface="Arial"/>
                <a:ea typeface="+mn-ea"/>
                <a:cs typeface="Arial"/>
              </a:rPr>
              <a:t/>
            </a:r>
            <a:br>
              <a:rPr lang="fr-BE" sz="2000" b="0" i="0" dirty="0" smtClean="0">
                <a:solidFill>
                  <a:srgbClr val="4B575F"/>
                </a:solidFill>
                <a:effectLst/>
                <a:latin typeface="Arial"/>
                <a:ea typeface="+mn-ea"/>
                <a:cs typeface="Arial"/>
              </a:rPr>
            </a:br>
            <a:r>
              <a:rPr lang="fr-BE" sz="2000" b="0" i="0" dirty="0" smtClean="0">
                <a:solidFill>
                  <a:srgbClr val="4B575F"/>
                </a:solidFill>
                <a:effectLst/>
                <a:latin typeface="Arial"/>
                <a:ea typeface="+mn-ea"/>
                <a:cs typeface="Arial"/>
              </a:rPr>
              <a:t>sont </a:t>
            </a:r>
            <a:r>
              <a:rPr lang="fr-BE" sz="2000" b="0" i="0" dirty="0">
                <a:solidFill>
                  <a:srgbClr val="4B575F"/>
                </a:solidFill>
                <a:effectLst/>
                <a:latin typeface="Arial"/>
                <a:ea typeface="+mn-ea"/>
                <a:cs typeface="Arial"/>
              </a:rPr>
              <a:t>un peu plus résistantes, </a:t>
            </a:r>
            <a:r>
              <a:rPr lang="fr-BE" sz="2000" b="0" i="0" dirty="0" smtClean="0">
                <a:solidFill>
                  <a:srgbClr val="4B575F"/>
                </a:solidFill>
                <a:effectLst/>
                <a:latin typeface="Arial"/>
                <a:ea typeface="+mn-ea"/>
                <a:cs typeface="Arial"/>
              </a:rPr>
              <a:t/>
            </a:r>
            <a:br>
              <a:rPr lang="fr-BE" sz="2000" b="0" i="0" dirty="0" smtClean="0">
                <a:solidFill>
                  <a:srgbClr val="4B575F"/>
                </a:solidFill>
                <a:effectLst/>
                <a:latin typeface="Arial"/>
                <a:ea typeface="+mn-ea"/>
                <a:cs typeface="Arial"/>
              </a:rPr>
            </a:br>
            <a:r>
              <a:rPr lang="fr-BE" sz="2000" b="0" i="0" dirty="0" smtClean="0">
                <a:solidFill>
                  <a:srgbClr val="4B575F"/>
                </a:solidFill>
                <a:effectLst/>
                <a:latin typeface="Arial"/>
                <a:ea typeface="+mn-ea"/>
                <a:cs typeface="Arial"/>
              </a:rPr>
              <a:t>mais </a:t>
            </a:r>
            <a:r>
              <a:rPr lang="fr-BE" sz="2000" b="0" i="0" dirty="0">
                <a:solidFill>
                  <a:srgbClr val="4B575F"/>
                </a:solidFill>
                <a:effectLst/>
                <a:latin typeface="Arial"/>
                <a:ea typeface="+mn-ea"/>
                <a:cs typeface="Arial"/>
              </a:rPr>
              <a:t>pas tellement. </a:t>
            </a:r>
          </a:p>
          <a:p>
            <a:pPr marL="342900" indent="-342900" algn="l" defTabSz="914400">
              <a:spcBef>
                <a:spcPct val="20000"/>
              </a:spcBef>
              <a:buClr>
                <a:srgbClr val="4B575F"/>
              </a:buClr>
              <a:buFont typeface="Wingdings"/>
              <a:buChar char="§"/>
            </a:pPr>
            <a:r>
              <a:rPr lang="fr-BE" sz="2000" b="0" i="0" dirty="0">
                <a:solidFill>
                  <a:srgbClr val="4B575F"/>
                </a:solidFill>
                <a:effectLst/>
                <a:latin typeface="Arial"/>
                <a:ea typeface="+mn-ea"/>
                <a:cs typeface="Arial"/>
              </a:rPr>
              <a:t>La résistance des poutres plus profondes tient au moment d'inertie de zone. Celui-ci est calculé à partir de la largeur (b) et de la hauteur (h) de la section. </a:t>
            </a:r>
          </a:p>
          <a:p>
            <a:pPr marL="342900" indent="-342900" algn="l" defTabSz="914400">
              <a:spcBef>
                <a:spcPct val="20000"/>
              </a:spcBef>
              <a:buFont typeface="Wingdings"/>
              <a:buChar char="§"/>
            </a:pPr>
            <a:endParaRPr lang="en-US" sz="2000" dirty="0" smtClean="0">
              <a:latin typeface="Arial" charset="0"/>
              <a:cs typeface="Arial" charset="0"/>
            </a:endParaRPr>
          </a:p>
        </p:txBody>
      </p:sp>
      <p:sp>
        <p:nvSpPr>
          <p:cNvPr id="73731" name="Rectangle 2"/>
          <p:cNvSpPr>
            <a:spLocks noGrp="1" noChangeArrowheads="1"/>
          </p:cNvSpPr>
          <p:nvPr>
            <p:ph type="title"/>
          </p:nvPr>
        </p:nvSpPr>
        <p:spPr/>
        <p:txBody>
          <a:bodyPr/>
          <a:lstStyle/>
          <a:p>
            <a:pPr algn="l" defTabSz="914400">
              <a:spcBef>
                <a:spcPct val="0"/>
              </a:spcBef>
              <a:buNone/>
            </a:pPr>
            <a:r>
              <a:rPr lang="en-US" sz="3000" b="1" i="0" baseline="0">
                <a:solidFill>
                  <a:srgbClr val="4B575F"/>
                </a:solidFill>
                <a:latin typeface="Arial"/>
                <a:ea typeface="+mj-ea"/>
                <a:cs typeface="Arial"/>
              </a:rPr>
              <a:t>Profondeur de coupe</a:t>
            </a:r>
          </a:p>
        </p:txBody>
      </p:sp>
      <p:sp>
        <p:nvSpPr>
          <p:cNvPr id="73732" name="Rectangle 10"/>
          <p:cNvSpPr>
            <a:spLocks noChangeArrowheads="1"/>
          </p:cNvSpPr>
          <p:nvPr/>
        </p:nvSpPr>
        <p:spPr bwMode="auto">
          <a:xfrm>
            <a:off x="7391400" y="1905000"/>
            <a:ext cx="762000" cy="762000"/>
          </a:xfrm>
          <a:prstGeom prst="rect">
            <a:avLst/>
          </a:prstGeom>
          <a:solidFill>
            <a:srgbClr val="FF9900"/>
          </a:solidFill>
          <a:ln w="9525">
            <a:solidFill>
              <a:schemeClr val="tx1"/>
            </a:solidFill>
            <a:miter lim="800000"/>
            <a:headEnd/>
            <a:tailEnd/>
          </a:ln>
        </p:spPr>
        <p:txBody>
          <a:bodyPr wrap="none" anchor="ctr"/>
          <a:lstStyle/>
          <a:p>
            <a:endParaRPr lang="en-US"/>
          </a:p>
        </p:txBody>
      </p:sp>
      <p:sp>
        <p:nvSpPr>
          <p:cNvPr id="73733" name="Rectangle 11"/>
          <p:cNvSpPr>
            <a:spLocks noChangeArrowheads="1"/>
          </p:cNvSpPr>
          <p:nvPr/>
        </p:nvSpPr>
        <p:spPr bwMode="auto">
          <a:xfrm>
            <a:off x="8153400" y="1905000"/>
            <a:ext cx="762000" cy="762000"/>
          </a:xfrm>
          <a:prstGeom prst="rect">
            <a:avLst/>
          </a:prstGeom>
          <a:solidFill>
            <a:srgbClr val="FF9900"/>
          </a:solidFill>
          <a:ln w="9525">
            <a:solidFill>
              <a:schemeClr val="tx1"/>
            </a:solidFill>
            <a:miter lim="800000"/>
            <a:headEnd/>
            <a:tailEnd/>
          </a:ln>
        </p:spPr>
        <p:txBody>
          <a:bodyPr wrap="none" anchor="ctr"/>
          <a:lstStyle/>
          <a:p>
            <a:endParaRPr lang="en-US"/>
          </a:p>
        </p:txBody>
      </p:sp>
      <p:sp>
        <p:nvSpPr>
          <p:cNvPr id="73734" name="Rectangle 7"/>
          <p:cNvSpPr>
            <a:spLocks noChangeArrowheads="1"/>
          </p:cNvSpPr>
          <p:nvPr/>
        </p:nvSpPr>
        <p:spPr bwMode="auto">
          <a:xfrm>
            <a:off x="6019800" y="1905000"/>
            <a:ext cx="762000" cy="762000"/>
          </a:xfrm>
          <a:prstGeom prst="rect">
            <a:avLst/>
          </a:prstGeom>
          <a:solidFill>
            <a:srgbClr val="FF9900"/>
          </a:solidFill>
          <a:ln w="9525">
            <a:solidFill>
              <a:schemeClr val="tx1"/>
            </a:solidFill>
            <a:miter lim="800000"/>
            <a:headEnd/>
            <a:tailEnd/>
          </a:ln>
        </p:spPr>
        <p:txBody>
          <a:bodyPr wrap="none" anchor="ctr"/>
          <a:lstStyle/>
          <a:p>
            <a:endParaRPr lang="en-US"/>
          </a:p>
        </p:txBody>
      </p:sp>
      <p:sp>
        <p:nvSpPr>
          <p:cNvPr id="73735" name="Rectangle 8"/>
          <p:cNvSpPr>
            <a:spLocks noChangeArrowheads="1"/>
          </p:cNvSpPr>
          <p:nvPr/>
        </p:nvSpPr>
        <p:spPr bwMode="auto">
          <a:xfrm>
            <a:off x="6019800" y="2667000"/>
            <a:ext cx="762000" cy="762000"/>
          </a:xfrm>
          <a:prstGeom prst="rect">
            <a:avLst/>
          </a:prstGeom>
          <a:solidFill>
            <a:srgbClr val="FF9900"/>
          </a:solidFill>
          <a:ln w="9525">
            <a:solidFill>
              <a:schemeClr val="tx1"/>
            </a:solidFill>
            <a:miter lim="800000"/>
            <a:headEnd/>
            <a:tailEnd/>
          </a:ln>
        </p:spPr>
        <p:txBody>
          <a:bodyPr wrap="none" anchor="ctr"/>
          <a:lstStyle/>
          <a:p>
            <a:endParaRPr lang="en-US"/>
          </a:p>
        </p:txBody>
      </p:sp>
      <p:sp>
        <p:nvSpPr>
          <p:cNvPr id="73736" name="Line 16"/>
          <p:cNvSpPr>
            <a:spLocks noChangeShapeType="1"/>
          </p:cNvSpPr>
          <p:nvPr/>
        </p:nvSpPr>
        <p:spPr bwMode="auto">
          <a:xfrm flipV="1">
            <a:off x="6400800" y="1295400"/>
            <a:ext cx="0" cy="609600"/>
          </a:xfrm>
          <a:prstGeom prst="line">
            <a:avLst/>
          </a:prstGeom>
          <a:noFill/>
          <a:ln w="9525">
            <a:solidFill>
              <a:schemeClr val="tx1"/>
            </a:solidFill>
            <a:round/>
            <a:headEnd type="triangle" w="med" len="med"/>
            <a:tailEnd/>
          </a:ln>
        </p:spPr>
        <p:txBody>
          <a:bodyPr/>
          <a:lstStyle/>
          <a:p>
            <a:endParaRPr lang="en-US"/>
          </a:p>
        </p:txBody>
      </p:sp>
      <p:sp>
        <p:nvSpPr>
          <p:cNvPr id="73737" name="Line 32"/>
          <p:cNvSpPr>
            <a:spLocks noChangeShapeType="1"/>
          </p:cNvSpPr>
          <p:nvPr/>
        </p:nvSpPr>
        <p:spPr bwMode="auto">
          <a:xfrm flipV="1">
            <a:off x="8153400" y="1295400"/>
            <a:ext cx="0" cy="609600"/>
          </a:xfrm>
          <a:prstGeom prst="line">
            <a:avLst/>
          </a:prstGeom>
          <a:noFill/>
          <a:ln w="9525">
            <a:solidFill>
              <a:schemeClr val="tx1"/>
            </a:solidFill>
            <a:round/>
            <a:headEnd type="triangle" w="med" len="med"/>
            <a:tailEnd/>
          </a:ln>
        </p:spPr>
        <p:txBody>
          <a:bodyPr/>
          <a:lstStyle/>
          <a:p>
            <a:endParaRPr lang="en-US"/>
          </a:p>
        </p:txBody>
      </p:sp>
    </p:spTree>
  </p:cSld>
  <p:clrMapOvr>
    <a:masterClrMapping/>
  </p:clrMapOvr>
  <p:transition>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3"/>
          <p:cNvSpPr>
            <a:spLocks noGrp="1" noChangeArrowheads="1"/>
          </p:cNvSpPr>
          <p:nvPr>
            <p:ph idx="1"/>
          </p:nvPr>
        </p:nvSpPr>
        <p:spPr>
          <a:xfrm>
            <a:off x="900113" y="1208088"/>
            <a:ext cx="5724525" cy="4367212"/>
          </a:xfrm>
        </p:spPr>
        <p:txBody>
          <a:bodyPr/>
          <a:lstStyle/>
          <a:p>
            <a:pPr marL="342900" indent="-342900" algn="l" defTabSz="914400">
              <a:spcBef>
                <a:spcPct val="20000"/>
              </a:spcBef>
              <a:buClr>
                <a:srgbClr val="4B575F"/>
              </a:buClr>
              <a:buFont typeface="Wingdings"/>
              <a:buChar char="§"/>
            </a:pPr>
            <a:r>
              <a:rPr lang="fr-BE" sz="2000" b="0" i="0" dirty="0">
                <a:solidFill>
                  <a:srgbClr val="4B575F"/>
                </a:solidFill>
                <a:effectLst/>
                <a:latin typeface="Arial"/>
                <a:ea typeface="+mn-ea"/>
                <a:cs typeface="Arial"/>
              </a:rPr>
              <a:t>Pour une section carrée dont les côtés mesurent 3,175 mm (0,3175 cm ou 1/8 po), </a:t>
            </a:r>
            <a:r>
              <a:rPr lang="fr-BE" sz="2000" b="0" i="0" dirty="0" smtClean="0">
                <a:solidFill>
                  <a:srgbClr val="4B575F"/>
                </a:solidFill>
                <a:effectLst/>
                <a:latin typeface="Arial"/>
                <a:ea typeface="+mn-ea"/>
                <a:cs typeface="Arial"/>
              </a:rPr>
              <a:t/>
            </a:r>
            <a:br>
              <a:rPr lang="fr-BE" sz="2000" b="0" i="0" dirty="0" smtClean="0">
                <a:solidFill>
                  <a:srgbClr val="4B575F"/>
                </a:solidFill>
                <a:effectLst/>
                <a:latin typeface="Arial"/>
                <a:ea typeface="+mn-ea"/>
                <a:cs typeface="Arial"/>
              </a:rPr>
            </a:br>
            <a:r>
              <a:rPr lang="fr-BE" sz="2000" b="0" i="0" dirty="0" smtClean="0">
                <a:solidFill>
                  <a:srgbClr val="4B575F"/>
                </a:solidFill>
                <a:effectLst/>
                <a:latin typeface="Arial"/>
                <a:ea typeface="+mn-ea"/>
                <a:cs typeface="Arial"/>
              </a:rPr>
              <a:t>le </a:t>
            </a:r>
            <a:r>
              <a:rPr lang="fr-BE" sz="2000" b="0" i="0" dirty="0">
                <a:solidFill>
                  <a:srgbClr val="4B575F"/>
                </a:solidFill>
                <a:effectLst/>
                <a:latin typeface="Arial"/>
                <a:ea typeface="+mn-ea"/>
                <a:cs typeface="Arial"/>
              </a:rPr>
              <a:t>moment d'inertie de zone est:</a:t>
            </a:r>
          </a:p>
          <a:p>
            <a:pPr marL="342900" indent="-342900" algn="l" defTabSz="914400">
              <a:spcBef>
                <a:spcPct val="20000"/>
              </a:spcBef>
              <a:buClr>
                <a:srgbClr val="4B575F"/>
              </a:buClr>
              <a:buFont typeface="Wingdings"/>
              <a:buChar char="§"/>
            </a:pPr>
            <a:r>
              <a:rPr lang="fr-BE" sz="2000" b="0" i="0" dirty="0">
                <a:solidFill>
                  <a:srgbClr val="4B575F"/>
                </a:solidFill>
                <a:effectLst/>
                <a:latin typeface="Arial"/>
                <a:ea typeface="+mn-ea"/>
                <a:cs typeface="Arial"/>
              </a:rPr>
              <a:t>1 section = 		</a:t>
            </a:r>
            <a:r>
              <a:rPr lang="fr-BE" sz="2000" b="0" i="0" u="sng" dirty="0">
                <a:solidFill>
                  <a:srgbClr val="4B575F"/>
                </a:solidFill>
                <a:effectLst/>
                <a:latin typeface="Arial"/>
                <a:ea typeface="+mn-ea"/>
                <a:cs typeface="Arial"/>
              </a:rPr>
              <a:t>8,47	</a:t>
            </a:r>
            <a:r>
              <a:rPr lang="fr-BE" sz="2000" b="0" i="0" dirty="0">
                <a:solidFill>
                  <a:srgbClr val="4B575F"/>
                </a:solidFill>
                <a:effectLst/>
                <a:latin typeface="Arial"/>
                <a:ea typeface="+mn-ea"/>
                <a:cs typeface="Arial"/>
              </a:rPr>
              <a:t>	base</a:t>
            </a:r>
          </a:p>
          <a:p>
            <a:pPr marL="342900" indent="-342900" algn="l" defTabSz="914400">
              <a:spcBef>
                <a:spcPct val="20000"/>
              </a:spcBef>
              <a:buFont typeface="Wingdings"/>
              <a:buChar char="§"/>
            </a:pPr>
            <a:endParaRPr lang="en-US" sz="2000" dirty="0" smtClean="0">
              <a:latin typeface="Arial" charset="0"/>
              <a:cs typeface="Arial" charset="0"/>
            </a:endParaRPr>
          </a:p>
          <a:p>
            <a:pPr marL="342900" indent="-342900" algn="l" defTabSz="914400">
              <a:spcBef>
                <a:spcPct val="20000"/>
              </a:spcBef>
              <a:buClr>
                <a:srgbClr val="4B575F"/>
              </a:buClr>
              <a:buFont typeface="Wingdings"/>
              <a:buChar char="§"/>
            </a:pPr>
            <a:r>
              <a:rPr lang="fr-BE" sz="2000" b="0" i="0" dirty="0">
                <a:solidFill>
                  <a:srgbClr val="4B575F"/>
                </a:solidFill>
                <a:effectLst/>
                <a:latin typeface="Arial"/>
                <a:ea typeface="+mn-ea"/>
                <a:cs typeface="Arial"/>
              </a:rPr>
              <a:t>2 empilées = 	</a:t>
            </a:r>
            <a:r>
              <a:rPr lang="fr-BE" sz="2000" b="0" i="0" u="sng" dirty="0" smtClean="0">
                <a:solidFill>
                  <a:srgbClr val="4B575F"/>
                </a:solidFill>
                <a:effectLst/>
                <a:latin typeface="Arial"/>
                <a:ea typeface="+mn-ea"/>
                <a:cs typeface="Arial"/>
              </a:rPr>
              <a:t>67,75	</a:t>
            </a:r>
            <a:r>
              <a:rPr lang="fr-BE" sz="2000" b="0" i="0" dirty="0">
                <a:solidFill>
                  <a:srgbClr val="4B575F"/>
                </a:solidFill>
                <a:effectLst/>
                <a:latin typeface="Arial"/>
                <a:ea typeface="+mn-ea"/>
                <a:cs typeface="Arial"/>
              </a:rPr>
              <a:t>	8 fois plus résistantes</a:t>
            </a:r>
          </a:p>
          <a:p>
            <a:pPr marL="342900" indent="-342900" algn="l" defTabSz="914400">
              <a:spcBef>
                <a:spcPct val="20000"/>
              </a:spcBef>
              <a:buClr>
                <a:srgbClr val="FF3300"/>
              </a:buClr>
              <a:buFont typeface="Wingdings"/>
              <a:buChar char="§"/>
            </a:pPr>
            <a:r>
              <a:rPr lang="fr-BE" sz="2000" b="0" i="0" dirty="0">
                <a:solidFill>
                  <a:srgbClr val="FF3300"/>
                </a:solidFill>
                <a:effectLst/>
                <a:latin typeface="Arial"/>
                <a:ea typeface="+mn-ea"/>
                <a:cs typeface="Arial"/>
              </a:rPr>
              <a:t>2 côte à côte =	</a:t>
            </a:r>
            <a:r>
              <a:rPr lang="fr-BE" sz="2000" b="0" i="0" u="sng" dirty="0" smtClean="0">
                <a:solidFill>
                  <a:srgbClr val="FF3300"/>
                </a:solidFill>
                <a:effectLst/>
                <a:latin typeface="Arial"/>
                <a:ea typeface="+mn-ea"/>
                <a:cs typeface="Arial"/>
              </a:rPr>
              <a:t>16,94</a:t>
            </a:r>
            <a:r>
              <a:rPr lang="fr-BE" sz="2000" b="0" i="0" u="sng" dirty="0">
                <a:solidFill>
                  <a:srgbClr val="FF3300"/>
                </a:solidFill>
                <a:effectLst/>
                <a:latin typeface="Arial"/>
                <a:ea typeface="+mn-ea"/>
                <a:cs typeface="Arial"/>
              </a:rPr>
              <a:t>	</a:t>
            </a:r>
            <a:r>
              <a:rPr lang="fr-BE" sz="2000" b="0" i="0" dirty="0">
                <a:solidFill>
                  <a:srgbClr val="FF3300"/>
                </a:solidFill>
                <a:effectLst/>
                <a:latin typeface="Arial"/>
                <a:ea typeface="+mn-ea"/>
                <a:cs typeface="Arial"/>
              </a:rPr>
              <a:t>	2 fois plus résistantes</a:t>
            </a:r>
          </a:p>
          <a:p>
            <a:pPr marL="342900" indent="-342900" algn="l" defTabSz="914400">
              <a:spcBef>
                <a:spcPct val="20000"/>
              </a:spcBef>
              <a:buFont typeface="Wingdings"/>
              <a:buChar char="§"/>
            </a:pPr>
            <a:endParaRPr lang="en-US" sz="2000" dirty="0" smtClean="0">
              <a:solidFill>
                <a:srgbClr val="FF3300"/>
              </a:solidFill>
              <a:latin typeface="Arial" charset="0"/>
              <a:cs typeface="Arial" charset="0"/>
            </a:endParaRPr>
          </a:p>
          <a:p>
            <a:pPr marL="342900" indent="-342900" algn="l" defTabSz="914400">
              <a:spcBef>
                <a:spcPct val="20000"/>
              </a:spcBef>
              <a:buClr>
                <a:srgbClr val="4B575F"/>
              </a:buClr>
              <a:buFont typeface="Wingdings"/>
              <a:buChar char="§"/>
            </a:pPr>
            <a:r>
              <a:rPr lang="fr-BE" sz="2000" b="0" i="0" dirty="0">
                <a:solidFill>
                  <a:srgbClr val="4B575F"/>
                </a:solidFill>
                <a:effectLst/>
                <a:latin typeface="Arial"/>
                <a:ea typeface="+mn-ea"/>
                <a:cs typeface="Arial"/>
              </a:rPr>
              <a:t>3 empilées = 	</a:t>
            </a:r>
            <a:r>
              <a:rPr lang="fr-BE" sz="2000" b="0" i="0" u="sng" dirty="0" smtClean="0">
                <a:solidFill>
                  <a:srgbClr val="4B575F"/>
                </a:solidFill>
                <a:effectLst/>
                <a:latin typeface="Arial"/>
                <a:ea typeface="+mn-ea"/>
                <a:cs typeface="Arial"/>
              </a:rPr>
              <a:t>228,64</a:t>
            </a:r>
            <a:r>
              <a:rPr lang="fr-BE" sz="2000" b="0" i="0" dirty="0">
                <a:solidFill>
                  <a:srgbClr val="4B575F"/>
                </a:solidFill>
                <a:effectLst/>
                <a:latin typeface="Arial"/>
                <a:ea typeface="+mn-ea"/>
                <a:cs typeface="Arial"/>
              </a:rPr>
              <a:t>		27 fois plus résistantes</a:t>
            </a:r>
          </a:p>
        </p:txBody>
      </p:sp>
      <p:sp>
        <p:nvSpPr>
          <p:cNvPr id="74755" name="Rectangle 2"/>
          <p:cNvSpPr>
            <a:spLocks noGrp="1" noChangeArrowheads="1"/>
          </p:cNvSpPr>
          <p:nvPr>
            <p:ph type="title"/>
          </p:nvPr>
        </p:nvSpPr>
        <p:spPr/>
        <p:txBody>
          <a:bodyPr/>
          <a:lstStyle/>
          <a:p>
            <a:pPr algn="l" defTabSz="914400">
              <a:spcBef>
                <a:spcPct val="0"/>
              </a:spcBef>
              <a:buNone/>
            </a:pPr>
            <a:r>
              <a:rPr lang="en-US" sz="3000" b="1" i="0" baseline="0">
                <a:solidFill>
                  <a:srgbClr val="4B575F"/>
                </a:solidFill>
                <a:latin typeface="Arial"/>
                <a:ea typeface="+mj-ea"/>
                <a:cs typeface="Arial"/>
              </a:rPr>
              <a:t>Moment d'inertie de zone</a:t>
            </a:r>
          </a:p>
        </p:txBody>
      </p:sp>
      <p:pic>
        <p:nvPicPr>
          <p:cNvPr id="74756" name="Picture 14" descr="moi"/>
          <p:cNvPicPr>
            <a:picLocks noChangeAspect="1" noChangeArrowheads="1"/>
          </p:cNvPicPr>
          <p:nvPr/>
        </p:nvPicPr>
        <p:blipFill>
          <a:blip r:embed="rId3" cstate="print"/>
          <a:srcRect/>
          <a:stretch>
            <a:fillRect/>
          </a:stretch>
        </p:blipFill>
        <p:spPr bwMode="auto">
          <a:xfrm>
            <a:off x="457200" y="5486400"/>
            <a:ext cx="2028825" cy="1038225"/>
          </a:xfrm>
          <a:prstGeom prst="rect">
            <a:avLst/>
          </a:prstGeom>
          <a:noFill/>
          <a:ln w="9525">
            <a:noFill/>
            <a:miter lim="800000"/>
            <a:headEnd/>
            <a:tailEnd/>
          </a:ln>
        </p:spPr>
      </p:pic>
      <p:pic>
        <p:nvPicPr>
          <p:cNvPr id="74757" name="Picture 15" descr="formula-moi"/>
          <p:cNvPicPr>
            <a:picLocks noChangeAspect="1" noChangeArrowheads="1"/>
          </p:cNvPicPr>
          <p:nvPr/>
        </p:nvPicPr>
        <p:blipFill>
          <a:blip r:embed="rId4" cstate="print"/>
          <a:srcRect/>
          <a:stretch>
            <a:fillRect/>
          </a:stretch>
        </p:blipFill>
        <p:spPr bwMode="auto">
          <a:xfrm>
            <a:off x="2819400" y="5715000"/>
            <a:ext cx="714375" cy="495300"/>
          </a:xfrm>
          <a:prstGeom prst="rect">
            <a:avLst/>
          </a:prstGeom>
          <a:noFill/>
          <a:ln w="9525">
            <a:noFill/>
            <a:miter lim="800000"/>
            <a:headEnd/>
            <a:tailEnd/>
          </a:ln>
        </p:spPr>
      </p:pic>
      <p:sp>
        <p:nvSpPr>
          <p:cNvPr id="74758" name="Rectangle 17"/>
          <p:cNvSpPr>
            <a:spLocks noChangeArrowheads="1"/>
          </p:cNvSpPr>
          <p:nvPr/>
        </p:nvSpPr>
        <p:spPr bwMode="auto">
          <a:xfrm>
            <a:off x="7010400" y="3352800"/>
            <a:ext cx="533400" cy="457200"/>
          </a:xfrm>
          <a:prstGeom prst="rect">
            <a:avLst/>
          </a:prstGeom>
          <a:solidFill>
            <a:srgbClr val="FF9900"/>
          </a:solidFill>
          <a:ln w="9525">
            <a:solidFill>
              <a:schemeClr val="tx1"/>
            </a:solidFill>
            <a:miter lim="800000"/>
            <a:headEnd/>
            <a:tailEnd/>
          </a:ln>
        </p:spPr>
        <p:txBody>
          <a:bodyPr wrap="none" anchor="ctr"/>
          <a:lstStyle/>
          <a:p>
            <a:endParaRPr lang="en-US"/>
          </a:p>
        </p:txBody>
      </p:sp>
      <p:sp>
        <p:nvSpPr>
          <p:cNvPr id="74759" name="Rectangle 18"/>
          <p:cNvSpPr>
            <a:spLocks noChangeArrowheads="1"/>
          </p:cNvSpPr>
          <p:nvPr/>
        </p:nvSpPr>
        <p:spPr bwMode="auto">
          <a:xfrm>
            <a:off x="7010400" y="3810000"/>
            <a:ext cx="533400" cy="457200"/>
          </a:xfrm>
          <a:prstGeom prst="rect">
            <a:avLst/>
          </a:prstGeom>
          <a:solidFill>
            <a:srgbClr val="FF9900"/>
          </a:solidFill>
          <a:ln w="9525">
            <a:solidFill>
              <a:schemeClr val="tx1"/>
            </a:solidFill>
            <a:miter lim="800000"/>
            <a:headEnd/>
            <a:tailEnd/>
          </a:ln>
        </p:spPr>
        <p:txBody>
          <a:bodyPr wrap="none" anchor="ctr"/>
          <a:lstStyle/>
          <a:p>
            <a:endParaRPr lang="en-US"/>
          </a:p>
        </p:txBody>
      </p:sp>
      <p:sp>
        <p:nvSpPr>
          <p:cNvPr id="74760" name="Rectangle 19"/>
          <p:cNvSpPr>
            <a:spLocks noChangeArrowheads="1"/>
          </p:cNvSpPr>
          <p:nvPr/>
        </p:nvSpPr>
        <p:spPr bwMode="auto">
          <a:xfrm>
            <a:off x="7924800" y="3505200"/>
            <a:ext cx="533400" cy="457200"/>
          </a:xfrm>
          <a:prstGeom prst="rect">
            <a:avLst/>
          </a:prstGeom>
          <a:solidFill>
            <a:srgbClr val="FF9900"/>
          </a:solidFill>
          <a:ln w="9525">
            <a:solidFill>
              <a:schemeClr val="tx1"/>
            </a:solidFill>
            <a:miter lim="800000"/>
            <a:headEnd/>
            <a:tailEnd/>
          </a:ln>
        </p:spPr>
        <p:txBody>
          <a:bodyPr wrap="none" anchor="ctr"/>
          <a:lstStyle/>
          <a:p>
            <a:endParaRPr lang="en-US"/>
          </a:p>
        </p:txBody>
      </p:sp>
      <p:sp>
        <p:nvSpPr>
          <p:cNvPr id="74761" name="Rectangle 20"/>
          <p:cNvSpPr>
            <a:spLocks noChangeArrowheads="1"/>
          </p:cNvSpPr>
          <p:nvPr/>
        </p:nvSpPr>
        <p:spPr bwMode="auto">
          <a:xfrm>
            <a:off x="8458200" y="3505200"/>
            <a:ext cx="533400" cy="457200"/>
          </a:xfrm>
          <a:prstGeom prst="rect">
            <a:avLst/>
          </a:prstGeom>
          <a:solidFill>
            <a:srgbClr val="FF9900"/>
          </a:solidFill>
          <a:ln w="9525">
            <a:solidFill>
              <a:schemeClr val="tx1"/>
            </a:solidFill>
            <a:miter lim="800000"/>
            <a:headEnd/>
            <a:tailEnd/>
          </a:ln>
        </p:spPr>
        <p:txBody>
          <a:bodyPr wrap="none" anchor="ctr"/>
          <a:lstStyle/>
          <a:p>
            <a:endParaRPr lang="en-US"/>
          </a:p>
        </p:txBody>
      </p:sp>
      <p:sp>
        <p:nvSpPr>
          <p:cNvPr id="74762" name="Rectangle 21"/>
          <p:cNvSpPr>
            <a:spLocks noChangeArrowheads="1"/>
          </p:cNvSpPr>
          <p:nvPr/>
        </p:nvSpPr>
        <p:spPr bwMode="auto">
          <a:xfrm>
            <a:off x="7010400" y="2362200"/>
            <a:ext cx="533400" cy="457200"/>
          </a:xfrm>
          <a:prstGeom prst="rect">
            <a:avLst/>
          </a:prstGeom>
          <a:solidFill>
            <a:srgbClr val="FF9900"/>
          </a:solidFill>
          <a:ln w="9525">
            <a:solidFill>
              <a:schemeClr val="tx1"/>
            </a:solidFill>
            <a:miter lim="800000"/>
            <a:headEnd/>
            <a:tailEnd/>
          </a:ln>
        </p:spPr>
        <p:txBody>
          <a:bodyPr wrap="none" anchor="ctr"/>
          <a:lstStyle/>
          <a:p>
            <a:endParaRPr lang="en-US"/>
          </a:p>
        </p:txBody>
      </p:sp>
      <p:sp>
        <p:nvSpPr>
          <p:cNvPr id="74763" name="Rectangle 22"/>
          <p:cNvSpPr>
            <a:spLocks noChangeArrowheads="1"/>
          </p:cNvSpPr>
          <p:nvPr/>
        </p:nvSpPr>
        <p:spPr bwMode="auto">
          <a:xfrm>
            <a:off x="7010400" y="4648200"/>
            <a:ext cx="533400" cy="457200"/>
          </a:xfrm>
          <a:prstGeom prst="rect">
            <a:avLst/>
          </a:prstGeom>
          <a:solidFill>
            <a:srgbClr val="FF9900"/>
          </a:solidFill>
          <a:ln w="9525">
            <a:solidFill>
              <a:schemeClr val="tx1"/>
            </a:solidFill>
            <a:miter lim="800000"/>
            <a:headEnd/>
            <a:tailEnd/>
          </a:ln>
        </p:spPr>
        <p:txBody>
          <a:bodyPr wrap="none" anchor="ctr"/>
          <a:lstStyle/>
          <a:p>
            <a:endParaRPr lang="en-US"/>
          </a:p>
        </p:txBody>
      </p:sp>
      <p:sp>
        <p:nvSpPr>
          <p:cNvPr id="74764" name="Rectangle 23"/>
          <p:cNvSpPr>
            <a:spLocks noChangeArrowheads="1"/>
          </p:cNvSpPr>
          <p:nvPr/>
        </p:nvSpPr>
        <p:spPr bwMode="auto">
          <a:xfrm>
            <a:off x="7010400" y="5105400"/>
            <a:ext cx="533400" cy="457200"/>
          </a:xfrm>
          <a:prstGeom prst="rect">
            <a:avLst/>
          </a:prstGeom>
          <a:solidFill>
            <a:srgbClr val="FF9900"/>
          </a:solidFill>
          <a:ln w="9525">
            <a:solidFill>
              <a:schemeClr val="tx1"/>
            </a:solidFill>
            <a:miter lim="800000"/>
            <a:headEnd/>
            <a:tailEnd/>
          </a:ln>
        </p:spPr>
        <p:txBody>
          <a:bodyPr wrap="none" anchor="ctr"/>
          <a:lstStyle/>
          <a:p>
            <a:endParaRPr lang="en-US"/>
          </a:p>
        </p:txBody>
      </p:sp>
      <p:sp>
        <p:nvSpPr>
          <p:cNvPr id="74765" name="Rectangle 24"/>
          <p:cNvSpPr>
            <a:spLocks noChangeArrowheads="1"/>
          </p:cNvSpPr>
          <p:nvPr/>
        </p:nvSpPr>
        <p:spPr bwMode="auto">
          <a:xfrm>
            <a:off x="7010400" y="5562600"/>
            <a:ext cx="533400" cy="457200"/>
          </a:xfrm>
          <a:prstGeom prst="rect">
            <a:avLst/>
          </a:prstGeom>
          <a:solidFill>
            <a:srgbClr val="FF9900"/>
          </a:solidFill>
          <a:ln w="9525">
            <a:solidFill>
              <a:schemeClr val="tx1"/>
            </a:solidFill>
            <a:miter lim="800000"/>
            <a:headEnd/>
            <a:tailEnd/>
          </a:ln>
        </p:spPr>
        <p:txBody>
          <a:bodyPr wrap="none" anchor="ctr"/>
          <a:lstStyle/>
          <a:p>
            <a:endParaRPr lang="en-US"/>
          </a:p>
        </p:txBody>
      </p:sp>
      <p:sp>
        <p:nvSpPr>
          <p:cNvPr id="74766" name="Oval 25"/>
          <p:cNvSpPr>
            <a:spLocks noChangeArrowheads="1"/>
          </p:cNvSpPr>
          <p:nvPr/>
        </p:nvSpPr>
        <p:spPr bwMode="auto">
          <a:xfrm>
            <a:off x="7848600" y="3048000"/>
            <a:ext cx="1219200" cy="1295400"/>
          </a:xfrm>
          <a:prstGeom prst="ellipse">
            <a:avLst/>
          </a:prstGeom>
          <a:noFill/>
          <a:ln w="28575">
            <a:solidFill>
              <a:srgbClr val="FF3300"/>
            </a:solidFill>
            <a:round/>
            <a:headEnd/>
            <a:tailEnd/>
          </a:ln>
        </p:spPr>
        <p:txBody>
          <a:bodyPr wrap="none" anchor="ctr"/>
          <a:lstStyle/>
          <a:p>
            <a:endParaRPr lang="en-US"/>
          </a:p>
        </p:txBody>
      </p:sp>
      <p:sp>
        <p:nvSpPr>
          <p:cNvPr id="74767" name="Line 26"/>
          <p:cNvSpPr>
            <a:spLocks noChangeShapeType="1"/>
          </p:cNvSpPr>
          <p:nvPr/>
        </p:nvSpPr>
        <p:spPr bwMode="auto">
          <a:xfrm flipV="1">
            <a:off x="8077200" y="3200400"/>
            <a:ext cx="762000" cy="990600"/>
          </a:xfrm>
          <a:prstGeom prst="line">
            <a:avLst/>
          </a:prstGeom>
          <a:noFill/>
          <a:ln w="28575">
            <a:solidFill>
              <a:srgbClr val="FF3300"/>
            </a:solidFill>
            <a:round/>
            <a:headEnd/>
            <a:tailEnd/>
          </a:ln>
        </p:spPr>
        <p:txBody>
          <a:bodyPr/>
          <a:lstStyle/>
          <a:p>
            <a:endParaRPr lang="en-US"/>
          </a:p>
        </p:txBody>
      </p:sp>
    </p:spTree>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4"/>
          <p:cNvSpPr>
            <a:spLocks noGrp="1" noChangeArrowheads="1"/>
          </p:cNvSpPr>
          <p:nvPr>
            <p:ph type="title"/>
          </p:nvPr>
        </p:nvSpPr>
        <p:spPr/>
        <p:txBody>
          <a:bodyPr/>
          <a:lstStyle/>
          <a:p>
            <a:pPr algn="l" defTabSz="914400">
              <a:spcBef>
                <a:spcPct val="0"/>
              </a:spcBef>
              <a:buNone/>
            </a:pPr>
            <a:r>
              <a:rPr lang="en-US" sz="3000" b="1" i="0" baseline="0">
                <a:solidFill>
                  <a:srgbClr val="4B575F"/>
                </a:solidFill>
                <a:latin typeface="Arial"/>
                <a:ea typeface="+mj-ea"/>
                <a:cs typeface="Arial"/>
              </a:rPr>
              <a:t>1 - Présentation</a:t>
            </a:r>
          </a:p>
        </p:txBody>
      </p:sp>
    </p:spTree>
  </p:cSld>
  <p:clrMapOvr>
    <a:masterClrMapping/>
  </p:clrMapOvr>
  <p:transition>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9"/>
          <p:cNvSpPr>
            <a:spLocks noGrp="1" noChangeArrowheads="1"/>
          </p:cNvSpPr>
          <p:nvPr>
            <p:ph idx="1"/>
          </p:nvPr>
        </p:nvSpPr>
        <p:spPr>
          <a:xfrm>
            <a:off x="900113" y="1797050"/>
            <a:ext cx="4881562" cy="4368800"/>
          </a:xfrm>
        </p:spPr>
        <p:txBody>
          <a:bodyPr/>
          <a:lstStyle/>
          <a:p>
            <a:pPr marL="342900" indent="-342900" algn="l" defTabSz="914400">
              <a:spcBef>
                <a:spcPct val="20000"/>
              </a:spcBef>
              <a:buClr>
                <a:srgbClr val="4B575F"/>
              </a:buClr>
              <a:buFont typeface="Wingdings"/>
              <a:buChar char="§"/>
            </a:pPr>
            <a:r>
              <a:rPr lang="fr-BE" sz="2000" b="0" i="0" dirty="0">
                <a:solidFill>
                  <a:srgbClr val="4B575F"/>
                </a:solidFill>
                <a:effectLst/>
                <a:latin typeface="Arial"/>
                <a:ea typeface="+mn-ea"/>
                <a:cs typeface="Arial"/>
              </a:rPr>
              <a:t>Le matériau utilisé pour créer la poutre a une grande influence sur sa résistance. Bien qu'il existe une grande variété de bois et d'alliages de métaux, le métal est en règle générale plus résistant que le bois.</a:t>
            </a:r>
          </a:p>
          <a:p>
            <a:pPr marL="342900" indent="-342900" algn="l" defTabSz="914400">
              <a:spcBef>
                <a:spcPct val="20000"/>
              </a:spcBef>
              <a:buClr>
                <a:srgbClr val="4B575F"/>
              </a:buClr>
              <a:buFont typeface="Wingdings"/>
              <a:buChar char="§"/>
            </a:pPr>
            <a:r>
              <a:rPr lang="fr-BE" sz="2000" b="0" i="0" dirty="0">
                <a:solidFill>
                  <a:srgbClr val="4B575F"/>
                </a:solidFill>
                <a:effectLst/>
                <a:latin typeface="Arial"/>
                <a:ea typeface="+mn-ea"/>
                <a:cs typeface="Arial"/>
              </a:rPr>
              <a:t>Remarquez aussi que, à la différence des métaux, le bois présente un grain qui rend sa résistance variable selon les directions.</a:t>
            </a:r>
          </a:p>
        </p:txBody>
      </p:sp>
      <p:sp>
        <p:nvSpPr>
          <p:cNvPr id="75779" name="Rectangle 4"/>
          <p:cNvSpPr>
            <a:spLocks noGrp="1" noChangeArrowheads="1"/>
          </p:cNvSpPr>
          <p:nvPr>
            <p:ph type="title"/>
          </p:nvPr>
        </p:nvSpPr>
        <p:spPr/>
        <p:txBody>
          <a:bodyPr/>
          <a:lstStyle/>
          <a:p>
            <a:pPr algn="l" defTabSz="914400">
              <a:spcBef>
                <a:spcPct val="0"/>
              </a:spcBef>
              <a:buNone/>
            </a:pPr>
            <a:r>
              <a:rPr lang="en-US" sz="3000" b="1" i="0" baseline="0">
                <a:solidFill>
                  <a:srgbClr val="4B575F"/>
                </a:solidFill>
                <a:latin typeface="Arial"/>
                <a:ea typeface="+mj-ea"/>
                <a:cs typeface="Arial"/>
              </a:rPr>
              <a:t>Matériaux</a:t>
            </a:r>
          </a:p>
        </p:txBody>
      </p:sp>
      <p:pic>
        <p:nvPicPr>
          <p:cNvPr id="75780" name="Picture 10" descr="materials"/>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6172200" y="0"/>
            <a:ext cx="2971800" cy="2473325"/>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3"/>
          <p:cNvSpPr>
            <a:spLocks noGrp="1" noChangeArrowheads="1"/>
          </p:cNvSpPr>
          <p:nvPr>
            <p:ph idx="1"/>
          </p:nvPr>
        </p:nvSpPr>
        <p:spPr>
          <a:xfrm>
            <a:off x="900113" y="1797050"/>
            <a:ext cx="4129087" cy="4368800"/>
          </a:xfrm>
        </p:spPr>
        <p:txBody>
          <a:bodyPr/>
          <a:lstStyle/>
          <a:p>
            <a:pPr marL="342900" indent="-342900" algn="l" defTabSz="914400">
              <a:spcBef>
                <a:spcPct val="20000"/>
              </a:spcBef>
              <a:buClr>
                <a:srgbClr val="4B575F"/>
              </a:buClr>
              <a:buFont typeface="Wingdings"/>
              <a:buChar char="§"/>
            </a:pPr>
            <a:r>
              <a:rPr lang="fr-BE" sz="2000" b="0" i="0" dirty="0">
                <a:solidFill>
                  <a:srgbClr val="4B575F"/>
                </a:solidFill>
                <a:effectLst/>
                <a:latin typeface="Arial"/>
                <a:ea typeface="+mn-ea"/>
                <a:cs typeface="Arial"/>
              </a:rPr>
              <a:t>La poutre plus profonde commence à ressembler </a:t>
            </a:r>
            <a:r>
              <a:rPr lang="fr-BE" sz="2000" b="0" i="0" dirty="0" smtClean="0">
                <a:solidFill>
                  <a:srgbClr val="4B575F"/>
                </a:solidFill>
                <a:effectLst/>
                <a:latin typeface="Arial"/>
                <a:ea typeface="+mn-ea"/>
                <a:cs typeface="Arial"/>
              </a:rPr>
              <a:t/>
            </a:r>
            <a:br>
              <a:rPr lang="fr-BE" sz="2000" b="0" i="0" dirty="0" smtClean="0">
                <a:solidFill>
                  <a:srgbClr val="4B575F"/>
                </a:solidFill>
                <a:effectLst/>
                <a:latin typeface="Arial"/>
                <a:ea typeface="+mn-ea"/>
                <a:cs typeface="Arial"/>
              </a:rPr>
            </a:br>
            <a:r>
              <a:rPr lang="fr-BE" sz="2000" b="0" i="0" dirty="0" smtClean="0">
                <a:solidFill>
                  <a:srgbClr val="4B575F"/>
                </a:solidFill>
                <a:effectLst/>
                <a:latin typeface="Arial"/>
                <a:ea typeface="+mn-ea"/>
                <a:cs typeface="Arial"/>
              </a:rPr>
              <a:t>aux </a:t>
            </a:r>
            <a:r>
              <a:rPr lang="fr-BE" sz="2000" b="0" i="0" dirty="0">
                <a:solidFill>
                  <a:srgbClr val="4B575F"/>
                </a:solidFill>
                <a:effectLst/>
                <a:latin typeface="Arial"/>
                <a:ea typeface="+mn-ea"/>
                <a:cs typeface="Arial"/>
              </a:rPr>
              <a:t>poutres d'acier utilisées pour la construction de poutres triangulées, poutres de bâtiments, en U, en I ou en tube.</a:t>
            </a:r>
          </a:p>
        </p:txBody>
      </p:sp>
      <p:sp>
        <p:nvSpPr>
          <p:cNvPr id="76803" name="Rectangle 2"/>
          <p:cNvSpPr>
            <a:spLocks noGrp="1" noChangeArrowheads="1"/>
          </p:cNvSpPr>
          <p:nvPr>
            <p:ph type="title"/>
          </p:nvPr>
        </p:nvSpPr>
        <p:spPr/>
        <p:txBody>
          <a:bodyPr/>
          <a:lstStyle/>
          <a:p>
            <a:pPr algn="l" defTabSz="914400">
              <a:spcBef>
                <a:spcPct val="0"/>
              </a:spcBef>
              <a:buNone/>
            </a:pPr>
            <a:r>
              <a:rPr lang="en-US" sz="3000" b="1" i="0" baseline="0">
                <a:solidFill>
                  <a:srgbClr val="4B575F"/>
                </a:solidFill>
                <a:latin typeface="Arial"/>
                <a:ea typeface="+mj-ea"/>
                <a:cs typeface="Arial"/>
              </a:rPr>
              <a:t>Poutres d'acier</a:t>
            </a:r>
          </a:p>
        </p:txBody>
      </p:sp>
      <p:pic>
        <p:nvPicPr>
          <p:cNvPr id="76804" name="Picture 18" descr="channel"/>
          <p:cNvPicPr>
            <a:picLocks noChangeAspect="1" noChangeArrowheads="1"/>
          </p:cNvPicPr>
          <p:nvPr/>
        </p:nvPicPr>
        <p:blipFill>
          <a:blip r:embed="rId3" cstate="print"/>
          <a:srcRect/>
          <a:stretch>
            <a:fillRect/>
          </a:stretch>
        </p:blipFill>
        <p:spPr bwMode="auto">
          <a:xfrm>
            <a:off x="6172200" y="2057400"/>
            <a:ext cx="542925" cy="1466850"/>
          </a:xfrm>
          <a:prstGeom prst="rect">
            <a:avLst/>
          </a:prstGeom>
          <a:noFill/>
          <a:ln w="9525">
            <a:noFill/>
            <a:miter lim="800000"/>
            <a:headEnd/>
            <a:tailEnd/>
          </a:ln>
        </p:spPr>
      </p:pic>
      <p:pic>
        <p:nvPicPr>
          <p:cNvPr id="76805" name="Picture 19" descr="Ibeam"/>
          <p:cNvPicPr>
            <a:picLocks noChangeAspect="1" noChangeArrowheads="1"/>
          </p:cNvPicPr>
          <p:nvPr/>
        </p:nvPicPr>
        <p:blipFill>
          <a:blip r:embed="rId4" cstate="print"/>
          <a:srcRect/>
          <a:stretch>
            <a:fillRect/>
          </a:stretch>
        </p:blipFill>
        <p:spPr bwMode="auto">
          <a:xfrm>
            <a:off x="6781800" y="2057400"/>
            <a:ext cx="819150" cy="1457325"/>
          </a:xfrm>
          <a:prstGeom prst="rect">
            <a:avLst/>
          </a:prstGeom>
          <a:noFill/>
          <a:ln w="9525">
            <a:noFill/>
            <a:miter lim="800000"/>
            <a:headEnd/>
            <a:tailEnd/>
          </a:ln>
        </p:spPr>
      </p:pic>
      <p:pic>
        <p:nvPicPr>
          <p:cNvPr id="76806" name="Picture 20" descr="tube"/>
          <p:cNvPicPr>
            <a:picLocks noChangeAspect="1" noChangeArrowheads="1"/>
          </p:cNvPicPr>
          <p:nvPr/>
        </p:nvPicPr>
        <p:blipFill>
          <a:blip r:embed="rId5" cstate="print"/>
          <a:srcRect/>
          <a:stretch>
            <a:fillRect/>
          </a:stretch>
        </p:blipFill>
        <p:spPr bwMode="auto">
          <a:xfrm>
            <a:off x="7620000" y="2057400"/>
            <a:ext cx="1104900" cy="1438275"/>
          </a:xfrm>
          <a:prstGeom prst="rect">
            <a:avLst/>
          </a:prstGeom>
          <a:noFill/>
          <a:ln w="9525">
            <a:noFill/>
            <a:miter lim="800000"/>
            <a:headEnd/>
            <a:tailEnd/>
          </a:ln>
        </p:spPr>
      </p:pic>
      <p:grpSp>
        <p:nvGrpSpPr>
          <p:cNvPr id="2" name="Group 25"/>
          <p:cNvGrpSpPr>
            <a:grpSpLocks/>
          </p:cNvGrpSpPr>
          <p:nvPr/>
        </p:nvGrpSpPr>
        <p:grpSpPr bwMode="auto">
          <a:xfrm>
            <a:off x="5105400" y="2133600"/>
            <a:ext cx="609600" cy="1371600"/>
            <a:chOff x="3168" y="1344"/>
            <a:chExt cx="432" cy="1296"/>
          </a:xfrm>
        </p:grpSpPr>
        <p:sp>
          <p:nvSpPr>
            <p:cNvPr id="76808" name="Rectangle 22"/>
            <p:cNvSpPr>
              <a:spLocks noChangeArrowheads="1"/>
            </p:cNvSpPr>
            <p:nvPr/>
          </p:nvSpPr>
          <p:spPr bwMode="auto">
            <a:xfrm>
              <a:off x="3168" y="1344"/>
              <a:ext cx="432" cy="432"/>
            </a:xfrm>
            <a:prstGeom prst="rect">
              <a:avLst/>
            </a:prstGeom>
            <a:solidFill>
              <a:schemeClr val="accent1"/>
            </a:solidFill>
            <a:ln w="9525">
              <a:solidFill>
                <a:schemeClr val="tx1"/>
              </a:solidFill>
              <a:miter lim="800000"/>
              <a:headEnd/>
              <a:tailEnd/>
            </a:ln>
          </p:spPr>
          <p:txBody>
            <a:bodyPr wrap="none" anchor="ctr"/>
            <a:lstStyle/>
            <a:p>
              <a:endParaRPr lang="en-US"/>
            </a:p>
          </p:txBody>
        </p:sp>
        <p:sp>
          <p:nvSpPr>
            <p:cNvPr id="76809" name="Rectangle 23"/>
            <p:cNvSpPr>
              <a:spLocks noChangeArrowheads="1"/>
            </p:cNvSpPr>
            <p:nvPr/>
          </p:nvSpPr>
          <p:spPr bwMode="auto">
            <a:xfrm>
              <a:off x="3168" y="1776"/>
              <a:ext cx="432" cy="432"/>
            </a:xfrm>
            <a:prstGeom prst="rect">
              <a:avLst/>
            </a:prstGeom>
            <a:solidFill>
              <a:schemeClr val="accent1"/>
            </a:solidFill>
            <a:ln w="9525">
              <a:solidFill>
                <a:schemeClr val="tx1"/>
              </a:solidFill>
              <a:miter lim="800000"/>
              <a:headEnd/>
              <a:tailEnd/>
            </a:ln>
          </p:spPr>
          <p:txBody>
            <a:bodyPr wrap="none" anchor="ctr"/>
            <a:lstStyle/>
            <a:p>
              <a:endParaRPr lang="en-US"/>
            </a:p>
          </p:txBody>
        </p:sp>
        <p:sp>
          <p:nvSpPr>
            <p:cNvPr id="76810" name="Rectangle 24"/>
            <p:cNvSpPr>
              <a:spLocks noChangeArrowheads="1"/>
            </p:cNvSpPr>
            <p:nvPr/>
          </p:nvSpPr>
          <p:spPr bwMode="auto">
            <a:xfrm>
              <a:off x="3168" y="2208"/>
              <a:ext cx="432" cy="432"/>
            </a:xfrm>
            <a:prstGeom prst="rect">
              <a:avLst/>
            </a:prstGeom>
            <a:solidFill>
              <a:schemeClr val="accent1"/>
            </a:solidFill>
            <a:ln w="9525">
              <a:solidFill>
                <a:schemeClr val="tx1"/>
              </a:solidFill>
              <a:miter lim="800000"/>
              <a:headEnd/>
              <a:tailEnd/>
            </a:ln>
          </p:spPr>
          <p:txBody>
            <a:bodyPr wrap="none" anchor="ctr"/>
            <a:lstStyle/>
            <a:p>
              <a:endParaRPr lang="en-US"/>
            </a:p>
          </p:txBody>
        </p:sp>
      </p:grpSp>
    </p:spTree>
  </p:cSld>
  <p:clrMapOvr>
    <a:masterClrMapping/>
  </p:clrMapOvr>
  <p:transition>
    <p:wipe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26" name="Picture 9" descr="straws_3"/>
          <p:cNvPicPr>
            <a:picLocks noChangeAspect="1" noChangeArrowheads="1"/>
          </p:cNvPicPr>
          <p:nvPr/>
        </p:nvPicPr>
        <p:blipFill>
          <a:blip r:embed="rId3" cstate="print"/>
          <a:srcRect/>
          <a:stretch>
            <a:fillRect/>
          </a:stretch>
        </p:blipFill>
        <p:spPr bwMode="auto">
          <a:xfrm>
            <a:off x="4473575" y="4354513"/>
            <a:ext cx="2595563" cy="1946275"/>
          </a:xfrm>
          <a:prstGeom prst="rect">
            <a:avLst/>
          </a:prstGeom>
          <a:noFill/>
          <a:ln w="9525">
            <a:noFill/>
            <a:miter lim="800000"/>
            <a:headEnd/>
            <a:tailEnd/>
          </a:ln>
        </p:spPr>
      </p:pic>
      <p:sp>
        <p:nvSpPr>
          <p:cNvPr id="77827" name="Rectangle 5"/>
          <p:cNvSpPr>
            <a:spLocks noGrp="1" noChangeArrowheads="1"/>
          </p:cNvSpPr>
          <p:nvPr>
            <p:ph idx="1"/>
          </p:nvPr>
        </p:nvSpPr>
        <p:spPr>
          <a:xfrm>
            <a:off x="900113" y="1797050"/>
            <a:ext cx="3478212" cy="4368800"/>
          </a:xfrm>
        </p:spPr>
        <p:txBody>
          <a:bodyPr/>
          <a:lstStyle/>
          <a:p>
            <a:pPr marL="342900" indent="-342900" algn="l" defTabSz="914400">
              <a:spcBef>
                <a:spcPct val="20000"/>
              </a:spcBef>
              <a:buClr>
                <a:srgbClr val="4B575F"/>
              </a:buClr>
              <a:buFont typeface="Wingdings"/>
              <a:buChar char="§"/>
            </a:pPr>
            <a:r>
              <a:rPr lang="fr-BE" sz="2000" b="0" i="0">
                <a:solidFill>
                  <a:srgbClr val="4B575F"/>
                </a:solidFill>
                <a:effectLst/>
                <a:latin typeface="Arial"/>
                <a:ea typeface="+mn-ea"/>
                <a:cs typeface="Arial"/>
              </a:rPr>
              <a:t>L'entretoisement croisé permet de raidir la structure en empêchant la rotation aux connexions. </a:t>
            </a:r>
          </a:p>
          <a:p>
            <a:pPr marL="342900" indent="-342900" algn="l" defTabSz="914400">
              <a:spcBef>
                <a:spcPct val="20000"/>
              </a:spcBef>
              <a:buClr>
                <a:srgbClr val="4B575F"/>
              </a:buClr>
              <a:buFont typeface="Wingdings"/>
              <a:buChar char="§"/>
            </a:pPr>
            <a:r>
              <a:rPr lang="fr-BE" sz="2000" b="0" i="0">
                <a:solidFill>
                  <a:srgbClr val="4B575F"/>
                </a:solidFill>
                <a:effectLst/>
                <a:latin typeface="Arial"/>
                <a:ea typeface="+mn-ea"/>
                <a:cs typeface="Arial"/>
              </a:rPr>
              <a:t>L'utilisation de pailles fixées à leurs extrémités illustre ce qu'une entretoise peut faire.</a:t>
            </a:r>
          </a:p>
        </p:txBody>
      </p:sp>
      <p:sp>
        <p:nvSpPr>
          <p:cNvPr id="77828" name="Rectangle 4"/>
          <p:cNvSpPr>
            <a:spLocks noGrp="1" noChangeArrowheads="1"/>
          </p:cNvSpPr>
          <p:nvPr>
            <p:ph type="title"/>
          </p:nvPr>
        </p:nvSpPr>
        <p:spPr/>
        <p:txBody>
          <a:bodyPr/>
          <a:lstStyle/>
          <a:p>
            <a:pPr algn="l" defTabSz="914400">
              <a:spcBef>
                <a:spcPct val="0"/>
              </a:spcBef>
              <a:buNone/>
            </a:pPr>
            <a:r>
              <a:rPr lang="en-US" sz="3000" b="1" i="0" baseline="0">
                <a:solidFill>
                  <a:srgbClr val="4B575F"/>
                </a:solidFill>
                <a:latin typeface="Arial"/>
                <a:ea typeface="+mj-ea"/>
                <a:cs typeface="Arial"/>
              </a:rPr>
              <a:t>Entretoisement croisé</a:t>
            </a:r>
          </a:p>
        </p:txBody>
      </p:sp>
      <p:pic>
        <p:nvPicPr>
          <p:cNvPr id="77829" name="Picture 8" descr="straws_2"/>
          <p:cNvPicPr>
            <a:picLocks noChangeAspect="1" noChangeArrowheads="1"/>
          </p:cNvPicPr>
          <p:nvPr/>
        </p:nvPicPr>
        <p:blipFill>
          <a:blip r:embed="rId4" cstate="print"/>
          <a:srcRect/>
          <a:stretch>
            <a:fillRect/>
          </a:stretch>
        </p:blipFill>
        <p:spPr bwMode="auto">
          <a:xfrm>
            <a:off x="4484688" y="1173163"/>
            <a:ext cx="2595562" cy="1946275"/>
          </a:xfrm>
          <a:prstGeom prst="rect">
            <a:avLst/>
          </a:prstGeom>
          <a:noFill/>
          <a:ln w="9525">
            <a:noFill/>
            <a:miter lim="800000"/>
            <a:headEnd/>
            <a:tailEnd/>
          </a:ln>
        </p:spPr>
      </p:pic>
      <p:pic>
        <p:nvPicPr>
          <p:cNvPr id="77830" name="Picture 10" descr="straws_4"/>
          <p:cNvPicPr>
            <a:picLocks noChangeAspect="1" noChangeArrowheads="1"/>
          </p:cNvPicPr>
          <p:nvPr/>
        </p:nvPicPr>
        <p:blipFill>
          <a:blip r:embed="rId5" cstate="print"/>
          <a:srcRect/>
          <a:stretch>
            <a:fillRect/>
          </a:stretch>
        </p:blipFill>
        <p:spPr bwMode="auto">
          <a:xfrm>
            <a:off x="6418263" y="2727325"/>
            <a:ext cx="2595562" cy="1946275"/>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a:xfrm>
            <a:off x="899592" y="401859"/>
            <a:ext cx="7253808" cy="548640"/>
          </a:xfrm>
        </p:spPr>
        <p:txBody>
          <a:bodyPr/>
          <a:lstStyle/>
          <a:p>
            <a:pPr algn="l" defTabSz="914400">
              <a:spcBef>
                <a:spcPct val="0"/>
              </a:spcBef>
              <a:buNone/>
            </a:pPr>
            <a:r>
              <a:rPr lang="en-US" sz="3000" b="1" i="0" baseline="0" dirty="0">
                <a:solidFill>
                  <a:srgbClr val="4B575F"/>
                </a:solidFill>
                <a:latin typeface="Arial"/>
                <a:ea typeface="+mj-ea"/>
                <a:cs typeface="Arial"/>
              </a:rPr>
              <a:t>3 – </a:t>
            </a:r>
            <a:r>
              <a:rPr lang="en-US" sz="3000" b="1" i="0" baseline="0" dirty="0" err="1">
                <a:solidFill>
                  <a:srgbClr val="4B575F"/>
                </a:solidFill>
                <a:latin typeface="Arial"/>
                <a:ea typeface="+mj-ea"/>
                <a:cs typeface="Arial"/>
              </a:rPr>
              <a:t>Utilisation</a:t>
            </a:r>
            <a:r>
              <a:rPr lang="en-US" sz="3000" b="1" i="0" baseline="0" dirty="0">
                <a:solidFill>
                  <a:srgbClr val="4B575F"/>
                </a:solidFill>
                <a:latin typeface="Arial"/>
                <a:ea typeface="+mj-ea"/>
                <a:cs typeface="Arial"/>
              </a:rPr>
              <a:t> du </a:t>
            </a:r>
            <a:r>
              <a:rPr lang="en-US" sz="3000" b="1" i="0" baseline="0" dirty="0" err="1">
                <a:solidFill>
                  <a:srgbClr val="4B575F"/>
                </a:solidFill>
                <a:latin typeface="Arial"/>
                <a:ea typeface="+mj-ea"/>
                <a:cs typeface="Arial"/>
              </a:rPr>
              <a:t>formulaire</a:t>
            </a:r>
            <a:r>
              <a:rPr lang="en-US" sz="3000" b="1" i="0" baseline="0" dirty="0">
                <a:solidFill>
                  <a:srgbClr val="4B575F"/>
                </a:solidFill>
                <a:latin typeface="Arial"/>
                <a:ea typeface="+mj-ea"/>
                <a:cs typeface="Arial"/>
              </a:rPr>
              <a:t> de flexion</a:t>
            </a:r>
          </a:p>
        </p:txBody>
      </p:sp>
      <p:sp>
        <p:nvSpPr>
          <p:cNvPr id="78851" name="Rectangle 3"/>
          <p:cNvSpPr>
            <a:spLocks noGrp="1" noChangeArrowheads="1"/>
          </p:cNvSpPr>
          <p:nvPr>
            <p:ph type="body" idx="4294967295"/>
          </p:nvPr>
        </p:nvSpPr>
        <p:spPr>
          <a:xfrm>
            <a:off x="0" y="1296988"/>
            <a:ext cx="8650288" cy="4862512"/>
          </a:xfrm>
        </p:spPr>
        <p:txBody>
          <a:bodyPr/>
          <a:lstStyle/>
          <a:p>
            <a:pPr eaLnBrk="1" hangingPunct="1"/>
            <a:endParaRPr lang="en-US" smtClean="0">
              <a:latin typeface="Arial" charset="0"/>
              <a:cs typeface="Arial" charset="0"/>
            </a:endParaRPr>
          </a:p>
          <a:p>
            <a:pPr eaLnBrk="1" hangingPunct="1"/>
            <a:endParaRPr lang="en-US" smtClean="0">
              <a:latin typeface="Arial" charset="0"/>
              <a:cs typeface="Arial" charset="0"/>
            </a:endParaRPr>
          </a:p>
        </p:txBody>
      </p:sp>
    </p:spTree>
  </p:cSld>
  <p:clrMapOvr>
    <a:masterClrMapping/>
  </p:clrMapOvr>
  <p:transition>
    <p:wipe dir="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13"/>
          <p:cNvSpPr>
            <a:spLocks noGrp="1" noChangeArrowheads="1"/>
          </p:cNvSpPr>
          <p:nvPr>
            <p:ph idx="1"/>
          </p:nvPr>
        </p:nvSpPr>
        <p:spPr>
          <a:xfrm>
            <a:off x="900113" y="1797050"/>
            <a:ext cx="4281487" cy="1479550"/>
          </a:xfrm>
        </p:spPr>
        <p:txBody>
          <a:bodyPr/>
          <a:lstStyle/>
          <a:p>
            <a:pPr marL="342900" indent="-342900" algn="l" defTabSz="914400">
              <a:spcBef>
                <a:spcPct val="20000"/>
              </a:spcBef>
              <a:buClr>
                <a:srgbClr val="4B575F"/>
              </a:buClr>
              <a:buFont typeface="Wingdings"/>
              <a:buChar char="§"/>
            </a:pPr>
            <a:r>
              <a:rPr lang="fr-BE" sz="2000" b="0" i="0" dirty="0">
                <a:solidFill>
                  <a:srgbClr val="4B575F"/>
                </a:solidFill>
                <a:effectLst/>
                <a:latin typeface="Arial"/>
                <a:ea typeface="+mn-ea"/>
                <a:cs typeface="Arial"/>
              </a:rPr>
              <a:t>Le formulaire de flexion sert à estimer le déplacement. Il permet de s'assurer que l'analyse correspond aux attentes. </a:t>
            </a:r>
            <a:endParaRPr lang="en-US" dirty="0" smtClean="0">
              <a:latin typeface="Arial" charset="0"/>
              <a:cs typeface="Arial" charset="0"/>
            </a:endParaRPr>
          </a:p>
        </p:txBody>
      </p:sp>
      <p:sp>
        <p:nvSpPr>
          <p:cNvPr id="79875" name="Rectangle 12"/>
          <p:cNvSpPr>
            <a:spLocks noGrp="1" noChangeArrowheads="1"/>
          </p:cNvSpPr>
          <p:nvPr>
            <p:ph type="title"/>
          </p:nvPr>
        </p:nvSpPr>
        <p:spPr/>
        <p:txBody>
          <a:bodyPr/>
          <a:lstStyle/>
          <a:p>
            <a:pPr algn="l" defTabSz="914400">
              <a:spcBef>
                <a:spcPct val="0"/>
              </a:spcBef>
              <a:buNone/>
            </a:pPr>
            <a:r>
              <a:rPr lang="en-US" sz="3000" b="1" i="0" baseline="0">
                <a:solidFill>
                  <a:srgbClr val="4B575F"/>
                </a:solidFill>
                <a:latin typeface="Arial"/>
                <a:ea typeface="+mj-ea"/>
                <a:cs typeface="Arial"/>
              </a:rPr>
              <a:t>Formulaire de flexion</a:t>
            </a:r>
          </a:p>
        </p:txBody>
      </p:sp>
      <p:pic>
        <p:nvPicPr>
          <p:cNvPr id="5" name="Picture 6" descr="Page24_01"/>
          <p:cNvPicPr>
            <a:picLocks noChangeAspect="1" noChangeArrowheads="1"/>
          </p:cNvPicPr>
          <p:nvPr/>
        </p:nvPicPr>
        <p:blipFill>
          <a:blip r:embed="rId3" cstate="print"/>
          <a:srcRect/>
          <a:stretch>
            <a:fillRect/>
          </a:stretch>
        </p:blipFill>
        <p:spPr bwMode="auto">
          <a:xfrm>
            <a:off x="5248686" y="859466"/>
            <a:ext cx="3742914" cy="226800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p:txBody>
          <a:bodyPr/>
          <a:lstStyle/>
          <a:p>
            <a:pPr algn="l" defTabSz="914400">
              <a:spcBef>
                <a:spcPct val="0"/>
              </a:spcBef>
              <a:buNone/>
            </a:pPr>
            <a:r>
              <a:rPr lang="en-US" sz="3000" b="1" i="0" baseline="0">
                <a:solidFill>
                  <a:srgbClr val="4B575F"/>
                </a:solidFill>
                <a:latin typeface="Arial"/>
                <a:ea typeface="+mj-ea"/>
                <a:cs typeface="Arial"/>
              </a:rPr>
              <a:t>4 – Analyse de la structure</a:t>
            </a:r>
          </a:p>
        </p:txBody>
      </p:sp>
      <p:sp>
        <p:nvSpPr>
          <p:cNvPr id="80899" name="Rectangle 3"/>
          <p:cNvSpPr>
            <a:spLocks noGrp="1" noChangeArrowheads="1"/>
          </p:cNvSpPr>
          <p:nvPr>
            <p:ph type="body" idx="4294967295"/>
          </p:nvPr>
        </p:nvSpPr>
        <p:spPr>
          <a:xfrm>
            <a:off x="0" y="1296988"/>
            <a:ext cx="8650288" cy="4862512"/>
          </a:xfrm>
        </p:spPr>
        <p:txBody>
          <a:bodyPr/>
          <a:lstStyle/>
          <a:p>
            <a:pPr eaLnBrk="1" hangingPunct="1"/>
            <a:endParaRPr lang="en-US" smtClean="0">
              <a:latin typeface="Arial" charset="0"/>
              <a:cs typeface="Arial" charset="0"/>
            </a:endParaRPr>
          </a:p>
          <a:p>
            <a:pPr eaLnBrk="1" hangingPunct="1"/>
            <a:endParaRPr lang="en-US" smtClean="0">
              <a:latin typeface="Arial" charset="0"/>
              <a:cs typeface="Arial" charset="0"/>
            </a:endParaRPr>
          </a:p>
        </p:txBody>
      </p:sp>
    </p:spTree>
  </p:cSld>
  <p:clrMapOvr>
    <a:masterClrMapping/>
  </p:clrMapOvr>
  <p:transition>
    <p:wipe dir="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052" name="_s2052"/>
          <p:cNvCxnSpPr>
            <a:cxnSpLocks noChangeShapeType="1"/>
            <a:stCxn id="14" idx="0"/>
            <a:endCxn id="13" idx="2"/>
          </p:cNvCxnSpPr>
          <p:nvPr/>
        </p:nvCxnSpPr>
        <p:spPr bwMode="auto">
          <a:xfrm rot="16200000">
            <a:off x="6367231" y="2578818"/>
            <a:ext cx="334786" cy="5237"/>
          </a:xfrm>
          <a:prstGeom prst="straightConnector1">
            <a:avLst/>
          </a:prstGeom>
          <a:noFill/>
          <a:ln w="28575">
            <a:solidFill>
              <a:srgbClr val="540000"/>
            </a:solidFill>
            <a:round/>
            <a:headEnd/>
            <a:tailEnd/>
          </a:ln>
        </p:spPr>
      </p:cxnSp>
      <p:cxnSp>
        <p:nvCxnSpPr>
          <p:cNvPr id="2053" name="_s2053"/>
          <p:cNvCxnSpPr>
            <a:cxnSpLocks noChangeShapeType="1"/>
            <a:stCxn id="16" idx="0"/>
            <a:endCxn id="15" idx="2"/>
          </p:cNvCxnSpPr>
          <p:nvPr/>
        </p:nvCxnSpPr>
        <p:spPr bwMode="auto">
          <a:xfrm rot="16200000">
            <a:off x="6367231" y="4484524"/>
            <a:ext cx="334786" cy="5237"/>
          </a:xfrm>
          <a:prstGeom prst="straightConnector1">
            <a:avLst/>
          </a:prstGeom>
          <a:noFill/>
          <a:ln w="28575">
            <a:solidFill>
              <a:srgbClr val="540000"/>
            </a:solidFill>
            <a:round/>
            <a:headEnd/>
            <a:tailEnd/>
          </a:ln>
        </p:spPr>
      </p:cxnSp>
      <p:cxnSp>
        <p:nvCxnSpPr>
          <p:cNvPr id="2054" name="_s2054"/>
          <p:cNvCxnSpPr>
            <a:cxnSpLocks noChangeShapeType="1"/>
            <a:stCxn id="15" idx="0"/>
            <a:endCxn id="14" idx="2"/>
          </p:cNvCxnSpPr>
          <p:nvPr/>
        </p:nvCxnSpPr>
        <p:spPr bwMode="auto">
          <a:xfrm rot="16200000">
            <a:off x="6367231" y="3531671"/>
            <a:ext cx="334786" cy="5237"/>
          </a:xfrm>
          <a:prstGeom prst="straightConnector1">
            <a:avLst/>
          </a:prstGeom>
          <a:noFill/>
          <a:ln w="28575">
            <a:solidFill>
              <a:srgbClr val="540000"/>
            </a:solidFill>
            <a:round/>
            <a:headEnd/>
            <a:tailEnd/>
          </a:ln>
        </p:spPr>
      </p:cxnSp>
      <p:sp>
        <p:nvSpPr>
          <p:cNvPr id="13" name="_s2055"/>
          <p:cNvSpPr>
            <a:spLocks noChangeArrowheads="1"/>
          </p:cNvSpPr>
          <p:nvPr/>
        </p:nvSpPr>
        <p:spPr bwMode="auto">
          <a:xfrm>
            <a:off x="4267200" y="1797050"/>
            <a:ext cx="4524375" cy="618067"/>
          </a:xfrm>
          <a:prstGeom prst="roundRect">
            <a:avLst>
              <a:gd name="adj" fmla="val 16667"/>
            </a:avLst>
          </a:prstGeom>
          <a:gradFill rotWithShape="1">
            <a:gsLst>
              <a:gs pos="0">
                <a:srgbClr val="F9F67F"/>
              </a:gs>
              <a:gs pos="100000">
                <a:srgbClr val="FFCC00"/>
              </a:gs>
            </a:gsLst>
            <a:lin ang="5400000" scaled="1"/>
          </a:gradFill>
          <a:ln w="9525">
            <a:solidFill>
              <a:srgbClr val="800000"/>
            </a:solidFill>
            <a:round/>
            <a:headEnd/>
            <a:tailEnd/>
          </a:ln>
        </p:spPr>
        <p:txBody>
          <a:bodyPr vert="horz" wrap="none" lIns="0" tIns="0" rIns="0" bIns="0" numCol="1" anchor="ctr" anchorCtr="0" compatLnSpc="1">
            <a:prstTxWarp prst="textNoShape">
              <a:avLst/>
            </a:prstTxWarp>
          </a:bodyPr>
          <a:lstStyle/>
          <a:p>
            <a:pPr marL="0" marR="0" indent="0" algn="ctr" defTabSz="914400">
              <a:lnSpc>
                <a:spcPct val="100000"/>
              </a:lnSpc>
              <a:spcBef>
                <a:spcPct val="0"/>
              </a:spcBef>
              <a:spcAft>
                <a:spcPct val="0"/>
              </a:spcAft>
              <a:buNone/>
              <a:tabLst/>
            </a:pPr>
            <a:r>
              <a:rPr lang="fr-BE" sz="2900" b="0" i="0" u="none" strike="noStrike" cap="none" baseline="0">
                <a:ln>
                  <a:noFill/>
                </a:ln>
                <a:solidFill>
                  <a:srgbClr val="4B575F"/>
                </a:solidFill>
                <a:effectLst/>
                <a:latin typeface="Arial"/>
                <a:ea typeface="+mn-ea"/>
                <a:cs typeface="Arial"/>
              </a:rPr>
              <a:t>Modèle</a:t>
            </a:r>
          </a:p>
        </p:txBody>
      </p:sp>
      <p:sp>
        <p:nvSpPr>
          <p:cNvPr id="14" name="_s2056"/>
          <p:cNvSpPr>
            <a:spLocks noChangeArrowheads="1"/>
          </p:cNvSpPr>
          <p:nvPr/>
        </p:nvSpPr>
        <p:spPr bwMode="auto">
          <a:xfrm>
            <a:off x="4267200" y="2749903"/>
            <a:ext cx="4524375" cy="618067"/>
          </a:xfrm>
          <a:prstGeom prst="roundRect">
            <a:avLst>
              <a:gd name="adj" fmla="val 16667"/>
            </a:avLst>
          </a:prstGeom>
          <a:gradFill rotWithShape="1">
            <a:gsLst>
              <a:gs pos="0">
                <a:srgbClr val="FF9933"/>
              </a:gs>
              <a:gs pos="100000">
                <a:srgbClr val="FF6600"/>
              </a:gs>
            </a:gsLst>
            <a:lin ang="5400000" scaled="1"/>
          </a:gradFill>
          <a:ln w="9525">
            <a:solidFill>
              <a:srgbClr val="800000"/>
            </a:solidFill>
            <a:round/>
            <a:headEnd/>
            <a:tailEnd/>
          </a:ln>
        </p:spPr>
        <p:txBody>
          <a:bodyPr vert="horz" wrap="none" lIns="0" tIns="0" rIns="0" bIns="0" numCol="1" anchor="ctr" anchorCtr="0" compatLnSpc="1">
            <a:prstTxWarp prst="textNoShape">
              <a:avLst/>
            </a:prstTxWarp>
          </a:bodyPr>
          <a:lstStyle/>
          <a:p>
            <a:pPr marL="0" marR="0" indent="0" algn="ctr" defTabSz="914400">
              <a:lnSpc>
                <a:spcPct val="100000"/>
              </a:lnSpc>
              <a:spcBef>
                <a:spcPct val="0"/>
              </a:spcBef>
              <a:spcAft>
                <a:spcPct val="0"/>
              </a:spcAft>
              <a:buNone/>
              <a:tabLst/>
            </a:pPr>
            <a:r>
              <a:rPr lang="fr-BE" sz="2900" b="0" i="0" u="none" strike="noStrike" cap="none" baseline="0">
                <a:ln>
                  <a:noFill/>
                </a:ln>
                <a:solidFill>
                  <a:srgbClr val="4B575F"/>
                </a:solidFill>
                <a:effectLst/>
                <a:latin typeface="Arial"/>
                <a:ea typeface="+mn-ea"/>
                <a:cs typeface="Arial"/>
              </a:rPr>
              <a:t>Prétraitement</a:t>
            </a:r>
          </a:p>
        </p:txBody>
      </p:sp>
      <p:sp>
        <p:nvSpPr>
          <p:cNvPr id="15" name="_s2057"/>
          <p:cNvSpPr>
            <a:spLocks noChangeArrowheads="1"/>
          </p:cNvSpPr>
          <p:nvPr/>
        </p:nvSpPr>
        <p:spPr bwMode="auto">
          <a:xfrm>
            <a:off x="4267200" y="3702756"/>
            <a:ext cx="4524375" cy="618067"/>
          </a:xfrm>
          <a:prstGeom prst="roundRect">
            <a:avLst>
              <a:gd name="adj" fmla="val 16667"/>
            </a:avLst>
          </a:prstGeom>
          <a:gradFill rotWithShape="1">
            <a:gsLst>
              <a:gs pos="0">
                <a:srgbClr val="FF6600"/>
              </a:gs>
              <a:gs pos="100000">
                <a:srgbClr val="FF0000"/>
              </a:gs>
            </a:gsLst>
            <a:lin ang="5400000" scaled="1"/>
          </a:gradFill>
          <a:ln w="9525">
            <a:solidFill>
              <a:srgbClr val="800000"/>
            </a:solidFill>
            <a:round/>
            <a:headEnd/>
            <a:tailEnd/>
          </a:ln>
        </p:spPr>
        <p:txBody>
          <a:bodyPr vert="horz" wrap="none" lIns="0" tIns="0" rIns="0" bIns="0" numCol="1" anchor="ctr" anchorCtr="0" compatLnSpc="1">
            <a:prstTxWarp prst="textNoShape">
              <a:avLst/>
            </a:prstTxWarp>
          </a:bodyPr>
          <a:lstStyle/>
          <a:p>
            <a:pPr marL="0" marR="0" indent="0" algn="ctr" defTabSz="914400">
              <a:lnSpc>
                <a:spcPct val="100000"/>
              </a:lnSpc>
              <a:spcBef>
                <a:spcPct val="0"/>
              </a:spcBef>
              <a:spcAft>
                <a:spcPct val="0"/>
              </a:spcAft>
              <a:buNone/>
              <a:tabLst/>
            </a:pPr>
            <a:r>
              <a:rPr lang="fr-BE" sz="2900" b="0" i="0" u="none" strike="noStrike" cap="none" baseline="0">
                <a:ln>
                  <a:noFill/>
                </a:ln>
                <a:solidFill>
                  <a:srgbClr val="4B575F"/>
                </a:solidFill>
                <a:effectLst/>
                <a:latin typeface="Arial"/>
                <a:ea typeface="+mn-ea"/>
                <a:cs typeface="Arial"/>
              </a:rPr>
              <a:t>Analyse</a:t>
            </a:r>
          </a:p>
        </p:txBody>
      </p:sp>
      <p:sp>
        <p:nvSpPr>
          <p:cNvPr id="16" name="_s2058"/>
          <p:cNvSpPr>
            <a:spLocks noChangeArrowheads="1"/>
          </p:cNvSpPr>
          <p:nvPr/>
        </p:nvSpPr>
        <p:spPr bwMode="auto">
          <a:xfrm>
            <a:off x="4267200" y="4655608"/>
            <a:ext cx="4524375" cy="618067"/>
          </a:xfrm>
          <a:prstGeom prst="roundRect">
            <a:avLst>
              <a:gd name="adj" fmla="val 16667"/>
            </a:avLst>
          </a:prstGeom>
          <a:gradFill rotWithShape="1">
            <a:gsLst>
              <a:gs pos="0">
                <a:srgbClr val="FF0000"/>
              </a:gs>
              <a:gs pos="100000">
                <a:srgbClr val="D60000"/>
              </a:gs>
            </a:gsLst>
            <a:lin ang="5400000" scaled="1"/>
          </a:gradFill>
          <a:ln w="9525">
            <a:solidFill>
              <a:srgbClr val="800000"/>
            </a:solidFill>
            <a:round/>
            <a:headEnd/>
            <a:tailEnd/>
          </a:ln>
        </p:spPr>
        <p:txBody>
          <a:bodyPr vert="horz" wrap="none" lIns="0" tIns="0" rIns="0" bIns="0" numCol="1" anchor="ctr" anchorCtr="0" compatLnSpc="1">
            <a:prstTxWarp prst="textNoShape">
              <a:avLst/>
            </a:prstTxWarp>
          </a:bodyPr>
          <a:lstStyle/>
          <a:p>
            <a:pPr marL="0" marR="0" indent="0" algn="ctr" defTabSz="914400">
              <a:lnSpc>
                <a:spcPct val="100000"/>
              </a:lnSpc>
              <a:spcBef>
                <a:spcPct val="0"/>
              </a:spcBef>
              <a:spcAft>
                <a:spcPct val="0"/>
              </a:spcAft>
              <a:buNone/>
              <a:tabLst/>
            </a:pPr>
            <a:r>
              <a:rPr lang="fr-BE" sz="2900" b="0" i="0" u="none" strike="noStrike" cap="none" baseline="0">
                <a:ln>
                  <a:noFill/>
                </a:ln>
                <a:solidFill>
                  <a:srgbClr val="4B575F"/>
                </a:solidFill>
                <a:effectLst/>
                <a:latin typeface="Arial"/>
                <a:ea typeface="+mn-ea"/>
                <a:cs typeface="Arial"/>
              </a:rPr>
              <a:t>Post-traitement</a:t>
            </a:r>
          </a:p>
        </p:txBody>
      </p:sp>
      <p:sp>
        <p:nvSpPr>
          <p:cNvPr id="2059" name="Rectangle 12"/>
          <p:cNvSpPr>
            <a:spLocks noGrp="1" noChangeArrowheads="1"/>
          </p:cNvSpPr>
          <p:nvPr>
            <p:ph type="title"/>
          </p:nvPr>
        </p:nvSpPr>
        <p:spPr/>
        <p:txBody>
          <a:bodyPr/>
          <a:lstStyle/>
          <a:p>
            <a:pPr algn="l" defTabSz="914400">
              <a:spcBef>
                <a:spcPct val="0"/>
              </a:spcBef>
              <a:buNone/>
            </a:pPr>
            <a:r>
              <a:rPr lang="en-US" sz="3000" b="1" i="0" baseline="0">
                <a:solidFill>
                  <a:srgbClr val="4B575F"/>
                </a:solidFill>
                <a:latin typeface="Arial"/>
                <a:ea typeface="+mj-ea"/>
                <a:cs typeface="Arial"/>
              </a:rPr>
              <a:t>Phases de l'analyse</a:t>
            </a:r>
          </a:p>
        </p:txBody>
      </p:sp>
      <p:sp>
        <p:nvSpPr>
          <p:cNvPr id="2060" name="Rectangle 13"/>
          <p:cNvSpPr>
            <a:spLocks noGrp="1" noChangeArrowheads="1"/>
          </p:cNvSpPr>
          <p:nvPr>
            <p:ph sz="half" idx="4294967295"/>
          </p:nvPr>
        </p:nvSpPr>
        <p:spPr>
          <a:xfrm>
            <a:off x="0" y="1023938"/>
            <a:ext cx="4267200" cy="5418137"/>
          </a:xfrm>
        </p:spPr>
        <p:txBody>
          <a:bodyPr>
            <a:normAutofit fontScale="92500" lnSpcReduction="10000"/>
          </a:bodyPr>
          <a:lstStyle/>
          <a:p>
            <a:pPr marL="342900" indent="-342900" algn="l" defTabSz="914400">
              <a:spcBef>
                <a:spcPct val="20000"/>
              </a:spcBef>
              <a:buClr>
                <a:srgbClr val="4B575F"/>
              </a:buClr>
              <a:buFont typeface="Wingdings"/>
              <a:buChar char="§"/>
            </a:pPr>
            <a:r>
              <a:rPr lang="fr-BE" sz="2000" b="0" i="0" dirty="0">
                <a:solidFill>
                  <a:srgbClr val="4B575F"/>
                </a:solidFill>
                <a:latin typeface="Arial"/>
                <a:ea typeface="+mn-ea"/>
                <a:cs typeface="Arial"/>
              </a:rPr>
              <a:t>Une analyse structurelle comprend plusieurs étapes qui se déroulent dans un ordre donné.</a:t>
            </a:r>
          </a:p>
          <a:p>
            <a:pPr marL="742950" lvl="1" indent="-285750" algn="l" defTabSz="914400">
              <a:spcBef>
                <a:spcPct val="20000"/>
              </a:spcBef>
              <a:buClr>
                <a:srgbClr val="4B575F"/>
              </a:buClr>
              <a:buFont typeface="Wingdings"/>
              <a:buChar char="§"/>
            </a:pPr>
            <a:r>
              <a:rPr lang="fr-BE" sz="2000" b="0" i="0" dirty="0">
                <a:solidFill>
                  <a:srgbClr val="4B575F"/>
                </a:solidFill>
                <a:latin typeface="Arial"/>
                <a:ea typeface="+mn-ea"/>
                <a:cs typeface="Arial"/>
              </a:rPr>
              <a:t>Dans SolidWorks:</a:t>
            </a:r>
          </a:p>
          <a:p>
            <a:pPr marL="1143000" lvl="2" indent="-228600" algn="l" defTabSz="914400">
              <a:spcBef>
                <a:spcPct val="20000"/>
              </a:spcBef>
              <a:buClr>
                <a:srgbClr val="4B575F"/>
              </a:buClr>
              <a:buFont typeface="Courier New"/>
              <a:buChar char="o"/>
            </a:pPr>
            <a:r>
              <a:rPr lang="fr-BE" sz="2000" b="0" i="0" baseline="0" dirty="0">
                <a:solidFill>
                  <a:srgbClr val="4B575F"/>
                </a:solidFill>
                <a:latin typeface="Arial"/>
                <a:ea typeface="+mn-ea"/>
                <a:cs typeface="Arial"/>
              </a:rPr>
              <a:t>La géométrie est créée dans le modèle.</a:t>
            </a:r>
          </a:p>
          <a:p>
            <a:pPr marL="742950" lvl="1" indent="-285750" algn="l" defTabSz="914400">
              <a:spcBef>
                <a:spcPct val="20000"/>
              </a:spcBef>
              <a:buClr>
                <a:srgbClr val="4B575F"/>
              </a:buClr>
              <a:buFont typeface="Wingdings"/>
              <a:buChar char="§"/>
            </a:pPr>
            <a:r>
              <a:rPr lang="fr-BE" sz="2000" b="0" i="0" dirty="0">
                <a:solidFill>
                  <a:srgbClr val="4B575F"/>
                </a:solidFill>
                <a:latin typeface="Arial"/>
                <a:ea typeface="+mn-ea"/>
                <a:cs typeface="Arial"/>
              </a:rPr>
              <a:t>Dans SolidWorks Simulation:</a:t>
            </a:r>
          </a:p>
          <a:p>
            <a:pPr marL="1143000" lvl="2" indent="-228600" algn="l" defTabSz="914400">
              <a:spcBef>
                <a:spcPct val="20000"/>
              </a:spcBef>
              <a:buClr>
                <a:srgbClr val="4B575F"/>
              </a:buClr>
              <a:buFont typeface="Courier New"/>
              <a:buChar char="o"/>
            </a:pPr>
            <a:r>
              <a:rPr lang="fr-BE" sz="2000" b="0" i="0" baseline="0" dirty="0">
                <a:solidFill>
                  <a:srgbClr val="4B575F"/>
                </a:solidFill>
                <a:latin typeface="Arial"/>
                <a:ea typeface="+mn-ea"/>
                <a:cs typeface="Arial"/>
              </a:rPr>
              <a:t>Un prétraitement est utilisé pour ajouter les matériaux, les déplacements imposés et les charges.</a:t>
            </a:r>
          </a:p>
          <a:p>
            <a:pPr marL="1143000" lvl="2" indent="-228600" algn="l" defTabSz="914400">
              <a:spcBef>
                <a:spcPct val="20000"/>
              </a:spcBef>
              <a:buClr>
                <a:srgbClr val="4B575F"/>
              </a:buClr>
              <a:buFont typeface="Courier New"/>
              <a:buChar char="o"/>
            </a:pPr>
            <a:r>
              <a:rPr lang="fr-BE" sz="2000" b="0" i="0" baseline="0" dirty="0">
                <a:solidFill>
                  <a:srgbClr val="4B575F"/>
                </a:solidFill>
                <a:latin typeface="Arial"/>
                <a:ea typeface="+mn-ea"/>
                <a:cs typeface="Arial"/>
              </a:rPr>
              <a:t>Pendant l'analyse, les informations saisies sont </a:t>
            </a:r>
            <a:r>
              <a:rPr lang="fr-BE" sz="2000" b="0" i="0" baseline="0" dirty="0" smtClean="0">
                <a:solidFill>
                  <a:srgbClr val="4B575F"/>
                </a:solidFill>
                <a:latin typeface="Arial"/>
                <a:ea typeface="+mn-ea"/>
                <a:cs typeface="Arial"/>
              </a:rPr>
              <a:t>« exécutées » </a:t>
            </a:r>
            <a:r>
              <a:rPr lang="fr-BE" sz="2000" b="0" i="0" baseline="0" dirty="0">
                <a:solidFill>
                  <a:srgbClr val="4B575F"/>
                </a:solidFill>
                <a:latin typeface="Arial"/>
                <a:ea typeface="+mn-ea"/>
                <a:cs typeface="Arial"/>
              </a:rPr>
              <a:t>par le logiciel d'analyse.</a:t>
            </a:r>
          </a:p>
          <a:p>
            <a:pPr marL="1143000" lvl="2" indent="-228600" algn="l" defTabSz="914400">
              <a:spcBef>
                <a:spcPct val="20000"/>
              </a:spcBef>
              <a:buClr>
                <a:srgbClr val="4B575F"/>
              </a:buClr>
              <a:buFont typeface="Courier New"/>
              <a:buChar char="o"/>
            </a:pPr>
            <a:r>
              <a:rPr lang="fr-BE" sz="2000" b="0" i="0" baseline="0" dirty="0">
                <a:solidFill>
                  <a:srgbClr val="4B575F"/>
                </a:solidFill>
                <a:latin typeface="Arial"/>
                <a:ea typeface="+mn-ea"/>
                <a:cs typeface="Arial"/>
              </a:rPr>
              <a:t>Le post-traitement vous permet de visualiser les résultats.</a:t>
            </a:r>
          </a:p>
        </p:txBody>
      </p:sp>
    </p:spTree>
  </p:cSld>
  <p:clrMapOvr>
    <a:masterClrMapping/>
  </p:clrMapOvr>
  <p:transition>
    <p:wipe dir="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10"/>
          <p:cNvSpPr>
            <a:spLocks noGrp="1" noChangeArrowheads="1"/>
          </p:cNvSpPr>
          <p:nvPr>
            <p:ph idx="1"/>
          </p:nvPr>
        </p:nvSpPr>
        <p:spPr>
          <a:xfrm>
            <a:off x="900113" y="1797050"/>
            <a:ext cx="3748087" cy="4368800"/>
          </a:xfrm>
        </p:spPr>
        <p:txBody>
          <a:bodyPr/>
          <a:lstStyle/>
          <a:p>
            <a:pPr marL="342900" indent="-342900" algn="l" defTabSz="914400">
              <a:spcBef>
                <a:spcPct val="20000"/>
              </a:spcBef>
              <a:buClr>
                <a:srgbClr val="4B575F"/>
              </a:buClr>
              <a:buFont typeface="Wingdings"/>
              <a:buChar char="§"/>
            </a:pPr>
            <a:r>
              <a:rPr lang="fr-BE" sz="2000" b="0" i="0" dirty="0">
                <a:solidFill>
                  <a:srgbClr val="4B575F"/>
                </a:solidFill>
                <a:effectLst/>
                <a:latin typeface="Arial"/>
                <a:ea typeface="+mn-ea"/>
                <a:cs typeface="Arial"/>
              </a:rPr>
              <a:t>Le cycle de conception exécute des </a:t>
            </a:r>
            <a:r>
              <a:rPr lang="fr-BE" sz="2000" b="0" i="0" dirty="0" smtClean="0">
                <a:solidFill>
                  <a:srgbClr val="4B575F"/>
                </a:solidFill>
                <a:effectLst/>
                <a:latin typeface="Arial"/>
                <a:ea typeface="+mn-ea"/>
                <a:cs typeface="Arial"/>
              </a:rPr>
              <a:t>« itérations » </a:t>
            </a:r>
            <a:r>
              <a:rPr lang="fr-BE" sz="2000" b="0" i="0" dirty="0">
                <a:solidFill>
                  <a:srgbClr val="4B575F"/>
                </a:solidFill>
                <a:effectLst/>
                <a:latin typeface="Arial"/>
                <a:ea typeface="+mn-ea"/>
                <a:cs typeface="Arial"/>
              </a:rPr>
              <a:t>des modifications en retournant à la conception initiale pour modifier le modèle. Les modifications apportées changent les résultats de l'analyse.</a:t>
            </a:r>
          </a:p>
        </p:txBody>
      </p:sp>
      <p:sp>
        <p:nvSpPr>
          <p:cNvPr id="81923" name="Rectangle 4"/>
          <p:cNvSpPr>
            <a:spLocks noGrp="1" noChangeArrowheads="1"/>
          </p:cNvSpPr>
          <p:nvPr>
            <p:ph type="title"/>
          </p:nvPr>
        </p:nvSpPr>
        <p:spPr/>
        <p:txBody>
          <a:bodyPr/>
          <a:lstStyle/>
          <a:p>
            <a:pPr algn="l" defTabSz="914400">
              <a:spcBef>
                <a:spcPct val="0"/>
              </a:spcBef>
              <a:buNone/>
            </a:pPr>
            <a:r>
              <a:rPr lang="en-US" sz="3000" b="1" i="0" baseline="0">
                <a:solidFill>
                  <a:srgbClr val="4B575F"/>
                </a:solidFill>
                <a:latin typeface="Arial"/>
                <a:ea typeface="+mj-ea"/>
                <a:cs typeface="Arial"/>
              </a:rPr>
              <a:t>Cycle de conception</a:t>
            </a:r>
          </a:p>
        </p:txBody>
      </p:sp>
      <p:pic>
        <p:nvPicPr>
          <p:cNvPr id="81924" name="Picture 9" descr="gif"/>
          <p:cNvPicPr>
            <a:picLocks noChangeAspect="1" noChangeArrowheads="1"/>
          </p:cNvPicPr>
          <p:nvPr/>
        </p:nvPicPr>
        <p:blipFill>
          <a:blip r:embed="rId3" cstate="print"/>
          <a:srcRect/>
          <a:stretch>
            <a:fillRect/>
          </a:stretch>
        </p:blipFill>
        <p:spPr bwMode="auto">
          <a:xfrm>
            <a:off x="4648200" y="1295400"/>
            <a:ext cx="3028950" cy="2952750"/>
          </a:xfrm>
          <a:prstGeom prst="rect">
            <a:avLst/>
          </a:prstGeom>
          <a:noFill/>
          <a:ln w="9525">
            <a:noFill/>
            <a:miter lim="800000"/>
            <a:headEnd/>
            <a:tailEnd/>
          </a:ln>
        </p:spPr>
      </p:pic>
      <p:sp>
        <p:nvSpPr>
          <p:cNvPr id="81925" name="TextBox 4"/>
          <p:cNvSpPr txBox="1">
            <a:spLocks noChangeArrowheads="1"/>
          </p:cNvSpPr>
          <p:nvPr/>
        </p:nvSpPr>
        <p:spPr bwMode="auto">
          <a:xfrm>
            <a:off x="4572000" y="2209800"/>
            <a:ext cx="1712913" cy="276225"/>
          </a:xfrm>
          <a:prstGeom prst="rect">
            <a:avLst/>
          </a:prstGeom>
          <a:noFill/>
          <a:ln w="9525">
            <a:noFill/>
            <a:miter lim="800000"/>
            <a:headEnd/>
            <a:tailEnd/>
          </a:ln>
        </p:spPr>
        <p:txBody>
          <a:bodyPr>
            <a:spAutoFit/>
          </a:bodyPr>
          <a:lstStyle/>
          <a:p>
            <a:pPr algn="ctr" defTabSz="914400">
              <a:buNone/>
            </a:pPr>
            <a:r>
              <a:rPr lang="fr-BE" sz="1200" b="0" i="0">
                <a:solidFill>
                  <a:schemeClr val="tx1"/>
                </a:solidFill>
                <a:latin typeface="Times New Roman"/>
                <a:ea typeface="+mn-ea"/>
                <a:cs typeface="Times New Roman"/>
              </a:rPr>
              <a:t>SolidWorks Simulation</a:t>
            </a:r>
          </a:p>
        </p:txBody>
      </p:sp>
      <p:sp>
        <p:nvSpPr>
          <p:cNvPr id="6" name="TextBox 5"/>
          <p:cNvSpPr txBox="1"/>
          <p:nvPr/>
        </p:nvSpPr>
        <p:spPr>
          <a:xfrm>
            <a:off x="4876800" y="1362075"/>
            <a:ext cx="1143000" cy="369332"/>
          </a:xfrm>
          <a:prstGeom prst="rect">
            <a:avLst/>
          </a:prstGeom>
          <a:noFill/>
        </p:spPr>
        <p:txBody>
          <a:bodyPr wrap="square" lIns="9144" tIns="91440" rIns="0" bIns="91440" rtlCol="0">
            <a:spAutoFit/>
          </a:bodyPr>
          <a:lstStyle/>
          <a:p>
            <a:pPr algn="ctr" defTabSz="914400">
              <a:buNone/>
            </a:pPr>
            <a:r>
              <a:rPr lang="fr-BE" sz="1200" b="0" i="0">
                <a:solidFill>
                  <a:schemeClr val="tx1"/>
                </a:solidFill>
                <a:latin typeface="Times New Roman"/>
                <a:ea typeface="+mn-ea"/>
                <a:cs typeface="Times New Roman"/>
              </a:rPr>
              <a:t>SolidWorks</a:t>
            </a:r>
            <a:endParaRPr lang="en-US" sz="1200" dirty="0">
              <a:latin typeface="Times New Roman" pitchFamily="18" charset="0"/>
              <a:cs typeface="Times New Roman" pitchFamily="18" charset="0"/>
            </a:endParaRPr>
          </a:p>
        </p:txBody>
      </p:sp>
      <p:sp>
        <p:nvSpPr>
          <p:cNvPr id="8" name="TextBox 7"/>
          <p:cNvSpPr txBox="1"/>
          <p:nvPr/>
        </p:nvSpPr>
        <p:spPr>
          <a:xfrm>
            <a:off x="5029200" y="3105150"/>
            <a:ext cx="838200" cy="369332"/>
          </a:xfrm>
          <a:prstGeom prst="rect">
            <a:avLst/>
          </a:prstGeom>
          <a:noFill/>
        </p:spPr>
        <p:txBody>
          <a:bodyPr wrap="square" lIns="9144" tIns="91440" rIns="0" bIns="91440" rtlCol="0">
            <a:spAutoFit/>
          </a:bodyPr>
          <a:lstStyle/>
          <a:p>
            <a:pPr algn="ctr" defTabSz="914400">
              <a:buNone/>
            </a:pPr>
            <a:r>
              <a:rPr lang="fr-BE" sz="1200" b="0" i="0">
                <a:solidFill>
                  <a:schemeClr val="tx1"/>
                </a:solidFill>
                <a:latin typeface="Times New Roman"/>
                <a:ea typeface="+mn-ea"/>
                <a:cs typeface="Times New Roman"/>
              </a:rPr>
              <a:t>Satisfait?</a:t>
            </a:r>
            <a:endParaRPr lang="en-US" sz="1200" dirty="0">
              <a:latin typeface="Times New Roman" pitchFamily="18" charset="0"/>
              <a:cs typeface="Times New Roman" pitchFamily="18" charset="0"/>
            </a:endParaRPr>
          </a:p>
        </p:txBody>
      </p:sp>
      <p:sp>
        <p:nvSpPr>
          <p:cNvPr id="9" name="TextBox 8"/>
          <p:cNvSpPr txBox="1"/>
          <p:nvPr/>
        </p:nvSpPr>
        <p:spPr>
          <a:xfrm>
            <a:off x="5029200" y="3910343"/>
            <a:ext cx="838200" cy="369332"/>
          </a:xfrm>
          <a:prstGeom prst="rect">
            <a:avLst/>
          </a:prstGeom>
          <a:noFill/>
        </p:spPr>
        <p:txBody>
          <a:bodyPr wrap="square" lIns="9144" tIns="91440" rIns="0" bIns="91440" rtlCol="0">
            <a:spAutoFit/>
          </a:bodyPr>
          <a:lstStyle/>
          <a:p>
            <a:pPr algn="ctr" defTabSz="914400">
              <a:buNone/>
            </a:pPr>
            <a:r>
              <a:rPr lang="fr-BE" sz="1200" b="0" i="0" dirty="0">
                <a:solidFill>
                  <a:schemeClr val="tx1"/>
                </a:solidFill>
                <a:latin typeface="Times New Roman"/>
                <a:ea typeface="+mn-ea"/>
                <a:cs typeface="Times New Roman"/>
              </a:rPr>
              <a:t>Prototype</a:t>
            </a:r>
            <a:endParaRPr lang="en-US" sz="1200" dirty="0">
              <a:latin typeface="Times New Roman" pitchFamily="18" charset="0"/>
              <a:cs typeface="Times New Roman" pitchFamily="18" charset="0"/>
            </a:endParaRPr>
          </a:p>
        </p:txBody>
      </p:sp>
      <p:sp>
        <p:nvSpPr>
          <p:cNvPr id="11" name="TextBox 10"/>
          <p:cNvSpPr txBox="1"/>
          <p:nvPr/>
        </p:nvSpPr>
        <p:spPr>
          <a:xfrm>
            <a:off x="5505450" y="3609975"/>
            <a:ext cx="590550" cy="338554"/>
          </a:xfrm>
          <a:prstGeom prst="rect">
            <a:avLst/>
          </a:prstGeom>
          <a:noFill/>
        </p:spPr>
        <p:txBody>
          <a:bodyPr wrap="square" lIns="9144" tIns="91440" rIns="0" bIns="91440" rtlCol="0">
            <a:spAutoFit/>
          </a:bodyPr>
          <a:lstStyle/>
          <a:p>
            <a:pPr algn="l" defTabSz="914400">
              <a:buNone/>
            </a:pPr>
            <a:r>
              <a:rPr lang="fr-BE" sz="1000" b="0" i="0">
                <a:solidFill>
                  <a:srgbClr val="000000"/>
                </a:solidFill>
                <a:latin typeface="Times New Roman"/>
                <a:ea typeface="+mn-ea"/>
                <a:cs typeface="Times New Roman"/>
              </a:rPr>
              <a:t>Oui</a:t>
            </a:r>
            <a:endParaRPr lang="en-US" sz="1000" dirty="0">
              <a:solidFill>
                <a:schemeClr val="tx2"/>
              </a:solidFill>
              <a:latin typeface="Times New Roman" pitchFamily="18" charset="0"/>
              <a:cs typeface="Times New Roman" pitchFamily="18" charset="0"/>
            </a:endParaRPr>
          </a:p>
        </p:txBody>
      </p:sp>
      <p:sp>
        <p:nvSpPr>
          <p:cNvPr id="12" name="TextBox 11"/>
          <p:cNvSpPr txBox="1"/>
          <p:nvPr/>
        </p:nvSpPr>
        <p:spPr>
          <a:xfrm>
            <a:off x="6038850" y="2971800"/>
            <a:ext cx="590550" cy="353943"/>
          </a:xfrm>
          <a:prstGeom prst="rect">
            <a:avLst/>
          </a:prstGeom>
          <a:noFill/>
        </p:spPr>
        <p:txBody>
          <a:bodyPr wrap="square" lIns="9144" tIns="91440" rIns="0" bIns="91440" rtlCol="0">
            <a:spAutoFit/>
          </a:bodyPr>
          <a:lstStyle/>
          <a:p>
            <a:pPr algn="l" defTabSz="914400">
              <a:buNone/>
            </a:pPr>
            <a:r>
              <a:rPr lang="fr-BE" sz="1100" b="0" i="0">
                <a:solidFill>
                  <a:srgbClr val="000000"/>
                </a:solidFill>
                <a:latin typeface="Times New Roman"/>
                <a:ea typeface="+mn-ea"/>
                <a:cs typeface="Times New Roman"/>
              </a:rPr>
              <a:t>Non</a:t>
            </a:r>
            <a:endParaRPr lang="en-US" sz="1100" dirty="0">
              <a:solidFill>
                <a:schemeClr val="tx2"/>
              </a:solidFill>
              <a:latin typeface="Times New Roman" pitchFamily="18" charset="0"/>
              <a:cs typeface="Times New Roman" pitchFamily="18" charset="0"/>
            </a:endParaRPr>
          </a:p>
        </p:txBody>
      </p:sp>
      <p:sp>
        <p:nvSpPr>
          <p:cNvPr id="13" name="TextBox 12"/>
          <p:cNvSpPr txBox="1"/>
          <p:nvPr/>
        </p:nvSpPr>
        <p:spPr>
          <a:xfrm>
            <a:off x="6477000" y="1676400"/>
            <a:ext cx="685800" cy="523220"/>
          </a:xfrm>
          <a:prstGeom prst="rect">
            <a:avLst/>
          </a:prstGeom>
          <a:noFill/>
        </p:spPr>
        <p:txBody>
          <a:bodyPr wrap="square" lIns="9144" tIns="91440" rIns="0" bIns="91440" rtlCol="0">
            <a:spAutoFit/>
          </a:bodyPr>
          <a:lstStyle/>
          <a:p>
            <a:pPr algn="l" defTabSz="914400">
              <a:buNone/>
            </a:pPr>
            <a:r>
              <a:rPr lang="fr-BE" sz="1100" b="0" i="0" dirty="0">
                <a:solidFill>
                  <a:srgbClr val="000000"/>
                </a:solidFill>
                <a:latin typeface="Times New Roman"/>
                <a:ea typeface="+mn-ea"/>
                <a:cs typeface="Times New Roman"/>
              </a:rPr>
              <a:t>Cycle de conception</a:t>
            </a:r>
            <a:endParaRPr lang="en-US" sz="1100" dirty="0">
              <a:solidFill>
                <a:schemeClr val="tx2"/>
              </a:solidFill>
              <a:latin typeface="Times New Roman" pitchFamily="18" charset="0"/>
              <a:cs typeface="Times New Roman" pitchFamily="18" charset="0"/>
            </a:endParaRPr>
          </a:p>
        </p:txBody>
      </p:sp>
    </p:spTree>
  </p:cSld>
  <p:clrMapOvr>
    <a:masterClrMapping/>
  </p:clrMapOvr>
  <p:transition>
    <p:wipe dir="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5"/>
          <p:cNvSpPr>
            <a:spLocks noGrp="1" noChangeArrowheads="1"/>
          </p:cNvSpPr>
          <p:nvPr>
            <p:ph idx="1"/>
          </p:nvPr>
        </p:nvSpPr>
        <p:spPr>
          <a:xfrm>
            <a:off x="900113" y="1797050"/>
            <a:ext cx="3671887" cy="4368800"/>
          </a:xfrm>
        </p:spPr>
        <p:txBody>
          <a:bodyPr/>
          <a:lstStyle/>
          <a:p>
            <a:pPr marL="342900" indent="-342900" algn="l" defTabSz="914400">
              <a:spcBef>
                <a:spcPct val="20000"/>
              </a:spcBef>
              <a:buClr>
                <a:srgbClr val="4B575F"/>
              </a:buClr>
              <a:buFont typeface="Wingdings"/>
              <a:buChar char="§"/>
            </a:pPr>
            <a:r>
              <a:rPr lang="fr-BE" sz="2000" b="0" i="0">
                <a:solidFill>
                  <a:srgbClr val="4B575F"/>
                </a:solidFill>
                <a:effectLst/>
                <a:latin typeface="Arial"/>
                <a:ea typeface="+mn-ea"/>
                <a:cs typeface="Arial"/>
              </a:rPr>
              <a:t>Les déplacements imposés empêchent le déplacement de parties de la structure.</a:t>
            </a:r>
          </a:p>
          <a:p>
            <a:pPr marL="342900" indent="-342900" algn="l" defTabSz="914400">
              <a:spcBef>
                <a:spcPct val="20000"/>
              </a:spcBef>
              <a:buClr>
                <a:srgbClr val="4B575F"/>
              </a:buClr>
              <a:buFont typeface="Wingdings"/>
              <a:buChar char="§"/>
            </a:pPr>
            <a:r>
              <a:rPr lang="fr-BE" sz="2000" b="0" i="0">
                <a:solidFill>
                  <a:srgbClr val="4B575F"/>
                </a:solidFill>
                <a:effectLst/>
                <a:latin typeface="Arial"/>
                <a:ea typeface="+mn-ea"/>
                <a:cs typeface="Arial"/>
              </a:rPr>
              <a:t>Les chargements externes appliquent des forces à la structure.</a:t>
            </a:r>
          </a:p>
        </p:txBody>
      </p:sp>
      <p:sp>
        <p:nvSpPr>
          <p:cNvPr id="82947" name="Rectangle 2"/>
          <p:cNvSpPr>
            <a:spLocks noGrp="1" noChangeArrowheads="1"/>
          </p:cNvSpPr>
          <p:nvPr>
            <p:ph type="title"/>
          </p:nvPr>
        </p:nvSpPr>
        <p:spPr/>
        <p:txBody>
          <a:bodyPr/>
          <a:lstStyle/>
          <a:p>
            <a:pPr algn="l" defTabSz="914400">
              <a:spcBef>
                <a:spcPct val="0"/>
              </a:spcBef>
              <a:buNone/>
            </a:pPr>
            <a:r>
              <a:rPr lang="en-US" sz="3000" b="1" i="0" baseline="0">
                <a:solidFill>
                  <a:srgbClr val="4B575F"/>
                </a:solidFill>
                <a:latin typeface="Arial"/>
                <a:ea typeface="+mj-ea"/>
                <a:cs typeface="Arial"/>
              </a:rPr>
              <a:t>Déplacements imposés et chargements externes</a:t>
            </a:r>
          </a:p>
        </p:txBody>
      </p:sp>
      <p:pic>
        <p:nvPicPr>
          <p:cNvPr id="82948" name="Picture 4" descr="gif"/>
          <p:cNvPicPr>
            <a:picLocks noChangeAspect="1" noChangeArrowheads="1"/>
          </p:cNvPicPr>
          <p:nvPr/>
        </p:nvPicPr>
        <p:blipFill>
          <a:blip r:embed="rId3" cstate="print"/>
          <a:srcRect/>
          <a:stretch>
            <a:fillRect/>
          </a:stretch>
        </p:blipFill>
        <p:spPr bwMode="auto">
          <a:xfrm>
            <a:off x="4572000" y="1295400"/>
            <a:ext cx="2495550" cy="2466975"/>
          </a:xfrm>
          <a:prstGeom prst="rect">
            <a:avLst/>
          </a:prstGeom>
          <a:noFill/>
          <a:ln w="9525">
            <a:noFill/>
            <a:miter lim="800000"/>
            <a:headEnd/>
            <a:tailEnd/>
          </a:ln>
        </p:spPr>
      </p:pic>
      <p:sp>
        <p:nvSpPr>
          <p:cNvPr id="5" name="TextBox 4"/>
          <p:cNvSpPr txBox="1">
            <a:spLocks noChangeArrowheads="1"/>
          </p:cNvSpPr>
          <p:nvPr/>
        </p:nvSpPr>
        <p:spPr bwMode="auto">
          <a:xfrm>
            <a:off x="5943600" y="1247775"/>
            <a:ext cx="914400" cy="276225"/>
          </a:xfrm>
          <a:prstGeom prst="rect">
            <a:avLst/>
          </a:prstGeom>
          <a:noFill/>
          <a:ln w="9525">
            <a:noFill/>
            <a:miter lim="800000"/>
            <a:headEnd/>
            <a:tailEnd/>
          </a:ln>
        </p:spPr>
        <p:txBody>
          <a:bodyPr wrap="square">
            <a:spAutoFit/>
          </a:bodyPr>
          <a:lstStyle/>
          <a:p>
            <a:pPr algn="l" defTabSz="914400">
              <a:buNone/>
            </a:pPr>
            <a:r>
              <a:rPr lang="fr-BE" sz="1200" b="0" i="0" dirty="0">
                <a:solidFill>
                  <a:srgbClr val="000000"/>
                </a:solidFill>
                <a:latin typeface="Times New Roman"/>
                <a:ea typeface="+mn-ea"/>
                <a:cs typeface="Times New Roman"/>
              </a:rPr>
              <a:t>Structure</a:t>
            </a:r>
            <a:endParaRPr lang="en-US" sz="1200" dirty="0">
              <a:solidFill>
                <a:schemeClr val="tx2"/>
              </a:solidFill>
              <a:latin typeface="Times New Roman" pitchFamily="18" charset="0"/>
              <a:cs typeface="Times New Roman" pitchFamily="18" charset="0"/>
            </a:endParaRPr>
          </a:p>
        </p:txBody>
      </p:sp>
      <p:sp>
        <p:nvSpPr>
          <p:cNvPr id="6" name="TextBox 5"/>
          <p:cNvSpPr txBox="1">
            <a:spLocks noChangeArrowheads="1"/>
          </p:cNvSpPr>
          <p:nvPr/>
        </p:nvSpPr>
        <p:spPr bwMode="auto">
          <a:xfrm>
            <a:off x="4895850" y="3048000"/>
            <a:ext cx="742950" cy="276225"/>
          </a:xfrm>
          <a:prstGeom prst="rect">
            <a:avLst/>
          </a:prstGeom>
          <a:noFill/>
          <a:ln w="9525">
            <a:noFill/>
            <a:miter lim="800000"/>
            <a:headEnd/>
            <a:tailEnd/>
          </a:ln>
        </p:spPr>
        <p:txBody>
          <a:bodyPr wrap="square">
            <a:spAutoFit/>
          </a:bodyPr>
          <a:lstStyle/>
          <a:p>
            <a:pPr algn="l" defTabSz="914400">
              <a:buNone/>
            </a:pPr>
            <a:r>
              <a:rPr lang="fr-BE" sz="1200" b="0" i="0" dirty="0">
                <a:solidFill>
                  <a:srgbClr val="000000"/>
                </a:solidFill>
                <a:latin typeface="Times New Roman"/>
                <a:ea typeface="+mn-ea"/>
                <a:cs typeface="Times New Roman"/>
              </a:rPr>
              <a:t>Charge</a:t>
            </a:r>
            <a:endParaRPr lang="en-US" sz="1200" dirty="0">
              <a:solidFill>
                <a:schemeClr val="tx2"/>
              </a:solidFill>
              <a:latin typeface="Times New Roman" pitchFamily="18" charset="0"/>
              <a:cs typeface="Times New Roman" pitchFamily="18" charset="0"/>
            </a:endParaRPr>
          </a:p>
        </p:txBody>
      </p:sp>
      <p:sp>
        <p:nvSpPr>
          <p:cNvPr id="7" name="TextBox 6"/>
          <p:cNvSpPr txBox="1">
            <a:spLocks noChangeArrowheads="1"/>
          </p:cNvSpPr>
          <p:nvPr/>
        </p:nvSpPr>
        <p:spPr bwMode="auto">
          <a:xfrm>
            <a:off x="5629275" y="3533001"/>
            <a:ext cx="1609725" cy="276999"/>
          </a:xfrm>
          <a:prstGeom prst="rect">
            <a:avLst/>
          </a:prstGeom>
          <a:noFill/>
          <a:ln w="9525">
            <a:noFill/>
            <a:miter lim="800000"/>
            <a:headEnd/>
            <a:tailEnd/>
          </a:ln>
        </p:spPr>
        <p:txBody>
          <a:bodyPr wrap="square">
            <a:spAutoFit/>
          </a:bodyPr>
          <a:lstStyle/>
          <a:p>
            <a:pPr algn="l" defTabSz="914400">
              <a:buNone/>
            </a:pPr>
            <a:r>
              <a:rPr lang="fr-BE" sz="1200" b="0" i="0" dirty="0">
                <a:solidFill>
                  <a:srgbClr val="000000"/>
                </a:solidFill>
                <a:latin typeface="Times New Roman"/>
                <a:ea typeface="+mn-ea"/>
                <a:cs typeface="Times New Roman"/>
              </a:rPr>
              <a:t>Culée</a:t>
            </a:r>
            <a:endParaRPr lang="en-US" sz="1200" dirty="0">
              <a:solidFill>
                <a:schemeClr val="tx2"/>
              </a:solidFill>
              <a:latin typeface="Times New Roman" pitchFamily="18" charset="0"/>
              <a:cs typeface="Times New Roman" pitchFamily="18" charset="0"/>
            </a:endParaRPr>
          </a:p>
        </p:txBody>
      </p:sp>
    </p:spTree>
  </p:cSld>
  <p:clrMapOvr>
    <a:masterClrMapping/>
  </p:clrMapOvr>
  <p:transition>
    <p:wipe dir="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5"/>
          <p:cNvSpPr>
            <a:spLocks noGrp="1" noChangeArrowheads="1"/>
          </p:cNvSpPr>
          <p:nvPr>
            <p:ph idx="1"/>
          </p:nvPr>
        </p:nvSpPr>
        <p:spPr>
          <a:xfrm>
            <a:off x="900113" y="1797050"/>
            <a:ext cx="3503612" cy="4368800"/>
          </a:xfrm>
        </p:spPr>
        <p:txBody>
          <a:bodyPr/>
          <a:lstStyle/>
          <a:p>
            <a:pPr marL="342900" indent="-342900" algn="l" defTabSz="914400">
              <a:spcBef>
                <a:spcPct val="20000"/>
              </a:spcBef>
              <a:buClr>
                <a:srgbClr val="4B575F"/>
              </a:buClr>
              <a:buFont typeface="Wingdings"/>
              <a:buChar char="§"/>
            </a:pPr>
            <a:r>
              <a:rPr lang="fr-BE" sz="2000" b="0" i="0">
                <a:solidFill>
                  <a:srgbClr val="4B575F"/>
                </a:solidFill>
                <a:effectLst/>
                <a:latin typeface="Arial"/>
                <a:ea typeface="+mn-ea"/>
                <a:cs typeface="Arial"/>
              </a:rPr>
              <a:t>Le matériau sélectionné fournit des informations à l'analyse sous la forme de propriétés numériques.</a:t>
            </a:r>
          </a:p>
        </p:txBody>
      </p:sp>
      <p:sp>
        <p:nvSpPr>
          <p:cNvPr id="83971" name="Rectangle 2"/>
          <p:cNvSpPr>
            <a:spLocks noGrp="1" noChangeArrowheads="1"/>
          </p:cNvSpPr>
          <p:nvPr>
            <p:ph type="title"/>
          </p:nvPr>
        </p:nvSpPr>
        <p:spPr/>
        <p:txBody>
          <a:bodyPr/>
          <a:lstStyle/>
          <a:p>
            <a:pPr algn="l" defTabSz="914400">
              <a:spcBef>
                <a:spcPct val="0"/>
              </a:spcBef>
              <a:buNone/>
            </a:pPr>
            <a:r>
              <a:rPr lang="en-US" sz="3000" b="1" i="0" baseline="0">
                <a:solidFill>
                  <a:srgbClr val="4B575F"/>
                </a:solidFill>
                <a:latin typeface="Arial"/>
                <a:ea typeface="+mj-ea"/>
                <a:cs typeface="Arial"/>
              </a:rPr>
              <a:t>Matériau</a:t>
            </a:r>
          </a:p>
        </p:txBody>
      </p:sp>
      <p:pic>
        <p:nvPicPr>
          <p:cNvPr id="5" name="Picture 6" descr="Page29_01"/>
          <p:cNvPicPr>
            <a:picLocks noChangeAspect="1" noChangeArrowheads="1"/>
          </p:cNvPicPr>
          <p:nvPr/>
        </p:nvPicPr>
        <p:blipFill>
          <a:blip r:embed="rId3" cstate="print"/>
          <a:srcRect/>
          <a:stretch>
            <a:fillRect/>
          </a:stretch>
        </p:blipFill>
        <p:spPr bwMode="auto">
          <a:xfrm>
            <a:off x="4381500" y="1524000"/>
            <a:ext cx="4533900" cy="3281363"/>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8"/>
          <p:cNvSpPr>
            <a:spLocks noGrp="1" noChangeArrowheads="1"/>
          </p:cNvSpPr>
          <p:nvPr>
            <p:ph idx="1"/>
          </p:nvPr>
        </p:nvSpPr>
        <p:spPr>
          <a:xfrm>
            <a:off x="900113" y="1797050"/>
            <a:ext cx="7891462" cy="4368800"/>
          </a:xfrm>
        </p:spPr>
        <p:txBody>
          <a:bodyPr/>
          <a:lstStyle/>
          <a:p>
            <a:pPr marL="342900" indent="-342900" algn="l" defTabSz="914400">
              <a:spcBef>
                <a:spcPct val="20000"/>
              </a:spcBef>
              <a:buClr>
                <a:srgbClr val="4B575F"/>
              </a:buClr>
              <a:buFont typeface="Wingdings"/>
              <a:buChar char="§"/>
            </a:pPr>
            <a:r>
              <a:rPr lang="fr-BE" sz="2000" b="0" i="0">
                <a:solidFill>
                  <a:srgbClr val="4B575F"/>
                </a:solidFill>
                <a:effectLst/>
                <a:latin typeface="Arial"/>
                <a:ea typeface="+mn-ea"/>
                <a:cs typeface="Arial"/>
              </a:rPr>
              <a:t>Prérequis pour ce projet.</a:t>
            </a:r>
          </a:p>
          <a:p>
            <a:pPr marL="342900" indent="-342900" algn="l" defTabSz="914400">
              <a:spcBef>
                <a:spcPct val="20000"/>
              </a:spcBef>
              <a:buClr>
                <a:srgbClr val="4B575F"/>
              </a:buClr>
              <a:buFont typeface="Wingdings"/>
              <a:buChar char="§"/>
            </a:pPr>
            <a:r>
              <a:rPr lang="fr-BE" sz="2000" b="0" i="0">
                <a:solidFill>
                  <a:srgbClr val="4B575F"/>
                </a:solidFill>
                <a:effectLst/>
                <a:latin typeface="Arial"/>
                <a:ea typeface="+mn-ea"/>
                <a:cs typeface="Arial"/>
              </a:rPr>
              <a:t>Les fichiers SolidWorks appartiennent à trois types principaux: pièces, assemblages et mises en plan.</a:t>
            </a:r>
          </a:p>
        </p:txBody>
      </p:sp>
      <p:sp>
        <p:nvSpPr>
          <p:cNvPr id="59395" name="Rectangle 4"/>
          <p:cNvSpPr>
            <a:spLocks noGrp="1" noChangeArrowheads="1"/>
          </p:cNvSpPr>
          <p:nvPr>
            <p:ph type="title"/>
          </p:nvPr>
        </p:nvSpPr>
        <p:spPr/>
        <p:txBody>
          <a:bodyPr/>
          <a:lstStyle/>
          <a:p>
            <a:pPr algn="l" defTabSz="914400">
              <a:spcBef>
                <a:spcPct val="0"/>
              </a:spcBef>
              <a:buNone/>
            </a:pPr>
            <a:r>
              <a:rPr lang="en-US" sz="3000" b="1" i="0" baseline="0">
                <a:solidFill>
                  <a:srgbClr val="4B575F"/>
                </a:solidFill>
                <a:latin typeface="Arial"/>
                <a:ea typeface="+mj-ea"/>
                <a:cs typeface="Arial"/>
              </a:rPr>
              <a:t>Prérequis  </a:t>
            </a:r>
          </a:p>
        </p:txBody>
      </p:sp>
    </p:spTree>
  </p:cSld>
  <p:clrMapOvr>
    <a:masterClrMapping/>
  </p:clrMapOvr>
  <p:transition>
    <p:wipe dir="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5"/>
          <p:cNvSpPr>
            <a:spLocks noGrp="1" noChangeArrowheads="1"/>
          </p:cNvSpPr>
          <p:nvPr>
            <p:ph idx="1"/>
          </p:nvPr>
        </p:nvSpPr>
        <p:spPr>
          <a:xfrm>
            <a:off x="900113" y="1797050"/>
            <a:ext cx="3722687" cy="4368800"/>
          </a:xfrm>
        </p:spPr>
        <p:txBody>
          <a:bodyPr/>
          <a:lstStyle/>
          <a:p>
            <a:pPr marL="342900" indent="-342900" algn="l" defTabSz="914400">
              <a:spcBef>
                <a:spcPct val="20000"/>
              </a:spcBef>
              <a:buClr>
                <a:srgbClr val="4B575F"/>
              </a:buClr>
              <a:buFont typeface="Wingdings"/>
              <a:buChar char="§"/>
            </a:pPr>
            <a:r>
              <a:rPr lang="fr-BE" sz="2000" b="0" i="0">
                <a:solidFill>
                  <a:srgbClr val="4B575F"/>
                </a:solidFill>
                <a:effectLst/>
                <a:latin typeface="Arial"/>
                <a:ea typeface="+mn-ea"/>
                <a:cs typeface="Arial"/>
              </a:rPr>
              <a:t>Les connexions sont créées automatiquement aux intersections des lignes de construction. </a:t>
            </a:r>
          </a:p>
        </p:txBody>
      </p:sp>
      <p:sp>
        <p:nvSpPr>
          <p:cNvPr id="84995" name="Rectangle 4"/>
          <p:cNvSpPr>
            <a:spLocks noGrp="1" noChangeArrowheads="1"/>
          </p:cNvSpPr>
          <p:nvPr>
            <p:ph type="title"/>
          </p:nvPr>
        </p:nvSpPr>
        <p:spPr/>
        <p:txBody>
          <a:bodyPr/>
          <a:lstStyle/>
          <a:p>
            <a:pPr algn="l" defTabSz="914400">
              <a:spcBef>
                <a:spcPct val="0"/>
              </a:spcBef>
              <a:buNone/>
            </a:pPr>
            <a:r>
              <a:rPr lang="en-US" sz="3000" b="1" i="0" baseline="0">
                <a:solidFill>
                  <a:srgbClr val="4B575F"/>
                </a:solidFill>
                <a:latin typeface="Arial"/>
                <a:ea typeface="+mj-ea"/>
                <a:cs typeface="Arial"/>
              </a:rPr>
              <a:t>Connexions</a:t>
            </a:r>
          </a:p>
        </p:txBody>
      </p:sp>
      <p:pic>
        <p:nvPicPr>
          <p:cNvPr id="84996" name="Picture 7" descr="Region Capture.JPG"/>
          <p:cNvPicPr>
            <a:picLocks noChangeAspect="1"/>
          </p:cNvPicPr>
          <p:nvPr/>
        </p:nvPicPr>
        <p:blipFill>
          <a:blip r:embed="rId3" cstate="print"/>
          <a:srcRect/>
          <a:stretch>
            <a:fillRect/>
          </a:stretch>
        </p:blipFill>
        <p:spPr bwMode="auto">
          <a:xfrm>
            <a:off x="4713288" y="814388"/>
            <a:ext cx="4224337" cy="3381375"/>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018" name="Picture 6" descr="Region Capture.JPG"/>
          <p:cNvPicPr>
            <a:picLocks noChangeAspect="1"/>
          </p:cNvPicPr>
          <p:nvPr/>
        </p:nvPicPr>
        <p:blipFill>
          <a:blip r:embed="rId3" cstate="print"/>
          <a:srcRect/>
          <a:stretch>
            <a:fillRect/>
          </a:stretch>
        </p:blipFill>
        <p:spPr bwMode="auto">
          <a:xfrm>
            <a:off x="4630738" y="925513"/>
            <a:ext cx="3724275" cy="2921000"/>
          </a:xfrm>
          <a:prstGeom prst="rect">
            <a:avLst/>
          </a:prstGeom>
          <a:noFill/>
          <a:ln w="9525">
            <a:noFill/>
            <a:miter lim="800000"/>
            <a:headEnd/>
            <a:tailEnd/>
          </a:ln>
        </p:spPr>
      </p:pic>
      <p:sp>
        <p:nvSpPr>
          <p:cNvPr id="86019" name="Rectangle 5"/>
          <p:cNvSpPr>
            <a:spLocks noGrp="1" noChangeArrowheads="1"/>
          </p:cNvSpPr>
          <p:nvPr>
            <p:ph idx="1"/>
          </p:nvPr>
        </p:nvSpPr>
        <p:spPr>
          <a:xfrm>
            <a:off x="900113" y="1797050"/>
            <a:ext cx="3621087" cy="4368800"/>
          </a:xfrm>
        </p:spPr>
        <p:txBody>
          <a:bodyPr/>
          <a:lstStyle/>
          <a:p>
            <a:pPr marL="342900" indent="-342900" algn="l" defTabSz="914400">
              <a:spcBef>
                <a:spcPct val="20000"/>
              </a:spcBef>
              <a:buClr>
                <a:srgbClr val="4B575F"/>
              </a:buClr>
              <a:buFont typeface="Wingdings"/>
              <a:buChar char="§"/>
            </a:pPr>
            <a:r>
              <a:rPr lang="fr-BE" sz="2000" b="0" i="0">
                <a:solidFill>
                  <a:srgbClr val="4B575F"/>
                </a:solidFill>
                <a:effectLst/>
                <a:latin typeface="Arial"/>
                <a:ea typeface="+mn-ea"/>
                <a:cs typeface="Arial"/>
              </a:rPr>
              <a:t>Les déplacements imposés sont appliqués en sélectionnant des connexions du modèle.</a:t>
            </a:r>
          </a:p>
        </p:txBody>
      </p:sp>
      <p:sp>
        <p:nvSpPr>
          <p:cNvPr id="86020" name="Rectangle 4"/>
          <p:cNvSpPr>
            <a:spLocks noGrp="1" noChangeArrowheads="1"/>
          </p:cNvSpPr>
          <p:nvPr>
            <p:ph type="title"/>
          </p:nvPr>
        </p:nvSpPr>
        <p:spPr/>
        <p:txBody>
          <a:bodyPr/>
          <a:lstStyle/>
          <a:p>
            <a:pPr algn="l" defTabSz="914400">
              <a:spcBef>
                <a:spcPct val="0"/>
              </a:spcBef>
              <a:buNone/>
            </a:pPr>
            <a:r>
              <a:rPr lang="en-US" sz="3000" b="1" i="0" baseline="0">
                <a:solidFill>
                  <a:srgbClr val="4B575F"/>
                </a:solidFill>
                <a:latin typeface="Arial"/>
                <a:ea typeface="+mj-ea"/>
                <a:cs typeface="Arial"/>
              </a:rPr>
              <a:t>Déplacements imposés</a:t>
            </a:r>
          </a:p>
        </p:txBody>
      </p:sp>
      <p:pic>
        <p:nvPicPr>
          <p:cNvPr id="6" name="Picture 7" descr="Page31_01"/>
          <p:cNvPicPr>
            <a:picLocks noChangeAspect="1" noChangeArrowheads="1"/>
          </p:cNvPicPr>
          <p:nvPr/>
        </p:nvPicPr>
        <p:blipFill>
          <a:blip r:embed="rId4" cstate="print"/>
          <a:srcRect/>
          <a:stretch>
            <a:fillRect/>
          </a:stretch>
        </p:blipFill>
        <p:spPr bwMode="auto">
          <a:xfrm>
            <a:off x="7086600" y="685800"/>
            <a:ext cx="1855787" cy="4124325"/>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5"/>
          <p:cNvSpPr>
            <a:spLocks noGrp="1" noChangeArrowheads="1"/>
          </p:cNvSpPr>
          <p:nvPr>
            <p:ph idx="1"/>
          </p:nvPr>
        </p:nvSpPr>
        <p:spPr>
          <a:xfrm>
            <a:off x="900113" y="1797050"/>
            <a:ext cx="3600450" cy="4368800"/>
          </a:xfrm>
        </p:spPr>
        <p:txBody>
          <a:bodyPr/>
          <a:lstStyle/>
          <a:p>
            <a:pPr marL="342900" indent="-342900" algn="l" defTabSz="914400">
              <a:spcBef>
                <a:spcPct val="20000"/>
              </a:spcBef>
              <a:buClr>
                <a:srgbClr val="4B575F"/>
              </a:buClr>
              <a:buFont typeface="Wingdings"/>
              <a:buChar char="§"/>
            </a:pPr>
            <a:r>
              <a:rPr lang="fr-BE" sz="2000" b="0" i="0">
                <a:solidFill>
                  <a:srgbClr val="4B575F"/>
                </a:solidFill>
                <a:effectLst/>
                <a:latin typeface="Arial"/>
                <a:ea typeface="+mn-ea"/>
                <a:cs typeface="Arial"/>
              </a:rPr>
              <a:t>Les chargements externes sont appliqués en sélectionnant des connexions du modèle.</a:t>
            </a:r>
          </a:p>
          <a:p>
            <a:pPr marL="342900" indent="-342900" algn="l" defTabSz="914400">
              <a:spcBef>
                <a:spcPct val="20000"/>
              </a:spcBef>
              <a:buFont typeface="Wingdings"/>
              <a:buChar char="§"/>
            </a:pPr>
            <a:endParaRPr lang="en-US" sz="2000" smtClean="0">
              <a:latin typeface="Arial" charset="0"/>
              <a:cs typeface="Arial" charset="0"/>
            </a:endParaRPr>
          </a:p>
          <a:p>
            <a:pPr marL="342900" indent="-342900" algn="l" defTabSz="914400">
              <a:spcBef>
                <a:spcPct val="20000"/>
              </a:spcBef>
              <a:buFont typeface="Wingdings"/>
              <a:buChar char="§"/>
            </a:pPr>
            <a:endParaRPr lang="en-US" sz="2000" smtClean="0">
              <a:latin typeface="Arial" charset="0"/>
              <a:cs typeface="Arial" charset="0"/>
            </a:endParaRPr>
          </a:p>
        </p:txBody>
      </p:sp>
      <p:sp>
        <p:nvSpPr>
          <p:cNvPr id="87043" name="Rectangle 4"/>
          <p:cNvSpPr>
            <a:spLocks noGrp="1" noChangeArrowheads="1"/>
          </p:cNvSpPr>
          <p:nvPr>
            <p:ph type="title"/>
          </p:nvPr>
        </p:nvSpPr>
        <p:spPr/>
        <p:txBody>
          <a:bodyPr/>
          <a:lstStyle/>
          <a:p>
            <a:pPr algn="l" defTabSz="914400">
              <a:spcBef>
                <a:spcPct val="0"/>
              </a:spcBef>
              <a:buNone/>
            </a:pPr>
            <a:r>
              <a:rPr lang="en-US" sz="3000" b="1" i="0" baseline="0">
                <a:solidFill>
                  <a:srgbClr val="4B575F"/>
                </a:solidFill>
                <a:latin typeface="Arial"/>
                <a:ea typeface="+mj-ea"/>
                <a:cs typeface="Arial"/>
              </a:rPr>
              <a:t>Chargements</a:t>
            </a:r>
          </a:p>
        </p:txBody>
      </p:sp>
      <p:pic>
        <p:nvPicPr>
          <p:cNvPr id="87044" name="Picture 5" descr="Region Capture.JPG"/>
          <p:cNvPicPr>
            <a:picLocks noChangeAspect="1"/>
          </p:cNvPicPr>
          <p:nvPr/>
        </p:nvPicPr>
        <p:blipFill>
          <a:blip r:embed="rId3" cstate="print"/>
          <a:srcRect/>
          <a:stretch>
            <a:fillRect/>
          </a:stretch>
        </p:blipFill>
        <p:spPr bwMode="auto">
          <a:xfrm>
            <a:off x="4572000" y="823913"/>
            <a:ext cx="4364038" cy="3381375"/>
          </a:xfrm>
          <a:prstGeom prst="rect">
            <a:avLst/>
          </a:prstGeom>
          <a:noFill/>
          <a:ln w="9525">
            <a:noFill/>
            <a:miter lim="800000"/>
            <a:headEnd/>
            <a:tailEnd/>
          </a:ln>
        </p:spPr>
      </p:pic>
      <p:pic>
        <p:nvPicPr>
          <p:cNvPr id="6" name="Picture 7" descr="Page32_01"/>
          <p:cNvPicPr>
            <a:picLocks noChangeAspect="1" noChangeArrowheads="1"/>
          </p:cNvPicPr>
          <p:nvPr/>
        </p:nvPicPr>
        <p:blipFill>
          <a:blip r:embed="rId4" cstate="print"/>
          <a:srcRect/>
          <a:stretch>
            <a:fillRect/>
          </a:stretch>
        </p:blipFill>
        <p:spPr bwMode="auto">
          <a:xfrm>
            <a:off x="7086600" y="974874"/>
            <a:ext cx="1855787" cy="3248025"/>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5"/>
          <p:cNvSpPr>
            <a:spLocks noGrp="1" noChangeArrowheads="1"/>
          </p:cNvSpPr>
          <p:nvPr>
            <p:ph idx="1"/>
          </p:nvPr>
        </p:nvSpPr>
        <p:spPr>
          <a:xfrm>
            <a:off x="900113" y="1533525"/>
            <a:ext cx="4068762" cy="4367213"/>
          </a:xfrm>
        </p:spPr>
        <p:txBody>
          <a:bodyPr/>
          <a:lstStyle/>
          <a:p>
            <a:pPr marL="342900" indent="-342900" algn="l" defTabSz="914400">
              <a:spcBef>
                <a:spcPct val="20000"/>
              </a:spcBef>
              <a:buClr>
                <a:srgbClr val="4B575F"/>
              </a:buClr>
              <a:buFont typeface="Wingdings"/>
              <a:buChar char="§"/>
            </a:pPr>
            <a:r>
              <a:rPr lang="fr-BE" sz="2000" b="0" i="0" dirty="0">
                <a:solidFill>
                  <a:srgbClr val="4B575F"/>
                </a:solidFill>
                <a:effectLst/>
                <a:latin typeface="Arial"/>
                <a:ea typeface="+mn-ea"/>
                <a:cs typeface="Arial"/>
              </a:rPr>
              <a:t>Le maillage crée des éléments poutre et des nœuds qui représentent la forme du modèle. </a:t>
            </a:r>
          </a:p>
        </p:txBody>
      </p:sp>
      <p:sp>
        <p:nvSpPr>
          <p:cNvPr id="88067" name="Rectangle 4"/>
          <p:cNvSpPr>
            <a:spLocks noGrp="1" noChangeArrowheads="1"/>
          </p:cNvSpPr>
          <p:nvPr>
            <p:ph type="title"/>
          </p:nvPr>
        </p:nvSpPr>
        <p:spPr/>
        <p:txBody>
          <a:bodyPr/>
          <a:lstStyle/>
          <a:p>
            <a:r>
              <a:rPr lang="en-US" dirty="0" err="1" smtClean="0">
                <a:solidFill>
                  <a:srgbClr val="4B575F"/>
                </a:solidFill>
                <a:latin typeface="Arial"/>
                <a:cs typeface="Arial"/>
              </a:rPr>
              <a:t>Maillage</a:t>
            </a:r>
            <a:r>
              <a:rPr lang="en-US" dirty="0" smtClean="0">
                <a:solidFill>
                  <a:srgbClr val="4B575F"/>
                </a:solidFill>
                <a:latin typeface="Arial"/>
                <a:cs typeface="Arial"/>
              </a:rPr>
              <a:t> et </a:t>
            </a:r>
            <a:r>
              <a:rPr lang="en-US" dirty="0" err="1" smtClean="0">
                <a:solidFill>
                  <a:srgbClr val="4B575F"/>
                </a:solidFill>
                <a:latin typeface="Arial"/>
                <a:cs typeface="Arial"/>
              </a:rPr>
              <a:t>exécution</a:t>
            </a:r>
            <a:endParaRPr lang="en-US" sz="3000" b="1" i="0" baseline="0" dirty="0">
              <a:solidFill>
                <a:srgbClr val="4B575F"/>
              </a:solidFill>
              <a:latin typeface="Arial"/>
              <a:ea typeface="+mj-ea"/>
              <a:cs typeface="Arial"/>
            </a:endParaRPr>
          </a:p>
        </p:txBody>
      </p:sp>
      <p:pic>
        <p:nvPicPr>
          <p:cNvPr id="88068" name="Picture 5" descr="Region Capture.JPG"/>
          <p:cNvPicPr>
            <a:picLocks noChangeAspect="1"/>
          </p:cNvPicPr>
          <p:nvPr/>
        </p:nvPicPr>
        <p:blipFill>
          <a:blip r:embed="rId3" cstate="print"/>
          <a:srcRect/>
          <a:stretch>
            <a:fillRect/>
          </a:stretch>
        </p:blipFill>
        <p:spPr bwMode="auto">
          <a:xfrm>
            <a:off x="4968875" y="893763"/>
            <a:ext cx="3941763" cy="3052762"/>
          </a:xfrm>
          <a:prstGeom prst="rect">
            <a:avLst/>
          </a:prstGeom>
          <a:noFill/>
          <a:ln w="9525">
            <a:noFill/>
            <a:miter lim="800000"/>
            <a:headEnd/>
            <a:tailEnd/>
          </a:ln>
        </p:spPr>
      </p:pic>
      <p:pic>
        <p:nvPicPr>
          <p:cNvPr id="88069" name="Picture 6" descr="Region Capture.JPG"/>
          <p:cNvPicPr>
            <a:picLocks noChangeAspect="1"/>
          </p:cNvPicPr>
          <p:nvPr/>
        </p:nvPicPr>
        <p:blipFill>
          <a:blip r:embed="rId4" cstate="print"/>
          <a:srcRect/>
          <a:stretch>
            <a:fillRect/>
          </a:stretch>
        </p:blipFill>
        <p:spPr bwMode="auto">
          <a:xfrm>
            <a:off x="255588" y="3140075"/>
            <a:ext cx="2120900" cy="1889125"/>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4"/>
          <p:cNvSpPr>
            <a:spLocks noGrp="1" noChangeArrowheads="1"/>
          </p:cNvSpPr>
          <p:nvPr>
            <p:ph type="title"/>
          </p:nvPr>
        </p:nvSpPr>
        <p:spPr/>
        <p:txBody>
          <a:bodyPr/>
          <a:lstStyle/>
          <a:p>
            <a:pPr algn="l" defTabSz="914400">
              <a:spcBef>
                <a:spcPct val="0"/>
              </a:spcBef>
              <a:buNone/>
            </a:pPr>
            <a:r>
              <a:rPr lang="en-US" sz="3000" b="1" i="0" baseline="0">
                <a:solidFill>
                  <a:srgbClr val="4B575F"/>
                </a:solidFill>
                <a:latin typeface="Arial"/>
                <a:ea typeface="+mj-ea"/>
                <a:cs typeface="Arial"/>
              </a:rPr>
              <a:t>5 - Modification des conceptions</a:t>
            </a:r>
          </a:p>
        </p:txBody>
      </p:sp>
    </p:spTree>
  </p:cSld>
  <p:clrMapOvr>
    <a:masterClrMapping/>
  </p:clrMapOvr>
  <p:transition>
    <p:wipe dir="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5"/>
          <p:cNvSpPr>
            <a:spLocks noGrp="1" noChangeArrowheads="1"/>
          </p:cNvSpPr>
          <p:nvPr>
            <p:ph idx="1"/>
          </p:nvPr>
        </p:nvSpPr>
        <p:spPr>
          <a:xfrm>
            <a:off x="900113" y="1797050"/>
            <a:ext cx="5343525" cy="4368800"/>
          </a:xfrm>
        </p:spPr>
        <p:txBody>
          <a:bodyPr/>
          <a:lstStyle/>
          <a:p>
            <a:pPr marL="342900" indent="-342900" algn="l" defTabSz="914400">
              <a:spcBef>
                <a:spcPct val="20000"/>
              </a:spcBef>
              <a:buClr>
                <a:srgbClr val="4B575F"/>
              </a:buClr>
              <a:buFont typeface="Wingdings"/>
              <a:buChar char="§"/>
            </a:pPr>
            <a:r>
              <a:rPr lang="fr-BE" sz="2000" b="0" i="0">
                <a:solidFill>
                  <a:srgbClr val="4B575F"/>
                </a:solidFill>
                <a:effectLst/>
                <a:latin typeface="Arial"/>
                <a:ea typeface="+mn-ea"/>
                <a:cs typeface="Arial"/>
              </a:rPr>
              <a:t>En utilisant différents modèles, suivez les modifications apportées au modèle et à la capacité de la structure.</a:t>
            </a:r>
          </a:p>
        </p:txBody>
      </p:sp>
      <p:sp>
        <p:nvSpPr>
          <p:cNvPr id="90115" name="Rectangle 4"/>
          <p:cNvSpPr>
            <a:spLocks noGrp="1" noChangeArrowheads="1"/>
          </p:cNvSpPr>
          <p:nvPr>
            <p:ph type="title"/>
          </p:nvPr>
        </p:nvSpPr>
        <p:spPr/>
        <p:txBody>
          <a:bodyPr/>
          <a:lstStyle/>
          <a:p>
            <a:pPr algn="l" defTabSz="914400">
              <a:spcBef>
                <a:spcPct val="0"/>
              </a:spcBef>
              <a:buNone/>
            </a:pPr>
            <a:r>
              <a:rPr lang="en-US" sz="3000" b="1" i="0" baseline="0">
                <a:solidFill>
                  <a:srgbClr val="4B575F"/>
                </a:solidFill>
                <a:latin typeface="Arial"/>
                <a:ea typeface="+mj-ea"/>
                <a:cs typeface="Arial"/>
              </a:rPr>
              <a:t>Modifications</a:t>
            </a:r>
          </a:p>
        </p:txBody>
      </p:sp>
      <p:pic>
        <p:nvPicPr>
          <p:cNvPr id="90116" name="Picture 7" descr="Region Capture.JPG"/>
          <p:cNvPicPr>
            <a:picLocks noChangeAspect="1"/>
          </p:cNvPicPr>
          <p:nvPr/>
        </p:nvPicPr>
        <p:blipFill>
          <a:blip r:embed="rId3" cstate="print"/>
          <a:srcRect/>
          <a:stretch>
            <a:fillRect/>
          </a:stretch>
        </p:blipFill>
        <p:spPr bwMode="auto">
          <a:xfrm>
            <a:off x="6243638" y="827088"/>
            <a:ext cx="1905000" cy="556260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4"/>
          <p:cNvSpPr>
            <a:spLocks noGrp="1" noChangeArrowheads="1"/>
          </p:cNvSpPr>
          <p:nvPr>
            <p:ph type="title"/>
          </p:nvPr>
        </p:nvSpPr>
        <p:spPr/>
        <p:txBody>
          <a:bodyPr/>
          <a:lstStyle/>
          <a:p>
            <a:pPr algn="l" defTabSz="914400">
              <a:spcBef>
                <a:spcPct val="0"/>
              </a:spcBef>
              <a:buNone/>
            </a:pPr>
            <a:r>
              <a:rPr lang="en-US" sz="3000" b="1" i="0" baseline="0">
                <a:solidFill>
                  <a:srgbClr val="4B575F"/>
                </a:solidFill>
                <a:latin typeface="Arial"/>
                <a:ea typeface="+mj-ea"/>
                <a:cs typeface="Arial"/>
              </a:rPr>
              <a:t>6 – Utilisation d'un assemblage</a:t>
            </a:r>
          </a:p>
        </p:txBody>
      </p:sp>
    </p:spTree>
  </p:cSld>
  <p:clrMapOvr>
    <a:masterClrMapping/>
  </p:clrMapOvr>
  <p:transition>
    <p:wipe dir="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5"/>
          <p:cNvSpPr>
            <a:spLocks noGrp="1" noChangeArrowheads="1"/>
          </p:cNvSpPr>
          <p:nvPr>
            <p:ph idx="1"/>
          </p:nvPr>
        </p:nvSpPr>
        <p:spPr>
          <a:xfrm>
            <a:off x="900113" y="1797050"/>
            <a:ext cx="4191000" cy="4368800"/>
          </a:xfrm>
        </p:spPr>
        <p:txBody>
          <a:bodyPr/>
          <a:lstStyle/>
          <a:p>
            <a:pPr marL="342900" indent="-342900" algn="l" defTabSz="914400">
              <a:spcBef>
                <a:spcPct val="20000"/>
              </a:spcBef>
              <a:buClr>
                <a:srgbClr val="4B575F"/>
              </a:buClr>
              <a:buFont typeface="Wingdings"/>
              <a:buChar char="§"/>
            </a:pPr>
            <a:r>
              <a:rPr lang="fr-BE" sz="2000" b="0" i="0">
                <a:solidFill>
                  <a:srgbClr val="4B575F"/>
                </a:solidFill>
                <a:effectLst/>
                <a:latin typeface="Arial"/>
                <a:ea typeface="+mn-ea"/>
                <a:cs typeface="Arial"/>
              </a:rPr>
              <a:t>Dans un assemblage, il est possible de vérifier les composants pour détecter les collisions ou les interférences. </a:t>
            </a:r>
          </a:p>
        </p:txBody>
      </p:sp>
      <p:sp>
        <p:nvSpPr>
          <p:cNvPr id="92163" name="Rectangle 4"/>
          <p:cNvSpPr>
            <a:spLocks noGrp="1" noChangeArrowheads="1"/>
          </p:cNvSpPr>
          <p:nvPr>
            <p:ph type="title"/>
          </p:nvPr>
        </p:nvSpPr>
        <p:spPr/>
        <p:txBody>
          <a:bodyPr/>
          <a:lstStyle/>
          <a:p>
            <a:pPr algn="l" defTabSz="914400">
              <a:spcBef>
                <a:spcPct val="0"/>
              </a:spcBef>
              <a:buNone/>
            </a:pPr>
            <a:r>
              <a:rPr lang="en-US" sz="3000" b="1" i="0" baseline="0">
                <a:solidFill>
                  <a:srgbClr val="4B575F"/>
                </a:solidFill>
                <a:latin typeface="Arial"/>
                <a:ea typeface="+mj-ea"/>
                <a:cs typeface="Arial"/>
              </a:rPr>
              <a:t>Détection de collision</a:t>
            </a:r>
          </a:p>
        </p:txBody>
      </p:sp>
      <p:pic>
        <p:nvPicPr>
          <p:cNvPr id="92164" name="Picture 6" descr="Region Capture.JPG"/>
          <p:cNvPicPr>
            <a:picLocks noChangeAspect="1"/>
          </p:cNvPicPr>
          <p:nvPr/>
        </p:nvPicPr>
        <p:blipFill>
          <a:blip r:embed="rId3" cstate="print"/>
          <a:srcRect/>
          <a:stretch>
            <a:fillRect/>
          </a:stretch>
        </p:blipFill>
        <p:spPr bwMode="auto">
          <a:xfrm>
            <a:off x="5091113" y="1046163"/>
            <a:ext cx="3754437" cy="2994025"/>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5"/>
          <p:cNvSpPr>
            <a:spLocks noGrp="1" noChangeArrowheads="1"/>
          </p:cNvSpPr>
          <p:nvPr>
            <p:ph idx="1"/>
          </p:nvPr>
        </p:nvSpPr>
        <p:spPr>
          <a:xfrm>
            <a:off x="900113" y="1797050"/>
            <a:ext cx="3824287" cy="4368800"/>
          </a:xfrm>
        </p:spPr>
        <p:txBody>
          <a:bodyPr/>
          <a:lstStyle/>
          <a:p>
            <a:pPr marL="342900" indent="-342900" algn="l" defTabSz="914400">
              <a:spcBef>
                <a:spcPct val="20000"/>
              </a:spcBef>
              <a:buClr>
                <a:srgbClr val="4B575F"/>
              </a:buClr>
              <a:buFont typeface="Wingdings"/>
              <a:buChar char="§"/>
            </a:pPr>
            <a:r>
              <a:rPr lang="fr-BE" sz="2000" b="0" i="0">
                <a:solidFill>
                  <a:srgbClr val="4B575F"/>
                </a:solidFill>
                <a:effectLst/>
                <a:latin typeface="Arial"/>
                <a:ea typeface="+mn-ea"/>
                <a:cs typeface="Arial"/>
              </a:rPr>
              <a:t>Les cotes définissant la forme du modèle peuvent également servir à modifier sa taille.</a:t>
            </a:r>
          </a:p>
        </p:txBody>
      </p:sp>
      <p:sp>
        <p:nvSpPr>
          <p:cNvPr id="93187" name="Rectangle 4"/>
          <p:cNvSpPr>
            <a:spLocks noGrp="1" noChangeArrowheads="1"/>
          </p:cNvSpPr>
          <p:nvPr>
            <p:ph type="title"/>
          </p:nvPr>
        </p:nvSpPr>
        <p:spPr>
          <a:xfrm>
            <a:off x="899592" y="401859"/>
            <a:ext cx="4358208" cy="548640"/>
          </a:xfrm>
        </p:spPr>
        <p:txBody>
          <a:bodyPr/>
          <a:lstStyle/>
          <a:p>
            <a:r>
              <a:rPr lang="en-US" dirty="0" smtClean="0">
                <a:solidFill>
                  <a:srgbClr val="4B575F"/>
                </a:solidFill>
                <a:latin typeface="Arial"/>
                <a:cs typeface="Arial"/>
              </a:rPr>
              <a:t>Modification des </a:t>
            </a:r>
            <a:r>
              <a:rPr lang="en-US" sz="3000" b="1" i="0" baseline="0" dirty="0">
                <a:solidFill>
                  <a:srgbClr val="4B575F"/>
                </a:solidFill>
                <a:latin typeface="Arial"/>
                <a:ea typeface="+mj-ea"/>
                <a:cs typeface="Arial"/>
              </a:rPr>
              <a:t>cotes</a:t>
            </a:r>
          </a:p>
        </p:txBody>
      </p:sp>
      <p:pic>
        <p:nvPicPr>
          <p:cNvPr id="93188" name="Picture 4" descr="Region Capture.JPG"/>
          <p:cNvPicPr>
            <a:picLocks noChangeAspect="1"/>
          </p:cNvPicPr>
          <p:nvPr/>
        </p:nvPicPr>
        <p:blipFill>
          <a:blip r:embed="rId3" cstate="print"/>
          <a:srcRect/>
          <a:stretch>
            <a:fillRect/>
          </a:stretch>
        </p:blipFill>
        <p:spPr bwMode="auto">
          <a:xfrm>
            <a:off x="4613275" y="881063"/>
            <a:ext cx="4311650" cy="307975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4"/>
          <p:cNvSpPr>
            <a:spLocks noGrp="1" noChangeArrowheads="1"/>
          </p:cNvSpPr>
          <p:nvPr>
            <p:ph type="title"/>
          </p:nvPr>
        </p:nvSpPr>
        <p:spPr/>
        <p:txBody>
          <a:bodyPr/>
          <a:lstStyle/>
          <a:p>
            <a:pPr algn="l" defTabSz="914400">
              <a:spcBef>
                <a:spcPct val="0"/>
              </a:spcBef>
              <a:buNone/>
            </a:pPr>
            <a:r>
              <a:rPr lang="en-US" sz="3000" b="1" i="0" baseline="0" dirty="0">
                <a:solidFill>
                  <a:srgbClr val="4B575F"/>
                </a:solidFill>
                <a:latin typeface="Arial"/>
                <a:ea typeface="+mj-ea"/>
                <a:cs typeface="Arial"/>
              </a:rPr>
              <a:t>7 – </a:t>
            </a:r>
            <a:r>
              <a:rPr lang="en-US" sz="3000" b="1" i="0" baseline="0" dirty="0" err="1">
                <a:solidFill>
                  <a:srgbClr val="4B575F"/>
                </a:solidFill>
                <a:latin typeface="Arial"/>
                <a:ea typeface="+mj-ea"/>
                <a:cs typeface="Arial"/>
              </a:rPr>
              <a:t>Création</a:t>
            </a:r>
            <a:r>
              <a:rPr lang="en-US" sz="3000" b="1" i="0" baseline="0" dirty="0">
                <a:solidFill>
                  <a:srgbClr val="4B575F"/>
                </a:solidFill>
                <a:latin typeface="Arial"/>
                <a:ea typeface="+mj-ea"/>
                <a:cs typeface="Arial"/>
              </a:rPr>
              <a:t> de </a:t>
            </a:r>
            <a:r>
              <a:rPr lang="en-US" sz="3000" b="1" i="0" baseline="0" dirty="0" err="1">
                <a:solidFill>
                  <a:srgbClr val="4B575F"/>
                </a:solidFill>
                <a:latin typeface="Arial"/>
                <a:ea typeface="+mj-ea"/>
                <a:cs typeface="Arial"/>
              </a:rPr>
              <a:t>mises</a:t>
            </a:r>
            <a:r>
              <a:rPr lang="en-US" sz="3000" b="1" i="0" baseline="0" dirty="0">
                <a:solidFill>
                  <a:srgbClr val="4B575F"/>
                </a:solidFill>
                <a:latin typeface="Arial"/>
                <a:ea typeface="+mj-ea"/>
                <a:cs typeface="Arial"/>
              </a:rPr>
              <a:t> en plan de la structure</a:t>
            </a:r>
          </a:p>
        </p:txBody>
      </p:sp>
    </p:spTree>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a:lstStyle/>
          <a:p>
            <a:pPr algn="l" defTabSz="914400">
              <a:spcBef>
                <a:spcPct val="0"/>
              </a:spcBef>
              <a:buNone/>
            </a:pPr>
            <a:r>
              <a:rPr lang="en-US" sz="3000" b="1" i="0" baseline="0">
                <a:solidFill>
                  <a:srgbClr val="4B575F"/>
                </a:solidFill>
                <a:latin typeface="Arial"/>
                <a:ea typeface="+mj-ea"/>
                <a:cs typeface="Arial"/>
              </a:rPr>
              <a:t>2 - Conception de structure</a:t>
            </a:r>
          </a:p>
        </p:txBody>
      </p:sp>
    </p:spTree>
  </p:cSld>
  <p:clrMapOvr>
    <a:masterClrMapping/>
  </p:clrMapOvr>
  <p:transition>
    <p:wipe dir="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5"/>
          <p:cNvSpPr>
            <a:spLocks noGrp="1" noChangeArrowheads="1"/>
          </p:cNvSpPr>
          <p:nvPr>
            <p:ph idx="1"/>
          </p:nvPr>
        </p:nvSpPr>
        <p:spPr>
          <a:xfrm>
            <a:off x="900113" y="1797050"/>
            <a:ext cx="3905250" cy="4368800"/>
          </a:xfrm>
        </p:spPr>
        <p:txBody>
          <a:bodyPr/>
          <a:lstStyle/>
          <a:p>
            <a:pPr marL="342900" indent="-342900" algn="l" defTabSz="914400">
              <a:spcBef>
                <a:spcPct val="20000"/>
              </a:spcBef>
              <a:buClr>
                <a:srgbClr val="4B575F"/>
              </a:buClr>
              <a:buFont typeface="Wingdings"/>
              <a:buChar char="§"/>
            </a:pPr>
            <a:r>
              <a:rPr lang="fr-BE" sz="2000" b="0" i="0">
                <a:solidFill>
                  <a:srgbClr val="4B575F"/>
                </a:solidFill>
                <a:effectLst/>
                <a:latin typeface="Arial"/>
                <a:ea typeface="+mn-ea"/>
                <a:cs typeface="Arial"/>
              </a:rPr>
              <a:t>La mise en plan comprend une vue du modèle, une liste des pièces soudées et des bulles.</a:t>
            </a:r>
          </a:p>
        </p:txBody>
      </p:sp>
      <p:sp>
        <p:nvSpPr>
          <p:cNvPr id="95235" name="Rectangle 4"/>
          <p:cNvSpPr>
            <a:spLocks noGrp="1" noChangeArrowheads="1"/>
          </p:cNvSpPr>
          <p:nvPr>
            <p:ph type="title"/>
          </p:nvPr>
        </p:nvSpPr>
        <p:spPr/>
        <p:txBody>
          <a:bodyPr/>
          <a:lstStyle/>
          <a:p>
            <a:pPr algn="l" defTabSz="914400">
              <a:spcBef>
                <a:spcPct val="0"/>
              </a:spcBef>
              <a:buNone/>
            </a:pPr>
            <a:r>
              <a:rPr lang="en-US" sz="3000" b="1" i="0" baseline="0">
                <a:solidFill>
                  <a:srgbClr val="4B575F"/>
                </a:solidFill>
                <a:latin typeface="Arial"/>
                <a:ea typeface="+mj-ea"/>
                <a:cs typeface="Arial"/>
              </a:rPr>
              <a:t>Mises en plan</a:t>
            </a:r>
          </a:p>
        </p:txBody>
      </p:sp>
      <p:pic>
        <p:nvPicPr>
          <p:cNvPr id="95236" name="Picture 4" descr="Region Capture.JPG"/>
          <p:cNvPicPr>
            <a:picLocks noChangeAspect="1"/>
          </p:cNvPicPr>
          <p:nvPr/>
        </p:nvPicPr>
        <p:blipFill>
          <a:blip r:embed="rId3" cstate="print"/>
          <a:srcRect/>
          <a:stretch>
            <a:fillRect/>
          </a:stretch>
        </p:blipFill>
        <p:spPr bwMode="auto">
          <a:xfrm>
            <a:off x="4894263" y="820738"/>
            <a:ext cx="4086225" cy="527685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4"/>
          <p:cNvSpPr>
            <a:spLocks noGrp="1" noChangeArrowheads="1"/>
          </p:cNvSpPr>
          <p:nvPr>
            <p:ph type="title"/>
          </p:nvPr>
        </p:nvSpPr>
        <p:spPr/>
        <p:txBody>
          <a:bodyPr/>
          <a:lstStyle/>
          <a:p>
            <a:pPr algn="l" defTabSz="914400">
              <a:spcBef>
                <a:spcPct val="0"/>
              </a:spcBef>
              <a:buNone/>
            </a:pPr>
            <a:r>
              <a:rPr lang="en-US" sz="3000" b="1" i="0" baseline="0">
                <a:solidFill>
                  <a:srgbClr val="4B575F"/>
                </a:solidFill>
                <a:latin typeface="Arial"/>
                <a:ea typeface="+mj-ea"/>
                <a:cs typeface="Arial"/>
              </a:rPr>
              <a:t>8 – Rapports et eDrawings</a:t>
            </a:r>
          </a:p>
        </p:txBody>
      </p:sp>
    </p:spTree>
  </p:cSld>
  <p:clrMapOvr>
    <a:masterClrMapping/>
  </p:clrMapOvr>
  <p:transition>
    <p:wipe dir="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5"/>
          <p:cNvSpPr>
            <a:spLocks noGrp="1" noChangeArrowheads="1"/>
          </p:cNvSpPr>
          <p:nvPr>
            <p:ph idx="1"/>
          </p:nvPr>
        </p:nvSpPr>
        <p:spPr>
          <a:xfrm>
            <a:off x="900113" y="1797050"/>
            <a:ext cx="3413125" cy="4368800"/>
          </a:xfrm>
        </p:spPr>
        <p:txBody>
          <a:bodyPr/>
          <a:lstStyle/>
          <a:p>
            <a:pPr marL="342900" indent="-342900" algn="l" defTabSz="914400">
              <a:spcBef>
                <a:spcPct val="20000"/>
              </a:spcBef>
              <a:buClr>
                <a:srgbClr val="4B575F"/>
              </a:buClr>
              <a:buFont typeface="Wingdings"/>
              <a:buChar char="§"/>
            </a:pPr>
            <a:r>
              <a:rPr lang="fr-BE" sz="2000" b="0" i="0" dirty="0">
                <a:solidFill>
                  <a:srgbClr val="4B575F"/>
                </a:solidFill>
                <a:effectLst/>
                <a:latin typeface="Arial"/>
                <a:ea typeface="+mn-ea"/>
                <a:cs typeface="Arial"/>
              </a:rPr>
              <a:t>Des rapports HTML (format Web) peuvent être générés à partir des informations fournies par l'outil de post-traitement.</a:t>
            </a:r>
          </a:p>
          <a:p>
            <a:pPr marL="342900" indent="-342900" algn="l" defTabSz="914400">
              <a:spcBef>
                <a:spcPct val="20000"/>
              </a:spcBef>
              <a:buClr>
                <a:srgbClr val="4B575F"/>
              </a:buClr>
              <a:buFont typeface="Wingdings"/>
              <a:buChar char="§"/>
            </a:pPr>
            <a:r>
              <a:rPr lang="fr-BE" sz="2000" b="0" i="0" dirty="0">
                <a:solidFill>
                  <a:srgbClr val="4B575F"/>
                </a:solidFill>
                <a:effectLst/>
                <a:latin typeface="Arial"/>
                <a:ea typeface="+mn-ea"/>
                <a:cs typeface="Arial"/>
              </a:rPr>
              <a:t>Il est possible d'utiliser un eDrawing pour envoyer des informations à d'autres utilisateurs. </a:t>
            </a:r>
          </a:p>
        </p:txBody>
      </p:sp>
      <p:sp>
        <p:nvSpPr>
          <p:cNvPr id="97283" name="Rectangle 4"/>
          <p:cNvSpPr>
            <a:spLocks noGrp="1" noChangeArrowheads="1"/>
          </p:cNvSpPr>
          <p:nvPr>
            <p:ph type="title"/>
          </p:nvPr>
        </p:nvSpPr>
        <p:spPr/>
        <p:txBody>
          <a:bodyPr/>
          <a:lstStyle/>
          <a:p>
            <a:pPr algn="l" defTabSz="914400">
              <a:spcBef>
                <a:spcPct val="0"/>
              </a:spcBef>
              <a:buNone/>
            </a:pPr>
            <a:r>
              <a:rPr lang="en-US" sz="3000" b="1" i="0" baseline="0">
                <a:solidFill>
                  <a:srgbClr val="4B575F"/>
                </a:solidFill>
                <a:latin typeface="Arial"/>
                <a:ea typeface="+mj-ea"/>
                <a:cs typeface="Arial"/>
              </a:rPr>
              <a:t>eDrawings</a:t>
            </a:r>
          </a:p>
        </p:txBody>
      </p:sp>
      <p:pic>
        <p:nvPicPr>
          <p:cNvPr id="5" name="Picture 6" descr="Page42_01"/>
          <p:cNvPicPr>
            <a:picLocks noChangeAspect="1" noChangeArrowheads="1"/>
          </p:cNvPicPr>
          <p:nvPr/>
        </p:nvPicPr>
        <p:blipFill>
          <a:blip r:embed="rId3" cstate="print"/>
          <a:srcRect/>
          <a:stretch>
            <a:fillRect/>
          </a:stretch>
        </p:blipFill>
        <p:spPr bwMode="auto">
          <a:xfrm>
            <a:off x="4311171" y="793750"/>
            <a:ext cx="4689475" cy="286385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4"/>
          <p:cNvSpPr>
            <a:spLocks noGrp="1" noChangeArrowheads="1"/>
          </p:cNvSpPr>
          <p:nvPr>
            <p:ph type="title"/>
          </p:nvPr>
        </p:nvSpPr>
        <p:spPr>
          <a:xfrm>
            <a:off x="899592" y="401859"/>
            <a:ext cx="7558608" cy="548640"/>
          </a:xfrm>
        </p:spPr>
        <p:txBody>
          <a:bodyPr/>
          <a:lstStyle/>
          <a:p>
            <a:pPr algn="l" defTabSz="914400">
              <a:spcBef>
                <a:spcPct val="0"/>
              </a:spcBef>
              <a:buNone/>
            </a:pPr>
            <a:r>
              <a:rPr lang="en-US" sz="3000" b="1" i="0" baseline="0" dirty="0">
                <a:solidFill>
                  <a:srgbClr val="4B575F"/>
                </a:solidFill>
                <a:latin typeface="Arial"/>
                <a:ea typeface="+mj-ea"/>
                <a:cs typeface="Arial"/>
              </a:rPr>
              <a:t>9 – Construction et </a:t>
            </a:r>
            <a:r>
              <a:rPr lang="en-US" sz="3000" b="1" i="0" baseline="0" dirty="0" err="1">
                <a:solidFill>
                  <a:srgbClr val="4B575F"/>
                </a:solidFill>
                <a:latin typeface="Arial"/>
                <a:ea typeface="+mj-ea"/>
                <a:cs typeface="Arial"/>
              </a:rPr>
              <a:t>essai</a:t>
            </a:r>
            <a:r>
              <a:rPr lang="en-US" sz="3000" b="1" i="0" baseline="0" dirty="0">
                <a:solidFill>
                  <a:srgbClr val="4B575F"/>
                </a:solidFill>
                <a:latin typeface="Arial"/>
                <a:ea typeface="+mj-ea"/>
                <a:cs typeface="Arial"/>
              </a:rPr>
              <a:t> de la structure</a:t>
            </a:r>
          </a:p>
        </p:txBody>
      </p:sp>
    </p:spTree>
  </p:cSld>
  <p:clrMapOvr>
    <a:masterClrMapping/>
  </p:clrMapOvr>
  <p:transition>
    <p:wipe dir="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1" name="Rectangle 5"/>
          <p:cNvSpPr>
            <a:spLocks noGrp="1" noChangeArrowheads="1"/>
          </p:cNvSpPr>
          <p:nvPr>
            <p:ph idx="1"/>
          </p:nvPr>
        </p:nvSpPr>
        <p:spPr>
          <a:xfrm>
            <a:off x="900113" y="1797050"/>
            <a:ext cx="3844925" cy="4368800"/>
          </a:xfrm>
        </p:spPr>
        <p:txBody>
          <a:bodyPr/>
          <a:lstStyle/>
          <a:p>
            <a:pPr marL="342900" indent="-342900" algn="l" defTabSz="914400">
              <a:spcBef>
                <a:spcPct val="20000"/>
              </a:spcBef>
              <a:buClr>
                <a:srgbClr val="4B575F"/>
              </a:buClr>
              <a:buFont typeface="Wingdings"/>
              <a:buChar char="§"/>
            </a:pPr>
            <a:r>
              <a:rPr lang="fr-BE" sz="2000" b="0" i="0">
                <a:solidFill>
                  <a:srgbClr val="4B575F"/>
                </a:solidFill>
                <a:effectLst/>
                <a:latin typeface="Arial"/>
                <a:ea typeface="+mn-ea"/>
                <a:cs typeface="Arial"/>
              </a:rPr>
              <a:t>Les fichiers PDF </a:t>
            </a:r>
            <a:r>
              <a:rPr lang="fr-BE" sz="2000" b="0" i="1">
                <a:solidFill>
                  <a:srgbClr val="4B575F"/>
                </a:solidFill>
                <a:effectLst/>
                <a:latin typeface="Arial"/>
                <a:ea typeface="+mn-ea"/>
                <a:cs typeface="Arial"/>
              </a:rPr>
              <a:t>Measuring Chart</a:t>
            </a:r>
            <a:r>
              <a:rPr lang="fr-BE" sz="2000" b="0" i="0">
                <a:solidFill>
                  <a:srgbClr val="4B575F"/>
                </a:solidFill>
                <a:effectLst/>
                <a:latin typeface="Arial"/>
                <a:ea typeface="+mn-ea"/>
                <a:cs typeface="Arial"/>
              </a:rPr>
              <a:t> et </a:t>
            </a:r>
            <a:r>
              <a:rPr lang="fr-BE" sz="2000" b="0" i="1">
                <a:solidFill>
                  <a:srgbClr val="4B575F"/>
                </a:solidFill>
                <a:effectLst/>
                <a:latin typeface="Arial"/>
                <a:ea typeface="+mn-ea"/>
                <a:cs typeface="Arial"/>
              </a:rPr>
              <a:t>Construction Guide</a:t>
            </a:r>
            <a:r>
              <a:rPr lang="fr-BE" sz="2000" b="0" i="0">
                <a:solidFill>
                  <a:srgbClr val="4B575F"/>
                </a:solidFill>
                <a:effectLst/>
                <a:latin typeface="Arial"/>
                <a:ea typeface="+mn-ea"/>
                <a:cs typeface="Arial"/>
              </a:rPr>
              <a:t> peuvent être utilisés pour faciliter la construction. </a:t>
            </a:r>
          </a:p>
        </p:txBody>
      </p:sp>
      <p:sp>
        <p:nvSpPr>
          <p:cNvPr id="99332" name="Rectangle 4"/>
          <p:cNvSpPr>
            <a:spLocks noGrp="1" noChangeArrowheads="1"/>
          </p:cNvSpPr>
          <p:nvPr>
            <p:ph type="title"/>
          </p:nvPr>
        </p:nvSpPr>
        <p:spPr/>
        <p:txBody>
          <a:bodyPr/>
          <a:lstStyle/>
          <a:p>
            <a:pPr algn="l" defTabSz="914400">
              <a:spcBef>
                <a:spcPct val="0"/>
              </a:spcBef>
              <a:buNone/>
            </a:pPr>
            <a:r>
              <a:rPr lang="en-US" sz="3000" b="1" i="0" baseline="0">
                <a:solidFill>
                  <a:srgbClr val="4B575F"/>
                </a:solidFill>
                <a:latin typeface="Arial"/>
                <a:ea typeface="+mj-ea"/>
                <a:cs typeface="Arial"/>
              </a:rPr>
              <a:t>Aides pour la construction</a:t>
            </a:r>
          </a:p>
        </p:txBody>
      </p:sp>
      <p:grpSp>
        <p:nvGrpSpPr>
          <p:cNvPr id="6" name="Group 8"/>
          <p:cNvGrpSpPr>
            <a:grpSpLocks/>
          </p:cNvGrpSpPr>
          <p:nvPr/>
        </p:nvGrpSpPr>
        <p:grpSpPr bwMode="auto">
          <a:xfrm>
            <a:off x="2377265" y="1022499"/>
            <a:ext cx="6210300" cy="4975225"/>
            <a:chOff x="2767013" y="857250"/>
            <a:chExt cx="6210300" cy="4975225"/>
          </a:xfrm>
        </p:grpSpPr>
        <p:pic>
          <p:nvPicPr>
            <p:cNvPr id="7" name="Picture 8"/>
            <p:cNvPicPr>
              <a:picLocks noChangeAspect="1" noChangeArrowheads="1"/>
            </p:cNvPicPr>
            <p:nvPr/>
          </p:nvPicPr>
          <p:blipFill>
            <a:blip r:embed="rId3" cstate="print"/>
            <a:srcRect/>
            <a:stretch>
              <a:fillRect/>
            </a:stretch>
          </p:blipFill>
          <p:spPr bwMode="auto">
            <a:xfrm>
              <a:off x="5367338" y="857250"/>
              <a:ext cx="3609975" cy="2794000"/>
            </a:xfrm>
            <a:prstGeom prst="rect">
              <a:avLst/>
            </a:prstGeom>
            <a:noFill/>
            <a:ln w="9525">
              <a:noFill/>
              <a:miter lim="800000"/>
              <a:headEnd/>
              <a:tailEnd/>
            </a:ln>
          </p:spPr>
        </p:pic>
        <p:pic>
          <p:nvPicPr>
            <p:cNvPr id="8" name="Picture 9"/>
            <p:cNvPicPr>
              <a:picLocks noChangeAspect="1" noChangeArrowheads="1"/>
            </p:cNvPicPr>
            <p:nvPr/>
          </p:nvPicPr>
          <p:blipFill>
            <a:blip r:embed="rId4" cstate="print"/>
            <a:srcRect/>
            <a:stretch>
              <a:fillRect/>
            </a:stretch>
          </p:blipFill>
          <p:spPr bwMode="auto">
            <a:xfrm>
              <a:off x="2767013" y="3038475"/>
              <a:ext cx="3609975" cy="2794000"/>
            </a:xfrm>
            <a:prstGeom prst="rect">
              <a:avLst/>
            </a:prstGeom>
            <a:noFill/>
            <a:ln w="9525">
              <a:noFill/>
              <a:miter lim="800000"/>
              <a:headEnd/>
              <a:tailEnd/>
            </a:ln>
          </p:spPr>
        </p:pic>
      </p:grpSp>
    </p:spTree>
  </p:cSld>
  <p:clrMapOvr>
    <a:masterClrMapping/>
  </p:clrMapOvr>
  <p:transition>
    <p:wipe dir="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5"/>
          <p:cNvSpPr>
            <a:spLocks noGrp="1" noChangeArrowheads="1"/>
          </p:cNvSpPr>
          <p:nvPr>
            <p:ph idx="1"/>
          </p:nvPr>
        </p:nvSpPr>
        <p:spPr>
          <a:xfrm>
            <a:off x="900113" y="1797050"/>
            <a:ext cx="3671887" cy="4368800"/>
          </a:xfrm>
        </p:spPr>
        <p:txBody>
          <a:bodyPr/>
          <a:lstStyle/>
          <a:p>
            <a:pPr marL="342900" indent="-342900" algn="l" defTabSz="914400">
              <a:spcBef>
                <a:spcPct val="20000"/>
              </a:spcBef>
              <a:buClr>
                <a:srgbClr val="4B575F"/>
              </a:buClr>
              <a:buFont typeface="Wingdings"/>
              <a:buChar char="§"/>
            </a:pPr>
            <a:r>
              <a:rPr lang="fr-BE" sz="2000" b="0" i="0" dirty="0">
                <a:solidFill>
                  <a:srgbClr val="4B575F"/>
                </a:solidFill>
                <a:effectLst/>
                <a:latin typeface="Arial"/>
                <a:ea typeface="+mn-ea"/>
                <a:cs typeface="Arial"/>
              </a:rPr>
              <a:t>Distribuez des bâtons de balsa de 1/8" x 1/8" x 24", de la colle et des instruments de découpage.</a:t>
            </a:r>
          </a:p>
          <a:p>
            <a:pPr marL="342900" indent="-342900" algn="l" defTabSz="914400">
              <a:spcBef>
                <a:spcPct val="20000"/>
              </a:spcBef>
              <a:buClr>
                <a:srgbClr val="4B575F"/>
              </a:buClr>
              <a:buFont typeface="Wingdings"/>
              <a:buChar char="§"/>
            </a:pPr>
            <a:r>
              <a:rPr lang="fr-BE" sz="2000" b="0" i="0" dirty="0">
                <a:solidFill>
                  <a:srgbClr val="4B575F"/>
                </a:solidFill>
                <a:effectLst/>
                <a:latin typeface="Arial"/>
                <a:ea typeface="+mn-ea"/>
                <a:cs typeface="Arial"/>
              </a:rPr>
              <a:t> Coupez, collez et assemblez la structure en suivant les instructions.</a:t>
            </a:r>
          </a:p>
        </p:txBody>
      </p:sp>
      <p:sp>
        <p:nvSpPr>
          <p:cNvPr id="100355" name="Rectangle 4"/>
          <p:cNvSpPr>
            <a:spLocks noGrp="1" noChangeArrowheads="1"/>
          </p:cNvSpPr>
          <p:nvPr>
            <p:ph type="title"/>
          </p:nvPr>
        </p:nvSpPr>
        <p:spPr/>
        <p:txBody>
          <a:bodyPr/>
          <a:lstStyle/>
          <a:p>
            <a:pPr algn="l" defTabSz="914400">
              <a:spcBef>
                <a:spcPct val="0"/>
              </a:spcBef>
              <a:buNone/>
            </a:pPr>
            <a:r>
              <a:rPr lang="en-US" sz="3000" b="1" i="0" baseline="0">
                <a:solidFill>
                  <a:srgbClr val="4B575F"/>
                </a:solidFill>
                <a:latin typeface="Arial"/>
                <a:ea typeface="+mj-ea"/>
                <a:cs typeface="Arial"/>
              </a:rPr>
              <a:t>Construction de la structure</a:t>
            </a:r>
          </a:p>
        </p:txBody>
      </p:sp>
      <p:pic>
        <p:nvPicPr>
          <p:cNvPr id="100356" name="Picture 7" descr="partial_bridge_1"/>
          <p:cNvPicPr>
            <a:picLocks noChangeAspect="1" noChangeArrowheads="1"/>
          </p:cNvPicPr>
          <p:nvPr/>
        </p:nvPicPr>
        <p:blipFill>
          <a:blip r:embed="rId3" cstate="print"/>
          <a:srcRect/>
          <a:stretch>
            <a:fillRect/>
          </a:stretch>
        </p:blipFill>
        <p:spPr bwMode="auto">
          <a:xfrm>
            <a:off x="4648200" y="1371600"/>
            <a:ext cx="3903663" cy="2928938"/>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4"/>
          <p:cNvSpPr>
            <a:spLocks noGrp="1" noChangeArrowheads="1"/>
          </p:cNvSpPr>
          <p:nvPr>
            <p:ph idx="1"/>
          </p:nvPr>
        </p:nvSpPr>
        <p:spPr>
          <a:xfrm>
            <a:off x="900113" y="1797050"/>
            <a:ext cx="4475162" cy="4368800"/>
          </a:xfrm>
        </p:spPr>
        <p:txBody>
          <a:bodyPr/>
          <a:lstStyle/>
          <a:p>
            <a:pPr marL="533370" indent="-533370" algn="l" defTabSz="914400">
              <a:spcBef>
                <a:spcPct val="20000"/>
              </a:spcBef>
              <a:buClr>
                <a:srgbClr val="4B575F"/>
              </a:buClr>
              <a:buFontTx/>
              <a:buAutoNum type="arabicPeriod"/>
            </a:pPr>
            <a:r>
              <a:rPr lang="fr-BE" sz="2000" b="0" i="0" dirty="0">
                <a:solidFill>
                  <a:srgbClr val="4B575F"/>
                </a:solidFill>
                <a:effectLst/>
                <a:latin typeface="Arial"/>
                <a:ea typeface="+mn-ea"/>
                <a:cs typeface="Arial"/>
              </a:rPr>
              <a:t>Installez des chevalets ou des tables pour représenter la travée de 350 mm.</a:t>
            </a:r>
          </a:p>
          <a:p>
            <a:pPr marL="533370" indent="-533370" algn="l" defTabSz="914400">
              <a:spcBef>
                <a:spcPct val="20000"/>
              </a:spcBef>
              <a:buClr>
                <a:srgbClr val="4B575F"/>
              </a:buClr>
              <a:buFontTx/>
              <a:buAutoNum type="arabicPeriod"/>
            </a:pPr>
            <a:r>
              <a:rPr lang="fr-BE" sz="2000" b="0" i="0" dirty="0">
                <a:solidFill>
                  <a:srgbClr val="4B575F"/>
                </a:solidFill>
                <a:effectLst/>
                <a:latin typeface="Arial"/>
                <a:ea typeface="+mn-ea"/>
                <a:cs typeface="Arial"/>
              </a:rPr>
              <a:t>Placez le pont et la plaque </a:t>
            </a:r>
            <a:r>
              <a:rPr lang="fr-BE" sz="2000" b="0" i="0" dirty="0" smtClean="0">
                <a:solidFill>
                  <a:srgbClr val="4B575F"/>
                </a:solidFill>
                <a:effectLst/>
                <a:latin typeface="Arial"/>
                <a:ea typeface="+mn-ea"/>
                <a:cs typeface="Arial"/>
              </a:rPr>
              <a:t/>
            </a:r>
            <a:br>
              <a:rPr lang="fr-BE" sz="2000" b="0" i="0" dirty="0" smtClean="0">
                <a:solidFill>
                  <a:srgbClr val="4B575F"/>
                </a:solidFill>
                <a:effectLst/>
                <a:latin typeface="Arial"/>
                <a:ea typeface="+mn-ea"/>
                <a:cs typeface="Arial"/>
              </a:rPr>
            </a:br>
            <a:r>
              <a:rPr lang="fr-BE" sz="2000" b="0" i="0" dirty="0" smtClean="0">
                <a:solidFill>
                  <a:srgbClr val="4B575F"/>
                </a:solidFill>
                <a:effectLst/>
                <a:latin typeface="Arial"/>
                <a:ea typeface="+mn-ea"/>
                <a:cs typeface="Arial"/>
              </a:rPr>
              <a:t>de </a:t>
            </a:r>
            <a:r>
              <a:rPr lang="fr-BE" sz="2000" b="0" i="0" dirty="0">
                <a:solidFill>
                  <a:srgbClr val="4B575F"/>
                </a:solidFill>
                <a:effectLst/>
                <a:latin typeface="Arial"/>
                <a:ea typeface="+mn-ea"/>
                <a:cs typeface="Arial"/>
              </a:rPr>
              <a:t>charge entre les chevalets </a:t>
            </a:r>
            <a:r>
              <a:rPr lang="fr-BE" sz="2000" b="0" i="0" dirty="0" smtClean="0">
                <a:solidFill>
                  <a:srgbClr val="4B575F"/>
                </a:solidFill>
                <a:effectLst/>
                <a:latin typeface="Arial"/>
                <a:ea typeface="+mn-ea"/>
                <a:cs typeface="Arial"/>
              </a:rPr>
              <a:t/>
            </a:r>
            <a:br>
              <a:rPr lang="fr-BE" sz="2000" b="0" i="0" dirty="0" smtClean="0">
                <a:solidFill>
                  <a:srgbClr val="4B575F"/>
                </a:solidFill>
                <a:effectLst/>
                <a:latin typeface="Arial"/>
                <a:ea typeface="+mn-ea"/>
                <a:cs typeface="Arial"/>
              </a:rPr>
            </a:br>
            <a:r>
              <a:rPr lang="fr-BE" sz="2000" b="0" i="0" dirty="0" smtClean="0">
                <a:solidFill>
                  <a:srgbClr val="4B575F"/>
                </a:solidFill>
                <a:effectLst/>
                <a:latin typeface="Arial"/>
                <a:ea typeface="+mn-ea"/>
                <a:cs typeface="Arial"/>
              </a:rPr>
              <a:t>ou </a:t>
            </a:r>
            <a:r>
              <a:rPr lang="fr-BE" sz="2000" b="0" i="0" dirty="0">
                <a:solidFill>
                  <a:srgbClr val="4B575F"/>
                </a:solidFill>
                <a:effectLst/>
                <a:latin typeface="Arial"/>
                <a:ea typeface="+mn-ea"/>
                <a:cs typeface="Arial"/>
              </a:rPr>
              <a:t>les tables.</a:t>
            </a:r>
          </a:p>
          <a:p>
            <a:pPr marL="533370" indent="-533370" algn="l" defTabSz="914400">
              <a:spcBef>
                <a:spcPct val="20000"/>
              </a:spcBef>
              <a:buClr>
                <a:srgbClr val="4B575F"/>
              </a:buClr>
              <a:buFontTx/>
              <a:buAutoNum type="arabicPeriod"/>
            </a:pPr>
            <a:r>
              <a:rPr lang="fr-BE" sz="2000" b="0" i="0" dirty="0">
                <a:solidFill>
                  <a:srgbClr val="4B575F"/>
                </a:solidFill>
                <a:effectLst/>
                <a:latin typeface="Arial"/>
                <a:ea typeface="+mn-ea"/>
                <a:cs typeface="Arial"/>
              </a:rPr>
              <a:t>Veillez à porter une protection pour les yeux!</a:t>
            </a:r>
          </a:p>
        </p:txBody>
      </p:sp>
      <p:sp>
        <p:nvSpPr>
          <p:cNvPr id="101379" name="Rectangle 2"/>
          <p:cNvSpPr>
            <a:spLocks noGrp="1" noChangeArrowheads="1"/>
          </p:cNvSpPr>
          <p:nvPr>
            <p:ph type="title"/>
          </p:nvPr>
        </p:nvSpPr>
        <p:spPr/>
        <p:txBody>
          <a:bodyPr/>
          <a:lstStyle/>
          <a:p>
            <a:pPr algn="l" defTabSz="914400">
              <a:spcBef>
                <a:spcPct val="0"/>
              </a:spcBef>
              <a:buNone/>
            </a:pPr>
            <a:r>
              <a:rPr lang="en-US" sz="3000" b="1" i="0" baseline="0">
                <a:solidFill>
                  <a:srgbClr val="4B575F"/>
                </a:solidFill>
                <a:latin typeface="Arial"/>
                <a:ea typeface="+mj-ea"/>
                <a:cs typeface="Arial"/>
              </a:rPr>
              <a:t>Essai de la structure (installation)</a:t>
            </a:r>
          </a:p>
        </p:txBody>
      </p:sp>
      <p:pic>
        <p:nvPicPr>
          <p:cNvPr id="101380" name="Picture 10" descr="setup_sawhorses_03"/>
          <p:cNvPicPr>
            <a:picLocks noChangeAspect="1" noChangeArrowheads="1"/>
          </p:cNvPicPr>
          <p:nvPr/>
        </p:nvPicPr>
        <p:blipFill>
          <a:blip r:embed="rId3" cstate="print"/>
          <a:srcRect/>
          <a:stretch>
            <a:fillRect/>
          </a:stretch>
        </p:blipFill>
        <p:spPr bwMode="auto">
          <a:xfrm>
            <a:off x="5484813" y="3671888"/>
            <a:ext cx="2524125" cy="2609850"/>
          </a:xfrm>
          <a:prstGeom prst="rect">
            <a:avLst/>
          </a:prstGeom>
          <a:noFill/>
          <a:ln w="9525">
            <a:noFill/>
            <a:miter lim="800000"/>
            <a:headEnd/>
            <a:tailEnd/>
          </a:ln>
        </p:spPr>
      </p:pic>
      <p:pic>
        <p:nvPicPr>
          <p:cNvPr id="101381" name="Picture 11" descr="setup_sawhorses_01"/>
          <p:cNvPicPr>
            <a:picLocks noChangeAspect="1" noChangeArrowheads="1"/>
          </p:cNvPicPr>
          <p:nvPr/>
        </p:nvPicPr>
        <p:blipFill>
          <a:blip r:embed="rId4" cstate="print"/>
          <a:srcRect/>
          <a:stretch>
            <a:fillRect/>
          </a:stretch>
        </p:blipFill>
        <p:spPr bwMode="auto">
          <a:xfrm>
            <a:off x="5491163" y="958850"/>
            <a:ext cx="3048000" cy="2663825"/>
          </a:xfrm>
          <a:prstGeom prst="rect">
            <a:avLst/>
          </a:prstGeom>
          <a:noFill/>
          <a:ln w="9525">
            <a:noFill/>
            <a:miter lim="800000"/>
            <a:headEnd/>
            <a:tailEnd/>
          </a:ln>
        </p:spPr>
      </p:pic>
      <p:pic>
        <p:nvPicPr>
          <p:cNvPr id="101382" name="Picture 12" descr="goggles"/>
          <p:cNvPicPr>
            <a:picLocks noChangeAspect="1" noChangeArrowheads="1"/>
          </p:cNvPicPr>
          <p:nvPr/>
        </p:nvPicPr>
        <p:blipFill>
          <a:blip r:embed="rId5" cstate="print"/>
          <a:srcRect/>
          <a:stretch>
            <a:fillRect/>
          </a:stretch>
        </p:blipFill>
        <p:spPr bwMode="auto">
          <a:xfrm>
            <a:off x="3336925" y="4406900"/>
            <a:ext cx="1905000" cy="1389063"/>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3"/>
          <p:cNvSpPr>
            <a:spLocks noGrp="1" noChangeArrowheads="1"/>
          </p:cNvSpPr>
          <p:nvPr>
            <p:ph idx="1"/>
          </p:nvPr>
        </p:nvSpPr>
        <p:spPr>
          <a:xfrm>
            <a:off x="900113" y="1797050"/>
            <a:ext cx="3671887" cy="4368800"/>
          </a:xfrm>
        </p:spPr>
        <p:txBody>
          <a:bodyPr/>
          <a:lstStyle/>
          <a:p>
            <a:pPr marL="533370" indent="-533370" algn="l" defTabSz="914400">
              <a:lnSpc>
                <a:spcPct val="90000"/>
              </a:lnSpc>
              <a:spcBef>
                <a:spcPct val="20000"/>
              </a:spcBef>
              <a:buClr>
                <a:srgbClr val="4B575F"/>
              </a:buClr>
              <a:buFontTx/>
              <a:buAutoNum type="arabicPeriod" startAt="4"/>
            </a:pPr>
            <a:r>
              <a:rPr lang="fr-BE" sz="2000" b="0" i="0">
                <a:solidFill>
                  <a:srgbClr val="4B575F"/>
                </a:solidFill>
                <a:effectLst/>
                <a:latin typeface="Arial"/>
                <a:ea typeface="+mn-ea"/>
                <a:cs typeface="Arial"/>
              </a:rPr>
              <a:t>Utilisez un sac à cordonnet ou un seau auquel vous avez attaché un fil de fer.</a:t>
            </a:r>
          </a:p>
          <a:p>
            <a:pPr marL="533370" indent="-533370" algn="l" defTabSz="914400">
              <a:lnSpc>
                <a:spcPct val="90000"/>
              </a:lnSpc>
              <a:spcBef>
                <a:spcPct val="20000"/>
              </a:spcBef>
              <a:buClr>
                <a:srgbClr val="4B575F"/>
              </a:buClr>
              <a:buFontTx/>
              <a:buAutoNum type="arabicPeriod" startAt="4"/>
            </a:pPr>
            <a:r>
              <a:rPr lang="fr-BE" sz="2000" b="0" i="0">
                <a:solidFill>
                  <a:srgbClr val="4B575F"/>
                </a:solidFill>
                <a:effectLst/>
                <a:latin typeface="Arial"/>
                <a:ea typeface="+mn-ea"/>
                <a:cs typeface="Arial"/>
              </a:rPr>
              <a:t>Insérez le cordonnet ou le fil de fer dans un trou de la plaque de charge et fixez-le.</a:t>
            </a:r>
          </a:p>
          <a:p>
            <a:pPr marL="533370" indent="-533370" algn="l" defTabSz="914400">
              <a:lnSpc>
                <a:spcPct val="90000"/>
              </a:lnSpc>
              <a:spcBef>
                <a:spcPct val="20000"/>
              </a:spcBef>
              <a:buClr>
                <a:srgbClr val="4B575F"/>
              </a:buClr>
              <a:buFontTx/>
              <a:buAutoNum type="arabicPeriod" startAt="4"/>
            </a:pPr>
            <a:r>
              <a:rPr lang="fr-BE" sz="2000" b="0" i="0">
                <a:solidFill>
                  <a:srgbClr val="4B575F"/>
                </a:solidFill>
                <a:effectLst/>
                <a:latin typeface="Arial"/>
                <a:ea typeface="+mn-ea"/>
                <a:cs typeface="Arial"/>
              </a:rPr>
              <a:t>Chargez le sac ou le seau avec des objets lestés jusqu'à ce que la rupture se produise.</a:t>
            </a:r>
          </a:p>
        </p:txBody>
      </p:sp>
      <p:sp>
        <p:nvSpPr>
          <p:cNvPr id="102403" name="Rectangle 2"/>
          <p:cNvSpPr>
            <a:spLocks noGrp="1" noChangeArrowheads="1"/>
          </p:cNvSpPr>
          <p:nvPr>
            <p:ph type="title"/>
          </p:nvPr>
        </p:nvSpPr>
        <p:spPr>
          <a:xfrm>
            <a:off x="899592" y="401859"/>
            <a:ext cx="6644208" cy="548640"/>
          </a:xfrm>
        </p:spPr>
        <p:txBody>
          <a:bodyPr/>
          <a:lstStyle/>
          <a:p>
            <a:pPr algn="l" defTabSz="914400">
              <a:spcBef>
                <a:spcPct val="0"/>
              </a:spcBef>
              <a:buNone/>
            </a:pPr>
            <a:r>
              <a:rPr lang="en-US" sz="3000" b="1" i="0" baseline="0" dirty="0" err="1">
                <a:solidFill>
                  <a:srgbClr val="4B575F"/>
                </a:solidFill>
                <a:latin typeface="Arial"/>
                <a:ea typeface="+mj-ea"/>
                <a:cs typeface="Arial"/>
              </a:rPr>
              <a:t>Essai</a:t>
            </a:r>
            <a:r>
              <a:rPr lang="en-US" sz="3000" b="1" i="0" baseline="0" dirty="0">
                <a:solidFill>
                  <a:srgbClr val="4B575F"/>
                </a:solidFill>
                <a:latin typeface="Arial"/>
                <a:ea typeface="+mj-ea"/>
                <a:cs typeface="Arial"/>
              </a:rPr>
              <a:t> de la structure (</a:t>
            </a:r>
            <a:r>
              <a:rPr lang="en-US" sz="3000" b="1" i="0" baseline="0" dirty="0" err="1">
                <a:solidFill>
                  <a:srgbClr val="4B575F"/>
                </a:solidFill>
                <a:latin typeface="Arial"/>
                <a:ea typeface="+mj-ea"/>
                <a:cs typeface="Arial"/>
              </a:rPr>
              <a:t>poids</a:t>
            </a:r>
            <a:r>
              <a:rPr lang="en-US" sz="3000" b="1" i="0" baseline="0" dirty="0">
                <a:solidFill>
                  <a:srgbClr val="4B575F"/>
                </a:solidFill>
                <a:latin typeface="Arial"/>
                <a:ea typeface="+mj-ea"/>
                <a:cs typeface="Arial"/>
              </a:rPr>
              <a:t> de test)</a:t>
            </a:r>
          </a:p>
        </p:txBody>
      </p:sp>
      <p:pic>
        <p:nvPicPr>
          <p:cNvPr id="102404" name="Picture 4" descr="bag_1"/>
          <p:cNvPicPr>
            <a:picLocks noChangeAspect="1" noChangeArrowheads="1"/>
          </p:cNvPicPr>
          <p:nvPr/>
        </p:nvPicPr>
        <p:blipFill>
          <a:blip r:embed="rId3" cstate="print"/>
          <a:srcRect/>
          <a:stretch>
            <a:fillRect/>
          </a:stretch>
        </p:blipFill>
        <p:spPr bwMode="auto">
          <a:xfrm>
            <a:off x="4648200" y="1371600"/>
            <a:ext cx="3244850" cy="2433638"/>
          </a:xfrm>
          <a:prstGeom prst="rect">
            <a:avLst/>
          </a:prstGeom>
          <a:noFill/>
          <a:ln w="9525">
            <a:noFill/>
            <a:miter lim="800000"/>
            <a:headEnd/>
            <a:tailEnd/>
          </a:ln>
        </p:spPr>
      </p:pic>
      <p:pic>
        <p:nvPicPr>
          <p:cNvPr id="102405" name="Picture 5" descr="bucket_5"/>
          <p:cNvPicPr>
            <a:picLocks noChangeAspect="1" noChangeArrowheads="1"/>
          </p:cNvPicPr>
          <p:nvPr/>
        </p:nvPicPr>
        <p:blipFill>
          <a:blip r:embed="rId4" cstate="print"/>
          <a:srcRect/>
          <a:stretch>
            <a:fillRect/>
          </a:stretch>
        </p:blipFill>
        <p:spPr bwMode="auto">
          <a:xfrm>
            <a:off x="4648200" y="3962400"/>
            <a:ext cx="3244850" cy="2433638"/>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4"/>
          <p:cNvSpPr>
            <a:spLocks noGrp="1" noChangeArrowheads="1"/>
          </p:cNvSpPr>
          <p:nvPr>
            <p:ph type="title"/>
          </p:nvPr>
        </p:nvSpPr>
        <p:spPr>
          <a:xfrm>
            <a:off x="899592" y="401859"/>
            <a:ext cx="7330008" cy="548640"/>
          </a:xfrm>
        </p:spPr>
        <p:txBody>
          <a:bodyPr/>
          <a:lstStyle/>
          <a:p>
            <a:pPr algn="l" defTabSz="914400">
              <a:spcBef>
                <a:spcPct val="0"/>
              </a:spcBef>
              <a:buNone/>
            </a:pPr>
            <a:r>
              <a:rPr lang="en-US" sz="3000" b="1" i="0" baseline="0" dirty="0">
                <a:solidFill>
                  <a:srgbClr val="4B575F"/>
                </a:solidFill>
                <a:latin typeface="Arial"/>
                <a:ea typeface="+mj-ea"/>
                <a:cs typeface="Arial"/>
              </a:rPr>
              <a:t>10 – </a:t>
            </a:r>
            <a:r>
              <a:rPr lang="en-US" sz="3000" b="1" i="0" baseline="0" dirty="0" err="1">
                <a:solidFill>
                  <a:srgbClr val="4B575F"/>
                </a:solidFill>
                <a:latin typeface="Arial"/>
                <a:ea typeface="+mj-ea"/>
                <a:cs typeface="Arial"/>
              </a:rPr>
              <a:t>Profils</a:t>
            </a:r>
            <a:r>
              <a:rPr lang="en-US" sz="3000" b="1" i="0" baseline="0" dirty="0">
                <a:solidFill>
                  <a:srgbClr val="4B575F"/>
                </a:solidFill>
                <a:latin typeface="Arial"/>
                <a:ea typeface="+mj-ea"/>
                <a:cs typeface="Arial"/>
              </a:rPr>
              <a:t> de construction </a:t>
            </a:r>
            <a:r>
              <a:rPr lang="en-US" sz="3000" b="1" i="0" baseline="0" dirty="0" err="1">
                <a:solidFill>
                  <a:srgbClr val="4B575F"/>
                </a:solidFill>
                <a:latin typeface="Arial"/>
                <a:ea typeface="+mj-ea"/>
                <a:cs typeface="Arial"/>
              </a:rPr>
              <a:t>soudée</a:t>
            </a:r>
            <a:r>
              <a:rPr lang="en-US" sz="3000" b="1" i="0" baseline="0" dirty="0">
                <a:solidFill>
                  <a:srgbClr val="4B575F"/>
                </a:solidFill>
                <a:latin typeface="Arial"/>
                <a:ea typeface="+mj-ea"/>
                <a:cs typeface="Arial"/>
              </a:rPr>
              <a:t> et </a:t>
            </a:r>
            <a:r>
              <a:rPr lang="en-US" sz="3000" b="1" i="0" baseline="0" dirty="0" err="1">
                <a:solidFill>
                  <a:srgbClr val="4B575F"/>
                </a:solidFill>
                <a:latin typeface="Arial"/>
                <a:ea typeface="+mj-ea"/>
                <a:cs typeface="Arial"/>
              </a:rPr>
              <a:t>éléments</a:t>
            </a:r>
            <a:r>
              <a:rPr lang="en-US" sz="3000" b="1" i="0" baseline="0" dirty="0">
                <a:solidFill>
                  <a:srgbClr val="4B575F"/>
                </a:solidFill>
                <a:latin typeface="Arial"/>
                <a:ea typeface="+mj-ea"/>
                <a:cs typeface="Arial"/>
              </a:rPr>
              <a:t> </a:t>
            </a:r>
            <a:r>
              <a:rPr lang="en-US" sz="3000" b="1" i="0" baseline="0" dirty="0" err="1">
                <a:solidFill>
                  <a:srgbClr val="4B575F"/>
                </a:solidFill>
                <a:latin typeface="Arial"/>
                <a:ea typeface="+mj-ea"/>
                <a:cs typeface="Arial"/>
              </a:rPr>
              <a:t>mécano-soudés</a:t>
            </a:r>
            <a:endParaRPr lang="en-US" sz="3000" b="1" i="0" baseline="0" dirty="0">
              <a:solidFill>
                <a:srgbClr val="4B575F"/>
              </a:solidFill>
              <a:latin typeface="Arial"/>
              <a:ea typeface="+mj-ea"/>
              <a:cs typeface="Arial"/>
            </a:endParaRPr>
          </a:p>
        </p:txBody>
      </p:sp>
    </p:spTree>
  </p:cSld>
  <p:clrMapOvr>
    <a:masterClrMapping/>
  </p:clrMapOvr>
  <p:transition>
    <p:wipe dir="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5"/>
          <p:cNvSpPr>
            <a:spLocks noGrp="1" noChangeArrowheads="1"/>
          </p:cNvSpPr>
          <p:nvPr>
            <p:ph idx="1"/>
          </p:nvPr>
        </p:nvSpPr>
        <p:spPr>
          <a:xfrm>
            <a:off x="900113" y="1797050"/>
            <a:ext cx="4081462" cy="4368800"/>
          </a:xfrm>
        </p:spPr>
        <p:txBody>
          <a:bodyPr>
            <a:noAutofit/>
          </a:bodyPr>
          <a:lstStyle/>
          <a:p>
            <a:pPr marL="342900" indent="-342900" algn="l" defTabSz="914400">
              <a:lnSpc>
                <a:spcPct val="95000"/>
              </a:lnSpc>
              <a:spcBef>
                <a:spcPct val="20000"/>
              </a:spcBef>
              <a:buClr>
                <a:srgbClr val="4B575F"/>
              </a:buClr>
              <a:buFont typeface="Wingdings"/>
              <a:buChar char="§"/>
            </a:pPr>
            <a:r>
              <a:rPr lang="fr-BE" sz="1900" b="0" i="0" dirty="0">
                <a:solidFill>
                  <a:srgbClr val="4B575F"/>
                </a:solidFill>
                <a:effectLst/>
                <a:latin typeface="Arial"/>
                <a:ea typeface="+mn-ea"/>
                <a:cs typeface="Arial"/>
              </a:rPr>
              <a:t>Esquisses 2D enregistrées </a:t>
            </a:r>
            <a:r>
              <a:rPr lang="fr-BE" sz="1900" b="0" i="0" dirty="0" smtClean="0">
                <a:solidFill>
                  <a:srgbClr val="4B575F"/>
                </a:solidFill>
                <a:effectLst/>
                <a:latin typeface="Arial"/>
                <a:ea typeface="+mn-ea"/>
                <a:cs typeface="Arial"/>
              </a:rPr>
              <a:t/>
            </a:r>
            <a:br>
              <a:rPr lang="fr-BE" sz="1900" b="0" i="0" dirty="0" smtClean="0">
                <a:solidFill>
                  <a:srgbClr val="4B575F"/>
                </a:solidFill>
                <a:effectLst/>
                <a:latin typeface="Arial"/>
                <a:ea typeface="+mn-ea"/>
                <a:cs typeface="Arial"/>
              </a:rPr>
            </a:br>
            <a:r>
              <a:rPr lang="fr-BE" sz="1900" b="0" i="0" dirty="0" smtClean="0">
                <a:solidFill>
                  <a:srgbClr val="4B575F"/>
                </a:solidFill>
                <a:effectLst/>
                <a:latin typeface="Arial"/>
                <a:ea typeface="+mn-ea"/>
                <a:cs typeface="Arial"/>
              </a:rPr>
              <a:t>en </a:t>
            </a:r>
            <a:r>
              <a:rPr lang="fr-BE" sz="1900" b="0" i="0" dirty="0">
                <a:solidFill>
                  <a:srgbClr val="4B575F"/>
                </a:solidFill>
                <a:effectLst/>
                <a:latin typeface="Arial"/>
                <a:ea typeface="+mn-ea"/>
                <a:cs typeface="Arial"/>
              </a:rPr>
              <a:t>tant que fonctions de bibliothèque.</a:t>
            </a:r>
          </a:p>
          <a:p>
            <a:pPr marL="342900" indent="-342900" algn="l" defTabSz="914400">
              <a:lnSpc>
                <a:spcPct val="95000"/>
              </a:lnSpc>
              <a:spcBef>
                <a:spcPct val="20000"/>
              </a:spcBef>
              <a:buClr>
                <a:srgbClr val="4B575F"/>
              </a:buClr>
              <a:buFont typeface="Wingdings"/>
              <a:buChar char="§"/>
            </a:pPr>
            <a:r>
              <a:rPr lang="fr-BE" sz="1900" b="0" i="0" dirty="0">
                <a:solidFill>
                  <a:srgbClr val="4B575F"/>
                </a:solidFill>
                <a:effectLst/>
                <a:latin typeface="Arial"/>
                <a:ea typeface="+mn-ea"/>
                <a:cs typeface="Arial"/>
              </a:rPr>
              <a:t>Elles doivent être placées dans un sous-dossier du dossier principal </a:t>
            </a:r>
            <a:r>
              <a:rPr lang="fr-BE" sz="1900" b="0" i="1" dirty="0">
                <a:solidFill>
                  <a:srgbClr val="4B575F"/>
                </a:solidFill>
                <a:effectLst/>
                <a:latin typeface="Arial"/>
                <a:ea typeface="+mn-ea"/>
                <a:cs typeface="Arial"/>
              </a:rPr>
              <a:t>weldment profiles</a:t>
            </a:r>
            <a:r>
              <a:rPr lang="fr-BE" sz="1900" b="0" i="0" dirty="0">
                <a:solidFill>
                  <a:srgbClr val="4B575F"/>
                </a:solidFill>
                <a:effectLst/>
                <a:latin typeface="Arial"/>
                <a:ea typeface="+mn-ea"/>
                <a:cs typeface="Arial"/>
              </a:rPr>
              <a:t>.</a:t>
            </a:r>
          </a:p>
          <a:p>
            <a:pPr marL="342900" indent="-342900" algn="l" defTabSz="914400">
              <a:lnSpc>
                <a:spcPct val="95000"/>
              </a:lnSpc>
              <a:spcBef>
                <a:spcPct val="20000"/>
              </a:spcBef>
              <a:buClr>
                <a:srgbClr val="4B575F"/>
              </a:buClr>
              <a:buFont typeface="Wingdings"/>
              <a:buChar char="§"/>
            </a:pPr>
            <a:r>
              <a:rPr lang="fr-BE" sz="1900" b="0" i="0" dirty="0">
                <a:solidFill>
                  <a:srgbClr val="4B575F"/>
                </a:solidFill>
                <a:effectLst/>
                <a:latin typeface="Arial"/>
                <a:ea typeface="+mn-ea"/>
                <a:cs typeface="Arial"/>
              </a:rPr>
              <a:t>Les profils de construction soudée par défaut sont des formes structurelles en acier.</a:t>
            </a:r>
          </a:p>
          <a:p>
            <a:pPr marL="342900" indent="-342900" algn="l" defTabSz="914400">
              <a:lnSpc>
                <a:spcPct val="95000"/>
              </a:lnSpc>
              <a:spcBef>
                <a:spcPct val="20000"/>
              </a:spcBef>
              <a:buClr>
                <a:srgbClr val="4B575F"/>
              </a:buClr>
              <a:buFont typeface="Wingdings"/>
              <a:buChar char="§"/>
            </a:pPr>
            <a:r>
              <a:rPr lang="fr-BE" sz="1900" b="0" i="0" dirty="0">
                <a:solidFill>
                  <a:srgbClr val="4B575F"/>
                </a:solidFill>
                <a:effectLst/>
                <a:latin typeface="Arial"/>
                <a:ea typeface="+mn-ea"/>
                <a:cs typeface="Arial"/>
              </a:rPr>
              <a:t>Les profils de construction soudée à usage général devraient avoir une extrémité ou une option permettant de pointer n'importe quel emplacement (voir les types par défaut).</a:t>
            </a:r>
          </a:p>
        </p:txBody>
      </p:sp>
      <p:sp>
        <p:nvSpPr>
          <p:cNvPr id="104451" name="Rectangle 4"/>
          <p:cNvSpPr>
            <a:spLocks noGrp="1" noChangeArrowheads="1"/>
          </p:cNvSpPr>
          <p:nvPr>
            <p:ph type="title"/>
          </p:nvPr>
        </p:nvSpPr>
        <p:spPr/>
        <p:txBody>
          <a:bodyPr/>
          <a:lstStyle/>
          <a:p>
            <a:pPr algn="l" defTabSz="914400">
              <a:spcBef>
                <a:spcPct val="0"/>
              </a:spcBef>
              <a:buNone/>
            </a:pPr>
            <a:r>
              <a:rPr lang="en-US" sz="3000" b="1" i="0" baseline="0">
                <a:solidFill>
                  <a:srgbClr val="4B575F"/>
                </a:solidFill>
                <a:latin typeface="Arial"/>
                <a:ea typeface="+mj-ea"/>
                <a:cs typeface="Arial"/>
              </a:rPr>
              <a:t>Profils de construction soudée</a:t>
            </a:r>
          </a:p>
        </p:txBody>
      </p:sp>
      <p:pic>
        <p:nvPicPr>
          <p:cNvPr id="104452" name="Picture 2" descr="J:\Bridge Design Project\Support Files-Bridge Design Project\Art\Weldments_32A.tif"/>
          <p:cNvPicPr>
            <a:picLocks noChangeAspect="1" noChangeArrowheads="1"/>
          </p:cNvPicPr>
          <p:nvPr/>
        </p:nvPicPr>
        <p:blipFill>
          <a:blip r:embed="rId3" cstate="print"/>
          <a:srcRect/>
          <a:stretch>
            <a:fillRect/>
          </a:stretch>
        </p:blipFill>
        <p:spPr bwMode="auto">
          <a:xfrm>
            <a:off x="4672013" y="1074738"/>
            <a:ext cx="981075" cy="1274762"/>
          </a:xfrm>
          <a:prstGeom prst="rect">
            <a:avLst/>
          </a:prstGeom>
          <a:noFill/>
          <a:ln w="9525">
            <a:noFill/>
            <a:miter lim="800000"/>
            <a:headEnd/>
            <a:tailEnd/>
          </a:ln>
        </p:spPr>
      </p:pic>
      <p:pic>
        <p:nvPicPr>
          <p:cNvPr id="104453" name="Picture 3" descr="J:\Bridge Design Project\Support Files-Bridge Design Project\Art\Weldments_32B.tif"/>
          <p:cNvPicPr>
            <a:picLocks noChangeAspect="1" noChangeArrowheads="1"/>
          </p:cNvPicPr>
          <p:nvPr/>
        </p:nvPicPr>
        <p:blipFill>
          <a:blip r:embed="rId4" cstate="print"/>
          <a:srcRect/>
          <a:stretch>
            <a:fillRect/>
          </a:stretch>
        </p:blipFill>
        <p:spPr bwMode="auto">
          <a:xfrm>
            <a:off x="5805488" y="1074738"/>
            <a:ext cx="901700" cy="1238250"/>
          </a:xfrm>
          <a:prstGeom prst="rect">
            <a:avLst/>
          </a:prstGeom>
          <a:noFill/>
          <a:ln w="9525">
            <a:noFill/>
            <a:miter lim="800000"/>
            <a:headEnd/>
            <a:tailEnd/>
          </a:ln>
        </p:spPr>
      </p:pic>
      <p:pic>
        <p:nvPicPr>
          <p:cNvPr id="104454" name="Picture 4" descr="J:\Bridge Design Project\Support Files-Bridge Design Project\Art\Weldments_32C.tif"/>
          <p:cNvPicPr>
            <a:picLocks noChangeAspect="1" noChangeArrowheads="1"/>
          </p:cNvPicPr>
          <p:nvPr/>
        </p:nvPicPr>
        <p:blipFill>
          <a:blip r:embed="rId5" cstate="print"/>
          <a:srcRect/>
          <a:stretch>
            <a:fillRect/>
          </a:stretch>
        </p:blipFill>
        <p:spPr bwMode="auto">
          <a:xfrm>
            <a:off x="6780213" y="1241425"/>
            <a:ext cx="1103312" cy="1090613"/>
          </a:xfrm>
          <a:prstGeom prst="rect">
            <a:avLst/>
          </a:prstGeom>
          <a:noFill/>
          <a:ln w="9525">
            <a:noFill/>
            <a:miter lim="800000"/>
            <a:headEnd/>
            <a:tailEnd/>
          </a:ln>
        </p:spPr>
      </p:pic>
      <p:pic>
        <p:nvPicPr>
          <p:cNvPr id="104455" name="Picture 5" descr="J:\Bridge Design Project\Support Files-Bridge Design Project\Art\Weldments_32D.tif"/>
          <p:cNvPicPr>
            <a:picLocks noChangeAspect="1" noChangeArrowheads="1"/>
          </p:cNvPicPr>
          <p:nvPr/>
        </p:nvPicPr>
        <p:blipFill>
          <a:blip r:embed="rId6" cstate="print"/>
          <a:srcRect/>
          <a:stretch>
            <a:fillRect/>
          </a:stretch>
        </p:blipFill>
        <p:spPr bwMode="auto">
          <a:xfrm>
            <a:off x="4940300" y="2441575"/>
            <a:ext cx="444500" cy="1066800"/>
          </a:xfrm>
          <a:prstGeom prst="rect">
            <a:avLst/>
          </a:prstGeom>
          <a:noFill/>
          <a:ln w="9525">
            <a:noFill/>
            <a:miter lim="800000"/>
            <a:headEnd/>
            <a:tailEnd/>
          </a:ln>
        </p:spPr>
      </p:pic>
      <p:pic>
        <p:nvPicPr>
          <p:cNvPr id="104456" name="Picture 6" descr="J:\Bridge Design Project\Support Files-Bridge Design Project\Art\Weldments_32E.tif"/>
          <p:cNvPicPr>
            <a:picLocks noChangeAspect="1" noChangeArrowheads="1"/>
          </p:cNvPicPr>
          <p:nvPr/>
        </p:nvPicPr>
        <p:blipFill>
          <a:blip r:embed="rId7" cstate="print"/>
          <a:srcRect/>
          <a:stretch>
            <a:fillRect/>
          </a:stretch>
        </p:blipFill>
        <p:spPr bwMode="auto">
          <a:xfrm>
            <a:off x="5915025" y="2387600"/>
            <a:ext cx="682625" cy="1079500"/>
          </a:xfrm>
          <a:prstGeom prst="rect">
            <a:avLst/>
          </a:prstGeom>
          <a:noFill/>
          <a:ln w="9525">
            <a:noFill/>
            <a:miter lim="800000"/>
            <a:headEnd/>
            <a:tailEnd/>
          </a:ln>
        </p:spPr>
      </p:pic>
      <p:pic>
        <p:nvPicPr>
          <p:cNvPr id="104457" name="Picture 7" descr="J:\Bridge Design Project\Support Files-Bridge Design Project\Art\Weldments_32F.tif"/>
          <p:cNvPicPr>
            <a:picLocks noChangeAspect="1" noChangeArrowheads="1"/>
          </p:cNvPicPr>
          <p:nvPr/>
        </p:nvPicPr>
        <p:blipFill>
          <a:blip r:embed="rId8" cstate="print"/>
          <a:srcRect/>
          <a:stretch>
            <a:fillRect/>
          </a:stretch>
        </p:blipFill>
        <p:spPr bwMode="auto">
          <a:xfrm>
            <a:off x="7988300" y="1262063"/>
            <a:ext cx="1036638" cy="1047750"/>
          </a:xfrm>
          <a:prstGeom prst="rect">
            <a:avLst/>
          </a:prstGeom>
          <a:noFill/>
          <a:ln w="9525">
            <a:noFill/>
            <a:miter lim="800000"/>
            <a:headEnd/>
            <a:tailEnd/>
          </a:ln>
        </p:spPr>
      </p:pic>
      <p:pic>
        <p:nvPicPr>
          <p:cNvPr id="104458" name="Picture 8" descr="J:\Bridge Design Project\Support Files-Bridge Design Project\Art\additional_profile_01.tif"/>
          <p:cNvPicPr>
            <a:picLocks noChangeAspect="1" noChangeArrowheads="1"/>
          </p:cNvPicPr>
          <p:nvPr/>
        </p:nvPicPr>
        <p:blipFill>
          <a:blip r:embed="rId9" cstate="print"/>
          <a:srcRect/>
          <a:stretch>
            <a:fillRect/>
          </a:stretch>
        </p:blipFill>
        <p:spPr bwMode="auto">
          <a:xfrm>
            <a:off x="6780213" y="2411413"/>
            <a:ext cx="2024062" cy="1030287"/>
          </a:xfrm>
          <a:prstGeom prst="rect">
            <a:avLst/>
          </a:prstGeom>
          <a:noFill/>
          <a:ln w="9525">
            <a:noFill/>
            <a:miter lim="800000"/>
            <a:headEnd/>
            <a:tailEnd/>
          </a:ln>
        </p:spPr>
      </p:pic>
      <p:pic>
        <p:nvPicPr>
          <p:cNvPr id="104459" name="Picture 9" descr="C:\Temp\1-19-2012 10-00-36 AM.tif"/>
          <p:cNvPicPr>
            <a:picLocks noChangeAspect="1" noChangeArrowheads="1"/>
          </p:cNvPicPr>
          <p:nvPr/>
        </p:nvPicPr>
        <p:blipFill>
          <a:blip r:embed="rId10" cstate="print"/>
          <a:srcRect/>
          <a:stretch>
            <a:fillRect/>
          </a:stretch>
        </p:blipFill>
        <p:spPr bwMode="auto">
          <a:xfrm>
            <a:off x="5915025" y="3732213"/>
            <a:ext cx="2513013" cy="255270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9" name="Rectangle 5"/>
          <p:cNvSpPr>
            <a:spLocks noGrp="1" noChangeArrowheads="1"/>
          </p:cNvSpPr>
          <p:nvPr>
            <p:ph idx="1"/>
          </p:nvPr>
        </p:nvSpPr>
        <p:spPr>
          <a:xfrm>
            <a:off x="900113" y="1905000"/>
            <a:ext cx="2625725" cy="4368800"/>
          </a:xfrm>
        </p:spPr>
        <p:txBody>
          <a:bodyPr rtlCol="0">
            <a:noAutofit/>
          </a:bodyPr>
          <a:lstStyle/>
          <a:p>
            <a:pPr marL="342900" indent="-342900" algn="l" defTabSz="914400">
              <a:spcBef>
                <a:spcPct val="20000"/>
              </a:spcBef>
              <a:spcAft>
                <a:spcPts val="0"/>
              </a:spcAft>
              <a:buClr>
                <a:srgbClr val="4B575F"/>
              </a:buClr>
              <a:buFont typeface="Wingdings"/>
              <a:buChar char="§"/>
            </a:pPr>
            <a:r>
              <a:rPr lang="fr-BE" sz="1700" b="0" i="0" dirty="0">
                <a:solidFill>
                  <a:srgbClr val="4B575F"/>
                </a:solidFill>
                <a:effectLst/>
                <a:latin typeface="Arial"/>
                <a:ea typeface="+mn-ea"/>
                <a:cs typeface="Arial"/>
              </a:rPr>
              <a:t>Les poutres triangulées sont des structures simples utilisées pour les ponts de chemins de fer et le trafic automobile ou piétonnier; elles sont capables de porter de lourdes charges d'une travée à l'autre. Elles sont constituées d'une surface de route ou de rail, de deux parois et parfois d'entretoises placées entre les parois.</a:t>
            </a:r>
          </a:p>
        </p:txBody>
      </p:sp>
      <p:sp>
        <p:nvSpPr>
          <p:cNvPr id="61443" name="Rectangle 4"/>
          <p:cNvSpPr>
            <a:spLocks noGrp="1" noChangeArrowheads="1"/>
          </p:cNvSpPr>
          <p:nvPr>
            <p:ph type="title"/>
          </p:nvPr>
        </p:nvSpPr>
        <p:spPr/>
        <p:txBody>
          <a:bodyPr/>
          <a:lstStyle/>
          <a:p>
            <a:pPr algn="l" defTabSz="914400">
              <a:spcBef>
                <a:spcPct val="0"/>
              </a:spcBef>
              <a:buNone/>
            </a:pPr>
            <a:r>
              <a:rPr lang="en-US" sz="3000" b="1" i="0" baseline="0">
                <a:solidFill>
                  <a:srgbClr val="4B575F"/>
                </a:solidFill>
                <a:latin typeface="Arial"/>
                <a:ea typeface="+mj-ea"/>
                <a:cs typeface="Arial"/>
              </a:rPr>
              <a:t>Que sont les poutres triangulées?</a:t>
            </a:r>
          </a:p>
        </p:txBody>
      </p:sp>
      <p:pic>
        <p:nvPicPr>
          <p:cNvPr id="61444" name="Picture 11" descr="Vertical"/>
          <p:cNvPicPr>
            <a:picLocks noChangeAspect="1" noChangeArrowheads="1"/>
          </p:cNvPicPr>
          <p:nvPr/>
        </p:nvPicPr>
        <p:blipFill>
          <a:blip r:embed="rId3" cstate="print"/>
          <a:srcRect/>
          <a:stretch>
            <a:fillRect/>
          </a:stretch>
        </p:blipFill>
        <p:spPr bwMode="auto">
          <a:xfrm>
            <a:off x="304800" y="1225550"/>
            <a:ext cx="2057400" cy="685800"/>
          </a:xfrm>
          <a:prstGeom prst="rect">
            <a:avLst/>
          </a:prstGeom>
          <a:noFill/>
          <a:ln w="9525">
            <a:noFill/>
            <a:miter lim="800000"/>
            <a:headEnd/>
            <a:tailEnd/>
          </a:ln>
        </p:spPr>
      </p:pic>
      <p:pic>
        <p:nvPicPr>
          <p:cNvPr id="61445" name="Picture 15" descr="33rd_rr_back__01wm"/>
          <p:cNvPicPr>
            <a:picLocks noChangeAspect="1" noChangeArrowheads="1"/>
          </p:cNvPicPr>
          <p:nvPr/>
        </p:nvPicPr>
        <p:blipFill>
          <a:blip r:embed="rId4" cstate="print"/>
          <a:srcRect/>
          <a:stretch>
            <a:fillRect/>
          </a:stretch>
        </p:blipFill>
        <p:spPr bwMode="auto">
          <a:xfrm>
            <a:off x="4876800" y="3810000"/>
            <a:ext cx="4038600" cy="1939925"/>
          </a:xfrm>
          <a:prstGeom prst="rect">
            <a:avLst/>
          </a:prstGeom>
          <a:noFill/>
          <a:ln w="9525">
            <a:noFill/>
            <a:miter lim="800000"/>
            <a:headEnd/>
            <a:tailEnd/>
          </a:ln>
        </p:spPr>
      </p:pic>
      <p:pic>
        <p:nvPicPr>
          <p:cNvPr id="61446" name="Picture 12" descr="truss_picture_1"/>
          <p:cNvPicPr>
            <a:picLocks noChangeAspect="1" noChangeArrowheads="1"/>
          </p:cNvPicPr>
          <p:nvPr/>
        </p:nvPicPr>
        <p:blipFill>
          <a:blip r:embed="rId5" cstate="print"/>
          <a:srcRect/>
          <a:stretch>
            <a:fillRect/>
          </a:stretch>
        </p:blipFill>
        <p:spPr bwMode="auto">
          <a:xfrm>
            <a:off x="3646488" y="4002088"/>
            <a:ext cx="1624012" cy="2438400"/>
          </a:xfrm>
          <a:prstGeom prst="rect">
            <a:avLst/>
          </a:prstGeom>
          <a:noFill/>
          <a:ln w="76200">
            <a:solidFill>
              <a:schemeClr val="tx1"/>
            </a:solidFill>
            <a:miter lim="800000"/>
            <a:headEnd/>
            <a:tailEnd/>
          </a:ln>
        </p:spPr>
      </p:pic>
      <p:pic>
        <p:nvPicPr>
          <p:cNvPr id="61447" name="Picture 17" descr="herrs_rr_01_wm"/>
          <p:cNvPicPr>
            <a:picLocks noChangeAspect="1" noChangeArrowheads="1"/>
          </p:cNvPicPr>
          <p:nvPr/>
        </p:nvPicPr>
        <p:blipFill>
          <a:blip r:embed="rId6" cstate="print"/>
          <a:srcRect/>
          <a:stretch>
            <a:fillRect/>
          </a:stretch>
        </p:blipFill>
        <p:spPr bwMode="auto">
          <a:xfrm>
            <a:off x="3810000" y="1143000"/>
            <a:ext cx="5080000" cy="254000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5"/>
          <p:cNvSpPr>
            <a:spLocks noGrp="1" noChangeArrowheads="1"/>
          </p:cNvSpPr>
          <p:nvPr>
            <p:ph idx="1"/>
          </p:nvPr>
        </p:nvSpPr>
        <p:spPr>
          <a:xfrm>
            <a:off x="900112" y="1797050"/>
            <a:ext cx="4205288" cy="4368800"/>
          </a:xfrm>
        </p:spPr>
        <p:txBody>
          <a:bodyPr>
            <a:noAutofit/>
          </a:bodyPr>
          <a:lstStyle/>
          <a:p>
            <a:pPr marL="342900" indent="-342900" algn="l" defTabSz="914400">
              <a:lnSpc>
                <a:spcPct val="95000"/>
              </a:lnSpc>
              <a:spcBef>
                <a:spcPct val="20000"/>
              </a:spcBef>
              <a:buClr>
                <a:srgbClr val="4B575F"/>
              </a:buClr>
              <a:buFont typeface="Wingdings"/>
              <a:buChar char="§"/>
            </a:pPr>
            <a:r>
              <a:rPr lang="fr-BE" sz="1900" b="0" i="0" dirty="0">
                <a:solidFill>
                  <a:srgbClr val="4B575F"/>
                </a:solidFill>
                <a:effectLst/>
                <a:latin typeface="Arial"/>
                <a:ea typeface="+mn-ea"/>
                <a:cs typeface="Arial"/>
              </a:rPr>
              <a:t>Esquisses 2D ou 3D permettant de définir l'emplacement et la taille des profils de construction soudée.</a:t>
            </a:r>
          </a:p>
          <a:p>
            <a:pPr marL="342900" indent="-342900" algn="l" defTabSz="914400">
              <a:lnSpc>
                <a:spcPct val="95000"/>
              </a:lnSpc>
              <a:spcBef>
                <a:spcPct val="20000"/>
              </a:spcBef>
              <a:buClr>
                <a:srgbClr val="4B575F"/>
              </a:buClr>
              <a:buFont typeface="Wingdings"/>
              <a:buChar char="§"/>
            </a:pPr>
            <a:r>
              <a:rPr lang="fr-BE" sz="1900" b="0" i="0" dirty="0">
                <a:solidFill>
                  <a:srgbClr val="4B575F"/>
                </a:solidFill>
                <a:effectLst/>
                <a:latin typeface="Arial"/>
                <a:ea typeface="+mn-ea"/>
                <a:cs typeface="Arial"/>
              </a:rPr>
              <a:t>L'ajustement entre les éléments mécano-soudés s'effectue à l'aide des Groupes ou en réalisant un travail supplémentaire après la création de la construction soudée.</a:t>
            </a:r>
          </a:p>
          <a:p>
            <a:pPr marL="342900" indent="-342900" algn="l" defTabSz="914400">
              <a:lnSpc>
                <a:spcPct val="95000"/>
              </a:lnSpc>
              <a:spcBef>
                <a:spcPct val="20000"/>
              </a:spcBef>
              <a:buClr>
                <a:srgbClr val="4B575F"/>
              </a:buClr>
              <a:buFont typeface="Wingdings"/>
              <a:buChar char="§"/>
            </a:pPr>
            <a:r>
              <a:rPr lang="fr-BE" sz="1900" b="0" i="0" dirty="0">
                <a:solidFill>
                  <a:srgbClr val="4B575F"/>
                </a:solidFill>
                <a:effectLst/>
                <a:latin typeface="Arial"/>
                <a:ea typeface="+mn-ea"/>
                <a:cs typeface="Arial"/>
              </a:rPr>
              <a:t>Il est possible d'utiliser plusieurs types de profils de construction soudée afin de définir les éléments mécano-soudés au sein d'une même construction soudée.</a:t>
            </a:r>
          </a:p>
        </p:txBody>
      </p:sp>
      <p:sp>
        <p:nvSpPr>
          <p:cNvPr id="105475" name="Rectangle 4"/>
          <p:cNvSpPr>
            <a:spLocks noGrp="1" noChangeArrowheads="1"/>
          </p:cNvSpPr>
          <p:nvPr>
            <p:ph type="title"/>
          </p:nvPr>
        </p:nvSpPr>
        <p:spPr/>
        <p:txBody>
          <a:bodyPr/>
          <a:lstStyle/>
          <a:p>
            <a:pPr algn="l" defTabSz="914400">
              <a:spcBef>
                <a:spcPct val="0"/>
              </a:spcBef>
              <a:buNone/>
            </a:pPr>
            <a:r>
              <a:rPr lang="en-US" sz="3000" b="1" i="0" baseline="0">
                <a:solidFill>
                  <a:srgbClr val="4B575F"/>
                </a:solidFill>
                <a:latin typeface="Arial"/>
                <a:ea typeface="+mj-ea"/>
                <a:cs typeface="Arial"/>
              </a:rPr>
              <a:t>Eléments mécano-soudés</a:t>
            </a:r>
          </a:p>
        </p:txBody>
      </p:sp>
      <p:pic>
        <p:nvPicPr>
          <p:cNvPr id="105476" name="Picture 2" descr="C:\Temp\1-19-2012 9-51-18 AM.tif"/>
          <p:cNvPicPr>
            <a:picLocks noChangeAspect="1" noChangeArrowheads="1"/>
          </p:cNvPicPr>
          <p:nvPr/>
        </p:nvPicPr>
        <p:blipFill>
          <a:blip r:embed="rId3" cstate="print"/>
          <a:srcRect/>
          <a:stretch>
            <a:fillRect/>
          </a:stretch>
        </p:blipFill>
        <p:spPr bwMode="auto">
          <a:xfrm>
            <a:off x="5792788" y="2030413"/>
            <a:ext cx="2646362" cy="3648075"/>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6" name="Picture 9" descr="truss_picture_8"/>
          <p:cNvPicPr>
            <a:picLocks noChangeAspect="1" noChangeArrowheads="1"/>
          </p:cNvPicPr>
          <p:nvPr/>
        </p:nvPicPr>
        <p:blipFill>
          <a:blip r:embed="rId3" cstate="print"/>
          <a:srcRect/>
          <a:stretch>
            <a:fillRect/>
          </a:stretch>
        </p:blipFill>
        <p:spPr bwMode="auto">
          <a:xfrm>
            <a:off x="3787775" y="3028950"/>
            <a:ext cx="5091113" cy="2892425"/>
          </a:xfrm>
          <a:prstGeom prst="rect">
            <a:avLst/>
          </a:prstGeom>
          <a:noFill/>
          <a:ln w="9525">
            <a:noFill/>
            <a:miter lim="800000"/>
            <a:headEnd/>
            <a:tailEnd/>
          </a:ln>
        </p:spPr>
      </p:pic>
      <p:sp>
        <p:nvSpPr>
          <p:cNvPr id="62467" name="Rectangle 4"/>
          <p:cNvSpPr>
            <a:spLocks noGrp="1" noChangeArrowheads="1"/>
          </p:cNvSpPr>
          <p:nvPr>
            <p:ph type="title"/>
          </p:nvPr>
        </p:nvSpPr>
        <p:spPr/>
        <p:txBody>
          <a:bodyPr/>
          <a:lstStyle/>
          <a:p>
            <a:pPr algn="l" defTabSz="914400">
              <a:spcBef>
                <a:spcPct val="0"/>
              </a:spcBef>
              <a:buNone/>
            </a:pPr>
            <a:r>
              <a:rPr lang="en-US" sz="3000" b="1" i="0" baseline="0">
                <a:solidFill>
                  <a:srgbClr val="4B575F"/>
                </a:solidFill>
                <a:latin typeface="Arial"/>
                <a:ea typeface="+mj-ea"/>
                <a:cs typeface="Arial"/>
              </a:rPr>
              <a:t>Travées plus longues</a:t>
            </a:r>
          </a:p>
        </p:txBody>
      </p:sp>
      <p:pic>
        <p:nvPicPr>
          <p:cNvPr id="62468" name="Picture 7" descr="truss_picture_11"/>
          <p:cNvPicPr>
            <a:picLocks noChangeAspect="1" noChangeArrowheads="1"/>
          </p:cNvPicPr>
          <p:nvPr/>
        </p:nvPicPr>
        <p:blipFill>
          <a:blip r:embed="rId4" cstate="print"/>
          <a:srcRect/>
          <a:stretch>
            <a:fillRect/>
          </a:stretch>
        </p:blipFill>
        <p:spPr bwMode="auto">
          <a:xfrm>
            <a:off x="2471738" y="1320800"/>
            <a:ext cx="3457575" cy="2306638"/>
          </a:xfrm>
          <a:prstGeom prst="rect">
            <a:avLst/>
          </a:prstGeom>
          <a:noFill/>
          <a:ln w="9525">
            <a:noFill/>
            <a:miter lim="800000"/>
            <a:headEnd/>
            <a:tailEnd/>
          </a:ln>
        </p:spPr>
      </p:pic>
      <p:pic>
        <p:nvPicPr>
          <p:cNvPr id="62469" name="Picture 8" descr="truss_picture_7"/>
          <p:cNvPicPr>
            <a:picLocks noChangeAspect="1" noChangeArrowheads="1"/>
          </p:cNvPicPr>
          <p:nvPr/>
        </p:nvPicPr>
        <p:blipFill>
          <a:blip r:embed="rId5" cstate="print"/>
          <a:srcRect/>
          <a:stretch>
            <a:fillRect/>
          </a:stretch>
        </p:blipFill>
        <p:spPr bwMode="auto">
          <a:xfrm>
            <a:off x="593725" y="3690938"/>
            <a:ext cx="3276600" cy="2352675"/>
          </a:xfrm>
          <a:prstGeom prst="rect">
            <a:avLst/>
          </a:prstGeom>
          <a:noFill/>
          <a:ln w="9525">
            <a:noFill/>
            <a:miter lim="800000"/>
            <a:headEnd/>
            <a:tailEnd/>
          </a:ln>
        </p:spPr>
      </p:pic>
      <p:pic>
        <p:nvPicPr>
          <p:cNvPr id="62470" name="Picture 10" descr="truss_picture_9"/>
          <p:cNvPicPr>
            <a:picLocks noChangeAspect="1" noChangeArrowheads="1"/>
          </p:cNvPicPr>
          <p:nvPr/>
        </p:nvPicPr>
        <p:blipFill>
          <a:blip r:embed="rId6" cstate="print"/>
          <a:srcRect/>
          <a:stretch>
            <a:fillRect/>
          </a:stretch>
        </p:blipFill>
        <p:spPr bwMode="auto">
          <a:xfrm>
            <a:off x="5989638" y="1314450"/>
            <a:ext cx="2898775" cy="1911350"/>
          </a:xfrm>
          <a:prstGeom prst="rect">
            <a:avLst/>
          </a:prstGeom>
          <a:noFill/>
          <a:ln w="9525">
            <a:noFill/>
            <a:miter lim="800000"/>
            <a:headEnd/>
            <a:tailEnd/>
          </a:ln>
        </p:spPr>
      </p:pic>
      <p:sp>
        <p:nvSpPr>
          <p:cNvPr id="62471" name="Rectangle 5"/>
          <p:cNvSpPr>
            <a:spLocks noGrp="1" noChangeArrowheads="1"/>
          </p:cNvSpPr>
          <p:nvPr>
            <p:ph idx="1"/>
          </p:nvPr>
        </p:nvSpPr>
        <p:spPr>
          <a:xfrm>
            <a:off x="533400" y="1349375"/>
            <a:ext cx="1905000" cy="2308225"/>
          </a:xfrm>
        </p:spPr>
        <p:txBody>
          <a:bodyPr>
            <a:noAutofit/>
          </a:bodyPr>
          <a:lstStyle/>
          <a:p>
            <a:pPr marL="342900" indent="-342900" algn="l" defTabSz="914400">
              <a:lnSpc>
                <a:spcPct val="95000"/>
              </a:lnSpc>
              <a:spcBef>
                <a:spcPct val="20000"/>
              </a:spcBef>
              <a:buClr>
                <a:srgbClr val="4B575F"/>
              </a:buClr>
              <a:buFont typeface="Wingdings"/>
              <a:buChar char="§"/>
            </a:pPr>
            <a:r>
              <a:rPr lang="fr-BE" sz="1700" b="0" i="0" dirty="0">
                <a:solidFill>
                  <a:srgbClr val="4B575F"/>
                </a:solidFill>
                <a:effectLst/>
                <a:latin typeface="Arial"/>
                <a:ea typeface="+mn-ea"/>
                <a:cs typeface="Arial"/>
              </a:rPr>
              <a:t>Dans le cas des travées plus longues, la structure </a:t>
            </a:r>
            <a:r>
              <a:rPr lang="fr-BE" sz="1700" b="0" i="0" dirty="0" smtClean="0">
                <a:solidFill>
                  <a:srgbClr val="4B575F"/>
                </a:solidFill>
                <a:effectLst/>
                <a:latin typeface="Arial"/>
                <a:ea typeface="+mn-ea"/>
                <a:cs typeface="Arial"/>
              </a:rPr>
              <a:t/>
            </a:r>
            <a:br>
              <a:rPr lang="fr-BE" sz="1700" b="0" i="0" dirty="0" smtClean="0">
                <a:solidFill>
                  <a:srgbClr val="4B575F"/>
                </a:solidFill>
                <a:effectLst/>
                <a:latin typeface="Arial"/>
                <a:ea typeface="+mn-ea"/>
                <a:cs typeface="Arial"/>
              </a:rPr>
            </a:br>
            <a:r>
              <a:rPr lang="fr-BE" sz="1700" b="0" i="0" dirty="0" smtClean="0">
                <a:solidFill>
                  <a:srgbClr val="4B575F"/>
                </a:solidFill>
                <a:effectLst/>
                <a:latin typeface="Arial"/>
                <a:ea typeface="+mn-ea"/>
                <a:cs typeface="Arial"/>
              </a:rPr>
              <a:t>de </a:t>
            </a:r>
            <a:r>
              <a:rPr lang="fr-BE" sz="1700" b="0" i="0" dirty="0">
                <a:solidFill>
                  <a:srgbClr val="4B575F"/>
                </a:solidFill>
                <a:effectLst/>
                <a:latin typeface="Arial"/>
                <a:ea typeface="+mn-ea"/>
                <a:cs typeface="Arial"/>
              </a:rPr>
              <a:t>poutres triangulées peut être répétée plusieurs fois.</a:t>
            </a:r>
          </a:p>
        </p:txBody>
      </p:sp>
    </p:spTree>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3"/>
          <p:cNvSpPr>
            <a:spLocks noGrp="1" noChangeArrowheads="1"/>
          </p:cNvSpPr>
          <p:nvPr>
            <p:ph idx="1"/>
          </p:nvPr>
        </p:nvSpPr>
        <p:spPr>
          <a:xfrm>
            <a:off x="900113" y="1797050"/>
            <a:ext cx="4911725" cy="3567113"/>
          </a:xfrm>
        </p:spPr>
        <p:txBody>
          <a:bodyPr/>
          <a:lstStyle/>
          <a:p>
            <a:pPr marL="342900" indent="-342900" algn="l" defTabSz="914400">
              <a:spcBef>
                <a:spcPct val="20000"/>
              </a:spcBef>
              <a:buClr>
                <a:srgbClr val="4B575F"/>
              </a:buClr>
              <a:buFont typeface="Wingdings"/>
              <a:buChar char="§"/>
            </a:pPr>
            <a:r>
              <a:rPr lang="fr-BE" sz="2000" b="0" i="0" dirty="0">
                <a:solidFill>
                  <a:srgbClr val="4B575F"/>
                </a:solidFill>
                <a:effectLst/>
                <a:latin typeface="Arial"/>
                <a:ea typeface="+mn-ea"/>
                <a:cs typeface="Arial"/>
              </a:rPr>
              <a:t>Le type de poutre </a:t>
            </a:r>
            <a:r>
              <a:rPr lang="fr-BE" sz="2000" b="0" i="1" dirty="0">
                <a:solidFill>
                  <a:srgbClr val="4B575F"/>
                </a:solidFill>
                <a:effectLst/>
                <a:latin typeface="Arial"/>
                <a:ea typeface="+mn-ea"/>
                <a:cs typeface="Arial"/>
              </a:rPr>
              <a:t>Warren</a:t>
            </a:r>
            <a:r>
              <a:rPr lang="fr-BE" sz="2000" b="0" i="0" dirty="0">
                <a:solidFill>
                  <a:srgbClr val="4B575F"/>
                </a:solidFill>
                <a:effectLst/>
                <a:latin typeface="Arial"/>
                <a:ea typeface="+mn-ea"/>
                <a:cs typeface="Arial"/>
              </a:rPr>
              <a:t>, illustré à droite, est un des types les plus simples et les plus économiques. </a:t>
            </a:r>
            <a:r>
              <a:rPr lang="fr-BE" sz="2000" b="0" i="0" dirty="0" smtClean="0">
                <a:solidFill>
                  <a:srgbClr val="4B575F"/>
                </a:solidFill>
                <a:effectLst/>
                <a:latin typeface="Arial"/>
                <a:ea typeface="+mn-ea"/>
                <a:cs typeface="Arial"/>
              </a:rPr>
              <a:t/>
            </a:r>
            <a:br>
              <a:rPr lang="fr-BE" sz="2000" b="0" i="0" dirty="0" smtClean="0">
                <a:solidFill>
                  <a:srgbClr val="4B575F"/>
                </a:solidFill>
                <a:effectLst/>
                <a:latin typeface="Arial"/>
                <a:ea typeface="+mn-ea"/>
                <a:cs typeface="Arial"/>
              </a:rPr>
            </a:br>
            <a:r>
              <a:rPr lang="fr-BE" sz="2000" b="0" i="0" dirty="0" smtClean="0">
                <a:solidFill>
                  <a:srgbClr val="4B575F"/>
                </a:solidFill>
                <a:effectLst/>
                <a:latin typeface="Arial"/>
                <a:ea typeface="+mn-ea"/>
                <a:cs typeface="Arial"/>
              </a:rPr>
              <a:t>Il </a:t>
            </a:r>
            <a:r>
              <a:rPr lang="fr-BE" sz="2000" b="0" i="0" dirty="0">
                <a:solidFill>
                  <a:srgbClr val="4B575F"/>
                </a:solidFill>
                <a:effectLst/>
                <a:latin typeface="Arial"/>
                <a:ea typeface="+mn-ea"/>
                <a:cs typeface="Arial"/>
              </a:rPr>
              <a:t>peut même être utilisé à l'envers avec, dans ce cas, l'ajout de poutres verticales.</a:t>
            </a:r>
          </a:p>
        </p:txBody>
      </p:sp>
      <p:sp>
        <p:nvSpPr>
          <p:cNvPr id="63491" name="Rectangle 2"/>
          <p:cNvSpPr>
            <a:spLocks noGrp="1" noChangeArrowheads="1"/>
          </p:cNvSpPr>
          <p:nvPr>
            <p:ph type="title"/>
          </p:nvPr>
        </p:nvSpPr>
        <p:spPr/>
        <p:txBody>
          <a:bodyPr/>
          <a:lstStyle/>
          <a:p>
            <a:pPr algn="l" defTabSz="914400">
              <a:spcBef>
                <a:spcPct val="0"/>
              </a:spcBef>
              <a:buNone/>
            </a:pPr>
            <a:r>
              <a:rPr lang="en-US" sz="3000" b="1" i="0" baseline="0">
                <a:solidFill>
                  <a:srgbClr val="4B575F"/>
                </a:solidFill>
                <a:latin typeface="Arial"/>
                <a:ea typeface="+mj-ea"/>
                <a:cs typeface="Arial"/>
              </a:rPr>
              <a:t>Types de poutres triangulées</a:t>
            </a:r>
          </a:p>
        </p:txBody>
      </p:sp>
      <p:pic>
        <p:nvPicPr>
          <p:cNvPr id="63492" name="Picture 4" descr="warren1"/>
          <p:cNvPicPr>
            <a:picLocks noChangeAspect="1" noChangeArrowheads="1"/>
          </p:cNvPicPr>
          <p:nvPr/>
        </p:nvPicPr>
        <p:blipFill>
          <a:blip r:embed="rId3" cstate="print"/>
          <a:srcRect/>
          <a:stretch>
            <a:fillRect/>
          </a:stretch>
        </p:blipFill>
        <p:spPr bwMode="auto">
          <a:xfrm>
            <a:off x="5976938" y="1276350"/>
            <a:ext cx="2857500" cy="952500"/>
          </a:xfrm>
          <a:prstGeom prst="rect">
            <a:avLst/>
          </a:prstGeom>
          <a:noFill/>
          <a:ln w="9525">
            <a:noFill/>
            <a:miter lim="800000"/>
            <a:headEnd/>
            <a:tailEnd/>
          </a:ln>
        </p:spPr>
      </p:pic>
      <p:pic>
        <p:nvPicPr>
          <p:cNvPr id="63493" name="Picture 5" descr="warren_reversed"/>
          <p:cNvPicPr>
            <a:picLocks noChangeAspect="1" noChangeArrowheads="1"/>
          </p:cNvPicPr>
          <p:nvPr/>
        </p:nvPicPr>
        <p:blipFill>
          <a:blip r:embed="rId4" cstate="print"/>
          <a:srcRect/>
          <a:stretch>
            <a:fillRect/>
          </a:stretch>
        </p:blipFill>
        <p:spPr bwMode="auto">
          <a:xfrm>
            <a:off x="5959475" y="2386013"/>
            <a:ext cx="2857500" cy="952500"/>
          </a:xfrm>
          <a:prstGeom prst="rect">
            <a:avLst/>
          </a:prstGeom>
          <a:noFill/>
          <a:ln w="9525">
            <a:noFill/>
            <a:miter lim="800000"/>
            <a:headEnd/>
            <a:tailEnd/>
          </a:ln>
        </p:spPr>
      </p:pic>
      <p:pic>
        <p:nvPicPr>
          <p:cNvPr id="63494" name="Picture 6" descr="truss_picture_10"/>
          <p:cNvPicPr>
            <a:picLocks noChangeAspect="1" noChangeArrowheads="1"/>
          </p:cNvPicPr>
          <p:nvPr/>
        </p:nvPicPr>
        <p:blipFill>
          <a:blip r:embed="rId5" cstate="print"/>
          <a:srcRect/>
          <a:stretch>
            <a:fillRect/>
          </a:stretch>
        </p:blipFill>
        <p:spPr bwMode="auto">
          <a:xfrm>
            <a:off x="5924550" y="3697288"/>
            <a:ext cx="3009900" cy="205740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5"/>
          <p:cNvSpPr>
            <a:spLocks noGrp="1" noChangeArrowheads="1"/>
          </p:cNvSpPr>
          <p:nvPr>
            <p:ph idx="1"/>
          </p:nvPr>
        </p:nvSpPr>
        <p:spPr>
          <a:xfrm>
            <a:off x="900113" y="1797050"/>
            <a:ext cx="3748087" cy="4368800"/>
          </a:xfrm>
        </p:spPr>
        <p:txBody>
          <a:bodyPr/>
          <a:lstStyle/>
          <a:p>
            <a:pPr marL="342900" indent="-342900" algn="l" defTabSz="914400">
              <a:spcBef>
                <a:spcPct val="20000"/>
              </a:spcBef>
              <a:buClr>
                <a:srgbClr val="4B575F"/>
              </a:buClr>
              <a:buFont typeface="Wingdings"/>
              <a:buChar char="§"/>
            </a:pPr>
            <a:r>
              <a:rPr lang="fr-BE" sz="2000" b="0" i="0" dirty="0">
                <a:solidFill>
                  <a:srgbClr val="4B575F"/>
                </a:solidFill>
                <a:effectLst/>
                <a:latin typeface="Arial"/>
                <a:ea typeface="+mn-ea"/>
                <a:cs typeface="Arial"/>
              </a:rPr>
              <a:t>Les types </a:t>
            </a:r>
            <a:r>
              <a:rPr lang="fr-BE" sz="2000" b="0" i="1" dirty="0">
                <a:solidFill>
                  <a:srgbClr val="4B575F"/>
                </a:solidFill>
                <a:effectLst/>
                <a:latin typeface="Arial"/>
                <a:ea typeface="+mn-ea"/>
                <a:cs typeface="Arial"/>
              </a:rPr>
              <a:t>Pratt</a:t>
            </a:r>
            <a:r>
              <a:rPr lang="fr-BE" sz="2000" b="0" i="0" dirty="0">
                <a:solidFill>
                  <a:srgbClr val="4B575F"/>
                </a:solidFill>
                <a:effectLst/>
                <a:latin typeface="Arial"/>
                <a:ea typeface="+mn-ea"/>
                <a:cs typeface="Arial"/>
              </a:rPr>
              <a:t> (ci-dessus) et </a:t>
            </a:r>
            <a:r>
              <a:rPr lang="fr-BE" sz="2000" b="0" i="1" dirty="0">
                <a:solidFill>
                  <a:srgbClr val="4B575F"/>
                </a:solidFill>
                <a:effectLst/>
                <a:latin typeface="Arial"/>
                <a:ea typeface="+mn-ea"/>
                <a:cs typeface="Arial"/>
              </a:rPr>
              <a:t>Howe</a:t>
            </a:r>
            <a:r>
              <a:rPr lang="fr-BE" sz="2000" b="0" i="0" dirty="0">
                <a:solidFill>
                  <a:srgbClr val="4B575F"/>
                </a:solidFill>
                <a:effectLst/>
                <a:latin typeface="Arial"/>
                <a:ea typeface="+mn-ea"/>
                <a:cs typeface="Arial"/>
              </a:rPr>
              <a:t> (ci-dessous) sont également couramment utilisés. Nous allons examiner des poutres triangulées similaires à celles du type Pratt.</a:t>
            </a:r>
          </a:p>
        </p:txBody>
      </p:sp>
      <p:sp>
        <p:nvSpPr>
          <p:cNvPr id="64515" name="Rectangle 4"/>
          <p:cNvSpPr>
            <a:spLocks noGrp="1" noChangeArrowheads="1"/>
          </p:cNvSpPr>
          <p:nvPr>
            <p:ph type="title"/>
          </p:nvPr>
        </p:nvSpPr>
        <p:spPr>
          <a:xfrm>
            <a:off x="899592" y="401859"/>
            <a:ext cx="6872808" cy="548640"/>
          </a:xfrm>
        </p:spPr>
        <p:txBody>
          <a:bodyPr/>
          <a:lstStyle/>
          <a:p>
            <a:pPr algn="l" defTabSz="914400">
              <a:spcBef>
                <a:spcPct val="0"/>
              </a:spcBef>
              <a:buNone/>
            </a:pPr>
            <a:r>
              <a:rPr lang="en-US" sz="3000" b="1" i="0" baseline="0" dirty="0">
                <a:solidFill>
                  <a:srgbClr val="4B575F"/>
                </a:solidFill>
                <a:latin typeface="Arial"/>
                <a:ea typeface="+mj-ea"/>
                <a:cs typeface="Arial"/>
              </a:rPr>
              <a:t>Types de </a:t>
            </a:r>
            <a:r>
              <a:rPr lang="en-US" sz="3000" b="1" i="0" baseline="0" dirty="0" err="1">
                <a:solidFill>
                  <a:srgbClr val="4B575F"/>
                </a:solidFill>
                <a:latin typeface="Arial"/>
                <a:ea typeface="+mj-ea"/>
                <a:cs typeface="Arial"/>
              </a:rPr>
              <a:t>poutres</a:t>
            </a:r>
            <a:r>
              <a:rPr lang="en-US" sz="3000" b="1" i="0" baseline="0" dirty="0">
                <a:solidFill>
                  <a:srgbClr val="4B575F"/>
                </a:solidFill>
                <a:latin typeface="Arial"/>
                <a:ea typeface="+mj-ea"/>
                <a:cs typeface="Arial"/>
              </a:rPr>
              <a:t> </a:t>
            </a:r>
            <a:r>
              <a:rPr lang="en-US" sz="3000" b="1" i="0" baseline="0" dirty="0" err="1">
                <a:solidFill>
                  <a:srgbClr val="4B575F"/>
                </a:solidFill>
                <a:latin typeface="Arial"/>
                <a:ea typeface="+mj-ea"/>
                <a:cs typeface="Arial"/>
              </a:rPr>
              <a:t>triangulées</a:t>
            </a:r>
            <a:r>
              <a:rPr lang="en-US" sz="3000" b="1" i="0" baseline="0" dirty="0">
                <a:solidFill>
                  <a:srgbClr val="4B575F"/>
                </a:solidFill>
                <a:latin typeface="Arial"/>
                <a:ea typeface="+mj-ea"/>
                <a:cs typeface="Arial"/>
              </a:rPr>
              <a:t> (suite)</a:t>
            </a:r>
          </a:p>
        </p:txBody>
      </p:sp>
      <p:pic>
        <p:nvPicPr>
          <p:cNvPr id="64516" name="Picture 8" descr="howe"/>
          <p:cNvPicPr>
            <a:picLocks noChangeAspect="1" noChangeArrowheads="1"/>
          </p:cNvPicPr>
          <p:nvPr/>
        </p:nvPicPr>
        <p:blipFill>
          <a:blip r:embed="rId3" cstate="print"/>
          <a:srcRect/>
          <a:stretch>
            <a:fillRect/>
          </a:stretch>
        </p:blipFill>
        <p:spPr bwMode="auto">
          <a:xfrm>
            <a:off x="5637213" y="2320925"/>
            <a:ext cx="2857500" cy="952500"/>
          </a:xfrm>
          <a:prstGeom prst="rect">
            <a:avLst/>
          </a:prstGeom>
          <a:noFill/>
          <a:ln w="9525">
            <a:noFill/>
            <a:miter lim="800000"/>
            <a:headEnd/>
            <a:tailEnd/>
          </a:ln>
        </p:spPr>
      </p:pic>
      <p:pic>
        <p:nvPicPr>
          <p:cNvPr id="64517" name="Picture 9" descr="pratt"/>
          <p:cNvPicPr>
            <a:picLocks noChangeAspect="1" noChangeArrowheads="1"/>
          </p:cNvPicPr>
          <p:nvPr/>
        </p:nvPicPr>
        <p:blipFill>
          <a:blip r:embed="rId4" cstate="print"/>
          <a:srcRect/>
          <a:stretch>
            <a:fillRect/>
          </a:stretch>
        </p:blipFill>
        <p:spPr bwMode="auto">
          <a:xfrm>
            <a:off x="5662613" y="1260475"/>
            <a:ext cx="2857500" cy="952500"/>
          </a:xfrm>
          <a:prstGeom prst="rect">
            <a:avLst/>
          </a:prstGeom>
          <a:noFill/>
          <a:ln w="9525">
            <a:noFill/>
            <a:miter lim="800000"/>
            <a:headEnd/>
            <a:tailEnd/>
          </a:ln>
        </p:spPr>
      </p:pic>
      <p:pic>
        <p:nvPicPr>
          <p:cNvPr id="64518" name="Picture 12" descr="truss_picture_5"/>
          <p:cNvPicPr>
            <a:picLocks noChangeAspect="1" noChangeArrowheads="1"/>
          </p:cNvPicPr>
          <p:nvPr/>
        </p:nvPicPr>
        <p:blipFill>
          <a:blip r:embed="rId5" cstate="print"/>
          <a:srcRect/>
          <a:stretch>
            <a:fillRect/>
          </a:stretch>
        </p:blipFill>
        <p:spPr bwMode="auto">
          <a:xfrm>
            <a:off x="5013325" y="3435350"/>
            <a:ext cx="3505200" cy="247650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5"/>
          <p:cNvSpPr>
            <a:spLocks noGrp="1" noChangeArrowheads="1"/>
          </p:cNvSpPr>
          <p:nvPr>
            <p:ph idx="1"/>
          </p:nvPr>
        </p:nvSpPr>
        <p:spPr>
          <a:xfrm>
            <a:off x="900113" y="1797050"/>
            <a:ext cx="3290887" cy="4368800"/>
          </a:xfrm>
        </p:spPr>
        <p:txBody>
          <a:bodyPr/>
          <a:lstStyle/>
          <a:p>
            <a:pPr marL="342900" indent="-342900" algn="l" defTabSz="914400">
              <a:spcBef>
                <a:spcPct val="20000"/>
              </a:spcBef>
              <a:buClr>
                <a:srgbClr val="4B575F"/>
              </a:buClr>
              <a:buFont typeface="Wingdings"/>
              <a:buChar char="§"/>
            </a:pPr>
            <a:r>
              <a:rPr lang="fr-BE" sz="2000" b="0" i="0" dirty="0">
                <a:solidFill>
                  <a:srgbClr val="4B575F"/>
                </a:solidFill>
                <a:effectLst/>
                <a:latin typeface="Arial"/>
                <a:ea typeface="+mn-ea"/>
                <a:cs typeface="Arial"/>
              </a:rPr>
              <a:t>Les parois latérales composées de poutres triangulées sont bien plus qu'une protection pour éviter la chute des trains ou des véhicules. Elles servent à absorber et diriger les charges placées sur les poutres triangulées, comme par exemple les wagons de chemin de fer.</a:t>
            </a:r>
          </a:p>
        </p:txBody>
      </p:sp>
      <p:sp>
        <p:nvSpPr>
          <p:cNvPr id="65539" name="Rectangle 4"/>
          <p:cNvSpPr>
            <a:spLocks noGrp="1" noChangeArrowheads="1"/>
          </p:cNvSpPr>
          <p:nvPr>
            <p:ph type="title"/>
          </p:nvPr>
        </p:nvSpPr>
        <p:spPr/>
        <p:txBody>
          <a:bodyPr/>
          <a:lstStyle/>
          <a:p>
            <a:pPr algn="l" defTabSz="914400">
              <a:spcBef>
                <a:spcPct val="0"/>
              </a:spcBef>
              <a:buNone/>
            </a:pPr>
            <a:r>
              <a:rPr lang="en-US" sz="3000" b="1" i="0" baseline="0">
                <a:solidFill>
                  <a:srgbClr val="4B575F"/>
                </a:solidFill>
                <a:latin typeface="Arial"/>
                <a:ea typeface="+mj-ea"/>
                <a:cs typeface="Arial"/>
              </a:rPr>
              <a:t>Parois avec poutres triangulées</a:t>
            </a:r>
          </a:p>
        </p:txBody>
      </p:sp>
      <p:pic>
        <p:nvPicPr>
          <p:cNvPr id="65540" name="Picture 12" descr="3-full"/>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4400550" y="1828800"/>
            <a:ext cx="4743450" cy="3705225"/>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SW Corp pptx Template">
  <a:themeElements>
    <a:clrScheme name="Custom 45">
      <a:dk1>
        <a:srgbClr val="4B575F"/>
      </a:dk1>
      <a:lt1>
        <a:srgbClr val="FFFFFF"/>
      </a:lt1>
      <a:dk2>
        <a:srgbClr val="000000"/>
      </a:dk2>
      <a:lt2>
        <a:srgbClr val="EBEBEC"/>
      </a:lt2>
      <a:accent1>
        <a:srgbClr val="EF8B2B"/>
      </a:accent1>
      <a:accent2>
        <a:srgbClr val="555656"/>
      </a:accent2>
      <a:accent3>
        <a:srgbClr val="32B6CD"/>
      </a:accent3>
      <a:accent4>
        <a:srgbClr val="499F3F"/>
      </a:accent4>
      <a:accent5>
        <a:srgbClr val="84587F"/>
      </a:accent5>
      <a:accent6>
        <a:srgbClr val="E62533"/>
      </a:accent6>
      <a:hlink>
        <a:srgbClr val="196637"/>
      </a:hlink>
      <a:folHlink>
        <a:srgbClr val="F9C852"/>
      </a:folHlink>
    </a:clrScheme>
    <a:fontScheme name="DS4">
      <a:majorFont>
        <a:latin typeface="Arial Narrow"/>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3175" cap="flat" cmpd="sng" algn="ctr">
          <a:solidFill>
            <a:schemeClr val="tx1"/>
          </a:solidFill>
          <a:prstDash val="solid"/>
          <a:round/>
          <a:headEnd type="none" w="med" len="med"/>
          <a:tailEnd type="none" w="med" len="med"/>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557039E802609499DC9DCB76B923DF9" ma:contentTypeVersion="0" ma:contentTypeDescription="Create a new document." ma:contentTypeScope="" ma:versionID="01f379dee09e235f47111d6bd511d5fe">
  <xsd:schema xmlns:xsd="http://www.w3.org/2001/XMLSchema" xmlns:p="http://schemas.microsoft.com/office/2006/metadata/properties" targetNamespace="http://schemas.microsoft.com/office/2006/metadata/properties" ma:root="true" ma:fieldsID="faf52faaa31b79efcee5e183bc2d1a2c">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p:properties xmlns:p="http://schemas.microsoft.com/office/2006/metadata/properties" xmlns:xsi="http://www.w3.org/2001/XMLSchema-instanc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C8863EF-CC92-4DE9-B253-F0DC3A42707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2.xml><?xml version="1.0" encoding="utf-8"?>
<ds:datastoreItem xmlns:ds="http://schemas.openxmlformats.org/officeDocument/2006/customXml" ds:itemID="{AB90C0CB-45BF-4E76-86B7-12C40617BFAA}">
  <ds:schemaRefs>
    <ds:schemaRef ds:uri="http://schemas.microsoft.com/office/2006/metadata/properties"/>
  </ds:schemaRefs>
</ds:datastoreItem>
</file>

<file path=customXml/itemProps3.xml><?xml version="1.0" encoding="utf-8"?>
<ds:datastoreItem xmlns:ds="http://schemas.openxmlformats.org/officeDocument/2006/customXml" ds:itemID="{CD4A09FE-9ACA-4746-BF3C-F60984A228D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SW Corp pptx Template</Template>
  <TotalTime>208</TotalTime>
  <Words>1407</Words>
  <Application>Microsoft Office PowerPoint</Application>
  <PresentationFormat>On-screen Show (4:3)</PresentationFormat>
  <Paragraphs>197</Paragraphs>
  <Slides>50</Slides>
  <Notes>50</Notes>
  <HiddenSlides>0</HiddenSlides>
  <MMClips>0</MMClips>
  <ScaleCrop>false</ScaleCrop>
  <HeadingPairs>
    <vt:vector size="4" baseType="variant">
      <vt:variant>
        <vt:lpstr>Theme</vt:lpstr>
      </vt:variant>
      <vt:variant>
        <vt:i4>1</vt:i4>
      </vt:variant>
      <vt:variant>
        <vt:lpstr>Slide Titles</vt:lpstr>
      </vt:variant>
      <vt:variant>
        <vt:i4>50</vt:i4>
      </vt:variant>
    </vt:vector>
  </HeadingPairs>
  <TitlesOfParts>
    <vt:vector size="51" baseType="lpstr">
      <vt:lpstr>SW Corp pptx Template</vt:lpstr>
      <vt:lpstr>Projet de conception de pont</vt:lpstr>
      <vt:lpstr>1 - Présentation</vt:lpstr>
      <vt:lpstr>Prérequis  </vt:lpstr>
      <vt:lpstr>2 - Conception de structure</vt:lpstr>
      <vt:lpstr>Que sont les poutres triangulées?</vt:lpstr>
      <vt:lpstr>Travées plus longues</vt:lpstr>
      <vt:lpstr>Types de poutres triangulées</vt:lpstr>
      <vt:lpstr>Types de poutres triangulées (suite)</vt:lpstr>
      <vt:lpstr>Parois avec poutres triangulées</vt:lpstr>
      <vt:lpstr>Poutres</vt:lpstr>
      <vt:lpstr>Chargements externes</vt:lpstr>
      <vt:lpstr>Flexion et déflexion</vt:lpstr>
      <vt:lpstr>Tension et compression</vt:lpstr>
      <vt:lpstr>Contrainte</vt:lpstr>
      <vt:lpstr>Limite d'élasticité</vt:lpstr>
      <vt:lpstr>Résistance des poutres</vt:lpstr>
      <vt:lpstr>Forme de la section transversale</vt:lpstr>
      <vt:lpstr>Profondeur de coupe</vt:lpstr>
      <vt:lpstr>Moment d'inertie de zone</vt:lpstr>
      <vt:lpstr>Matériaux</vt:lpstr>
      <vt:lpstr>Poutres d'acier</vt:lpstr>
      <vt:lpstr>Entretoisement croisé</vt:lpstr>
      <vt:lpstr>3 – Utilisation du formulaire de flexion</vt:lpstr>
      <vt:lpstr>Formulaire de flexion</vt:lpstr>
      <vt:lpstr>4 – Analyse de la structure</vt:lpstr>
      <vt:lpstr>Phases de l'analyse</vt:lpstr>
      <vt:lpstr>Cycle de conception</vt:lpstr>
      <vt:lpstr>Déplacements imposés et chargements externes</vt:lpstr>
      <vt:lpstr>Matériau</vt:lpstr>
      <vt:lpstr>Connexions</vt:lpstr>
      <vt:lpstr>Déplacements imposés</vt:lpstr>
      <vt:lpstr>Chargements</vt:lpstr>
      <vt:lpstr>Maillage et exécution</vt:lpstr>
      <vt:lpstr>5 - Modification des conceptions</vt:lpstr>
      <vt:lpstr>Modifications</vt:lpstr>
      <vt:lpstr>6 – Utilisation d'un assemblage</vt:lpstr>
      <vt:lpstr>Détection de collision</vt:lpstr>
      <vt:lpstr>Modification des cotes</vt:lpstr>
      <vt:lpstr>7 – Création de mises en plan de la structure</vt:lpstr>
      <vt:lpstr>Mises en plan</vt:lpstr>
      <vt:lpstr>8 – Rapports et eDrawings</vt:lpstr>
      <vt:lpstr>eDrawings</vt:lpstr>
      <vt:lpstr>9 – Construction et essai de la structure</vt:lpstr>
      <vt:lpstr>Aides pour la construction</vt:lpstr>
      <vt:lpstr>Construction de la structure</vt:lpstr>
      <vt:lpstr>Essai de la structure (installation)</vt:lpstr>
      <vt:lpstr>Essai de la structure (poids de test)</vt:lpstr>
      <vt:lpstr>10 – Profils de construction soudée et éléments mécano-soudés</vt:lpstr>
      <vt:lpstr>Profils de construction soudée</vt:lpstr>
      <vt:lpstr>Eléments mécano-soudés</vt:lpstr>
    </vt:vector>
  </TitlesOfParts>
  <Company>Solidworks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of PPT</dc:title>
  <dc:creator>Laura Kozikowski</dc:creator>
  <cp:lastModifiedBy>Jacob Anguita</cp:lastModifiedBy>
  <cp:revision>62</cp:revision>
  <dcterms:created xsi:type="dcterms:W3CDTF">2011-04-14T18:53:07Z</dcterms:created>
  <dcterms:modified xsi:type="dcterms:W3CDTF">2012-05-02T15:41:52Z</dcterms:modified>
</cp:coreProperties>
</file>