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kinsoku lang="ja-JP" invalStChars="、。，．・：；？！゛゜ヽヾゝゞ々ー’”）〕］｝〉》」』】°‰′″℃￠％ぁぃぅぇぉっゃゅょゎァィゥェォッャュョヮヵヶ!%),.:;?]}｡｣､･ｧｨｩｪｫｬｭｮｯｰﾞﾟをんヲン" invalEndChars="‘“（〔［｛〈《「『【￥＄$([\{｢￡"/>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84" d="100"/>
          <a:sy n="84" d="100"/>
        </p:scale>
        <p:origin x="-220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27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24/04/2012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4/24/2012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50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p>
        </p:txBody>
      </p:sp>
      <p:sp>
        <p:nvSpPr>
          <p:cNvPr id="4" name="灯片编号占位符 3"/>
          <p:cNvSpPr>
            <a:spLocks noGrp="1"/>
          </p:cNvSpPr>
          <p:nvPr>
            <p:ph type="sldNum" sz="quarter" idx="10"/>
          </p:nvPr>
        </p:nvSpPr>
        <p:spPr/>
        <p:txBody>
          <a:bodyPr/>
          <a:lstStyle/>
          <a:p>
            <a:fld id="{9124C0E3-F38B-4060-81F5-813C95EEE9B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en-US" altLang="ja-JP"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0"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1"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8.jpe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56.jpeg"/></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image" Target="../media/image60.png"/><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89463" y="4057650"/>
            <a:ext cx="4332287" cy="661988"/>
          </a:xfrm>
        </p:spPr>
        <p:txBody>
          <a:bodyPr/>
          <a:lstStyle/>
          <a:p>
            <a:pPr algn="r" defTabSz="914400">
              <a:spcBef>
                <a:spcPct val="0"/>
              </a:spcBef>
              <a:buNone/>
            </a:pPr>
            <a:r>
              <a:rPr lang="ja-JP" sz="3600" b="0" i="0" u="none" strike="noStrike" spc="0">
                <a:ln>
                  <a:noFill/>
                </a:ln>
                <a:solidFill>
                  <a:srgbClr val="4B575F"/>
                </a:solidFill>
                <a:effectLst/>
                <a:latin typeface="Arial"/>
                <a:ea typeface="MS UI Gothic" pitchFamily="34" charset="-128"/>
                <a:cs typeface="Arial"/>
              </a:rPr>
              <a:t>橋の設計プロジェクト</a:t>
            </a:r>
          </a:p>
        </p:txBody>
      </p:sp>
      <p:sp>
        <p:nvSpPr>
          <p:cNvPr id="40963" name="Rectangle 3"/>
          <p:cNvSpPr>
            <a:spLocks noGrp="1" noChangeArrowheads="1"/>
          </p:cNvSpPr>
          <p:nvPr>
            <p:ph type="body" sz="quarter" idx="10"/>
          </p:nvPr>
        </p:nvSpPr>
        <p:spPr>
          <a:xfrm>
            <a:off x="5021263" y="4953000"/>
            <a:ext cx="3762375" cy="1370013"/>
          </a:xfrm>
        </p:spPr>
        <p:txBody>
          <a:bodyPr rtlCol="0">
            <a:normAutofit fontScale="85000" lnSpcReduction="20000"/>
          </a:bodyPr>
          <a:lstStyle/>
          <a:p>
            <a:pPr marL="0" indent="0" algn="r" defTabSz="914400">
              <a:lnSpc>
                <a:spcPct val="120000"/>
              </a:lnSpc>
              <a:spcBef>
                <a:spcPct val="20000"/>
              </a:spcBef>
              <a:spcAft>
                <a:spcPts val="0"/>
              </a:spcAft>
              <a:buNone/>
            </a:pPr>
            <a:r>
              <a:rPr lang="ja-JP" sz="2400" b="0" i="0" dirty="0">
                <a:solidFill>
                  <a:srgbClr val="4B575F"/>
                </a:solidFill>
                <a:latin typeface="Arial"/>
                <a:ea typeface="MS UI Gothic" pitchFamily="34" charset="-128"/>
                <a:cs typeface="Arial"/>
              </a:rPr>
              <a:t>SolidWorksとSolidWorks </a:t>
            </a:r>
            <a:r>
              <a:rPr lang="en-US" altLang="ja-JP" sz="2400" b="0" i="0" dirty="0" smtClean="0">
                <a:solidFill>
                  <a:srgbClr val="4B575F"/>
                </a:solidFill>
                <a:latin typeface="Arial"/>
                <a:ea typeface="MS UI Gothic" pitchFamily="34" charset="-128"/>
                <a:cs typeface="Arial"/>
              </a:rPr>
              <a:t/>
            </a:r>
            <a:br>
              <a:rPr lang="en-US" altLang="ja-JP" sz="2400" b="0" i="0" dirty="0" smtClean="0">
                <a:solidFill>
                  <a:srgbClr val="4B575F"/>
                </a:solidFill>
                <a:latin typeface="Arial"/>
                <a:ea typeface="MS UI Gothic" pitchFamily="34" charset="-128"/>
                <a:cs typeface="Arial"/>
              </a:rPr>
            </a:br>
            <a:r>
              <a:rPr lang="ja-JP" sz="2400" b="0" i="0" dirty="0" smtClean="0">
                <a:solidFill>
                  <a:srgbClr val="4B575F"/>
                </a:solidFill>
                <a:latin typeface="Arial"/>
                <a:ea typeface="MS UI Gothic" pitchFamily="34" charset="-128"/>
                <a:cs typeface="Arial"/>
              </a:rPr>
              <a:t>Simulation</a:t>
            </a:r>
            <a:r>
              <a:rPr lang="ja-JP" sz="2400" b="0" i="0" dirty="0">
                <a:solidFill>
                  <a:srgbClr val="4B575F"/>
                </a:solidFill>
                <a:latin typeface="Arial"/>
                <a:ea typeface="MS UI Gothic" pitchFamily="34" charset="-128"/>
                <a:cs typeface="Arial"/>
              </a:rPr>
              <a:t>を使用する</a:t>
            </a:r>
            <a:r>
              <a:rPr lang="ja-JP" sz="2400" b="0" i="0" dirty="0" smtClean="0">
                <a:solidFill>
                  <a:srgbClr val="4B575F"/>
                </a:solidFill>
                <a:latin typeface="Arial"/>
                <a:ea typeface="MS UI Gothic" pitchFamily="34" charset="-128"/>
                <a:cs typeface="Arial"/>
              </a:rPr>
              <a:t>、</a:t>
            </a:r>
            <a:r>
              <a:rPr lang="en-US" altLang="ja-JP" sz="2400" b="0" i="0" dirty="0" smtClean="0">
                <a:solidFill>
                  <a:srgbClr val="4B575F"/>
                </a:solidFill>
                <a:latin typeface="Arial"/>
                <a:ea typeface="MS UI Gothic" pitchFamily="34" charset="-128"/>
                <a:cs typeface="Arial"/>
              </a:rPr>
              <a:t/>
            </a:r>
            <a:br>
              <a:rPr lang="en-US" altLang="ja-JP" sz="2400" b="0" i="0" dirty="0" smtClean="0">
                <a:solidFill>
                  <a:srgbClr val="4B575F"/>
                </a:solidFill>
                <a:latin typeface="Arial"/>
                <a:ea typeface="MS UI Gothic" pitchFamily="34" charset="-128"/>
                <a:cs typeface="Arial"/>
              </a:rPr>
            </a:br>
            <a:r>
              <a:rPr lang="ja-JP" sz="2400" b="0" i="0" dirty="0" smtClean="0">
                <a:solidFill>
                  <a:srgbClr val="4B575F"/>
                </a:solidFill>
                <a:latin typeface="Arial"/>
                <a:ea typeface="MS UI Gothic" pitchFamily="34" charset="-128"/>
                <a:cs typeface="Arial"/>
              </a:rPr>
              <a:t>ス</a:t>
            </a:r>
            <a:r>
              <a:rPr lang="ja-JP" sz="2400" b="0" i="0" dirty="0">
                <a:solidFill>
                  <a:srgbClr val="4B575F"/>
                </a:solidFill>
                <a:latin typeface="Arial"/>
                <a:ea typeface="MS UI Gothic" pitchFamily="34" charset="-128"/>
                <a:cs typeface="Arial"/>
              </a:rPr>
              <a:t>トラクチャの設計</a:t>
            </a:r>
            <a:r>
              <a:rPr lang="ja-JP" sz="2400" b="0" i="0" dirty="0" smtClean="0">
                <a:solidFill>
                  <a:srgbClr val="4B575F"/>
                </a:solidFill>
                <a:latin typeface="Arial"/>
                <a:ea typeface="MS UI Gothic" pitchFamily="34" charset="-128"/>
                <a:cs typeface="Arial"/>
              </a:rPr>
              <a:t>、</a:t>
            </a:r>
            <a:r>
              <a:rPr lang="en-US" altLang="ja-JP" sz="2400" b="0" i="0" dirty="0" smtClean="0">
                <a:solidFill>
                  <a:srgbClr val="4B575F"/>
                </a:solidFill>
                <a:latin typeface="Arial"/>
                <a:ea typeface="MS UI Gothic" pitchFamily="34" charset="-128"/>
                <a:cs typeface="Arial"/>
              </a:rPr>
              <a:t/>
            </a:r>
            <a:br>
              <a:rPr lang="en-US" altLang="ja-JP" sz="2400" b="0" i="0" dirty="0" smtClean="0">
                <a:solidFill>
                  <a:srgbClr val="4B575F"/>
                </a:solidFill>
                <a:latin typeface="Arial"/>
                <a:ea typeface="MS UI Gothic" pitchFamily="34" charset="-128"/>
                <a:cs typeface="Arial"/>
              </a:rPr>
            </a:br>
            <a:r>
              <a:rPr lang="ja-JP" sz="2400" b="0" i="0" dirty="0" smtClean="0">
                <a:solidFill>
                  <a:srgbClr val="4B575F"/>
                </a:solidFill>
                <a:latin typeface="Arial"/>
                <a:ea typeface="MS UI Gothic" pitchFamily="34" charset="-128"/>
                <a:cs typeface="Arial"/>
              </a:rPr>
              <a:t>テ</a:t>
            </a:r>
            <a:r>
              <a:rPr lang="ja-JP" sz="2400" b="0" i="0" dirty="0">
                <a:solidFill>
                  <a:srgbClr val="4B575F"/>
                </a:solidFill>
                <a:latin typeface="Arial"/>
                <a:ea typeface="MS UI Gothic" pitchFamily="34" charset="-128"/>
                <a:cs typeface="Arial"/>
              </a:rPr>
              <a:t>ストおよ</a:t>
            </a:r>
            <a:r>
              <a:rPr lang="ja-JP" sz="2400" b="0" i="0" dirty="0" smtClean="0">
                <a:solidFill>
                  <a:srgbClr val="4B575F"/>
                </a:solidFill>
                <a:latin typeface="Arial"/>
                <a:ea typeface="MS UI Gothic" pitchFamily="34" charset="-128"/>
                <a:cs typeface="Arial"/>
              </a:rPr>
              <a:t>び構</a:t>
            </a:r>
            <a:r>
              <a:rPr lang="ja-JP" sz="2400" b="0" i="0" dirty="0">
                <a:solidFill>
                  <a:srgbClr val="4B575F"/>
                </a:solidFill>
                <a:latin typeface="Arial"/>
                <a:ea typeface="MS UI Gothic" pitchFamily="34" charset="-128"/>
                <a:cs typeface="Arial"/>
              </a:rPr>
              <a:t>築</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900113" y="1797050"/>
            <a:ext cx="37131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トラスは、ボルト、溶接またはリベットで固定される梁でできていま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梁</a:t>
            </a:r>
            <a:r>
              <a:rPr lang="ja-JP" sz="2000" b="0" i="0" dirty="0">
                <a:solidFill>
                  <a:srgbClr val="4B575F"/>
                </a:solidFill>
                <a:effectLst/>
                <a:latin typeface="Arial"/>
                <a:ea typeface="MS UI Gothic" pitchFamily="34" charset="-128"/>
                <a:cs typeface="Arial"/>
              </a:rPr>
              <a:t>の一般的な例は</a:t>
            </a:r>
            <a:r>
              <a:rPr lang="ja-JP" sz="2000" b="0" i="0" dirty="0" smtClean="0">
                <a:solidFill>
                  <a:srgbClr val="4B575F"/>
                </a:solidFill>
                <a:effectLst/>
                <a:latin typeface="Arial"/>
                <a:ea typeface="MS UI Gothic" pitchFamily="34" charset="-128"/>
                <a:cs typeface="Arial"/>
              </a:rPr>
              <a:t>、</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衣</a:t>
            </a:r>
            <a:r>
              <a:rPr lang="ja-JP" sz="2000" b="0" i="0" dirty="0">
                <a:solidFill>
                  <a:srgbClr val="4B575F"/>
                </a:solidFill>
                <a:effectLst/>
                <a:latin typeface="Arial"/>
                <a:ea typeface="MS UI Gothic" pitchFamily="34" charset="-128"/>
                <a:cs typeface="Arial"/>
              </a:rPr>
              <a:t>類を吊すために使用され</a:t>
            </a:r>
            <a:r>
              <a:rPr lang="ja-JP" sz="2000" b="0" i="0" dirty="0" smtClean="0">
                <a:solidFill>
                  <a:srgbClr val="4B575F"/>
                </a:solidFill>
                <a:effectLst/>
                <a:latin typeface="Arial"/>
                <a:ea typeface="MS UI Gothic" pitchFamily="34" charset="-128"/>
                <a:cs typeface="Arial"/>
              </a:rPr>
              <a:t>る</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ク</a:t>
            </a:r>
            <a:r>
              <a:rPr lang="ja-JP" sz="2000" b="0" i="0" dirty="0">
                <a:solidFill>
                  <a:srgbClr val="4B575F"/>
                </a:solidFill>
                <a:effectLst/>
                <a:latin typeface="Arial"/>
                <a:ea typeface="MS UI Gothic" pitchFamily="34" charset="-128"/>
                <a:cs typeface="Arial"/>
              </a:rPr>
              <a:t>ローゼットの横棒です。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梁の断面は均一になっていま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6656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梁</a:t>
            </a:r>
          </a:p>
        </p:txBody>
      </p:sp>
      <p:pic>
        <p:nvPicPr>
          <p:cNvPr id="66564" name="Picture 7" descr="beam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95800" y="1676400"/>
            <a:ext cx="4352925" cy="40417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900113" y="1797050"/>
            <a:ext cx="51196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外部荷重 - 梁に加えられる力で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梁</a:t>
            </a:r>
            <a:r>
              <a:rPr lang="ja-JP" sz="2000" b="0" i="0" dirty="0">
                <a:solidFill>
                  <a:srgbClr val="4B575F"/>
                </a:solidFill>
                <a:effectLst/>
                <a:latin typeface="Arial"/>
                <a:ea typeface="MS UI Gothic" pitchFamily="34" charset="-128"/>
                <a:cs typeface="Arial"/>
              </a:rPr>
              <a:t>にかかる一般的な荷重は、列車などの重量で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荷</a:t>
            </a:r>
            <a:r>
              <a:rPr lang="ja-JP" sz="2000" b="0" i="0" dirty="0">
                <a:solidFill>
                  <a:srgbClr val="4B575F"/>
                </a:solidFill>
                <a:effectLst/>
                <a:latin typeface="Arial"/>
                <a:ea typeface="MS UI Gothic" pitchFamily="34" charset="-128"/>
                <a:cs typeface="Arial"/>
              </a:rPr>
              <a:t>重は梁の範囲全体にかかります。</a:t>
            </a:r>
          </a:p>
        </p:txBody>
      </p:sp>
      <p:sp>
        <p:nvSpPr>
          <p:cNvPr id="67587"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外部荷重</a:t>
            </a:r>
          </a:p>
        </p:txBody>
      </p:sp>
      <p:pic>
        <p:nvPicPr>
          <p:cNvPr id="67588" name="Picture 4" descr="loading"/>
          <p:cNvPicPr>
            <a:picLocks noChangeAspect="1" noChangeArrowheads="1"/>
          </p:cNvPicPr>
          <p:nvPr/>
        </p:nvPicPr>
        <p:blipFill>
          <a:blip r:embed="rId3" cstate="print"/>
          <a:srcRect/>
          <a:stretch>
            <a:fillRect/>
          </a:stretch>
        </p:blipFill>
        <p:spPr bwMode="auto">
          <a:xfrm>
            <a:off x="6019800" y="1752600"/>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900113" y="1797050"/>
            <a:ext cx="37639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曲げは梁に適用された荷重により引き起こされま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荷</a:t>
            </a:r>
            <a:r>
              <a:rPr lang="ja-JP" sz="2000" b="0" i="0" dirty="0">
                <a:solidFill>
                  <a:srgbClr val="4B575F"/>
                </a:solidFill>
                <a:effectLst/>
                <a:latin typeface="Arial"/>
                <a:ea typeface="MS UI Gothic" pitchFamily="34" charset="-128"/>
                <a:cs typeface="Arial"/>
              </a:rPr>
              <a:t>重により、梁は曲がり、荷重の方向に動きま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変</a:t>
            </a:r>
            <a:r>
              <a:rPr lang="ja-JP" sz="2000" b="0" i="0" dirty="0">
                <a:solidFill>
                  <a:srgbClr val="4B575F"/>
                </a:solidFill>
                <a:effectLst/>
                <a:latin typeface="Arial"/>
                <a:ea typeface="MS UI Gothic" pitchFamily="34" charset="-128"/>
                <a:cs typeface="Arial"/>
              </a:rPr>
              <a:t>形は、梁が元の位置から移動した距離で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荷</a:t>
            </a:r>
            <a:r>
              <a:rPr lang="ja-JP" sz="2000" b="0" i="0" dirty="0">
                <a:solidFill>
                  <a:srgbClr val="4B575F"/>
                </a:solidFill>
                <a:effectLst/>
                <a:latin typeface="Arial"/>
                <a:ea typeface="MS UI Gothic" pitchFamily="34" charset="-128"/>
                <a:cs typeface="Arial"/>
              </a:rPr>
              <a:t>重が大きければ大きいほど、変形も大きくなりま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変</a:t>
            </a:r>
            <a:r>
              <a:rPr lang="ja-JP" sz="2000" b="0" i="0" dirty="0">
                <a:solidFill>
                  <a:srgbClr val="4B575F"/>
                </a:solidFill>
                <a:effectLst/>
                <a:latin typeface="Arial"/>
                <a:ea typeface="MS UI Gothic" pitchFamily="34" charset="-128"/>
                <a:cs typeface="Arial"/>
              </a:rPr>
              <a:t>形の「最悪のケース」は荷重が梁の中心にあるときに発生します。</a:t>
            </a:r>
          </a:p>
        </p:txBody>
      </p:sp>
      <p:sp>
        <p:nvSpPr>
          <p:cNvPr id="68611"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曲げおよび変形</a:t>
            </a:r>
          </a:p>
        </p:txBody>
      </p:sp>
      <p:pic>
        <p:nvPicPr>
          <p:cNvPr id="68612" name="Picture 7" descr="finger_1"/>
          <p:cNvPicPr>
            <a:picLocks noChangeAspect="1" noChangeArrowheads="1"/>
          </p:cNvPicPr>
          <p:nvPr/>
        </p:nvPicPr>
        <p:blipFill>
          <a:blip r:embed="rId3" cstate="print"/>
          <a:srcRect/>
          <a:stretch>
            <a:fillRect/>
          </a:stretch>
        </p:blipFill>
        <p:spPr bwMode="auto">
          <a:xfrm>
            <a:off x="4778375" y="1165225"/>
            <a:ext cx="3254375" cy="2441575"/>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4" cstate="print"/>
          <a:srcRect/>
          <a:stretch>
            <a:fillRect/>
          </a:stretch>
        </p:blipFill>
        <p:spPr bwMode="auto">
          <a:xfrm>
            <a:off x="4770438" y="3721100"/>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900113" y="1797050"/>
            <a:ext cx="4819650"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梁が曲がるとき、梁の中で発生する状態がありま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梁</a:t>
            </a:r>
            <a:r>
              <a:rPr lang="ja-JP" sz="2000" b="0" i="0" dirty="0">
                <a:solidFill>
                  <a:srgbClr val="4B575F"/>
                </a:solidFill>
                <a:effectLst/>
                <a:latin typeface="Arial"/>
                <a:ea typeface="MS UI Gothic" pitchFamily="34" charset="-128"/>
                <a:cs typeface="Arial"/>
              </a:rPr>
              <a:t>の上側（荷重が適用される面）は</a:t>
            </a:r>
            <a:r>
              <a:rPr lang="ja-JP" sz="2000" b="0" i="1" dirty="0">
                <a:solidFill>
                  <a:srgbClr val="4B575F"/>
                </a:solidFill>
                <a:effectLst/>
                <a:latin typeface="Arial"/>
                <a:ea typeface="MS UI Gothic" pitchFamily="34" charset="-128"/>
                <a:cs typeface="Arial"/>
              </a:rPr>
              <a:t>圧縮</a:t>
            </a:r>
            <a:r>
              <a:rPr lang="ja-JP" sz="2000" b="0" i="0" dirty="0">
                <a:solidFill>
                  <a:srgbClr val="4B575F"/>
                </a:solidFill>
                <a:effectLst/>
                <a:latin typeface="Arial"/>
                <a:ea typeface="MS UI Gothic" pitchFamily="34" charset="-128"/>
                <a:cs typeface="Arial"/>
              </a:rPr>
              <a:t>され（押し縮め）されますが、反対側の面は</a:t>
            </a:r>
            <a:r>
              <a:rPr lang="ja-JP" sz="2000" b="0" i="1" dirty="0">
                <a:solidFill>
                  <a:srgbClr val="4B575F"/>
                </a:solidFill>
                <a:effectLst/>
                <a:latin typeface="Arial"/>
                <a:ea typeface="MS UI Gothic" pitchFamily="34" charset="-128"/>
                <a:cs typeface="Arial"/>
              </a:rPr>
              <a:t>引張られ</a:t>
            </a:r>
            <a:r>
              <a:rPr lang="ja-JP" sz="2000" b="0" i="0" dirty="0">
                <a:solidFill>
                  <a:srgbClr val="4B575F"/>
                </a:solidFill>
                <a:effectLst/>
                <a:latin typeface="Arial"/>
                <a:ea typeface="MS UI Gothic" pitchFamily="34" charset="-128"/>
                <a:cs typeface="Arial"/>
              </a:rPr>
              <a:t>（引き離され）ま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69635"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引張りと圧縮</a:t>
            </a:r>
          </a:p>
        </p:txBody>
      </p:sp>
      <p:pic>
        <p:nvPicPr>
          <p:cNvPr id="69636" name="Picture 7" descr="tension-compression"/>
          <p:cNvPicPr>
            <a:picLocks noChangeAspect="1" noChangeArrowheads="1"/>
          </p:cNvPicPr>
          <p:nvPr/>
        </p:nvPicPr>
        <p:blipFill>
          <a:blip r:embed="rId3" cstate="print"/>
          <a:srcRect/>
          <a:stretch>
            <a:fillRect/>
          </a:stretch>
        </p:blipFill>
        <p:spPr bwMode="auto">
          <a:xfrm>
            <a:off x="5791200" y="1676400"/>
            <a:ext cx="2514600" cy="2419350"/>
          </a:xfrm>
          <a:prstGeom prst="rect">
            <a:avLst/>
          </a:prstGeom>
          <a:noFill/>
          <a:ln w="9525">
            <a:noFill/>
            <a:miter lim="800000"/>
            <a:headEnd/>
            <a:tailEnd/>
          </a:ln>
        </p:spPr>
      </p:pic>
      <p:sp>
        <p:nvSpPr>
          <p:cNvPr id="5" name="TextBox 4"/>
          <p:cNvSpPr txBox="1"/>
          <p:nvPr/>
        </p:nvSpPr>
        <p:spPr>
          <a:xfrm>
            <a:off x="7467600" y="170021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圧縮</a:t>
            </a:r>
            <a:endParaRPr lang="en-US" sz="800" i="1" dirty="0">
              <a:latin typeface="Times New Roman" pitchFamily="18" charset="0"/>
              <a:ea typeface="MS UI Gothic" pitchFamily="34" charset="-128"/>
              <a:cs typeface="Times New Roman" pitchFamily="18" charset="0"/>
            </a:endParaRPr>
          </a:p>
        </p:txBody>
      </p:sp>
      <p:sp>
        <p:nvSpPr>
          <p:cNvPr id="6" name="TextBox 5"/>
          <p:cNvSpPr txBox="1"/>
          <p:nvPr/>
        </p:nvSpPr>
        <p:spPr>
          <a:xfrm>
            <a:off x="7467600" y="246768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引張り</a:t>
            </a:r>
            <a:endParaRPr lang="en-US" sz="800" i="1" dirty="0">
              <a:latin typeface="Times New Roman" pitchFamily="18" charset="0"/>
              <a:ea typeface="MS UI Gothic" pitchFamily="34" charset="-128"/>
              <a:cs typeface="Times New Roman" pitchFamily="18" charset="0"/>
            </a:endParaRPr>
          </a:p>
        </p:txBody>
      </p:sp>
      <p:sp>
        <p:nvSpPr>
          <p:cNvPr id="7" name="TextBox 6"/>
          <p:cNvSpPr txBox="1"/>
          <p:nvPr/>
        </p:nvSpPr>
        <p:spPr>
          <a:xfrm>
            <a:off x="7162800" y="1974402"/>
            <a:ext cx="152400" cy="387798"/>
          </a:xfrm>
          <a:prstGeom prst="rect">
            <a:avLst/>
          </a:prstGeom>
          <a:solidFill>
            <a:schemeClr val="bg1"/>
          </a:solidFill>
        </p:spPr>
        <p:txBody>
          <a:bodyPr wrap="square" lIns="9144" tIns="9144" rIns="0" bIns="9144" rtlCol="0">
            <a:spAutoFit/>
          </a:bodyPr>
          <a:lstStyle/>
          <a:p>
            <a:pPr algn="l" defTabSz="914400">
              <a:buNone/>
            </a:pPr>
            <a:r>
              <a:rPr lang="en-US" sz="800" b="0" i="1" dirty="0" smtClean="0">
                <a:solidFill>
                  <a:schemeClr val="tx1"/>
                </a:solidFill>
                <a:latin typeface="Times New Roman"/>
                <a:ea typeface="MS UI Gothic" pitchFamily="34" charset="-128"/>
                <a:cs typeface="Times New Roman"/>
              </a:rPr>
              <a:t>せ</a:t>
            </a:r>
            <a:br>
              <a:rPr lang="en-US" sz="800" b="0" i="1" dirty="0" smtClean="0">
                <a:solidFill>
                  <a:schemeClr val="tx1"/>
                </a:solidFill>
                <a:latin typeface="Times New Roman"/>
                <a:ea typeface="MS UI Gothic" pitchFamily="34" charset="-128"/>
                <a:cs typeface="Times New Roman"/>
              </a:rPr>
            </a:br>
            <a:r>
              <a:rPr lang="en-US" sz="800" b="0" i="1" dirty="0" smtClean="0">
                <a:solidFill>
                  <a:schemeClr val="tx1"/>
                </a:solidFill>
                <a:latin typeface="Times New Roman"/>
                <a:ea typeface="MS UI Gothic" pitchFamily="34" charset="-128"/>
                <a:cs typeface="Times New Roman"/>
              </a:rPr>
              <a:t>ん</a:t>
            </a:r>
            <a:br>
              <a:rPr lang="en-US" sz="800" b="0" i="1" dirty="0" smtClean="0">
                <a:solidFill>
                  <a:schemeClr val="tx1"/>
                </a:solidFill>
                <a:latin typeface="Times New Roman"/>
                <a:ea typeface="MS UI Gothic" pitchFamily="34" charset="-128"/>
                <a:cs typeface="Times New Roman"/>
              </a:rPr>
            </a:br>
            <a:r>
              <a:rPr lang="en-US" sz="800" b="0" i="1" dirty="0" smtClean="0">
                <a:solidFill>
                  <a:schemeClr val="tx1"/>
                </a:solidFill>
                <a:latin typeface="Times New Roman"/>
                <a:ea typeface="MS UI Gothic" pitchFamily="34" charset="-128"/>
                <a:cs typeface="Times New Roman"/>
              </a:rPr>
              <a:t>断</a:t>
            </a:r>
            <a:endParaRPr lang="en-US" sz="800" i="1" dirty="0">
              <a:latin typeface="Times New Roman" pitchFamily="18" charset="0"/>
              <a:ea typeface="MS UI Gothic" pitchFamily="34" charset="-128"/>
              <a:cs typeface="Times New Roman" pitchFamily="18" charset="0"/>
            </a:endParaRPr>
          </a:p>
        </p:txBody>
      </p:sp>
      <p:sp>
        <p:nvSpPr>
          <p:cNvPr id="8" name="TextBox 7"/>
          <p:cNvSpPr txBox="1"/>
          <p:nvPr/>
        </p:nvSpPr>
        <p:spPr>
          <a:xfrm>
            <a:off x="7543800" y="3003068"/>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最大 圧縮応力</a:t>
            </a:r>
            <a:endParaRPr lang="en-US" sz="800" i="1" dirty="0">
              <a:latin typeface="Times New Roman" pitchFamily="18" charset="0"/>
              <a:ea typeface="MS UI Gothic" pitchFamily="34" charset="-128"/>
              <a:cs typeface="Times New Roman" pitchFamily="18" charset="0"/>
            </a:endParaRPr>
          </a:p>
        </p:txBody>
      </p:sp>
      <p:sp>
        <p:nvSpPr>
          <p:cNvPr id="9" name="TextBox 8"/>
          <p:cNvSpPr txBox="1"/>
          <p:nvPr/>
        </p:nvSpPr>
        <p:spPr>
          <a:xfrm>
            <a:off x="7543800" y="347662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応力なし</a:t>
            </a:r>
            <a:endParaRPr lang="en-US" sz="800" i="1" dirty="0">
              <a:latin typeface="Times New Roman" pitchFamily="18" charset="0"/>
              <a:ea typeface="MS UI Gothic" pitchFamily="34" charset="-128"/>
              <a:cs typeface="Times New Roman" pitchFamily="18" charset="0"/>
            </a:endParaRPr>
          </a:p>
        </p:txBody>
      </p:sp>
      <p:sp>
        <p:nvSpPr>
          <p:cNvPr id="10" name="TextBox 9"/>
          <p:cNvSpPr txBox="1"/>
          <p:nvPr/>
        </p:nvSpPr>
        <p:spPr>
          <a:xfrm>
            <a:off x="7543800" y="3886200"/>
            <a:ext cx="7620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最大 引張り応力</a:t>
            </a:r>
            <a:endParaRPr lang="en-US" sz="800" i="1" dirty="0">
              <a:latin typeface="Times New Roman" pitchFamily="18" charset="0"/>
              <a:ea typeface="MS UI Gothic" pitchFamily="34" charset="-128"/>
              <a:cs typeface="Times New Roman" pitchFamily="18" charset="0"/>
            </a:endParaRPr>
          </a:p>
        </p:txBody>
      </p:sp>
      <p:sp>
        <p:nvSpPr>
          <p:cNvPr id="11" name="TextBox 10"/>
          <p:cNvSpPr txBox="1"/>
          <p:nvPr/>
        </p:nvSpPr>
        <p:spPr>
          <a:xfrm>
            <a:off x="5881688" y="3405188"/>
            <a:ext cx="366712" cy="264688"/>
          </a:xfrm>
          <a:prstGeom prst="rect">
            <a:avLst/>
          </a:prstGeom>
          <a:noFill/>
        </p:spPr>
        <p:txBody>
          <a:bodyPr wrap="square" lIns="9144" tIns="9144" rIns="0" bIns="9144" rtlCol="0">
            <a:spAutoFit/>
          </a:bodyPr>
          <a:lstStyle/>
          <a:p>
            <a:pPr algn="l" defTabSz="914400">
              <a:buNone/>
            </a:pPr>
            <a:r>
              <a:rPr lang="en-US" sz="800" b="0" i="1">
                <a:solidFill>
                  <a:schemeClr val="tx1"/>
                </a:solidFill>
                <a:latin typeface="Times New Roman"/>
                <a:ea typeface="MS UI Gothic" pitchFamily="34" charset="-128"/>
                <a:cs typeface="Times New Roman"/>
              </a:rPr>
              <a:t>ニュートラル軸</a:t>
            </a:r>
            <a:endParaRPr lang="en-US" sz="800" i="1" dirty="0">
              <a:latin typeface="Times New Roman" pitchFamily="18" charset="0"/>
              <a:ea typeface="MS UI Gothic" pitchFamily="34" charset="-128"/>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900113" y="1797050"/>
            <a:ext cx="380841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応力で、力を適用したときに梁の中で起こる状態を計測できま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れは、面積で力を割ること</a:t>
            </a:r>
            <a:r>
              <a:rPr lang="ja-JP" sz="2000" b="0" i="0" dirty="0" smtClean="0">
                <a:solidFill>
                  <a:srgbClr val="4B575F"/>
                </a:solidFill>
                <a:effectLst/>
                <a:latin typeface="Arial"/>
                <a:ea typeface="MS UI Gothic" pitchFamily="34" charset="-128"/>
                <a:cs typeface="Arial"/>
              </a:rPr>
              <a:t>で</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定</a:t>
            </a:r>
            <a:r>
              <a:rPr lang="ja-JP" sz="2000" b="0" i="0" dirty="0">
                <a:solidFill>
                  <a:srgbClr val="4B575F"/>
                </a:solidFill>
                <a:effectLst/>
                <a:latin typeface="Arial"/>
                <a:ea typeface="MS UI Gothic" pitchFamily="34" charset="-128"/>
                <a:cs typeface="Arial"/>
              </a:rPr>
              <a:t>義され、一般的な単位として、パスカル（Pa）、メガパスカル（Mpa）、または平方インチあたりのポンド（psi）で表しま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応力が高い場合、荷重のかかった梁が破損することがありま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解</a:t>
            </a:r>
            <a:r>
              <a:rPr lang="ja-JP" sz="2000" b="0" i="0" dirty="0">
                <a:solidFill>
                  <a:srgbClr val="4B575F"/>
                </a:solidFill>
                <a:effectLst/>
                <a:latin typeface="Arial"/>
                <a:ea typeface="MS UI Gothic" pitchFamily="34" charset="-128"/>
                <a:cs typeface="Arial"/>
              </a:rPr>
              <a:t>析で、応力の高い場所や低い場所を示すマップを作成できます。</a:t>
            </a:r>
          </a:p>
        </p:txBody>
      </p:sp>
      <p:sp>
        <p:nvSpPr>
          <p:cNvPr id="7065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応力</a:t>
            </a:r>
          </a:p>
        </p:txBody>
      </p:sp>
      <p:pic>
        <p:nvPicPr>
          <p:cNvPr id="5" name="Picture 6" descr="Page14_01"/>
          <p:cNvPicPr>
            <a:picLocks noChangeAspect="1" noChangeArrowheads="1"/>
          </p:cNvPicPr>
          <p:nvPr/>
        </p:nvPicPr>
        <p:blipFill>
          <a:blip r:embed="rId3" cstate="print"/>
          <a:srcRect/>
          <a:stretch>
            <a:fillRect/>
          </a:stretch>
        </p:blipFill>
        <p:spPr bwMode="auto">
          <a:xfrm>
            <a:off x="4730750" y="1350963"/>
            <a:ext cx="3448050" cy="4130675"/>
          </a:xfrm>
          <a:prstGeom prst="rect">
            <a:avLst/>
          </a:prstGeom>
          <a:noFill/>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900113" y="1797050"/>
            <a:ext cx="35194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梁が壊れるまでに耐えられる力</a:t>
            </a:r>
            <a:r>
              <a:rPr lang="ja-JP" sz="2000" b="0" i="0">
                <a:solidFill>
                  <a:srgbClr val="4B575F"/>
                </a:solidFill>
                <a:effectLst/>
                <a:latin typeface="Arial"/>
                <a:ea typeface="MS UI Gothic" pitchFamily="34" charset="-128"/>
                <a:cs typeface="Arial"/>
              </a:rPr>
              <a:t>はどれくらいでしょうか</a:t>
            </a:r>
            <a:r>
              <a:rPr lang="ja-JP" sz="2000" b="0" i="0" smtClean="0">
                <a:solidFill>
                  <a:srgbClr val="4B575F"/>
                </a:solidFill>
                <a:effectLst/>
                <a:latin typeface="Arial"/>
                <a:ea typeface="MS UI Gothic" pitchFamily="34" charset="-128"/>
                <a:cs typeface="Arial"/>
              </a:rPr>
              <a:t>？</a:t>
            </a:r>
            <a:r>
              <a:rPr lang="en-US" altLang="ja-JP" sz="2000" b="0" i="0" smtClean="0">
                <a:solidFill>
                  <a:srgbClr val="4B575F"/>
                </a:solidFill>
                <a:effectLst/>
                <a:latin typeface="Arial"/>
                <a:ea typeface="MS UI Gothic" pitchFamily="34" charset="-128"/>
                <a:cs typeface="Arial"/>
              </a:rPr>
              <a:t/>
            </a:r>
            <a:br>
              <a:rPr lang="en-US" altLang="ja-JP" sz="2000" b="0" i="0" smtClean="0">
                <a:solidFill>
                  <a:srgbClr val="4B575F"/>
                </a:solidFill>
                <a:effectLst/>
                <a:latin typeface="Arial"/>
                <a:ea typeface="MS UI Gothic" pitchFamily="34" charset="-128"/>
                <a:cs typeface="Arial"/>
              </a:rPr>
            </a:br>
            <a:r>
              <a:rPr lang="ja-JP" sz="2000" b="0" i="0" smtClean="0">
                <a:solidFill>
                  <a:srgbClr val="4B575F"/>
                </a:solidFill>
                <a:effectLst/>
                <a:latin typeface="Arial"/>
                <a:ea typeface="MS UI Gothic" pitchFamily="34" charset="-128"/>
                <a:cs typeface="Arial"/>
              </a:rPr>
              <a:t>梁</a:t>
            </a:r>
            <a:r>
              <a:rPr lang="ja-JP" sz="2000" b="0" i="0" dirty="0" smtClean="0">
                <a:solidFill>
                  <a:srgbClr val="4B575F"/>
                </a:solidFill>
                <a:effectLst/>
                <a:latin typeface="Arial"/>
                <a:ea typeface="MS UI Gothic" pitchFamily="34" charset="-128"/>
                <a:cs typeface="Arial"/>
              </a:rPr>
              <a:t>の強</a:t>
            </a:r>
            <a:r>
              <a:rPr lang="ja-JP" sz="2000" b="0" i="0" dirty="0">
                <a:solidFill>
                  <a:srgbClr val="4B575F"/>
                </a:solidFill>
                <a:effectLst/>
                <a:latin typeface="Arial"/>
                <a:ea typeface="MS UI Gothic" pitchFamily="34" charset="-128"/>
                <a:cs typeface="Arial"/>
              </a:rPr>
              <a:t>度の限界</a:t>
            </a:r>
            <a:r>
              <a:rPr lang="ja-JP" sz="2000" b="0" i="0">
                <a:solidFill>
                  <a:srgbClr val="4B575F"/>
                </a:solidFill>
                <a:effectLst/>
                <a:latin typeface="Arial"/>
                <a:ea typeface="MS UI Gothic" pitchFamily="34" charset="-128"/>
                <a:cs typeface="Arial"/>
              </a:rPr>
              <a:t>としては</a:t>
            </a:r>
            <a:r>
              <a:rPr lang="ja-JP" sz="2000" b="0" i="0" smtClean="0">
                <a:solidFill>
                  <a:srgbClr val="4B575F"/>
                </a:solidFill>
                <a:effectLst/>
                <a:latin typeface="Arial"/>
                <a:ea typeface="MS UI Gothic" pitchFamily="34" charset="-128"/>
                <a:cs typeface="Arial"/>
              </a:rPr>
              <a:t>、</a:t>
            </a:r>
            <a:r>
              <a:rPr lang="en-US" altLang="ja-JP" sz="2000" b="0" i="0" smtClean="0">
                <a:solidFill>
                  <a:srgbClr val="4B575F"/>
                </a:solidFill>
                <a:effectLst/>
                <a:latin typeface="Arial"/>
                <a:ea typeface="MS UI Gothic" pitchFamily="34" charset="-128"/>
                <a:cs typeface="Arial"/>
              </a:rPr>
              <a:t/>
            </a:r>
            <a:br>
              <a:rPr lang="en-US" altLang="ja-JP" sz="2000" b="0" i="0" smtClean="0">
                <a:solidFill>
                  <a:srgbClr val="4B575F"/>
                </a:solidFill>
                <a:effectLst/>
                <a:latin typeface="Arial"/>
                <a:ea typeface="MS UI Gothic" pitchFamily="34" charset="-128"/>
                <a:cs typeface="Arial"/>
              </a:rPr>
            </a:br>
            <a:r>
              <a:rPr lang="ja-JP" sz="2000" b="0" i="0" smtClean="0">
                <a:solidFill>
                  <a:srgbClr val="4B575F"/>
                </a:solidFill>
                <a:effectLst/>
                <a:latin typeface="Arial"/>
                <a:ea typeface="MS UI Gothic" pitchFamily="34" charset="-128"/>
                <a:cs typeface="Arial"/>
              </a:rPr>
              <a:t>応</a:t>
            </a:r>
            <a:r>
              <a:rPr lang="ja-JP" sz="2000" b="0" i="0" dirty="0">
                <a:solidFill>
                  <a:srgbClr val="4B575F"/>
                </a:solidFill>
                <a:effectLst/>
                <a:latin typeface="Arial"/>
                <a:ea typeface="MS UI Gothic" pitchFamily="34" charset="-128"/>
                <a:cs typeface="Arial"/>
              </a:rPr>
              <a:t>力に基づいた降伏応力を使用します。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実際に、これで梁が折れ曲がり、折れ曲がった形状に留まるポイントが測定されます。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強度には、材料と梁の断面の両方が影響します。</a:t>
            </a:r>
          </a:p>
        </p:txBody>
      </p:sp>
      <p:sp>
        <p:nvSpPr>
          <p:cNvPr id="7168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降伏応力</a:t>
            </a:r>
          </a:p>
        </p:txBody>
      </p:sp>
      <p:pic>
        <p:nvPicPr>
          <p:cNvPr id="5" name="Picture 6" descr="Page15_01"/>
          <p:cNvPicPr>
            <a:picLocks noChangeAspect="1" noChangeArrowheads="1"/>
          </p:cNvPicPr>
          <p:nvPr/>
        </p:nvPicPr>
        <p:blipFill>
          <a:blip r:embed="rId3" cstate="print"/>
          <a:srcRect/>
          <a:stretch>
            <a:fillRect/>
          </a:stretch>
        </p:blipFill>
        <p:spPr bwMode="auto">
          <a:xfrm>
            <a:off x="4437063" y="860425"/>
            <a:ext cx="4405312" cy="2894013"/>
          </a:xfrm>
          <a:prstGeom prst="rect">
            <a:avLst/>
          </a:prstGeom>
          <a:noFill/>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8" name="_s1028"/>
          <p:cNvCxnSpPr>
            <a:cxnSpLocks noChangeShapeType="1"/>
            <a:stCxn id="14" idx="0"/>
            <a:endCxn id="12" idx="2"/>
          </p:cNvCxnSpPr>
          <p:nvPr/>
        </p:nvCxnSpPr>
        <p:spPr bwMode="auto">
          <a:xfrm rot="5400000" flipH="1">
            <a:off x="5506448" y="2966662"/>
            <a:ext cx="705876" cy="2035935"/>
          </a:xfrm>
          <a:prstGeom prst="bentConnector3">
            <a:avLst>
              <a:gd name="adj1" fmla="val 16218"/>
            </a:avLst>
          </a:prstGeom>
          <a:noFill/>
          <a:ln w="28575">
            <a:solidFill>
              <a:srgbClr val="540000"/>
            </a:solidFill>
            <a:miter lim="800000"/>
            <a:headEnd/>
            <a:tailEnd/>
          </a:ln>
        </p:spPr>
      </p:cxnSp>
      <p:cxnSp>
        <p:nvCxnSpPr>
          <p:cNvPr id="1029" name="_s1029"/>
          <p:cNvCxnSpPr>
            <a:cxnSpLocks noChangeShapeType="1"/>
            <a:stCxn id="13" idx="0"/>
            <a:endCxn id="12" idx="2"/>
          </p:cNvCxnSpPr>
          <p:nvPr/>
        </p:nvCxnSpPr>
        <p:spPr bwMode="auto">
          <a:xfrm rot="16200000">
            <a:off x="3474938" y="2965695"/>
            <a:ext cx="705876" cy="2031509"/>
          </a:xfrm>
          <a:prstGeom prst="bentConnector3">
            <a:avLst>
              <a:gd name="adj1" fmla="val 16218"/>
            </a:avLst>
          </a:prstGeom>
          <a:noFill/>
          <a:ln w="28575">
            <a:solidFill>
              <a:srgbClr val="540000"/>
            </a:solidFill>
            <a:miter lim="800000"/>
            <a:headEnd/>
            <a:tailEnd/>
          </a:ln>
        </p:spPr>
      </p:cxnSp>
      <p:sp>
        <p:nvSpPr>
          <p:cNvPr id="12" name="_s1030"/>
          <p:cNvSpPr>
            <a:spLocks noChangeArrowheads="1"/>
          </p:cNvSpPr>
          <p:nvPr/>
        </p:nvSpPr>
        <p:spPr bwMode="auto">
          <a:xfrm>
            <a:off x="2931622" y="1797050"/>
            <a:ext cx="3824017" cy="1831462"/>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2800" b="0" i="0" u="none" strike="noStrike" cap="none" baseline="0">
                <a:ln>
                  <a:noFill/>
                </a:ln>
                <a:solidFill>
                  <a:srgbClr val="4B575F"/>
                </a:solidFill>
                <a:effectLst/>
                <a:latin typeface="Arial"/>
                <a:ea typeface="MS UI Gothic" pitchFamily="34" charset="-128"/>
                <a:cs typeface="Arial"/>
              </a:rPr>
              <a:t>強度</a:t>
            </a:r>
          </a:p>
        </p:txBody>
      </p:sp>
      <p:sp>
        <p:nvSpPr>
          <p:cNvPr id="13" name="_s1031"/>
          <p:cNvSpPr>
            <a:spLocks noChangeArrowheads="1"/>
          </p:cNvSpPr>
          <p:nvPr/>
        </p:nvSpPr>
        <p:spPr bwMode="auto">
          <a:xfrm>
            <a:off x="900113"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1500" b="0" i="0" u="none" strike="noStrike" cap="none" baseline="0">
                <a:ln>
                  <a:noFill/>
                </a:ln>
                <a:solidFill>
                  <a:srgbClr val="4B575F"/>
                </a:solidFill>
                <a:effectLst/>
                <a:latin typeface="Arial"/>
                <a:ea typeface="MS UI Gothic" pitchFamily="34" charset="-128"/>
                <a:cs typeface="Arial"/>
              </a:rPr>
              <a:t>断面形状</a:t>
            </a:r>
            <a:r>
              <a:rPr lang="ja-JP" sz="1500" b="0" i="0" u="none" strike="noStrike" cap="none">
                <a:ln>
                  <a:noFill/>
                </a:ln>
                <a:solidFill>
                  <a:srgbClr val="4B575F"/>
                </a:solidFill>
                <a:effectLst/>
                <a:latin typeface="Arial"/>
                <a:ea typeface="MS UI Gothic" pitchFamily="34" charset="-128"/>
                <a:cs typeface="Arial"/>
              </a:rPr>
              <a:t> </a:t>
            </a:r>
          </a:p>
        </p:txBody>
      </p:sp>
      <p:sp>
        <p:nvSpPr>
          <p:cNvPr id="14" name="_s1032"/>
          <p:cNvSpPr>
            <a:spLocks noChangeArrowheads="1"/>
          </p:cNvSpPr>
          <p:nvPr/>
        </p:nvSpPr>
        <p:spPr bwMode="auto">
          <a:xfrm>
            <a:off x="4967558"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1500" b="0" i="0" u="none" strike="noStrike" cap="none" baseline="0">
                <a:ln>
                  <a:noFill/>
                </a:ln>
                <a:solidFill>
                  <a:srgbClr val="4B575F"/>
                </a:solidFill>
                <a:effectLst/>
                <a:latin typeface="Arial"/>
                <a:ea typeface="MS UI Gothic" pitchFamily="34" charset="-128"/>
                <a:cs typeface="Arial"/>
              </a:rPr>
              <a:t>材料</a:t>
            </a:r>
          </a:p>
        </p:txBody>
      </p:sp>
      <p:sp>
        <p:nvSpPr>
          <p:cNvPr id="103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S UI Gothic" pitchFamily="34" charset="-128"/>
                <a:cs typeface="Arial"/>
              </a:rPr>
              <a:t>梁の強度</a:t>
            </a:r>
          </a:p>
        </p:txBody>
      </p:sp>
      <p:sp>
        <p:nvSpPr>
          <p:cNvPr id="1034" name="Rectangle 3"/>
          <p:cNvSpPr>
            <a:spLocks noGrp="1" noChangeArrowheads="1"/>
          </p:cNvSpPr>
          <p:nvPr>
            <p:ph type="body" sz="half" idx="4294967295"/>
          </p:nvPr>
        </p:nvSpPr>
        <p:spPr>
          <a:xfrm>
            <a:off x="0" y="1296988"/>
            <a:ext cx="2946400" cy="4862512"/>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latin typeface="Arial"/>
                <a:ea typeface="MS UI Gothic" pitchFamily="34" charset="-128"/>
                <a:cs typeface="Arial"/>
              </a:rPr>
              <a:t>断面は強度に影</a:t>
            </a:r>
            <a:r>
              <a:rPr lang="ja-JP" sz="2000" b="0" i="0">
                <a:solidFill>
                  <a:srgbClr val="4B575F"/>
                </a:solidFill>
                <a:latin typeface="Arial"/>
                <a:ea typeface="MS UI Gothic" pitchFamily="34" charset="-128"/>
                <a:cs typeface="Arial"/>
              </a:rPr>
              <a:t>響</a:t>
            </a:r>
            <a:r>
              <a:rPr lang="ja-JP" sz="2000" b="0" i="0" smtClean="0">
                <a:solidFill>
                  <a:srgbClr val="4B575F"/>
                </a:solidFill>
                <a:latin typeface="Arial"/>
                <a:ea typeface="MS UI Gothic" pitchFamily="34" charset="-128"/>
                <a:cs typeface="Arial"/>
              </a:rPr>
              <a:t>を</a:t>
            </a:r>
            <a:r>
              <a:rPr lang="en-US" altLang="ja-JP" sz="2000" b="0" i="0" smtClean="0">
                <a:solidFill>
                  <a:srgbClr val="4B575F"/>
                </a:solidFill>
                <a:latin typeface="Arial"/>
                <a:ea typeface="MS UI Gothic" pitchFamily="34" charset="-128"/>
                <a:cs typeface="Arial"/>
              </a:rPr>
              <a:t/>
            </a:r>
            <a:br>
              <a:rPr lang="en-US" altLang="ja-JP" sz="2000" b="0" i="0" smtClean="0">
                <a:solidFill>
                  <a:srgbClr val="4B575F"/>
                </a:solidFill>
                <a:latin typeface="Arial"/>
                <a:ea typeface="MS UI Gothic" pitchFamily="34" charset="-128"/>
                <a:cs typeface="Arial"/>
              </a:rPr>
            </a:br>
            <a:r>
              <a:rPr lang="ja-JP" sz="2000" b="0" i="0" smtClean="0">
                <a:solidFill>
                  <a:srgbClr val="4B575F"/>
                </a:solidFill>
                <a:latin typeface="Arial"/>
                <a:ea typeface="MS UI Gothic" pitchFamily="34" charset="-128"/>
                <a:cs typeface="Arial"/>
              </a:rPr>
              <a:t>与</a:t>
            </a:r>
            <a:r>
              <a:rPr lang="ja-JP" sz="2000" b="0" i="0" dirty="0">
                <a:solidFill>
                  <a:srgbClr val="4B575F"/>
                </a:solidFill>
                <a:latin typeface="Arial"/>
                <a:ea typeface="MS UI Gothic" pitchFamily="34" charset="-128"/>
                <a:cs typeface="Arial"/>
              </a:rPr>
              <a:t>えます。</a:t>
            </a:r>
          </a:p>
          <a:p>
            <a:pPr marL="342900" indent="-342900" algn="l" defTabSz="914400">
              <a:spcBef>
                <a:spcPct val="20000"/>
              </a:spcBef>
              <a:buClr>
                <a:srgbClr val="4B575F"/>
              </a:buClr>
              <a:buFont typeface="Wingdings"/>
              <a:buChar char="§"/>
            </a:pPr>
            <a:r>
              <a:rPr lang="ja-JP" sz="2000" b="0" i="0" dirty="0">
                <a:solidFill>
                  <a:srgbClr val="4B575F"/>
                </a:solidFill>
                <a:latin typeface="Arial"/>
                <a:ea typeface="MS UI Gothic" pitchFamily="34" charset="-128"/>
                <a:cs typeface="Arial"/>
              </a:rPr>
              <a:t>より強い素材（木材よりも鋼鉄など）を使用することで、梁歯より強くなります。</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900113" y="1797050"/>
            <a:ext cx="3549650"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図のように2、3本の梁を重ねることで、荷重に対して梁が曲がりにくくなり、より強くなります。</a:t>
            </a:r>
          </a:p>
        </p:txBody>
      </p:sp>
      <p:sp>
        <p:nvSpPr>
          <p:cNvPr id="7270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断面形状</a:t>
            </a:r>
          </a:p>
        </p:txBody>
      </p:sp>
      <p:pic>
        <p:nvPicPr>
          <p:cNvPr id="72708" name="Picture 7" descr="finger_3"/>
          <p:cNvPicPr>
            <a:picLocks noChangeAspect="1" noChangeArrowheads="1"/>
          </p:cNvPicPr>
          <p:nvPr/>
        </p:nvPicPr>
        <p:blipFill>
          <a:blip r:embed="rId3" cstate="print"/>
          <a:srcRect/>
          <a:stretch>
            <a:fillRect/>
          </a:stretch>
        </p:blipFill>
        <p:spPr bwMode="auto">
          <a:xfrm>
            <a:off x="4589463" y="1382713"/>
            <a:ext cx="3254375" cy="2441575"/>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4" cstate="print"/>
          <a:srcRect/>
          <a:stretch>
            <a:fillRect/>
          </a:stretch>
        </p:blipFill>
        <p:spPr bwMode="auto">
          <a:xfrm>
            <a:off x="4579938" y="3903663"/>
            <a:ext cx="3254375" cy="2441575"/>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5" cstate="print"/>
          <a:srcRect/>
          <a:stretch>
            <a:fillRect/>
          </a:stretch>
        </p:blipFill>
        <p:spPr bwMode="auto">
          <a:xfrm>
            <a:off x="804863" y="3903663"/>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900113" y="1797050"/>
            <a:ext cx="50339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断面が深い（左）ほど、材料は強くなりま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断</a:t>
            </a:r>
            <a:r>
              <a:rPr lang="ja-JP" sz="2000" b="0" i="0" dirty="0">
                <a:solidFill>
                  <a:srgbClr val="4B575F"/>
                </a:solidFill>
                <a:effectLst/>
                <a:latin typeface="Arial"/>
                <a:ea typeface="MS UI Gothic" pitchFamily="34" charset="-128"/>
                <a:cs typeface="Arial"/>
              </a:rPr>
              <a:t>面を広く（右）しても、それほど強度は増しませ</a:t>
            </a:r>
            <a:r>
              <a:rPr lang="ja-JP" sz="2000" b="0" i="0" dirty="0" smtClean="0">
                <a:solidFill>
                  <a:srgbClr val="4B575F"/>
                </a:solidFill>
                <a:effectLst/>
                <a:latin typeface="Arial"/>
                <a:ea typeface="MS UI Gothic" pitchFamily="34" charset="-128"/>
                <a:cs typeface="Arial"/>
              </a:rPr>
              <a:t>ん</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深い梁の方が強いのは、面積の慣性モーメントによるもので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れは、断面の幅（b）と高さ（h）を使って計算されま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a:p>
            <a:pPr marL="342900" indent="-342900" algn="l" defTabSz="914400">
              <a:spcBef>
                <a:spcPct val="20000"/>
              </a:spcBef>
              <a:buFont typeface="Wingdings"/>
              <a:buChar char="§"/>
            </a:pPr>
            <a:endParaRPr lang="en-US" sz="2000" dirty="0" smtClean="0">
              <a:latin typeface="Arial" charset="0"/>
              <a:ea typeface="MS UI Gothic" pitchFamily="34" charset="-128"/>
              <a:cs typeface="Arial" charset="0"/>
            </a:endParaRPr>
          </a:p>
        </p:txBody>
      </p:sp>
      <p:sp>
        <p:nvSpPr>
          <p:cNvPr id="7373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断面深度</a:t>
            </a:r>
          </a:p>
        </p:txBody>
      </p:sp>
      <p:sp>
        <p:nvSpPr>
          <p:cNvPr id="73732" name="Rectangle 10"/>
          <p:cNvSpPr>
            <a:spLocks noChangeArrowheads="1"/>
          </p:cNvSpPr>
          <p:nvPr/>
        </p:nvSpPr>
        <p:spPr bwMode="auto">
          <a:xfrm>
            <a:off x="7391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3733" name="Rectangle 11"/>
          <p:cNvSpPr>
            <a:spLocks noChangeArrowheads="1"/>
          </p:cNvSpPr>
          <p:nvPr/>
        </p:nvSpPr>
        <p:spPr bwMode="auto">
          <a:xfrm>
            <a:off x="8153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3734" name="Rectangle 7"/>
          <p:cNvSpPr>
            <a:spLocks noChangeArrowheads="1"/>
          </p:cNvSpPr>
          <p:nvPr/>
        </p:nvSpPr>
        <p:spPr bwMode="auto">
          <a:xfrm>
            <a:off x="60198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3735" name="Rectangle 8"/>
          <p:cNvSpPr>
            <a:spLocks noChangeArrowheads="1"/>
          </p:cNvSpPr>
          <p:nvPr/>
        </p:nvSpPr>
        <p:spPr bwMode="auto">
          <a:xfrm>
            <a:off x="6019800" y="2667000"/>
            <a:ext cx="762000" cy="7620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3736" name="Line 16"/>
          <p:cNvSpPr>
            <a:spLocks noChangeShapeType="1"/>
          </p:cNvSpPr>
          <p:nvPr/>
        </p:nvSpPr>
        <p:spPr bwMode="auto">
          <a:xfrm flipV="1">
            <a:off x="6400800" y="1295400"/>
            <a:ext cx="0" cy="609600"/>
          </a:xfrm>
          <a:prstGeom prst="line">
            <a:avLst/>
          </a:prstGeom>
          <a:noFill/>
          <a:ln w="9525">
            <a:solidFill>
              <a:schemeClr val="tx1"/>
            </a:solidFill>
            <a:round/>
            <a:headEnd type="triangle" w="med" len="med"/>
            <a:tailEnd/>
          </a:ln>
        </p:spPr>
        <p:txBody>
          <a:bodyPr/>
          <a:lstStyle/>
          <a:p>
            <a:endParaRPr lang="en-US">
              <a:ea typeface="MS UI Gothic" pitchFamily="34" charset="-128"/>
            </a:endParaRPr>
          </a:p>
        </p:txBody>
      </p:sp>
      <p:sp>
        <p:nvSpPr>
          <p:cNvPr id="73737" name="Line 32"/>
          <p:cNvSpPr>
            <a:spLocks noChangeShapeType="1"/>
          </p:cNvSpPr>
          <p:nvPr/>
        </p:nvSpPr>
        <p:spPr bwMode="auto">
          <a:xfrm flipV="1">
            <a:off x="8153400" y="1295400"/>
            <a:ext cx="0" cy="609600"/>
          </a:xfrm>
          <a:prstGeom prst="line">
            <a:avLst/>
          </a:prstGeom>
          <a:noFill/>
          <a:ln w="9525">
            <a:solidFill>
              <a:schemeClr val="tx1"/>
            </a:solidFill>
            <a:round/>
            <a:headEnd type="triangle" w="med" len="med"/>
            <a:tailEnd/>
          </a:ln>
        </p:spPr>
        <p:txBody>
          <a:bodyPr/>
          <a:lstStyle/>
          <a:p>
            <a:endParaRPr lang="en-US">
              <a:ea typeface="MS UI Gothic" pitchFamily="34" charset="-128"/>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900113" y="1208088"/>
            <a:ext cx="6110287" cy="4367212"/>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1辺が3.175mm（0.3175cmまたは1/8インチ）の四角い断面では慣性モーメントは次のようになります。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1断面 = 		</a:t>
            </a:r>
            <a:r>
              <a:rPr lang="ja-JP" sz="2000" b="0" i="0" u="sng" dirty="0">
                <a:solidFill>
                  <a:srgbClr val="4B575F"/>
                </a:solidFill>
                <a:effectLst/>
                <a:latin typeface="Arial"/>
                <a:ea typeface="MS UI Gothic" pitchFamily="34" charset="-128"/>
                <a:cs typeface="Arial"/>
              </a:rPr>
              <a:t>8.47	</a:t>
            </a:r>
            <a:r>
              <a:rPr lang="ja-JP" sz="2000" b="0" i="0" dirty="0">
                <a:solidFill>
                  <a:srgbClr val="4B575F"/>
                </a:solidFill>
                <a:effectLst/>
                <a:latin typeface="Arial"/>
                <a:ea typeface="MS UI Gothic" pitchFamily="34" charset="-128"/>
                <a:cs typeface="Arial"/>
              </a:rPr>
              <a:t>	ベース</a:t>
            </a:r>
          </a:p>
          <a:p>
            <a:pPr marL="342900" indent="-342900" algn="l" defTabSz="914400">
              <a:spcBef>
                <a:spcPct val="20000"/>
              </a:spcBef>
              <a:buFont typeface="Wingdings"/>
              <a:buChar char="§"/>
            </a:pPr>
            <a:endParaRPr lang="en-US" sz="2000" dirty="0" smtClean="0">
              <a:latin typeface="Arial" charset="0"/>
              <a:ea typeface="MS UI Gothic" pitchFamily="34" charset="-128"/>
              <a:cs typeface="Arial" charset="0"/>
            </a:endParaRP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2つ重ね置き = 	</a:t>
            </a:r>
            <a:r>
              <a:rPr lang="ja-JP" sz="2000" b="0" i="0" u="sng" dirty="0" smtClean="0">
                <a:solidFill>
                  <a:srgbClr val="4B575F"/>
                </a:solidFill>
                <a:effectLst/>
                <a:latin typeface="Arial"/>
                <a:ea typeface="MS UI Gothic" pitchFamily="34" charset="-128"/>
                <a:cs typeface="Arial"/>
              </a:rPr>
              <a:t>67.75</a:t>
            </a:r>
            <a:r>
              <a:rPr lang="ja-JP" sz="2000" b="0" i="0" u="sng" dirty="0">
                <a:solidFill>
                  <a:srgbClr val="4B575F"/>
                </a:solidFill>
                <a:effectLst/>
                <a:latin typeface="Arial"/>
                <a:ea typeface="MS UI Gothic" pitchFamily="34" charset="-128"/>
                <a:cs typeface="Arial"/>
              </a:rPr>
              <a:t>	</a:t>
            </a:r>
            <a:r>
              <a:rPr lang="ja-JP" sz="2000" b="0" i="0" dirty="0" smtClean="0">
                <a:solidFill>
                  <a:srgbClr val="4B575F"/>
                </a:solidFill>
                <a:effectLst/>
                <a:latin typeface="Arial"/>
                <a:ea typeface="MS UI Gothic" pitchFamily="34" charset="-128"/>
                <a:cs typeface="Arial"/>
              </a:rPr>
              <a:t>	8倍</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en-US" altLang="ja-JP" sz="2000" b="0" i="0" dirty="0" smtClean="0">
                <a:solidFill>
                  <a:srgbClr val="4B575F"/>
                </a:solidFill>
                <a:effectLst/>
                <a:latin typeface="Arial"/>
                <a:ea typeface="MS UI Gothic" pitchFamily="34" charset="-128"/>
                <a:cs typeface="Arial"/>
              </a:rPr>
              <a:t>					</a:t>
            </a:r>
            <a:r>
              <a:rPr lang="ja-JP" sz="2000" b="0" i="0" dirty="0" smtClean="0">
                <a:solidFill>
                  <a:srgbClr val="4B575F"/>
                </a:solidFill>
                <a:effectLst/>
                <a:latin typeface="Arial"/>
                <a:ea typeface="MS UI Gothic" pitchFamily="34" charset="-128"/>
                <a:cs typeface="Arial"/>
              </a:rPr>
              <a:t>強</a:t>
            </a:r>
            <a:r>
              <a:rPr lang="ja-JP" sz="2000" b="0" i="0" dirty="0">
                <a:solidFill>
                  <a:srgbClr val="4B575F"/>
                </a:solidFill>
                <a:effectLst/>
                <a:latin typeface="Arial"/>
                <a:ea typeface="MS UI Gothic" pitchFamily="34" charset="-128"/>
                <a:cs typeface="Arial"/>
              </a:rPr>
              <a:t>度が増す</a:t>
            </a:r>
          </a:p>
          <a:p>
            <a:pPr>
              <a:buClr>
                <a:srgbClr val="FF3300"/>
              </a:buClr>
              <a:buFont typeface="Wingdings"/>
              <a:buChar char="§"/>
            </a:pPr>
            <a:r>
              <a:rPr lang="ja-JP" sz="2000" b="0" i="0" dirty="0">
                <a:solidFill>
                  <a:srgbClr val="FF3300"/>
                </a:solidFill>
                <a:effectLst/>
                <a:latin typeface="Arial"/>
                <a:ea typeface="MS UI Gothic" pitchFamily="34" charset="-128"/>
                <a:cs typeface="Arial"/>
              </a:rPr>
              <a:t>2個並べ置</a:t>
            </a:r>
            <a:r>
              <a:rPr lang="ja-JP" sz="2000" b="0" i="0" dirty="0" smtClean="0">
                <a:solidFill>
                  <a:srgbClr val="FF3300"/>
                </a:solidFill>
                <a:effectLst/>
                <a:latin typeface="Arial"/>
                <a:ea typeface="MS UI Gothic" pitchFamily="34" charset="-128"/>
                <a:cs typeface="Arial"/>
              </a:rPr>
              <a:t>き</a:t>
            </a:r>
            <a:r>
              <a:rPr lang="en-US" altLang="zh-CN" sz="2000" dirty="0" smtClean="0">
                <a:solidFill>
                  <a:srgbClr val="FF3300"/>
                </a:solidFill>
                <a:latin typeface="Arial" charset="0"/>
                <a:cs typeface="Arial" charset="0"/>
              </a:rPr>
              <a:t>=</a:t>
            </a:r>
            <a:r>
              <a:rPr lang="ja-JP" sz="2000" b="0" i="0" dirty="0">
                <a:solidFill>
                  <a:srgbClr val="FF3300"/>
                </a:solidFill>
                <a:effectLst/>
                <a:latin typeface="Arial"/>
                <a:ea typeface="MS UI Gothic" pitchFamily="34" charset="-128"/>
                <a:cs typeface="Arial"/>
              </a:rPr>
              <a:t>	</a:t>
            </a:r>
            <a:r>
              <a:rPr lang="en-US" altLang="ja-JP" sz="2000" b="0" i="0" dirty="0" smtClean="0">
                <a:solidFill>
                  <a:srgbClr val="FF3300"/>
                </a:solidFill>
                <a:effectLst/>
                <a:latin typeface="Arial"/>
                <a:ea typeface="MS UI Gothic" pitchFamily="34" charset="-128"/>
                <a:cs typeface="Arial"/>
              </a:rPr>
              <a:t>             </a:t>
            </a:r>
            <a:r>
              <a:rPr lang="ja-JP" sz="2000" b="0" i="0" u="sng" dirty="0" smtClean="0">
                <a:solidFill>
                  <a:srgbClr val="FF3300"/>
                </a:solidFill>
                <a:effectLst/>
                <a:latin typeface="Arial"/>
                <a:ea typeface="MS UI Gothic" pitchFamily="34" charset="-128"/>
                <a:cs typeface="Arial"/>
              </a:rPr>
              <a:t>16.94</a:t>
            </a:r>
            <a:r>
              <a:rPr lang="ja-JP" sz="2000" b="0" i="0" u="sng" dirty="0">
                <a:solidFill>
                  <a:srgbClr val="FF3300"/>
                </a:solidFill>
                <a:effectLst/>
                <a:latin typeface="Arial"/>
                <a:ea typeface="MS UI Gothic" pitchFamily="34" charset="-128"/>
                <a:cs typeface="Arial"/>
              </a:rPr>
              <a:t>	</a:t>
            </a:r>
            <a:r>
              <a:rPr lang="ja-JP" sz="2000" b="0" i="0" dirty="0">
                <a:solidFill>
                  <a:srgbClr val="FF3300"/>
                </a:solidFill>
                <a:effectLst/>
                <a:latin typeface="Arial"/>
                <a:ea typeface="MS UI Gothic" pitchFamily="34" charset="-128"/>
                <a:cs typeface="Arial"/>
              </a:rPr>
              <a:t>	2</a:t>
            </a:r>
            <a:r>
              <a:rPr lang="ja-JP" sz="2000" b="0" i="0" dirty="0" smtClean="0">
                <a:solidFill>
                  <a:srgbClr val="FF3300"/>
                </a:solidFill>
                <a:effectLst/>
                <a:latin typeface="Arial"/>
                <a:ea typeface="MS UI Gothic" pitchFamily="34" charset="-128"/>
                <a:cs typeface="Arial"/>
              </a:rPr>
              <a:t>倍強</a:t>
            </a:r>
            <a:r>
              <a:rPr lang="ja-JP" sz="2000" b="0" i="0" dirty="0">
                <a:solidFill>
                  <a:srgbClr val="FF3300"/>
                </a:solidFill>
                <a:effectLst/>
                <a:latin typeface="Arial"/>
                <a:ea typeface="MS UI Gothic" pitchFamily="34" charset="-128"/>
                <a:cs typeface="Arial"/>
              </a:rPr>
              <a:t>度</a:t>
            </a:r>
            <a:r>
              <a:rPr lang="ja-JP" sz="2000" b="0" i="0" dirty="0" smtClean="0">
                <a:solidFill>
                  <a:srgbClr val="FF3300"/>
                </a:solidFill>
                <a:effectLst/>
                <a:latin typeface="Arial"/>
                <a:ea typeface="MS UI Gothic" pitchFamily="34" charset="-128"/>
                <a:cs typeface="Arial"/>
              </a:rPr>
              <a:t>が</a:t>
            </a:r>
            <a:r>
              <a:rPr lang="en-US" altLang="ja-JP" sz="2000" b="0" i="0" dirty="0" smtClean="0">
                <a:solidFill>
                  <a:srgbClr val="FF3300"/>
                </a:solidFill>
                <a:effectLst/>
                <a:latin typeface="Arial"/>
                <a:ea typeface="MS UI Gothic" pitchFamily="34" charset="-128"/>
                <a:cs typeface="Arial"/>
              </a:rPr>
              <a:t>					</a:t>
            </a:r>
            <a:r>
              <a:rPr lang="ja-JP" sz="2000" b="0" i="0" dirty="0" smtClean="0">
                <a:solidFill>
                  <a:srgbClr val="FF3300"/>
                </a:solidFill>
                <a:effectLst/>
                <a:latin typeface="Arial"/>
                <a:ea typeface="MS UI Gothic" pitchFamily="34" charset="-128"/>
                <a:cs typeface="Arial"/>
              </a:rPr>
              <a:t>増</a:t>
            </a:r>
            <a:r>
              <a:rPr lang="ja-JP" sz="2000" b="0" i="0" dirty="0">
                <a:solidFill>
                  <a:srgbClr val="FF3300"/>
                </a:solidFill>
                <a:effectLst/>
                <a:latin typeface="Arial"/>
                <a:ea typeface="MS UI Gothic" pitchFamily="34" charset="-128"/>
                <a:cs typeface="Arial"/>
              </a:rPr>
              <a:t>す</a:t>
            </a:r>
          </a:p>
          <a:p>
            <a:pPr marL="342900" indent="-342900" algn="l" defTabSz="914400">
              <a:spcBef>
                <a:spcPct val="20000"/>
              </a:spcBef>
              <a:buFont typeface="Wingdings"/>
              <a:buChar char="§"/>
            </a:pPr>
            <a:endParaRPr lang="en-US" sz="2000" dirty="0" smtClean="0">
              <a:solidFill>
                <a:srgbClr val="FF3300"/>
              </a:solidFill>
              <a:latin typeface="Arial" charset="0"/>
              <a:ea typeface="MS UI Gothic" pitchFamily="34" charset="-128"/>
              <a:cs typeface="Arial" charset="0"/>
            </a:endParaRP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3個重ね置き = 	</a:t>
            </a:r>
            <a:r>
              <a:rPr lang="ja-JP" sz="2000" b="0" i="0" u="sng" dirty="0" smtClean="0">
                <a:solidFill>
                  <a:srgbClr val="4B575F"/>
                </a:solidFill>
                <a:effectLst/>
                <a:latin typeface="Arial"/>
                <a:ea typeface="MS UI Gothic" pitchFamily="34" charset="-128"/>
                <a:cs typeface="Arial"/>
              </a:rPr>
              <a:t>228.64</a:t>
            </a:r>
            <a:r>
              <a:rPr lang="ja-JP" sz="2000" b="0" i="0" dirty="0">
                <a:solidFill>
                  <a:srgbClr val="4B575F"/>
                </a:solidFill>
                <a:effectLst/>
                <a:latin typeface="Arial"/>
                <a:ea typeface="MS UI Gothic" pitchFamily="34" charset="-128"/>
                <a:cs typeface="Arial"/>
              </a:rPr>
              <a:t>		27</a:t>
            </a:r>
            <a:r>
              <a:rPr lang="ja-JP" sz="2000" b="0" i="0" dirty="0" smtClean="0">
                <a:solidFill>
                  <a:srgbClr val="4B575F"/>
                </a:solidFill>
                <a:effectLst/>
                <a:latin typeface="Arial"/>
                <a:ea typeface="MS UI Gothic" pitchFamily="34" charset="-128"/>
                <a:cs typeface="Arial"/>
              </a:rPr>
              <a:t>倍強</a:t>
            </a:r>
            <a:r>
              <a:rPr lang="ja-JP" sz="2000" b="0" i="0" dirty="0">
                <a:solidFill>
                  <a:srgbClr val="4B575F"/>
                </a:solidFill>
                <a:effectLst/>
                <a:latin typeface="Arial"/>
                <a:ea typeface="MS UI Gothic" pitchFamily="34" charset="-128"/>
                <a:cs typeface="Arial"/>
              </a:rPr>
              <a:t>度</a:t>
            </a:r>
            <a:r>
              <a:rPr lang="ja-JP" sz="2000" b="0" i="0" dirty="0" smtClean="0">
                <a:solidFill>
                  <a:srgbClr val="4B575F"/>
                </a:solidFill>
                <a:effectLst/>
                <a:latin typeface="Arial"/>
                <a:ea typeface="MS UI Gothic" pitchFamily="34" charset="-128"/>
                <a:cs typeface="Arial"/>
              </a:rPr>
              <a:t>が</a:t>
            </a:r>
            <a:r>
              <a:rPr lang="en-US" altLang="ja-JP" sz="2000" b="0" i="0" dirty="0" smtClean="0">
                <a:solidFill>
                  <a:srgbClr val="4B575F"/>
                </a:solidFill>
                <a:effectLst/>
                <a:latin typeface="Arial"/>
                <a:ea typeface="MS UI Gothic" pitchFamily="34" charset="-128"/>
                <a:cs typeface="Arial"/>
              </a:rPr>
              <a:t>					</a:t>
            </a:r>
            <a:r>
              <a:rPr lang="ja-JP" sz="2000" b="0" i="0" dirty="0" smtClean="0">
                <a:solidFill>
                  <a:srgbClr val="4B575F"/>
                </a:solidFill>
                <a:effectLst/>
                <a:latin typeface="Arial"/>
                <a:ea typeface="MS UI Gothic" pitchFamily="34" charset="-128"/>
                <a:cs typeface="Arial"/>
              </a:rPr>
              <a:t>増</a:t>
            </a:r>
            <a:r>
              <a:rPr lang="ja-JP" sz="2000" b="0" i="0" dirty="0">
                <a:solidFill>
                  <a:srgbClr val="4B575F"/>
                </a:solidFill>
                <a:effectLst/>
                <a:latin typeface="Arial"/>
                <a:ea typeface="MS UI Gothic" pitchFamily="34" charset="-128"/>
                <a:cs typeface="Arial"/>
              </a:rPr>
              <a:t>す</a:t>
            </a:r>
          </a:p>
        </p:txBody>
      </p:sp>
      <p:sp>
        <p:nvSpPr>
          <p:cNvPr id="74755"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面積の慣性モーメント</a:t>
            </a:r>
          </a:p>
        </p:txBody>
      </p:sp>
      <p:pic>
        <p:nvPicPr>
          <p:cNvPr id="74756" name="Picture 14" descr="moi"/>
          <p:cNvPicPr>
            <a:picLocks noChangeAspect="1" noChangeArrowheads="1"/>
          </p:cNvPicPr>
          <p:nvPr/>
        </p:nvPicPr>
        <p:blipFill>
          <a:blip r:embed="rId3" cstate="print"/>
          <a:srcRect/>
          <a:stretch>
            <a:fillRect/>
          </a:stretch>
        </p:blipFill>
        <p:spPr bwMode="auto">
          <a:xfrm>
            <a:off x="685800" y="5257800"/>
            <a:ext cx="2028825" cy="1038225"/>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4" cstate="print"/>
          <a:srcRect/>
          <a:stretch>
            <a:fillRect/>
          </a:stretch>
        </p:blipFill>
        <p:spPr bwMode="auto">
          <a:xfrm>
            <a:off x="3048000" y="5486400"/>
            <a:ext cx="714375" cy="495300"/>
          </a:xfrm>
          <a:prstGeom prst="rect">
            <a:avLst/>
          </a:prstGeom>
          <a:noFill/>
          <a:ln w="9525">
            <a:noFill/>
            <a:miter lim="800000"/>
            <a:headEnd/>
            <a:tailEnd/>
          </a:ln>
        </p:spPr>
      </p:pic>
      <p:sp>
        <p:nvSpPr>
          <p:cNvPr id="74758" name="Rectangle 17"/>
          <p:cNvSpPr>
            <a:spLocks noChangeArrowheads="1"/>
          </p:cNvSpPr>
          <p:nvPr/>
        </p:nvSpPr>
        <p:spPr bwMode="auto">
          <a:xfrm>
            <a:off x="7010400" y="33528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59" name="Rectangle 18"/>
          <p:cNvSpPr>
            <a:spLocks noChangeArrowheads="1"/>
          </p:cNvSpPr>
          <p:nvPr/>
        </p:nvSpPr>
        <p:spPr bwMode="auto">
          <a:xfrm>
            <a:off x="7010400" y="38100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0" name="Rectangle 19"/>
          <p:cNvSpPr>
            <a:spLocks noChangeArrowheads="1"/>
          </p:cNvSpPr>
          <p:nvPr/>
        </p:nvSpPr>
        <p:spPr bwMode="auto">
          <a:xfrm>
            <a:off x="79248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1" name="Rectangle 20"/>
          <p:cNvSpPr>
            <a:spLocks noChangeArrowheads="1"/>
          </p:cNvSpPr>
          <p:nvPr/>
        </p:nvSpPr>
        <p:spPr bwMode="auto">
          <a:xfrm>
            <a:off x="84582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2" name="Rectangle 21"/>
          <p:cNvSpPr>
            <a:spLocks noChangeArrowheads="1"/>
          </p:cNvSpPr>
          <p:nvPr/>
        </p:nvSpPr>
        <p:spPr bwMode="auto">
          <a:xfrm>
            <a:off x="7010400" y="2362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3" name="Rectangle 22"/>
          <p:cNvSpPr>
            <a:spLocks noChangeArrowheads="1"/>
          </p:cNvSpPr>
          <p:nvPr/>
        </p:nvSpPr>
        <p:spPr bwMode="auto">
          <a:xfrm>
            <a:off x="7010400" y="46482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4" name="Rectangle 23"/>
          <p:cNvSpPr>
            <a:spLocks noChangeArrowheads="1"/>
          </p:cNvSpPr>
          <p:nvPr/>
        </p:nvSpPr>
        <p:spPr bwMode="auto">
          <a:xfrm>
            <a:off x="7010400" y="51054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5" name="Rectangle 24"/>
          <p:cNvSpPr>
            <a:spLocks noChangeArrowheads="1"/>
          </p:cNvSpPr>
          <p:nvPr/>
        </p:nvSpPr>
        <p:spPr bwMode="auto">
          <a:xfrm>
            <a:off x="7010400" y="5562600"/>
            <a:ext cx="533400" cy="457200"/>
          </a:xfrm>
          <a:prstGeom prst="rect">
            <a:avLst/>
          </a:prstGeom>
          <a:solidFill>
            <a:srgbClr val="FF9900"/>
          </a:solidFill>
          <a:ln w="9525">
            <a:solidFill>
              <a:schemeClr val="tx1"/>
            </a:solidFill>
            <a:miter lim="800000"/>
            <a:headEnd/>
            <a:tailEnd/>
          </a:ln>
        </p:spPr>
        <p:txBody>
          <a:bodyPr wrap="none" anchor="ctr"/>
          <a:lstStyle/>
          <a:p>
            <a:endParaRPr lang="en-US">
              <a:ea typeface="MS UI Gothic" pitchFamily="34" charset="-128"/>
            </a:endParaRPr>
          </a:p>
        </p:txBody>
      </p:sp>
      <p:sp>
        <p:nvSpPr>
          <p:cNvPr id="74766" name="Oval 25"/>
          <p:cNvSpPr>
            <a:spLocks noChangeArrowheads="1"/>
          </p:cNvSpPr>
          <p:nvPr/>
        </p:nvSpPr>
        <p:spPr bwMode="auto">
          <a:xfrm>
            <a:off x="7848600" y="3048000"/>
            <a:ext cx="1219200" cy="1295400"/>
          </a:xfrm>
          <a:prstGeom prst="ellipse">
            <a:avLst/>
          </a:prstGeom>
          <a:noFill/>
          <a:ln w="28575">
            <a:solidFill>
              <a:srgbClr val="FF3300"/>
            </a:solidFill>
            <a:round/>
            <a:headEnd/>
            <a:tailEnd/>
          </a:ln>
        </p:spPr>
        <p:txBody>
          <a:bodyPr wrap="none" anchor="ctr"/>
          <a:lstStyle/>
          <a:p>
            <a:endParaRPr lang="en-US">
              <a:ea typeface="MS UI Gothic" pitchFamily="34" charset="-128"/>
            </a:endParaRPr>
          </a:p>
        </p:txBody>
      </p:sp>
      <p:sp>
        <p:nvSpPr>
          <p:cNvPr id="74767" name="Line 26"/>
          <p:cNvSpPr>
            <a:spLocks noChangeShapeType="1"/>
          </p:cNvSpPr>
          <p:nvPr/>
        </p:nvSpPr>
        <p:spPr bwMode="auto">
          <a:xfrm flipV="1">
            <a:off x="8077200" y="3200400"/>
            <a:ext cx="762000" cy="990600"/>
          </a:xfrm>
          <a:prstGeom prst="line">
            <a:avLst/>
          </a:prstGeom>
          <a:noFill/>
          <a:ln w="28575">
            <a:solidFill>
              <a:srgbClr val="FF3300"/>
            </a:solidFill>
            <a:round/>
            <a:headEnd/>
            <a:tailEnd/>
          </a:ln>
        </p:spPr>
        <p:txBody>
          <a:bodyPr/>
          <a:lstStyle/>
          <a:p>
            <a:endParaRPr lang="en-US">
              <a:ea typeface="MS UI Gothic" pitchFamily="34" charset="-128"/>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1 - 概要</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900113" y="1797050"/>
            <a:ext cx="48815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梁を作成するために使用する材料は、その強度に大きく影響しま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木</a:t>
            </a:r>
            <a:r>
              <a:rPr lang="ja-JP" sz="2000" b="0" i="0" dirty="0">
                <a:solidFill>
                  <a:srgbClr val="4B575F"/>
                </a:solidFill>
                <a:effectLst/>
                <a:latin typeface="Arial"/>
                <a:ea typeface="MS UI Gothic" pitchFamily="34" charset="-128"/>
                <a:cs typeface="Arial"/>
              </a:rPr>
              <a:t>材と金属合金には多様な種類がありますが、一般に金属は木材より強くなります。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また金属と違い、木材は、方向で強度が異なる木目があります。</a:t>
            </a:r>
          </a:p>
        </p:txBody>
      </p:sp>
      <p:sp>
        <p:nvSpPr>
          <p:cNvPr id="7577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材料</a:t>
            </a:r>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72200" y="0"/>
            <a:ext cx="2971800" cy="2473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900113" y="1797050"/>
            <a:ext cx="4129087" cy="4368800"/>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より深い梁は、トラス構造物、および建物、溝形、I形および鋼管で使用される鋼鉄梁のようになります。</a:t>
            </a:r>
          </a:p>
        </p:txBody>
      </p:sp>
      <p:sp>
        <p:nvSpPr>
          <p:cNvPr id="76803"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鋼鉄梁</a:t>
            </a:r>
          </a:p>
        </p:txBody>
      </p:sp>
      <p:pic>
        <p:nvPicPr>
          <p:cNvPr id="76804" name="Picture 18" descr="channel"/>
          <p:cNvPicPr>
            <a:picLocks noChangeAspect="1" noChangeArrowheads="1"/>
          </p:cNvPicPr>
          <p:nvPr/>
        </p:nvPicPr>
        <p:blipFill>
          <a:blip r:embed="rId3" cstate="print"/>
          <a:srcRect/>
          <a:stretch>
            <a:fillRect/>
          </a:stretch>
        </p:blipFill>
        <p:spPr bwMode="auto">
          <a:xfrm>
            <a:off x="6172200" y="2057400"/>
            <a:ext cx="542925" cy="1466850"/>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781800" y="2057400"/>
            <a:ext cx="819150" cy="1457325"/>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0" y="2057400"/>
            <a:ext cx="1104900" cy="1438275"/>
          </a:xfrm>
          <a:prstGeom prst="rect">
            <a:avLst/>
          </a:prstGeom>
          <a:noFill/>
          <a:ln w="9525">
            <a:noFill/>
            <a:miter lim="800000"/>
            <a:headEnd/>
            <a:tailEnd/>
          </a:ln>
        </p:spPr>
      </p:pic>
      <p:grpSp>
        <p:nvGrpSpPr>
          <p:cNvPr id="2" name="Group 25"/>
          <p:cNvGrpSpPr>
            <a:grpSpLocks/>
          </p:cNvGrpSpPr>
          <p:nvPr/>
        </p:nvGrpSpPr>
        <p:grpSpPr bwMode="auto">
          <a:xfrm>
            <a:off x="5105400" y="2133600"/>
            <a:ext cx="609600" cy="13716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S UI Gothic" pitchFamily="34" charset="-128"/>
              </a:endParaRPr>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S UI Gothic" pitchFamily="34" charset="-128"/>
              </a:endParaRPr>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ea typeface="MS UI Gothic" pitchFamily="34" charset="-128"/>
              </a:endParaRPr>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473575" y="4354513"/>
            <a:ext cx="2595563" cy="1946275"/>
          </a:xfrm>
          <a:prstGeom prst="rect">
            <a:avLst/>
          </a:prstGeom>
          <a:noFill/>
          <a:ln w="9525">
            <a:noFill/>
            <a:miter lim="800000"/>
            <a:headEnd/>
            <a:tailEnd/>
          </a:ln>
        </p:spPr>
      </p:pic>
      <p:sp>
        <p:nvSpPr>
          <p:cNvPr id="77827" name="Rectangle 5"/>
          <p:cNvSpPr>
            <a:spLocks noGrp="1" noChangeArrowheads="1"/>
          </p:cNvSpPr>
          <p:nvPr>
            <p:ph idx="1"/>
          </p:nvPr>
        </p:nvSpPr>
        <p:spPr>
          <a:xfrm>
            <a:off x="900113" y="1797050"/>
            <a:ext cx="347821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クロス ブレースでジョイン</a:t>
            </a:r>
            <a:r>
              <a:rPr lang="ja-JP" sz="2000" b="0" i="0" dirty="0" smtClean="0">
                <a:solidFill>
                  <a:srgbClr val="4B575F"/>
                </a:solidFill>
                <a:effectLst/>
                <a:latin typeface="Arial"/>
                <a:ea typeface="MS UI Gothic" pitchFamily="34" charset="-128"/>
                <a:cs typeface="Arial"/>
              </a:rPr>
              <a:t>ト</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部</a:t>
            </a:r>
            <a:r>
              <a:rPr lang="ja-JP" sz="2000" b="0" i="0" dirty="0">
                <a:solidFill>
                  <a:srgbClr val="4B575F"/>
                </a:solidFill>
                <a:effectLst/>
                <a:latin typeface="Arial"/>
                <a:ea typeface="MS UI Gothic" pitchFamily="34" charset="-128"/>
                <a:cs typeface="Arial"/>
              </a:rPr>
              <a:t>分の回転が防止されるため、構造物がより固くなりま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ストローの端をピンで固定すると、ブレースの効果がわか</a:t>
            </a:r>
            <a:r>
              <a:rPr lang="ja-JP" sz="2000" b="0" i="0" dirty="0" smtClean="0">
                <a:solidFill>
                  <a:srgbClr val="4B575F"/>
                </a:solidFill>
                <a:effectLst/>
                <a:latin typeface="Arial"/>
                <a:ea typeface="MS UI Gothic" pitchFamily="34" charset="-128"/>
                <a:cs typeface="Arial"/>
              </a:rPr>
              <a:t>り</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ま</a:t>
            </a:r>
            <a:r>
              <a:rPr lang="ja-JP" sz="2000" b="0" i="0" dirty="0">
                <a:solidFill>
                  <a:srgbClr val="4B575F"/>
                </a:solidFill>
                <a:effectLst/>
                <a:latin typeface="Arial"/>
                <a:ea typeface="MS UI Gothic" pitchFamily="34" charset="-128"/>
                <a:cs typeface="Arial"/>
              </a:rPr>
              <a:t>す。</a:t>
            </a:r>
          </a:p>
        </p:txBody>
      </p:sp>
      <p:sp>
        <p:nvSpPr>
          <p:cNvPr id="77828" name="Rectangle 4"/>
          <p:cNvSpPr>
            <a:spLocks noGrp="1" noChangeArrowheads="1"/>
          </p:cNvSpPr>
          <p:nvPr>
            <p:ph type="title"/>
          </p:nvPr>
        </p:nvSpPr>
        <p:spPr/>
        <p:txBody>
          <a:bodyPr/>
          <a:lstStyle/>
          <a:p>
            <a:pPr algn="l" defTabSz="914400">
              <a:spcBef>
                <a:spcPct val="0"/>
              </a:spcBef>
              <a:buNone/>
            </a:pPr>
            <a:r>
              <a:rPr lang="en-US" sz="3000" b="1" i="0" dirty="0" err="1">
                <a:solidFill>
                  <a:srgbClr val="4B575F"/>
                </a:solidFill>
                <a:latin typeface="Arial"/>
                <a:ea typeface="MS UI Gothic" pitchFamily="34" charset="-128"/>
                <a:cs typeface="Arial"/>
              </a:rPr>
              <a:t>クロス</a:t>
            </a:r>
            <a:r>
              <a:rPr lang="en-US" sz="3000" b="1" i="0" dirty="0">
                <a:solidFill>
                  <a:srgbClr val="4B575F"/>
                </a:solidFill>
                <a:latin typeface="Arial"/>
                <a:ea typeface="MS UI Gothic" pitchFamily="34" charset="-128"/>
                <a:cs typeface="Arial"/>
              </a:rPr>
              <a:t> </a:t>
            </a:r>
            <a:r>
              <a:rPr lang="en-US" sz="3000" b="1" i="0" dirty="0" err="1">
                <a:solidFill>
                  <a:srgbClr val="4B575F"/>
                </a:solidFill>
                <a:latin typeface="Arial"/>
                <a:ea typeface="MS UI Gothic" pitchFamily="34" charset="-128"/>
                <a:cs typeface="Arial"/>
              </a:rPr>
              <a:t>ブレース</a:t>
            </a:r>
            <a:endParaRPr lang="en-US" sz="3000" b="1" i="0" dirty="0">
              <a:solidFill>
                <a:srgbClr val="4B575F"/>
              </a:solidFill>
              <a:latin typeface="Arial"/>
              <a:ea typeface="MS UI Gothic" pitchFamily="34" charset="-128"/>
              <a:cs typeface="Arial"/>
            </a:endParaRPr>
          </a:p>
        </p:txBody>
      </p:sp>
      <p:pic>
        <p:nvPicPr>
          <p:cNvPr id="77829" name="Picture 8" descr="straws_2"/>
          <p:cNvPicPr>
            <a:picLocks noChangeAspect="1" noChangeArrowheads="1"/>
          </p:cNvPicPr>
          <p:nvPr/>
        </p:nvPicPr>
        <p:blipFill>
          <a:blip r:embed="rId4" cstate="print"/>
          <a:srcRect/>
          <a:stretch>
            <a:fillRect/>
          </a:stretch>
        </p:blipFill>
        <p:spPr bwMode="auto">
          <a:xfrm>
            <a:off x="4484688" y="1173163"/>
            <a:ext cx="2595562" cy="1946275"/>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418263" y="2727325"/>
            <a:ext cx="2595562" cy="1946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3 - 梁の計算の使用</a:t>
            </a:r>
          </a:p>
        </p:txBody>
      </p:sp>
      <p:sp>
        <p:nvSpPr>
          <p:cNvPr id="78851"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ea typeface="MS UI Gothic" pitchFamily="34" charset="-128"/>
              <a:cs typeface="Arial" charset="0"/>
            </a:endParaRPr>
          </a:p>
          <a:p>
            <a:pPr eaLnBrk="1" hangingPunct="1"/>
            <a:endParaRPr lang="en-US" smtClean="0">
              <a:latin typeface="Arial" charset="0"/>
              <a:ea typeface="MS UI Gothic" pitchFamily="34" charset="-128"/>
              <a:cs typeface="Arial"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900113" y="1797050"/>
            <a:ext cx="474821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梁の計算は、変位を見積もるために使用できま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れは、解析が予想範囲内であることを確認するために使用できま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en-US" dirty="0" smtClean="0">
              <a:latin typeface="Arial" charset="0"/>
              <a:ea typeface="MS UI Gothic" pitchFamily="34" charset="-128"/>
              <a:cs typeface="Arial" charset="0"/>
            </a:endParaRPr>
          </a:p>
        </p:txBody>
      </p:sp>
      <p:sp>
        <p:nvSpPr>
          <p:cNvPr id="79875" name="Rectangle 1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梁の計算</a:t>
            </a:r>
          </a:p>
        </p:txBody>
      </p:sp>
      <p:pic>
        <p:nvPicPr>
          <p:cNvPr id="6" name="Picture 6" descr="Page24_01"/>
          <p:cNvPicPr>
            <a:picLocks noChangeAspect="1" noChangeArrowheads="1"/>
          </p:cNvPicPr>
          <p:nvPr/>
        </p:nvPicPr>
        <p:blipFill>
          <a:blip r:embed="rId3" cstate="print"/>
          <a:srcRect/>
          <a:stretch>
            <a:fillRect/>
          </a:stretch>
        </p:blipFill>
        <p:spPr bwMode="auto">
          <a:xfrm>
            <a:off x="5686425" y="876300"/>
            <a:ext cx="3248025" cy="2144713"/>
          </a:xfrm>
          <a:prstGeom prst="rect">
            <a:avLst/>
          </a:prstGeom>
          <a:noFill/>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4 - ストラクチャの解析</a:t>
            </a:r>
          </a:p>
        </p:txBody>
      </p:sp>
      <p:sp>
        <p:nvSpPr>
          <p:cNvPr id="80899"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ea typeface="MS UI Gothic" pitchFamily="34" charset="-128"/>
              <a:cs typeface="Arial" charset="0"/>
            </a:endParaRPr>
          </a:p>
          <a:p>
            <a:pPr eaLnBrk="1" hangingPunct="1"/>
            <a:endParaRPr lang="en-US" smtClean="0">
              <a:latin typeface="Arial" charset="0"/>
              <a:ea typeface="MS UI Gothic" pitchFamily="34" charset="-128"/>
              <a:cs typeface="Arial"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2" name="_s2052"/>
          <p:cNvCxnSpPr>
            <a:cxnSpLocks noChangeShapeType="1"/>
            <a:stCxn id="14" idx="0"/>
            <a:endCxn id="13" idx="2"/>
          </p:cNvCxnSpPr>
          <p:nvPr/>
        </p:nvCxnSpPr>
        <p:spPr bwMode="auto">
          <a:xfrm rot="16200000">
            <a:off x="6367231" y="2578818"/>
            <a:ext cx="334786" cy="5237"/>
          </a:xfrm>
          <a:prstGeom prst="straightConnector1">
            <a:avLst/>
          </a:prstGeom>
          <a:noFill/>
          <a:ln w="28575">
            <a:solidFill>
              <a:srgbClr val="540000"/>
            </a:solidFill>
            <a:round/>
            <a:headEnd/>
            <a:tailEnd/>
          </a:ln>
        </p:spPr>
      </p:cxnSp>
      <p:cxnSp>
        <p:nvCxnSpPr>
          <p:cNvPr id="2053" name="_s2053"/>
          <p:cNvCxnSpPr>
            <a:cxnSpLocks noChangeShapeType="1"/>
            <a:stCxn id="16" idx="0"/>
            <a:endCxn id="15" idx="2"/>
          </p:cNvCxnSpPr>
          <p:nvPr/>
        </p:nvCxnSpPr>
        <p:spPr bwMode="auto">
          <a:xfrm rot="16200000">
            <a:off x="6367231" y="4484524"/>
            <a:ext cx="334786" cy="5237"/>
          </a:xfrm>
          <a:prstGeom prst="straightConnector1">
            <a:avLst/>
          </a:prstGeom>
          <a:noFill/>
          <a:ln w="28575">
            <a:solidFill>
              <a:srgbClr val="540000"/>
            </a:solidFill>
            <a:round/>
            <a:headEnd/>
            <a:tailEnd/>
          </a:ln>
        </p:spPr>
      </p:cxnSp>
      <p:cxnSp>
        <p:nvCxnSpPr>
          <p:cNvPr id="2054" name="_s2054"/>
          <p:cNvCxnSpPr>
            <a:cxnSpLocks noChangeShapeType="1"/>
            <a:stCxn id="15" idx="0"/>
            <a:endCxn id="14" idx="2"/>
          </p:cNvCxnSpPr>
          <p:nvPr/>
        </p:nvCxnSpPr>
        <p:spPr bwMode="auto">
          <a:xfrm rot="16200000">
            <a:off x="6367231" y="3531671"/>
            <a:ext cx="334786" cy="5237"/>
          </a:xfrm>
          <a:prstGeom prst="straightConnector1">
            <a:avLst/>
          </a:prstGeom>
          <a:noFill/>
          <a:ln w="28575">
            <a:solidFill>
              <a:srgbClr val="540000"/>
            </a:solidFill>
            <a:round/>
            <a:headEnd/>
            <a:tailEnd/>
          </a:ln>
        </p:spPr>
      </p:cxnSp>
      <p:sp>
        <p:nvSpPr>
          <p:cNvPr id="13" name="_s2055"/>
          <p:cNvSpPr>
            <a:spLocks noChangeArrowheads="1"/>
          </p:cNvSpPr>
          <p:nvPr/>
        </p:nvSpPr>
        <p:spPr bwMode="auto">
          <a:xfrm>
            <a:off x="4267200" y="1797050"/>
            <a:ext cx="4524375" cy="618067"/>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2900" b="0" i="0" u="none" strike="noStrike" cap="none" baseline="0">
                <a:ln>
                  <a:noFill/>
                </a:ln>
                <a:solidFill>
                  <a:srgbClr val="4B575F"/>
                </a:solidFill>
                <a:effectLst/>
                <a:latin typeface="Arial"/>
                <a:ea typeface="MS UI Gothic" pitchFamily="34" charset="-128"/>
                <a:cs typeface="Arial"/>
              </a:rPr>
              <a:t>モデル</a:t>
            </a:r>
          </a:p>
        </p:txBody>
      </p:sp>
      <p:sp>
        <p:nvSpPr>
          <p:cNvPr id="14" name="_s2056"/>
          <p:cNvSpPr>
            <a:spLocks noChangeArrowheads="1"/>
          </p:cNvSpPr>
          <p:nvPr/>
        </p:nvSpPr>
        <p:spPr bwMode="auto">
          <a:xfrm>
            <a:off x="4267200" y="2749903"/>
            <a:ext cx="4524375" cy="618067"/>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2900" b="0" i="0" u="none" strike="noStrike" cap="none" baseline="0">
                <a:ln>
                  <a:noFill/>
                </a:ln>
                <a:solidFill>
                  <a:srgbClr val="4B575F"/>
                </a:solidFill>
                <a:effectLst/>
                <a:latin typeface="Arial"/>
                <a:ea typeface="MS UI Gothic" pitchFamily="34" charset="-128"/>
                <a:cs typeface="Arial"/>
              </a:rPr>
              <a:t>プリプロセス</a:t>
            </a:r>
          </a:p>
        </p:txBody>
      </p:sp>
      <p:sp>
        <p:nvSpPr>
          <p:cNvPr id="15" name="_s2057"/>
          <p:cNvSpPr>
            <a:spLocks noChangeArrowheads="1"/>
          </p:cNvSpPr>
          <p:nvPr/>
        </p:nvSpPr>
        <p:spPr bwMode="auto">
          <a:xfrm>
            <a:off x="4267200" y="3702756"/>
            <a:ext cx="4524375" cy="618067"/>
          </a:xfrm>
          <a:prstGeom prst="roundRect">
            <a:avLst>
              <a:gd name="adj" fmla="val 16667"/>
            </a:avLst>
          </a:prstGeom>
          <a:gradFill rotWithShape="1">
            <a:gsLst>
              <a:gs pos="0">
                <a:srgbClr val="FF6600"/>
              </a:gs>
              <a:gs pos="100000">
                <a:srgbClr val="FF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2900" b="0" i="0" u="none" strike="noStrike" cap="none" baseline="0">
                <a:ln>
                  <a:noFill/>
                </a:ln>
                <a:solidFill>
                  <a:srgbClr val="4B575F"/>
                </a:solidFill>
                <a:effectLst/>
                <a:latin typeface="Arial"/>
                <a:ea typeface="MS UI Gothic" pitchFamily="34" charset="-128"/>
                <a:cs typeface="Arial"/>
              </a:rPr>
              <a:t>解析</a:t>
            </a:r>
          </a:p>
        </p:txBody>
      </p:sp>
      <p:sp>
        <p:nvSpPr>
          <p:cNvPr id="16" name="_s2058"/>
          <p:cNvSpPr>
            <a:spLocks noChangeArrowheads="1"/>
          </p:cNvSpPr>
          <p:nvPr/>
        </p:nvSpPr>
        <p:spPr bwMode="auto">
          <a:xfrm>
            <a:off x="4267200" y="4655608"/>
            <a:ext cx="4524375" cy="618067"/>
          </a:xfrm>
          <a:prstGeom prst="roundRect">
            <a:avLst>
              <a:gd name="adj" fmla="val 16667"/>
            </a:avLst>
          </a:prstGeom>
          <a:gradFill rotWithShape="1">
            <a:gsLst>
              <a:gs pos="0">
                <a:srgbClr val="FF0000"/>
              </a:gs>
              <a:gs pos="100000">
                <a:srgbClr val="D6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ja-JP" sz="2900" b="0" i="0" u="none" strike="noStrike" cap="none" baseline="0">
                <a:ln>
                  <a:noFill/>
                </a:ln>
                <a:solidFill>
                  <a:srgbClr val="4B575F"/>
                </a:solidFill>
                <a:effectLst/>
                <a:latin typeface="Arial"/>
                <a:ea typeface="MS UI Gothic" pitchFamily="34" charset="-128"/>
                <a:cs typeface="Arial"/>
              </a:rPr>
              <a:t>ポストプロセス</a:t>
            </a:r>
          </a:p>
        </p:txBody>
      </p:sp>
      <p:sp>
        <p:nvSpPr>
          <p:cNvPr id="2059" name="Rectangle 1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S UI Gothic" pitchFamily="34" charset="-128"/>
                <a:cs typeface="Arial"/>
              </a:rPr>
              <a:t>分析段階</a:t>
            </a:r>
          </a:p>
        </p:txBody>
      </p:sp>
      <p:sp>
        <p:nvSpPr>
          <p:cNvPr id="2060" name="Rectangle 13"/>
          <p:cNvSpPr>
            <a:spLocks noGrp="1" noChangeArrowheads="1"/>
          </p:cNvSpPr>
          <p:nvPr>
            <p:ph sz="half" idx="4294967295"/>
          </p:nvPr>
        </p:nvSpPr>
        <p:spPr>
          <a:xfrm>
            <a:off x="0" y="1023938"/>
            <a:ext cx="4191000" cy="5418137"/>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latin typeface="Arial"/>
                <a:ea typeface="MS UI Gothic" pitchFamily="34" charset="-128"/>
                <a:cs typeface="Arial"/>
              </a:rPr>
              <a:t>構造解析は複数の段階があり、正しい順序で実施します。</a:t>
            </a:r>
          </a:p>
          <a:p>
            <a:pPr marL="742950" lvl="1" indent="-285750" algn="l" defTabSz="914400">
              <a:spcBef>
                <a:spcPct val="20000"/>
              </a:spcBef>
              <a:buClr>
                <a:srgbClr val="4B575F"/>
              </a:buClr>
              <a:buFont typeface="Wingdings"/>
              <a:buChar char="§"/>
            </a:pPr>
            <a:r>
              <a:rPr lang="ja-JP" sz="2000" b="0" i="0" dirty="0">
                <a:solidFill>
                  <a:srgbClr val="4B575F"/>
                </a:solidFill>
                <a:latin typeface="Arial"/>
                <a:ea typeface="MS UI Gothic" pitchFamily="34" charset="-128"/>
                <a:cs typeface="Arial"/>
              </a:rPr>
              <a:t>SolidWorksの場合：</a:t>
            </a:r>
          </a:p>
          <a:p>
            <a:pPr marL="1143000" lvl="2" indent="-228600" algn="l" defTabSz="914400">
              <a:spcBef>
                <a:spcPct val="20000"/>
              </a:spcBef>
              <a:buClr>
                <a:srgbClr val="4B575F"/>
              </a:buClr>
              <a:buFont typeface="Courier New"/>
              <a:buChar char="o"/>
            </a:pPr>
            <a:r>
              <a:rPr lang="ja-JP" sz="2000" b="0" i="0" baseline="0" dirty="0">
                <a:solidFill>
                  <a:srgbClr val="4B575F"/>
                </a:solidFill>
                <a:latin typeface="Arial"/>
                <a:ea typeface="MS UI Gothic" pitchFamily="34" charset="-128"/>
                <a:cs typeface="Arial"/>
              </a:rPr>
              <a:t>モデルはジオメトリが作成される場所です。</a:t>
            </a:r>
          </a:p>
          <a:p>
            <a:pPr marL="742950" lvl="1" indent="-285750" algn="l" defTabSz="914400">
              <a:spcBef>
                <a:spcPct val="20000"/>
              </a:spcBef>
              <a:buClr>
                <a:srgbClr val="4B575F"/>
              </a:buClr>
              <a:buFont typeface="Wingdings"/>
              <a:buChar char="§"/>
            </a:pPr>
            <a:r>
              <a:rPr lang="ja-JP" sz="2000" b="0" i="0" dirty="0">
                <a:solidFill>
                  <a:srgbClr val="4B575F"/>
                </a:solidFill>
                <a:latin typeface="Arial"/>
                <a:ea typeface="MS UI Gothic" pitchFamily="34" charset="-128"/>
                <a:cs typeface="Arial"/>
              </a:rPr>
              <a:t>SolidWorks Simulation</a:t>
            </a:r>
            <a:r>
              <a:rPr lang="ja-JP" sz="2000" b="0" i="0" dirty="0" smtClean="0">
                <a:solidFill>
                  <a:srgbClr val="4B575F"/>
                </a:solidFill>
                <a:latin typeface="Arial"/>
                <a:ea typeface="MS UI Gothic" pitchFamily="34" charset="-128"/>
                <a:cs typeface="Arial"/>
              </a:rPr>
              <a:t>の</a:t>
            </a:r>
            <a:r>
              <a:rPr lang="en-US" altLang="ja-JP" sz="2000" b="0" i="0" dirty="0" smtClean="0">
                <a:solidFill>
                  <a:srgbClr val="4B575F"/>
                </a:solidFill>
                <a:latin typeface="Arial"/>
                <a:ea typeface="MS UI Gothic" pitchFamily="34" charset="-128"/>
                <a:cs typeface="Arial"/>
              </a:rPr>
              <a:t/>
            </a:r>
            <a:br>
              <a:rPr lang="en-US" altLang="ja-JP" sz="2000" b="0" i="0" dirty="0" smtClean="0">
                <a:solidFill>
                  <a:srgbClr val="4B575F"/>
                </a:solidFill>
                <a:latin typeface="Arial"/>
                <a:ea typeface="MS UI Gothic" pitchFamily="34" charset="-128"/>
                <a:cs typeface="Arial"/>
              </a:rPr>
            </a:br>
            <a:r>
              <a:rPr lang="ja-JP" sz="2000" b="0" i="0" dirty="0" smtClean="0">
                <a:solidFill>
                  <a:srgbClr val="4B575F"/>
                </a:solidFill>
                <a:latin typeface="Arial"/>
                <a:ea typeface="MS UI Gothic" pitchFamily="34" charset="-128"/>
                <a:cs typeface="Arial"/>
              </a:rPr>
              <a:t>使</a:t>
            </a:r>
            <a:r>
              <a:rPr lang="ja-JP" sz="2000" b="0" i="0" dirty="0">
                <a:solidFill>
                  <a:srgbClr val="4B575F"/>
                </a:solidFill>
                <a:latin typeface="Arial"/>
                <a:ea typeface="MS UI Gothic" pitchFamily="34" charset="-128"/>
                <a:cs typeface="Arial"/>
              </a:rPr>
              <a:t>用：</a:t>
            </a:r>
          </a:p>
          <a:p>
            <a:pPr marL="1143000" lvl="2" indent="-228600" algn="l" defTabSz="914400">
              <a:spcBef>
                <a:spcPct val="20000"/>
              </a:spcBef>
              <a:buClr>
                <a:srgbClr val="4B575F"/>
              </a:buClr>
              <a:buFont typeface="Courier New"/>
              <a:buChar char="o"/>
            </a:pPr>
            <a:r>
              <a:rPr lang="ja-JP" sz="2000" b="0" i="0" baseline="0" dirty="0">
                <a:solidFill>
                  <a:srgbClr val="4B575F"/>
                </a:solidFill>
                <a:latin typeface="Arial"/>
                <a:ea typeface="MS UI Gothic" pitchFamily="34" charset="-128"/>
                <a:cs typeface="Arial"/>
              </a:rPr>
              <a:t>プリプロセスを使用して</a:t>
            </a:r>
            <a:r>
              <a:rPr lang="ja-JP" sz="2000" b="0" i="0" baseline="0" dirty="0" smtClean="0">
                <a:solidFill>
                  <a:srgbClr val="4B575F"/>
                </a:solidFill>
                <a:latin typeface="Arial"/>
                <a:ea typeface="MS UI Gothic" pitchFamily="34" charset="-128"/>
                <a:cs typeface="Arial"/>
              </a:rPr>
              <a:t>、</a:t>
            </a:r>
            <a:r>
              <a:rPr lang="en-US" altLang="ja-JP" sz="2000" b="0" i="0" baseline="0" dirty="0" smtClean="0">
                <a:solidFill>
                  <a:srgbClr val="4B575F"/>
                </a:solidFill>
                <a:latin typeface="Arial"/>
                <a:ea typeface="MS UI Gothic" pitchFamily="34" charset="-128"/>
                <a:cs typeface="Arial"/>
              </a:rPr>
              <a:t/>
            </a:r>
            <a:br>
              <a:rPr lang="en-US" altLang="ja-JP" sz="2000" b="0" i="0" baseline="0" dirty="0" smtClean="0">
                <a:solidFill>
                  <a:srgbClr val="4B575F"/>
                </a:solidFill>
                <a:latin typeface="Arial"/>
                <a:ea typeface="MS UI Gothic" pitchFamily="34" charset="-128"/>
                <a:cs typeface="Arial"/>
              </a:rPr>
            </a:br>
            <a:r>
              <a:rPr lang="ja-JP" sz="2000" b="0" i="0" baseline="0" dirty="0" smtClean="0">
                <a:solidFill>
                  <a:srgbClr val="4B575F"/>
                </a:solidFill>
                <a:latin typeface="Arial"/>
                <a:ea typeface="MS UI Gothic" pitchFamily="34" charset="-128"/>
                <a:cs typeface="Arial"/>
              </a:rPr>
              <a:t>材</a:t>
            </a:r>
            <a:r>
              <a:rPr lang="ja-JP" sz="2000" b="0" i="0" baseline="0" dirty="0">
                <a:solidFill>
                  <a:srgbClr val="4B575F"/>
                </a:solidFill>
                <a:latin typeface="Arial"/>
                <a:ea typeface="MS UI Gothic" pitchFamily="34" charset="-128"/>
                <a:cs typeface="Arial"/>
              </a:rPr>
              <a:t>料、拘束および荷重</a:t>
            </a:r>
            <a:r>
              <a:rPr lang="ja-JP" sz="2000" b="0" i="0" baseline="0" dirty="0" smtClean="0">
                <a:solidFill>
                  <a:srgbClr val="4B575F"/>
                </a:solidFill>
                <a:latin typeface="Arial"/>
                <a:ea typeface="MS UI Gothic" pitchFamily="34" charset="-128"/>
                <a:cs typeface="Arial"/>
              </a:rPr>
              <a:t>を</a:t>
            </a:r>
            <a:r>
              <a:rPr lang="en-US" altLang="ja-JP" sz="2000" b="0" i="0" baseline="0" dirty="0" smtClean="0">
                <a:solidFill>
                  <a:srgbClr val="4B575F"/>
                </a:solidFill>
                <a:latin typeface="Arial"/>
                <a:ea typeface="MS UI Gothic" pitchFamily="34" charset="-128"/>
                <a:cs typeface="Arial"/>
              </a:rPr>
              <a:t/>
            </a:r>
            <a:br>
              <a:rPr lang="en-US" altLang="ja-JP" sz="2000" b="0" i="0" baseline="0" dirty="0" smtClean="0">
                <a:solidFill>
                  <a:srgbClr val="4B575F"/>
                </a:solidFill>
                <a:latin typeface="Arial"/>
                <a:ea typeface="MS UI Gothic" pitchFamily="34" charset="-128"/>
                <a:cs typeface="Arial"/>
              </a:rPr>
            </a:br>
            <a:r>
              <a:rPr lang="ja-JP" sz="2000" b="0" i="0" baseline="0" dirty="0" smtClean="0">
                <a:solidFill>
                  <a:srgbClr val="4B575F"/>
                </a:solidFill>
                <a:latin typeface="Arial"/>
                <a:ea typeface="MS UI Gothic" pitchFamily="34" charset="-128"/>
                <a:cs typeface="Arial"/>
              </a:rPr>
              <a:t>追</a:t>
            </a:r>
            <a:r>
              <a:rPr lang="ja-JP" sz="2000" b="0" i="0" baseline="0" dirty="0">
                <a:solidFill>
                  <a:srgbClr val="4B575F"/>
                </a:solidFill>
                <a:latin typeface="Arial"/>
                <a:ea typeface="MS UI Gothic" pitchFamily="34" charset="-128"/>
                <a:cs typeface="Arial"/>
              </a:rPr>
              <a:t>加します。</a:t>
            </a:r>
          </a:p>
          <a:p>
            <a:pPr marL="1143000" lvl="2" indent="-228600" algn="l" defTabSz="914400">
              <a:spcBef>
                <a:spcPct val="20000"/>
              </a:spcBef>
              <a:buClr>
                <a:srgbClr val="4B575F"/>
              </a:buClr>
              <a:buFont typeface="Courier New"/>
              <a:buChar char="o"/>
            </a:pPr>
            <a:r>
              <a:rPr lang="ja-JP" sz="2000" b="0" i="0" baseline="0" dirty="0">
                <a:solidFill>
                  <a:srgbClr val="4B575F"/>
                </a:solidFill>
                <a:latin typeface="Arial"/>
                <a:ea typeface="MS UI Gothic" pitchFamily="34" charset="-128"/>
                <a:cs typeface="Arial"/>
              </a:rPr>
              <a:t>解析は入力をアナライザで「実行」するものです。</a:t>
            </a:r>
          </a:p>
          <a:p>
            <a:pPr marL="1143000" lvl="2" indent="-228600" algn="l" defTabSz="914400">
              <a:spcBef>
                <a:spcPct val="20000"/>
              </a:spcBef>
              <a:buClr>
                <a:srgbClr val="4B575F"/>
              </a:buClr>
              <a:buFont typeface="Courier New"/>
              <a:buChar char="o"/>
            </a:pPr>
            <a:r>
              <a:rPr lang="ja-JP" sz="2000" b="0" i="0" baseline="0" dirty="0">
                <a:solidFill>
                  <a:srgbClr val="4B575F"/>
                </a:solidFill>
                <a:latin typeface="Arial"/>
                <a:ea typeface="MS UI Gothic" pitchFamily="34" charset="-128"/>
                <a:cs typeface="Arial"/>
              </a:rPr>
              <a:t>ポストプロセスにより、結果を表示できます。</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設計サイクルは、基の設計に戻ってモデルを変更することで、変更を「反復」するために使用しま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変</a:t>
            </a:r>
            <a:r>
              <a:rPr lang="ja-JP" sz="2000" b="0" i="0" dirty="0">
                <a:solidFill>
                  <a:srgbClr val="4B575F"/>
                </a:solidFill>
                <a:effectLst/>
                <a:latin typeface="Arial"/>
                <a:ea typeface="MS UI Gothic" pitchFamily="34" charset="-128"/>
                <a:cs typeface="Arial"/>
              </a:rPr>
              <a:t>更で解析結果が変わります。</a:t>
            </a:r>
          </a:p>
        </p:txBody>
      </p:sp>
      <p:sp>
        <p:nvSpPr>
          <p:cNvPr id="8192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設計サイクル</a:t>
            </a:r>
          </a:p>
        </p:txBody>
      </p:sp>
      <p:pic>
        <p:nvPicPr>
          <p:cNvPr id="81924" name="Picture 9" descr="gif"/>
          <p:cNvPicPr>
            <a:picLocks noChangeAspect="1" noChangeArrowheads="1"/>
          </p:cNvPicPr>
          <p:nvPr/>
        </p:nvPicPr>
        <p:blipFill>
          <a:blip r:embed="rId3" cstate="print"/>
          <a:srcRect/>
          <a:stretch>
            <a:fillRect/>
          </a:stretch>
        </p:blipFill>
        <p:spPr bwMode="auto">
          <a:xfrm>
            <a:off x="4648200" y="1295400"/>
            <a:ext cx="3028950" cy="2952750"/>
          </a:xfrm>
          <a:prstGeom prst="rect">
            <a:avLst/>
          </a:prstGeom>
          <a:noFill/>
          <a:ln w="9525">
            <a:noFill/>
            <a:miter lim="800000"/>
            <a:headEnd/>
            <a:tailEnd/>
          </a:ln>
        </p:spPr>
      </p:pic>
      <p:sp>
        <p:nvSpPr>
          <p:cNvPr id="81925" name="TextBox 4"/>
          <p:cNvSpPr txBox="1">
            <a:spLocks noChangeArrowheads="1"/>
          </p:cNvSpPr>
          <p:nvPr/>
        </p:nvSpPr>
        <p:spPr bwMode="auto">
          <a:xfrm>
            <a:off x="4572000" y="2209800"/>
            <a:ext cx="1712913" cy="276225"/>
          </a:xfrm>
          <a:prstGeom prst="rect">
            <a:avLst/>
          </a:prstGeom>
          <a:noFill/>
          <a:ln w="9525">
            <a:noFill/>
            <a:miter lim="800000"/>
            <a:headEnd/>
            <a:tailEnd/>
          </a:ln>
        </p:spPr>
        <p:txBody>
          <a:bodyPr>
            <a:spAutoFit/>
          </a:bodyPr>
          <a:lstStyle/>
          <a:p>
            <a:pPr algn="ctr" defTabSz="914400">
              <a:buNone/>
            </a:pPr>
            <a:r>
              <a:rPr lang="ja-JP" sz="1200" b="0" i="0" dirty="0">
                <a:solidFill>
                  <a:schemeClr val="tx1"/>
                </a:solidFill>
                <a:latin typeface="Times New Roman"/>
                <a:ea typeface="MS UI Gothic" pitchFamily="34" charset="-128"/>
                <a:cs typeface="Times New Roman"/>
              </a:rPr>
              <a:t>SolidWorks Simulation</a:t>
            </a:r>
          </a:p>
        </p:txBody>
      </p:sp>
      <p:sp>
        <p:nvSpPr>
          <p:cNvPr id="6" name="TextBox 5"/>
          <p:cNvSpPr txBox="1"/>
          <p:nvPr/>
        </p:nvSpPr>
        <p:spPr>
          <a:xfrm>
            <a:off x="4876800" y="1362075"/>
            <a:ext cx="1143000" cy="369332"/>
          </a:xfrm>
          <a:prstGeom prst="rect">
            <a:avLst/>
          </a:prstGeom>
          <a:noFill/>
        </p:spPr>
        <p:txBody>
          <a:bodyPr wrap="square" lIns="9144" tIns="91440" rIns="0" bIns="91440" rtlCol="0">
            <a:spAutoFit/>
          </a:bodyPr>
          <a:lstStyle/>
          <a:p>
            <a:pPr algn="ctr" defTabSz="914400">
              <a:buNone/>
            </a:pPr>
            <a:r>
              <a:rPr lang="ja-JP" sz="1200" b="0" i="0" dirty="0">
                <a:solidFill>
                  <a:schemeClr val="tx1"/>
                </a:solidFill>
                <a:latin typeface="Times New Roman"/>
                <a:ea typeface="MS UI Gothic" pitchFamily="34" charset="-128"/>
                <a:cs typeface="Times New Roman"/>
              </a:rPr>
              <a:t>SolidWorks</a:t>
            </a:r>
            <a:endParaRPr lang="en-US" sz="1200" dirty="0">
              <a:latin typeface="Times New Roman" pitchFamily="18" charset="0"/>
              <a:ea typeface="MS UI Gothic" pitchFamily="34" charset="-128"/>
              <a:cs typeface="Times New Roman" pitchFamily="18" charset="0"/>
            </a:endParaRPr>
          </a:p>
        </p:txBody>
      </p:sp>
      <p:sp>
        <p:nvSpPr>
          <p:cNvPr id="8" name="TextBox 7"/>
          <p:cNvSpPr txBox="1"/>
          <p:nvPr/>
        </p:nvSpPr>
        <p:spPr>
          <a:xfrm>
            <a:off x="5029200" y="3011269"/>
            <a:ext cx="838200" cy="646331"/>
          </a:xfrm>
          <a:prstGeom prst="rect">
            <a:avLst/>
          </a:prstGeom>
          <a:noFill/>
        </p:spPr>
        <p:txBody>
          <a:bodyPr wrap="square" lIns="9144" tIns="91440" rIns="0" bIns="91440" rtlCol="0">
            <a:spAutoFit/>
          </a:bodyPr>
          <a:lstStyle/>
          <a:p>
            <a:pPr algn="ctr"/>
            <a:r>
              <a:rPr lang="ja-JP" sz="1000" spc="-40" dirty="0">
                <a:latin typeface="Times New Roman"/>
                <a:ea typeface="MS PMincho" pitchFamily="18" charset="-128"/>
                <a:cs typeface="Times New Roman"/>
              </a:rPr>
              <a:t>条件が満</a:t>
            </a:r>
            <a:r>
              <a:rPr lang="ja-JP" sz="1000" spc="-40" dirty="0" smtClean="0">
                <a:latin typeface="Times New Roman"/>
                <a:ea typeface="MS PMincho" pitchFamily="18" charset="-128"/>
                <a:cs typeface="Times New Roman"/>
              </a:rPr>
              <a:t>た</a:t>
            </a:r>
            <a:r>
              <a:rPr lang="en-US" altLang="ja-JP" sz="1000" spc="-40" dirty="0" smtClean="0">
                <a:latin typeface="Times New Roman"/>
                <a:ea typeface="MS PMincho" pitchFamily="18" charset="-128"/>
                <a:cs typeface="Times New Roman"/>
              </a:rPr>
              <a:t/>
            </a:r>
            <a:br>
              <a:rPr lang="en-US" altLang="ja-JP" sz="1000" spc="-40" dirty="0" smtClean="0">
                <a:latin typeface="Times New Roman"/>
                <a:ea typeface="MS PMincho" pitchFamily="18" charset="-128"/>
                <a:cs typeface="Times New Roman"/>
              </a:rPr>
            </a:br>
            <a:r>
              <a:rPr lang="ja-JP" sz="1000" spc="-40" dirty="0" smtClean="0">
                <a:latin typeface="Times New Roman"/>
                <a:ea typeface="MS PMincho" pitchFamily="18" charset="-128"/>
                <a:cs typeface="Times New Roman"/>
              </a:rPr>
              <a:t>さ</a:t>
            </a:r>
            <a:r>
              <a:rPr lang="ja-JP" sz="1000" spc="-40" dirty="0">
                <a:latin typeface="Times New Roman"/>
                <a:ea typeface="MS PMincho" pitchFamily="18" charset="-128"/>
                <a:cs typeface="Times New Roman"/>
              </a:rPr>
              <a:t>れてい</a:t>
            </a:r>
            <a:r>
              <a:rPr lang="ja-JP" sz="1000" spc="-40" dirty="0" smtClean="0">
                <a:latin typeface="Times New Roman"/>
                <a:ea typeface="MS PMincho" pitchFamily="18" charset="-128"/>
                <a:cs typeface="Times New Roman"/>
              </a:rPr>
              <a:t>ま</a:t>
            </a:r>
            <a:r>
              <a:rPr lang="en-US" altLang="ja-JP" sz="1000" spc="-40" dirty="0" smtClean="0">
                <a:latin typeface="Times New Roman"/>
                <a:ea typeface="MS PMincho" pitchFamily="18" charset="-128"/>
                <a:cs typeface="Times New Roman"/>
              </a:rPr>
              <a:t/>
            </a:r>
            <a:br>
              <a:rPr lang="en-US" altLang="ja-JP" sz="1000" spc="-40" dirty="0" smtClean="0">
                <a:latin typeface="Times New Roman"/>
                <a:ea typeface="MS PMincho" pitchFamily="18" charset="-128"/>
                <a:cs typeface="Times New Roman"/>
              </a:rPr>
            </a:br>
            <a:r>
              <a:rPr lang="ja-JP" sz="1000" spc="-40" dirty="0" smtClean="0">
                <a:latin typeface="Times New Roman"/>
                <a:ea typeface="MS PMincho" pitchFamily="18" charset="-128"/>
                <a:cs typeface="Times New Roman"/>
              </a:rPr>
              <a:t>す</a:t>
            </a:r>
            <a:r>
              <a:rPr lang="ja-JP" sz="1000" spc="-40" dirty="0">
                <a:latin typeface="Times New Roman"/>
                <a:ea typeface="MS PMincho" pitchFamily="18" charset="-128"/>
                <a:cs typeface="Times New Roman"/>
              </a:rPr>
              <a:t>か？</a:t>
            </a:r>
            <a:endParaRPr lang="en-US" sz="1000" spc="-40" dirty="0">
              <a:latin typeface="Times New Roman"/>
              <a:ea typeface="MS PMincho" pitchFamily="18" charset="-128"/>
              <a:cs typeface="Times New Roman"/>
            </a:endParaRPr>
          </a:p>
        </p:txBody>
      </p:sp>
      <p:sp>
        <p:nvSpPr>
          <p:cNvPr id="9" name="TextBox 8"/>
          <p:cNvSpPr txBox="1"/>
          <p:nvPr/>
        </p:nvSpPr>
        <p:spPr>
          <a:xfrm>
            <a:off x="5029200" y="3924300"/>
            <a:ext cx="838200" cy="369332"/>
          </a:xfrm>
          <a:prstGeom prst="rect">
            <a:avLst/>
          </a:prstGeom>
          <a:noFill/>
        </p:spPr>
        <p:txBody>
          <a:bodyPr wrap="square" lIns="9144" tIns="91440" rIns="0" bIns="91440" rtlCol="0">
            <a:spAutoFit/>
          </a:bodyPr>
          <a:lstStyle/>
          <a:p>
            <a:pPr algn="ctr" defTabSz="914400">
              <a:buNone/>
            </a:pPr>
            <a:r>
              <a:rPr lang="ja-JP" sz="1200" b="0" i="0" dirty="0">
                <a:solidFill>
                  <a:schemeClr val="tx1"/>
                </a:solidFill>
                <a:latin typeface="Times New Roman"/>
                <a:ea typeface="MS PMincho" pitchFamily="18" charset="-128"/>
                <a:cs typeface="Times New Roman"/>
              </a:rPr>
              <a:t>プロ</a:t>
            </a:r>
            <a:r>
              <a:rPr lang="ja-JP" sz="1200" b="0" i="0" dirty="0" smtClean="0">
                <a:solidFill>
                  <a:schemeClr val="tx1"/>
                </a:solidFill>
                <a:latin typeface="Times New Roman"/>
                <a:ea typeface="MS PMincho" pitchFamily="18" charset="-128"/>
                <a:cs typeface="Times New Roman"/>
              </a:rPr>
              <a:t>トタ</a:t>
            </a:r>
            <a:r>
              <a:rPr lang="ja-JP" sz="1200" b="0" i="0" dirty="0">
                <a:solidFill>
                  <a:schemeClr val="tx1"/>
                </a:solidFill>
                <a:latin typeface="Times New Roman"/>
                <a:ea typeface="MS PMincho" pitchFamily="18" charset="-128"/>
                <a:cs typeface="Times New Roman"/>
              </a:rPr>
              <a:t>イプ</a:t>
            </a:r>
            <a:endParaRPr lang="en-US" sz="1200" dirty="0">
              <a:latin typeface="Times New Roman" pitchFamily="18" charset="0"/>
              <a:ea typeface="MS PMincho" pitchFamily="18" charset="-128"/>
              <a:cs typeface="Times New Roman" pitchFamily="18" charset="0"/>
            </a:endParaRPr>
          </a:p>
        </p:txBody>
      </p:sp>
      <p:sp>
        <p:nvSpPr>
          <p:cNvPr id="11" name="TextBox 10"/>
          <p:cNvSpPr txBox="1"/>
          <p:nvPr/>
        </p:nvSpPr>
        <p:spPr>
          <a:xfrm>
            <a:off x="5505450" y="3609975"/>
            <a:ext cx="590550" cy="338554"/>
          </a:xfrm>
          <a:prstGeom prst="rect">
            <a:avLst/>
          </a:prstGeom>
          <a:noFill/>
        </p:spPr>
        <p:txBody>
          <a:bodyPr wrap="square" lIns="9144" tIns="91440" rIns="0" bIns="91440" rtlCol="0">
            <a:spAutoFit/>
          </a:bodyPr>
          <a:lstStyle/>
          <a:p>
            <a:pPr algn="l" defTabSz="914400">
              <a:buNone/>
            </a:pPr>
            <a:r>
              <a:rPr lang="ja-JP" sz="1000" b="0" i="0">
                <a:solidFill>
                  <a:srgbClr val="000000"/>
                </a:solidFill>
                <a:latin typeface="Times New Roman"/>
                <a:ea typeface="MS PMincho" pitchFamily="18" charset="-128"/>
                <a:cs typeface="Times New Roman"/>
              </a:rPr>
              <a:t>はい</a:t>
            </a:r>
            <a:endParaRPr lang="en-US" sz="1000" dirty="0">
              <a:solidFill>
                <a:schemeClr val="tx2"/>
              </a:solidFill>
              <a:latin typeface="Times New Roman" pitchFamily="18" charset="0"/>
              <a:ea typeface="MS PMincho" pitchFamily="18" charset="-128"/>
              <a:cs typeface="Times New Roman" pitchFamily="18" charset="0"/>
            </a:endParaRPr>
          </a:p>
        </p:txBody>
      </p:sp>
      <p:sp>
        <p:nvSpPr>
          <p:cNvPr id="12" name="TextBox 11"/>
          <p:cNvSpPr txBox="1"/>
          <p:nvPr/>
        </p:nvSpPr>
        <p:spPr>
          <a:xfrm>
            <a:off x="6038850" y="2971800"/>
            <a:ext cx="590550" cy="353943"/>
          </a:xfrm>
          <a:prstGeom prst="rect">
            <a:avLst/>
          </a:prstGeom>
          <a:noFill/>
        </p:spPr>
        <p:txBody>
          <a:bodyPr wrap="square" lIns="9144" tIns="91440" rIns="0" bIns="91440" rtlCol="0">
            <a:spAutoFit/>
          </a:bodyPr>
          <a:lstStyle/>
          <a:p>
            <a:r>
              <a:rPr lang="ja-JP" sz="1100" dirty="0">
                <a:solidFill>
                  <a:srgbClr val="000000"/>
                </a:solidFill>
                <a:latin typeface="Times New Roman"/>
                <a:ea typeface="MS PMincho" pitchFamily="18" charset="-128"/>
                <a:cs typeface="Times New Roman"/>
              </a:rPr>
              <a:t>なし</a:t>
            </a:r>
            <a:endParaRPr lang="en-US" sz="1100" dirty="0">
              <a:solidFill>
                <a:srgbClr val="000000"/>
              </a:solidFill>
              <a:latin typeface="Times New Roman"/>
              <a:ea typeface="MS PMincho" pitchFamily="18" charset="-128"/>
              <a:cs typeface="Times New Roman"/>
            </a:endParaRPr>
          </a:p>
        </p:txBody>
      </p:sp>
      <p:sp>
        <p:nvSpPr>
          <p:cNvPr id="13" name="TextBox 12"/>
          <p:cNvSpPr txBox="1"/>
          <p:nvPr/>
        </p:nvSpPr>
        <p:spPr>
          <a:xfrm>
            <a:off x="6477000" y="1676400"/>
            <a:ext cx="838200" cy="353943"/>
          </a:xfrm>
          <a:prstGeom prst="rect">
            <a:avLst/>
          </a:prstGeom>
          <a:noFill/>
        </p:spPr>
        <p:txBody>
          <a:bodyPr wrap="square" lIns="9144" tIns="91440" rIns="0" bIns="91440" rtlCol="0">
            <a:spAutoFit/>
          </a:bodyPr>
          <a:lstStyle/>
          <a:p>
            <a:pPr algn="l" defTabSz="914400">
              <a:buNone/>
            </a:pPr>
            <a:r>
              <a:rPr lang="ja-JP" sz="1100" b="0" i="0" dirty="0">
                <a:solidFill>
                  <a:srgbClr val="000000"/>
                </a:solidFill>
                <a:latin typeface="Times New Roman"/>
                <a:ea typeface="MS PMincho" pitchFamily="18" charset="-128"/>
                <a:cs typeface="Times New Roman"/>
              </a:rPr>
              <a:t>設計サイクル</a:t>
            </a:r>
            <a:endParaRPr lang="en-US" sz="1100" dirty="0">
              <a:solidFill>
                <a:schemeClr val="tx2"/>
              </a:solidFill>
              <a:latin typeface="Times New Roman" pitchFamily="18" charset="0"/>
              <a:ea typeface="MS PMincho" pitchFamily="18" charset="-128"/>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拘束により、ストラクチャの部分の動きが防止されます。</a:t>
            </a:r>
          </a:p>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外部荷重は力をストラクチャに適用します。</a:t>
            </a:r>
          </a:p>
        </p:txBody>
      </p:sp>
      <p:sp>
        <p:nvSpPr>
          <p:cNvPr id="82947"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拘束と外部荷重</a:t>
            </a:r>
          </a:p>
        </p:txBody>
      </p:sp>
      <p:pic>
        <p:nvPicPr>
          <p:cNvPr id="82948" name="Picture 4" descr="gif"/>
          <p:cNvPicPr>
            <a:picLocks noChangeAspect="1" noChangeArrowheads="1"/>
          </p:cNvPicPr>
          <p:nvPr/>
        </p:nvPicPr>
        <p:blipFill>
          <a:blip r:embed="rId3" cstate="print"/>
          <a:srcRect/>
          <a:stretch>
            <a:fillRect/>
          </a:stretch>
        </p:blipFill>
        <p:spPr bwMode="auto">
          <a:xfrm>
            <a:off x="4572000" y="1295400"/>
            <a:ext cx="2495550" cy="2466975"/>
          </a:xfrm>
          <a:prstGeom prst="rect">
            <a:avLst/>
          </a:prstGeom>
          <a:noFill/>
          <a:ln w="9525">
            <a:noFill/>
            <a:miter lim="800000"/>
            <a:headEnd/>
            <a:tailEnd/>
          </a:ln>
        </p:spPr>
      </p:pic>
      <p:sp>
        <p:nvSpPr>
          <p:cNvPr id="5" name="TextBox 4"/>
          <p:cNvSpPr txBox="1">
            <a:spLocks noChangeArrowheads="1"/>
          </p:cNvSpPr>
          <p:nvPr/>
        </p:nvSpPr>
        <p:spPr bwMode="auto">
          <a:xfrm>
            <a:off x="5892800" y="1247775"/>
            <a:ext cx="1712913" cy="276225"/>
          </a:xfrm>
          <a:prstGeom prst="rect">
            <a:avLst/>
          </a:prstGeom>
          <a:noFill/>
          <a:ln w="9525">
            <a:noFill/>
            <a:miter lim="800000"/>
            <a:headEnd/>
            <a:tailEnd/>
          </a:ln>
        </p:spPr>
        <p:txBody>
          <a:bodyPr>
            <a:spAutoFit/>
          </a:bodyPr>
          <a:lstStyle/>
          <a:p>
            <a:pPr algn="l" defTabSz="914400">
              <a:buNone/>
            </a:pPr>
            <a:r>
              <a:rPr lang="ja-JP" sz="1200" b="0" i="0" dirty="0">
                <a:solidFill>
                  <a:srgbClr val="000000"/>
                </a:solidFill>
                <a:latin typeface="Times New Roman"/>
                <a:ea typeface="MS PMincho" pitchFamily="18" charset="-128"/>
                <a:cs typeface="Times New Roman"/>
              </a:rPr>
              <a:t>ストラクチャ</a:t>
            </a:r>
            <a:endParaRPr lang="en-US" sz="1200" dirty="0">
              <a:solidFill>
                <a:schemeClr val="tx2"/>
              </a:solidFill>
              <a:latin typeface="Times New Roman" pitchFamily="18" charset="0"/>
              <a:ea typeface="MS PMincho" pitchFamily="18" charset="-128"/>
              <a:cs typeface="Times New Roman" pitchFamily="18" charset="0"/>
            </a:endParaRPr>
          </a:p>
        </p:txBody>
      </p:sp>
      <p:sp>
        <p:nvSpPr>
          <p:cNvPr id="6" name="TextBox 5"/>
          <p:cNvSpPr txBox="1">
            <a:spLocks noChangeArrowheads="1"/>
          </p:cNvSpPr>
          <p:nvPr/>
        </p:nvSpPr>
        <p:spPr bwMode="auto">
          <a:xfrm>
            <a:off x="4902200" y="3048000"/>
            <a:ext cx="742950" cy="276225"/>
          </a:xfrm>
          <a:prstGeom prst="rect">
            <a:avLst/>
          </a:prstGeom>
          <a:noFill/>
          <a:ln w="9525">
            <a:noFill/>
            <a:miter lim="800000"/>
            <a:headEnd/>
            <a:tailEnd/>
          </a:ln>
        </p:spPr>
        <p:txBody>
          <a:bodyPr wrap="square">
            <a:spAutoFit/>
          </a:bodyPr>
          <a:lstStyle/>
          <a:p>
            <a:pPr algn="l" defTabSz="914400">
              <a:buNone/>
            </a:pPr>
            <a:r>
              <a:rPr lang="ja-JP" sz="1200" b="0" i="0" dirty="0">
                <a:solidFill>
                  <a:srgbClr val="000000"/>
                </a:solidFill>
                <a:latin typeface="Times New Roman"/>
                <a:ea typeface="MS PMincho" pitchFamily="18" charset="-128"/>
                <a:cs typeface="Times New Roman"/>
              </a:rPr>
              <a:t>荷重</a:t>
            </a:r>
            <a:endParaRPr lang="en-US" sz="1200" dirty="0">
              <a:solidFill>
                <a:schemeClr val="tx2"/>
              </a:solidFill>
              <a:latin typeface="Times New Roman" pitchFamily="18" charset="0"/>
              <a:ea typeface="MS PMincho" pitchFamily="18" charset="-128"/>
              <a:cs typeface="Times New Roman" pitchFamily="18" charset="0"/>
            </a:endParaRPr>
          </a:p>
        </p:txBody>
      </p:sp>
      <p:sp>
        <p:nvSpPr>
          <p:cNvPr id="7" name="TextBox 6"/>
          <p:cNvSpPr txBox="1">
            <a:spLocks noChangeArrowheads="1"/>
          </p:cNvSpPr>
          <p:nvPr/>
        </p:nvSpPr>
        <p:spPr bwMode="auto">
          <a:xfrm>
            <a:off x="5600700" y="3533001"/>
            <a:ext cx="1609725" cy="276999"/>
          </a:xfrm>
          <a:prstGeom prst="rect">
            <a:avLst/>
          </a:prstGeom>
          <a:noFill/>
          <a:ln w="9525">
            <a:noFill/>
            <a:miter lim="800000"/>
            <a:headEnd/>
            <a:tailEnd/>
          </a:ln>
        </p:spPr>
        <p:txBody>
          <a:bodyPr wrap="square">
            <a:spAutoFit/>
          </a:bodyPr>
          <a:lstStyle/>
          <a:p>
            <a:pPr algn="l" defTabSz="914400">
              <a:buNone/>
            </a:pPr>
            <a:r>
              <a:rPr lang="ja-JP" sz="1200" b="0" i="0" dirty="0">
                <a:solidFill>
                  <a:srgbClr val="000000"/>
                </a:solidFill>
                <a:latin typeface="Times New Roman"/>
                <a:ea typeface="MS PMincho" pitchFamily="18" charset="-128"/>
                <a:cs typeface="Times New Roman"/>
              </a:rPr>
              <a:t>橋台</a:t>
            </a:r>
            <a:endParaRPr lang="en-US" sz="1200" dirty="0">
              <a:solidFill>
                <a:schemeClr val="tx2"/>
              </a:solidFill>
              <a:latin typeface="Times New Roman" pitchFamily="18" charset="0"/>
              <a:ea typeface="MS PMincho" pitchFamily="18" charset="-128"/>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900113" y="1797050"/>
            <a:ext cx="3503612" cy="4368800"/>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選択した材料から、数値プロパティの形で解析するデータが提供されます。</a:t>
            </a:r>
          </a:p>
        </p:txBody>
      </p:sp>
      <p:sp>
        <p:nvSpPr>
          <p:cNvPr id="8397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材料</a:t>
            </a:r>
          </a:p>
        </p:txBody>
      </p:sp>
      <p:pic>
        <p:nvPicPr>
          <p:cNvPr id="5" name="Picture 6" descr="Page29_01"/>
          <p:cNvPicPr>
            <a:picLocks noChangeAspect="1" noChangeArrowheads="1"/>
          </p:cNvPicPr>
          <p:nvPr/>
        </p:nvPicPr>
        <p:blipFill>
          <a:blip r:embed="rId3" cstate="print"/>
          <a:srcRect/>
          <a:stretch>
            <a:fillRect/>
          </a:stretch>
        </p:blipFill>
        <p:spPr bwMode="auto">
          <a:xfrm>
            <a:off x="4411663" y="1516063"/>
            <a:ext cx="4440237" cy="3213100"/>
          </a:xfrm>
          <a:prstGeom prst="rect">
            <a:avLst/>
          </a:prstGeom>
          <a:noFill/>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idx="1"/>
          </p:nvPr>
        </p:nvSpPr>
        <p:spPr>
          <a:xfrm>
            <a:off x="900113" y="1797050"/>
            <a:ext cx="78914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プロジェクトの前提条件</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SolidWorksのファイルには、部品、アセンブリ、および図面という3つの基本タイプがあります。</a:t>
            </a:r>
          </a:p>
        </p:txBody>
      </p:sp>
      <p:sp>
        <p:nvSpPr>
          <p:cNvPr id="5939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前提条件  </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900113" y="1797050"/>
            <a:ext cx="37226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ジョイントは梁の中心線が交差する場所に自動作成されま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8499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ジョイント</a:t>
            </a:r>
          </a:p>
        </p:txBody>
      </p:sp>
      <p:pic>
        <p:nvPicPr>
          <p:cNvPr id="84996" name="Picture 7" descr="Region Capture.JPG"/>
          <p:cNvPicPr>
            <a:picLocks noChangeAspect="1"/>
          </p:cNvPicPr>
          <p:nvPr/>
        </p:nvPicPr>
        <p:blipFill>
          <a:blip r:embed="rId3" cstate="print"/>
          <a:srcRect/>
          <a:stretch>
            <a:fillRect/>
          </a:stretch>
        </p:blipFill>
        <p:spPr bwMode="auto">
          <a:xfrm>
            <a:off x="4713288" y="814388"/>
            <a:ext cx="4224337" cy="33813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Region Capture.JPG"/>
          <p:cNvPicPr>
            <a:picLocks noChangeAspect="1"/>
          </p:cNvPicPr>
          <p:nvPr/>
        </p:nvPicPr>
        <p:blipFill>
          <a:blip r:embed="rId3" cstate="print"/>
          <a:srcRect/>
          <a:stretch>
            <a:fillRect/>
          </a:stretch>
        </p:blipFill>
        <p:spPr bwMode="auto">
          <a:xfrm>
            <a:off x="4630738" y="925513"/>
            <a:ext cx="3724275" cy="2921000"/>
          </a:xfrm>
          <a:prstGeom prst="rect">
            <a:avLst/>
          </a:prstGeom>
          <a:noFill/>
          <a:ln w="9525">
            <a:noFill/>
            <a:miter lim="800000"/>
            <a:headEnd/>
            <a:tailEnd/>
          </a:ln>
        </p:spPr>
      </p:pic>
      <p:sp>
        <p:nvSpPr>
          <p:cNvPr id="86019" name="Rectangle 5"/>
          <p:cNvSpPr>
            <a:spLocks noGrp="1" noChangeArrowheads="1"/>
          </p:cNvSpPr>
          <p:nvPr>
            <p:ph idx="1"/>
          </p:nvPr>
        </p:nvSpPr>
        <p:spPr>
          <a:xfrm>
            <a:off x="900113" y="1797050"/>
            <a:ext cx="36210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拘束は、モデルでジョイント</a:t>
            </a:r>
            <a:r>
              <a:rPr lang="ja-JP" sz="2000" b="0" i="0" dirty="0" smtClean="0">
                <a:solidFill>
                  <a:srgbClr val="4B575F"/>
                </a:solidFill>
                <a:effectLst/>
                <a:latin typeface="Arial"/>
                <a:ea typeface="MS UI Gothic" pitchFamily="34" charset="-128"/>
                <a:cs typeface="Arial"/>
              </a:rPr>
              <a:t>を</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選</a:t>
            </a:r>
            <a:r>
              <a:rPr lang="ja-JP" sz="2000" b="0" i="0" dirty="0">
                <a:solidFill>
                  <a:srgbClr val="4B575F"/>
                </a:solidFill>
                <a:effectLst/>
                <a:latin typeface="Arial"/>
                <a:ea typeface="MS UI Gothic" pitchFamily="34" charset="-128"/>
                <a:cs typeface="Arial"/>
              </a:rPr>
              <a:t>択することで適用されます。</a:t>
            </a:r>
          </a:p>
        </p:txBody>
      </p:sp>
      <p:sp>
        <p:nvSpPr>
          <p:cNvPr id="8602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拘束</a:t>
            </a:r>
          </a:p>
        </p:txBody>
      </p:sp>
      <p:pic>
        <p:nvPicPr>
          <p:cNvPr id="6" name="Picture 7" descr="Page31_01"/>
          <p:cNvPicPr>
            <a:picLocks noChangeAspect="1" noChangeArrowheads="1"/>
          </p:cNvPicPr>
          <p:nvPr/>
        </p:nvPicPr>
        <p:blipFill>
          <a:blip r:embed="rId4" cstate="print"/>
          <a:srcRect/>
          <a:stretch>
            <a:fillRect/>
          </a:stretch>
        </p:blipFill>
        <p:spPr bwMode="auto">
          <a:xfrm>
            <a:off x="7073900" y="842963"/>
            <a:ext cx="1903413" cy="3873500"/>
          </a:xfrm>
          <a:prstGeom prst="rect">
            <a:avLst/>
          </a:prstGeom>
          <a:noFill/>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900113" y="1797050"/>
            <a:ext cx="3600450"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外部荷重は、モデルでジョイントを選択することで適用さ</a:t>
            </a:r>
            <a:r>
              <a:rPr lang="ja-JP" sz="2000" b="0" i="0" dirty="0" smtClean="0">
                <a:solidFill>
                  <a:srgbClr val="4B575F"/>
                </a:solidFill>
                <a:effectLst/>
                <a:latin typeface="Arial"/>
                <a:ea typeface="MS UI Gothic" pitchFamily="34" charset="-128"/>
                <a:cs typeface="Arial"/>
              </a:rPr>
              <a:t>れ</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ま</a:t>
            </a:r>
            <a:r>
              <a:rPr lang="ja-JP" sz="2000" b="0" i="0" dirty="0">
                <a:solidFill>
                  <a:srgbClr val="4B575F"/>
                </a:solidFill>
                <a:effectLst/>
                <a:latin typeface="Arial"/>
                <a:ea typeface="MS UI Gothic" pitchFamily="34" charset="-128"/>
                <a:cs typeface="Arial"/>
              </a:rPr>
              <a:t>す。</a:t>
            </a:r>
          </a:p>
          <a:p>
            <a:pPr marL="342900" indent="-342900" algn="l" defTabSz="914400">
              <a:spcBef>
                <a:spcPct val="20000"/>
              </a:spcBef>
              <a:buFont typeface="Wingdings"/>
              <a:buChar char="§"/>
            </a:pPr>
            <a:endParaRPr lang="en-US" sz="2000" dirty="0" smtClean="0">
              <a:latin typeface="Arial" charset="0"/>
              <a:ea typeface="MS UI Gothic" pitchFamily="34" charset="-128"/>
              <a:cs typeface="Arial" charset="0"/>
            </a:endParaRPr>
          </a:p>
          <a:p>
            <a:pPr marL="342900" indent="-342900" algn="l" defTabSz="914400">
              <a:spcBef>
                <a:spcPct val="20000"/>
              </a:spcBef>
              <a:buFont typeface="Wingdings"/>
              <a:buChar char="§"/>
            </a:pPr>
            <a:endParaRPr lang="en-US" sz="2000" dirty="0" smtClean="0">
              <a:latin typeface="Arial" charset="0"/>
              <a:ea typeface="MS UI Gothic" pitchFamily="34" charset="-128"/>
              <a:cs typeface="Arial" charset="0"/>
            </a:endParaRPr>
          </a:p>
        </p:txBody>
      </p:sp>
      <p:sp>
        <p:nvSpPr>
          <p:cNvPr id="8704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荷重条件</a:t>
            </a:r>
          </a:p>
        </p:txBody>
      </p:sp>
      <p:pic>
        <p:nvPicPr>
          <p:cNvPr id="87044" name="Picture 5" descr="Region Capture.JPG"/>
          <p:cNvPicPr>
            <a:picLocks noChangeAspect="1"/>
          </p:cNvPicPr>
          <p:nvPr/>
        </p:nvPicPr>
        <p:blipFill>
          <a:blip r:embed="rId3" cstate="print"/>
          <a:srcRect/>
          <a:stretch>
            <a:fillRect/>
          </a:stretch>
        </p:blipFill>
        <p:spPr bwMode="auto">
          <a:xfrm>
            <a:off x="4572000" y="823913"/>
            <a:ext cx="4364038" cy="3381375"/>
          </a:xfrm>
          <a:prstGeom prst="rect">
            <a:avLst/>
          </a:prstGeom>
          <a:noFill/>
          <a:ln w="9525">
            <a:noFill/>
            <a:miter lim="800000"/>
            <a:headEnd/>
            <a:tailEnd/>
          </a:ln>
        </p:spPr>
      </p:pic>
      <p:pic>
        <p:nvPicPr>
          <p:cNvPr id="6" name="Picture 7" descr="Page32_01"/>
          <p:cNvPicPr>
            <a:picLocks noChangeAspect="1" noChangeArrowheads="1"/>
          </p:cNvPicPr>
          <p:nvPr/>
        </p:nvPicPr>
        <p:blipFill>
          <a:blip r:embed="rId4" cstate="print"/>
          <a:srcRect/>
          <a:stretch>
            <a:fillRect/>
          </a:stretch>
        </p:blipFill>
        <p:spPr bwMode="auto">
          <a:xfrm>
            <a:off x="7064375" y="985838"/>
            <a:ext cx="1866900" cy="3121025"/>
          </a:xfrm>
          <a:prstGeom prst="rect">
            <a:avLst/>
          </a:prstGeom>
          <a:noFill/>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900113" y="1533525"/>
            <a:ext cx="4068762" cy="4367213"/>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メッシュは、モデルの形状を</a:t>
            </a:r>
            <a:r>
              <a:rPr lang="ja-JP" sz="2000" b="0" i="0">
                <a:solidFill>
                  <a:srgbClr val="4B575F"/>
                </a:solidFill>
                <a:effectLst/>
                <a:latin typeface="Arial"/>
                <a:ea typeface="MS UI Gothic" pitchFamily="34" charset="-128"/>
                <a:cs typeface="Arial"/>
              </a:rPr>
              <a:t>表</a:t>
            </a:r>
            <a:r>
              <a:rPr lang="ja-JP" smtClean="0">
                <a:ea typeface="MS UI Gothic" pitchFamily="34" charset="-128"/>
              </a:rPr>
              <a:t>す</a:t>
            </a:r>
            <a:r>
              <a:rPr lang="en-US" altLang="ja-JP" smtClean="0">
                <a:ea typeface="MS UI Gothic" pitchFamily="34" charset="-128"/>
              </a:rPr>
              <a:t/>
            </a:r>
            <a:br>
              <a:rPr lang="en-US" altLang="ja-JP" smtClean="0">
                <a:ea typeface="MS UI Gothic" pitchFamily="34" charset="-128"/>
              </a:rPr>
            </a:br>
            <a:r>
              <a:rPr lang="ja-JP" smtClean="0">
                <a:ea typeface="MS UI Gothic" pitchFamily="34" charset="-128"/>
              </a:rPr>
              <a:t>ビ</a:t>
            </a:r>
            <a:r>
              <a:rPr lang="ja-JP" sz="2000" b="0" i="0" dirty="0">
                <a:solidFill>
                  <a:srgbClr val="4B575F"/>
                </a:solidFill>
                <a:effectLst/>
                <a:latin typeface="Arial"/>
                <a:ea typeface="MS UI Gothic" pitchFamily="34" charset="-128"/>
                <a:cs typeface="Arial"/>
              </a:rPr>
              <a:t>ームの要素とノードを作成しま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8806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メッシュ＆実行</a:t>
            </a:r>
          </a:p>
        </p:txBody>
      </p:sp>
      <p:pic>
        <p:nvPicPr>
          <p:cNvPr id="88068" name="Picture 5" descr="Region Capture.JPG"/>
          <p:cNvPicPr>
            <a:picLocks noChangeAspect="1"/>
          </p:cNvPicPr>
          <p:nvPr/>
        </p:nvPicPr>
        <p:blipFill>
          <a:blip r:embed="rId3" cstate="print"/>
          <a:srcRect/>
          <a:stretch>
            <a:fillRect/>
          </a:stretch>
        </p:blipFill>
        <p:spPr bwMode="auto">
          <a:xfrm>
            <a:off x="4968875" y="893763"/>
            <a:ext cx="3941763" cy="3052762"/>
          </a:xfrm>
          <a:prstGeom prst="rect">
            <a:avLst/>
          </a:prstGeom>
          <a:noFill/>
          <a:ln w="9525">
            <a:noFill/>
            <a:miter lim="800000"/>
            <a:headEnd/>
            <a:tailEnd/>
          </a:ln>
        </p:spPr>
      </p:pic>
      <p:pic>
        <p:nvPicPr>
          <p:cNvPr id="88069" name="Picture 6" descr="Region Capture.JPG"/>
          <p:cNvPicPr>
            <a:picLocks noChangeAspect="1"/>
          </p:cNvPicPr>
          <p:nvPr/>
        </p:nvPicPr>
        <p:blipFill>
          <a:blip r:embed="rId4" cstate="print"/>
          <a:srcRect/>
          <a:stretch>
            <a:fillRect/>
          </a:stretch>
        </p:blipFill>
        <p:spPr bwMode="auto">
          <a:xfrm>
            <a:off x="255588" y="2574925"/>
            <a:ext cx="21209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5 - 設計変更</a:t>
            </a: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900113" y="1797050"/>
            <a:ext cx="5343525"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様々なモデルを使用して、モデルの変更およ</a:t>
            </a:r>
            <a:r>
              <a:rPr lang="ja-JP" sz="2000" b="0" i="0" dirty="0" smtClean="0">
                <a:solidFill>
                  <a:srgbClr val="4B575F"/>
                </a:solidFill>
                <a:effectLst/>
                <a:latin typeface="Arial"/>
                <a:ea typeface="MS UI Gothic" pitchFamily="34" charset="-128"/>
                <a:cs typeface="Arial"/>
              </a:rPr>
              <a:t>び</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ス</a:t>
            </a:r>
            <a:r>
              <a:rPr lang="ja-JP" sz="2000" b="0" i="0" dirty="0">
                <a:solidFill>
                  <a:srgbClr val="4B575F"/>
                </a:solidFill>
                <a:effectLst/>
                <a:latin typeface="Arial"/>
                <a:ea typeface="MS UI Gothic" pitchFamily="34" charset="-128"/>
                <a:cs typeface="Arial"/>
              </a:rPr>
              <a:t>トラクチャの能力の変更をフォローします。</a:t>
            </a:r>
          </a:p>
        </p:txBody>
      </p:sp>
      <p:sp>
        <p:nvSpPr>
          <p:cNvPr id="9011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変更</a:t>
            </a:r>
          </a:p>
        </p:txBody>
      </p:sp>
      <p:pic>
        <p:nvPicPr>
          <p:cNvPr id="90116" name="Picture 7" descr="Region Capture.JPG"/>
          <p:cNvPicPr>
            <a:picLocks noChangeAspect="1"/>
          </p:cNvPicPr>
          <p:nvPr/>
        </p:nvPicPr>
        <p:blipFill>
          <a:blip r:embed="rId3" cstate="print"/>
          <a:srcRect/>
          <a:stretch>
            <a:fillRect/>
          </a:stretch>
        </p:blipFill>
        <p:spPr bwMode="auto">
          <a:xfrm>
            <a:off x="6243638" y="827088"/>
            <a:ext cx="1905000" cy="5562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6 - アセンブリの使用</a:t>
            </a: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900113" y="1797050"/>
            <a:ext cx="4191000"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アセンブリで、部品が衝突、干渉またはクラッシュしないか点検することができま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9216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衝突検知</a:t>
            </a:r>
          </a:p>
        </p:txBody>
      </p:sp>
      <p:pic>
        <p:nvPicPr>
          <p:cNvPr id="92164" name="Picture 6" descr="Region Capture.JPG"/>
          <p:cNvPicPr>
            <a:picLocks noChangeAspect="1"/>
          </p:cNvPicPr>
          <p:nvPr/>
        </p:nvPicPr>
        <p:blipFill>
          <a:blip r:embed="rId3" cstate="print"/>
          <a:srcRect/>
          <a:stretch>
            <a:fillRect/>
          </a:stretch>
        </p:blipFill>
        <p:spPr bwMode="auto">
          <a:xfrm>
            <a:off x="5091113" y="1046163"/>
            <a:ext cx="3754437" cy="2994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900113" y="1797050"/>
            <a:ext cx="3824287" cy="4368800"/>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モデルの形状を定義する寸法は、モデルのサイズを変更するためにも使用できます。</a:t>
            </a:r>
          </a:p>
        </p:txBody>
      </p:sp>
      <p:sp>
        <p:nvSpPr>
          <p:cNvPr id="9318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寸法の変更</a:t>
            </a:r>
          </a:p>
        </p:txBody>
      </p:sp>
      <p:pic>
        <p:nvPicPr>
          <p:cNvPr id="93188" name="Picture 4" descr="Region Capture.JPG"/>
          <p:cNvPicPr>
            <a:picLocks noChangeAspect="1"/>
          </p:cNvPicPr>
          <p:nvPr/>
        </p:nvPicPr>
        <p:blipFill>
          <a:blip r:embed="rId3" cstate="print"/>
          <a:srcRect/>
          <a:stretch>
            <a:fillRect/>
          </a:stretch>
        </p:blipFill>
        <p:spPr bwMode="auto">
          <a:xfrm>
            <a:off x="4613275" y="881063"/>
            <a:ext cx="4311650" cy="30797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7 - ストラクチャの図面作成</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2 - ストラクチャ設計</a:t>
            </a: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900113" y="1797050"/>
            <a:ext cx="3905250" cy="4368800"/>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図面には、モデルのビュー、カット リストおよびバルーンが含まれます。</a:t>
            </a:r>
          </a:p>
        </p:txBody>
      </p:sp>
      <p:sp>
        <p:nvSpPr>
          <p:cNvPr id="9523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図面</a:t>
            </a:r>
          </a:p>
        </p:txBody>
      </p:sp>
      <p:pic>
        <p:nvPicPr>
          <p:cNvPr id="5" name="Picture 6" descr="Page40_01"/>
          <p:cNvPicPr>
            <a:picLocks noChangeAspect="1" noChangeArrowheads="1"/>
          </p:cNvPicPr>
          <p:nvPr/>
        </p:nvPicPr>
        <p:blipFill>
          <a:blip r:embed="rId3" cstate="print"/>
          <a:srcRect/>
          <a:stretch>
            <a:fillRect/>
          </a:stretch>
        </p:blipFill>
        <p:spPr bwMode="auto">
          <a:xfrm>
            <a:off x="4900613" y="830263"/>
            <a:ext cx="3994150" cy="5157787"/>
          </a:xfrm>
          <a:prstGeom prst="rect">
            <a:avLst/>
          </a:prstGeom>
          <a:noFill/>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8 – レポートとeDrawing</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900113" y="1797050"/>
            <a:ext cx="3413125"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HTML（Webフォーマット</a:t>
            </a:r>
            <a:r>
              <a:rPr lang="ja-JP" sz="2000" b="0" i="0" dirty="0" smtClean="0">
                <a:solidFill>
                  <a:srgbClr val="4B575F"/>
                </a:solidFill>
                <a:effectLst/>
                <a:latin typeface="Arial"/>
                <a:ea typeface="MS UI Gothic" pitchFamily="34" charset="-128"/>
                <a:cs typeface="Arial"/>
              </a:rPr>
              <a:t>）</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レ</a:t>
            </a:r>
            <a:r>
              <a:rPr lang="ja-JP" sz="2000" b="0" i="0" dirty="0">
                <a:solidFill>
                  <a:srgbClr val="4B575F"/>
                </a:solidFill>
                <a:effectLst/>
                <a:latin typeface="Arial"/>
                <a:ea typeface="MS UI Gothic" pitchFamily="34" charset="-128"/>
                <a:cs typeface="Arial"/>
              </a:rPr>
              <a:t>ポートは、ポストプロセッサのデータから生成できます。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eDrawingは、情報を他のユーザーに送信するため</a:t>
            </a:r>
            <a:r>
              <a:rPr lang="ja-JP" sz="2000" b="0" i="0" dirty="0" smtClean="0">
                <a:solidFill>
                  <a:srgbClr val="4B575F"/>
                </a:solidFill>
                <a:effectLst/>
                <a:latin typeface="Arial"/>
                <a:ea typeface="MS UI Gothic" pitchFamily="34" charset="-128"/>
                <a:cs typeface="Arial"/>
              </a:rPr>
              <a:t>に</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使</a:t>
            </a:r>
            <a:r>
              <a:rPr lang="ja-JP" sz="2000" b="0" i="0" dirty="0">
                <a:solidFill>
                  <a:srgbClr val="4B575F"/>
                </a:solidFill>
                <a:effectLst/>
                <a:latin typeface="Arial"/>
                <a:ea typeface="MS UI Gothic" pitchFamily="34" charset="-128"/>
                <a:cs typeface="Arial"/>
              </a:rPr>
              <a:t>用できま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97283"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eDrawing</a:t>
            </a:r>
          </a:p>
        </p:txBody>
      </p:sp>
      <p:pic>
        <p:nvPicPr>
          <p:cNvPr id="5" name="Picture 6" descr="Page42_01"/>
          <p:cNvPicPr>
            <a:picLocks noChangeAspect="1" noChangeArrowheads="1"/>
          </p:cNvPicPr>
          <p:nvPr/>
        </p:nvPicPr>
        <p:blipFill>
          <a:blip r:embed="rId3" cstate="print"/>
          <a:srcRect/>
          <a:stretch>
            <a:fillRect/>
          </a:stretch>
        </p:blipFill>
        <p:spPr bwMode="auto">
          <a:xfrm>
            <a:off x="4327525" y="803275"/>
            <a:ext cx="4624388" cy="2824163"/>
          </a:xfrm>
          <a:prstGeom prst="rect">
            <a:avLst/>
          </a:prstGeom>
          <a:noFill/>
        </p:spPr>
      </p:pic>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9 - ストラクチャの構築とテスト</a:t>
            </a: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measuring chart.tif"/>
          <p:cNvPicPr>
            <a:picLocks noChangeAspect="1"/>
          </p:cNvPicPr>
          <p:nvPr/>
        </p:nvPicPr>
        <p:blipFill>
          <a:blip r:embed="rId3" cstate="print"/>
          <a:srcRect/>
          <a:stretch>
            <a:fillRect/>
          </a:stretch>
        </p:blipFill>
        <p:spPr bwMode="auto">
          <a:xfrm>
            <a:off x="4827588" y="1022350"/>
            <a:ext cx="3756025" cy="2914650"/>
          </a:xfrm>
          <a:prstGeom prst="rect">
            <a:avLst/>
          </a:prstGeom>
          <a:noFill/>
          <a:ln w="9525">
            <a:noFill/>
            <a:miter lim="800000"/>
            <a:headEnd/>
            <a:tailEnd/>
          </a:ln>
        </p:spPr>
      </p:pic>
      <p:sp>
        <p:nvSpPr>
          <p:cNvPr id="99331" name="Rectangle 5"/>
          <p:cNvSpPr>
            <a:spLocks noGrp="1" noChangeArrowheads="1"/>
          </p:cNvSpPr>
          <p:nvPr>
            <p:ph idx="1"/>
          </p:nvPr>
        </p:nvSpPr>
        <p:spPr>
          <a:xfrm>
            <a:off x="900113" y="1797050"/>
            <a:ext cx="3844925"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PDFファイルの『</a:t>
            </a:r>
            <a:r>
              <a:rPr lang="ja-JP" sz="2000" b="0" i="1" dirty="0">
                <a:solidFill>
                  <a:srgbClr val="4B575F"/>
                </a:solidFill>
                <a:effectLst/>
                <a:latin typeface="Arial"/>
                <a:ea typeface="MS UI Gothic" pitchFamily="34" charset="-128"/>
                <a:cs typeface="Arial"/>
              </a:rPr>
              <a:t>Measuring Chart</a:t>
            </a:r>
            <a:r>
              <a:rPr lang="ja-JP" sz="2000" b="0" i="0" dirty="0">
                <a:solidFill>
                  <a:srgbClr val="4B575F"/>
                </a:solidFill>
                <a:effectLst/>
                <a:latin typeface="Arial"/>
                <a:ea typeface="MS UI Gothic" pitchFamily="34" charset="-128"/>
                <a:cs typeface="Arial"/>
              </a:rPr>
              <a:t>』と『</a:t>
            </a:r>
            <a:r>
              <a:rPr lang="ja-JP" sz="2000" b="0" i="1" dirty="0">
                <a:solidFill>
                  <a:srgbClr val="4B575F"/>
                </a:solidFill>
                <a:effectLst/>
                <a:latin typeface="Arial"/>
                <a:ea typeface="MS UI Gothic" pitchFamily="34" charset="-128"/>
                <a:cs typeface="Arial"/>
              </a:rPr>
              <a:t>Construction Guide</a:t>
            </a:r>
            <a:r>
              <a:rPr lang="ja-JP" sz="2000" b="0" i="0" dirty="0">
                <a:solidFill>
                  <a:srgbClr val="4B575F"/>
                </a:solidFill>
                <a:effectLst/>
                <a:latin typeface="Arial"/>
                <a:ea typeface="MS UI Gothic" pitchFamily="34" charset="-128"/>
                <a:cs typeface="Arial"/>
              </a:rPr>
              <a:t>』を読むと、構築がよ</a:t>
            </a:r>
            <a:r>
              <a:rPr lang="ja-JP" sz="2000" b="0" i="0" dirty="0" smtClean="0">
                <a:solidFill>
                  <a:srgbClr val="4B575F"/>
                </a:solidFill>
                <a:effectLst/>
                <a:latin typeface="Arial"/>
                <a:ea typeface="MS UI Gothic" pitchFamily="34" charset="-128"/>
                <a:cs typeface="Arial"/>
              </a:rPr>
              <a:t>り</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簡</a:t>
            </a:r>
            <a:r>
              <a:rPr lang="ja-JP" sz="2000" b="0" i="0" dirty="0">
                <a:solidFill>
                  <a:srgbClr val="4B575F"/>
                </a:solidFill>
                <a:effectLst/>
                <a:latin typeface="Arial"/>
                <a:ea typeface="MS UI Gothic" pitchFamily="34" charset="-128"/>
                <a:cs typeface="Arial"/>
              </a:rPr>
              <a:t>単になりま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endParaRPr lang="ja-JP" sz="2000" b="0" i="0" dirty="0">
              <a:solidFill>
                <a:srgbClr val="4B575F"/>
              </a:solidFill>
              <a:effectLst/>
              <a:latin typeface="Arial"/>
              <a:ea typeface="MS UI Gothic" pitchFamily="34" charset="-128"/>
              <a:cs typeface="Arial"/>
            </a:endParaRPr>
          </a:p>
        </p:txBody>
      </p:sp>
      <p:sp>
        <p:nvSpPr>
          <p:cNvPr id="99332"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作図補助</a:t>
            </a:r>
          </a:p>
        </p:txBody>
      </p:sp>
      <p:pic>
        <p:nvPicPr>
          <p:cNvPr id="99333" name="Picture 6" descr="Region Capture.JPG"/>
          <p:cNvPicPr>
            <a:picLocks noChangeAspect="1"/>
          </p:cNvPicPr>
          <p:nvPr/>
        </p:nvPicPr>
        <p:blipFill>
          <a:blip r:embed="rId4" cstate="print"/>
          <a:srcRect/>
          <a:stretch>
            <a:fillRect/>
          </a:stretch>
        </p:blipFill>
        <p:spPr bwMode="auto">
          <a:xfrm>
            <a:off x="3051175" y="3284538"/>
            <a:ext cx="3613150" cy="28003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1/8" x 1/8" x 24"のバルサ材、糊とカッターを配布します。</a:t>
            </a:r>
          </a:p>
          <a:p>
            <a:pPr marL="342900" indent="-342900" algn="l" defTabSz="914400">
              <a:spcBef>
                <a:spcPct val="20000"/>
              </a:spcBef>
              <a:buClr>
                <a:srgbClr val="4B575F"/>
              </a:buClr>
              <a:buFont typeface="Wingdings"/>
              <a:buChar char="§"/>
            </a:pPr>
            <a:r>
              <a:rPr lang="ja-JP" sz="2000" b="0" i="0" dirty="0" smtClean="0">
                <a:solidFill>
                  <a:srgbClr val="4B575F"/>
                </a:solidFill>
                <a:effectLst/>
                <a:latin typeface="Arial"/>
                <a:ea typeface="MS UI Gothic" pitchFamily="34" charset="-128"/>
                <a:cs typeface="Arial"/>
              </a:rPr>
              <a:t>指示</a:t>
            </a:r>
            <a:r>
              <a:rPr lang="ja-JP" sz="2000" b="0" i="0" dirty="0">
                <a:solidFill>
                  <a:srgbClr val="4B575F"/>
                </a:solidFill>
                <a:effectLst/>
                <a:latin typeface="Arial"/>
                <a:ea typeface="MS UI Gothic" pitchFamily="34" charset="-128"/>
                <a:cs typeface="Arial"/>
              </a:rPr>
              <a:t>に従って、切断、糊付け、ストラクチャの組み立てを行</a:t>
            </a:r>
            <a:r>
              <a:rPr lang="ja-JP" sz="2000" b="0" i="0" dirty="0" smtClean="0">
                <a:solidFill>
                  <a:srgbClr val="4B575F"/>
                </a:solidFill>
                <a:effectLst/>
                <a:latin typeface="Arial"/>
                <a:ea typeface="MS UI Gothic" pitchFamily="34" charset="-128"/>
                <a:cs typeface="Arial"/>
              </a:rPr>
              <a:t>い</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ま</a:t>
            </a:r>
            <a:r>
              <a:rPr lang="ja-JP" sz="2000" b="0" i="0" dirty="0">
                <a:solidFill>
                  <a:srgbClr val="4B575F"/>
                </a:solidFill>
                <a:effectLst/>
                <a:latin typeface="Arial"/>
                <a:ea typeface="MS UI Gothic" pitchFamily="34" charset="-128"/>
                <a:cs typeface="Arial"/>
              </a:rPr>
              <a:t>す。</a:t>
            </a:r>
          </a:p>
        </p:txBody>
      </p:sp>
      <p:sp>
        <p:nvSpPr>
          <p:cNvPr id="10035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ストラクチャの構築</a:t>
            </a:r>
          </a:p>
        </p:txBody>
      </p:sp>
      <p:pic>
        <p:nvPicPr>
          <p:cNvPr id="100356" name="Picture 7" descr="partial_bridge_1"/>
          <p:cNvPicPr>
            <a:picLocks noChangeAspect="1" noChangeArrowheads="1"/>
          </p:cNvPicPr>
          <p:nvPr/>
        </p:nvPicPr>
        <p:blipFill>
          <a:blip r:embed="rId3" cstate="print"/>
          <a:srcRect/>
          <a:stretch>
            <a:fillRect/>
          </a:stretch>
        </p:blipFill>
        <p:spPr bwMode="auto">
          <a:xfrm>
            <a:off x="4648200" y="1371600"/>
            <a:ext cx="3903663" cy="29289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900113" y="1797050"/>
            <a:ext cx="4475162" cy="4368800"/>
          </a:xfrm>
        </p:spPr>
        <p:txBody>
          <a:bodyPr/>
          <a:lstStyle/>
          <a:p>
            <a:pPr marL="533370" indent="-533370" algn="l" defTabSz="914400">
              <a:spcBef>
                <a:spcPct val="20000"/>
              </a:spcBef>
              <a:buClr>
                <a:srgbClr val="4B575F"/>
              </a:buClr>
              <a:buFontTx/>
              <a:buAutoNum type="arabicPeriod"/>
            </a:pPr>
            <a:r>
              <a:rPr lang="ja-JP" sz="2000" b="0" i="0" dirty="0">
                <a:solidFill>
                  <a:srgbClr val="4B575F"/>
                </a:solidFill>
                <a:effectLst/>
                <a:latin typeface="Arial"/>
                <a:ea typeface="MS UI Gothic" pitchFamily="34" charset="-128"/>
                <a:cs typeface="Arial"/>
              </a:rPr>
              <a:t>350mmのスパンになるように木び</a:t>
            </a:r>
            <a:r>
              <a:rPr lang="ja-JP" sz="2000" b="0" i="0" dirty="0" smtClean="0">
                <a:solidFill>
                  <a:srgbClr val="4B575F"/>
                </a:solidFill>
                <a:effectLst/>
                <a:latin typeface="Arial"/>
                <a:ea typeface="MS UI Gothic" pitchFamily="34" charset="-128"/>
                <a:cs typeface="Arial"/>
              </a:rPr>
              <a:t>き</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台</a:t>
            </a:r>
            <a:r>
              <a:rPr lang="ja-JP" sz="2000" b="0" i="0" dirty="0">
                <a:solidFill>
                  <a:srgbClr val="4B575F"/>
                </a:solidFill>
                <a:effectLst/>
                <a:latin typeface="Arial"/>
                <a:ea typeface="MS UI Gothic" pitchFamily="34" charset="-128"/>
                <a:cs typeface="Arial"/>
              </a:rPr>
              <a:t>またはテーブルをセットします。</a:t>
            </a:r>
          </a:p>
          <a:p>
            <a:pPr marL="533370" indent="-533370" algn="l" defTabSz="914400">
              <a:spcBef>
                <a:spcPct val="20000"/>
              </a:spcBef>
              <a:buClr>
                <a:srgbClr val="4B575F"/>
              </a:buClr>
              <a:buFontTx/>
              <a:buAutoNum type="arabicPeriod"/>
            </a:pPr>
            <a:r>
              <a:rPr lang="ja-JP" sz="2000" b="0" i="0" dirty="0">
                <a:solidFill>
                  <a:srgbClr val="4B575F"/>
                </a:solidFill>
                <a:effectLst/>
                <a:latin typeface="Arial"/>
                <a:ea typeface="MS UI Gothic" pitchFamily="34" charset="-128"/>
                <a:cs typeface="Arial"/>
              </a:rPr>
              <a:t>橋と荷重プレートを木びき台またはテーブルに渡します。</a:t>
            </a:r>
          </a:p>
          <a:p>
            <a:pPr marL="533370" indent="-533370" algn="l" defTabSz="914400">
              <a:spcBef>
                <a:spcPct val="20000"/>
              </a:spcBef>
              <a:buClr>
                <a:srgbClr val="4B575F"/>
              </a:buClr>
              <a:buFontTx/>
              <a:buAutoNum type="arabicPeriod"/>
            </a:pPr>
            <a:r>
              <a:rPr lang="ja-JP" sz="2000" b="0" i="0" dirty="0">
                <a:solidFill>
                  <a:srgbClr val="4B575F"/>
                </a:solidFill>
                <a:effectLst/>
                <a:latin typeface="Arial"/>
                <a:ea typeface="MS UI Gothic" pitchFamily="34" charset="-128"/>
                <a:cs typeface="Arial"/>
              </a:rPr>
              <a:t>必ず保護メガネを着用します。</a:t>
            </a:r>
          </a:p>
        </p:txBody>
      </p:sp>
      <p:sp>
        <p:nvSpPr>
          <p:cNvPr id="101379"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ストラクチャのテスト（セットアップ）</a:t>
            </a:r>
          </a:p>
        </p:txBody>
      </p:sp>
      <p:pic>
        <p:nvPicPr>
          <p:cNvPr id="101380" name="Picture 10" descr="setup_sawhorses_03"/>
          <p:cNvPicPr>
            <a:picLocks noChangeAspect="1" noChangeArrowheads="1"/>
          </p:cNvPicPr>
          <p:nvPr/>
        </p:nvPicPr>
        <p:blipFill>
          <a:blip r:embed="rId3" cstate="print"/>
          <a:srcRect/>
          <a:stretch>
            <a:fillRect/>
          </a:stretch>
        </p:blipFill>
        <p:spPr bwMode="auto">
          <a:xfrm>
            <a:off x="5484813" y="3671888"/>
            <a:ext cx="2524125" cy="2609850"/>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4" cstate="print"/>
          <a:srcRect/>
          <a:stretch>
            <a:fillRect/>
          </a:stretch>
        </p:blipFill>
        <p:spPr bwMode="auto">
          <a:xfrm>
            <a:off x="5491163" y="958850"/>
            <a:ext cx="3048000" cy="2663825"/>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5" cstate="print"/>
          <a:srcRect/>
          <a:stretch>
            <a:fillRect/>
          </a:stretch>
        </p:blipFill>
        <p:spPr bwMode="auto">
          <a:xfrm>
            <a:off x="3336925" y="4406900"/>
            <a:ext cx="1905000" cy="13890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900113" y="1797050"/>
            <a:ext cx="3671887" cy="4368800"/>
          </a:xfrm>
        </p:spPr>
        <p:txBody>
          <a:bodyPr/>
          <a:lstStyle/>
          <a:p>
            <a:pPr marL="533370" indent="-533370" algn="l" defTabSz="914400">
              <a:spcBef>
                <a:spcPct val="20000"/>
              </a:spcBef>
              <a:buClr>
                <a:srgbClr val="4B575F"/>
              </a:buClr>
              <a:buFontTx/>
              <a:buAutoNum type="arabicPeriod" startAt="4"/>
            </a:pPr>
            <a:r>
              <a:rPr lang="ja-JP" sz="2000" b="0" i="0" dirty="0">
                <a:solidFill>
                  <a:srgbClr val="4B575F"/>
                </a:solidFill>
                <a:effectLst/>
                <a:latin typeface="Arial"/>
                <a:ea typeface="MS UI Gothic" pitchFamily="34" charset="-128"/>
                <a:cs typeface="Arial"/>
              </a:rPr>
              <a:t>ワイヤーを取り付けた巾着袋またはバケツを使用します。</a:t>
            </a:r>
          </a:p>
          <a:p>
            <a:pPr marL="533370" indent="-533370" algn="l" defTabSz="914400">
              <a:spcBef>
                <a:spcPct val="20000"/>
              </a:spcBef>
              <a:buClr>
                <a:srgbClr val="4B575F"/>
              </a:buClr>
              <a:buFontTx/>
              <a:buAutoNum type="arabicPeriod" startAt="4"/>
            </a:pPr>
            <a:r>
              <a:rPr lang="ja-JP" sz="2000" b="0" i="0" dirty="0">
                <a:solidFill>
                  <a:srgbClr val="4B575F"/>
                </a:solidFill>
                <a:effectLst/>
                <a:latin typeface="Arial"/>
                <a:ea typeface="MS UI Gothic" pitchFamily="34" charset="-128"/>
                <a:cs typeface="Arial"/>
              </a:rPr>
              <a:t>紐またはワイヤーを荷重プレートの穴に通して、吊します。</a:t>
            </a:r>
          </a:p>
          <a:p>
            <a:pPr marL="533370" indent="-533370" algn="l" defTabSz="914400">
              <a:spcBef>
                <a:spcPct val="20000"/>
              </a:spcBef>
              <a:buClr>
                <a:srgbClr val="4B575F"/>
              </a:buClr>
              <a:buFontTx/>
              <a:buAutoNum type="arabicPeriod" startAt="4"/>
            </a:pPr>
            <a:r>
              <a:rPr lang="ja-JP" sz="2000" b="0" i="0" dirty="0">
                <a:solidFill>
                  <a:srgbClr val="4B575F"/>
                </a:solidFill>
                <a:effectLst/>
                <a:latin typeface="Arial"/>
                <a:ea typeface="MS UI Gothic" pitchFamily="34" charset="-128"/>
                <a:cs typeface="Arial"/>
              </a:rPr>
              <a:t>袋またはバケツにおもりを入れます。橋が壊れるまでおもりを増やしていきます。</a:t>
            </a:r>
          </a:p>
        </p:txBody>
      </p:sp>
      <p:sp>
        <p:nvSpPr>
          <p:cNvPr id="102403"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ストラクチャのテスト（テスト用おもり）</a:t>
            </a:r>
          </a:p>
        </p:txBody>
      </p:sp>
      <p:pic>
        <p:nvPicPr>
          <p:cNvPr id="102404" name="Picture 4" descr="bag_1"/>
          <p:cNvPicPr>
            <a:picLocks noChangeAspect="1" noChangeArrowheads="1"/>
          </p:cNvPicPr>
          <p:nvPr/>
        </p:nvPicPr>
        <p:blipFill>
          <a:blip r:embed="rId3" cstate="print"/>
          <a:srcRect/>
          <a:stretch>
            <a:fillRect/>
          </a:stretch>
        </p:blipFill>
        <p:spPr bwMode="auto">
          <a:xfrm>
            <a:off x="4648200" y="1371600"/>
            <a:ext cx="3244850" cy="2433638"/>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4" cstate="print"/>
          <a:srcRect/>
          <a:stretch>
            <a:fillRect/>
          </a:stretch>
        </p:blipFill>
        <p:spPr bwMode="auto">
          <a:xfrm>
            <a:off x="4648200" y="3962400"/>
            <a:ext cx="3244850" cy="2433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10 – 溶接プロファイルと構造部材</a:t>
            </a: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ライブラリ フィーチャーとして保存された2Dスケッチ。</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メインの</a:t>
            </a:r>
            <a:r>
              <a:rPr lang="ja-JP" sz="2000" b="1" i="1" dirty="0">
                <a:solidFill>
                  <a:srgbClr val="4B575F"/>
                </a:solidFill>
                <a:effectLst/>
                <a:latin typeface="Arial"/>
                <a:ea typeface="MS UI Gothic" pitchFamily="34" charset="-128"/>
                <a:cs typeface="Arial"/>
              </a:rPr>
              <a:t>溶接プロファイル</a:t>
            </a:r>
            <a:r>
              <a:rPr lang="ja-JP" sz="2000" b="0" i="0" dirty="0">
                <a:solidFill>
                  <a:srgbClr val="4B575F"/>
                </a:solidFill>
                <a:effectLst/>
                <a:latin typeface="Arial"/>
                <a:ea typeface="MS UI Gothic" pitchFamily="34" charset="-128"/>
                <a:cs typeface="Arial"/>
              </a:rPr>
              <a:t>（</a:t>
            </a:r>
            <a:r>
              <a:rPr lang="ja-JP" sz="2000" b="0" i="1" dirty="0">
                <a:solidFill>
                  <a:srgbClr val="4B575F"/>
                </a:solidFill>
                <a:effectLst/>
                <a:latin typeface="Arial"/>
                <a:ea typeface="MS UI Gothic" pitchFamily="34" charset="-128"/>
                <a:cs typeface="Arial"/>
              </a:rPr>
              <a:t>weldment profiles）</a:t>
            </a:r>
            <a:r>
              <a:rPr lang="ja-JP" sz="2000" b="0" i="0" dirty="0">
                <a:solidFill>
                  <a:srgbClr val="4B575F"/>
                </a:solidFill>
                <a:effectLst/>
                <a:latin typeface="Arial"/>
                <a:ea typeface="MS UI Gothic" pitchFamily="34" charset="-128"/>
                <a:cs typeface="Arial"/>
              </a:rPr>
              <a:t>フォルダの下のフォルダに配置する必要があります。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デフォルトの溶接プロファイルは</a:t>
            </a:r>
            <a:r>
              <a:rPr lang="ja-JP" sz="2000" b="0" i="0" dirty="0" smtClean="0">
                <a:solidFill>
                  <a:srgbClr val="4B575F"/>
                </a:solidFill>
                <a:effectLst/>
                <a:latin typeface="Arial"/>
                <a:ea typeface="MS UI Gothic" pitchFamily="34" charset="-128"/>
                <a:cs typeface="Arial"/>
              </a:rPr>
              <a:t>、</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構</a:t>
            </a:r>
            <a:r>
              <a:rPr lang="ja-JP" sz="2000" b="0" i="0" dirty="0">
                <a:solidFill>
                  <a:srgbClr val="4B575F"/>
                </a:solidFill>
                <a:effectLst/>
                <a:latin typeface="Arial"/>
                <a:ea typeface="MS UI Gothic" pitchFamily="34" charset="-128"/>
                <a:cs typeface="Arial"/>
              </a:rPr>
              <a:t>造用の鋼鉄形状です。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一般目的の溶接プロファイルは、何らかの可能な配置オプションで端点または点を持つべきで</a:t>
            </a:r>
            <a:r>
              <a:rPr lang="ja-JP" sz="2000" b="0" i="0" dirty="0" smtClean="0">
                <a:solidFill>
                  <a:srgbClr val="4B575F"/>
                </a:solidFill>
                <a:effectLst/>
                <a:latin typeface="Arial"/>
                <a:ea typeface="MS UI Gothic" pitchFamily="34" charset="-128"/>
                <a:cs typeface="Arial"/>
              </a:rPr>
              <a:t>す</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a:t>
            </a:r>
            <a:r>
              <a:rPr lang="ja-JP" sz="2000" b="0" i="0" dirty="0">
                <a:solidFill>
                  <a:srgbClr val="4B575F"/>
                </a:solidFill>
                <a:effectLst/>
                <a:latin typeface="Arial"/>
                <a:ea typeface="MS UI Gothic" pitchFamily="34" charset="-128"/>
                <a:cs typeface="Arial"/>
              </a:rPr>
              <a:t>デフォルトのタイプを参照）。</a:t>
            </a:r>
          </a:p>
        </p:txBody>
      </p:sp>
      <p:sp>
        <p:nvSpPr>
          <p:cNvPr id="104451"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溶接プロファイル</a:t>
            </a:r>
          </a:p>
        </p:txBody>
      </p:sp>
      <p:pic>
        <p:nvPicPr>
          <p:cNvPr id="10445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4672013" y="1074738"/>
            <a:ext cx="981075" cy="1274762"/>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5805488" y="1074738"/>
            <a:ext cx="901700" cy="1238250"/>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780213" y="1241425"/>
            <a:ext cx="1103312" cy="1090613"/>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4940300" y="2441575"/>
            <a:ext cx="444500" cy="1066800"/>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5915025" y="2387600"/>
            <a:ext cx="682625" cy="1079500"/>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1262063"/>
            <a:ext cx="1036638" cy="1047750"/>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6780213" y="2411413"/>
            <a:ext cx="2024062" cy="1030287"/>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10" cstate="print"/>
          <a:srcRect/>
          <a:stretch>
            <a:fillRect/>
          </a:stretch>
        </p:blipFill>
        <p:spPr bwMode="auto">
          <a:xfrm>
            <a:off x="5915025" y="3732213"/>
            <a:ext cx="2513013" cy="25527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900113" y="1884362"/>
            <a:ext cx="2625725" cy="4368800"/>
          </a:xfrm>
        </p:spPr>
        <p:txBody>
          <a:bodyPr rtlCol="0">
            <a:normAutofit/>
          </a:bodyPr>
          <a:lstStyle/>
          <a:p>
            <a:pPr marL="342900" indent="-342900" algn="l" defTabSz="914400">
              <a:spcBef>
                <a:spcPct val="20000"/>
              </a:spcBef>
              <a:spcAft>
                <a:spcPts val="0"/>
              </a:spcAft>
              <a:buClr>
                <a:srgbClr val="4B575F"/>
              </a:buClr>
              <a:buFont typeface="Wingdings"/>
              <a:buChar char="§"/>
            </a:pPr>
            <a:r>
              <a:rPr lang="ja-JP" sz="2000" b="0" i="0" dirty="0">
                <a:solidFill>
                  <a:srgbClr val="4B575F"/>
                </a:solidFill>
                <a:effectLst/>
                <a:latin typeface="Arial"/>
                <a:ea typeface="MS UI Gothic" pitchFamily="34" charset="-128"/>
                <a:cs typeface="Arial"/>
              </a:rPr>
              <a:t>トラスは、鉄道、自動車道、歩道の橋として使用される単純な構造物であり、スパンの間で大きな荷重を支えることができま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れらは道路または鉄道面、2枚の壁と、場合によっては、壁の間のブレースで構成されます。</a:t>
            </a:r>
          </a:p>
        </p:txBody>
      </p:sp>
      <p:sp>
        <p:nvSpPr>
          <p:cNvPr id="61443" name="Rectangle 4"/>
          <p:cNvSpPr>
            <a:spLocks noGrp="1" noChangeArrowheads="1"/>
          </p:cNvSpPr>
          <p:nvPr>
            <p:ph type="title"/>
          </p:nvPr>
        </p:nvSpPr>
        <p:spPr>
          <a:xfrm>
            <a:off x="899592" y="438371"/>
            <a:ext cx="6501600" cy="548640"/>
          </a:xfrm>
        </p:spPr>
        <p:txBody>
          <a:bodyPr/>
          <a:lstStyle/>
          <a:p>
            <a:pPr algn="l" defTabSz="914400">
              <a:spcBef>
                <a:spcPct val="0"/>
              </a:spcBef>
              <a:buNone/>
            </a:pPr>
            <a:r>
              <a:rPr lang="en-US" sz="3000" b="1" i="0">
                <a:solidFill>
                  <a:srgbClr val="4B575F"/>
                </a:solidFill>
                <a:latin typeface="Arial"/>
                <a:ea typeface="MS UI Gothic" pitchFamily="34" charset="-128"/>
                <a:cs typeface="Arial"/>
              </a:rPr>
              <a:t>トラストとは？</a:t>
            </a:r>
          </a:p>
        </p:txBody>
      </p:sp>
      <p:pic>
        <p:nvPicPr>
          <p:cNvPr id="61444" name="Picture 11" descr="Vertical"/>
          <p:cNvPicPr>
            <a:picLocks noChangeAspect="1" noChangeArrowheads="1"/>
          </p:cNvPicPr>
          <p:nvPr/>
        </p:nvPicPr>
        <p:blipFill>
          <a:blip r:embed="rId3" cstate="print"/>
          <a:srcRect/>
          <a:stretch>
            <a:fillRect/>
          </a:stretch>
        </p:blipFill>
        <p:spPr bwMode="auto">
          <a:xfrm>
            <a:off x="304800" y="1262062"/>
            <a:ext cx="2057400" cy="68580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4" cstate="print"/>
          <a:srcRect/>
          <a:stretch>
            <a:fillRect/>
          </a:stretch>
        </p:blipFill>
        <p:spPr bwMode="auto">
          <a:xfrm>
            <a:off x="4876800" y="3846512"/>
            <a:ext cx="4038600" cy="1939925"/>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5" cstate="print"/>
          <a:srcRect/>
          <a:stretch>
            <a:fillRect/>
          </a:stretch>
        </p:blipFill>
        <p:spPr bwMode="auto">
          <a:xfrm>
            <a:off x="3646488" y="4038600"/>
            <a:ext cx="1624012" cy="2438400"/>
          </a:xfrm>
          <a:prstGeom prst="rect">
            <a:avLst/>
          </a:prstGeom>
          <a:noFill/>
          <a:ln w="76200">
            <a:solidFill>
              <a:schemeClr val="tx1"/>
            </a:solidFill>
            <a:miter lim="800000"/>
            <a:headEnd/>
            <a:tailEnd/>
          </a:ln>
        </p:spPr>
      </p:pic>
      <p:pic>
        <p:nvPicPr>
          <p:cNvPr id="61447" name="Picture 17" descr="herrs_rr_01_wm"/>
          <p:cNvPicPr>
            <a:picLocks noChangeAspect="1" noChangeArrowheads="1"/>
          </p:cNvPicPr>
          <p:nvPr/>
        </p:nvPicPr>
        <p:blipFill>
          <a:blip r:embed="rId6" cstate="print"/>
          <a:srcRect/>
          <a:stretch>
            <a:fillRect/>
          </a:stretch>
        </p:blipFill>
        <p:spPr bwMode="auto">
          <a:xfrm>
            <a:off x="3810000" y="1179512"/>
            <a:ext cx="5080000" cy="254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900113" y="1797050"/>
            <a:ext cx="4081462"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溶接プロファイルの位置およびサイズを定義する2Dまたは3Dスケッチ。</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構造部材の間のトリミングはグループを使用するか、溶接を作成したあとの追加作業で行います。</a:t>
            </a:r>
          </a:p>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複数の溶接プロファイル タイプを使用して同じ溶接に構造部材を定義できます。</a:t>
            </a:r>
          </a:p>
        </p:txBody>
      </p:sp>
      <p:sp>
        <p:nvSpPr>
          <p:cNvPr id="10547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構造部材</a:t>
            </a:r>
          </a:p>
        </p:txBody>
      </p:sp>
      <p:pic>
        <p:nvPicPr>
          <p:cNvPr id="105476" name="Picture 2" descr="C:\Temp\1-19-2012 9-51-18 AM.tif"/>
          <p:cNvPicPr>
            <a:picLocks noChangeAspect="1" noChangeArrowheads="1"/>
          </p:cNvPicPr>
          <p:nvPr/>
        </p:nvPicPr>
        <p:blipFill>
          <a:blip r:embed="rId3" cstate="print"/>
          <a:srcRect/>
          <a:stretch>
            <a:fillRect/>
          </a:stretch>
        </p:blipFill>
        <p:spPr bwMode="auto">
          <a:xfrm>
            <a:off x="5792788" y="2030413"/>
            <a:ext cx="2646362" cy="3648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3" cstate="print"/>
          <a:srcRect/>
          <a:stretch>
            <a:fillRect/>
          </a:stretch>
        </p:blipFill>
        <p:spPr bwMode="auto">
          <a:xfrm>
            <a:off x="3787775" y="3028950"/>
            <a:ext cx="5091113" cy="2892425"/>
          </a:xfrm>
          <a:prstGeom prst="rect">
            <a:avLst/>
          </a:prstGeom>
          <a:noFill/>
          <a:ln w="9525">
            <a:noFill/>
            <a:miter lim="800000"/>
            <a:headEnd/>
            <a:tailEnd/>
          </a:ln>
        </p:spPr>
      </p:pic>
      <p:sp>
        <p:nvSpPr>
          <p:cNvPr id="62467"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スパンが長い場合</a:t>
            </a:r>
          </a:p>
        </p:txBody>
      </p:sp>
      <p:pic>
        <p:nvPicPr>
          <p:cNvPr id="62468" name="Picture 7" descr="truss_picture_11"/>
          <p:cNvPicPr>
            <a:picLocks noChangeAspect="1" noChangeArrowheads="1"/>
          </p:cNvPicPr>
          <p:nvPr/>
        </p:nvPicPr>
        <p:blipFill>
          <a:blip r:embed="rId4" cstate="print"/>
          <a:srcRect/>
          <a:stretch>
            <a:fillRect/>
          </a:stretch>
        </p:blipFill>
        <p:spPr bwMode="auto">
          <a:xfrm>
            <a:off x="2471738" y="1320800"/>
            <a:ext cx="3457575" cy="23066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5" cstate="print"/>
          <a:srcRect/>
          <a:stretch>
            <a:fillRect/>
          </a:stretch>
        </p:blipFill>
        <p:spPr bwMode="auto">
          <a:xfrm>
            <a:off x="593725" y="3690938"/>
            <a:ext cx="3276600" cy="2352675"/>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6" cstate="print"/>
          <a:srcRect/>
          <a:stretch>
            <a:fillRect/>
          </a:stretch>
        </p:blipFill>
        <p:spPr bwMode="auto">
          <a:xfrm>
            <a:off x="5989638" y="1314450"/>
            <a:ext cx="2898775" cy="1911350"/>
          </a:xfrm>
          <a:prstGeom prst="rect">
            <a:avLst/>
          </a:prstGeom>
          <a:noFill/>
          <a:ln w="9525">
            <a:noFill/>
            <a:miter lim="800000"/>
            <a:headEnd/>
            <a:tailEnd/>
          </a:ln>
        </p:spPr>
      </p:pic>
      <p:sp>
        <p:nvSpPr>
          <p:cNvPr id="62471" name="Rectangle 5"/>
          <p:cNvSpPr>
            <a:spLocks noGrp="1" noChangeArrowheads="1"/>
          </p:cNvSpPr>
          <p:nvPr>
            <p:ph idx="1"/>
          </p:nvPr>
        </p:nvSpPr>
        <p:spPr>
          <a:xfrm>
            <a:off x="655638" y="1349375"/>
            <a:ext cx="1651000" cy="2836863"/>
          </a:xfrm>
        </p:spPr>
        <p:txBody>
          <a:bodyPr/>
          <a:lstStyle/>
          <a:p>
            <a:pPr marL="342900" indent="-342900" algn="l" defTabSz="914400">
              <a:spcBef>
                <a:spcPct val="20000"/>
              </a:spcBef>
              <a:buClr>
                <a:srgbClr val="4B575F"/>
              </a:buClr>
              <a:buFont typeface="Wingdings"/>
              <a:buChar char="§"/>
            </a:pPr>
            <a:r>
              <a:rPr lang="ja-JP" sz="2000" b="0" i="0">
                <a:solidFill>
                  <a:srgbClr val="4B575F"/>
                </a:solidFill>
                <a:effectLst/>
                <a:latin typeface="Arial"/>
                <a:ea typeface="MS UI Gothic" pitchFamily="34" charset="-128"/>
                <a:cs typeface="Arial"/>
              </a:rPr>
              <a:t>スパンが長い場合は、トラス構造物を複数回反復させることができます。</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900113" y="1797050"/>
            <a:ext cx="4911725" cy="3567113"/>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右に示している</a:t>
            </a:r>
            <a:r>
              <a:rPr lang="ja-JP" sz="2000" b="0" i="1" dirty="0">
                <a:solidFill>
                  <a:srgbClr val="4B575F"/>
                </a:solidFill>
                <a:effectLst/>
                <a:latin typeface="Arial"/>
                <a:ea typeface="MS UI Gothic" pitchFamily="34" charset="-128"/>
                <a:cs typeface="Arial"/>
              </a:rPr>
              <a:t>Warren</a:t>
            </a:r>
            <a:r>
              <a:rPr lang="ja-JP" sz="2000" b="0" i="0" dirty="0">
                <a:solidFill>
                  <a:srgbClr val="4B575F"/>
                </a:solidFill>
                <a:effectLst/>
                <a:latin typeface="Arial"/>
                <a:ea typeface="MS UI Gothic" pitchFamily="34" charset="-128"/>
                <a:cs typeface="Arial"/>
              </a:rPr>
              <a:t>トラスは、最も単純で最も経済的なタイプの1つで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れは上下逆でも使用でき、この場合は、垂直部材を追加します。</a:t>
            </a:r>
          </a:p>
        </p:txBody>
      </p:sp>
      <p:sp>
        <p:nvSpPr>
          <p:cNvPr id="63491" name="Rectangle 2"/>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トラスの種類</a:t>
            </a:r>
          </a:p>
        </p:txBody>
      </p:sp>
      <p:pic>
        <p:nvPicPr>
          <p:cNvPr id="63492" name="Picture 4" descr="warren1"/>
          <p:cNvPicPr>
            <a:picLocks noChangeAspect="1" noChangeArrowheads="1"/>
          </p:cNvPicPr>
          <p:nvPr/>
        </p:nvPicPr>
        <p:blipFill>
          <a:blip r:embed="rId3" cstate="print"/>
          <a:srcRect/>
          <a:stretch>
            <a:fillRect/>
          </a:stretch>
        </p:blipFill>
        <p:spPr bwMode="auto">
          <a:xfrm>
            <a:off x="5976938" y="1276350"/>
            <a:ext cx="2857500" cy="9525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59475" y="2386013"/>
            <a:ext cx="2857500" cy="9525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924550" y="3697288"/>
            <a:ext cx="3009900" cy="2057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900113" y="1797050"/>
            <a:ext cx="4113212" cy="4368800"/>
          </a:xfrm>
        </p:spPr>
        <p:txBody>
          <a:bodyPr/>
          <a:lstStyle/>
          <a:p>
            <a:pPr marL="342900" indent="-342900" algn="l" defTabSz="914400">
              <a:spcBef>
                <a:spcPct val="20000"/>
              </a:spcBef>
              <a:buClr>
                <a:srgbClr val="4B575F"/>
              </a:buClr>
              <a:buFont typeface="Wingdings"/>
              <a:buChar char="§"/>
            </a:pPr>
            <a:r>
              <a:rPr lang="ja-JP" sz="2000" b="0" i="1" dirty="0">
                <a:solidFill>
                  <a:srgbClr val="4B575F"/>
                </a:solidFill>
                <a:effectLst/>
                <a:latin typeface="Arial"/>
                <a:ea typeface="MS UI Gothic" pitchFamily="34" charset="-128"/>
                <a:cs typeface="Arial"/>
              </a:rPr>
              <a:t>Pratt</a:t>
            </a:r>
            <a:r>
              <a:rPr lang="ja-JP" sz="2000" b="0" i="0" dirty="0">
                <a:solidFill>
                  <a:srgbClr val="4B575F"/>
                </a:solidFill>
                <a:effectLst/>
                <a:latin typeface="Arial"/>
                <a:ea typeface="MS UI Gothic" pitchFamily="34" charset="-128"/>
                <a:cs typeface="Arial"/>
              </a:rPr>
              <a:t>（上図）</a:t>
            </a:r>
            <a:r>
              <a:rPr lang="ja-JP" sz="2000" b="0" i="1" dirty="0">
                <a:solidFill>
                  <a:srgbClr val="4B575F"/>
                </a:solidFill>
                <a:effectLst/>
                <a:latin typeface="Arial"/>
                <a:ea typeface="MS UI Gothic" pitchFamily="34" charset="-128"/>
                <a:cs typeface="Arial"/>
              </a:rPr>
              <a:t>Howe</a:t>
            </a:r>
            <a:r>
              <a:rPr lang="ja-JP" sz="2000" b="0" i="0" dirty="0">
                <a:solidFill>
                  <a:srgbClr val="4B575F"/>
                </a:solidFill>
                <a:effectLst/>
                <a:latin typeface="Arial"/>
                <a:ea typeface="MS UI Gothic" pitchFamily="34" charset="-128"/>
                <a:cs typeface="Arial"/>
              </a:rPr>
              <a:t>（下図）も一般的なタイプで</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こ</a:t>
            </a:r>
            <a:r>
              <a:rPr lang="ja-JP" sz="2000" b="0" i="0" dirty="0">
                <a:solidFill>
                  <a:srgbClr val="4B575F"/>
                </a:solidFill>
                <a:effectLst/>
                <a:latin typeface="Arial"/>
                <a:ea typeface="MS UI Gothic" pitchFamily="34" charset="-128"/>
                <a:cs typeface="Arial"/>
              </a:rPr>
              <a:t>こではPrattトラスに似たトラスを調べます。</a:t>
            </a:r>
          </a:p>
        </p:txBody>
      </p:sp>
      <p:sp>
        <p:nvSpPr>
          <p:cNvPr id="64515"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トラスの種類（続き）</a:t>
            </a:r>
          </a:p>
        </p:txBody>
      </p:sp>
      <p:pic>
        <p:nvPicPr>
          <p:cNvPr id="64516" name="Picture 8" descr="howe"/>
          <p:cNvPicPr>
            <a:picLocks noChangeAspect="1" noChangeArrowheads="1"/>
          </p:cNvPicPr>
          <p:nvPr/>
        </p:nvPicPr>
        <p:blipFill>
          <a:blip r:embed="rId3" cstate="print"/>
          <a:srcRect/>
          <a:stretch>
            <a:fillRect/>
          </a:stretch>
        </p:blipFill>
        <p:spPr bwMode="auto">
          <a:xfrm>
            <a:off x="5637213" y="2320925"/>
            <a:ext cx="2857500" cy="9525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5662613" y="1260475"/>
            <a:ext cx="2857500" cy="9525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013325" y="3435350"/>
            <a:ext cx="3505200" cy="2476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900113" y="1797050"/>
            <a:ext cx="3500437" cy="4368800"/>
          </a:xfrm>
        </p:spPr>
        <p:txBody>
          <a:bodyPr/>
          <a:lstStyle/>
          <a:p>
            <a:pPr marL="342900" indent="-342900" algn="l" defTabSz="914400">
              <a:spcBef>
                <a:spcPct val="20000"/>
              </a:spcBef>
              <a:buClr>
                <a:srgbClr val="4B575F"/>
              </a:buClr>
              <a:buFont typeface="Wingdings"/>
              <a:buChar char="§"/>
            </a:pPr>
            <a:r>
              <a:rPr lang="ja-JP" sz="2000" b="0" i="0" dirty="0">
                <a:solidFill>
                  <a:srgbClr val="4B575F"/>
                </a:solidFill>
                <a:effectLst/>
                <a:latin typeface="Arial"/>
                <a:ea typeface="MS UI Gothic" pitchFamily="34" charset="-128"/>
                <a:cs typeface="Arial"/>
              </a:rPr>
              <a:t>トラスの側面壁は、列車</a:t>
            </a:r>
            <a:r>
              <a:rPr lang="ja-JP" sz="2000" b="0" i="0" dirty="0" smtClean="0">
                <a:solidFill>
                  <a:srgbClr val="4B575F"/>
                </a:solidFill>
                <a:effectLst/>
                <a:latin typeface="Arial"/>
                <a:ea typeface="MS UI Gothic" pitchFamily="34" charset="-128"/>
                <a:cs typeface="Arial"/>
              </a:rPr>
              <a:t>や</a:t>
            </a:r>
            <a:r>
              <a:rPr lang="en-US" altLang="ja-JP" sz="2000" b="0" i="0" dirty="0" smtClean="0">
                <a:solidFill>
                  <a:srgbClr val="4B575F"/>
                </a:solidFill>
                <a:effectLst/>
                <a:latin typeface="Arial"/>
                <a:ea typeface="MS UI Gothic" pitchFamily="34" charset="-128"/>
                <a:cs typeface="Arial"/>
              </a:rPr>
              <a:t/>
            </a:r>
            <a:br>
              <a:rPr lang="en-US" altLang="ja-JP" sz="2000" b="0" i="0" dirty="0" smtClean="0">
                <a:solidFill>
                  <a:srgbClr val="4B575F"/>
                </a:solidFill>
                <a:effectLst/>
                <a:latin typeface="Arial"/>
                <a:ea typeface="MS UI Gothic" pitchFamily="34" charset="-128"/>
                <a:cs typeface="Arial"/>
              </a:rPr>
            </a:br>
            <a:r>
              <a:rPr lang="ja-JP" sz="2000" b="0" i="0" dirty="0" smtClean="0">
                <a:solidFill>
                  <a:srgbClr val="4B575F"/>
                </a:solidFill>
                <a:effectLst/>
                <a:latin typeface="Arial"/>
                <a:ea typeface="MS UI Gothic" pitchFamily="34" charset="-128"/>
                <a:cs typeface="Arial"/>
              </a:rPr>
              <a:t>自</a:t>
            </a:r>
            <a:r>
              <a:rPr lang="ja-JP" sz="2000" b="0" i="0" dirty="0">
                <a:solidFill>
                  <a:srgbClr val="4B575F"/>
                </a:solidFill>
                <a:effectLst/>
                <a:latin typeface="Arial"/>
                <a:ea typeface="MS UI Gothic" pitchFamily="34" charset="-128"/>
                <a:cs typeface="Arial"/>
              </a:rPr>
              <a:t>動車がトラスから落ちな</a:t>
            </a:r>
            <a:r>
              <a:rPr lang="ja-JP" sz="2000" b="0" i="0" dirty="0" smtClean="0">
                <a:solidFill>
                  <a:srgbClr val="4B575F"/>
                </a:solidFill>
                <a:effectLst/>
                <a:latin typeface="Arial"/>
                <a:ea typeface="MS UI Gothic" pitchFamily="34" charset="-128"/>
                <a:cs typeface="Arial"/>
              </a:rPr>
              <a:t>いよ</a:t>
            </a:r>
            <a:r>
              <a:rPr lang="ja-JP" sz="2000" b="0" i="0" dirty="0">
                <a:solidFill>
                  <a:srgbClr val="4B575F"/>
                </a:solidFill>
                <a:effectLst/>
                <a:latin typeface="Arial"/>
                <a:ea typeface="MS UI Gothic" pitchFamily="34" charset="-128"/>
                <a:cs typeface="Arial"/>
              </a:rPr>
              <a:t>うにする壁以上の役割を担っていま</a:t>
            </a:r>
            <a:r>
              <a:rPr lang="ja-JP" sz="2000" b="0" i="0" dirty="0" smtClean="0">
                <a:solidFill>
                  <a:srgbClr val="4B575F"/>
                </a:solidFill>
                <a:effectLst/>
                <a:latin typeface="Arial"/>
                <a:ea typeface="MS UI Gothic" pitchFamily="34" charset="-128"/>
                <a:cs typeface="Arial"/>
              </a:rPr>
              <a:t>す</a:t>
            </a:r>
            <a:r>
              <a:rPr lang="ja-JP" altLang="en-US" sz="2000" b="0" i="0" dirty="0" smtClean="0">
                <a:solidFill>
                  <a:srgbClr val="4B575F"/>
                </a:solidFill>
                <a:effectLst/>
                <a:latin typeface="Arial"/>
                <a:ea typeface="MS UI Gothic" pitchFamily="34" charset="-128"/>
                <a:cs typeface="Arial"/>
              </a:rPr>
              <a:t>。</a:t>
            </a:r>
            <a:r>
              <a:rPr lang="ja-JP" sz="2000" b="0" i="0" dirty="0" smtClean="0">
                <a:solidFill>
                  <a:srgbClr val="4B575F"/>
                </a:solidFill>
                <a:effectLst/>
                <a:latin typeface="Arial"/>
                <a:ea typeface="MS UI Gothic" pitchFamily="34" charset="-128"/>
                <a:cs typeface="Arial"/>
              </a:rPr>
              <a:t>列</a:t>
            </a:r>
            <a:r>
              <a:rPr lang="ja-JP" sz="2000" b="0" i="0" dirty="0">
                <a:solidFill>
                  <a:srgbClr val="4B575F"/>
                </a:solidFill>
                <a:effectLst/>
                <a:latin typeface="Arial"/>
                <a:ea typeface="MS UI Gothic" pitchFamily="34" charset="-128"/>
                <a:cs typeface="Arial"/>
              </a:rPr>
              <a:t>車などのトラスにかかる荷重を吸収し方向付けをするために使用されます。</a:t>
            </a:r>
          </a:p>
        </p:txBody>
      </p:sp>
      <p:sp>
        <p:nvSpPr>
          <p:cNvPr id="65539" name="Rectangle 4"/>
          <p:cNvSpPr>
            <a:spLocks noGrp="1" noChangeArrowheads="1"/>
          </p:cNvSpPr>
          <p:nvPr>
            <p:ph type="title"/>
          </p:nvPr>
        </p:nvSpPr>
        <p:spPr/>
        <p:txBody>
          <a:bodyPr/>
          <a:lstStyle/>
          <a:p>
            <a:pPr algn="l" defTabSz="914400">
              <a:spcBef>
                <a:spcPct val="0"/>
              </a:spcBef>
              <a:buNone/>
            </a:pPr>
            <a:r>
              <a:rPr lang="en-US" sz="3000" b="1" i="0">
                <a:solidFill>
                  <a:srgbClr val="4B575F"/>
                </a:solidFill>
                <a:latin typeface="Arial"/>
                <a:ea typeface="MS UI Gothic" pitchFamily="34" charset="-128"/>
                <a:cs typeface="Arial"/>
              </a:rPr>
              <a:t>トラス壁</a:t>
            </a:r>
          </a:p>
        </p:txBody>
      </p:sp>
      <p:pic>
        <p:nvPicPr>
          <p:cNvPr id="65540" name="Picture 12" descr="3-full"/>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00550" y="1828800"/>
            <a:ext cx="4743450" cy="3705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 Corp pptx Template</Template>
  <TotalTime>120</TotalTime>
  <Words>1251</Words>
  <Application>Microsoft Office PowerPoint</Application>
  <PresentationFormat>全屏显示(4:3)</PresentationFormat>
  <Paragraphs>197</Paragraphs>
  <Slides>50</Slides>
  <Notes>50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SW Corp pptx Template</vt:lpstr>
      <vt:lpstr>橋の設計プロジェクト</vt:lpstr>
      <vt:lpstr>1 - 概要</vt:lpstr>
      <vt:lpstr>前提条件  </vt:lpstr>
      <vt:lpstr>2 - ストラクチャ設計</vt:lpstr>
      <vt:lpstr>トラストとは？</vt:lpstr>
      <vt:lpstr>スパンが長い場合</vt:lpstr>
      <vt:lpstr>トラスの種類</vt:lpstr>
      <vt:lpstr>トラスの種類（続き）</vt:lpstr>
      <vt:lpstr>トラス壁</vt:lpstr>
      <vt:lpstr>梁</vt:lpstr>
      <vt:lpstr>外部荷重</vt:lpstr>
      <vt:lpstr>曲げおよび変形</vt:lpstr>
      <vt:lpstr>引張りと圧縮</vt:lpstr>
      <vt:lpstr>応力</vt:lpstr>
      <vt:lpstr>降伏応力</vt:lpstr>
      <vt:lpstr>梁の強度</vt:lpstr>
      <vt:lpstr>断面形状</vt:lpstr>
      <vt:lpstr>断面深度</vt:lpstr>
      <vt:lpstr>面積の慣性モーメント</vt:lpstr>
      <vt:lpstr>材料</vt:lpstr>
      <vt:lpstr>鋼鉄梁</vt:lpstr>
      <vt:lpstr>クロス ブレース</vt:lpstr>
      <vt:lpstr>3 - 梁の計算の使用</vt:lpstr>
      <vt:lpstr>梁の計算</vt:lpstr>
      <vt:lpstr>4 - ストラクチャの解析</vt:lpstr>
      <vt:lpstr>分析段階</vt:lpstr>
      <vt:lpstr>設計サイクル</vt:lpstr>
      <vt:lpstr>拘束と外部荷重</vt:lpstr>
      <vt:lpstr>材料</vt:lpstr>
      <vt:lpstr>ジョイント</vt:lpstr>
      <vt:lpstr>拘束</vt:lpstr>
      <vt:lpstr>荷重条件</vt:lpstr>
      <vt:lpstr>メッシュ＆実行</vt:lpstr>
      <vt:lpstr>5 - 設計変更</vt:lpstr>
      <vt:lpstr>変更</vt:lpstr>
      <vt:lpstr>6 - アセンブリの使用</vt:lpstr>
      <vt:lpstr>衝突検知</vt:lpstr>
      <vt:lpstr>寸法の変更</vt:lpstr>
      <vt:lpstr>7 - ストラクチャの図面作成</vt:lpstr>
      <vt:lpstr>図面</vt:lpstr>
      <vt:lpstr>8 – レポートとeDrawing</vt:lpstr>
      <vt:lpstr>eDrawing</vt:lpstr>
      <vt:lpstr>9 - ストラクチャの構築とテスト</vt:lpstr>
      <vt:lpstr>作図補助</vt:lpstr>
      <vt:lpstr>ストラクチャの構築</vt:lpstr>
      <vt:lpstr>ストラクチャのテスト（セットアップ）</vt:lpstr>
      <vt:lpstr>ストラクチャのテスト（テスト用おもり）</vt:lpstr>
      <vt:lpstr>10 – 溶接プロファイルと構造部材</vt:lpstr>
      <vt:lpstr>溶接プロファイル</vt:lpstr>
      <vt:lpstr>構造部材</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User</cp:lastModifiedBy>
  <cp:revision>32</cp:revision>
  <dcterms:created xsi:type="dcterms:W3CDTF">2011-04-14T18:53:07Z</dcterms:created>
  <dcterms:modified xsi:type="dcterms:W3CDTF">2012-04-24T05:26:07Z</dcterms:modified>
</cp:coreProperties>
</file>