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4"/>
  </p:notesMasterIdLst>
  <p:handoutMasterIdLst>
    <p:handoutMasterId r:id="rId25"/>
  </p:handoutMasterIdLst>
  <p:sldIdLst>
    <p:sldId id="267" r:id="rId5"/>
    <p:sldId id="390" r:id="rId6"/>
    <p:sldId id="270" r:id="rId7"/>
    <p:sldId id="271" r:id="rId8"/>
    <p:sldId id="272" r:id="rId9"/>
    <p:sldId id="273" r:id="rId10"/>
    <p:sldId id="274" r:id="rId11"/>
    <p:sldId id="275" r:id="rId12"/>
    <p:sldId id="276" r:id="rId13"/>
    <p:sldId id="277" r:id="rId14"/>
    <p:sldId id="278" r:id="rId15"/>
    <p:sldId id="279" r:id="rId16"/>
    <p:sldId id="280" r:id="rId17"/>
    <p:sldId id="282" r:id="rId18"/>
    <p:sldId id="392" r:id="rId19"/>
    <p:sldId id="393" r:id="rId20"/>
    <p:sldId id="283" r:id="rId21"/>
    <p:sldId id="284" r:id="rId22"/>
    <p:sldId id="285" r:id="rId23"/>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83939" autoAdjust="0"/>
  </p:normalViewPr>
  <p:slideViewPr>
    <p:cSldViewPr>
      <p:cViewPr varScale="1">
        <p:scale>
          <a:sx n="93" d="100"/>
          <a:sy n="93" d="100"/>
        </p:scale>
        <p:origin x="-158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556"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60D712-7242-4C95-BDD1-40AA5038E027}" type="datetimeFigureOut">
              <a:rPr lang="fr-FR" smtClean="0"/>
              <a:pPr/>
              <a:t>28/03/2012</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D0FD1F-5A66-471B-B3E5-C7F4D1DFC51B}" type="slidenum">
              <a:rPr lang="fr-FR" smtClean="0"/>
              <a:pPr/>
              <a:t>‹#›</a:t>
            </a:fld>
            <a:endParaRPr lang="fr-FR"/>
          </a:p>
        </p:txBody>
      </p:sp>
    </p:spTree>
    <p:extLst>
      <p:ext uri="{BB962C8B-B14F-4D97-AF65-F5344CB8AC3E}">
        <p14:creationId xmlns:p14="http://schemas.microsoft.com/office/powerpoint/2010/main" xmlns="" val="1387083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A668E-3B37-4931-B417-BCC1E0C71E22}" type="datetimeFigureOut">
              <a:rPr lang="en-US" smtClean="0"/>
              <a:pPr/>
              <a:t>3/28/2012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24C0E3-F38B-4060-81F5-813C95EEE9B2}" type="slidenum">
              <a:rPr lang="en-US" smtClean="0"/>
              <a:pPr/>
              <a:t>‹#›</a:t>
            </a:fld>
            <a:endParaRPr lang="en-US"/>
          </a:p>
        </p:txBody>
      </p:sp>
    </p:spTree>
    <p:extLst>
      <p:ext uri="{BB962C8B-B14F-4D97-AF65-F5344CB8AC3E}">
        <p14:creationId xmlns:p14="http://schemas.microsoft.com/office/powerpoint/2010/main" xmlns="" val="70413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pPr algn="r" defTabSz="914400">
              <a:buNone/>
            </a:pPr>
            <a:fld id="{28F17013-E788-4DC3-9267-D9B4E8F419E6}" type="slidenum">
              <a:rPr lang="de-CH" sz="1200" b="0" i="0">
                <a:solidFill>
                  <a:schemeClr val="tx1"/>
                </a:solidFill>
                <a:latin typeface="Calibri"/>
                <a:ea typeface="+mn-ea"/>
                <a:cs typeface="+mn-cs"/>
              </a:rPr>
              <a:pPr algn="r" defTabSz="914400">
                <a:buNone/>
              </a:pPr>
              <a:t>1</a:t>
            </a:fld>
            <a:endParaRPr lang="en-US"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pPr algn="r" defTabSz="914400">
              <a:buNone/>
            </a:pPr>
            <a:fld id="{058E11CB-7938-4BFD-9A0C-BAC65EA54D0E}" type="slidenum">
              <a:rPr lang="de-CH" sz="1200" b="0" i="0">
                <a:solidFill>
                  <a:schemeClr val="tx1"/>
                </a:solidFill>
                <a:latin typeface="Calibri"/>
                <a:ea typeface="+mn-ea"/>
                <a:cs typeface="+mn-cs"/>
              </a:rPr>
              <a:pPr algn="r" defTabSz="914400">
                <a:buNone/>
              </a:pPr>
              <a:t>17</a:t>
            </a:fld>
            <a:endParaRPr lang="en-US"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pPr algn="r" defTabSz="914400">
              <a:buNone/>
            </a:pPr>
            <a:fld id="{B64176E9-C63E-4FEE-AFE7-CAEE9C66A592}" type="slidenum">
              <a:rPr lang="de-CH" sz="1200" b="0" i="0">
                <a:solidFill>
                  <a:schemeClr val="tx1"/>
                </a:solidFill>
                <a:latin typeface="Calibri"/>
                <a:ea typeface="+mn-ea"/>
                <a:cs typeface="+mn-cs"/>
              </a:rPr>
              <a:pPr algn="r" defTabSz="914400">
                <a:buNone/>
              </a:pPr>
              <a:t>18</a:t>
            </a:fld>
            <a:endParaRPr lang="en-US"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pPr algn="r" defTabSz="914400">
              <a:buNone/>
            </a:pPr>
            <a:fld id="{EDCF318C-B742-471A-971D-082E6818AD8E}" type="slidenum">
              <a:rPr lang="de-CH" sz="1200" b="0" i="0">
                <a:solidFill>
                  <a:schemeClr val="tx1"/>
                </a:solidFill>
                <a:latin typeface="Calibri"/>
                <a:ea typeface="+mn-ea"/>
                <a:cs typeface="+mn-cs"/>
              </a:rPr>
              <a:pPr algn="r" defTabSz="914400">
                <a:buNone/>
              </a:pPr>
              <a:t>19</a:t>
            </a:fld>
            <a:endParaRPr lang="en-US"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pPr algn="r" defTabSz="914400">
              <a:buNone/>
            </a:pPr>
            <a:fld id="{5EBE3D0A-E8BA-4249-B5D3-9AD1C3495296}" type="slidenum">
              <a:rPr lang="de-CH" sz="1200" b="0" i="0">
                <a:solidFill>
                  <a:schemeClr val="tx1"/>
                </a:solidFill>
                <a:latin typeface="Arial"/>
                <a:ea typeface="+mn-ea"/>
                <a:cs typeface="+mn-cs"/>
              </a:rPr>
              <a:pPr algn="r" defTabSz="914400">
                <a:buNone/>
              </a:pPr>
              <a:t>2</a:t>
            </a:fld>
            <a:endParaRPr lang="en-US" smtClean="0">
              <a:latin typeface="Arial" pitchFamily="34"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lIns="91425" tIns="45713" rIns="91425" bIns="45713"/>
          <a:lstStyle/>
          <a:p>
            <a:pPr eaLnBrk="1" hangingPunct="1"/>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pPr algn="r" defTabSz="914400">
              <a:buNone/>
            </a:pPr>
            <a:fld id="{8447F4F0-5D44-4F8A-BD80-7AB67810D3A9}" type="slidenum">
              <a:rPr lang="de-CH" sz="1200" b="0" i="0">
                <a:solidFill>
                  <a:schemeClr val="tx1"/>
                </a:solidFill>
                <a:latin typeface="Calibri"/>
                <a:ea typeface="+mn-ea"/>
                <a:cs typeface="+mn-cs"/>
              </a:rPr>
              <a:pPr algn="r" defTabSz="914400">
                <a:buNone/>
              </a:pPr>
              <a:t>3</a:t>
            </a:fld>
            <a:endParaRPr lang="en-US"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pPr algn="r" defTabSz="914400">
              <a:buNone/>
            </a:pPr>
            <a:fld id="{5B17DF1E-9327-4049-BD71-6FB6CCF28302}" type="slidenum">
              <a:rPr lang="de-CH" sz="1200" b="0" i="0">
                <a:solidFill>
                  <a:schemeClr val="tx1"/>
                </a:solidFill>
                <a:latin typeface="Calibri"/>
                <a:ea typeface="+mn-ea"/>
                <a:cs typeface="+mn-cs"/>
              </a:rPr>
              <a:pPr algn="r" defTabSz="914400">
                <a:buNone/>
              </a:pPr>
              <a:t>4</a:t>
            </a:fld>
            <a:endParaRPr lang="en-US"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pPr>
              <a:spcBef>
                <a:spcPts val="588"/>
              </a:spcBef>
              <a:spcAft>
                <a:spcPts val="588"/>
              </a:spcAft>
            </a:pPr>
            <a:endParaRPr lang="en-US" b="1"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pPr algn="r" defTabSz="914400">
              <a:buNone/>
            </a:pPr>
            <a:fld id="{70D9A035-DBC1-4A74-BDD3-1486EE06622C}" type="slidenum">
              <a:rPr lang="de-CH" sz="1200" b="0" i="0">
                <a:solidFill>
                  <a:schemeClr val="tx1"/>
                </a:solidFill>
                <a:latin typeface="Calibri"/>
                <a:ea typeface="+mn-ea"/>
                <a:cs typeface="+mn-cs"/>
              </a:rPr>
              <a:pPr algn="r" defTabSz="914400">
                <a:buNone/>
              </a:pPr>
              <a:t>5</a:t>
            </a:fld>
            <a:endParaRPr lang="en-US"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a:spcBef>
                <a:spcPts val="588"/>
              </a:spcBef>
              <a:spcAft>
                <a:spcPts val="588"/>
              </a:spcAft>
            </a:pPr>
            <a:endParaRPr lang="en-US" b="1"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pPr algn="r" defTabSz="914400">
              <a:buNone/>
            </a:pPr>
            <a:fld id="{47377769-B33C-4E59-AC93-6EC7CD8E8139}" type="slidenum">
              <a:rPr lang="de-CH" sz="1200" b="0" i="0">
                <a:solidFill>
                  <a:schemeClr val="tx1"/>
                </a:solidFill>
                <a:latin typeface="Calibri"/>
                <a:ea typeface="+mn-ea"/>
                <a:cs typeface="+mn-cs"/>
              </a:rPr>
              <a:pPr algn="r" defTabSz="914400">
                <a:buNone/>
              </a:pPr>
              <a:t>6</a:t>
            </a:fld>
            <a:endParaRPr lang="en-US"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a:spcBef>
                <a:spcPts val="588"/>
              </a:spcBef>
              <a:spcAft>
                <a:spcPts val="588"/>
              </a:spcAft>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pPr algn="r" defTabSz="914400">
              <a:buNone/>
            </a:pPr>
            <a:fld id="{04415D5D-E2BC-4F40-8DC2-C5EB8EA31B6B}" type="slidenum">
              <a:rPr lang="de-CH" sz="1200" b="0" i="0">
                <a:solidFill>
                  <a:schemeClr val="tx1"/>
                </a:solidFill>
                <a:latin typeface="Calibri"/>
                <a:ea typeface="+mn-ea"/>
                <a:cs typeface="+mn-cs"/>
              </a:rPr>
              <a:pPr algn="r" defTabSz="914400">
                <a:buNone/>
              </a:pPr>
              <a:t>11</a:t>
            </a:fld>
            <a:endParaRPr lang="en-US"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pPr algn="r" defTabSz="914400">
              <a:buNone/>
            </a:pPr>
            <a:fld id="{88AF62AA-AD9B-4FB1-B46E-9DC1E8692A9A}" type="slidenum">
              <a:rPr lang="de-CH" sz="1200" b="0" i="0">
                <a:solidFill>
                  <a:schemeClr val="tx1"/>
                </a:solidFill>
                <a:latin typeface="Calibri"/>
                <a:ea typeface="+mn-ea"/>
                <a:cs typeface="+mn-cs"/>
              </a:rPr>
              <a:pPr algn="r" defTabSz="914400">
                <a:buNone/>
              </a:pPr>
              <a:t>12</a:t>
            </a:fld>
            <a:endParaRPr lang="en-US" smtClean="0"/>
          </a:p>
        </p:txBody>
      </p:sp>
      <p:sp>
        <p:nvSpPr>
          <p:cNvPr id="154627" name="Rectangle 2"/>
          <p:cNvSpPr>
            <a:spLocks noGrp="1" noRot="1" noChangeAspect="1" noChangeArrowheads="1" noTextEdit="1"/>
          </p:cNvSpPr>
          <p:nvPr>
            <p:ph type="sldImg"/>
          </p:nvPr>
        </p:nvSpPr>
        <p:spPr>
          <a:xfrm>
            <a:off x="1144588" y="685800"/>
            <a:ext cx="4570412" cy="3429000"/>
          </a:xfrm>
          <a:ln/>
        </p:spPr>
      </p:sp>
      <p:sp>
        <p:nvSpPr>
          <p:cNvPr id="15462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pPr algn="r" defTabSz="914400">
              <a:buNone/>
            </a:pPr>
            <a:fld id="{C3A5C894-3621-4B54-BDDD-D0B612F1B714}" type="slidenum">
              <a:rPr lang="de-CH" sz="1200" b="0" i="0">
                <a:solidFill>
                  <a:schemeClr val="tx1"/>
                </a:solidFill>
                <a:latin typeface="Calibri"/>
                <a:ea typeface="+mn-ea"/>
                <a:cs typeface="+mn-cs"/>
              </a:rPr>
              <a:pPr algn="r" defTabSz="914400">
                <a:buNone/>
              </a:pPr>
              <a:t>14</a:t>
            </a:fld>
            <a:endParaRPr lang="en-US"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marL="223838" indent="-223838">
              <a:buFontTx/>
              <a:buAutoNum type="arabicParenBoth"/>
            </a:pP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Image 8"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7"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extLst>
      <p:ext uri="{BB962C8B-B14F-4D97-AF65-F5344CB8AC3E}">
        <p14:creationId xmlns:p14="http://schemas.microsoft.com/office/powerpoint/2010/main" xmlns="" val="297054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pic>
        <p:nvPicPr>
          <p:cNvPr id="7"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Tree>
    <p:extLst>
      <p:ext uri="{BB962C8B-B14F-4D97-AF65-F5344CB8AC3E}">
        <p14:creationId xmlns:p14="http://schemas.microsoft.com/office/powerpoint/2010/main" xmlns="" val="20968131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re 1"/>
          <p:cNvSpPr>
            <a:spLocks noGrp="1"/>
          </p:cNvSpPr>
          <p:nvPr>
            <p:ph type="title"/>
          </p:nvPr>
        </p:nvSpPr>
        <p:spPr>
          <a:xfrm>
            <a:off x="827584" y="273052"/>
            <a:ext cx="2637933" cy="1162050"/>
          </a:xfrm>
        </p:spPr>
        <p:txBody>
          <a:bodyPr anchor="ct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6" name="Rectangle 5"/>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Vertical Tex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41836191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5" name="Rectangle 4"/>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02163" y="1296988"/>
            <a:ext cx="4249737" cy="23542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02163" y="3803650"/>
            <a:ext cx="4249737" cy="23558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02163" y="1296988"/>
            <a:ext cx="4249737" cy="23542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02163" y="3803650"/>
            <a:ext cx="4249737" cy="23558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5410200" y="6553200"/>
            <a:ext cx="674688" cy="225425"/>
          </a:xfrm>
          <a:prstGeom prst="rect">
            <a:avLst/>
          </a:prstGeom>
        </p:spPr>
        <p:txBody>
          <a:bodyPr/>
          <a:lstStyle>
            <a:lvl1pPr>
              <a:defRPr/>
            </a:lvl1pPr>
          </a:lstStyle>
          <a:p>
            <a:pPr>
              <a:defRPr/>
            </a:pPr>
            <a:fld id="{E8816F4A-B849-4AA0-A496-F2B59C21A696}" type="datetimeFigureOut">
              <a:rPr lang="en-US"/>
              <a:pPr>
                <a:defRPr/>
              </a:pPr>
              <a:t>3/28/2012</a:t>
            </a:fld>
            <a:endParaRPr lang="en-US" dirty="0"/>
          </a:p>
        </p:txBody>
      </p:sp>
      <p:sp>
        <p:nvSpPr>
          <p:cNvPr id="6" name="Slide Number Placeholder 5"/>
          <p:cNvSpPr>
            <a:spLocks noGrp="1"/>
          </p:cNvSpPr>
          <p:nvPr>
            <p:ph type="sldNum" sz="quarter" idx="11"/>
          </p:nvPr>
        </p:nvSpPr>
        <p:spPr>
          <a:xfrm>
            <a:off x="6096000" y="6575425"/>
            <a:ext cx="474663" cy="203200"/>
          </a:xfrm>
          <a:prstGeom prst="rect">
            <a:avLst/>
          </a:prstGeom>
        </p:spPr>
        <p:txBody>
          <a:bodyPr/>
          <a:lstStyle>
            <a:lvl1pPr>
              <a:defRPr/>
            </a:lvl1pPr>
          </a:lstStyle>
          <a:p>
            <a:pPr>
              <a:defRPr/>
            </a:pPr>
            <a:fld id="{2C3CE2CB-ADA1-497C-9C75-BCB60A00AF8F}" type="slidenum">
              <a:rPr lang="en-US"/>
              <a:pPr>
                <a:defRPr/>
              </a:pPr>
              <a:t>‹#›</a:t>
            </a:fld>
            <a:endParaRPr lang="en-US" dirty="0"/>
          </a:p>
        </p:txBody>
      </p:sp>
    </p:spTree>
  </p:cSld>
  <p:clrMapOvr>
    <a:masterClrMapping/>
  </p:clrMapOvr>
  <p:transition>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01613" y="107950"/>
            <a:ext cx="7586662" cy="8001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201613" y="1296988"/>
            <a:ext cx="4248150" cy="23542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02163" y="1296988"/>
            <a:ext cx="4249737" cy="23542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201613" y="3803650"/>
            <a:ext cx="4248150" cy="23558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02163" y="3803650"/>
            <a:ext cx="4249737" cy="23558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5410200" y="6553200"/>
            <a:ext cx="674688" cy="225425"/>
          </a:xfrm>
          <a:prstGeom prst="rect">
            <a:avLst/>
          </a:prstGeom>
        </p:spPr>
        <p:txBody>
          <a:bodyPr/>
          <a:lstStyle>
            <a:lvl1pPr>
              <a:defRPr>
                <a:latin typeface="Arial" charset="0"/>
              </a:defRPr>
            </a:lvl1pPr>
          </a:lstStyle>
          <a:p>
            <a:pPr>
              <a:defRPr/>
            </a:pPr>
            <a:fld id="{0063D454-DB06-4D0D-95EB-69103EDD7819}" type="datetimeFigureOut">
              <a:rPr lang="en-US"/>
              <a:pPr>
                <a:defRPr/>
              </a:pPr>
              <a:t>3/28/2012</a:t>
            </a:fld>
            <a:endParaRPr lang="en-US" dirty="0"/>
          </a:p>
        </p:txBody>
      </p:sp>
      <p:sp>
        <p:nvSpPr>
          <p:cNvPr id="4" name="Slide Number Placeholder 5"/>
          <p:cNvSpPr>
            <a:spLocks noGrp="1"/>
          </p:cNvSpPr>
          <p:nvPr>
            <p:ph type="sldNum" sz="quarter" idx="11"/>
          </p:nvPr>
        </p:nvSpPr>
        <p:spPr>
          <a:xfrm>
            <a:off x="6096000" y="6575425"/>
            <a:ext cx="474663" cy="203200"/>
          </a:xfrm>
          <a:prstGeom prst="rect">
            <a:avLst/>
          </a:prstGeom>
        </p:spPr>
        <p:txBody>
          <a:bodyPr/>
          <a:lstStyle>
            <a:lvl1pPr>
              <a:defRPr>
                <a:latin typeface="Arial" charset="0"/>
              </a:defRPr>
            </a:lvl1pPr>
          </a:lstStyle>
          <a:p>
            <a:pPr>
              <a:defRPr/>
            </a:pPr>
            <a:fld id="{452C888B-6447-4A8D-B68B-955C1CC32A16}" type="slidenum">
              <a:rPr lang="en-US"/>
              <a:pPr>
                <a:defRPr/>
              </a:pPr>
              <a:t>‹#›</a:t>
            </a:fld>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242673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no Content">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3715182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3661533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no Logo)">
    <p:spTree>
      <p:nvGrpSpPr>
        <p:cNvPr id="1" name=""/>
        <p:cNvGrpSpPr/>
        <p:nvPr/>
      </p:nvGrpSpPr>
      <p:grpSpPr>
        <a:xfrm>
          <a:off x="0" y="0"/>
          <a:ext cx="0" cy="0"/>
          <a:chOff x="0" y="0"/>
          <a:chExt cx="0" cy="0"/>
        </a:xfrm>
      </p:grpSpPr>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6"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extLst>
      <p:ext uri="{BB962C8B-B14F-4D97-AF65-F5344CB8AC3E}">
        <p14:creationId xmlns:p14="http://schemas.microsoft.com/office/powerpoint/2010/main" xmlns="" val="2599691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extLst>
      <p:ext uri="{BB962C8B-B14F-4D97-AF65-F5344CB8AC3E}">
        <p14:creationId xmlns:p14="http://schemas.microsoft.com/office/powerpoint/2010/main" xmlns="" val="1167883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hasCustomPrompt="1"/>
          </p:nvPr>
        </p:nvSpPr>
        <p:spPr>
          <a:xfrm>
            <a:off x="899592" y="994794"/>
            <a:ext cx="6501600" cy="489990"/>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99592" y="401859"/>
            <a:ext cx="6501600" cy="548640"/>
          </a:xfrm>
          <a:prstGeom prst="rect">
            <a:avLst/>
          </a:prstGeom>
          <a:effectLst/>
        </p:spPr>
        <p:txBody>
          <a:bodyPr vert="horz" lIns="91440" tIns="45720" rIns="91440" bIns="45720"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99592" y="1797120"/>
            <a:ext cx="7891200" cy="4368184"/>
          </a:xfrm>
          <a:prstGeom prst="rect">
            <a:avLst/>
          </a:prstGeom>
          <a:effectLst/>
        </p:spPr>
        <p:txBody>
          <a:bodyPr vert="horz" lIns="91440" tIns="45720" rIns="91440" bIns="45720" rtlCol="0">
            <a:normAutofit/>
          </a:bodyPr>
          <a:lstStyle/>
          <a:p>
            <a:pPr lvl="0"/>
            <a:r>
              <a:rPr lang="en-GB" dirty="0" smtClean="0">
                <a:effectLst/>
              </a:rPr>
              <a:t>Click to edit Master text styles</a:t>
            </a:r>
          </a:p>
          <a:p>
            <a:pPr lvl="1"/>
            <a:r>
              <a:rPr lang="en-GB" dirty="0" smtClean="0"/>
              <a:t>Second level</a:t>
            </a:r>
            <a:endParaRPr lang="en-US" noProof="0" dirty="0" smtClean="0"/>
          </a:p>
          <a:p>
            <a:pPr lvl="2"/>
            <a:r>
              <a:rPr lang="en-US" noProof="0" dirty="0" smtClean="0"/>
              <a:t>Third level</a:t>
            </a:r>
          </a:p>
          <a:p>
            <a:pPr lvl="3"/>
            <a:r>
              <a:rPr lang="en-US" noProof="0" dirty="0" smtClean="0"/>
              <a:t>Forth level</a:t>
            </a:r>
          </a:p>
          <a:p>
            <a:pPr lvl="4"/>
            <a:r>
              <a:rPr lang="en-US" noProof="0" dirty="0" smtClean="0"/>
              <a:t>Fifth level</a:t>
            </a:r>
            <a:endParaRPr lang="en-US" noProof="0" dirty="0"/>
          </a:p>
        </p:txBody>
      </p:sp>
      <p:sp>
        <p:nvSpPr>
          <p:cNvPr id="9" name="Espace réservé du numéro de diapositive 5"/>
          <p:cNvSpPr txBox="1">
            <a:spLocks/>
          </p:cNvSpPr>
          <p:nvPr/>
        </p:nvSpPr>
        <p:spPr>
          <a:xfrm>
            <a:off x="4191000" y="6492877"/>
            <a:ext cx="693440" cy="365125"/>
          </a:xfrm>
          <a:prstGeom prst="rect">
            <a:avLst/>
          </a:prstGeom>
        </p:spPr>
        <p:txBody>
          <a:bodyPr/>
          <a:lstStyle>
            <a:lvl1pPr>
              <a:defRPr sz="1000">
                <a:latin typeface="Arial" pitchFamily="34" charset="0"/>
                <a:cs typeface="Arial" pitchFamily="34" charset="0"/>
              </a:defRPr>
            </a:lvl1pPr>
          </a:lstStyle>
          <a:p>
            <a:pPr marL="0" marR="0" indent="0" algn="ctr" defTabSz="914400">
              <a:lnSpc>
                <a:spcPct val="100000"/>
              </a:lnSpc>
              <a:spcBef>
                <a:spcPts val="0"/>
              </a:spcBef>
              <a:spcAft>
                <a:spcPts val="0"/>
              </a:spcAft>
              <a:buNone/>
              <a:tabLst/>
            </a:pPr>
            <a:fld id="{77E95206-EC0C-43EF-8E7D-2BA7BDFE308A}" type="slidenum">
              <a:rPr lang="de-CH" sz="1000" b="0" i="0" u="none" strike="noStrike" kern="1200" cap="none" spc="0" baseline="0">
                <a:ln>
                  <a:noFill/>
                </a:ln>
                <a:solidFill>
                  <a:srgbClr val="FFFFFF">
                    <a:lumMod val="65000"/>
                  </a:srgbClr>
                </a:solidFill>
                <a:effectLst/>
                <a:latin typeface="Arial"/>
                <a:ea typeface="+mn-ea"/>
                <a:cs typeface="Arial"/>
              </a:rPr>
              <a:pPr marL="0" marR="0" indent="0" algn="ctr" defTabSz="914400">
                <a:lnSpc>
                  <a:spcPct val="100000"/>
                </a:lnSpc>
                <a:spcBef>
                  <a:spcPts val="0"/>
                </a:spcBef>
                <a:spcAft>
                  <a:spcPts val="0"/>
                </a:spcAft>
                <a:buNone/>
                <a:tabLst/>
              </a:pPr>
              <a:t>‹#›</a:t>
            </a:fld>
            <a:endParaRPr kumimoji="0" lang="fr-FR" sz="1000" b="0" i="0" u="none" strike="noStrike" kern="1200" cap="none" spc="0" normalizeH="0" baseline="0" noProof="0" dirty="0">
              <a:ln>
                <a:noFill/>
              </a:ln>
              <a:solidFill>
                <a:schemeClr val="bg1">
                  <a:lumMod val="65000"/>
                </a:schemeClr>
              </a:solidFill>
              <a:effectLst/>
              <a:uLnTx/>
              <a:uFillTx/>
              <a:latin typeface="Arial" pitchFamily="34" charset="0"/>
              <a:ea typeface="+mn-ea"/>
              <a:cs typeface="Arial" pitchFamily="34" charset="0"/>
            </a:endParaRPr>
          </a:p>
        </p:txBody>
      </p:sp>
      <p:pic>
        <p:nvPicPr>
          <p:cNvPr id="10" name="Picture 10" descr="Emblem_3DS_RGBcolor.png"/>
          <p:cNvPicPr>
            <a:picLocks noChangeAspect="1"/>
          </p:cNvPicPr>
          <p:nvPr/>
        </p:nvPicPr>
        <p:blipFill>
          <a:blip r:embed="rId26" cstate="print"/>
          <a:stretch>
            <a:fillRect/>
          </a:stretch>
        </p:blipFill>
        <p:spPr>
          <a:xfrm>
            <a:off x="107504" y="6241874"/>
            <a:ext cx="536896" cy="499494"/>
          </a:xfrm>
          <a:prstGeom prst="rect">
            <a:avLst/>
          </a:prstGeom>
        </p:spPr>
      </p:pic>
      <p:pic>
        <p:nvPicPr>
          <p:cNvPr id="12" name="Picture 8" descr="Bouton_charte_clic.png"/>
          <p:cNvPicPr>
            <a:picLocks noChangeAspect="1"/>
          </p:cNvPicPr>
          <p:nvPr/>
        </p:nvPicPr>
        <p:blipFill>
          <a:blip r:embed="rId27" cstate="print"/>
          <a:stretch>
            <a:fillRect/>
          </a:stretch>
        </p:blipFill>
        <p:spPr>
          <a:xfrm>
            <a:off x="395536" y="427680"/>
            <a:ext cx="461100" cy="600079"/>
          </a:xfrm>
          <a:prstGeom prst="rect">
            <a:avLst/>
          </a:prstGeom>
        </p:spPr>
      </p:pic>
      <p:sp>
        <p:nvSpPr>
          <p:cNvPr id="13" name="TextBox 12"/>
          <p:cNvSpPr txBox="1"/>
          <p:nvPr/>
        </p:nvSpPr>
        <p:spPr>
          <a:xfrm rot="16200000">
            <a:off x="-3278880" y="3332214"/>
            <a:ext cx="6860160" cy="20005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buNone/>
            </a:pPr>
            <a:r>
              <a:rPr lang="el-GR" sz="700" b="0" i="0" cap="none" spc="0">
                <a:ln>
                  <a:noFill/>
                </a:ln>
                <a:solidFill>
                  <a:srgbClr val="FFFFFF">
                    <a:lumMod val="65000"/>
                  </a:srgbClr>
                </a:solidFill>
                <a:effectLst/>
                <a:latin typeface="Arial Narrow"/>
                <a:ea typeface="+mn-ea"/>
                <a:cs typeface="Arial"/>
              </a:rPr>
              <a:t>Ι</a:t>
            </a:r>
            <a:r>
              <a:rPr lang="fr-FR" sz="700" b="0" i="0" cap="none" spc="0">
                <a:ln>
                  <a:noFill/>
                </a:ln>
                <a:solidFill>
                  <a:srgbClr val="FFFFFF">
                    <a:lumMod val="65000"/>
                  </a:srgbClr>
                </a:solidFill>
                <a:effectLst/>
                <a:latin typeface="Arial Narrow"/>
                <a:ea typeface="+mn-ea"/>
                <a:cs typeface="Arial"/>
              </a:rPr>
              <a:t> © Dassault Systèmes </a:t>
            </a:r>
            <a:r>
              <a:rPr lang="el-GR" sz="700" b="0" i="0" cap="none" spc="0">
                <a:ln>
                  <a:noFill/>
                </a:ln>
                <a:solidFill>
                  <a:srgbClr val="FFFFFF">
                    <a:lumMod val="65000"/>
                  </a:srgbClr>
                </a:solidFill>
                <a:effectLst/>
                <a:latin typeface="Arial Narrow"/>
                <a:ea typeface="+mn-ea"/>
                <a:cs typeface="Arial"/>
              </a:rPr>
              <a:t>Ι</a:t>
            </a:r>
            <a:r>
              <a:rPr lang="fr-FR" sz="700" b="0" i="0" cap="none" spc="0">
                <a:ln>
                  <a:noFill/>
                </a:ln>
                <a:solidFill>
                  <a:srgbClr val="FFFFFF">
                    <a:lumMod val="65000"/>
                  </a:srgbClr>
                </a:solidFill>
                <a:effectLst/>
                <a:latin typeface="Arial Narrow"/>
                <a:ea typeface="+mn-ea"/>
                <a:cs typeface="Arial"/>
              </a:rPr>
              <a:t> </a:t>
            </a:r>
            <a:r>
              <a:rPr lang="en-US" sz="700" b="0" i="0" cap="none" spc="0">
                <a:ln>
                  <a:noFill/>
                </a:ln>
                <a:solidFill>
                  <a:srgbClr val="FFFFFF">
                    <a:lumMod val="65000"/>
                  </a:srgbClr>
                </a:solidFill>
                <a:effectLst/>
                <a:latin typeface="Arial Narrow"/>
                <a:ea typeface="+mn-ea"/>
                <a:cs typeface="Arial"/>
              </a:rPr>
              <a:t>Vertrauliche</a:t>
            </a:r>
            <a:r>
              <a:rPr lang="fr-FR" sz="700" b="0" i="0" cap="none" spc="0">
                <a:ln>
                  <a:noFill/>
                </a:ln>
                <a:solidFill>
                  <a:srgbClr val="FFFFFF">
                    <a:lumMod val="65000"/>
                  </a:srgbClr>
                </a:solidFill>
                <a:effectLst/>
                <a:latin typeface="Arial Narrow"/>
                <a:ea typeface="+mn-ea"/>
                <a:cs typeface="Arial"/>
              </a:rPr>
              <a:t> Informationen </a:t>
            </a:r>
            <a:r>
              <a:rPr lang="el-GR" sz="700" b="0" i="0" cap="none" spc="0">
                <a:ln>
                  <a:noFill/>
                </a:ln>
                <a:solidFill>
                  <a:srgbClr val="FFFFFF">
                    <a:lumMod val="65000"/>
                  </a:srgbClr>
                </a:solidFill>
                <a:effectLst/>
                <a:latin typeface="Arial Narrow"/>
                <a:ea typeface="+mn-ea"/>
                <a:cs typeface="Arial"/>
              </a:rPr>
              <a:t>Ι</a:t>
            </a:r>
            <a:endParaRPr lang="fr-FR" sz="700" b="0" cap="none" spc="0" dirty="0">
              <a:ln>
                <a:noFill/>
              </a:ln>
              <a:solidFill>
                <a:schemeClr val="bg1">
                  <a:lumMod val="65000"/>
                </a:schemeClr>
              </a:solidFill>
              <a:effectLst/>
            </a:endParaRPr>
          </a:p>
        </p:txBody>
      </p:sp>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Picture 14"/>
          <p:cNvPicPr>
            <a:picLocks noChangeAspect="1"/>
          </p:cNvPicPr>
          <p:nvPr/>
        </p:nvPicPr>
        <p:blipFill>
          <a:blip r:embed="rId28" cstate="print">
            <a:extLst>
              <a:ext uri="{28A0092B-C50C-407E-A947-70E740481C1C}">
                <a14:useLocalDpi xmlns:a14="http://schemas.microsoft.com/office/drawing/2010/main" xmlns="" val="0"/>
              </a:ext>
            </a:extLst>
          </a:blip>
          <a:stretch>
            <a:fillRect/>
          </a:stretch>
        </p:blipFill>
        <p:spPr>
          <a:xfrm>
            <a:off x="7486255" y="6323388"/>
            <a:ext cx="1671841" cy="53028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8" r:id="rId4"/>
    <p:sldLayoutId id="2147483667" r:id="rId5"/>
    <p:sldLayoutId id="2147483660" r:id="rId6"/>
    <p:sldLayoutId id="2147483662" r:id="rId7"/>
    <p:sldLayoutId id="2147483652" r:id="rId8"/>
    <p:sldLayoutId id="2147483653" r:id="rId9"/>
    <p:sldLayoutId id="2147483664" r:id="rId10"/>
    <p:sldLayoutId id="2147483654" r:id="rId11"/>
    <p:sldLayoutId id="2147483655" r:id="rId12"/>
    <p:sldLayoutId id="2147483663" r:id="rId13"/>
    <p:sldLayoutId id="2147483656" r:id="rId14"/>
    <p:sldLayoutId id="2147483657" r:id="rId15"/>
    <p:sldLayoutId id="2147483658" r:id="rId16"/>
    <p:sldLayoutId id="2147483665" r:id="rId17"/>
    <p:sldLayoutId id="2147483659" r:id="rId18"/>
    <p:sldLayoutId id="2147483670" r:id="rId19"/>
    <p:sldLayoutId id="2147483671" r:id="rId20"/>
    <p:sldLayoutId id="2147483672" r:id="rId21"/>
    <p:sldLayoutId id="2147483673" r:id="rId22"/>
    <p:sldLayoutId id="2147483674" r:id="rId23"/>
    <p:sldLayoutId id="2147483675" r:id="rId24"/>
  </p:sldLayoutIdLst>
  <p:txStyles>
    <p:titleStyle>
      <a:lvl1pPr algn="l" defTabSz="914400" rtl="0" eaLnBrk="1" latinLnBrk="0" hangingPunct="1">
        <a:spcBef>
          <a:spcPct val="0"/>
        </a:spcBef>
        <a:buNone/>
        <a:defRPr sz="3000" b="1" kern="1200" baseline="0">
          <a:solidFill>
            <a:schemeClr val="tx1"/>
          </a:solidFill>
          <a:latin typeface="Arial Narrow" pitchFamily="34" charset="0"/>
          <a:ea typeface="+mj-ea"/>
          <a:cs typeface="+mj-cs"/>
        </a:defRPr>
      </a:lvl1pPr>
    </p:titleStyle>
    <p:bodyStyle>
      <a:lvl1pPr marL="342900" indent="-34290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1pPr>
      <a:lvl2pPr marL="742950" indent="-28575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2pPr>
      <a:lvl3pPr marL="1143000" indent="-228600" algn="l" defTabSz="914400" rtl="0" eaLnBrk="1" latinLnBrk="0" hangingPunct="1">
        <a:spcBef>
          <a:spcPct val="20000"/>
        </a:spcBef>
        <a:buFont typeface="Courier New" pitchFamily="49" charset="0"/>
        <a:buChar char="o"/>
        <a:defRPr sz="2000" kern="1200" baseline="0">
          <a:solidFill>
            <a:schemeClr val="tx1"/>
          </a:solidFill>
          <a:latin typeface="Arial Narrow" pitchFamily="34" charset="0"/>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3048000" y="1524000"/>
            <a:ext cx="5562600" cy="685800"/>
          </a:xfrm>
        </p:spPr>
        <p:txBody>
          <a:bodyPr/>
          <a:lstStyle/>
          <a:p>
            <a:pPr algn="l" defTabSz="914400">
              <a:spcBef>
                <a:spcPct val="0"/>
              </a:spcBef>
              <a:buNone/>
            </a:pPr>
            <a:r>
              <a:rPr lang="en-US" i="0" baseline="0" dirty="0" err="1">
                <a:solidFill>
                  <a:srgbClr val="4B575F"/>
                </a:solidFill>
                <a:latin typeface="+mj-lt"/>
                <a:ea typeface="+mj-ea"/>
                <a:cs typeface="+mj-cs"/>
              </a:rPr>
              <a:t>SolidWorks</a:t>
            </a:r>
            <a:r>
              <a:rPr lang="en-US" i="0" baseline="0" dirty="0">
                <a:solidFill>
                  <a:srgbClr val="4B575F"/>
                </a:solidFill>
                <a:latin typeface="+mj-lt"/>
                <a:ea typeface="+mj-ea"/>
                <a:cs typeface="+mj-cs"/>
              </a:rPr>
              <a:t> Flow Simulation </a:t>
            </a:r>
            <a:br>
              <a:rPr lang="en-US" i="0" baseline="0" dirty="0">
                <a:solidFill>
                  <a:srgbClr val="4B575F"/>
                </a:solidFill>
                <a:latin typeface="+mj-lt"/>
                <a:ea typeface="+mj-ea"/>
                <a:cs typeface="+mj-cs"/>
              </a:rPr>
            </a:br>
            <a:r>
              <a:rPr lang="en-US" i="0" baseline="0" dirty="0" err="1">
                <a:solidFill>
                  <a:srgbClr val="4B575F"/>
                </a:solidFill>
                <a:latin typeface="+mj-lt"/>
                <a:ea typeface="+mj-ea"/>
                <a:cs typeface="+mj-cs"/>
              </a:rPr>
              <a:t>Kursleiterhandbuch</a:t>
            </a:r>
            <a:endParaRPr lang="en-US" dirty="0" smtClean="0">
              <a:latin typeface="+mj-lt"/>
            </a:endParaRPr>
          </a:p>
        </p:txBody>
      </p:sp>
      <p:sp>
        <p:nvSpPr>
          <p:cNvPr id="27651" name="Rectangle 3"/>
          <p:cNvSpPr>
            <a:spLocks noGrp="1" noChangeArrowheads="1"/>
          </p:cNvSpPr>
          <p:nvPr>
            <p:ph type="subTitle" idx="4294967295"/>
          </p:nvPr>
        </p:nvSpPr>
        <p:spPr>
          <a:xfrm>
            <a:off x="5410200" y="2286000"/>
            <a:ext cx="3184525" cy="577850"/>
          </a:xfrm>
          <a:prstGeom prst="rect">
            <a:avLst/>
          </a:prstGeom>
        </p:spPr>
        <p:txBody>
          <a:bodyPr/>
          <a:lstStyle/>
          <a:p>
            <a:pPr algn="r">
              <a:buNone/>
            </a:pPr>
            <a:r>
              <a:rPr lang="de-CH" b="0" i="0"/>
              <a:t>SolidWorks 2012</a:t>
            </a:r>
          </a:p>
        </p:txBody>
      </p:sp>
      <p:sp>
        <p:nvSpPr>
          <p:cNvPr id="27652" name="AutoShape 4">
            <a:hlinkClick r:id=""/>
          </p:cNvPr>
          <p:cNvSpPr>
            <a:spLocks noChangeAspect="1" noChangeArrowheads="1"/>
          </p:cNvSpPr>
          <p:nvPr/>
        </p:nvSpPr>
        <p:spPr bwMode="auto">
          <a:xfrm>
            <a:off x="8686800" y="6400800"/>
            <a:ext cx="393700" cy="393700"/>
          </a:xfrm>
          <a:prstGeom prst="actionButtonHome">
            <a:avLst/>
          </a:prstGeom>
          <a:noFill/>
          <a:ln w="12700">
            <a:solidFill>
              <a:schemeClr val="tx1"/>
            </a:solidFill>
            <a:miter lim="800000"/>
            <a:headEnd type="none" w="sm" len="sm"/>
            <a:tailEnd type="none" w="sm" len="sm"/>
          </a:ln>
        </p:spPr>
        <p:txBody>
          <a:bodyPr wrap="none" anchor="ctr"/>
          <a:lstStyle/>
          <a:p>
            <a:pPr algn="r"/>
            <a:endParaRPr lang="en-US"/>
          </a:p>
        </p:txBody>
      </p:sp>
      <p:pic>
        <p:nvPicPr>
          <p:cNvPr id="27653" name="Picture 16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3400" y="381000"/>
            <a:ext cx="2257425" cy="1852612"/>
          </a:xfrm>
          <a:prstGeom prst="rect">
            <a:avLst/>
          </a:prstGeom>
          <a:noFill/>
          <a:ln w="9525">
            <a:noFill/>
            <a:miter lim="800000"/>
            <a:headEnd/>
            <a:tailEnd/>
          </a:ln>
        </p:spPr>
      </p:pic>
      <p:pic>
        <p:nvPicPr>
          <p:cNvPr id="27655" name="Picture 166"/>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4648200" y="3048000"/>
            <a:ext cx="3967163" cy="29829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Berechnungsoptionen</a:t>
            </a:r>
            <a:endParaRPr lang="en-US" dirty="0" smtClean="0"/>
          </a:p>
        </p:txBody>
      </p:sp>
      <p:sp>
        <p:nvSpPr>
          <p:cNvPr id="6" name="Rectangle 3"/>
          <p:cNvSpPr txBox="1">
            <a:spLocks noChangeArrowheads="1"/>
          </p:cNvSpPr>
          <p:nvPr/>
        </p:nvSpPr>
        <p:spPr>
          <a:xfrm>
            <a:off x="899592" y="1880216"/>
            <a:ext cx="7863408" cy="4368184"/>
          </a:xfrm>
          <a:prstGeom prst="rect">
            <a:avLst/>
          </a:prstGeom>
          <a:effectLst/>
        </p:spPr>
        <p:txBody>
          <a:bodyPr vert="horz" lIns="91440" tIns="45720" rIns="91440" bIns="45720" rtlCol="0">
            <a:normAutofit/>
          </a:bodyPr>
          <a:lstStyle/>
          <a:p>
            <a:pPr marL="342900" marR="0" indent="-342900" algn="l" defTabSz="914400">
              <a:lnSpc>
                <a:spcPct val="9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Stationäre und zeitabhängige Aufgaben können gelöst werden. Zeitabhängige Gleichungen werden mittels lokaler Zeitschritte gelöst.</a:t>
            </a:r>
          </a:p>
          <a:p>
            <a:pPr marL="342900" marR="0" indent="-342900" algn="l" defTabSz="914400">
              <a:lnSpc>
                <a:spcPct val="9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Strömungen aus inkompressiblen und kompressiblen viskosen, wärmeleitenden, multispezifischen Flüssigkeiten und nicht-Newtonschen Flüssigkeiten können berechnet werden.</a:t>
            </a:r>
          </a:p>
          <a:p>
            <a:pPr marL="342900" marR="0" indent="-342900" algn="l" defTabSz="914400">
              <a:lnSpc>
                <a:spcPct val="9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Schallnahe, Überschall- und Unterschall-Strömungen aus viskosen, wärmeleitenden, multispezifischen Gasen können berechnet werden.</a:t>
            </a:r>
          </a:p>
          <a:p>
            <a:pPr marL="342900" marR="0" indent="-342900" algn="l" defTabSz="914400">
              <a:lnSpc>
                <a:spcPct val="9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Bereiche mit verschiedenen Fluidtypen in ein und demselben Modell.</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
            </a:r>
            <a:br>
              <a:rPr lang="en-US" sz="3000" b="1" i="0" baseline="0">
                <a:solidFill>
                  <a:srgbClr val="4B575F"/>
                </a:solidFill>
                <a:latin typeface="Arial Narrow"/>
                <a:ea typeface="+mj-ea"/>
                <a:cs typeface="+mj-cs"/>
              </a:rPr>
            </a:br>
            <a:r>
              <a:rPr lang="en-US" sz="3000" b="1" i="0" baseline="0">
                <a:solidFill>
                  <a:srgbClr val="4B575F"/>
                </a:solidFill>
                <a:latin typeface="Arial Narrow"/>
                <a:ea typeface="+mj-ea"/>
                <a:cs typeface="+mj-cs"/>
              </a:rPr>
              <a:t>Berechnungsoptionen</a:t>
            </a:r>
            <a:br>
              <a:rPr lang="en-US" sz="3000" b="1" i="0" baseline="0">
                <a:solidFill>
                  <a:srgbClr val="4B575F"/>
                </a:solidFill>
                <a:latin typeface="Arial Narrow"/>
                <a:ea typeface="+mj-ea"/>
                <a:cs typeface="+mj-cs"/>
              </a:rPr>
            </a:br>
            <a:endParaRPr lang="en-US" dirty="0" smtClean="0"/>
          </a:p>
        </p:txBody>
      </p:sp>
      <p:sp>
        <p:nvSpPr>
          <p:cNvPr id="36868" name="Rectangle 10"/>
          <p:cNvSpPr>
            <a:spLocks noChangeArrowheads="1"/>
          </p:cNvSpPr>
          <p:nvPr/>
        </p:nvSpPr>
        <p:spPr bwMode="auto">
          <a:xfrm>
            <a:off x="5105400" y="-152400"/>
            <a:ext cx="6570663" cy="5861050"/>
          </a:xfrm>
          <a:prstGeom prst="rect">
            <a:avLst/>
          </a:prstGeom>
          <a:noFill/>
          <a:ln w="9525">
            <a:noFill/>
            <a:miter lim="800000"/>
            <a:headEnd/>
            <a:tailEnd/>
          </a:ln>
        </p:spPr>
        <p:txBody>
          <a:bodyPr/>
          <a:lstStyle/>
          <a:p>
            <a:pPr marL="234950" indent="-234950">
              <a:lnSpc>
                <a:spcPct val="95000"/>
              </a:lnSpc>
              <a:spcBef>
                <a:spcPct val="50000"/>
              </a:spcBef>
              <a:buClr>
                <a:schemeClr val="accent1"/>
              </a:buClr>
              <a:buFont typeface="Wingdings" pitchFamily="2" charset="2"/>
              <a:buChar char="§"/>
            </a:pPr>
            <a:endParaRPr lang="en-US" sz="1800" b="0" dirty="0"/>
          </a:p>
          <a:p>
            <a:pPr marL="234950" indent="-234950">
              <a:lnSpc>
                <a:spcPct val="95000"/>
              </a:lnSpc>
              <a:spcBef>
                <a:spcPct val="50000"/>
              </a:spcBef>
              <a:buClr>
                <a:schemeClr val="accent1"/>
              </a:buClr>
              <a:buFont typeface="Wingdings" pitchFamily="2" charset="2"/>
              <a:buChar char="§"/>
            </a:pPr>
            <a:endParaRPr lang="en-US" sz="1800" b="0" dirty="0"/>
          </a:p>
          <a:p>
            <a:pPr marL="234950" indent="-234950">
              <a:lnSpc>
                <a:spcPct val="95000"/>
              </a:lnSpc>
              <a:spcBef>
                <a:spcPct val="50000"/>
              </a:spcBef>
              <a:buClr>
                <a:schemeClr val="accent1"/>
              </a:buClr>
              <a:buFont typeface="Wingdings" pitchFamily="2" charset="2"/>
              <a:buChar char="§"/>
            </a:pPr>
            <a:endParaRPr lang="en-US" sz="1800" b="0" dirty="0"/>
          </a:p>
          <a:p>
            <a:pPr marL="234950" indent="-234950">
              <a:lnSpc>
                <a:spcPct val="95000"/>
              </a:lnSpc>
              <a:spcBef>
                <a:spcPct val="50000"/>
              </a:spcBef>
              <a:buClr>
                <a:schemeClr val="accent1"/>
              </a:buClr>
              <a:buFont typeface="Wingdings" pitchFamily="2" charset="2"/>
              <a:buChar char="§"/>
            </a:pPr>
            <a:endParaRPr lang="en-US" sz="1800" b="0" dirty="0"/>
          </a:p>
          <a:p>
            <a:pPr marL="234950" indent="-234950">
              <a:lnSpc>
                <a:spcPct val="95000"/>
              </a:lnSpc>
              <a:spcBef>
                <a:spcPct val="50000"/>
              </a:spcBef>
              <a:buClr>
                <a:schemeClr val="accent1"/>
              </a:buClr>
              <a:buFont typeface="Wingdings" pitchFamily="2" charset="2"/>
              <a:buNone/>
            </a:pPr>
            <a:endParaRPr lang="en-US" sz="1800" b="0" dirty="0"/>
          </a:p>
          <a:p>
            <a:pPr marL="234950" indent="-234950">
              <a:lnSpc>
                <a:spcPct val="95000"/>
              </a:lnSpc>
              <a:spcBef>
                <a:spcPct val="50000"/>
              </a:spcBef>
              <a:buClr>
                <a:schemeClr val="accent1"/>
              </a:buClr>
              <a:buFont typeface="Wingdings" pitchFamily="2" charset="2"/>
              <a:buChar char="§"/>
            </a:pPr>
            <a:endParaRPr lang="en-US" sz="1800" b="0" dirty="0"/>
          </a:p>
          <a:p>
            <a:pPr marL="234950" indent="-234950">
              <a:lnSpc>
                <a:spcPct val="95000"/>
              </a:lnSpc>
              <a:spcBef>
                <a:spcPct val="50000"/>
              </a:spcBef>
              <a:buClr>
                <a:schemeClr val="accent1"/>
              </a:buClr>
              <a:buFont typeface="Wingdings" pitchFamily="2" charset="2"/>
              <a:buChar char="§"/>
            </a:pPr>
            <a:endParaRPr lang="en-US" sz="1800" b="0" dirty="0"/>
          </a:p>
        </p:txBody>
      </p:sp>
      <p:sp>
        <p:nvSpPr>
          <p:cNvPr id="11"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Wärmeleitung in Feststoffen und Wärmestrahlung zwischen und aus Feststoffen können gleichzeitig berechnet werden.</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Wärmequellen können an Oberflächen und in Volumen </a:t>
            </a:r>
            <a:r>
              <a:rPr lang="de-CH" sz="2400" b="0" i="0" u="none" strike="noStrike" kern="1200" cap="none" spc="0" baseline="0" dirty="0" smtClean="0">
                <a:ln>
                  <a:noFill/>
                </a:ln>
                <a:solidFill>
                  <a:srgbClr val="4B575F"/>
                </a:solidFill>
                <a:effectLst/>
                <a:latin typeface="Arial Narrow"/>
                <a:ea typeface="+mn-ea"/>
                <a:cs typeface="+mn-cs"/>
              </a:rPr>
              <a:t>definiert werden</a:t>
            </a:r>
            <a:r>
              <a:rPr lang="de-CH" sz="2400" b="0" i="0" u="none" strike="noStrike" kern="1200" cap="none" spc="0" baseline="0" dirty="0">
                <a:ln>
                  <a:noFill/>
                </a:ln>
                <a:solidFill>
                  <a:srgbClr val="4B575F"/>
                </a:solidFill>
                <a:effectLst/>
                <a:latin typeface="Arial Narrow"/>
                <a:ea typeface="+mn-ea"/>
                <a:cs typeface="+mn-cs"/>
              </a:rPr>
              <a:t>.</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Schwerkrafteffekte können ebenfalls berücksichtigt werden.</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Poröse Medien können als verteilter Widerstand definiert werden.</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Wärmestrahlung von Fläche zu Fläche und von Fläche zu </a:t>
            </a:r>
            <a:r>
              <a:rPr lang="de-CH" sz="2400" b="0" i="0" u="none" strike="noStrike" kern="1200" cap="none" spc="0" baseline="0" dirty="0" smtClean="0">
                <a:ln>
                  <a:noFill/>
                </a:ln>
                <a:solidFill>
                  <a:srgbClr val="4B575F"/>
                </a:solidFill>
                <a:effectLst/>
                <a:latin typeface="Arial Narrow"/>
                <a:ea typeface="+mn-ea"/>
                <a:cs typeface="+mn-cs"/>
              </a:rPr>
              <a:t>Umgebung</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Globaler und lokaler </a:t>
            </a:r>
            <a:r>
              <a:rPr lang="de-CH" sz="2400" b="0" i="0" u="none" strike="noStrike" kern="1200" cap="none" spc="0" baseline="0" dirty="0" smtClean="0">
                <a:ln>
                  <a:noFill/>
                </a:ln>
                <a:solidFill>
                  <a:srgbClr val="4B575F"/>
                </a:solidFill>
                <a:effectLst/>
                <a:latin typeface="Arial Narrow"/>
                <a:ea typeface="+mn-ea"/>
                <a:cs typeface="+mn-cs"/>
              </a:rPr>
              <a:t>Rotationsbezugsrahmen</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Berechnungsoptionen</a:t>
            </a:r>
            <a:endParaRPr lang="en-US" dirty="0" smtClean="0"/>
          </a:p>
        </p:txBody>
      </p:sp>
      <p:sp>
        <p:nvSpPr>
          <p:cNvPr id="11"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smtClean="0">
                <a:ln>
                  <a:noFill/>
                </a:ln>
                <a:solidFill>
                  <a:srgbClr val="4B575F"/>
                </a:solidFill>
                <a:effectLst/>
                <a:latin typeface="Arial Narrow"/>
                <a:ea typeface="+mn-ea"/>
                <a:cs typeface="+mn-cs"/>
              </a:rPr>
              <a:t>Wasserdampfkondensation</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Berechnung der relativen </a:t>
            </a:r>
            <a:r>
              <a:rPr lang="de-CH" sz="2400" b="0" i="0" u="none" strike="noStrike" kern="1200" cap="none" spc="0" baseline="0" dirty="0" smtClean="0">
                <a:ln>
                  <a:noFill/>
                </a:ln>
                <a:solidFill>
                  <a:srgbClr val="4B575F"/>
                </a:solidFill>
                <a:effectLst/>
                <a:latin typeface="Arial Narrow"/>
                <a:ea typeface="+mn-ea"/>
                <a:cs typeface="+mn-cs"/>
              </a:rPr>
              <a:t>Luftfeuchtigkeit</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smtClean="0">
                <a:ln>
                  <a:noFill/>
                </a:ln>
                <a:solidFill>
                  <a:srgbClr val="4B575F"/>
                </a:solidFill>
                <a:effectLst/>
                <a:latin typeface="Arial Narrow"/>
                <a:ea typeface="+mn-ea"/>
                <a:cs typeface="+mn-cs"/>
              </a:rPr>
              <a:t>Kühlkörpersimulation</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Thermoelektrische </a:t>
            </a:r>
            <a:r>
              <a:rPr lang="de-CH" sz="2400" b="0" i="0" u="none" strike="noStrike" kern="1200" cap="none" spc="0" baseline="0" dirty="0" err="1" smtClean="0">
                <a:ln>
                  <a:noFill/>
                </a:ln>
                <a:solidFill>
                  <a:srgbClr val="4B575F"/>
                </a:solidFill>
                <a:effectLst/>
                <a:latin typeface="Arial Narrow"/>
                <a:ea typeface="+mn-ea"/>
                <a:cs typeface="+mn-cs"/>
              </a:rPr>
              <a:t>Peltierkühlelemente</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Kavitation im </a:t>
            </a:r>
            <a:r>
              <a:rPr lang="de-CH" sz="2400" b="0" i="0" u="none" strike="noStrike" kern="1200" cap="none" spc="0" baseline="0" dirty="0" smtClean="0">
                <a:ln>
                  <a:noFill/>
                </a:ln>
                <a:solidFill>
                  <a:srgbClr val="4B575F"/>
                </a:solidFill>
                <a:effectLst/>
                <a:latin typeface="Arial Narrow"/>
                <a:ea typeface="+mn-ea"/>
                <a:cs typeface="+mn-cs"/>
              </a:rPr>
              <a:t>Wasserstrom</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899592" y="401859"/>
            <a:ext cx="7101408" cy="548640"/>
          </a:xfrm>
        </p:spPr>
        <p:txBody>
          <a:bodyPr/>
          <a:lstStyle/>
          <a:p>
            <a:pPr algn="l" defTabSz="914400">
              <a:spcBef>
                <a:spcPct val="0"/>
              </a:spcBef>
              <a:buNone/>
            </a:pPr>
            <a:r>
              <a:rPr lang="en-US" sz="3000" b="1" i="0" baseline="0">
                <a:solidFill>
                  <a:srgbClr val="4B575F"/>
                </a:solidFill>
                <a:latin typeface="Arial Narrow"/>
                <a:ea typeface="+mj-ea"/>
                <a:cs typeface="+mj-cs"/>
              </a:rPr>
              <a:t>Allgemeine Analyseninformationen</a:t>
            </a:r>
            <a:endParaRPr lang="en-US" dirty="0" smtClean="0"/>
          </a:p>
        </p:txBody>
      </p:sp>
      <p:sp>
        <p:nvSpPr>
          <p:cNvPr id="16" name="Rectangle 3"/>
          <p:cNvSpPr txBox="1">
            <a:spLocks noChangeArrowheads="1"/>
          </p:cNvSpPr>
          <p:nvPr/>
        </p:nvSpPr>
        <p:spPr>
          <a:xfrm>
            <a:off x="899592" y="1797120"/>
            <a:ext cx="8015808"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Zeitabhängige Reynolds-gemittelte 3D-Navier-Stokes-Gleichungen, bei denen das k-e-Turbulenzmodell angewendet wird.</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Gültigkeitsprüfung für modellierte laminare, turbulente oder Übergangs-Begrenzungsschichten. Simulation von Reibung, Wärmeübertragung und </a:t>
            </a:r>
            <a:r>
              <a:rPr lang="de-CH" sz="2400" b="0" i="0" u="none" strike="noStrike" kern="1200" cap="none" spc="0" baseline="0" dirty="0" smtClean="0">
                <a:ln>
                  <a:noFill/>
                </a:ln>
                <a:solidFill>
                  <a:srgbClr val="4B575F"/>
                </a:solidFill>
                <a:effectLst/>
                <a:latin typeface="Arial Narrow"/>
                <a:ea typeface="+mn-ea"/>
                <a:cs typeface="+mn-cs"/>
              </a:rPr>
              <a:t>Strömungsseparation</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Wärmeleitfähigkeitsausgleich bei der Wärmeübertragung in Feststoffen und der Fläche-zu-Fläche-Strahlung sowie konjugierte Lösung von Wärmeübertragungsphänomenen in Feststoffen, Fluiden und der </a:t>
            </a:r>
            <a:r>
              <a:rPr lang="de-CH" sz="2400" b="0" i="0" u="none" strike="noStrike" kern="1200" cap="none" spc="0" baseline="0" dirty="0" smtClean="0">
                <a:ln>
                  <a:noFill/>
                </a:ln>
                <a:solidFill>
                  <a:srgbClr val="4B575F"/>
                </a:solidFill>
                <a:effectLst/>
                <a:latin typeface="Arial Narrow"/>
                <a:ea typeface="+mn-ea"/>
                <a:cs typeface="+mn-cs"/>
              </a:rPr>
              <a:t>Umgebung</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Fortschrittliche numerische Funktionen</a:t>
            </a:r>
            <a:endParaRPr lang="en-US" dirty="0" smtClean="0"/>
          </a:p>
        </p:txBody>
      </p:sp>
      <p:sp>
        <p:nvSpPr>
          <p:cNvPr id="8"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Automatische Vernetzungswerkzeuge ermöglichen die Erstellung eines Netzes für jedes beliebige 3D-Modell.</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Impliziter Solver mit </a:t>
            </a:r>
            <a:r>
              <a:rPr lang="de-CH" sz="2400" b="0" i="0" u="none" strike="noStrike" kern="1200" cap="none" spc="0" baseline="0" dirty="0" smtClean="0">
                <a:ln>
                  <a:noFill/>
                </a:ln>
                <a:solidFill>
                  <a:srgbClr val="4B575F"/>
                </a:solidFill>
                <a:effectLst/>
                <a:latin typeface="Arial Narrow"/>
                <a:ea typeface="+mn-ea"/>
                <a:cs typeface="+mn-cs"/>
              </a:rPr>
              <a:t>Mehrgitter</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Automatische Werkzeuge zur Konvergenzanalyse und zur </a:t>
            </a:r>
            <a:r>
              <a:rPr lang="de-CH" sz="2400" b="0" i="0" u="none" strike="noStrike" kern="1200" cap="none" spc="0" baseline="0" dirty="0" smtClean="0">
                <a:ln>
                  <a:noFill/>
                </a:ln>
                <a:solidFill>
                  <a:srgbClr val="4B575F"/>
                </a:solidFill>
                <a:effectLst/>
                <a:latin typeface="Arial Narrow"/>
                <a:ea typeface="+mn-ea"/>
                <a:cs typeface="+mn-cs"/>
              </a:rPr>
              <a:t>Berechnungsbeendung</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Leistungsfähige Funktionen zur Ergebnisverarbeitung und </a:t>
            </a:r>
            <a:r>
              <a:rPr lang="de-CH" sz="2400" b="0" i="0" u="none" strike="noStrike" kern="1200" cap="none" spc="0" baseline="0" dirty="0" smtClean="0">
                <a:ln>
                  <a:noFill/>
                </a:ln>
                <a:solidFill>
                  <a:srgbClr val="4B575F"/>
                </a:solidFill>
                <a:effectLst/>
                <a:latin typeface="Arial Narrow"/>
                <a:ea typeface="+mn-ea"/>
                <a:cs typeface="+mn-cs"/>
              </a:rPr>
              <a:t/>
            </a:r>
            <a:br>
              <a:rPr lang="de-CH" sz="2400" b="0" i="0" u="none" strike="noStrike" kern="1200" cap="none" spc="0" baseline="0" dirty="0" smtClean="0">
                <a:ln>
                  <a:noFill/>
                </a:ln>
                <a:solidFill>
                  <a:srgbClr val="4B575F"/>
                </a:solidFill>
                <a:effectLst/>
                <a:latin typeface="Arial Narrow"/>
                <a:ea typeface="+mn-ea"/>
                <a:cs typeface="+mn-cs"/>
              </a:rPr>
            </a:br>
            <a:r>
              <a:rPr lang="de-CH" sz="2400" b="0" i="0" u="none" strike="noStrike" kern="1200" cap="none" spc="0" baseline="0" dirty="0" smtClean="0">
                <a:ln>
                  <a:noFill/>
                </a:ln>
                <a:solidFill>
                  <a:srgbClr val="4B575F"/>
                </a:solidFill>
                <a:effectLst/>
                <a:latin typeface="Arial Narrow"/>
                <a:ea typeface="+mn-ea"/>
                <a:cs typeface="+mn-cs"/>
              </a:rPr>
              <a:t>3D-Visualisierung</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Automatische Auflösung von Modell- und </a:t>
            </a:r>
            <a:r>
              <a:rPr lang="de-CH" sz="2400" b="0" i="0" u="none" strike="noStrike" kern="1200" cap="none" spc="0" baseline="0" dirty="0" smtClean="0">
                <a:ln>
                  <a:noFill/>
                </a:ln>
                <a:solidFill>
                  <a:srgbClr val="4B575F"/>
                </a:solidFill>
                <a:effectLst/>
                <a:latin typeface="Arial Narrow"/>
                <a:ea typeface="+mn-ea"/>
                <a:cs typeface="+mn-cs"/>
              </a:rPr>
              <a:t>Strömungsfeldbesonderheiten</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Ziele der Analyse</a:t>
            </a:r>
            <a:endParaRPr lang="en-US" dirty="0"/>
          </a:p>
        </p:txBody>
      </p:sp>
      <p:sp>
        <p:nvSpPr>
          <p:cNvPr id="19"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Berechnung der Strömungsfeldparameter (Druck, Temperatur, Dichte, Geschwindigkeit, Konzentration usw.) an einem Punkt oder Volumen oder einer Fläche der </a:t>
            </a:r>
            <a:r>
              <a:rPr lang="de-CH" sz="2400" b="0" i="0" u="none" strike="noStrike" kern="1200" cap="none" spc="0" baseline="0" dirty="0" smtClean="0">
                <a:ln>
                  <a:noFill/>
                </a:ln>
                <a:solidFill>
                  <a:srgbClr val="4B575F"/>
                </a:solidFill>
                <a:effectLst/>
                <a:latin typeface="Arial Narrow"/>
                <a:ea typeface="+mn-ea"/>
                <a:cs typeface="+mn-cs"/>
              </a:rPr>
              <a:t>Berechnungsdomäne</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Berechnung der Temperatur an allen Punkten im </a:t>
            </a:r>
            <a:r>
              <a:rPr lang="de-CH" sz="2400" b="0" i="0" u="none" strike="noStrike" kern="1200" cap="none" spc="0" baseline="0" dirty="0" smtClean="0">
                <a:ln>
                  <a:noFill/>
                </a:ln>
                <a:solidFill>
                  <a:srgbClr val="4B575F"/>
                </a:solidFill>
                <a:effectLst/>
                <a:latin typeface="Arial Narrow"/>
                <a:ea typeface="+mn-ea"/>
                <a:cs typeface="+mn-cs"/>
              </a:rPr>
              <a:t>Modell</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Berechnung der transienten Phänomene im gesamten </a:t>
            </a:r>
            <a:r>
              <a:rPr lang="de-CH" sz="2400" b="0" i="0" u="none" strike="noStrike" kern="1200" cap="none" spc="0" baseline="0" dirty="0" smtClean="0">
                <a:ln>
                  <a:noFill/>
                </a:ln>
                <a:solidFill>
                  <a:srgbClr val="4B575F"/>
                </a:solidFill>
                <a:effectLst/>
                <a:latin typeface="Arial Narrow"/>
                <a:ea typeface="+mn-ea"/>
                <a:cs typeface="+mn-cs"/>
              </a:rPr>
              <a:t>Strömungsfeld</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Berechnung von Kräften und Momenten sowie aerodynamischen Koeffizienten. Berechnung der Verteilung der Schubspannung, die vom Strömungsfeld erzeugt </a:t>
            </a:r>
            <a:r>
              <a:rPr lang="de-CH" sz="2400" b="0" i="0" u="none" strike="noStrike" kern="1200" cap="none" spc="0" baseline="0" dirty="0" smtClean="0">
                <a:ln>
                  <a:noFill/>
                </a:ln>
                <a:solidFill>
                  <a:srgbClr val="4B575F"/>
                </a:solidFill>
                <a:effectLst/>
                <a:latin typeface="Arial Narrow"/>
                <a:ea typeface="+mn-ea"/>
                <a:cs typeface="+mn-cs"/>
              </a:rPr>
              <a:t>wird</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Ziele der Analyse</a:t>
            </a:r>
            <a:endParaRPr lang="en-US" dirty="0"/>
          </a:p>
        </p:txBody>
      </p:sp>
      <p:sp>
        <p:nvSpPr>
          <p:cNvPr id="6"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Berechnung von Mengen- und Volumendurchflüssen der </a:t>
            </a:r>
            <a:r>
              <a:rPr lang="de-CH" sz="2400" b="0" i="0" u="none" strike="noStrike" kern="1200" cap="none" spc="0" baseline="0" dirty="0" smtClean="0">
                <a:ln>
                  <a:noFill/>
                </a:ln>
                <a:solidFill>
                  <a:srgbClr val="4B575F"/>
                </a:solidFill>
                <a:effectLst/>
                <a:latin typeface="Arial Narrow"/>
                <a:ea typeface="+mn-ea"/>
                <a:cs typeface="+mn-cs"/>
              </a:rPr>
              <a:t>Konstruktion</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Ermittlung der Druckabfälle und des hydraulischen </a:t>
            </a:r>
            <a:r>
              <a:rPr lang="de-CH" sz="2400" b="0" i="0" u="none" strike="noStrike" kern="1200" cap="none" spc="0" baseline="0" dirty="0" smtClean="0">
                <a:ln>
                  <a:noFill/>
                </a:ln>
                <a:solidFill>
                  <a:srgbClr val="4B575F"/>
                </a:solidFill>
                <a:effectLst/>
                <a:latin typeface="Arial Narrow"/>
                <a:ea typeface="+mn-ea"/>
                <a:cs typeface="+mn-cs"/>
              </a:rPr>
              <a:t>Widerstands</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Berechnung der Wärmeflüsse und </a:t>
            </a:r>
            <a:r>
              <a:rPr lang="de-CH" sz="2400" b="0" i="0" u="none" strike="noStrike" kern="1200" cap="none" spc="0" baseline="0" dirty="0" smtClean="0">
                <a:ln>
                  <a:noFill/>
                </a:ln>
                <a:solidFill>
                  <a:srgbClr val="4B575F"/>
                </a:solidFill>
                <a:effectLst/>
                <a:latin typeface="Arial Narrow"/>
                <a:ea typeface="+mn-ea"/>
                <a:cs typeface="+mn-cs"/>
              </a:rPr>
              <a:t>Wärmeübertragungskoeffizienten</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Berechnung von Durchflussbahnen im Strömungsfeld und von Parametern der Wechselwirkung zwischen Partikeln und </a:t>
            </a:r>
            <a:r>
              <a:rPr lang="de-CH" sz="2400" b="0" i="0" u="none" strike="noStrike" kern="1200" cap="none" spc="0" baseline="0" dirty="0" smtClean="0">
                <a:ln>
                  <a:noFill/>
                </a:ln>
                <a:solidFill>
                  <a:srgbClr val="4B575F"/>
                </a:solidFill>
                <a:effectLst/>
                <a:latin typeface="Arial Narrow"/>
                <a:ea typeface="+mn-ea"/>
                <a:cs typeface="+mn-cs"/>
              </a:rPr>
              <a:t>Modell</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5" name="Rectangle 3"/>
          <p:cNvSpPr>
            <a:spLocks noGrp="1" noChangeArrowheads="1"/>
          </p:cNvSpPr>
          <p:nvPr>
            <p:ph type="title"/>
          </p:nvPr>
        </p:nvSpPr>
        <p:spPr/>
        <p:txBody>
          <a:bodyPr lIns="92075" tIns="46038" rIns="92075" bIns="46038"/>
          <a:lstStyle/>
          <a:p>
            <a:pPr algn="l" defTabSz="914400">
              <a:spcBef>
                <a:spcPct val="0"/>
              </a:spcBef>
              <a:buNone/>
            </a:pPr>
            <a:r>
              <a:rPr lang="en-US" sz="3000" b="1" i="0" baseline="0">
                <a:solidFill>
                  <a:srgbClr val="4B575F"/>
                </a:solidFill>
                <a:latin typeface="Arial Narrow"/>
                <a:ea typeface="+mj-ea"/>
                <a:cs typeface="+mj-cs"/>
              </a:rPr>
              <a:t>Vernetzung</a:t>
            </a:r>
            <a:endParaRPr lang="en-US" dirty="0" smtClean="0"/>
          </a:p>
        </p:txBody>
      </p:sp>
      <p:sp>
        <p:nvSpPr>
          <p:cNvPr id="7"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Durch die Vernetzung werden das Modell und das Fluidvolumen in viele kleine Zellen aufgeteilt.</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Je kleiner die Zellen, desto genauer die Ergebnisse und desto mehr Computer-Ressourcen werden benötigt.</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Nach einer Geometrieänderung muss das Modell neu vernetzt werden. Nach Änderung von Materialien oder Randbedingungen ist keine neue Vernetzung erforderlich.</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Das Netz wird anhand der angegebenen Mindestabstandsgröße, Mindestwanddicke und Ergebnisauflösung automatisch erstellt.</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title"/>
          </p:nvPr>
        </p:nvSpPr>
        <p:spPr/>
        <p:txBody>
          <a:bodyPr lIns="92075" tIns="46038" rIns="92075" bIns="46038"/>
          <a:lstStyle/>
          <a:p>
            <a:pPr algn="l" defTabSz="914400">
              <a:spcBef>
                <a:spcPct val="0"/>
              </a:spcBef>
              <a:buNone/>
            </a:pPr>
            <a:r>
              <a:rPr lang="en-US" sz="3000" b="1" i="0" baseline="0">
                <a:solidFill>
                  <a:srgbClr val="4B575F"/>
                </a:solidFill>
                <a:latin typeface="Arial Narrow"/>
                <a:ea typeface="+mj-ea"/>
                <a:cs typeface="+mj-cs"/>
              </a:rPr>
              <a:t>Ausführen der Analyse</a:t>
            </a:r>
            <a:endParaRPr lang="en-US" dirty="0" smtClean="0"/>
          </a:p>
        </p:txBody>
      </p:sp>
      <p:sp>
        <p:nvSpPr>
          <p:cNvPr id="8"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a:ln>
                  <a:noFill/>
                </a:ln>
                <a:solidFill>
                  <a:srgbClr val="4B575F"/>
                </a:solidFill>
                <a:effectLst/>
                <a:latin typeface="Arial Narrow"/>
                <a:ea typeface="+mn-ea"/>
                <a:cs typeface="+mn-cs"/>
              </a:rPr>
              <a:t>Während der Analyse werden solange Iterationen ausgeführt, bis eine Lösung erreicht ist. SolidWorks Flow Simulation bietet leistungsfähige und bedienungsfreundliche Werkzeuge zur Konvergenzanalyse, Berechnung der Ergebnisse und Verfolgung von transienten Analyseergebnissen sowie auch Funktionen zum Anzeigen einer Ergebnisvorschau, ohne die Analyse unterbrechen zu müssen.</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a:ln>
                  <a:noFill/>
                </a:ln>
                <a:solidFill>
                  <a:srgbClr val="4B575F"/>
                </a:solidFill>
                <a:effectLst/>
                <a:latin typeface="Arial Narrow"/>
                <a:ea typeface="+mn-ea"/>
                <a:cs typeface="+mn-cs"/>
              </a:rPr>
              <a:t>SolidWorks Flow Simulation verfügt über einen fortschrittlichen, schnellen und stabilen Solver, der genaue Ergebnisse liefert. </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a:ln>
                  <a:noFill/>
                </a:ln>
                <a:solidFill>
                  <a:srgbClr val="4B575F"/>
                </a:solidFill>
                <a:effectLst/>
                <a:latin typeface="Arial Narrow"/>
                <a:ea typeface="+mn-ea"/>
                <a:cs typeface="+mn-cs"/>
              </a:rPr>
              <a:t>Die Analyse wird automatisch abgeschlossen, sobald die vordefinierten Konvergenzkriterien erfüllt sind.</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title"/>
          </p:nvPr>
        </p:nvSpPr>
        <p:spPr/>
        <p:txBody>
          <a:bodyPr lIns="92075" tIns="46038" rIns="92075" bIns="46038"/>
          <a:lstStyle/>
          <a:p>
            <a:pPr algn="l" defTabSz="914400">
              <a:spcBef>
                <a:spcPct val="0"/>
              </a:spcBef>
              <a:buNone/>
            </a:pPr>
            <a:r>
              <a:rPr lang="en-US" sz="3000" b="1" i="0" baseline="0">
                <a:solidFill>
                  <a:srgbClr val="4B575F"/>
                </a:solidFill>
                <a:latin typeface="Arial Narrow"/>
                <a:ea typeface="+mj-ea"/>
                <a:cs typeface="+mj-cs"/>
              </a:rPr>
              <a:t>Visualisieren der Ergebnisse</a:t>
            </a:r>
            <a:endParaRPr lang="en-US" dirty="0" smtClean="0"/>
          </a:p>
        </p:txBody>
      </p:sp>
      <p:sp>
        <p:nvSpPr>
          <p:cNvPr id="7"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SolidWorks Flow Simulation bietet leistungsfähige Werkzeuge zur Darstellung der Ergebnisse: Schnitt- und Oberflächendarstellungen (Konturen, Isolinien, Vektoren), </a:t>
            </a:r>
            <a:r>
              <a:rPr lang="de-CH" sz="2400" b="0" i="0" u="none" strike="noStrike" kern="1200" cap="none" spc="0" baseline="0" dirty="0" smtClean="0">
                <a:ln>
                  <a:noFill/>
                </a:ln>
                <a:solidFill>
                  <a:srgbClr val="4B575F"/>
                </a:solidFill>
                <a:effectLst/>
                <a:latin typeface="Arial Narrow"/>
                <a:ea typeface="+mn-ea"/>
                <a:cs typeface="+mn-cs"/>
              </a:rPr>
              <a:t/>
            </a:r>
            <a:br>
              <a:rPr lang="de-CH" sz="2400" b="0" i="0" u="none" strike="noStrike" kern="1200" cap="none" spc="0" baseline="0" dirty="0" smtClean="0">
                <a:ln>
                  <a:noFill/>
                </a:ln>
                <a:solidFill>
                  <a:srgbClr val="4B575F"/>
                </a:solidFill>
                <a:effectLst/>
                <a:latin typeface="Arial Narrow"/>
                <a:ea typeface="+mn-ea"/>
                <a:cs typeface="+mn-cs"/>
              </a:rPr>
            </a:br>
            <a:r>
              <a:rPr lang="de-CH" sz="2400" b="0" i="0" u="none" strike="noStrike" kern="1200" cap="none" spc="0" baseline="0" dirty="0" smtClean="0">
                <a:ln>
                  <a:noFill/>
                </a:ln>
                <a:solidFill>
                  <a:srgbClr val="4B575F"/>
                </a:solidFill>
                <a:effectLst/>
                <a:latin typeface="Arial Narrow"/>
                <a:ea typeface="+mn-ea"/>
                <a:cs typeface="+mn-cs"/>
              </a:rPr>
              <a:t>3D-Profile</a:t>
            </a:r>
            <a:r>
              <a:rPr lang="de-CH" sz="2400" b="0" i="0" u="none" strike="noStrike" kern="1200" cap="none" spc="0" baseline="0" dirty="0">
                <a:ln>
                  <a:noFill/>
                </a:ln>
                <a:solidFill>
                  <a:srgbClr val="4B575F"/>
                </a:solidFill>
                <a:effectLst/>
                <a:latin typeface="Arial Narrow"/>
                <a:ea typeface="+mn-ea"/>
                <a:cs typeface="+mn-cs"/>
              </a:rPr>
              <a:t>, Iso-Oberflächen, XY-Darstellungen, Strömungs- </a:t>
            </a:r>
            <a:r>
              <a:rPr lang="de-CH" sz="2400" b="0" i="0" u="none" strike="noStrike" kern="1200" cap="none" spc="0" baseline="0" dirty="0" smtClean="0">
                <a:ln>
                  <a:noFill/>
                </a:ln>
                <a:solidFill>
                  <a:srgbClr val="4B575F"/>
                </a:solidFill>
                <a:effectLst/>
                <a:latin typeface="Arial Narrow"/>
                <a:ea typeface="+mn-ea"/>
                <a:cs typeface="+mn-cs"/>
              </a:rPr>
              <a:t/>
            </a:r>
            <a:br>
              <a:rPr lang="de-CH" sz="2400" b="0" i="0" u="none" strike="noStrike" kern="1200" cap="none" spc="0" baseline="0" dirty="0" smtClean="0">
                <a:ln>
                  <a:noFill/>
                </a:ln>
                <a:solidFill>
                  <a:srgbClr val="4B575F"/>
                </a:solidFill>
                <a:effectLst/>
                <a:latin typeface="Arial Narrow"/>
                <a:ea typeface="+mn-ea"/>
                <a:cs typeface="+mn-cs"/>
              </a:rPr>
            </a:br>
            <a:r>
              <a:rPr lang="de-CH" sz="2400" b="0" i="0" u="none" strike="noStrike" kern="1200" cap="none" spc="0" baseline="0" dirty="0" smtClean="0">
                <a:ln>
                  <a:noFill/>
                </a:ln>
                <a:solidFill>
                  <a:srgbClr val="4B575F"/>
                </a:solidFill>
                <a:effectLst/>
                <a:latin typeface="Arial Narrow"/>
                <a:ea typeface="+mn-ea"/>
                <a:cs typeface="+mn-cs"/>
              </a:rPr>
              <a:t>und </a:t>
            </a:r>
            <a:r>
              <a:rPr lang="de-CH" sz="2400" b="0" i="0" u="none" strike="noStrike" kern="1200" cap="none" spc="0" baseline="0" dirty="0">
                <a:ln>
                  <a:noFill/>
                </a:ln>
                <a:solidFill>
                  <a:srgbClr val="4B575F"/>
                </a:solidFill>
                <a:effectLst/>
                <a:latin typeface="Arial Narrow"/>
                <a:ea typeface="+mn-ea"/>
                <a:cs typeface="+mn-cs"/>
              </a:rPr>
              <a:t>Teilchenbahnen, Bewegungssimulation von Ergebnissen.</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SolidWorks Flow Simulation ist auch mit fortschrittlichen Werkzeugen zur Verarbeitung der Ergebnisse versehen: </a:t>
            </a:r>
            <a:r>
              <a:rPr lang="de-CH" sz="2400" b="0" i="0" u="none" strike="noStrike" kern="1200" cap="none" spc="0" baseline="0" dirty="0" smtClean="0">
                <a:ln>
                  <a:noFill/>
                </a:ln>
                <a:solidFill>
                  <a:srgbClr val="4B575F"/>
                </a:solidFill>
                <a:effectLst/>
                <a:latin typeface="Arial Narrow"/>
                <a:ea typeface="+mn-ea"/>
                <a:cs typeface="+mn-cs"/>
              </a:rPr>
              <a:t/>
            </a:r>
            <a:br>
              <a:rPr lang="de-CH" sz="2400" b="0" i="0" u="none" strike="noStrike" kern="1200" cap="none" spc="0" baseline="0" dirty="0" smtClean="0">
                <a:ln>
                  <a:noFill/>
                </a:ln>
                <a:solidFill>
                  <a:srgbClr val="4B575F"/>
                </a:solidFill>
                <a:effectLst/>
                <a:latin typeface="Arial Narrow"/>
                <a:ea typeface="+mn-ea"/>
                <a:cs typeface="+mn-cs"/>
              </a:rPr>
            </a:br>
            <a:r>
              <a:rPr lang="de-CH" sz="2400" b="0" i="0" u="none" strike="noStrike" kern="1200" cap="none" spc="0" baseline="0" dirty="0" smtClean="0">
                <a:ln>
                  <a:noFill/>
                </a:ln>
                <a:solidFill>
                  <a:srgbClr val="4B575F"/>
                </a:solidFill>
                <a:effectLst/>
                <a:latin typeface="Arial Narrow"/>
                <a:ea typeface="+mn-ea"/>
                <a:cs typeface="+mn-cs"/>
              </a:rPr>
              <a:t>Punkt-</a:t>
            </a:r>
            <a:r>
              <a:rPr lang="de-CH" sz="2400" b="0" i="0" u="none" strike="noStrike" kern="1200" cap="none" spc="0" baseline="0" dirty="0">
                <a:ln>
                  <a:noFill/>
                </a:ln>
                <a:solidFill>
                  <a:srgbClr val="4B575F"/>
                </a:solidFill>
                <a:effectLst/>
                <a:latin typeface="Arial Narrow"/>
                <a:ea typeface="+mn-ea"/>
                <a:cs typeface="+mn-cs"/>
              </a:rPr>
              <a:t>, Oberflächen- und Volumenparameter, Zieldarstellungen, MS Word-Berichte.</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10"/>
          <p:cNvSpPr>
            <a:spLocks noGrp="1" noChangeArrowheads="1"/>
          </p:cNvSpPr>
          <p:nvPr>
            <p:ph type="title"/>
          </p:nvPr>
        </p:nvSpPr>
        <p:spPr>
          <a:noFill/>
        </p:spPr>
        <p:txBody>
          <a:bodyPr/>
          <a:lstStyle/>
          <a:p>
            <a:pPr algn="l" defTabSz="914400">
              <a:spcBef>
                <a:spcPct val="0"/>
              </a:spcBef>
              <a:buNone/>
            </a:pPr>
            <a:r>
              <a:rPr lang="en-US" sz="3000" b="1" i="0" baseline="0">
                <a:solidFill>
                  <a:srgbClr val="4B575F"/>
                </a:solidFill>
                <a:latin typeface="Arial Narrow"/>
                <a:ea typeface="+mj-ea"/>
                <a:cs typeface="+mj-cs"/>
              </a:rPr>
              <a:t>Was ist SolidWorks Flow Simulation?</a:t>
            </a:r>
            <a:endParaRPr lang="en-US" dirty="0" smtClean="0">
              <a:latin typeface="Arial" pitchFamily="34" charset="0"/>
              <a:cs typeface="Arial" pitchFamily="34" charset="0"/>
            </a:endParaRPr>
          </a:p>
        </p:txBody>
      </p:sp>
      <p:sp>
        <p:nvSpPr>
          <p:cNvPr id="69" name="Rectangle 3"/>
          <p:cNvSpPr txBox="1">
            <a:spLocks noChangeArrowheads="1"/>
          </p:cNvSpPr>
          <p:nvPr/>
        </p:nvSpPr>
        <p:spPr>
          <a:xfrm>
            <a:off x="838200" y="1524000"/>
            <a:ext cx="7891200" cy="4368184"/>
          </a:xfrm>
          <a:prstGeom prst="rect">
            <a:avLst/>
          </a:prstGeom>
        </p:spPr>
        <p:txBody>
          <a:bodyPr/>
          <a:lstStyle/>
          <a:p>
            <a:pPr marL="342900" marR="0" indent="-342900" algn="l" defTabSz="914400">
              <a:lnSpc>
                <a:spcPct val="9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SolidWorks Flow Simulation ist ein Programm zur Fluidströmungs- und Wärmeübertragungsanalyse, das nahtlos in SolidWorks integriert ist.</a:t>
            </a:r>
          </a:p>
          <a:p>
            <a:pPr marL="342900" marR="0" indent="-342900" algn="l" defTabSz="914400">
              <a:lnSpc>
                <a:spcPct val="9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SolidWorks Flow Simulation simuliert das Testen des Prototyps Ihres Modells in der zugehörigen Arbeitsumgebung. Dadurch kann folgende Frage beantwortet werden: Welche Auswirkungen hat die Fluidströmung auf den Prototyp und welche Auswirkungen hat die Prototypauslegung auf die Fluidströmung?</a:t>
            </a:r>
          </a:p>
          <a:p>
            <a:pPr marL="342900" marR="0" indent="-342900" algn="l" defTabSz="914400">
              <a:lnSpc>
                <a:spcPct val="90000"/>
              </a:lnSpc>
              <a:spcBef>
                <a:spcPts val="2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SolidWorks Flow Simulation wird von Studenten, Konstrukteuren, Analyseexperten, Ingenieuren und anderen professionellen Anwendern zum Erstellen von effizienten Konstruktionen und/oder zur Leistungsoptimierung eingesetzt.</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899592" y="401859"/>
            <a:ext cx="8092008" cy="548640"/>
          </a:xfrm>
        </p:spPr>
        <p:txBody>
          <a:bodyPr/>
          <a:lstStyle/>
          <a:p>
            <a:pPr algn="l" defTabSz="914400">
              <a:spcBef>
                <a:spcPct val="0"/>
              </a:spcBef>
              <a:buNone/>
            </a:pPr>
            <a:r>
              <a:rPr lang="en-US" sz="3000" b="1" i="0" baseline="0" dirty="0" err="1">
                <a:solidFill>
                  <a:srgbClr val="4B575F"/>
                </a:solidFill>
                <a:latin typeface="Arial Narrow"/>
                <a:ea typeface="+mj-ea"/>
                <a:cs typeface="+mj-cs"/>
              </a:rPr>
              <a:t>Konstruktionszyklus</a:t>
            </a:r>
            <a:r>
              <a:rPr lang="en-US" sz="3000" b="1" i="0" baseline="0" dirty="0">
                <a:solidFill>
                  <a:srgbClr val="4B575F"/>
                </a:solidFill>
                <a:latin typeface="Arial Narrow"/>
                <a:ea typeface="+mj-ea"/>
                <a:cs typeface="+mj-cs"/>
              </a:rPr>
              <a:t> </a:t>
            </a:r>
            <a:r>
              <a:rPr lang="en-US" sz="3000" b="1" i="0" baseline="0" dirty="0" err="1">
                <a:solidFill>
                  <a:srgbClr val="4B575F"/>
                </a:solidFill>
                <a:latin typeface="Arial Narrow"/>
                <a:ea typeface="+mj-ea"/>
                <a:cs typeface="+mj-cs"/>
              </a:rPr>
              <a:t>bei</a:t>
            </a:r>
            <a:r>
              <a:rPr lang="en-US" sz="3000" b="1" i="0" baseline="0" dirty="0">
                <a:solidFill>
                  <a:srgbClr val="4B575F"/>
                </a:solidFill>
                <a:latin typeface="Arial Narrow"/>
                <a:ea typeface="+mj-ea"/>
                <a:cs typeface="+mj-cs"/>
              </a:rPr>
              <a:t> </a:t>
            </a:r>
            <a:r>
              <a:rPr lang="en-US" sz="3000" b="1" i="0" baseline="0" dirty="0" err="1">
                <a:solidFill>
                  <a:srgbClr val="4B575F"/>
                </a:solidFill>
                <a:latin typeface="Arial Narrow"/>
                <a:ea typeface="+mj-ea"/>
                <a:cs typeface="+mj-cs"/>
              </a:rPr>
              <a:t>SolidWorks</a:t>
            </a:r>
            <a:r>
              <a:rPr lang="en-US" sz="3000" b="1" i="0" baseline="0" dirty="0">
                <a:solidFill>
                  <a:srgbClr val="4B575F"/>
                </a:solidFill>
                <a:latin typeface="Arial Narrow"/>
                <a:ea typeface="+mj-ea"/>
                <a:cs typeface="+mj-cs"/>
              </a:rPr>
              <a:t> Flow Simulation</a:t>
            </a:r>
            <a:endParaRPr lang="en-US" dirty="0" smtClean="0"/>
          </a:p>
        </p:txBody>
      </p:sp>
      <p:sp>
        <p:nvSpPr>
          <p:cNvPr id="16" name="Rectangle 3"/>
          <p:cNvSpPr>
            <a:spLocks noGrp="1" noChangeArrowheads="1"/>
          </p:cNvSpPr>
          <p:nvPr>
            <p:ph type="body" idx="1"/>
          </p:nvPr>
        </p:nvSpPr>
        <p:spPr>
          <a:xfrm>
            <a:off x="457200" y="1219200"/>
            <a:ext cx="5486400" cy="5257800"/>
          </a:xfrm>
        </p:spPr>
        <p:txBody>
          <a:bodyPr/>
          <a:lstStyle/>
          <a:p>
            <a:pPr marL="342900" indent="-342900" algn="l" defTabSz="914400">
              <a:lnSpc>
                <a:spcPct val="85000"/>
              </a:lnSpc>
              <a:spcBef>
                <a:spcPts val="2000"/>
              </a:spcBef>
              <a:buClr>
                <a:srgbClr val="4B575F"/>
              </a:buClr>
              <a:buFont typeface="Wingdings"/>
              <a:buChar char="§"/>
            </a:pPr>
            <a:r>
              <a:rPr lang="de-CH" sz="2400" b="0" i="0" dirty="0">
                <a:solidFill>
                  <a:srgbClr val="4B575F"/>
                </a:solidFill>
                <a:effectLst/>
                <a:latin typeface="Arial Narrow"/>
                <a:ea typeface="+mn-ea"/>
                <a:cs typeface="+mn-cs"/>
              </a:rPr>
              <a:t>Erstellen des Modells mittels </a:t>
            </a:r>
            <a:r>
              <a:rPr lang="de-CH" sz="2400" b="0" i="0" dirty="0" err="1" smtClean="0">
                <a:solidFill>
                  <a:srgbClr val="4B575F"/>
                </a:solidFill>
                <a:effectLst/>
                <a:latin typeface="Arial Narrow"/>
                <a:ea typeface="+mn-ea"/>
                <a:cs typeface="+mn-cs"/>
              </a:rPr>
              <a:t>SolidWorks</a:t>
            </a:r>
            <a:endParaRPr lang="de-CH" sz="2400" b="0" i="0" dirty="0">
              <a:solidFill>
                <a:srgbClr val="4B575F"/>
              </a:solidFill>
              <a:effectLst/>
              <a:latin typeface="Arial Narrow"/>
              <a:ea typeface="+mn-ea"/>
              <a:cs typeface="+mn-cs"/>
            </a:endParaRPr>
          </a:p>
          <a:p>
            <a:pPr marL="342900" indent="-342900" algn="l" defTabSz="914400">
              <a:lnSpc>
                <a:spcPct val="85000"/>
              </a:lnSpc>
              <a:spcBef>
                <a:spcPts val="2000"/>
              </a:spcBef>
              <a:buClr>
                <a:srgbClr val="4B575F"/>
              </a:buClr>
              <a:buFont typeface="Wingdings"/>
              <a:buChar char="§"/>
            </a:pPr>
            <a:r>
              <a:rPr lang="de-CH" sz="2400" b="0" i="0" dirty="0">
                <a:solidFill>
                  <a:srgbClr val="4B575F"/>
                </a:solidFill>
                <a:effectLst/>
                <a:latin typeface="Arial Narrow"/>
                <a:ea typeface="+mn-ea"/>
                <a:cs typeface="+mn-cs"/>
              </a:rPr>
              <a:t>Simulieren der Objekt-Fluidumgebung und der thermischen Effekte mittels </a:t>
            </a:r>
            <a:r>
              <a:rPr lang="de-CH" sz="2400" b="0" i="0" dirty="0" err="1">
                <a:solidFill>
                  <a:srgbClr val="4B575F"/>
                </a:solidFill>
                <a:effectLst/>
                <a:latin typeface="Arial Narrow"/>
                <a:ea typeface="+mn-ea"/>
                <a:cs typeface="+mn-cs"/>
              </a:rPr>
              <a:t>SolidWorks</a:t>
            </a:r>
            <a:r>
              <a:rPr lang="de-CH" sz="2400" b="0" i="0" dirty="0">
                <a:solidFill>
                  <a:srgbClr val="4B575F"/>
                </a:solidFill>
                <a:effectLst/>
                <a:latin typeface="Arial Narrow"/>
                <a:ea typeface="+mn-ea"/>
                <a:cs typeface="+mn-cs"/>
              </a:rPr>
              <a:t> Flow </a:t>
            </a:r>
            <a:r>
              <a:rPr lang="de-CH" sz="2400" b="0" i="0" dirty="0" smtClean="0">
                <a:solidFill>
                  <a:srgbClr val="4B575F"/>
                </a:solidFill>
                <a:effectLst/>
                <a:latin typeface="Arial Narrow"/>
                <a:ea typeface="+mn-ea"/>
                <a:cs typeface="+mn-cs"/>
              </a:rPr>
              <a:t>Simulation</a:t>
            </a:r>
            <a:endParaRPr lang="de-CH" sz="2400" b="0" i="0" dirty="0">
              <a:solidFill>
                <a:srgbClr val="4B575F"/>
              </a:solidFill>
              <a:effectLst/>
              <a:latin typeface="Arial Narrow"/>
              <a:ea typeface="+mn-ea"/>
              <a:cs typeface="+mn-cs"/>
            </a:endParaRPr>
          </a:p>
          <a:p>
            <a:pPr marL="342900" indent="-342900" algn="l" defTabSz="914400">
              <a:lnSpc>
                <a:spcPct val="85000"/>
              </a:lnSpc>
              <a:spcBef>
                <a:spcPts val="2000"/>
              </a:spcBef>
              <a:buClr>
                <a:srgbClr val="4B575F"/>
              </a:buClr>
              <a:buFont typeface="Wingdings"/>
              <a:buChar char="§"/>
            </a:pPr>
            <a:r>
              <a:rPr lang="de-CH" sz="2400" b="0" i="0" dirty="0">
                <a:solidFill>
                  <a:srgbClr val="4B575F"/>
                </a:solidFill>
                <a:effectLst/>
                <a:latin typeface="Arial Narrow"/>
                <a:ea typeface="+mn-ea"/>
                <a:cs typeface="+mn-cs"/>
              </a:rPr>
              <a:t>Auswerten der Ergebnisse und Anpassung des Modells und erneute Simulation, bis die Konstruktion zufriedenstellend </a:t>
            </a:r>
            <a:r>
              <a:rPr lang="de-CH" sz="2400" b="0" i="0" dirty="0" smtClean="0">
                <a:solidFill>
                  <a:srgbClr val="4B575F"/>
                </a:solidFill>
                <a:effectLst/>
                <a:latin typeface="Arial Narrow"/>
                <a:ea typeface="+mn-ea"/>
                <a:cs typeface="+mn-cs"/>
              </a:rPr>
              <a:t>ist</a:t>
            </a:r>
            <a:endParaRPr lang="de-CH" sz="2400" b="0" i="0" dirty="0">
              <a:solidFill>
                <a:srgbClr val="4B575F"/>
              </a:solidFill>
              <a:effectLst/>
              <a:latin typeface="Arial Narrow"/>
              <a:ea typeface="+mn-ea"/>
              <a:cs typeface="+mn-cs"/>
            </a:endParaRPr>
          </a:p>
          <a:p>
            <a:pPr marL="342900" indent="-342900" algn="l" defTabSz="914400">
              <a:lnSpc>
                <a:spcPct val="85000"/>
              </a:lnSpc>
              <a:spcBef>
                <a:spcPts val="2000"/>
              </a:spcBef>
              <a:buClr>
                <a:srgbClr val="4B575F"/>
              </a:buClr>
              <a:buFont typeface="Wingdings"/>
              <a:buChar char="§"/>
            </a:pPr>
            <a:r>
              <a:rPr lang="de-CH" sz="2400" b="0" i="0" dirty="0">
                <a:solidFill>
                  <a:srgbClr val="4B575F"/>
                </a:solidFill>
                <a:effectLst/>
                <a:latin typeface="Arial Narrow"/>
                <a:ea typeface="+mn-ea"/>
                <a:cs typeface="+mn-cs"/>
              </a:rPr>
              <a:t>Fertigen des </a:t>
            </a:r>
            <a:r>
              <a:rPr lang="de-CH" sz="2400" b="0" i="0" dirty="0" smtClean="0">
                <a:solidFill>
                  <a:srgbClr val="4B575F"/>
                </a:solidFill>
                <a:effectLst/>
                <a:latin typeface="Arial Narrow"/>
                <a:ea typeface="+mn-ea"/>
                <a:cs typeface="+mn-cs"/>
              </a:rPr>
              <a:t>Modells</a:t>
            </a:r>
            <a:endParaRPr lang="de-CH" sz="2400" b="0" i="0" dirty="0">
              <a:solidFill>
                <a:srgbClr val="4B575F"/>
              </a:solidFill>
              <a:effectLst/>
              <a:latin typeface="Arial Narrow"/>
              <a:ea typeface="+mn-ea"/>
              <a:cs typeface="+mn-cs"/>
            </a:endParaRPr>
          </a:p>
        </p:txBody>
      </p:sp>
      <p:sp>
        <p:nvSpPr>
          <p:cNvPr id="17" name="AutoShape 6"/>
          <p:cNvSpPr>
            <a:spLocks noChangeArrowheads="1"/>
          </p:cNvSpPr>
          <p:nvPr/>
        </p:nvSpPr>
        <p:spPr bwMode="auto">
          <a:xfrm>
            <a:off x="6477000" y="1066800"/>
            <a:ext cx="1447800" cy="609600"/>
          </a:xfrm>
          <a:prstGeom prst="flowChartAlternateProcess">
            <a:avLst/>
          </a:prstGeom>
          <a:noFill/>
          <a:ln w="19050">
            <a:solidFill>
              <a:schemeClr val="tx1"/>
            </a:solidFill>
            <a:miter lim="800000"/>
            <a:headEnd/>
            <a:tailEnd/>
          </a:ln>
        </p:spPr>
        <p:txBody>
          <a:bodyPr wrap="none" anchor="ctr"/>
          <a:lstStyle/>
          <a:p>
            <a:pPr algn="ctr" defTabSz="914400">
              <a:buNone/>
            </a:pPr>
            <a:r>
              <a:rPr lang="de-CH" sz="1800" b="0" i="0">
                <a:solidFill>
                  <a:schemeClr val="tx1"/>
                </a:solidFill>
                <a:latin typeface="Arial Narrow"/>
                <a:ea typeface="+mn-ea"/>
                <a:cs typeface="+mn-cs"/>
              </a:rPr>
              <a:t>SolidWorks</a:t>
            </a:r>
          </a:p>
        </p:txBody>
      </p:sp>
      <p:sp>
        <p:nvSpPr>
          <p:cNvPr id="18" name="AutoShape 7"/>
          <p:cNvSpPr>
            <a:spLocks noChangeArrowheads="1"/>
          </p:cNvSpPr>
          <p:nvPr/>
        </p:nvSpPr>
        <p:spPr bwMode="auto">
          <a:xfrm>
            <a:off x="5867400" y="2133600"/>
            <a:ext cx="2895600" cy="533400"/>
          </a:xfrm>
          <a:prstGeom prst="flowChartAlternateProcess">
            <a:avLst/>
          </a:prstGeom>
          <a:noFill/>
          <a:ln w="19050">
            <a:solidFill>
              <a:schemeClr val="tx1"/>
            </a:solidFill>
            <a:miter lim="800000"/>
            <a:headEnd/>
            <a:tailEnd/>
          </a:ln>
        </p:spPr>
        <p:txBody>
          <a:bodyPr wrap="none" anchor="ctr"/>
          <a:lstStyle/>
          <a:p>
            <a:pPr algn="ctr" defTabSz="914400">
              <a:buNone/>
            </a:pPr>
            <a:r>
              <a:rPr lang="de-CH" sz="1800" b="0" i="0">
                <a:solidFill>
                  <a:schemeClr val="tx1"/>
                </a:solidFill>
                <a:latin typeface="Arial Narrow"/>
                <a:ea typeface="+mn-ea"/>
                <a:cs typeface="+mn-cs"/>
              </a:rPr>
              <a:t>SolidWorks Flow Simulation</a:t>
            </a:r>
          </a:p>
        </p:txBody>
      </p:sp>
      <p:sp>
        <p:nvSpPr>
          <p:cNvPr id="19" name="AutoShape 8"/>
          <p:cNvSpPr>
            <a:spLocks noChangeArrowheads="1"/>
          </p:cNvSpPr>
          <p:nvPr/>
        </p:nvSpPr>
        <p:spPr bwMode="auto">
          <a:xfrm>
            <a:off x="6477000" y="3200400"/>
            <a:ext cx="1371600" cy="533400"/>
          </a:xfrm>
          <a:prstGeom prst="flowChartAlternateProcess">
            <a:avLst/>
          </a:prstGeom>
          <a:noFill/>
          <a:ln w="19050">
            <a:solidFill>
              <a:schemeClr val="tx1"/>
            </a:solidFill>
            <a:miter lim="800000"/>
            <a:headEnd/>
            <a:tailEnd/>
          </a:ln>
        </p:spPr>
        <p:txBody>
          <a:bodyPr wrap="none" anchor="ctr"/>
          <a:lstStyle/>
          <a:p>
            <a:pPr algn="ctr" defTabSz="914400">
              <a:buNone/>
            </a:pPr>
            <a:r>
              <a:rPr lang="de-CH" sz="1800" b="0" i="0">
                <a:solidFill>
                  <a:schemeClr val="tx1"/>
                </a:solidFill>
                <a:latin typeface="Arial Narrow"/>
                <a:ea typeface="+mn-ea"/>
                <a:cs typeface="+mn-cs"/>
              </a:rPr>
              <a:t>Analysieren</a:t>
            </a:r>
          </a:p>
        </p:txBody>
      </p:sp>
      <p:sp>
        <p:nvSpPr>
          <p:cNvPr id="20" name="AutoShape 9"/>
          <p:cNvSpPr>
            <a:spLocks noChangeArrowheads="1"/>
          </p:cNvSpPr>
          <p:nvPr/>
        </p:nvSpPr>
        <p:spPr bwMode="auto">
          <a:xfrm>
            <a:off x="6400800" y="4191000"/>
            <a:ext cx="1524000" cy="1066800"/>
          </a:xfrm>
          <a:prstGeom prst="flowChartDecision">
            <a:avLst/>
          </a:prstGeom>
          <a:noFill/>
          <a:ln w="19050">
            <a:solidFill>
              <a:schemeClr val="tx1"/>
            </a:solidFill>
            <a:miter lim="800000"/>
            <a:headEnd/>
            <a:tailEnd/>
          </a:ln>
        </p:spPr>
        <p:txBody>
          <a:bodyPr wrap="none" anchor="ctr"/>
          <a:lstStyle/>
          <a:p>
            <a:pPr algn="ctr" defTabSz="914400">
              <a:buNone/>
            </a:pPr>
            <a:r>
              <a:rPr lang="de-CH" sz="1800" b="0" i="0" dirty="0" smtClean="0">
                <a:solidFill>
                  <a:srgbClr val="FF3300"/>
                </a:solidFill>
                <a:latin typeface="Arial Narrow"/>
                <a:ea typeface="+mn-ea"/>
                <a:cs typeface="+mn-cs"/>
              </a:rPr>
              <a:t>Zufrieden-</a:t>
            </a:r>
            <a:br>
              <a:rPr lang="de-CH" sz="1800" b="0" i="0" dirty="0" smtClean="0">
                <a:solidFill>
                  <a:srgbClr val="FF3300"/>
                </a:solidFill>
                <a:latin typeface="Arial Narrow"/>
                <a:ea typeface="+mn-ea"/>
                <a:cs typeface="+mn-cs"/>
              </a:rPr>
            </a:br>
            <a:r>
              <a:rPr lang="de-CH" sz="1800" b="0" i="0" dirty="0" smtClean="0">
                <a:solidFill>
                  <a:srgbClr val="FF3300"/>
                </a:solidFill>
                <a:latin typeface="Arial Narrow"/>
                <a:ea typeface="+mn-ea"/>
                <a:cs typeface="+mn-cs"/>
              </a:rPr>
              <a:t>stellend</a:t>
            </a:r>
            <a:r>
              <a:rPr lang="de-CH" sz="1800" b="0" i="0" dirty="0">
                <a:solidFill>
                  <a:srgbClr val="FF3300"/>
                </a:solidFill>
                <a:latin typeface="Arial Narrow"/>
                <a:ea typeface="+mn-ea"/>
                <a:cs typeface="+mn-cs"/>
              </a:rPr>
              <a:t>?</a:t>
            </a:r>
          </a:p>
        </p:txBody>
      </p:sp>
      <p:sp>
        <p:nvSpPr>
          <p:cNvPr id="21" name="Rectangle 10"/>
          <p:cNvSpPr>
            <a:spLocks noChangeArrowheads="1"/>
          </p:cNvSpPr>
          <p:nvPr/>
        </p:nvSpPr>
        <p:spPr bwMode="auto">
          <a:xfrm>
            <a:off x="6172200" y="5715000"/>
            <a:ext cx="1981200" cy="533400"/>
          </a:xfrm>
          <a:prstGeom prst="rect">
            <a:avLst/>
          </a:prstGeom>
          <a:solidFill>
            <a:srgbClr val="00FF00"/>
          </a:solidFill>
          <a:ln w="19050">
            <a:solidFill>
              <a:srgbClr val="00FF00"/>
            </a:solidFill>
            <a:miter lim="800000"/>
            <a:headEnd/>
            <a:tailEnd/>
          </a:ln>
        </p:spPr>
        <p:txBody>
          <a:bodyPr wrap="none" anchor="ctr"/>
          <a:lstStyle/>
          <a:p>
            <a:pPr algn="ctr" defTabSz="914400">
              <a:buNone/>
            </a:pPr>
            <a:r>
              <a:rPr lang="de-CH" sz="1800" b="0" i="0">
                <a:solidFill>
                  <a:srgbClr val="003300"/>
                </a:solidFill>
                <a:latin typeface="Arial Narrow"/>
                <a:ea typeface="+mn-ea"/>
                <a:cs typeface="+mn-cs"/>
              </a:rPr>
              <a:t>Verbindungselemente</a:t>
            </a:r>
          </a:p>
        </p:txBody>
      </p:sp>
      <p:sp>
        <p:nvSpPr>
          <p:cNvPr id="22" name="Line 11"/>
          <p:cNvSpPr>
            <a:spLocks noChangeShapeType="1"/>
          </p:cNvSpPr>
          <p:nvPr/>
        </p:nvSpPr>
        <p:spPr bwMode="auto">
          <a:xfrm>
            <a:off x="7162800" y="1676400"/>
            <a:ext cx="0" cy="457200"/>
          </a:xfrm>
          <a:prstGeom prst="line">
            <a:avLst/>
          </a:prstGeom>
          <a:noFill/>
          <a:ln w="19050">
            <a:solidFill>
              <a:schemeClr val="tx1"/>
            </a:solidFill>
            <a:round/>
            <a:headEnd/>
            <a:tailEnd type="triangle" w="lg" len="med"/>
          </a:ln>
        </p:spPr>
        <p:txBody>
          <a:bodyPr/>
          <a:lstStyle/>
          <a:p>
            <a:endParaRPr lang="en-US"/>
          </a:p>
        </p:txBody>
      </p:sp>
      <p:sp>
        <p:nvSpPr>
          <p:cNvPr id="23" name="Line 12"/>
          <p:cNvSpPr>
            <a:spLocks noChangeShapeType="1"/>
          </p:cNvSpPr>
          <p:nvPr/>
        </p:nvSpPr>
        <p:spPr bwMode="auto">
          <a:xfrm>
            <a:off x="7162800" y="2667000"/>
            <a:ext cx="0" cy="533400"/>
          </a:xfrm>
          <a:prstGeom prst="line">
            <a:avLst/>
          </a:prstGeom>
          <a:noFill/>
          <a:ln w="19050">
            <a:solidFill>
              <a:schemeClr val="tx1"/>
            </a:solidFill>
            <a:round/>
            <a:headEnd/>
            <a:tailEnd type="triangle" w="lg" len="med"/>
          </a:ln>
        </p:spPr>
        <p:txBody>
          <a:bodyPr/>
          <a:lstStyle/>
          <a:p>
            <a:endParaRPr lang="en-US"/>
          </a:p>
        </p:txBody>
      </p:sp>
      <p:sp>
        <p:nvSpPr>
          <p:cNvPr id="24" name="Line 13"/>
          <p:cNvSpPr>
            <a:spLocks noChangeShapeType="1"/>
          </p:cNvSpPr>
          <p:nvPr/>
        </p:nvSpPr>
        <p:spPr bwMode="auto">
          <a:xfrm>
            <a:off x="7162800" y="3733800"/>
            <a:ext cx="0" cy="457200"/>
          </a:xfrm>
          <a:prstGeom prst="line">
            <a:avLst/>
          </a:prstGeom>
          <a:noFill/>
          <a:ln w="19050">
            <a:solidFill>
              <a:schemeClr val="tx1"/>
            </a:solidFill>
            <a:round/>
            <a:headEnd/>
            <a:tailEnd type="triangle" w="lg" len="med"/>
          </a:ln>
        </p:spPr>
        <p:txBody>
          <a:bodyPr/>
          <a:lstStyle/>
          <a:p>
            <a:endParaRPr lang="en-US"/>
          </a:p>
        </p:txBody>
      </p:sp>
      <p:sp>
        <p:nvSpPr>
          <p:cNvPr id="25" name="Line 14"/>
          <p:cNvSpPr>
            <a:spLocks noChangeShapeType="1"/>
          </p:cNvSpPr>
          <p:nvPr/>
        </p:nvSpPr>
        <p:spPr bwMode="auto">
          <a:xfrm>
            <a:off x="7162800" y="5257800"/>
            <a:ext cx="0" cy="457200"/>
          </a:xfrm>
          <a:prstGeom prst="line">
            <a:avLst/>
          </a:prstGeom>
          <a:noFill/>
          <a:ln w="19050">
            <a:solidFill>
              <a:schemeClr val="tx1"/>
            </a:solidFill>
            <a:round/>
            <a:headEnd/>
            <a:tailEnd type="triangle" w="lg" len="med"/>
          </a:ln>
        </p:spPr>
        <p:txBody>
          <a:bodyPr/>
          <a:lstStyle/>
          <a:p>
            <a:endParaRPr lang="en-US"/>
          </a:p>
        </p:txBody>
      </p:sp>
      <p:sp>
        <p:nvSpPr>
          <p:cNvPr id="26" name="Line 15"/>
          <p:cNvSpPr>
            <a:spLocks noChangeShapeType="1"/>
          </p:cNvSpPr>
          <p:nvPr/>
        </p:nvSpPr>
        <p:spPr bwMode="auto">
          <a:xfrm>
            <a:off x="7924800" y="4724400"/>
            <a:ext cx="914400" cy="0"/>
          </a:xfrm>
          <a:prstGeom prst="line">
            <a:avLst/>
          </a:prstGeom>
          <a:noFill/>
          <a:ln w="19050">
            <a:solidFill>
              <a:schemeClr val="tx1"/>
            </a:solidFill>
            <a:round/>
            <a:headEnd/>
            <a:tailEnd type="triangle" w="lg" len="med"/>
          </a:ln>
        </p:spPr>
        <p:txBody>
          <a:bodyPr/>
          <a:lstStyle/>
          <a:p>
            <a:endParaRPr lang="en-US"/>
          </a:p>
        </p:txBody>
      </p:sp>
      <p:sp>
        <p:nvSpPr>
          <p:cNvPr id="27" name="Line 16"/>
          <p:cNvSpPr>
            <a:spLocks noChangeShapeType="1"/>
          </p:cNvSpPr>
          <p:nvPr/>
        </p:nvSpPr>
        <p:spPr bwMode="auto">
          <a:xfrm flipV="1">
            <a:off x="8839200" y="1371600"/>
            <a:ext cx="0" cy="3352800"/>
          </a:xfrm>
          <a:prstGeom prst="line">
            <a:avLst/>
          </a:prstGeom>
          <a:noFill/>
          <a:ln w="19050">
            <a:solidFill>
              <a:schemeClr val="tx1"/>
            </a:solidFill>
            <a:round/>
            <a:headEnd/>
            <a:tailEnd type="triangle" w="lg" len="med"/>
          </a:ln>
        </p:spPr>
        <p:txBody>
          <a:bodyPr/>
          <a:lstStyle/>
          <a:p>
            <a:endParaRPr lang="en-US"/>
          </a:p>
        </p:txBody>
      </p:sp>
      <p:sp>
        <p:nvSpPr>
          <p:cNvPr id="28" name="Line 17"/>
          <p:cNvSpPr>
            <a:spLocks noChangeShapeType="1"/>
          </p:cNvSpPr>
          <p:nvPr/>
        </p:nvSpPr>
        <p:spPr bwMode="auto">
          <a:xfrm flipH="1">
            <a:off x="7924800" y="1371600"/>
            <a:ext cx="914400" cy="0"/>
          </a:xfrm>
          <a:prstGeom prst="line">
            <a:avLst/>
          </a:prstGeom>
          <a:noFill/>
          <a:ln w="19050">
            <a:solidFill>
              <a:schemeClr val="tx1"/>
            </a:solidFill>
            <a:round/>
            <a:headEnd/>
            <a:tailEnd type="triangle" w="lg" len="med"/>
          </a:ln>
        </p:spPr>
        <p:txBody>
          <a:bodyPr/>
          <a:lstStyle/>
          <a:p>
            <a:endParaRPr lang="en-US"/>
          </a:p>
        </p:txBody>
      </p:sp>
      <p:sp>
        <p:nvSpPr>
          <p:cNvPr id="29" name="Text Box 18"/>
          <p:cNvSpPr txBox="1">
            <a:spLocks noChangeArrowheads="1"/>
          </p:cNvSpPr>
          <p:nvPr/>
        </p:nvSpPr>
        <p:spPr bwMode="auto">
          <a:xfrm>
            <a:off x="8077200" y="4343400"/>
            <a:ext cx="476250" cy="366713"/>
          </a:xfrm>
          <a:prstGeom prst="rect">
            <a:avLst/>
          </a:prstGeom>
          <a:noFill/>
          <a:ln w="9525">
            <a:noFill/>
            <a:miter lim="800000"/>
            <a:headEnd/>
            <a:tailEnd/>
          </a:ln>
        </p:spPr>
        <p:txBody>
          <a:bodyPr wrap="none">
            <a:spAutoFit/>
          </a:bodyPr>
          <a:lstStyle/>
          <a:p>
            <a:pPr algn="l" defTabSz="914400">
              <a:buNone/>
            </a:pPr>
            <a:r>
              <a:rPr lang="de-CH" sz="1800" b="0" i="0">
                <a:solidFill>
                  <a:srgbClr val="FF3300"/>
                </a:solidFill>
                <a:latin typeface="Arial Narrow"/>
                <a:ea typeface="+mn-ea"/>
                <a:cs typeface="+mn-cs"/>
              </a:rPr>
              <a:t>Nein</a:t>
            </a:r>
          </a:p>
        </p:txBody>
      </p:sp>
      <p:sp>
        <p:nvSpPr>
          <p:cNvPr id="30" name="Text Box 19"/>
          <p:cNvSpPr txBox="1">
            <a:spLocks noChangeArrowheads="1"/>
          </p:cNvSpPr>
          <p:nvPr/>
        </p:nvSpPr>
        <p:spPr bwMode="auto">
          <a:xfrm>
            <a:off x="7239000" y="5257800"/>
            <a:ext cx="577850" cy="366713"/>
          </a:xfrm>
          <a:prstGeom prst="rect">
            <a:avLst/>
          </a:prstGeom>
          <a:noFill/>
          <a:ln w="9525">
            <a:noFill/>
            <a:miter lim="800000"/>
            <a:headEnd/>
            <a:tailEnd/>
          </a:ln>
        </p:spPr>
        <p:txBody>
          <a:bodyPr wrap="none">
            <a:spAutoFit/>
          </a:bodyPr>
          <a:lstStyle/>
          <a:p>
            <a:pPr algn="l" defTabSz="914400">
              <a:buNone/>
            </a:pPr>
            <a:r>
              <a:rPr lang="de-CH" sz="1800" b="0" i="0">
                <a:solidFill>
                  <a:srgbClr val="00CC00"/>
                </a:solidFill>
                <a:latin typeface="Arial Narrow"/>
                <a:ea typeface="+mn-ea"/>
                <a:cs typeface="+mn-cs"/>
              </a:rPr>
              <a:t>Ja</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Vorteile der Analyse</a:t>
            </a:r>
            <a:endParaRPr lang="en-US" dirty="0" smtClean="0"/>
          </a:p>
        </p:txBody>
      </p:sp>
      <p:sp>
        <p:nvSpPr>
          <p:cNvPr id="30723" name="AutoShape 3">
            <a:hlinkClick r:id=""/>
          </p:cNvPr>
          <p:cNvSpPr>
            <a:spLocks noChangeAspect="1" noChangeArrowheads="1"/>
          </p:cNvSpPr>
          <p:nvPr/>
        </p:nvSpPr>
        <p:spPr bwMode="auto">
          <a:xfrm>
            <a:off x="8686800" y="6400800"/>
            <a:ext cx="393700" cy="393700"/>
          </a:xfrm>
          <a:prstGeom prst="actionButtonHome">
            <a:avLst/>
          </a:prstGeom>
          <a:noFill/>
          <a:ln w="12700">
            <a:solidFill>
              <a:schemeClr val="tx1"/>
            </a:solidFill>
            <a:miter lim="800000"/>
            <a:headEnd type="none" w="sm" len="sm"/>
            <a:tailEnd type="none" w="sm" len="sm"/>
          </a:ln>
        </p:spPr>
        <p:txBody>
          <a:bodyPr wrap="none" anchor="ctr"/>
          <a:lstStyle/>
          <a:p>
            <a:pPr algn="r"/>
            <a:endParaRPr lang="en-US"/>
          </a:p>
        </p:txBody>
      </p:sp>
      <p:sp>
        <p:nvSpPr>
          <p:cNvPr id="12"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indent="-342900" algn="l" defTabSz="914400">
              <a:spcBef>
                <a:spcPct val="20000"/>
              </a:spcBef>
              <a:buFont typeface="Wingdings"/>
              <a:buChar char="§"/>
            </a:pPr>
            <a:r>
              <a:rPr lang="de-CH" sz="2400" b="0" i="0">
                <a:solidFill>
                  <a:schemeClr val="tx1"/>
                </a:solidFill>
                <a:latin typeface="Arial Narrow"/>
                <a:ea typeface="+mn-ea"/>
                <a:cs typeface="+mn-cs"/>
              </a:rPr>
              <a:t>Konstruktionszyklen sind teuer und zeitaufwändig.</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a:p>
            <a:pPr marL="342900" indent="-342900" algn="l" defTabSz="914400">
              <a:spcBef>
                <a:spcPct val="20000"/>
              </a:spcBef>
              <a:buFont typeface="Wingdings"/>
              <a:buChar char="§"/>
            </a:pPr>
            <a:r>
              <a:rPr lang="de-CH" sz="2400" b="0" i="0">
                <a:solidFill>
                  <a:schemeClr val="tx1"/>
                </a:solidFill>
                <a:latin typeface="Arial Narrow"/>
                <a:ea typeface="+mn-ea"/>
                <a:cs typeface="+mn-cs"/>
              </a:rPr>
              <a:t>Durch die Analyse verringert sich die Anzahl der Konstruktionszyklen.</a:t>
            </a:r>
          </a:p>
          <a:p>
            <a:pPr marL="342900" indent="-342900" algn="l" defTabSz="914400">
              <a:spcBef>
                <a:spcPct val="20000"/>
              </a:spcBef>
              <a:buFont typeface="Wingdings"/>
              <a:buChar char="§"/>
            </a:pPr>
            <a:r>
              <a:rPr lang="de-CH" sz="2400" b="0" i="0">
                <a:solidFill>
                  <a:schemeClr val="tx1"/>
                </a:solidFill>
                <a:latin typeface="Arial Narrow"/>
                <a:ea typeface="+mn-ea"/>
                <a:cs typeface="+mn-cs"/>
              </a:rPr>
              <a:t>Durch die Analyse werden Kosten reduziert, da Computer-Tests des Modells teure Praxistests ersetzen.</a:t>
            </a:r>
            <a:endParaRPr lang="en-US" sz="2400" dirty="0" smtClean="0">
              <a:latin typeface="Arial Narrow" pitchFamily="34" charset="0"/>
            </a:endParaRPr>
          </a:p>
          <a:p>
            <a:pPr marL="342900" indent="-342900" algn="l" defTabSz="914400">
              <a:spcBef>
                <a:spcPct val="20000"/>
              </a:spcBef>
              <a:buFont typeface="Wingdings"/>
              <a:buChar char="§"/>
            </a:pPr>
            <a:r>
              <a:rPr lang="de-CH" sz="2400" b="0" i="0">
                <a:solidFill>
                  <a:schemeClr val="tx1"/>
                </a:solidFill>
                <a:latin typeface="Arial Narrow"/>
                <a:ea typeface="+mn-ea"/>
                <a:cs typeface="+mn-cs"/>
              </a:rPr>
              <a:t>Mithilfe von SolidWorks Flow Simulation-Analysen kann ein Produkt früher auf den Markt gebracht werden.</a:t>
            </a:r>
          </a:p>
          <a:p>
            <a:pPr marL="342900" indent="-342900" algn="l" defTabSz="914400">
              <a:spcBef>
                <a:spcPct val="20000"/>
              </a:spcBef>
              <a:buFont typeface="Wingdings"/>
              <a:buChar char="§"/>
            </a:pPr>
            <a:r>
              <a:rPr lang="de-CH" sz="2400" b="0" i="0">
                <a:solidFill>
                  <a:schemeClr val="tx1"/>
                </a:solidFill>
                <a:latin typeface="Arial Narrow"/>
                <a:ea typeface="+mn-ea"/>
                <a:cs typeface="+mn-cs"/>
              </a:rPr>
              <a:t>Durch die Analyse kann die Optimierung Ihrer Konstruktionen erleichtert werden, da viele Konzepte und Szenarien vor einer endgültigen Entscheidung schnell simuliert werden können.</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Die Finite-Volumen-Methode</a:t>
            </a:r>
            <a:endParaRPr lang="en-US" dirty="0" smtClean="0"/>
          </a:p>
        </p:txBody>
      </p:sp>
      <p:sp>
        <p:nvSpPr>
          <p:cNvPr id="9"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indent="-342900" algn="l" defTabSz="914400">
              <a:lnSpc>
                <a:spcPct val="95000"/>
              </a:lnSpc>
              <a:spcBef>
                <a:spcPct val="20000"/>
              </a:spcBef>
              <a:buFont typeface="Wingdings"/>
              <a:buChar char="§"/>
            </a:pPr>
            <a:r>
              <a:rPr lang="de-CH" sz="2400" b="0" i="0" dirty="0">
                <a:solidFill>
                  <a:schemeClr val="tx1"/>
                </a:solidFill>
                <a:latin typeface="Arial Narrow"/>
                <a:ea typeface="+mn-ea"/>
                <a:cs typeface="+mn-cs"/>
              </a:rPr>
              <a:t>Analytische Lösungen sind nur für einfache Probleme verfügbar. Sie beruhen auf vielen Annahmen und können die meisten praktischen Probleme nicht lösen.</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a:p>
            <a:pPr marL="342900" indent="-342900">
              <a:lnSpc>
                <a:spcPct val="95000"/>
              </a:lnSpc>
              <a:spcBef>
                <a:spcPct val="20000"/>
              </a:spcBef>
              <a:buFont typeface="Wingdings"/>
              <a:buChar char="§"/>
            </a:pPr>
            <a:r>
              <a:rPr lang="de-CH" sz="2400" b="0" i="0" dirty="0">
                <a:solidFill>
                  <a:schemeClr val="tx1"/>
                </a:solidFill>
                <a:latin typeface="Arial Narrow"/>
                <a:ea typeface="+mn-ea"/>
                <a:cs typeface="+mn-cs"/>
              </a:rPr>
              <a:t>Mithilfe von SolidWorks Flow Simulation können zeitabhängige Navier-Stokes-Gleichungen mit der </a:t>
            </a:r>
            <a:r>
              <a:rPr lang="de-CH" sz="2400" dirty="0" smtClean="0"/>
              <a:t>Finite-Volumen-Methode (FVM) </a:t>
            </a:r>
            <a:r>
              <a:rPr lang="de-CH" sz="2400" b="0" i="0" dirty="0">
                <a:solidFill>
                  <a:schemeClr val="tx1"/>
                </a:solidFill>
                <a:latin typeface="Arial Narrow"/>
                <a:ea typeface="+mn-ea"/>
                <a:cs typeface="+mn-cs"/>
              </a:rPr>
              <a:t>für ein rechtwinkliges (parallelflaches) Berechnungsnetz gelöst werden.</a:t>
            </a:r>
          </a:p>
          <a:p>
            <a:pPr marL="342900" indent="-342900" algn="l" defTabSz="914400">
              <a:lnSpc>
                <a:spcPct val="95000"/>
              </a:lnSpc>
              <a:spcBef>
                <a:spcPct val="20000"/>
              </a:spcBef>
              <a:buFont typeface="Wingdings"/>
              <a:buChar char="§"/>
            </a:pPr>
            <a:r>
              <a:rPr lang="de-CH" sz="2400" b="0" i="0" dirty="0">
                <a:solidFill>
                  <a:schemeClr val="tx1"/>
                </a:solidFill>
                <a:latin typeface="Arial Narrow"/>
                <a:ea typeface="+mn-ea"/>
                <a:cs typeface="+mn-cs"/>
              </a:rPr>
              <a:t>FVM ist eine geeignete Lösungsmethode für sowohl einfache als auch komplexe Aufgaben, die Fluidströmungen beinhalten. Diese Methode zählt zu den bevorzugten Methoden zur Modellierung von Fluid-Phänomenen.</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Berechnungsdomäne</a:t>
            </a:r>
            <a:endParaRPr lang="en-US" dirty="0" smtClean="0"/>
          </a:p>
        </p:txBody>
      </p:sp>
      <p:sp>
        <p:nvSpPr>
          <p:cNvPr id="7"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Die Berechnungsdomäne ist ein rechtwinkliges Prisma, für das die Berechnung ausgeführt wird. Die Begrenzungsebenen des Rechengebiets laufen orthogonal zu den Achsen des kartesischen Koordinatensystems.</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Bei internen Analysen umfasst die Berechnungsdomäne das Fluidvolumen in einem Modell. Wenn die Wärmeübertragung von Wänden berücksichtigt wird, sind auch die Modellwände mit einbezogen.</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Bei externen Analysen umfasst die Berechnungsdomäne den Raum, der das Modell umgibt.</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Randbedingungstypen</a:t>
            </a:r>
            <a:endParaRPr lang="en-US" dirty="0" smtClean="0"/>
          </a:p>
        </p:txBody>
      </p:sp>
      <p:sp>
        <p:nvSpPr>
          <p:cNvPr id="10"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a:ln>
                  <a:noFill/>
                </a:ln>
                <a:solidFill>
                  <a:srgbClr val="4B575F"/>
                </a:solidFill>
                <a:effectLst/>
                <a:latin typeface="Arial Narrow"/>
                <a:ea typeface="+mn-ea"/>
                <a:cs typeface="+mn-cs"/>
              </a:rPr>
              <a:t>Für die Ein- und Auslässe des Modells werden die Randbedingungen Geschwindigkeit, Mengendurchfluss, Volumendurchfluss oder statischer und Gesamtdruck definiert.</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a:ln>
                  <a:noFill/>
                </a:ln>
                <a:solidFill>
                  <a:srgbClr val="4B575F"/>
                </a:solidFill>
                <a:effectLst/>
                <a:latin typeface="Arial Narrow"/>
                <a:ea typeface="+mn-ea"/>
                <a:cs typeface="+mn-cs"/>
              </a:rPr>
              <a:t>Bei externen Analysen werden Umgebungs-Fluidbedingungen für Fernfeldgrenzen definiert.</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a:ln>
                  <a:noFill/>
                </a:ln>
                <a:solidFill>
                  <a:srgbClr val="4B575F"/>
                </a:solidFill>
                <a:effectLst/>
                <a:latin typeface="Arial Narrow"/>
                <a:ea typeface="+mn-ea"/>
                <a:cs typeface="+mn-cs"/>
              </a:rPr>
              <a:t>Für die Ein- und Auslässe des Modells und in der Berechnungsdomäne können Lüfter definiert werden.</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a:ln>
                  <a:noFill/>
                </a:ln>
                <a:solidFill>
                  <a:srgbClr val="4B575F"/>
                </a:solidFill>
                <a:effectLst/>
                <a:latin typeface="Arial Narrow"/>
                <a:ea typeface="+mn-ea"/>
                <a:cs typeface="+mn-cs"/>
              </a:rPr>
              <a:t>Bei Bedarf können Symmetrie-Randbedingungen sowie auch Idealwände definiert werden.</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Randbedingungstypen</a:t>
            </a:r>
            <a:endParaRPr lang="en-US" dirty="0" smtClean="0"/>
          </a:p>
        </p:txBody>
      </p:sp>
      <p:sp>
        <p:nvSpPr>
          <p:cNvPr id="10" name="Rectangle 3"/>
          <p:cNvSpPr txBox="1">
            <a:spLocks noChangeArrowheads="1"/>
          </p:cNvSpPr>
          <p:nvPr/>
        </p:nvSpPr>
        <p:spPr>
          <a:xfrm>
            <a:off x="899592" y="1797120"/>
            <a:ext cx="7939608"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Für Modellwände, die Kontakt mit dem Fluid haben, </a:t>
            </a:r>
            <a:r>
              <a:rPr lang="de-CH" sz="2400" b="0" i="0" u="none" strike="noStrike" kern="1200" cap="none" spc="0" baseline="0" dirty="0" smtClean="0">
                <a:ln>
                  <a:noFill/>
                </a:ln>
                <a:solidFill>
                  <a:srgbClr val="4B575F"/>
                </a:solidFill>
                <a:effectLst/>
                <a:latin typeface="Arial Narrow"/>
                <a:ea typeface="+mn-ea"/>
                <a:cs typeface="+mn-cs"/>
              </a:rPr>
              <a:t/>
            </a:r>
            <a:br>
              <a:rPr lang="de-CH" sz="2400" b="0" i="0" u="none" strike="noStrike" kern="1200" cap="none" spc="0" baseline="0" dirty="0" smtClean="0">
                <a:ln>
                  <a:noFill/>
                </a:ln>
                <a:solidFill>
                  <a:srgbClr val="4B575F"/>
                </a:solidFill>
                <a:effectLst/>
                <a:latin typeface="Arial Narrow"/>
                <a:ea typeface="+mn-ea"/>
                <a:cs typeface="+mn-cs"/>
              </a:rPr>
            </a:br>
            <a:r>
              <a:rPr lang="de-CH" sz="2400" b="0" i="0" u="none" strike="noStrike" kern="1200" cap="none" spc="0" baseline="0" dirty="0" smtClean="0">
                <a:ln>
                  <a:noFill/>
                </a:ln>
                <a:solidFill>
                  <a:srgbClr val="4B575F"/>
                </a:solidFill>
                <a:effectLst/>
                <a:latin typeface="Arial Narrow"/>
                <a:ea typeface="+mn-ea"/>
                <a:cs typeface="+mn-cs"/>
              </a:rPr>
              <a:t>können </a:t>
            </a:r>
            <a:r>
              <a:rPr lang="de-CH" sz="2400" b="0" i="0" u="none" strike="noStrike" kern="1200" cap="none" spc="0" baseline="0" dirty="0">
                <a:ln>
                  <a:noFill/>
                </a:ln>
                <a:solidFill>
                  <a:srgbClr val="4B575F"/>
                </a:solidFill>
                <a:effectLst/>
                <a:latin typeface="Arial Narrow"/>
                <a:ea typeface="+mn-ea"/>
                <a:cs typeface="+mn-cs"/>
              </a:rPr>
              <a:t>die folgenden Wärmeübertragungs-Randbedingungen definiert werden:</a:t>
            </a:r>
          </a:p>
          <a:p>
            <a:pPr marL="742950" marR="0" lvl="1" indent="-285750" algn="l" defTabSz="914400">
              <a:lnSpc>
                <a:spcPct val="100000"/>
              </a:lnSpc>
              <a:spcBef>
                <a:spcPct val="20000"/>
              </a:spcBef>
              <a:spcAft>
                <a:spcPts val="0"/>
              </a:spcAft>
              <a:buClr>
                <a:srgbClr val="4B575F"/>
              </a:buClr>
              <a:buFont typeface="Wingdings"/>
              <a:buChar char="§"/>
              <a:tabLst/>
            </a:pPr>
            <a:r>
              <a:rPr lang="de-CH" sz="2000" b="0" i="0" u="none" strike="noStrike" kern="1200" cap="none" spc="0" baseline="0" dirty="0">
                <a:ln>
                  <a:noFill/>
                </a:ln>
                <a:solidFill>
                  <a:srgbClr val="4B575F"/>
                </a:solidFill>
                <a:effectLst/>
                <a:latin typeface="Arial Narrow"/>
                <a:ea typeface="+mn-ea"/>
                <a:cs typeface="+mn-cs"/>
              </a:rPr>
              <a:t>Adiabatische Wand</a:t>
            </a:r>
          </a:p>
          <a:p>
            <a:pPr marL="742950" marR="0" lvl="1" indent="-285750" algn="l" defTabSz="914400">
              <a:lnSpc>
                <a:spcPct val="100000"/>
              </a:lnSpc>
              <a:spcBef>
                <a:spcPct val="20000"/>
              </a:spcBef>
              <a:spcAft>
                <a:spcPts val="0"/>
              </a:spcAft>
              <a:buClr>
                <a:srgbClr val="4B575F"/>
              </a:buClr>
              <a:buFont typeface="Wingdings"/>
              <a:buChar char="§"/>
              <a:tabLst/>
            </a:pPr>
            <a:r>
              <a:rPr lang="de-CH" sz="2000" b="0" i="0" u="none" strike="noStrike" kern="1200" cap="none" spc="0" baseline="0" dirty="0">
                <a:ln>
                  <a:noFill/>
                </a:ln>
                <a:solidFill>
                  <a:srgbClr val="4B575F"/>
                </a:solidFill>
                <a:effectLst/>
                <a:latin typeface="Arial Narrow"/>
                <a:ea typeface="+mn-ea"/>
                <a:cs typeface="+mn-cs"/>
              </a:rPr>
              <a:t>Wand mit angegebener Temperatur</a:t>
            </a:r>
          </a:p>
          <a:p>
            <a:pPr marL="742950" marR="0" lvl="1" indent="-285750" algn="l" defTabSz="914400">
              <a:lnSpc>
                <a:spcPct val="100000"/>
              </a:lnSpc>
              <a:spcBef>
                <a:spcPct val="20000"/>
              </a:spcBef>
              <a:spcAft>
                <a:spcPts val="0"/>
              </a:spcAft>
              <a:buClr>
                <a:srgbClr val="4B575F"/>
              </a:buClr>
              <a:buFont typeface="Wingdings"/>
              <a:buChar char="§"/>
              <a:tabLst/>
            </a:pPr>
            <a:r>
              <a:rPr lang="de-CH" sz="2000" b="0" i="0" u="none" strike="noStrike" kern="1200" cap="none" spc="0" baseline="0" dirty="0">
                <a:ln>
                  <a:noFill/>
                </a:ln>
                <a:solidFill>
                  <a:srgbClr val="4B575F"/>
                </a:solidFill>
                <a:effectLst/>
                <a:latin typeface="Arial Narrow"/>
                <a:ea typeface="+mn-ea"/>
                <a:cs typeface="+mn-cs"/>
              </a:rPr>
              <a:t>Wand mit angegebenem Wert für Wärmefluss oder Wärmeübertragungsrate</a:t>
            </a:r>
          </a:p>
          <a:p>
            <a:pPr marL="742950" marR="0" lvl="1" indent="-285750" algn="l" defTabSz="914400">
              <a:lnSpc>
                <a:spcPct val="100000"/>
              </a:lnSpc>
              <a:spcBef>
                <a:spcPct val="20000"/>
              </a:spcBef>
              <a:spcAft>
                <a:spcPts val="0"/>
              </a:spcAft>
              <a:buClr>
                <a:srgbClr val="4B575F"/>
              </a:buClr>
              <a:buFont typeface="Wingdings"/>
              <a:buChar char="§"/>
              <a:tabLst/>
            </a:pPr>
            <a:r>
              <a:rPr lang="de-CH" sz="2000" b="0" i="0" u="none" strike="noStrike" kern="1200" cap="none" spc="0" baseline="0" dirty="0">
                <a:ln>
                  <a:noFill/>
                </a:ln>
                <a:solidFill>
                  <a:srgbClr val="4B575F"/>
                </a:solidFill>
                <a:effectLst/>
                <a:latin typeface="Arial Narrow"/>
                <a:ea typeface="+mn-ea"/>
                <a:cs typeface="+mn-cs"/>
              </a:rPr>
              <a:t>Wand mit angegebenem Wärmeübertragungskoeffizient</a:t>
            </a:r>
          </a:p>
          <a:p>
            <a:pPr marL="742950" marR="0" lvl="1" indent="-285750" algn="l" defTabSz="914400">
              <a:lnSpc>
                <a:spcPct val="100000"/>
              </a:lnSpc>
              <a:spcBef>
                <a:spcPct val="20000"/>
              </a:spcBef>
              <a:spcAft>
                <a:spcPts val="0"/>
              </a:spcAft>
              <a:buClr>
                <a:srgbClr val="4B575F"/>
              </a:buClr>
              <a:buFont typeface="Wingdings"/>
              <a:buChar char="§"/>
              <a:tabLst/>
            </a:pPr>
            <a:r>
              <a:rPr lang="de-CH" sz="2000" b="0" i="0" u="none" strike="noStrike" kern="1200" cap="none" spc="0" baseline="0" dirty="0">
                <a:ln>
                  <a:noFill/>
                </a:ln>
                <a:solidFill>
                  <a:srgbClr val="4B575F"/>
                </a:solidFill>
                <a:effectLst/>
                <a:latin typeface="Arial Narrow"/>
                <a:ea typeface="+mn-ea"/>
                <a:cs typeface="+mn-cs"/>
              </a:rPr>
              <a:t>Echte Wand mit Rauheit</a:t>
            </a:r>
          </a:p>
          <a:p>
            <a:pPr marL="742950" marR="0" lvl="1" indent="-285750" algn="l" defTabSz="914400">
              <a:lnSpc>
                <a:spcPct val="100000"/>
              </a:lnSpc>
              <a:spcBef>
                <a:spcPct val="20000"/>
              </a:spcBef>
              <a:spcAft>
                <a:spcPts val="0"/>
              </a:spcAft>
              <a:buClr>
                <a:srgbClr val="4B575F"/>
              </a:buClr>
              <a:buFont typeface="Wingdings"/>
              <a:buChar char="§"/>
              <a:tabLst/>
            </a:pPr>
            <a:r>
              <a:rPr lang="de-CH" sz="2000" b="0" i="0" u="none" strike="noStrike" kern="1200" cap="none" spc="0" baseline="0" dirty="0">
                <a:ln>
                  <a:noFill/>
                </a:ln>
                <a:solidFill>
                  <a:srgbClr val="4B575F"/>
                </a:solidFill>
                <a:effectLst/>
                <a:latin typeface="Arial Narrow"/>
                <a:ea typeface="+mn-ea"/>
                <a:cs typeface="+mn-cs"/>
              </a:rPr>
              <a:t>Idealwand (adiabatische reibungsfreie Wand)</a:t>
            </a:r>
          </a:p>
          <a:p>
            <a:pPr marL="742950" marR="0" lvl="1" indent="-285750" algn="l" defTabSz="914400">
              <a:lnSpc>
                <a:spcPct val="100000"/>
              </a:lnSpc>
              <a:spcBef>
                <a:spcPct val="20000"/>
              </a:spcBef>
              <a:spcAft>
                <a:spcPts val="0"/>
              </a:spcAft>
              <a:buClr>
                <a:srgbClr val="4B575F"/>
              </a:buClr>
              <a:buFont typeface="Wingdings"/>
              <a:buChar char="§"/>
              <a:tabLst/>
            </a:pPr>
            <a:r>
              <a:rPr lang="de-CH" sz="2000" b="0" i="0" u="none" strike="noStrike" kern="1200" cap="none" spc="0" baseline="0" dirty="0">
                <a:ln>
                  <a:noFill/>
                </a:ln>
                <a:solidFill>
                  <a:srgbClr val="4B575F"/>
                </a:solidFill>
                <a:effectLst/>
                <a:latin typeface="Arial Narrow"/>
                <a:ea typeface="+mn-ea"/>
                <a:cs typeface="+mn-cs"/>
              </a:rPr>
              <a:t>Bewegliche Wand (zur Simulation einer Verschiebung/Rotation der Wand)</a:t>
            </a:r>
            <a:endParaRPr kumimoji="0" lang="en-US" sz="20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Narrow"/>
                <a:ea typeface="+mj-ea"/>
                <a:cs typeface="+mj-cs"/>
              </a:rPr>
              <a:t>Hauptschritte zur Ausführung der Analyse</a:t>
            </a:r>
            <a:endParaRPr lang="en-US" dirty="0" smtClean="0"/>
          </a:p>
        </p:txBody>
      </p:sp>
      <p:sp>
        <p:nvSpPr>
          <p:cNvPr id="9" name="Rectangle 3"/>
          <p:cNvSpPr txBox="1">
            <a:spLocks noChangeArrowheads="1"/>
          </p:cNvSpPr>
          <p:nvPr/>
        </p:nvSpPr>
        <p:spPr>
          <a:xfrm>
            <a:off x="899592" y="1797120"/>
            <a:ext cx="7891200" cy="4368184"/>
          </a:xfrm>
          <a:prstGeom prst="rect">
            <a:avLst/>
          </a:prstGeom>
          <a:effectLst/>
        </p:spPr>
        <p:txBody>
          <a:bodyPr vert="horz" lIns="91440" tIns="45720" rIns="91440" bIns="45720" rtlCol="0">
            <a:normAutofit/>
          </a:bodyPr>
          <a:lstStyle/>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Definieren des Analysetyps, der physikalischen Eigenschaften, Fluide und </a:t>
            </a:r>
            <a:r>
              <a:rPr lang="de-CH" sz="2400" b="0" i="0" u="none" strike="noStrike" kern="1200" cap="none" spc="0" baseline="0" dirty="0" smtClean="0">
                <a:ln>
                  <a:noFill/>
                </a:ln>
                <a:solidFill>
                  <a:srgbClr val="4B575F"/>
                </a:solidFill>
                <a:effectLst/>
                <a:latin typeface="Arial Narrow"/>
                <a:ea typeface="+mn-ea"/>
                <a:cs typeface="+mn-cs"/>
              </a:rPr>
              <a:t>Feststoffmaterialien</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Definieren der </a:t>
            </a:r>
            <a:r>
              <a:rPr lang="de-CH" sz="2400" b="0" i="0" u="none" strike="noStrike" kern="1200" cap="none" spc="0" baseline="0" dirty="0" smtClean="0">
                <a:ln>
                  <a:noFill/>
                </a:ln>
                <a:solidFill>
                  <a:srgbClr val="4B575F"/>
                </a:solidFill>
                <a:effectLst/>
                <a:latin typeface="Arial Narrow"/>
                <a:ea typeface="+mn-ea"/>
                <a:cs typeface="+mn-cs"/>
              </a:rPr>
              <a:t>Randbedingungen</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Definieren der </a:t>
            </a:r>
            <a:r>
              <a:rPr lang="de-CH" sz="2400" b="0" i="0" u="none" strike="noStrike" kern="1200" cap="none" spc="0" baseline="0" dirty="0" smtClean="0">
                <a:ln>
                  <a:noFill/>
                </a:ln>
                <a:solidFill>
                  <a:srgbClr val="4B575F"/>
                </a:solidFill>
                <a:effectLst/>
                <a:latin typeface="Arial Narrow"/>
                <a:ea typeface="+mn-ea"/>
                <a:cs typeface="+mn-cs"/>
              </a:rPr>
              <a:t>Analyseziele</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Vernetzen des Modells. Mit einer Reihe von automatischen Vernetzungsschritten werden das Modell und die Berechnungsdomäne in Zellen aufgeteilt.</a:t>
            </a: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Ausführen der Analyse. Überprüfen der Konvergenz, </a:t>
            </a:r>
            <a:r>
              <a:rPr lang="de-CH" sz="2400" b="0" i="0" u="none" strike="noStrike" kern="1200" cap="none" spc="0" baseline="0" dirty="0" smtClean="0">
                <a:ln>
                  <a:noFill/>
                </a:ln>
                <a:solidFill>
                  <a:srgbClr val="4B575F"/>
                </a:solidFill>
                <a:effectLst/>
                <a:latin typeface="Arial Narrow"/>
                <a:ea typeface="+mn-ea"/>
                <a:cs typeface="+mn-cs"/>
              </a:rPr>
              <a:t/>
            </a:r>
            <a:br>
              <a:rPr lang="de-CH" sz="2400" b="0" i="0" u="none" strike="noStrike" kern="1200" cap="none" spc="0" baseline="0" dirty="0" smtClean="0">
                <a:ln>
                  <a:noFill/>
                </a:ln>
                <a:solidFill>
                  <a:srgbClr val="4B575F"/>
                </a:solidFill>
                <a:effectLst/>
                <a:latin typeface="Arial Narrow"/>
                <a:ea typeface="+mn-ea"/>
                <a:cs typeface="+mn-cs"/>
              </a:rPr>
            </a:br>
            <a:r>
              <a:rPr lang="de-CH" sz="2400" b="0" i="0" u="none" strike="noStrike" kern="1200" cap="none" spc="0" baseline="0" dirty="0" smtClean="0">
                <a:ln>
                  <a:noFill/>
                </a:ln>
                <a:solidFill>
                  <a:srgbClr val="4B575F"/>
                </a:solidFill>
                <a:effectLst/>
                <a:latin typeface="Arial Narrow"/>
                <a:ea typeface="+mn-ea"/>
                <a:cs typeface="+mn-cs"/>
              </a:rPr>
              <a:t>falls erforderlich</a:t>
            </a:r>
            <a:endParaRPr lang="de-CH" sz="2400" b="0" i="0" u="none" strike="noStrike" kern="1200" cap="none" spc="0" baseline="0" dirty="0">
              <a:ln>
                <a:noFill/>
              </a:ln>
              <a:solidFill>
                <a:srgbClr val="4B575F"/>
              </a:solidFill>
              <a:effectLst/>
              <a:latin typeface="Arial Narrow"/>
              <a:ea typeface="+mn-ea"/>
              <a:cs typeface="+mn-cs"/>
            </a:endParaRPr>
          </a:p>
          <a:p>
            <a:pPr marL="342900" marR="0" indent="-342900" algn="l" defTabSz="914400">
              <a:lnSpc>
                <a:spcPct val="100000"/>
              </a:lnSpc>
              <a:spcBef>
                <a:spcPct val="20000"/>
              </a:spcBef>
              <a:spcAft>
                <a:spcPts val="0"/>
              </a:spcAft>
              <a:buClr>
                <a:srgbClr val="4B575F"/>
              </a:buClr>
              <a:buFont typeface="Wingdings"/>
              <a:buChar char="§"/>
              <a:tabLst/>
            </a:pPr>
            <a:r>
              <a:rPr lang="de-CH" sz="2400" b="0" i="0" u="none" strike="noStrike" kern="1200" cap="none" spc="0" baseline="0" dirty="0">
                <a:ln>
                  <a:noFill/>
                </a:ln>
                <a:solidFill>
                  <a:srgbClr val="4B575F"/>
                </a:solidFill>
                <a:effectLst/>
                <a:latin typeface="Arial Narrow"/>
                <a:ea typeface="+mn-ea"/>
                <a:cs typeface="+mn-cs"/>
              </a:rPr>
              <a:t>Visualisieren der </a:t>
            </a:r>
            <a:r>
              <a:rPr lang="de-CH" sz="2400" b="0" i="0" u="none" strike="noStrike" kern="1200" cap="none" spc="0" baseline="0" dirty="0" smtClean="0">
                <a:ln>
                  <a:noFill/>
                </a:ln>
                <a:solidFill>
                  <a:srgbClr val="4B575F"/>
                </a:solidFill>
                <a:effectLst/>
                <a:latin typeface="Arial Narrow"/>
                <a:ea typeface="+mn-ea"/>
                <a:cs typeface="+mn-cs"/>
              </a:rPr>
              <a:t>Ergebnisse</a:t>
            </a:r>
            <a:endParaRPr kumimoji="0" lang="en-US" sz="24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SW_CORP_PPT_TEMPLATE">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557039E802609499DC9DCB76B923DF9" ma:contentTypeVersion="0" ma:contentTypeDescription="Create a new document." ma:contentTypeScope="" ma:versionID="01f379dee09e235f47111d6bd511d5fe">
  <xsd:schema xmlns:xsd="http://www.w3.org/2001/XMLSchema" xmlns:p="http://schemas.microsoft.com/office/2006/metadata/properties" targetNamespace="http://schemas.microsoft.com/office/2006/metadata/properties" ma:root="true" ma:fieldsID="faf52faaa31b79efcee5e183bc2d1a2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CD4A09FE-9ACA-4746-BF3C-F60984A228D7}">
  <ds:schemaRefs>
    <ds:schemaRef ds:uri="http://schemas.microsoft.com/sharepoint/v3/contenttype/forms"/>
  </ds:schemaRefs>
</ds:datastoreItem>
</file>

<file path=customXml/itemProps2.xml><?xml version="1.0" encoding="utf-8"?>
<ds:datastoreItem xmlns:ds="http://schemas.openxmlformats.org/officeDocument/2006/customXml" ds:itemID="{9C8863EF-CC92-4DE9-B253-F0DC3A4270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AB90C0CB-45BF-4E76-86B7-12C40617BFAA}">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SW_CORP_PPT_TEMPLATE</Template>
  <TotalTime>0</TotalTime>
  <Words>885</Words>
  <Application>Microsoft Office PowerPoint</Application>
  <PresentationFormat>On-screen Show (4:3)</PresentationFormat>
  <Paragraphs>120</Paragraphs>
  <Slides>19</Slides>
  <Notes>12</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SW_CORP_PPT_TEMPLATE</vt:lpstr>
      <vt:lpstr>SolidWorks Flow Simulation  Kursleiterhandbuch</vt:lpstr>
      <vt:lpstr>Was ist SolidWorks Flow Simulation?</vt:lpstr>
      <vt:lpstr>Konstruktionszyklus bei SolidWorks Flow Simulation</vt:lpstr>
      <vt:lpstr>Vorteile der Analyse</vt:lpstr>
      <vt:lpstr>Die Finite-Volumen-Methode</vt:lpstr>
      <vt:lpstr>Berechnungsdomäne</vt:lpstr>
      <vt:lpstr>Randbedingungstypen</vt:lpstr>
      <vt:lpstr>Randbedingungstypen</vt:lpstr>
      <vt:lpstr>Hauptschritte zur Ausführung der Analyse</vt:lpstr>
      <vt:lpstr>Berechnungsoptionen</vt:lpstr>
      <vt:lpstr> Berechnungsoptionen </vt:lpstr>
      <vt:lpstr>Berechnungsoptionen</vt:lpstr>
      <vt:lpstr>Allgemeine Analyseninformationen</vt:lpstr>
      <vt:lpstr>Fortschrittliche numerische Funktionen</vt:lpstr>
      <vt:lpstr>Ziele der Analyse</vt:lpstr>
      <vt:lpstr>Ziele der Analyse</vt:lpstr>
      <vt:lpstr>Vernetzung</vt:lpstr>
      <vt:lpstr>Ausführen der Analyse</vt:lpstr>
      <vt:lpstr>Visualisieren der Ergebnisse</vt:lpstr>
    </vt:vector>
  </TitlesOfParts>
  <Company>Dassault Systemes 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PPT</dc:title>
  <dc:creator>hiyer</dc:creator>
  <cp:lastModifiedBy>Jacob Anguita</cp:lastModifiedBy>
  <cp:revision>216</cp:revision>
  <dcterms:created xsi:type="dcterms:W3CDTF">2011-11-08T18:01:15Z</dcterms:created>
  <dcterms:modified xsi:type="dcterms:W3CDTF">2012-03-28T16:54:16Z</dcterms:modified>
</cp:coreProperties>
</file>