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67" r:id="rId5"/>
    <p:sldId id="390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2" r:id="rId18"/>
    <p:sldId id="392" r:id="rId19"/>
    <p:sldId id="393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9" autoAdjust="0"/>
  </p:normalViewPr>
  <p:slideViewPr>
    <p:cSldViewPr>
      <p:cViewPr varScale="1">
        <p:scale>
          <a:sx n="90" d="100"/>
          <a:sy n="90" d="100"/>
        </p:scale>
        <p:origin x="-5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08/03/2012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F17013-E788-4DC3-9267-D9B4E8F419E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8E11CB-7938-4BFD-9A0C-BAC65EA54D0E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4176E9-C63E-4FEE-AFE7-CAEE9C66A592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CF318C-B742-471A-971D-082E6818AD8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BE3D0A-E8BA-4249-B5D3-9AD1C3495296}" type="slidenum">
              <a:rPr lang="en-US" smtClean="0">
                <a:latin typeface="Arial" pitchFamily="34" charset="0"/>
              </a:rPr>
              <a:pPr/>
              <a:t>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5" tIns="45713" rIns="91425" bIns="45713"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47F4F0-5D44-4F8A-BD80-7AB67810D3A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17DF1E-9327-4049-BD71-6FB6CCF2830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588"/>
              </a:spcBef>
              <a:spcAft>
                <a:spcPts val="588"/>
              </a:spcAft>
            </a:pPr>
            <a:endParaRPr lang="en-US" b="1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D9A035-DBC1-4A74-BDD3-1486EE06622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588"/>
              </a:spcBef>
              <a:spcAft>
                <a:spcPts val="588"/>
              </a:spcAft>
            </a:pPr>
            <a:endParaRPr lang="en-US" b="1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377769-B33C-4E59-AC93-6EC7CD8E813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588"/>
              </a:spcBef>
              <a:spcAft>
                <a:spcPts val="588"/>
              </a:spcAft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15D5D-E2BC-4F40-8DC2-C5EB8EA31B6B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AF62AA-AD9B-4FB1-B46E-9DC1E8692A9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A5C894-3621-4B54-BDDD-D0B612F1B714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3838" indent="-223838">
              <a:buFontTx/>
              <a:buAutoNum type="arabicParenBoth"/>
            </a:pP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16F4A-B849-4AA0-A496-F2B59C21A696}" type="datetimeFigureOut">
              <a:rPr lang="en-US"/>
              <a:pPr>
                <a:defRPr/>
              </a:pPr>
              <a:t>3/8/2012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CE2CB-ADA1-497C-9C75-BCB60A00AF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01613" y="1296988"/>
            <a:ext cx="4248150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01613" y="3803650"/>
            <a:ext cx="4248150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063D454-DB06-4D0D-95EB-69103EDD7819}" type="datetimeFigureOut">
              <a:rPr lang="en-US"/>
              <a:pPr>
                <a:defRPr/>
              </a:pPr>
              <a:t>3/8/2012</a:t>
            </a:fld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52C888B-6447-4A8D-B68B-955C1CC32A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© Dassault Systèmes </a:t>
            </a:r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</a:t>
            </a:r>
            <a:r>
              <a:rPr lang="en-US" sz="700" b="0" cap="none" spc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Confidential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Information </a:t>
            </a:r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endParaRPr lang="fr-FR" sz="700" b="0" cap="none" spc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524000"/>
            <a:ext cx="5562600" cy="685800"/>
          </a:xfrm>
        </p:spPr>
        <p:txBody>
          <a:bodyPr/>
          <a:lstStyle/>
          <a:p>
            <a:pPr algn="l" eaLnBrk="1" hangingPunct="1"/>
            <a:r>
              <a:rPr lang="en-US" dirty="0" err="1" smtClean="0"/>
              <a:t>SolidWorks</a:t>
            </a:r>
            <a:r>
              <a:rPr lang="en-US" dirty="0" smtClean="0"/>
              <a:t> </a:t>
            </a:r>
            <a:r>
              <a:rPr lang="en-US" dirty="0" smtClean="0"/>
              <a:t>Flow Simulation </a:t>
            </a:r>
            <a:br>
              <a:rPr lang="en-US" dirty="0" smtClean="0"/>
            </a:br>
            <a:r>
              <a:rPr lang="en-US" dirty="0" smtClean="0"/>
              <a:t>Instructor Guide</a:t>
            </a:r>
            <a:endParaRPr lang="en-US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410200" y="2286000"/>
            <a:ext cx="3184525" cy="577850"/>
          </a:xfrm>
          <a:prstGeom prst="rect">
            <a:avLst/>
          </a:prstGeom>
        </p:spPr>
        <p:txBody>
          <a:bodyPr/>
          <a:lstStyle/>
          <a:p>
            <a:pPr algn="r" eaLnBrk="1" hangingPunct="1">
              <a:buNone/>
            </a:pPr>
            <a:r>
              <a:rPr lang="en-US" dirty="0" smtClean="0"/>
              <a:t>SolidWorks 2012</a:t>
            </a:r>
          </a:p>
        </p:txBody>
      </p:sp>
      <p:sp>
        <p:nvSpPr>
          <p:cNvPr id="27652" name="AutoShape 4">
            <a:hlinkClick r:id="" action="ppaction://hlinkshowjump?jump=firstslide" highlightClick="1"/>
          </p:cNvPr>
          <p:cNvSpPr>
            <a:spLocks noChangeAspect="1" noChangeArrowheads="1"/>
          </p:cNvSpPr>
          <p:nvPr/>
        </p:nvSpPr>
        <p:spPr bwMode="auto">
          <a:xfrm>
            <a:off x="8686800" y="6400800"/>
            <a:ext cx="393700" cy="393700"/>
          </a:xfrm>
          <a:prstGeom prst="actionButtonHome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r"/>
            <a:endParaRPr lang="en-US"/>
          </a:p>
        </p:txBody>
      </p:sp>
      <p:pic>
        <p:nvPicPr>
          <p:cNvPr id="27653" name="Picture 16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81000"/>
            <a:ext cx="225742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6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3048000"/>
            <a:ext cx="3967163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Features taken into Account</a:t>
            </a:r>
            <a:endParaRPr lang="en-US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Both steady-state and time-dependent problems can be solved. Time-dependent equations are solved by employing local time steps.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Flows of incompressible and compressible viscous heat-conducting multi-species liquids and non-Newtonian liquids can be calculated.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Sub-, trans-, and supersonic compressible flows of viscous heat-conducting multi-species gases can be calculated.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Regions with different types of fluid in one model.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Physical Features taken into Account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6868" name="Rectangle 10"/>
          <p:cNvSpPr>
            <a:spLocks noChangeArrowheads="1"/>
          </p:cNvSpPr>
          <p:nvPr/>
        </p:nvSpPr>
        <p:spPr bwMode="auto">
          <a:xfrm>
            <a:off x="5105400" y="-152400"/>
            <a:ext cx="6570663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Heat conduction in solids and heat radiation between to and from solids can be calculated simultaneously.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Heat sources can be specified at surfaces and in volumes.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Gravitational effects can be taken into account.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Porous media can be specified as a distributed drag.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Surface-to-surface heat radiation and radiation to ambient.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Global and local rotating reference frames.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Features taken into Account</a:t>
            </a:r>
            <a:endParaRPr lang="en-US" dirty="0" smtClean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Water vapor condensation.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relative humidity.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Heat sink simulation.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Thermoelectric (Peltier) coolers.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Cavitation in a water flow.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101408" cy="548640"/>
          </a:xfrm>
        </p:spPr>
        <p:txBody>
          <a:bodyPr/>
          <a:lstStyle/>
          <a:p>
            <a:r>
              <a:rPr lang="en-US" dirty="0" smtClean="0"/>
              <a:t>Analysis Background</a:t>
            </a:r>
            <a:endParaRPr lang="en-US" dirty="0" smtClean="0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Time-dependent Reynolds-averaged 3D Navier-Stokes equations using the k-e turbulence model.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Boundary layer modeling technology for valid laminar, turbulent or transitional boundary layers. Modeling of friction, heat transfer and flow separation.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Heat conductivity equation in solid, surface-to-surface radiation heat transfer, conjugate solution of heat transfer phenomena in solid, fluid and ambient space.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Numerical Technologies</a:t>
            </a:r>
            <a:endParaRPr lang="en-US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Automatic meshing tools allows to create mesh for any arbitrary 3D model.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Implicit solver with multigrid.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Automatic tools for convergence analysis and stopping the calculation.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Advanced technologies for result processing and 3D visualization.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Automatic resolution of model and flow field peculiarities.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Analysis</a:t>
            </a:r>
            <a:endParaRPr lang="en-US" dirty="0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flow field parameters (pressure, temperature, density, velocity, concentrations, etc.) at any point, surface or volume of computational domain.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temperature at every point in the model.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transient phenomena throughout the flow field.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forces and moments, aerodynamic coefficients. Calculation of shear stress distribution produced by the flow field.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Analysis</a:t>
            </a:r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mass and volume flow rates through your devices.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Determination of pressure drops, hydraulic resistance.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heat flows, heat transfer coefficients.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Calculation of particles trajectories in the flow field and parameters of particle interaction with the model.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r>
              <a:rPr lang="en-US" dirty="0" smtClean="0"/>
              <a:t>Meshing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Meshing subdivides the model and the fluid volume into many small pieces called cells.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Smaller cells give more accurate results but require more computer resources.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You must remesh the model after any change of geometry. Material and boundary condition parameters changes do not require remeshing.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Automatic meshing system will create mesh in accordance with the specified minimum gap size, minimum wall thickness, result resolution level.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r>
              <a:rPr lang="en-US" dirty="0" smtClean="0"/>
              <a:t>Running Analysis</a:t>
            </a:r>
            <a:endParaRPr lang="en-US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During analysis, the program iterates towards a solution. SolidWorks Flow Simulation provides advanced easy-to-use tools to analyze convergence, calculation results, or evolution of transient analysis results in time as well as tools to preview the results without stopping the analysis.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has a state-of-the-art, fast, accurate and stable solver.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has an automatic system for stopping the analysis when it meets predefined convergence criteria.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r>
              <a:rPr lang="en-US" dirty="0" smtClean="0"/>
              <a:t>Visualizing Results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provides advanced easy-to use tools to visualize the results: Cut, 3D-Profile and Surface Plots (contours, isolines, vectors), Isosurfaces, XY plots, Flow and Particle Trajectories, Animation of Results.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provides advanced tools to process the results: Point, Surface and Volume Parameters, Plots of Goals, MS Word Report.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SolidWorks</a:t>
            </a:r>
            <a:r>
              <a:rPr lang="en-US" dirty="0" smtClean="0"/>
              <a:t> Flow Simulation?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Rectangle 3"/>
          <p:cNvSpPr txBox="1">
            <a:spLocks noChangeArrowheads="1"/>
          </p:cNvSpPr>
          <p:nvPr/>
        </p:nvSpPr>
        <p:spPr>
          <a:xfrm>
            <a:off x="838200" y="1524000"/>
            <a:ext cx="7891200" cy="436818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is a fluid flow and heat transfer analysis software fully integrated in SolidWorks.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simulates the testing of your model's prototype in its working fluid environment. It helps you to answer the question: What are the fluid flow effects on the prototype and the prototype's effects on the fluid flow?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SolidWorks Flow Simulation is used by students, designers, analysts, engineers, and other professionals to produce highly efficient designs and/or optimize their performance.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711008" cy="548640"/>
          </a:xfrm>
        </p:spPr>
        <p:txBody>
          <a:bodyPr/>
          <a:lstStyle/>
          <a:p>
            <a:r>
              <a:rPr lang="en-US" dirty="0" smtClean="0"/>
              <a:t>Design Cycle with </a:t>
            </a:r>
            <a:r>
              <a:rPr lang="en-US" dirty="0" err="1" smtClean="0"/>
              <a:t>SolidWorks</a:t>
            </a:r>
            <a:r>
              <a:rPr lang="en-US" dirty="0" smtClean="0"/>
              <a:t> Flow Simulation</a:t>
            </a:r>
            <a:endParaRPr lang="en-US" dirty="0" smtClean="0"/>
          </a:p>
        </p:txBody>
      </p:sp>
      <p:sp>
        <p:nvSpPr>
          <p:cNvPr id="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5486400" cy="5257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/>
              <a:t>Use </a:t>
            </a:r>
            <a:r>
              <a:rPr lang="en-US" dirty="0" err="1" smtClean="0"/>
              <a:t>SolidWorks</a:t>
            </a:r>
            <a:r>
              <a:rPr lang="en-US" dirty="0" smtClean="0"/>
              <a:t> to build the model.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/>
              <a:t>Use </a:t>
            </a:r>
            <a:r>
              <a:rPr lang="en-US" dirty="0" err="1" smtClean="0"/>
              <a:t>SolidWorks</a:t>
            </a:r>
            <a:r>
              <a:rPr lang="en-US" dirty="0" smtClean="0"/>
              <a:t> Flow Simulation to simulate the object’s fluid environment and thermal effects.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/>
              <a:t>Based on results, modify the model and simulate until you are satisfied with the design.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/>
              <a:t>Manufacture the model.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6477000" y="1066800"/>
            <a:ext cx="1447800" cy="6096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/>
              <a:t>SolidWorks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5867400" y="2133600"/>
            <a:ext cx="28956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err="1"/>
              <a:t>SolidWorks</a:t>
            </a:r>
            <a:r>
              <a:rPr lang="en-US" sz="1800" dirty="0"/>
              <a:t> Flow Simulation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6477000" y="3200400"/>
            <a:ext cx="13716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/>
              <a:t>Analyze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6400800" y="4191000"/>
            <a:ext cx="1524000" cy="10668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FF3300"/>
                </a:solidFill>
              </a:rPr>
              <a:t>Satisfied?</a:t>
            </a: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6172200" y="5715000"/>
            <a:ext cx="1981200" cy="533400"/>
          </a:xfrm>
          <a:prstGeom prst="rect">
            <a:avLst/>
          </a:prstGeom>
          <a:solidFill>
            <a:srgbClr val="00FF00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>
                <a:solidFill>
                  <a:srgbClr val="003300"/>
                </a:solidFill>
              </a:rPr>
              <a:t>Hardware</a:t>
            </a:r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7162800" y="16764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7162800" y="26670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>
            <a:off x="7162800" y="3733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>
            <a:off x="7162800" y="5257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7924800" y="47244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V="1">
            <a:off x="8839200" y="1371600"/>
            <a:ext cx="0" cy="3352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H="1">
            <a:off x="7924800" y="13716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8077200" y="4343400"/>
            <a:ext cx="47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FF3300"/>
                </a:solidFill>
              </a:rPr>
              <a:t>No</a:t>
            </a: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7239000" y="5257800"/>
            <a:ext cx="577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00CC00"/>
                </a:solidFill>
              </a:rPr>
              <a:t>Yes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Analysis</a:t>
            </a:r>
            <a:endParaRPr lang="en-US" dirty="0" smtClean="0"/>
          </a:p>
        </p:txBody>
      </p:sp>
      <p:sp>
        <p:nvSpPr>
          <p:cNvPr id="30723" name="AutoShape 3">
            <a:hlinkClick r:id="" action="ppaction://hlinkshowjump?jump=firstslide" highlightClick="1"/>
          </p:cNvPr>
          <p:cNvSpPr>
            <a:spLocks noChangeAspect="1" noChangeArrowheads="1"/>
          </p:cNvSpPr>
          <p:nvPr/>
        </p:nvSpPr>
        <p:spPr bwMode="auto">
          <a:xfrm>
            <a:off x="8686800" y="6400800"/>
            <a:ext cx="393700" cy="393700"/>
          </a:xfrm>
          <a:prstGeom prst="actionButtonHome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r"/>
            <a:endParaRPr lang="en-US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 Narrow" pitchFamily="34" charset="0"/>
              </a:rPr>
              <a:t>Design cycles are expensive and time-consuming</a:t>
            </a:r>
            <a:r>
              <a:rPr lang="en-US" sz="2400" dirty="0" smtClean="0">
                <a:latin typeface="Arial Narrow" pitchFamily="34" charset="0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 Narrow" pitchFamily="34" charset="0"/>
              </a:rPr>
              <a:t>Analysis reduces the number of design cycles.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 Narrow" pitchFamily="34" charset="0"/>
              </a:rPr>
              <a:t>Analysis reduces cost by testing your model using the computer instead of expensive field </a:t>
            </a:r>
            <a:r>
              <a:rPr lang="en-US" sz="2400" dirty="0" smtClean="0">
                <a:latin typeface="Arial Narrow" pitchFamily="34" charset="0"/>
              </a:rPr>
              <a:t>tests.</a:t>
            </a:r>
            <a:endParaRPr lang="en-US" sz="2400" dirty="0" smtClean="0"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err="1" smtClean="0">
                <a:latin typeface="Arial Narrow" pitchFamily="34" charset="0"/>
              </a:rPr>
              <a:t>SolidWorks</a:t>
            </a:r>
            <a:r>
              <a:rPr lang="en-US" sz="2400" dirty="0" smtClean="0">
                <a:latin typeface="Arial Narrow" pitchFamily="34" charset="0"/>
              </a:rPr>
              <a:t> Flow Simulation analysis shortens the object's way to the market</a:t>
            </a:r>
            <a:r>
              <a:rPr lang="en-US" sz="2400" dirty="0" smtClean="0">
                <a:latin typeface="Arial Narrow" pitchFamily="34" charset="0"/>
              </a:rPr>
              <a:t>.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 Narrow" pitchFamily="34" charset="0"/>
              </a:rPr>
              <a:t>Analysis can help you optimize your designs by quickly simulating many concepts and scenarios before making a final decision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Finite Volume Method</a:t>
            </a:r>
            <a:endParaRPr lang="en-US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 Narrow" pitchFamily="34" charset="0"/>
              </a:rPr>
              <a:t>Analytical solutions are only available for simple problems. They make many assumptions and fail to solve most practical problems.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err="1" smtClean="0">
                <a:latin typeface="Arial Narrow" pitchFamily="34" charset="0"/>
              </a:rPr>
              <a:t>SolidWorks</a:t>
            </a:r>
            <a:r>
              <a:rPr lang="en-US" sz="2400" dirty="0" smtClean="0">
                <a:latin typeface="Arial Narrow" pitchFamily="34" charset="0"/>
              </a:rPr>
              <a:t> Flow Simulation solves time-dependent </a:t>
            </a:r>
            <a:r>
              <a:rPr lang="en-US" sz="2400" dirty="0" err="1" smtClean="0">
                <a:latin typeface="Arial Narrow" pitchFamily="34" charset="0"/>
              </a:rPr>
              <a:t>Navier</a:t>
            </a:r>
            <a:r>
              <a:rPr lang="en-US" sz="2400" dirty="0" smtClean="0">
                <a:latin typeface="Arial Narrow" pitchFamily="34" charset="0"/>
              </a:rPr>
              <a:t>-Stokes equations with the Finite Volume Method (FVM) on a rectangular (parallelepiped) computational mesh.</a:t>
            </a: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dirty="0" smtClean="0">
                <a:latin typeface="Arial Narrow" pitchFamily="34" charset="0"/>
              </a:rPr>
              <a:t>FVM is a general approach for both simple and complex problems. This method is among preferred methods for fluid phenomena modeling</a:t>
            </a:r>
            <a:r>
              <a:rPr lang="en-US" sz="2400" dirty="0" smtClean="0">
                <a:latin typeface="Arial Narrow" pitchFamily="34" charset="0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Computational Domain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Computational domain is a rectangular prism where the calculation is performed. Computational domain’s boundary planes are orthogonal to the Cartesian coordinate system’s axes.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In case of an internal problem, the computational domain envelopes the fluid volume inside a model. If heat transfer in walls is considered, the model walls are also included.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In case of an external analysis, the computational domain covers the model's surrounding space.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Boundary Conditions</a:t>
            </a:r>
            <a:endParaRPr lang="en-US" dirty="0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Velocity, mass flow rate, volume flow rate, or pressure (static and total) boundary conditions are specified at models' inlets and outlets.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Ambient fluid conditions are specified at far-field boundaries in case of external analysis.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Fans at models' inlets and outlets, as well as inside the computational domain can be specified.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Symmetry boundary conditions, as well as ideal wall can be specified if necessary.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Boundary Conditions</a:t>
            </a:r>
            <a:endParaRPr lang="en-US" dirty="0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The following heat boundary conditions can be specified at the model walls in contact with fluid: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Adiabatic wall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Wall with specified Temperature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Wall with specified Heat flux or Heat transfer rate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Wall with specified Heat transfer coefficient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Real wall with roughness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Ideal wall (adiabatic frictionless wall)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Moving wall (to simulate translation/rotation of a wall)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Steps of Analysis</a:t>
            </a:r>
            <a:endParaRPr lang="en-US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Define type of analysis, physical features, fluids and solid materials.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Specify boundary conditions.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Define goals of your analysis.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Mesh the model. This is a series of automatic steps in which the code subdivides the model and computational domain into computational cells.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Run the analysis. Check convergence if needed.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Visualize the results.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_CORP_PPT_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</Template>
  <TotalTime>1833</TotalTime>
  <Words>1196</Words>
  <Application>Microsoft Office PowerPoint</Application>
  <PresentationFormat>On-screen Show (4:3)</PresentationFormat>
  <Paragraphs>120</Paragraphs>
  <Slides>19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SW_CORP_PPT_TEMPLATE</vt:lpstr>
      <vt:lpstr>SolidWorks Flow Simulation  Instructor Guide</vt:lpstr>
      <vt:lpstr>What is SolidWorks Flow Simulation?</vt:lpstr>
      <vt:lpstr>Design Cycle with SolidWorks Flow Simulation</vt:lpstr>
      <vt:lpstr>Benefits of Analysis</vt:lpstr>
      <vt:lpstr>The Finite Volume Method</vt:lpstr>
      <vt:lpstr>Computational Domain</vt:lpstr>
      <vt:lpstr>Types of Boundary Conditions</vt:lpstr>
      <vt:lpstr>Types of Boundary Conditions</vt:lpstr>
      <vt:lpstr>Main Steps of Analysis</vt:lpstr>
      <vt:lpstr>Physical Features taken into Account</vt:lpstr>
      <vt:lpstr> Physical Features taken into Account </vt:lpstr>
      <vt:lpstr>Physical Features taken into Account</vt:lpstr>
      <vt:lpstr>Analysis Background</vt:lpstr>
      <vt:lpstr>Advanced Numerical Technologies</vt:lpstr>
      <vt:lpstr>Goals of Analysis</vt:lpstr>
      <vt:lpstr>Goals of Analysis</vt:lpstr>
      <vt:lpstr>Meshing</vt:lpstr>
      <vt:lpstr>Running Analysis</vt:lpstr>
      <vt:lpstr>Visualizing Results</vt:lpstr>
    </vt:vector>
  </TitlesOfParts>
  <Company>Dassault Systemes 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hiyer</dc:creator>
  <cp:lastModifiedBy>JNovak</cp:lastModifiedBy>
  <cp:revision>200</cp:revision>
  <dcterms:created xsi:type="dcterms:W3CDTF">2011-11-08T18:01:15Z</dcterms:created>
  <dcterms:modified xsi:type="dcterms:W3CDTF">2012-03-08T20:29:17Z</dcterms:modified>
</cp:coreProperties>
</file>