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4"/>
  </p:notesMasterIdLst>
  <p:handoutMasterIdLst>
    <p:handoutMasterId r:id="rId25"/>
  </p:handoutMasterIdLst>
  <p:sldIdLst>
    <p:sldId id="267" r:id="rId5"/>
    <p:sldId id="390" r:id="rId6"/>
    <p:sldId id="270" r:id="rId7"/>
    <p:sldId id="271" r:id="rId8"/>
    <p:sldId id="272" r:id="rId9"/>
    <p:sldId id="273" r:id="rId10"/>
    <p:sldId id="274" r:id="rId11"/>
    <p:sldId id="275" r:id="rId12"/>
    <p:sldId id="276" r:id="rId13"/>
    <p:sldId id="277" r:id="rId14"/>
    <p:sldId id="278" r:id="rId15"/>
    <p:sldId id="279" r:id="rId16"/>
    <p:sldId id="280" r:id="rId17"/>
    <p:sldId id="282" r:id="rId18"/>
    <p:sldId id="392" r:id="rId19"/>
    <p:sldId id="393" r:id="rId20"/>
    <p:sldId id="283" r:id="rId21"/>
    <p:sldId id="284" r:id="rId22"/>
    <p:sldId id="285" r:id="rId23"/>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83939" autoAdjust="0"/>
  </p:normalViewPr>
  <p:slideViewPr>
    <p:cSldViewPr>
      <p:cViewPr varScale="1">
        <p:scale>
          <a:sx n="93" d="100"/>
          <a:sy n="93" d="100"/>
        </p:scale>
        <p:origin x="-158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556"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60D712-7242-4C95-BDD1-40AA5038E027}" type="datetimeFigureOut">
              <a:rPr lang="fr-FR" smtClean="0"/>
              <a:pPr/>
              <a:t>28/03/2012</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D0FD1F-5A66-471B-B3E5-C7F4D1DFC51B}" type="slidenum">
              <a:rPr lang="fr-FR" smtClean="0"/>
              <a:pPr/>
              <a:t>‹#›</a:t>
            </a:fld>
            <a:endParaRPr lang="fr-FR"/>
          </a:p>
        </p:txBody>
      </p:sp>
    </p:spTree>
    <p:extLst>
      <p:ext uri="{BB962C8B-B14F-4D97-AF65-F5344CB8AC3E}">
        <p14:creationId xmlns="" xmlns:p14="http://schemas.microsoft.com/office/powerpoint/2010/main" val="1387083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A668E-3B37-4931-B417-BCC1E0C71E22}" type="datetimeFigureOut">
              <a:rPr lang="en-US" smtClean="0"/>
              <a:pPr/>
              <a:t>3/28/2012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24C0E3-F38B-4060-81F5-813C95EEE9B2}" type="slidenum">
              <a:rPr lang="en-US" smtClean="0"/>
              <a:pPr/>
              <a:t>‹#›</a:t>
            </a:fld>
            <a:endParaRPr lang="en-US"/>
          </a:p>
        </p:txBody>
      </p:sp>
    </p:spTree>
    <p:extLst>
      <p:ext uri="{BB962C8B-B14F-4D97-AF65-F5344CB8AC3E}">
        <p14:creationId xmlns="" xmlns:p14="http://schemas.microsoft.com/office/powerpoint/2010/main" val="70413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pPr algn="r" defTabSz="914400">
              <a:buNone/>
            </a:pPr>
            <a:fld id="{28F17013-E788-4DC3-9267-D9B4E8F419E6}" type="slidenum">
              <a:rPr lang="fr-BE" sz="1200" b="0" i="0">
                <a:solidFill>
                  <a:schemeClr val="tx1"/>
                </a:solidFill>
                <a:latin typeface="Calibri"/>
                <a:ea typeface="+mn-ea"/>
                <a:cs typeface="+mn-cs"/>
              </a:rPr>
              <a:pPr algn="r" defTabSz="914400">
                <a:buNone/>
              </a:pPr>
              <a:t>1</a:t>
            </a:fld>
            <a:endParaRPr lang="en-US"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pPr algn="r" defTabSz="914400">
              <a:buNone/>
            </a:pPr>
            <a:fld id="{058E11CB-7938-4BFD-9A0C-BAC65EA54D0E}" type="slidenum">
              <a:rPr lang="fr-BE" sz="1200" b="0" i="0">
                <a:solidFill>
                  <a:schemeClr val="tx1"/>
                </a:solidFill>
                <a:latin typeface="Calibri"/>
                <a:ea typeface="+mn-ea"/>
                <a:cs typeface="+mn-cs"/>
              </a:rPr>
              <a:pPr algn="r" defTabSz="914400">
                <a:buNone/>
              </a:pPr>
              <a:t>17</a:t>
            </a:fld>
            <a:endParaRPr lang="en-US"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pPr algn="r" defTabSz="914400">
              <a:buNone/>
            </a:pPr>
            <a:fld id="{B64176E9-C63E-4FEE-AFE7-CAEE9C66A592}" type="slidenum">
              <a:rPr lang="fr-BE" sz="1200" b="0" i="0">
                <a:solidFill>
                  <a:schemeClr val="tx1"/>
                </a:solidFill>
                <a:latin typeface="Calibri"/>
                <a:ea typeface="+mn-ea"/>
                <a:cs typeface="+mn-cs"/>
              </a:rPr>
              <a:pPr algn="r" defTabSz="914400">
                <a:buNone/>
              </a:pPr>
              <a:t>18</a:t>
            </a:fld>
            <a:endParaRPr lang="en-US"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pPr algn="r" defTabSz="914400">
              <a:buNone/>
            </a:pPr>
            <a:fld id="{EDCF318C-B742-471A-971D-082E6818AD8E}" type="slidenum">
              <a:rPr lang="fr-BE" sz="1200" b="0" i="0">
                <a:solidFill>
                  <a:schemeClr val="tx1"/>
                </a:solidFill>
                <a:latin typeface="Calibri"/>
                <a:ea typeface="+mn-ea"/>
                <a:cs typeface="+mn-cs"/>
              </a:rPr>
              <a:pPr algn="r" defTabSz="914400">
                <a:buNone/>
              </a:pPr>
              <a:t>19</a:t>
            </a:fld>
            <a:endParaRPr lang="en-US"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pPr algn="r" defTabSz="914400">
              <a:buNone/>
            </a:pPr>
            <a:fld id="{5EBE3D0A-E8BA-4249-B5D3-9AD1C3495296}" type="slidenum">
              <a:rPr lang="fr-BE" sz="1200" b="0" i="0">
                <a:solidFill>
                  <a:schemeClr val="tx1"/>
                </a:solidFill>
                <a:latin typeface="Arial"/>
                <a:ea typeface="+mn-ea"/>
                <a:cs typeface="+mn-cs"/>
              </a:rPr>
              <a:pPr algn="r" defTabSz="914400">
                <a:buNone/>
              </a:pPr>
              <a:t>2</a:t>
            </a:fld>
            <a:endParaRPr lang="en-US" smtClean="0">
              <a:latin typeface="Arial" pitchFamily="34"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lIns="91425" tIns="45713" rIns="91425" bIns="45713"/>
          <a:lstStyle/>
          <a:p>
            <a:pPr eaLnBrk="1" hangingPunct="1"/>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pPr algn="r" defTabSz="914400">
              <a:buNone/>
            </a:pPr>
            <a:fld id="{8447F4F0-5D44-4F8A-BD80-7AB67810D3A9}" type="slidenum">
              <a:rPr lang="fr-BE" sz="1200" b="0" i="0">
                <a:solidFill>
                  <a:schemeClr val="tx1"/>
                </a:solidFill>
                <a:latin typeface="Calibri"/>
                <a:ea typeface="+mn-ea"/>
                <a:cs typeface="+mn-cs"/>
              </a:rPr>
              <a:pPr algn="r" defTabSz="914400">
                <a:buNone/>
              </a:pPr>
              <a:t>3</a:t>
            </a:fld>
            <a:endParaRPr lang="en-US"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pPr algn="r" defTabSz="914400">
              <a:buNone/>
            </a:pPr>
            <a:fld id="{5B17DF1E-9327-4049-BD71-6FB6CCF28302}" type="slidenum">
              <a:rPr lang="fr-BE" sz="1200" b="0" i="0">
                <a:solidFill>
                  <a:schemeClr val="tx1"/>
                </a:solidFill>
                <a:latin typeface="Calibri"/>
                <a:ea typeface="+mn-ea"/>
                <a:cs typeface="+mn-cs"/>
              </a:rPr>
              <a:pPr algn="r" defTabSz="914400">
                <a:buNone/>
              </a:pPr>
              <a:t>4</a:t>
            </a:fld>
            <a:endParaRPr lang="en-US"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pPr>
              <a:spcBef>
                <a:spcPts val="588"/>
              </a:spcBef>
              <a:spcAft>
                <a:spcPts val="588"/>
              </a:spcAft>
            </a:pPr>
            <a:endParaRPr lang="en-US" b="1"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pPr algn="r" defTabSz="914400">
              <a:buNone/>
            </a:pPr>
            <a:fld id="{70D9A035-DBC1-4A74-BDD3-1486EE06622C}" type="slidenum">
              <a:rPr lang="fr-BE" sz="1200" b="0" i="0">
                <a:solidFill>
                  <a:schemeClr val="tx1"/>
                </a:solidFill>
                <a:latin typeface="Calibri"/>
                <a:ea typeface="+mn-ea"/>
                <a:cs typeface="+mn-cs"/>
              </a:rPr>
              <a:pPr algn="r" defTabSz="914400">
                <a:buNone/>
              </a:pPr>
              <a:t>5</a:t>
            </a:fld>
            <a:endParaRPr lang="en-US"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a:spcBef>
                <a:spcPts val="588"/>
              </a:spcBef>
              <a:spcAft>
                <a:spcPts val="588"/>
              </a:spcAft>
            </a:pPr>
            <a:endParaRPr lang="en-US" b="1"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pPr algn="r" defTabSz="914400">
              <a:buNone/>
            </a:pPr>
            <a:fld id="{47377769-B33C-4E59-AC93-6EC7CD8E8139}" type="slidenum">
              <a:rPr lang="fr-BE" sz="1200" b="0" i="0">
                <a:solidFill>
                  <a:schemeClr val="tx1"/>
                </a:solidFill>
                <a:latin typeface="Calibri"/>
                <a:ea typeface="+mn-ea"/>
                <a:cs typeface="+mn-cs"/>
              </a:rPr>
              <a:pPr algn="r" defTabSz="914400">
                <a:buNone/>
              </a:pPr>
              <a:t>6</a:t>
            </a:fld>
            <a:endParaRPr lang="en-US"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a:spcBef>
                <a:spcPts val="588"/>
              </a:spcBef>
              <a:spcAft>
                <a:spcPts val="588"/>
              </a:spcAft>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pPr algn="r" defTabSz="914400">
              <a:buNone/>
            </a:pPr>
            <a:fld id="{04415D5D-E2BC-4F40-8DC2-C5EB8EA31B6B}" type="slidenum">
              <a:rPr lang="fr-BE" sz="1200" b="0" i="0">
                <a:solidFill>
                  <a:schemeClr val="tx1"/>
                </a:solidFill>
                <a:latin typeface="Calibri"/>
                <a:ea typeface="+mn-ea"/>
                <a:cs typeface="+mn-cs"/>
              </a:rPr>
              <a:pPr algn="r" defTabSz="914400">
                <a:buNone/>
              </a:pPr>
              <a:t>11</a:t>
            </a:fld>
            <a:endParaRPr lang="en-US"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pPr algn="r" defTabSz="914400">
              <a:buNone/>
            </a:pPr>
            <a:fld id="{88AF62AA-AD9B-4FB1-B46E-9DC1E8692A9A}" type="slidenum">
              <a:rPr lang="fr-BE" sz="1200" b="0" i="0">
                <a:solidFill>
                  <a:schemeClr val="tx1"/>
                </a:solidFill>
                <a:latin typeface="Calibri"/>
                <a:ea typeface="+mn-ea"/>
                <a:cs typeface="+mn-cs"/>
              </a:rPr>
              <a:pPr algn="r" defTabSz="914400">
                <a:buNone/>
              </a:pPr>
              <a:t>12</a:t>
            </a:fld>
            <a:endParaRPr lang="en-US" smtClean="0"/>
          </a:p>
        </p:txBody>
      </p:sp>
      <p:sp>
        <p:nvSpPr>
          <p:cNvPr id="154627" name="Rectangle 2"/>
          <p:cNvSpPr>
            <a:spLocks noGrp="1" noRot="1" noChangeAspect="1" noChangeArrowheads="1" noTextEdit="1"/>
          </p:cNvSpPr>
          <p:nvPr>
            <p:ph type="sldImg"/>
          </p:nvPr>
        </p:nvSpPr>
        <p:spPr>
          <a:xfrm>
            <a:off x="1144588" y="685800"/>
            <a:ext cx="4570412" cy="3429000"/>
          </a:xfrm>
          <a:ln/>
        </p:spPr>
      </p:sp>
      <p:sp>
        <p:nvSpPr>
          <p:cNvPr id="15462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pPr algn="r" defTabSz="914400">
              <a:buNone/>
            </a:pPr>
            <a:fld id="{C3A5C894-3621-4B54-BDDD-D0B612F1B714}" type="slidenum">
              <a:rPr lang="fr-BE" sz="1200" b="0" i="0">
                <a:solidFill>
                  <a:schemeClr val="tx1"/>
                </a:solidFill>
                <a:latin typeface="Calibri"/>
                <a:ea typeface="+mn-ea"/>
                <a:cs typeface="+mn-cs"/>
              </a:rPr>
              <a:pPr algn="r" defTabSz="914400">
                <a:buNone/>
              </a:pPr>
              <a:t>14</a:t>
            </a:fld>
            <a:endParaRPr lang="en-US"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marL="223838" indent="-223838">
              <a:buFontTx/>
              <a:buAutoNum type="arabicParenBoth"/>
            </a:pP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Image 8"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7"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extLst>
      <p:ext uri="{BB962C8B-B14F-4D97-AF65-F5344CB8AC3E}">
        <p14:creationId xmlns="" xmlns:p14="http://schemas.microsoft.com/office/powerpoint/2010/main" val="297054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pic>
        <p:nvPicPr>
          <p:cNvPr id="7"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Tree>
    <p:extLst>
      <p:ext uri="{BB962C8B-B14F-4D97-AF65-F5344CB8AC3E}">
        <p14:creationId xmlns="" xmlns:p14="http://schemas.microsoft.com/office/powerpoint/2010/main" val="20968131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re 1"/>
          <p:cNvSpPr>
            <a:spLocks noGrp="1"/>
          </p:cNvSpPr>
          <p:nvPr>
            <p:ph type="title"/>
          </p:nvPr>
        </p:nvSpPr>
        <p:spPr>
          <a:xfrm>
            <a:off x="827584" y="273052"/>
            <a:ext cx="2637933" cy="1162050"/>
          </a:xfrm>
        </p:spPr>
        <p:txBody>
          <a:bodyPr anchor="ct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6" name="Rectangle 5"/>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Vertical Tex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41836191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5" name="Rectangle 4"/>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02163" y="1296988"/>
            <a:ext cx="4249737" cy="23542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02163" y="3803650"/>
            <a:ext cx="4249737" cy="23558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02163" y="1296988"/>
            <a:ext cx="4249737" cy="23542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02163" y="3803650"/>
            <a:ext cx="4249737" cy="23558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5410200" y="6553200"/>
            <a:ext cx="674688" cy="225425"/>
          </a:xfrm>
          <a:prstGeom prst="rect">
            <a:avLst/>
          </a:prstGeom>
        </p:spPr>
        <p:txBody>
          <a:bodyPr/>
          <a:lstStyle>
            <a:lvl1pPr>
              <a:defRPr/>
            </a:lvl1pPr>
          </a:lstStyle>
          <a:p>
            <a:pPr>
              <a:defRPr/>
            </a:pPr>
            <a:fld id="{E8816F4A-B849-4AA0-A496-F2B59C21A696}" type="datetimeFigureOut">
              <a:rPr lang="en-US"/>
              <a:pPr>
                <a:defRPr/>
              </a:pPr>
              <a:t>3/28/2012</a:t>
            </a:fld>
            <a:endParaRPr lang="en-US" dirty="0"/>
          </a:p>
        </p:txBody>
      </p:sp>
      <p:sp>
        <p:nvSpPr>
          <p:cNvPr id="6" name="Slide Number Placeholder 5"/>
          <p:cNvSpPr>
            <a:spLocks noGrp="1"/>
          </p:cNvSpPr>
          <p:nvPr>
            <p:ph type="sldNum" sz="quarter" idx="11"/>
          </p:nvPr>
        </p:nvSpPr>
        <p:spPr>
          <a:xfrm>
            <a:off x="6096000" y="6575425"/>
            <a:ext cx="474663" cy="203200"/>
          </a:xfrm>
          <a:prstGeom prst="rect">
            <a:avLst/>
          </a:prstGeom>
        </p:spPr>
        <p:txBody>
          <a:bodyPr/>
          <a:lstStyle>
            <a:lvl1pPr>
              <a:defRPr/>
            </a:lvl1pPr>
          </a:lstStyle>
          <a:p>
            <a:pPr>
              <a:defRPr/>
            </a:pPr>
            <a:fld id="{2C3CE2CB-ADA1-497C-9C75-BCB60A00AF8F}" type="slidenum">
              <a:rPr lang="en-US"/>
              <a:pPr>
                <a:defRPr/>
              </a:pPr>
              <a:t>‹#›</a:t>
            </a:fld>
            <a:endParaRPr lang="en-US" dirty="0"/>
          </a:p>
        </p:txBody>
      </p:sp>
    </p:spTree>
  </p:cSld>
  <p:clrMapOvr>
    <a:masterClrMapping/>
  </p:clrMapOvr>
  <p:transition>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01613" y="107950"/>
            <a:ext cx="7586662" cy="8001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201613" y="1296988"/>
            <a:ext cx="4248150" cy="23542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02163" y="1296988"/>
            <a:ext cx="4249737" cy="23542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201613" y="3803650"/>
            <a:ext cx="4248150" cy="23558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02163" y="3803650"/>
            <a:ext cx="4249737" cy="23558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410200" y="6553200"/>
            <a:ext cx="674688" cy="225425"/>
          </a:xfrm>
          <a:prstGeom prst="rect">
            <a:avLst/>
          </a:prstGeom>
        </p:spPr>
        <p:txBody>
          <a:bodyPr/>
          <a:lstStyle>
            <a:lvl1pPr>
              <a:defRPr>
                <a:latin typeface="Arial" charset="0"/>
              </a:defRPr>
            </a:lvl1pPr>
          </a:lstStyle>
          <a:p>
            <a:pPr>
              <a:defRPr/>
            </a:pPr>
            <a:fld id="{0063D454-DB06-4D0D-95EB-69103EDD7819}" type="datetimeFigureOut">
              <a:rPr lang="en-US"/>
              <a:pPr>
                <a:defRPr/>
              </a:pPr>
              <a:t>3/28/2012</a:t>
            </a:fld>
            <a:endParaRPr lang="en-US" dirty="0"/>
          </a:p>
        </p:txBody>
      </p:sp>
      <p:sp>
        <p:nvSpPr>
          <p:cNvPr id="4" name="Slide Number Placeholder 5"/>
          <p:cNvSpPr>
            <a:spLocks noGrp="1"/>
          </p:cNvSpPr>
          <p:nvPr>
            <p:ph type="sldNum" sz="quarter" idx="11"/>
          </p:nvPr>
        </p:nvSpPr>
        <p:spPr>
          <a:xfrm>
            <a:off x="6096000" y="6575425"/>
            <a:ext cx="474663" cy="203200"/>
          </a:xfrm>
          <a:prstGeom prst="rect">
            <a:avLst/>
          </a:prstGeom>
        </p:spPr>
        <p:txBody>
          <a:bodyPr/>
          <a:lstStyle>
            <a:lvl1pPr>
              <a:defRPr>
                <a:latin typeface="Arial" charset="0"/>
              </a:defRPr>
            </a:lvl1pPr>
          </a:lstStyle>
          <a:p>
            <a:pPr>
              <a:defRPr/>
            </a:pPr>
            <a:fld id="{452C888B-6447-4A8D-B68B-955C1CC32A16}" type="slidenum">
              <a:rPr lang="en-US"/>
              <a:pPr>
                <a:defRPr/>
              </a:pPr>
              <a:t>‹#›</a:t>
            </a:fld>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242673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no Content">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3715182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3661533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no Logo)">
    <p:spTree>
      <p:nvGrpSpPr>
        <p:cNvPr id="1" name=""/>
        <p:cNvGrpSpPr/>
        <p:nvPr/>
      </p:nvGrpSpPr>
      <p:grpSpPr>
        <a:xfrm>
          <a:off x="0" y="0"/>
          <a:ext cx="0" cy="0"/>
          <a:chOff x="0" y="0"/>
          <a:chExt cx="0" cy="0"/>
        </a:xfrm>
      </p:grpSpPr>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6"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extLst>
      <p:ext uri="{BB962C8B-B14F-4D97-AF65-F5344CB8AC3E}">
        <p14:creationId xmlns="" xmlns:p14="http://schemas.microsoft.com/office/powerpoint/2010/main" val="2599691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extLst>
      <p:ext uri="{BB962C8B-B14F-4D97-AF65-F5344CB8AC3E}">
        <p14:creationId xmlns="" xmlns:p14="http://schemas.microsoft.com/office/powerpoint/2010/main" val="1167883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hasCustomPrompt="1"/>
          </p:nvPr>
        </p:nvSpPr>
        <p:spPr>
          <a:xfrm>
            <a:off x="899592" y="994794"/>
            <a:ext cx="6501600" cy="489990"/>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99592" y="401859"/>
            <a:ext cx="6501600" cy="548640"/>
          </a:xfrm>
          <a:prstGeom prst="rect">
            <a:avLst/>
          </a:prstGeom>
          <a:effectLst/>
        </p:spPr>
        <p:txBody>
          <a:bodyPr vert="horz" lIns="91440" tIns="45720" rIns="91440" bIns="45720"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99592" y="1797120"/>
            <a:ext cx="7891200" cy="4368184"/>
          </a:xfrm>
          <a:prstGeom prst="rect">
            <a:avLst/>
          </a:prstGeom>
          <a:effectLst/>
        </p:spPr>
        <p:txBody>
          <a:bodyPr vert="horz" lIns="91440" tIns="45720" rIns="91440" bIns="45720" rtlCol="0">
            <a:normAutofit/>
          </a:bodyPr>
          <a:lstStyle/>
          <a:p>
            <a:pPr lvl="0"/>
            <a:r>
              <a:rPr lang="en-GB" dirty="0" smtClean="0">
                <a:effectLst/>
              </a:rPr>
              <a:t>Click to edit Master text styles</a:t>
            </a:r>
          </a:p>
          <a:p>
            <a:pPr lvl="1"/>
            <a:r>
              <a:rPr lang="en-GB" dirty="0" smtClean="0"/>
              <a:t>Second level</a:t>
            </a:r>
            <a:endParaRPr lang="en-US" noProof="0" dirty="0" smtClean="0"/>
          </a:p>
          <a:p>
            <a:pPr lvl="2"/>
            <a:r>
              <a:rPr lang="en-US" noProof="0" dirty="0" smtClean="0"/>
              <a:t>Third level</a:t>
            </a:r>
          </a:p>
          <a:p>
            <a:pPr lvl="3"/>
            <a:r>
              <a:rPr lang="en-US" noProof="0" dirty="0" smtClean="0"/>
              <a:t>Forth level</a:t>
            </a:r>
          </a:p>
          <a:p>
            <a:pPr lvl="4"/>
            <a:r>
              <a:rPr lang="en-US" noProof="0" dirty="0" smtClean="0"/>
              <a:t>Fifth level</a:t>
            </a:r>
            <a:endParaRPr lang="en-US" noProof="0" dirty="0"/>
          </a:p>
        </p:txBody>
      </p:sp>
      <p:sp>
        <p:nvSpPr>
          <p:cNvPr id="9" name="Espace réservé du numéro de diapositive 5"/>
          <p:cNvSpPr txBox="1">
            <a:spLocks/>
          </p:cNvSpPr>
          <p:nvPr/>
        </p:nvSpPr>
        <p:spPr>
          <a:xfrm>
            <a:off x="4191000" y="6492877"/>
            <a:ext cx="693440" cy="365125"/>
          </a:xfrm>
          <a:prstGeom prst="rect">
            <a:avLst/>
          </a:prstGeom>
        </p:spPr>
        <p:txBody>
          <a:bodyPr/>
          <a:lstStyle>
            <a:lvl1pPr>
              <a:defRPr sz="1000">
                <a:latin typeface="Arial" pitchFamily="34" charset="0"/>
                <a:cs typeface="Arial" pitchFamily="34" charset="0"/>
              </a:defRPr>
            </a:lvl1pPr>
          </a:lstStyle>
          <a:p>
            <a:pPr marL="0" marR="0" indent="0" algn="ctr" defTabSz="914400">
              <a:lnSpc>
                <a:spcPct val="100000"/>
              </a:lnSpc>
              <a:spcBef>
                <a:spcPts val="0"/>
              </a:spcBef>
              <a:spcAft>
                <a:spcPts val="0"/>
              </a:spcAft>
              <a:buNone/>
              <a:tabLst/>
            </a:pPr>
            <a:fld id="{77E95206-EC0C-43EF-8E7D-2BA7BDFE308A}" type="slidenum">
              <a:rPr lang="fr-BE" sz="1000" b="0" i="0" u="none" strike="noStrike" kern="1200" cap="none" spc="0" baseline="0">
                <a:ln>
                  <a:noFill/>
                </a:ln>
                <a:solidFill>
                  <a:srgbClr val="FFFFFF">
                    <a:lumMod val="65000"/>
                  </a:srgbClr>
                </a:solidFill>
                <a:effectLst/>
                <a:latin typeface="Arial"/>
                <a:ea typeface="+mn-ea"/>
                <a:cs typeface="Arial"/>
              </a:rPr>
              <a:pPr marL="0" marR="0" indent="0" algn="ctr" defTabSz="914400">
                <a:lnSpc>
                  <a:spcPct val="100000"/>
                </a:lnSpc>
                <a:spcBef>
                  <a:spcPts val="0"/>
                </a:spcBef>
                <a:spcAft>
                  <a:spcPts val="0"/>
                </a:spcAft>
                <a:buNone/>
                <a:tabLst/>
              </a:pPr>
              <a:t>‹#›</a:t>
            </a:fld>
            <a:endParaRPr kumimoji="0" lang="fr-FR" sz="1000" b="0" i="0" u="none" strike="noStrike" kern="1200" cap="none" spc="0" normalizeH="0" baseline="0" noProof="0" dirty="0">
              <a:ln>
                <a:noFill/>
              </a:ln>
              <a:solidFill>
                <a:schemeClr val="bg1">
                  <a:lumMod val="65000"/>
                </a:schemeClr>
              </a:solidFill>
              <a:effectLst/>
              <a:uLnTx/>
              <a:uFillTx/>
              <a:latin typeface="Arial" pitchFamily="34" charset="0"/>
              <a:ea typeface="+mn-ea"/>
              <a:cs typeface="Arial" pitchFamily="34" charset="0"/>
            </a:endParaRPr>
          </a:p>
        </p:txBody>
      </p:sp>
      <p:pic>
        <p:nvPicPr>
          <p:cNvPr id="10" name="Picture 10" descr="Emblem_3DS_RGBcolor.png"/>
          <p:cNvPicPr>
            <a:picLocks noChangeAspect="1"/>
          </p:cNvPicPr>
          <p:nvPr/>
        </p:nvPicPr>
        <p:blipFill>
          <a:blip r:embed="rId26" cstate="print"/>
          <a:stretch>
            <a:fillRect/>
          </a:stretch>
        </p:blipFill>
        <p:spPr>
          <a:xfrm>
            <a:off x="107504" y="6241874"/>
            <a:ext cx="536896" cy="499494"/>
          </a:xfrm>
          <a:prstGeom prst="rect">
            <a:avLst/>
          </a:prstGeom>
        </p:spPr>
      </p:pic>
      <p:pic>
        <p:nvPicPr>
          <p:cNvPr id="12" name="Picture 8" descr="Bouton_charte_clic.png"/>
          <p:cNvPicPr>
            <a:picLocks noChangeAspect="1"/>
          </p:cNvPicPr>
          <p:nvPr/>
        </p:nvPicPr>
        <p:blipFill>
          <a:blip r:embed="rId27" cstate="print"/>
          <a:stretch>
            <a:fillRect/>
          </a:stretch>
        </p:blipFill>
        <p:spPr>
          <a:xfrm>
            <a:off x="395536" y="427680"/>
            <a:ext cx="461100" cy="600079"/>
          </a:xfrm>
          <a:prstGeom prst="rect">
            <a:avLst/>
          </a:prstGeom>
        </p:spPr>
      </p:pic>
      <p:sp>
        <p:nvSpPr>
          <p:cNvPr id="13" name="TextBox 12"/>
          <p:cNvSpPr txBox="1"/>
          <p:nvPr/>
        </p:nvSpPr>
        <p:spPr>
          <a:xfrm rot="16200000">
            <a:off x="-3278880" y="3332214"/>
            <a:ext cx="6860160" cy="20005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buNone/>
            </a:pPr>
            <a:r>
              <a:rPr lang="el-GR" sz="700" b="0" i="0" cap="none" spc="0">
                <a:ln>
                  <a:noFill/>
                </a:ln>
                <a:solidFill>
                  <a:srgbClr val="FFFFFF">
                    <a:lumMod val="65000"/>
                  </a:srgbClr>
                </a:solidFill>
                <a:effectLst/>
                <a:latin typeface="Arial Narrow"/>
                <a:ea typeface="+mn-ea"/>
                <a:cs typeface="Arial"/>
              </a:rPr>
              <a:t>Ι</a:t>
            </a:r>
            <a:r>
              <a:rPr lang="fr-FR" sz="700" b="0" i="0" cap="none" spc="0">
                <a:ln>
                  <a:noFill/>
                </a:ln>
                <a:solidFill>
                  <a:srgbClr val="FFFFFF">
                    <a:lumMod val="65000"/>
                  </a:srgbClr>
                </a:solidFill>
                <a:effectLst/>
                <a:latin typeface="Arial Narrow"/>
                <a:ea typeface="+mn-ea"/>
                <a:cs typeface="Arial"/>
              </a:rPr>
              <a:t> © Dassault Systèmes </a:t>
            </a:r>
            <a:r>
              <a:rPr lang="el-GR" sz="700" b="0" i="0" cap="none" spc="0">
                <a:ln>
                  <a:noFill/>
                </a:ln>
                <a:solidFill>
                  <a:srgbClr val="FFFFFF">
                    <a:lumMod val="65000"/>
                  </a:srgbClr>
                </a:solidFill>
                <a:effectLst/>
                <a:latin typeface="Arial Narrow"/>
                <a:ea typeface="+mn-ea"/>
                <a:cs typeface="Arial"/>
              </a:rPr>
              <a:t>Ι</a:t>
            </a:r>
            <a:r>
              <a:rPr lang="fr-FR" sz="700" b="0" i="0" cap="none" spc="0">
                <a:ln>
                  <a:noFill/>
                </a:ln>
                <a:solidFill>
                  <a:srgbClr val="FFFFFF">
                    <a:lumMod val="65000"/>
                  </a:srgbClr>
                </a:solidFill>
                <a:effectLst/>
                <a:latin typeface="Arial Narrow"/>
                <a:ea typeface="+mn-ea"/>
                <a:cs typeface="Arial"/>
              </a:rPr>
              <a:t> </a:t>
            </a:r>
            <a:r>
              <a:rPr lang="en-US" sz="700" b="0" i="0" cap="none" spc="0">
                <a:ln>
                  <a:noFill/>
                </a:ln>
                <a:solidFill>
                  <a:srgbClr val="FFFFFF">
                    <a:lumMod val="65000"/>
                  </a:srgbClr>
                </a:solidFill>
                <a:effectLst/>
                <a:latin typeface="Arial Narrow"/>
                <a:ea typeface="+mn-ea"/>
                <a:cs typeface="Arial"/>
              </a:rPr>
              <a:t>Informations</a:t>
            </a:r>
            <a:r>
              <a:rPr lang="fr-FR" sz="700" b="0" i="0" cap="none" spc="0">
                <a:ln>
                  <a:noFill/>
                </a:ln>
                <a:solidFill>
                  <a:srgbClr val="FFFFFF">
                    <a:lumMod val="65000"/>
                  </a:srgbClr>
                </a:solidFill>
                <a:effectLst/>
                <a:latin typeface="Arial Narrow"/>
                <a:ea typeface="+mn-ea"/>
                <a:cs typeface="Arial"/>
              </a:rPr>
              <a:t> confidentielles </a:t>
            </a:r>
            <a:r>
              <a:rPr lang="el-GR" sz="700" b="0" i="0" cap="none" spc="0">
                <a:ln>
                  <a:noFill/>
                </a:ln>
                <a:solidFill>
                  <a:srgbClr val="FFFFFF">
                    <a:lumMod val="65000"/>
                  </a:srgbClr>
                </a:solidFill>
                <a:effectLst/>
                <a:latin typeface="Arial Narrow"/>
                <a:ea typeface="+mn-ea"/>
                <a:cs typeface="Arial"/>
              </a:rPr>
              <a:t>Ι</a:t>
            </a:r>
            <a:endParaRPr lang="fr-FR" sz="700" b="0" cap="none" spc="0" dirty="0">
              <a:ln>
                <a:noFill/>
              </a:ln>
              <a:solidFill>
                <a:schemeClr val="bg1">
                  <a:lumMod val="65000"/>
                </a:schemeClr>
              </a:solidFill>
              <a:effectLst/>
            </a:endParaRPr>
          </a:p>
        </p:txBody>
      </p:sp>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Picture 14"/>
          <p:cNvPicPr>
            <a:picLocks noChangeAspect="1"/>
          </p:cNvPicPr>
          <p:nvPr/>
        </p:nvPicPr>
        <p:blipFill>
          <a:blip r:embed="rId28" cstate="print">
            <a:extLst>
              <a:ext uri="{28A0092B-C50C-407E-A947-70E740481C1C}">
                <a14:useLocalDpi xmlns="" xmlns:a14="http://schemas.microsoft.com/office/drawing/2010/main" val="0"/>
              </a:ext>
            </a:extLst>
          </a:blip>
          <a:stretch>
            <a:fillRect/>
          </a:stretch>
        </p:blipFill>
        <p:spPr>
          <a:xfrm>
            <a:off x="7486255" y="6323388"/>
            <a:ext cx="1671841" cy="53028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8" r:id="rId4"/>
    <p:sldLayoutId id="2147483667" r:id="rId5"/>
    <p:sldLayoutId id="2147483660" r:id="rId6"/>
    <p:sldLayoutId id="2147483662" r:id="rId7"/>
    <p:sldLayoutId id="2147483652" r:id="rId8"/>
    <p:sldLayoutId id="2147483653" r:id="rId9"/>
    <p:sldLayoutId id="2147483664" r:id="rId10"/>
    <p:sldLayoutId id="2147483654" r:id="rId11"/>
    <p:sldLayoutId id="2147483655" r:id="rId12"/>
    <p:sldLayoutId id="2147483663" r:id="rId13"/>
    <p:sldLayoutId id="2147483656" r:id="rId14"/>
    <p:sldLayoutId id="2147483657" r:id="rId15"/>
    <p:sldLayoutId id="2147483658" r:id="rId16"/>
    <p:sldLayoutId id="2147483665" r:id="rId17"/>
    <p:sldLayoutId id="2147483659" r:id="rId18"/>
    <p:sldLayoutId id="2147483670" r:id="rId19"/>
    <p:sldLayoutId id="2147483671" r:id="rId20"/>
    <p:sldLayoutId id="2147483672" r:id="rId21"/>
    <p:sldLayoutId id="2147483673" r:id="rId22"/>
    <p:sldLayoutId id="2147483674" r:id="rId23"/>
    <p:sldLayoutId id="2147483675" r:id="rId24"/>
  </p:sldLayoutIdLst>
  <p:txStyles>
    <p:titleStyle>
      <a:lvl1pPr algn="l" defTabSz="914400" rtl="0" eaLnBrk="1" latinLnBrk="0" hangingPunct="1">
        <a:spcBef>
          <a:spcPct val="0"/>
        </a:spcBef>
        <a:buNone/>
        <a:defRPr sz="3000" b="1" kern="1200" baseline="0">
          <a:solidFill>
            <a:schemeClr val="tx1"/>
          </a:solidFill>
          <a:latin typeface="Arial Narrow" pitchFamily="34" charset="0"/>
          <a:ea typeface="+mj-ea"/>
          <a:cs typeface="+mj-cs"/>
        </a:defRPr>
      </a:lvl1pPr>
    </p:titleStyle>
    <p:bodyStyle>
      <a:lvl1pPr marL="342900" indent="-34290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1pPr>
      <a:lvl2pPr marL="742950" indent="-28575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2pPr>
      <a:lvl3pPr marL="1143000" indent="-228600" algn="l" defTabSz="914400" rtl="0" eaLnBrk="1" latinLnBrk="0" hangingPunct="1">
        <a:spcBef>
          <a:spcPct val="20000"/>
        </a:spcBef>
        <a:buFont typeface="Courier New" pitchFamily="49" charset="0"/>
        <a:buChar char="o"/>
        <a:defRPr sz="2000" kern="1200" baseline="0">
          <a:solidFill>
            <a:schemeClr val="tx1"/>
          </a:solidFill>
          <a:latin typeface="Arial Narrow" pitchFamily="34" charset="0"/>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3048000" y="1524000"/>
            <a:ext cx="6096000" cy="685800"/>
          </a:xfrm>
        </p:spPr>
        <p:txBody>
          <a:bodyPr/>
          <a:lstStyle/>
          <a:p>
            <a:pPr algn="l" defTabSz="914400">
              <a:spcBef>
                <a:spcPct val="0"/>
              </a:spcBef>
              <a:buNone/>
            </a:pPr>
            <a:r>
              <a:rPr lang="en-US" i="0" baseline="0" dirty="0">
                <a:solidFill>
                  <a:srgbClr val="4B575F"/>
                </a:solidFill>
                <a:latin typeface="Arial Narrow"/>
                <a:ea typeface="+mj-ea"/>
                <a:cs typeface="+mj-cs"/>
              </a:rPr>
              <a:t>Guide de </a:t>
            </a:r>
            <a:r>
              <a:rPr lang="en-US" i="0" baseline="0" dirty="0" err="1">
                <a:solidFill>
                  <a:srgbClr val="4B575F"/>
                </a:solidFill>
                <a:latin typeface="Arial Narrow"/>
                <a:ea typeface="+mj-ea"/>
                <a:cs typeface="+mj-cs"/>
              </a:rPr>
              <a:t>SolidWorks</a:t>
            </a:r>
            <a:r>
              <a:rPr lang="en-US" i="0" baseline="0" dirty="0">
                <a:solidFill>
                  <a:srgbClr val="4B575F"/>
                </a:solidFill>
                <a:latin typeface="Arial Narrow"/>
                <a:ea typeface="+mj-ea"/>
                <a:cs typeface="+mj-cs"/>
              </a:rPr>
              <a:t> </a:t>
            </a:r>
            <a:r>
              <a:rPr lang="en-US" i="0" baseline="0" dirty="0" smtClean="0">
                <a:solidFill>
                  <a:srgbClr val="4B575F"/>
                </a:solidFill>
                <a:latin typeface="Arial Narrow"/>
                <a:ea typeface="+mj-ea"/>
                <a:cs typeface="+mj-cs"/>
              </a:rPr>
              <a:t/>
            </a:r>
            <a:br>
              <a:rPr lang="en-US" i="0" baseline="0" dirty="0" smtClean="0">
                <a:solidFill>
                  <a:srgbClr val="4B575F"/>
                </a:solidFill>
                <a:latin typeface="Arial Narrow"/>
                <a:ea typeface="+mj-ea"/>
                <a:cs typeface="+mj-cs"/>
              </a:rPr>
            </a:br>
            <a:r>
              <a:rPr lang="en-US" i="0" baseline="0" dirty="0" smtClean="0">
                <a:solidFill>
                  <a:srgbClr val="4B575F"/>
                </a:solidFill>
                <a:latin typeface="Arial Narrow"/>
                <a:ea typeface="+mj-ea"/>
                <a:cs typeface="+mj-cs"/>
              </a:rPr>
              <a:t>Flow </a:t>
            </a:r>
            <a:r>
              <a:rPr lang="en-US" i="0" baseline="0" dirty="0">
                <a:solidFill>
                  <a:srgbClr val="4B575F"/>
                </a:solidFill>
                <a:latin typeface="Arial Narrow"/>
                <a:ea typeface="+mj-ea"/>
                <a:cs typeface="+mj-cs"/>
              </a:rPr>
              <a:t>Simulation </a:t>
            </a:r>
            <a:r>
              <a:rPr lang="en-US" i="0" baseline="0" dirty="0" smtClean="0">
                <a:solidFill>
                  <a:srgbClr val="4B575F"/>
                </a:solidFill>
                <a:latin typeface="Arial Narrow"/>
                <a:ea typeface="+mj-ea"/>
                <a:cs typeface="+mj-cs"/>
              </a:rPr>
              <a:t/>
            </a:r>
            <a:br>
              <a:rPr lang="en-US" i="0" baseline="0" dirty="0" smtClean="0">
                <a:solidFill>
                  <a:srgbClr val="4B575F"/>
                </a:solidFill>
                <a:latin typeface="Arial Narrow"/>
                <a:ea typeface="+mj-ea"/>
                <a:cs typeface="+mj-cs"/>
              </a:rPr>
            </a:br>
            <a:r>
              <a:rPr lang="en-US" i="0" baseline="0" dirty="0" smtClean="0">
                <a:solidFill>
                  <a:srgbClr val="4B575F"/>
                </a:solidFill>
                <a:latin typeface="Arial Narrow"/>
                <a:ea typeface="+mj-ea"/>
                <a:cs typeface="+mj-cs"/>
              </a:rPr>
              <a:t>pour </a:t>
            </a:r>
            <a:r>
              <a:rPr lang="en-US" i="0" baseline="0" dirty="0" err="1" smtClean="0">
                <a:solidFill>
                  <a:srgbClr val="4B575F"/>
                </a:solidFill>
                <a:latin typeface="Arial Narrow"/>
                <a:ea typeface="+mj-ea"/>
                <a:cs typeface="+mj-cs"/>
              </a:rPr>
              <a:t>l'enseignant</a:t>
            </a:r>
            <a:endParaRPr lang="en-US" dirty="0" smtClean="0"/>
          </a:p>
        </p:txBody>
      </p:sp>
      <p:sp>
        <p:nvSpPr>
          <p:cNvPr id="27651" name="Rectangle 3"/>
          <p:cNvSpPr>
            <a:spLocks noGrp="1" noChangeArrowheads="1"/>
          </p:cNvSpPr>
          <p:nvPr>
            <p:ph type="subTitle" idx="4294967295"/>
          </p:nvPr>
        </p:nvSpPr>
        <p:spPr>
          <a:xfrm>
            <a:off x="5410200" y="2286000"/>
            <a:ext cx="3184525" cy="577850"/>
          </a:xfrm>
          <a:prstGeom prst="rect">
            <a:avLst/>
          </a:prstGeom>
        </p:spPr>
        <p:txBody>
          <a:bodyPr/>
          <a:lstStyle/>
          <a:p>
            <a:pPr algn="r">
              <a:buNone/>
            </a:pPr>
            <a:r>
              <a:rPr lang="fr-BE" b="0" i="0"/>
              <a:t>SolidWorks 2012</a:t>
            </a:r>
          </a:p>
        </p:txBody>
      </p:sp>
      <p:sp>
        <p:nvSpPr>
          <p:cNvPr id="27652" name="AutoShape 4">
            <a:hlinkClick r:id=""/>
          </p:cNvPr>
          <p:cNvSpPr>
            <a:spLocks noChangeAspect="1" noChangeArrowheads="1"/>
          </p:cNvSpPr>
          <p:nvPr/>
        </p:nvSpPr>
        <p:spPr bwMode="auto">
          <a:xfrm>
            <a:off x="8686800" y="6400800"/>
            <a:ext cx="393700" cy="393700"/>
          </a:xfrm>
          <a:prstGeom prst="actionButtonHome">
            <a:avLst/>
          </a:prstGeom>
          <a:noFill/>
          <a:ln w="12700">
            <a:solidFill>
              <a:schemeClr val="tx1"/>
            </a:solidFill>
            <a:miter lim="800000"/>
            <a:headEnd type="none" w="sm" len="sm"/>
            <a:tailEnd type="none" w="sm" len="sm"/>
          </a:ln>
        </p:spPr>
        <p:txBody>
          <a:bodyPr wrap="none" anchor="ctr"/>
          <a:lstStyle/>
          <a:p>
            <a:pPr algn="r"/>
            <a:endParaRPr lang="en-US"/>
          </a:p>
        </p:txBody>
      </p:sp>
      <p:pic>
        <p:nvPicPr>
          <p:cNvPr id="27653" name="Picture 16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3400" y="381000"/>
            <a:ext cx="2257425" cy="1852612"/>
          </a:xfrm>
          <a:prstGeom prst="rect">
            <a:avLst/>
          </a:prstGeom>
          <a:noFill/>
          <a:ln w="9525">
            <a:noFill/>
            <a:miter lim="800000"/>
            <a:headEnd/>
            <a:tailEnd/>
          </a:ln>
        </p:spPr>
      </p:pic>
      <p:pic>
        <p:nvPicPr>
          <p:cNvPr id="27655" name="Picture 166"/>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4648200" y="3048000"/>
            <a:ext cx="3967163" cy="29829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Fonctions physiques prises en compte</a:t>
            </a:r>
            <a:endParaRPr lang="en-US" dirty="0" smtClean="0"/>
          </a:p>
        </p:txBody>
      </p:sp>
      <p:sp>
        <p:nvSpPr>
          <p:cNvPr id="6" name="Rectangle 3"/>
          <p:cNvSpPr txBox="1">
            <a:spLocks noChangeArrowheads="1"/>
          </p:cNvSpPr>
          <p:nvPr/>
        </p:nvSpPr>
        <p:spPr>
          <a:xfrm>
            <a:off x="899592" y="1600200"/>
            <a:ext cx="7891200" cy="4368184"/>
          </a:xfrm>
          <a:prstGeom prst="rect">
            <a:avLst/>
          </a:prstGeom>
          <a:effectLst/>
        </p:spPr>
        <p:txBody>
          <a:bodyPr vert="horz" lIns="91440" tIns="45720" rIns="91440" bIns="45720" rtlCol="0">
            <a:normAutofit lnSpcReduction="10000"/>
          </a:bodyPr>
          <a:lstStyle/>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Les problèmes en régime permanent et dépendants du temps peuvent être résolus. Les équations dépendantes du temps sont résolues à l'aide de pas de temps locaux.</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Il est possible de calculer les écoulements de fluides non newtoniens et les écoulements de liquides visqueux incompressibles et compressibles à conduction thermique de types différents.</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Il est possible de calculer les écoulements compressibles de gaz visqueux à conduction thermique de types différents dans les zones de vitesse subsonique, transsonique et supersonique.</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Régions présentant des types de fluides différents dans un modèle unique.</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
            </a:r>
            <a:br>
              <a:rPr lang="en-US" sz="3000" b="1" i="0" baseline="0">
                <a:solidFill>
                  <a:srgbClr val="4B575F"/>
                </a:solidFill>
                <a:latin typeface="Arial Narrow"/>
                <a:ea typeface="+mj-ea"/>
                <a:cs typeface="+mj-cs"/>
              </a:rPr>
            </a:br>
            <a:r>
              <a:rPr lang="en-US" sz="3000" b="1" i="0" baseline="0">
                <a:solidFill>
                  <a:srgbClr val="4B575F"/>
                </a:solidFill>
                <a:latin typeface="Arial Narrow"/>
                <a:ea typeface="+mj-ea"/>
                <a:cs typeface="+mj-cs"/>
              </a:rPr>
              <a:t>Fonctions physiques prises en compte</a:t>
            </a:r>
            <a:br>
              <a:rPr lang="en-US" sz="3000" b="1" i="0" baseline="0">
                <a:solidFill>
                  <a:srgbClr val="4B575F"/>
                </a:solidFill>
                <a:latin typeface="Arial Narrow"/>
                <a:ea typeface="+mj-ea"/>
                <a:cs typeface="+mj-cs"/>
              </a:rPr>
            </a:br>
            <a:endParaRPr lang="en-US" dirty="0" smtClean="0"/>
          </a:p>
        </p:txBody>
      </p:sp>
      <p:sp>
        <p:nvSpPr>
          <p:cNvPr id="11" name="Rectangle 3"/>
          <p:cNvSpPr txBox="1">
            <a:spLocks noChangeArrowheads="1"/>
          </p:cNvSpPr>
          <p:nvPr/>
        </p:nvSpPr>
        <p:spPr>
          <a:xfrm>
            <a:off x="899592" y="1600200"/>
            <a:ext cx="7891200" cy="4368184"/>
          </a:xfrm>
          <a:prstGeom prst="rect">
            <a:avLst/>
          </a:prstGeom>
          <a:effectLst/>
        </p:spPr>
        <p:txBody>
          <a:bodyPr vert="horz" lIns="91440" tIns="45720" rIns="91440" bIns="45720" rtlCol="0">
            <a:normAutofit lnSpcReduction="10000"/>
          </a:bodyPr>
          <a:lstStyle/>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Vous pouvez calculer simultanément la conduction thermique dans les solides et le rayonnement thermique depuis et vers les solides.</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Les sources thermiques peuvent être spécifiées au niveau des surfaces et dans les volumes.</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Les effets de la gravitation peuvent être pris en compte.</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Les supports poreux peuvent être spécifiés sous forme de résistance distribuée.</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Radiation de chaleur de surface à surface et radiation à l'air ambiant.</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Cadres de référence pivotants globaux et locaux.</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Fonctions physiques prises en compte</a:t>
            </a:r>
            <a:endParaRPr lang="en-US" dirty="0" smtClean="0"/>
          </a:p>
        </p:txBody>
      </p:sp>
      <p:sp>
        <p:nvSpPr>
          <p:cNvPr id="11" name="Rectangle 3"/>
          <p:cNvSpPr txBox="1">
            <a:spLocks noChangeArrowheads="1"/>
          </p:cNvSpPr>
          <p:nvPr/>
        </p:nvSpPr>
        <p:spPr>
          <a:xfrm>
            <a:off x="899592" y="160020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Condensation de la vapeur d'eau.</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Calcul de l'humidité relative.</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Simulation des dissipateurs thermiques.</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Refroidisseurs thermoélectriques (à effet Peltier).</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Cavitation dans un écoulement d'eau.</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899592" y="401859"/>
            <a:ext cx="7101408" cy="548640"/>
          </a:xfrm>
        </p:spPr>
        <p:txBody>
          <a:bodyPr/>
          <a:lstStyle/>
          <a:p>
            <a:pPr algn="l" defTabSz="914400">
              <a:spcBef>
                <a:spcPct val="0"/>
              </a:spcBef>
              <a:buNone/>
            </a:pPr>
            <a:r>
              <a:rPr lang="en-US" sz="3000" b="1" i="0" baseline="0">
                <a:solidFill>
                  <a:srgbClr val="4B575F"/>
                </a:solidFill>
                <a:latin typeface="Arial Narrow"/>
                <a:ea typeface="+mj-ea"/>
                <a:cs typeface="+mj-cs"/>
              </a:rPr>
              <a:t>Contexte de l'analyse</a:t>
            </a:r>
            <a:endParaRPr lang="en-US" dirty="0" smtClean="0"/>
          </a:p>
        </p:txBody>
      </p:sp>
      <p:sp>
        <p:nvSpPr>
          <p:cNvPr id="16" name="Rectangle 3"/>
          <p:cNvSpPr txBox="1">
            <a:spLocks noChangeArrowheads="1"/>
          </p:cNvSpPr>
          <p:nvPr/>
        </p:nvSpPr>
        <p:spPr>
          <a:xfrm>
            <a:off x="899592" y="160020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Equations de Navier-Stokes 3D en moyenne de Reynolds dépendantes du temps, à l'aide du modèle de turbulence k-e.</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Technologie de modélisation des couches limite pour les couches limite transitionnelles, turbulentes ou laminaires valides. Modélisation de la friction, du transfert thermique et du décollement des écoulements.</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Equation de conductivité thermique dans un solide, transfert thermique par radiation de surface à surface, résolution combinée du transfert thermique dans l'espace ambiant, solide et fluide.</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Technologies numériques avancées</a:t>
            </a:r>
            <a:endParaRPr lang="en-US" dirty="0" smtClean="0"/>
          </a:p>
        </p:txBody>
      </p:sp>
      <p:sp>
        <p:nvSpPr>
          <p:cNvPr id="8" name="Rectangle 3"/>
          <p:cNvSpPr txBox="1">
            <a:spLocks noChangeArrowheads="1"/>
          </p:cNvSpPr>
          <p:nvPr/>
        </p:nvSpPr>
        <p:spPr>
          <a:xfrm>
            <a:off x="899592" y="160020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Les outils de maillage automatique permettent de créer le maillage pour tout modèle 3D arbitraire.</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Solveur implicite avec multigrille.</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Outils automatique pour l'analyse de convergence et l'arrêt </a:t>
            </a:r>
            <a:r>
              <a:rPr lang="fr-BE" sz="2400" b="0" i="0" u="none" strike="noStrike" kern="1200" cap="none" spc="0" baseline="0" dirty="0" smtClean="0">
                <a:ln>
                  <a:noFill/>
                </a:ln>
                <a:solidFill>
                  <a:srgbClr val="4B575F"/>
                </a:solidFill>
                <a:effectLst/>
                <a:latin typeface="Arial Narrow"/>
                <a:ea typeface="+mn-ea"/>
                <a:cs typeface="+mn-cs"/>
              </a:rPr>
              <a:t>du calcul</a:t>
            </a:r>
            <a:r>
              <a:rPr lang="fr-BE" sz="2400" b="0" i="0" u="none" strike="noStrike" kern="1200" cap="none" spc="0" baseline="0" dirty="0">
                <a:ln>
                  <a:noFill/>
                </a:ln>
                <a:solidFill>
                  <a:srgbClr val="4B575F"/>
                </a:solidFill>
                <a:effectLst/>
                <a:latin typeface="Arial Narrow"/>
                <a:ea typeface="+mn-ea"/>
                <a:cs typeface="+mn-cs"/>
              </a:rPr>
              <a:t>.</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Technologies avancées pour le traitement des résultats et la visualisation 3D.</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Résolution automatique des particularités du modèle et du champ d'écoulement.</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Objectifs de l'analyse</a:t>
            </a:r>
            <a:endParaRPr lang="en-US" dirty="0"/>
          </a:p>
        </p:txBody>
      </p:sp>
      <p:sp>
        <p:nvSpPr>
          <p:cNvPr id="19" name="Rectangle 3"/>
          <p:cNvSpPr txBox="1">
            <a:spLocks noChangeArrowheads="1"/>
          </p:cNvSpPr>
          <p:nvPr/>
        </p:nvSpPr>
        <p:spPr>
          <a:xfrm>
            <a:off x="899592" y="160020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Calcul des paramètres du champ d'écoulement (pression, température, densité, vitesse, concentrations, etc.) en tout point, surface ou volume du domaine de calcul.</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Calcul de température en tout point du modèle.</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Calcul des phénomènes transitoires sur l'ensemble du champ d'écoulement.</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Calcul des forces et des moments, des coefficients aérodynamiques. Calcul de la distribution des contraintes de cisaillement générées par le champ d'écoulement.</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Objectifs de l'analyse</a:t>
            </a:r>
            <a:endParaRPr lang="en-US" dirty="0"/>
          </a:p>
        </p:txBody>
      </p:sp>
      <p:sp>
        <p:nvSpPr>
          <p:cNvPr id="6" name="Rectangle 3"/>
          <p:cNvSpPr txBox="1">
            <a:spLocks noChangeArrowheads="1"/>
          </p:cNvSpPr>
          <p:nvPr/>
        </p:nvSpPr>
        <p:spPr>
          <a:xfrm>
            <a:off x="899592" y="160020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Calcul des débits massiques et volumiques par l'intermédiaire de vos appareils.</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Détermination des chutes de pression, de la résistance hydraulique.</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Calcul des flux de chaleur, des coefficients de transfert thermique.</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Calcul des trajectoires de particules dans le champ d'écoulement et des paramètres d'interaction des particules avec le modèle.</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5" name="Rectangle 3"/>
          <p:cNvSpPr>
            <a:spLocks noGrp="1" noChangeArrowheads="1"/>
          </p:cNvSpPr>
          <p:nvPr>
            <p:ph type="title"/>
          </p:nvPr>
        </p:nvSpPr>
        <p:spPr/>
        <p:txBody>
          <a:bodyPr lIns="92075" tIns="46038" rIns="92075" bIns="46038"/>
          <a:lstStyle/>
          <a:p>
            <a:pPr algn="l" defTabSz="914400">
              <a:spcBef>
                <a:spcPct val="0"/>
              </a:spcBef>
              <a:buNone/>
            </a:pPr>
            <a:r>
              <a:rPr lang="en-US" sz="3000" b="1" i="0" baseline="0">
                <a:solidFill>
                  <a:srgbClr val="4B575F"/>
                </a:solidFill>
                <a:latin typeface="Arial Narrow"/>
                <a:ea typeface="+mj-ea"/>
                <a:cs typeface="+mj-cs"/>
              </a:rPr>
              <a:t>Maillage</a:t>
            </a:r>
            <a:endParaRPr lang="en-US" dirty="0" smtClean="0"/>
          </a:p>
        </p:txBody>
      </p:sp>
      <p:sp>
        <p:nvSpPr>
          <p:cNvPr id="7" name="Rectangle 3"/>
          <p:cNvSpPr txBox="1">
            <a:spLocks noChangeArrowheads="1"/>
          </p:cNvSpPr>
          <p:nvPr/>
        </p:nvSpPr>
        <p:spPr>
          <a:xfrm>
            <a:off x="899592" y="160020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Le maillage fractionne le modèle et le volume fluide en un grand nombre de parties de petites dimensions (les cellules).</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Les petites cellules donnent des résultats plus précis mais exigent davantage de ressources informatiques.</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Vous devez remailler le modèle après toute modification de la géométrie. Les modifications des paramètres des conditions de matière et aux limites n'exigent pas de remaillage.</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Le système de maillage automatique crée le maillage conformément à la taille de jeu minimale spécifiée, à l'épaisseur de paroi minimale, au niveau de résolution des résultats.</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title"/>
          </p:nvPr>
        </p:nvSpPr>
        <p:spPr/>
        <p:txBody>
          <a:bodyPr lIns="92075" tIns="46038" rIns="92075" bIns="46038"/>
          <a:lstStyle/>
          <a:p>
            <a:pPr algn="l" defTabSz="914400">
              <a:spcBef>
                <a:spcPct val="0"/>
              </a:spcBef>
              <a:buNone/>
            </a:pPr>
            <a:r>
              <a:rPr lang="en-US" sz="3000" b="1" i="0" baseline="0">
                <a:solidFill>
                  <a:srgbClr val="4B575F"/>
                </a:solidFill>
                <a:latin typeface="Arial Narrow"/>
                <a:ea typeface="+mj-ea"/>
                <a:cs typeface="+mj-cs"/>
              </a:rPr>
              <a:t>Exécution de l'analyse</a:t>
            </a:r>
            <a:endParaRPr lang="en-US" dirty="0" smtClean="0"/>
          </a:p>
        </p:txBody>
      </p:sp>
      <p:sp>
        <p:nvSpPr>
          <p:cNvPr id="8" name="Rectangle 3"/>
          <p:cNvSpPr txBox="1">
            <a:spLocks noChangeArrowheads="1"/>
          </p:cNvSpPr>
          <p:nvPr/>
        </p:nvSpPr>
        <p:spPr>
          <a:xfrm>
            <a:off x="899592" y="1575416"/>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Pendant l'analyse, le programme effectue des itérations pour arriver à une résolution. SolidWorks Flow Simulation propose des outils avancés et faciles à utiliser, qui permettent d'analyser la convergence, les résultats des calculs ou l'évolution des résultats d'analyse transitoire dans le temps, ainsi que des outils permettant d'afficher l'aperçu des résultats sans arrêter l'analyse.</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SolidWorks Flow Simulation est doté d'un solveur évolué, rapide, précis et stable. </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SolidWorks Flow Simulation est doté d'un système automatique permettant d'arrêter l'analyse lorsqu'elle répond aux critères de convergence prédéfinis.</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title"/>
          </p:nvPr>
        </p:nvSpPr>
        <p:spPr/>
        <p:txBody>
          <a:bodyPr lIns="92075" tIns="46038" rIns="92075" bIns="46038"/>
          <a:lstStyle/>
          <a:p>
            <a:pPr algn="l" defTabSz="914400">
              <a:spcBef>
                <a:spcPct val="0"/>
              </a:spcBef>
              <a:buNone/>
            </a:pPr>
            <a:r>
              <a:rPr lang="en-US" sz="3000" b="1" i="0" baseline="0">
                <a:solidFill>
                  <a:srgbClr val="4B575F"/>
                </a:solidFill>
                <a:latin typeface="Arial Narrow"/>
                <a:ea typeface="+mj-ea"/>
                <a:cs typeface="+mj-cs"/>
              </a:rPr>
              <a:t>Visualisation des résultats</a:t>
            </a:r>
            <a:endParaRPr lang="en-US" dirty="0" smtClean="0"/>
          </a:p>
        </p:txBody>
      </p:sp>
      <p:sp>
        <p:nvSpPr>
          <p:cNvPr id="7" name="Rectangle 3"/>
          <p:cNvSpPr txBox="1">
            <a:spLocks noChangeArrowheads="1"/>
          </p:cNvSpPr>
          <p:nvPr/>
        </p:nvSpPr>
        <p:spPr>
          <a:xfrm>
            <a:off x="899592" y="160020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SolidWorks Flow Simulation propose des outils avancés et faciles à utiliser, pour visualiser les résultats : coupe, profil 3D et tracés de surface (contours, isolignes, vecteurs), iso-surfaces, tracés XY, trajectoires d'écoulement et de particules, animation des résultats.</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SolidWorks Flow Simulation propose des outils avancés pour le traitement des résultats : paramètres de point, de surface et de volume, tracés des objectifs, rapport au format MS Word.</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10"/>
          <p:cNvSpPr>
            <a:spLocks noGrp="1" noChangeArrowheads="1"/>
          </p:cNvSpPr>
          <p:nvPr>
            <p:ph type="title"/>
          </p:nvPr>
        </p:nvSpPr>
        <p:spPr>
          <a:xfrm>
            <a:off x="899592" y="401859"/>
            <a:ext cx="7253808" cy="548640"/>
          </a:xfrm>
          <a:noFill/>
        </p:spPr>
        <p:txBody>
          <a:bodyPr/>
          <a:lstStyle/>
          <a:p>
            <a:pPr algn="l" defTabSz="914400">
              <a:spcBef>
                <a:spcPct val="0"/>
              </a:spcBef>
              <a:buNone/>
            </a:pPr>
            <a:r>
              <a:rPr lang="en-US" sz="3000" b="1" i="0" baseline="0" dirty="0" err="1">
                <a:solidFill>
                  <a:srgbClr val="4B575F"/>
                </a:solidFill>
                <a:latin typeface="Arial Narrow"/>
                <a:ea typeface="+mj-ea"/>
                <a:cs typeface="+mj-cs"/>
              </a:rPr>
              <a:t>Qu'est-ce</a:t>
            </a:r>
            <a:r>
              <a:rPr lang="en-US" sz="3000" b="1" i="0" baseline="0" dirty="0">
                <a:solidFill>
                  <a:srgbClr val="4B575F"/>
                </a:solidFill>
                <a:latin typeface="Arial Narrow"/>
                <a:ea typeface="+mj-ea"/>
                <a:cs typeface="+mj-cs"/>
              </a:rPr>
              <a:t> </a:t>
            </a:r>
            <a:r>
              <a:rPr lang="en-US" sz="3000" b="1" i="0" baseline="0" dirty="0" err="1">
                <a:solidFill>
                  <a:srgbClr val="4B575F"/>
                </a:solidFill>
                <a:latin typeface="Arial Narrow"/>
                <a:ea typeface="+mj-ea"/>
                <a:cs typeface="+mj-cs"/>
              </a:rPr>
              <a:t>que</a:t>
            </a:r>
            <a:r>
              <a:rPr lang="en-US" sz="3000" b="1" i="0" baseline="0" dirty="0">
                <a:solidFill>
                  <a:srgbClr val="4B575F"/>
                </a:solidFill>
                <a:latin typeface="Arial Narrow"/>
                <a:ea typeface="+mj-ea"/>
                <a:cs typeface="+mj-cs"/>
              </a:rPr>
              <a:t> </a:t>
            </a:r>
            <a:r>
              <a:rPr lang="en-US" sz="3000" b="1" i="0" baseline="0" dirty="0" err="1">
                <a:solidFill>
                  <a:srgbClr val="4B575F"/>
                </a:solidFill>
                <a:latin typeface="Arial Narrow"/>
                <a:ea typeface="+mj-ea"/>
                <a:cs typeface="+mj-cs"/>
              </a:rPr>
              <a:t>SolidWorks</a:t>
            </a:r>
            <a:r>
              <a:rPr lang="en-US" sz="3000" b="1" i="0" baseline="0" dirty="0">
                <a:solidFill>
                  <a:srgbClr val="4B575F"/>
                </a:solidFill>
                <a:latin typeface="Arial Narrow"/>
                <a:ea typeface="+mj-ea"/>
                <a:cs typeface="+mj-cs"/>
              </a:rPr>
              <a:t> </a:t>
            </a:r>
            <a:r>
              <a:rPr lang="en-US" sz="3000" b="1" i="0" baseline="0" dirty="0" smtClean="0">
                <a:solidFill>
                  <a:srgbClr val="4B575F"/>
                </a:solidFill>
                <a:latin typeface="Arial Narrow"/>
                <a:ea typeface="+mj-ea"/>
                <a:cs typeface="+mj-cs"/>
              </a:rPr>
              <a:t>Flow Simulation</a:t>
            </a:r>
            <a:r>
              <a:rPr lang="en-US" sz="3000" b="1" i="0" baseline="0" dirty="0">
                <a:solidFill>
                  <a:srgbClr val="4B575F"/>
                </a:solidFill>
                <a:latin typeface="Arial Narrow"/>
                <a:ea typeface="+mj-ea"/>
                <a:cs typeface="+mj-cs"/>
              </a:rPr>
              <a:t> ?</a:t>
            </a:r>
            <a:endParaRPr lang="en-US" dirty="0" smtClean="0">
              <a:latin typeface="Arial" pitchFamily="34" charset="0"/>
              <a:cs typeface="Arial" pitchFamily="34" charset="0"/>
            </a:endParaRPr>
          </a:p>
        </p:txBody>
      </p:sp>
      <p:sp>
        <p:nvSpPr>
          <p:cNvPr id="69" name="Rectangle 3"/>
          <p:cNvSpPr txBox="1">
            <a:spLocks noChangeArrowheads="1"/>
          </p:cNvSpPr>
          <p:nvPr/>
        </p:nvSpPr>
        <p:spPr>
          <a:xfrm>
            <a:off x="838200" y="1524000"/>
            <a:ext cx="7891200" cy="4368184"/>
          </a:xfrm>
          <a:prstGeom prst="rect">
            <a:avLst/>
          </a:prstGeom>
        </p:spPr>
        <p:txBody>
          <a:bodyPr/>
          <a:lstStyle/>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err="1">
                <a:ln>
                  <a:noFill/>
                </a:ln>
                <a:solidFill>
                  <a:srgbClr val="4B575F"/>
                </a:solidFill>
                <a:effectLst/>
                <a:latin typeface="Arial Narrow"/>
                <a:ea typeface="+mn-ea"/>
                <a:cs typeface="+mn-cs"/>
              </a:rPr>
              <a:t>SolidWorks</a:t>
            </a:r>
            <a:r>
              <a:rPr lang="fr-BE" sz="2400" b="0" i="0" u="none" strike="noStrike" kern="1200" cap="none" spc="0" baseline="0" dirty="0">
                <a:ln>
                  <a:noFill/>
                </a:ln>
                <a:solidFill>
                  <a:srgbClr val="4B575F"/>
                </a:solidFill>
                <a:effectLst/>
                <a:latin typeface="Arial Narrow"/>
                <a:ea typeface="+mn-ea"/>
                <a:cs typeface="+mn-cs"/>
              </a:rPr>
              <a:t> Flow Simulation est un logiciel d'analyse des écoulements de fluides et du transfert thermique entièrement intégré à </a:t>
            </a:r>
            <a:r>
              <a:rPr lang="fr-BE" sz="2400" b="0" i="0" u="none" strike="noStrike" kern="1200" cap="none" spc="0" baseline="0" dirty="0" err="1">
                <a:ln>
                  <a:noFill/>
                </a:ln>
                <a:solidFill>
                  <a:srgbClr val="4B575F"/>
                </a:solidFill>
                <a:effectLst/>
                <a:latin typeface="Arial Narrow"/>
                <a:ea typeface="+mn-ea"/>
                <a:cs typeface="+mn-cs"/>
              </a:rPr>
              <a:t>SolidWorks</a:t>
            </a:r>
            <a:r>
              <a:rPr lang="fr-BE" sz="2400" b="0" i="0" u="none" strike="noStrike" kern="1200" cap="none" spc="0" baseline="0" dirty="0">
                <a:ln>
                  <a:noFill/>
                </a:ln>
                <a:solidFill>
                  <a:srgbClr val="4B575F"/>
                </a:solidFill>
                <a:effectLst/>
                <a:latin typeface="Arial Narrow"/>
                <a:ea typeface="+mn-ea"/>
                <a:cs typeface="+mn-cs"/>
              </a:rPr>
              <a:t>.</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err="1">
                <a:ln>
                  <a:noFill/>
                </a:ln>
                <a:solidFill>
                  <a:srgbClr val="4B575F"/>
                </a:solidFill>
                <a:effectLst/>
                <a:latin typeface="Arial Narrow"/>
                <a:ea typeface="+mn-ea"/>
                <a:cs typeface="+mn-cs"/>
              </a:rPr>
              <a:t>SolidWorks</a:t>
            </a:r>
            <a:r>
              <a:rPr lang="fr-BE" sz="2400" b="0" i="0" u="none" strike="noStrike" kern="1200" cap="none" spc="0" baseline="0" dirty="0">
                <a:ln>
                  <a:noFill/>
                </a:ln>
                <a:solidFill>
                  <a:srgbClr val="4B575F"/>
                </a:solidFill>
                <a:effectLst/>
                <a:latin typeface="Arial Narrow"/>
                <a:ea typeface="+mn-ea"/>
                <a:cs typeface="+mn-cs"/>
              </a:rPr>
              <a:t> Flow Simulation simule le test du prototype de votre modèle dans son environnement fluide de travail. Il vous permet de répondre à la question : </a:t>
            </a:r>
            <a:r>
              <a:rPr lang="fr-BE" sz="2400" b="0" i="0" u="none" strike="noStrike" kern="1200" cap="none" spc="0" baseline="0" dirty="0" smtClean="0">
                <a:ln>
                  <a:noFill/>
                </a:ln>
                <a:solidFill>
                  <a:srgbClr val="4B575F"/>
                </a:solidFill>
                <a:effectLst/>
                <a:latin typeface="Arial Narrow"/>
                <a:ea typeface="+mn-ea"/>
                <a:cs typeface="+mn-cs"/>
              </a:rPr>
              <a:t>quels </a:t>
            </a:r>
            <a:r>
              <a:rPr lang="fr-BE" sz="2400" b="0" i="0" u="none" strike="noStrike" kern="1200" cap="none" spc="0" baseline="0" dirty="0">
                <a:ln>
                  <a:noFill/>
                </a:ln>
                <a:solidFill>
                  <a:srgbClr val="4B575F"/>
                </a:solidFill>
                <a:effectLst/>
                <a:latin typeface="Arial Narrow"/>
                <a:ea typeface="+mn-ea"/>
                <a:cs typeface="+mn-cs"/>
              </a:rPr>
              <a:t>sont les effets des écoulements de fluides sur le prototype et les effets du prototype sur les écoulements de fluides ?</a:t>
            </a:r>
          </a:p>
          <a:p>
            <a:pPr marL="342900" marR="0" indent="-342900" algn="l" defTabSz="914400">
              <a:lnSpc>
                <a:spcPct val="100000"/>
              </a:lnSpc>
              <a:spcBef>
                <a:spcPts val="576"/>
              </a:spcBef>
              <a:spcAft>
                <a:spcPts val="0"/>
              </a:spcAft>
              <a:buClr>
                <a:srgbClr val="4B575F"/>
              </a:buClr>
              <a:buFont typeface="Wingdings"/>
              <a:buChar char="§"/>
              <a:tabLst/>
            </a:pPr>
            <a:r>
              <a:rPr lang="fr-BE" sz="2400" dirty="0" err="1">
                <a:solidFill>
                  <a:srgbClr val="4B575F"/>
                </a:solidFill>
                <a:latin typeface="Arial Narrow"/>
              </a:rPr>
              <a:t>SolidWorks</a:t>
            </a:r>
            <a:r>
              <a:rPr lang="fr-BE" sz="2400" dirty="0">
                <a:solidFill>
                  <a:srgbClr val="4B575F"/>
                </a:solidFill>
                <a:latin typeface="Arial Narrow"/>
              </a:rPr>
              <a:t> Flow </a:t>
            </a:r>
            <a:r>
              <a:rPr lang="fr-BE" sz="2400" b="0" i="0" u="none" strike="noStrike" kern="1200" cap="none" spc="0" baseline="0" dirty="0">
                <a:ln>
                  <a:noFill/>
                </a:ln>
                <a:solidFill>
                  <a:srgbClr val="4B575F"/>
                </a:solidFill>
                <a:effectLst/>
                <a:latin typeface="Arial Narrow"/>
                <a:ea typeface="+mn-ea"/>
                <a:cs typeface="+mn-cs"/>
              </a:rPr>
              <a:t>Simulation est utilisé par les étudiants, les concepteurs, les analystes, les ingénieurs et les autres professionnels pour produire des conceptions très efficaces et/ou optimiser leur performance.</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899592" y="289560"/>
            <a:ext cx="8244408" cy="548640"/>
          </a:xfrm>
        </p:spPr>
        <p:txBody>
          <a:bodyPr/>
          <a:lstStyle/>
          <a:p>
            <a:pPr algn="l" defTabSz="914400">
              <a:spcBef>
                <a:spcPct val="0"/>
              </a:spcBef>
              <a:buNone/>
            </a:pPr>
            <a:r>
              <a:rPr lang="en-US" sz="3000" b="1" i="0" baseline="0" dirty="0">
                <a:solidFill>
                  <a:srgbClr val="4B575F"/>
                </a:solidFill>
                <a:latin typeface="Arial Narrow"/>
                <a:ea typeface="+mj-ea"/>
                <a:cs typeface="+mj-cs"/>
              </a:rPr>
              <a:t>Cycle de conception avec </a:t>
            </a:r>
            <a:r>
              <a:rPr lang="en-US" sz="3000" b="1" i="0" baseline="0" dirty="0" err="1">
                <a:solidFill>
                  <a:srgbClr val="4B575F"/>
                </a:solidFill>
                <a:latin typeface="Arial Narrow"/>
                <a:ea typeface="+mj-ea"/>
                <a:cs typeface="+mj-cs"/>
              </a:rPr>
              <a:t>SolidWorks</a:t>
            </a:r>
            <a:r>
              <a:rPr lang="en-US" sz="3000" b="1" i="0" baseline="0" dirty="0">
                <a:solidFill>
                  <a:srgbClr val="4B575F"/>
                </a:solidFill>
                <a:latin typeface="Arial Narrow"/>
                <a:ea typeface="+mj-ea"/>
                <a:cs typeface="+mj-cs"/>
              </a:rPr>
              <a:t> </a:t>
            </a:r>
            <a:r>
              <a:rPr lang="en-US" dirty="0" smtClean="0">
                <a:solidFill>
                  <a:srgbClr val="4B575F"/>
                </a:solidFill>
                <a:latin typeface="Arial Narrow"/>
              </a:rPr>
              <a:t/>
            </a:r>
            <a:br>
              <a:rPr lang="en-US" dirty="0" smtClean="0">
                <a:solidFill>
                  <a:srgbClr val="4B575F"/>
                </a:solidFill>
                <a:latin typeface="Arial Narrow"/>
              </a:rPr>
            </a:br>
            <a:r>
              <a:rPr lang="en-US" sz="3000" b="1" i="0" baseline="0" dirty="0" smtClean="0">
                <a:solidFill>
                  <a:srgbClr val="4B575F"/>
                </a:solidFill>
                <a:latin typeface="Arial Narrow"/>
                <a:ea typeface="+mj-ea"/>
                <a:cs typeface="+mj-cs"/>
              </a:rPr>
              <a:t>Flow </a:t>
            </a:r>
            <a:r>
              <a:rPr lang="en-US" sz="3000" b="1" i="0" baseline="0" dirty="0">
                <a:solidFill>
                  <a:srgbClr val="4B575F"/>
                </a:solidFill>
                <a:latin typeface="Arial Narrow"/>
                <a:ea typeface="+mj-ea"/>
                <a:cs typeface="+mj-cs"/>
              </a:rPr>
              <a:t>Simulation</a:t>
            </a:r>
            <a:endParaRPr lang="en-US" dirty="0" smtClean="0"/>
          </a:p>
        </p:txBody>
      </p:sp>
      <p:sp>
        <p:nvSpPr>
          <p:cNvPr id="16" name="Rectangle 3"/>
          <p:cNvSpPr>
            <a:spLocks noGrp="1" noChangeArrowheads="1"/>
          </p:cNvSpPr>
          <p:nvPr>
            <p:ph type="body" idx="1"/>
          </p:nvPr>
        </p:nvSpPr>
        <p:spPr>
          <a:xfrm>
            <a:off x="457200" y="1219200"/>
            <a:ext cx="5486400" cy="5257800"/>
          </a:xfrm>
        </p:spPr>
        <p:txBody>
          <a:bodyPr/>
          <a:lstStyle/>
          <a:p>
            <a:pPr marL="342900" indent="-342900" algn="l" defTabSz="914400">
              <a:lnSpc>
                <a:spcPct val="85000"/>
              </a:lnSpc>
              <a:spcBef>
                <a:spcPts val="2000"/>
              </a:spcBef>
              <a:buClr>
                <a:srgbClr val="4B575F"/>
              </a:buClr>
              <a:buFont typeface="Wingdings"/>
              <a:buChar char="§"/>
            </a:pPr>
            <a:r>
              <a:rPr lang="fr-BE" sz="2400" b="0" i="0" dirty="0">
                <a:solidFill>
                  <a:srgbClr val="4B575F"/>
                </a:solidFill>
                <a:effectLst/>
                <a:latin typeface="Arial Narrow"/>
                <a:ea typeface="+mn-ea"/>
                <a:cs typeface="+mn-cs"/>
              </a:rPr>
              <a:t>Utilisez SolidWorks pour créer le modèle.</a:t>
            </a:r>
          </a:p>
          <a:p>
            <a:pPr marL="342900" indent="-342900" algn="l" defTabSz="914400">
              <a:lnSpc>
                <a:spcPct val="85000"/>
              </a:lnSpc>
              <a:spcBef>
                <a:spcPts val="2000"/>
              </a:spcBef>
              <a:buClr>
                <a:srgbClr val="4B575F"/>
              </a:buClr>
              <a:buFont typeface="Wingdings"/>
              <a:buChar char="§"/>
            </a:pPr>
            <a:r>
              <a:rPr lang="fr-BE" sz="2400" b="0" i="0" dirty="0">
                <a:solidFill>
                  <a:srgbClr val="4B575F"/>
                </a:solidFill>
                <a:effectLst/>
                <a:latin typeface="Arial Narrow"/>
                <a:ea typeface="+mn-ea"/>
                <a:cs typeface="+mn-cs"/>
              </a:rPr>
              <a:t>Utilisez SolidWorks Flow Simulation pour simuler l'environnement fluide de l'objet et les effets thermiques.</a:t>
            </a:r>
          </a:p>
          <a:p>
            <a:pPr marL="342900" indent="-342900" algn="l" defTabSz="914400">
              <a:lnSpc>
                <a:spcPct val="85000"/>
              </a:lnSpc>
              <a:spcBef>
                <a:spcPts val="2000"/>
              </a:spcBef>
              <a:buClr>
                <a:srgbClr val="4B575F"/>
              </a:buClr>
              <a:buFont typeface="Wingdings"/>
              <a:buChar char="§"/>
            </a:pPr>
            <a:r>
              <a:rPr lang="fr-BE" sz="2400" b="0" i="0" dirty="0">
                <a:solidFill>
                  <a:srgbClr val="4B575F"/>
                </a:solidFill>
                <a:effectLst/>
                <a:latin typeface="Arial Narrow"/>
                <a:ea typeface="+mn-ea"/>
                <a:cs typeface="+mn-cs"/>
              </a:rPr>
              <a:t>En fonction des résultats, modifiez le modèle et exécutez des simulations jusqu'à ce que la conception vous convienne.</a:t>
            </a:r>
          </a:p>
          <a:p>
            <a:pPr marL="342900" indent="-342900" algn="l" defTabSz="914400">
              <a:lnSpc>
                <a:spcPct val="85000"/>
              </a:lnSpc>
              <a:spcBef>
                <a:spcPts val="2000"/>
              </a:spcBef>
              <a:buClr>
                <a:srgbClr val="4B575F"/>
              </a:buClr>
              <a:buFont typeface="Wingdings"/>
              <a:buChar char="§"/>
            </a:pPr>
            <a:r>
              <a:rPr lang="fr-BE" sz="2400" b="0" i="0" dirty="0">
                <a:solidFill>
                  <a:srgbClr val="4B575F"/>
                </a:solidFill>
                <a:effectLst/>
                <a:latin typeface="Arial Narrow"/>
                <a:ea typeface="+mn-ea"/>
                <a:cs typeface="+mn-cs"/>
              </a:rPr>
              <a:t>Fabriquez le modèle.</a:t>
            </a:r>
          </a:p>
        </p:txBody>
      </p:sp>
      <p:sp>
        <p:nvSpPr>
          <p:cNvPr id="17" name="AutoShape 6"/>
          <p:cNvSpPr>
            <a:spLocks noChangeArrowheads="1"/>
          </p:cNvSpPr>
          <p:nvPr/>
        </p:nvSpPr>
        <p:spPr bwMode="auto">
          <a:xfrm>
            <a:off x="6477000" y="1066800"/>
            <a:ext cx="1447800" cy="609600"/>
          </a:xfrm>
          <a:prstGeom prst="flowChartAlternateProcess">
            <a:avLst/>
          </a:prstGeom>
          <a:noFill/>
          <a:ln w="19050">
            <a:solidFill>
              <a:schemeClr val="tx1"/>
            </a:solidFill>
            <a:miter lim="800000"/>
            <a:headEnd/>
            <a:tailEnd/>
          </a:ln>
        </p:spPr>
        <p:txBody>
          <a:bodyPr wrap="none" anchor="ctr"/>
          <a:lstStyle/>
          <a:p>
            <a:pPr algn="ctr" defTabSz="914400">
              <a:buNone/>
            </a:pPr>
            <a:r>
              <a:rPr lang="fr-BE" sz="1800" b="0" i="0">
                <a:solidFill>
                  <a:schemeClr val="tx1"/>
                </a:solidFill>
                <a:latin typeface="Arial Narrow"/>
                <a:ea typeface="+mn-ea"/>
                <a:cs typeface="+mn-cs"/>
              </a:rPr>
              <a:t>SolidWorks</a:t>
            </a:r>
          </a:p>
        </p:txBody>
      </p:sp>
      <p:sp>
        <p:nvSpPr>
          <p:cNvPr id="18" name="AutoShape 7"/>
          <p:cNvSpPr>
            <a:spLocks noChangeArrowheads="1"/>
          </p:cNvSpPr>
          <p:nvPr/>
        </p:nvSpPr>
        <p:spPr bwMode="auto">
          <a:xfrm>
            <a:off x="5867400" y="2133600"/>
            <a:ext cx="2895600" cy="533400"/>
          </a:xfrm>
          <a:prstGeom prst="flowChartAlternateProcess">
            <a:avLst/>
          </a:prstGeom>
          <a:noFill/>
          <a:ln w="19050">
            <a:solidFill>
              <a:schemeClr val="tx1"/>
            </a:solidFill>
            <a:miter lim="800000"/>
            <a:headEnd/>
            <a:tailEnd/>
          </a:ln>
        </p:spPr>
        <p:txBody>
          <a:bodyPr wrap="none" anchor="ctr"/>
          <a:lstStyle/>
          <a:p>
            <a:pPr algn="ctr" defTabSz="914400">
              <a:buNone/>
            </a:pPr>
            <a:r>
              <a:rPr lang="fr-BE" sz="1800" b="0" i="0">
                <a:solidFill>
                  <a:schemeClr val="tx1"/>
                </a:solidFill>
                <a:latin typeface="Arial Narrow"/>
                <a:ea typeface="+mn-ea"/>
                <a:cs typeface="+mn-cs"/>
              </a:rPr>
              <a:t>SolidWorks Flow Simulation</a:t>
            </a:r>
          </a:p>
        </p:txBody>
      </p:sp>
      <p:sp>
        <p:nvSpPr>
          <p:cNvPr id="19" name="AutoShape 8"/>
          <p:cNvSpPr>
            <a:spLocks noChangeArrowheads="1"/>
          </p:cNvSpPr>
          <p:nvPr/>
        </p:nvSpPr>
        <p:spPr bwMode="auto">
          <a:xfrm>
            <a:off x="6477000" y="3200400"/>
            <a:ext cx="1371600" cy="533400"/>
          </a:xfrm>
          <a:prstGeom prst="flowChartAlternateProcess">
            <a:avLst/>
          </a:prstGeom>
          <a:noFill/>
          <a:ln w="19050">
            <a:solidFill>
              <a:schemeClr val="tx1"/>
            </a:solidFill>
            <a:miter lim="800000"/>
            <a:headEnd/>
            <a:tailEnd/>
          </a:ln>
        </p:spPr>
        <p:txBody>
          <a:bodyPr wrap="none" anchor="ctr"/>
          <a:lstStyle/>
          <a:p>
            <a:pPr algn="ctr" defTabSz="914400">
              <a:buNone/>
            </a:pPr>
            <a:r>
              <a:rPr lang="fr-BE" sz="1800" b="0" i="0">
                <a:solidFill>
                  <a:schemeClr val="tx1"/>
                </a:solidFill>
                <a:latin typeface="Arial Narrow"/>
                <a:ea typeface="+mn-ea"/>
                <a:cs typeface="+mn-cs"/>
              </a:rPr>
              <a:t>Analyse</a:t>
            </a:r>
          </a:p>
        </p:txBody>
      </p:sp>
      <p:sp>
        <p:nvSpPr>
          <p:cNvPr id="20" name="AutoShape 9"/>
          <p:cNvSpPr>
            <a:spLocks noChangeArrowheads="1"/>
          </p:cNvSpPr>
          <p:nvPr/>
        </p:nvSpPr>
        <p:spPr bwMode="auto">
          <a:xfrm>
            <a:off x="6400800" y="4191000"/>
            <a:ext cx="1524000" cy="1066800"/>
          </a:xfrm>
          <a:prstGeom prst="flowChartDecision">
            <a:avLst/>
          </a:prstGeom>
          <a:noFill/>
          <a:ln w="19050">
            <a:solidFill>
              <a:schemeClr val="tx1"/>
            </a:solidFill>
            <a:miter lim="800000"/>
            <a:headEnd/>
            <a:tailEnd/>
          </a:ln>
        </p:spPr>
        <p:txBody>
          <a:bodyPr wrap="none" anchor="ctr"/>
          <a:lstStyle/>
          <a:p>
            <a:pPr algn="ctr" defTabSz="914400">
              <a:buNone/>
            </a:pPr>
            <a:r>
              <a:rPr lang="fr-BE" sz="1800" b="0" i="0">
                <a:solidFill>
                  <a:srgbClr val="FF3300"/>
                </a:solidFill>
                <a:latin typeface="Arial Narrow"/>
                <a:ea typeface="+mn-ea"/>
                <a:cs typeface="+mn-cs"/>
              </a:rPr>
              <a:t>Satisfait ?</a:t>
            </a:r>
          </a:p>
        </p:txBody>
      </p:sp>
      <p:sp>
        <p:nvSpPr>
          <p:cNvPr id="21" name="Rectangle 10"/>
          <p:cNvSpPr>
            <a:spLocks noChangeArrowheads="1"/>
          </p:cNvSpPr>
          <p:nvPr/>
        </p:nvSpPr>
        <p:spPr bwMode="auto">
          <a:xfrm>
            <a:off x="6172200" y="5715000"/>
            <a:ext cx="1981200" cy="533400"/>
          </a:xfrm>
          <a:prstGeom prst="rect">
            <a:avLst/>
          </a:prstGeom>
          <a:solidFill>
            <a:srgbClr val="00FF00"/>
          </a:solidFill>
          <a:ln w="19050">
            <a:solidFill>
              <a:srgbClr val="00FF00"/>
            </a:solidFill>
            <a:miter lim="800000"/>
            <a:headEnd/>
            <a:tailEnd/>
          </a:ln>
        </p:spPr>
        <p:txBody>
          <a:bodyPr wrap="none" anchor="ctr"/>
          <a:lstStyle/>
          <a:p>
            <a:pPr algn="ctr" defTabSz="914400">
              <a:buNone/>
            </a:pPr>
            <a:r>
              <a:rPr lang="fr-BE" sz="1800" b="0" i="0">
                <a:solidFill>
                  <a:srgbClr val="003300"/>
                </a:solidFill>
                <a:latin typeface="Arial Narrow"/>
                <a:ea typeface="+mn-ea"/>
                <a:cs typeface="+mn-cs"/>
              </a:rPr>
              <a:t>Matériel</a:t>
            </a:r>
          </a:p>
        </p:txBody>
      </p:sp>
      <p:sp>
        <p:nvSpPr>
          <p:cNvPr id="22" name="Line 11"/>
          <p:cNvSpPr>
            <a:spLocks noChangeShapeType="1"/>
          </p:cNvSpPr>
          <p:nvPr/>
        </p:nvSpPr>
        <p:spPr bwMode="auto">
          <a:xfrm>
            <a:off x="7162800" y="1676400"/>
            <a:ext cx="0" cy="457200"/>
          </a:xfrm>
          <a:prstGeom prst="line">
            <a:avLst/>
          </a:prstGeom>
          <a:noFill/>
          <a:ln w="19050">
            <a:solidFill>
              <a:schemeClr val="tx1"/>
            </a:solidFill>
            <a:round/>
            <a:headEnd/>
            <a:tailEnd type="triangle" w="lg" len="med"/>
          </a:ln>
        </p:spPr>
        <p:txBody>
          <a:bodyPr/>
          <a:lstStyle/>
          <a:p>
            <a:endParaRPr lang="en-US"/>
          </a:p>
        </p:txBody>
      </p:sp>
      <p:sp>
        <p:nvSpPr>
          <p:cNvPr id="23" name="Line 12"/>
          <p:cNvSpPr>
            <a:spLocks noChangeShapeType="1"/>
          </p:cNvSpPr>
          <p:nvPr/>
        </p:nvSpPr>
        <p:spPr bwMode="auto">
          <a:xfrm>
            <a:off x="7162800" y="2667000"/>
            <a:ext cx="0" cy="533400"/>
          </a:xfrm>
          <a:prstGeom prst="line">
            <a:avLst/>
          </a:prstGeom>
          <a:noFill/>
          <a:ln w="19050">
            <a:solidFill>
              <a:schemeClr val="tx1"/>
            </a:solidFill>
            <a:round/>
            <a:headEnd/>
            <a:tailEnd type="triangle" w="lg" len="med"/>
          </a:ln>
        </p:spPr>
        <p:txBody>
          <a:bodyPr/>
          <a:lstStyle/>
          <a:p>
            <a:endParaRPr lang="en-US"/>
          </a:p>
        </p:txBody>
      </p:sp>
      <p:sp>
        <p:nvSpPr>
          <p:cNvPr id="24" name="Line 13"/>
          <p:cNvSpPr>
            <a:spLocks noChangeShapeType="1"/>
          </p:cNvSpPr>
          <p:nvPr/>
        </p:nvSpPr>
        <p:spPr bwMode="auto">
          <a:xfrm>
            <a:off x="7162800" y="3733800"/>
            <a:ext cx="0" cy="457200"/>
          </a:xfrm>
          <a:prstGeom prst="line">
            <a:avLst/>
          </a:prstGeom>
          <a:noFill/>
          <a:ln w="19050">
            <a:solidFill>
              <a:schemeClr val="tx1"/>
            </a:solidFill>
            <a:round/>
            <a:headEnd/>
            <a:tailEnd type="triangle" w="lg" len="med"/>
          </a:ln>
        </p:spPr>
        <p:txBody>
          <a:bodyPr/>
          <a:lstStyle/>
          <a:p>
            <a:endParaRPr lang="en-US"/>
          </a:p>
        </p:txBody>
      </p:sp>
      <p:sp>
        <p:nvSpPr>
          <p:cNvPr id="25" name="Line 14"/>
          <p:cNvSpPr>
            <a:spLocks noChangeShapeType="1"/>
          </p:cNvSpPr>
          <p:nvPr/>
        </p:nvSpPr>
        <p:spPr bwMode="auto">
          <a:xfrm>
            <a:off x="7162800" y="5257800"/>
            <a:ext cx="0" cy="457200"/>
          </a:xfrm>
          <a:prstGeom prst="line">
            <a:avLst/>
          </a:prstGeom>
          <a:noFill/>
          <a:ln w="19050">
            <a:solidFill>
              <a:schemeClr val="tx1"/>
            </a:solidFill>
            <a:round/>
            <a:headEnd/>
            <a:tailEnd type="triangle" w="lg" len="med"/>
          </a:ln>
        </p:spPr>
        <p:txBody>
          <a:bodyPr/>
          <a:lstStyle/>
          <a:p>
            <a:endParaRPr lang="en-US"/>
          </a:p>
        </p:txBody>
      </p:sp>
      <p:sp>
        <p:nvSpPr>
          <p:cNvPr id="26" name="Line 15"/>
          <p:cNvSpPr>
            <a:spLocks noChangeShapeType="1"/>
          </p:cNvSpPr>
          <p:nvPr/>
        </p:nvSpPr>
        <p:spPr bwMode="auto">
          <a:xfrm>
            <a:off x="7924800" y="4724400"/>
            <a:ext cx="914400" cy="0"/>
          </a:xfrm>
          <a:prstGeom prst="line">
            <a:avLst/>
          </a:prstGeom>
          <a:noFill/>
          <a:ln w="19050">
            <a:solidFill>
              <a:schemeClr val="tx1"/>
            </a:solidFill>
            <a:round/>
            <a:headEnd/>
            <a:tailEnd type="triangle" w="lg" len="med"/>
          </a:ln>
        </p:spPr>
        <p:txBody>
          <a:bodyPr/>
          <a:lstStyle/>
          <a:p>
            <a:endParaRPr lang="en-US"/>
          </a:p>
        </p:txBody>
      </p:sp>
      <p:sp>
        <p:nvSpPr>
          <p:cNvPr id="27" name="Line 16"/>
          <p:cNvSpPr>
            <a:spLocks noChangeShapeType="1"/>
          </p:cNvSpPr>
          <p:nvPr/>
        </p:nvSpPr>
        <p:spPr bwMode="auto">
          <a:xfrm flipV="1">
            <a:off x="8839200" y="1371600"/>
            <a:ext cx="0" cy="3352800"/>
          </a:xfrm>
          <a:prstGeom prst="line">
            <a:avLst/>
          </a:prstGeom>
          <a:noFill/>
          <a:ln w="19050">
            <a:solidFill>
              <a:schemeClr val="tx1"/>
            </a:solidFill>
            <a:round/>
            <a:headEnd/>
            <a:tailEnd type="triangle" w="lg" len="med"/>
          </a:ln>
        </p:spPr>
        <p:txBody>
          <a:bodyPr/>
          <a:lstStyle/>
          <a:p>
            <a:endParaRPr lang="en-US"/>
          </a:p>
        </p:txBody>
      </p:sp>
      <p:sp>
        <p:nvSpPr>
          <p:cNvPr id="28" name="Line 17"/>
          <p:cNvSpPr>
            <a:spLocks noChangeShapeType="1"/>
          </p:cNvSpPr>
          <p:nvPr/>
        </p:nvSpPr>
        <p:spPr bwMode="auto">
          <a:xfrm flipH="1">
            <a:off x="7924800" y="1371600"/>
            <a:ext cx="914400" cy="0"/>
          </a:xfrm>
          <a:prstGeom prst="line">
            <a:avLst/>
          </a:prstGeom>
          <a:noFill/>
          <a:ln w="19050">
            <a:solidFill>
              <a:schemeClr val="tx1"/>
            </a:solidFill>
            <a:round/>
            <a:headEnd/>
            <a:tailEnd type="triangle" w="lg" len="med"/>
          </a:ln>
        </p:spPr>
        <p:txBody>
          <a:bodyPr/>
          <a:lstStyle/>
          <a:p>
            <a:endParaRPr lang="en-US"/>
          </a:p>
        </p:txBody>
      </p:sp>
      <p:sp>
        <p:nvSpPr>
          <p:cNvPr id="29" name="Text Box 18"/>
          <p:cNvSpPr txBox="1">
            <a:spLocks noChangeArrowheads="1"/>
          </p:cNvSpPr>
          <p:nvPr/>
        </p:nvSpPr>
        <p:spPr bwMode="auto">
          <a:xfrm>
            <a:off x="8077200" y="4343400"/>
            <a:ext cx="476250" cy="366713"/>
          </a:xfrm>
          <a:prstGeom prst="rect">
            <a:avLst/>
          </a:prstGeom>
          <a:noFill/>
          <a:ln w="9525">
            <a:noFill/>
            <a:miter lim="800000"/>
            <a:headEnd/>
            <a:tailEnd/>
          </a:ln>
        </p:spPr>
        <p:txBody>
          <a:bodyPr wrap="none">
            <a:spAutoFit/>
          </a:bodyPr>
          <a:lstStyle/>
          <a:p>
            <a:pPr algn="l" defTabSz="914400">
              <a:buNone/>
            </a:pPr>
            <a:r>
              <a:rPr lang="fr-BE" sz="1800" b="0" i="0">
                <a:solidFill>
                  <a:srgbClr val="FF3300"/>
                </a:solidFill>
                <a:latin typeface="Arial Narrow"/>
                <a:ea typeface="+mn-ea"/>
                <a:cs typeface="+mn-cs"/>
              </a:rPr>
              <a:t>Non</a:t>
            </a:r>
          </a:p>
        </p:txBody>
      </p:sp>
      <p:sp>
        <p:nvSpPr>
          <p:cNvPr id="30" name="Text Box 19"/>
          <p:cNvSpPr txBox="1">
            <a:spLocks noChangeArrowheads="1"/>
          </p:cNvSpPr>
          <p:nvPr/>
        </p:nvSpPr>
        <p:spPr bwMode="auto">
          <a:xfrm>
            <a:off x="7239000" y="5257800"/>
            <a:ext cx="577850" cy="366713"/>
          </a:xfrm>
          <a:prstGeom prst="rect">
            <a:avLst/>
          </a:prstGeom>
          <a:noFill/>
          <a:ln w="9525">
            <a:noFill/>
            <a:miter lim="800000"/>
            <a:headEnd/>
            <a:tailEnd/>
          </a:ln>
        </p:spPr>
        <p:txBody>
          <a:bodyPr wrap="none">
            <a:spAutoFit/>
          </a:bodyPr>
          <a:lstStyle/>
          <a:p>
            <a:pPr algn="l" defTabSz="914400">
              <a:buNone/>
            </a:pPr>
            <a:r>
              <a:rPr lang="fr-BE" sz="1800" b="0" i="0">
                <a:solidFill>
                  <a:srgbClr val="00CC00"/>
                </a:solidFill>
                <a:latin typeface="Arial Narrow"/>
                <a:ea typeface="+mn-ea"/>
                <a:cs typeface="+mn-cs"/>
              </a:rPr>
              <a:t>Oui</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Avantages de l'analyse</a:t>
            </a:r>
            <a:endParaRPr lang="en-US" dirty="0" smtClean="0"/>
          </a:p>
        </p:txBody>
      </p:sp>
      <p:sp>
        <p:nvSpPr>
          <p:cNvPr id="30723" name="AutoShape 3">
            <a:hlinkClick r:id=""/>
          </p:cNvPr>
          <p:cNvSpPr>
            <a:spLocks noChangeAspect="1" noChangeArrowheads="1"/>
          </p:cNvSpPr>
          <p:nvPr/>
        </p:nvSpPr>
        <p:spPr bwMode="auto">
          <a:xfrm>
            <a:off x="8686800" y="6400800"/>
            <a:ext cx="393700" cy="393700"/>
          </a:xfrm>
          <a:prstGeom prst="actionButtonHome">
            <a:avLst/>
          </a:prstGeom>
          <a:noFill/>
          <a:ln w="12700">
            <a:solidFill>
              <a:schemeClr val="tx1"/>
            </a:solidFill>
            <a:miter lim="800000"/>
            <a:headEnd type="none" w="sm" len="sm"/>
            <a:tailEnd type="none" w="sm" len="sm"/>
          </a:ln>
        </p:spPr>
        <p:txBody>
          <a:bodyPr wrap="none" anchor="ctr"/>
          <a:lstStyle/>
          <a:p>
            <a:pPr algn="r"/>
            <a:endParaRPr lang="en-US"/>
          </a:p>
        </p:txBody>
      </p:sp>
      <p:sp>
        <p:nvSpPr>
          <p:cNvPr id="12" name="Rectangle 3"/>
          <p:cNvSpPr txBox="1">
            <a:spLocks noChangeArrowheads="1"/>
          </p:cNvSpPr>
          <p:nvPr/>
        </p:nvSpPr>
        <p:spPr>
          <a:xfrm>
            <a:off x="899592" y="1600200"/>
            <a:ext cx="7891200" cy="4368184"/>
          </a:xfrm>
          <a:prstGeom prst="rect">
            <a:avLst/>
          </a:prstGeom>
          <a:effectLst/>
        </p:spPr>
        <p:txBody>
          <a:bodyPr vert="horz" lIns="91440" tIns="45720" rIns="91440" bIns="45720" rtlCol="0">
            <a:normAutofit/>
          </a:bodyPr>
          <a:lstStyle/>
          <a:p>
            <a:pPr marL="342900" indent="-342900" algn="l" defTabSz="914400">
              <a:spcBef>
                <a:spcPct val="20000"/>
              </a:spcBef>
              <a:buFont typeface="Wingdings"/>
              <a:buChar char="§"/>
            </a:pPr>
            <a:r>
              <a:rPr lang="fr-BE" sz="2400" b="0" i="0" dirty="0">
                <a:solidFill>
                  <a:schemeClr val="tx1"/>
                </a:solidFill>
                <a:latin typeface="Arial Narrow"/>
                <a:ea typeface="+mn-ea"/>
                <a:cs typeface="+mn-cs"/>
              </a:rPr>
              <a:t>Les cycles de conception sont longs et coûteux.</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a:p>
            <a:pPr marL="342900" indent="-342900" algn="l" defTabSz="914400">
              <a:spcBef>
                <a:spcPct val="20000"/>
              </a:spcBef>
              <a:buFont typeface="Wingdings"/>
              <a:buChar char="§"/>
            </a:pPr>
            <a:r>
              <a:rPr lang="fr-BE" sz="2400" b="0" i="0" dirty="0">
                <a:solidFill>
                  <a:schemeClr val="tx1"/>
                </a:solidFill>
                <a:latin typeface="Arial Narrow"/>
                <a:ea typeface="+mn-ea"/>
                <a:cs typeface="+mn-cs"/>
              </a:rPr>
              <a:t>L'analyse réduit le nombre de cycles de conception.</a:t>
            </a:r>
          </a:p>
          <a:p>
            <a:pPr marL="342900" indent="-342900" algn="l" defTabSz="914400">
              <a:spcBef>
                <a:spcPct val="20000"/>
              </a:spcBef>
              <a:buFont typeface="Wingdings"/>
              <a:buChar char="§"/>
            </a:pPr>
            <a:r>
              <a:rPr lang="fr-BE" sz="2400" b="0" i="0" dirty="0">
                <a:solidFill>
                  <a:schemeClr val="tx1"/>
                </a:solidFill>
                <a:latin typeface="Arial Narrow"/>
                <a:ea typeface="+mn-ea"/>
                <a:cs typeface="+mn-cs"/>
              </a:rPr>
              <a:t>L'analyse réduit les coûts en permettant de tester le modèle sur l'ordinateur au lieu d'effectuer des tests coûteux dans des conditions réelles.</a:t>
            </a:r>
            <a:endParaRPr lang="en-US" sz="2400" dirty="0" smtClean="0">
              <a:latin typeface="Arial Narrow" pitchFamily="34" charset="0"/>
            </a:endParaRPr>
          </a:p>
          <a:p>
            <a:pPr marL="342900" indent="-342900" algn="l" defTabSz="914400">
              <a:spcBef>
                <a:spcPct val="20000"/>
              </a:spcBef>
              <a:buFont typeface="Wingdings"/>
              <a:buChar char="§"/>
            </a:pPr>
            <a:r>
              <a:rPr lang="fr-BE" sz="2400" b="0" i="0" dirty="0">
                <a:solidFill>
                  <a:schemeClr val="tx1"/>
                </a:solidFill>
                <a:latin typeface="Arial Narrow"/>
                <a:ea typeface="+mn-ea"/>
                <a:cs typeface="+mn-cs"/>
              </a:rPr>
              <a:t>L'analyse avec SolidWorks Flow Simulation réduit les délais de mise sur le marché de l'objet.</a:t>
            </a:r>
          </a:p>
          <a:p>
            <a:pPr marL="342900" indent="-342900" algn="l" defTabSz="914400">
              <a:spcBef>
                <a:spcPct val="20000"/>
              </a:spcBef>
              <a:buFont typeface="Wingdings"/>
              <a:buChar char="§"/>
            </a:pPr>
            <a:r>
              <a:rPr lang="fr-BE" sz="2400" b="0" i="0" dirty="0">
                <a:solidFill>
                  <a:schemeClr val="tx1"/>
                </a:solidFill>
                <a:latin typeface="Arial Narrow"/>
                <a:ea typeface="+mn-ea"/>
                <a:cs typeface="+mn-cs"/>
              </a:rPr>
              <a:t>Vous pouvez utiliser l'analyse pour optimiser vos conceptions, en simulant rapidement divers concepts et scénarios avant de prendre la décision finale.</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La méthode des volumes finis</a:t>
            </a:r>
            <a:endParaRPr lang="en-US" dirty="0" smtClean="0"/>
          </a:p>
        </p:txBody>
      </p:sp>
      <p:sp>
        <p:nvSpPr>
          <p:cNvPr id="9" name="Rectangle 3"/>
          <p:cNvSpPr txBox="1">
            <a:spLocks noChangeArrowheads="1"/>
          </p:cNvSpPr>
          <p:nvPr/>
        </p:nvSpPr>
        <p:spPr>
          <a:xfrm>
            <a:off x="899592" y="1600200"/>
            <a:ext cx="7891200" cy="4368184"/>
          </a:xfrm>
          <a:prstGeom prst="rect">
            <a:avLst/>
          </a:prstGeom>
          <a:effectLst/>
        </p:spPr>
        <p:txBody>
          <a:bodyPr vert="horz" lIns="91440" tIns="45720" rIns="91440" bIns="45720" rtlCol="0">
            <a:normAutofit/>
          </a:bodyPr>
          <a:lstStyle/>
          <a:p>
            <a:pPr marL="342900" indent="-342900" algn="l" defTabSz="914400">
              <a:spcBef>
                <a:spcPct val="20000"/>
              </a:spcBef>
              <a:buFont typeface="Wingdings"/>
              <a:buChar char="§"/>
            </a:pPr>
            <a:r>
              <a:rPr lang="fr-BE" sz="2400" b="0" i="0" dirty="0">
                <a:solidFill>
                  <a:schemeClr val="tx1"/>
                </a:solidFill>
                <a:latin typeface="Arial Narrow"/>
                <a:ea typeface="+mn-ea"/>
                <a:cs typeface="+mn-cs"/>
              </a:rPr>
              <a:t>Les solutions analytiques sont uniquement disponibles pour les problèmes simples. Elles reposent sur de nombreuses hypothèses et ne permettent pas de résoudre la plupart des problèmes pratiques.</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a:p>
            <a:pPr marL="342900" indent="-342900" algn="l" defTabSz="914400">
              <a:spcBef>
                <a:spcPct val="20000"/>
              </a:spcBef>
              <a:buFont typeface="Wingdings"/>
              <a:buChar char="§"/>
            </a:pPr>
            <a:r>
              <a:rPr lang="fr-BE" sz="2400" b="0" i="0" dirty="0">
                <a:solidFill>
                  <a:schemeClr val="tx1"/>
                </a:solidFill>
                <a:latin typeface="Arial Narrow"/>
                <a:ea typeface="+mn-ea"/>
                <a:cs typeface="+mn-cs"/>
              </a:rPr>
              <a:t>SolidWorks Flow Simulation résout les équations de Navier-Stokes dépendantes du temps à l'aide de la méthode des volumes finis (MVF) sur un maillage de calcul rectangulaire (parallélépipède).</a:t>
            </a:r>
          </a:p>
          <a:p>
            <a:pPr marL="342900" indent="-342900" algn="l" defTabSz="914400">
              <a:spcBef>
                <a:spcPct val="20000"/>
              </a:spcBef>
              <a:buFont typeface="Wingdings"/>
              <a:buChar char="§"/>
            </a:pPr>
            <a:r>
              <a:rPr lang="fr-BE" sz="2400" b="0" i="0" dirty="0">
                <a:solidFill>
                  <a:schemeClr val="tx1"/>
                </a:solidFill>
                <a:latin typeface="Arial Narrow"/>
                <a:ea typeface="+mn-ea"/>
                <a:cs typeface="+mn-cs"/>
              </a:rPr>
              <a:t>La méthode MVF est une approche générale pour les problèmes simples et complexes. Cette méthode est l'une des plus efficaces pour la modélisation des phénomènes de fluides.</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Domaine de calcul</a:t>
            </a:r>
            <a:endParaRPr lang="en-US" dirty="0" smtClean="0"/>
          </a:p>
        </p:txBody>
      </p:sp>
      <p:sp>
        <p:nvSpPr>
          <p:cNvPr id="7" name="Rectangle 3"/>
          <p:cNvSpPr txBox="1">
            <a:spLocks noChangeArrowheads="1"/>
          </p:cNvSpPr>
          <p:nvPr/>
        </p:nvSpPr>
        <p:spPr>
          <a:xfrm>
            <a:off x="899592" y="160020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Le domaine de calcul est un prisme rectangulaire dans lequel le calcul est effectué. Les plans aux limites du domaine de calcul sont orthogonaux aux axes du système de coordonnées cartésien.</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Dans le cas d'un problème interne, le domaine de calcul enveloppe le volume fluide dans un modèle. Si le transfert thermique dans les parois est envisagé, les parois du modèle sont également incluses.</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Dans le cas d'une analyse externe, le domaine de calcul couvre l'espace environnant du modèle.</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Types de conditions aux limites</a:t>
            </a:r>
            <a:endParaRPr lang="en-US" dirty="0" smtClean="0"/>
          </a:p>
        </p:txBody>
      </p:sp>
      <p:sp>
        <p:nvSpPr>
          <p:cNvPr id="10" name="Rectangle 3"/>
          <p:cNvSpPr txBox="1">
            <a:spLocks noChangeArrowheads="1"/>
          </p:cNvSpPr>
          <p:nvPr/>
        </p:nvSpPr>
        <p:spPr>
          <a:xfrm>
            <a:off x="899592" y="160020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Les conditions aux limites de vitesse, de débit massique, de débit volumique ou de pression (statique et totale) sont spécifiées aux entrées et aux sorties des modèles.</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Les conditions fluides ambiantes sont spécifiées dans des limites distantes dans le cas d'une analyse externe.</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Il est possible de spécifier des ventilateurs au niveau des entrées et des sorties des modèles, ainsi que dans le domaine de calcul.</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Si nécessaire, il est possible de spécifier des conditions aux limites de symétrie, de même que la paroi idéale.</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Types de conditions aux limites</a:t>
            </a:r>
            <a:endParaRPr lang="en-US" dirty="0" smtClean="0"/>
          </a:p>
        </p:txBody>
      </p:sp>
      <p:sp>
        <p:nvSpPr>
          <p:cNvPr id="10" name="Rectangle 3"/>
          <p:cNvSpPr txBox="1">
            <a:spLocks noChangeArrowheads="1"/>
          </p:cNvSpPr>
          <p:nvPr/>
        </p:nvSpPr>
        <p:spPr>
          <a:xfrm>
            <a:off x="899592" y="160020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Il est possible de spécifier des conditions aux limites de chaleur au niveau des parois du modèle en contact avec le fluide :</a:t>
            </a:r>
          </a:p>
          <a:p>
            <a:pPr marL="742950" marR="0" lvl="1" indent="-285750" algn="l" defTabSz="914400">
              <a:lnSpc>
                <a:spcPct val="100000"/>
              </a:lnSpc>
              <a:spcBef>
                <a:spcPct val="20000"/>
              </a:spcBef>
              <a:spcAft>
                <a:spcPts val="0"/>
              </a:spcAft>
              <a:buClr>
                <a:srgbClr val="4B575F"/>
              </a:buClr>
              <a:buFont typeface="Wingdings"/>
              <a:buChar char="§"/>
              <a:tabLst/>
            </a:pPr>
            <a:r>
              <a:rPr lang="fr-BE" sz="2000" b="0" i="0" u="none" strike="noStrike" kern="1200" cap="none" spc="0" baseline="0" dirty="0">
                <a:ln>
                  <a:noFill/>
                </a:ln>
                <a:solidFill>
                  <a:srgbClr val="4B575F"/>
                </a:solidFill>
                <a:effectLst/>
                <a:latin typeface="Arial Narrow"/>
                <a:ea typeface="+mn-ea"/>
                <a:cs typeface="+mn-cs"/>
              </a:rPr>
              <a:t>Paroi adiabatique</a:t>
            </a:r>
          </a:p>
          <a:p>
            <a:pPr marL="742950" marR="0" lvl="1" indent="-285750" algn="l" defTabSz="914400">
              <a:lnSpc>
                <a:spcPct val="100000"/>
              </a:lnSpc>
              <a:spcBef>
                <a:spcPct val="20000"/>
              </a:spcBef>
              <a:spcAft>
                <a:spcPts val="0"/>
              </a:spcAft>
              <a:buClr>
                <a:srgbClr val="4B575F"/>
              </a:buClr>
              <a:buFont typeface="Wingdings"/>
              <a:buChar char="§"/>
              <a:tabLst/>
            </a:pPr>
            <a:r>
              <a:rPr lang="fr-BE" sz="2000" b="0" i="0" u="none" strike="noStrike" kern="1200" cap="none" spc="0" baseline="0" dirty="0">
                <a:ln>
                  <a:noFill/>
                </a:ln>
                <a:solidFill>
                  <a:srgbClr val="4B575F"/>
                </a:solidFill>
                <a:effectLst/>
                <a:latin typeface="Arial Narrow"/>
                <a:ea typeface="+mn-ea"/>
                <a:cs typeface="+mn-cs"/>
              </a:rPr>
              <a:t>Paroi avec température spécifiée</a:t>
            </a:r>
          </a:p>
          <a:p>
            <a:pPr marL="742950" marR="0" lvl="1" indent="-285750" algn="l" defTabSz="914400">
              <a:lnSpc>
                <a:spcPct val="100000"/>
              </a:lnSpc>
              <a:spcBef>
                <a:spcPct val="20000"/>
              </a:spcBef>
              <a:spcAft>
                <a:spcPts val="0"/>
              </a:spcAft>
              <a:buClr>
                <a:srgbClr val="4B575F"/>
              </a:buClr>
              <a:buFont typeface="Wingdings"/>
              <a:buChar char="§"/>
              <a:tabLst/>
            </a:pPr>
            <a:r>
              <a:rPr lang="fr-BE" sz="2000" b="0" i="0" u="none" strike="noStrike" kern="1200" cap="none" spc="0" baseline="0" dirty="0" smtClean="0">
                <a:ln>
                  <a:noFill/>
                </a:ln>
                <a:solidFill>
                  <a:srgbClr val="4B575F"/>
                </a:solidFill>
                <a:effectLst/>
                <a:latin typeface="Arial Narrow"/>
                <a:ea typeface="+mn-ea"/>
                <a:cs typeface="+mn-cs"/>
              </a:rPr>
              <a:t>Paroi </a:t>
            </a:r>
            <a:r>
              <a:rPr lang="fr-BE" sz="2000" b="0" i="0" u="none" strike="noStrike" kern="1200" cap="none" spc="0" baseline="0" dirty="0">
                <a:ln>
                  <a:noFill/>
                </a:ln>
                <a:solidFill>
                  <a:srgbClr val="4B575F"/>
                </a:solidFill>
                <a:effectLst/>
                <a:latin typeface="Arial Narrow"/>
                <a:ea typeface="+mn-ea"/>
                <a:cs typeface="+mn-cs"/>
              </a:rPr>
              <a:t>avec flux de chaleur ou taux de transfert de chaleur spécifié</a:t>
            </a:r>
          </a:p>
          <a:p>
            <a:pPr marL="742950" marR="0" lvl="1" indent="-285750" algn="l" defTabSz="914400">
              <a:lnSpc>
                <a:spcPct val="100000"/>
              </a:lnSpc>
              <a:spcBef>
                <a:spcPct val="20000"/>
              </a:spcBef>
              <a:spcAft>
                <a:spcPts val="0"/>
              </a:spcAft>
              <a:buClr>
                <a:srgbClr val="4B575F"/>
              </a:buClr>
              <a:buFont typeface="Wingdings"/>
              <a:buChar char="§"/>
              <a:tabLst/>
            </a:pPr>
            <a:r>
              <a:rPr lang="fr-BE" sz="2000" b="0" i="0" u="none" strike="noStrike" kern="1200" cap="none" spc="0" baseline="0" dirty="0">
                <a:ln>
                  <a:noFill/>
                </a:ln>
                <a:solidFill>
                  <a:srgbClr val="4B575F"/>
                </a:solidFill>
                <a:effectLst/>
                <a:latin typeface="Arial Narrow"/>
                <a:ea typeface="+mn-ea"/>
                <a:cs typeface="+mn-cs"/>
              </a:rPr>
              <a:t>Paroi avec coefficient de transfert de chaleur spécifié</a:t>
            </a:r>
          </a:p>
          <a:p>
            <a:pPr marL="742950" marR="0" lvl="1" indent="-285750" algn="l" defTabSz="914400">
              <a:lnSpc>
                <a:spcPct val="100000"/>
              </a:lnSpc>
              <a:spcBef>
                <a:spcPct val="20000"/>
              </a:spcBef>
              <a:spcAft>
                <a:spcPts val="0"/>
              </a:spcAft>
              <a:buClr>
                <a:srgbClr val="4B575F"/>
              </a:buClr>
              <a:buFont typeface="Wingdings"/>
              <a:buChar char="§"/>
              <a:tabLst/>
            </a:pPr>
            <a:r>
              <a:rPr lang="fr-BE" sz="2000" b="0" i="0" u="none" strike="noStrike" kern="1200" cap="none" spc="0" baseline="0" dirty="0">
                <a:ln>
                  <a:noFill/>
                </a:ln>
                <a:solidFill>
                  <a:srgbClr val="4B575F"/>
                </a:solidFill>
                <a:effectLst/>
                <a:latin typeface="Arial Narrow"/>
                <a:ea typeface="+mn-ea"/>
                <a:cs typeface="+mn-cs"/>
              </a:rPr>
              <a:t>Paroi réelle avec rugosité</a:t>
            </a:r>
          </a:p>
          <a:p>
            <a:pPr marL="742950" marR="0" lvl="1" indent="-285750" algn="l" defTabSz="914400">
              <a:lnSpc>
                <a:spcPct val="100000"/>
              </a:lnSpc>
              <a:spcBef>
                <a:spcPct val="20000"/>
              </a:spcBef>
              <a:spcAft>
                <a:spcPts val="0"/>
              </a:spcAft>
              <a:buClr>
                <a:srgbClr val="4B575F"/>
              </a:buClr>
              <a:buFont typeface="Wingdings"/>
              <a:buChar char="§"/>
              <a:tabLst/>
            </a:pPr>
            <a:r>
              <a:rPr lang="fr-BE" sz="2000" b="0" i="0" u="none" strike="noStrike" kern="1200" cap="none" spc="0" baseline="0" dirty="0">
                <a:ln>
                  <a:noFill/>
                </a:ln>
                <a:solidFill>
                  <a:srgbClr val="4B575F"/>
                </a:solidFill>
                <a:effectLst/>
                <a:latin typeface="Arial Narrow"/>
                <a:ea typeface="+mn-ea"/>
                <a:cs typeface="+mn-cs"/>
              </a:rPr>
              <a:t>Paroi idéale (paroi adiabatique sans friction)</a:t>
            </a:r>
          </a:p>
          <a:p>
            <a:pPr marL="742950" marR="0" lvl="1" indent="-285750" algn="l" defTabSz="914400">
              <a:lnSpc>
                <a:spcPct val="100000"/>
              </a:lnSpc>
              <a:spcBef>
                <a:spcPct val="20000"/>
              </a:spcBef>
              <a:spcAft>
                <a:spcPts val="0"/>
              </a:spcAft>
              <a:buClr>
                <a:srgbClr val="4B575F"/>
              </a:buClr>
              <a:buFont typeface="Wingdings"/>
              <a:buChar char="§"/>
              <a:tabLst/>
            </a:pPr>
            <a:r>
              <a:rPr lang="fr-BE" sz="2000" b="0" i="0" u="none" strike="noStrike" kern="1200" cap="none" spc="0" baseline="0" dirty="0">
                <a:ln>
                  <a:noFill/>
                </a:ln>
                <a:solidFill>
                  <a:srgbClr val="4B575F"/>
                </a:solidFill>
                <a:effectLst/>
                <a:latin typeface="Arial Narrow"/>
                <a:ea typeface="+mn-ea"/>
                <a:cs typeface="+mn-cs"/>
              </a:rPr>
              <a:t>Paroi mobile (pour simuler la translation/rotation d'une paroi)</a:t>
            </a:r>
            <a:endParaRPr kumimoji="0" lang="en-US" sz="20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Etapes principales de l'analyse</a:t>
            </a:r>
            <a:endParaRPr lang="en-US" dirty="0" smtClean="0"/>
          </a:p>
        </p:txBody>
      </p:sp>
      <p:sp>
        <p:nvSpPr>
          <p:cNvPr id="9" name="Rectangle 3"/>
          <p:cNvSpPr txBox="1">
            <a:spLocks noChangeArrowheads="1"/>
          </p:cNvSpPr>
          <p:nvPr/>
        </p:nvSpPr>
        <p:spPr>
          <a:xfrm>
            <a:off x="899592" y="1575416"/>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smtClean="0">
                <a:ln>
                  <a:noFill/>
                </a:ln>
                <a:solidFill>
                  <a:srgbClr val="4B575F"/>
                </a:solidFill>
                <a:effectLst/>
                <a:latin typeface="Arial Narrow"/>
                <a:ea typeface="+mn-ea"/>
                <a:cs typeface="+mn-cs"/>
              </a:rPr>
              <a:t>Définissez </a:t>
            </a:r>
            <a:r>
              <a:rPr lang="fr-BE" sz="2400" b="0" i="0" u="none" strike="noStrike" kern="1200" cap="none" spc="0" baseline="0" dirty="0">
                <a:ln>
                  <a:noFill/>
                </a:ln>
                <a:solidFill>
                  <a:srgbClr val="4B575F"/>
                </a:solidFill>
                <a:effectLst/>
                <a:latin typeface="Arial Narrow"/>
                <a:ea typeface="+mn-ea"/>
                <a:cs typeface="+mn-cs"/>
              </a:rPr>
              <a:t>le type de l'analyse, les fonctions physiques, les fluides et les solides.</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Spécifiez les conditions aux limites.</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Définissez les objectifs de votre analyse.</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Maillez le modèle. Il s'agit d'une série d'étapes automatiques au cours desquelles le code fractionne le modèle et le domaine de calcul en cellules de calcul.</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Exécutez l'analyse. Si nécessaire, vérifiez la convergence.</a:t>
            </a:r>
          </a:p>
          <a:p>
            <a:pPr marL="342900" marR="0" indent="-342900" algn="l" defTabSz="914400">
              <a:lnSpc>
                <a:spcPct val="100000"/>
              </a:lnSpc>
              <a:spcBef>
                <a:spcPct val="20000"/>
              </a:spcBef>
              <a:spcAft>
                <a:spcPts val="0"/>
              </a:spcAft>
              <a:buClr>
                <a:srgbClr val="4B575F"/>
              </a:buClr>
              <a:buFont typeface="Wingdings"/>
              <a:buChar char="§"/>
              <a:tabLst/>
            </a:pPr>
            <a:r>
              <a:rPr lang="fr-BE" sz="2400" b="0" i="0" u="none" strike="noStrike" kern="1200" cap="none" spc="0" baseline="0" dirty="0">
                <a:ln>
                  <a:noFill/>
                </a:ln>
                <a:solidFill>
                  <a:srgbClr val="4B575F"/>
                </a:solidFill>
                <a:effectLst/>
                <a:latin typeface="Arial Narrow"/>
                <a:ea typeface="+mn-ea"/>
                <a:cs typeface="+mn-cs"/>
              </a:rPr>
              <a:t>Visualisez les résultats.</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SW_CORP_PPT_TEMPLATE">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57039E802609499DC9DCB76B923DF9" ma:contentTypeVersion="0" ma:contentTypeDescription="Create a new document." ma:contentTypeScope="" ma:versionID="01f379dee09e235f47111d6bd511d5fe">
  <xsd:schema xmlns:xsd="http://www.w3.org/2001/XMLSchema" xmlns:p="http://schemas.microsoft.com/office/2006/metadata/properties" targetNamespace="http://schemas.microsoft.com/office/2006/metadata/properties" ma:root="true" ma:fieldsID="faf52faaa31b79efcee5e183bc2d1a2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90C0CB-45BF-4E76-86B7-12C40617BFAA}">
  <ds:schemaRefs>
    <ds:schemaRef ds:uri="http://schemas.microsoft.com/office/2006/metadata/properties"/>
  </ds:schemaRefs>
</ds:datastoreItem>
</file>

<file path=customXml/itemProps2.xml><?xml version="1.0" encoding="utf-8"?>
<ds:datastoreItem xmlns:ds="http://schemas.openxmlformats.org/officeDocument/2006/customXml" ds:itemID="{9C8863EF-CC92-4DE9-B253-F0DC3A4270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CD4A09FE-9ACA-4746-BF3C-F60984A228D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SW_CORP_PPT_TEMPLATE</Template>
  <TotalTime>1853</TotalTime>
  <Words>1273</Words>
  <Application>Microsoft Office PowerPoint</Application>
  <PresentationFormat>On-screen Show (4:3)</PresentationFormat>
  <Paragraphs>115</Paragraphs>
  <Slides>19</Slides>
  <Notes>12</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SW_CORP_PPT_TEMPLATE</vt:lpstr>
      <vt:lpstr>Guide de SolidWorks  Flow Simulation  pour l'enseignant</vt:lpstr>
      <vt:lpstr>Qu'est-ce que SolidWorks Flow Simulation ?</vt:lpstr>
      <vt:lpstr>Cycle de conception avec SolidWorks  Flow Simulation</vt:lpstr>
      <vt:lpstr>Avantages de l'analyse</vt:lpstr>
      <vt:lpstr>La méthode des volumes finis</vt:lpstr>
      <vt:lpstr>Domaine de calcul</vt:lpstr>
      <vt:lpstr>Types de conditions aux limites</vt:lpstr>
      <vt:lpstr>Types de conditions aux limites</vt:lpstr>
      <vt:lpstr>Etapes principales de l'analyse</vt:lpstr>
      <vt:lpstr>Fonctions physiques prises en compte</vt:lpstr>
      <vt:lpstr> Fonctions physiques prises en compte </vt:lpstr>
      <vt:lpstr>Fonctions physiques prises en compte</vt:lpstr>
      <vt:lpstr>Contexte de l'analyse</vt:lpstr>
      <vt:lpstr>Technologies numériques avancées</vt:lpstr>
      <vt:lpstr>Objectifs de l'analyse</vt:lpstr>
      <vt:lpstr>Objectifs de l'analyse</vt:lpstr>
      <vt:lpstr>Maillage</vt:lpstr>
      <vt:lpstr>Exécution de l'analyse</vt:lpstr>
      <vt:lpstr>Visualisation des résultats</vt:lpstr>
    </vt:vector>
  </TitlesOfParts>
  <Company>Dassault Systemes 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PPT</dc:title>
  <dc:creator>hiyer</dc:creator>
  <cp:lastModifiedBy>Jacob Anguita</cp:lastModifiedBy>
  <cp:revision>208</cp:revision>
  <dcterms:created xsi:type="dcterms:W3CDTF">2011-11-08T18:01:15Z</dcterms:created>
  <dcterms:modified xsi:type="dcterms:W3CDTF">2012-03-28T16:57:41Z</dcterms:modified>
</cp:coreProperties>
</file>