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67" r:id="rId5"/>
    <p:sldId id="390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2" r:id="rId18"/>
    <p:sldId id="392" r:id="rId19"/>
    <p:sldId id="393" r:id="rId20"/>
    <p:sldId id="283" r:id="rId21"/>
    <p:sldId id="284" r:id="rId22"/>
    <p:sldId id="285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83939" autoAdjust="0"/>
  </p:normalViewPr>
  <p:slideViewPr>
    <p:cSldViewPr>
      <p:cViewPr varScale="1">
        <p:scale>
          <a:sx n="89" d="100"/>
          <a:sy n="89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48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30/03/2012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=""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28F17013-E788-4DC3-9267-D9B4E8F419E6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1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C0E3-F38B-4060-81F5-813C95EEE9B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04415D5D-E2BC-4F40-8DC2-C5EB8EA31B6B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11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88AF62AA-AD9B-4FB1-B46E-9DC1E8692A9A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12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C0E3-F38B-4060-81F5-813C95EEE9B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C3A5C894-3621-4B54-BDDD-D0B612F1B714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14</a:t>
            </a:fld>
            <a:endParaRPr lang="en-US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3838" indent="-223838">
              <a:buFontTx/>
              <a:buAutoNum type="arabicParenBoth"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C0E3-F38B-4060-81F5-813C95EEE9B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C0E3-F38B-4060-81F5-813C95EEE9B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058E11CB-7938-4BFD-9A0C-BAC65EA54D0E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17</a:t>
            </a:fld>
            <a:endParaRPr lang="en-US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B64176E9-C63E-4FEE-AFE7-CAEE9C66A592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18</a:t>
            </a:fld>
            <a:endParaRPr lang="en-US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EDCF318C-B742-471A-971D-082E6818AD8E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19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5EBE3D0A-E8BA-4249-B5D3-9AD1C3495296}" type="slidenum">
              <a:rPr lang="en-US" sz="1200" b="0" i="0">
                <a:solidFill>
                  <a:schemeClr val="tx1"/>
                </a:solidFill>
                <a:latin typeface="Arial"/>
                <a:ea typeface="+mn-ea"/>
                <a:cs typeface="+mn-cs"/>
              </a:rPr>
              <a:pPr algn="r" defTabSz="914400">
                <a:buNone/>
              </a:pPr>
              <a:t>2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25" tIns="45713" rIns="91425" bIns="45713"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8447F4F0-5D44-4F8A-BD80-7AB67810D3A9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3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5B17DF1E-9327-4049-BD71-6FB6CCF28302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4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588"/>
              </a:spcBef>
              <a:spcAft>
                <a:spcPts val="588"/>
              </a:spcAft>
            </a:pPr>
            <a:endParaRPr lang="en-US" b="1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70D9A035-DBC1-4A74-BDD3-1486EE06622C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5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588"/>
              </a:spcBef>
              <a:spcAft>
                <a:spcPts val="588"/>
              </a:spcAft>
            </a:pPr>
            <a:endParaRPr lang="en-US" b="1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defTabSz="914400">
              <a:buNone/>
            </a:pPr>
            <a:fld id="{47377769-B33C-4E59-AC93-6EC7CD8E8139}" type="slidenum">
              <a:rPr lang="en-US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pPr algn="r" defTabSz="914400">
                <a:buNone/>
              </a:pPr>
              <a:t>6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588"/>
              </a:spcBef>
              <a:spcAft>
                <a:spcPts val="588"/>
              </a:spcAft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C0E3-F38B-4060-81F5-813C95EEE9B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C0E3-F38B-4060-81F5-813C95EEE9B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4C0E3-F38B-4060-81F5-813C95EEE9B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16F4A-B849-4AA0-A496-F2B59C21A696}" type="datetimeFigureOut">
              <a:rPr lang="en-US"/>
              <a:pPr>
                <a:defRPr/>
              </a:pPr>
              <a:t>3/30/2012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CE2CB-ADA1-497C-9C75-BCB60A00AF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201613" y="10795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01613" y="1296988"/>
            <a:ext cx="4248150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01613" y="3803650"/>
            <a:ext cx="4248150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0063D454-DB06-4D0D-95EB-69103EDD7819}" type="datetimeFigureOut">
              <a:rPr lang="en-US"/>
              <a:pPr>
                <a:defRPr/>
              </a:pPr>
              <a:t>3/30/2012</a:t>
            </a:fld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52C888B-6447-4A8D-B68B-955C1CC32A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77E95206-EC0C-43EF-8E7D-2BA7BDFE308A}" type="slidenum">
              <a:rPr lang="fr-FR" sz="1000" b="0" i="0" u="none" strike="noStrike" kern="1200" cap="none" spc="0" baseline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el-G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 © Dassault Systèmes </a:t>
            </a:r>
            <a:r>
              <a:rPr lang="el-G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Ι</a:t>
            </a:r>
            <a:r>
              <a:rPr lang="fr-F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 </a:t>
            </a:r>
            <a:r>
              <a:rPr lang="en-US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Конфиденциальная</a:t>
            </a:r>
            <a:r>
              <a:rPr lang="fr-F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 информация </a:t>
            </a:r>
            <a:r>
              <a:rPr lang="el-GR" sz="700" b="0" i="0" cap="none" spc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 Narrow"/>
                <a:ea typeface="+mn-ea"/>
                <a:cs typeface="Arial"/>
              </a:rPr>
              <a:t>Ι</a:t>
            </a:r>
            <a:endParaRPr lang="fr-FR" sz="700" b="0" cap="none" spc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1143000"/>
            <a:ext cx="6096000" cy="68580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Руководство</a:t>
            </a:r>
            <a:r>
              <a:rPr lang="en-US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по</a:t>
            </a:r>
            <a:r>
              <a:rPr lang="en-US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/>
            </a:r>
            <a:br>
              <a:rPr lang="en-US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i="0" baseline="0" dirty="0" err="1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SolidWorks</a:t>
            </a:r>
            <a:r>
              <a:rPr lang="en-US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Flow Simulation </a:t>
            </a:r>
            <a:br>
              <a:rPr lang="en-US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для</a:t>
            </a:r>
            <a:r>
              <a:rPr lang="en-US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инструктора</a:t>
            </a:r>
            <a:endParaRPr lang="en-US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410200" y="2286000"/>
            <a:ext cx="3184525" cy="577850"/>
          </a:xfrm>
          <a:prstGeom prst="rect">
            <a:avLst/>
          </a:prstGeom>
        </p:spPr>
        <p:txBody>
          <a:bodyPr/>
          <a:lstStyle/>
          <a:p>
            <a:pPr algn="r">
              <a:buNone/>
            </a:pPr>
            <a:r>
              <a:rPr lang="en-US" b="0" i="0"/>
              <a:t>SolidWorks 2012</a:t>
            </a:r>
          </a:p>
        </p:txBody>
      </p:sp>
      <p:sp>
        <p:nvSpPr>
          <p:cNvPr id="27652" name="AutoShape 4">
            <a:hlinkClick r:id=""/>
          </p:cNvPr>
          <p:cNvSpPr>
            <a:spLocks noChangeAspect="1" noChangeArrowheads="1"/>
          </p:cNvSpPr>
          <p:nvPr/>
        </p:nvSpPr>
        <p:spPr bwMode="auto">
          <a:xfrm>
            <a:off x="8686800" y="6400800"/>
            <a:ext cx="393700" cy="393700"/>
          </a:xfrm>
          <a:prstGeom prst="actionButtonHome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r"/>
            <a:endParaRPr lang="en-US"/>
          </a:p>
        </p:txBody>
      </p:sp>
      <p:pic>
        <p:nvPicPr>
          <p:cNvPr id="27653" name="Picture 16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381000"/>
            <a:ext cx="225742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6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3048000"/>
            <a:ext cx="3967163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80158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Учитываемые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физические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характеристики</a:t>
            </a:r>
            <a:endParaRPr lang="en-US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Приложение позволяет решать как проблемы с устойчивым состоянием, так и зависящие от времени. При решении зависящих от времени уравнений применяются локальные временные шаги.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Можно проводить расчеты для потоков сжимаемых и несжимаемых вязких теплопроводных многовидовых жидкостей, а также неньютоновских жидкостей.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Можно проводить расчеты сжимаемых потоков вязких теплопроводных многовидовых газов, включая дозвуковой, трансзвуковой и сверхзвуковой режимы.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Области с жидкостями разных типов в пределах одной модели.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80158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/>
            </a:r>
            <a:b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Учитываемые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физические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характеристики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/>
            </a:r>
            <a:b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endParaRPr lang="en-US" dirty="0" smtClean="0"/>
          </a:p>
        </p:txBody>
      </p:sp>
      <p:sp>
        <p:nvSpPr>
          <p:cNvPr id="36868" name="Rectangle 10"/>
          <p:cNvSpPr>
            <a:spLocks noChangeArrowheads="1"/>
          </p:cNvSpPr>
          <p:nvPr/>
        </p:nvSpPr>
        <p:spPr bwMode="auto">
          <a:xfrm>
            <a:off x="5105400" y="-152400"/>
            <a:ext cx="6570663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  <a:p>
            <a:pPr marL="234950" indent="-234950">
              <a:lnSpc>
                <a:spcPct val="95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endParaRPr lang="en-US" sz="1800" b="0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Приложение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позволяет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одновременно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рассчитывать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теплопередачу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твердых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телах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тепловое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излучение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между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твердыми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телами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с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твердых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тел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твердые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тела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Источники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можно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указывать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как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поверхностях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err="1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так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внутри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объемов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Могут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учитываться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гравитационные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эффекты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Пористые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среды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могут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указываться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качестве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распределенной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силы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лобового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сопротивления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 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Тепловое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излучение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между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поверхностями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излучение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окружающую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среду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Глобальные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локальные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системы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координат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вращения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80158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Учитываемые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физические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характеристики</a:t>
            </a:r>
            <a:endParaRPr lang="en-US" dirty="0" smtClean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Конденсация водяного пара.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относительной влажности.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Моделирование теплоотводов.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Термоэлектрические охладители (элементы Пельтье).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Кавитация в потоке воды.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1014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Общие сведения об анализе</a:t>
            </a:r>
            <a:endParaRPr lang="en-US" dirty="0" smtClean="0"/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зависящее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времени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уравнение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Рейнолдса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усредненное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трехмерное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уравнение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Навье-Стокса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моделью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турбулентности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k-e.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Технология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моделирования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граничного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слоя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для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ламинарных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турбулентных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переходных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граничных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слоев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отвечающих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условиям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применения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Моделирование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трения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теплопередачи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разделения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потоков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Уравнения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теплопроводности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твердых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телах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теплопередачи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излучением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между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поверхностями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сопряженные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решения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эффектов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теплопередачи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твердых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телах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жидкостях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окружающем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пространстве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Передовые технологии</a:t>
            </a:r>
            <a:endParaRPr lang="en-US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Средства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автоматического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создания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сеток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для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произвольных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3D-моделей.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Неявная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решающая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программа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с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многосеточным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алгоритмом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Автоматизированные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инструменты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для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анализа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схождения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остановки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вычислений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Передовые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технологии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обработки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результатов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 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3D-визуализации.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Автоматическое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разрешение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особенностей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поля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потока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Задачи анализа</a:t>
            </a:r>
            <a:endParaRPr lang="en-US" dirty="0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параметров поля потока (давление, температура, плотность, скорость, концентрация и т. д.) в любой точке, поверхности или объеме в пределах вычислительного домена.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температуры в любой точке модели.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переходных эффектов на всем протяжении поля потока.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сил и моментов, аэродинамических коэффициентов. Расчет распределения напряжений сдвига, создаваемых полем потока.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Задачи анализа</a:t>
            </a:r>
            <a:endParaRPr lang="en-US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удельного массового потока и мощности потока, проходящего через конструкцию.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Определение перепадов давления, гидравлического сопротивления.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коэффициентов теплопередачи, тепловых потоков.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Расчет траекторий частиц в поле потока и параметров взаимодействия частиц с моделью.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Создание сетки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Сетки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делят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объем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множество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небольших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элементов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 —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ячеек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Чем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меньше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ячейки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точнее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моделирование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однако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err="1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тем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больше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вычислительных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ресурсов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оно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требует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После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любых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изменений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геометрии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сетку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необходимо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создавать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повторно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изменении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параметров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материалов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состояний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границ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повторное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создание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сетки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требуется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Автоматизированная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система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создает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сетки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согласно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указанным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параметрам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: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минимальному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размеру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зазора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минимальной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толщине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стенки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уровню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разрешения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результатов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Анализ</a:t>
            </a:r>
            <a:endParaRPr lang="en-US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 проведении анализа программа выполняет итерационные вычисления для решения проблемы. В SolidWorks Flow Simulation содержатся простые и совершенные средства для анализа схождения, результатов расчетов и изменения результатов переходного анализа с течением времени. Также доступны средства предварительного просмотра результатов без остановки анализа.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Решающая программа SolidWorks Flow Simulation обладает передовыми характеристиками, работает быстро, точно и стабильно. 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 SolidWorks Flow Simulation имеется автоматизированная система, которая останавливает анализ по достижении указанных критериев схождения.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Визуализация результатов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Flow Simulation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содержатся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мощные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удобные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инструменты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визуализации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результатов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: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эпюры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вырезов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3D-профилей 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поверхностей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(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контуры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изолинии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векторы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),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изоповерхности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эпюры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XY,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траектории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потоков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частиц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анимация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результатов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Flow Simulation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доступны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передовые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инструменты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для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обработки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результатов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: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параметры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точки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поверхности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объема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схемы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задач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отчеты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MS Word.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0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8244408" cy="548640"/>
          </a:xfrm>
          <a:noFill/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Что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представляет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собой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/>
            </a:r>
            <a:br>
              <a:rPr lang="en-US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3000" b="1" i="0" baseline="0" dirty="0" err="1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SolidWorks</a:t>
            </a:r>
            <a:r>
              <a:rPr lang="en-US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Flow Simulation?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Rectangle 3"/>
          <p:cNvSpPr txBox="1">
            <a:spLocks noChangeArrowheads="1"/>
          </p:cNvSpPr>
          <p:nvPr/>
        </p:nvSpPr>
        <p:spPr>
          <a:xfrm>
            <a:off x="838200" y="1524000"/>
            <a:ext cx="8305800" cy="4368184"/>
          </a:xfrm>
          <a:prstGeom prst="rect">
            <a:avLst/>
          </a:prstGeom>
        </p:spPr>
        <p:txBody>
          <a:bodyPr/>
          <a:lstStyle/>
          <a:p>
            <a:pPr marL="342900" marR="0" indent="-3429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Приложение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Flow Simulation —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это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программа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err="1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для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анализа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потока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теплопередачи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полностью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интегрированная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пакет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Приложение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Flow Simulation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позволяет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моделировать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испытания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прототипов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моделей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жидкой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рабочей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среде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 С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его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помощью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можно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ответить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вопрос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каким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образом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поток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воздействует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прототип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а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прототип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 —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поток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Приложение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Flow Simulation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используется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студентами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конструкторами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аналитиками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инженерами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другими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специалистами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позволяет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им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проектировать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высокоэффективные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конструкции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и/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или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оптимизировать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err="1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их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производительность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7110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Цикл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проектирования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в </a:t>
            </a:r>
            <a:r>
              <a:rPr lang="en-US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/>
            </a:r>
            <a:br>
              <a:rPr lang="en-US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</a:br>
            <a:r>
              <a:rPr lang="en-US" sz="3000" b="1" i="0" baseline="0" dirty="0" err="1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SolidWorks</a:t>
            </a:r>
            <a:r>
              <a:rPr lang="en-US" sz="3000" b="1" i="0" baseline="0" dirty="0" smtClean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 </a:t>
            </a:r>
            <a:r>
              <a:rPr lang="en-US" sz="3000" b="1" i="0" baseline="0" dirty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Flow Simulation</a:t>
            </a:r>
            <a:endParaRPr lang="en-US" dirty="0" smtClean="0"/>
          </a:p>
        </p:txBody>
      </p:sp>
      <p:sp>
        <p:nvSpPr>
          <p:cNvPr id="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5486400" cy="5257800"/>
          </a:xfrm>
        </p:spPr>
        <p:txBody>
          <a:bodyPr/>
          <a:lstStyle/>
          <a:p>
            <a:pPr marL="342900" indent="-342900" algn="l" defTabSz="914400">
              <a:lnSpc>
                <a:spcPct val="85000"/>
              </a:lnSpc>
              <a:spcBef>
                <a:spcPts val="2000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помощью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построить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модель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indent="-342900" algn="l" defTabSz="914400">
              <a:lnSpc>
                <a:spcPct val="85000"/>
              </a:lnSpc>
              <a:spcBef>
                <a:spcPts val="2000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помощью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Flow Simulation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смоделировать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жидкую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среду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dirty="0" smtClean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воздействие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температур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indent="-342900" algn="l" defTabSz="914400">
              <a:lnSpc>
                <a:spcPct val="85000"/>
              </a:lnSpc>
              <a:spcBef>
                <a:spcPts val="2000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основании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полученных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результатов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изменить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модель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продолжить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моделирование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до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тех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пор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пока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не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будет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создана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конструкция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с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удовлетворительными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характеристиками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indent="-342900" algn="l" defTabSz="914400">
              <a:lnSpc>
                <a:spcPct val="85000"/>
              </a:lnSpc>
              <a:spcBef>
                <a:spcPts val="2000"/>
              </a:spcBef>
              <a:buClr>
                <a:srgbClr val="4B575F"/>
              </a:buClr>
              <a:buFont typeface="Wingdings"/>
              <a:buChar char="§"/>
            </a:pP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Произвести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модель</a:t>
            </a:r>
            <a:r>
              <a:rPr lang="en-US" sz="2400" b="0" i="0" dirty="0"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6477000" y="1066800"/>
            <a:ext cx="1447800" cy="6096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SolidWorks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5867400" y="2133600"/>
            <a:ext cx="28956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SolidWorks Flow Simulation</a:t>
            </a:r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6477000" y="3200400"/>
            <a:ext cx="1371600" cy="533400"/>
          </a:xfrm>
          <a:prstGeom prst="flowChartAlternateProcess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Анализ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6400800" y="4191000"/>
            <a:ext cx="1524000" cy="1066800"/>
          </a:xfrm>
          <a:prstGeom prst="flowChartDecision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>
              <a:buNone/>
            </a:pPr>
            <a:r>
              <a:rPr lang="en-US" sz="1300" b="0" i="0" dirty="0" err="1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>Удовлетво</a:t>
            </a:r>
            <a:r>
              <a:rPr lang="en-US" sz="1300" b="0" i="0" dirty="0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>-</a:t>
            </a:r>
            <a:br>
              <a:rPr lang="en-US" sz="1300" b="0" i="0" dirty="0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</a:br>
            <a:r>
              <a:rPr lang="en-US" sz="1300" b="0" i="0" dirty="0" err="1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>рительный</a:t>
            </a:r>
            <a:r>
              <a:rPr lang="en-US" sz="1300" b="0" i="0" dirty="0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1300" b="0" i="0" dirty="0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/>
            </a:r>
            <a:br>
              <a:rPr lang="en-US" sz="1300" b="0" i="0" dirty="0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</a:br>
            <a:r>
              <a:rPr lang="en-US" sz="1300" b="0" i="0" dirty="0" err="1" smtClean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>результат</a:t>
            </a:r>
            <a:r>
              <a:rPr lang="en-US" sz="1300" b="0" i="0" dirty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>?</a:t>
            </a: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6172200" y="5715000"/>
            <a:ext cx="1981200" cy="533400"/>
          </a:xfrm>
          <a:prstGeom prst="rect">
            <a:avLst/>
          </a:prstGeom>
          <a:solidFill>
            <a:srgbClr val="00FF00"/>
          </a:solidFill>
          <a:ln w="1905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>
              <a:buNone/>
            </a:pPr>
            <a:r>
              <a:rPr lang="en-US" sz="1800" b="0" i="0" dirty="0" err="1">
                <a:solidFill>
                  <a:srgbClr val="003300"/>
                </a:solidFill>
                <a:latin typeface="Arial Narrow"/>
                <a:ea typeface="+mn-ea"/>
                <a:cs typeface="+mn-cs"/>
              </a:rPr>
              <a:t>Аппаратное</a:t>
            </a:r>
            <a:r>
              <a:rPr lang="en-US" sz="1800" b="0" i="0" dirty="0">
                <a:solidFill>
                  <a:srgbClr val="003300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1800" b="0" i="0" dirty="0" smtClean="0">
                <a:solidFill>
                  <a:srgbClr val="003300"/>
                </a:solidFill>
                <a:latin typeface="Arial Narrow"/>
                <a:ea typeface="+mn-ea"/>
                <a:cs typeface="+mn-cs"/>
              </a:rPr>
              <a:t/>
            </a:r>
            <a:br>
              <a:rPr lang="en-US" sz="1800" b="0" i="0" dirty="0" smtClean="0">
                <a:solidFill>
                  <a:srgbClr val="003300"/>
                </a:solidFill>
                <a:latin typeface="Arial Narrow"/>
                <a:ea typeface="+mn-ea"/>
                <a:cs typeface="+mn-cs"/>
              </a:rPr>
            </a:br>
            <a:r>
              <a:rPr lang="en-US" sz="1800" b="0" i="0" dirty="0" err="1" smtClean="0">
                <a:solidFill>
                  <a:srgbClr val="003300"/>
                </a:solidFill>
                <a:latin typeface="Arial Narrow"/>
                <a:ea typeface="+mn-ea"/>
                <a:cs typeface="+mn-cs"/>
              </a:rPr>
              <a:t>обеспечение</a:t>
            </a:r>
            <a:endParaRPr lang="en-US" sz="1800" b="0" i="0" dirty="0">
              <a:solidFill>
                <a:srgbClr val="003300"/>
              </a:solidFill>
              <a:latin typeface="Arial Narrow"/>
              <a:ea typeface="+mn-ea"/>
              <a:cs typeface="+mn-cs"/>
            </a:endParaRPr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>
            <a:off x="7162800" y="16764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7162800" y="26670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>
            <a:off x="7162800" y="37338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>
            <a:off x="7162800" y="52578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>
            <a:off x="7924800" y="47244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V="1">
            <a:off x="8839200" y="1371600"/>
            <a:ext cx="0" cy="3352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 flipH="1">
            <a:off x="7924800" y="1371600"/>
            <a:ext cx="914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lg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8077200" y="4343400"/>
            <a:ext cx="476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defTabSz="914400">
              <a:buNone/>
            </a:pPr>
            <a:r>
              <a:rPr lang="en-US" sz="1800" b="0" i="0">
                <a:solidFill>
                  <a:srgbClr val="FF3300"/>
                </a:solidFill>
                <a:latin typeface="Arial Narrow"/>
                <a:ea typeface="+mn-ea"/>
                <a:cs typeface="+mn-cs"/>
              </a:rPr>
              <a:t>Нет</a:t>
            </a: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7239000" y="5257800"/>
            <a:ext cx="577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defTabSz="914400">
              <a:buNone/>
            </a:pPr>
            <a:r>
              <a:rPr lang="en-US" sz="1800" b="0" i="0">
                <a:solidFill>
                  <a:srgbClr val="00CC00"/>
                </a:solidFill>
                <a:latin typeface="Arial Narrow"/>
                <a:ea typeface="+mn-ea"/>
                <a:cs typeface="+mn-cs"/>
              </a:rPr>
              <a:t>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Преимущества анализа</a:t>
            </a:r>
            <a:endParaRPr lang="en-US" dirty="0" smtClean="0"/>
          </a:p>
        </p:txBody>
      </p:sp>
      <p:sp>
        <p:nvSpPr>
          <p:cNvPr id="30723" name="AutoShape 3">
            <a:hlinkClick r:id=""/>
          </p:cNvPr>
          <p:cNvSpPr>
            <a:spLocks noChangeAspect="1" noChangeArrowheads="1"/>
          </p:cNvSpPr>
          <p:nvPr/>
        </p:nvSpPr>
        <p:spPr bwMode="auto">
          <a:xfrm>
            <a:off x="8686800" y="6400800"/>
            <a:ext cx="393700" cy="393700"/>
          </a:xfrm>
          <a:prstGeom prst="actionButtonHome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r"/>
            <a:endParaRPr lang="en-US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Циклы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проектирования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требуют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много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средств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времени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Анализ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уменьшает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число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циклов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проектирования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Анализ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снижает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затраты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благодаря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тестированию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/>
            </a:r>
            <a:br>
              <a:rPr lang="en-US" sz="2400" b="0" i="0" dirty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</a:br>
            <a:r>
              <a:rPr lang="en-US" sz="2400" b="0" i="0" dirty="0" err="1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модели</a:t>
            </a:r>
            <a:r>
              <a:rPr lang="en-US" sz="2400" b="0" i="0" dirty="0" smtClean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компьютере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, а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не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в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процессе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дорогостоящих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производственных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испытаний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.</a:t>
            </a:r>
            <a:endParaRPr lang="en-US" sz="2400" dirty="0" smtClean="0">
              <a:latin typeface="Arial Narrow" pitchFamily="34" charset="0"/>
            </a:endParaRP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Анализ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с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помощью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SolidWorks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Flow Simulation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ускоряет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выпуск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изделия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рынок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.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Анализ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помогает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оптимизировать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проекты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благодаря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быстрому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моделированию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многих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концепций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сценариев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перед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принятием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окончательного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решения</a:t>
            </a:r>
            <a:r>
              <a:rPr lang="en-US" sz="2400" b="0" i="0" dirty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Метод конечных объемов</a:t>
            </a:r>
            <a:endParaRPr lang="en-US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Аналитические решения доступны только для простых задач. Для их нахождения приходится делать много предположений, а большинство практических задач решить не удается.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В приложении SolidWorks Flow Simulation зависящие от времени уравнения Навье-Стокса решаются по методу конечных объемов (МКО) на прямоугольной (параллелепипедной) вычислительной сетке.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r>
              <a:rPr lang="en-US" sz="2400" b="0" i="0">
                <a:solidFill>
                  <a:schemeClr val="tx1"/>
                </a:solidFill>
                <a:latin typeface="Arial Narrow"/>
                <a:ea typeface="+mn-ea"/>
                <a:cs typeface="+mn-cs"/>
              </a:rPr>
              <a:t>МКО позволяет решать как простые, так и сложные проблемы. Он относится к числу рекомендуемых методов моделирования процессов в потоках жидкости.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Вычислительный домен</a:t>
            </a:r>
            <a:endParaRPr lang="en-US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Вычислительный домен представляет собой прямоугольную призму, в пределах которой выполняются вычисления. Ограничивающие его плоскости располагаются перпендикулярно осям декартовой системы координат.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 решении внутренних проблем он окружает объем, занимаемый находящейся в модели жидкостью. Если учитывается теплопередача в стенках модели, они также включаются в вычислительный домен.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Когда проводится внешний анализ, вычислительный домен охватывает окружающее модель пространство.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состояний границ</a:t>
            </a:r>
            <a:endParaRPr lang="en-US" dirty="0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 впускных и выпускных отверстиях модели указываются следующие состояния границ: скорость, удельный массовый расход потока, мощность потока, давление (статическое и общее).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 проведении внешнего анализа на границах дальней зоны указываются условия окружающей жидкость среды.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Также можно указать вентиляторы, располагающиеся на впускных и выпускных отверстиях модели, а также в пределах вычислительного домена.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 необходимости можно указать состояния границы «Симметрия» и «Идеальная стенка».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Типы состояний границ</a:t>
            </a:r>
            <a:endParaRPr lang="en-US" dirty="0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 стенках модели, соприкасающихся с жидкостью, можно установить следующие состояния границы «Нагрев»: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0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адиабатическая стенка;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0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стенка с заданной температурой;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0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стенка с заданным нагревом или интенсивностью теплопередачи;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0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стенка с заданным коэффициентом теплопередачи;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0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реальная стенка с шероховатостью;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0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идеальная стенка (адиабатическая стенка без трения);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000" b="0" i="0" u="none" strike="noStrike" kern="1200" cap="none" spc="0" baseline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перемещающаяся стенка (для моделирования перемещения или вращения стенки).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 Narrow"/>
                <a:ea typeface="+mj-ea"/>
                <a:cs typeface="+mj-cs"/>
              </a:rPr>
              <a:t>Основные этапы анализа</a:t>
            </a:r>
            <a:endParaRPr lang="en-US" dirty="0" smtClean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Определение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типа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анализа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физических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характеристик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жидкостей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твердых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веществ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Указание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состояний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границы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Определение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задач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анализа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Создание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сетки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Это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ряд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автоматически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выполняемых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действий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,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которых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модель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и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вычислительный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домен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разбиваются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вычислительные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ячейки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Проведение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анализа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Проверка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схождения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/>
            </a:r>
            <a:b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</a:br>
            <a:r>
              <a:rPr lang="en-US" sz="2400" b="0" i="0" u="none" strike="noStrike" kern="1200" cap="none" spc="0" baseline="0" dirty="0" smtClean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(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при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необходимости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).</a:t>
            </a:r>
          </a:p>
          <a:p>
            <a:pPr marL="342900" marR="0" indent="-342900" algn="l" defTabSz="9144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  <a:tabLst/>
            </a:pP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Визуализация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 </a:t>
            </a:r>
            <a:r>
              <a:rPr lang="en-US" sz="2400" b="0" i="0" u="none" strike="noStrike" kern="1200" cap="none" spc="0" baseline="0" dirty="0" err="1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результатов</a:t>
            </a:r>
            <a:r>
              <a:rPr lang="en-US" sz="2400" b="0" i="0" u="none" strike="noStrike" kern="1200" cap="none" spc="0" baseline="0" dirty="0">
                <a:ln>
                  <a:noFill/>
                </a:ln>
                <a:solidFill>
                  <a:srgbClr val="4B575F"/>
                </a:solidFill>
                <a:effectLst/>
                <a:latin typeface="Arial Narrow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_CORP_PPT_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</Template>
  <TotalTime>1844</TotalTime>
  <Words>747</Words>
  <Application>Microsoft Office PowerPoint</Application>
  <PresentationFormat>On-screen Show (4:3)</PresentationFormat>
  <Paragraphs>127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SW_CORP_PPT_TEMPLATE</vt:lpstr>
      <vt:lpstr>Руководство по  SolidWorks Flow Simulation  для инструктора</vt:lpstr>
      <vt:lpstr>Что представляет собой  SolidWorks Flow Simulation?</vt:lpstr>
      <vt:lpstr>Цикл проектирования в  SolidWorks Flow Simulation</vt:lpstr>
      <vt:lpstr>Преимущества анализа</vt:lpstr>
      <vt:lpstr>Метод конечных объемов</vt:lpstr>
      <vt:lpstr>Вычислительный домен</vt:lpstr>
      <vt:lpstr>Типы состояний границ</vt:lpstr>
      <vt:lpstr>Типы состояний границ</vt:lpstr>
      <vt:lpstr>Основные этапы анализа</vt:lpstr>
      <vt:lpstr>Учитываемые физические характеристики</vt:lpstr>
      <vt:lpstr> Учитываемые физические характеристики </vt:lpstr>
      <vt:lpstr>Учитываемые физические характеристики</vt:lpstr>
      <vt:lpstr>Общие сведения об анализе</vt:lpstr>
      <vt:lpstr>Передовые технологии</vt:lpstr>
      <vt:lpstr>Задачи анализа</vt:lpstr>
      <vt:lpstr>Задачи анализа</vt:lpstr>
      <vt:lpstr>Создание сетки</vt:lpstr>
      <vt:lpstr>Анализ</vt:lpstr>
      <vt:lpstr>Визуализация результатов</vt:lpstr>
    </vt:vector>
  </TitlesOfParts>
  <Company>Dassault Systemes 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hiyer</dc:creator>
  <cp:lastModifiedBy>Miguel Ángel de la Rosa</cp:lastModifiedBy>
  <cp:revision>203</cp:revision>
  <dcterms:created xsi:type="dcterms:W3CDTF">2011-11-08T18:01:15Z</dcterms:created>
  <dcterms:modified xsi:type="dcterms:W3CDTF">2012-03-30T11:36:46Z</dcterms:modified>
</cp:coreProperties>
</file>