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5"/>
  </p:notesMasterIdLst>
  <p:handoutMasterIdLst>
    <p:handoutMasterId r:id="rId56"/>
  </p:handoutMasterIdLst>
  <p:sldIdLst>
    <p:sldId id="267" r:id="rId5"/>
    <p:sldId id="268" r:id="rId6"/>
    <p:sldId id="269" r:id="rId7"/>
    <p:sldId id="270" r:id="rId8"/>
    <p:sldId id="271" r:id="rId9"/>
    <p:sldId id="272" r:id="rId10"/>
    <p:sldId id="273" r:id="rId11"/>
    <p:sldId id="274" r:id="rId12"/>
    <p:sldId id="275" r:id="rId13"/>
    <p:sldId id="276" r:id="rId14"/>
    <p:sldId id="277" r:id="rId15"/>
    <p:sldId id="278" r:id="rId16"/>
    <p:sldId id="279" r:id="rId17"/>
    <p:sldId id="28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8" r:id="rId36"/>
    <p:sldId id="299"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314" r:id="rId52"/>
    <p:sldId id="315" r:id="rId53"/>
    <p:sldId id="316" r:id="rId54"/>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113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9" d="100"/>
          <a:sy n="59" d="100"/>
        </p:scale>
        <p:origin x="-2556"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handoutMaster" Target="handoutMasters/handout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060D712-7242-4C95-BDD1-40AA5038E027}" type="datetimeFigureOut">
              <a:rPr lang="fr-FR" smtClean="0"/>
              <a:pPr/>
              <a:t>07/03/2012</a:t>
            </a:fld>
            <a:endParaRPr lang="fr-FR"/>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AD0FD1F-5A66-471B-B3E5-C7F4D1DFC51B}" type="slidenum">
              <a:rPr lang="fr-FR" smtClean="0"/>
              <a:pPr/>
              <a:t>‹#›</a:t>
            </a:fld>
            <a:endParaRPr lang="fr-FR"/>
          </a:p>
        </p:txBody>
      </p:sp>
    </p:spTree>
    <p:extLst>
      <p:ext uri="{BB962C8B-B14F-4D97-AF65-F5344CB8AC3E}">
        <p14:creationId xmlns:p14="http://schemas.microsoft.com/office/powerpoint/2010/main" val="138708326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D1A668E-3B37-4931-B417-BCC1E0C71E22}" type="datetimeFigureOut">
              <a:rPr lang="en-US" smtClean="0"/>
              <a:pPr/>
              <a:t>3/7/2012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24C0E3-F38B-4060-81F5-813C95EEE9B2}" type="slidenum">
              <a:rPr lang="en-US" smtClean="0"/>
              <a:pPr/>
              <a:t>‹#›</a:t>
            </a:fld>
            <a:endParaRPr lang="en-US"/>
          </a:p>
        </p:txBody>
      </p:sp>
    </p:spTree>
    <p:extLst>
      <p:ext uri="{BB962C8B-B14F-4D97-AF65-F5344CB8AC3E}">
        <p14:creationId xmlns:p14="http://schemas.microsoft.com/office/powerpoint/2010/main" val="7041302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Image 8"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7"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omparison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extLst>
      <p:ext uri="{BB962C8B-B14F-4D97-AF65-F5344CB8AC3E}">
        <p14:creationId xmlns:p14="http://schemas.microsoft.com/office/powerpoint/2010/main" val="297054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a:p>
        </p:txBody>
      </p:sp>
      <p:pic>
        <p:nvPicPr>
          <p:cNvPr id="7"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Logo Only">
    <p:spTree>
      <p:nvGrpSpPr>
        <p:cNvPr id="1" name=""/>
        <p:cNvGrpSpPr/>
        <p:nvPr/>
      </p:nvGrpSpPr>
      <p:grpSpPr>
        <a:xfrm>
          <a:off x="0" y="0"/>
          <a:ext cx="0" cy="0"/>
          <a:chOff x="0" y="0"/>
          <a:chExt cx="0" cy="0"/>
        </a:xfrm>
      </p:grpSpPr>
      <p:sp>
        <p:nvSpPr>
          <p:cNvPr id="3" name="Rectangle 2"/>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6" descr="3DS_emblem_3D_pers1_PPT.jpg"/>
          <p:cNvPicPr>
            <a:picLocks noChangeAspect="1"/>
          </p:cNvPicPr>
          <p:nvPr userDrawn="1"/>
        </p:nvPicPr>
        <p:blipFill>
          <a:blip r:embed="rId2" cstate="print"/>
          <a:stretch>
            <a:fillRect/>
          </a:stretch>
        </p:blipFill>
        <p:spPr>
          <a:xfrm>
            <a:off x="1115616" y="2909462"/>
            <a:ext cx="3528000" cy="3948538"/>
          </a:xfrm>
          <a:prstGeom prst="rect">
            <a:avLst/>
          </a:prstGeom>
        </p:spPr>
      </p:pic>
    </p:spTree>
    <p:extLst>
      <p:ext uri="{BB962C8B-B14F-4D97-AF65-F5344CB8AC3E}">
        <p14:creationId xmlns:p14="http://schemas.microsoft.com/office/powerpoint/2010/main" val="209681314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re 1"/>
          <p:cNvSpPr>
            <a:spLocks noGrp="1"/>
          </p:cNvSpPr>
          <p:nvPr>
            <p:ph type="title"/>
          </p:nvPr>
        </p:nvSpPr>
        <p:spPr>
          <a:xfrm>
            <a:off x="827584" y="273052"/>
            <a:ext cx="2637933" cy="1162050"/>
          </a:xfrm>
        </p:spPr>
        <p:txBody>
          <a:bodyPr anchor="ctr"/>
          <a:lstStyle>
            <a:lvl1pPr algn="l">
              <a:defRPr sz="2000" b="1"/>
            </a:lvl1pPr>
          </a:lstStyle>
          <a:p>
            <a:r>
              <a:rPr lang="en-US" smtClean="0"/>
              <a:t>Click to edit Master title style</a:t>
            </a:r>
            <a:endParaRPr lang="fr-FR" dirty="0"/>
          </a:p>
        </p:txBody>
      </p:sp>
      <p:sp>
        <p:nvSpPr>
          <p:cNvPr id="3" name="Espace réservé du contenu 2"/>
          <p:cNvSpPr>
            <a:spLocks noGrp="1"/>
          </p:cNvSpPr>
          <p:nvPr>
            <p:ph idx="1"/>
          </p:nvPr>
        </p:nvSpPr>
        <p:spPr>
          <a:xfrm>
            <a:off x="3575050" y="273050"/>
            <a:ext cx="5111750" cy="5892254"/>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texte 3"/>
          <p:cNvSpPr>
            <a:spLocks noGrp="1"/>
          </p:cNvSpPr>
          <p:nvPr>
            <p:ph type="body" sz="half" idx="2"/>
          </p:nvPr>
        </p:nvSpPr>
        <p:spPr>
          <a:xfrm>
            <a:off x="457204" y="1435102"/>
            <a:ext cx="3008313" cy="4730202"/>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6" name="Rectangle 5"/>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r-FR" dirty="0"/>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Vertical Tex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texte vertical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41836191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5" name="Rectangle 4"/>
          <p:cNvSpPr/>
          <p:nvPr userDrawn="1"/>
        </p:nvSpPr>
        <p:spPr>
          <a:xfrm>
            <a:off x="251520"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vertical 1"/>
          <p:cNvSpPr>
            <a:spLocks noGrp="1"/>
          </p:cNvSpPr>
          <p:nvPr>
            <p:ph type="title" orient="vert"/>
          </p:nvPr>
        </p:nvSpPr>
        <p:spPr>
          <a:xfrm>
            <a:off x="6629400" y="274640"/>
            <a:ext cx="2057400" cy="5890664"/>
          </a:xfrm>
        </p:spPr>
        <p:txBody>
          <a:bodyPr vert="eaVert"/>
          <a:lstStyle/>
          <a:p>
            <a:r>
              <a:rPr lang="en-US" smtClean="0"/>
              <a:t>Click to edit Master title style</a:t>
            </a:r>
            <a:endParaRPr lang="fr-FR" dirty="0"/>
          </a:p>
        </p:txBody>
      </p:sp>
      <p:sp>
        <p:nvSpPr>
          <p:cNvPr id="3" name="Espace réservé du texte vertical 2"/>
          <p:cNvSpPr>
            <a:spLocks noGrp="1"/>
          </p:cNvSpPr>
          <p:nvPr>
            <p:ph type="body" orient="vert" idx="1"/>
          </p:nvPr>
        </p:nvSpPr>
        <p:spPr>
          <a:xfrm>
            <a:off x="457200" y="274640"/>
            <a:ext cx="6019800" cy="589066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Espace réservé de la date 3"/>
          <p:cNvSpPr txBox="1">
            <a:spLocks/>
          </p:cNvSpPr>
          <p:nvPr userDrawn="1"/>
        </p:nvSpPr>
        <p:spPr>
          <a:xfrm rot="16200000">
            <a:off x="-3276867" y="3276869"/>
            <a:ext cx="6858006" cy="304271"/>
          </a:xfrm>
          <a:prstGeom prst="rect">
            <a:avLst/>
          </a:prstGeom>
        </p:spPr>
        <p:txBody>
          <a:bodyPr/>
          <a:lstStyle>
            <a:lvl1pPr algn="ctr">
              <a:defRPr sz="700">
                <a:solidFill>
                  <a:schemeClr val="tx1"/>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r-FR" sz="7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990600" y="152400"/>
            <a:ext cx="7162800" cy="8397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19200"/>
            <a:ext cx="41148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2192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114800" cy="2552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51182002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143000" y="46038"/>
            <a:ext cx="6400800" cy="839787"/>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381000" y="1219200"/>
            <a:ext cx="41148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19200"/>
            <a:ext cx="411480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678093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66800" y="264112"/>
            <a:ext cx="8077200" cy="457200"/>
          </a:xfrm>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5410200" y="6553200"/>
            <a:ext cx="674688" cy="225425"/>
          </a:xfrm>
          <a:prstGeom prst="rect">
            <a:avLst/>
          </a:prstGeom>
        </p:spPr>
        <p:txBody>
          <a:bodyPr/>
          <a:lstStyle>
            <a:lvl1pPr>
              <a:defRPr/>
            </a:lvl1pPr>
          </a:lstStyle>
          <a:p>
            <a:pPr>
              <a:defRPr/>
            </a:pPr>
            <a:fld id="{12CB663C-2159-432B-814D-60530C2E62E8}" type="datetimeFigureOut">
              <a:rPr lang="en-US"/>
              <a:pPr>
                <a:defRPr/>
              </a:pPr>
              <a:t>3/7/2012</a:t>
            </a:fld>
            <a:endParaRPr lang="en-US" dirty="0"/>
          </a:p>
        </p:txBody>
      </p:sp>
      <p:sp>
        <p:nvSpPr>
          <p:cNvPr id="5" name="Slide Number Placeholder 5"/>
          <p:cNvSpPr>
            <a:spLocks noGrp="1"/>
          </p:cNvSpPr>
          <p:nvPr>
            <p:ph type="sldNum" sz="quarter" idx="11"/>
          </p:nvPr>
        </p:nvSpPr>
        <p:spPr>
          <a:xfrm>
            <a:off x="6096000" y="6575425"/>
            <a:ext cx="474663" cy="203200"/>
          </a:xfrm>
          <a:prstGeom prst="rect">
            <a:avLst/>
          </a:prstGeom>
        </p:spPr>
        <p:txBody>
          <a:bodyPr/>
          <a:lstStyle>
            <a:lvl1pPr>
              <a:defRPr/>
            </a:lvl1pPr>
          </a:lstStyle>
          <a:p>
            <a:pPr>
              <a:defRPr/>
            </a:pPr>
            <a:fld id="{AEB1586C-48EF-4902-9616-7AC772E28A47}" type="slidenum">
              <a:rPr lang="en-US"/>
              <a:pPr>
                <a:defRPr/>
              </a:pPr>
              <a:t>‹#›</a:t>
            </a:fld>
            <a:endParaRPr lang="en-US" dirty="0"/>
          </a:p>
        </p:txBody>
      </p:sp>
    </p:spTree>
    <p:extLst>
      <p:ext uri="{BB962C8B-B14F-4D97-AF65-F5344CB8AC3E}">
        <p14:creationId xmlns:p14="http://schemas.microsoft.com/office/powerpoint/2010/main" val="3169043584"/>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no sub)">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99592" y="1797120"/>
            <a:ext cx="7891200" cy="4368184"/>
          </a:xfrm>
        </p:spPr>
        <p:txBody>
          <a:bodyPr>
            <a:normAutofit/>
          </a:bodyPr>
          <a:lstStyle>
            <a:lvl1pPr>
              <a:defRPr sz="2400">
                <a:effectLst/>
              </a:defRPr>
            </a:lvl1pPr>
            <a:lvl2pPr>
              <a:defRPr sz="2000">
                <a:effectLst/>
              </a:defRPr>
            </a:lvl2pPr>
            <a:lvl3pPr>
              <a:defRPr sz="1800">
                <a:effectLst/>
              </a:defRPr>
            </a:lvl3pPr>
            <a:lvl4pPr>
              <a:defRPr sz="1600">
                <a:effectLst/>
              </a:defRPr>
            </a:lvl4pPr>
            <a:lvl5pPr>
              <a:defRPr sz="1100">
                <a:effect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2426739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no Content">
    <p:spTree>
      <p:nvGrpSpPr>
        <p:cNvPr id="1" name=""/>
        <p:cNvGrpSpPr/>
        <p:nvPr/>
      </p:nvGrpSpPr>
      <p:grpSpPr>
        <a:xfrm>
          <a:off x="0" y="0"/>
          <a:ext cx="0" cy="0"/>
          <a:chOff x="0" y="0"/>
          <a:chExt cx="0" cy="0"/>
        </a:xfrm>
      </p:grpSpPr>
      <p:sp>
        <p:nvSpPr>
          <p:cNvPr id="7"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chemeClr val="accent6"/>
                </a:solidFill>
              </a:defRPr>
            </a:lvl1pPr>
          </a:lstStyle>
          <a:p>
            <a:pPr lvl="0"/>
            <a:r>
              <a:rPr lang="en-US" dirty="0" smtClean="0"/>
              <a:t>Click to edit Master subtitle style</a:t>
            </a:r>
          </a:p>
        </p:txBody>
      </p:sp>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715182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no Content (no sub)">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615331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no Logo)">
    <p:spTree>
      <p:nvGrpSpPr>
        <p:cNvPr id="1" name=""/>
        <p:cNvGrpSpPr/>
        <p:nvPr/>
      </p:nvGrpSpPr>
      <p:grpSpPr>
        <a:xfrm>
          <a:off x="0" y="0"/>
          <a:ext cx="0" cy="0"/>
          <a:chOff x="0" y="0"/>
          <a:chExt cx="0" cy="0"/>
        </a:xfrm>
      </p:grpSpPr>
      <p:sp>
        <p:nvSpPr>
          <p:cNvPr id="11" name="Rectangle 10"/>
          <p:cNvSpPr/>
          <p:nvPr userDrawn="1"/>
        </p:nvSpPr>
        <p:spPr>
          <a:xfrm>
            <a:off x="323528" y="231845"/>
            <a:ext cx="648072" cy="8640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re 6"/>
          <p:cNvSpPr>
            <a:spLocks noGrp="1"/>
          </p:cNvSpPr>
          <p:nvPr>
            <p:ph type="title"/>
          </p:nvPr>
        </p:nvSpPr>
        <p:spPr>
          <a:xfrm>
            <a:off x="2102848" y="1441579"/>
            <a:ext cx="6501600" cy="548640"/>
          </a:xfrm>
        </p:spPr>
        <p:txBody>
          <a:bodyPr vert="horz" lIns="91440" tIns="45720" rIns="91440" bIns="45720" rtlCol="0" anchor="ctr">
            <a:noAutofit/>
          </a:bodyPr>
          <a:lstStyle>
            <a:lvl1pPr algn="r">
              <a:defRPr kumimoji="0" lang="fr-FR" sz="3600" b="0" i="0" u="none" strike="noStrike" kern="1200" cap="none" spc="0" normalizeH="0" baseline="0" noProof="0" dirty="0">
                <a:ln>
                  <a:noFill/>
                </a:ln>
                <a:solidFill>
                  <a:schemeClr val="tx1"/>
                </a:solidFill>
                <a:effectLst/>
                <a:uLnTx/>
                <a:uFillTx/>
                <a:latin typeface="Arial Narrow" pitchFamily="34" charset="0"/>
                <a:ea typeface="+mj-ea"/>
                <a:cs typeface="+mj-cs"/>
              </a:defRPr>
            </a:lvl1pPr>
          </a:lstStyle>
          <a:p>
            <a:pPr marL="0" marR="0" lvl="0" indent="0" algn="r" defTabSz="914400" rtl="0" eaLnBrk="1" fontAlgn="auto" latinLnBrk="0" hangingPunct="1">
              <a:lnSpc>
                <a:spcPct val="100000"/>
              </a:lnSpc>
              <a:spcBef>
                <a:spcPct val="0"/>
              </a:spcBef>
              <a:spcAft>
                <a:spcPts val="0"/>
              </a:spcAft>
              <a:buClrTx/>
              <a:buSzTx/>
              <a:buFontTx/>
              <a:buNone/>
              <a:tabLst/>
              <a:defRPr/>
            </a:pPr>
            <a:r>
              <a:rPr lang="en-US" smtClean="0"/>
              <a:t>Click to edit Master title style</a:t>
            </a:r>
            <a:endParaRPr lang="fr-FR" dirty="0"/>
          </a:p>
        </p:txBody>
      </p:sp>
      <p:sp>
        <p:nvSpPr>
          <p:cNvPr id="6" name="Text Placeholder 3"/>
          <p:cNvSpPr>
            <a:spLocks noGrp="1"/>
          </p:cNvSpPr>
          <p:nvPr>
            <p:ph type="body" sz="quarter" idx="10" hasCustomPrompt="1"/>
          </p:nvPr>
        </p:nvSpPr>
        <p:spPr>
          <a:xfrm>
            <a:off x="2411760" y="2060848"/>
            <a:ext cx="6192837" cy="576263"/>
          </a:xfrm>
        </p:spPr>
        <p:txBody>
          <a:bodyPr/>
          <a:lstStyle>
            <a:lvl1pPr marL="0" indent="0" algn="r">
              <a:buNone/>
              <a:defRPr>
                <a:solidFill>
                  <a:schemeClr val="tx1"/>
                </a:solidFill>
              </a:defRPr>
            </a:lvl1pPr>
          </a:lstStyle>
          <a:p>
            <a:pPr lvl="0"/>
            <a:r>
              <a:rPr lang="en-US" dirty="0" smtClean="0"/>
              <a:t>Click to edit Master subtitle styles</a:t>
            </a:r>
            <a:endParaRPr lang="en-GB" dirty="0"/>
          </a:p>
        </p:txBody>
      </p:sp>
    </p:spTree>
    <p:extLst>
      <p:ext uri="{BB962C8B-B14F-4D97-AF65-F5344CB8AC3E}">
        <p14:creationId xmlns:p14="http://schemas.microsoft.com/office/powerpoint/2010/main" val="25996919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solidFill>
                  <a:schemeClr val="tx1"/>
                </a:solidFill>
              </a:defRPr>
            </a:lvl1p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solidFill>
                  <a:schemeClr val="tx1"/>
                </a:solidFill>
              </a:defRPr>
            </a:lvl1pPr>
            <a:lvl2pPr>
              <a:defRPr sz="2000">
                <a:solidFill>
                  <a:schemeClr val="tx1"/>
                </a:solidFill>
              </a:defRPr>
            </a:lvl2pPr>
            <a:lvl3pPr>
              <a:defRPr sz="1800">
                <a:solidFill>
                  <a:schemeClr val="tx1"/>
                </a:solidFill>
              </a:defRPr>
            </a:lvl3pPr>
            <a:lvl4pPr>
              <a:defRPr sz="1600">
                <a:solidFill>
                  <a:schemeClr val="tx1"/>
                </a:solidFill>
              </a:defRPr>
            </a:lvl4pPr>
            <a:lvl5pPr>
              <a:defRPr sz="1600">
                <a:solidFill>
                  <a:schemeClr val="tx1"/>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Text Placeholder 6"/>
          <p:cNvSpPr>
            <a:spLocks noGrp="1"/>
          </p:cNvSpPr>
          <p:nvPr>
            <p:ph type="body" sz="quarter" idx="10" hasCustomPrompt="1"/>
          </p:nvPr>
        </p:nvSpPr>
        <p:spPr>
          <a:xfrm>
            <a:off x="899592" y="994794"/>
            <a:ext cx="6501600" cy="556632"/>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extLst>
      <p:ext uri="{BB962C8B-B14F-4D97-AF65-F5344CB8AC3E}">
        <p14:creationId xmlns:p14="http://schemas.microsoft.com/office/powerpoint/2010/main" val="11678830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ntent (no Sub)">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FR" dirty="0"/>
          </a:p>
        </p:txBody>
      </p:sp>
      <p:sp>
        <p:nvSpPr>
          <p:cNvPr id="3" name="Espace réservé du contenu 2"/>
          <p:cNvSpPr>
            <a:spLocks noGrp="1"/>
          </p:cNvSpPr>
          <p:nvPr>
            <p:ph sz="half" idx="1"/>
          </p:nvPr>
        </p:nvSpPr>
        <p:spPr>
          <a:xfrm>
            <a:off x="457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4" name="Espace réservé du contenu 3"/>
          <p:cNvSpPr>
            <a:spLocks noGrp="1"/>
          </p:cNvSpPr>
          <p:nvPr>
            <p:ph sz="half" idx="2"/>
          </p:nvPr>
        </p:nvSpPr>
        <p:spPr>
          <a:xfrm>
            <a:off x="4648200" y="1600200"/>
            <a:ext cx="4038600" cy="4565104"/>
          </a:xfrm>
        </p:spPr>
        <p:txBody>
          <a:bodyPr>
            <a:norm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en-US" smtClean="0"/>
              <a:t>Click to edit Master title style</a:t>
            </a:r>
            <a:endParaRPr lang="fr-FR"/>
          </a:p>
        </p:txBody>
      </p:sp>
      <p:sp>
        <p:nvSpPr>
          <p:cNvPr id="3" name="Espace réservé du texte 2"/>
          <p:cNvSpPr>
            <a:spLocks noGrp="1"/>
          </p:cNvSpPr>
          <p:nvPr>
            <p:ph type="body" idx="1"/>
          </p:nvPr>
        </p:nvSpPr>
        <p:spPr>
          <a:xfrm>
            <a:off x="457200" y="1535115"/>
            <a:ext cx="4040188" cy="639762"/>
          </a:xfrm>
        </p:spPr>
        <p:txBody>
          <a:bodyPr anchor="b">
            <a:normAutofit/>
          </a:bodyPr>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4"/>
            <a:ext cx="4040188" cy="3990429"/>
          </a:xfrm>
        </p:spPr>
        <p:txBody>
          <a:bodyPr>
            <a:normAutofit/>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5" name="Espace réservé du texte 4"/>
          <p:cNvSpPr>
            <a:spLocks noGrp="1"/>
          </p:cNvSpPr>
          <p:nvPr>
            <p:ph type="body" sz="quarter" idx="3"/>
          </p:nvPr>
        </p:nvSpPr>
        <p:spPr>
          <a:xfrm>
            <a:off x="4645029" y="1535115"/>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9" y="2174874"/>
            <a:ext cx="4041775" cy="399042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FR" dirty="0"/>
          </a:p>
        </p:txBody>
      </p:sp>
      <p:sp>
        <p:nvSpPr>
          <p:cNvPr id="8" name="Text Placeholder 6"/>
          <p:cNvSpPr>
            <a:spLocks noGrp="1"/>
          </p:cNvSpPr>
          <p:nvPr>
            <p:ph type="body" sz="quarter" idx="10" hasCustomPrompt="1"/>
          </p:nvPr>
        </p:nvSpPr>
        <p:spPr>
          <a:xfrm>
            <a:off x="899592" y="994794"/>
            <a:ext cx="6501600" cy="489990"/>
          </a:xfrm>
        </p:spPr>
        <p:txBody>
          <a:bodyPr>
            <a:normAutofit/>
          </a:bodyPr>
          <a:lstStyle>
            <a:lvl1pPr marL="0" indent="0">
              <a:buNone/>
              <a:defRPr sz="2200" b="1">
                <a:solidFill>
                  <a:srgbClr val="E62533"/>
                </a:solidFill>
              </a:defRPr>
            </a:lvl1pPr>
          </a:lstStyle>
          <a:p>
            <a:pPr lvl="0"/>
            <a:r>
              <a:rPr lang="en-US" dirty="0" smtClean="0"/>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2.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99592" y="401859"/>
            <a:ext cx="6501600" cy="548640"/>
          </a:xfrm>
          <a:prstGeom prst="rect">
            <a:avLst/>
          </a:prstGeom>
          <a:effectLst/>
        </p:spPr>
        <p:txBody>
          <a:bodyPr vert="horz" lIns="91440" tIns="45720" rIns="91440" bIns="45720" rtlCol="0" anchor="ctr">
            <a:noAutofit/>
          </a:bodyPr>
          <a:lstStyle/>
          <a:p>
            <a:r>
              <a:rPr lang="en-US" noProof="0" dirty="0" smtClean="0"/>
              <a:t>Main Title</a:t>
            </a:r>
            <a:endParaRPr lang="en-US" noProof="0" dirty="0"/>
          </a:p>
        </p:txBody>
      </p:sp>
      <p:sp>
        <p:nvSpPr>
          <p:cNvPr id="3" name="Espace réservé du texte 2"/>
          <p:cNvSpPr>
            <a:spLocks noGrp="1"/>
          </p:cNvSpPr>
          <p:nvPr>
            <p:ph type="body" idx="1"/>
          </p:nvPr>
        </p:nvSpPr>
        <p:spPr>
          <a:xfrm>
            <a:off x="899592" y="1797120"/>
            <a:ext cx="7891200" cy="4368184"/>
          </a:xfrm>
          <a:prstGeom prst="rect">
            <a:avLst/>
          </a:prstGeom>
          <a:effectLst/>
        </p:spPr>
        <p:txBody>
          <a:bodyPr vert="horz" lIns="91440" tIns="45720" rIns="91440" bIns="45720" rtlCol="0">
            <a:normAutofit/>
          </a:bodyPr>
          <a:lstStyle/>
          <a:p>
            <a:pPr lvl="0"/>
            <a:r>
              <a:rPr lang="en-GB" dirty="0" smtClean="0">
                <a:effectLst/>
              </a:rPr>
              <a:t>Click to edit Master text styles</a:t>
            </a:r>
          </a:p>
          <a:p>
            <a:pPr lvl="1"/>
            <a:r>
              <a:rPr lang="en-GB" dirty="0" smtClean="0"/>
              <a:t>Second level</a:t>
            </a:r>
            <a:endParaRPr lang="en-US" noProof="0" dirty="0" smtClean="0"/>
          </a:p>
          <a:p>
            <a:pPr lvl="2"/>
            <a:r>
              <a:rPr lang="en-US" noProof="0" dirty="0" smtClean="0"/>
              <a:t>Third level</a:t>
            </a:r>
          </a:p>
          <a:p>
            <a:pPr lvl="3"/>
            <a:r>
              <a:rPr lang="en-US" noProof="0" dirty="0" smtClean="0"/>
              <a:t>Forth level</a:t>
            </a:r>
          </a:p>
          <a:p>
            <a:pPr lvl="4"/>
            <a:r>
              <a:rPr lang="en-US" noProof="0" dirty="0" smtClean="0"/>
              <a:t>Fifth level</a:t>
            </a:r>
            <a:endParaRPr lang="en-US" noProof="0" dirty="0"/>
          </a:p>
        </p:txBody>
      </p:sp>
      <p:sp>
        <p:nvSpPr>
          <p:cNvPr id="9" name="Espace réservé du numéro de diapositive 5"/>
          <p:cNvSpPr txBox="1">
            <a:spLocks/>
          </p:cNvSpPr>
          <p:nvPr/>
        </p:nvSpPr>
        <p:spPr>
          <a:xfrm>
            <a:off x="4191000" y="6492877"/>
            <a:ext cx="693440" cy="365125"/>
          </a:xfrm>
          <a:prstGeom prst="rect">
            <a:avLst/>
          </a:prstGeom>
        </p:spPr>
        <p:txBody>
          <a:bodyPr/>
          <a:lstStyle>
            <a:lvl1pPr>
              <a:defRPr sz="1000">
                <a:latin typeface="Arial" pitchFamily="34" charset="0"/>
                <a:cs typeface="Arial" pitchFamily="34" charset="0"/>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fld id="{77E95206-EC0C-43EF-8E7D-2BA7BDFE308A}" type="slidenum">
              <a:rPr kumimoji="0" lang="fr-FR" sz="1000" b="0" i="0" u="none" strike="noStrike" kern="1200" cap="none" spc="0" normalizeH="0" baseline="0" noProof="0" smtClean="0">
                <a:ln>
                  <a:noFill/>
                </a:ln>
                <a:solidFill>
                  <a:schemeClr val="bg1">
                    <a:lumMod val="65000"/>
                  </a:schemeClr>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fr-FR" sz="1000" b="0" i="0" u="none" strike="noStrike" kern="1200" cap="none" spc="0" normalizeH="0" baseline="0" noProof="0" dirty="0">
              <a:ln>
                <a:noFill/>
              </a:ln>
              <a:solidFill>
                <a:schemeClr val="bg1">
                  <a:lumMod val="65000"/>
                </a:schemeClr>
              </a:solidFill>
              <a:effectLst/>
              <a:uLnTx/>
              <a:uFillTx/>
              <a:latin typeface="Arial" pitchFamily="34" charset="0"/>
              <a:ea typeface="+mn-ea"/>
              <a:cs typeface="Arial" pitchFamily="34" charset="0"/>
            </a:endParaRPr>
          </a:p>
        </p:txBody>
      </p:sp>
      <p:pic>
        <p:nvPicPr>
          <p:cNvPr id="10" name="Picture 10" descr="Emblem_3DS_RGBcolor.png"/>
          <p:cNvPicPr>
            <a:picLocks noChangeAspect="1"/>
          </p:cNvPicPr>
          <p:nvPr/>
        </p:nvPicPr>
        <p:blipFill>
          <a:blip r:embed="rId23" cstate="print"/>
          <a:stretch>
            <a:fillRect/>
          </a:stretch>
        </p:blipFill>
        <p:spPr>
          <a:xfrm>
            <a:off x="107504" y="6241874"/>
            <a:ext cx="536896" cy="499494"/>
          </a:xfrm>
          <a:prstGeom prst="rect">
            <a:avLst/>
          </a:prstGeom>
        </p:spPr>
      </p:pic>
      <p:pic>
        <p:nvPicPr>
          <p:cNvPr id="12" name="Picture 8" descr="Bouton_charte_clic.png"/>
          <p:cNvPicPr>
            <a:picLocks noChangeAspect="1"/>
          </p:cNvPicPr>
          <p:nvPr/>
        </p:nvPicPr>
        <p:blipFill>
          <a:blip r:embed="rId24" cstate="print"/>
          <a:stretch>
            <a:fillRect/>
          </a:stretch>
        </p:blipFill>
        <p:spPr>
          <a:xfrm>
            <a:off x="395536" y="427680"/>
            <a:ext cx="461100" cy="600079"/>
          </a:xfrm>
          <a:prstGeom prst="rect">
            <a:avLst/>
          </a:prstGeom>
        </p:spPr>
      </p:pic>
      <p:sp>
        <p:nvSpPr>
          <p:cNvPr id="11" name="Rectangle 10"/>
          <p:cNvSpPr/>
          <p:nvPr/>
        </p:nvSpPr>
        <p:spPr>
          <a:xfrm>
            <a:off x="6307392" y="6309320"/>
            <a:ext cx="2843808" cy="563079"/>
          </a:xfrm>
          <a:prstGeom prst="rect">
            <a:avLst/>
          </a:prstGeom>
          <a:gradFill flip="none" rotWithShape="1">
            <a:gsLst>
              <a:gs pos="51000">
                <a:srgbClr val="DA291C"/>
              </a:gs>
              <a:gs pos="100000">
                <a:schemeClr val="accent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15" name="Picture 14"/>
          <p:cNvPicPr>
            <a:picLocks noChangeAspect="1"/>
          </p:cNvPicPr>
          <p:nvPr/>
        </p:nvPicPr>
        <p:blipFill>
          <a:blip r:embed="rId25" cstate="print">
            <a:extLst>
              <a:ext uri="{28A0092B-C50C-407E-A947-70E740481C1C}">
                <a14:useLocalDpi xmlns:a14="http://schemas.microsoft.com/office/drawing/2010/main" val="0"/>
              </a:ext>
            </a:extLst>
          </a:blip>
          <a:stretch>
            <a:fillRect/>
          </a:stretch>
        </p:blipFill>
        <p:spPr>
          <a:xfrm>
            <a:off x="7486255" y="6323388"/>
            <a:ext cx="1671841" cy="530287"/>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68" r:id="rId4"/>
    <p:sldLayoutId id="2147483667" r:id="rId5"/>
    <p:sldLayoutId id="2147483660" r:id="rId6"/>
    <p:sldLayoutId id="2147483662" r:id="rId7"/>
    <p:sldLayoutId id="2147483652" r:id="rId8"/>
    <p:sldLayoutId id="2147483653" r:id="rId9"/>
    <p:sldLayoutId id="2147483664" r:id="rId10"/>
    <p:sldLayoutId id="2147483654" r:id="rId11"/>
    <p:sldLayoutId id="2147483655" r:id="rId12"/>
    <p:sldLayoutId id="2147483663" r:id="rId13"/>
    <p:sldLayoutId id="2147483656" r:id="rId14"/>
    <p:sldLayoutId id="2147483657" r:id="rId15"/>
    <p:sldLayoutId id="2147483658" r:id="rId16"/>
    <p:sldLayoutId id="2147483665" r:id="rId17"/>
    <p:sldLayoutId id="2147483659" r:id="rId18"/>
    <p:sldLayoutId id="2147483669" r:id="rId19"/>
    <p:sldLayoutId id="2147483670" r:id="rId20"/>
    <p:sldLayoutId id="2147483671" r:id="rId21"/>
  </p:sldLayoutIdLst>
  <p:txStyles>
    <p:titleStyle>
      <a:lvl1pPr algn="l" defTabSz="914400" rtl="0" eaLnBrk="1" latinLnBrk="0" hangingPunct="1">
        <a:spcBef>
          <a:spcPct val="0"/>
        </a:spcBef>
        <a:buNone/>
        <a:defRPr sz="3000" b="1" kern="1200" baseline="0">
          <a:solidFill>
            <a:schemeClr val="tx1"/>
          </a:solidFill>
          <a:latin typeface="Arial Narrow" pitchFamily="34" charset="0"/>
          <a:ea typeface="+mj-ea"/>
          <a:cs typeface="+mj-cs"/>
        </a:defRPr>
      </a:lvl1pPr>
    </p:titleStyle>
    <p:bodyStyle>
      <a:lvl1pPr marL="342900" indent="-34290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1pPr>
      <a:lvl2pPr marL="742950" indent="-285750" algn="l" defTabSz="914400" rtl="0" eaLnBrk="1" latinLnBrk="0" hangingPunct="1">
        <a:spcBef>
          <a:spcPct val="20000"/>
        </a:spcBef>
        <a:buFont typeface="Wingdings" pitchFamily="2" charset="2"/>
        <a:buChar char="§"/>
        <a:defRPr sz="2400" kern="1200">
          <a:solidFill>
            <a:schemeClr val="tx1"/>
          </a:solidFill>
          <a:latin typeface="Arial Narrow" pitchFamily="34" charset="0"/>
          <a:ea typeface="+mn-ea"/>
          <a:cs typeface="+mn-cs"/>
        </a:defRPr>
      </a:lvl2pPr>
      <a:lvl3pPr marL="1143000" indent="-228600" algn="l" defTabSz="914400" rtl="0" eaLnBrk="1" latinLnBrk="0" hangingPunct="1">
        <a:spcBef>
          <a:spcPct val="20000"/>
        </a:spcBef>
        <a:buFont typeface="Courier New" pitchFamily="49" charset="0"/>
        <a:buChar char="o"/>
        <a:defRPr sz="2000" kern="1200" baseline="0">
          <a:solidFill>
            <a:schemeClr val="tx1"/>
          </a:solidFill>
          <a:latin typeface="Arial Narrow" pitchFamily="34" charset="0"/>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200" kern="1200" baseline="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19.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s>
</file>

<file path=ppt/slides/_rels/slide1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1.png"/><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9.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2.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9.xml"/></Relationships>
</file>

<file path=ppt/slides/_rels/slide2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0.xml"/></Relationships>
</file>

<file path=ppt/slides/_rels/slide3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1.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19.xml"/><Relationship Id="rId4" Type="http://schemas.openxmlformats.org/officeDocument/2006/relationships/image" Target="../media/image58.png"/></Relationships>
</file>

<file path=ppt/slides/_rels/slide32.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1.xml"/></Relationships>
</file>

<file path=ppt/slides/_rels/slide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19.xml"/></Relationships>
</file>

<file path=ppt/slides/_rels/slide34.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0.xml"/></Relationships>
</file>

<file path=ppt/slides/_rels/slide3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0.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9.xml"/></Relationships>
</file>

<file path=ppt/slides/_rels/slide4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9.xml"/><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21.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1.xml"/></Relationships>
</file>

<file path=ppt/slides/_rels/slide4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21.xml"/></Relationships>
</file>

<file path=ppt/slides/_rels/slide46.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21.xml"/></Relationships>
</file>

<file path=ppt/slides/_rels/slide47.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1.xml"/></Relationships>
</file>

<file path=ppt/slides/_rels/slide48.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1.xml"/></Relationships>
</file>

<file path=ppt/slides/_rels/slide4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0.xml"/></Relationships>
</file>

<file path=ppt/slides/_rels/slide50.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21.xml"/><Relationship Id="rId4" Type="http://schemas.openxmlformats.org/officeDocument/2006/relationships/image" Target="../media/image86.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9.xml"/><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9.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p:cNvSpPr>
            <a:spLocks noGrp="1" noChangeArrowheads="1"/>
          </p:cNvSpPr>
          <p:nvPr>
            <p:ph type="ctrTitle"/>
          </p:nvPr>
        </p:nvSpPr>
        <p:spPr>
          <a:xfrm>
            <a:off x="1143000" y="1612900"/>
            <a:ext cx="7772400" cy="533400"/>
          </a:xfrm>
        </p:spPr>
        <p:txBody>
          <a:bodyPr rtlCol="0">
            <a:normAutofit fontScale="90000"/>
          </a:bodyPr>
          <a:lstStyle/>
          <a:p>
            <a:pPr eaLnBrk="1" fontAlgn="auto" hangingPunct="1">
              <a:spcAft>
                <a:spcPts val="0"/>
              </a:spcAft>
              <a:defRPr/>
            </a:pPr>
            <a:r>
              <a:rPr lang="en-US" dirty="0" smtClean="0"/>
              <a:t/>
            </a:r>
            <a:br>
              <a:rPr lang="en-US" dirty="0" smtClean="0"/>
            </a:br>
            <a:r>
              <a:rPr lang="en-US" dirty="0" smtClean="0"/>
              <a:t>Mountainboard - Lesson 4</a:t>
            </a:r>
            <a:br>
              <a:rPr lang="en-US" dirty="0" smtClean="0"/>
            </a:br>
            <a:r>
              <a:rPr lang="en-US" dirty="0" smtClean="0"/>
              <a:t>Revolved Features – The Wheel Hub</a:t>
            </a:r>
            <a:br>
              <a:rPr lang="en-US" dirty="0" smtClean="0"/>
            </a:br>
            <a:endParaRPr lang="en-US" dirty="0" smtClean="0"/>
          </a:p>
        </p:txBody>
      </p:sp>
      <p:sp>
        <p:nvSpPr>
          <p:cNvPr id="9219" name="Rectangle 9"/>
          <p:cNvSpPr>
            <a:spLocks noGrp="1" noChangeArrowheads="1"/>
          </p:cNvSpPr>
          <p:nvPr>
            <p:ph type="subTitle" idx="4294967295"/>
          </p:nvPr>
        </p:nvSpPr>
        <p:spPr>
          <a:xfrm>
            <a:off x="5410200" y="2971800"/>
            <a:ext cx="3581400" cy="2057400"/>
          </a:xfrm>
          <a:prstGeom prst="rect">
            <a:avLst/>
          </a:prstGeom>
        </p:spPr>
        <p:txBody>
          <a:bodyPr/>
          <a:lstStyle/>
          <a:p>
            <a:pPr eaLnBrk="1" hangingPunct="1"/>
            <a:r>
              <a:rPr lang="en-US" sz="2000" smtClean="0">
                <a:latin typeface="Arial" charset="0"/>
                <a:cs typeface="Arial" charset="0"/>
              </a:rPr>
              <a:t>School’s Name</a:t>
            </a:r>
          </a:p>
          <a:p>
            <a:pPr eaLnBrk="1" hangingPunct="1"/>
            <a:r>
              <a:rPr lang="en-US" sz="2000" smtClean="0">
                <a:latin typeface="Arial" charset="0"/>
                <a:cs typeface="Arial" charset="0"/>
              </a:rPr>
              <a:t>Teacher’s Name</a:t>
            </a:r>
          </a:p>
          <a:p>
            <a:pPr eaLnBrk="1" hangingPunct="1"/>
            <a:r>
              <a:rPr lang="en-US" sz="2000" smtClean="0">
                <a:latin typeface="Arial" charset="0"/>
                <a:cs typeface="Arial" charset="0"/>
              </a:rPr>
              <a:t>Date</a:t>
            </a:r>
          </a:p>
        </p:txBody>
      </p:sp>
    </p:spTree>
    <p:extLst>
      <p:ext uri="{BB962C8B-B14F-4D97-AF65-F5344CB8AC3E}">
        <p14:creationId xmlns:p14="http://schemas.microsoft.com/office/powerpoint/2010/main" val="19749702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eaLnBrk="1" hangingPunct="1"/>
            <a:r>
              <a:rPr lang="en-US" smtClean="0">
                <a:latin typeface="Arial" charset="0"/>
                <a:cs typeface="Arial" charset="0"/>
              </a:rPr>
              <a:t>Pointer Feedback</a:t>
            </a:r>
          </a:p>
        </p:txBody>
      </p:sp>
      <p:sp>
        <p:nvSpPr>
          <p:cNvPr id="71683" name="Rectangle 3"/>
          <p:cNvSpPr>
            <a:spLocks noGrp="1" noChangeArrowheads="1"/>
          </p:cNvSpPr>
          <p:nvPr>
            <p:ph type="body" sz="half" idx="1"/>
          </p:nvPr>
        </p:nvSpPr>
        <p:spPr>
          <a:xfrm>
            <a:off x="381000" y="1219200"/>
            <a:ext cx="8458200" cy="2362200"/>
          </a:xfrm>
        </p:spPr>
        <p:txBody>
          <a:bodyPr/>
          <a:lstStyle/>
          <a:p>
            <a:pPr eaLnBrk="1" hangingPunct="1">
              <a:spcBef>
                <a:spcPts val="2000"/>
              </a:spcBef>
            </a:pPr>
            <a:r>
              <a:rPr lang="en-US" smtClean="0">
                <a:latin typeface="Arial" charset="0"/>
                <a:cs typeface="Arial" charset="0"/>
              </a:rPr>
              <a:t>As you sketch, the pointer provides feedback and information about alignment to sketch entities and model geometry.</a:t>
            </a:r>
          </a:p>
        </p:txBody>
      </p:sp>
      <p:graphicFrame>
        <p:nvGraphicFramePr>
          <p:cNvPr id="71784" name="Group 104"/>
          <p:cNvGraphicFramePr>
            <a:graphicFrameLocks noGrp="1"/>
          </p:cNvGraphicFramePr>
          <p:nvPr>
            <p:ph sz="quarter" idx="2"/>
          </p:nvPr>
        </p:nvGraphicFramePr>
        <p:xfrm>
          <a:off x="685800" y="3429000"/>
          <a:ext cx="8021638" cy="2170113"/>
        </p:xfrm>
        <a:graphic>
          <a:graphicData uri="http://schemas.openxmlformats.org/drawingml/2006/table">
            <a:tbl>
              <a:tblPr/>
              <a:tblGrid>
                <a:gridCol w="550863"/>
                <a:gridCol w="2830512"/>
                <a:gridCol w="550863"/>
                <a:gridCol w="4089400"/>
              </a:tblGrid>
              <a:tr h="457200">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Horizontal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Midpoint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44500">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Vertical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Intersection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Parallel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Endpoint, Vertex or Centerpoint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2750">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Perpendicular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7513">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r>
                        <a:rPr kumimoji="0" lang="en-US" sz="1800" b="0" i="0" u="none" strike="noStrike" cap="none" normalizeH="0" baseline="0" dirty="0" smtClean="0">
                          <a:ln>
                            <a:noFill/>
                          </a:ln>
                          <a:solidFill>
                            <a:srgbClr val="000066"/>
                          </a:solidFill>
                          <a:effectLst/>
                          <a:latin typeface="Arial" charset="0"/>
                        </a:rPr>
                        <a:t>Tangent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5000"/>
                        </a:lnSpc>
                        <a:spcBef>
                          <a:spcPct val="50000"/>
                        </a:spcBef>
                        <a:spcAft>
                          <a:spcPct val="0"/>
                        </a:spcAft>
                        <a:buClr>
                          <a:schemeClr val="accent1"/>
                        </a:buClr>
                        <a:buSzTx/>
                        <a:buFont typeface="Wingdings" pitchFamily="2" charset="2"/>
                        <a:buNone/>
                        <a:tabLst/>
                      </a:pPr>
                      <a:endParaRPr kumimoji="0" lang="en-US" sz="2000" b="0" i="0" u="none" strike="noStrike" cap="none" normalizeH="0" baseline="0" dirty="0" smtClean="0">
                        <a:ln>
                          <a:noFill/>
                        </a:ln>
                        <a:solidFill>
                          <a:schemeClr val="hlink"/>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8468" name="Picture 100" descr="DrawCursorVe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3962400"/>
            <a:ext cx="352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69" name="Picture 103" descr="DrawCursorHor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3505200"/>
            <a:ext cx="33337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0" name="Picture 105" descr="DrawCursorPr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288" y="4386263"/>
            <a:ext cx="3429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1" name="Picture 106" descr="DrawCursorPer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4800600"/>
            <a:ext cx="352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2" name="Picture 107" descr="DrawCursorTan"/>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2000" y="5210175"/>
            <a:ext cx="352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3" name="Picture 108" descr="DrawCursorMid"/>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3505200"/>
            <a:ext cx="3429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4" name="Picture 109" descr="DrawCursorInt"/>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3962400"/>
            <a:ext cx="352425"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5" name="Picture 110" descr="DrawCursorEnd"/>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4419600"/>
            <a:ext cx="3429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76" name="Picture 111" descr="DrawCursorCoin"/>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91000" y="4800600"/>
            <a:ext cx="3524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96546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1683">
                                            <p:txEl>
                                              <p:pRg st="0" end="0"/>
                                            </p:txEl>
                                          </p:spTgt>
                                        </p:tgtEl>
                                        <p:attrNameLst>
                                          <p:attrName>style.visibility</p:attrName>
                                        </p:attrNameLst>
                                      </p:cBhvr>
                                      <p:to>
                                        <p:strVal val="visible"/>
                                      </p:to>
                                    </p:set>
                                    <p:anim calcmode="lin" valueType="num">
                                      <p:cBhvr additive="base">
                                        <p:cTn id="7" dur="500" fill="hold"/>
                                        <p:tgtEl>
                                          <p:spTgt spid="716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683">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71784"/>
                                        </p:tgtEl>
                                        <p:attrNameLst>
                                          <p:attrName>style.visibility</p:attrName>
                                        </p:attrNameLst>
                                      </p:cBhvr>
                                      <p:to>
                                        <p:strVal val="visible"/>
                                      </p:to>
                                    </p:set>
                                    <p:anim calcmode="lin" valueType="num">
                                      <p:cBhvr>
                                        <p:cTn id="12" dur="500" fill="hold"/>
                                        <p:tgtEl>
                                          <p:spTgt spid="71784"/>
                                        </p:tgtEl>
                                        <p:attrNameLst>
                                          <p:attrName>ppt_w</p:attrName>
                                        </p:attrNameLst>
                                      </p:cBhvr>
                                      <p:tavLst>
                                        <p:tav tm="0">
                                          <p:val>
                                            <p:fltVal val="0"/>
                                          </p:val>
                                        </p:tav>
                                        <p:tav tm="100000">
                                          <p:val>
                                            <p:strVal val="#ppt_w"/>
                                          </p:val>
                                        </p:tav>
                                      </p:tavLst>
                                    </p:anim>
                                    <p:anim calcmode="lin" valueType="num">
                                      <p:cBhvr>
                                        <p:cTn id="13" dur="500" fill="hold"/>
                                        <p:tgtEl>
                                          <p:spTgt spid="71784"/>
                                        </p:tgtEl>
                                        <p:attrNameLst>
                                          <p:attrName>ppt_h</p:attrName>
                                        </p:attrNameLst>
                                      </p:cBhvr>
                                      <p:tavLst>
                                        <p:tav tm="0">
                                          <p:val>
                                            <p:fltVal val="0"/>
                                          </p:val>
                                        </p:tav>
                                        <p:tav tm="100000">
                                          <p:val>
                                            <p:strVal val="#ppt_h"/>
                                          </p:val>
                                        </p:tav>
                                      </p:tavLst>
                                    </p:anim>
                                    <p:animEffect transition="in" filter="fade">
                                      <p:cBhvr>
                                        <p:cTn id="14" dur="500"/>
                                        <p:tgtEl>
                                          <p:spTgt spid="71784"/>
                                        </p:tgtEl>
                                      </p:cBhvr>
                                    </p:animEffect>
                                  </p:childTnLst>
                                </p:cTn>
                              </p:par>
                              <p:par>
                                <p:cTn id="15" presetID="2" presetClass="entr" presetSubtype="4" fill="hold" nodeType="withEffect">
                                  <p:stCondLst>
                                    <p:cond delay="0"/>
                                  </p:stCondLst>
                                  <p:childTnLst>
                                    <p:set>
                                      <p:cBhvr>
                                        <p:cTn id="16" dur="1" fill="hold">
                                          <p:stCondLst>
                                            <p:cond delay="0"/>
                                          </p:stCondLst>
                                        </p:cTn>
                                        <p:tgtEl>
                                          <p:spTgt spid="18469"/>
                                        </p:tgtEl>
                                        <p:attrNameLst>
                                          <p:attrName>style.visibility</p:attrName>
                                        </p:attrNameLst>
                                      </p:cBhvr>
                                      <p:to>
                                        <p:strVal val="visible"/>
                                      </p:to>
                                    </p:set>
                                    <p:anim calcmode="lin" valueType="num">
                                      <p:cBhvr additive="base">
                                        <p:cTn id="17" dur="500" fill="hold"/>
                                        <p:tgtEl>
                                          <p:spTgt spid="18469"/>
                                        </p:tgtEl>
                                        <p:attrNameLst>
                                          <p:attrName>ppt_x</p:attrName>
                                        </p:attrNameLst>
                                      </p:cBhvr>
                                      <p:tavLst>
                                        <p:tav tm="0">
                                          <p:val>
                                            <p:strVal val="#ppt_x"/>
                                          </p:val>
                                        </p:tav>
                                        <p:tav tm="100000">
                                          <p:val>
                                            <p:strVal val="#ppt_x"/>
                                          </p:val>
                                        </p:tav>
                                      </p:tavLst>
                                    </p:anim>
                                    <p:anim calcmode="lin" valueType="num">
                                      <p:cBhvr additive="base">
                                        <p:cTn id="18" dur="500" fill="hold"/>
                                        <p:tgtEl>
                                          <p:spTgt spid="18469"/>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8468"/>
                                        </p:tgtEl>
                                        <p:attrNameLst>
                                          <p:attrName>style.visibility</p:attrName>
                                        </p:attrNameLst>
                                      </p:cBhvr>
                                      <p:to>
                                        <p:strVal val="visible"/>
                                      </p:to>
                                    </p:set>
                                    <p:anim calcmode="lin" valueType="num">
                                      <p:cBhvr additive="base">
                                        <p:cTn id="21" dur="500" fill="hold"/>
                                        <p:tgtEl>
                                          <p:spTgt spid="18468"/>
                                        </p:tgtEl>
                                        <p:attrNameLst>
                                          <p:attrName>ppt_x</p:attrName>
                                        </p:attrNameLst>
                                      </p:cBhvr>
                                      <p:tavLst>
                                        <p:tav tm="0">
                                          <p:val>
                                            <p:strVal val="#ppt_x"/>
                                          </p:val>
                                        </p:tav>
                                        <p:tav tm="100000">
                                          <p:val>
                                            <p:strVal val="#ppt_x"/>
                                          </p:val>
                                        </p:tav>
                                      </p:tavLst>
                                    </p:anim>
                                    <p:anim calcmode="lin" valueType="num">
                                      <p:cBhvr additive="base">
                                        <p:cTn id="22" dur="500" fill="hold"/>
                                        <p:tgtEl>
                                          <p:spTgt spid="18468"/>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8470"/>
                                        </p:tgtEl>
                                        <p:attrNameLst>
                                          <p:attrName>style.visibility</p:attrName>
                                        </p:attrNameLst>
                                      </p:cBhvr>
                                      <p:to>
                                        <p:strVal val="visible"/>
                                      </p:to>
                                    </p:set>
                                    <p:anim calcmode="lin" valueType="num">
                                      <p:cBhvr additive="base">
                                        <p:cTn id="25" dur="500" fill="hold"/>
                                        <p:tgtEl>
                                          <p:spTgt spid="18470"/>
                                        </p:tgtEl>
                                        <p:attrNameLst>
                                          <p:attrName>ppt_x</p:attrName>
                                        </p:attrNameLst>
                                      </p:cBhvr>
                                      <p:tavLst>
                                        <p:tav tm="0">
                                          <p:val>
                                            <p:strVal val="#ppt_x"/>
                                          </p:val>
                                        </p:tav>
                                        <p:tav tm="100000">
                                          <p:val>
                                            <p:strVal val="#ppt_x"/>
                                          </p:val>
                                        </p:tav>
                                      </p:tavLst>
                                    </p:anim>
                                    <p:anim calcmode="lin" valueType="num">
                                      <p:cBhvr additive="base">
                                        <p:cTn id="26" dur="500" fill="hold"/>
                                        <p:tgtEl>
                                          <p:spTgt spid="18470"/>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8471"/>
                                        </p:tgtEl>
                                        <p:attrNameLst>
                                          <p:attrName>style.visibility</p:attrName>
                                        </p:attrNameLst>
                                      </p:cBhvr>
                                      <p:to>
                                        <p:strVal val="visible"/>
                                      </p:to>
                                    </p:set>
                                    <p:anim calcmode="lin" valueType="num">
                                      <p:cBhvr additive="base">
                                        <p:cTn id="29" dur="500" fill="hold"/>
                                        <p:tgtEl>
                                          <p:spTgt spid="18471"/>
                                        </p:tgtEl>
                                        <p:attrNameLst>
                                          <p:attrName>ppt_x</p:attrName>
                                        </p:attrNameLst>
                                      </p:cBhvr>
                                      <p:tavLst>
                                        <p:tav tm="0">
                                          <p:val>
                                            <p:strVal val="#ppt_x"/>
                                          </p:val>
                                        </p:tav>
                                        <p:tav tm="100000">
                                          <p:val>
                                            <p:strVal val="#ppt_x"/>
                                          </p:val>
                                        </p:tav>
                                      </p:tavLst>
                                    </p:anim>
                                    <p:anim calcmode="lin" valueType="num">
                                      <p:cBhvr additive="base">
                                        <p:cTn id="30" dur="500" fill="hold"/>
                                        <p:tgtEl>
                                          <p:spTgt spid="18471"/>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18472"/>
                                        </p:tgtEl>
                                        <p:attrNameLst>
                                          <p:attrName>style.visibility</p:attrName>
                                        </p:attrNameLst>
                                      </p:cBhvr>
                                      <p:to>
                                        <p:strVal val="visible"/>
                                      </p:to>
                                    </p:set>
                                    <p:anim calcmode="lin" valueType="num">
                                      <p:cBhvr additive="base">
                                        <p:cTn id="33" dur="500" fill="hold"/>
                                        <p:tgtEl>
                                          <p:spTgt spid="18472"/>
                                        </p:tgtEl>
                                        <p:attrNameLst>
                                          <p:attrName>ppt_x</p:attrName>
                                        </p:attrNameLst>
                                      </p:cBhvr>
                                      <p:tavLst>
                                        <p:tav tm="0">
                                          <p:val>
                                            <p:strVal val="#ppt_x"/>
                                          </p:val>
                                        </p:tav>
                                        <p:tav tm="100000">
                                          <p:val>
                                            <p:strVal val="#ppt_x"/>
                                          </p:val>
                                        </p:tav>
                                      </p:tavLst>
                                    </p:anim>
                                    <p:anim calcmode="lin" valueType="num">
                                      <p:cBhvr additive="base">
                                        <p:cTn id="34" dur="500" fill="hold"/>
                                        <p:tgtEl>
                                          <p:spTgt spid="1847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8473"/>
                                        </p:tgtEl>
                                        <p:attrNameLst>
                                          <p:attrName>style.visibility</p:attrName>
                                        </p:attrNameLst>
                                      </p:cBhvr>
                                      <p:to>
                                        <p:strVal val="visible"/>
                                      </p:to>
                                    </p:set>
                                    <p:anim calcmode="lin" valueType="num">
                                      <p:cBhvr additive="base">
                                        <p:cTn id="37" dur="500" fill="hold"/>
                                        <p:tgtEl>
                                          <p:spTgt spid="18473"/>
                                        </p:tgtEl>
                                        <p:attrNameLst>
                                          <p:attrName>ppt_x</p:attrName>
                                        </p:attrNameLst>
                                      </p:cBhvr>
                                      <p:tavLst>
                                        <p:tav tm="0">
                                          <p:val>
                                            <p:strVal val="#ppt_x"/>
                                          </p:val>
                                        </p:tav>
                                        <p:tav tm="100000">
                                          <p:val>
                                            <p:strVal val="#ppt_x"/>
                                          </p:val>
                                        </p:tav>
                                      </p:tavLst>
                                    </p:anim>
                                    <p:anim calcmode="lin" valueType="num">
                                      <p:cBhvr additive="base">
                                        <p:cTn id="38" dur="500" fill="hold"/>
                                        <p:tgtEl>
                                          <p:spTgt spid="18473"/>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8474"/>
                                        </p:tgtEl>
                                        <p:attrNameLst>
                                          <p:attrName>style.visibility</p:attrName>
                                        </p:attrNameLst>
                                      </p:cBhvr>
                                      <p:to>
                                        <p:strVal val="visible"/>
                                      </p:to>
                                    </p:set>
                                    <p:anim calcmode="lin" valueType="num">
                                      <p:cBhvr additive="base">
                                        <p:cTn id="41" dur="500" fill="hold"/>
                                        <p:tgtEl>
                                          <p:spTgt spid="18474"/>
                                        </p:tgtEl>
                                        <p:attrNameLst>
                                          <p:attrName>ppt_x</p:attrName>
                                        </p:attrNameLst>
                                      </p:cBhvr>
                                      <p:tavLst>
                                        <p:tav tm="0">
                                          <p:val>
                                            <p:strVal val="#ppt_x"/>
                                          </p:val>
                                        </p:tav>
                                        <p:tav tm="100000">
                                          <p:val>
                                            <p:strVal val="#ppt_x"/>
                                          </p:val>
                                        </p:tav>
                                      </p:tavLst>
                                    </p:anim>
                                    <p:anim calcmode="lin" valueType="num">
                                      <p:cBhvr additive="base">
                                        <p:cTn id="42" dur="500" fill="hold"/>
                                        <p:tgtEl>
                                          <p:spTgt spid="18474"/>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18475"/>
                                        </p:tgtEl>
                                        <p:attrNameLst>
                                          <p:attrName>style.visibility</p:attrName>
                                        </p:attrNameLst>
                                      </p:cBhvr>
                                      <p:to>
                                        <p:strVal val="visible"/>
                                      </p:to>
                                    </p:set>
                                    <p:anim calcmode="lin" valueType="num">
                                      <p:cBhvr additive="base">
                                        <p:cTn id="45" dur="500" fill="hold"/>
                                        <p:tgtEl>
                                          <p:spTgt spid="18475"/>
                                        </p:tgtEl>
                                        <p:attrNameLst>
                                          <p:attrName>ppt_x</p:attrName>
                                        </p:attrNameLst>
                                      </p:cBhvr>
                                      <p:tavLst>
                                        <p:tav tm="0">
                                          <p:val>
                                            <p:strVal val="#ppt_x"/>
                                          </p:val>
                                        </p:tav>
                                        <p:tav tm="100000">
                                          <p:val>
                                            <p:strVal val="#ppt_x"/>
                                          </p:val>
                                        </p:tav>
                                      </p:tavLst>
                                    </p:anim>
                                    <p:anim calcmode="lin" valueType="num">
                                      <p:cBhvr additive="base">
                                        <p:cTn id="46" dur="500" fill="hold"/>
                                        <p:tgtEl>
                                          <p:spTgt spid="18475"/>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18476"/>
                                        </p:tgtEl>
                                        <p:attrNameLst>
                                          <p:attrName>style.visibility</p:attrName>
                                        </p:attrNameLst>
                                      </p:cBhvr>
                                      <p:to>
                                        <p:strVal val="visible"/>
                                      </p:to>
                                    </p:set>
                                    <p:anim calcmode="lin" valueType="num">
                                      <p:cBhvr additive="base">
                                        <p:cTn id="49" dur="500" fill="hold"/>
                                        <p:tgtEl>
                                          <p:spTgt spid="18476"/>
                                        </p:tgtEl>
                                        <p:attrNameLst>
                                          <p:attrName>ppt_x</p:attrName>
                                        </p:attrNameLst>
                                      </p:cBhvr>
                                      <p:tavLst>
                                        <p:tav tm="0">
                                          <p:val>
                                            <p:strVal val="#ppt_x"/>
                                          </p:val>
                                        </p:tav>
                                        <p:tav tm="100000">
                                          <p:val>
                                            <p:strVal val="#ppt_x"/>
                                          </p:val>
                                        </p:tav>
                                      </p:tavLst>
                                    </p:anim>
                                    <p:anim calcmode="lin" valueType="num">
                                      <p:cBhvr additive="base">
                                        <p:cTn id="50" dur="500" fill="hold"/>
                                        <p:tgtEl>
                                          <p:spTgt spid="1847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smtClean="0">
                <a:latin typeface="Arial" charset="0"/>
                <a:cs typeface="Arial" charset="0"/>
              </a:rPr>
              <a:t>Inferencing</a:t>
            </a:r>
          </a:p>
        </p:txBody>
      </p:sp>
      <p:sp>
        <p:nvSpPr>
          <p:cNvPr id="74755" name="Rectangle 3"/>
          <p:cNvSpPr>
            <a:spLocks noGrp="1" noChangeArrowheads="1"/>
          </p:cNvSpPr>
          <p:nvPr>
            <p:ph type="body" sz="half" idx="1"/>
          </p:nvPr>
        </p:nvSpPr>
        <p:spPr>
          <a:xfrm>
            <a:off x="381000" y="1219200"/>
            <a:ext cx="7924800" cy="5486400"/>
          </a:xfrm>
        </p:spPr>
        <p:txBody>
          <a:bodyPr/>
          <a:lstStyle/>
          <a:p>
            <a:pPr eaLnBrk="1" hangingPunct="1">
              <a:spcBef>
                <a:spcPts val="2000"/>
              </a:spcBef>
            </a:pPr>
            <a:r>
              <a:rPr lang="en-US" smtClean="0">
                <a:latin typeface="Arial" charset="0"/>
                <a:cs typeface="Arial" charset="0"/>
              </a:rPr>
              <a:t>Dotted lines appear when you </a:t>
            </a:r>
            <a:br>
              <a:rPr lang="en-US" smtClean="0">
                <a:latin typeface="Arial" charset="0"/>
                <a:cs typeface="Arial" charset="0"/>
              </a:rPr>
            </a:br>
            <a:r>
              <a:rPr lang="en-US" smtClean="0">
                <a:latin typeface="Arial" charset="0"/>
                <a:cs typeface="Arial" charset="0"/>
              </a:rPr>
              <a:t>sketch, showing alignment </a:t>
            </a:r>
            <a:br>
              <a:rPr lang="en-US" smtClean="0">
                <a:latin typeface="Arial" charset="0"/>
                <a:cs typeface="Arial" charset="0"/>
              </a:rPr>
            </a:br>
            <a:r>
              <a:rPr lang="en-US" smtClean="0">
                <a:latin typeface="Arial" charset="0"/>
                <a:cs typeface="Arial" charset="0"/>
              </a:rPr>
              <a:t>with other geometry.</a:t>
            </a:r>
          </a:p>
          <a:p>
            <a:pPr eaLnBrk="1" hangingPunct="1">
              <a:spcBef>
                <a:spcPts val="2000"/>
              </a:spcBef>
            </a:pPr>
            <a:r>
              <a:rPr lang="en-US" smtClean="0">
                <a:latin typeface="Arial" charset="0"/>
                <a:cs typeface="Arial" charset="0"/>
              </a:rPr>
              <a:t>This alignment information </a:t>
            </a:r>
            <a:br>
              <a:rPr lang="en-US" smtClean="0">
                <a:latin typeface="Arial" charset="0"/>
                <a:cs typeface="Arial" charset="0"/>
              </a:rPr>
            </a:br>
            <a:r>
              <a:rPr lang="en-US" smtClean="0">
                <a:latin typeface="Arial" charset="0"/>
                <a:cs typeface="Arial" charset="0"/>
              </a:rPr>
              <a:t>is called </a:t>
            </a:r>
            <a:r>
              <a:rPr lang="en-US" i="1" smtClean="0">
                <a:latin typeface="Arial" charset="0"/>
                <a:cs typeface="Arial" charset="0"/>
              </a:rPr>
              <a:t>inferencing</a:t>
            </a:r>
            <a:r>
              <a:rPr lang="en-US" smtClean="0">
                <a:latin typeface="Arial" charset="0"/>
                <a:cs typeface="Arial" charset="0"/>
              </a:rPr>
              <a:t>.</a:t>
            </a:r>
          </a:p>
          <a:p>
            <a:pPr eaLnBrk="1" hangingPunct="1">
              <a:spcBef>
                <a:spcPts val="2000"/>
              </a:spcBef>
            </a:pPr>
            <a:r>
              <a:rPr lang="en-US" smtClean="0">
                <a:latin typeface="Arial" charset="0"/>
                <a:cs typeface="Arial" charset="0"/>
              </a:rPr>
              <a:t>Inference lines are two different colors: orange and blue.</a:t>
            </a:r>
          </a:p>
          <a:p>
            <a:pPr lvl="1" eaLnBrk="1" hangingPunct="1">
              <a:spcBef>
                <a:spcPts val="600"/>
              </a:spcBef>
            </a:pPr>
            <a:r>
              <a:rPr lang="en-US" b="1" smtClean="0">
                <a:solidFill>
                  <a:srgbClr val="F7931E"/>
                </a:solidFill>
                <a:latin typeface="Arial" charset="0"/>
                <a:cs typeface="Arial" charset="0"/>
              </a:rPr>
              <a:t>Orange</a:t>
            </a:r>
            <a:r>
              <a:rPr lang="en-US" b="1" smtClean="0">
                <a:latin typeface="Arial" charset="0"/>
                <a:cs typeface="Arial" charset="0"/>
              </a:rPr>
              <a:t> inference lines capture and add a geometric relation such as </a:t>
            </a:r>
            <a:r>
              <a:rPr lang="en-US" b="1" u="sng" smtClean="0">
                <a:latin typeface="Arial" charset="0"/>
                <a:cs typeface="Arial" charset="0"/>
              </a:rPr>
              <a:t>Tangent</a:t>
            </a:r>
            <a:r>
              <a:rPr lang="en-US" b="1" smtClean="0">
                <a:latin typeface="Arial" charset="0"/>
                <a:cs typeface="Arial" charset="0"/>
              </a:rPr>
              <a:t>.</a:t>
            </a:r>
          </a:p>
          <a:p>
            <a:pPr lvl="1" eaLnBrk="1" hangingPunct="1">
              <a:spcBef>
                <a:spcPts val="600"/>
              </a:spcBef>
            </a:pPr>
            <a:r>
              <a:rPr lang="en-US" b="1" smtClean="0">
                <a:solidFill>
                  <a:srgbClr val="0000FF"/>
                </a:solidFill>
                <a:latin typeface="Arial" charset="0"/>
                <a:cs typeface="Arial" charset="0"/>
              </a:rPr>
              <a:t>Blue</a:t>
            </a:r>
            <a:r>
              <a:rPr lang="en-US" b="1" smtClean="0">
                <a:latin typeface="Arial" charset="0"/>
                <a:cs typeface="Arial" charset="0"/>
              </a:rPr>
              <a:t> lines show alignment and serve as an aid to sketching, but do not actually capture and add a geometric relation.</a:t>
            </a:r>
            <a:endParaRPr lang="en-US" smtClean="0">
              <a:latin typeface="Arial" charset="0"/>
              <a:cs typeface="Arial" charset="0"/>
            </a:endParaRPr>
          </a:p>
        </p:txBody>
      </p:sp>
      <p:pic>
        <p:nvPicPr>
          <p:cNvPr id="19460" name="Picture 17" descr="InfLin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2600" y="1371600"/>
            <a:ext cx="2651125" cy="1509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61" name="Text Box 9"/>
          <p:cNvSpPr txBox="1">
            <a:spLocks noChangeArrowheads="1"/>
          </p:cNvSpPr>
          <p:nvPr/>
        </p:nvSpPr>
        <p:spPr bwMode="auto">
          <a:xfrm>
            <a:off x="6629400" y="2667000"/>
            <a:ext cx="6794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Blue</a:t>
            </a:r>
          </a:p>
        </p:txBody>
      </p:sp>
      <p:grpSp>
        <p:nvGrpSpPr>
          <p:cNvPr id="2" name="Group 11"/>
          <p:cNvGrpSpPr>
            <a:grpSpLocks/>
          </p:cNvGrpSpPr>
          <p:nvPr/>
        </p:nvGrpSpPr>
        <p:grpSpPr bwMode="auto">
          <a:xfrm>
            <a:off x="6172200" y="2514600"/>
            <a:ext cx="457200" cy="304800"/>
            <a:chOff x="4128" y="1872"/>
            <a:chExt cx="288" cy="192"/>
          </a:xfrm>
        </p:grpSpPr>
        <p:sp>
          <p:nvSpPr>
            <p:cNvPr id="19469" name="Line 8"/>
            <p:cNvSpPr>
              <a:spLocks noChangeShapeType="1"/>
            </p:cNvSpPr>
            <p:nvPr/>
          </p:nvSpPr>
          <p:spPr bwMode="auto">
            <a:xfrm flipH="1" flipV="1">
              <a:off x="4128" y="1872"/>
              <a:ext cx="144" cy="19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9470" name="Line 10"/>
            <p:cNvSpPr>
              <a:spLocks noChangeShapeType="1"/>
            </p:cNvSpPr>
            <p:nvPr/>
          </p:nvSpPr>
          <p:spPr bwMode="auto">
            <a:xfrm>
              <a:off x="4272" y="2064"/>
              <a:ext cx="144"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spAutoFit/>
            </a:bodyPr>
            <a:lstStyle/>
            <a:p>
              <a:endParaRPr lang="en-US"/>
            </a:p>
          </p:txBody>
        </p:sp>
      </p:grpSp>
      <p:grpSp>
        <p:nvGrpSpPr>
          <p:cNvPr id="19463" name="Group 20"/>
          <p:cNvGrpSpPr>
            <a:grpSpLocks/>
          </p:cNvGrpSpPr>
          <p:nvPr/>
        </p:nvGrpSpPr>
        <p:grpSpPr bwMode="auto">
          <a:xfrm>
            <a:off x="6553200" y="1447800"/>
            <a:ext cx="1917700" cy="490538"/>
            <a:chOff x="4368" y="1200"/>
            <a:chExt cx="1208" cy="309"/>
          </a:xfrm>
        </p:grpSpPr>
        <p:grpSp>
          <p:nvGrpSpPr>
            <p:cNvPr id="19464" name="Group 19"/>
            <p:cNvGrpSpPr>
              <a:grpSpLocks/>
            </p:cNvGrpSpPr>
            <p:nvPr/>
          </p:nvGrpSpPr>
          <p:grpSpPr bwMode="auto">
            <a:xfrm>
              <a:off x="4368" y="1200"/>
              <a:ext cx="624" cy="288"/>
              <a:chOff x="4368" y="1200"/>
              <a:chExt cx="624" cy="288"/>
            </a:xfrm>
          </p:grpSpPr>
          <p:sp>
            <p:nvSpPr>
              <p:cNvPr id="19466" name="Line 12"/>
              <p:cNvSpPr>
                <a:spLocks noChangeShapeType="1"/>
              </p:cNvSpPr>
              <p:nvPr/>
            </p:nvSpPr>
            <p:spPr bwMode="auto">
              <a:xfrm flipH="1">
                <a:off x="4368" y="1392"/>
                <a:ext cx="432" cy="96"/>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9467" name="Line 13"/>
              <p:cNvSpPr>
                <a:spLocks noChangeShapeType="1"/>
              </p:cNvSpPr>
              <p:nvPr/>
            </p:nvSpPr>
            <p:spPr bwMode="auto">
              <a:xfrm flipH="1" flipV="1">
                <a:off x="4416" y="1200"/>
                <a:ext cx="384" cy="19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9468" name="Line 14"/>
              <p:cNvSpPr>
                <a:spLocks noChangeShapeType="1"/>
              </p:cNvSpPr>
              <p:nvPr/>
            </p:nvSpPr>
            <p:spPr bwMode="auto">
              <a:xfrm>
                <a:off x="4800" y="1392"/>
                <a:ext cx="192"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grpSp>
        <p:sp>
          <p:nvSpPr>
            <p:cNvPr id="19465" name="Text Box 15"/>
            <p:cNvSpPr txBox="1">
              <a:spLocks noChangeArrowheads="1"/>
            </p:cNvSpPr>
            <p:nvPr/>
          </p:nvSpPr>
          <p:spPr bwMode="auto">
            <a:xfrm>
              <a:off x="4956" y="1287"/>
              <a:ext cx="620" cy="2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Orange</a:t>
              </a:r>
            </a:p>
          </p:txBody>
        </p:sp>
      </p:grpSp>
    </p:spTree>
    <p:extLst>
      <p:ext uri="{BB962C8B-B14F-4D97-AF65-F5344CB8AC3E}">
        <p14:creationId xmlns:p14="http://schemas.microsoft.com/office/powerpoint/2010/main" val="42237469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4755">
                                            <p:txEl>
                                              <p:pRg st="0" end="0"/>
                                            </p:txEl>
                                          </p:spTgt>
                                        </p:tgtEl>
                                        <p:attrNameLst>
                                          <p:attrName>style.visibility</p:attrName>
                                        </p:attrNameLst>
                                      </p:cBhvr>
                                      <p:to>
                                        <p:strVal val="visible"/>
                                      </p:to>
                                    </p:set>
                                    <p:anim calcmode="lin" valueType="num">
                                      <p:cBhvr additive="base">
                                        <p:cTn id="7" dur="500" fill="hold"/>
                                        <p:tgtEl>
                                          <p:spTgt spid="747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47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4755">
                                            <p:txEl>
                                              <p:pRg st="1" end="1"/>
                                            </p:txEl>
                                          </p:spTgt>
                                        </p:tgtEl>
                                        <p:attrNameLst>
                                          <p:attrName>style.visibility</p:attrName>
                                        </p:attrNameLst>
                                      </p:cBhvr>
                                      <p:to>
                                        <p:strVal val="visible"/>
                                      </p:to>
                                    </p:set>
                                    <p:anim calcmode="lin" valueType="num">
                                      <p:cBhvr additive="base">
                                        <p:cTn id="13" dur="500" fill="hold"/>
                                        <p:tgtEl>
                                          <p:spTgt spid="747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47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4755">
                                            <p:txEl>
                                              <p:pRg st="2" end="2"/>
                                            </p:txEl>
                                          </p:spTgt>
                                        </p:tgtEl>
                                        <p:attrNameLst>
                                          <p:attrName>style.visibility</p:attrName>
                                        </p:attrNameLst>
                                      </p:cBhvr>
                                      <p:to>
                                        <p:strVal val="visible"/>
                                      </p:to>
                                    </p:set>
                                    <p:anim calcmode="lin" valueType="num">
                                      <p:cBhvr additive="base">
                                        <p:cTn id="19" dur="500" fill="hold"/>
                                        <p:tgtEl>
                                          <p:spTgt spid="747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755">
                                            <p:txEl>
                                              <p:pRg st="2" end="2"/>
                                            </p:txEl>
                                          </p:spTgt>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53" presetClass="entr" presetSubtype="0" fill="hold" grpId="0" nodeType="afterEffect">
                                  <p:stCondLst>
                                    <p:cond delay="0"/>
                                  </p:stCondLst>
                                  <p:childTnLst>
                                    <p:set>
                                      <p:cBhvr>
                                        <p:cTn id="23" dur="1" fill="hold">
                                          <p:stCondLst>
                                            <p:cond delay="0"/>
                                          </p:stCondLst>
                                        </p:cTn>
                                        <p:tgtEl>
                                          <p:spTgt spid="74761"/>
                                        </p:tgtEl>
                                        <p:attrNameLst>
                                          <p:attrName>style.visibility</p:attrName>
                                        </p:attrNameLst>
                                      </p:cBhvr>
                                      <p:to>
                                        <p:strVal val="visible"/>
                                      </p:to>
                                    </p:set>
                                    <p:anim calcmode="lin" valueType="num">
                                      <p:cBhvr>
                                        <p:cTn id="24" dur="500" fill="hold"/>
                                        <p:tgtEl>
                                          <p:spTgt spid="74761"/>
                                        </p:tgtEl>
                                        <p:attrNameLst>
                                          <p:attrName>ppt_w</p:attrName>
                                        </p:attrNameLst>
                                      </p:cBhvr>
                                      <p:tavLst>
                                        <p:tav tm="0">
                                          <p:val>
                                            <p:fltVal val="0"/>
                                          </p:val>
                                        </p:tav>
                                        <p:tav tm="100000">
                                          <p:val>
                                            <p:strVal val="#ppt_w"/>
                                          </p:val>
                                        </p:tav>
                                      </p:tavLst>
                                    </p:anim>
                                    <p:anim calcmode="lin" valueType="num">
                                      <p:cBhvr>
                                        <p:cTn id="25" dur="500" fill="hold"/>
                                        <p:tgtEl>
                                          <p:spTgt spid="74761"/>
                                        </p:tgtEl>
                                        <p:attrNameLst>
                                          <p:attrName>ppt_h</p:attrName>
                                        </p:attrNameLst>
                                      </p:cBhvr>
                                      <p:tavLst>
                                        <p:tav tm="0">
                                          <p:val>
                                            <p:fltVal val="0"/>
                                          </p:val>
                                        </p:tav>
                                        <p:tav tm="100000">
                                          <p:val>
                                            <p:strVal val="#ppt_h"/>
                                          </p:val>
                                        </p:tav>
                                      </p:tavLst>
                                    </p:anim>
                                    <p:animEffect transition="in" filter="fade">
                                      <p:cBhvr>
                                        <p:cTn id="26" dur="500"/>
                                        <p:tgtEl>
                                          <p:spTgt spid="74761"/>
                                        </p:tgtEl>
                                      </p:cBhvr>
                                    </p:animEffect>
                                  </p:childTnLst>
                                </p:cTn>
                              </p:par>
                            </p:childTnLst>
                          </p:cTn>
                        </p:par>
                        <p:par>
                          <p:cTn id="27" fill="hold" nodeType="afterGroup">
                            <p:stCondLst>
                              <p:cond delay="1000"/>
                            </p:stCondLst>
                            <p:childTnLst>
                              <p:par>
                                <p:cTn id="28" presetID="53" presetClass="entr" presetSubtype="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p:cTn id="30" dur="500" fill="hold"/>
                                        <p:tgtEl>
                                          <p:spTgt spid="2"/>
                                        </p:tgtEl>
                                        <p:attrNameLst>
                                          <p:attrName>ppt_w</p:attrName>
                                        </p:attrNameLst>
                                      </p:cBhvr>
                                      <p:tavLst>
                                        <p:tav tm="0">
                                          <p:val>
                                            <p:fltVal val="0"/>
                                          </p:val>
                                        </p:tav>
                                        <p:tav tm="100000">
                                          <p:val>
                                            <p:strVal val="#ppt_w"/>
                                          </p:val>
                                        </p:tav>
                                      </p:tavLst>
                                    </p:anim>
                                    <p:anim calcmode="lin" valueType="num">
                                      <p:cBhvr>
                                        <p:cTn id="31" dur="500" fill="hold"/>
                                        <p:tgtEl>
                                          <p:spTgt spid="2"/>
                                        </p:tgtEl>
                                        <p:attrNameLst>
                                          <p:attrName>ppt_h</p:attrName>
                                        </p:attrNameLst>
                                      </p:cBhvr>
                                      <p:tavLst>
                                        <p:tav tm="0">
                                          <p:val>
                                            <p:fltVal val="0"/>
                                          </p:val>
                                        </p:tav>
                                        <p:tav tm="100000">
                                          <p:val>
                                            <p:strVal val="#ppt_h"/>
                                          </p:val>
                                        </p:tav>
                                      </p:tavLst>
                                    </p:anim>
                                    <p:animEffect transition="in" filter="fade">
                                      <p:cBhvr>
                                        <p:cTn id="32" dur="500"/>
                                        <p:tgtEl>
                                          <p:spTgt spid="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53" presetClass="entr" presetSubtype="0" fill="hold" nodeType="clickEffect">
                                  <p:stCondLst>
                                    <p:cond delay="0"/>
                                  </p:stCondLst>
                                  <p:childTnLst>
                                    <p:set>
                                      <p:cBhvr>
                                        <p:cTn id="36" dur="1" fill="hold">
                                          <p:stCondLst>
                                            <p:cond delay="0"/>
                                          </p:stCondLst>
                                        </p:cTn>
                                        <p:tgtEl>
                                          <p:spTgt spid="74755">
                                            <p:txEl>
                                              <p:pRg st="3" end="3"/>
                                            </p:txEl>
                                          </p:spTgt>
                                        </p:tgtEl>
                                        <p:attrNameLst>
                                          <p:attrName>style.visibility</p:attrName>
                                        </p:attrNameLst>
                                      </p:cBhvr>
                                      <p:to>
                                        <p:strVal val="visible"/>
                                      </p:to>
                                    </p:set>
                                    <p:anim calcmode="lin" valueType="num">
                                      <p:cBhvr>
                                        <p:cTn id="37" dur="500" fill="hold"/>
                                        <p:tgtEl>
                                          <p:spTgt spid="74755">
                                            <p:txEl>
                                              <p:pRg st="3" end="3"/>
                                            </p:txEl>
                                          </p:spTgt>
                                        </p:tgtEl>
                                        <p:attrNameLst>
                                          <p:attrName>ppt_w</p:attrName>
                                        </p:attrNameLst>
                                      </p:cBhvr>
                                      <p:tavLst>
                                        <p:tav tm="0">
                                          <p:val>
                                            <p:fltVal val="0"/>
                                          </p:val>
                                        </p:tav>
                                        <p:tav tm="100000">
                                          <p:val>
                                            <p:strVal val="#ppt_w"/>
                                          </p:val>
                                        </p:tav>
                                      </p:tavLst>
                                    </p:anim>
                                    <p:anim calcmode="lin" valueType="num">
                                      <p:cBhvr>
                                        <p:cTn id="38" dur="500" fill="hold"/>
                                        <p:tgtEl>
                                          <p:spTgt spid="74755">
                                            <p:txEl>
                                              <p:pRg st="3" end="3"/>
                                            </p:txEl>
                                          </p:spTgt>
                                        </p:tgtEl>
                                        <p:attrNameLst>
                                          <p:attrName>ppt_h</p:attrName>
                                        </p:attrNameLst>
                                      </p:cBhvr>
                                      <p:tavLst>
                                        <p:tav tm="0">
                                          <p:val>
                                            <p:fltVal val="0"/>
                                          </p:val>
                                        </p:tav>
                                        <p:tav tm="100000">
                                          <p:val>
                                            <p:strVal val="#ppt_h"/>
                                          </p:val>
                                        </p:tav>
                                      </p:tavLst>
                                    </p:anim>
                                    <p:animEffect transition="in" filter="fade">
                                      <p:cBhvr>
                                        <p:cTn id="39" dur="500"/>
                                        <p:tgtEl>
                                          <p:spTgt spid="74755">
                                            <p:txEl>
                                              <p:pRg st="3" end="3"/>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74755">
                                            <p:txEl>
                                              <p:pRg st="4" end="4"/>
                                            </p:txEl>
                                          </p:spTgt>
                                        </p:tgtEl>
                                        <p:attrNameLst>
                                          <p:attrName>style.visibility</p:attrName>
                                        </p:attrNameLst>
                                      </p:cBhvr>
                                      <p:to>
                                        <p:strVal val="visible"/>
                                      </p:to>
                                    </p:set>
                                    <p:anim calcmode="lin" valueType="num">
                                      <p:cBhvr>
                                        <p:cTn id="42" dur="500" fill="hold"/>
                                        <p:tgtEl>
                                          <p:spTgt spid="74755">
                                            <p:txEl>
                                              <p:pRg st="4" end="4"/>
                                            </p:txEl>
                                          </p:spTgt>
                                        </p:tgtEl>
                                        <p:attrNameLst>
                                          <p:attrName>ppt_w</p:attrName>
                                        </p:attrNameLst>
                                      </p:cBhvr>
                                      <p:tavLst>
                                        <p:tav tm="0">
                                          <p:val>
                                            <p:fltVal val="0"/>
                                          </p:val>
                                        </p:tav>
                                        <p:tav tm="100000">
                                          <p:val>
                                            <p:strVal val="#ppt_w"/>
                                          </p:val>
                                        </p:tav>
                                      </p:tavLst>
                                    </p:anim>
                                    <p:anim calcmode="lin" valueType="num">
                                      <p:cBhvr>
                                        <p:cTn id="43" dur="500" fill="hold"/>
                                        <p:tgtEl>
                                          <p:spTgt spid="74755">
                                            <p:txEl>
                                              <p:pRg st="4" end="4"/>
                                            </p:txEl>
                                          </p:spTgt>
                                        </p:tgtEl>
                                        <p:attrNameLst>
                                          <p:attrName>ppt_h</p:attrName>
                                        </p:attrNameLst>
                                      </p:cBhvr>
                                      <p:tavLst>
                                        <p:tav tm="0">
                                          <p:val>
                                            <p:fltVal val="0"/>
                                          </p:val>
                                        </p:tav>
                                        <p:tav tm="100000">
                                          <p:val>
                                            <p:strVal val="#ppt_h"/>
                                          </p:val>
                                        </p:tav>
                                      </p:tavLst>
                                    </p:anim>
                                    <p:animEffect transition="in" filter="fade">
                                      <p:cBhvr>
                                        <p:cTn id="44" dur="500"/>
                                        <p:tgtEl>
                                          <p:spTgt spid="747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smtClean="0">
                <a:latin typeface="Arial" charset="0"/>
                <a:cs typeface="Arial" charset="0"/>
              </a:rPr>
              <a:t>Ellipse Sketch Tool</a:t>
            </a:r>
          </a:p>
        </p:txBody>
      </p:sp>
      <p:sp>
        <p:nvSpPr>
          <p:cNvPr id="76803" name="Rectangle 3"/>
          <p:cNvSpPr>
            <a:spLocks noGrp="1" noChangeArrowheads="1"/>
          </p:cNvSpPr>
          <p:nvPr>
            <p:ph type="body" sz="half" idx="1"/>
          </p:nvPr>
        </p:nvSpPr>
        <p:spPr>
          <a:xfrm>
            <a:off x="201613" y="1296988"/>
            <a:ext cx="8570912" cy="4862512"/>
          </a:xfrm>
        </p:spPr>
        <p:txBody>
          <a:bodyPr/>
          <a:lstStyle/>
          <a:p>
            <a:pPr eaLnBrk="1" hangingPunct="1">
              <a:spcBef>
                <a:spcPts val="2000"/>
              </a:spcBef>
            </a:pPr>
            <a:r>
              <a:rPr lang="en-US" smtClean="0">
                <a:latin typeface="Arial" charset="0"/>
                <a:cs typeface="Arial" charset="0"/>
              </a:rPr>
              <a:t>Used to create the sweep section for the handle of the candlestick.</a:t>
            </a:r>
          </a:p>
          <a:p>
            <a:pPr eaLnBrk="1" hangingPunct="1">
              <a:spcBef>
                <a:spcPts val="2000"/>
              </a:spcBef>
            </a:pPr>
            <a:r>
              <a:rPr lang="en-US" smtClean="0">
                <a:latin typeface="Arial" charset="0"/>
                <a:cs typeface="Arial" charset="0"/>
              </a:rPr>
              <a:t>An Ellipse has two axes:</a:t>
            </a:r>
          </a:p>
          <a:p>
            <a:pPr lvl="1" eaLnBrk="1" hangingPunct="1">
              <a:spcBef>
                <a:spcPts val="1200"/>
              </a:spcBef>
            </a:pPr>
            <a:r>
              <a:rPr lang="en-US" b="1" smtClean="0">
                <a:solidFill>
                  <a:srgbClr val="0000FF"/>
                </a:solidFill>
                <a:latin typeface="Arial" charset="0"/>
                <a:cs typeface="Arial" charset="0"/>
              </a:rPr>
              <a:t>Major axis</a:t>
            </a:r>
            <a:r>
              <a:rPr lang="en-US" b="1" smtClean="0">
                <a:latin typeface="Arial" charset="0"/>
                <a:cs typeface="Arial" charset="0"/>
              </a:rPr>
              <a:t>, labeled </a:t>
            </a:r>
            <a:r>
              <a:rPr lang="en-US" b="1" smtClean="0">
                <a:solidFill>
                  <a:srgbClr val="0000FF"/>
                </a:solidFill>
                <a:latin typeface="Arial" charset="0"/>
                <a:cs typeface="Arial" charset="0"/>
              </a:rPr>
              <a:t>A</a:t>
            </a:r>
            <a:r>
              <a:rPr lang="en-US" b="1" smtClean="0">
                <a:latin typeface="Arial" charset="0"/>
                <a:cs typeface="Arial" charset="0"/>
              </a:rPr>
              <a:t> </a:t>
            </a:r>
            <a:br>
              <a:rPr lang="en-US" b="1" smtClean="0">
                <a:latin typeface="Arial" charset="0"/>
                <a:cs typeface="Arial" charset="0"/>
              </a:rPr>
            </a:br>
            <a:r>
              <a:rPr lang="en-US" b="1" smtClean="0">
                <a:latin typeface="Arial" charset="0"/>
                <a:cs typeface="Arial" charset="0"/>
              </a:rPr>
              <a:t>at the right.</a:t>
            </a:r>
            <a:endParaRPr lang="en-US" smtClean="0">
              <a:latin typeface="Arial" charset="0"/>
              <a:cs typeface="Arial" charset="0"/>
            </a:endParaRPr>
          </a:p>
          <a:p>
            <a:pPr lvl="1" eaLnBrk="1" hangingPunct="1">
              <a:spcBef>
                <a:spcPts val="1200"/>
              </a:spcBef>
            </a:pPr>
            <a:r>
              <a:rPr lang="en-US" b="1" smtClean="0">
                <a:solidFill>
                  <a:schemeClr val="hlink"/>
                </a:solidFill>
                <a:latin typeface="Arial" charset="0"/>
                <a:cs typeface="Arial" charset="0"/>
              </a:rPr>
              <a:t>Minor axis</a:t>
            </a:r>
            <a:r>
              <a:rPr lang="en-US" b="1" smtClean="0">
                <a:latin typeface="Arial" charset="0"/>
                <a:cs typeface="Arial" charset="0"/>
              </a:rPr>
              <a:t> labeled </a:t>
            </a:r>
            <a:r>
              <a:rPr lang="en-US" b="1" smtClean="0">
                <a:solidFill>
                  <a:srgbClr val="FF0000"/>
                </a:solidFill>
                <a:latin typeface="Arial" charset="0"/>
                <a:cs typeface="Arial" charset="0"/>
              </a:rPr>
              <a:t>B</a:t>
            </a:r>
            <a:r>
              <a:rPr lang="en-US" b="1" smtClean="0">
                <a:latin typeface="Arial" charset="0"/>
                <a:cs typeface="Arial" charset="0"/>
              </a:rPr>
              <a:t> </a:t>
            </a:r>
            <a:br>
              <a:rPr lang="en-US" b="1" smtClean="0">
                <a:latin typeface="Arial" charset="0"/>
                <a:cs typeface="Arial" charset="0"/>
              </a:rPr>
            </a:br>
            <a:r>
              <a:rPr lang="en-US" b="1" smtClean="0">
                <a:latin typeface="Arial" charset="0"/>
                <a:cs typeface="Arial" charset="0"/>
              </a:rPr>
              <a:t>at the right.</a:t>
            </a:r>
            <a:endParaRPr lang="en-US" smtClean="0">
              <a:latin typeface="Arial" charset="0"/>
              <a:cs typeface="Arial" charset="0"/>
            </a:endParaRPr>
          </a:p>
          <a:p>
            <a:pPr eaLnBrk="1" hangingPunct="1">
              <a:spcBef>
                <a:spcPts val="2000"/>
              </a:spcBef>
            </a:pPr>
            <a:r>
              <a:rPr lang="en-US" smtClean="0">
                <a:latin typeface="Arial" charset="0"/>
                <a:cs typeface="Arial" charset="0"/>
              </a:rPr>
              <a:t>Sketching an ellipse is a two-step operation, similar to sketching a 3 Point Arc.</a:t>
            </a:r>
          </a:p>
        </p:txBody>
      </p:sp>
      <p:pic>
        <p:nvPicPr>
          <p:cNvPr id="76809" name="Picture 9"/>
          <p:cNvPicPr>
            <a:picLocks noGrp="1" noChangeAspect="1" noChangeArrowheads="1"/>
          </p:cNvPicPr>
          <p:nvPr>
            <p:ph sz="quarter" idx="2"/>
          </p:nvPr>
        </p:nvPicPr>
        <p:blipFill>
          <a:blip r:embed="rId2">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a:xfrm>
            <a:off x="4953000" y="1828800"/>
            <a:ext cx="3511550" cy="1844675"/>
          </a:xfrm>
          <a:noFill/>
        </p:spPr>
      </p:pic>
    </p:spTree>
    <p:extLst>
      <p:ext uri="{BB962C8B-B14F-4D97-AF65-F5344CB8AC3E}">
        <p14:creationId xmlns:p14="http://schemas.microsoft.com/office/powerpoint/2010/main" val="366243498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 calcmode="lin" valueType="num">
                                      <p:cBhvr additive="base">
                                        <p:cTn id="7" dur="500" fill="hold"/>
                                        <p:tgtEl>
                                          <p:spTgt spid="768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68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6803">
                                            <p:txEl>
                                              <p:pRg st="1" end="1"/>
                                            </p:txEl>
                                          </p:spTgt>
                                        </p:tgtEl>
                                        <p:attrNameLst>
                                          <p:attrName>style.visibility</p:attrName>
                                        </p:attrNameLst>
                                      </p:cBhvr>
                                      <p:to>
                                        <p:strVal val="visible"/>
                                      </p:to>
                                    </p:set>
                                    <p:anim calcmode="lin" valueType="num">
                                      <p:cBhvr additive="base">
                                        <p:cTn id="13" dur="500" fill="hold"/>
                                        <p:tgtEl>
                                          <p:spTgt spid="768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68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6803">
                                            <p:txEl>
                                              <p:pRg st="2" end="2"/>
                                            </p:txEl>
                                          </p:spTgt>
                                        </p:tgtEl>
                                        <p:attrNameLst>
                                          <p:attrName>style.visibility</p:attrName>
                                        </p:attrNameLst>
                                      </p:cBhvr>
                                      <p:to>
                                        <p:strVal val="visible"/>
                                      </p:to>
                                    </p:set>
                                    <p:anim calcmode="lin" valueType="num">
                                      <p:cBhvr additive="base">
                                        <p:cTn id="19" dur="500" fill="hold"/>
                                        <p:tgtEl>
                                          <p:spTgt spid="7680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6803">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6803">
                                            <p:txEl>
                                              <p:pRg st="3" end="3"/>
                                            </p:txEl>
                                          </p:spTgt>
                                        </p:tgtEl>
                                        <p:attrNameLst>
                                          <p:attrName>style.visibility</p:attrName>
                                        </p:attrNameLst>
                                      </p:cBhvr>
                                      <p:to>
                                        <p:strVal val="visible"/>
                                      </p:to>
                                    </p:set>
                                    <p:anim calcmode="lin" valueType="num">
                                      <p:cBhvr additive="base">
                                        <p:cTn id="23" dur="500" fill="hold"/>
                                        <p:tgtEl>
                                          <p:spTgt spid="7680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6803">
                                            <p:txEl>
                                              <p:pRg st="3" end="3"/>
                                            </p:txEl>
                                          </p:spTgt>
                                        </p:tgtEl>
                                        <p:attrNameLst>
                                          <p:attrName>ppt_y</p:attrName>
                                        </p:attrNameLst>
                                      </p:cBhvr>
                                      <p:tavLst>
                                        <p:tav tm="0">
                                          <p:val>
                                            <p:strVal val="1+#ppt_h/2"/>
                                          </p:val>
                                        </p:tav>
                                        <p:tav tm="100000">
                                          <p:val>
                                            <p:strVal val="#ppt_y"/>
                                          </p:val>
                                        </p:tav>
                                      </p:tavLst>
                                    </p:anim>
                                  </p:childTnLst>
                                </p:cTn>
                              </p:par>
                            </p:childTnLst>
                          </p:cTn>
                        </p:par>
                        <p:par>
                          <p:cTn id="25" fill="hold" nodeType="afterGroup">
                            <p:stCondLst>
                              <p:cond delay="500"/>
                            </p:stCondLst>
                            <p:childTnLst>
                              <p:par>
                                <p:cTn id="26" presetID="53" presetClass="entr" presetSubtype="0" fill="hold" nodeType="afterEffect">
                                  <p:stCondLst>
                                    <p:cond delay="0"/>
                                  </p:stCondLst>
                                  <p:childTnLst>
                                    <p:set>
                                      <p:cBhvr>
                                        <p:cTn id="27" dur="1" fill="hold">
                                          <p:stCondLst>
                                            <p:cond delay="0"/>
                                          </p:stCondLst>
                                        </p:cTn>
                                        <p:tgtEl>
                                          <p:spTgt spid="76809"/>
                                        </p:tgtEl>
                                        <p:attrNameLst>
                                          <p:attrName>style.visibility</p:attrName>
                                        </p:attrNameLst>
                                      </p:cBhvr>
                                      <p:to>
                                        <p:strVal val="visible"/>
                                      </p:to>
                                    </p:set>
                                    <p:anim calcmode="lin" valueType="num">
                                      <p:cBhvr>
                                        <p:cTn id="28" dur="500" fill="hold"/>
                                        <p:tgtEl>
                                          <p:spTgt spid="76809"/>
                                        </p:tgtEl>
                                        <p:attrNameLst>
                                          <p:attrName>ppt_w</p:attrName>
                                        </p:attrNameLst>
                                      </p:cBhvr>
                                      <p:tavLst>
                                        <p:tav tm="0">
                                          <p:val>
                                            <p:fltVal val="0"/>
                                          </p:val>
                                        </p:tav>
                                        <p:tav tm="100000">
                                          <p:val>
                                            <p:strVal val="#ppt_w"/>
                                          </p:val>
                                        </p:tav>
                                      </p:tavLst>
                                    </p:anim>
                                    <p:anim calcmode="lin" valueType="num">
                                      <p:cBhvr>
                                        <p:cTn id="29" dur="500" fill="hold"/>
                                        <p:tgtEl>
                                          <p:spTgt spid="76809"/>
                                        </p:tgtEl>
                                        <p:attrNameLst>
                                          <p:attrName>ppt_h</p:attrName>
                                        </p:attrNameLst>
                                      </p:cBhvr>
                                      <p:tavLst>
                                        <p:tav tm="0">
                                          <p:val>
                                            <p:fltVal val="0"/>
                                          </p:val>
                                        </p:tav>
                                        <p:tav tm="100000">
                                          <p:val>
                                            <p:strVal val="#ppt_h"/>
                                          </p:val>
                                        </p:tav>
                                      </p:tavLst>
                                    </p:anim>
                                    <p:animEffect transition="in" filter="fade">
                                      <p:cBhvr>
                                        <p:cTn id="30" dur="500"/>
                                        <p:tgtEl>
                                          <p:spTgt spid="7680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76803">
                                            <p:txEl>
                                              <p:pRg st="4" end="4"/>
                                            </p:txEl>
                                          </p:spTgt>
                                        </p:tgtEl>
                                        <p:attrNameLst>
                                          <p:attrName>style.visibility</p:attrName>
                                        </p:attrNameLst>
                                      </p:cBhvr>
                                      <p:to>
                                        <p:strVal val="visible"/>
                                      </p:to>
                                    </p:set>
                                    <p:anim calcmode="lin" valueType="num">
                                      <p:cBhvr additive="base">
                                        <p:cTn id="35" dur="500" fill="hold"/>
                                        <p:tgtEl>
                                          <p:spTgt spid="7680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680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latin typeface="Arial" charset="0"/>
                <a:cs typeface="Arial" charset="0"/>
              </a:rPr>
              <a:t>To Sketch an Ellipse:</a:t>
            </a:r>
          </a:p>
        </p:txBody>
      </p:sp>
      <p:sp>
        <p:nvSpPr>
          <p:cNvPr id="79875" name="Rectangle 3"/>
          <p:cNvSpPr>
            <a:spLocks noGrp="1" noChangeArrowheads="1"/>
          </p:cNvSpPr>
          <p:nvPr>
            <p:ph type="body" sz="half" idx="1"/>
          </p:nvPr>
        </p:nvSpPr>
        <p:spPr>
          <a:xfrm>
            <a:off x="381000" y="1219200"/>
            <a:ext cx="7696200" cy="5257800"/>
          </a:xfrm>
        </p:spPr>
        <p:txBody>
          <a:bodyPr/>
          <a:lstStyle/>
          <a:p>
            <a:pPr marL="533400" indent="-533400" eaLnBrk="1" hangingPunct="1">
              <a:lnSpc>
                <a:spcPct val="85000"/>
              </a:lnSpc>
              <a:spcBef>
                <a:spcPts val="2000"/>
              </a:spcBef>
              <a:buFontTx/>
              <a:buAutoNum type="arabicPeriod"/>
            </a:pPr>
            <a:r>
              <a:rPr lang="en-US" dirty="0" smtClean="0">
                <a:latin typeface="Arial" charset="0"/>
                <a:cs typeface="Arial" charset="0"/>
              </a:rPr>
              <a:t>Click </a:t>
            </a:r>
            <a:r>
              <a:rPr lang="en-US" u="sng" dirty="0" smtClean="0">
                <a:latin typeface="Arial" charset="0"/>
                <a:cs typeface="Arial" charset="0"/>
              </a:rPr>
              <a:t>Tools</a:t>
            </a:r>
            <a:r>
              <a:rPr lang="en-US" dirty="0" smtClean="0">
                <a:latin typeface="Arial" charset="0"/>
                <a:cs typeface="Arial" charset="0"/>
              </a:rPr>
              <a:t>, </a:t>
            </a:r>
            <a:r>
              <a:rPr lang="en-US" u="sng" dirty="0" smtClean="0">
                <a:latin typeface="Arial" charset="0"/>
                <a:cs typeface="Arial" charset="0"/>
              </a:rPr>
              <a:t>Sketch Entity</a:t>
            </a:r>
            <a:r>
              <a:rPr lang="en-US" dirty="0" smtClean="0">
                <a:latin typeface="Arial" charset="0"/>
                <a:cs typeface="Arial" charset="0"/>
              </a:rPr>
              <a:t>, </a:t>
            </a:r>
            <a:r>
              <a:rPr lang="en-US" u="sng" dirty="0" smtClean="0">
                <a:latin typeface="Arial" charset="0"/>
                <a:cs typeface="Arial" charset="0"/>
              </a:rPr>
              <a:t>Ellipse</a:t>
            </a:r>
            <a:r>
              <a:rPr lang="en-US" dirty="0" smtClean="0">
                <a:latin typeface="Arial" charset="0"/>
                <a:cs typeface="Arial" charset="0"/>
              </a:rPr>
              <a:t>.</a:t>
            </a:r>
          </a:p>
          <a:p>
            <a:pPr marL="806450" lvl="1" indent="-457200" eaLnBrk="1" hangingPunct="1">
              <a:lnSpc>
                <a:spcPct val="85000"/>
              </a:lnSpc>
              <a:spcBef>
                <a:spcPts val="1200"/>
              </a:spcBef>
            </a:pPr>
            <a:r>
              <a:rPr lang="en-US" b="1" dirty="0" smtClean="0">
                <a:latin typeface="Arial" charset="0"/>
                <a:cs typeface="Arial" charset="0"/>
              </a:rPr>
              <a:t>Tip: You can use </a:t>
            </a:r>
            <a:r>
              <a:rPr lang="en-US" b="1" u="sng" dirty="0" smtClean="0">
                <a:latin typeface="Arial" charset="0"/>
                <a:cs typeface="Arial" charset="0"/>
              </a:rPr>
              <a:t>Tools</a:t>
            </a:r>
            <a:r>
              <a:rPr lang="en-US" b="1" dirty="0" smtClean="0">
                <a:latin typeface="Arial" charset="0"/>
                <a:cs typeface="Arial" charset="0"/>
              </a:rPr>
              <a:t>, </a:t>
            </a:r>
            <a:r>
              <a:rPr lang="en-US" b="1" u="sng" dirty="0" smtClean="0">
                <a:latin typeface="Arial" charset="0"/>
                <a:cs typeface="Arial" charset="0"/>
              </a:rPr>
              <a:t>Customize</a:t>
            </a:r>
            <a:r>
              <a:rPr lang="en-US" b="1" dirty="0" smtClean="0">
                <a:latin typeface="Arial" charset="0"/>
                <a:cs typeface="Arial" charset="0"/>
              </a:rPr>
              <a:t> to add the </a:t>
            </a:r>
            <a:r>
              <a:rPr lang="en-US" b="1" u="sng" dirty="0" smtClean="0">
                <a:latin typeface="Arial" charset="0"/>
                <a:cs typeface="Arial" charset="0"/>
              </a:rPr>
              <a:t>Ellipse</a:t>
            </a:r>
            <a:r>
              <a:rPr lang="en-US" b="1" dirty="0" smtClean="0">
                <a:latin typeface="Arial" charset="0"/>
                <a:cs typeface="Arial" charset="0"/>
              </a:rPr>
              <a:t> tool       to the Sketch Tools toolbar.</a:t>
            </a:r>
          </a:p>
          <a:p>
            <a:pPr marL="533400" indent="-533400" eaLnBrk="1" hangingPunct="1">
              <a:lnSpc>
                <a:spcPct val="85000"/>
              </a:lnSpc>
              <a:spcBef>
                <a:spcPts val="2000"/>
              </a:spcBef>
              <a:buFontTx/>
              <a:buAutoNum type="arabicPeriod"/>
            </a:pPr>
            <a:r>
              <a:rPr lang="en-US" dirty="0" smtClean="0">
                <a:latin typeface="Arial" charset="0"/>
                <a:cs typeface="Arial" charset="0"/>
              </a:rPr>
              <a:t>Position the pointer at the center of the ellipse.</a:t>
            </a:r>
          </a:p>
          <a:p>
            <a:pPr marL="533400" indent="-533400" eaLnBrk="1" hangingPunct="1">
              <a:lnSpc>
                <a:spcPct val="85000"/>
              </a:lnSpc>
              <a:spcBef>
                <a:spcPts val="2000"/>
              </a:spcBef>
              <a:buFontTx/>
              <a:buAutoNum type="arabicPeriod"/>
            </a:pPr>
            <a:r>
              <a:rPr lang="en-US" dirty="0" smtClean="0">
                <a:latin typeface="Arial" charset="0"/>
                <a:cs typeface="Arial" charset="0"/>
              </a:rPr>
              <a:t>Click the left mouse </a:t>
            </a:r>
            <a:br>
              <a:rPr lang="en-US" dirty="0" smtClean="0">
                <a:latin typeface="Arial" charset="0"/>
                <a:cs typeface="Arial" charset="0"/>
              </a:rPr>
            </a:br>
            <a:r>
              <a:rPr lang="en-US" dirty="0" smtClean="0">
                <a:latin typeface="Arial" charset="0"/>
                <a:cs typeface="Arial" charset="0"/>
              </a:rPr>
              <a:t>button, and then move </a:t>
            </a:r>
            <a:br>
              <a:rPr lang="en-US" dirty="0" smtClean="0">
                <a:latin typeface="Arial" charset="0"/>
                <a:cs typeface="Arial" charset="0"/>
              </a:rPr>
            </a:br>
            <a:r>
              <a:rPr lang="en-US" dirty="0" smtClean="0">
                <a:latin typeface="Arial" charset="0"/>
                <a:cs typeface="Arial" charset="0"/>
              </a:rPr>
              <a:t>the pointer horizontally </a:t>
            </a:r>
            <a:br>
              <a:rPr lang="en-US" dirty="0" smtClean="0">
                <a:latin typeface="Arial" charset="0"/>
                <a:cs typeface="Arial" charset="0"/>
              </a:rPr>
            </a:br>
            <a:r>
              <a:rPr lang="en-US" dirty="0" smtClean="0">
                <a:latin typeface="Arial" charset="0"/>
                <a:cs typeface="Arial" charset="0"/>
              </a:rPr>
              <a:t>to define the major axis.</a:t>
            </a:r>
          </a:p>
          <a:p>
            <a:pPr marL="533400" indent="-533400" eaLnBrk="1" hangingPunct="1">
              <a:lnSpc>
                <a:spcPct val="85000"/>
              </a:lnSpc>
              <a:spcBef>
                <a:spcPts val="2000"/>
              </a:spcBef>
              <a:buFontTx/>
              <a:buAutoNum type="arabicPeriod"/>
            </a:pPr>
            <a:r>
              <a:rPr lang="en-US" dirty="0" smtClean="0">
                <a:latin typeface="Arial" charset="0"/>
                <a:cs typeface="Arial" charset="0"/>
              </a:rPr>
              <a:t>Click the left mouse </a:t>
            </a:r>
            <a:br>
              <a:rPr lang="en-US" dirty="0" smtClean="0">
                <a:latin typeface="Arial" charset="0"/>
                <a:cs typeface="Arial" charset="0"/>
              </a:rPr>
            </a:br>
            <a:r>
              <a:rPr lang="en-US" dirty="0" smtClean="0">
                <a:latin typeface="Arial" charset="0"/>
                <a:cs typeface="Arial" charset="0"/>
              </a:rPr>
              <a:t>button a second time.</a:t>
            </a:r>
          </a:p>
        </p:txBody>
      </p:sp>
      <p:pic>
        <p:nvPicPr>
          <p:cNvPr id="21508" name="Picture 9" descr="icon_ellip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59401" y="2041093"/>
            <a:ext cx="284163"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13" descr="Ellipse"/>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57800" y="3200400"/>
            <a:ext cx="3228975"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019233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9875">
                                            <p:txEl>
                                              <p:pRg st="0" end="0"/>
                                            </p:txEl>
                                          </p:spTgt>
                                        </p:tgtEl>
                                        <p:attrNameLst>
                                          <p:attrName>style.visibility</p:attrName>
                                        </p:attrNameLst>
                                      </p:cBhvr>
                                      <p:to>
                                        <p:strVal val="visible"/>
                                      </p:to>
                                    </p:set>
                                    <p:anim calcmode="lin" valueType="num">
                                      <p:cBhvr additive="base">
                                        <p:cTn id="7" dur="500" fill="hold"/>
                                        <p:tgtEl>
                                          <p:spTgt spid="798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987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1508"/>
                                        </p:tgtEl>
                                        <p:attrNameLst>
                                          <p:attrName>style.visibility</p:attrName>
                                        </p:attrNameLst>
                                      </p:cBhvr>
                                      <p:to>
                                        <p:strVal val="visible"/>
                                      </p:to>
                                    </p:set>
                                    <p:anim calcmode="lin" valueType="num">
                                      <p:cBhvr additive="base">
                                        <p:cTn id="11" dur="500" fill="hold"/>
                                        <p:tgtEl>
                                          <p:spTgt spid="21508"/>
                                        </p:tgtEl>
                                        <p:attrNameLst>
                                          <p:attrName>ppt_x</p:attrName>
                                        </p:attrNameLst>
                                      </p:cBhvr>
                                      <p:tavLst>
                                        <p:tav tm="0">
                                          <p:val>
                                            <p:strVal val="#ppt_x"/>
                                          </p:val>
                                        </p:tav>
                                        <p:tav tm="100000">
                                          <p:val>
                                            <p:strVal val="#ppt_x"/>
                                          </p:val>
                                        </p:tav>
                                      </p:tavLst>
                                    </p:anim>
                                    <p:anim calcmode="lin" valueType="num">
                                      <p:cBhvr additive="base">
                                        <p:cTn id="12" dur="500" fill="hold"/>
                                        <p:tgtEl>
                                          <p:spTgt spid="21508"/>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2" presetClass="entr" presetSubtype="4" fill="hold" nodeType="afterEffect">
                                  <p:stCondLst>
                                    <p:cond delay="0"/>
                                  </p:stCondLst>
                                  <p:childTnLst>
                                    <p:set>
                                      <p:cBhvr>
                                        <p:cTn id="15" dur="1" fill="hold">
                                          <p:stCondLst>
                                            <p:cond delay="0"/>
                                          </p:stCondLst>
                                        </p:cTn>
                                        <p:tgtEl>
                                          <p:spTgt spid="79875">
                                            <p:txEl>
                                              <p:pRg st="1" end="1"/>
                                            </p:txEl>
                                          </p:spTgt>
                                        </p:tgtEl>
                                        <p:attrNameLst>
                                          <p:attrName>style.visibility</p:attrName>
                                        </p:attrNameLst>
                                      </p:cBhvr>
                                      <p:to>
                                        <p:strVal val="visible"/>
                                      </p:to>
                                    </p:set>
                                    <p:anim calcmode="lin" valueType="num">
                                      <p:cBhvr additive="base">
                                        <p:cTn id="16" dur="500" fill="hold"/>
                                        <p:tgtEl>
                                          <p:spTgt spid="79875">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7987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79875">
                                            <p:txEl>
                                              <p:pRg st="2" end="2"/>
                                            </p:txEl>
                                          </p:spTgt>
                                        </p:tgtEl>
                                        <p:attrNameLst>
                                          <p:attrName>style.visibility</p:attrName>
                                        </p:attrNameLst>
                                      </p:cBhvr>
                                      <p:to>
                                        <p:strVal val="visible"/>
                                      </p:to>
                                    </p:set>
                                    <p:anim calcmode="lin" valueType="num">
                                      <p:cBhvr additive="base">
                                        <p:cTn id="22" dur="500" fill="hold"/>
                                        <p:tgtEl>
                                          <p:spTgt spid="79875">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7987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79875">
                                            <p:txEl>
                                              <p:pRg st="3" end="3"/>
                                            </p:txEl>
                                          </p:spTgt>
                                        </p:tgtEl>
                                        <p:attrNameLst>
                                          <p:attrName>style.visibility</p:attrName>
                                        </p:attrNameLst>
                                      </p:cBhvr>
                                      <p:to>
                                        <p:strVal val="visible"/>
                                      </p:to>
                                    </p:set>
                                    <p:anim calcmode="lin" valueType="num">
                                      <p:cBhvr additive="base">
                                        <p:cTn id="28" dur="500" fill="hold"/>
                                        <p:tgtEl>
                                          <p:spTgt spid="79875">
                                            <p:txEl>
                                              <p:pRg st="3" end="3"/>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7987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79875">
                                            <p:txEl>
                                              <p:pRg st="4" end="4"/>
                                            </p:txEl>
                                          </p:spTgt>
                                        </p:tgtEl>
                                        <p:attrNameLst>
                                          <p:attrName>style.visibility</p:attrName>
                                        </p:attrNameLst>
                                      </p:cBhvr>
                                      <p:to>
                                        <p:strVal val="visible"/>
                                      </p:to>
                                    </p:set>
                                    <p:anim calcmode="lin" valueType="num">
                                      <p:cBhvr additive="base">
                                        <p:cTn id="34" dur="500" fill="hold"/>
                                        <p:tgtEl>
                                          <p:spTgt spid="79875">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7987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smtClean="0">
                <a:latin typeface="Arial" charset="0"/>
                <a:cs typeface="Arial" charset="0"/>
              </a:rPr>
              <a:t>Sketching an Ellipse:</a:t>
            </a:r>
          </a:p>
        </p:txBody>
      </p:sp>
      <p:sp>
        <p:nvSpPr>
          <p:cNvPr id="82947" name="Rectangle 3"/>
          <p:cNvSpPr>
            <a:spLocks noGrp="1" noChangeArrowheads="1"/>
          </p:cNvSpPr>
          <p:nvPr>
            <p:ph type="body" sz="half" idx="1"/>
          </p:nvPr>
        </p:nvSpPr>
        <p:spPr>
          <a:xfrm>
            <a:off x="201613" y="1296988"/>
            <a:ext cx="5583237" cy="4862512"/>
          </a:xfrm>
        </p:spPr>
        <p:txBody>
          <a:bodyPr/>
          <a:lstStyle/>
          <a:p>
            <a:pPr marL="533400" indent="-533400" eaLnBrk="1" hangingPunct="1">
              <a:spcBef>
                <a:spcPts val="2000"/>
              </a:spcBef>
              <a:buFontTx/>
              <a:buAutoNum type="arabicPeriod" startAt="5"/>
            </a:pPr>
            <a:r>
              <a:rPr lang="en-US" smtClean="0">
                <a:latin typeface="Arial" charset="0"/>
                <a:cs typeface="Arial" charset="0"/>
              </a:rPr>
              <a:t>Move the pointer vertically to define the minor axis.</a:t>
            </a:r>
            <a:br>
              <a:rPr lang="en-US" smtClean="0">
                <a:latin typeface="Arial" charset="0"/>
                <a:cs typeface="Arial" charset="0"/>
              </a:rPr>
            </a:br>
            <a:r>
              <a:rPr lang="en-US" smtClean="0">
                <a:latin typeface="Arial" charset="0"/>
                <a:cs typeface="Arial" charset="0"/>
              </a:rPr>
              <a:t/>
            </a:r>
            <a:br>
              <a:rPr lang="en-US" smtClean="0">
                <a:latin typeface="Arial" charset="0"/>
                <a:cs typeface="Arial" charset="0"/>
              </a:rPr>
            </a:br>
            <a:endParaRPr lang="en-US" smtClean="0">
              <a:latin typeface="Arial" charset="0"/>
              <a:cs typeface="Arial" charset="0"/>
            </a:endParaRPr>
          </a:p>
          <a:p>
            <a:pPr marL="533400" indent="-533400" eaLnBrk="1" hangingPunct="1">
              <a:spcBef>
                <a:spcPts val="2000"/>
              </a:spcBef>
              <a:buFontTx/>
              <a:buAutoNum type="arabicPeriod" startAt="5"/>
            </a:pPr>
            <a:r>
              <a:rPr lang="en-US" smtClean="0">
                <a:latin typeface="Arial" charset="0"/>
                <a:cs typeface="Arial" charset="0"/>
              </a:rPr>
              <a:t>Click the left mouse button a third time. This completes sketching the ellipse.</a:t>
            </a:r>
          </a:p>
        </p:txBody>
      </p:sp>
      <p:pic>
        <p:nvPicPr>
          <p:cNvPr id="22532" name="Picture 8" descr="ellipse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8800" y="1371600"/>
            <a:ext cx="2638425" cy="196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10" descr="ellipse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38800" y="3581400"/>
            <a:ext cx="263842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483821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2947">
                                            <p:txEl>
                                              <p:pRg st="0" end="0"/>
                                            </p:txEl>
                                          </p:spTgt>
                                        </p:tgtEl>
                                        <p:attrNameLst>
                                          <p:attrName>style.visibility</p:attrName>
                                        </p:attrNameLst>
                                      </p:cBhvr>
                                      <p:to>
                                        <p:strVal val="visible"/>
                                      </p:to>
                                    </p:set>
                                    <p:anim calcmode="lin" valueType="num">
                                      <p:cBhvr additive="base">
                                        <p:cTn id="7" dur="500" fill="hold"/>
                                        <p:tgtEl>
                                          <p:spTgt spid="8294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29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2947">
                                            <p:txEl>
                                              <p:pRg st="1" end="1"/>
                                            </p:txEl>
                                          </p:spTgt>
                                        </p:tgtEl>
                                        <p:attrNameLst>
                                          <p:attrName>style.visibility</p:attrName>
                                        </p:attrNameLst>
                                      </p:cBhvr>
                                      <p:to>
                                        <p:strVal val="visible"/>
                                      </p:to>
                                    </p:set>
                                    <p:anim calcmode="lin" valueType="num">
                                      <p:cBhvr additive="base">
                                        <p:cTn id="13" dur="500" fill="hold"/>
                                        <p:tgtEl>
                                          <p:spTgt spid="8294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294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latin typeface="Arial" charset="0"/>
                <a:cs typeface="Arial" charset="0"/>
              </a:rPr>
              <a:t>Fully Defining an Ellipse</a:t>
            </a:r>
          </a:p>
        </p:txBody>
      </p:sp>
      <p:sp>
        <p:nvSpPr>
          <p:cNvPr id="86019" name="Rectangle 3"/>
          <p:cNvSpPr>
            <a:spLocks noGrp="1" noChangeArrowheads="1"/>
          </p:cNvSpPr>
          <p:nvPr>
            <p:ph type="body" sz="half" idx="1"/>
          </p:nvPr>
        </p:nvSpPr>
        <p:spPr>
          <a:xfrm>
            <a:off x="201613" y="1296988"/>
            <a:ext cx="5208587" cy="4862512"/>
          </a:xfrm>
        </p:spPr>
        <p:txBody>
          <a:bodyPr/>
          <a:lstStyle/>
          <a:p>
            <a:pPr eaLnBrk="1" hangingPunct="1">
              <a:spcBef>
                <a:spcPts val="1000"/>
              </a:spcBef>
              <a:spcAft>
                <a:spcPts val="1000"/>
              </a:spcAft>
              <a:buFont typeface="Wingdings" pitchFamily="2" charset="2"/>
              <a:buNone/>
            </a:pPr>
            <a:r>
              <a:rPr lang="en-US" sz="2000" smtClean="0">
                <a:latin typeface="Arial" charset="0"/>
                <a:cs typeface="Arial" charset="0"/>
              </a:rPr>
              <a:t>Requires 4 pieces of information:</a:t>
            </a:r>
          </a:p>
          <a:p>
            <a:pPr eaLnBrk="1" hangingPunct="1">
              <a:spcBef>
                <a:spcPts val="1000"/>
              </a:spcBef>
            </a:pPr>
            <a:r>
              <a:rPr lang="en-US" smtClean="0">
                <a:latin typeface="Arial" charset="0"/>
                <a:cs typeface="Arial" charset="0"/>
              </a:rPr>
              <a:t>Location of the center:</a:t>
            </a:r>
          </a:p>
          <a:p>
            <a:pPr lvl="1" eaLnBrk="1" hangingPunct="1">
              <a:spcBef>
                <a:spcPts val="600"/>
              </a:spcBef>
            </a:pPr>
            <a:r>
              <a:rPr lang="en-US" sz="1800" b="1" smtClean="0">
                <a:latin typeface="Arial" charset="0"/>
                <a:cs typeface="Arial" charset="0"/>
              </a:rPr>
              <a:t>Either dimension the center or locate it with a geometric relation such as Coincident.</a:t>
            </a:r>
          </a:p>
          <a:p>
            <a:pPr eaLnBrk="1" hangingPunct="1">
              <a:spcBef>
                <a:spcPts val="1000"/>
              </a:spcBef>
            </a:pPr>
            <a:r>
              <a:rPr lang="en-US" smtClean="0">
                <a:latin typeface="Arial" charset="0"/>
                <a:cs typeface="Arial" charset="0"/>
              </a:rPr>
              <a:t>Length of the major axis.</a:t>
            </a:r>
          </a:p>
          <a:p>
            <a:pPr eaLnBrk="1" hangingPunct="1">
              <a:spcBef>
                <a:spcPts val="1000"/>
              </a:spcBef>
            </a:pPr>
            <a:r>
              <a:rPr lang="en-US" smtClean="0">
                <a:latin typeface="Arial" charset="0"/>
                <a:cs typeface="Arial" charset="0"/>
              </a:rPr>
              <a:t>Length of the minor axis.</a:t>
            </a:r>
          </a:p>
          <a:p>
            <a:pPr eaLnBrk="1" hangingPunct="1">
              <a:spcBef>
                <a:spcPts val="1000"/>
              </a:spcBef>
            </a:pPr>
            <a:r>
              <a:rPr lang="en-US" smtClean="0">
                <a:latin typeface="Arial" charset="0"/>
                <a:cs typeface="Arial" charset="0"/>
              </a:rPr>
              <a:t>Orientation of the major axis.</a:t>
            </a:r>
          </a:p>
          <a:p>
            <a:pPr lvl="1" eaLnBrk="1" hangingPunct="1">
              <a:spcBef>
                <a:spcPts val="600"/>
              </a:spcBef>
            </a:pPr>
            <a:r>
              <a:rPr lang="en-US" sz="1800" b="1" smtClean="0">
                <a:latin typeface="Arial" charset="0"/>
                <a:cs typeface="Arial" charset="0"/>
              </a:rPr>
              <a:t>Even though the ellipse at the right is dimensioned, and its center is located coincident to the origin, it is free to rotate until the orientation of the major axis is defined.</a:t>
            </a:r>
            <a:endParaRPr lang="en-US" sz="1800" smtClean="0">
              <a:latin typeface="Arial" charset="0"/>
              <a:cs typeface="Arial" charset="0"/>
            </a:endParaRPr>
          </a:p>
        </p:txBody>
      </p:sp>
      <p:pic>
        <p:nvPicPr>
          <p:cNvPr id="86020"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715000" y="1066800"/>
            <a:ext cx="2895600" cy="1857375"/>
          </a:xfrm>
          <a:noFill/>
        </p:spPr>
      </p:pic>
      <p:pic>
        <p:nvPicPr>
          <p:cNvPr id="86022"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943600" y="3581400"/>
            <a:ext cx="2441575" cy="2552700"/>
          </a:xfrm>
          <a:noFill/>
        </p:spPr>
      </p:pic>
    </p:spTree>
    <p:extLst>
      <p:ext uri="{BB962C8B-B14F-4D97-AF65-F5344CB8AC3E}">
        <p14:creationId xmlns:p14="http://schemas.microsoft.com/office/powerpoint/2010/main" val="7686857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6019">
                                            <p:txEl>
                                              <p:pRg st="0" end="0"/>
                                            </p:txEl>
                                          </p:spTgt>
                                        </p:tgtEl>
                                        <p:attrNameLst>
                                          <p:attrName>style.visibility</p:attrName>
                                        </p:attrNameLst>
                                      </p:cBhvr>
                                      <p:to>
                                        <p:strVal val="visible"/>
                                      </p:to>
                                    </p:set>
                                    <p:anim calcmode="lin" valueType="num">
                                      <p:cBhvr additive="base">
                                        <p:cTn id="7" dur="500" fill="hold"/>
                                        <p:tgtEl>
                                          <p:spTgt spid="860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60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6019">
                                            <p:txEl>
                                              <p:pRg st="1" end="1"/>
                                            </p:txEl>
                                          </p:spTgt>
                                        </p:tgtEl>
                                        <p:attrNameLst>
                                          <p:attrName>style.visibility</p:attrName>
                                        </p:attrNameLst>
                                      </p:cBhvr>
                                      <p:to>
                                        <p:strVal val="visible"/>
                                      </p:to>
                                    </p:set>
                                    <p:anim calcmode="lin" valueType="num">
                                      <p:cBhvr additive="base">
                                        <p:cTn id="13" dur="500" fill="hold"/>
                                        <p:tgtEl>
                                          <p:spTgt spid="860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6019">
                                            <p:txEl>
                                              <p:pRg st="1" end="1"/>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86019">
                                            <p:txEl>
                                              <p:pRg st="2" end="2"/>
                                            </p:txEl>
                                          </p:spTgt>
                                        </p:tgtEl>
                                        <p:attrNameLst>
                                          <p:attrName>style.visibility</p:attrName>
                                        </p:attrNameLst>
                                      </p:cBhvr>
                                      <p:to>
                                        <p:strVal val="visible"/>
                                      </p:to>
                                    </p:set>
                                    <p:anim calcmode="lin" valueType="num">
                                      <p:cBhvr additive="base">
                                        <p:cTn id="18" dur="500" fill="hold"/>
                                        <p:tgtEl>
                                          <p:spTgt spid="86019">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60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86019">
                                            <p:txEl>
                                              <p:pRg st="3" end="3"/>
                                            </p:txEl>
                                          </p:spTgt>
                                        </p:tgtEl>
                                        <p:attrNameLst>
                                          <p:attrName>style.visibility</p:attrName>
                                        </p:attrNameLst>
                                      </p:cBhvr>
                                      <p:to>
                                        <p:strVal val="visible"/>
                                      </p:to>
                                    </p:set>
                                    <p:anim calcmode="lin" valueType="num">
                                      <p:cBhvr additive="base">
                                        <p:cTn id="24" dur="500" fill="hold"/>
                                        <p:tgtEl>
                                          <p:spTgt spid="86019">
                                            <p:txEl>
                                              <p:pRg st="3" end="3"/>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86019">
                                            <p:txEl>
                                              <p:pRg st="3" end="3"/>
                                            </p:txEl>
                                          </p:spTgt>
                                        </p:tgtEl>
                                        <p:attrNameLst>
                                          <p:attrName>ppt_y</p:attrName>
                                        </p:attrNameLst>
                                      </p:cBhvr>
                                      <p:tavLst>
                                        <p:tav tm="0">
                                          <p:val>
                                            <p:strVal val="1+#ppt_h/2"/>
                                          </p:val>
                                        </p:tav>
                                        <p:tav tm="100000">
                                          <p:val>
                                            <p:strVal val="#ppt_y"/>
                                          </p:val>
                                        </p:tav>
                                      </p:tavLst>
                                    </p:anim>
                                  </p:childTnLst>
                                </p:cTn>
                              </p:par>
                            </p:childTnLst>
                          </p:cTn>
                        </p:par>
                        <p:par>
                          <p:cTn id="26" fill="hold" nodeType="afterGroup">
                            <p:stCondLst>
                              <p:cond delay="500"/>
                            </p:stCondLst>
                            <p:childTnLst>
                              <p:par>
                                <p:cTn id="27" presetID="2" presetClass="entr" presetSubtype="4" fill="hold" nodeType="afterEffect">
                                  <p:stCondLst>
                                    <p:cond delay="0"/>
                                  </p:stCondLst>
                                  <p:childTnLst>
                                    <p:set>
                                      <p:cBhvr>
                                        <p:cTn id="28" dur="1" fill="hold">
                                          <p:stCondLst>
                                            <p:cond delay="0"/>
                                          </p:stCondLst>
                                        </p:cTn>
                                        <p:tgtEl>
                                          <p:spTgt spid="86019">
                                            <p:txEl>
                                              <p:pRg st="4" end="4"/>
                                            </p:txEl>
                                          </p:spTgt>
                                        </p:tgtEl>
                                        <p:attrNameLst>
                                          <p:attrName>style.visibility</p:attrName>
                                        </p:attrNameLst>
                                      </p:cBhvr>
                                      <p:to>
                                        <p:strVal val="visible"/>
                                      </p:to>
                                    </p:set>
                                    <p:anim calcmode="lin" valueType="num">
                                      <p:cBhvr additive="base">
                                        <p:cTn id="29" dur="500" fill="hold"/>
                                        <p:tgtEl>
                                          <p:spTgt spid="86019">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86019">
                                            <p:txEl>
                                              <p:pRg st="4" end="4"/>
                                            </p:txEl>
                                          </p:spTgt>
                                        </p:tgtEl>
                                        <p:attrNameLst>
                                          <p:attrName>ppt_y</p:attrName>
                                        </p:attrNameLst>
                                      </p:cBhvr>
                                      <p:tavLst>
                                        <p:tav tm="0">
                                          <p:val>
                                            <p:strVal val="1+#ppt_h/2"/>
                                          </p:val>
                                        </p:tav>
                                        <p:tav tm="100000">
                                          <p:val>
                                            <p:strVal val="#ppt_y"/>
                                          </p:val>
                                        </p:tav>
                                      </p:tavLst>
                                    </p:anim>
                                  </p:childTnLst>
                                </p:cTn>
                              </p:par>
                              <p:par>
                                <p:cTn id="31" presetID="9" presetClass="entr" presetSubtype="0" fill="hold" nodeType="withEffect">
                                  <p:stCondLst>
                                    <p:cond delay="0"/>
                                  </p:stCondLst>
                                  <p:childTnLst>
                                    <p:set>
                                      <p:cBhvr>
                                        <p:cTn id="32" dur="1" fill="hold">
                                          <p:stCondLst>
                                            <p:cond delay="0"/>
                                          </p:stCondLst>
                                        </p:cTn>
                                        <p:tgtEl>
                                          <p:spTgt spid="86020"/>
                                        </p:tgtEl>
                                        <p:attrNameLst>
                                          <p:attrName>style.visibility</p:attrName>
                                        </p:attrNameLst>
                                      </p:cBhvr>
                                      <p:to>
                                        <p:strVal val="visible"/>
                                      </p:to>
                                    </p:set>
                                    <p:animEffect transition="in" filter="dissolve">
                                      <p:cBhvr>
                                        <p:cTn id="33" dur="500"/>
                                        <p:tgtEl>
                                          <p:spTgt spid="8602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nodeType="clickEffect">
                                  <p:stCondLst>
                                    <p:cond delay="0"/>
                                  </p:stCondLst>
                                  <p:childTnLst>
                                    <p:set>
                                      <p:cBhvr>
                                        <p:cTn id="37" dur="1" fill="hold">
                                          <p:stCondLst>
                                            <p:cond delay="0"/>
                                          </p:stCondLst>
                                        </p:cTn>
                                        <p:tgtEl>
                                          <p:spTgt spid="86019">
                                            <p:txEl>
                                              <p:pRg st="5" end="5"/>
                                            </p:txEl>
                                          </p:spTgt>
                                        </p:tgtEl>
                                        <p:attrNameLst>
                                          <p:attrName>style.visibility</p:attrName>
                                        </p:attrNameLst>
                                      </p:cBhvr>
                                      <p:to>
                                        <p:strVal val="visible"/>
                                      </p:to>
                                    </p:set>
                                    <p:anim calcmode="lin" valueType="num">
                                      <p:cBhvr additive="base">
                                        <p:cTn id="38" dur="500" fill="hold"/>
                                        <p:tgtEl>
                                          <p:spTgt spid="86019">
                                            <p:txEl>
                                              <p:pRg st="5" end="5"/>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86019">
                                            <p:txEl>
                                              <p:pRg st="5" end="5"/>
                                            </p:txEl>
                                          </p:spTgt>
                                        </p:tgtEl>
                                        <p:attrNameLst>
                                          <p:attrName>ppt_y</p:attrName>
                                        </p:attrNameLst>
                                      </p:cBhvr>
                                      <p:tavLst>
                                        <p:tav tm="0">
                                          <p:val>
                                            <p:strVal val="1+#ppt_h/2"/>
                                          </p:val>
                                        </p:tav>
                                        <p:tav tm="100000">
                                          <p:val>
                                            <p:strVal val="#ppt_y"/>
                                          </p:val>
                                        </p:tav>
                                      </p:tavLst>
                                    </p:anim>
                                  </p:childTnLst>
                                </p:cTn>
                              </p:par>
                            </p:childTnLst>
                          </p:cTn>
                        </p:par>
                        <p:par>
                          <p:cTn id="40" fill="hold" nodeType="afterGroup">
                            <p:stCondLst>
                              <p:cond delay="500"/>
                            </p:stCondLst>
                            <p:childTnLst>
                              <p:par>
                                <p:cTn id="41" presetID="2" presetClass="entr" presetSubtype="4" fill="hold" nodeType="afterEffect">
                                  <p:stCondLst>
                                    <p:cond delay="0"/>
                                  </p:stCondLst>
                                  <p:childTnLst>
                                    <p:set>
                                      <p:cBhvr>
                                        <p:cTn id="42" dur="1" fill="hold">
                                          <p:stCondLst>
                                            <p:cond delay="0"/>
                                          </p:stCondLst>
                                        </p:cTn>
                                        <p:tgtEl>
                                          <p:spTgt spid="86019">
                                            <p:txEl>
                                              <p:pRg st="6" end="6"/>
                                            </p:txEl>
                                          </p:spTgt>
                                        </p:tgtEl>
                                        <p:attrNameLst>
                                          <p:attrName>style.visibility</p:attrName>
                                        </p:attrNameLst>
                                      </p:cBhvr>
                                      <p:to>
                                        <p:strVal val="visible"/>
                                      </p:to>
                                    </p:set>
                                    <p:anim calcmode="lin" valueType="num">
                                      <p:cBhvr additive="base">
                                        <p:cTn id="43" dur="500" fill="hold"/>
                                        <p:tgtEl>
                                          <p:spTgt spid="86019">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6019">
                                            <p:txEl>
                                              <p:pRg st="6" end="6"/>
                                            </p:txEl>
                                          </p:spTgt>
                                        </p:tgtEl>
                                        <p:attrNameLst>
                                          <p:attrName>ppt_y</p:attrName>
                                        </p:attrNameLst>
                                      </p:cBhvr>
                                      <p:tavLst>
                                        <p:tav tm="0">
                                          <p:val>
                                            <p:strVal val="1+#ppt_h/2"/>
                                          </p:val>
                                        </p:tav>
                                        <p:tav tm="100000">
                                          <p:val>
                                            <p:strVal val="#ppt_y"/>
                                          </p:val>
                                        </p:tav>
                                      </p:tavLst>
                                    </p:anim>
                                  </p:childTnLst>
                                </p:cTn>
                              </p:par>
                            </p:childTnLst>
                          </p:cTn>
                        </p:par>
                        <p:par>
                          <p:cTn id="45" fill="hold" nodeType="afterGroup">
                            <p:stCondLst>
                              <p:cond delay="1000"/>
                            </p:stCondLst>
                            <p:childTnLst>
                              <p:par>
                                <p:cTn id="46" presetID="9" presetClass="entr" presetSubtype="0" fill="hold" nodeType="afterEffect">
                                  <p:stCondLst>
                                    <p:cond delay="0"/>
                                  </p:stCondLst>
                                  <p:childTnLst>
                                    <p:set>
                                      <p:cBhvr>
                                        <p:cTn id="47" dur="1" fill="hold">
                                          <p:stCondLst>
                                            <p:cond delay="0"/>
                                          </p:stCondLst>
                                        </p:cTn>
                                        <p:tgtEl>
                                          <p:spTgt spid="86022"/>
                                        </p:tgtEl>
                                        <p:attrNameLst>
                                          <p:attrName>style.visibility</p:attrName>
                                        </p:attrNameLst>
                                      </p:cBhvr>
                                      <p:to>
                                        <p:strVal val="visible"/>
                                      </p:to>
                                    </p:set>
                                    <p:animEffect transition="in" filter="dissolve">
                                      <p:cBhvr>
                                        <p:cTn id="48" dur="500"/>
                                        <p:tgtEl>
                                          <p:spTgt spid="860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smtClean="0">
                <a:latin typeface="Arial" charset="0"/>
                <a:cs typeface="Arial" charset="0"/>
              </a:rPr>
              <a:t>More About Ellipses</a:t>
            </a:r>
          </a:p>
        </p:txBody>
      </p:sp>
      <p:sp>
        <p:nvSpPr>
          <p:cNvPr id="89091" name="Rectangle 3"/>
          <p:cNvSpPr>
            <a:spLocks noGrp="1" noChangeArrowheads="1"/>
          </p:cNvSpPr>
          <p:nvPr>
            <p:ph type="body" sz="half" idx="1"/>
          </p:nvPr>
        </p:nvSpPr>
        <p:spPr>
          <a:xfrm>
            <a:off x="201613" y="1296988"/>
            <a:ext cx="5662612" cy="4862512"/>
          </a:xfrm>
        </p:spPr>
        <p:txBody>
          <a:bodyPr/>
          <a:lstStyle/>
          <a:p>
            <a:pPr eaLnBrk="1" hangingPunct="1">
              <a:spcBef>
                <a:spcPts val="1000"/>
              </a:spcBef>
            </a:pPr>
            <a:r>
              <a:rPr lang="en-US" smtClean="0">
                <a:latin typeface="Arial" charset="0"/>
                <a:cs typeface="Arial" charset="0"/>
              </a:rPr>
              <a:t>The major axis does not have to be horizontal.</a:t>
            </a:r>
          </a:p>
          <a:p>
            <a:pPr eaLnBrk="1" hangingPunct="1">
              <a:spcBef>
                <a:spcPts val="1000"/>
              </a:spcBef>
            </a:pPr>
            <a:r>
              <a:rPr lang="en-US" smtClean="0">
                <a:latin typeface="Arial" charset="0"/>
                <a:cs typeface="Arial" charset="0"/>
              </a:rPr>
              <a:t>You can dimension half the major and/ or minor axis.</a:t>
            </a:r>
          </a:p>
          <a:p>
            <a:pPr lvl="1" eaLnBrk="1" hangingPunct="1">
              <a:spcBef>
                <a:spcPts val="600"/>
              </a:spcBef>
            </a:pPr>
            <a:r>
              <a:rPr lang="en-US" b="1" smtClean="0">
                <a:latin typeface="Arial" charset="0"/>
                <a:cs typeface="Arial" charset="0"/>
              </a:rPr>
              <a:t>It is like dimensioning the radius of a circle instead of the diameter.</a:t>
            </a:r>
            <a:endParaRPr lang="en-US" smtClean="0">
              <a:latin typeface="Arial" charset="0"/>
              <a:cs typeface="Arial" charset="0"/>
            </a:endParaRPr>
          </a:p>
          <a:p>
            <a:pPr eaLnBrk="1" hangingPunct="1">
              <a:spcBef>
                <a:spcPts val="2000"/>
              </a:spcBef>
            </a:pPr>
            <a:r>
              <a:rPr lang="en-US" smtClean="0">
                <a:latin typeface="Arial" charset="0"/>
                <a:cs typeface="Arial" charset="0"/>
              </a:rPr>
              <a:t>You do not have to use a geometric relation to orient the major axis.</a:t>
            </a:r>
          </a:p>
          <a:p>
            <a:pPr lvl="1" eaLnBrk="1" hangingPunct="1">
              <a:spcBef>
                <a:spcPts val="600"/>
              </a:spcBef>
            </a:pPr>
            <a:r>
              <a:rPr lang="en-US" b="1" smtClean="0">
                <a:latin typeface="Arial" charset="0"/>
                <a:cs typeface="Arial" charset="0"/>
              </a:rPr>
              <a:t>A dimension works fine.</a:t>
            </a:r>
            <a:endParaRPr lang="en-US" smtClean="0">
              <a:latin typeface="Arial" charset="0"/>
              <a:cs typeface="Arial" charset="0"/>
            </a:endParaRPr>
          </a:p>
        </p:txBody>
      </p:sp>
      <p:pic>
        <p:nvPicPr>
          <p:cNvPr id="8909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413500" y="1296988"/>
            <a:ext cx="1858963" cy="2325687"/>
          </a:xfrm>
          <a:noFill/>
        </p:spPr>
      </p:pic>
      <p:pic>
        <p:nvPicPr>
          <p:cNvPr id="89094" name="Picture 6"/>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897563" y="3781425"/>
            <a:ext cx="2890837" cy="2360613"/>
          </a:xfrm>
          <a:noFill/>
        </p:spPr>
      </p:pic>
    </p:spTree>
    <p:extLst>
      <p:ext uri="{BB962C8B-B14F-4D97-AF65-F5344CB8AC3E}">
        <p14:creationId xmlns:p14="http://schemas.microsoft.com/office/powerpoint/2010/main" val="23814182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89091">
                                            <p:txEl>
                                              <p:pRg st="0" end="0"/>
                                            </p:txEl>
                                          </p:spTgt>
                                        </p:tgtEl>
                                        <p:attrNameLst>
                                          <p:attrName>style.visibility</p:attrName>
                                        </p:attrNameLst>
                                      </p:cBhvr>
                                      <p:to>
                                        <p:strVal val="visible"/>
                                      </p:to>
                                    </p:set>
                                    <p:anim calcmode="lin" valueType="num">
                                      <p:cBhvr additive="base">
                                        <p:cTn id="7" dur="500" fill="hold"/>
                                        <p:tgtEl>
                                          <p:spTgt spid="890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90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89091">
                                            <p:txEl>
                                              <p:pRg st="1" end="1"/>
                                            </p:txEl>
                                          </p:spTgt>
                                        </p:tgtEl>
                                        <p:attrNameLst>
                                          <p:attrName>style.visibility</p:attrName>
                                        </p:attrNameLst>
                                      </p:cBhvr>
                                      <p:to>
                                        <p:strVal val="visible"/>
                                      </p:to>
                                    </p:set>
                                    <p:anim calcmode="lin" valueType="num">
                                      <p:cBhvr additive="base">
                                        <p:cTn id="13" dur="500" fill="hold"/>
                                        <p:tgtEl>
                                          <p:spTgt spid="890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9091">
                                            <p:txEl>
                                              <p:pRg st="1" end="1"/>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89091">
                                            <p:txEl>
                                              <p:pRg st="2" end="2"/>
                                            </p:txEl>
                                          </p:spTgt>
                                        </p:tgtEl>
                                        <p:attrNameLst>
                                          <p:attrName>style.visibility</p:attrName>
                                        </p:attrNameLst>
                                      </p:cBhvr>
                                      <p:to>
                                        <p:strVal val="visible"/>
                                      </p:to>
                                    </p:set>
                                    <p:anim calcmode="lin" valueType="num">
                                      <p:cBhvr additive="base">
                                        <p:cTn id="18" dur="500" fill="hold"/>
                                        <p:tgtEl>
                                          <p:spTgt spid="89091">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89091">
                                            <p:txEl>
                                              <p:pRg st="2" end="2"/>
                                            </p:txEl>
                                          </p:spTgt>
                                        </p:tgtEl>
                                        <p:attrNameLst>
                                          <p:attrName>ppt_y</p:attrName>
                                        </p:attrNameLst>
                                      </p:cBhvr>
                                      <p:tavLst>
                                        <p:tav tm="0">
                                          <p:val>
                                            <p:strVal val="1+#ppt_h/2"/>
                                          </p:val>
                                        </p:tav>
                                        <p:tav tm="100000">
                                          <p:val>
                                            <p:strVal val="#ppt_y"/>
                                          </p:val>
                                        </p:tav>
                                      </p:tavLst>
                                    </p:anim>
                                  </p:childTnLst>
                                </p:cTn>
                              </p:par>
                              <p:par>
                                <p:cTn id="20" presetID="9" presetClass="entr" presetSubtype="0" fill="hold" nodeType="withEffect">
                                  <p:stCondLst>
                                    <p:cond delay="0"/>
                                  </p:stCondLst>
                                  <p:childTnLst>
                                    <p:set>
                                      <p:cBhvr>
                                        <p:cTn id="21" dur="1" fill="hold">
                                          <p:stCondLst>
                                            <p:cond delay="0"/>
                                          </p:stCondLst>
                                        </p:cTn>
                                        <p:tgtEl>
                                          <p:spTgt spid="89092"/>
                                        </p:tgtEl>
                                        <p:attrNameLst>
                                          <p:attrName>style.visibility</p:attrName>
                                        </p:attrNameLst>
                                      </p:cBhvr>
                                      <p:to>
                                        <p:strVal val="visible"/>
                                      </p:to>
                                    </p:set>
                                    <p:animEffect transition="in" filter="dissolve">
                                      <p:cBhvr>
                                        <p:cTn id="22" dur="500"/>
                                        <p:tgtEl>
                                          <p:spTgt spid="8909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89091">
                                            <p:txEl>
                                              <p:pRg st="3" end="3"/>
                                            </p:txEl>
                                          </p:spTgt>
                                        </p:tgtEl>
                                        <p:attrNameLst>
                                          <p:attrName>style.visibility</p:attrName>
                                        </p:attrNameLst>
                                      </p:cBhvr>
                                      <p:to>
                                        <p:strVal val="visible"/>
                                      </p:to>
                                    </p:set>
                                    <p:anim calcmode="lin" valueType="num">
                                      <p:cBhvr additive="base">
                                        <p:cTn id="27" dur="500" fill="hold"/>
                                        <p:tgtEl>
                                          <p:spTgt spid="89091">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89091">
                                            <p:txEl>
                                              <p:pRg st="3" end="3"/>
                                            </p:txEl>
                                          </p:spTgt>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500"/>
                            </p:stCondLst>
                            <p:childTnLst>
                              <p:par>
                                <p:cTn id="30" presetID="2" presetClass="entr" presetSubtype="4" fill="hold" nodeType="afterEffect">
                                  <p:stCondLst>
                                    <p:cond delay="0"/>
                                  </p:stCondLst>
                                  <p:childTnLst>
                                    <p:set>
                                      <p:cBhvr>
                                        <p:cTn id="31" dur="1" fill="hold">
                                          <p:stCondLst>
                                            <p:cond delay="0"/>
                                          </p:stCondLst>
                                        </p:cTn>
                                        <p:tgtEl>
                                          <p:spTgt spid="89091">
                                            <p:txEl>
                                              <p:pRg st="4" end="4"/>
                                            </p:txEl>
                                          </p:spTgt>
                                        </p:tgtEl>
                                        <p:attrNameLst>
                                          <p:attrName>style.visibility</p:attrName>
                                        </p:attrNameLst>
                                      </p:cBhvr>
                                      <p:to>
                                        <p:strVal val="visible"/>
                                      </p:to>
                                    </p:set>
                                    <p:anim calcmode="lin" valueType="num">
                                      <p:cBhvr additive="base">
                                        <p:cTn id="32" dur="500" fill="hold"/>
                                        <p:tgtEl>
                                          <p:spTgt spid="89091">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9091">
                                            <p:txEl>
                                              <p:pRg st="4" end="4"/>
                                            </p:txEl>
                                          </p:spTgt>
                                        </p:tgtEl>
                                        <p:attrNameLst>
                                          <p:attrName>ppt_y</p:attrName>
                                        </p:attrNameLst>
                                      </p:cBhvr>
                                      <p:tavLst>
                                        <p:tav tm="0">
                                          <p:val>
                                            <p:strVal val="1+#ppt_h/2"/>
                                          </p:val>
                                        </p:tav>
                                        <p:tav tm="100000">
                                          <p:val>
                                            <p:strVal val="#ppt_y"/>
                                          </p:val>
                                        </p:tav>
                                      </p:tavLst>
                                    </p:anim>
                                  </p:childTnLst>
                                </p:cTn>
                              </p:par>
                              <p:par>
                                <p:cTn id="34" presetID="9" presetClass="entr" presetSubtype="0" fill="hold" nodeType="withEffect">
                                  <p:stCondLst>
                                    <p:cond delay="0"/>
                                  </p:stCondLst>
                                  <p:childTnLst>
                                    <p:set>
                                      <p:cBhvr>
                                        <p:cTn id="35" dur="1" fill="hold">
                                          <p:stCondLst>
                                            <p:cond delay="0"/>
                                          </p:stCondLst>
                                        </p:cTn>
                                        <p:tgtEl>
                                          <p:spTgt spid="89094"/>
                                        </p:tgtEl>
                                        <p:attrNameLst>
                                          <p:attrName>style.visibility</p:attrName>
                                        </p:attrNameLst>
                                      </p:cBhvr>
                                      <p:to>
                                        <p:strVal val="visible"/>
                                      </p:to>
                                    </p:set>
                                    <p:animEffect transition="in" filter="dissolve">
                                      <p:cBhvr>
                                        <p:cTn id="36" dur="500"/>
                                        <p:tgtEl>
                                          <p:spTgt spid="890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latin typeface="Arial" charset="0"/>
                <a:cs typeface="Arial" charset="0"/>
              </a:rPr>
              <a:t>Trimming Sketch Geometry</a:t>
            </a:r>
          </a:p>
        </p:txBody>
      </p:sp>
      <p:sp>
        <p:nvSpPr>
          <p:cNvPr id="92163" name="Rectangle 3"/>
          <p:cNvSpPr>
            <a:spLocks noGrp="1" noChangeArrowheads="1"/>
          </p:cNvSpPr>
          <p:nvPr>
            <p:ph type="body" sz="half" idx="1"/>
          </p:nvPr>
        </p:nvSpPr>
        <p:spPr>
          <a:xfrm>
            <a:off x="381000" y="1219200"/>
            <a:ext cx="8458200" cy="5257800"/>
          </a:xfrm>
        </p:spPr>
        <p:txBody>
          <a:bodyPr/>
          <a:lstStyle/>
          <a:p>
            <a:pPr eaLnBrk="1" hangingPunct="1">
              <a:spcBef>
                <a:spcPts val="2000"/>
              </a:spcBef>
            </a:pPr>
            <a:r>
              <a:rPr lang="en-US" dirty="0" smtClean="0">
                <a:latin typeface="Arial" charset="0"/>
                <a:cs typeface="Arial" charset="0"/>
              </a:rPr>
              <a:t>The </a:t>
            </a:r>
            <a:r>
              <a:rPr lang="en-US" u="sng" dirty="0" smtClean="0">
                <a:latin typeface="Arial" charset="0"/>
                <a:cs typeface="Arial" charset="0"/>
              </a:rPr>
              <a:t>Trim</a:t>
            </a:r>
            <a:r>
              <a:rPr lang="en-US" dirty="0" smtClean="0">
                <a:latin typeface="Arial" charset="0"/>
                <a:cs typeface="Arial" charset="0"/>
              </a:rPr>
              <a:t> tool       is used to delete a sketch segment.</a:t>
            </a:r>
          </a:p>
          <a:p>
            <a:pPr eaLnBrk="1" hangingPunct="1">
              <a:spcBef>
                <a:spcPts val="2000"/>
              </a:spcBef>
            </a:pPr>
            <a:r>
              <a:rPr lang="en-US" dirty="0" smtClean="0">
                <a:latin typeface="Arial" charset="0"/>
                <a:cs typeface="Arial" charset="0"/>
              </a:rPr>
              <a:t>The segment is deleted up to its intersection with another sketch entity.</a:t>
            </a:r>
          </a:p>
          <a:p>
            <a:pPr eaLnBrk="1" hangingPunct="1">
              <a:spcBef>
                <a:spcPts val="2000"/>
              </a:spcBef>
            </a:pPr>
            <a:r>
              <a:rPr lang="en-US" dirty="0" smtClean="0">
                <a:latin typeface="Arial" charset="0"/>
                <a:cs typeface="Arial" charset="0"/>
              </a:rPr>
              <a:t>The entire sketch segment is deleted if it does not intersect any other sketch entity.</a:t>
            </a:r>
          </a:p>
        </p:txBody>
      </p:sp>
      <p:pic>
        <p:nvPicPr>
          <p:cNvPr id="92164"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2724728" y="1295400"/>
            <a:ext cx="314325" cy="282575"/>
          </a:xfrm>
          <a:noFill/>
        </p:spPr>
      </p:pic>
    </p:spTree>
    <p:extLst>
      <p:ext uri="{BB962C8B-B14F-4D97-AF65-F5344CB8AC3E}">
        <p14:creationId xmlns:p14="http://schemas.microsoft.com/office/powerpoint/2010/main" val="268993384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2163">
                                            <p:txEl>
                                              <p:pRg st="0" end="0"/>
                                            </p:txEl>
                                          </p:spTgt>
                                        </p:tgtEl>
                                        <p:attrNameLst>
                                          <p:attrName>style.visibility</p:attrName>
                                        </p:attrNameLst>
                                      </p:cBhvr>
                                      <p:to>
                                        <p:strVal val="visible"/>
                                      </p:to>
                                    </p:set>
                                    <p:anim calcmode="lin" valueType="num">
                                      <p:cBhvr additive="base">
                                        <p:cTn id="7" dur="500" fill="hold"/>
                                        <p:tgtEl>
                                          <p:spTgt spid="921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216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2164"/>
                                        </p:tgtEl>
                                        <p:attrNameLst>
                                          <p:attrName>style.visibility</p:attrName>
                                        </p:attrNameLst>
                                      </p:cBhvr>
                                      <p:to>
                                        <p:strVal val="visible"/>
                                      </p:to>
                                    </p:set>
                                    <p:anim calcmode="lin" valueType="num">
                                      <p:cBhvr additive="base">
                                        <p:cTn id="11" dur="500" fill="hold"/>
                                        <p:tgtEl>
                                          <p:spTgt spid="92164"/>
                                        </p:tgtEl>
                                        <p:attrNameLst>
                                          <p:attrName>ppt_x</p:attrName>
                                        </p:attrNameLst>
                                      </p:cBhvr>
                                      <p:tavLst>
                                        <p:tav tm="0">
                                          <p:val>
                                            <p:strVal val="#ppt_x"/>
                                          </p:val>
                                        </p:tav>
                                        <p:tav tm="100000">
                                          <p:val>
                                            <p:strVal val="#ppt_x"/>
                                          </p:val>
                                        </p:tav>
                                      </p:tavLst>
                                    </p:anim>
                                    <p:anim calcmode="lin" valueType="num">
                                      <p:cBhvr additive="base">
                                        <p:cTn id="12" dur="500" fill="hold"/>
                                        <p:tgtEl>
                                          <p:spTgt spid="9216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2163">
                                            <p:txEl>
                                              <p:pRg st="1" end="1"/>
                                            </p:txEl>
                                          </p:spTgt>
                                        </p:tgtEl>
                                        <p:attrNameLst>
                                          <p:attrName>style.visibility</p:attrName>
                                        </p:attrNameLst>
                                      </p:cBhvr>
                                      <p:to>
                                        <p:strVal val="visible"/>
                                      </p:to>
                                    </p:set>
                                    <p:anim calcmode="lin" valueType="num">
                                      <p:cBhvr additive="base">
                                        <p:cTn id="17" dur="500" fill="hold"/>
                                        <p:tgtEl>
                                          <p:spTgt spid="92163">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21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92163">
                                            <p:txEl>
                                              <p:pRg st="2" end="2"/>
                                            </p:txEl>
                                          </p:spTgt>
                                        </p:tgtEl>
                                        <p:attrNameLst>
                                          <p:attrName>style.visibility</p:attrName>
                                        </p:attrNameLst>
                                      </p:cBhvr>
                                      <p:to>
                                        <p:strVal val="visible"/>
                                      </p:to>
                                    </p:set>
                                    <p:anim calcmode="lin" valueType="num">
                                      <p:cBhvr additive="base">
                                        <p:cTn id="23" dur="500" fill="hold"/>
                                        <p:tgtEl>
                                          <p:spTgt spid="9216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216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latin typeface="Arial" charset="0"/>
                <a:cs typeface="Arial" charset="0"/>
              </a:rPr>
              <a:t>To Trim a Sketch Entity:</a:t>
            </a:r>
          </a:p>
        </p:txBody>
      </p:sp>
      <p:sp>
        <p:nvSpPr>
          <p:cNvPr id="94211" name="Rectangle 3"/>
          <p:cNvSpPr>
            <a:spLocks noGrp="1" noChangeArrowheads="1"/>
          </p:cNvSpPr>
          <p:nvPr>
            <p:ph type="body" sz="half" idx="1"/>
          </p:nvPr>
        </p:nvSpPr>
        <p:spPr>
          <a:xfrm>
            <a:off x="201613" y="1296988"/>
            <a:ext cx="4875212" cy="4862512"/>
          </a:xfrm>
        </p:spPr>
        <p:txBody>
          <a:bodyPr/>
          <a:lstStyle/>
          <a:p>
            <a:pPr marL="533400" indent="-533400" eaLnBrk="1" hangingPunct="1">
              <a:spcBef>
                <a:spcPts val="1500"/>
              </a:spcBef>
              <a:buFontTx/>
              <a:buAutoNum type="arabicPeriod"/>
            </a:pPr>
            <a:r>
              <a:rPr lang="en-US" dirty="0" smtClean="0">
                <a:latin typeface="Arial" charset="0"/>
                <a:cs typeface="Arial" charset="0"/>
              </a:rPr>
              <a:t>Click </a:t>
            </a:r>
            <a:r>
              <a:rPr lang="en-US" u="sng" dirty="0" smtClean="0">
                <a:latin typeface="Arial" charset="0"/>
                <a:cs typeface="Arial" charset="0"/>
              </a:rPr>
              <a:t>Trim</a:t>
            </a:r>
            <a:r>
              <a:rPr lang="en-US" dirty="0" smtClean="0">
                <a:latin typeface="Arial" charset="0"/>
                <a:cs typeface="Arial" charset="0"/>
              </a:rPr>
              <a:t>       on the Sketch Tools toolbar.</a:t>
            </a:r>
          </a:p>
          <a:p>
            <a:pPr marL="533400" indent="-533400" eaLnBrk="1" hangingPunct="1">
              <a:spcBef>
                <a:spcPts val="1500"/>
              </a:spcBef>
              <a:buFontTx/>
              <a:buAutoNum type="arabicPeriod"/>
            </a:pPr>
            <a:r>
              <a:rPr lang="en-US" dirty="0" smtClean="0">
                <a:latin typeface="Arial" charset="0"/>
                <a:cs typeface="Arial" charset="0"/>
              </a:rPr>
              <a:t>Position the pointer over the sketch segment.</a:t>
            </a:r>
          </a:p>
          <a:p>
            <a:pPr marL="533400" indent="-533400" eaLnBrk="1" hangingPunct="1">
              <a:spcBef>
                <a:spcPts val="1500"/>
              </a:spcBef>
              <a:buFontTx/>
              <a:buAutoNum type="arabicPeriod"/>
            </a:pPr>
            <a:r>
              <a:rPr lang="en-US" dirty="0" smtClean="0">
                <a:latin typeface="Arial" charset="0"/>
                <a:cs typeface="Arial" charset="0"/>
              </a:rPr>
              <a:t>The segment that will be trimmed is highlighted in red.</a:t>
            </a:r>
          </a:p>
          <a:p>
            <a:pPr marL="533400" indent="-533400" eaLnBrk="1" hangingPunct="1">
              <a:spcBef>
                <a:spcPts val="1500"/>
              </a:spcBef>
              <a:buFontTx/>
              <a:buAutoNum type="arabicPeriod"/>
            </a:pPr>
            <a:r>
              <a:rPr lang="en-US" dirty="0" smtClean="0">
                <a:latin typeface="Arial" charset="0"/>
                <a:cs typeface="Arial" charset="0"/>
              </a:rPr>
              <a:t>Click the left mouse button to delete the segment.</a:t>
            </a:r>
          </a:p>
        </p:txBody>
      </p:sp>
      <p:pic>
        <p:nvPicPr>
          <p:cNvPr id="9421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468938" y="1219200"/>
            <a:ext cx="2473325" cy="2552700"/>
          </a:xfrm>
          <a:noFill/>
        </p:spPr>
      </p:pic>
      <p:pic>
        <p:nvPicPr>
          <p:cNvPr id="94214" name="Picture 6"/>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2286000" y="1371600"/>
            <a:ext cx="354013" cy="317500"/>
          </a:xfrm>
          <a:noFill/>
        </p:spPr>
      </p:pic>
    </p:spTree>
    <p:extLst>
      <p:ext uri="{BB962C8B-B14F-4D97-AF65-F5344CB8AC3E}">
        <p14:creationId xmlns:p14="http://schemas.microsoft.com/office/powerpoint/2010/main" val="272314238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4211">
                                            <p:txEl>
                                              <p:pRg st="0" end="0"/>
                                            </p:txEl>
                                          </p:spTgt>
                                        </p:tgtEl>
                                        <p:attrNameLst>
                                          <p:attrName>style.visibility</p:attrName>
                                        </p:attrNameLst>
                                      </p:cBhvr>
                                      <p:to>
                                        <p:strVal val="visible"/>
                                      </p:to>
                                    </p:set>
                                    <p:anim calcmode="lin" valueType="num">
                                      <p:cBhvr additive="base">
                                        <p:cTn id="7" dur="500" fill="hold"/>
                                        <p:tgtEl>
                                          <p:spTgt spid="942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42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4214"/>
                                        </p:tgtEl>
                                        <p:attrNameLst>
                                          <p:attrName>style.visibility</p:attrName>
                                        </p:attrNameLst>
                                      </p:cBhvr>
                                      <p:to>
                                        <p:strVal val="visible"/>
                                      </p:to>
                                    </p:set>
                                    <p:anim calcmode="lin" valueType="num">
                                      <p:cBhvr additive="base">
                                        <p:cTn id="11" dur="500" fill="hold"/>
                                        <p:tgtEl>
                                          <p:spTgt spid="94214"/>
                                        </p:tgtEl>
                                        <p:attrNameLst>
                                          <p:attrName>ppt_x</p:attrName>
                                        </p:attrNameLst>
                                      </p:cBhvr>
                                      <p:tavLst>
                                        <p:tav tm="0">
                                          <p:val>
                                            <p:strVal val="#ppt_x"/>
                                          </p:val>
                                        </p:tav>
                                        <p:tav tm="100000">
                                          <p:val>
                                            <p:strVal val="#ppt_x"/>
                                          </p:val>
                                        </p:tav>
                                      </p:tavLst>
                                    </p:anim>
                                    <p:anim calcmode="lin" valueType="num">
                                      <p:cBhvr additive="base">
                                        <p:cTn id="12" dur="500" fill="hold"/>
                                        <p:tgtEl>
                                          <p:spTgt spid="9421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94211">
                                            <p:txEl>
                                              <p:pRg st="1" end="1"/>
                                            </p:txEl>
                                          </p:spTgt>
                                        </p:tgtEl>
                                        <p:attrNameLst>
                                          <p:attrName>style.visibility</p:attrName>
                                        </p:attrNameLst>
                                      </p:cBhvr>
                                      <p:to>
                                        <p:strVal val="visible"/>
                                      </p:to>
                                    </p:set>
                                    <p:anim calcmode="lin" valueType="num">
                                      <p:cBhvr additive="base">
                                        <p:cTn id="17" dur="500" fill="hold"/>
                                        <p:tgtEl>
                                          <p:spTgt spid="9421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4211">
                                            <p:txEl>
                                              <p:pRg st="1" end="1"/>
                                            </p:txEl>
                                          </p:spTgt>
                                        </p:tgtEl>
                                        <p:attrNameLst>
                                          <p:attrName>ppt_y</p:attrName>
                                        </p:attrNameLst>
                                      </p:cBhvr>
                                      <p:tavLst>
                                        <p:tav tm="0">
                                          <p:val>
                                            <p:strVal val="1+#ppt_h/2"/>
                                          </p:val>
                                        </p:tav>
                                        <p:tav tm="100000">
                                          <p:val>
                                            <p:strVal val="#ppt_y"/>
                                          </p:val>
                                        </p:tav>
                                      </p:tavLst>
                                    </p:anim>
                                  </p:childTnLst>
                                </p:cTn>
                              </p:par>
                              <p:par>
                                <p:cTn id="19" presetID="9" presetClass="entr" presetSubtype="0" fill="hold" nodeType="withEffect">
                                  <p:stCondLst>
                                    <p:cond delay="0"/>
                                  </p:stCondLst>
                                  <p:childTnLst>
                                    <p:set>
                                      <p:cBhvr>
                                        <p:cTn id="20" dur="1" fill="hold">
                                          <p:stCondLst>
                                            <p:cond delay="0"/>
                                          </p:stCondLst>
                                        </p:cTn>
                                        <p:tgtEl>
                                          <p:spTgt spid="94212"/>
                                        </p:tgtEl>
                                        <p:attrNameLst>
                                          <p:attrName>style.visibility</p:attrName>
                                        </p:attrNameLst>
                                      </p:cBhvr>
                                      <p:to>
                                        <p:strVal val="visible"/>
                                      </p:to>
                                    </p:set>
                                    <p:animEffect transition="in" filter="dissolve">
                                      <p:cBhvr>
                                        <p:cTn id="21" dur="500"/>
                                        <p:tgtEl>
                                          <p:spTgt spid="9421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94211">
                                            <p:txEl>
                                              <p:pRg st="2" end="2"/>
                                            </p:txEl>
                                          </p:spTgt>
                                        </p:tgtEl>
                                        <p:attrNameLst>
                                          <p:attrName>style.visibility</p:attrName>
                                        </p:attrNameLst>
                                      </p:cBhvr>
                                      <p:to>
                                        <p:strVal val="visible"/>
                                      </p:to>
                                    </p:set>
                                    <p:anim calcmode="lin" valueType="num">
                                      <p:cBhvr additive="base">
                                        <p:cTn id="26" dur="500" fill="hold"/>
                                        <p:tgtEl>
                                          <p:spTgt spid="94211">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942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94211">
                                            <p:txEl>
                                              <p:pRg st="3" end="3"/>
                                            </p:txEl>
                                          </p:spTgt>
                                        </p:tgtEl>
                                        <p:attrNameLst>
                                          <p:attrName>style.visibility</p:attrName>
                                        </p:attrNameLst>
                                      </p:cBhvr>
                                      <p:to>
                                        <p:strVal val="visible"/>
                                      </p:to>
                                    </p:set>
                                    <p:anim calcmode="lin" valueType="num">
                                      <p:cBhvr additive="base">
                                        <p:cTn id="32" dur="500" fill="hold"/>
                                        <p:tgtEl>
                                          <p:spTgt spid="94211">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9421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latin typeface="Arial" charset="0"/>
                <a:cs typeface="Arial" charset="0"/>
              </a:rPr>
              <a:t>Sweep Overview</a:t>
            </a:r>
          </a:p>
        </p:txBody>
      </p:sp>
      <p:sp>
        <p:nvSpPr>
          <p:cNvPr id="97283" name="Rectangle 3"/>
          <p:cNvSpPr>
            <a:spLocks noGrp="1" noChangeArrowheads="1"/>
          </p:cNvSpPr>
          <p:nvPr>
            <p:ph type="body" sz="half" idx="1"/>
          </p:nvPr>
        </p:nvSpPr>
        <p:spPr>
          <a:xfrm>
            <a:off x="201613" y="1296988"/>
            <a:ext cx="5426075" cy="4862512"/>
          </a:xfrm>
        </p:spPr>
        <p:txBody>
          <a:bodyPr/>
          <a:lstStyle/>
          <a:p>
            <a:pPr eaLnBrk="1" hangingPunct="1">
              <a:spcBef>
                <a:spcPts val="2000"/>
              </a:spcBef>
            </a:pPr>
            <a:r>
              <a:rPr lang="en-US" smtClean="0">
                <a:latin typeface="Arial" charset="0"/>
                <a:cs typeface="Arial" charset="0"/>
              </a:rPr>
              <a:t>The Sweep feature is created by moving a 2D profile along a path.</a:t>
            </a:r>
          </a:p>
          <a:p>
            <a:pPr eaLnBrk="1" hangingPunct="1">
              <a:spcBef>
                <a:spcPts val="2000"/>
              </a:spcBef>
            </a:pPr>
            <a:r>
              <a:rPr lang="en-US" smtClean="0">
                <a:latin typeface="Arial" charset="0"/>
                <a:cs typeface="Arial" charset="0"/>
              </a:rPr>
              <a:t>A Sweep feature is used to create the handle on the candlestick.</a:t>
            </a:r>
          </a:p>
          <a:p>
            <a:pPr eaLnBrk="1" hangingPunct="1">
              <a:spcBef>
                <a:spcPts val="2000"/>
              </a:spcBef>
            </a:pPr>
            <a:r>
              <a:rPr lang="en-US" smtClean="0">
                <a:latin typeface="Arial" charset="0"/>
                <a:cs typeface="Arial" charset="0"/>
              </a:rPr>
              <a:t>The Sweep feature requires two sketches:</a:t>
            </a:r>
          </a:p>
          <a:p>
            <a:pPr lvl="1" eaLnBrk="1" hangingPunct="1">
              <a:spcBef>
                <a:spcPts val="600"/>
              </a:spcBef>
            </a:pPr>
            <a:r>
              <a:rPr lang="en-US" b="1" smtClean="0">
                <a:latin typeface="Arial" charset="0"/>
                <a:cs typeface="Arial" charset="0"/>
              </a:rPr>
              <a:t>Sweep Path</a:t>
            </a:r>
            <a:endParaRPr lang="en-US" smtClean="0">
              <a:latin typeface="Arial" charset="0"/>
              <a:cs typeface="Arial" charset="0"/>
            </a:endParaRPr>
          </a:p>
          <a:p>
            <a:pPr lvl="1" eaLnBrk="1" hangingPunct="1">
              <a:spcBef>
                <a:spcPts val="600"/>
              </a:spcBef>
            </a:pPr>
            <a:r>
              <a:rPr lang="en-US" b="1" smtClean="0">
                <a:latin typeface="Arial" charset="0"/>
                <a:cs typeface="Arial" charset="0"/>
              </a:rPr>
              <a:t>Sweep Section</a:t>
            </a:r>
            <a:endParaRPr lang="en-US" smtClean="0">
              <a:latin typeface="Arial" charset="0"/>
              <a:cs typeface="Arial" charset="0"/>
            </a:endParaRPr>
          </a:p>
        </p:txBody>
      </p:sp>
      <p:pic>
        <p:nvPicPr>
          <p:cNvPr id="97284" name="Picture 4"/>
          <p:cNvPicPr>
            <a:picLocks noGrp="1" noChangeAspect="1" noChangeArrowheads="1"/>
          </p:cNvPicPr>
          <p:nvPr>
            <p:ph sz="quarter"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391150" y="1296988"/>
            <a:ext cx="3381375" cy="2325687"/>
          </a:xfrm>
          <a:noFill/>
        </p:spPr>
      </p:pic>
      <p:pic>
        <p:nvPicPr>
          <p:cNvPr id="97286"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391150" y="3763963"/>
            <a:ext cx="3405188" cy="2360612"/>
          </a:xfrm>
          <a:noFill/>
        </p:spPr>
      </p:pic>
      <p:grpSp>
        <p:nvGrpSpPr>
          <p:cNvPr id="2" name="Group 10"/>
          <p:cNvGrpSpPr>
            <a:grpSpLocks/>
          </p:cNvGrpSpPr>
          <p:nvPr/>
        </p:nvGrpSpPr>
        <p:grpSpPr bwMode="auto">
          <a:xfrm>
            <a:off x="6705600" y="2209800"/>
            <a:ext cx="914400" cy="838200"/>
            <a:chOff x="4224" y="1392"/>
            <a:chExt cx="576" cy="528"/>
          </a:xfrm>
        </p:grpSpPr>
        <p:sp>
          <p:nvSpPr>
            <p:cNvPr id="27660" name="Line 8"/>
            <p:cNvSpPr>
              <a:spLocks noChangeShapeType="1"/>
            </p:cNvSpPr>
            <p:nvPr/>
          </p:nvSpPr>
          <p:spPr bwMode="auto">
            <a:xfrm flipH="1">
              <a:off x="4224" y="1392"/>
              <a:ext cx="336" cy="528"/>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7661" name="Line 9"/>
            <p:cNvSpPr>
              <a:spLocks noChangeShapeType="1"/>
            </p:cNvSpPr>
            <p:nvPr/>
          </p:nvSpPr>
          <p:spPr bwMode="auto">
            <a:xfrm>
              <a:off x="4560" y="1392"/>
              <a:ext cx="240"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wrap="none">
              <a:spAutoFit/>
            </a:bodyPr>
            <a:lstStyle/>
            <a:p>
              <a:endParaRPr lang="en-US"/>
            </a:p>
          </p:txBody>
        </p:sp>
      </p:grpSp>
      <p:grpSp>
        <p:nvGrpSpPr>
          <p:cNvPr id="3" name="Group 14"/>
          <p:cNvGrpSpPr>
            <a:grpSpLocks/>
          </p:cNvGrpSpPr>
          <p:nvPr/>
        </p:nvGrpSpPr>
        <p:grpSpPr bwMode="auto">
          <a:xfrm>
            <a:off x="7696200" y="3276600"/>
            <a:ext cx="381000" cy="304800"/>
            <a:chOff x="4848" y="2064"/>
            <a:chExt cx="240" cy="192"/>
          </a:xfrm>
        </p:grpSpPr>
        <p:sp>
          <p:nvSpPr>
            <p:cNvPr id="27658" name="Line 12"/>
            <p:cNvSpPr>
              <a:spLocks noChangeShapeType="1"/>
            </p:cNvSpPr>
            <p:nvPr/>
          </p:nvSpPr>
          <p:spPr bwMode="auto">
            <a:xfrm flipH="1" flipV="1">
              <a:off x="4848" y="2064"/>
              <a:ext cx="48" cy="19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27659" name="Line 13"/>
            <p:cNvSpPr>
              <a:spLocks noChangeShapeType="1"/>
            </p:cNvSpPr>
            <p:nvPr/>
          </p:nvSpPr>
          <p:spPr bwMode="auto">
            <a:xfrm>
              <a:off x="4896" y="2256"/>
              <a:ext cx="192"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grpSp>
      <p:sp>
        <p:nvSpPr>
          <p:cNvPr id="97295" name="Text Box 15"/>
          <p:cNvSpPr txBox="1">
            <a:spLocks noChangeArrowheads="1"/>
          </p:cNvSpPr>
          <p:nvPr/>
        </p:nvSpPr>
        <p:spPr bwMode="auto">
          <a:xfrm>
            <a:off x="7527925" y="2028825"/>
            <a:ext cx="10096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Section</a:t>
            </a:r>
          </a:p>
        </p:txBody>
      </p:sp>
      <p:sp>
        <p:nvSpPr>
          <p:cNvPr id="97297" name="Text Box 17"/>
          <p:cNvSpPr txBox="1">
            <a:spLocks noChangeArrowheads="1"/>
          </p:cNvSpPr>
          <p:nvPr/>
        </p:nvSpPr>
        <p:spPr bwMode="auto">
          <a:xfrm>
            <a:off x="7985125" y="3400425"/>
            <a:ext cx="6794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Path</a:t>
            </a:r>
          </a:p>
        </p:txBody>
      </p:sp>
    </p:spTree>
    <p:extLst>
      <p:ext uri="{BB962C8B-B14F-4D97-AF65-F5344CB8AC3E}">
        <p14:creationId xmlns:p14="http://schemas.microsoft.com/office/powerpoint/2010/main" val="23414437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97283">
                                            <p:txEl>
                                              <p:pRg st="0" end="0"/>
                                            </p:txEl>
                                          </p:spTgt>
                                        </p:tgtEl>
                                        <p:attrNameLst>
                                          <p:attrName>style.visibility</p:attrName>
                                        </p:attrNameLst>
                                      </p:cBhvr>
                                      <p:to>
                                        <p:strVal val="visible"/>
                                      </p:to>
                                    </p:set>
                                    <p:anim calcmode="lin" valueType="num">
                                      <p:cBhvr additive="base">
                                        <p:cTn id="7" dur="500" fill="hold"/>
                                        <p:tgtEl>
                                          <p:spTgt spid="972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7283">
                                            <p:txEl>
                                              <p:pRg st="0" end="0"/>
                                            </p:txEl>
                                          </p:spTgt>
                                        </p:tgtEl>
                                        <p:attrNameLst>
                                          <p:attrName>ppt_y</p:attrName>
                                        </p:attrNameLst>
                                      </p:cBhvr>
                                      <p:tavLst>
                                        <p:tav tm="0">
                                          <p:val>
                                            <p:strVal val="1+#ppt_h/2"/>
                                          </p:val>
                                        </p:tav>
                                        <p:tav tm="100000">
                                          <p:val>
                                            <p:strVal val="#ppt_y"/>
                                          </p:val>
                                        </p:tav>
                                      </p:tavLst>
                                    </p:anim>
                                  </p:childTnLst>
                                </p:cTn>
                              </p:par>
                              <p:par>
                                <p:cTn id="9" presetID="53" presetClass="entr" presetSubtype="0" fill="hold" nodeType="withEffect">
                                  <p:stCondLst>
                                    <p:cond delay="0"/>
                                  </p:stCondLst>
                                  <p:childTnLst>
                                    <p:set>
                                      <p:cBhvr>
                                        <p:cTn id="10" dur="1" fill="hold">
                                          <p:stCondLst>
                                            <p:cond delay="0"/>
                                          </p:stCondLst>
                                        </p:cTn>
                                        <p:tgtEl>
                                          <p:spTgt spid="97284"/>
                                        </p:tgtEl>
                                        <p:attrNameLst>
                                          <p:attrName>style.visibility</p:attrName>
                                        </p:attrNameLst>
                                      </p:cBhvr>
                                      <p:to>
                                        <p:strVal val="visible"/>
                                      </p:to>
                                    </p:set>
                                    <p:anim calcmode="lin" valueType="num">
                                      <p:cBhvr>
                                        <p:cTn id="11" dur="500" fill="hold"/>
                                        <p:tgtEl>
                                          <p:spTgt spid="97284"/>
                                        </p:tgtEl>
                                        <p:attrNameLst>
                                          <p:attrName>ppt_w</p:attrName>
                                        </p:attrNameLst>
                                      </p:cBhvr>
                                      <p:tavLst>
                                        <p:tav tm="0">
                                          <p:val>
                                            <p:fltVal val="0"/>
                                          </p:val>
                                        </p:tav>
                                        <p:tav tm="100000">
                                          <p:val>
                                            <p:strVal val="#ppt_w"/>
                                          </p:val>
                                        </p:tav>
                                      </p:tavLst>
                                    </p:anim>
                                    <p:anim calcmode="lin" valueType="num">
                                      <p:cBhvr>
                                        <p:cTn id="12" dur="500" fill="hold"/>
                                        <p:tgtEl>
                                          <p:spTgt spid="97284"/>
                                        </p:tgtEl>
                                        <p:attrNameLst>
                                          <p:attrName>ppt_h</p:attrName>
                                        </p:attrNameLst>
                                      </p:cBhvr>
                                      <p:tavLst>
                                        <p:tav tm="0">
                                          <p:val>
                                            <p:fltVal val="0"/>
                                          </p:val>
                                        </p:tav>
                                        <p:tav tm="100000">
                                          <p:val>
                                            <p:strVal val="#ppt_h"/>
                                          </p:val>
                                        </p:tav>
                                      </p:tavLst>
                                    </p:anim>
                                    <p:animEffect transition="in" filter="fade">
                                      <p:cBhvr>
                                        <p:cTn id="13" dur="500"/>
                                        <p:tgtEl>
                                          <p:spTgt spid="9728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97283">
                                            <p:txEl>
                                              <p:pRg st="1" end="1"/>
                                            </p:txEl>
                                          </p:spTgt>
                                        </p:tgtEl>
                                        <p:attrNameLst>
                                          <p:attrName>style.visibility</p:attrName>
                                        </p:attrNameLst>
                                      </p:cBhvr>
                                      <p:to>
                                        <p:strVal val="visible"/>
                                      </p:to>
                                    </p:set>
                                    <p:anim calcmode="lin" valueType="num">
                                      <p:cBhvr additive="base">
                                        <p:cTn id="18" dur="500" fill="hold"/>
                                        <p:tgtEl>
                                          <p:spTgt spid="9728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97283">
                                            <p:txEl>
                                              <p:pRg st="1" end="1"/>
                                            </p:txEl>
                                          </p:spTgt>
                                        </p:tgtEl>
                                        <p:attrNameLst>
                                          <p:attrName>ppt_y</p:attrName>
                                        </p:attrNameLst>
                                      </p:cBhvr>
                                      <p:tavLst>
                                        <p:tav tm="0">
                                          <p:val>
                                            <p:strVal val="1+#ppt_h/2"/>
                                          </p:val>
                                        </p:tav>
                                        <p:tav tm="100000">
                                          <p:val>
                                            <p:strVal val="#ppt_y"/>
                                          </p:val>
                                        </p:tav>
                                      </p:tavLst>
                                    </p:anim>
                                  </p:childTnLst>
                                </p:cTn>
                              </p:par>
                              <p:par>
                                <p:cTn id="20" presetID="53" presetClass="entr" presetSubtype="0" fill="hold" nodeType="withEffect">
                                  <p:stCondLst>
                                    <p:cond delay="0"/>
                                  </p:stCondLst>
                                  <p:childTnLst>
                                    <p:set>
                                      <p:cBhvr>
                                        <p:cTn id="21" dur="1" fill="hold">
                                          <p:stCondLst>
                                            <p:cond delay="0"/>
                                          </p:stCondLst>
                                        </p:cTn>
                                        <p:tgtEl>
                                          <p:spTgt spid="97286"/>
                                        </p:tgtEl>
                                        <p:attrNameLst>
                                          <p:attrName>style.visibility</p:attrName>
                                        </p:attrNameLst>
                                      </p:cBhvr>
                                      <p:to>
                                        <p:strVal val="visible"/>
                                      </p:to>
                                    </p:set>
                                    <p:anim calcmode="lin" valueType="num">
                                      <p:cBhvr>
                                        <p:cTn id="22" dur="500" fill="hold"/>
                                        <p:tgtEl>
                                          <p:spTgt spid="97286"/>
                                        </p:tgtEl>
                                        <p:attrNameLst>
                                          <p:attrName>ppt_w</p:attrName>
                                        </p:attrNameLst>
                                      </p:cBhvr>
                                      <p:tavLst>
                                        <p:tav tm="0">
                                          <p:val>
                                            <p:fltVal val="0"/>
                                          </p:val>
                                        </p:tav>
                                        <p:tav tm="100000">
                                          <p:val>
                                            <p:strVal val="#ppt_w"/>
                                          </p:val>
                                        </p:tav>
                                      </p:tavLst>
                                    </p:anim>
                                    <p:anim calcmode="lin" valueType="num">
                                      <p:cBhvr>
                                        <p:cTn id="23" dur="500" fill="hold"/>
                                        <p:tgtEl>
                                          <p:spTgt spid="97286"/>
                                        </p:tgtEl>
                                        <p:attrNameLst>
                                          <p:attrName>ppt_h</p:attrName>
                                        </p:attrNameLst>
                                      </p:cBhvr>
                                      <p:tavLst>
                                        <p:tav tm="0">
                                          <p:val>
                                            <p:fltVal val="0"/>
                                          </p:val>
                                        </p:tav>
                                        <p:tav tm="100000">
                                          <p:val>
                                            <p:strVal val="#ppt_h"/>
                                          </p:val>
                                        </p:tav>
                                      </p:tavLst>
                                    </p:anim>
                                    <p:animEffect transition="in" filter="fade">
                                      <p:cBhvr>
                                        <p:cTn id="24" dur="500"/>
                                        <p:tgtEl>
                                          <p:spTgt spid="9728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97283">
                                            <p:txEl>
                                              <p:pRg st="2" end="2"/>
                                            </p:txEl>
                                          </p:spTgt>
                                        </p:tgtEl>
                                        <p:attrNameLst>
                                          <p:attrName>style.visibility</p:attrName>
                                        </p:attrNameLst>
                                      </p:cBhvr>
                                      <p:to>
                                        <p:strVal val="visible"/>
                                      </p:to>
                                    </p:set>
                                    <p:anim calcmode="lin" valueType="num">
                                      <p:cBhvr additive="base">
                                        <p:cTn id="29" dur="500" fill="hold"/>
                                        <p:tgtEl>
                                          <p:spTgt spid="9728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72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3" presetClass="entr" presetSubtype="0" fill="hold" nodeType="clickEffect">
                                  <p:stCondLst>
                                    <p:cond delay="0"/>
                                  </p:stCondLst>
                                  <p:childTnLst>
                                    <p:set>
                                      <p:cBhvr>
                                        <p:cTn id="34" dur="1" fill="hold">
                                          <p:stCondLst>
                                            <p:cond delay="0"/>
                                          </p:stCondLst>
                                        </p:cTn>
                                        <p:tgtEl>
                                          <p:spTgt spid="97283">
                                            <p:txEl>
                                              <p:pRg st="3" end="3"/>
                                            </p:txEl>
                                          </p:spTgt>
                                        </p:tgtEl>
                                        <p:attrNameLst>
                                          <p:attrName>style.visibility</p:attrName>
                                        </p:attrNameLst>
                                      </p:cBhvr>
                                      <p:to>
                                        <p:strVal val="visible"/>
                                      </p:to>
                                    </p:set>
                                    <p:anim calcmode="lin" valueType="num">
                                      <p:cBhvr>
                                        <p:cTn id="35" dur="500" fill="hold"/>
                                        <p:tgtEl>
                                          <p:spTgt spid="97283">
                                            <p:txEl>
                                              <p:pRg st="3" end="3"/>
                                            </p:txEl>
                                          </p:spTgt>
                                        </p:tgtEl>
                                        <p:attrNameLst>
                                          <p:attrName>ppt_w</p:attrName>
                                        </p:attrNameLst>
                                      </p:cBhvr>
                                      <p:tavLst>
                                        <p:tav tm="0">
                                          <p:val>
                                            <p:fltVal val="0"/>
                                          </p:val>
                                        </p:tav>
                                        <p:tav tm="100000">
                                          <p:val>
                                            <p:strVal val="#ppt_w"/>
                                          </p:val>
                                        </p:tav>
                                      </p:tavLst>
                                    </p:anim>
                                    <p:anim calcmode="lin" valueType="num">
                                      <p:cBhvr>
                                        <p:cTn id="36" dur="500" fill="hold"/>
                                        <p:tgtEl>
                                          <p:spTgt spid="97283">
                                            <p:txEl>
                                              <p:pRg st="3" end="3"/>
                                            </p:txEl>
                                          </p:spTgt>
                                        </p:tgtEl>
                                        <p:attrNameLst>
                                          <p:attrName>ppt_h</p:attrName>
                                        </p:attrNameLst>
                                      </p:cBhvr>
                                      <p:tavLst>
                                        <p:tav tm="0">
                                          <p:val>
                                            <p:fltVal val="0"/>
                                          </p:val>
                                        </p:tav>
                                        <p:tav tm="100000">
                                          <p:val>
                                            <p:strVal val="#ppt_h"/>
                                          </p:val>
                                        </p:tav>
                                      </p:tavLst>
                                    </p:anim>
                                    <p:animEffect transition="in" filter="fade">
                                      <p:cBhvr>
                                        <p:cTn id="37" dur="500"/>
                                        <p:tgtEl>
                                          <p:spTgt spid="97283">
                                            <p:txEl>
                                              <p:pRg st="3" end="3"/>
                                            </p:txEl>
                                          </p:spTgt>
                                        </p:tgtEl>
                                      </p:cBhvr>
                                    </p:animEffect>
                                  </p:childTnLst>
                                </p:cTn>
                              </p:par>
                              <p:par>
                                <p:cTn id="38" presetID="53" presetClass="entr" presetSubtype="0" fill="hold" nodeType="withEffect">
                                  <p:stCondLst>
                                    <p:cond delay="0"/>
                                  </p:stCondLst>
                                  <p:childTnLst>
                                    <p:set>
                                      <p:cBhvr>
                                        <p:cTn id="39" dur="1" fill="hold">
                                          <p:stCondLst>
                                            <p:cond delay="0"/>
                                          </p:stCondLst>
                                        </p:cTn>
                                        <p:tgtEl>
                                          <p:spTgt spid="97283">
                                            <p:txEl>
                                              <p:pRg st="4" end="4"/>
                                            </p:txEl>
                                          </p:spTgt>
                                        </p:tgtEl>
                                        <p:attrNameLst>
                                          <p:attrName>style.visibility</p:attrName>
                                        </p:attrNameLst>
                                      </p:cBhvr>
                                      <p:to>
                                        <p:strVal val="visible"/>
                                      </p:to>
                                    </p:set>
                                    <p:anim calcmode="lin" valueType="num">
                                      <p:cBhvr>
                                        <p:cTn id="40" dur="500" fill="hold"/>
                                        <p:tgtEl>
                                          <p:spTgt spid="97283">
                                            <p:txEl>
                                              <p:pRg st="4" end="4"/>
                                            </p:txEl>
                                          </p:spTgt>
                                        </p:tgtEl>
                                        <p:attrNameLst>
                                          <p:attrName>ppt_w</p:attrName>
                                        </p:attrNameLst>
                                      </p:cBhvr>
                                      <p:tavLst>
                                        <p:tav tm="0">
                                          <p:val>
                                            <p:fltVal val="0"/>
                                          </p:val>
                                        </p:tav>
                                        <p:tav tm="100000">
                                          <p:val>
                                            <p:strVal val="#ppt_w"/>
                                          </p:val>
                                        </p:tav>
                                      </p:tavLst>
                                    </p:anim>
                                    <p:anim calcmode="lin" valueType="num">
                                      <p:cBhvr>
                                        <p:cTn id="41" dur="500" fill="hold"/>
                                        <p:tgtEl>
                                          <p:spTgt spid="97283">
                                            <p:txEl>
                                              <p:pRg st="4" end="4"/>
                                            </p:txEl>
                                          </p:spTgt>
                                        </p:tgtEl>
                                        <p:attrNameLst>
                                          <p:attrName>ppt_h</p:attrName>
                                        </p:attrNameLst>
                                      </p:cBhvr>
                                      <p:tavLst>
                                        <p:tav tm="0">
                                          <p:val>
                                            <p:fltVal val="0"/>
                                          </p:val>
                                        </p:tav>
                                        <p:tav tm="100000">
                                          <p:val>
                                            <p:strVal val="#ppt_h"/>
                                          </p:val>
                                        </p:tav>
                                      </p:tavLst>
                                    </p:anim>
                                    <p:animEffect transition="in" filter="fade">
                                      <p:cBhvr>
                                        <p:cTn id="42" dur="500"/>
                                        <p:tgtEl>
                                          <p:spTgt spid="97283">
                                            <p:txEl>
                                              <p:pRg st="4" end="4"/>
                                            </p:txEl>
                                          </p:spTgt>
                                        </p:tgtEl>
                                      </p:cBhvr>
                                    </p:animEffect>
                                  </p:childTnLst>
                                </p:cTn>
                              </p:par>
                            </p:childTnLst>
                          </p:cTn>
                        </p:par>
                        <p:par>
                          <p:cTn id="43" fill="hold" nodeType="afterGroup">
                            <p:stCondLst>
                              <p:cond delay="500"/>
                            </p:stCondLst>
                            <p:childTnLst>
                              <p:par>
                                <p:cTn id="44" presetID="9" presetClass="entr" presetSubtype="0" fill="hold" grpId="0" nodeType="afterEffect">
                                  <p:stCondLst>
                                    <p:cond delay="0"/>
                                  </p:stCondLst>
                                  <p:childTnLst>
                                    <p:set>
                                      <p:cBhvr>
                                        <p:cTn id="45" dur="1" fill="hold">
                                          <p:stCondLst>
                                            <p:cond delay="0"/>
                                          </p:stCondLst>
                                        </p:cTn>
                                        <p:tgtEl>
                                          <p:spTgt spid="97297"/>
                                        </p:tgtEl>
                                        <p:attrNameLst>
                                          <p:attrName>style.visibility</p:attrName>
                                        </p:attrNameLst>
                                      </p:cBhvr>
                                      <p:to>
                                        <p:strVal val="visible"/>
                                      </p:to>
                                    </p:set>
                                    <p:animEffect transition="in" filter="dissolve">
                                      <p:cBhvr>
                                        <p:cTn id="46" dur="500"/>
                                        <p:tgtEl>
                                          <p:spTgt spid="97297"/>
                                        </p:tgtEl>
                                      </p:cBhvr>
                                    </p:animEffect>
                                  </p:childTnLst>
                                </p:cTn>
                              </p:par>
                            </p:childTnLst>
                          </p:cTn>
                        </p:par>
                        <p:par>
                          <p:cTn id="47" fill="hold" nodeType="afterGroup">
                            <p:stCondLst>
                              <p:cond delay="1000"/>
                            </p:stCondLst>
                            <p:childTnLst>
                              <p:par>
                                <p:cTn id="48" presetID="9" presetClass="entr" presetSubtype="0"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Effect transition="in" filter="dissolve">
                                      <p:cBhvr>
                                        <p:cTn id="50" dur="500"/>
                                        <p:tgtEl>
                                          <p:spTgt spid="3"/>
                                        </p:tgtEl>
                                      </p:cBhvr>
                                    </p:animEffect>
                                  </p:childTnLst>
                                </p:cTn>
                              </p:par>
                            </p:childTnLst>
                          </p:cTn>
                        </p:par>
                        <p:par>
                          <p:cTn id="51" fill="hold" nodeType="afterGroup">
                            <p:stCondLst>
                              <p:cond delay="1500"/>
                            </p:stCondLst>
                            <p:childTnLst>
                              <p:par>
                                <p:cTn id="52" presetID="9" presetClass="entr" presetSubtype="0" fill="hold" grpId="0" nodeType="afterEffect">
                                  <p:stCondLst>
                                    <p:cond delay="0"/>
                                  </p:stCondLst>
                                  <p:childTnLst>
                                    <p:set>
                                      <p:cBhvr>
                                        <p:cTn id="53" dur="1" fill="hold">
                                          <p:stCondLst>
                                            <p:cond delay="0"/>
                                          </p:stCondLst>
                                        </p:cTn>
                                        <p:tgtEl>
                                          <p:spTgt spid="97295"/>
                                        </p:tgtEl>
                                        <p:attrNameLst>
                                          <p:attrName>style.visibility</p:attrName>
                                        </p:attrNameLst>
                                      </p:cBhvr>
                                      <p:to>
                                        <p:strVal val="visible"/>
                                      </p:to>
                                    </p:set>
                                    <p:animEffect transition="in" filter="dissolve">
                                      <p:cBhvr>
                                        <p:cTn id="54" dur="500"/>
                                        <p:tgtEl>
                                          <p:spTgt spid="97295"/>
                                        </p:tgtEl>
                                      </p:cBhvr>
                                    </p:animEffect>
                                  </p:childTnLst>
                                </p:cTn>
                              </p:par>
                            </p:childTnLst>
                          </p:cTn>
                        </p:par>
                        <p:par>
                          <p:cTn id="55" fill="hold" nodeType="afterGroup">
                            <p:stCondLst>
                              <p:cond delay="2000"/>
                            </p:stCondLst>
                            <p:childTnLst>
                              <p:par>
                                <p:cTn id="56" presetID="9" presetClass="entr" presetSubtype="0" fill="hold" nodeType="afterEffect">
                                  <p:stCondLst>
                                    <p:cond delay="0"/>
                                  </p:stCondLst>
                                  <p:childTnLst>
                                    <p:set>
                                      <p:cBhvr>
                                        <p:cTn id="57" dur="1" fill="hold">
                                          <p:stCondLst>
                                            <p:cond delay="0"/>
                                          </p:stCondLst>
                                        </p:cTn>
                                        <p:tgtEl>
                                          <p:spTgt spid="2"/>
                                        </p:tgtEl>
                                        <p:attrNameLst>
                                          <p:attrName>style.visibility</p:attrName>
                                        </p:attrNameLst>
                                      </p:cBhvr>
                                      <p:to>
                                        <p:strVal val="visible"/>
                                      </p:to>
                                    </p:set>
                                    <p:animEffect transition="in" filter="dissolve">
                                      <p:cBhvr>
                                        <p:cTn id="5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95" grpId="0"/>
      <p:bldP spid="9729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smtClean="0">
                <a:latin typeface="Arial" charset="0"/>
                <a:cs typeface="Arial" charset="0"/>
              </a:rPr>
              <a:t>Revolve Feature Overview</a:t>
            </a:r>
          </a:p>
        </p:txBody>
      </p:sp>
      <p:sp>
        <p:nvSpPr>
          <p:cNvPr id="50179" name="Rectangle 3"/>
          <p:cNvSpPr>
            <a:spLocks noGrp="1" noChangeArrowheads="1"/>
          </p:cNvSpPr>
          <p:nvPr>
            <p:ph type="body" sz="half" idx="1"/>
          </p:nvPr>
        </p:nvSpPr>
        <p:spPr>
          <a:xfrm>
            <a:off x="201613" y="1296988"/>
            <a:ext cx="8650287" cy="2959100"/>
          </a:xfrm>
        </p:spPr>
        <p:txBody>
          <a:bodyPr/>
          <a:lstStyle/>
          <a:p>
            <a:pPr eaLnBrk="1" hangingPunct="1">
              <a:spcBef>
                <a:spcPts val="1300"/>
              </a:spcBef>
            </a:pPr>
            <a:r>
              <a:rPr lang="en-US" smtClean="0">
                <a:latin typeface="Arial" charset="0"/>
                <a:cs typeface="Arial" charset="0"/>
              </a:rPr>
              <a:t>A Revolve feature is created by rotating a 2D profile sketch around an axis of revolution.</a:t>
            </a:r>
          </a:p>
          <a:p>
            <a:pPr eaLnBrk="1" hangingPunct="1">
              <a:spcBef>
                <a:spcPts val="1300"/>
              </a:spcBef>
            </a:pPr>
            <a:r>
              <a:rPr lang="en-US" smtClean="0">
                <a:latin typeface="Arial" charset="0"/>
                <a:cs typeface="Arial" charset="0"/>
              </a:rPr>
              <a:t>The profile sketch can use a sketch line or a centerline as the axis of revolution.</a:t>
            </a:r>
          </a:p>
          <a:p>
            <a:pPr eaLnBrk="1" hangingPunct="1">
              <a:spcBef>
                <a:spcPts val="1300"/>
              </a:spcBef>
            </a:pPr>
            <a:r>
              <a:rPr lang="en-US" smtClean="0">
                <a:latin typeface="Arial" charset="0"/>
                <a:cs typeface="Arial" charset="0"/>
              </a:rPr>
              <a:t>The profile sketch </a:t>
            </a:r>
            <a:r>
              <a:rPr lang="en-US" i="1" smtClean="0">
                <a:latin typeface="Arial" charset="0"/>
                <a:cs typeface="Arial" charset="0"/>
              </a:rPr>
              <a:t>cannot</a:t>
            </a:r>
            <a:r>
              <a:rPr lang="en-US" smtClean="0">
                <a:latin typeface="Arial" charset="0"/>
                <a:cs typeface="Arial" charset="0"/>
              </a:rPr>
              <a:t> cross the axis of revolution.</a:t>
            </a:r>
          </a:p>
        </p:txBody>
      </p:sp>
      <p:pic>
        <p:nvPicPr>
          <p:cNvPr id="50180" name="Picture 4"/>
          <p:cNvPicPr>
            <a:picLocks noGrp="1" noChangeAspect="1" noChangeArrowheads="1"/>
          </p:cNvPicPr>
          <p:nvPr>
            <p:ph sz="quarter"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2362200" y="3656013"/>
            <a:ext cx="942975" cy="1893887"/>
          </a:xfrm>
          <a:noFill/>
        </p:spPr>
      </p:pic>
      <p:pic>
        <p:nvPicPr>
          <p:cNvPr id="50182"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4114800" y="3733800"/>
            <a:ext cx="844550" cy="1752600"/>
          </a:xfrm>
          <a:noFill/>
        </p:spPr>
      </p:pic>
      <p:pic>
        <p:nvPicPr>
          <p:cNvPr id="50184" name="Picture 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7400" y="3656013"/>
            <a:ext cx="809625"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50185" name="Text Box 9"/>
          <p:cNvSpPr txBox="1">
            <a:spLocks noChangeArrowheads="1"/>
          </p:cNvSpPr>
          <p:nvPr/>
        </p:nvSpPr>
        <p:spPr bwMode="auto">
          <a:xfrm>
            <a:off x="2438400" y="5791200"/>
            <a:ext cx="7810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Good</a:t>
            </a:r>
          </a:p>
        </p:txBody>
      </p:sp>
      <p:sp>
        <p:nvSpPr>
          <p:cNvPr id="50186" name="Text Box 10"/>
          <p:cNvSpPr txBox="1">
            <a:spLocks noChangeArrowheads="1"/>
          </p:cNvSpPr>
          <p:nvPr/>
        </p:nvSpPr>
        <p:spPr bwMode="auto">
          <a:xfrm>
            <a:off x="4114800" y="5791200"/>
            <a:ext cx="7810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Good</a:t>
            </a:r>
          </a:p>
        </p:txBody>
      </p:sp>
      <p:sp>
        <p:nvSpPr>
          <p:cNvPr id="50187" name="Text Box 11"/>
          <p:cNvSpPr txBox="1">
            <a:spLocks noChangeArrowheads="1"/>
          </p:cNvSpPr>
          <p:nvPr/>
        </p:nvSpPr>
        <p:spPr bwMode="auto">
          <a:xfrm>
            <a:off x="5715000" y="5791200"/>
            <a:ext cx="11493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No Good</a:t>
            </a:r>
          </a:p>
        </p:txBody>
      </p:sp>
    </p:spTree>
    <p:extLst>
      <p:ext uri="{BB962C8B-B14F-4D97-AF65-F5344CB8AC3E}">
        <p14:creationId xmlns:p14="http://schemas.microsoft.com/office/powerpoint/2010/main" val="251960756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0179">
                                            <p:txEl>
                                              <p:pRg st="1" end="1"/>
                                            </p:txEl>
                                          </p:spTgt>
                                        </p:tgtEl>
                                        <p:attrNameLst>
                                          <p:attrName>style.visibility</p:attrName>
                                        </p:attrNameLst>
                                      </p:cBhvr>
                                      <p:to>
                                        <p:strVal val="visible"/>
                                      </p:to>
                                    </p:set>
                                    <p:anim calcmode="lin" valueType="num">
                                      <p:cBhvr additive="base">
                                        <p:cTn id="13"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0179">
                                            <p:txEl>
                                              <p:pRg st="1" end="1"/>
                                            </p:txEl>
                                          </p:spTgt>
                                        </p:tgtEl>
                                        <p:attrNameLst>
                                          <p:attrName>ppt_y</p:attrName>
                                        </p:attrNameLst>
                                      </p:cBhvr>
                                      <p:tavLst>
                                        <p:tav tm="0">
                                          <p:val>
                                            <p:strVal val="1+#ppt_h/2"/>
                                          </p:val>
                                        </p:tav>
                                        <p:tav tm="100000">
                                          <p:val>
                                            <p:strVal val="#ppt_y"/>
                                          </p:val>
                                        </p:tav>
                                      </p:tavLst>
                                    </p:anim>
                                  </p:childTnLst>
                                </p:cTn>
                              </p:par>
                              <p:par>
                                <p:cTn id="15" presetID="9" presetClass="entr" presetSubtype="0" fill="hold" nodeType="withEffect">
                                  <p:stCondLst>
                                    <p:cond delay="0"/>
                                  </p:stCondLst>
                                  <p:childTnLst>
                                    <p:set>
                                      <p:cBhvr>
                                        <p:cTn id="16" dur="1" fill="hold">
                                          <p:stCondLst>
                                            <p:cond delay="0"/>
                                          </p:stCondLst>
                                        </p:cTn>
                                        <p:tgtEl>
                                          <p:spTgt spid="50180"/>
                                        </p:tgtEl>
                                        <p:attrNameLst>
                                          <p:attrName>style.visibility</p:attrName>
                                        </p:attrNameLst>
                                      </p:cBhvr>
                                      <p:to>
                                        <p:strVal val="visible"/>
                                      </p:to>
                                    </p:set>
                                    <p:animEffect transition="in" filter="dissolve">
                                      <p:cBhvr>
                                        <p:cTn id="17" dur="500"/>
                                        <p:tgtEl>
                                          <p:spTgt spid="50180"/>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50185"/>
                                        </p:tgtEl>
                                        <p:attrNameLst>
                                          <p:attrName>style.visibility</p:attrName>
                                        </p:attrNameLst>
                                      </p:cBhvr>
                                      <p:to>
                                        <p:strVal val="visible"/>
                                      </p:to>
                                    </p:set>
                                    <p:animEffect transition="in" filter="dissolve">
                                      <p:cBhvr>
                                        <p:cTn id="20" dur="500"/>
                                        <p:tgtEl>
                                          <p:spTgt spid="50185"/>
                                        </p:tgtEl>
                                      </p:cBhvr>
                                    </p:animEffect>
                                  </p:childTnLst>
                                </p:cTn>
                              </p:par>
                              <p:par>
                                <p:cTn id="21" presetID="9" presetClass="entr" presetSubtype="0" fill="hold" nodeType="withEffect">
                                  <p:stCondLst>
                                    <p:cond delay="0"/>
                                  </p:stCondLst>
                                  <p:childTnLst>
                                    <p:set>
                                      <p:cBhvr>
                                        <p:cTn id="22" dur="1" fill="hold">
                                          <p:stCondLst>
                                            <p:cond delay="0"/>
                                          </p:stCondLst>
                                        </p:cTn>
                                        <p:tgtEl>
                                          <p:spTgt spid="50182"/>
                                        </p:tgtEl>
                                        <p:attrNameLst>
                                          <p:attrName>style.visibility</p:attrName>
                                        </p:attrNameLst>
                                      </p:cBhvr>
                                      <p:to>
                                        <p:strVal val="visible"/>
                                      </p:to>
                                    </p:set>
                                    <p:animEffect transition="in" filter="dissolve">
                                      <p:cBhvr>
                                        <p:cTn id="23" dur="500"/>
                                        <p:tgtEl>
                                          <p:spTgt spid="50182"/>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50186"/>
                                        </p:tgtEl>
                                        <p:attrNameLst>
                                          <p:attrName>style.visibility</p:attrName>
                                        </p:attrNameLst>
                                      </p:cBhvr>
                                      <p:to>
                                        <p:strVal val="visible"/>
                                      </p:to>
                                    </p:set>
                                    <p:animEffect transition="in" filter="dissolve">
                                      <p:cBhvr>
                                        <p:cTn id="26" dur="500"/>
                                        <p:tgtEl>
                                          <p:spTgt spid="5018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50179">
                                            <p:txEl>
                                              <p:pRg st="2" end="2"/>
                                            </p:txEl>
                                          </p:spTgt>
                                        </p:tgtEl>
                                        <p:attrNameLst>
                                          <p:attrName>style.visibility</p:attrName>
                                        </p:attrNameLst>
                                      </p:cBhvr>
                                      <p:to>
                                        <p:strVal val="visible"/>
                                      </p:to>
                                    </p:set>
                                    <p:anim calcmode="lin" valueType="num">
                                      <p:cBhvr additive="base">
                                        <p:cTn id="31"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0179">
                                            <p:txEl>
                                              <p:pRg st="2" end="2"/>
                                            </p:txEl>
                                          </p:spTgt>
                                        </p:tgtEl>
                                        <p:attrNameLst>
                                          <p:attrName>ppt_y</p:attrName>
                                        </p:attrNameLst>
                                      </p:cBhvr>
                                      <p:tavLst>
                                        <p:tav tm="0">
                                          <p:val>
                                            <p:strVal val="1+#ppt_h/2"/>
                                          </p:val>
                                        </p:tav>
                                        <p:tav tm="100000">
                                          <p:val>
                                            <p:strVal val="#ppt_y"/>
                                          </p:val>
                                        </p:tav>
                                      </p:tavLst>
                                    </p:anim>
                                  </p:childTnLst>
                                </p:cTn>
                              </p:par>
                              <p:par>
                                <p:cTn id="33" presetID="9" presetClass="entr" presetSubtype="0" fill="hold" nodeType="withEffect">
                                  <p:stCondLst>
                                    <p:cond delay="0"/>
                                  </p:stCondLst>
                                  <p:childTnLst>
                                    <p:set>
                                      <p:cBhvr>
                                        <p:cTn id="34" dur="1" fill="hold">
                                          <p:stCondLst>
                                            <p:cond delay="0"/>
                                          </p:stCondLst>
                                        </p:cTn>
                                        <p:tgtEl>
                                          <p:spTgt spid="50184"/>
                                        </p:tgtEl>
                                        <p:attrNameLst>
                                          <p:attrName>style.visibility</p:attrName>
                                        </p:attrNameLst>
                                      </p:cBhvr>
                                      <p:to>
                                        <p:strVal val="visible"/>
                                      </p:to>
                                    </p:set>
                                    <p:animEffect transition="in" filter="dissolve">
                                      <p:cBhvr>
                                        <p:cTn id="35" dur="500"/>
                                        <p:tgtEl>
                                          <p:spTgt spid="50184"/>
                                        </p:tgtEl>
                                      </p:cBhvr>
                                    </p:animEffect>
                                  </p:childTnLst>
                                </p:cTn>
                              </p:par>
                              <p:par>
                                <p:cTn id="36" presetID="9" presetClass="entr" presetSubtype="0" fill="hold" grpId="0" nodeType="withEffect">
                                  <p:stCondLst>
                                    <p:cond delay="0"/>
                                  </p:stCondLst>
                                  <p:childTnLst>
                                    <p:set>
                                      <p:cBhvr>
                                        <p:cTn id="37" dur="1" fill="hold">
                                          <p:stCondLst>
                                            <p:cond delay="0"/>
                                          </p:stCondLst>
                                        </p:cTn>
                                        <p:tgtEl>
                                          <p:spTgt spid="50187"/>
                                        </p:tgtEl>
                                        <p:attrNameLst>
                                          <p:attrName>style.visibility</p:attrName>
                                        </p:attrNameLst>
                                      </p:cBhvr>
                                      <p:to>
                                        <p:strVal val="visible"/>
                                      </p:to>
                                    </p:set>
                                    <p:animEffect transition="in" filter="dissolve">
                                      <p:cBhvr>
                                        <p:cTn id="38" dur="500"/>
                                        <p:tgtEl>
                                          <p:spTgt spid="50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5" grpId="0"/>
      <p:bldP spid="50186" grpId="0"/>
      <p:bldP spid="5018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066800" y="263525"/>
            <a:ext cx="8077200" cy="457200"/>
          </a:xfrm>
        </p:spPr>
        <p:txBody>
          <a:bodyPr/>
          <a:lstStyle/>
          <a:p>
            <a:pPr eaLnBrk="1" hangingPunct="1"/>
            <a:r>
              <a:rPr lang="en-US" dirty="0" smtClean="0">
                <a:latin typeface="Arial" charset="0"/>
                <a:cs typeface="Arial" charset="0"/>
              </a:rPr>
              <a:t>Sweep Overview – Rules</a:t>
            </a:r>
          </a:p>
        </p:txBody>
      </p:sp>
      <p:sp>
        <p:nvSpPr>
          <p:cNvPr id="100355"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The sweep path is a set of sketched curves contained in a sketch, a curve, or a set of model edges.</a:t>
            </a:r>
          </a:p>
          <a:p>
            <a:pPr eaLnBrk="1" hangingPunct="1">
              <a:spcBef>
                <a:spcPts val="2000"/>
              </a:spcBef>
            </a:pPr>
            <a:r>
              <a:rPr lang="en-US" smtClean="0">
                <a:latin typeface="Arial" charset="0"/>
                <a:cs typeface="Arial" charset="0"/>
              </a:rPr>
              <a:t>The sweep section must be a closed contour.</a:t>
            </a:r>
          </a:p>
          <a:p>
            <a:pPr eaLnBrk="1" hangingPunct="1">
              <a:spcBef>
                <a:spcPts val="2000"/>
              </a:spcBef>
            </a:pPr>
            <a:r>
              <a:rPr lang="en-US" smtClean="0">
                <a:latin typeface="Arial" charset="0"/>
                <a:cs typeface="Arial" charset="0"/>
              </a:rPr>
              <a:t>The start point of the path must lie on the plane of the sweep section.</a:t>
            </a:r>
          </a:p>
          <a:p>
            <a:pPr eaLnBrk="1" hangingPunct="1">
              <a:spcBef>
                <a:spcPts val="2000"/>
              </a:spcBef>
            </a:pPr>
            <a:r>
              <a:rPr lang="en-US" smtClean="0">
                <a:latin typeface="Arial" charset="0"/>
                <a:cs typeface="Arial" charset="0"/>
              </a:rPr>
              <a:t>The section, path or the resulting solid cannot be self-intersecting.</a:t>
            </a:r>
          </a:p>
        </p:txBody>
      </p:sp>
    </p:spTree>
    <p:extLst>
      <p:ext uri="{BB962C8B-B14F-4D97-AF65-F5344CB8AC3E}">
        <p14:creationId xmlns:p14="http://schemas.microsoft.com/office/powerpoint/2010/main" val="15575373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0355">
                                            <p:txEl>
                                              <p:pRg st="0" end="0"/>
                                            </p:txEl>
                                          </p:spTgt>
                                        </p:tgtEl>
                                        <p:attrNameLst>
                                          <p:attrName>style.visibility</p:attrName>
                                        </p:attrNameLst>
                                      </p:cBhvr>
                                      <p:to>
                                        <p:strVal val="visible"/>
                                      </p:to>
                                    </p:set>
                                    <p:anim calcmode="lin" valueType="num">
                                      <p:cBhvr additive="base">
                                        <p:cTn id="7" dur="500" fill="hold"/>
                                        <p:tgtEl>
                                          <p:spTgt spid="10035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03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0355">
                                            <p:txEl>
                                              <p:pRg st="1" end="1"/>
                                            </p:txEl>
                                          </p:spTgt>
                                        </p:tgtEl>
                                        <p:attrNameLst>
                                          <p:attrName>style.visibility</p:attrName>
                                        </p:attrNameLst>
                                      </p:cBhvr>
                                      <p:to>
                                        <p:strVal val="visible"/>
                                      </p:to>
                                    </p:set>
                                    <p:anim calcmode="lin" valueType="num">
                                      <p:cBhvr additive="base">
                                        <p:cTn id="13" dur="500" fill="hold"/>
                                        <p:tgtEl>
                                          <p:spTgt spid="10035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03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0355">
                                            <p:txEl>
                                              <p:pRg st="2" end="2"/>
                                            </p:txEl>
                                          </p:spTgt>
                                        </p:tgtEl>
                                        <p:attrNameLst>
                                          <p:attrName>style.visibility</p:attrName>
                                        </p:attrNameLst>
                                      </p:cBhvr>
                                      <p:to>
                                        <p:strVal val="visible"/>
                                      </p:to>
                                    </p:set>
                                    <p:anim calcmode="lin" valueType="num">
                                      <p:cBhvr additive="base">
                                        <p:cTn id="19" dur="500" fill="hold"/>
                                        <p:tgtEl>
                                          <p:spTgt spid="10035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03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0355">
                                            <p:txEl>
                                              <p:pRg st="3" end="3"/>
                                            </p:txEl>
                                          </p:spTgt>
                                        </p:tgtEl>
                                        <p:attrNameLst>
                                          <p:attrName>style.visibility</p:attrName>
                                        </p:attrNameLst>
                                      </p:cBhvr>
                                      <p:to>
                                        <p:strVal val="visible"/>
                                      </p:to>
                                    </p:set>
                                    <p:anim calcmode="lin" valueType="num">
                                      <p:cBhvr additive="base">
                                        <p:cTn id="25" dur="500" fill="hold"/>
                                        <p:tgtEl>
                                          <p:spTgt spid="10035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03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066800" y="263525"/>
            <a:ext cx="8077200" cy="457200"/>
          </a:xfrm>
        </p:spPr>
        <p:txBody>
          <a:bodyPr/>
          <a:lstStyle/>
          <a:p>
            <a:pPr eaLnBrk="1" hangingPunct="1"/>
            <a:r>
              <a:rPr lang="en-US" dirty="0" smtClean="0">
                <a:latin typeface="Arial" charset="0"/>
                <a:cs typeface="Arial" charset="0"/>
              </a:rPr>
              <a:t>Sweep Overview – Tips</a:t>
            </a:r>
          </a:p>
        </p:txBody>
      </p:sp>
      <p:sp>
        <p:nvSpPr>
          <p:cNvPr id="101379"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Make the sweep path first. Then make the section.</a:t>
            </a:r>
          </a:p>
          <a:p>
            <a:pPr eaLnBrk="1" hangingPunct="1">
              <a:spcBef>
                <a:spcPts val="2000"/>
              </a:spcBef>
            </a:pPr>
            <a:r>
              <a:rPr lang="en-US" smtClean="0">
                <a:latin typeface="Arial" charset="0"/>
                <a:cs typeface="Arial" charset="0"/>
              </a:rPr>
              <a:t>Create small cross sections away from other part geometry.</a:t>
            </a:r>
          </a:p>
          <a:p>
            <a:pPr eaLnBrk="1" hangingPunct="1">
              <a:spcBef>
                <a:spcPts val="2000"/>
              </a:spcBef>
            </a:pPr>
            <a:r>
              <a:rPr lang="en-US" smtClean="0">
                <a:latin typeface="Arial" charset="0"/>
                <a:cs typeface="Arial" charset="0"/>
              </a:rPr>
              <a:t>Then move the sweep section into position by adding a </a:t>
            </a:r>
            <a:r>
              <a:rPr lang="en-US" u="sng" smtClean="0">
                <a:latin typeface="Arial" charset="0"/>
                <a:cs typeface="Arial" charset="0"/>
              </a:rPr>
              <a:t>Coincident</a:t>
            </a:r>
            <a:r>
              <a:rPr lang="en-US" smtClean="0">
                <a:latin typeface="Arial" charset="0"/>
                <a:cs typeface="Arial" charset="0"/>
              </a:rPr>
              <a:t> or </a:t>
            </a:r>
            <a:r>
              <a:rPr lang="en-US" u="sng" smtClean="0">
                <a:latin typeface="Arial" charset="0"/>
                <a:cs typeface="Arial" charset="0"/>
              </a:rPr>
              <a:t>Pierce</a:t>
            </a:r>
            <a:r>
              <a:rPr lang="en-US" smtClean="0">
                <a:latin typeface="Arial" charset="0"/>
                <a:cs typeface="Arial" charset="0"/>
              </a:rPr>
              <a:t> relation to the end of the sweep path.</a:t>
            </a:r>
          </a:p>
        </p:txBody>
      </p:sp>
    </p:spTree>
    <p:extLst>
      <p:ext uri="{BB962C8B-B14F-4D97-AF65-F5344CB8AC3E}">
        <p14:creationId xmlns:p14="http://schemas.microsoft.com/office/powerpoint/2010/main" val="207307261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1379">
                                            <p:txEl>
                                              <p:pRg st="0" end="0"/>
                                            </p:txEl>
                                          </p:spTgt>
                                        </p:tgtEl>
                                        <p:attrNameLst>
                                          <p:attrName>style.visibility</p:attrName>
                                        </p:attrNameLst>
                                      </p:cBhvr>
                                      <p:to>
                                        <p:strVal val="visible"/>
                                      </p:to>
                                    </p:set>
                                    <p:anim calcmode="lin" valueType="num">
                                      <p:cBhvr additive="base">
                                        <p:cTn id="7" dur="500" fill="hold"/>
                                        <p:tgtEl>
                                          <p:spTgt spid="1013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13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1379">
                                            <p:txEl>
                                              <p:pRg st="1" end="1"/>
                                            </p:txEl>
                                          </p:spTgt>
                                        </p:tgtEl>
                                        <p:attrNameLst>
                                          <p:attrName>style.visibility</p:attrName>
                                        </p:attrNameLst>
                                      </p:cBhvr>
                                      <p:to>
                                        <p:strVal val="visible"/>
                                      </p:to>
                                    </p:set>
                                    <p:anim calcmode="lin" valueType="num">
                                      <p:cBhvr additive="base">
                                        <p:cTn id="13" dur="500" fill="hold"/>
                                        <p:tgtEl>
                                          <p:spTgt spid="10137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13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1379">
                                            <p:txEl>
                                              <p:pRg st="2" end="2"/>
                                            </p:txEl>
                                          </p:spTgt>
                                        </p:tgtEl>
                                        <p:attrNameLst>
                                          <p:attrName>style.visibility</p:attrName>
                                        </p:attrNameLst>
                                      </p:cBhvr>
                                      <p:to>
                                        <p:strVal val="visible"/>
                                      </p:to>
                                    </p:set>
                                    <p:anim calcmode="lin" valueType="num">
                                      <p:cBhvr additive="base">
                                        <p:cTn id="19" dur="500" fill="hold"/>
                                        <p:tgtEl>
                                          <p:spTgt spid="10137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13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latin typeface="Arial" charset="0"/>
                <a:cs typeface="Arial" charset="0"/>
              </a:rPr>
              <a:t>To Create the Sweep Path:</a:t>
            </a:r>
          </a:p>
        </p:txBody>
      </p:sp>
      <p:sp>
        <p:nvSpPr>
          <p:cNvPr id="102403" name="Rectangle 3"/>
          <p:cNvSpPr>
            <a:spLocks noGrp="1" noChangeArrowheads="1"/>
          </p:cNvSpPr>
          <p:nvPr>
            <p:ph type="body" sz="half" idx="1"/>
          </p:nvPr>
        </p:nvSpPr>
        <p:spPr>
          <a:xfrm>
            <a:off x="201613" y="1296988"/>
            <a:ext cx="4403725" cy="4862512"/>
          </a:xfrm>
        </p:spPr>
        <p:txBody>
          <a:bodyPr/>
          <a:lstStyle/>
          <a:p>
            <a:pPr marL="533400" indent="-533400" eaLnBrk="1" hangingPunct="1">
              <a:spcBef>
                <a:spcPts val="2000"/>
              </a:spcBef>
              <a:buFontTx/>
              <a:buAutoNum type="arabicPeriod"/>
            </a:pPr>
            <a:r>
              <a:rPr lang="en-US" smtClean="0">
                <a:latin typeface="Arial" charset="0"/>
                <a:cs typeface="Arial" charset="0"/>
              </a:rPr>
              <a:t>Open a sketch on the Front plane.</a:t>
            </a:r>
          </a:p>
          <a:p>
            <a:pPr marL="533400" indent="-533400" eaLnBrk="1" hangingPunct="1">
              <a:spcBef>
                <a:spcPts val="2000"/>
              </a:spcBef>
              <a:buFontTx/>
              <a:buAutoNum type="arabicPeriod"/>
            </a:pPr>
            <a:r>
              <a:rPr lang="en-US" smtClean="0">
                <a:latin typeface="Arial" charset="0"/>
                <a:cs typeface="Arial" charset="0"/>
              </a:rPr>
              <a:t>Sketch the Sweep path using the </a:t>
            </a:r>
            <a:r>
              <a:rPr lang="en-US" u="sng" smtClean="0">
                <a:latin typeface="Arial" charset="0"/>
                <a:cs typeface="Arial" charset="0"/>
              </a:rPr>
              <a:t>Line</a:t>
            </a:r>
            <a:r>
              <a:rPr lang="en-US" smtClean="0">
                <a:latin typeface="Arial" charset="0"/>
                <a:cs typeface="Arial" charset="0"/>
              </a:rPr>
              <a:t> and </a:t>
            </a:r>
            <a:r>
              <a:rPr lang="en-US" u="sng" smtClean="0">
                <a:latin typeface="Arial" charset="0"/>
                <a:cs typeface="Arial" charset="0"/>
              </a:rPr>
              <a:t>Tangent Arc</a:t>
            </a:r>
            <a:r>
              <a:rPr lang="en-US" smtClean="0">
                <a:latin typeface="Arial" charset="0"/>
                <a:cs typeface="Arial" charset="0"/>
              </a:rPr>
              <a:t> sketch tools.</a:t>
            </a:r>
          </a:p>
          <a:p>
            <a:pPr marL="533400" indent="-533400" eaLnBrk="1" hangingPunct="1">
              <a:spcBef>
                <a:spcPts val="2000"/>
              </a:spcBef>
              <a:buFontTx/>
              <a:buAutoNum type="arabicPeriod"/>
            </a:pPr>
            <a:r>
              <a:rPr lang="en-US" smtClean="0">
                <a:latin typeface="Arial" charset="0"/>
                <a:cs typeface="Arial" charset="0"/>
              </a:rPr>
              <a:t>Dimension as shown.</a:t>
            </a:r>
          </a:p>
          <a:p>
            <a:pPr marL="533400" indent="-533400" eaLnBrk="1" hangingPunct="1">
              <a:spcBef>
                <a:spcPts val="2000"/>
              </a:spcBef>
              <a:buFontTx/>
              <a:buAutoNum type="arabicPeriod"/>
            </a:pPr>
            <a:r>
              <a:rPr lang="en-US" smtClean="0">
                <a:latin typeface="Arial" charset="0"/>
                <a:cs typeface="Arial" charset="0"/>
              </a:rPr>
              <a:t>Close the sketch.</a:t>
            </a:r>
          </a:p>
        </p:txBody>
      </p:sp>
      <p:pic>
        <p:nvPicPr>
          <p:cNvPr id="102404" name="Picture 4"/>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4527550" y="2136775"/>
            <a:ext cx="4324350" cy="3125788"/>
          </a:xfrm>
          <a:noFill/>
        </p:spPr>
      </p:pic>
    </p:spTree>
    <p:extLst>
      <p:ext uri="{BB962C8B-B14F-4D97-AF65-F5344CB8AC3E}">
        <p14:creationId xmlns:p14="http://schemas.microsoft.com/office/powerpoint/2010/main" val="25341820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2403">
                                            <p:txEl>
                                              <p:pRg st="0" end="0"/>
                                            </p:txEl>
                                          </p:spTgt>
                                        </p:tgtEl>
                                        <p:attrNameLst>
                                          <p:attrName>style.visibility</p:attrName>
                                        </p:attrNameLst>
                                      </p:cBhvr>
                                      <p:to>
                                        <p:strVal val="visible"/>
                                      </p:to>
                                    </p:set>
                                    <p:anim calcmode="lin" valueType="num">
                                      <p:cBhvr additive="base">
                                        <p:cTn id="7" dur="500" fill="hold"/>
                                        <p:tgtEl>
                                          <p:spTgt spid="1024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2403">
                                            <p:txEl>
                                              <p:pRg st="1" end="1"/>
                                            </p:txEl>
                                          </p:spTgt>
                                        </p:tgtEl>
                                        <p:attrNameLst>
                                          <p:attrName>style.visibility</p:attrName>
                                        </p:attrNameLst>
                                      </p:cBhvr>
                                      <p:to>
                                        <p:strVal val="visible"/>
                                      </p:to>
                                    </p:set>
                                    <p:anim calcmode="lin" valueType="num">
                                      <p:cBhvr additive="base">
                                        <p:cTn id="13" dur="500" fill="hold"/>
                                        <p:tgtEl>
                                          <p:spTgt spid="10240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2403">
                                            <p:txEl>
                                              <p:pRg st="1" end="1"/>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53" presetClass="entr" presetSubtype="0" fill="hold" nodeType="afterEffect">
                                  <p:stCondLst>
                                    <p:cond delay="0"/>
                                  </p:stCondLst>
                                  <p:childTnLst>
                                    <p:set>
                                      <p:cBhvr>
                                        <p:cTn id="17" dur="1" fill="hold">
                                          <p:stCondLst>
                                            <p:cond delay="0"/>
                                          </p:stCondLst>
                                        </p:cTn>
                                        <p:tgtEl>
                                          <p:spTgt spid="102404"/>
                                        </p:tgtEl>
                                        <p:attrNameLst>
                                          <p:attrName>style.visibility</p:attrName>
                                        </p:attrNameLst>
                                      </p:cBhvr>
                                      <p:to>
                                        <p:strVal val="visible"/>
                                      </p:to>
                                    </p:set>
                                    <p:anim calcmode="lin" valueType="num">
                                      <p:cBhvr>
                                        <p:cTn id="18" dur="500" fill="hold"/>
                                        <p:tgtEl>
                                          <p:spTgt spid="102404"/>
                                        </p:tgtEl>
                                        <p:attrNameLst>
                                          <p:attrName>ppt_w</p:attrName>
                                        </p:attrNameLst>
                                      </p:cBhvr>
                                      <p:tavLst>
                                        <p:tav tm="0">
                                          <p:val>
                                            <p:fltVal val="0"/>
                                          </p:val>
                                        </p:tav>
                                        <p:tav tm="100000">
                                          <p:val>
                                            <p:strVal val="#ppt_w"/>
                                          </p:val>
                                        </p:tav>
                                      </p:tavLst>
                                    </p:anim>
                                    <p:anim calcmode="lin" valueType="num">
                                      <p:cBhvr>
                                        <p:cTn id="19" dur="500" fill="hold"/>
                                        <p:tgtEl>
                                          <p:spTgt spid="102404"/>
                                        </p:tgtEl>
                                        <p:attrNameLst>
                                          <p:attrName>ppt_h</p:attrName>
                                        </p:attrNameLst>
                                      </p:cBhvr>
                                      <p:tavLst>
                                        <p:tav tm="0">
                                          <p:val>
                                            <p:fltVal val="0"/>
                                          </p:val>
                                        </p:tav>
                                        <p:tav tm="100000">
                                          <p:val>
                                            <p:strVal val="#ppt_h"/>
                                          </p:val>
                                        </p:tav>
                                      </p:tavLst>
                                    </p:anim>
                                    <p:animEffect transition="in" filter="fade">
                                      <p:cBhvr>
                                        <p:cTn id="20" dur="500"/>
                                        <p:tgtEl>
                                          <p:spTgt spid="10240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2403">
                                            <p:txEl>
                                              <p:pRg st="2" end="2"/>
                                            </p:txEl>
                                          </p:spTgt>
                                        </p:tgtEl>
                                        <p:attrNameLst>
                                          <p:attrName>style.visibility</p:attrName>
                                        </p:attrNameLst>
                                      </p:cBhvr>
                                      <p:to>
                                        <p:strVal val="visible"/>
                                      </p:to>
                                    </p:set>
                                    <p:anim calcmode="lin" valueType="num">
                                      <p:cBhvr additive="base">
                                        <p:cTn id="25" dur="500" fill="hold"/>
                                        <p:tgtEl>
                                          <p:spTgt spid="10240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240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2403">
                                            <p:txEl>
                                              <p:pRg st="3" end="3"/>
                                            </p:txEl>
                                          </p:spTgt>
                                        </p:tgtEl>
                                        <p:attrNameLst>
                                          <p:attrName>style.visibility</p:attrName>
                                        </p:attrNameLst>
                                      </p:cBhvr>
                                      <p:to>
                                        <p:strVal val="visible"/>
                                      </p:to>
                                    </p:set>
                                    <p:anim calcmode="lin" valueType="num">
                                      <p:cBhvr additive="base">
                                        <p:cTn id="31" dur="500" fill="hold"/>
                                        <p:tgtEl>
                                          <p:spTgt spid="10240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240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latin typeface="Arial" charset="0"/>
                <a:cs typeface="Arial" charset="0"/>
              </a:rPr>
              <a:t>To Create the Sweep Section:</a:t>
            </a:r>
          </a:p>
        </p:txBody>
      </p:sp>
      <p:sp>
        <p:nvSpPr>
          <p:cNvPr id="104451" name="Rectangle 3"/>
          <p:cNvSpPr>
            <a:spLocks noGrp="1" noChangeArrowheads="1"/>
          </p:cNvSpPr>
          <p:nvPr>
            <p:ph type="body" sz="half" idx="1"/>
          </p:nvPr>
        </p:nvSpPr>
        <p:spPr>
          <a:xfrm>
            <a:off x="201613" y="1296988"/>
            <a:ext cx="5589587" cy="4862512"/>
          </a:xfrm>
        </p:spPr>
        <p:txBody>
          <a:bodyPr/>
          <a:lstStyle/>
          <a:p>
            <a:pPr marL="533400" indent="-533400" eaLnBrk="1" hangingPunct="1">
              <a:lnSpc>
                <a:spcPct val="85000"/>
              </a:lnSpc>
              <a:spcBef>
                <a:spcPts val="2000"/>
              </a:spcBef>
              <a:buFontTx/>
              <a:buAutoNum type="arabicPeriod"/>
            </a:pPr>
            <a:r>
              <a:rPr lang="en-US" smtClean="0">
                <a:latin typeface="Arial" charset="0"/>
                <a:cs typeface="Arial" charset="0"/>
              </a:rPr>
              <a:t>Open a sketch on the Right plane.</a:t>
            </a:r>
          </a:p>
          <a:p>
            <a:pPr marL="533400" indent="-533400" eaLnBrk="1" hangingPunct="1">
              <a:lnSpc>
                <a:spcPct val="85000"/>
              </a:lnSpc>
              <a:spcBef>
                <a:spcPts val="2000"/>
              </a:spcBef>
              <a:buFontTx/>
              <a:buAutoNum type="arabicPeriod"/>
            </a:pPr>
            <a:r>
              <a:rPr lang="en-US" smtClean="0">
                <a:latin typeface="Arial" charset="0"/>
                <a:cs typeface="Arial" charset="0"/>
              </a:rPr>
              <a:t>Sketch the Sweep section </a:t>
            </a:r>
            <a:br>
              <a:rPr lang="en-US" smtClean="0">
                <a:latin typeface="Arial" charset="0"/>
                <a:cs typeface="Arial" charset="0"/>
              </a:rPr>
            </a:br>
            <a:r>
              <a:rPr lang="en-US" smtClean="0">
                <a:latin typeface="Arial" charset="0"/>
                <a:cs typeface="Arial" charset="0"/>
              </a:rPr>
              <a:t>using the </a:t>
            </a:r>
            <a:r>
              <a:rPr lang="en-US" u="sng" smtClean="0">
                <a:latin typeface="Arial" charset="0"/>
                <a:cs typeface="Arial" charset="0"/>
              </a:rPr>
              <a:t>Ellipse</a:t>
            </a:r>
            <a:r>
              <a:rPr lang="en-US" smtClean="0">
                <a:latin typeface="Arial" charset="0"/>
                <a:cs typeface="Arial" charset="0"/>
              </a:rPr>
              <a:t> sketch </a:t>
            </a:r>
            <a:br>
              <a:rPr lang="en-US" smtClean="0">
                <a:latin typeface="Arial" charset="0"/>
                <a:cs typeface="Arial" charset="0"/>
              </a:rPr>
            </a:br>
            <a:r>
              <a:rPr lang="en-US" smtClean="0">
                <a:latin typeface="Arial" charset="0"/>
                <a:cs typeface="Arial" charset="0"/>
              </a:rPr>
              <a:t>tool.</a:t>
            </a:r>
          </a:p>
          <a:p>
            <a:pPr marL="533400" indent="-533400" eaLnBrk="1" hangingPunct="1">
              <a:lnSpc>
                <a:spcPct val="85000"/>
              </a:lnSpc>
              <a:spcBef>
                <a:spcPts val="2000"/>
              </a:spcBef>
              <a:buFontTx/>
              <a:buAutoNum type="arabicPeriod"/>
            </a:pPr>
            <a:r>
              <a:rPr lang="en-US" smtClean="0">
                <a:latin typeface="Arial" charset="0"/>
                <a:cs typeface="Arial" charset="0"/>
              </a:rPr>
              <a:t>Add a </a:t>
            </a:r>
            <a:r>
              <a:rPr lang="en-US" u="sng" smtClean="0">
                <a:latin typeface="Arial" charset="0"/>
                <a:cs typeface="Arial" charset="0"/>
              </a:rPr>
              <a:t>Horizontal</a:t>
            </a:r>
            <a:r>
              <a:rPr lang="en-US" smtClean="0">
                <a:latin typeface="Arial" charset="0"/>
                <a:cs typeface="Arial" charset="0"/>
              </a:rPr>
              <a:t> relation between the center of the ellipse and one end of the </a:t>
            </a:r>
            <a:br>
              <a:rPr lang="en-US" smtClean="0">
                <a:latin typeface="Arial" charset="0"/>
                <a:cs typeface="Arial" charset="0"/>
              </a:rPr>
            </a:br>
            <a:r>
              <a:rPr lang="en-US" smtClean="0">
                <a:latin typeface="Arial" charset="0"/>
                <a:cs typeface="Arial" charset="0"/>
              </a:rPr>
              <a:t>major axis.</a:t>
            </a:r>
          </a:p>
          <a:p>
            <a:pPr marL="533400" indent="-533400" eaLnBrk="1" hangingPunct="1">
              <a:lnSpc>
                <a:spcPct val="85000"/>
              </a:lnSpc>
              <a:spcBef>
                <a:spcPts val="2000"/>
              </a:spcBef>
              <a:buFontTx/>
              <a:buAutoNum type="arabicPeriod"/>
            </a:pPr>
            <a:r>
              <a:rPr lang="en-US" smtClean="0">
                <a:latin typeface="Arial" charset="0"/>
                <a:cs typeface="Arial" charset="0"/>
              </a:rPr>
              <a:t>Dimension the major and </a:t>
            </a:r>
            <a:br>
              <a:rPr lang="en-US" smtClean="0">
                <a:latin typeface="Arial" charset="0"/>
                <a:cs typeface="Arial" charset="0"/>
              </a:rPr>
            </a:br>
            <a:r>
              <a:rPr lang="en-US" smtClean="0">
                <a:latin typeface="Arial" charset="0"/>
                <a:cs typeface="Arial" charset="0"/>
              </a:rPr>
              <a:t>minor axes of the ellipse.</a:t>
            </a:r>
          </a:p>
        </p:txBody>
      </p:sp>
      <p:pic>
        <p:nvPicPr>
          <p:cNvPr id="104452" name="Picture 4"/>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707063" y="1649413"/>
            <a:ext cx="3144837" cy="3241675"/>
          </a:xfrm>
          <a:noFill/>
        </p:spPr>
      </p:pic>
      <p:sp>
        <p:nvSpPr>
          <p:cNvPr id="104454" name="Text Box 6"/>
          <p:cNvSpPr txBox="1">
            <a:spLocks noChangeArrowheads="1"/>
          </p:cNvSpPr>
          <p:nvPr/>
        </p:nvSpPr>
        <p:spPr bwMode="auto">
          <a:xfrm>
            <a:off x="6019800" y="4038600"/>
            <a:ext cx="13017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Horizontal</a:t>
            </a:r>
          </a:p>
        </p:txBody>
      </p:sp>
      <p:grpSp>
        <p:nvGrpSpPr>
          <p:cNvPr id="2" name="Group 14"/>
          <p:cNvGrpSpPr>
            <a:grpSpLocks/>
          </p:cNvGrpSpPr>
          <p:nvPr/>
        </p:nvGrpSpPr>
        <p:grpSpPr bwMode="auto">
          <a:xfrm>
            <a:off x="6705600" y="3505200"/>
            <a:ext cx="1143000" cy="762000"/>
            <a:chOff x="4080" y="2736"/>
            <a:chExt cx="624" cy="432"/>
          </a:xfrm>
        </p:grpSpPr>
        <p:sp>
          <p:nvSpPr>
            <p:cNvPr id="31751" name="Line 7"/>
            <p:cNvSpPr>
              <a:spLocks noChangeShapeType="1"/>
            </p:cNvSpPr>
            <p:nvPr/>
          </p:nvSpPr>
          <p:spPr bwMode="auto">
            <a:xfrm>
              <a:off x="4512" y="3168"/>
              <a:ext cx="192"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spAutoFit/>
            </a:bodyPr>
            <a:lstStyle/>
            <a:p>
              <a:endParaRPr lang="en-US"/>
            </a:p>
          </p:txBody>
        </p:sp>
        <p:sp>
          <p:nvSpPr>
            <p:cNvPr id="31752" name="Line 8"/>
            <p:cNvSpPr>
              <a:spLocks noChangeShapeType="1"/>
            </p:cNvSpPr>
            <p:nvPr/>
          </p:nvSpPr>
          <p:spPr bwMode="auto">
            <a:xfrm flipH="1" flipV="1">
              <a:off x="4080" y="2736"/>
              <a:ext cx="624" cy="43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31753" name="Line 9"/>
            <p:cNvSpPr>
              <a:spLocks noChangeShapeType="1"/>
            </p:cNvSpPr>
            <p:nvPr/>
          </p:nvSpPr>
          <p:spPr bwMode="auto">
            <a:xfrm flipH="1" flipV="1">
              <a:off x="4512" y="2736"/>
              <a:ext cx="192" cy="43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endParaRPr lang="en-US"/>
            </a:p>
          </p:txBody>
        </p:sp>
      </p:grpSp>
    </p:spTree>
    <p:extLst>
      <p:ext uri="{BB962C8B-B14F-4D97-AF65-F5344CB8AC3E}">
        <p14:creationId xmlns:p14="http://schemas.microsoft.com/office/powerpoint/2010/main" val="21803197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4451">
                                            <p:txEl>
                                              <p:pRg st="0" end="0"/>
                                            </p:txEl>
                                          </p:spTgt>
                                        </p:tgtEl>
                                        <p:attrNameLst>
                                          <p:attrName>style.visibility</p:attrName>
                                        </p:attrNameLst>
                                      </p:cBhvr>
                                      <p:to>
                                        <p:strVal val="visible"/>
                                      </p:to>
                                    </p:set>
                                    <p:anim calcmode="lin" valueType="num">
                                      <p:cBhvr additive="base">
                                        <p:cTn id="7" dur="500" fill="hold"/>
                                        <p:tgtEl>
                                          <p:spTgt spid="1044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44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4451">
                                            <p:txEl>
                                              <p:pRg st="1" end="1"/>
                                            </p:txEl>
                                          </p:spTgt>
                                        </p:tgtEl>
                                        <p:attrNameLst>
                                          <p:attrName>style.visibility</p:attrName>
                                        </p:attrNameLst>
                                      </p:cBhvr>
                                      <p:to>
                                        <p:strVal val="visible"/>
                                      </p:to>
                                    </p:set>
                                    <p:anim calcmode="lin" valueType="num">
                                      <p:cBhvr additive="base">
                                        <p:cTn id="13" dur="500" fill="hold"/>
                                        <p:tgtEl>
                                          <p:spTgt spid="1044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4451">
                                            <p:txEl>
                                              <p:pRg st="1" end="1"/>
                                            </p:txEl>
                                          </p:spTgt>
                                        </p:tgtEl>
                                        <p:attrNameLst>
                                          <p:attrName>ppt_y</p:attrName>
                                        </p:attrNameLst>
                                      </p:cBhvr>
                                      <p:tavLst>
                                        <p:tav tm="0">
                                          <p:val>
                                            <p:strVal val="1+#ppt_h/2"/>
                                          </p:val>
                                        </p:tav>
                                        <p:tav tm="100000">
                                          <p:val>
                                            <p:strVal val="#ppt_y"/>
                                          </p:val>
                                        </p:tav>
                                      </p:tavLst>
                                    </p:anim>
                                  </p:childTnLst>
                                </p:cTn>
                              </p:par>
                            </p:childTnLst>
                          </p:cTn>
                        </p:par>
                        <p:par>
                          <p:cTn id="15" fill="hold" nodeType="afterGroup">
                            <p:stCondLst>
                              <p:cond delay="500"/>
                            </p:stCondLst>
                            <p:childTnLst>
                              <p:par>
                                <p:cTn id="16" presetID="53" presetClass="entr" presetSubtype="0" fill="hold" nodeType="afterEffect">
                                  <p:stCondLst>
                                    <p:cond delay="0"/>
                                  </p:stCondLst>
                                  <p:childTnLst>
                                    <p:set>
                                      <p:cBhvr>
                                        <p:cTn id="17" dur="1" fill="hold">
                                          <p:stCondLst>
                                            <p:cond delay="0"/>
                                          </p:stCondLst>
                                        </p:cTn>
                                        <p:tgtEl>
                                          <p:spTgt spid="104452"/>
                                        </p:tgtEl>
                                        <p:attrNameLst>
                                          <p:attrName>style.visibility</p:attrName>
                                        </p:attrNameLst>
                                      </p:cBhvr>
                                      <p:to>
                                        <p:strVal val="visible"/>
                                      </p:to>
                                    </p:set>
                                    <p:anim calcmode="lin" valueType="num">
                                      <p:cBhvr>
                                        <p:cTn id="18" dur="500" fill="hold"/>
                                        <p:tgtEl>
                                          <p:spTgt spid="104452"/>
                                        </p:tgtEl>
                                        <p:attrNameLst>
                                          <p:attrName>ppt_w</p:attrName>
                                        </p:attrNameLst>
                                      </p:cBhvr>
                                      <p:tavLst>
                                        <p:tav tm="0">
                                          <p:val>
                                            <p:fltVal val="0"/>
                                          </p:val>
                                        </p:tav>
                                        <p:tav tm="100000">
                                          <p:val>
                                            <p:strVal val="#ppt_w"/>
                                          </p:val>
                                        </p:tav>
                                      </p:tavLst>
                                    </p:anim>
                                    <p:anim calcmode="lin" valueType="num">
                                      <p:cBhvr>
                                        <p:cTn id="19" dur="500" fill="hold"/>
                                        <p:tgtEl>
                                          <p:spTgt spid="104452"/>
                                        </p:tgtEl>
                                        <p:attrNameLst>
                                          <p:attrName>ppt_h</p:attrName>
                                        </p:attrNameLst>
                                      </p:cBhvr>
                                      <p:tavLst>
                                        <p:tav tm="0">
                                          <p:val>
                                            <p:fltVal val="0"/>
                                          </p:val>
                                        </p:tav>
                                        <p:tav tm="100000">
                                          <p:val>
                                            <p:strVal val="#ppt_h"/>
                                          </p:val>
                                        </p:tav>
                                      </p:tavLst>
                                    </p:anim>
                                    <p:animEffect transition="in" filter="fade">
                                      <p:cBhvr>
                                        <p:cTn id="20" dur="500"/>
                                        <p:tgtEl>
                                          <p:spTgt spid="10445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4451">
                                            <p:txEl>
                                              <p:pRg st="2" end="2"/>
                                            </p:txEl>
                                          </p:spTgt>
                                        </p:tgtEl>
                                        <p:attrNameLst>
                                          <p:attrName>style.visibility</p:attrName>
                                        </p:attrNameLst>
                                      </p:cBhvr>
                                      <p:to>
                                        <p:strVal val="visible"/>
                                      </p:to>
                                    </p:set>
                                    <p:anim calcmode="lin" valueType="num">
                                      <p:cBhvr additive="base">
                                        <p:cTn id="25" dur="500" fill="hold"/>
                                        <p:tgtEl>
                                          <p:spTgt spid="104451">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4451">
                                            <p:txEl>
                                              <p:pRg st="2" end="2"/>
                                            </p:txEl>
                                          </p:spTgt>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500"/>
                            </p:stCondLst>
                            <p:childTnLst>
                              <p:par>
                                <p:cTn id="28" presetID="53" presetClass="entr" presetSubtype="0" fill="hold" grpId="0" nodeType="afterEffect">
                                  <p:stCondLst>
                                    <p:cond delay="0"/>
                                  </p:stCondLst>
                                  <p:childTnLst>
                                    <p:set>
                                      <p:cBhvr>
                                        <p:cTn id="29" dur="1" fill="hold">
                                          <p:stCondLst>
                                            <p:cond delay="0"/>
                                          </p:stCondLst>
                                        </p:cTn>
                                        <p:tgtEl>
                                          <p:spTgt spid="104454"/>
                                        </p:tgtEl>
                                        <p:attrNameLst>
                                          <p:attrName>style.visibility</p:attrName>
                                        </p:attrNameLst>
                                      </p:cBhvr>
                                      <p:to>
                                        <p:strVal val="visible"/>
                                      </p:to>
                                    </p:set>
                                    <p:anim calcmode="lin" valueType="num">
                                      <p:cBhvr>
                                        <p:cTn id="30" dur="500" fill="hold"/>
                                        <p:tgtEl>
                                          <p:spTgt spid="104454"/>
                                        </p:tgtEl>
                                        <p:attrNameLst>
                                          <p:attrName>ppt_w</p:attrName>
                                        </p:attrNameLst>
                                      </p:cBhvr>
                                      <p:tavLst>
                                        <p:tav tm="0">
                                          <p:val>
                                            <p:fltVal val="0"/>
                                          </p:val>
                                        </p:tav>
                                        <p:tav tm="100000">
                                          <p:val>
                                            <p:strVal val="#ppt_w"/>
                                          </p:val>
                                        </p:tav>
                                      </p:tavLst>
                                    </p:anim>
                                    <p:anim calcmode="lin" valueType="num">
                                      <p:cBhvr>
                                        <p:cTn id="31" dur="500" fill="hold"/>
                                        <p:tgtEl>
                                          <p:spTgt spid="104454"/>
                                        </p:tgtEl>
                                        <p:attrNameLst>
                                          <p:attrName>ppt_h</p:attrName>
                                        </p:attrNameLst>
                                      </p:cBhvr>
                                      <p:tavLst>
                                        <p:tav tm="0">
                                          <p:val>
                                            <p:fltVal val="0"/>
                                          </p:val>
                                        </p:tav>
                                        <p:tav tm="100000">
                                          <p:val>
                                            <p:strVal val="#ppt_h"/>
                                          </p:val>
                                        </p:tav>
                                      </p:tavLst>
                                    </p:anim>
                                    <p:animEffect transition="in" filter="fade">
                                      <p:cBhvr>
                                        <p:cTn id="32" dur="500"/>
                                        <p:tgtEl>
                                          <p:spTgt spid="104454"/>
                                        </p:tgtEl>
                                      </p:cBhvr>
                                    </p:animEffect>
                                  </p:childTnLst>
                                </p:cTn>
                              </p:par>
                              <p:par>
                                <p:cTn id="33" presetID="53" presetClass="entr" presetSubtype="0" fill="hold"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p:cTn id="35" dur="500" fill="hold"/>
                                        <p:tgtEl>
                                          <p:spTgt spid="2"/>
                                        </p:tgtEl>
                                        <p:attrNameLst>
                                          <p:attrName>ppt_w</p:attrName>
                                        </p:attrNameLst>
                                      </p:cBhvr>
                                      <p:tavLst>
                                        <p:tav tm="0">
                                          <p:val>
                                            <p:fltVal val="0"/>
                                          </p:val>
                                        </p:tav>
                                        <p:tav tm="100000">
                                          <p:val>
                                            <p:strVal val="#ppt_w"/>
                                          </p:val>
                                        </p:tav>
                                      </p:tavLst>
                                    </p:anim>
                                    <p:anim calcmode="lin" valueType="num">
                                      <p:cBhvr>
                                        <p:cTn id="36" dur="500" fill="hold"/>
                                        <p:tgtEl>
                                          <p:spTgt spid="2"/>
                                        </p:tgtEl>
                                        <p:attrNameLst>
                                          <p:attrName>ppt_h</p:attrName>
                                        </p:attrNameLst>
                                      </p:cBhvr>
                                      <p:tavLst>
                                        <p:tav tm="0">
                                          <p:val>
                                            <p:fltVal val="0"/>
                                          </p:val>
                                        </p:tav>
                                        <p:tav tm="100000">
                                          <p:val>
                                            <p:strVal val="#ppt_h"/>
                                          </p:val>
                                        </p:tav>
                                      </p:tavLst>
                                    </p:anim>
                                    <p:animEffect transition="in" filter="fade">
                                      <p:cBhvr>
                                        <p:cTn id="37" dur="500"/>
                                        <p:tgtEl>
                                          <p:spTgt spid="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04451">
                                            <p:txEl>
                                              <p:pRg st="3" end="3"/>
                                            </p:txEl>
                                          </p:spTgt>
                                        </p:tgtEl>
                                        <p:attrNameLst>
                                          <p:attrName>style.visibility</p:attrName>
                                        </p:attrNameLst>
                                      </p:cBhvr>
                                      <p:to>
                                        <p:strVal val="visible"/>
                                      </p:to>
                                    </p:set>
                                    <p:anim calcmode="lin" valueType="num">
                                      <p:cBhvr additive="base">
                                        <p:cTn id="42" dur="500" fill="hold"/>
                                        <p:tgtEl>
                                          <p:spTgt spid="104451">
                                            <p:txEl>
                                              <p:pRg st="3" end="3"/>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0445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n-US" smtClean="0">
                <a:latin typeface="Arial" charset="0"/>
                <a:cs typeface="Arial" charset="0"/>
              </a:rPr>
              <a:t>Creating the Sweep Section:</a:t>
            </a:r>
          </a:p>
        </p:txBody>
      </p:sp>
      <p:sp>
        <p:nvSpPr>
          <p:cNvPr id="106499" name="Rectangle 3"/>
          <p:cNvSpPr>
            <a:spLocks noGrp="1" noChangeArrowheads="1"/>
          </p:cNvSpPr>
          <p:nvPr>
            <p:ph type="body" sz="half" idx="1"/>
          </p:nvPr>
        </p:nvSpPr>
        <p:spPr>
          <a:xfrm>
            <a:off x="201613" y="1296988"/>
            <a:ext cx="4751387" cy="4862512"/>
          </a:xfrm>
        </p:spPr>
        <p:txBody>
          <a:bodyPr/>
          <a:lstStyle/>
          <a:p>
            <a:pPr marL="533400" indent="-533400" eaLnBrk="1" hangingPunct="1">
              <a:spcBef>
                <a:spcPts val="2000"/>
              </a:spcBef>
              <a:buFontTx/>
              <a:buAutoNum type="arabicPeriod" startAt="5"/>
            </a:pPr>
            <a:r>
              <a:rPr lang="en-US" smtClean="0">
                <a:latin typeface="Arial" charset="0"/>
                <a:cs typeface="Arial" charset="0"/>
              </a:rPr>
              <a:t>Add a </a:t>
            </a:r>
            <a:r>
              <a:rPr lang="en-US" u="sng" smtClean="0">
                <a:latin typeface="Arial" charset="0"/>
                <a:cs typeface="Arial" charset="0"/>
              </a:rPr>
              <a:t>Coincident</a:t>
            </a:r>
            <a:r>
              <a:rPr lang="en-US" smtClean="0">
                <a:latin typeface="Arial" charset="0"/>
                <a:cs typeface="Arial" charset="0"/>
              </a:rPr>
              <a:t> </a:t>
            </a:r>
            <a:br>
              <a:rPr lang="en-US" smtClean="0">
                <a:latin typeface="Arial" charset="0"/>
                <a:cs typeface="Arial" charset="0"/>
              </a:rPr>
            </a:br>
            <a:r>
              <a:rPr lang="en-US" smtClean="0">
                <a:latin typeface="Arial" charset="0"/>
                <a:cs typeface="Arial" charset="0"/>
              </a:rPr>
              <a:t>relation between the center of the ellipse </a:t>
            </a:r>
            <a:br>
              <a:rPr lang="en-US" smtClean="0">
                <a:latin typeface="Arial" charset="0"/>
                <a:cs typeface="Arial" charset="0"/>
              </a:rPr>
            </a:br>
            <a:r>
              <a:rPr lang="en-US" smtClean="0">
                <a:latin typeface="Arial" charset="0"/>
                <a:cs typeface="Arial" charset="0"/>
              </a:rPr>
              <a:t>and the endpoint of </a:t>
            </a:r>
            <a:br>
              <a:rPr lang="en-US" smtClean="0">
                <a:latin typeface="Arial" charset="0"/>
                <a:cs typeface="Arial" charset="0"/>
              </a:rPr>
            </a:br>
            <a:r>
              <a:rPr lang="en-US" smtClean="0">
                <a:latin typeface="Arial" charset="0"/>
                <a:cs typeface="Arial" charset="0"/>
              </a:rPr>
              <a:t>the path.</a:t>
            </a:r>
          </a:p>
          <a:p>
            <a:pPr marL="533400" indent="-533400" eaLnBrk="1" hangingPunct="1">
              <a:spcBef>
                <a:spcPts val="2000"/>
              </a:spcBef>
              <a:buFontTx/>
              <a:buAutoNum type="arabicPeriod" startAt="5"/>
            </a:pPr>
            <a:r>
              <a:rPr lang="en-US" smtClean="0">
                <a:latin typeface="Arial" charset="0"/>
                <a:cs typeface="Arial" charset="0"/>
              </a:rPr>
              <a:t>Close the sketch.</a:t>
            </a:r>
          </a:p>
        </p:txBody>
      </p:sp>
      <p:pic>
        <p:nvPicPr>
          <p:cNvPr id="106500" name="Picture 4"/>
          <p:cNvPicPr>
            <a:picLocks noGrp="1" noChangeAspect="1" noChangeArrowheads="1"/>
          </p:cNvPicPr>
          <p:nvPr>
            <p:ph sz="quarter"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4911725" y="1296988"/>
            <a:ext cx="3633788" cy="2360612"/>
          </a:xfrm>
          <a:solidFill>
            <a:schemeClr val="bg2"/>
          </a:solidFill>
        </p:spPr>
      </p:pic>
      <p:pic>
        <p:nvPicPr>
          <p:cNvPr id="106502"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4911725" y="3798888"/>
            <a:ext cx="3633788" cy="2360612"/>
          </a:xfrm>
          <a:noFill/>
        </p:spPr>
      </p:pic>
      <p:sp>
        <p:nvSpPr>
          <p:cNvPr id="106504" name="Text Box 8"/>
          <p:cNvSpPr txBox="1">
            <a:spLocks noChangeArrowheads="1"/>
          </p:cNvSpPr>
          <p:nvPr/>
        </p:nvSpPr>
        <p:spPr bwMode="auto">
          <a:xfrm>
            <a:off x="4572000" y="2181225"/>
            <a:ext cx="13652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dirty="0"/>
              <a:t>Coincident</a:t>
            </a:r>
          </a:p>
        </p:txBody>
      </p:sp>
      <p:grpSp>
        <p:nvGrpSpPr>
          <p:cNvPr id="2" name="Group 11"/>
          <p:cNvGrpSpPr>
            <a:grpSpLocks/>
          </p:cNvGrpSpPr>
          <p:nvPr/>
        </p:nvGrpSpPr>
        <p:grpSpPr bwMode="auto">
          <a:xfrm>
            <a:off x="5905500" y="1905000"/>
            <a:ext cx="1524000" cy="847725"/>
            <a:chOff x="3744" y="1200"/>
            <a:chExt cx="960" cy="534"/>
          </a:xfrm>
        </p:grpSpPr>
        <p:sp>
          <p:nvSpPr>
            <p:cNvPr id="32776" name="Line 9"/>
            <p:cNvSpPr>
              <a:spLocks noChangeShapeType="1"/>
            </p:cNvSpPr>
            <p:nvPr/>
          </p:nvSpPr>
          <p:spPr bwMode="auto">
            <a:xfrm>
              <a:off x="3744" y="1494"/>
              <a:ext cx="360" cy="24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endParaRPr lang="en-US"/>
            </a:p>
          </p:txBody>
        </p:sp>
        <p:sp>
          <p:nvSpPr>
            <p:cNvPr id="32777" name="Line 10"/>
            <p:cNvSpPr>
              <a:spLocks noChangeShapeType="1"/>
            </p:cNvSpPr>
            <p:nvPr/>
          </p:nvSpPr>
          <p:spPr bwMode="auto">
            <a:xfrm flipV="1">
              <a:off x="3744" y="1200"/>
              <a:ext cx="960" cy="294"/>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wrap="square">
              <a:spAutoFit/>
            </a:bodyPr>
            <a:lstStyle/>
            <a:p>
              <a:endParaRPr lang="en-US"/>
            </a:p>
          </p:txBody>
        </p:sp>
      </p:grpSp>
    </p:spTree>
    <p:extLst>
      <p:ext uri="{BB962C8B-B14F-4D97-AF65-F5344CB8AC3E}">
        <p14:creationId xmlns:p14="http://schemas.microsoft.com/office/powerpoint/2010/main" val="358978082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6499">
                                            <p:txEl>
                                              <p:pRg st="0" end="0"/>
                                            </p:txEl>
                                          </p:spTgt>
                                        </p:tgtEl>
                                        <p:attrNameLst>
                                          <p:attrName>style.visibility</p:attrName>
                                        </p:attrNameLst>
                                      </p:cBhvr>
                                      <p:to>
                                        <p:strVal val="visible"/>
                                      </p:to>
                                    </p:set>
                                    <p:anim calcmode="lin" valueType="num">
                                      <p:cBhvr additive="base">
                                        <p:cTn id="7" dur="500" fill="hold"/>
                                        <p:tgtEl>
                                          <p:spTgt spid="1064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6499">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06500"/>
                                        </p:tgtEl>
                                        <p:attrNameLst>
                                          <p:attrName>style.visibility</p:attrName>
                                        </p:attrNameLst>
                                      </p:cBhvr>
                                      <p:to>
                                        <p:strVal val="visible"/>
                                      </p:to>
                                    </p:set>
                                    <p:animEffect transition="in" filter="dissolve">
                                      <p:cBhvr>
                                        <p:cTn id="11" dur="500"/>
                                        <p:tgtEl>
                                          <p:spTgt spid="10650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53" presetClass="entr" presetSubtype="0" fill="hold" grpId="0" nodeType="clickEffect">
                                  <p:stCondLst>
                                    <p:cond delay="0"/>
                                  </p:stCondLst>
                                  <p:childTnLst>
                                    <p:set>
                                      <p:cBhvr>
                                        <p:cTn id="15" dur="1" fill="hold">
                                          <p:stCondLst>
                                            <p:cond delay="0"/>
                                          </p:stCondLst>
                                        </p:cTn>
                                        <p:tgtEl>
                                          <p:spTgt spid="106504"/>
                                        </p:tgtEl>
                                        <p:attrNameLst>
                                          <p:attrName>style.visibility</p:attrName>
                                        </p:attrNameLst>
                                      </p:cBhvr>
                                      <p:to>
                                        <p:strVal val="visible"/>
                                      </p:to>
                                    </p:set>
                                    <p:anim calcmode="lin" valueType="num">
                                      <p:cBhvr>
                                        <p:cTn id="16" dur="500" fill="hold"/>
                                        <p:tgtEl>
                                          <p:spTgt spid="106504"/>
                                        </p:tgtEl>
                                        <p:attrNameLst>
                                          <p:attrName>ppt_w</p:attrName>
                                        </p:attrNameLst>
                                      </p:cBhvr>
                                      <p:tavLst>
                                        <p:tav tm="0">
                                          <p:val>
                                            <p:fltVal val="0"/>
                                          </p:val>
                                        </p:tav>
                                        <p:tav tm="100000">
                                          <p:val>
                                            <p:strVal val="#ppt_w"/>
                                          </p:val>
                                        </p:tav>
                                      </p:tavLst>
                                    </p:anim>
                                    <p:anim calcmode="lin" valueType="num">
                                      <p:cBhvr>
                                        <p:cTn id="17" dur="500" fill="hold"/>
                                        <p:tgtEl>
                                          <p:spTgt spid="106504"/>
                                        </p:tgtEl>
                                        <p:attrNameLst>
                                          <p:attrName>ppt_h</p:attrName>
                                        </p:attrNameLst>
                                      </p:cBhvr>
                                      <p:tavLst>
                                        <p:tav tm="0">
                                          <p:val>
                                            <p:fltVal val="0"/>
                                          </p:val>
                                        </p:tav>
                                        <p:tav tm="100000">
                                          <p:val>
                                            <p:strVal val="#ppt_h"/>
                                          </p:val>
                                        </p:tav>
                                      </p:tavLst>
                                    </p:anim>
                                    <p:animEffect transition="in" filter="fade">
                                      <p:cBhvr>
                                        <p:cTn id="18" dur="500"/>
                                        <p:tgtEl>
                                          <p:spTgt spid="106504"/>
                                        </p:tgtEl>
                                      </p:cBhvr>
                                    </p:animEffect>
                                  </p:childTnLst>
                                </p:cTn>
                              </p:par>
                            </p:childTnLst>
                          </p:cTn>
                        </p:par>
                        <p:par>
                          <p:cTn id="19" fill="hold" nodeType="afterGroup">
                            <p:stCondLst>
                              <p:cond delay="500"/>
                            </p:stCondLst>
                            <p:childTnLst>
                              <p:par>
                                <p:cTn id="20" presetID="53"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nodeType="afterGroup">
                            <p:stCondLst>
                              <p:cond delay="1000"/>
                            </p:stCondLst>
                            <p:childTnLst>
                              <p:par>
                                <p:cTn id="26" presetID="53" presetClass="entr" presetSubtype="0" fill="hold" nodeType="afterEffect">
                                  <p:stCondLst>
                                    <p:cond delay="0"/>
                                  </p:stCondLst>
                                  <p:childTnLst>
                                    <p:set>
                                      <p:cBhvr>
                                        <p:cTn id="27" dur="1" fill="hold">
                                          <p:stCondLst>
                                            <p:cond delay="0"/>
                                          </p:stCondLst>
                                        </p:cTn>
                                        <p:tgtEl>
                                          <p:spTgt spid="106502"/>
                                        </p:tgtEl>
                                        <p:attrNameLst>
                                          <p:attrName>style.visibility</p:attrName>
                                        </p:attrNameLst>
                                      </p:cBhvr>
                                      <p:to>
                                        <p:strVal val="visible"/>
                                      </p:to>
                                    </p:set>
                                    <p:anim calcmode="lin" valueType="num">
                                      <p:cBhvr>
                                        <p:cTn id="28" dur="500" fill="hold"/>
                                        <p:tgtEl>
                                          <p:spTgt spid="106502"/>
                                        </p:tgtEl>
                                        <p:attrNameLst>
                                          <p:attrName>ppt_w</p:attrName>
                                        </p:attrNameLst>
                                      </p:cBhvr>
                                      <p:tavLst>
                                        <p:tav tm="0">
                                          <p:val>
                                            <p:fltVal val="0"/>
                                          </p:val>
                                        </p:tav>
                                        <p:tav tm="100000">
                                          <p:val>
                                            <p:strVal val="#ppt_w"/>
                                          </p:val>
                                        </p:tav>
                                      </p:tavLst>
                                    </p:anim>
                                    <p:anim calcmode="lin" valueType="num">
                                      <p:cBhvr>
                                        <p:cTn id="29" dur="500" fill="hold"/>
                                        <p:tgtEl>
                                          <p:spTgt spid="106502"/>
                                        </p:tgtEl>
                                        <p:attrNameLst>
                                          <p:attrName>ppt_h</p:attrName>
                                        </p:attrNameLst>
                                      </p:cBhvr>
                                      <p:tavLst>
                                        <p:tav tm="0">
                                          <p:val>
                                            <p:fltVal val="0"/>
                                          </p:val>
                                        </p:tav>
                                        <p:tav tm="100000">
                                          <p:val>
                                            <p:strVal val="#ppt_h"/>
                                          </p:val>
                                        </p:tav>
                                      </p:tavLst>
                                    </p:anim>
                                    <p:animEffect transition="in" filter="fade">
                                      <p:cBhvr>
                                        <p:cTn id="30" dur="500"/>
                                        <p:tgtEl>
                                          <p:spTgt spid="10650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06499">
                                            <p:txEl>
                                              <p:pRg st="1" end="1"/>
                                            </p:txEl>
                                          </p:spTgt>
                                        </p:tgtEl>
                                        <p:attrNameLst>
                                          <p:attrName>style.visibility</p:attrName>
                                        </p:attrNameLst>
                                      </p:cBhvr>
                                      <p:to>
                                        <p:strVal val="visible"/>
                                      </p:to>
                                    </p:set>
                                    <p:anim calcmode="lin" valueType="num">
                                      <p:cBhvr additive="base">
                                        <p:cTn id="35" dur="500" fill="hold"/>
                                        <p:tgtEl>
                                          <p:spTgt spid="106499">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649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Output302.tif"/>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1676400"/>
            <a:ext cx="1700213" cy="284321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795" name="Rectangle 2"/>
          <p:cNvSpPr>
            <a:spLocks noGrp="1" noChangeArrowheads="1"/>
          </p:cNvSpPr>
          <p:nvPr>
            <p:ph type="title"/>
          </p:nvPr>
        </p:nvSpPr>
        <p:spPr/>
        <p:txBody>
          <a:bodyPr/>
          <a:lstStyle/>
          <a:p>
            <a:pPr eaLnBrk="1" hangingPunct="1"/>
            <a:r>
              <a:rPr lang="en-US" smtClean="0">
                <a:latin typeface="Arial" charset="0"/>
                <a:cs typeface="Arial" charset="0"/>
              </a:rPr>
              <a:t>To Sweep the Handle:</a:t>
            </a:r>
          </a:p>
        </p:txBody>
      </p:sp>
      <p:sp>
        <p:nvSpPr>
          <p:cNvPr id="109571" name="Rectangle 3"/>
          <p:cNvSpPr>
            <a:spLocks noGrp="1" noChangeArrowheads="1"/>
          </p:cNvSpPr>
          <p:nvPr>
            <p:ph type="body" sz="half" idx="1"/>
          </p:nvPr>
        </p:nvSpPr>
        <p:spPr>
          <a:xfrm>
            <a:off x="201613" y="1296988"/>
            <a:ext cx="5819775" cy="4862512"/>
          </a:xfrm>
        </p:spPr>
        <p:txBody>
          <a:bodyPr/>
          <a:lstStyle/>
          <a:p>
            <a:pPr marL="533400" indent="-533400" eaLnBrk="1" hangingPunct="1">
              <a:spcBef>
                <a:spcPts val="2000"/>
              </a:spcBef>
              <a:buFontTx/>
              <a:buAutoNum type="arabicPeriod"/>
            </a:pPr>
            <a:r>
              <a:rPr lang="en-US" smtClean="0">
                <a:latin typeface="Arial" charset="0"/>
                <a:cs typeface="Arial" charset="0"/>
              </a:rPr>
              <a:t>Click </a:t>
            </a:r>
            <a:r>
              <a:rPr lang="en-US" u="sng" smtClean="0">
                <a:latin typeface="Arial" charset="0"/>
                <a:cs typeface="Arial" charset="0"/>
              </a:rPr>
              <a:t>Sweep</a:t>
            </a:r>
            <a:r>
              <a:rPr lang="en-US" smtClean="0">
                <a:latin typeface="Arial" charset="0"/>
                <a:cs typeface="Arial" charset="0"/>
              </a:rPr>
              <a:t>       on the Features toolbar.</a:t>
            </a:r>
          </a:p>
          <a:p>
            <a:pPr marL="533400" indent="-533400" eaLnBrk="1" hangingPunct="1">
              <a:spcBef>
                <a:spcPts val="2000"/>
              </a:spcBef>
              <a:buFontTx/>
              <a:buAutoNum type="arabicPeriod"/>
            </a:pPr>
            <a:r>
              <a:rPr lang="en-US" smtClean="0">
                <a:latin typeface="Arial" charset="0"/>
                <a:cs typeface="Arial" charset="0"/>
              </a:rPr>
              <a:t>Select the Sweep path sketch.</a:t>
            </a:r>
          </a:p>
          <a:p>
            <a:pPr marL="533400" indent="-533400" eaLnBrk="1" hangingPunct="1">
              <a:spcBef>
                <a:spcPts val="2000"/>
              </a:spcBef>
              <a:buFontTx/>
              <a:buAutoNum type="arabicPeriod"/>
            </a:pPr>
            <a:r>
              <a:rPr lang="en-US" smtClean="0">
                <a:latin typeface="Arial" charset="0"/>
                <a:cs typeface="Arial" charset="0"/>
              </a:rPr>
              <a:t>Select the Sweep section sketch.</a:t>
            </a:r>
          </a:p>
          <a:p>
            <a:pPr marL="533400" indent="-533400" eaLnBrk="1" hangingPunct="1">
              <a:spcBef>
                <a:spcPts val="2000"/>
              </a:spcBef>
              <a:buFontTx/>
              <a:buAutoNum type="arabicPeriod"/>
            </a:pPr>
            <a:r>
              <a:rPr lang="en-US" smtClean="0">
                <a:latin typeface="Arial" charset="0"/>
                <a:cs typeface="Arial" charset="0"/>
              </a:rPr>
              <a:t>Click </a:t>
            </a:r>
            <a:r>
              <a:rPr lang="en-US" u="sng" smtClean="0">
                <a:latin typeface="Arial" charset="0"/>
                <a:cs typeface="Arial" charset="0"/>
              </a:rPr>
              <a:t>OK</a:t>
            </a:r>
            <a:r>
              <a:rPr lang="en-US" smtClean="0">
                <a:latin typeface="Arial" charset="0"/>
                <a:cs typeface="Arial" charset="0"/>
              </a:rPr>
              <a:t>.</a:t>
            </a:r>
          </a:p>
        </p:txBody>
      </p:sp>
      <p:pic>
        <p:nvPicPr>
          <p:cNvPr id="109572" name="Picture 4"/>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2648528" y="1371600"/>
            <a:ext cx="333375" cy="298450"/>
          </a:xfrm>
          <a:noFill/>
        </p:spPr>
      </p:pic>
      <p:sp>
        <p:nvSpPr>
          <p:cNvPr id="109576" name="Rectangle 8"/>
          <p:cNvSpPr>
            <a:spLocks noChangeArrowheads="1"/>
          </p:cNvSpPr>
          <p:nvPr/>
        </p:nvSpPr>
        <p:spPr bwMode="auto">
          <a:xfrm>
            <a:off x="6575425" y="2322513"/>
            <a:ext cx="1258888" cy="287337"/>
          </a:xfrm>
          <a:prstGeom prst="rect">
            <a:avLst/>
          </a:prstGeom>
          <a:noFill/>
          <a:ln w="57150"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
        <p:nvSpPr>
          <p:cNvPr id="109577" name="Rectangle 9"/>
          <p:cNvSpPr>
            <a:spLocks noChangeArrowheads="1"/>
          </p:cNvSpPr>
          <p:nvPr/>
        </p:nvSpPr>
        <p:spPr bwMode="auto">
          <a:xfrm>
            <a:off x="6581775" y="2609850"/>
            <a:ext cx="1258888" cy="287338"/>
          </a:xfrm>
          <a:prstGeom prst="rect">
            <a:avLst/>
          </a:prstGeom>
          <a:noFill/>
          <a:ln w="57150" algn="ctr">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en-US"/>
          </a:p>
        </p:txBody>
      </p:sp>
    </p:spTree>
    <p:extLst>
      <p:ext uri="{BB962C8B-B14F-4D97-AF65-F5344CB8AC3E}">
        <p14:creationId xmlns:p14="http://schemas.microsoft.com/office/powerpoint/2010/main" val="42698510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9571">
                                            <p:txEl>
                                              <p:pRg st="0" end="0"/>
                                            </p:txEl>
                                          </p:spTgt>
                                        </p:tgtEl>
                                        <p:attrNameLst>
                                          <p:attrName>style.visibility</p:attrName>
                                        </p:attrNameLst>
                                      </p:cBhvr>
                                      <p:to>
                                        <p:strVal val="visible"/>
                                      </p:to>
                                    </p:set>
                                    <p:anim calcmode="lin" valueType="num">
                                      <p:cBhvr additive="base">
                                        <p:cTn id="7" dur="500" fill="hold"/>
                                        <p:tgtEl>
                                          <p:spTgt spid="1095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957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09572"/>
                                        </p:tgtEl>
                                        <p:attrNameLst>
                                          <p:attrName>style.visibility</p:attrName>
                                        </p:attrNameLst>
                                      </p:cBhvr>
                                      <p:to>
                                        <p:strVal val="visible"/>
                                      </p:to>
                                    </p:set>
                                    <p:anim calcmode="lin" valueType="num">
                                      <p:cBhvr additive="base">
                                        <p:cTn id="15" dur="500" fill="hold"/>
                                        <p:tgtEl>
                                          <p:spTgt spid="109572"/>
                                        </p:tgtEl>
                                        <p:attrNameLst>
                                          <p:attrName>ppt_x</p:attrName>
                                        </p:attrNameLst>
                                      </p:cBhvr>
                                      <p:tavLst>
                                        <p:tav tm="0">
                                          <p:val>
                                            <p:strVal val="#ppt_x"/>
                                          </p:val>
                                        </p:tav>
                                        <p:tav tm="100000">
                                          <p:val>
                                            <p:strVal val="#ppt_x"/>
                                          </p:val>
                                        </p:tav>
                                      </p:tavLst>
                                    </p:anim>
                                    <p:anim calcmode="lin" valueType="num">
                                      <p:cBhvr additive="base">
                                        <p:cTn id="16" dur="500" fill="hold"/>
                                        <p:tgtEl>
                                          <p:spTgt spid="10957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09571">
                                            <p:txEl>
                                              <p:pRg st="1" end="1"/>
                                            </p:txEl>
                                          </p:spTgt>
                                        </p:tgtEl>
                                        <p:attrNameLst>
                                          <p:attrName>style.visibility</p:attrName>
                                        </p:attrNameLst>
                                      </p:cBhvr>
                                      <p:to>
                                        <p:strVal val="visible"/>
                                      </p:to>
                                    </p:set>
                                    <p:anim calcmode="lin" valueType="num">
                                      <p:cBhvr additive="base">
                                        <p:cTn id="21" dur="500" fill="hold"/>
                                        <p:tgtEl>
                                          <p:spTgt spid="109571">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09571">
                                            <p:txEl>
                                              <p:pRg st="1" end="1"/>
                                            </p:txEl>
                                          </p:spTgt>
                                        </p:tgtEl>
                                        <p:attrNameLst>
                                          <p:attrName>ppt_y</p:attrName>
                                        </p:attrNameLst>
                                      </p:cBhvr>
                                      <p:tavLst>
                                        <p:tav tm="0">
                                          <p:val>
                                            <p:strVal val="1+#ppt_h/2"/>
                                          </p:val>
                                        </p:tav>
                                        <p:tav tm="100000">
                                          <p:val>
                                            <p:strVal val="#ppt_y"/>
                                          </p:val>
                                        </p:tav>
                                      </p:tavLst>
                                    </p:anim>
                                  </p:childTnLst>
                                </p:cTn>
                              </p:par>
                            </p:childTnLst>
                          </p:cTn>
                        </p:par>
                        <p:par>
                          <p:cTn id="23" fill="hold" nodeType="afterGroup">
                            <p:stCondLst>
                              <p:cond delay="500"/>
                            </p:stCondLst>
                            <p:childTnLst>
                              <p:par>
                                <p:cTn id="24" presetID="53" presetClass="entr" presetSubtype="0" fill="hold" grpId="0" nodeType="afterEffect">
                                  <p:stCondLst>
                                    <p:cond delay="0"/>
                                  </p:stCondLst>
                                  <p:childTnLst>
                                    <p:set>
                                      <p:cBhvr>
                                        <p:cTn id="25" dur="1" fill="hold">
                                          <p:stCondLst>
                                            <p:cond delay="0"/>
                                          </p:stCondLst>
                                        </p:cTn>
                                        <p:tgtEl>
                                          <p:spTgt spid="109576"/>
                                        </p:tgtEl>
                                        <p:attrNameLst>
                                          <p:attrName>style.visibility</p:attrName>
                                        </p:attrNameLst>
                                      </p:cBhvr>
                                      <p:to>
                                        <p:strVal val="visible"/>
                                      </p:to>
                                    </p:set>
                                    <p:anim calcmode="lin" valueType="num">
                                      <p:cBhvr>
                                        <p:cTn id="26" dur="500" fill="hold"/>
                                        <p:tgtEl>
                                          <p:spTgt spid="109576"/>
                                        </p:tgtEl>
                                        <p:attrNameLst>
                                          <p:attrName>ppt_w</p:attrName>
                                        </p:attrNameLst>
                                      </p:cBhvr>
                                      <p:tavLst>
                                        <p:tav tm="0">
                                          <p:val>
                                            <p:fltVal val="0"/>
                                          </p:val>
                                        </p:tav>
                                        <p:tav tm="100000">
                                          <p:val>
                                            <p:strVal val="#ppt_w"/>
                                          </p:val>
                                        </p:tav>
                                      </p:tavLst>
                                    </p:anim>
                                    <p:anim calcmode="lin" valueType="num">
                                      <p:cBhvr>
                                        <p:cTn id="27" dur="500" fill="hold"/>
                                        <p:tgtEl>
                                          <p:spTgt spid="109576"/>
                                        </p:tgtEl>
                                        <p:attrNameLst>
                                          <p:attrName>ppt_h</p:attrName>
                                        </p:attrNameLst>
                                      </p:cBhvr>
                                      <p:tavLst>
                                        <p:tav tm="0">
                                          <p:val>
                                            <p:fltVal val="0"/>
                                          </p:val>
                                        </p:tav>
                                        <p:tav tm="100000">
                                          <p:val>
                                            <p:strVal val="#ppt_h"/>
                                          </p:val>
                                        </p:tav>
                                      </p:tavLst>
                                    </p:anim>
                                    <p:animEffect transition="in" filter="fade">
                                      <p:cBhvr>
                                        <p:cTn id="28" dur="500"/>
                                        <p:tgtEl>
                                          <p:spTgt spid="10957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09571">
                                            <p:txEl>
                                              <p:pRg st="2" end="2"/>
                                            </p:txEl>
                                          </p:spTgt>
                                        </p:tgtEl>
                                        <p:attrNameLst>
                                          <p:attrName>style.visibility</p:attrName>
                                        </p:attrNameLst>
                                      </p:cBhvr>
                                      <p:to>
                                        <p:strVal val="visible"/>
                                      </p:to>
                                    </p:set>
                                    <p:anim calcmode="lin" valueType="num">
                                      <p:cBhvr additive="base">
                                        <p:cTn id="33" dur="500" fill="hold"/>
                                        <p:tgtEl>
                                          <p:spTgt spid="109571">
                                            <p:txEl>
                                              <p:pRg st="2" end="2"/>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109571">
                                            <p:txEl>
                                              <p:pRg st="2" end="2"/>
                                            </p:txEl>
                                          </p:spTgt>
                                        </p:tgtEl>
                                        <p:attrNameLst>
                                          <p:attrName>ppt_y</p:attrName>
                                        </p:attrNameLst>
                                      </p:cBhvr>
                                      <p:tavLst>
                                        <p:tav tm="0">
                                          <p:val>
                                            <p:strVal val="1+#ppt_h/2"/>
                                          </p:val>
                                        </p:tav>
                                        <p:tav tm="100000">
                                          <p:val>
                                            <p:strVal val="#ppt_y"/>
                                          </p:val>
                                        </p:tav>
                                      </p:tavLst>
                                    </p:anim>
                                  </p:childTnLst>
                                </p:cTn>
                              </p:par>
                              <p:par>
                                <p:cTn id="35" presetID="5" presetClass="exit" presetSubtype="10" fill="hold" grpId="1" nodeType="withEffect">
                                  <p:stCondLst>
                                    <p:cond delay="0"/>
                                  </p:stCondLst>
                                  <p:childTnLst>
                                    <p:animEffect transition="out" filter="checkerboard(across)">
                                      <p:cBhvr>
                                        <p:cTn id="36" dur="500"/>
                                        <p:tgtEl>
                                          <p:spTgt spid="109576"/>
                                        </p:tgtEl>
                                      </p:cBhvr>
                                    </p:animEffect>
                                    <p:set>
                                      <p:cBhvr>
                                        <p:cTn id="37" dur="1" fill="hold">
                                          <p:stCondLst>
                                            <p:cond delay="499"/>
                                          </p:stCondLst>
                                        </p:cTn>
                                        <p:tgtEl>
                                          <p:spTgt spid="109576"/>
                                        </p:tgtEl>
                                        <p:attrNameLst>
                                          <p:attrName>style.visibility</p:attrName>
                                        </p:attrNameLst>
                                      </p:cBhvr>
                                      <p:to>
                                        <p:strVal val="hidden"/>
                                      </p:to>
                                    </p:set>
                                  </p:childTnLst>
                                </p:cTn>
                              </p:par>
                            </p:childTnLst>
                          </p:cTn>
                        </p:par>
                        <p:par>
                          <p:cTn id="38" fill="hold" nodeType="afterGroup">
                            <p:stCondLst>
                              <p:cond delay="500"/>
                            </p:stCondLst>
                            <p:childTnLst>
                              <p:par>
                                <p:cTn id="39" presetID="53" presetClass="entr" presetSubtype="0" fill="hold" grpId="0" nodeType="afterEffect">
                                  <p:stCondLst>
                                    <p:cond delay="0"/>
                                  </p:stCondLst>
                                  <p:childTnLst>
                                    <p:set>
                                      <p:cBhvr>
                                        <p:cTn id="40" dur="1" fill="hold">
                                          <p:stCondLst>
                                            <p:cond delay="0"/>
                                          </p:stCondLst>
                                        </p:cTn>
                                        <p:tgtEl>
                                          <p:spTgt spid="109577"/>
                                        </p:tgtEl>
                                        <p:attrNameLst>
                                          <p:attrName>style.visibility</p:attrName>
                                        </p:attrNameLst>
                                      </p:cBhvr>
                                      <p:to>
                                        <p:strVal val="visible"/>
                                      </p:to>
                                    </p:set>
                                    <p:anim calcmode="lin" valueType="num">
                                      <p:cBhvr>
                                        <p:cTn id="41" dur="500" fill="hold"/>
                                        <p:tgtEl>
                                          <p:spTgt spid="109577"/>
                                        </p:tgtEl>
                                        <p:attrNameLst>
                                          <p:attrName>ppt_w</p:attrName>
                                        </p:attrNameLst>
                                      </p:cBhvr>
                                      <p:tavLst>
                                        <p:tav tm="0">
                                          <p:val>
                                            <p:fltVal val="0"/>
                                          </p:val>
                                        </p:tav>
                                        <p:tav tm="100000">
                                          <p:val>
                                            <p:strVal val="#ppt_w"/>
                                          </p:val>
                                        </p:tav>
                                      </p:tavLst>
                                    </p:anim>
                                    <p:anim calcmode="lin" valueType="num">
                                      <p:cBhvr>
                                        <p:cTn id="42" dur="500" fill="hold"/>
                                        <p:tgtEl>
                                          <p:spTgt spid="109577"/>
                                        </p:tgtEl>
                                        <p:attrNameLst>
                                          <p:attrName>ppt_h</p:attrName>
                                        </p:attrNameLst>
                                      </p:cBhvr>
                                      <p:tavLst>
                                        <p:tav tm="0">
                                          <p:val>
                                            <p:fltVal val="0"/>
                                          </p:val>
                                        </p:tav>
                                        <p:tav tm="100000">
                                          <p:val>
                                            <p:strVal val="#ppt_h"/>
                                          </p:val>
                                        </p:tav>
                                      </p:tavLst>
                                    </p:anim>
                                    <p:animEffect transition="in" filter="fade">
                                      <p:cBhvr>
                                        <p:cTn id="43" dur="500"/>
                                        <p:tgtEl>
                                          <p:spTgt spid="10957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nodeType="clickEffect">
                                  <p:stCondLst>
                                    <p:cond delay="0"/>
                                  </p:stCondLst>
                                  <p:childTnLst>
                                    <p:set>
                                      <p:cBhvr>
                                        <p:cTn id="47" dur="1" fill="hold">
                                          <p:stCondLst>
                                            <p:cond delay="0"/>
                                          </p:stCondLst>
                                        </p:cTn>
                                        <p:tgtEl>
                                          <p:spTgt spid="109571">
                                            <p:txEl>
                                              <p:pRg st="3" end="3"/>
                                            </p:txEl>
                                          </p:spTgt>
                                        </p:tgtEl>
                                        <p:attrNameLst>
                                          <p:attrName>style.visibility</p:attrName>
                                        </p:attrNameLst>
                                      </p:cBhvr>
                                      <p:to>
                                        <p:strVal val="visible"/>
                                      </p:to>
                                    </p:set>
                                    <p:anim calcmode="lin" valueType="num">
                                      <p:cBhvr additive="base">
                                        <p:cTn id="48" dur="500" fill="hold"/>
                                        <p:tgtEl>
                                          <p:spTgt spid="109571">
                                            <p:txEl>
                                              <p:pRg st="3" end="3"/>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09571">
                                            <p:txEl>
                                              <p:pRg st="3" end="3"/>
                                            </p:txEl>
                                          </p:spTgt>
                                        </p:tgtEl>
                                        <p:attrNameLst>
                                          <p:attrName>ppt_y</p:attrName>
                                        </p:attrNameLst>
                                      </p:cBhvr>
                                      <p:tavLst>
                                        <p:tav tm="0">
                                          <p:val>
                                            <p:strVal val="1+#ppt_h/2"/>
                                          </p:val>
                                        </p:tav>
                                        <p:tav tm="100000">
                                          <p:val>
                                            <p:strVal val="#ppt_y"/>
                                          </p:val>
                                        </p:tav>
                                      </p:tavLst>
                                    </p:anim>
                                  </p:childTnLst>
                                </p:cTn>
                              </p:par>
                              <p:par>
                                <p:cTn id="50" presetID="5" presetClass="exit" presetSubtype="10" fill="hold" grpId="1" nodeType="withEffect">
                                  <p:stCondLst>
                                    <p:cond delay="0"/>
                                  </p:stCondLst>
                                  <p:childTnLst>
                                    <p:animEffect transition="out" filter="checkerboard(across)">
                                      <p:cBhvr>
                                        <p:cTn id="51" dur="500"/>
                                        <p:tgtEl>
                                          <p:spTgt spid="109577"/>
                                        </p:tgtEl>
                                      </p:cBhvr>
                                    </p:animEffect>
                                    <p:set>
                                      <p:cBhvr>
                                        <p:cTn id="52" dur="1" fill="hold">
                                          <p:stCondLst>
                                            <p:cond delay="499"/>
                                          </p:stCondLst>
                                        </p:cTn>
                                        <p:tgtEl>
                                          <p:spTgt spid="10957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6" grpId="0" animBg="1"/>
      <p:bldP spid="109576" grpId="1" animBg="1"/>
      <p:bldP spid="109577" grpId="0" animBg="1"/>
      <p:bldP spid="109577"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Sweeping the Handle – Results</a:t>
            </a:r>
          </a:p>
        </p:txBody>
      </p:sp>
      <p:pic>
        <p:nvPicPr>
          <p:cNvPr id="112644" name="Picture 4"/>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876425" y="1281113"/>
            <a:ext cx="5851525" cy="4525962"/>
          </a:xfrm>
          <a:noFill/>
        </p:spPr>
      </p:pic>
    </p:spTree>
    <p:extLst>
      <p:ext uri="{BB962C8B-B14F-4D97-AF65-F5344CB8AC3E}">
        <p14:creationId xmlns:p14="http://schemas.microsoft.com/office/powerpoint/2010/main" val="73574110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12644"/>
                                        </p:tgtEl>
                                        <p:attrNameLst>
                                          <p:attrName>style.visibility</p:attrName>
                                        </p:attrNameLst>
                                      </p:cBhvr>
                                      <p:to>
                                        <p:strVal val="visible"/>
                                      </p:to>
                                    </p:set>
                                    <p:anim calcmode="lin" valueType="num">
                                      <p:cBhvr>
                                        <p:cTn id="7" dur="500" fill="hold"/>
                                        <p:tgtEl>
                                          <p:spTgt spid="112644"/>
                                        </p:tgtEl>
                                        <p:attrNameLst>
                                          <p:attrName>ppt_w</p:attrName>
                                        </p:attrNameLst>
                                      </p:cBhvr>
                                      <p:tavLst>
                                        <p:tav tm="0">
                                          <p:val>
                                            <p:fltVal val="0"/>
                                          </p:val>
                                        </p:tav>
                                        <p:tav tm="100000">
                                          <p:val>
                                            <p:strVal val="#ppt_w"/>
                                          </p:val>
                                        </p:tav>
                                      </p:tavLst>
                                    </p:anim>
                                    <p:anim calcmode="lin" valueType="num">
                                      <p:cBhvr>
                                        <p:cTn id="8" dur="500" fill="hold"/>
                                        <p:tgtEl>
                                          <p:spTgt spid="112644"/>
                                        </p:tgtEl>
                                        <p:attrNameLst>
                                          <p:attrName>ppt_h</p:attrName>
                                        </p:attrNameLst>
                                      </p:cBhvr>
                                      <p:tavLst>
                                        <p:tav tm="0">
                                          <p:val>
                                            <p:fltVal val="0"/>
                                          </p:val>
                                        </p:tav>
                                        <p:tav tm="100000">
                                          <p:val>
                                            <p:strVal val="#ppt_h"/>
                                          </p:val>
                                        </p:tav>
                                      </p:tavLst>
                                    </p:anim>
                                    <p:animEffect transition="in" filter="fade">
                                      <p:cBhvr>
                                        <p:cTn id="9" dur="500"/>
                                        <p:tgtEl>
                                          <p:spTgt spid="1126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n-US" smtClean="0">
                <a:latin typeface="Arial" charset="0"/>
                <a:cs typeface="Arial" charset="0"/>
              </a:rPr>
              <a:t>Extruded Cut with Draft Angle</a:t>
            </a:r>
          </a:p>
        </p:txBody>
      </p:sp>
      <p:sp>
        <p:nvSpPr>
          <p:cNvPr id="114691" name="Rectangle 3"/>
          <p:cNvSpPr>
            <a:spLocks noGrp="1" noChangeArrowheads="1"/>
          </p:cNvSpPr>
          <p:nvPr>
            <p:ph type="body" sz="half" idx="1"/>
          </p:nvPr>
        </p:nvSpPr>
        <p:spPr>
          <a:xfrm>
            <a:off x="381000" y="1219200"/>
            <a:ext cx="8458200" cy="5410200"/>
          </a:xfrm>
        </p:spPr>
        <p:txBody>
          <a:bodyPr/>
          <a:lstStyle/>
          <a:p>
            <a:pPr eaLnBrk="1" hangingPunct="1">
              <a:lnSpc>
                <a:spcPct val="85000"/>
              </a:lnSpc>
              <a:spcBef>
                <a:spcPts val="1500"/>
              </a:spcBef>
            </a:pPr>
            <a:r>
              <a:rPr lang="en-US" smtClean="0">
                <a:latin typeface="Arial" charset="0"/>
                <a:cs typeface="Arial" charset="0"/>
              </a:rPr>
              <a:t>Creates the opening for a candle in the top of the candlestick.</a:t>
            </a:r>
          </a:p>
          <a:p>
            <a:pPr eaLnBrk="1" hangingPunct="1">
              <a:lnSpc>
                <a:spcPct val="85000"/>
              </a:lnSpc>
              <a:spcBef>
                <a:spcPts val="1500"/>
              </a:spcBef>
            </a:pPr>
            <a:r>
              <a:rPr lang="en-US" smtClean="0">
                <a:latin typeface="Arial" charset="0"/>
                <a:cs typeface="Arial" charset="0"/>
              </a:rPr>
              <a:t>Same process as extruding a boss except it removes material instead of adding it.</a:t>
            </a:r>
          </a:p>
          <a:p>
            <a:pPr eaLnBrk="1" hangingPunct="1">
              <a:lnSpc>
                <a:spcPct val="85000"/>
              </a:lnSpc>
              <a:spcBef>
                <a:spcPts val="1500"/>
              </a:spcBef>
            </a:pPr>
            <a:r>
              <a:rPr lang="en-US" smtClean="0">
                <a:latin typeface="Arial" charset="0"/>
                <a:cs typeface="Arial" charset="0"/>
              </a:rPr>
              <a:t>Draft tapers the shape.</a:t>
            </a:r>
          </a:p>
          <a:p>
            <a:pPr eaLnBrk="1" hangingPunct="1">
              <a:lnSpc>
                <a:spcPct val="85000"/>
              </a:lnSpc>
              <a:spcBef>
                <a:spcPts val="1500"/>
              </a:spcBef>
            </a:pPr>
            <a:r>
              <a:rPr lang="en-US" smtClean="0">
                <a:latin typeface="Arial" charset="0"/>
                <a:cs typeface="Arial" charset="0"/>
              </a:rPr>
              <a:t>Draft is important in molded, </a:t>
            </a:r>
            <a:br>
              <a:rPr lang="en-US" smtClean="0">
                <a:latin typeface="Arial" charset="0"/>
                <a:cs typeface="Arial" charset="0"/>
              </a:rPr>
            </a:br>
            <a:r>
              <a:rPr lang="en-US" smtClean="0">
                <a:latin typeface="Arial" charset="0"/>
                <a:cs typeface="Arial" charset="0"/>
              </a:rPr>
              <a:t>cast, or forged parts.</a:t>
            </a:r>
          </a:p>
          <a:p>
            <a:pPr lvl="1" eaLnBrk="1" hangingPunct="1">
              <a:lnSpc>
                <a:spcPct val="85000"/>
              </a:lnSpc>
              <a:spcBef>
                <a:spcPts val="600"/>
              </a:spcBef>
            </a:pPr>
            <a:r>
              <a:rPr lang="en-US" b="1" smtClean="0">
                <a:latin typeface="Arial" charset="0"/>
                <a:cs typeface="Arial" charset="0"/>
              </a:rPr>
              <a:t>Example: Ice cube tray – </a:t>
            </a:r>
            <a:br>
              <a:rPr lang="en-US" b="1" smtClean="0">
                <a:latin typeface="Arial" charset="0"/>
                <a:cs typeface="Arial" charset="0"/>
              </a:rPr>
            </a:br>
            <a:r>
              <a:rPr lang="en-US" b="1" smtClean="0">
                <a:latin typeface="Arial" charset="0"/>
                <a:cs typeface="Arial" charset="0"/>
              </a:rPr>
              <a:t>without draft it would be very </a:t>
            </a:r>
            <a:br>
              <a:rPr lang="en-US" b="1" smtClean="0">
                <a:latin typeface="Arial" charset="0"/>
                <a:cs typeface="Arial" charset="0"/>
              </a:rPr>
            </a:br>
            <a:r>
              <a:rPr lang="en-US" b="1" smtClean="0">
                <a:latin typeface="Arial" charset="0"/>
                <a:cs typeface="Arial" charset="0"/>
              </a:rPr>
              <a:t>hard to get the ice cubes out </a:t>
            </a:r>
            <a:br>
              <a:rPr lang="en-US" b="1" smtClean="0">
                <a:latin typeface="Arial" charset="0"/>
                <a:cs typeface="Arial" charset="0"/>
              </a:rPr>
            </a:br>
            <a:r>
              <a:rPr lang="en-US" b="1" smtClean="0">
                <a:latin typeface="Arial" charset="0"/>
                <a:cs typeface="Arial" charset="0"/>
              </a:rPr>
              <a:t>of the tray.</a:t>
            </a:r>
            <a:endParaRPr lang="en-US" smtClean="0">
              <a:latin typeface="Arial" charset="0"/>
              <a:cs typeface="Arial" charset="0"/>
            </a:endParaRPr>
          </a:p>
          <a:p>
            <a:pPr lvl="1" eaLnBrk="1" hangingPunct="1">
              <a:lnSpc>
                <a:spcPct val="85000"/>
              </a:lnSpc>
              <a:spcBef>
                <a:spcPts val="600"/>
              </a:spcBef>
            </a:pPr>
            <a:r>
              <a:rPr lang="en-US" b="1" smtClean="0">
                <a:latin typeface="Arial" charset="0"/>
                <a:cs typeface="Arial" charset="0"/>
              </a:rPr>
              <a:t>Find other examples.</a:t>
            </a:r>
            <a:endParaRPr lang="en-US" smtClean="0">
              <a:latin typeface="Arial" charset="0"/>
              <a:cs typeface="Arial" charset="0"/>
            </a:endParaRPr>
          </a:p>
        </p:txBody>
      </p:sp>
      <p:pic>
        <p:nvPicPr>
          <p:cNvPr id="114692" name="Picture 4"/>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105400" y="3048000"/>
            <a:ext cx="3733800" cy="2474913"/>
          </a:xfrm>
          <a:noFill/>
        </p:spPr>
      </p:pic>
    </p:spTree>
    <p:extLst>
      <p:ext uri="{BB962C8B-B14F-4D97-AF65-F5344CB8AC3E}">
        <p14:creationId xmlns:p14="http://schemas.microsoft.com/office/powerpoint/2010/main" val="272339401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4691">
                                            <p:txEl>
                                              <p:pRg st="0" end="0"/>
                                            </p:txEl>
                                          </p:spTgt>
                                        </p:tgtEl>
                                        <p:attrNameLst>
                                          <p:attrName>style.visibility</p:attrName>
                                        </p:attrNameLst>
                                      </p:cBhvr>
                                      <p:to>
                                        <p:strVal val="visible"/>
                                      </p:to>
                                    </p:set>
                                    <p:anim calcmode="lin" valueType="num">
                                      <p:cBhvr additive="base">
                                        <p:cTn id="7" dur="500" fill="hold"/>
                                        <p:tgtEl>
                                          <p:spTgt spid="1146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46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14691">
                                            <p:txEl>
                                              <p:pRg st="1" end="1"/>
                                            </p:txEl>
                                          </p:spTgt>
                                        </p:tgtEl>
                                        <p:attrNameLst>
                                          <p:attrName>style.visibility</p:attrName>
                                        </p:attrNameLst>
                                      </p:cBhvr>
                                      <p:to>
                                        <p:strVal val="visible"/>
                                      </p:to>
                                    </p:set>
                                    <p:anim calcmode="lin" valueType="num">
                                      <p:cBhvr additive="base">
                                        <p:cTn id="13" dur="500" fill="hold"/>
                                        <p:tgtEl>
                                          <p:spTgt spid="1146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46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14691">
                                            <p:txEl>
                                              <p:pRg st="2" end="2"/>
                                            </p:txEl>
                                          </p:spTgt>
                                        </p:tgtEl>
                                        <p:attrNameLst>
                                          <p:attrName>style.visibility</p:attrName>
                                        </p:attrNameLst>
                                      </p:cBhvr>
                                      <p:to>
                                        <p:strVal val="visible"/>
                                      </p:to>
                                    </p:set>
                                    <p:anim calcmode="lin" valueType="num">
                                      <p:cBhvr additive="base">
                                        <p:cTn id="19" dur="500" fill="hold"/>
                                        <p:tgtEl>
                                          <p:spTgt spid="11469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146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4691">
                                            <p:txEl>
                                              <p:pRg st="3" end="3"/>
                                            </p:txEl>
                                          </p:spTgt>
                                        </p:tgtEl>
                                        <p:attrNameLst>
                                          <p:attrName>style.visibility</p:attrName>
                                        </p:attrNameLst>
                                      </p:cBhvr>
                                      <p:to>
                                        <p:strVal val="visible"/>
                                      </p:to>
                                    </p:set>
                                    <p:anim calcmode="lin" valueType="num">
                                      <p:cBhvr additive="base">
                                        <p:cTn id="25" dur="500" fill="hold"/>
                                        <p:tgtEl>
                                          <p:spTgt spid="11469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46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3" presetClass="entr" presetSubtype="0" fill="hold" nodeType="clickEffect">
                                  <p:stCondLst>
                                    <p:cond delay="0"/>
                                  </p:stCondLst>
                                  <p:childTnLst>
                                    <p:set>
                                      <p:cBhvr>
                                        <p:cTn id="30" dur="1" fill="hold">
                                          <p:stCondLst>
                                            <p:cond delay="0"/>
                                          </p:stCondLst>
                                        </p:cTn>
                                        <p:tgtEl>
                                          <p:spTgt spid="114691">
                                            <p:txEl>
                                              <p:pRg st="4" end="4"/>
                                            </p:txEl>
                                          </p:spTgt>
                                        </p:tgtEl>
                                        <p:attrNameLst>
                                          <p:attrName>style.visibility</p:attrName>
                                        </p:attrNameLst>
                                      </p:cBhvr>
                                      <p:to>
                                        <p:strVal val="visible"/>
                                      </p:to>
                                    </p:set>
                                    <p:anim calcmode="lin" valueType="num">
                                      <p:cBhvr>
                                        <p:cTn id="31" dur="500" fill="hold"/>
                                        <p:tgtEl>
                                          <p:spTgt spid="114691">
                                            <p:txEl>
                                              <p:pRg st="4" end="4"/>
                                            </p:txEl>
                                          </p:spTgt>
                                        </p:tgtEl>
                                        <p:attrNameLst>
                                          <p:attrName>ppt_w</p:attrName>
                                        </p:attrNameLst>
                                      </p:cBhvr>
                                      <p:tavLst>
                                        <p:tav tm="0">
                                          <p:val>
                                            <p:fltVal val="0"/>
                                          </p:val>
                                        </p:tav>
                                        <p:tav tm="100000">
                                          <p:val>
                                            <p:strVal val="#ppt_w"/>
                                          </p:val>
                                        </p:tav>
                                      </p:tavLst>
                                    </p:anim>
                                    <p:anim calcmode="lin" valueType="num">
                                      <p:cBhvr>
                                        <p:cTn id="32" dur="500" fill="hold"/>
                                        <p:tgtEl>
                                          <p:spTgt spid="114691">
                                            <p:txEl>
                                              <p:pRg st="4" end="4"/>
                                            </p:txEl>
                                          </p:spTgt>
                                        </p:tgtEl>
                                        <p:attrNameLst>
                                          <p:attrName>ppt_h</p:attrName>
                                        </p:attrNameLst>
                                      </p:cBhvr>
                                      <p:tavLst>
                                        <p:tav tm="0">
                                          <p:val>
                                            <p:fltVal val="0"/>
                                          </p:val>
                                        </p:tav>
                                        <p:tav tm="100000">
                                          <p:val>
                                            <p:strVal val="#ppt_h"/>
                                          </p:val>
                                        </p:tav>
                                      </p:tavLst>
                                    </p:anim>
                                    <p:animEffect transition="in" filter="fade">
                                      <p:cBhvr>
                                        <p:cTn id="33" dur="500"/>
                                        <p:tgtEl>
                                          <p:spTgt spid="114691">
                                            <p:txEl>
                                              <p:pRg st="4" end="4"/>
                                            </p:txEl>
                                          </p:spTgt>
                                        </p:tgtEl>
                                      </p:cBhvr>
                                    </p:animEffect>
                                  </p:childTnLst>
                                </p:cTn>
                              </p:par>
                              <p:par>
                                <p:cTn id="34" presetID="53" presetClass="entr" presetSubtype="0" fill="hold" nodeType="withEffect">
                                  <p:stCondLst>
                                    <p:cond delay="0"/>
                                  </p:stCondLst>
                                  <p:childTnLst>
                                    <p:set>
                                      <p:cBhvr>
                                        <p:cTn id="35" dur="1" fill="hold">
                                          <p:stCondLst>
                                            <p:cond delay="0"/>
                                          </p:stCondLst>
                                        </p:cTn>
                                        <p:tgtEl>
                                          <p:spTgt spid="114691">
                                            <p:txEl>
                                              <p:pRg st="5" end="5"/>
                                            </p:txEl>
                                          </p:spTgt>
                                        </p:tgtEl>
                                        <p:attrNameLst>
                                          <p:attrName>style.visibility</p:attrName>
                                        </p:attrNameLst>
                                      </p:cBhvr>
                                      <p:to>
                                        <p:strVal val="visible"/>
                                      </p:to>
                                    </p:set>
                                    <p:anim calcmode="lin" valueType="num">
                                      <p:cBhvr>
                                        <p:cTn id="36" dur="500" fill="hold"/>
                                        <p:tgtEl>
                                          <p:spTgt spid="114691">
                                            <p:txEl>
                                              <p:pRg st="5" end="5"/>
                                            </p:txEl>
                                          </p:spTgt>
                                        </p:tgtEl>
                                        <p:attrNameLst>
                                          <p:attrName>ppt_w</p:attrName>
                                        </p:attrNameLst>
                                      </p:cBhvr>
                                      <p:tavLst>
                                        <p:tav tm="0">
                                          <p:val>
                                            <p:fltVal val="0"/>
                                          </p:val>
                                        </p:tav>
                                        <p:tav tm="100000">
                                          <p:val>
                                            <p:strVal val="#ppt_w"/>
                                          </p:val>
                                        </p:tav>
                                      </p:tavLst>
                                    </p:anim>
                                    <p:anim calcmode="lin" valueType="num">
                                      <p:cBhvr>
                                        <p:cTn id="37" dur="500" fill="hold"/>
                                        <p:tgtEl>
                                          <p:spTgt spid="114691">
                                            <p:txEl>
                                              <p:pRg st="5" end="5"/>
                                            </p:txEl>
                                          </p:spTgt>
                                        </p:tgtEl>
                                        <p:attrNameLst>
                                          <p:attrName>ppt_h</p:attrName>
                                        </p:attrNameLst>
                                      </p:cBhvr>
                                      <p:tavLst>
                                        <p:tav tm="0">
                                          <p:val>
                                            <p:fltVal val="0"/>
                                          </p:val>
                                        </p:tav>
                                        <p:tav tm="100000">
                                          <p:val>
                                            <p:strVal val="#ppt_h"/>
                                          </p:val>
                                        </p:tav>
                                      </p:tavLst>
                                    </p:anim>
                                    <p:animEffect transition="in" filter="fade">
                                      <p:cBhvr>
                                        <p:cTn id="38" dur="500"/>
                                        <p:tgtEl>
                                          <p:spTgt spid="114691">
                                            <p:txEl>
                                              <p:pRg st="5" end="5"/>
                                            </p:txEl>
                                          </p:spTgt>
                                        </p:tgtEl>
                                      </p:cBhvr>
                                    </p:animEffect>
                                  </p:childTnLst>
                                </p:cTn>
                              </p:par>
                              <p:par>
                                <p:cTn id="39" presetID="9" presetClass="entr" presetSubtype="0" fill="hold" nodeType="withEffect">
                                  <p:stCondLst>
                                    <p:cond delay="0"/>
                                  </p:stCondLst>
                                  <p:childTnLst>
                                    <p:set>
                                      <p:cBhvr>
                                        <p:cTn id="40" dur="1" fill="hold">
                                          <p:stCondLst>
                                            <p:cond delay="0"/>
                                          </p:stCondLst>
                                        </p:cTn>
                                        <p:tgtEl>
                                          <p:spTgt spid="114692"/>
                                        </p:tgtEl>
                                        <p:attrNameLst>
                                          <p:attrName>style.visibility</p:attrName>
                                        </p:attrNameLst>
                                      </p:cBhvr>
                                      <p:to>
                                        <p:strVal val="visible"/>
                                      </p:to>
                                    </p:set>
                                    <p:animEffect transition="in" filter="dissolve">
                                      <p:cBhvr>
                                        <p:cTn id="41" dur="500"/>
                                        <p:tgtEl>
                                          <p:spTgt spid="114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n-US" smtClean="0">
                <a:latin typeface="Arial" charset="0"/>
                <a:cs typeface="Arial" charset="0"/>
              </a:rPr>
              <a:t>To Create the Cut:</a:t>
            </a:r>
          </a:p>
        </p:txBody>
      </p:sp>
      <p:sp>
        <p:nvSpPr>
          <p:cNvPr id="116739" name="Rectangle 3"/>
          <p:cNvSpPr>
            <a:spLocks noGrp="1" noChangeArrowheads="1"/>
          </p:cNvSpPr>
          <p:nvPr>
            <p:ph type="body" sz="half" idx="1"/>
          </p:nvPr>
        </p:nvSpPr>
        <p:spPr>
          <a:xfrm>
            <a:off x="201613" y="1296988"/>
            <a:ext cx="5662612" cy="4862512"/>
          </a:xfrm>
        </p:spPr>
        <p:txBody>
          <a:bodyPr/>
          <a:lstStyle/>
          <a:p>
            <a:pPr marL="533400" indent="-533400" eaLnBrk="1" hangingPunct="1">
              <a:spcBef>
                <a:spcPts val="2000"/>
              </a:spcBef>
              <a:buFontTx/>
              <a:buAutoNum type="arabicPeriod"/>
            </a:pPr>
            <a:r>
              <a:rPr lang="en-US" smtClean="0">
                <a:latin typeface="Arial" charset="0"/>
                <a:cs typeface="Arial" charset="0"/>
              </a:rPr>
              <a:t>Open a sketch on the top face of the candlestick.</a:t>
            </a:r>
            <a:br>
              <a:rPr lang="en-US" smtClean="0">
                <a:latin typeface="Arial" charset="0"/>
                <a:cs typeface="Arial" charset="0"/>
              </a:rPr>
            </a:br>
            <a:r>
              <a:rPr lang="en-US" smtClean="0">
                <a:latin typeface="Arial" charset="0"/>
                <a:cs typeface="Arial" charset="0"/>
              </a:rPr>
              <a:t/>
            </a:r>
            <a:br>
              <a:rPr lang="en-US" smtClean="0">
                <a:latin typeface="Arial" charset="0"/>
                <a:cs typeface="Arial" charset="0"/>
              </a:rPr>
            </a:br>
            <a:r>
              <a:rPr lang="en-US" smtClean="0">
                <a:latin typeface="Arial" charset="0"/>
                <a:cs typeface="Arial" charset="0"/>
              </a:rPr>
              <a:t/>
            </a:r>
            <a:br>
              <a:rPr lang="en-US" smtClean="0">
                <a:latin typeface="Arial" charset="0"/>
                <a:cs typeface="Arial" charset="0"/>
              </a:rPr>
            </a:br>
            <a:endParaRPr lang="en-US" smtClean="0">
              <a:latin typeface="Arial" charset="0"/>
              <a:cs typeface="Arial" charset="0"/>
            </a:endParaRPr>
          </a:p>
          <a:p>
            <a:pPr marL="533400" indent="-533400" eaLnBrk="1" hangingPunct="1">
              <a:spcBef>
                <a:spcPts val="2000"/>
              </a:spcBef>
              <a:buFontTx/>
              <a:buAutoNum type="arabicPeriod"/>
            </a:pPr>
            <a:r>
              <a:rPr lang="en-US" smtClean="0">
                <a:latin typeface="Arial" charset="0"/>
                <a:cs typeface="Arial" charset="0"/>
              </a:rPr>
              <a:t>Sketch a circular profile </a:t>
            </a:r>
            <a:r>
              <a:rPr lang="en-US" u="sng" smtClean="0">
                <a:latin typeface="Arial" charset="0"/>
                <a:cs typeface="Arial" charset="0"/>
              </a:rPr>
              <a:t>Concentric</a:t>
            </a:r>
            <a:r>
              <a:rPr lang="en-US" smtClean="0">
                <a:latin typeface="Arial" charset="0"/>
                <a:cs typeface="Arial" charset="0"/>
              </a:rPr>
              <a:t> to the circular face.</a:t>
            </a:r>
          </a:p>
          <a:p>
            <a:pPr marL="533400" indent="-533400" eaLnBrk="1" hangingPunct="1">
              <a:spcBef>
                <a:spcPts val="2000"/>
              </a:spcBef>
              <a:buFontTx/>
              <a:buAutoNum type="arabicPeriod"/>
            </a:pPr>
            <a:r>
              <a:rPr lang="en-US" smtClean="0">
                <a:latin typeface="Arial" charset="0"/>
                <a:cs typeface="Arial" charset="0"/>
              </a:rPr>
              <a:t>Dimension the circle.</a:t>
            </a:r>
          </a:p>
        </p:txBody>
      </p:sp>
      <p:pic>
        <p:nvPicPr>
          <p:cNvPr id="116740" name="Picture 4"/>
          <p:cNvPicPr>
            <a:picLocks noGrp="1" noChangeAspect="1" noChangeArrowheads="1"/>
          </p:cNvPicPr>
          <p:nvPr>
            <p:ph sz="quarter"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942013" y="1366838"/>
            <a:ext cx="1670050" cy="2058987"/>
          </a:xfrm>
          <a:noFill/>
        </p:spPr>
      </p:pic>
      <p:pic>
        <p:nvPicPr>
          <p:cNvPr id="116742"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942013" y="3833813"/>
            <a:ext cx="2586037" cy="1979612"/>
          </a:xfrm>
          <a:noFill/>
        </p:spPr>
      </p:pic>
    </p:spTree>
    <p:extLst>
      <p:ext uri="{BB962C8B-B14F-4D97-AF65-F5344CB8AC3E}">
        <p14:creationId xmlns:p14="http://schemas.microsoft.com/office/powerpoint/2010/main" val="17043013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6739">
                                            <p:txEl>
                                              <p:pRg st="0" end="0"/>
                                            </p:txEl>
                                          </p:spTgt>
                                        </p:tgtEl>
                                        <p:attrNameLst>
                                          <p:attrName>style.visibility</p:attrName>
                                        </p:attrNameLst>
                                      </p:cBhvr>
                                      <p:to>
                                        <p:strVal val="visible"/>
                                      </p:to>
                                    </p:set>
                                    <p:anim calcmode="lin" valueType="num">
                                      <p:cBhvr additive="base">
                                        <p:cTn id="7" dur="500" fill="hold"/>
                                        <p:tgtEl>
                                          <p:spTgt spid="1167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6739">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16740"/>
                                        </p:tgtEl>
                                        <p:attrNameLst>
                                          <p:attrName>style.visibility</p:attrName>
                                        </p:attrNameLst>
                                      </p:cBhvr>
                                      <p:to>
                                        <p:strVal val="visible"/>
                                      </p:to>
                                    </p:set>
                                    <p:animEffect transition="in" filter="dissolve">
                                      <p:cBhvr>
                                        <p:cTn id="11" dur="500"/>
                                        <p:tgtEl>
                                          <p:spTgt spid="11674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116739">
                                            <p:txEl>
                                              <p:pRg st="1" end="1"/>
                                            </p:txEl>
                                          </p:spTgt>
                                        </p:tgtEl>
                                        <p:attrNameLst>
                                          <p:attrName>style.visibility</p:attrName>
                                        </p:attrNameLst>
                                      </p:cBhvr>
                                      <p:to>
                                        <p:strVal val="visible"/>
                                      </p:to>
                                    </p:set>
                                    <p:anim calcmode="lin" valueType="num">
                                      <p:cBhvr additive="base">
                                        <p:cTn id="16" dur="500" fill="hold"/>
                                        <p:tgtEl>
                                          <p:spTgt spid="116739">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116739">
                                            <p:txEl>
                                              <p:pRg st="1" end="1"/>
                                            </p:txEl>
                                          </p:spTgt>
                                        </p:tgtEl>
                                        <p:attrNameLst>
                                          <p:attrName>ppt_y</p:attrName>
                                        </p:attrNameLst>
                                      </p:cBhvr>
                                      <p:tavLst>
                                        <p:tav tm="0">
                                          <p:val>
                                            <p:strVal val="1+#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116742"/>
                                        </p:tgtEl>
                                        <p:attrNameLst>
                                          <p:attrName>style.visibility</p:attrName>
                                        </p:attrNameLst>
                                      </p:cBhvr>
                                      <p:to>
                                        <p:strVal val="visible"/>
                                      </p:to>
                                    </p:set>
                                    <p:animEffect transition="in" filter="dissolve">
                                      <p:cBhvr>
                                        <p:cTn id="20" dur="500"/>
                                        <p:tgtEl>
                                          <p:spTgt spid="116742"/>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16739">
                                            <p:txEl>
                                              <p:pRg st="2" end="2"/>
                                            </p:txEl>
                                          </p:spTgt>
                                        </p:tgtEl>
                                        <p:attrNameLst>
                                          <p:attrName>style.visibility</p:attrName>
                                        </p:attrNameLst>
                                      </p:cBhvr>
                                      <p:to>
                                        <p:strVal val="visible"/>
                                      </p:to>
                                    </p:set>
                                    <p:anim calcmode="lin" valueType="num">
                                      <p:cBhvr additive="base">
                                        <p:cTn id="25" dur="500" fill="hold"/>
                                        <p:tgtEl>
                                          <p:spTgt spid="11673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167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n-US" smtClean="0">
                <a:latin typeface="Arial" charset="0"/>
                <a:cs typeface="Arial" charset="0"/>
              </a:rPr>
              <a:t>Creating the Cut:</a:t>
            </a:r>
          </a:p>
        </p:txBody>
      </p:sp>
      <p:sp>
        <p:nvSpPr>
          <p:cNvPr id="119811" name="Rectangle 3"/>
          <p:cNvSpPr>
            <a:spLocks noGrp="1" noChangeArrowheads="1"/>
          </p:cNvSpPr>
          <p:nvPr>
            <p:ph type="body" sz="half" idx="1"/>
          </p:nvPr>
        </p:nvSpPr>
        <p:spPr>
          <a:xfrm>
            <a:off x="201613" y="1296988"/>
            <a:ext cx="8570912" cy="4862512"/>
          </a:xfrm>
        </p:spPr>
        <p:txBody>
          <a:bodyPr/>
          <a:lstStyle/>
          <a:p>
            <a:pPr marL="533400" indent="-533400" eaLnBrk="1" hangingPunct="1">
              <a:spcBef>
                <a:spcPts val="2000"/>
              </a:spcBef>
              <a:buFontTx/>
              <a:buAutoNum type="arabicPeriod" startAt="4"/>
            </a:pPr>
            <a:r>
              <a:rPr lang="en-US" smtClean="0">
                <a:latin typeface="Arial" charset="0"/>
                <a:cs typeface="Arial" charset="0"/>
              </a:rPr>
              <a:t>Click </a:t>
            </a:r>
            <a:r>
              <a:rPr lang="en-US" u="sng" smtClean="0">
                <a:latin typeface="Arial" charset="0"/>
                <a:cs typeface="Arial" charset="0"/>
              </a:rPr>
              <a:t>Extruded Cut</a:t>
            </a:r>
            <a:r>
              <a:rPr lang="en-US" smtClean="0">
                <a:latin typeface="Arial" charset="0"/>
                <a:cs typeface="Arial" charset="0"/>
              </a:rPr>
              <a:t>        on the Features toolbar.</a:t>
            </a:r>
          </a:p>
          <a:p>
            <a:pPr marL="533400" indent="-533400" eaLnBrk="1" hangingPunct="1">
              <a:spcBef>
                <a:spcPts val="2000"/>
              </a:spcBef>
              <a:buFontTx/>
              <a:buAutoNum type="arabicPeriod" startAt="4"/>
            </a:pPr>
            <a:r>
              <a:rPr lang="en-US" smtClean="0">
                <a:latin typeface="Arial" charset="0"/>
                <a:cs typeface="Arial" charset="0"/>
              </a:rPr>
              <a:t>End Conditions:</a:t>
            </a:r>
          </a:p>
          <a:p>
            <a:pPr marL="806450" lvl="1" indent="-457200" eaLnBrk="1" hangingPunct="1">
              <a:spcBef>
                <a:spcPts val="600"/>
              </a:spcBef>
            </a:pPr>
            <a:r>
              <a:rPr lang="en-US" b="1" smtClean="0">
                <a:latin typeface="Arial" charset="0"/>
                <a:cs typeface="Arial" charset="0"/>
              </a:rPr>
              <a:t>Type = Blind</a:t>
            </a:r>
            <a:endParaRPr lang="en-US" smtClean="0">
              <a:latin typeface="Arial" charset="0"/>
              <a:cs typeface="Arial" charset="0"/>
            </a:endParaRPr>
          </a:p>
          <a:p>
            <a:pPr marL="806450" lvl="1" indent="-457200" eaLnBrk="1" hangingPunct="1">
              <a:spcBef>
                <a:spcPts val="600"/>
              </a:spcBef>
            </a:pPr>
            <a:r>
              <a:rPr lang="en-US" b="1" smtClean="0">
                <a:latin typeface="Arial" charset="0"/>
                <a:cs typeface="Arial" charset="0"/>
              </a:rPr>
              <a:t>Depth = 25mm</a:t>
            </a:r>
            <a:endParaRPr lang="en-US" smtClean="0">
              <a:latin typeface="Arial" charset="0"/>
              <a:cs typeface="Arial" charset="0"/>
            </a:endParaRPr>
          </a:p>
          <a:p>
            <a:pPr marL="806450" lvl="1" indent="-457200" eaLnBrk="1" hangingPunct="1">
              <a:spcBef>
                <a:spcPts val="600"/>
              </a:spcBef>
            </a:pPr>
            <a:r>
              <a:rPr lang="en-US" b="1" smtClean="0">
                <a:latin typeface="Arial" charset="0"/>
                <a:cs typeface="Arial" charset="0"/>
              </a:rPr>
              <a:t>Draft = On</a:t>
            </a:r>
            <a:endParaRPr lang="en-US" smtClean="0">
              <a:latin typeface="Arial" charset="0"/>
              <a:cs typeface="Arial" charset="0"/>
            </a:endParaRPr>
          </a:p>
          <a:p>
            <a:pPr marL="806450" lvl="1" indent="-457200" eaLnBrk="1" hangingPunct="1">
              <a:spcBef>
                <a:spcPts val="600"/>
              </a:spcBef>
            </a:pPr>
            <a:r>
              <a:rPr lang="en-US" b="1" smtClean="0">
                <a:latin typeface="Arial" charset="0"/>
                <a:cs typeface="Arial" charset="0"/>
              </a:rPr>
              <a:t>Angle = 15°</a:t>
            </a:r>
            <a:endParaRPr lang="en-US" smtClean="0">
              <a:latin typeface="Arial" charset="0"/>
              <a:cs typeface="Arial" charset="0"/>
            </a:endParaRPr>
          </a:p>
          <a:p>
            <a:pPr marL="533400" indent="-533400" eaLnBrk="1" hangingPunct="1">
              <a:spcBef>
                <a:spcPts val="2000"/>
              </a:spcBef>
              <a:buFontTx/>
              <a:buAutoNum type="arabicPeriod" startAt="4"/>
            </a:pPr>
            <a:r>
              <a:rPr lang="en-US" smtClean="0">
                <a:latin typeface="Arial" charset="0"/>
                <a:cs typeface="Arial" charset="0"/>
              </a:rPr>
              <a:t>Click </a:t>
            </a:r>
            <a:r>
              <a:rPr lang="en-US" u="sng" smtClean="0">
                <a:latin typeface="Arial" charset="0"/>
                <a:cs typeface="Arial" charset="0"/>
              </a:rPr>
              <a:t>OK</a:t>
            </a:r>
            <a:r>
              <a:rPr lang="en-US" smtClean="0">
                <a:latin typeface="Arial" charset="0"/>
                <a:cs typeface="Arial" charset="0"/>
              </a:rPr>
              <a:t>.</a:t>
            </a:r>
          </a:p>
        </p:txBody>
      </p:sp>
      <p:pic>
        <p:nvPicPr>
          <p:cNvPr id="11981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3581400" y="1371600"/>
            <a:ext cx="354013" cy="315913"/>
          </a:xfrm>
          <a:noFill/>
        </p:spPr>
      </p:pic>
      <p:pic>
        <p:nvPicPr>
          <p:cNvPr id="8" name="Picture 7" descr="Output303.t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2133600"/>
            <a:ext cx="1700213" cy="29908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56308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9811">
                                            <p:txEl>
                                              <p:pRg st="0" end="0"/>
                                            </p:txEl>
                                          </p:spTgt>
                                        </p:tgtEl>
                                        <p:attrNameLst>
                                          <p:attrName>style.visibility</p:attrName>
                                        </p:attrNameLst>
                                      </p:cBhvr>
                                      <p:to>
                                        <p:strVal val="visible"/>
                                      </p:to>
                                    </p:set>
                                    <p:anim calcmode="lin" valueType="num">
                                      <p:cBhvr additive="base">
                                        <p:cTn id="7" dur="500" fill="hold"/>
                                        <p:tgtEl>
                                          <p:spTgt spid="1198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98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9812"/>
                                        </p:tgtEl>
                                        <p:attrNameLst>
                                          <p:attrName>style.visibility</p:attrName>
                                        </p:attrNameLst>
                                      </p:cBhvr>
                                      <p:to>
                                        <p:strVal val="visible"/>
                                      </p:to>
                                    </p:set>
                                    <p:anim calcmode="lin" valueType="num">
                                      <p:cBhvr additive="base">
                                        <p:cTn id="11" dur="500" fill="hold"/>
                                        <p:tgtEl>
                                          <p:spTgt spid="119812"/>
                                        </p:tgtEl>
                                        <p:attrNameLst>
                                          <p:attrName>ppt_x</p:attrName>
                                        </p:attrNameLst>
                                      </p:cBhvr>
                                      <p:tavLst>
                                        <p:tav tm="0">
                                          <p:val>
                                            <p:strVal val="#ppt_x"/>
                                          </p:val>
                                        </p:tav>
                                        <p:tav tm="100000">
                                          <p:val>
                                            <p:strVal val="#ppt_x"/>
                                          </p:val>
                                        </p:tav>
                                      </p:tavLst>
                                    </p:anim>
                                    <p:anim calcmode="lin" valueType="num">
                                      <p:cBhvr additive="base">
                                        <p:cTn id="12" dur="500" fill="hold"/>
                                        <p:tgtEl>
                                          <p:spTgt spid="119812"/>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19811">
                                            <p:txEl>
                                              <p:pRg st="1" end="1"/>
                                            </p:txEl>
                                          </p:spTgt>
                                        </p:tgtEl>
                                        <p:attrNameLst>
                                          <p:attrName>style.visibility</p:attrName>
                                        </p:attrNameLst>
                                      </p:cBhvr>
                                      <p:to>
                                        <p:strVal val="visible"/>
                                      </p:to>
                                    </p:set>
                                    <p:anim calcmode="lin" valueType="num">
                                      <p:cBhvr additive="base">
                                        <p:cTn id="21" dur="500" fill="hold"/>
                                        <p:tgtEl>
                                          <p:spTgt spid="119811">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198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3" presetClass="entr" presetSubtype="0" fill="hold" nodeType="clickEffect">
                                  <p:stCondLst>
                                    <p:cond delay="0"/>
                                  </p:stCondLst>
                                  <p:childTnLst>
                                    <p:set>
                                      <p:cBhvr>
                                        <p:cTn id="26" dur="1" fill="hold">
                                          <p:stCondLst>
                                            <p:cond delay="0"/>
                                          </p:stCondLst>
                                        </p:cTn>
                                        <p:tgtEl>
                                          <p:spTgt spid="119811">
                                            <p:txEl>
                                              <p:pRg st="2" end="2"/>
                                            </p:txEl>
                                          </p:spTgt>
                                        </p:tgtEl>
                                        <p:attrNameLst>
                                          <p:attrName>style.visibility</p:attrName>
                                        </p:attrNameLst>
                                      </p:cBhvr>
                                      <p:to>
                                        <p:strVal val="visible"/>
                                      </p:to>
                                    </p:set>
                                    <p:anim calcmode="lin" valueType="num">
                                      <p:cBhvr>
                                        <p:cTn id="27" dur="500" fill="hold"/>
                                        <p:tgtEl>
                                          <p:spTgt spid="119811">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119811">
                                            <p:txEl>
                                              <p:pRg st="2" end="2"/>
                                            </p:txEl>
                                          </p:spTgt>
                                        </p:tgtEl>
                                        <p:attrNameLst>
                                          <p:attrName>ppt_h</p:attrName>
                                        </p:attrNameLst>
                                      </p:cBhvr>
                                      <p:tavLst>
                                        <p:tav tm="0">
                                          <p:val>
                                            <p:fltVal val="0"/>
                                          </p:val>
                                        </p:tav>
                                        <p:tav tm="100000">
                                          <p:val>
                                            <p:strVal val="#ppt_h"/>
                                          </p:val>
                                        </p:tav>
                                      </p:tavLst>
                                    </p:anim>
                                    <p:animEffect transition="in" filter="fade">
                                      <p:cBhvr>
                                        <p:cTn id="29" dur="500"/>
                                        <p:tgtEl>
                                          <p:spTgt spid="119811">
                                            <p:txEl>
                                              <p:pRg st="2" end="2"/>
                                            </p:txEl>
                                          </p:spTgt>
                                        </p:tgtEl>
                                      </p:cBhvr>
                                    </p:animEffect>
                                  </p:childTnLst>
                                </p:cTn>
                              </p:par>
                              <p:par>
                                <p:cTn id="30" presetID="53" presetClass="entr" presetSubtype="0" fill="hold" nodeType="withEffect">
                                  <p:stCondLst>
                                    <p:cond delay="0"/>
                                  </p:stCondLst>
                                  <p:childTnLst>
                                    <p:set>
                                      <p:cBhvr>
                                        <p:cTn id="31" dur="1" fill="hold">
                                          <p:stCondLst>
                                            <p:cond delay="0"/>
                                          </p:stCondLst>
                                        </p:cTn>
                                        <p:tgtEl>
                                          <p:spTgt spid="119811">
                                            <p:txEl>
                                              <p:pRg st="3" end="3"/>
                                            </p:txEl>
                                          </p:spTgt>
                                        </p:tgtEl>
                                        <p:attrNameLst>
                                          <p:attrName>style.visibility</p:attrName>
                                        </p:attrNameLst>
                                      </p:cBhvr>
                                      <p:to>
                                        <p:strVal val="visible"/>
                                      </p:to>
                                    </p:set>
                                    <p:anim calcmode="lin" valueType="num">
                                      <p:cBhvr>
                                        <p:cTn id="32" dur="500" fill="hold"/>
                                        <p:tgtEl>
                                          <p:spTgt spid="119811">
                                            <p:txEl>
                                              <p:pRg st="3" end="3"/>
                                            </p:txEl>
                                          </p:spTgt>
                                        </p:tgtEl>
                                        <p:attrNameLst>
                                          <p:attrName>ppt_w</p:attrName>
                                        </p:attrNameLst>
                                      </p:cBhvr>
                                      <p:tavLst>
                                        <p:tav tm="0">
                                          <p:val>
                                            <p:fltVal val="0"/>
                                          </p:val>
                                        </p:tav>
                                        <p:tav tm="100000">
                                          <p:val>
                                            <p:strVal val="#ppt_w"/>
                                          </p:val>
                                        </p:tav>
                                      </p:tavLst>
                                    </p:anim>
                                    <p:anim calcmode="lin" valueType="num">
                                      <p:cBhvr>
                                        <p:cTn id="33" dur="500" fill="hold"/>
                                        <p:tgtEl>
                                          <p:spTgt spid="119811">
                                            <p:txEl>
                                              <p:pRg st="3" end="3"/>
                                            </p:txEl>
                                          </p:spTgt>
                                        </p:tgtEl>
                                        <p:attrNameLst>
                                          <p:attrName>ppt_h</p:attrName>
                                        </p:attrNameLst>
                                      </p:cBhvr>
                                      <p:tavLst>
                                        <p:tav tm="0">
                                          <p:val>
                                            <p:fltVal val="0"/>
                                          </p:val>
                                        </p:tav>
                                        <p:tav tm="100000">
                                          <p:val>
                                            <p:strVal val="#ppt_h"/>
                                          </p:val>
                                        </p:tav>
                                      </p:tavLst>
                                    </p:anim>
                                    <p:animEffect transition="in" filter="fade">
                                      <p:cBhvr>
                                        <p:cTn id="34" dur="500"/>
                                        <p:tgtEl>
                                          <p:spTgt spid="119811">
                                            <p:txEl>
                                              <p:pRg st="3" end="3"/>
                                            </p:txEl>
                                          </p:spTgt>
                                        </p:tgtEl>
                                      </p:cBhvr>
                                    </p:animEffect>
                                  </p:childTnLst>
                                </p:cTn>
                              </p:par>
                              <p:par>
                                <p:cTn id="35" presetID="53" presetClass="entr" presetSubtype="0" fill="hold" nodeType="withEffect">
                                  <p:stCondLst>
                                    <p:cond delay="0"/>
                                  </p:stCondLst>
                                  <p:childTnLst>
                                    <p:set>
                                      <p:cBhvr>
                                        <p:cTn id="36" dur="1" fill="hold">
                                          <p:stCondLst>
                                            <p:cond delay="0"/>
                                          </p:stCondLst>
                                        </p:cTn>
                                        <p:tgtEl>
                                          <p:spTgt spid="119811">
                                            <p:txEl>
                                              <p:pRg st="4" end="4"/>
                                            </p:txEl>
                                          </p:spTgt>
                                        </p:tgtEl>
                                        <p:attrNameLst>
                                          <p:attrName>style.visibility</p:attrName>
                                        </p:attrNameLst>
                                      </p:cBhvr>
                                      <p:to>
                                        <p:strVal val="visible"/>
                                      </p:to>
                                    </p:set>
                                    <p:anim calcmode="lin" valueType="num">
                                      <p:cBhvr>
                                        <p:cTn id="37" dur="500" fill="hold"/>
                                        <p:tgtEl>
                                          <p:spTgt spid="119811">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119811">
                                            <p:txEl>
                                              <p:pRg st="4" end="4"/>
                                            </p:txEl>
                                          </p:spTgt>
                                        </p:tgtEl>
                                        <p:attrNameLst>
                                          <p:attrName>ppt_h</p:attrName>
                                        </p:attrNameLst>
                                      </p:cBhvr>
                                      <p:tavLst>
                                        <p:tav tm="0">
                                          <p:val>
                                            <p:fltVal val="0"/>
                                          </p:val>
                                        </p:tav>
                                        <p:tav tm="100000">
                                          <p:val>
                                            <p:strVal val="#ppt_h"/>
                                          </p:val>
                                        </p:tav>
                                      </p:tavLst>
                                    </p:anim>
                                    <p:animEffect transition="in" filter="fade">
                                      <p:cBhvr>
                                        <p:cTn id="39" dur="500"/>
                                        <p:tgtEl>
                                          <p:spTgt spid="119811">
                                            <p:txEl>
                                              <p:pRg st="4" end="4"/>
                                            </p:txEl>
                                          </p:spTgt>
                                        </p:tgtEl>
                                      </p:cBhvr>
                                    </p:animEffect>
                                  </p:childTnLst>
                                </p:cTn>
                              </p:par>
                              <p:par>
                                <p:cTn id="40" presetID="53" presetClass="entr" presetSubtype="0" fill="hold" nodeType="withEffect">
                                  <p:stCondLst>
                                    <p:cond delay="0"/>
                                  </p:stCondLst>
                                  <p:childTnLst>
                                    <p:set>
                                      <p:cBhvr>
                                        <p:cTn id="41" dur="1" fill="hold">
                                          <p:stCondLst>
                                            <p:cond delay="0"/>
                                          </p:stCondLst>
                                        </p:cTn>
                                        <p:tgtEl>
                                          <p:spTgt spid="119811">
                                            <p:txEl>
                                              <p:pRg st="5" end="5"/>
                                            </p:txEl>
                                          </p:spTgt>
                                        </p:tgtEl>
                                        <p:attrNameLst>
                                          <p:attrName>style.visibility</p:attrName>
                                        </p:attrNameLst>
                                      </p:cBhvr>
                                      <p:to>
                                        <p:strVal val="visible"/>
                                      </p:to>
                                    </p:set>
                                    <p:anim calcmode="lin" valueType="num">
                                      <p:cBhvr>
                                        <p:cTn id="42" dur="500" fill="hold"/>
                                        <p:tgtEl>
                                          <p:spTgt spid="119811">
                                            <p:txEl>
                                              <p:pRg st="5" end="5"/>
                                            </p:txEl>
                                          </p:spTgt>
                                        </p:tgtEl>
                                        <p:attrNameLst>
                                          <p:attrName>ppt_w</p:attrName>
                                        </p:attrNameLst>
                                      </p:cBhvr>
                                      <p:tavLst>
                                        <p:tav tm="0">
                                          <p:val>
                                            <p:fltVal val="0"/>
                                          </p:val>
                                        </p:tav>
                                        <p:tav tm="100000">
                                          <p:val>
                                            <p:strVal val="#ppt_w"/>
                                          </p:val>
                                        </p:tav>
                                      </p:tavLst>
                                    </p:anim>
                                    <p:anim calcmode="lin" valueType="num">
                                      <p:cBhvr>
                                        <p:cTn id="43" dur="500" fill="hold"/>
                                        <p:tgtEl>
                                          <p:spTgt spid="119811">
                                            <p:txEl>
                                              <p:pRg st="5" end="5"/>
                                            </p:txEl>
                                          </p:spTgt>
                                        </p:tgtEl>
                                        <p:attrNameLst>
                                          <p:attrName>ppt_h</p:attrName>
                                        </p:attrNameLst>
                                      </p:cBhvr>
                                      <p:tavLst>
                                        <p:tav tm="0">
                                          <p:val>
                                            <p:fltVal val="0"/>
                                          </p:val>
                                        </p:tav>
                                        <p:tav tm="100000">
                                          <p:val>
                                            <p:strVal val="#ppt_h"/>
                                          </p:val>
                                        </p:tav>
                                      </p:tavLst>
                                    </p:anim>
                                    <p:animEffect transition="in" filter="fade">
                                      <p:cBhvr>
                                        <p:cTn id="44" dur="500"/>
                                        <p:tgtEl>
                                          <p:spTgt spid="119811">
                                            <p:txEl>
                                              <p:pRg st="5" end="5"/>
                                            </p:txEl>
                                          </p:spTgt>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19811">
                                            <p:txEl>
                                              <p:pRg st="6" end="6"/>
                                            </p:txEl>
                                          </p:spTgt>
                                        </p:tgtEl>
                                        <p:attrNameLst>
                                          <p:attrName>style.visibility</p:attrName>
                                        </p:attrNameLst>
                                      </p:cBhvr>
                                      <p:to>
                                        <p:strVal val="visible"/>
                                      </p:to>
                                    </p:set>
                                    <p:anim calcmode="lin" valueType="num">
                                      <p:cBhvr additive="base">
                                        <p:cTn id="49" dur="500" fill="hold"/>
                                        <p:tgtEl>
                                          <p:spTgt spid="119811">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1981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smtClean="0">
                <a:latin typeface="Arial" charset="0"/>
                <a:cs typeface="Arial" charset="0"/>
              </a:rPr>
              <a:t>Creating a Revolve Feature</a:t>
            </a:r>
          </a:p>
        </p:txBody>
      </p:sp>
      <p:sp>
        <p:nvSpPr>
          <p:cNvPr id="53251" name="Rectangle 3"/>
          <p:cNvSpPr>
            <a:spLocks noGrp="1" noChangeArrowheads="1"/>
          </p:cNvSpPr>
          <p:nvPr>
            <p:ph type="body" sz="half" idx="1"/>
          </p:nvPr>
        </p:nvSpPr>
        <p:spPr>
          <a:xfrm>
            <a:off x="201613" y="1296988"/>
            <a:ext cx="5426075" cy="4862512"/>
          </a:xfrm>
        </p:spPr>
        <p:txBody>
          <a:bodyPr/>
          <a:lstStyle/>
          <a:p>
            <a:pPr marL="533400" indent="-533400" eaLnBrk="1" hangingPunct="1">
              <a:lnSpc>
                <a:spcPct val="85000"/>
              </a:lnSpc>
              <a:spcBef>
                <a:spcPts val="2000"/>
              </a:spcBef>
              <a:buFontTx/>
              <a:buAutoNum type="arabicPeriod"/>
            </a:pPr>
            <a:r>
              <a:rPr lang="en-US" smtClean="0">
                <a:latin typeface="Arial" charset="0"/>
                <a:cs typeface="Arial" charset="0"/>
              </a:rPr>
              <a:t>Select a sketch plane.</a:t>
            </a:r>
          </a:p>
          <a:p>
            <a:pPr marL="533400" indent="-533400" eaLnBrk="1" hangingPunct="1">
              <a:lnSpc>
                <a:spcPct val="85000"/>
              </a:lnSpc>
              <a:spcBef>
                <a:spcPts val="2000"/>
              </a:spcBef>
              <a:buFontTx/>
              <a:buAutoNum type="arabicPeriod"/>
            </a:pPr>
            <a:r>
              <a:rPr lang="en-US" smtClean="0">
                <a:latin typeface="Arial" charset="0"/>
                <a:cs typeface="Arial" charset="0"/>
              </a:rPr>
              <a:t>Sketch a 2D profile.</a:t>
            </a:r>
          </a:p>
          <a:p>
            <a:pPr marL="533400" indent="-533400" eaLnBrk="1" hangingPunct="1">
              <a:lnSpc>
                <a:spcPct val="85000"/>
              </a:lnSpc>
              <a:spcBef>
                <a:spcPts val="2000"/>
              </a:spcBef>
              <a:buFontTx/>
              <a:buAutoNum type="arabicPeriod"/>
            </a:pPr>
            <a:r>
              <a:rPr lang="en-US" smtClean="0">
                <a:latin typeface="Arial" charset="0"/>
                <a:cs typeface="Arial" charset="0"/>
              </a:rPr>
              <a:t>(Optional) Sketch a centerline.</a:t>
            </a:r>
          </a:p>
          <a:p>
            <a:pPr marL="806450" lvl="1" indent="-457200" eaLnBrk="1" hangingPunct="1">
              <a:lnSpc>
                <a:spcPct val="85000"/>
              </a:lnSpc>
              <a:spcBef>
                <a:spcPts val="600"/>
              </a:spcBef>
            </a:pPr>
            <a:r>
              <a:rPr lang="en-US" b="1" smtClean="0">
                <a:latin typeface="Arial" charset="0"/>
                <a:cs typeface="Arial" charset="0"/>
              </a:rPr>
              <a:t>The axis of revolution must be in the sketch with the profile. It cannot be in a separate sketch.</a:t>
            </a:r>
            <a:endParaRPr lang="en-US" smtClean="0">
              <a:latin typeface="Arial" charset="0"/>
              <a:cs typeface="Arial" charset="0"/>
            </a:endParaRPr>
          </a:p>
          <a:p>
            <a:pPr marL="806450" lvl="1" indent="-457200" eaLnBrk="1" hangingPunct="1">
              <a:lnSpc>
                <a:spcPct val="85000"/>
              </a:lnSpc>
              <a:spcBef>
                <a:spcPts val="600"/>
              </a:spcBef>
            </a:pPr>
            <a:r>
              <a:rPr lang="en-US" b="1" smtClean="0">
                <a:latin typeface="Arial" charset="0"/>
                <a:cs typeface="Arial" charset="0"/>
              </a:rPr>
              <a:t>The profile must </a:t>
            </a:r>
            <a:r>
              <a:rPr lang="en-US" b="1" i="1" smtClean="0">
                <a:latin typeface="Arial" charset="0"/>
                <a:cs typeface="Arial" charset="0"/>
              </a:rPr>
              <a:t>not</a:t>
            </a:r>
            <a:r>
              <a:rPr lang="en-US" b="1" smtClean="0">
                <a:latin typeface="Arial" charset="0"/>
                <a:cs typeface="Arial" charset="0"/>
              </a:rPr>
              <a:t> cross the centerline.</a:t>
            </a:r>
            <a:endParaRPr lang="en-US" smtClean="0">
              <a:latin typeface="Arial" charset="0"/>
              <a:cs typeface="Arial" charset="0"/>
            </a:endParaRPr>
          </a:p>
        </p:txBody>
      </p:sp>
      <p:pic>
        <p:nvPicPr>
          <p:cNvPr id="53252" name="Picture 4"/>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410200" y="1219200"/>
            <a:ext cx="3287713" cy="4495800"/>
          </a:xfrm>
          <a:noFill/>
        </p:spPr>
      </p:pic>
      <p:grpSp>
        <p:nvGrpSpPr>
          <p:cNvPr id="2" name="Group 8"/>
          <p:cNvGrpSpPr>
            <a:grpSpLocks/>
          </p:cNvGrpSpPr>
          <p:nvPr/>
        </p:nvGrpSpPr>
        <p:grpSpPr bwMode="auto">
          <a:xfrm>
            <a:off x="6080125" y="1325563"/>
            <a:ext cx="1295400" cy="457200"/>
            <a:chOff x="3888" y="1392"/>
            <a:chExt cx="816" cy="288"/>
          </a:xfrm>
        </p:grpSpPr>
        <p:sp>
          <p:nvSpPr>
            <p:cNvPr id="11271" name="Line 6"/>
            <p:cNvSpPr>
              <a:spLocks noChangeShapeType="1"/>
            </p:cNvSpPr>
            <p:nvPr/>
          </p:nvSpPr>
          <p:spPr bwMode="auto">
            <a:xfrm>
              <a:off x="4176" y="1392"/>
              <a:ext cx="528" cy="0"/>
            </a:xfrm>
            <a:prstGeom prst="line">
              <a:avLst/>
            </a:prstGeom>
            <a:noFill/>
            <a:ln w="38100">
              <a:solidFill>
                <a:schemeClr val="hlink"/>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1272" name="Line 7"/>
            <p:cNvSpPr>
              <a:spLocks noChangeShapeType="1"/>
            </p:cNvSpPr>
            <p:nvPr/>
          </p:nvSpPr>
          <p:spPr bwMode="auto">
            <a:xfrm flipH="1">
              <a:off x="3888" y="1392"/>
              <a:ext cx="288" cy="288"/>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grpSp>
      <p:sp>
        <p:nvSpPr>
          <p:cNvPr id="53257" name="Text Box 9"/>
          <p:cNvSpPr txBox="1">
            <a:spLocks noChangeArrowheads="1"/>
          </p:cNvSpPr>
          <p:nvPr/>
        </p:nvSpPr>
        <p:spPr bwMode="auto">
          <a:xfrm>
            <a:off x="7315200" y="1143000"/>
            <a:ext cx="13017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Centerline</a:t>
            </a:r>
          </a:p>
        </p:txBody>
      </p:sp>
    </p:spTree>
    <p:extLst>
      <p:ext uri="{BB962C8B-B14F-4D97-AF65-F5344CB8AC3E}">
        <p14:creationId xmlns:p14="http://schemas.microsoft.com/office/powerpoint/2010/main" val="290098023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1+#ppt_h/2"/>
                                          </p:val>
                                        </p:tav>
                                        <p:tav tm="100000">
                                          <p:val>
                                            <p:strVal val="#ppt_y"/>
                                          </p:val>
                                        </p:tav>
                                      </p:tavLst>
                                    </p:anim>
                                  </p:childTnLst>
                                </p:cTn>
                              </p:par>
                              <p:par>
                                <p:cTn id="15" presetID="9" presetClass="entr" presetSubtype="0" fill="hold" nodeType="withEffect">
                                  <p:stCondLst>
                                    <p:cond delay="0"/>
                                  </p:stCondLst>
                                  <p:childTnLst>
                                    <p:set>
                                      <p:cBhvr>
                                        <p:cTn id="16" dur="1" fill="hold">
                                          <p:stCondLst>
                                            <p:cond delay="0"/>
                                          </p:stCondLst>
                                        </p:cTn>
                                        <p:tgtEl>
                                          <p:spTgt spid="53252"/>
                                        </p:tgtEl>
                                        <p:attrNameLst>
                                          <p:attrName>style.visibility</p:attrName>
                                        </p:attrNameLst>
                                      </p:cBhvr>
                                      <p:to>
                                        <p:strVal val="visible"/>
                                      </p:to>
                                    </p:set>
                                    <p:animEffect transition="in" filter="dissolve">
                                      <p:cBhvr>
                                        <p:cTn id="17" dur="500"/>
                                        <p:tgtEl>
                                          <p:spTgt spid="5325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3251">
                                            <p:txEl>
                                              <p:pRg st="2" end="2"/>
                                            </p:txEl>
                                          </p:spTgt>
                                        </p:tgtEl>
                                        <p:attrNameLst>
                                          <p:attrName>style.visibility</p:attrName>
                                        </p:attrNameLst>
                                      </p:cBhvr>
                                      <p:to>
                                        <p:strVal val="visible"/>
                                      </p:to>
                                    </p:set>
                                    <p:anim calcmode="lin" valueType="num">
                                      <p:cBhvr additive="base">
                                        <p:cTn id="22" dur="500" fill="hold"/>
                                        <p:tgtEl>
                                          <p:spTgt spid="53251">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3251">
                                            <p:txEl>
                                              <p:pRg st="2" end="2"/>
                                            </p:txEl>
                                          </p:spTgt>
                                        </p:tgtEl>
                                        <p:attrNameLst>
                                          <p:attrName>ppt_y</p:attrName>
                                        </p:attrNameLst>
                                      </p:cBhvr>
                                      <p:tavLst>
                                        <p:tav tm="0">
                                          <p:val>
                                            <p:strVal val="1+#ppt_h/2"/>
                                          </p:val>
                                        </p:tav>
                                        <p:tav tm="100000">
                                          <p:val>
                                            <p:strVal val="#ppt_y"/>
                                          </p:val>
                                        </p:tav>
                                      </p:tavLst>
                                    </p:anim>
                                  </p:childTnLst>
                                </p:cTn>
                              </p:par>
                              <p:par>
                                <p:cTn id="24" presetID="9" presetClass="entr" presetSubtype="0" fill="hold" grpId="0" nodeType="withEffect">
                                  <p:stCondLst>
                                    <p:cond delay="0"/>
                                  </p:stCondLst>
                                  <p:childTnLst>
                                    <p:set>
                                      <p:cBhvr>
                                        <p:cTn id="25" dur="1" fill="hold">
                                          <p:stCondLst>
                                            <p:cond delay="0"/>
                                          </p:stCondLst>
                                        </p:cTn>
                                        <p:tgtEl>
                                          <p:spTgt spid="53257"/>
                                        </p:tgtEl>
                                        <p:attrNameLst>
                                          <p:attrName>style.visibility</p:attrName>
                                        </p:attrNameLst>
                                      </p:cBhvr>
                                      <p:to>
                                        <p:strVal val="visible"/>
                                      </p:to>
                                    </p:set>
                                    <p:animEffect transition="in" filter="dissolve">
                                      <p:cBhvr>
                                        <p:cTn id="26" dur="500"/>
                                        <p:tgtEl>
                                          <p:spTgt spid="53257"/>
                                        </p:tgtEl>
                                      </p:cBhvr>
                                    </p:animEffect>
                                  </p:childTnLst>
                                </p:cTn>
                              </p:par>
                              <p:par>
                                <p:cTn id="27" presetID="9" presetClass="entr" presetSubtype="0" fill="hold" nodeType="with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dissolve">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3" presetClass="entr" presetSubtype="0" fill="hold" nodeType="clickEffect">
                                  <p:stCondLst>
                                    <p:cond delay="0"/>
                                  </p:stCondLst>
                                  <p:childTnLst>
                                    <p:set>
                                      <p:cBhvr>
                                        <p:cTn id="33" dur="1" fill="hold">
                                          <p:stCondLst>
                                            <p:cond delay="0"/>
                                          </p:stCondLst>
                                        </p:cTn>
                                        <p:tgtEl>
                                          <p:spTgt spid="53251">
                                            <p:txEl>
                                              <p:pRg st="3" end="3"/>
                                            </p:txEl>
                                          </p:spTgt>
                                        </p:tgtEl>
                                        <p:attrNameLst>
                                          <p:attrName>style.visibility</p:attrName>
                                        </p:attrNameLst>
                                      </p:cBhvr>
                                      <p:to>
                                        <p:strVal val="visible"/>
                                      </p:to>
                                    </p:set>
                                    <p:anim calcmode="lin" valueType="num">
                                      <p:cBhvr>
                                        <p:cTn id="34" dur="500" fill="hold"/>
                                        <p:tgtEl>
                                          <p:spTgt spid="53251">
                                            <p:txEl>
                                              <p:pRg st="3" end="3"/>
                                            </p:txEl>
                                          </p:spTgt>
                                        </p:tgtEl>
                                        <p:attrNameLst>
                                          <p:attrName>ppt_w</p:attrName>
                                        </p:attrNameLst>
                                      </p:cBhvr>
                                      <p:tavLst>
                                        <p:tav tm="0">
                                          <p:val>
                                            <p:fltVal val="0"/>
                                          </p:val>
                                        </p:tav>
                                        <p:tav tm="100000">
                                          <p:val>
                                            <p:strVal val="#ppt_w"/>
                                          </p:val>
                                        </p:tav>
                                      </p:tavLst>
                                    </p:anim>
                                    <p:anim calcmode="lin" valueType="num">
                                      <p:cBhvr>
                                        <p:cTn id="35" dur="500" fill="hold"/>
                                        <p:tgtEl>
                                          <p:spTgt spid="53251">
                                            <p:txEl>
                                              <p:pRg st="3" end="3"/>
                                            </p:txEl>
                                          </p:spTgt>
                                        </p:tgtEl>
                                        <p:attrNameLst>
                                          <p:attrName>ppt_h</p:attrName>
                                        </p:attrNameLst>
                                      </p:cBhvr>
                                      <p:tavLst>
                                        <p:tav tm="0">
                                          <p:val>
                                            <p:fltVal val="0"/>
                                          </p:val>
                                        </p:tav>
                                        <p:tav tm="100000">
                                          <p:val>
                                            <p:strVal val="#ppt_h"/>
                                          </p:val>
                                        </p:tav>
                                      </p:tavLst>
                                    </p:anim>
                                    <p:animEffect transition="in" filter="fade">
                                      <p:cBhvr>
                                        <p:cTn id="36" dur="500"/>
                                        <p:tgtEl>
                                          <p:spTgt spid="53251">
                                            <p:txEl>
                                              <p:pRg st="3" end="3"/>
                                            </p:txEl>
                                          </p:spTgt>
                                        </p:tgtEl>
                                      </p:cBhvr>
                                    </p:animEffect>
                                  </p:childTnLst>
                                </p:cTn>
                              </p:par>
                              <p:par>
                                <p:cTn id="37" presetID="53" presetClass="entr" presetSubtype="0" fill="hold" nodeType="withEffect">
                                  <p:stCondLst>
                                    <p:cond delay="0"/>
                                  </p:stCondLst>
                                  <p:childTnLst>
                                    <p:set>
                                      <p:cBhvr>
                                        <p:cTn id="38" dur="1" fill="hold">
                                          <p:stCondLst>
                                            <p:cond delay="0"/>
                                          </p:stCondLst>
                                        </p:cTn>
                                        <p:tgtEl>
                                          <p:spTgt spid="53251">
                                            <p:txEl>
                                              <p:pRg st="4" end="4"/>
                                            </p:txEl>
                                          </p:spTgt>
                                        </p:tgtEl>
                                        <p:attrNameLst>
                                          <p:attrName>style.visibility</p:attrName>
                                        </p:attrNameLst>
                                      </p:cBhvr>
                                      <p:to>
                                        <p:strVal val="visible"/>
                                      </p:to>
                                    </p:set>
                                    <p:anim calcmode="lin" valueType="num">
                                      <p:cBhvr>
                                        <p:cTn id="39" dur="500" fill="hold"/>
                                        <p:tgtEl>
                                          <p:spTgt spid="53251">
                                            <p:txEl>
                                              <p:pRg st="4" end="4"/>
                                            </p:txEl>
                                          </p:spTgt>
                                        </p:tgtEl>
                                        <p:attrNameLst>
                                          <p:attrName>ppt_w</p:attrName>
                                        </p:attrNameLst>
                                      </p:cBhvr>
                                      <p:tavLst>
                                        <p:tav tm="0">
                                          <p:val>
                                            <p:fltVal val="0"/>
                                          </p:val>
                                        </p:tav>
                                        <p:tav tm="100000">
                                          <p:val>
                                            <p:strVal val="#ppt_w"/>
                                          </p:val>
                                        </p:tav>
                                      </p:tavLst>
                                    </p:anim>
                                    <p:anim calcmode="lin" valueType="num">
                                      <p:cBhvr>
                                        <p:cTn id="40" dur="500" fill="hold"/>
                                        <p:tgtEl>
                                          <p:spTgt spid="53251">
                                            <p:txEl>
                                              <p:pRg st="4" end="4"/>
                                            </p:txEl>
                                          </p:spTgt>
                                        </p:tgtEl>
                                        <p:attrNameLst>
                                          <p:attrName>ppt_h</p:attrName>
                                        </p:attrNameLst>
                                      </p:cBhvr>
                                      <p:tavLst>
                                        <p:tav tm="0">
                                          <p:val>
                                            <p:fltVal val="0"/>
                                          </p:val>
                                        </p:tav>
                                        <p:tav tm="100000">
                                          <p:val>
                                            <p:strVal val="#ppt_h"/>
                                          </p:val>
                                        </p:tav>
                                      </p:tavLst>
                                    </p:anim>
                                    <p:animEffect transition="in" filter="fade">
                                      <p:cBhvr>
                                        <p:cTn id="41" dur="500"/>
                                        <p:tgtEl>
                                          <p:spTgt spid="532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Extruding the Cut– Results</a:t>
            </a:r>
          </a:p>
        </p:txBody>
      </p:sp>
      <p:pic>
        <p:nvPicPr>
          <p:cNvPr id="122884" name="Picture 4"/>
          <p:cNvPicPr>
            <a:picLocks noGrp="1" noChangeAspect="1" noChangeArrowheads="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1876425" y="1281113"/>
            <a:ext cx="5851525" cy="4525962"/>
          </a:xfrm>
          <a:noFill/>
        </p:spPr>
      </p:pic>
    </p:spTree>
    <p:extLst>
      <p:ext uri="{BB962C8B-B14F-4D97-AF65-F5344CB8AC3E}">
        <p14:creationId xmlns:p14="http://schemas.microsoft.com/office/powerpoint/2010/main" val="293069952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22884"/>
                                        </p:tgtEl>
                                        <p:attrNameLst>
                                          <p:attrName>style.visibility</p:attrName>
                                        </p:attrNameLst>
                                      </p:cBhvr>
                                      <p:to>
                                        <p:strVal val="visible"/>
                                      </p:to>
                                    </p:set>
                                    <p:anim calcmode="lin" valueType="num">
                                      <p:cBhvr>
                                        <p:cTn id="7" dur="500" fill="hold"/>
                                        <p:tgtEl>
                                          <p:spTgt spid="122884"/>
                                        </p:tgtEl>
                                        <p:attrNameLst>
                                          <p:attrName>ppt_w</p:attrName>
                                        </p:attrNameLst>
                                      </p:cBhvr>
                                      <p:tavLst>
                                        <p:tav tm="0">
                                          <p:val>
                                            <p:fltVal val="0"/>
                                          </p:val>
                                        </p:tav>
                                        <p:tav tm="100000">
                                          <p:val>
                                            <p:strVal val="#ppt_w"/>
                                          </p:val>
                                        </p:tav>
                                      </p:tavLst>
                                    </p:anim>
                                    <p:anim calcmode="lin" valueType="num">
                                      <p:cBhvr>
                                        <p:cTn id="8" dur="500" fill="hold"/>
                                        <p:tgtEl>
                                          <p:spTgt spid="122884"/>
                                        </p:tgtEl>
                                        <p:attrNameLst>
                                          <p:attrName>ppt_h</p:attrName>
                                        </p:attrNameLst>
                                      </p:cBhvr>
                                      <p:tavLst>
                                        <p:tav tm="0">
                                          <p:val>
                                            <p:fltVal val="0"/>
                                          </p:val>
                                        </p:tav>
                                        <p:tav tm="100000">
                                          <p:val>
                                            <p:strVal val="#ppt_h"/>
                                          </p:val>
                                        </p:tav>
                                      </p:tavLst>
                                    </p:anim>
                                    <p:animEffect transition="in" filter="fade">
                                      <p:cBhvr>
                                        <p:cTn id="9" dur="500"/>
                                        <p:tgtEl>
                                          <p:spTgt spid="1228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eaLnBrk="1" hangingPunct="1"/>
            <a:r>
              <a:rPr lang="en-US" smtClean="0">
                <a:latin typeface="Arial" charset="0"/>
                <a:cs typeface="Arial" charset="0"/>
              </a:rPr>
              <a:t>Fillet Feature</a:t>
            </a:r>
          </a:p>
        </p:txBody>
      </p:sp>
      <p:sp>
        <p:nvSpPr>
          <p:cNvPr id="124931" name="Rectangle 3"/>
          <p:cNvSpPr>
            <a:spLocks noGrp="1" noChangeArrowheads="1"/>
          </p:cNvSpPr>
          <p:nvPr>
            <p:ph type="body" sz="half" idx="1"/>
          </p:nvPr>
        </p:nvSpPr>
        <p:spPr>
          <a:xfrm>
            <a:off x="381000" y="1219200"/>
            <a:ext cx="8382000" cy="5334000"/>
          </a:xfrm>
        </p:spPr>
        <p:txBody>
          <a:bodyPr/>
          <a:lstStyle/>
          <a:p>
            <a:pPr eaLnBrk="1" hangingPunct="1">
              <a:spcBef>
                <a:spcPts val="2000"/>
              </a:spcBef>
            </a:pPr>
            <a:r>
              <a:rPr lang="en-US" dirty="0" smtClean="0">
                <a:latin typeface="Arial" charset="0"/>
                <a:cs typeface="Arial" charset="0"/>
              </a:rPr>
              <a:t>Fillets are used to smooth the edges of the candlestick.</a:t>
            </a:r>
          </a:p>
          <a:p>
            <a:pPr eaLnBrk="1" hangingPunct="1">
              <a:spcBef>
                <a:spcPts val="2000"/>
              </a:spcBef>
              <a:spcAft>
                <a:spcPts val="2000"/>
              </a:spcAft>
              <a:buFont typeface="Wingdings" pitchFamily="2" charset="2"/>
              <a:buNone/>
            </a:pPr>
            <a:r>
              <a:rPr lang="en-US" sz="2800" dirty="0" smtClean="0">
                <a:solidFill>
                  <a:srgbClr val="000066"/>
                </a:solidFill>
                <a:latin typeface="Arial" charset="0"/>
                <a:cs typeface="Arial" charset="0"/>
              </a:rPr>
              <a:t>Selection Filters</a:t>
            </a:r>
          </a:p>
          <a:p>
            <a:pPr eaLnBrk="1" hangingPunct="1">
              <a:spcBef>
                <a:spcPts val="2000"/>
              </a:spcBef>
            </a:pPr>
            <a:r>
              <a:rPr lang="en-US" dirty="0" smtClean="0">
                <a:latin typeface="Arial" charset="0"/>
                <a:cs typeface="Arial" charset="0"/>
              </a:rPr>
              <a:t>Help in selecting the correct geometry.</a:t>
            </a:r>
          </a:p>
          <a:p>
            <a:pPr eaLnBrk="1" hangingPunct="1">
              <a:spcBef>
                <a:spcPts val="2000"/>
              </a:spcBef>
            </a:pPr>
            <a:r>
              <a:rPr lang="en-US" dirty="0" smtClean="0">
                <a:latin typeface="Arial" charset="0"/>
                <a:cs typeface="Arial" charset="0"/>
              </a:rPr>
              <a:t>Click       to turn on Selection Filter toolbar.</a:t>
            </a:r>
          </a:p>
          <a:p>
            <a:pPr eaLnBrk="1" hangingPunct="1">
              <a:spcBef>
                <a:spcPts val="2000"/>
              </a:spcBef>
            </a:pPr>
            <a:r>
              <a:rPr lang="en-US" dirty="0" smtClean="0">
                <a:latin typeface="Arial" charset="0"/>
                <a:cs typeface="Arial" charset="0"/>
              </a:rPr>
              <a:t>Use the </a:t>
            </a:r>
            <a:r>
              <a:rPr lang="en-US" u="sng" dirty="0" smtClean="0">
                <a:latin typeface="Arial" charset="0"/>
                <a:cs typeface="Arial" charset="0"/>
              </a:rPr>
              <a:t>Edge</a:t>
            </a:r>
            <a:r>
              <a:rPr lang="en-US" dirty="0" smtClean="0">
                <a:latin typeface="Arial" charset="0"/>
                <a:cs typeface="Arial" charset="0"/>
              </a:rPr>
              <a:t> selection filter      .</a:t>
            </a:r>
          </a:p>
          <a:p>
            <a:pPr eaLnBrk="1" hangingPunct="1">
              <a:spcBef>
                <a:spcPts val="2000"/>
              </a:spcBef>
            </a:pPr>
            <a:r>
              <a:rPr lang="en-US" dirty="0" smtClean="0">
                <a:latin typeface="Arial" charset="0"/>
                <a:cs typeface="Arial" charset="0"/>
              </a:rPr>
              <a:t>Pointer changes appearance       when filter is active.</a:t>
            </a:r>
          </a:p>
        </p:txBody>
      </p:sp>
      <p:pic>
        <p:nvPicPr>
          <p:cNvPr id="12493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1600200" y="3477492"/>
            <a:ext cx="314325" cy="280987"/>
          </a:xfrm>
          <a:noFill/>
        </p:spPr>
      </p:pic>
      <p:pic>
        <p:nvPicPr>
          <p:cNvPr id="124934" name="Picture 6"/>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4764088" y="4114800"/>
            <a:ext cx="314325" cy="282575"/>
          </a:xfrm>
          <a:noFill/>
        </p:spPr>
      </p:pic>
      <p:pic>
        <p:nvPicPr>
          <p:cNvPr id="39944" name="Picture 8" descr="E:\Mountainboard_2010\Book Source Files\Student Book\Art\Toolbar Icons\Cursors\icon_cursor_filter.tif"/>
          <p:cNvPicPr>
            <a:picLocks noChangeAspect="1" noChangeArrowheads="1"/>
          </p:cNvPicPr>
          <p:nvPr/>
        </p:nvPicPr>
        <p:blipFill>
          <a:blip r:embed="rId4"/>
          <a:srcRect/>
          <a:stretch>
            <a:fillRect/>
          </a:stretch>
        </p:blipFill>
        <p:spPr bwMode="auto">
          <a:xfrm>
            <a:off x="4845917" y="4713578"/>
            <a:ext cx="338137" cy="301625"/>
          </a:xfrm>
          <a:prstGeom prst="rect">
            <a:avLst/>
          </a:prstGeom>
          <a:noFill/>
          <a:ln>
            <a:solidFill>
              <a:schemeClr val="tx1">
                <a:lumMod val="50000"/>
              </a:schemeClr>
            </a:solidFill>
          </a:ln>
        </p:spPr>
      </p:pic>
    </p:spTree>
    <p:extLst>
      <p:ext uri="{BB962C8B-B14F-4D97-AF65-F5344CB8AC3E}">
        <p14:creationId xmlns:p14="http://schemas.microsoft.com/office/powerpoint/2010/main" val="9660563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4931">
                                            <p:txEl>
                                              <p:pRg st="0" end="0"/>
                                            </p:txEl>
                                          </p:spTgt>
                                        </p:tgtEl>
                                        <p:attrNameLst>
                                          <p:attrName>style.visibility</p:attrName>
                                        </p:attrNameLst>
                                      </p:cBhvr>
                                      <p:to>
                                        <p:strVal val="visible"/>
                                      </p:to>
                                    </p:set>
                                    <p:anim calcmode="lin" valueType="num">
                                      <p:cBhvr additive="base">
                                        <p:cTn id="7" dur="500" fill="hold"/>
                                        <p:tgtEl>
                                          <p:spTgt spid="1249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49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24931">
                                            <p:txEl>
                                              <p:pRg st="1" end="1"/>
                                            </p:txEl>
                                          </p:spTgt>
                                        </p:tgtEl>
                                        <p:attrNameLst>
                                          <p:attrName>style.visibility</p:attrName>
                                        </p:attrNameLst>
                                      </p:cBhvr>
                                      <p:to>
                                        <p:strVal val="visible"/>
                                      </p:to>
                                    </p:set>
                                    <p:anim calcmode="lin" valueType="num">
                                      <p:cBhvr additive="base">
                                        <p:cTn id="13" dur="500" fill="hold"/>
                                        <p:tgtEl>
                                          <p:spTgt spid="1249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49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24931">
                                            <p:txEl>
                                              <p:pRg st="2" end="2"/>
                                            </p:txEl>
                                          </p:spTgt>
                                        </p:tgtEl>
                                        <p:attrNameLst>
                                          <p:attrName>style.visibility</p:attrName>
                                        </p:attrNameLst>
                                      </p:cBhvr>
                                      <p:to>
                                        <p:strVal val="visible"/>
                                      </p:to>
                                    </p:set>
                                    <p:anim calcmode="lin" valueType="num">
                                      <p:cBhvr additive="base">
                                        <p:cTn id="19" dur="500" fill="hold"/>
                                        <p:tgtEl>
                                          <p:spTgt spid="12493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493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24931">
                                            <p:txEl>
                                              <p:pRg st="3" end="3"/>
                                            </p:txEl>
                                          </p:spTgt>
                                        </p:tgtEl>
                                        <p:attrNameLst>
                                          <p:attrName>style.visibility</p:attrName>
                                        </p:attrNameLst>
                                      </p:cBhvr>
                                      <p:to>
                                        <p:strVal val="visible"/>
                                      </p:to>
                                    </p:set>
                                    <p:anim calcmode="lin" valueType="num">
                                      <p:cBhvr additive="base">
                                        <p:cTn id="25" dur="500" fill="hold"/>
                                        <p:tgtEl>
                                          <p:spTgt spid="12493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24931">
                                            <p:txEl>
                                              <p:pRg st="3" end="3"/>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124932"/>
                                        </p:tgtEl>
                                        <p:attrNameLst>
                                          <p:attrName>style.visibility</p:attrName>
                                        </p:attrNameLst>
                                      </p:cBhvr>
                                      <p:to>
                                        <p:strVal val="visible"/>
                                      </p:to>
                                    </p:set>
                                    <p:anim calcmode="lin" valueType="num">
                                      <p:cBhvr additive="base">
                                        <p:cTn id="29" dur="500" fill="hold"/>
                                        <p:tgtEl>
                                          <p:spTgt spid="124932"/>
                                        </p:tgtEl>
                                        <p:attrNameLst>
                                          <p:attrName>ppt_x</p:attrName>
                                        </p:attrNameLst>
                                      </p:cBhvr>
                                      <p:tavLst>
                                        <p:tav tm="0">
                                          <p:val>
                                            <p:strVal val="#ppt_x"/>
                                          </p:val>
                                        </p:tav>
                                        <p:tav tm="100000">
                                          <p:val>
                                            <p:strVal val="#ppt_x"/>
                                          </p:val>
                                        </p:tav>
                                      </p:tavLst>
                                    </p:anim>
                                    <p:anim calcmode="lin" valueType="num">
                                      <p:cBhvr additive="base">
                                        <p:cTn id="30" dur="500" fill="hold"/>
                                        <p:tgtEl>
                                          <p:spTgt spid="12493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24931">
                                            <p:txEl>
                                              <p:pRg st="4" end="4"/>
                                            </p:txEl>
                                          </p:spTgt>
                                        </p:tgtEl>
                                        <p:attrNameLst>
                                          <p:attrName>style.visibility</p:attrName>
                                        </p:attrNameLst>
                                      </p:cBhvr>
                                      <p:to>
                                        <p:strVal val="visible"/>
                                      </p:to>
                                    </p:set>
                                    <p:anim calcmode="lin" valueType="num">
                                      <p:cBhvr additive="base">
                                        <p:cTn id="35" dur="500" fill="hold"/>
                                        <p:tgtEl>
                                          <p:spTgt spid="124931">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4931">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24934"/>
                                        </p:tgtEl>
                                        <p:attrNameLst>
                                          <p:attrName>style.visibility</p:attrName>
                                        </p:attrNameLst>
                                      </p:cBhvr>
                                      <p:to>
                                        <p:strVal val="visible"/>
                                      </p:to>
                                    </p:set>
                                    <p:anim calcmode="lin" valueType="num">
                                      <p:cBhvr additive="base">
                                        <p:cTn id="39" dur="500" fill="hold"/>
                                        <p:tgtEl>
                                          <p:spTgt spid="124934"/>
                                        </p:tgtEl>
                                        <p:attrNameLst>
                                          <p:attrName>ppt_x</p:attrName>
                                        </p:attrNameLst>
                                      </p:cBhvr>
                                      <p:tavLst>
                                        <p:tav tm="0">
                                          <p:val>
                                            <p:strVal val="#ppt_x"/>
                                          </p:val>
                                        </p:tav>
                                        <p:tav tm="100000">
                                          <p:val>
                                            <p:strVal val="#ppt_x"/>
                                          </p:val>
                                        </p:tav>
                                      </p:tavLst>
                                    </p:anim>
                                    <p:anim calcmode="lin" valueType="num">
                                      <p:cBhvr additive="base">
                                        <p:cTn id="40" dur="500" fill="hold"/>
                                        <p:tgtEl>
                                          <p:spTgt spid="124934"/>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24931">
                                            <p:txEl>
                                              <p:pRg st="5" end="5"/>
                                            </p:txEl>
                                          </p:spTgt>
                                        </p:tgtEl>
                                        <p:attrNameLst>
                                          <p:attrName>style.visibility</p:attrName>
                                        </p:attrNameLst>
                                      </p:cBhvr>
                                      <p:to>
                                        <p:strVal val="visible"/>
                                      </p:to>
                                    </p:set>
                                    <p:anim calcmode="lin" valueType="num">
                                      <p:cBhvr additive="base">
                                        <p:cTn id="45" dur="500" fill="hold"/>
                                        <p:tgtEl>
                                          <p:spTgt spid="124931">
                                            <p:txEl>
                                              <p:pRg st="5" end="5"/>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24931">
                                            <p:txEl>
                                              <p:pRg st="5" end="5"/>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39944"/>
                                        </p:tgtEl>
                                        <p:attrNameLst>
                                          <p:attrName>style.visibility</p:attrName>
                                        </p:attrNameLst>
                                      </p:cBhvr>
                                      <p:to>
                                        <p:strVal val="visible"/>
                                      </p:to>
                                    </p:set>
                                    <p:anim calcmode="lin" valueType="num">
                                      <p:cBhvr additive="base">
                                        <p:cTn id="49" dur="500" fill="hold"/>
                                        <p:tgtEl>
                                          <p:spTgt spid="39944"/>
                                        </p:tgtEl>
                                        <p:attrNameLst>
                                          <p:attrName>ppt_x</p:attrName>
                                        </p:attrNameLst>
                                      </p:cBhvr>
                                      <p:tavLst>
                                        <p:tav tm="0">
                                          <p:val>
                                            <p:strVal val="#ppt_x"/>
                                          </p:val>
                                        </p:tav>
                                        <p:tav tm="100000">
                                          <p:val>
                                            <p:strVal val="#ppt_x"/>
                                          </p:val>
                                        </p:tav>
                                      </p:tavLst>
                                    </p:anim>
                                    <p:anim calcmode="lin" valueType="num">
                                      <p:cBhvr additive="base">
                                        <p:cTn id="50" dur="500" fill="hold"/>
                                        <p:tgtEl>
                                          <p:spTgt spid="399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Filleting the Edges – Results</a:t>
            </a:r>
          </a:p>
        </p:txBody>
      </p:sp>
      <p:pic>
        <p:nvPicPr>
          <p:cNvPr id="128004" name="Picture 4"/>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066800" y="1295400"/>
            <a:ext cx="6889750" cy="4862513"/>
          </a:xfrm>
          <a:noFill/>
        </p:spPr>
      </p:pic>
      <p:sp>
        <p:nvSpPr>
          <p:cNvPr id="128006" name="Text Box 6"/>
          <p:cNvSpPr txBox="1">
            <a:spLocks noChangeArrowheads="1"/>
          </p:cNvSpPr>
          <p:nvPr/>
        </p:nvSpPr>
        <p:spPr bwMode="auto">
          <a:xfrm>
            <a:off x="6477000" y="2514600"/>
            <a:ext cx="1063625"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sz="2400" u="sng"/>
              <a:t>Fillets</a:t>
            </a:r>
          </a:p>
        </p:txBody>
      </p:sp>
      <p:grpSp>
        <p:nvGrpSpPr>
          <p:cNvPr id="2" name="Group 12"/>
          <p:cNvGrpSpPr>
            <a:grpSpLocks/>
          </p:cNvGrpSpPr>
          <p:nvPr/>
        </p:nvGrpSpPr>
        <p:grpSpPr bwMode="auto">
          <a:xfrm>
            <a:off x="4038600" y="1981200"/>
            <a:ext cx="2286000" cy="3733800"/>
            <a:chOff x="2592" y="1248"/>
            <a:chExt cx="1440" cy="2448"/>
          </a:xfrm>
        </p:grpSpPr>
        <p:sp>
          <p:nvSpPr>
            <p:cNvPr id="40966" name="Line 7"/>
            <p:cNvSpPr>
              <a:spLocks noChangeShapeType="1"/>
            </p:cNvSpPr>
            <p:nvPr/>
          </p:nvSpPr>
          <p:spPr bwMode="auto">
            <a:xfrm flipH="1" flipV="1">
              <a:off x="2592" y="1248"/>
              <a:ext cx="1152" cy="48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40967" name="Line 8"/>
            <p:cNvSpPr>
              <a:spLocks noChangeShapeType="1"/>
            </p:cNvSpPr>
            <p:nvPr/>
          </p:nvSpPr>
          <p:spPr bwMode="auto">
            <a:xfrm flipH="1" flipV="1">
              <a:off x="2592" y="1728"/>
              <a:ext cx="1440" cy="0"/>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40968" name="Line 9"/>
            <p:cNvSpPr>
              <a:spLocks noChangeShapeType="1"/>
            </p:cNvSpPr>
            <p:nvPr/>
          </p:nvSpPr>
          <p:spPr bwMode="auto">
            <a:xfrm flipH="1">
              <a:off x="2592" y="1728"/>
              <a:ext cx="1152" cy="576"/>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40969" name="Line 10"/>
            <p:cNvSpPr>
              <a:spLocks noChangeShapeType="1"/>
            </p:cNvSpPr>
            <p:nvPr/>
          </p:nvSpPr>
          <p:spPr bwMode="auto">
            <a:xfrm flipH="1">
              <a:off x="3408" y="1734"/>
              <a:ext cx="318" cy="196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spTree>
    <p:extLst>
      <p:ext uri="{BB962C8B-B14F-4D97-AF65-F5344CB8AC3E}">
        <p14:creationId xmlns:p14="http://schemas.microsoft.com/office/powerpoint/2010/main" val="307941904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28004"/>
                                        </p:tgtEl>
                                        <p:attrNameLst>
                                          <p:attrName>style.visibility</p:attrName>
                                        </p:attrNameLst>
                                      </p:cBhvr>
                                      <p:to>
                                        <p:strVal val="visible"/>
                                      </p:to>
                                    </p:set>
                                    <p:anim calcmode="lin" valueType="num">
                                      <p:cBhvr>
                                        <p:cTn id="7" dur="500" fill="hold"/>
                                        <p:tgtEl>
                                          <p:spTgt spid="128004"/>
                                        </p:tgtEl>
                                        <p:attrNameLst>
                                          <p:attrName>ppt_w</p:attrName>
                                        </p:attrNameLst>
                                      </p:cBhvr>
                                      <p:tavLst>
                                        <p:tav tm="0">
                                          <p:val>
                                            <p:fltVal val="0"/>
                                          </p:val>
                                        </p:tav>
                                        <p:tav tm="100000">
                                          <p:val>
                                            <p:strVal val="#ppt_w"/>
                                          </p:val>
                                        </p:tav>
                                      </p:tavLst>
                                    </p:anim>
                                    <p:anim calcmode="lin" valueType="num">
                                      <p:cBhvr>
                                        <p:cTn id="8" dur="500" fill="hold"/>
                                        <p:tgtEl>
                                          <p:spTgt spid="128004"/>
                                        </p:tgtEl>
                                        <p:attrNameLst>
                                          <p:attrName>ppt_h</p:attrName>
                                        </p:attrNameLst>
                                      </p:cBhvr>
                                      <p:tavLst>
                                        <p:tav tm="0">
                                          <p:val>
                                            <p:fltVal val="0"/>
                                          </p:val>
                                        </p:tav>
                                        <p:tav tm="100000">
                                          <p:val>
                                            <p:strVal val="#ppt_h"/>
                                          </p:val>
                                        </p:tav>
                                      </p:tavLst>
                                    </p:anim>
                                    <p:animEffect transition="in" filter="fade">
                                      <p:cBhvr>
                                        <p:cTn id="9" dur="500"/>
                                        <p:tgtEl>
                                          <p:spTgt spid="128004"/>
                                        </p:tgtEl>
                                      </p:cBhvr>
                                    </p:animEffect>
                                  </p:childTnLst>
                                </p:cTn>
                              </p:par>
                            </p:childTnLst>
                          </p:cTn>
                        </p:par>
                        <p:par>
                          <p:cTn id="10" fill="hold" nodeType="afterGroup">
                            <p:stCondLst>
                              <p:cond delay="500"/>
                            </p:stCondLst>
                            <p:childTnLst>
                              <p:par>
                                <p:cTn id="11" presetID="9"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dissolve">
                                      <p:cBhvr>
                                        <p:cTn id="13" dur="500"/>
                                        <p:tgtEl>
                                          <p:spTgt spid="2"/>
                                        </p:tgtEl>
                                      </p:cBhvr>
                                    </p:animEffect>
                                  </p:childTnLst>
                                </p:cTn>
                              </p:par>
                            </p:childTnLst>
                          </p:cTn>
                        </p:par>
                        <p:par>
                          <p:cTn id="14" fill="hold" nodeType="afterGroup">
                            <p:stCondLst>
                              <p:cond delay="1000"/>
                            </p:stCondLst>
                            <p:childTnLst>
                              <p:par>
                                <p:cTn id="15" presetID="9" presetClass="entr" presetSubtype="0" fill="hold" grpId="0" nodeType="afterEffect">
                                  <p:stCondLst>
                                    <p:cond delay="0"/>
                                  </p:stCondLst>
                                  <p:childTnLst>
                                    <p:set>
                                      <p:cBhvr>
                                        <p:cTn id="16" dur="1" fill="hold">
                                          <p:stCondLst>
                                            <p:cond delay="0"/>
                                          </p:stCondLst>
                                        </p:cTn>
                                        <p:tgtEl>
                                          <p:spTgt spid="128006"/>
                                        </p:tgtEl>
                                        <p:attrNameLst>
                                          <p:attrName>style.visibility</p:attrName>
                                        </p:attrNameLst>
                                      </p:cBhvr>
                                      <p:to>
                                        <p:strVal val="visible"/>
                                      </p:to>
                                    </p:set>
                                    <p:animEffect transition="in" filter="dissolve">
                                      <p:cBhvr>
                                        <p:cTn id="17" dur="500"/>
                                        <p:tgtEl>
                                          <p:spTgt spid="128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US" smtClean="0">
                <a:latin typeface="Arial" charset="0"/>
                <a:cs typeface="Arial" charset="0"/>
              </a:rPr>
              <a:t>Best Practice – Keep it Simple</a:t>
            </a:r>
          </a:p>
        </p:txBody>
      </p:sp>
      <p:sp>
        <p:nvSpPr>
          <p:cNvPr id="130051" name="Rectangle 3"/>
          <p:cNvSpPr>
            <a:spLocks noGrp="1" noChangeArrowheads="1"/>
          </p:cNvSpPr>
          <p:nvPr>
            <p:ph type="body" sz="half" idx="1"/>
          </p:nvPr>
        </p:nvSpPr>
        <p:spPr>
          <a:xfrm>
            <a:off x="381000" y="1219200"/>
            <a:ext cx="5562600" cy="5410200"/>
          </a:xfrm>
        </p:spPr>
        <p:txBody>
          <a:bodyPr/>
          <a:lstStyle/>
          <a:p>
            <a:pPr eaLnBrk="1" hangingPunct="1">
              <a:lnSpc>
                <a:spcPct val="75000"/>
              </a:lnSpc>
              <a:spcBef>
                <a:spcPts val="2000"/>
              </a:spcBef>
            </a:pPr>
            <a:r>
              <a:rPr lang="en-US" smtClean="0">
                <a:latin typeface="Arial" charset="0"/>
                <a:cs typeface="Arial" charset="0"/>
              </a:rPr>
              <a:t>Do not use a sweep feature </a:t>
            </a:r>
            <a:br>
              <a:rPr lang="en-US" smtClean="0">
                <a:latin typeface="Arial" charset="0"/>
                <a:cs typeface="Arial" charset="0"/>
              </a:rPr>
            </a:br>
            <a:r>
              <a:rPr lang="en-US" smtClean="0">
                <a:latin typeface="Arial" charset="0"/>
                <a:cs typeface="Arial" charset="0"/>
              </a:rPr>
              <a:t>when a revolve or extrude </a:t>
            </a:r>
            <a:br>
              <a:rPr lang="en-US" smtClean="0">
                <a:latin typeface="Arial" charset="0"/>
                <a:cs typeface="Arial" charset="0"/>
              </a:rPr>
            </a:br>
            <a:r>
              <a:rPr lang="en-US" smtClean="0">
                <a:latin typeface="Arial" charset="0"/>
                <a:cs typeface="Arial" charset="0"/>
              </a:rPr>
              <a:t>will work.</a:t>
            </a:r>
          </a:p>
          <a:p>
            <a:pPr eaLnBrk="1" hangingPunct="1">
              <a:lnSpc>
                <a:spcPct val="75000"/>
              </a:lnSpc>
              <a:spcBef>
                <a:spcPts val="2000"/>
              </a:spcBef>
            </a:pPr>
            <a:r>
              <a:rPr lang="en-US" smtClean="0">
                <a:latin typeface="Arial" charset="0"/>
                <a:cs typeface="Arial" charset="0"/>
              </a:rPr>
              <a:t>Sweeping a circle along a </a:t>
            </a:r>
            <a:br>
              <a:rPr lang="en-US" smtClean="0">
                <a:latin typeface="Arial" charset="0"/>
                <a:cs typeface="Arial" charset="0"/>
              </a:rPr>
            </a:br>
            <a:r>
              <a:rPr lang="en-US" smtClean="0">
                <a:latin typeface="Arial" charset="0"/>
                <a:cs typeface="Arial" charset="0"/>
              </a:rPr>
              <a:t>circular path appears to </a:t>
            </a:r>
            <a:br>
              <a:rPr lang="en-US" smtClean="0">
                <a:latin typeface="Arial" charset="0"/>
                <a:cs typeface="Arial" charset="0"/>
              </a:rPr>
            </a:br>
            <a:r>
              <a:rPr lang="en-US" smtClean="0">
                <a:latin typeface="Arial" charset="0"/>
                <a:cs typeface="Arial" charset="0"/>
              </a:rPr>
              <a:t>give the same result as a </a:t>
            </a:r>
            <a:br>
              <a:rPr lang="en-US" smtClean="0">
                <a:latin typeface="Arial" charset="0"/>
                <a:cs typeface="Arial" charset="0"/>
              </a:rPr>
            </a:br>
            <a:r>
              <a:rPr lang="en-US" smtClean="0">
                <a:latin typeface="Arial" charset="0"/>
                <a:cs typeface="Arial" charset="0"/>
              </a:rPr>
              <a:t>revolve feature.</a:t>
            </a:r>
          </a:p>
          <a:p>
            <a:pPr eaLnBrk="1" hangingPunct="1">
              <a:lnSpc>
                <a:spcPct val="75000"/>
              </a:lnSpc>
              <a:spcBef>
                <a:spcPts val="2000"/>
              </a:spcBef>
            </a:pPr>
            <a:r>
              <a:rPr lang="en-US" smtClean="0">
                <a:latin typeface="Arial" charset="0"/>
                <a:cs typeface="Arial" charset="0"/>
              </a:rPr>
              <a:t>However, the revolve feature:</a:t>
            </a:r>
          </a:p>
          <a:p>
            <a:pPr lvl="1" eaLnBrk="1" hangingPunct="1">
              <a:lnSpc>
                <a:spcPct val="75000"/>
              </a:lnSpc>
              <a:spcBef>
                <a:spcPts val="1200"/>
              </a:spcBef>
            </a:pPr>
            <a:r>
              <a:rPr lang="en-US" b="1" smtClean="0">
                <a:latin typeface="Arial" charset="0"/>
                <a:cs typeface="Arial" charset="0"/>
              </a:rPr>
              <a:t>Is mathematically less complex</a:t>
            </a:r>
            <a:endParaRPr lang="en-US" smtClean="0">
              <a:latin typeface="Arial" charset="0"/>
              <a:cs typeface="Arial" charset="0"/>
            </a:endParaRPr>
          </a:p>
          <a:p>
            <a:pPr lvl="1" eaLnBrk="1" hangingPunct="1">
              <a:lnSpc>
                <a:spcPct val="75000"/>
              </a:lnSpc>
              <a:spcBef>
                <a:spcPts val="1200"/>
              </a:spcBef>
            </a:pPr>
            <a:r>
              <a:rPr lang="en-US" b="1" smtClean="0">
                <a:latin typeface="Arial" charset="0"/>
                <a:cs typeface="Arial" charset="0"/>
              </a:rPr>
              <a:t>Is easier to sketch – one sketch </a:t>
            </a:r>
            <a:br>
              <a:rPr lang="en-US" b="1" smtClean="0">
                <a:latin typeface="Arial" charset="0"/>
                <a:cs typeface="Arial" charset="0"/>
              </a:rPr>
            </a:br>
            <a:r>
              <a:rPr lang="en-US" b="1" smtClean="0">
                <a:latin typeface="Arial" charset="0"/>
                <a:cs typeface="Arial" charset="0"/>
              </a:rPr>
              <a:t>vs. two</a:t>
            </a:r>
            <a:endParaRPr lang="en-US" smtClean="0">
              <a:latin typeface="Arial" charset="0"/>
              <a:cs typeface="Arial" charset="0"/>
            </a:endParaRPr>
          </a:p>
        </p:txBody>
      </p:sp>
      <p:pic>
        <p:nvPicPr>
          <p:cNvPr id="130052"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784850" y="1579563"/>
            <a:ext cx="3067050" cy="1760537"/>
          </a:xfrm>
          <a:noFill/>
        </p:spPr>
      </p:pic>
      <p:pic>
        <p:nvPicPr>
          <p:cNvPr id="130054"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788025" y="4238625"/>
            <a:ext cx="3014663" cy="1870075"/>
          </a:xfrm>
          <a:noFill/>
        </p:spPr>
      </p:pic>
      <p:sp>
        <p:nvSpPr>
          <p:cNvPr id="130056" name="Text Box 8"/>
          <p:cNvSpPr txBox="1">
            <a:spLocks noChangeArrowheads="1"/>
          </p:cNvSpPr>
          <p:nvPr/>
        </p:nvSpPr>
        <p:spPr bwMode="auto">
          <a:xfrm>
            <a:off x="6781800" y="3429000"/>
            <a:ext cx="1158875"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sz="2000"/>
              <a:t>Revolve</a:t>
            </a:r>
          </a:p>
        </p:txBody>
      </p:sp>
      <p:sp>
        <p:nvSpPr>
          <p:cNvPr id="130057" name="Text Box 9"/>
          <p:cNvSpPr txBox="1">
            <a:spLocks noChangeArrowheads="1"/>
          </p:cNvSpPr>
          <p:nvPr/>
        </p:nvSpPr>
        <p:spPr bwMode="auto">
          <a:xfrm>
            <a:off x="6858000" y="6148388"/>
            <a:ext cx="989013"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sz="2000"/>
              <a:t>Sweep</a:t>
            </a:r>
          </a:p>
        </p:txBody>
      </p:sp>
    </p:spTree>
    <p:extLst>
      <p:ext uri="{BB962C8B-B14F-4D97-AF65-F5344CB8AC3E}">
        <p14:creationId xmlns:p14="http://schemas.microsoft.com/office/powerpoint/2010/main" val="297467460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130052"/>
                                        </p:tgtEl>
                                        <p:attrNameLst>
                                          <p:attrName>style.visibility</p:attrName>
                                        </p:attrNameLst>
                                      </p:cBhvr>
                                      <p:to>
                                        <p:strVal val="visible"/>
                                      </p:to>
                                    </p:set>
                                    <p:anim calcmode="lin" valueType="num">
                                      <p:cBhvr>
                                        <p:cTn id="7" dur="500" fill="hold"/>
                                        <p:tgtEl>
                                          <p:spTgt spid="130052"/>
                                        </p:tgtEl>
                                        <p:attrNameLst>
                                          <p:attrName>ppt_w</p:attrName>
                                        </p:attrNameLst>
                                      </p:cBhvr>
                                      <p:tavLst>
                                        <p:tav tm="0">
                                          <p:val>
                                            <p:fltVal val="0"/>
                                          </p:val>
                                        </p:tav>
                                        <p:tav tm="100000">
                                          <p:val>
                                            <p:strVal val="#ppt_w"/>
                                          </p:val>
                                        </p:tav>
                                      </p:tavLst>
                                    </p:anim>
                                    <p:anim calcmode="lin" valueType="num">
                                      <p:cBhvr>
                                        <p:cTn id="8" dur="500" fill="hold"/>
                                        <p:tgtEl>
                                          <p:spTgt spid="130052"/>
                                        </p:tgtEl>
                                        <p:attrNameLst>
                                          <p:attrName>ppt_h</p:attrName>
                                        </p:attrNameLst>
                                      </p:cBhvr>
                                      <p:tavLst>
                                        <p:tav tm="0">
                                          <p:val>
                                            <p:fltVal val="0"/>
                                          </p:val>
                                        </p:tav>
                                        <p:tav tm="100000">
                                          <p:val>
                                            <p:strVal val="#ppt_h"/>
                                          </p:val>
                                        </p:tav>
                                      </p:tavLst>
                                    </p:anim>
                                    <p:animEffect transition="in" filter="fade">
                                      <p:cBhvr>
                                        <p:cTn id="9" dur="500"/>
                                        <p:tgtEl>
                                          <p:spTgt spid="130052"/>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130056"/>
                                        </p:tgtEl>
                                        <p:attrNameLst>
                                          <p:attrName>style.visibility</p:attrName>
                                        </p:attrNameLst>
                                      </p:cBhvr>
                                      <p:to>
                                        <p:strVal val="visible"/>
                                      </p:to>
                                    </p:set>
                                    <p:anim calcmode="lin" valueType="num">
                                      <p:cBhvr>
                                        <p:cTn id="12" dur="500" fill="hold"/>
                                        <p:tgtEl>
                                          <p:spTgt spid="130056"/>
                                        </p:tgtEl>
                                        <p:attrNameLst>
                                          <p:attrName>ppt_w</p:attrName>
                                        </p:attrNameLst>
                                      </p:cBhvr>
                                      <p:tavLst>
                                        <p:tav tm="0">
                                          <p:val>
                                            <p:fltVal val="0"/>
                                          </p:val>
                                        </p:tav>
                                        <p:tav tm="100000">
                                          <p:val>
                                            <p:strVal val="#ppt_w"/>
                                          </p:val>
                                        </p:tav>
                                      </p:tavLst>
                                    </p:anim>
                                    <p:anim calcmode="lin" valueType="num">
                                      <p:cBhvr>
                                        <p:cTn id="13" dur="500" fill="hold"/>
                                        <p:tgtEl>
                                          <p:spTgt spid="130056"/>
                                        </p:tgtEl>
                                        <p:attrNameLst>
                                          <p:attrName>ppt_h</p:attrName>
                                        </p:attrNameLst>
                                      </p:cBhvr>
                                      <p:tavLst>
                                        <p:tav tm="0">
                                          <p:val>
                                            <p:fltVal val="0"/>
                                          </p:val>
                                        </p:tav>
                                        <p:tav tm="100000">
                                          <p:val>
                                            <p:strVal val="#ppt_h"/>
                                          </p:val>
                                        </p:tav>
                                      </p:tavLst>
                                    </p:anim>
                                    <p:animEffect transition="in" filter="fade">
                                      <p:cBhvr>
                                        <p:cTn id="14" dur="500"/>
                                        <p:tgtEl>
                                          <p:spTgt spid="130056"/>
                                        </p:tgtEl>
                                      </p:cBhvr>
                                    </p:animEffect>
                                  </p:childTnLst>
                                </p:cTn>
                              </p:par>
                              <p:par>
                                <p:cTn id="15" presetID="53" presetClass="entr" presetSubtype="0" fill="hold" nodeType="withEffect">
                                  <p:stCondLst>
                                    <p:cond delay="0"/>
                                  </p:stCondLst>
                                  <p:childTnLst>
                                    <p:set>
                                      <p:cBhvr>
                                        <p:cTn id="16" dur="1" fill="hold">
                                          <p:stCondLst>
                                            <p:cond delay="0"/>
                                          </p:stCondLst>
                                        </p:cTn>
                                        <p:tgtEl>
                                          <p:spTgt spid="130054"/>
                                        </p:tgtEl>
                                        <p:attrNameLst>
                                          <p:attrName>style.visibility</p:attrName>
                                        </p:attrNameLst>
                                      </p:cBhvr>
                                      <p:to>
                                        <p:strVal val="visible"/>
                                      </p:to>
                                    </p:set>
                                    <p:anim calcmode="lin" valueType="num">
                                      <p:cBhvr>
                                        <p:cTn id="17" dur="500" fill="hold"/>
                                        <p:tgtEl>
                                          <p:spTgt spid="130054"/>
                                        </p:tgtEl>
                                        <p:attrNameLst>
                                          <p:attrName>ppt_w</p:attrName>
                                        </p:attrNameLst>
                                      </p:cBhvr>
                                      <p:tavLst>
                                        <p:tav tm="0">
                                          <p:val>
                                            <p:fltVal val="0"/>
                                          </p:val>
                                        </p:tav>
                                        <p:tav tm="100000">
                                          <p:val>
                                            <p:strVal val="#ppt_w"/>
                                          </p:val>
                                        </p:tav>
                                      </p:tavLst>
                                    </p:anim>
                                    <p:anim calcmode="lin" valueType="num">
                                      <p:cBhvr>
                                        <p:cTn id="18" dur="500" fill="hold"/>
                                        <p:tgtEl>
                                          <p:spTgt spid="130054"/>
                                        </p:tgtEl>
                                        <p:attrNameLst>
                                          <p:attrName>ppt_h</p:attrName>
                                        </p:attrNameLst>
                                      </p:cBhvr>
                                      <p:tavLst>
                                        <p:tav tm="0">
                                          <p:val>
                                            <p:fltVal val="0"/>
                                          </p:val>
                                        </p:tav>
                                        <p:tav tm="100000">
                                          <p:val>
                                            <p:strVal val="#ppt_h"/>
                                          </p:val>
                                        </p:tav>
                                      </p:tavLst>
                                    </p:anim>
                                    <p:animEffect transition="in" filter="fade">
                                      <p:cBhvr>
                                        <p:cTn id="19" dur="500"/>
                                        <p:tgtEl>
                                          <p:spTgt spid="130054"/>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30057"/>
                                        </p:tgtEl>
                                        <p:attrNameLst>
                                          <p:attrName>style.visibility</p:attrName>
                                        </p:attrNameLst>
                                      </p:cBhvr>
                                      <p:to>
                                        <p:strVal val="visible"/>
                                      </p:to>
                                    </p:set>
                                    <p:anim calcmode="lin" valueType="num">
                                      <p:cBhvr>
                                        <p:cTn id="22" dur="500" fill="hold"/>
                                        <p:tgtEl>
                                          <p:spTgt spid="130057"/>
                                        </p:tgtEl>
                                        <p:attrNameLst>
                                          <p:attrName>ppt_w</p:attrName>
                                        </p:attrNameLst>
                                      </p:cBhvr>
                                      <p:tavLst>
                                        <p:tav tm="0">
                                          <p:val>
                                            <p:fltVal val="0"/>
                                          </p:val>
                                        </p:tav>
                                        <p:tav tm="100000">
                                          <p:val>
                                            <p:strVal val="#ppt_w"/>
                                          </p:val>
                                        </p:tav>
                                      </p:tavLst>
                                    </p:anim>
                                    <p:anim calcmode="lin" valueType="num">
                                      <p:cBhvr>
                                        <p:cTn id="23" dur="500" fill="hold"/>
                                        <p:tgtEl>
                                          <p:spTgt spid="130057"/>
                                        </p:tgtEl>
                                        <p:attrNameLst>
                                          <p:attrName>ppt_h</p:attrName>
                                        </p:attrNameLst>
                                      </p:cBhvr>
                                      <p:tavLst>
                                        <p:tav tm="0">
                                          <p:val>
                                            <p:fltVal val="0"/>
                                          </p:val>
                                        </p:tav>
                                        <p:tav tm="100000">
                                          <p:val>
                                            <p:strVal val="#ppt_h"/>
                                          </p:val>
                                        </p:tav>
                                      </p:tavLst>
                                    </p:anim>
                                    <p:animEffect transition="in" filter="fade">
                                      <p:cBhvr>
                                        <p:cTn id="24" dur="500"/>
                                        <p:tgtEl>
                                          <p:spTgt spid="130057"/>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30051">
                                            <p:txEl>
                                              <p:pRg st="0" end="0"/>
                                            </p:txEl>
                                          </p:spTgt>
                                        </p:tgtEl>
                                        <p:attrNameLst>
                                          <p:attrName>style.visibility</p:attrName>
                                        </p:attrNameLst>
                                      </p:cBhvr>
                                      <p:to>
                                        <p:strVal val="visible"/>
                                      </p:to>
                                    </p:set>
                                    <p:anim calcmode="lin" valueType="num">
                                      <p:cBhvr additive="base">
                                        <p:cTn id="29" dur="500" fill="hold"/>
                                        <p:tgtEl>
                                          <p:spTgt spid="130051">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3005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30051">
                                            <p:txEl>
                                              <p:pRg st="1" end="1"/>
                                            </p:txEl>
                                          </p:spTgt>
                                        </p:tgtEl>
                                        <p:attrNameLst>
                                          <p:attrName>style.visibility</p:attrName>
                                        </p:attrNameLst>
                                      </p:cBhvr>
                                      <p:to>
                                        <p:strVal val="visible"/>
                                      </p:to>
                                    </p:set>
                                    <p:anim calcmode="lin" valueType="num">
                                      <p:cBhvr additive="base">
                                        <p:cTn id="35" dur="500" fill="hold"/>
                                        <p:tgtEl>
                                          <p:spTgt spid="130051">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3005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30051">
                                            <p:txEl>
                                              <p:pRg st="2" end="2"/>
                                            </p:txEl>
                                          </p:spTgt>
                                        </p:tgtEl>
                                        <p:attrNameLst>
                                          <p:attrName>style.visibility</p:attrName>
                                        </p:attrNameLst>
                                      </p:cBhvr>
                                      <p:to>
                                        <p:strVal val="visible"/>
                                      </p:to>
                                    </p:set>
                                    <p:anim calcmode="lin" valueType="num">
                                      <p:cBhvr additive="base">
                                        <p:cTn id="41" dur="500" fill="hold"/>
                                        <p:tgtEl>
                                          <p:spTgt spid="130051">
                                            <p:txEl>
                                              <p:pRg st="2" end="2"/>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30051">
                                            <p:txEl>
                                              <p:pRg st="2" end="2"/>
                                            </p:txEl>
                                          </p:spTgt>
                                        </p:tgtEl>
                                        <p:attrNameLst>
                                          <p:attrName>ppt_y</p:attrName>
                                        </p:attrNameLst>
                                      </p:cBhvr>
                                      <p:tavLst>
                                        <p:tav tm="0">
                                          <p:val>
                                            <p:strVal val="1+#ppt_h/2"/>
                                          </p:val>
                                        </p:tav>
                                        <p:tav tm="100000">
                                          <p:val>
                                            <p:strVal val="#ppt_y"/>
                                          </p:val>
                                        </p:tav>
                                      </p:tavLst>
                                    </p:anim>
                                  </p:childTnLst>
                                </p:cTn>
                              </p:par>
                            </p:childTnLst>
                          </p:cTn>
                        </p:par>
                        <p:par>
                          <p:cTn id="43" fill="hold" nodeType="afterGroup">
                            <p:stCondLst>
                              <p:cond delay="500"/>
                            </p:stCondLst>
                            <p:childTnLst>
                              <p:par>
                                <p:cTn id="44" presetID="53" presetClass="entr" presetSubtype="0" fill="hold" nodeType="afterEffect">
                                  <p:stCondLst>
                                    <p:cond delay="0"/>
                                  </p:stCondLst>
                                  <p:childTnLst>
                                    <p:set>
                                      <p:cBhvr>
                                        <p:cTn id="45" dur="1" fill="hold">
                                          <p:stCondLst>
                                            <p:cond delay="0"/>
                                          </p:stCondLst>
                                        </p:cTn>
                                        <p:tgtEl>
                                          <p:spTgt spid="130051">
                                            <p:txEl>
                                              <p:pRg st="3" end="3"/>
                                            </p:txEl>
                                          </p:spTgt>
                                        </p:tgtEl>
                                        <p:attrNameLst>
                                          <p:attrName>style.visibility</p:attrName>
                                        </p:attrNameLst>
                                      </p:cBhvr>
                                      <p:to>
                                        <p:strVal val="visible"/>
                                      </p:to>
                                    </p:set>
                                    <p:anim calcmode="lin" valueType="num">
                                      <p:cBhvr>
                                        <p:cTn id="46" dur="500" fill="hold"/>
                                        <p:tgtEl>
                                          <p:spTgt spid="130051">
                                            <p:txEl>
                                              <p:pRg st="3" end="3"/>
                                            </p:txEl>
                                          </p:spTgt>
                                        </p:tgtEl>
                                        <p:attrNameLst>
                                          <p:attrName>ppt_w</p:attrName>
                                        </p:attrNameLst>
                                      </p:cBhvr>
                                      <p:tavLst>
                                        <p:tav tm="0">
                                          <p:val>
                                            <p:fltVal val="0"/>
                                          </p:val>
                                        </p:tav>
                                        <p:tav tm="100000">
                                          <p:val>
                                            <p:strVal val="#ppt_w"/>
                                          </p:val>
                                        </p:tav>
                                      </p:tavLst>
                                    </p:anim>
                                    <p:anim calcmode="lin" valueType="num">
                                      <p:cBhvr>
                                        <p:cTn id="47" dur="500" fill="hold"/>
                                        <p:tgtEl>
                                          <p:spTgt spid="130051">
                                            <p:txEl>
                                              <p:pRg st="3" end="3"/>
                                            </p:txEl>
                                          </p:spTgt>
                                        </p:tgtEl>
                                        <p:attrNameLst>
                                          <p:attrName>ppt_h</p:attrName>
                                        </p:attrNameLst>
                                      </p:cBhvr>
                                      <p:tavLst>
                                        <p:tav tm="0">
                                          <p:val>
                                            <p:fltVal val="0"/>
                                          </p:val>
                                        </p:tav>
                                        <p:tav tm="100000">
                                          <p:val>
                                            <p:strVal val="#ppt_h"/>
                                          </p:val>
                                        </p:tav>
                                      </p:tavLst>
                                    </p:anim>
                                    <p:animEffect transition="in" filter="fade">
                                      <p:cBhvr>
                                        <p:cTn id="48" dur="500"/>
                                        <p:tgtEl>
                                          <p:spTgt spid="130051">
                                            <p:txEl>
                                              <p:pRg st="3" end="3"/>
                                            </p:txEl>
                                          </p:spTgt>
                                        </p:tgtEl>
                                      </p:cBhvr>
                                    </p:animEffect>
                                  </p:childTnLst>
                                </p:cTn>
                              </p:par>
                            </p:childTnLst>
                          </p:cTn>
                        </p:par>
                        <p:par>
                          <p:cTn id="49" fill="hold" nodeType="afterGroup">
                            <p:stCondLst>
                              <p:cond delay="1000"/>
                            </p:stCondLst>
                            <p:childTnLst>
                              <p:par>
                                <p:cTn id="50" presetID="53" presetClass="entr" presetSubtype="0" fill="hold" nodeType="afterEffect">
                                  <p:stCondLst>
                                    <p:cond delay="0"/>
                                  </p:stCondLst>
                                  <p:childTnLst>
                                    <p:set>
                                      <p:cBhvr>
                                        <p:cTn id="51" dur="1" fill="hold">
                                          <p:stCondLst>
                                            <p:cond delay="0"/>
                                          </p:stCondLst>
                                        </p:cTn>
                                        <p:tgtEl>
                                          <p:spTgt spid="130051">
                                            <p:txEl>
                                              <p:pRg st="4" end="4"/>
                                            </p:txEl>
                                          </p:spTgt>
                                        </p:tgtEl>
                                        <p:attrNameLst>
                                          <p:attrName>style.visibility</p:attrName>
                                        </p:attrNameLst>
                                      </p:cBhvr>
                                      <p:to>
                                        <p:strVal val="visible"/>
                                      </p:to>
                                    </p:set>
                                    <p:anim calcmode="lin" valueType="num">
                                      <p:cBhvr>
                                        <p:cTn id="52" dur="500" fill="hold"/>
                                        <p:tgtEl>
                                          <p:spTgt spid="130051">
                                            <p:txEl>
                                              <p:pRg st="4" end="4"/>
                                            </p:txEl>
                                          </p:spTgt>
                                        </p:tgtEl>
                                        <p:attrNameLst>
                                          <p:attrName>ppt_w</p:attrName>
                                        </p:attrNameLst>
                                      </p:cBhvr>
                                      <p:tavLst>
                                        <p:tav tm="0">
                                          <p:val>
                                            <p:fltVal val="0"/>
                                          </p:val>
                                        </p:tav>
                                        <p:tav tm="100000">
                                          <p:val>
                                            <p:strVal val="#ppt_w"/>
                                          </p:val>
                                        </p:tav>
                                      </p:tavLst>
                                    </p:anim>
                                    <p:anim calcmode="lin" valueType="num">
                                      <p:cBhvr>
                                        <p:cTn id="53" dur="500" fill="hold"/>
                                        <p:tgtEl>
                                          <p:spTgt spid="130051">
                                            <p:txEl>
                                              <p:pRg st="4" end="4"/>
                                            </p:txEl>
                                          </p:spTgt>
                                        </p:tgtEl>
                                        <p:attrNameLst>
                                          <p:attrName>ppt_h</p:attrName>
                                        </p:attrNameLst>
                                      </p:cBhvr>
                                      <p:tavLst>
                                        <p:tav tm="0">
                                          <p:val>
                                            <p:fltVal val="0"/>
                                          </p:val>
                                        </p:tav>
                                        <p:tav tm="100000">
                                          <p:val>
                                            <p:strVal val="#ppt_h"/>
                                          </p:val>
                                        </p:tav>
                                      </p:tavLst>
                                    </p:anim>
                                    <p:animEffect transition="in" filter="fade">
                                      <p:cBhvr>
                                        <p:cTn id="54" dur="500"/>
                                        <p:tgtEl>
                                          <p:spTgt spid="13005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6" grpId="0"/>
      <p:bldP spid="13005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eaLnBrk="1" hangingPunct="1"/>
            <a:r>
              <a:rPr lang="en-US" smtClean="0">
                <a:latin typeface="Arial" charset="0"/>
                <a:cs typeface="Arial" charset="0"/>
              </a:rPr>
              <a:t>What is Toolbox?</a:t>
            </a:r>
          </a:p>
        </p:txBody>
      </p:sp>
      <p:sp>
        <p:nvSpPr>
          <p:cNvPr id="50179" name="Rectangle 3"/>
          <p:cNvSpPr>
            <a:spLocks noGrp="1" noChangeArrowheads="1"/>
          </p:cNvSpPr>
          <p:nvPr>
            <p:ph type="body" sz="half" idx="1"/>
          </p:nvPr>
        </p:nvSpPr>
        <p:spPr>
          <a:xfrm>
            <a:off x="201613" y="1296988"/>
            <a:ext cx="4718050" cy="4862512"/>
          </a:xfrm>
        </p:spPr>
        <p:txBody>
          <a:bodyPr/>
          <a:lstStyle/>
          <a:p>
            <a:pPr eaLnBrk="1" hangingPunct="1">
              <a:spcBef>
                <a:spcPts val="2000"/>
              </a:spcBef>
            </a:pPr>
            <a:r>
              <a:rPr lang="en-US" smtClean="0">
                <a:latin typeface="Arial" charset="0"/>
                <a:cs typeface="Arial" charset="0"/>
              </a:rPr>
              <a:t>Ready-to-use standard parts such as bolts, screws, washers, lock washers, and so forth.</a:t>
            </a:r>
          </a:p>
          <a:p>
            <a:pPr eaLnBrk="1" hangingPunct="1">
              <a:spcBef>
                <a:spcPts val="2000"/>
              </a:spcBef>
            </a:pPr>
            <a:r>
              <a:rPr lang="en-US" smtClean="0">
                <a:latin typeface="Arial" charset="0"/>
                <a:cs typeface="Arial" charset="0"/>
              </a:rPr>
              <a:t>Eliminates the need to model most fasteners and many other standard parts.</a:t>
            </a:r>
          </a:p>
          <a:p>
            <a:pPr eaLnBrk="1" hangingPunct="1">
              <a:spcBef>
                <a:spcPts val="2000"/>
              </a:spcBef>
            </a:pPr>
            <a:r>
              <a:rPr lang="en-US" smtClean="0">
                <a:latin typeface="Arial" charset="0"/>
                <a:cs typeface="Arial" charset="0"/>
              </a:rPr>
              <a:t>Easy drag-and-drop placement.</a:t>
            </a:r>
          </a:p>
        </p:txBody>
      </p:sp>
      <p:pic>
        <p:nvPicPr>
          <p:cNvPr id="50180" name="Picture 4"/>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5073650" y="1455738"/>
            <a:ext cx="3573463" cy="2436812"/>
          </a:xfrm>
          <a:noFill/>
          <a:ln w="38100" cap="flat" algn="ctr">
            <a:solidFill>
              <a:schemeClr val="hlink"/>
            </a:solidFill>
            <a:miter lim="800000"/>
            <a:headEnd/>
            <a:tailEnd/>
          </a:ln>
        </p:spPr>
      </p:pic>
    </p:spTree>
    <p:extLst>
      <p:ext uri="{BB962C8B-B14F-4D97-AF65-F5344CB8AC3E}">
        <p14:creationId xmlns:p14="http://schemas.microsoft.com/office/powerpoint/2010/main" val="137792600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 calcmode="lin" valueType="num">
                                      <p:cBhvr additive="base">
                                        <p:cTn id="7" dur="500" fill="hold"/>
                                        <p:tgtEl>
                                          <p:spTgt spid="501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0179">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50180"/>
                                        </p:tgtEl>
                                        <p:attrNameLst>
                                          <p:attrName>style.visibility</p:attrName>
                                        </p:attrNameLst>
                                      </p:cBhvr>
                                      <p:to>
                                        <p:strVal val="visible"/>
                                      </p:to>
                                    </p:set>
                                    <p:animEffect transition="in" filter="dissolve">
                                      <p:cBhvr>
                                        <p:cTn id="11" dur="500"/>
                                        <p:tgtEl>
                                          <p:spTgt spid="5018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50179">
                                            <p:txEl>
                                              <p:pRg st="1" end="1"/>
                                            </p:txEl>
                                          </p:spTgt>
                                        </p:tgtEl>
                                        <p:attrNameLst>
                                          <p:attrName>style.visibility</p:attrName>
                                        </p:attrNameLst>
                                      </p:cBhvr>
                                      <p:to>
                                        <p:strVal val="visible"/>
                                      </p:to>
                                    </p:set>
                                    <p:anim calcmode="lin" valueType="num">
                                      <p:cBhvr additive="base">
                                        <p:cTn id="16" dur="500" fill="hold"/>
                                        <p:tgtEl>
                                          <p:spTgt spid="50179">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01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50179">
                                            <p:txEl>
                                              <p:pRg st="2" end="2"/>
                                            </p:txEl>
                                          </p:spTgt>
                                        </p:tgtEl>
                                        <p:attrNameLst>
                                          <p:attrName>style.visibility</p:attrName>
                                        </p:attrNameLst>
                                      </p:cBhvr>
                                      <p:to>
                                        <p:strVal val="visible"/>
                                      </p:to>
                                    </p:set>
                                    <p:anim calcmode="lin" valueType="num">
                                      <p:cBhvr additive="base">
                                        <p:cTn id="22" dur="500" fill="hold"/>
                                        <p:tgtEl>
                                          <p:spTgt spid="50179">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5017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smtClean="0">
                <a:latin typeface="Arial" charset="0"/>
                <a:cs typeface="Arial" charset="0"/>
              </a:rPr>
              <a:t>Toolbox Browser</a:t>
            </a:r>
          </a:p>
        </p:txBody>
      </p:sp>
      <p:sp>
        <p:nvSpPr>
          <p:cNvPr id="52227" name="Rectangle 3"/>
          <p:cNvSpPr>
            <a:spLocks noGrp="1" noChangeArrowheads="1"/>
          </p:cNvSpPr>
          <p:nvPr>
            <p:ph type="body" sz="half" idx="1"/>
          </p:nvPr>
        </p:nvSpPr>
        <p:spPr>
          <a:xfrm>
            <a:off x="201613" y="1296988"/>
            <a:ext cx="5268912" cy="3876675"/>
          </a:xfrm>
        </p:spPr>
        <p:txBody>
          <a:bodyPr/>
          <a:lstStyle/>
          <a:p>
            <a:pPr eaLnBrk="1" hangingPunct="1">
              <a:spcBef>
                <a:spcPts val="2000"/>
              </a:spcBef>
            </a:pPr>
            <a:r>
              <a:rPr lang="en-US" smtClean="0">
                <a:latin typeface="Arial" charset="0"/>
                <a:cs typeface="Arial" charset="0"/>
              </a:rPr>
              <a:t>Browser contains libraries of ready-to-use components.</a:t>
            </a:r>
          </a:p>
          <a:p>
            <a:pPr eaLnBrk="1" hangingPunct="1">
              <a:spcBef>
                <a:spcPts val="2000"/>
              </a:spcBef>
            </a:pPr>
            <a:r>
              <a:rPr lang="en-US" smtClean="0">
                <a:latin typeface="Arial" charset="0"/>
                <a:cs typeface="Arial" charset="0"/>
              </a:rPr>
              <a:t>Click               to access Toolbox Browser.</a:t>
            </a:r>
          </a:p>
          <a:p>
            <a:pPr eaLnBrk="1" hangingPunct="1">
              <a:spcBef>
                <a:spcPts val="2000"/>
              </a:spcBef>
            </a:pPr>
            <a:r>
              <a:rPr lang="en-US" smtClean="0">
                <a:latin typeface="Arial" charset="0"/>
                <a:cs typeface="Arial" charset="0"/>
              </a:rPr>
              <a:t>Contains libraries of ready-to-use parts.</a:t>
            </a:r>
          </a:p>
        </p:txBody>
      </p:sp>
      <p:pic>
        <p:nvPicPr>
          <p:cNvPr id="39940" name="Picture 10" descr="toolbox_ic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2403475"/>
            <a:ext cx="9874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Picture 12" descr="Toolbox"/>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1371600"/>
            <a:ext cx="2439988" cy="46656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1110616"/>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 calcmode="lin" valueType="num">
                                      <p:cBhvr additive="base">
                                        <p:cTn id="7" dur="500" fill="hold"/>
                                        <p:tgtEl>
                                          <p:spTgt spid="522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22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2227">
                                            <p:txEl>
                                              <p:pRg st="1" end="1"/>
                                            </p:txEl>
                                          </p:spTgt>
                                        </p:tgtEl>
                                        <p:attrNameLst>
                                          <p:attrName>style.visibility</p:attrName>
                                        </p:attrNameLst>
                                      </p:cBhvr>
                                      <p:to>
                                        <p:strVal val="visible"/>
                                      </p:to>
                                    </p:set>
                                    <p:anim calcmode="lin" valueType="num">
                                      <p:cBhvr additive="base">
                                        <p:cTn id="13" dur="500" fill="hold"/>
                                        <p:tgtEl>
                                          <p:spTgt spid="52227">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2227">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9940"/>
                                        </p:tgtEl>
                                        <p:attrNameLst>
                                          <p:attrName>style.visibility</p:attrName>
                                        </p:attrNameLst>
                                      </p:cBhvr>
                                      <p:to>
                                        <p:strVal val="visible"/>
                                      </p:to>
                                    </p:set>
                                    <p:anim calcmode="lin" valueType="num">
                                      <p:cBhvr additive="base">
                                        <p:cTn id="17" dur="500" fill="hold"/>
                                        <p:tgtEl>
                                          <p:spTgt spid="39940"/>
                                        </p:tgtEl>
                                        <p:attrNameLst>
                                          <p:attrName>ppt_x</p:attrName>
                                        </p:attrNameLst>
                                      </p:cBhvr>
                                      <p:tavLst>
                                        <p:tav tm="0">
                                          <p:val>
                                            <p:strVal val="#ppt_x"/>
                                          </p:val>
                                        </p:tav>
                                        <p:tav tm="100000">
                                          <p:val>
                                            <p:strVal val="#ppt_x"/>
                                          </p:val>
                                        </p:tav>
                                      </p:tavLst>
                                    </p:anim>
                                    <p:anim calcmode="lin" valueType="num">
                                      <p:cBhvr additive="base">
                                        <p:cTn id="18" dur="500" fill="hold"/>
                                        <p:tgtEl>
                                          <p:spTgt spid="3994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2227">
                                            <p:txEl>
                                              <p:pRg st="2" end="2"/>
                                            </p:txEl>
                                          </p:spTgt>
                                        </p:tgtEl>
                                        <p:attrNameLst>
                                          <p:attrName>style.visibility</p:attrName>
                                        </p:attrNameLst>
                                      </p:cBhvr>
                                      <p:to>
                                        <p:strVal val="visible"/>
                                      </p:to>
                                    </p:set>
                                    <p:anim calcmode="lin" valueType="num">
                                      <p:cBhvr additive="base">
                                        <p:cTn id="23" dur="500" fill="hold"/>
                                        <p:tgtEl>
                                          <p:spTgt spid="52227">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22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mtClean="0">
                <a:latin typeface="Arial" charset="0"/>
                <a:cs typeface="Arial" charset="0"/>
              </a:rPr>
              <a:t>Easy Drag-and-Drop Placement</a:t>
            </a:r>
          </a:p>
        </p:txBody>
      </p:sp>
      <p:sp>
        <p:nvSpPr>
          <p:cNvPr id="55299" name="Rectangle 3"/>
          <p:cNvSpPr>
            <a:spLocks noGrp="1" noChangeArrowheads="1"/>
          </p:cNvSpPr>
          <p:nvPr>
            <p:ph type="body" sz="half" idx="1"/>
          </p:nvPr>
        </p:nvSpPr>
        <p:spPr>
          <a:xfrm>
            <a:off x="201613" y="1296988"/>
            <a:ext cx="8178800" cy="1338262"/>
          </a:xfrm>
        </p:spPr>
        <p:txBody>
          <a:bodyPr/>
          <a:lstStyle/>
          <a:p>
            <a:pPr eaLnBrk="1" hangingPunct="1">
              <a:spcBef>
                <a:spcPts val="2000"/>
              </a:spcBef>
            </a:pPr>
            <a:r>
              <a:rPr lang="en-US" smtClean="0">
                <a:latin typeface="Arial" charset="0"/>
                <a:cs typeface="Arial" charset="0"/>
              </a:rPr>
              <a:t>Drag from Toolbox Browser</a:t>
            </a:r>
          </a:p>
          <a:p>
            <a:pPr eaLnBrk="1" hangingPunct="1">
              <a:spcBef>
                <a:spcPts val="2000"/>
              </a:spcBef>
            </a:pPr>
            <a:r>
              <a:rPr lang="en-US" smtClean="0">
                <a:latin typeface="Arial" charset="0"/>
                <a:cs typeface="Arial" charset="0"/>
              </a:rPr>
              <a:t>Snap to assembly</a:t>
            </a:r>
          </a:p>
        </p:txBody>
      </p:sp>
      <p:pic>
        <p:nvPicPr>
          <p:cNvPr id="55300"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1284288" y="2776538"/>
            <a:ext cx="3082925" cy="3136900"/>
          </a:xfrm>
          <a:noFill/>
        </p:spPr>
      </p:pic>
      <p:pic>
        <p:nvPicPr>
          <p:cNvPr id="55302" name="Picture 6"/>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5726113" y="2811463"/>
            <a:ext cx="1749425" cy="3136900"/>
          </a:xfrm>
          <a:noFill/>
        </p:spPr>
      </p:pic>
    </p:spTree>
    <p:extLst>
      <p:ext uri="{BB962C8B-B14F-4D97-AF65-F5344CB8AC3E}">
        <p14:creationId xmlns:p14="http://schemas.microsoft.com/office/powerpoint/2010/main" val="4263680565"/>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5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55300"/>
                                        </p:tgtEl>
                                        <p:attrNameLst>
                                          <p:attrName>style.visibility</p:attrName>
                                        </p:attrNameLst>
                                      </p:cBhvr>
                                      <p:to>
                                        <p:strVal val="visible"/>
                                      </p:to>
                                    </p:set>
                                    <p:animEffect transition="in" filter="dissolve">
                                      <p:cBhvr>
                                        <p:cTn id="11" dur="500"/>
                                        <p:tgtEl>
                                          <p:spTgt spid="5530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55299">
                                            <p:txEl>
                                              <p:pRg st="1" end="1"/>
                                            </p:txEl>
                                          </p:spTgt>
                                        </p:tgtEl>
                                        <p:attrNameLst>
                                          <p:attrName>style.visibility</p:attrName>
                                        </p:attrNameLst>
                                      </p:cBhvr>
                                      <p:to>
                                        <p:strVal val="visible"/>
                                      </p:to>
                                    </p:set>
                                    <p:anim calcmode="lin" valueType="num">
                                      <p:cBhvr additive="base">
                                        <p:cTn id="16"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55299">
                                            <p:txEl>
                                              <p:pRg st="1" end="1"/>
                                            </p:txEl>
                                          </p:spTgt>
                                        </p:tgtEl>
                                        <p:attrNameLst>
                                          <p:attrName>ppt_y</p:attrName>
                                        </p:attrNameLst>
                                      </p:cBhvr>
                                      <p:tavLst>
                                        <p:tav tm="0">
                                          <p:val>
                                            <p:strVal val="1+#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55302"/>
                                        </p:tgtEl>
                                        <p:attrNameLst>
                                          <p:attrName>style.visibility</p:attrName>
                                        </p:attrNameLst>
                                      </p:cBhvr>
                                      <p:to>
                                        <p:strVal val="visible"/>
                                      </p:to>
                                    </p:set>
                                    <p:animEffect transition="in" filter="dissolve">
                                      <p:cBhvr>
                                        <p:cTn id="20" dur="500"/>
                                        <p:tgtEl>
                                          <p:spTgt spid="553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1143000" y="263525"/>
            <a:ext cx="8001000" cy="457200"/>
          </a:xfrm>
        </p:spPr>
        <p:txBody>
          <a:bodyPr/>
          <a:lstStyle/>
          <a:p>
            <a:pPr eaLnBrk="1" hangingPunct="1"/>
            <a:r>
              <a:rPr lang="en-US" sz="2400" dirty="0" smtClean="0">
                <a:latin typeface="Arial" charset="0"/>
                <a:cs typeface="Arial" charset="0"/>
              </a:rPr>
              <a:t>Mate Relationships Defined at Placement</a:t>
            </a:r>
          </a:p>
        </p:txBody>
      </p:sp>
      <p:sp>
        <p:nvSpPr>
          <p:cNvPr id="58371"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When the Toolbox part snaps to the assembly, the mate relationship between the Toolbox part and the other part is established. </a:t>
            </a:r>
          </a:p>
          <a:p>
            <a:pPr eaLnBrk="1" hangingPunct="1">
              <a:spcBef>
                <a:spcPts val="2000"/>
              </a:spcBef>
            </a:pPr>
            <a:r>
              <a:rPr lang="en-US" smtClean="0">
                <a:latin typeface="Arial" charset="0"/>
                <a:cs typeface="Arial" charset="0"/>
              </a:rPr>
              <a:t>When using washers, place them first. Subsequent hardware — like screws and nuts — mate to the washers.</a:t>
            </a:r>
          </a:p>
        </p:txBody>
      </p:sp>
    </p:spTree>
    <p:extLst>
      <p:ext uri="{BB962C8B-B14F-4D97-AF65-F5344CB8AC3E}">
        <p14:creationId xmlns:p14="http://schemas.microsoft.com/office/powerpoint/2010/main" val="16895354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8371">
                                            <p:txEl>
                                              <p:pRg st="1" end="1"/>
                                            </p:txEl>
                                          </p:spTgt>
                                        </p:tgtEl>
                                        <p:attrNameLst>
                                          <p:attrName>style.visibility</p:attrName>
                                        </p:attrNameLst>
                                      </p:cBhvr>
                                      <p:to>
                                        <p:strVal val="visible"/>
                                      </p:to>
                                    </p:set>
                                    <p:anim calcmode="lin" valueType="num">
                                      <p:cBhvr additive="base">
                                        <p:cTn id="13" dur="500" fill="hold"/>
                                        <p:tgtEl>
                                          <p:spTgt spid="583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837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1066800" y="263525"/>
            <a:ext cx="8077200" cy="457200"/>
          </a:xfrm>
        </p:spPr>
        <p:txBody>
          <a:bodyPr/>
          <a:lstStyle/>
          <a:p>
            <a:pPr eaLnBrk="1" hangingPunct="1"/>
            <a:r>
              <a:rPr lang="en-US" sz="2400" dirty="0" smtClean="0">
                <a:latin typeface="Arial" charset="0"/>
                <a:cs typeface="Arial" charset="0"/>
              </a:rPr>
              <a:t>Standard Hardware Matches Standard Holes</a:t>
            </a:r>
          </a:p>
        </p:txBody>
      </p:sp>
      <p:sp>
        <p:nvSpPr>
          <p:cNvPr id="59395"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Hardware placed on holes created using the Hole Wizard can be appropriately sized.</a:t>
            </a:r>
          </a:p>
          <a:p>
            <a:pPr eaLnBrk="1" hangingPunct="1">
              <a:spcBef>
                <a:spcPts val="2000"/>
              </a:spcBef>
            </a:pPr>
            <a:r>
              <a:rPr lang="en-US" smtClean="0">
                <a:latin typeface="Arial" charset="0"/>
                <a:cs typeface="Arial" charset="0"/>
              </a:rPr>
              <a:t>Standard sized parts help to keep your designs realistic.</a:t>
            </a:r>
          </a:p>
        </p:txBody>
      </p:sp>
    </p:spTree>
    <p:extLst>
      <p:ext uri="{BB962C8B-B14F-4D97-AF65-F5344CB8AC3E}">
        <p14:creationId xmlns:p14="http://schemas.microsoft.com/office/powerpoint/2010/main" val="76421149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9395">
                                            <p:txEl>
                                              <p:pRg st="0" end="0"/>
                                            </p:txEl>
                                          </p:spTgt>
                                        </p:tgtEl>
                                        <p:attrNameLst>
                                          <p:attrName>style.visibility</p:attrName>
                                        </p:attrNameLst>
                                      </p:cBhvr>
                                      <p:to>
                                        <p:strVal val="visible"/>
                                      </p:to>
                                    </p:set>
                                    <p:anim calcmode="lin" valueType="num">
                                      <p:cBhvr additive="base">
                                        <p:cTn id="7" dur="500" fill="hold"/>
                                        <p:tgtEl>
                                          <p:spTgt spid="5939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939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59395">
                                            <p:txEl>
                                              <p:pRg st="1" end="1"/>
                                            </p:txEl>
                                          </p:spTgt>
                                        </p:tgtEl>
                                        <p:attrNameLst>
                                          <p:attrName>style.visibility</p:attrName>
                                        </p:attrNameLst>
                                      </p:cBhvr>
                                      <p:to>
                                        <p:strVal val="visible"/>
                                      </p:to>
                                    </p:set>
                                    <p:anim calcmode="lin" valueType="num">
                                      <p:cBhvr additive="base">
                                        <p:cTn id="13" dur="500" fill="hold"/>
                                        <p:tgtEl>
                                          <p:spTgt spid="5939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939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pPr eaLnBrk="1" hangingPunct="1"/>
            <a:r>
              <a:rPr lang="en-US" smtClean="0">
                <a:latin typeface="Arial" charset="0"/>
                <a:cs typeface="Arial" charset="0"/>
              </a:rPr>
              <a:t>Specifying Toolbox Part Properties</a:t>
            </a:r>
          </a:p>
        </p:txBody>
      </p:sp>
      <p:sp>
        <p:nvSpPr>
          <p:cNvPr id="60419" name="Rectangle 3"/>
          <p:cNvSpPr>
            <a:spLocks noGrp="1" noChangeArrowheads="1"/>
          </p:cNvSpPr>
          <p:nvPr>
            <p:ph type="body" sz="half" idx="1"/>
          </p:nvPr>
        </p:nvSpPr>
        <p:spPr>
          <a:xfrm>
            <a:off x="201613" y="1296988"/>
            <a:ext cx="5662612" cy="4862512"/>
          </a:xfrm>
        </p:spPr>
        <p:txBody>
          <a:bodyPr/>
          <a:lstStyle/>
          <a:p>
            <a:pPr eaLnBrk="1" hangingPunct="1">
              <a:spcBef>
                <a:spcPts val="1500"/>
              </a:spcBef>
            </a:pPr>
            <a:r>
              <a:rPr lang="en-US" smtClean="0">
                <a:latin typeface="Arial" charset="0"/>
                <a:cs typeface="Arial" charset="0"/>
              </a:rPr>
              <a:t>Change part properties to customize the hardware to your design.</a:t>
            </a:r>
          </a:p>
          <a:p>
            <a:pPr lvl="1" eaLnBrk="1" hangingPunct="1">
              <a:spcBef>
                <a:spcPts val="2000"/>
              </a:spcBef>
            </a:pPr>
            <a:r>
              <a:rPr lang="en-US" b="1" smtClean="0">
                <a:latin typeface="Arial" charset="0"/>
                <a:cs typeface="Arial" charset="0"/>
              </a:rPr>
              <a:t>Specify the properties as you are placing the part.</a:t>
            </a:r>
            <a:endParaRPr lang="en-US" smtClean="0">
              <a:latin typeface="Arial" charset="0"/>
              <a:cs typeface="Arial" charset="0"/>
            </a:endParaRPr>
          </a:p>
          <a:p>
            <a:pPr lvl="1" eaLnBrk="1" hangingPunct="1">
              <a:spcBef>
                <a:spcPts val="2000"/>
              </a:spcBef>
            </a:pPr>
            <a:r>
              <a:rPr lang="en-US" b="1" smtClean="0">
                <a:latin typeface="Arial" charset="0"/>
                <a:cs typeface="Arial" charset="0"/>
              </a:rPr>
              <a:t>Ability to change the properties after the part is placed.</a:t>
            </a:r>
            <a:endParaRPr lang="en-US" smtClean="0">
              <a:latin typeface="Arial" charset="0"/>
              <a:cs typeface="Arial" charset="0"/>
            </a:endParaRPr>
          </a:p>
        </p:txBody>
      </p:sp>
      <p:pic>
        <p:nvPicPr>
          <p:cNvPr id="48132" name="Picture 26" descr="ToolboxPM"/>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1200" y="1371600"/>
            <a:ext cx="1828800" cy="4610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76831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0419">
                                            <p:txEl>
                                              <p:pRg st="1" end="1"/>
                                            </p:txEl>
                                          </p:spTgt>
                                        </p:tgtEl>
                                        <p:attrNameLst>
                                          <p:attrName>style.visibility</p:attrName>
                                        </p:attrNameLst>
                                      </p:cBhvr>
                                      <p:to>
                                        <p:strVal val="visible"/>
                                      </p:to>
                                    </p:set>
                                    <p:anim calcmode="lin" valueType="num">
                                      <p:cBhvr additive="base">
                                        <p:cTn id="13" dur="500" fill="hold"/>
                                        <p:tgtEl>
                                          <p:spTgt spid="6041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041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 calcmode="lin" valueType="num">
                                      <p:cBhvr additive="base">
                                        <p:cTn id="17"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041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3"/>
          <p:cNvSpPr>
            <a:spLocks noGrp="1" noChangeArrowheads="1"/>
          </p:cNvSpPr>
          <p:nvPr>
            <p:ph type="body" sz="half" idx="1"/>
          </p:nvPr>
        </p:nvSpPr>
        <p:spPr>
          <a:xfrm>
            <a:off x="201613" y="1296988"/>
            <a:ext cx="6291262" cy="4862512"/>
          </a:xfrm>
        </p:spPr>
        <p:txBody>
          <a:bodyPr/>
          <a:lstStyle/>
          <a:p>
            <a:pPr marL="533400" indent="-533400" eaLnBrk="1" hangingPunct="1">
              <a:spcBef>
                <a:spcPts val="2000"/>
              </a:spcBef>
              <a:buFontTx/>
              <a:buAutoNum type="arabicPeriod" startAt="4"/>
            </a:pPr>
            <a:r>
              <a:rPr lang="en-US" smtClean="0">
                <a:latin typeface="Arial" charset="0"/>
                <a:cs typeface="Arial" charset="0"/>
              </a:rPr>
              <a:t>Click </a:t>
            </a:r>
            <a:r>
              <a:rPr lang="en-US" u="sng" smtClean="0">
                <a:latin typeface="Arial" charset="0"/>
                <a:cs typeface="Arial" charset="0"/>
              </a:rPr>
              <a:t>Revolved Boss/Base</a:t>
            </a:r>
            <a:r>
              <a:rPr lang="en-US" smtClean="0">
                <a:latin typeface="Arial" charset="0"/>
                <a:cs typeface="Arial" charset="0"/>
              </a:rPr>
              <a:t>      .</a:t>
            </a:r>
          </a:p>
          <a:p>
            <a:pPr marL="533400" indent="-533400" eaLnBrk="1" hangingPunct="1">
              <a:spcBef>
                <a:spcPts val="2000"/>
              </a:spcBef>
              <a:buFontTx/>
              <a:buAutoNum type="arabicPeriod" startAt="4"/>
            </a:pPr>
            <a:r>
              <a:rPr lang="en-US" smtClean="0">
                <a:latin typeface="Arial" charset="0"/>
                <a:cs typeface="Arial" charset="0"/>
              </a:rPr>
              <a:t>Specify the angle of rotation and click </a:t>
            </a:r>
            <a:r>
              <a:rPr lang="en-US" u="sng" smtClean="0">
                <a:latin typeface="Arial" charset="0"/>
                <a:cs typeface="Arial" charset="0"/>
              </a:rPr>
              <a:t>OK</a:t>
            </a:r>
            <a:r>
              <a:rPr lang="en-US" smtClean="0">
                <a:latin typeface="Arial" charset="0"/>
                <a:cs typeface="Arial" charset="0"/>
              </a:rPr>
              <a:t>.</a:t>
            </a:r>
          </a:p>
          <a:p>
            <a:pPr marL="806450" lvl="1" indent="-457200" eaLnBrk="1" hangingPunct="1">
              <a:spcBef>
                <a:spcPts val="600"/>
              </a:spcBef>
            </a:pPr>
            <a:r>
              <a:rPr lang="en-US" b="1" smtClean="0">
                <a:latin typeface="Arial" charset="0"/>
                <a:cs typeface="Arial" charset="0"/>
              </a:rPr>
              <a:t>The default angle is 360°, which is right 99+% of the time.</a:t>
            </a:r>
            <a:endParaRPr lang="en-US" smtClean="0">
              <a:latin typeface="Arial" charset="0"/>
              <a:cs typeface="Arial" charset="0"/>
            </a:endParaRPr>
          </a:p>
        </p:txBody>
      </p:sp>
      <p:pic>
        <p:nvPicPr>
          <p:cNvPr id="12290" name="Picture 8" descr="icon_revolved_boss_bas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00600" y="1371600"/>
            <a:ext cx="284163"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Rectangle 2"/>
          <p:cNvSpPr>
            <a:spLocks noGrp="1" noChangeArrowheads="1"/>
          </p:cNvSpPr>
          <p:nvPr>
            <p:ph type="title"/>
          </p:nvPr>
        </p:nvSpPr>
        <p:spPr/>
        <p:txBody>
          <a:bodyPr/>
          <a:lstStyle/>
          <a:p>
            <a:pPr eaLnBrk="1" hangingPunct="1"/>
            <a:r>
              <a:rPr lang="en-US" smtClean="0">
                <a:latin typeface="Arial" charset="0"/>
                <a:cs typeface="Arial" charset="0"/>
              </a:rPr>
              <a:t>Creating a Revolve Feature</a:t>
            </a:r>
          </a:p>
        </p:txBody>
      </p:sp>
      <p:pic>
        <p:nvPicPr>
          <p:cNvPr id="12293" name="Picture 10" descr="Revolv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3200" y="1371600"/>
            <a:ext cx="2293938" cy="2722563"/>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33871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5299">
                                            <p:txEl>
                                              <p:pRg st="0" end="0"/>
                                            </p:txEl>
                                          </p:spTgt>
                                        </p:tgtEl>
                                        <p:attrNameLst>
                                          <p:attrName>style.visibility</p:attrName>
                                        </p:attrNameLst>
                                      </p:cBhvr>
                                      <p:to>
                                        <p:strVal val="visible"/>
                                      </p:to>
                                    </p:set>
                                    <p:anim calcmode="lin" valueType="num">
                                      <p:cBhvr additive="base">
                                        <p:cTn id="7" dur="500" fill="hold"/>
                                        <p:tgtEl>
                                          <p:spTgt spid="5529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529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290"/>
                                        </p:tgtEl>
                                        <p:attrNameLst>
                                          <p:attrName>style.visibility</p:attrName>
                                        </p:attrNameLst>
                                      </p:cBhvr>
                                      <p:to>
                                        <p:strVal val="visible"/>
                                      </p:to>
                                    </p:set>
                                    <p:anim calcmode="lin" valueType="num">
                                      <p:cBhvr additive="base">
                                        <p:cTn id="11" dur="500" fill="hold"/>
                                        <p:tgtEl>
                                          <p:spTgt spid="12290"/>
                                        </p:tgtEl>
                                        <p:attrNameLst>
                                          <p:attrName>ppt_x</p:attrName>
                                        </p:attrNameLst>
                                      </p:cBhvr>
                                      <p:tavLst>
                                        <p:tav tm="0">
                                          <p:val>
                                            <p:strVal val="#ppt_x"/>
                                          </p:val>
                                        </p:tav>
                                        <p:tav tm="100000">
                                          <p:val>
                                            <p:strVal val="#ppt_x"/>
                                          </p:val>
                                        </p:tav>
                                      </p:tavLst>
                                    </p:anim>
                                    <p:anim calcmode="lin" valueType="num">
                                      <p:cBhvr additive="base">
                                        <p:cTn id="12" dur="500" fill="hold"/>
                                        <p:tgtEl>
                                          <p:spTgt spid="1229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55299">
                                            <p:txEl>
                                              <p:pRg st="1" end="1"/>
                                            </p:txEl>
                                          </p:spTgt>
                                        </p:tgtEl>
                                        <p:attrNameLst>
                                          <p:attrName>style.visibility</p:attrName>
                                        </p:attrNameLst>
                                      </p:cBhvr>
                                      <p:to>
                                        <p:strVal val="visible"/>
                                      </p:to>
                                    </p:set>
                                    <p:anim calcmode="lin" valueType="num">
                                      <p:cBhvr additive="base">
                                        <p:cTn id="17" dur="500" fill="hold"/>
                                        <p:tgtEl>
                                          <p:spTgt spid="55299">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5299">
                                            <p:txEl>
                                              <p:pRg st="1" end="1"/>
                                            </p:txEl>
                                          </p:spTgt>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500"/>
                            </p:stCondLst>
                            <p:childTnLst>
                              <p:par>
                                <p:cTn id="20" presetID="9" presetClass="entr" presetSubtype="0" fill="hold" nodeType="afterEffect">
                                  <p:stCondLst>
                                    <p:cond delay="0"/>
                                  </p:stCondLst>
                                  <p:childTnLst>
                                    <p:set>
                                      <p:cBhvr>
                                        <p:cTn id="21" dur="1" fill="hold">
                                          <p:stCondLst>
                                            <p:cond delay="0"/>
                                          </p:stCondLst>
                                        </p:cTn>
                                        <p:tgtEl>
                                          <p:spTgt spid="55299">
                                            <p:txEl>
                                              <p:pRg st="2" end="2"/>
                                            </p:txEl>
                                          </p:spTgt>
                                        </p:tgtEl>
                                        <p:attrNameLst>
                                          <p:attrName>style.visibility</p:attrName>
                                        </p:attrNameLst>
                                      </p:cBhvr>
                                      <p:to>
                                        <p:strVal val="visible"/>
                                      </p:to>
                                    </p:set>
                                    <p:animEffect transition="in" filter="dissolve">
                                      <p:cBhvr>
                                        <p:cTn id="22" dur="500"/>
                                        <p:tgtEl>
                                          <p:spTgt spid="552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pPr eaLnBrk="1" hangingPunct="1"/>
            <a:r>
              <a:rPr lang="en-US" smtClean="0">
                <a:latin typeface="Arial" charset="0"/>
                <a:cs typeface="Arial" charset="0"/>
              </a:rPr>
              <a:t>Thread Display</a:t>
            </a:r>
          </a:p>
        </p:txBody>
      </p:sp>
      <p:sp>
        <p:nvSpPr>
          <p:cNvPr id="69635" name="Rectangle 3"/>
          <p:cNvSpPr>
            <a:spLocks noGrp="1" noChangeArrowheads="1"/>
          </p:cNvSpPr>
          <p:nvPr>
            <p:ph type="body" sz="half" idx="1"/>
          </p:nvPr>
        </p:nvSpPr>
        <p:spPr>
          <a:xfrm>
            <a:off x="201613" y="1296988"/>
            <a:ext cx="5426075" cy="4862512"/>
          </a:xfrm>
        </p:spPr>
        <p:txBody>
          <a:bodyPr rtlCol="0">
            <a:normAutofit/>
          </a:bodyPr>
          <a:lstStyle/>
          <a:p>
            <a:pPr eaLnBrk="1" fontAlgn="auto" hangingPunct="1">
              <a:spcBef>
                <a:spcPts val="2000"/>
              </a:spcBef>
              <a:spcAft>
                <a:spcPts val="0"/>
              </a:spcAft>
              <a:defRPr/>
            </a:pPr>
            <a:r>
              <a:rPr lang="en-US" dirty="0">
                <a:solidFill>
                  <a:schemeClr val="hlink"/>
                </a:solidFill>
              </a:rPr>
              <a:t>Simplified</a:t>
            </a:r>
            <a:r>
              <a:rPr lang="en-US" dirty="0">
                <a:effectLst>
                  <a:outerShdw blurRad="38100" dist="38100" dir="2700000" algn="tl">
                    <a:srgbClr val="C0C0C0"/>
                  </a:outerShdw>
                </a:effectLst>
              </a:rPr>
              <a:t> </a:t>
            </a:r>
            <a:r>
              <a:rPr lang="en-US" dirty="0"/>
              <a:t>— Represents the hardware with few details. Most common display.</a:t>
            </a:r>
          </a:p>
          <a:p>
            <a:pPr eaLnBrk="1" fontAlgn="auto" hangingPunct="1">
              <a:spcBef>
                <a:spcPts val="2000"/>
              </a:spcBef>
              <a:spcAft>
                <a:spcPts val="0"/>
              </a:spcAft>
              <a:defRPr/>
            </a:pPr>
            <a:endParaRPr lang="en-US" dirty="0">
              <a:solidFill>
                <a:schemeClr val="hlink"/>
              </a:solidFill>
            </a:endParaRPr>
          </a:p>
          <a:p>
            <a:pPr eaLnBrk="1" fontAlgn="auto" hangingPunct="1">
              <a:spcBef>
                <a:spcPts val="2000"/>
              </a:spcBef>
              <a:spcAft>
                <a:spcPts val="0"/>
              </a:spcAft>
              <a:defRPr/>
            </a:pPr>
            <a:r>
              <a:rPr lang="en-US" dirty="0">
                <a:solidFill>
                  <a:schemeClr val="hlink"/>
                </a:solidFill>
              </a:rPr>
              <a:t>Cosmetic</a:t>
            </a:r>
            <a:r>
              <a:rPr lang="en-US" dirty="0"/>
              <a:t> — Represents some details of the hardware.</a:t>
            </a:r>
          </a:p>
          <a:p>
            <a:pPr eaLnBrk="1" fontAlgn="auto" hangingPunct="1">
              <a:spcBef>
                <a:spcPts val="2000"/>
              </a:spcBef>
              <a:spcAft>
                <a:spcPts val="0"/>
              </a:spcAft>
              <a:defRPr/>
            </a:pPr>
            <a:endParaRPr lang="en-US" dirty="0">
              <a:solidFill>
                <a:schemeClr val="hlink"/>
              </a:solidFill>
            </a:endParaRPr>
          </a:p>
          <a:p>
            <a:pPr eaLnBrk="1" fontAlgn="auto" hangingPunct="1">
              <a:spcBef>
                <a:spcPts val="2000"/>
              </a:spcBef>
              <a:spcAft>
                <a:spcPts val="0"/>
              </a:spcAft>
              <a:defRPr/>
            </a:pPr>
            <a:r>
              <a:rPr lang="en-US" dirty="0">
                <a:solidFill>
                  <a:schemeClr val="hlink"/>
                </a:solidFill>
              </a:rPr>
              <a:t>Schematic</a:t>
            </a:r>
            <a:r>
              <a:rPr lang="en-US" dirty="0"/>
              <a:t> — Very detailed display which is used for unusual or custom designed hardware.</a:t>
            </a:r>
          </a:p>
        </p:txBody>
      </p:sp>
      <p:pic>
        <p:nvPicPr>
          <p:cNvPr id="69636" name="Picture 4"/>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5627688" y="1066800"/>
            <a:ext cx="2830512" cy="1471613"/>
          </a:xfrm>
          <a:noFill/>
        </p:spPr>
      </p:pic>
      <p:pic>
        <p:nvPicPr>
          <p:cNvPr id="69638" name="Picture 6"/>
          <p:cNvPicPr>
            <a:picLocks noGrp="1" noChangeAspect="1" noChangeArrowheads="1"/>
          </p:cNvPicPr>
          <p:nvPr>
            <p:ph sz="quarter" idx="3"/>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5627688" y="2819400"/>
            <a:ext cx="2830512" cy="1582738"/>
          </a:xfrm>
          <a:noFill/>
        </p:spPr>
      </p:pic>
      <p:pic>
        <p:nvPicPr>
          <p:cNvPr id="69640" name="Picture 8"/>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627688" y="4495800"/>
            <a:ext cx="2743200" cy="156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219406434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 calcmode="lin" valueType="num">
                                      <p:cBhvr additive="base">
                                        <p:cTn id="7" dur="500" fill="hold"/>
                                        <p:tgtEl>
                                          <p:spTgt spid="696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9635">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69636"/>
                                        </p:tgtEl>
                                        <p:attrNameLst>
                                          <p:attrName>style.visibility</p:attrName>
                                        </p:attrNameLst>
                                      </p:cBhvr>
                                      <p:to>
                                        <p:strVal val="visible"/>
                                      </p:to>
                                    </p:set>
                                    <p:animEffect transition="in" filter="dissolve">
                                      <p:cBhvr>
                                        <p:cTn id="11" dur="500"/>
                                        <p:tgtEl>
                                          <p:spTgt spid="6963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nodeType="clickEffect">
                                  <p:stCondLst>
                                    <p:cond delay="0"/>
                                  </p:stCondLst>
                                  <p:childTnLst>
                                    <p:set>
                                      <p:cBhvr>
                                        <p:cTn id="15" dur="1" fill="hold">
                                          <p:stCondLst>
                                            <p:cond delay="0"/>
                                          </p:stCondLst>
                                        </p:cTn>
                                        <p:tgtEl>
                                          <p:spTgt spid="69635">
                                            <p:txEl>
                                              <p:pRg st="2" end="2"/>
                                            </p:txEl>
                                          </p:spTgt>
                                        </p:tgtEl>
                                        <p:attrNameLst>
                                          <p:attrName>style.visibility</p:attrName>
                                        </p:attrNameLst>
                                      </p:cBhvr>
                                      <p:to>
                                        <p:strVal val="visible"/>
                                      </p:to>
                                    </p:set>
                                    <p:anim calcmode="lin" valueType="num">
                                      <p:cBhvr additive="base">
                                        <p:cTn id="16" dur="500" fill="hold"/>
                                        <p:tgtEl>
                                          <p:spTgt spid="69635">
                                            <p:txEl>
                                              <p:pRg st="2" end="2"/>
                                            </p:txEl>
                                          </p:spTgt>
                                        </p:tgtEl>
                                        <p:attrNameLst>
                                          <p:attrName>ppt_x</p:attrName>
                                        </p:attrNameLst>
                                      </p:cBhvr>
                                      <p:tavLst>
                                        <p:tav tm="0">
                                          <p:val>
                                            <p:strVal val="#ppt_x"/>
                                          </p:val>
                                        </p:tav>
                                        <p:tav tm="100000">
                                          <p:val>
                                            <p:strVal val="#ppt_x"/>
                                          </p:val>
                                        </p:tav>
                                      </p:tavLst>
                                    </p:anim>
                                    <p:anim calcmode="lin" valueType="num">
                                      <p:cBhvr additive="base">
                                        <p:cTn id="17" dur="500" fill="hold"/>
                                        <p:tgtEl>
                                          <p:spTgt spid="69635">
                                            <p:txEl>
                                              <p:pRg st="2" end="2"/>
                                            </p:txEl>
                                          </p:spTgt>
                                        </p:tgtEl>
                                        <p:attrNameLst>
                                          <p:attrName>ppt_y</p:attrName>
                                        </p:attrNameLst>
                                      </p:cBhvr>
                                      <p:tavLst>
                                        <p:tav tm="0">
                                          <p:val>
                                            <p:strVal val="1+#ppt_h/2"/>
                                          </p:val>
                                        </p:tav>
                                        <p:tav tm="100000">
                                          <p:val>
                                            <p:strVal val="#ppt_y"/>
                                          </p:val>
                                        </p:tav>
                                      </p:tavLst>
                                    </p:anim>
                                  </p:childTnLst>
                                </p:cTn>
                              </p:par>
                              <p:par>
                                <p:cTn id="18" presetID="9" presetClass="entr" presetSubtype="0" fill="hold" nodeType="withEffect">
                                  <p:stCondLst>
                                    <p:cond delay="0"/>
                                  </p:stCondLst>
                                  <p:childTnLst>
                                    <p:set>
                                      <p:cBhvr>
                                        <p:cTn id="19" dur="1" fill="hold">
                                          <p:stCondLst>
                                            <p:cond delay="0"/>
                                          </p:stCondLst>
                                        </p:cTn>
                                        <p:tgtEl>
                                          <p:spTgt spid="69638"/>
                                        </p:tgtEl>
                                        <p:attrNameLst>
                                          <p:attrName>style.visibility</p:attrName>
                                        </p:attrNameLst>
                                      </p:cBhvr>
                                      <p:to>
                                        <p:strVal val="visible"/>
                                      </p:to>
                                    </p:set>
                                    <p:animEffect transition="in" filter="dissolve">
                                      <p:cBhvr>
                                        <p:cTn id="20" dur="500"/>
                                        <p:tgtEl>
                                          <p:spTgt spid="6963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nodeType="clickEffect">
                                  <p:stCondLst>
                                    <p:cond delay="0"/>
                                  </p:stCondLst>
                                  <p:childTnLst>
                                    <p:set>
                                      <p:cBhvr>
                                        <p:cTn id="24" dur="1" fill="hold">
                                          <p:stCondLst>
                                            <p:cond delay="0"/>
                                          </p:stCondLst>
                                        </p:cTn>
                                        <p:tgtEl>
                                          <p:spTgt spid="69635">
                                            <p:txEl>
                                              <p:pRg st="4" end="4"/>
                                            </p:txEl>
                                          </p:spTgt>
                                        </p:tgtEl>
                                        <p:attrNameLst>
                                          <p:attrName>style.visibility</p:attrName>
                                        </p:attrNameLst>
                                      </p:cBhvr>
                                      <p:to>
                                        <p:strVal val="visible"/>
                                      </p:to>
                                    </p:set>
                                    <p:animEffect transition="in" filter="dissolve">
                                      <p:cBhvr>
                                        <p:cTn id="25" dur="500"/>
                                        <p:tgtEl>
                                          <p:spTgt spid="69635">
                                            <p:txEl>
                                              <p:pRg st="4" end="4"/>
                                            </p:txEl>
                                          </p:spTgt>
                                        </p:tgtEl>
                                      </p:cBhvr>
                                    </p:animEffect>
                                  </p:childTnLst>
                                </p:cTn>
                              </p:par>
                              <p:par>
                                <p:cTn id="26" presetID="9" presetClass="entr" presetSubtype="0" fill="hold" nodeType="withEffect">
                                  <p:stCondLst>
                                    <p:cond delay="0"/>
                                  </p:stCondLst>
                                  <p:childTnLst>
                                    <p:set>
                                      <p:cBhvr>
                                        <p:cTn id="27" dur="1" fill="hold">
                                          <p:stCondLst>
                                            <p:cond delay="0"/>
                                          </p:stCondLst>
                                        </p:cTn>
                                        <p:tgtEl>
                                          <p:spTgt spid="69640"/>
                                        </p:tgtEl>
                                        <p:attrNameLst>
                                          <p:attrName>style.visibility</p:attrName>
                                        </p:attrNameLst>
                                      </p:cBhvr>
                                      <p:to>
                                        <p:strVal val="visible"/>
                                      </p:to>
                                    </p:set>
                                    <p:animEffect transition="in" filter="dissolve">
                                      <p:cBhvr>
                                        <p:cTn id="28" dur="500"/>
                                        <p:tgtEl>
                                          <p:spTgt spid="696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Supported Standards</a:t>
            </a:r>
          </a:p>
        </p:txBody>
      </p:sp>
      <p:sp>
        <p:nvSpPr>
          <p:cNvPr id="72707" name="Rectangle 3"/>
          <p:cNvSpPr>
            <a:spLocks noGrp="1" noChangeArrowheads="1"/>
          </p:cNvSpPr>
          <p:nvPr>
            <p:ph idx="1"/>
          </p:nvPr>
        </p:nvSpPr>
        <p:spPr>
          <a:xfrm>
            <a:off x="1165225" y="1754188"/>
            <a:ext cx="2263775" cy="4875212"/>
          </a:xfrm>
        </p:spPr>
        <p:txBody>
          <a:bodyPr/>
          <a:lstStyle/>
          <a:p>
            <a:pPr lvl="1" eaLnBrk="1" hangingPunct="1">
              <a:spcBef>
                <a:spcPts val="2000"/>
              </a:spcBef>
            </a:pPr>
            <a:r>
              <a:rPr lang="en-US" b="1" dirty="0" smtClean="0">
                <a:latin typeface="Arial" charset="0"/>
                <a:cs typeface="Arial" charset="0"/>
              </a:rPr>
              <a:t>ANSI</a:t>
            </a:r>
          </a:p>
          <a:p>
            <a:pPr lvl="1" eaLnBrk="1" hangingPunct="1">
              <a:spcBef>
                <a:spcPts val="2000"/>
              </a:spcBef>
            </a:pPr>
            <a:r>
              <a:rPr lang="en-US" b="1" dirty="0" smtClean="0">
                <a:latin typeface="Arial" charset="0"/>
                <a:cs typeface="Arial" charset="0"/>
              </a:rPr>
              <a:t>AS	</a:t>
            </a:r>
            <a:endParaRPr lang="en-US" dirty="0" smtClean="0">
              <a:latin typeface="Arial" charset="0"/>
              <a:cs typeface="Arial" charset="0"/>
            </a:endParaRPr>
          </a:p>
          <a:p>
            <a:pPr lvl="1" eaLnBrk="1" hangingPunct="1">
              <a:spcBef>
                <a:spcPts val="2000"/>
              </a:spcBef>
            </a:pPr>
            <a:r>
              <a:rPr lang="en-US" b="1" dirty="0" smtClean="0">
                <a:latin typeface="Arial" charset="0"/>
                <a:cs typeface="Arial" charset="0"/>
              </a:rPr>
              <a:t>BSI</a:t>
            </a:r>
            <a:endParaRPr lang="en-US" dirty="0" smtClean="0">
              <a:latin typeface="Arial" charset="0"/>
              <a:cs typeface="Arial" charset="0"/>
            </a:endParaRPr>
          </a:p>
          <a:p>
            <a:pPr lvl="1" eaLnBrk="1" hangingPunct="1">
              <a:spcBef>
                <a:spcPts val="2000"/>
              </a:spcBef>
            </a:pPr>
            <a:r>
              <a:rPr lang="en-US" b="1" dirty="0" smtClean="0">
                <a:latin typeface="Arial" charset="0"/>
                <a:cs typeface="Arial" charset="0"/>
              </a:rPr>
              <a:t>CISC</a:t>
            </a:r>
            <a:endParaRPr lang="en-US" dirty="0" smtClean="0">
              <a:latin typeface="Arial" charset="0"/>
              <a:cs typeface="Arial" charset="0"/>
            </a:endParaRPr>
          </a:p>
          <a:p>
            <a:pPr lvl="1" eaLnBrk="1" hangingPunct="1">
              <a:spcBef>
                <a:spcPts val="2000"/>
              </a:spcBef>
            </a:pPr>
            <a:r>
              <a:rPr lang="en-US" b="1" dirty="0" smtClean="0">
                <a:latin typeface="Arial" charset="0"/>
                <a:cs typeface="Arial" charset="0"/>
              </a:rPr>
              <a:t>DIN</a:t>
            </a:r>
          </a:p>
          <a:p>
            <a:pPr lvl="1" eaLnBrk="1" hangingPunct="1">
              <a:spcBef>
                <a:spcPts val="2000"/>
              </a:spcBef>
            </a:pPr>
            <a:r>
              <a:rPr lang="en-US" b="1" dirty="0" smtClean="0">
                <a:latin typeface="Arial" charset="0"/>
                <a:cs typeface="Arial" charset="0"/>
              </a:rPr>
              <a:t>GB</a:t>
            </a:r>
          </a:p>
          <a:p>
            <a:pPr eaLnBrk="1" hangingPunct="1">
              <a:buFont typeface="Wingdings" pitchFamily="2" charset="2"/>
              <a:buNone/>
            </a:pPr>
            <a:endParaRPr lang="en-US" dirty="0" smtClean="0">
              <a:latin typeface="Arial" charset="0"/>
              <a:cs typeface="Arial" charset="0"/>
            </a:endParaRPr>
          </a:p>
        </p:txBody>
      </p:sp>
      <p:sp>
        <p:nvSpPr>
          <p:cNvPr id="50180" name="Rectangle 4"/>
          <p:cNvSpPr>
            <a:spLocks noChangeArrowheads="1"/>
          </p:cNvSpPr>
          <p:nvPr/>
        </p:nvSpPr>
        <p:spPr bwMode="auto">
          <a:xfrm>
            <a:off x="685800" y="1066800"/>
            <a:ext cx="7467600"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2000"/>
              </a:spcBef>
              <a:buFont typeface="Wingdings" pitchFamily="2" charset="2"/>
              <a:buChar char="§"/>
            </a:pPr>
            <a:r>
              <a:rPr lang="en-US" sz="2400"/>
              <a:t>  </a:t>
            </a:r>
            <a:r>
              <a:rPr lang="en-US" sz="2400">
                <a:solidFill>
                  <a:srgbClr val="002060"/>
                </a:solidFill>
              </a:rPr>
              <a:t>Toolbox supports international standards</a:t>
            </a:r>
          </a:p>
        </p:txBody>
      </p:sp>
      <p:sp>
        <p:nvSpPr>
          <p:cNvPr id="6" name="Rectangle 3"/>
          <p:cNvSpPr txBox="1">
            <a:spLocks noChangeArrowheads="1"/>
          </p:cNvSpPr>
          <p:nvPr/>
        </p:nvSpPr>
        <p:spPr bwMode="auto">
          <a:xfrm>
            <a:off x="3810000" y="1754188"/>
            <a:ext cx="2263775"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marL="800100" lvl="1" indent="-342900" eaLnBrk="1" hangingPunct="1">
              <a:lnSpc>
                <a:spcPct val="100000"/>
              </a:lnSpc>
              <a:spcBef>
                <a:spcPts val="2000"/>
              </a:spcBef>
              <a:buClrTx/>
              <a:buSzPct val="125000"/>
              <a:buFont typeface="Wingdings" pitchFamily="2" charset="2"/>
              <a:buChar char="§"/>
            </a:pPr>
            <a:r>
              <a:rPr lang="en-US" sz="2400" dirty="0">
                <a:solidFill>
                  <a:schemeClr val="tx1"/>
                </a:solidFill>
                <a:cs typeface="Arial" charset="0"/>
              </a:rPr>
              <a:t>IS</a:t>
            </a:r>
            <a:endParaRPr lang="en-US" sz="2400" b="0" dirty="0">
              <a:solidFill>
                <a:schemeClr val="tx1"/>
              </a:solidFill>
              <a:cs typeface="Arial" charset="0"/>
            </a:endParaRPr>
          </a:p>
          <a:p>
            <a:pPr marL="800100" lvl="1" indent="-342900" eaLnBrk="1" hangingPunct="1">
              <a:lnSpc>
                <a:spcPct val="100000"/>
              </a:lnSpc>
              <a:spcBef>
                <a:spcPts val="2000"/>
              </a:spcBef>
              <a:buClrTx/>
              <a:buSzPct val="125000"/>
              <a:buFont typeface="Wingdings" pitchFamily="2" charset="2"/>
              <a:buChar char="§"/>
            </a:pPr>
            <a:r>
              <a:rPr lang="en-US" sz="2400" dirty="0">
                <a:solidFill>
                  <a:schemeClr val="tx1"/>
                </a:solidFill>
                <a:cs typeface="Arial" charset="0"/>
              </a:rPr>
              <a:t>ISO</a:t>
            </a:r>
          </a:p>
          <a:p>
            <a:pPr marL="800100" lvl="1" indent="-342900" eaLnBrk="1" hangingPunct="1">
              <a:lnSpc>
                <a:spcPct val="100000"/>
              </a:lnSpc>
              <a:spcBef>
                <a:spcPts val="2000"/>
              </a:spcBef>
              <a:buClrTx/>
              <a:buSzPct val="125000"/>
              <a:buFont typeface="Wingdings" pitchFamily="2" charset="2"/>
              <a:buChar char="§"/>
            </a:pPr>
            <a:r>
              <a:rPr lang="en-US" sz="2400" dirty="0">
                <a:solidFill>
                  <a:schemeClr val="tx1"/>
                </a:solidFill>
                <a:cs typeface="Arial" charset="0"/>
              </a:rPr>
              <a:t>JIS</a:t>
            </a:r>
          </a:p>
          <a:p>
            <a:pPr marL="800100" lvl="1" indent="-342900" eaLnBrk="1" hangingPunct="1">
              <a:lnSpc>
                <a:spcPct val="100000"/>
              </a:lnSpc>
              <a:spcBef>
                <a:spcPts val="2000"/>
              </a:spcBef>
              <a:buClrTx/>
              <a:buSzPct val="125000"/>
              <a:buFont typeface="Wingdings" pitchFamily="2" charset="2"/>
              <a:buChar char="§"/>
            </a:pPr>
            <a:r>
              <a:rPr lang="en-US" sz="2400" dirty="0">
                <a:solidFill>
                  <a:schemeClr val="tx1"/>
                </a:solidFill>
                <a:cs typeface="Arial" charset="0"/>
              </a:rPr>
              <a:t>KS</a:t>
            </a:r>
          </a:p>
          <a:p>
            <a:pPr marL="800100" lvl="1" indent="-342900" eaLnBrk="1" hangingPunct="1">
              <a:lnSpc>
                <a:spcPct val="100000"/>
              </a:lnSpc>
              <a:spcBef>
                <a:spcPts val="2000"/>
              </a:spcBef>
              <a:buClrTx/>
              <a:buSzPct val="125000"/>
              <a:buFont typeface="Wingdings" pitchFamily="2" charset="2"/>
              <a:buChar char="§"/>
            </a:pPr>
            <a:r>
              <a:rPr lang="en-US" sz="2400" dirty="0">
                <a:solidFill>
                  <a:schemeClr val="tx1"/>
                </a:solidFill>
                <a:cs typeface="Arial" charset="0"/>
              </a:rPr>
              <a:t>MI</a:t>
            </a:r>
            <a:r>
              <a:rPr lang="en-US" sz="2400" dirty="0">
                <a:solidFill>
                  <a:srgbClr val="28288A"/>
                </a:solidFill>
                <a:cs typeface="Arial" charset="0"/>
              </a:rPr>
              <a:t>L</a:t>
            </a:r>
            <a:endParaRPr lang="en-US" sz="2400" b="0" dirty="0">
              <a:solidFill>
                <a:srgbClr val="28288A"/>
              </a:solidFill>
              <a:cs typeface="Arial" charset="0"/>
            </a:endParaRPr>
          </a:p>
          <a:p>
            <a:pPr eaLnBrk="1" hangingPunct="1">
              <a:lnSpc>
                <a:spcPct val="100000"/>
              </a:lnSpc>
              <a:spcBef>
                <a:spcPct val="20000"/>
              </a:spcBef>
              <a:buClrTx/>
              <a:buSzPct val="70000"/>
              <a:buFont typeface="Wingdings" pitchFamily="2" charset="2"/>
              <a:buNone/>
            </a:pPr>
            <a:endParaRPr lang="en-US" sz="2800" dirty="0">
              <a:solidFill>
                <a:srgbClr val="28288A"/>
              </a:solidFill>
              <a:cs typeface="Arial" charset="0"/>
            </a:endParaRPr>
          </a:p>
        </p:txBody>
      </p:sp>
    </p:spTree>
    <p:extLst>
      <p:ext uri="{BB962C8B-B14F-4D97-AF65-F5344CB8AC3E}">
        <p14:creationId xmlns:p14="http://schemas.microsoft.com/office/powerpoint/2010/main" val="259309929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2707">
                                            <p:txEl>
                                              <p:pRg st="0" end="0"/>
                                            </p:txEl>
                                          </p:spTgt>
                                        </p:tgtEl>
                                        <p:attrNameLst>
                                          <p:attrName>style.visibility</p:attrName>
                                        </p:attrNameLst>
                                      </p:cBhvr>
                                      <p:to>
                                        <p:strVal val="visible"/>
                                      </p:to>
                                    </p:set>
                                    <p:anim calcmode="lin" valueType="num">
                                      <p:cBhvr additive="base">
                                        <p:cTn id="7" dur="500" fill="hold"/>
                                        <p:tgtEl>
                                          <p:spTgt spid="727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270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2707">
                                            <p:txEl>
                                              <p:pRg st="1" end="1"/>
                                            </p:txEl>
                                          </p:spTgt>
                                        </p:tgtEl>
                                        <p:attrNameLst>
                                          <p:attrName>style.visibility</p:attrName>
                                        </p:attrNameLst>
                                      </p:cBhvr>
                                      <p:to>
                                        <p:strVal val="visible"/>
                                      </p:to>
                                    </p:set>
                                    <p:anim calcmode="lin" valueType="num">
                                      <p:cBhvr additive="base">
                                        <p:cTn id="11" dur="500" fill="hold"/>
                                        <p:tgtEl>
                                          <p:spTgt spid="7270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270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2707">
                                            <p:txEl>
                                              <p:pRg st="2" end="2"/>
                                            </p:txEl>
                                          </p:spTgt>
                                        </p:tgtEl>
                                        <p:attrNameLst>
                                          <p:attrName>style.visibility</p:attrName>
                                        </p:attrNameLst>
                                      </p:cBhvr>
                                      <p:to>
                                        <p:strVal val="visible"/>
                                      </p:to>
                                    </p:set>
                                    <p:anim calcmode="lin" valueType="num">
                                      <p:cBhvr additive="base">
                                        <p:cTn id="15" dur="500" fill="hold"/>
                                        <p:tgtEl>
                                          <p:spTgt spid="7270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270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2707">
                                            <p:txEl>
                                              <p:pRg st="3" end="3"/>
                                            </p:txEl>
                                          </p:spTgt>
                                        </p:tgtEl>
                                        <p:attrNameLst>
                                          <p:attrName>style.visibility</p:attrName>
                                        </p:attrNameLst>
                                      </p:cBhvr>
                                      <p:to>
                                        <p:strVal val="visible"/>
                                      </p:to>
                                    </p:set>
                                    <p:anim calcmode="lin" valueType="num">
                                      <p:cBhvr additive="base">
                                        <p:cTn id="19" dur="500" fill="hold"/>
                                        <p:tgtEl>
                                          <p:spTgt spid="7270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2707">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2707">
                                            <p:txEl>
                                              <p:pRg st="4" end="4"/>
                                            </p:txEl>
                                          </p:spTgt>
                                        </p:tgtEl>
                                        <p:attrNameLst>
                                          <p:attrName>style.visibility</p:attrName>
                                        </p:attrNameLst>
                                      </p:cBhvr>
                                      <p:to>
                                        <p:strVal val="visible"/>
                                      </p:to>
                                    </p:set>
                                    <p:anim calcmode="lin" valueType="num">
                                      <p:cBhvr additive="base">
                                        <p:cTn id="23" dur="500" fill="hold"/>
                                        <p:tgtEl>
                                          <p:spTgt spid="72707">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2707">
                                            <p:txEl>
                                              <p:pRg st="4" end="4"/>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72707">
                                            <p:txEl>
                                              <p:pRg st="5" end="5"/>
                                            </p:txEl>
                                          </p:spTgt>
                                        </p:tgtEl>
                                        <p:attrNameLst>
                                          <p:attrName>style.visibility</p:attrName>
                                        </p:attrNameLst>
                                      </p:cBhvr>
                                      <p:to>
                                        <p:strVal val="visible"/>
                                      </p:to>
                                    </p:set>
                                    <p:anim calcmode="lin" valueType="num">
                                      <p:cBhvr additive="base">
                                        <p:cTn id="27" dur="500" fill="hold"/>
                                        <p:tgtEl>
                                          <p:spTgt spid="72707">
                                            <p:txEl>
                                              <p:pRg st="5" end="5"/>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72707">
                                            <p:txEl>
                                              <p:pRg st="5" end="5"/>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 calcmode="lin" valueType="num">
                                      <p:cBhvr additive="base">
                                        <p:cTn id="31"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6">
                                            <p:txEl>
                                              <p:pRg st="1" end="1"/>
                                            </p:txEl>
                                          </p:spTgt>
                                        </p:tgtEl>
                                        <p:attrNameLst>
                                          <p:attrName>style.visibility</p:attrName>
                                        </p:attrNameLst>
                                      </p:cBhvr>
                                      <p:to>
                                        <p:strVal val="visible"/>
                                      </p:to>
                                    </p:set>
                                    <p:anim calcmode="lin" valueType="num">
                                      <p:cBhvr additive="base">
                                        <p:cTn id="35"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6">
                                            <p:txEl>
                                              <p:pRg st="2" end="2"/>
                                            </p:txEl>
                                          </p:spTgt>
                                        </p:tgtEl>
                                        <p:attrNameLst>
                                          <p:attrName>style.visibility</p:attrName>
                                        </p:attrNameLst>
                                      </p:cBhvr>
                                      <p:to>
                                        <p:strVal val="visible"/>
                                      </p:to>
                                    </p:set>
                                    <p:anim calcmode="lin" valueType="num">
                                      <p:cBhvr additive="base">
                                        <p:cTn id="3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6">
                                            <p:txEl>
                                              <p:pRg st="2" end="2"/>
                                            </p:txEl>
                                          </p:spTgt>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6">
                                            <p:txEl>
                                              <p:pRg st="3" end="3"/>
                                            </p:txEl>
                                          </p:spTgt>
                                        </p:tgtEl>
                                        <p:attrNameLst>
                                          <p:attrName>style.visibility</p:attrName>
                                        </p:attrNameLst>
                                      </p:cBhvr>
                                      <p:to>
                                        <p:strVal val="visible"/>
                                      </p:to>
                                    </p:set>
                                    <p:anim calcmode="lin" valueType="num">
                                      <p:cBhvr additive="base">
                                        <p:cTn id="43"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3" end="3"/>
                                            </p:txEl>
                                          </p:spTgt>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6">
                                            <p:txEl>
                                              <p:pRg st="4" end="4"/>
                                            </p:txEl>
                                          </p:spTgt>
                                        </p:tgtEl>
                                        <p:attrNameLst>
                                          <p:attrName>style.visibility</p:attrName>
                                        </p:attrNameLst>
                                      </p:cBhvr>
                                      <p:to>
                                        <p:strVal val="visible"/>
                                      </p:to>
                                    </p:set>
                                    <p:anim calcmode="lin" valueType="num">
                                      <p:cBhvr additive="base">
                                        <p:cTn id="47"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1143000" y="263525"/>
            <a:ext cx="8001000" cy="457200"/>
          </a:xfrm>
        </p:spPr>
        <p:txBody>
          <a:bodyPr/>
          <a:lstStyle/>
          <a:p>
            <a:pPr eaLnBrk="1" hangingPunct="1"/>
            <a:r>
              <a:rPr lang="en-US" sz="2400" dirty="0" smtClean="0">
                <a:latin typeface="Arial" charset="0"/>
                <a:cs typeface="Arial" charset="0"/>
              </a:rPr>
              <a:t>Libraries from Leading Manufacturers</a:t>
            </a:r>
          </a:p>
        </p:txBody>
      </p:sp>
      <p:sp>
        <p:nvSpPr>
          <p:cNvPr id="73731" name="Rectangle 3"/>
          <p:cNvSpPr>
            <a:spLocks noGrp="1" noChangeArrowheads="1"/>
          </p:cNvSpPr>
          <p:nvPr>
            <p:ph idx="1"/>
          </p:nvPr>
        </p:nvSpPr>
        <p:spPr/>
        <p:txBody>
          <a:bodyPr/>
          <a:lstStyle/>
          <a:p>
            <a:pPr eaLnBrk="1" hangingPunct="1">
              <a:spcBef>
                <a:spcPts val="2000"/>
              </a:spcBef>
            </a:pPr>
            <a:r>
              <a:rPr lang="en-US" dirty="0" smtClean="0">
                <a:latin typeface="Arial" charset="0"/>
                <a:cs typeface="Arial" charset="0"/>
              </a:rPr>
              <a:t>Toolbox contains standard parts libraries from leading manufacturers such as:</a:t>
            </a:r>
          </a:p>
          <a:p>
            <a:pPr lvl="1" eaLnBrk="1" hangingPunct="1">
              <a:spcBef>
                <a:spcPts val="2000"/>
              </a:spcBef>
            </a:pPr>
            <a:r>
              <a:rPr lang="en-US" b="1" dirty="0" smtClean="0">
                <a:latin typeface="Arial" charset="0"/>
                <a:cs typeface="Arial" charset="0"/>
              </a:rPr>
              <a:t>PEM</a:t>
            </a:r>
            <a:r>
              <a:rPr lang="en-US" sz="1800" b="1" dirty="0" smtClean="0">
                <a:latin typeface="Arial" charset="0"/>
                <a:cs typeface="Arial" charset="0"/>
              </a:rPr>
              <a:t>®</a:t>
            </a:r>
            <a:endParaRPr lang="en-US" b="1" dirty="0" smtClean="0">
              <a:latin typeface="Arial" charset="0"/>
              <a:cs typeface="Arial" charset="0"/>
            </a:endParaRPr>
          </a:p>
          <a:p>
            <a:pPr lvl="1" eaLnBrk="1" hangingPunct="1">
              <a:spcBef>
                <a:spcPts val="2000"/>
              </a:spcBef>
            </a:pPr>
            <a:r>
              <a:rPr lang="en-US" b="1" dirty="0" smtClean="0">
                <a:latin typeface="Arial" charset="0"/>
                <a:cs typeface="Arial" charset="0"/>
              </a:rPr>
              <a:t>Torrington</a:t>
            </a:r>
            <a:r>
              <a:rPr lang="en-US" sz="1800" b="1" dirty="0" smtClean="0">
                <a:latin typeface="Arial" charset="0"/>
                <a:cs typeface="Arial" charset="0"/>
              </a:rPr>
              <a:t>®</a:t>
            </a:r>
            <a:endParaRPr lang="en-US" b="1" dirty="0" smtClean="0">
              <a:latin typeface="Arial" charset="0"/>
              <a:cs typeface="Arial" charset="0"/>
            </a:endParaRPr>
          </a:p>
          <a:p>
            <a:pPr lvl="1" eaLnBrk="1" hangingPunct="1">
              <a:spcBef>
                <a:spcPts val="2000"/>
              </a:spcBef>
            </a:pPr>
            <a:r>
              <a:rPr lang="en-US" b="1" dirty="0" err="1" smtClean="0">
                <a:latin typeface="Arial" charset="0"/>
                <a:cs typeface="Arial" charset="0"/>
              </a:rPr>
              <a:t>Truarc</a:t>
            </a:r>
            <a:r>
              <a:rPr lang="en-US" sz="1800" b="1" dirty="0" smtClean="0">
                <a:latin typeface="Arial" charset="0"/>
                <a:cs typeface="Arial" charset="0"/>
              </a:rPr>
              <a:t>®</a:t>
            </a:r>
            <a:endParaRPr lang="en-US" b="1" dirty="0" smtClean="0">
              <a:latin typeface="Arial" charset="0"/>
              <a:cs typeface="Arial" charset="0"/>
            </a:endParaRPr>
          </a:p>
          <a:p>
            <a:pPr lvl="1" eaLnBrk="1" hangingPunct="1">
              <a:spcBef>
                <a:spcPts val="2000"/>
              </a:spcBef>
            </a:pPr>
            <a:r>
              <a:rPr lang="en-US" b="1" dirty="0" smtClean="0">
                <a:latin typeface="Arial" charset="0"/>
                <a:cs typeface="Arial" charset="0"/>
              </a:rPr>
              <a:t>SKF</a:t>
            </a:r>
            <a:r>
              <a:rPr lang="en-US" sz="1800" b="1" dirty="0" smtClean="0">
                <a:latin typeface="Arial" charset="0"/>
                <a:cs typeface="Arial" charset="0"/>
              </a:rPr>
              <a:t>®</a:t>
            </a:r>
            <a:endParaRPr lang="en-US" b="1" dirty="0" smtClean="0">
              <a:latin typeface="Arial" charset="0"/>
              <a:cs typeface="Arial" charset="0"/>
            </a:endParaRPr>
          </a:p>
          <a:p>
            <a:pPr lvl="1" eaLnBrk="1" hangingPunct="1">
              <a:spcBef>
                <a:spcPts val="2000"/>
              </a:spcBef>
            </a:pPr>
            <a:r>
              <a:rPr lang="en-US" b="1" dirty="0" err="1" smtClean="0">
                <a:latin typeface="Arial" charset="0"/>
                <a:cs typeface="Arial" charset="0"/>
              </a:rPr>
              <a:t>Unistrut</a:t>
            </a:r>
            <a:r>
              <a:rPr lang="en-US" sz="1800" b="1" dirty="0" smtClean="0">
                <a:latin typeface="Arial" charset="0"/>
                <a:cs typeface="Arial" charset="0"/>
              </a:rPr>
              <a:t>®</a:t>
            </a:r>
            <a:endParaRPr lang="en-US" dirty="0" smtClean="0">
              <a:latin typeface="Arial" charset="0"/>
              <a:cs typeface="Arial" charset="0"/>
            </a:endParaRPr>
          </a:p>
        </p:txBody>
      </p:sp>
    </p:spTree>
    <p:extLst>
      <p:ext uri="{BB962C8B-B14F-4D97-AF65-F5344CB8AC3E}">
        <p14:creationId xmlns:p14="http://schemas.microsoft.com/office/powerpoint/2010/main" val="6819077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73731">
                                            <p:txEl>
                                              <p:pRg st="0" end="0"/>
                                            </p:txEl>
                                          </p:spTgt>
                                        </p:tgtEl>
                                        <p:attrNameLst>
                                          <p:attrName>style.visibility</p:attrName>
                                        </p:attrNameLst>
                                      </p:cBhvr>
                                      <p:to>
                                        <p:strVal val="visible"/>
                                      </p:to>
                                    </p:set>
                                    <p:anim calcmode="lin" valueType="num">
                                      <p:cBhvr additive="base">
                                        <p:cTn id="7" dur="500" fill="hold"/>
                                        <p:tgtEl>
                                          <p:spTgt spid="7373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37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3731">
                                            <p:txEl>
                                              <p:pRg st="1" end="1"/>
                                            </p:txEl>
                                          </p:spTgt>
                                        </p:tgtEl>
                                        <p:attrNameLst>
                                          <p:attrName>style.visibility</p:attrName>
                                        </p:attrNameLst>
                                      </p:cBhvr>
                                      <p:to>
                                        <p:strVal val="visible"/>
                                      </p:to>
                                    </p:set>
                                    <p:anim calcmode="lin" valueType="num">
                                      <p:cBhvr additive="base">
                                        <p:cTn id="13" dur="500" fill="hold"/>
                                        <p:tgtEl>
                                          <p:spTgt spid="7373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3731">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73731">
                                            <p:txEl>
                                              <p:pRg st="2" end="2"/>
                                            </p:txEl>
                                          </p:spTgt>
                                        </p:tgtEl>
                                        <p:attrNameLst>
                                          <p:attrName>style.visibility</p:attrName>
                                        </p:attrNameLst>
                                      </p:cBhvr>
                                      <p:to>
                                        <p:strVal val="visible"/>
                                      </p:to>
                                    </p:set>
                                    <p:anim calcmode="lin" valueType="num">
                                      <p:cBhvr additive="base">
                                        <p:cTn id="17" dur="500" fill="hold"/>
                                        <p:tgtEl>
                                          <p:spTgt spid="73731">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3731">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73731">
                                            <p:txEl>
                                              <p:pRg st="3" end="3"/>
                                            </p:txEl>
                                          </p:spTgt>
                                        </p:tgtEl>
                                        <p:attrNameLst>
                                          <p:attrName>style.visibility</p:attrName>
                                        </p:attrNameLst>
                                      </p:cBhvr>
                                      <p:to>
                                        <p:strVal val="visible"/>
                                      </p:to>
                                    </p:set>
                                    <p:anim calcmode="lin" valueType="num">
                                      <p:cBhvr additive="base">
                                        <p:cTn id="21" dur="500" fill="hold"/>
                                        <p:tgtEl>
                                          <p:spTgt spid="73731">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73731">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73731">
                                            <p:txEl>
                                              <p:pRg st="4" end="4"/>
                                            </p:txEl>
                                          </p:spTgt>
                                        </p:tgtEl>
                                        <p:attrNameLst>
                                          <p:attrName>style.visibility</p:attrName>
                                        </p:attrNameLst>
                                      </p:cBhvr>
                                      <p:to>
                                        <p:strVal val="visible"/>
                                      </p:to>
                                    </p:set>
                                    <p:anim calcmode="lin" valueType="num">
                                      <p:cBhvr additive="base">
                                        <p:cTn id="25" dur="500" fill="hold"/>
                                        <p:tgtEl>
                                          <p:spTgt spid="73731">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3731">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73731">
                                            <p:txEl>
                                              <p:pRg st="5" end="5"/>
                                            </p:txEl>
                                          </p:spTgt>
                                        </p:tgtEl>
                                        <p:attrNameLst>
                                          <p:attrName>style.visibility</p:attrName>
                                        </p:attrNameLst>
                                      </p:cBhvr>
                                      <p:to>
                                        <p:strVal val="visible"/>
                                      </p:to>
                                    </p:set>
                                    <p:anim calcmode="lin" valueType="num">
                                      <p:cBhvr additive="base">
                                        <p:cTn id="29" dur="500" fill="hold"/>
                                        <p:tgtEl>
                                          <p:spTgt spid="73731">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3731">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Wheel Assembly</a:t>
            </a:r>
          </a:p>
        </p:txBody>
      </p:sp>
      <p:pic>
        <p:nvPicPr>
          <p:cNvPr id="142341" name="Picture 5" descr="Wheel01"/>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9600" y="1447800"/>
            <a:ext cx="3081338" cy="364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2342" name="Picture 6" descr="Wheel0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0000" y="2743200"/>
            <a:ext cx="4964113" cy="351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494537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142341"/>
                                        </p:tgtEl>
                                        <p:attrNameLst>
                                          <p:attrName>style.visibility</p:attrName>
                                        </p:attrNameLst>
                                      </p:cBhvr>
                                      <p:to>
                                        <p:strVal val="visible"/>
                                      </p:to>
                                    </p:set>
                                    <p:animEffect transition="in" filter="dissolve">
                                      <p:cBhvr>
                                        <p:cTn id="7" dur="500"/>
                                        <p:tgtEl>
                                          <p:spTgt spid="142341"/>
                                        </p:tgtEl>
                                      </p:cBhvr>
                                    </p:animEffect>
                                  </p:childTnLst>
                                </p:cTn>
                              </p:par>
                            </p:childTnLst>
                          </p:cTn>
                        </p:par>
                        <p:par>
                          <p:cTn id="8" fill="hold" nodeType="afterGroup">
                            <p:stCondLst>
                              <p:cond delay="500"/>
                            </p:stCondLst>
                            <p:childTnLst>
                              <p:par>
                                <p:cTn id="9" presetID="53" presetClass="entr" presetSubtype="0" fill="hold" nodeType="afterEffect">
                                  <p:stCondLst>
                                    <p:cond delay="0"/>
                                  </p:stCondLst>
                                  <p:childTnLst>
                                    <p:set>
                                      <p:cBhvr>
                                        <p:cTn id="10" dur="1" fill="hold">
                                          <p:stCondLst>
                                            <p:cond delay="0"/>
                                          </p:stCondLst>
                                        </p:cTn>
                                        <p:tgtEl>
                                          <p:spTgt spid="142342"/>
                                        </p:tgtEl>
                                        <p:attrNameLst>
                                          <p:attrName>style.visibility</p:attrName>
                                        </p:attrNameLst>
                                      </p:cBhvr>
                                      <p:to>
                                        <p:strVal val="visible"/>
                                      </p:to>
                                    </p:set>
                                    <p:anim calcmode="lin" valueType="num">
                                      <p:cBhvr>
                                        <p:cTn id="11" dur="500" fill="hold"/>
                                        <p:tgtEl>
                                          <p:spTgt spid="142342"/>
                                        </p:tgtEl>
                                        <p:attrNameLst>
                                          <p:attrName>ppt_w</p:attrName>
                                        </p:attrNameLst>
                                      </p:cBhvr>
                                      <p:tavLst>
                                        <p:tav tm="0">
                                          <p:val>
                                            <p:fltVal val="0"/>
                                          </p:val>
                                        </p:tav>
                                        <p:tav tm="100000">
                                          <p:val>
                                            <p:strVal val="#ppt_w"/>
                                          </p:val>
                                        </p:tav>
                                      </p:tavLst>
                                    </p:anim>
                                    <p:anim calcmode="lin" valueType="num">
                                      <p:cBhvr>
                                        <p:cTn id="12" dur="500" fill="hold"/>
                                        <p:tgtEl>
                                          <p:spTgt spid="142342"/>
                                        </p:tgtEl>
                                        <p:attrNameLst>
                                          <p:attrName>ppt_h</p:attrName>
                                        </p:attrNameLst>
                                      </p:cBhvr>
                                      <p:tavLst>
                                        <p:tav tm="0">
                                          <p:val>
                                            <p:fltVal val="0"/>
                                          </p:val>
                                        </p:tav>
                                        <p:tav tm="100000">
                                          <p:val>
                                            <p:strVal val="#ppt_h"/>
                                          </p:val>
                                        </p:tav>
                                      </p:tavLst>
                                    </p:anim>
                                    <p:animEffect transition="in" filter="fade">
                                      <p:cBhvr>
                                        <p:cTn id="13" dur="500"/>
                                        <p:tgtEl>
                                          <p:spTgt spid="142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a:xfrm>
            <a:off x="1219200" y="263525"/>
            <a:ext cx="7924800" cy="457200"/>
          </a:xfrm>
        </p:spPr>
        <p:txBody>
          <a:bodyPr/>
          <a:lstStyle/>
          <a:p>
            <a:pPr eaLnBrk="1" hangingPunct="1"/>
            <a:r>
              <a:rPr lang="en-US" dirty="0" smtClean="0">
                <a:latin typeface="Arial" charset="0"/>
                <a:cs typeface="Arial" charset="0"/>
              </a:rPr>
              <a:t>Components</a:t>
            </a:r>
          </a:p>
        </p:txBody>
      </p:sp>
      <p:sp>
        <p:nvSpPr>
          <p:cNvPr id="143363" name="Rectangle 3"/>
          <p:cNvSpPr>
            <a:spLocks noGrp="1" noChangeArrowheads="1"/>
          </p:cNvSpPr>
          <p:nvPr>
            <p:ph idx="1"/>
          </p:nvPr>
        </p:nvSpPr>
        <p:spPr>
          <a:xfrm>
            <a:off x="381000" y="1219200"/>
            <a:ext cx="5486400" cy="5257800"/>
          </a:xfrm>
        </p:spPr>
        <p:txBody>
          <a:bodyPr/>
          <a:lstStyle/>
          <a:p>
            <a:pPr eaLnBrk="1" hangingPunct="1"/>
            <a:r>
              <a:rPr lang="en-US" dirty="0" smtClean="0">
                <a:latin typeface="Arial" charset="0"/>
                <a:cs typeface="Arial" charset="0"/>
              </a:rPr>
              <a:t>Wheel Hub Design Intent</a:t>
            </a:r>
          </a:p>
          <a:p>
            <a:pPr lvl="1" eaLnBrk="1" hangingPunct="1"/>
            <a:r>
              <a:rPr lang="en-US" b="1" dirty="0" smtClean="0">
                <a:latin typeface="Arial" charset="0"/>
                <a:cs typeface="Arial" charset="0"/>
              </a:rPr>
              <a:t>The part will be molded from plastic</a:t>
            </a:r>
          </a:p>
          <a:p>
            <a:pPr lvl="1" eaLnBrk="1" hangingPunct="1"/>
            <a:r>
              <a:rPr lang="en-US" b="1" dirty="0" smtClean="0">
                <a:latin typeface="Arial" charset="0"/>
                <a:cs typeface="Arial" charset="0"/>
              </a:rPr>
              <a:t>Two wheel hubs will fit together to form a single wheel</a:t>
            </a:r>
          </a:p>
          <a:p>
            <a:pPr lvl="1" eaLnBrk="1" hangingPunct="1"/>
            <a:r>
              <a:rPr lang="en-US" b="1" dirty="0" smtClean="0">
                <a:latin typeface="Arial" charset="0"/>
                <a:cs typeface="Arial" charset="0"/>
              </a:rPr>
              <a:t>Index pins and holes will keep the two hubs from rotating relative to one another</a:t>
            </a:r>
          </a:p>
          <a:p>
            <a:pPr lvl="1" eaLnBrk="1" hangingPunct="1"/>
            <a:r>
              <a:rPr lang="en-US" b="1" dirty="0" smtClean="0">
                <a:latin typeface="Arial" charset="0"/>
                <a:cs typeface="Arial" charset="0"/>
              </a:rPr>
              <a:t>There must be a passage for the tube stem</a:t>
            </a:r>
          </a:p>
          <a:p>
            <a:pPr lvl="1" eaLnBrk="1" hangingPunct="1"/>
            <a:r>
              <a:rPr lang="en-US" b="1" dirty="0" smtClean="0">
                <a:latin typeface="Arial" charset="0"/>
                <a:cs typeface="Arial" charset="0"/>
              </a:rPr>
              <a:t>The bolt holes must capture the nuts to keep them from rotating</a:t>
            </a:r>
          </a:p>
          <a:p>
            <a:pPr eaLnBrk="1" hangingPunct="1"/>
            <a:endParaRPr lang="en-US" dirty="0" smtClean="0">
              <a:latin typeface="Arial" charset="0"/>
              <a:cs typeface="Arial" charset="0"/>
            </a:endParaRPr>
          </a:p>
        </p:txBody>
      </p:sp>
      <p:pic>
        <p:nvPicPr>
          <p:cNvPr id="143364" name="Picture 4" descr="Wheel10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0" y="1676400"/>
            <a:ext cx="2667000" cy="269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65" name="Picture 5" descr="Wheel12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1800" y="4495800"/>
            <a:ext cx="1517650"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093506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3363">
                                            <p:txEl>
                                              <p:pRg st="0" end="0"/>
                                            </p:txEl>
                                          </p:spTgt>
                                        </p:tgtEl>
                                        <p:attrNameLst>
                                          <p:attrName>style.visibility</p:attrName>
                                        </p:attrNameLst>
                                      </p:cBhvr>
                                      <p:to>
                                        <p:strVal val="visible"/>
                                      </p:to>
                                    </p:set>
                                    <p:anim calcmode="lin" valueType="num">
                                      <p:cBhvr additive="base">
                                        <p:cTn id="7" dur="500" fill="hold"/>
                                        <p:tgtEl>
                                          <p:spTgt spid="14336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63">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43364"/>
                                        </p:tgtEl>
                                        <p:attrNameLst>
                                          <p:attrName>style.visibility</p:attrName>
                                        </p:attrNameLst>
                                      </p:cBhvr>
                                      <p:to>
                                        <p:strVal val="visible"/>
                                      </p:to>
                                    </p:set>
                                    <p:animEffect transition="in" filter="dissolve">
                                      <p:cBhvr>
                                        <p:cTn id="11" dur="500"/>
                                        <p:tgtEl>
                                          <p:spTgt spid="143364"/>
                                        </p:tgtEl>
                                      </p:cBhvr>
                                    </p:animEffect>
                                  </p:childTnLst>
                                </p:cTn>
                              </p:par>
                            </p:childTnLst>
                          </p:cTn>
                        </p:par>
                        <p:par>
                          <p:cTn id="12" fill="hold" nodeType="afterGroup">
                            <p:stCondLst>
                              <p:cond delay="500"/>
                            </p:stCondLst>
                            <p:childTnLst>
                              <p:par>
                                <p:cTn id="13" presetID="9" presetClass="entr" presetSubtype="0" fill="hold" nodeType="afterEffect">
                                  <p:stCondLst>
                                    <p:cond delay="0"/>
                                  </p:stCondLst>
                                  <p:childTnLst>
                                    <p:set>
                                      <p:cBhvr>
                                        <p:cTn id="14" dur="1" fill="hold">
                                          <p:stCondLst>
                                            <p:cond delay="0"/>
                                          </p:stCondLst>
                                        </p:cTn>
                                        <p:tgtEl>
                                          <p:spTgt spid="143365"/>
                                        </p:tgtEl>
                                        <p:attrNameLst>
                                          <p:attrName>style.visibility</p:attrName>
                                        </p:attrNameLst>
                                      </p:cBhvr>
                                      <p:to>
                                        <p:strVal val="visible"/>
                                      </p:to>
                                    </p:set>
                                    <p:animEffect transition="in" filter="dissolve">
                                      <p:cBhvr>
                                        <p:cTn id="15" dur="500"/>
                                        <p:tgtEl>
                                          <p:spTgt spid="143365"/>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 presetClass="entr" presetSubtype="4" fill="hold" nodeType="clickEffect">
                                  <p:stCondLst>
                                    <p:cond delay="0"/>
                                  </p:stCondLst>
                                  <p:childTnLst>
                                    <p:set>
                                      <p:cBhvr>
                                        <p:cTn id="19" dur="1" fill="hold">
                                          <p:stCondLst>
                                            <p:cond delay="0"/>
                                          </p:stCondLst>
                                        </p:cTn>
                                        <p:tgtEl>
                                          <p:spTgt spid="143363">
                                            <p:txEl>
                                              <p:pRg st="1" end="1"/>
                                            </p:txEl>
                                          </p:spTgt>
                                        </p:tgtEl>
                                        <p:attrNameLst>
                                          <p:attrName>style.visibility</p:attrName>
                                        </p:attrNameLst>
                                      </p:cBhvr>
                                      <p:to>
                                        <p:strVal val="visible"/>
                                      </p:to>
                                    </p:set>
                                    <p:anim calcmode="lin" valueType="num">
                                      <p:cBhvr additive="base">
                                        <p:cTn id="20" dur="500" fill="hold"/>
                                        <p:tgtEl>
                                          <p:spTgt spid="14336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3363">
                                            <p:txEl>
                                              <p:pRg st="1" end="1"/>
                                            </p:txEl>
                                          </p:spTgt>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500"/>
                            </p:stCondLst>
                            <p:childTnLst>
                              <p:par>
                                <p:cTn id="23" presetID="2" presetClass="entr" presetSubtype="4" fill="hold" nodeType="afterEffect">
                                  <p:stCondLst>
                                    <p:cond delay="0"/>
                                  </p:stCondLst>
                                  <p:childTnLst>
                                    <p:set>
                                      <p:cBhvr>
                                        <p:cTn id="24" dur="1" fill="hold">
                                          <p:stCondLst>
                                            <p:cond delay="0"/>
                                          </p:stCondLst>
                                        </p:cTn>
                                        <p:tgtEl>
                                          <p:spTgt spid="143363">
                                            <p:txEl>
                                              <p:pRg st="2" end="2"/>
                                            </p:txEl>
                                          </p:spTgt>
                                        </p:tgtEl>
                                        <p:attrNameLst>
                                          <p:attrName>style.visibility</p:attrName>
                                        </p:attrNameLst>
                                      </p:cBhvr>
                                      <p:to>
                                        <p:strVal val="visible"/>
                                      </p:to>
                                    </p:set>
                                    <p:anim calcmode="lin" valueType="num">
                                      <p:cBhvr additive="base">
                                        <p:cTn id="25" dur="500" fill="hold"/>
                                        <p:tgtEl>
                                          <p:spTgt spid="14336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3363">
                                            <p:txEl>
                                              <p:pRg st="2" end="2"/>
                                            </p:txEl>
                                          </p:spTgt>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1000"/>
                            </p:stCondLst>
                            <p:childTnLst>
                              <p:par>
                                <p:cTn id="28" presetID="2" presetClass="entr" presetSubtype="4" fill="hold" nodeType="afterEffect">
                                  <p:stCondLst>
                                    <p:cond delay="0"/>
                                  </p:stCondLst>
                                  <p:childTnLst>
                                    <p:set>
                                      <p:cBhvr>
                                        <p:cTn id="29" dur="1" fill="hold">
                                          <p:stCondLst>
                                            <p:cond delay="0"/>
                                          </p:stCondLst>
                                        </p:cTn>
                                        <p:tgtEl>
                                          <p:spTgt spid="143363">
                                            <p:txEl>
                                              <p:pRg st="3" end="3"/>
                                            </p:txEl>
                                          </p:spTgt>
                                        </p:tgtEl>
                                        <p:attrNameLst>
                                          <p:attrName>style.visibility</p:attrName>
                                        </p:attrNameLst>
                                      </p:cBhvr>
                                      <p:to>
                                        <p:strVal val="visible"/>
                                      </p:to>
                                    </p:set>
                                    <p:anim calcmode="lin" valueType="num">
                                      <p:cBhvr additive="base">
                                        <p:cTn id="30" dur="500" fill="hold"/>
                                        <p:tgtEl>
                                          <p:spTgt spid="14336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43363">
                                            <p:txEl>
                                              <p:pRg st="3" end="3"/>
                                            </p:txEl>
                                          </p:spTgt>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1500"/>
                            </p:stCondLst>
                            <p:childTnLst>
                              <p:par>
                                <p:cTn id="33" presetID="2" presetClass="entr" presetSubtype="4" fill="hold" nodeType="afterEffect">
                                  <p:stCondLst>
                                    <p:cond delay="0"/>
                                  </p:stCondLst>
                                  <p:childTnLst>
                                    <p:set>
                                      <p:cBhvr>
                                        <p:cTn id="34" dur="1" fill="hold">
                                          <p:stCondLst>
                                            <p:cond delay="0"/>
                                          </p:stCondLst>
                                        </p:cTn>
                                        <p:tgtEl>
                                          <p:spTgt spid="143363">
                                            <p:txEl>
                                              <p:pRg st="4" end="4"/>
                                            </p:txEl>
                                          </p:spTgt>
                                        </p:tgtEl>
                                        <p:attrNameLst>
                                          <p:attrName>style.visibility</p:attrName>
                                        </p:attrNameLst>
                                      </p:cBhvr>
                                      <p:to>
                                        <p:strVal val="visible"/>
                                      </p:to>
                                    </p:set>
                                    <p:anim calcmode="lin" valueType="num">
                                      <p:cBhvr additive="base">
                                        <p:cTn id="35" dur="500" fill="hold"/>
                                        <p:tgtEl>
                                          <p:spTgt spid="143363">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63">
                                            <p:txEl>
                                              <p:pRg st="4" end="4"/>
                                            </p:txEl>
                                          </p:spTgt>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2000"/>
                            </p:stCondLst>
                            <p:childTnLst>
                              <p:par>
                                <p:cTn id="38" presetID="2" presetClass="entr" presetSubtype="4" fill="hold" nodeType="afterEffect">
                                  <p:stCondLst>
                                    <p:cond delay="0"/>
                                  </p:stCondLst>
                                  <p:childTnLst>
                                    <p:set>
                                      <p:cBhvr>
                                        <p:cTn id="39" dur="1" fill="hold">
                                          <p:stCondLst>
                                            <p:cond delay="0"/>
                                          </p:stCondLst>
                                        </p:cTn>
                                        <p:tgtEl>
                                          <p:spTgt spid="143363">
                                            <p:txEl>
                                              <p:pRg st="5" end="5"/>
                                            </p:txEl>
                                          </p:spTgt>
                                        </p:tgtEl>
                                        <p:attrNameLst>
                                          <p:attrName>style.visibility</p:attrName>
                                        </p:attrNameLst>
                                      </p:cBhvr>
                                      <p:to>
                                        <p:strVal val="visible"/>
                                      </p:to>
                                    </p:set>
                                    <p:anim calcmode="lin" valueType="num">
                                      <p:cBhvr additive="base">
                                        <p:cTn id="40" dur="500" fill="hold"/>
                                        <p:tgtEl>
                                          <p:spTgt spid="14336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4336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9" name="Picture 5" descr="Wheel10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172200" y="2209800"/>
            <a:ext cx="2182813"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Rectangle 2"/>
          <p:cNvSpPr>
            <a:spLocks noGrp="1" noChangeArrowheads="1"/>
          </p:cNvSpPr>
          <p:nvPr>
            <p:ph type="title"/>
          </p:nvPr>
        </p:nvSpPr>
        <p:spPr>
          <a:xfrm>
            <a:off x="1066800" y="263525"/>
            <a:ext cx="8077200" cy="457200"/>
          </a:xfrm>
        </p:spPr>
        <p:txBody>
          <a:bodyPr/>
          <a:lstStyle/>
          <a:p>
            <a:pPr eaLnBrk="1" hangingPunct="1"/>
            <a:r>
              <a:rPr lang="en-US" dirty="0" smtClean="0">
                <a:latin typeface="Arial" charset="0"/>
                <a:cs typeface="Arial" charset="0"/>
              </a:rPr>
              <a:t>Components</a:t>
            </a:r>
          </a:p>
        </p:txBody>
      </p:sp>
      <p:sp>
        <p:nvSpPr>
          <p:cNvPr id="144387" name="Rectangle 3"/>
          <p:cNvSpPr>
            <a:spLocks noGrp="1" noChangeArrowheads="1"/>
          </p:cNvSpPr>
          <p:nvPr>
            <p:ph idx="1"/>
          </p:nvPr>
        </p:nvSpPr>
        <p:spPr>
          <a:xfrm>
            <a:off x="201613" y="1296988"/>
            <a:ext cx="5208587" cy="4862512"/>
          </a:xfrm>
        </p:spPr>
        <p:txBody>
          <a:bodyPr>
            <a:normAutofit lnSpcReduction="10000"/>
          </a:bodyPr>
          <a:lstStyle/>
          <a:p>
            <a:pPr eaLnBrk="1" hangingPunct="1"/>
            <a:r>
              <a:rPr lang="en-US" smtClean="0">
                <a:latin typeface="Arial" charset="0"/>
                <a:cs typeface="Arial" charset="0"/>
              </a:rPr>
              <a:t>Tire and Tube</a:t>
            </a:r>
          </a:p>
          <a:p>
            <a:pPr lvl="1" eaLnBrk="1" hangingPunct="1"/>
            <a:r>
              <a:rPr lang="en-US" b="1" smtClean="0">
                <a:latin typeface="Arial" charset="0"/>
                <a:cs typeface="Arial" charset="0"/>
              </a:rPr>
              <a:t>These will both be </a:t>
            </a:r>
            <a:br>
              <a:rPr lang="en-US" b="1" smtClean="0">
                <a:latin typeface="Arial" charset="0"/>
                <a:cs typeface="Arial" charset="0"/>
              </a:rPr>
            </a:br>
            <a:r>
              <a:rPr lang="en-US" b="1" smtClean="0">
                <a:latin typeface="Arial" charset="0"/>
                <a:cs typeface="Arial" charset="0"/>
              </a:rPr>
              <a:t>purchased parts</a:t>
            </a:r>
          </a:p>
          <a:p>
            <a:pPr lvl="1" eaLnBrk="1" hangingPunct="1"/>
            <a:r>
              <a:rPr lang="en-US" b="1" smtClean="0">
                <a:latin typeface="Arial" charset="0"/>
                <a:cs typeface="Arial" charset="0"/>
              </a:rPr>
              <a:t>The models will be </a:t>
            </a:r>
            <a:br>
              <a:rPr lang="en-US" b="1" smtClean="0">
                <a:latin typeface="Arial" charset="0"/>
                <a:cs typeface="Arial" charset="0"/>
              </a:rPr>
            </a:br>
            <a:r>
              <a:rPr lang="en-US" b="1" smtClean="0">
                <a:latin typeface="Arial" charset="0"/>
                <a:cs typeface="Arial" charset="0"/>
              </a:rPr>
              <a:t>imported</a:t>
            </a:r>
            <a:br>
              <a:rPr lang="en-US" b="1" smtClean="0">
                <a:latin typeface="Arial" charset="0"/>
                <a:cs typeface="Arial" charset="0"/>
              </a:rPr>
            </a:br>
            <a:r>
              <a:rPr lang="en-US" b="1" smtClean="0">
                <a:latin typeface="Arial" charset="0"/>
                <a:cs typeface="Arial" charset="0"/>
              </a:rPr>
              <a:t/>
            </a:r>
            <a:br>
              <a:rPr lang="en-US" b="1" smtClean="0">
                <a:latin typeface="Arial" charset="0"/>
                <a:cs typeface="Arial" charset="0"/>
              </a:rPr>
            </a:br>
            <a:r>
              <a:rPr lang="en-US" b="1" smtClean="0">
                <a:latin typeface="Arial" charset="0"/>
                <a:cs typeface="Arial" charset="0"/>
              </a:rPr>
              <a:t/>
            </a:r>
            <a:br>
              <a:rPr lang="en-US" b="1" smtClean="0">
                <a:latin typeface="Arial" charset="0"/>
                <a:cs typeface="Arial" charset="0"/>
              </a:rPr>
            </a:br>
            <a:r>
              <a:rPr lang="en-US" b="1" smtClean="0">
                <a:latin typeface="Arial" charset="0"/>
                <a:cs typeface="Arial" charset="0"/>
              </a:rPr>
              <a:t/>
            </a:r>
            <a:br>
              <a:rPr lang="en-US" b="1" smtClean="0">
                <a:latin typeface="Arial" charset="0"/>
                <a:cs typeface="Arial" charset="0"/>
              </a:rPr>
            </a:br>
            <a:endParaRPr lang="en-US" b="1" smtClean="0">
              <a:latin typeface="Arial" charset="0"/>
              <a:cs typeface="Arial" charset="0"/>
            </a:endParaRPr>
          </a:p>
          <a:p>
            <a:pPr eaLnBrk="1" hangingPunct="1"/>
            <a:r>
              <a:rPr lang="en-US" smtClean="0">
                <a:latin typeface="Arial" charset="0"/>
                <a:cs typeface="Arial" charset="0"/>
              </a:rPr>
              <a:t>Bearings, Bolts and Nuts</a:t>
            </a:r>
          </a:p>
          <a:p>
            <a:pPr lvl="1" eaLnBrk="1" hangingPunct="1"/>
            <a:r>
              <a:rPr lang="en-US" b="1" smtClean="0">
                <a:latin typeface="Arial" charset="0"/>
                <a:cs typeface="Arial" charset="0"/>
              </a:rPr>
              <a:t>These are purchased parts</a:t>
            </a:r>
          </a:p>
          <a:p>
            <a:pPr lvl="1" eaLnBrk="1" hangingPunct="1"/>
            <a:r>
              <a:rPr lang="en-US" b="1" smtClean="0">
                <a:latin typeface="Arial" charset="0"/>
                <a:cs typeface="Arial" charset="0"/>
              </a:rPr>
              <a:t>Use Toolbox to create the parts</a:t>
            </a:r>
            <a:endParaRPr lang="en-US" smtClean="0">
              <a:latin typeface="Arial" charset="0"/>
              <a:cs typeface="Arial" charset="0"/>
            </a:endParaRPr>
          </a:p>
        </p:txBody>
      </p:sp>
      <p:pic>
        <p:nvPicPr>
          <p:cNvPr id="144388" name="Picture 4" descr="Wheel2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10000" y="990600"/>
            <a:ext cx="2274888" cy="266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6120803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4387">
                                            <p:txEl>
                                              <p:pRg st="0" end="0"/>
                                            </p:txEl>
                                          </p:spTgt>
                                        </p:tgtEl>
                                        <p:attrNameLst>
                                          <p:attrName>style.visibility</p:attrName>
                                        </p:attrNameLst>
                                      </p:cBhvr>
                                      <p:to>
                                        <p:strVal val="visible"/>
                                      </p:to>
                                    </p:set>
                                    <p:anim calcmode="lin" valueType="num">
                                      <p:cBhvr additive="base">
                                        <p:cTn id="7" dur="500" fill="hold"/>
                                        <p:tgtEl>
                                          <p:spTgt spid="14438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4387">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44388"/>
                                        </p:tgtEl>
                                        <p:attrNameLst>
                                          <p:attrName>style.visibility</p:attrName>
                                        </p:attrNameLst>
                                      </p:cBhvr>
                                      <p:to>
                                        <p:strVal val="visible"/>
                                      </p:to>
                                    </p:set>
                                    <p:animEffect transition="in" filter="dissolve">
                                      <p:cBhvr>
                                        <p:cTn id="12" dur="500"/>
                                        <p:tgtEl>
                                          <p:spTgt spid="144388"/>
                                        </p:tgtEl>
                                      </p:cBhvr>
                                    </p:animEffect>
                                  </p:childTnLst>
                                </p:cTn>
                              </p:par>
                            </p:childTnLst>
                          </p:cTn>
                        </p:par>
                        <p:par>
                          <p:cTn id="13" fill="hold" nodeType="afterGroup">
                            <p:stCondLst>
                              <p:cond delay="1000"/>
                            </p:stCondLst>
                            <p:childTnLst>
                              <p:par>
                                <p:cTn id="14" presetID="9" presetClass="entr" presetSubtype="0" fill="hold" nodeType="afterEffect">
                                  <p:stCondLst>
                                    <p:cond delay="0"/>
                                  </p:stCondLst>
                                  <p:childTnLst>
                                    <p:set>
                                      <p:cBhvr>
                                        <p:cTn id="15" dur="1" fill="hold">
                                          <p:stCondLst>
                                            <p:cond delay="0"/>
                                          </p:stCondLst>
                                        </p:cTn>
                                        <p:tgtEl>
                                          <p:spTgt spid="144389"/>
                                        </p:tgtEl>
                                        <p:attrNameLst>
                                          <p:attrName>style.visibility</p:attrName>
                                        </p:attrNameLst>
                                      </p:cBhvr>
                                      <p:to>
                                        <p:strVal val="visible"/>
                                      </p:to>
                                    </p:set>
                                    <p:animEffect transition="in" filter="dissolve">
                                      <p:cBhvr>
                                        <p:cTn id="16" dur="500"/>
                                        <p:tgtEl>
                                          <p:spTgt spid="144389"/>
                                        </p:tgtEl>
                                      </p:cBhvr>
                                    </p:animEffect>
                                  </p:childTnLst>
                                </p:cTn>
                              </p:par>
                            </p:childTnLst>
                          </p:cTn>
                        </p:par>
                        <p:par>
                          <p:cTn id="17" fill="hold" nodeType="afterGroup">
                            <p:stCondLst>
                              <p:cond delay="1500"/>
                            </p:stCondLst>
                            <p:childTnLst>
                              <p:par>
                                <p:cTn id="18" presetID="2" presetClass="entr" presetSubtype="4" fill="hold" nodeType="afterEffect">
                                  <p:stCondLst>
                                    <p:cond delay="0"/>
                                  </p:stCondLst>
                                  <p:childTnLst>
                                    <p:set>
                                      <p:cBhvr>
                                        <p:cTn id="19" dur="1" fill="hold">
                                          <p:stCondLst>
                                            <p:cond delay="0"/>
                                          </p:stCondLst>
                                        </p:cTn>
                                        <p:tgtEl>
                                          <p:spTgt spid="144387">
                                            <p:txEl>
                                              <p:pRg st="1" end="1"/>
                                            </p:txEl>
                                          </p:spTgt>
                                        </p:tgtEl>
                                        <p:attrNameLst>
                                          <p:attrName>style.visibility</p:attrName>
                                        </p:attrNameLst>
                                      </p:cBhvr>
                                      <p:to>
                                        <p:strVal val="visible"/>
                                      </p:to>
                                    </p:set>
                                    <p:anim calcmode="lin" valueType="num">
                                      <p:cBhvr additive="base">
                                        <p:cTn id="20" dur="500" fill="hold"/>
                                        <p:tgtEl>
                                          <p:spTgt spid="14438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4387">
                                            <p:txEl>
                                              <p:pRg st="1" end="1"/>
                                            </p:txEl>
                                          </p:spTgt>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144387">
                                            <p:txEl>
                                              <p:pRg st="2" end="2"/>
                                            </p:txEl>
                                          </p:spTgt>
                                        </p:tgtEl>
                                        <p:attrNameLst>
                                          <p:attrName>style.visibility</p:attrName>
                                        </p:attrNameLst>
                                      </p:cBhvr>
                                      <p:to>
                                        <p:strVal val="visible"/>
                                      </p:to>
                                    </p:set>
                                    <p:anim calcmode="lin" valueType="num">
                                      <p:cBhvr additive="base">
                                        <p:cTn id="25" dur="500" fill="hold"/>
                                        <p:tgtEl>
                                          <p:spTgt spid="14438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4438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44387">
                                            <p:txEl>
                                              <p:pRg st="3" end="3"/>
                                            </p:txEl>
                                          </p:spTgt>
                                        </p:tgtEl>
                                        <p:attrNameLst>
                                          <p:attrName>style.visibility</p:attrName>
                                        </p:attrNameLst>
                                      </p:cBhvr>
                                      <p:to>
                                        <p:strVal val="visible"/>
                                      </p:to>
                                    </p:set>
                                    <p:anim calcmode="lin" valueType="num">
                                      <p:cBhvr additive="base">
                                        <p:cTn id="31" dur="500" fill="hold"/>
                                        <p:tgtEl>
                                          <p:spTgt spid="14438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4387">
                                            <p:txEl>
                                              <p:pRg st="3" end="3"/>
                                            </p:txEl>
                                          </p:spTgt>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500"/>
                            </p:stCondLst>
                            <p:childTnLst>
                              <p:par>
                                <p:cTn id="34" presetID="2" presetClass="entr" presetSubtype="4" fill="hold" nodeType="afterEffect">
                                  <p:stCondLst>
                                    <p:cond delay="0"/>
                                  </p:stCondLst>
                                  <p:childTnLst>
                                    <p:set>
                                      <p:cBhvr>
                                        <p:cTn id="35" dur="1" fill="hold">
                                          <p:stCondLst>
                                            <p:cond delay="0"/>
                                          </p:stCondLst>
                                        </p:cTn>
                                        <p:tgtEl>
                                          <p:spTgt spid="144387">
                                            <p:txEl>
                                              <p:pRg st="4" end="4"/>
                                            </p:txEl>
                                          </p:spTgt>
                                        </p:tgtEl>
                                        <p:attrNameLst>
                                          <p:attrName>style.visibility</p:attrName>
                                        </p:attrNameLst>
                                      </p:cBhvr>
                                      <p:to>
                                        <p:strVal val="visible"/>
                                      </p:to>
                                    </p:set>
                                    <p:anim calcmode="lin" valueType="num">
                                      <p:cBhvr additive="base">
                                        <p:cTn id="36" dur="500" fill="hold"/>
                                        <p:tgtEl>
                                          <p:spTgt spid="144387">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44387">
                                            <p:txEl>
                                              <p:pRg st="4" end="4"/>
                                            </p:txEl>
                                          </p:spTgt>
                                        </p:tgtEl>
                                        <p:attrNameLst>
                                          <p:attrName>ppt_y</p:attrName>
                                        </p:attrNameLst>
                                      </p:cBhvr>
                                      <p:tavLst>
                                        <p:tav tm="0">
                                          <p:val>
                                            <p:strVal val="1+#ppt_h/2"/>
                                          </p:val>
                                        </p:tav>
                                        <p:tav tm="100000">
                                          <p:val>
                                            <p:strVal val="#ppt_y"/>
                                          </p:val>
                                        </p:tav>
                                      </p:tavLst>
                                    </p:anim>
                                  </p:childTnLst>
                                </p:cTn>
                              </p:par>
                            </p:childTnLst>
                          </p:cTn>
                        </p:par>
                        <p:par>
                          <p:cTn id="38" fill="hold" nodeType="afterGroup">
                            <p:stCondLst>
                              <p:cond delay="1000"/>
                            </p:stCondLst>
                            <p:childTnLst>
                              <p:par>
                                <p:cTn id="39" presetID="2" presetClass="entr" presetSubtype="4" fill="hold" nodeType="afterEffect">
                                  <p:stCondLst>
                                    <p:cond delay="0"/>
                                  </p:stCondLst>
                                  <p:childTnLst>
                                    <p:set>
                                      <p:cBhvr>
                                        <p:cTn id="40" dur="1" fill="hold">
                                          <p:stCondLst>
                                            <p:cond delay="0"/>
                                          </p:stCondLst>
                                        </p:cTn>
                                        <p:tgtEl>
                                          <p:spTgt spid="144387">
                                            <p:txEl>
                                              <p:pRg st="5" end="5"/>
                                            </p:txEl>
                                          </p:spTgt>
                                        </p:tgtEl>
                                        <p:attrNameLst>
                                          <p:attrName>style.visibility</p:attrName>
                                        </p:attrNameLst>
                                      </p:cBhvr>
                                      <p:to>
                                        <p:strVal val="visible"/>
                                      </p:to>
                                    </p:set>
                                    <p:anim calcmode="lin" valueType="num">
                                      <p:cBhvr additive="base">
                                        <p:cTn id="41" dur="500" fill="hold"/>
                                        <p:tgtEl>
                                          <p:spTgt spid="144387">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4438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1066800" y="263525"/>
            <a:ext cx="8077200" cy="457200"/>
          </a:xfrm>
        </p:spPr>
        <p:txBody>
          <a:bodyPr/>
          <a:lstStyle/>
          <a:p>
            <a:pPr eaLnBrk="1" hangingPunct="1"/>
            <a:r>
              <a:rPr lang="en-US" dirty="0" smtClean="0">
                <a:latin typeface="Arial" charset="0"/>
                <a:cs typeface="Arial" charset="0"/>
              </a:rPr>
              <a:t>Wheel Assembly</a:t>
            </a:r>
          </a:p>
        </p:txBody>
      </p:sp>
      <p:sp>
        <p:nvSpPr>
          <p:cNvPr id="145411"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Section View</a:t>
            </a:r>
          </a:p>
        </p:txBody>
      </p:sp>
      <p:pic>
        <p:nvPicPr>
          <p:cNvPr id="145412" name="Picture 4" descr="Wheel15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1400" y="1576388"/>
            <a:ext cx="3200400"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5413" name="Picture 5" descr="Wheel15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58000" y="1524000"/>
            <a:ext cx="1597025" cy="4625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0042463"/>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5411">
                                            <p:txEl>
                                              <p:pRg st="0" end="0"/>
                                            </p:txEl>
                                          </p:spTgt>
                                        </p:tgtEl>
                                        <p:attrNameLst>
                                          <p:attrName>style.visibility</p:attrName>
                                        </p:attrNameLst>
                                      </p:cBhvr>
                                      <p:to>
                                        <p:strVal val="visible"/>
                                      </p:to>
                                    </p:set>
                                    <p:anim calcmode="lin" valueType="num">
                                      <p:cBhvr additive="base">
                                        <p:cTn id="7" dur="500" fill="hold"/>
                                        <p:tgtEl>
                                          <p:spTgt spid="145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5411">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145412"/>
                                        </p:tgtEl>
                                        <p:attrNameLst>
                                          <p:attrName>style.visibility</p:attrName>
                                        </p:attrNameLst>
                                      </p:cBhvr>
                                      <p:to>
                                        <p:strVal val="visible"/>
                                      </p:to>
                                    </p:set>
                                    <p:animEffect transition="in" filter="fade">
                                      <p:cBhvr>
                                        <p:cTn id="12" dur="500"/>
                                        <p:tgtEl>
                                          <p:spTgt spid="145412"/>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5413"/>
                                        </p:tgtEl>
                                        <p:attrNameLst>
                                          <p:attrName>style.visibility</p:attrName>
                                        </p:attrNameLst>
                                      </p:cBhvr>
                                      <p:to>
                                        <p:strVal val="visible"/>
                                      </p:to>
                                    </p:set>
                                    <p:animEffect transition="in" filter="fade">
                                      <p:cBhvr>
                                        <p:cTn id="16" dur="500"/>
                                        <p:tgtEl>
                                          <p:spTgt spid="145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1219200" y="263525"/>
            <a:ext cx="7924800" cy="457200"/>
          </a:xfrm>
        </p:spPr>
        <p:txBody>
          <a:bodyPr/>
          <a:lstStyle/>
          <a:p>
            <a:pPr eaLnBrk="1" hangingPunct="1"/>
            <a:r>
              <a:rPr lang="en-US" dirty="0" smtClean="0">
                <a:latin typeface="Arial" charset="0"/>
                <a:cs typeface="Arial" charset="0"/>
              </a:rPr>
              <a:t>Wheel Assembly</a:t>
            </a:r>
          </a:p>
        </p:txBody>
      </p:sp>
      <p:sp>
        <p:nvSpPr>
          <p:cNvPr id="146435"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Exploded View</a:t>
            </a:r>
          </a:p>
        </p:txBody>
      </p:sp>
      <p:pic>
        <p:nvPicPr>
          <p:cNvPr id="146436" name="Picture 4" descr="Wheel169"/>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581400" y="1371600"/>
            <a:ext cx="4510088" cy="468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5562059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6435">
                                            <p:txEl>
                                              <p:pRg st="0" end="0"/>
                                            </p:txEl>
                                          </p:spTgt>
                                        </p:tgtEl>
                                        <p:attrNameLst>
                                          <p:attrName>style.visibility</p:attrName>
                                        </p:attrNameLst>
                                      </p:cBhvr>
                                      <p:to>
                                        <p:strVal val="visible"/>
                                      </p:to>
                                    </p:set>
                                    <p:anim calcmode="lin" valueType="num">
                                      <p:cBhvr additive="base">
                                        <p:cTn id="7" dur="500" fill="hold"/>
                                        <p:tgtEl>
                                          <p:spTgt spid="146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6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3" presetClass="entr" presetSubtype="0" fill="hold" nodeType="clickEffect">
                                  <p:stCondLst>
                                    <p:cond delay="0"/>
                                  </p:stCondLst>
                                  <p:childTnLst>
                                    <p:set>
                                      <p:cBhvr>
                                        <p:cTn id="12" dur="1" fill="hold">
                                          <p:stCondLst>
                                            <p:cond delay="0"/>
                                          </p:stCondLst>
                                        </p:cTn>
                                        <p:tgtEl>
                                          <p:spTgt spid="146436"/>
                                        </p:tgtEl>
                                        <p:attrNameLst>
                                          <p:attrName>style.visibility</p:attrName>
                                        </p:attrNameLst>
                                      </p:cBhvr>
                                      <p:to>
                                        <p:strVal val="visible"/>
                                      </p:to>
                                    </p:set>
                                    <p:anim calcmode="lin" valueType="num">
                                      <p:cBhvr>
                                        <p:cTn id="13" dur="500" fill="hold"/>
                                        <p:tgtEl>
                                          <p:spTgt spid="146436"/>
                                        </p:tgtEl>
                                        <p:attrNameLst>
                                          <p:attrName>ppt_w</p:attrName>
                                        </p:attrNameLst>
                                      </p:cBhvr>
                                      <p:tavLst>
                                        <p:tav tm="0">
                                          <p:val>
                                            <p:fltVal val="0"/>
                                          </p:val>
                                        </p:tav>
                                        <p:tav tm="100000">
                                          <p:val>
                                            <p:strVal val="#ppt_w"/>
                                          </p:val>
                                        </p:tav>
                                      </p:tavLst>
                                    </p:anim>
                                    <p:anim calcmode="lin" valueType="num">
                                      <p:cBhvr>
                                        <p:cTn id="14" dur="500" fill="hold"/>
                                        <p:tgtEl>
                                          <p:spTgt spid="146436"/>
                                        </p:tgtEl>
                                        <p:attrNameLst>
                                          <p:attrName>ppt_h</p:attrName>
                                        </p:attrNameLst>
                                      </p:cBhvr>
                                      <p:tavLst>
                                        <p:tav tm="0">
                                          <p:val>
                                            <p:fltVal val="0"/>
                                          </p:val>
                                        </p:tav>
                                        <p:tav tm="100000">
                                          <p:val>
                                            <p:strVal val="#ppt_h"/>
                                          </p:val>
                                        </p:tav>
                                      </p:tavLst>
                                    </p:anim>
                                    <p:animEffect transition="in" filter="fade">
                                      <p:cBhvr>
                                        <p:cTn id="15" dur="500"/>
                                        <p:tgtEl>
                                          <p:spTgt spid="146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1295400" y="263525"/>
            <a:ext cx="7848600" cy="457200"/>
          </a:xfrm>
        </p:spPr>
        <p:txBody>
          <a:bodyPr/>
          <a:lstStyle/>
          <a:p>
            <a:pPr eaLnBrk="1" hangingPunct="1"/>
            <a:r>
              <a:rPr lang="en-US" dirty="0" smtClean="0">
                <a:latin typeface="Arial" charset="0"/>
                <a:cs typeface="Arial" charset="0"/>
              </a:rPr>
              <a:t>Additional Parts</a:t>
            </a:r>
          </a:p>
        </p:txBody>
      </p:sp>
      <p:sp>
        <p:nvSpPr>
          <p:cNvPr id="147459" name="Rectangle 3"/>
          <p:cNvSpPr>
            <a:spLocks noGrp="1" noChangeArrowheads="1"/>
          </p:cNvSpPr>
          <p:nvPr>
            <p:ph idx="1"/>
          </p:nvPr>
        </p:nvSpPr>
        <p:spPr/>
        <p:txBody>
          <a:bodyPr/>
          <a:lstStyle/>
          <a:p>
            <a:pPr eaLnBrk="1" hangingPunct="1">
              <a:spcBef>
                <a:spcPts val="2000"/>
              </a:spcBef>
            </a:pPr>
            <a:r>
              <a:rPr lang="en-US" smtClean="0">
                <a:latin typeface="Arial" charset="0"/>
                <a:cs typeface="Arial" charset="0"/>
              </a:rPr>
              <a:t>The Spring Assembly </a:t>
            </a:r>
            <a:br>
              <a:rPr lang="en-US" smtClean="0">
                <a:latin typeface="Arial" charset="0"/>
                <a:cs typeface="Arial" charset="0"/>
              </a:rPr>
            </a:br>
            <a:r>
              <a:rPr lang="en-US" smtClean="0">
                <a:latin typeface="Arial" charset="0"/>
                <a:cs typeface="Arial" charset="0"/>
              </a:rPr>
              <a:t>will be created later. </a:t>
            </a:r>
            <a:br>
              <a:rPr lang="en-US" smtClean="0">
                <a:latin typeface="Arial" charset="0"/>
                <a:cs typeface="Arial" charset="0"/>
              </a:rPr>
            </a:br>
            <a:r>
              <a:rPr lang="en-US" smtClean="0">
                <a:latin typeface="Arial" charset="0"/>
                <a:cs typeface="Arial" charset="0"/>
              </a:rPr>
              <a:t>It will need the following </a:t>
            </a:r>
            <a:br>
              <a:rPr lang="en-US" smtClean="0">
                <a:latin typeface="Arial" charset="0"/>
                <a:cs typeface="Arial" charset="0"/>
              </a:rPr>
            </a:br>
            <a:r>
              <a:rPr lang="en-US" smtClean="0">
                <a:latin typeface="Arial" charset="0"/>
                <a:cs typeface="Arial" charset="0"/>
              </a:rPr>
              <a:t>parts:</a:t>
            </a:r>
          </a:p>
        </p:txBody>
      </p:sp>
      <p:pic>
        <p:nvPicPr>
          <p:cNvPr id="147460" name="Picture 4" descr="Exercise2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876800" y="2819400"/>
            <a:ext cx="1352550" cy="290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7461" name="Picture 5" descr="Explode09"/>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86600" y="2286000"/>
            <a:ext cx="1500188" cy="363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0693531"/>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7459">
                                            <p:txEl>
                                              <p:pRg st="0" end="0"/>
                                            </p:txEl>
                                          </p:spTgt>
                                        </p:tgtEl>
                                        <p:attrNameLst>
                                          <p:attrName>style.visibility</p:attrName>
                                        </p:attrNameLst>
                                      </p:cBhvr>
                                      <p:to>
                                        <p:strVal val="visible"/>
                                      </p:to>
                                    </p:set>
                                    <p:anim calcmode="lin" valueType="num">
                                      <p:cBhvr additive="base">
                                        <p:cTn id="7" dur="500" fill="hold"/>
                                        <p:tgtEl>
                                          <p:spTgt spid="14745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7459">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147460"/>
                                        </p:tgtEl>
                                        <p:attrNameLst>
                                          <p:attrName>style.visibility</p:attrName>
                                        </p:attrNameLst>
                                      </p:cBhvr>
                                      <p:to>
                                        <p:strVal val="visible"/>
                                      </p:to>
                                    </p:set>
                                    <p:animEffect transition="in" filter="dissolve">
                                      <p:cBhvr>
                                        <p:cTn id="12" dur="500"/>
                                        <p:tgtEl>
                                          <p:spTgt spid="147460"/>
                                        </p:tgtEl>
                                      </p:cBhvr>
                                    </p:animEffect>
                                  </p:childTnLst>
                                </p:cTn>
                              </p:par>
                            </p:childTnLst>
                          </p:cTn>
                        </p:par>
                        <p:par>
                          <p:cTn id="13" fill="hold" nodeType="afterGroup">
                            <p:stCondLst>
                              <p:cond delay="1000"/>
                            </p:stCondLst>
                            <p:childTnLst>
                              <p:par>
                                <p:cTn id="14" presetID="9" presetClass="entr" presetSubtype="0" fill="hold" nodeType="afterEffect">
                                  <p:stCondLst>
                                    <p:cond delay="0"/>
                                  </p:stCondLst>
                                  <p:childTnLst>
                                    <p:set>
                                      <p:cBhvr>
                                        <p:cTn id="15" dur="1" fill="hold">
                                          <p:stCondLst>
                                            <p:cond delay="0"/>
                                          </p:stCondLst>
                                        </p:cTn>
                                        <p:tgtEl>
                                          <p:spTgt spid="147461"/>
                                        </p:tgtEl>
                                        <p:attrNameLst>
                                          <p:attrName>style.visibility</p:attrName>
                                        </p:attrNameLst>
                                      </p:cBhvr>
                                      <p:to>
                                        <p:strVal val="visible"/>
                                      </p:to>
                                    </p:set>
                                    <p:animEffect transition="in" filter="dissolve">
                                      <p:cBhvr>
                                        <p:cTn id="16" dur="500"/>
                                        <p:tgtEl>
                                          <p:spTgt spid="147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1066800" y="263525"/>
            <a:ext cx="8077200" cy="457200"/>
          </a:xfrm>
        </p:spPr>
        <p:txBody>
          <a:bodyPr/>
          <a:lstStyle/>
          <a:p>
            <a:pPr eaLnBrk="1" hangingPunct="1"/>
            <a:r>
              <a:rPr lang="en-US" dirty="0" smtClean="0">
                <a:latin typeface="Arial" charset="0"/>
                <a:cs typeface="Arial" charset="0"/>
              </a:rPr>
              <a:t>Additional Parts</a:t>
            </a:r>
          </a:p>
        </p:txBody>
      </p:sp>
      <p:sp>
        <p:nvSpPr>
          <p:cNvPr id="148483" name="Rectangle 3"/>
          <p:cNvSpPr>
            <a:spLocks noGrp="1" noChangeArrowheads="1"/>
          </p:cNvSpPr>
          <p:nvPr>
            <p:ph idx="1"/>
          </p:nvPr>
        </p:nvSpPr>
        <p:spPr/>
        <p:txBody>
          <a:bodyPr/>
          <a:lstStyle/>
          <a:p>
            <a:pPr eaLnBrk="1" hangingPunct="1"/>
            <a:r>
              <a:rPr lang="en-US" smtClean="0">
                <a:latin typeface="Arial" charset="0"/>
                <a:cs typeface="Arial" charset="0"/>
              </a:rPr>
              <a:t>Fender Washer</a:t>
            </a:r>
          </a:p>
          <a:p>
            <a:pPr lvl="1" eaLnBrk="1" hangingPunct="1"/>
            <a:r>
              <a:rPr lang="en-US" b="1" smtClean="0">
                <a:latin typeface="Arial" charset="0"/>
                <a:cs typeface="Arial" charset="0"/>
              </a:rPr>
              <a:t>A simple revolved part</a:t>
            </a:r>
          </a:p>
          <a:p>
            <a:pPr lvl="1" eaLnBrk="1" hangingPunct="1"/>
            <a:r>
              <a:rPr lang="en-US" b="1" smtClean="0">
                <a:latin typeface="Arial" charset="0"/>
                <a:cs typeface="Arial" charset="0"/>
              </a:rPr>
              <a:t>Revolve a rectangle</a:t>
            </a:r>
            <a:br>
              <a:rPr lang="en-US" b="1" smtClean="0">
                <a:latin typeface="Arial" charset="0"/>
                <a:cs typeface="Arial" charset="0"/>
              </a:rPr>
            </a:br>
            <a:r>
              <a:rPr lang="en-US" b="1" smtClean="0">
                <a:latin typeface="Arial" charset="0"/>
                <a:cs typeface="Arial" charset="0"/>
              </a:rPr>
              <a:t/>
            </a:r>
            <a:br>
              <a:rPr lang="en-US" b="1" smtClean="0">
                <a:latin typeface="Arial" charset="0"/>
                <a:cs typeface="Arial" charset="0"/>
              </a:rPr>
            </a:br>
            <a:endParaRPr lang="en-US" b="1" smtClean="0">
              <a:latin typeface="Arial" charset="0"/>
              <a:cs typeface="Arial" charset="0"/>
            </a:endParaRPr>
          </a:p>
          <a:p>
            <a:pPr eaLnBrk="1" hangingPunct="1"/>
            <a:r>
              <a:rPr lang="en-US" smtClean="0">
                <a:latin typeface="Arial" charset="0"/>
                <a:cs typeface="Arial" charset="0"/>
              </a:rPr>
              <a:t>Spring Dampener</a:t>
            </a:r>
          </a:p>
          <a:p>
            <a:pPr lvl="1" eaLnBrk="1" hangingPunct="1"/>
            <a:r>
              <a:rPr lang="en-US" b="1" smtClean="0">
                <a:latin typeface="Arial" charset="0"/>
                <a:cs typeface="Arial" charset="0"/>
              </a:rPr>
              <a:t>A simple revolved part</a:t>
            </a:r>
          </a:p>
          <a:p>
            <a:pPr lvl="1" eaLnBrk="1" hangingPunct="1"/>
            <a:r>
              <a:rPr lang="en-US" b="1" smtClean="0">
                <a:latin typeface="Arial" charset="0"/>
                <a:cs typeface="Arial" charset="0"/>
              </a:rPr>
              <a:t>Uses the 3-point arc</a:t>
            </a:r>
            <a:endParaRPr lang="en-US" smtClean="0">
              <a:latin typeface="Arial" charset="0"/>
              <a:cs typeface="Arial" charset="0"/>
            </a:endParaRPr>
          </a:p>
        </p:txBody>
      </p:sp>
      <p:pic>
        <p:nvPicPr>
          <p:cNvPr id="148484" name="Picture 4" descr="Exercise27"/>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19800" y="1447800"/>
            <a:ext cx="2293938"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8485" name="Picture 5" descr="Exercise24"/>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77000" y="3276600"/>
            <a:ext cx="1152525" cy="297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9501296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8483">
                                            <p:txEl>
                                              <p:pRg st="0" end="0"/>
                                            </p:txEl>
                                          </p:spTgt>
                                        </p:tgtEl>
                                        <p:attrNameLst>
                                          <p:attrName>style.visibility</p:attrName>
                                        </p:attrNameLst>
                                      </p:cBhvr>
                                      <p:to>
                                        <p:strVal val="visible"/>
                                      </p:to>
                                    </p:set>
                                    <p:anim calcmode="lin" valueType="num">
                                      <p:cBhvr additive="base">
                                        <p:cTn id="7" dur="500" fill="hold"/>
                                        <p:tgtEl>
                                          <p:spTgt spid="1484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8483">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48484"/>
                                        </p:tgtEl>
                                        <p:attrNameLst>
                                          <p:attrName>style.visibility</p:attrName>
                                        </p:attrNameLst>
                                      </p:cBhvr>
                                      <p:to>
                                        <p:strVal val="visible"/>
                                      </p:to>
                                    </p:set>
                                    <p:animEffect transition="in" filter="dissolve">
                                      <p:cBhvr>
                                        <p:cTn id="11" dur="500"/>
                                        <p:tgtEl>
                                          <p:spTgt spid="148484"/>
                                        </p:tgtEl>
                                      </p:cBhvr>
                                    </p:animEffect>
                                  </p:childTnLst>
                                </p:cTn>
                              </p:par>
                            </p:childTnLst>
                          </p:cTn>
                        </p:par>
                        <p:par>
                          <p:cTn id="12" fill="hold" nodeType="afterGroup">
                            <p:stCondLst>
                              <p:cond delay="500"/>
                            </p:stCondLst>
                            <p:childTnLst>
                              <p:par>
                                <p:cTn id="13" presetID="2" presetClass="entr" presetSubtype="4" fill="hold" nodeType="afterEffect">
                                  <p:stCondLst>
                                    <p:cond delay="0"/>
                                  </p:stCondLst>
                                  <p:childTnLst>
                                    <p:set>
                                      <p:cBhvr>
                                        <p:cTn id="14" dur="1" fill="hold">
                                          <p:stCondLst>
                                            <p:cond delay="0"/>
                                          </p:stCondLst>
                                        </p:cTn>
                                        <p:tgtEl>
                                          <p:spTgt spid="148483">
                                            <p:txEl>
                                              <p:pRg st="1" end="1"/>
                                            </p:txEl>
                                          </p:spTgt>
                                        </p:tgtEl>
                                        <p:attrNameLst>
                                          <p:attrName>style.visibility</p:attrName>
                                        </p:attrNameLst>
                                      </p:cBhvr>
                                      <p:to>
                                        <p:strVal val="visible"/>
                                      </p:to>
                                    </p:set>
                                    <p:anim calcmode="lin" valueType="num">
                                      <p:cBhvr additive="base">
                                        <p:cTn id="15" dur="500" fill="hold"/>
                                        <p:tgtEl>
                                          <p:spTgt spid="148483">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48483">
                                            <p:txEl>
                                              <p:pRg st="1" end="1"/>
                                            </p:txEl>
                                          </p:spTgt>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000"/>
                            </p:stCondLst>
                            <p:childTnLst>
                              <p:par>
                                <p:cTn id="18" presetID="2" presetClass="entr" presetSubtype="4" fill="hold" nodeType="afterEffect">
                                  <p:stCondLst>
                                    <p:cond delay="0"/>
                                  </p:stCondLst>
                                  <p:childTnLst>
                                    <p:set>
                                      <p:cBhvr>
                                        <p:cTn id="19" dur="1" fill="hold">
                                          <p:stCondLst>
                                            <p:cond delay="0"/>
                                          </p:stCondLst>
                                        </p:cTn>
                                        <p:tgtEl>
                                          <p:spTgt spid="148483">
                                            <p:txEl>
                                              <p:pRg st="2" end="2"/>
                                            </p:txEl>
                                          </p:spTgt>
                                        </p:tgtEl>
                                        <p:attrNameLst>
                                          <p:attrName>style.visibility</p:attrName>
                                        </p:attrNameLst>
                                      </p:cBhvr>
                                      <p:to>
                                        <p:strVal val="visible"/>
                                      </p:to>
                                    </p:set>
                                    <p:anim calcmode="lin" valueType="num">
                                      <p:cBhvr additive="base">
                                        <p:cTn id="20" dur="500" fill="hold"/>
                                        <p:tgtEl>
                                          <p:spTgt spid="148483">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484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4" fill="hold" nodeType="clickEffect">
                                  <p:stCondLst>
                                    <p:cond delay="0"/>
                                  </p:stCondLst>
                                  <p:childTnLst>
                                    <p:set>
                                      <p:cBhvr>
                                        <p:cTn id="25" dur="1" fill="hold">
                                          <p:stCondLst>
                                            <p:cond delay="0"/>
                                          </p:stCondLst>
                                        </p:cTn>
                                        <p:tgtEl>
                                          <p:spTgt spid="148483">
                                            <p:txEl>
                                              <p:pRg st="3" end="3"/>
                                            </p:txEl>
                                          </p:spTgt>
                                        </p:tgtEl>
                                        <p:attrNameLst>
                                          <p:attrName>style.visibility</p:attrName>
                                        </p:attrNameLst>
                                      </p:cBhvr>
                                      <p:to>
                                        <p:strVal val="visible"/>
                                      </p:to>
                                    </p:set>
                                    <p:anim calcmode="lin" valueType="num">
                                      <p:cBhvr additive="base">
                                        <p:cTn id="26" dur="500" fill="hold"/>
                                        <p:tgtEl>
                                          <p:spTgt spid="148483">
                                            <p:txEl>
                                              <p:pRg st="3" end="3"/>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8483">
                                            <p:txEl>
                                              <p:pRg st="3" end="3"/>
                                            </p:txEl>
                                          </p:spTgt>
                                        </p:tgtEl>
                                        <p:attrNameLst>
                                          <p:attrName>ppt_y</p:attrName>
                                        </p:attrNameLst>
                                      </p:cBhvr>
                                      <p:tavLst>
                                        <p:tav tm="0">
                                          <p:val>
                                            <p:strVal val="1+#ppt_h/2"/>
                                          </p:val>
                                        </p:tav>
                                        <p:tav tm="100000">
                                          <p:val>
                                            <p:strVal val="#ppt_y"/>
                                          </p:val>
                                        </p:tav>
                                      </p:tavLst>
                                    </p:anim>
                                  </p:childTnLst>
                                </p:cTn>
                              </p:par>
                              <p:par>
                                <p:cTn id="28" presetID="9" presetClass="entr" presetSubtype="0" fill="hold" nodeType="withEffect">
                                  <p:stCondLst>
                                    <p:cond delay="0"/>
                                  </p:stCondLst>
                                  <p:childTnLst>
                                    <p:set>
                                      <p:cBhvr>
                                        <p:cTn id="29" dur="1" fill="hold">
                                          <p:stCondLst>
                                            <p:cond delay="0"/>
                                          </p:stCondLst>
                                        </p:cTn>
                                        <p:tgtEl>
                                          <p:spTgt spid="148485"/>
                                        </p:tgtEl>
                                        <p:attrNameLst>
                                          <p:attrName>style.visibility</p:attrName>
                                        </p:attrNameLst>
                                      </p:cBhvr>
                                      <p:to>
                                        <p:strVal val="visible"/>
                                      </p:to>
                                    </p:set>
                                    <p:animEffect transition="in" filter="dissolve">
                                      <p:cBhvr>
                                        <p:cTn id="30" dur="500"/>
                                        <p:tgtEl>
                                          <p:spTgt spid="148485"/>
                                        </p:tgtEl>
                                      </p:cBhvr>
                                    </p:animEffect>
                                  </p:childTnLst>
                                </p:cTn>
                              </p:par>
                            </p:childTnLst>
                          </p:cTn>
                        </p:par>
                        <p:par>
                          <p:cTn id="31" fill="hold" nodeType="afterGroup">
                            <p:stCondLst>
                              <p:cond delay="500"/>
                            </p:stCondLst>
                            <p:childTnLst>
                              <p:par>
                                <p:cTn id="32" presetID="2" presetClass="entr" presetSubtype="4" fill="hold" nodeType="afterEffect">
                                  <p:stCondLst>
                                    <p:cond delay="0"/>
                                  </p:stCondLst>
                                  <p:childTnLst>
                                    <p:set>
                                      <p:cBhvr>
                                        <p:cTn id="33" dur="1" fill="hold">
                                          <p:stCondLst>
                                            <p:cond delay="0"/>
                                          </p:stCondLst>
                                        </p:cTn>
                                        <p:tgtEl>
                                          <p:spTgt spid="148483">
                                            <p:txEl>
                                              <p:pRg st="4" end="4"/>
                                            </p:txEl>
                                          </p:spTgt>
                                        </p:tgtEl>
                                        <p:attrNameLst>
                                          <p:attrName>style.visibility</p:attrName>
                                        </p:attrNameLst>
                                      </p:cBhvr>
                                      <p:to>
                                        <p:strVal val="visible"/>
                                      </p:to>
                                    </p:set>
                                    <p:anim calcmode="lin" valueType="num">
                                      <p:cBhvr additive="base">
                                        <p:cTn id="34" dur="500" fill="hold"/>
                                        <p:tgtEl>
                                          <p:spTgt spid="14848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48483">
                                            <p:txEl>
                                              <p:pRg st="4" end="4"/>
                                            </p:txEl>
                                          </p:spTgt>
                                        </p:tgtEl>
                                        <p:attrNameLst>
                                          <p:attrName>ppt_y</p:attrName>
                                        </p:attrNameLst>
                                      </p:cBhvr>
                                      <p:tavLst>
                                        <p:tav tm="0">
                                          <p:val>
                                            <p:strVal val="1+#ppt_h/2"/>
                                          </p:val>
                                        </p:tav>
                                        <p:tav tm="100000">
                                          <p:val>
                                            <p:strVal val="#ppt_y"/>
                                          </p:val>
                                        </p:tav>
                                      </p:tavLst>
                                    </p:anim>
                                  </p:childTnLst>
                                </p:cTn>
                              </p:par>
                            </p:childTnLst>
                          </p:cTn>
                        </p:par>
                        <p:par>
                          <p:cTn id="36" fill="hold" nodeType="afterGroup">
                            <p:stCondLst>
                              <p:cond delay="1000"/>
                            </p:stCondLst>
                            <p:childTnLst>
                              <p:par>
                                <p:cTn id="37" presetID="2" presetClass="entr" presetSubtype="4" fill="hold" nodeType="afterEffect">
                                  <p:stCondLst>
                                    <p:cond delay="0"/>
                                  </p:stCondLst>
                                  <p:childTnLst>
                                    <p:set>
                                      <p:cBhvr>
                                        <p:cTn id="38" dur="1" fill="hold">
                                          <p:stCondLst>
                                            <p:cond delay="0"/>
                                          </p:stCondLst>
                                        </p:cTn>
                                        <p:tgtEl>
                                          <p:spTgt spid="148483">
                                            <p:txEl>
                                              <p:pRg st="5" end="5"/>
                                            </p:txEl>
                                          </p:spTgt>
                                        </p:tgtEl>
                                        <p:attrNameLst>
                                          <p:attrName>style.visibility</p:attrName>
                                        </p:attrNameLst>
                                      </p:cBhvr>
                                      <p:to>
                                        <p:strVal val="visible"/>
                                      </p:to>
                                    </p:set>
                                    <p:anim calcmode="lin" valueType="num">
                                      <p:cBhvr additive="base">
                                        <p:cTn id="39" dur="500" fill="hold"/>
                                        <p:tgtEl>
                                          <p:spTgt spid="148483">
                                            <p:txEl>
                                              <p:pRg st="5" end="5"/>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848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smtClean="0">
                <a:latin typeface="Arial" charset="0"/>
                <a:cs typeface="Arial" charset="0"/>
              </a:rPr>
              <a:t>Creating a Revolve Feature</a:t>
            </a:r>
          </a:p>
        </p:txBody>
      </p:sp>
      <p:sp>
        <p:nvSpPr>
          <p:cNvPr id="58371" name="Rectangle 3"/>
          <p:cNvSpPr>
            <a:spLocks noGrp="1" noChangeArrowheads="1"/>
          </p:cNvSpPr>
          <p:nvPr>
            <p:ph type="body" sz="half" idx="1"/>
          </p:nvPr>
        </p:nvSpPr>
        <p:spPr>
          <a:xfrm>
            <a:off x="201613" y="1296988"/>
            <a:ext cx="5268912" cy="4862512"/>
          </a:xfrm>
        </p:spPr>
        <p:txBody>
          <a:bodyPr/>
          <a:lstStyle/>
          <a:p>
            <a:pPr marL="533400" indent="-533400" eaLnBrk="1" hangingPunct="1">
              <a:spcBef>
                <a:spcPts val="2000"/>
              </a:spcBef>
              <a:buFontTx/>
              <a:buAutoNum type="arabicPeriod" startAt="6"/>
            </a:pPr>
            <a:r>
              <a:rPr lang="en-US" smtClean="0">
                <a:latin typeface="Arial" charset="0"/>
                <a:cs typeface="Arial" charset="0"/>
              </a:rPr>
              <a:t>The sketch is revolved around the axis of revolution, creating the feature.</a:t>
            </a:r>
          </a:p>
        </p:txBody>
      </p:sp>
      <p:pic>
        <p:nvPicPr>
          <p:cNvPr id="58372" name="Picture 4"/>
          <p:cNvPicPr>
            <a:picLocks noGrp="1" noChangeAspect="1" noChangeArrowheads="1"/>
          </p:cNvPicPr>
          <p:nvPr>
            <p:ph sz="half" idx="2"/>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a:xfrm>
            <a:off x="4851400" y="1296988"/>
            <a:ext cx="3752850" cy="4862512"/>
          </a:xfrm>
          <a:noFill/>
        </p:spPr>
      </p:pic>
    </p:spTree>
    <p:extLst>
      <p:ext uri="{BB962C8B-B14F-4D97-AF65-F5344CB8AC3E}">
        <p14:creationId xmlns:p14="http://schemas.microsoft.com/office/powerpoint/2010/main" val="2055458159"/>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58371">
                                            <p:txEl>
                                              <p:pRg st="0" end="0"/>
                                            </p:txEl>
                                          </p:spTgt>
                                        </p:tgtEl>
                                        <p:attrNameLst>
                                          <p:attrName>style.visibility</p:attrName>
                                        </p:attrNameLst>
                                      </p:cBhvr>
                                      <p:to>
                                        <p:strVal val="visible"/>
                                      </p:to>
                                    </p:set>
                                    <p:anim calcmode="lin" valueType="num">
                                      <p:cBhvr additive="base">
                                        <p:cTn id="7" dur="500" fill="hold"/>
                                        <p:tgtEl>
                                          <p:spTgt spid="58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8371">
                                            <p:txEl>
                                              <p:pRg st="0" end="0"/>
                                            </p:txEl>
                                          </p:spTgt>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53" presetClass="entr" presetSubtype="0" fill="hold" nodeType="afterEffect">
                                  <p:stCondLst>
                                    <p:cond delay="0"/>
                                  </p:stCondLst>
                                  <p:childTnLst>
                                    <p:set>
                                      <p:cBhvr>
                                        <p:cTn id="11" dur="1" fill="hold">
                                          <p:stCondLst>
                                            <p:cond delay="0"/>
                                          </p:stCondLst>
                                        </p:cTn>
                                        <p:tgtEl>
                                          <p:spTgt spid="58372"/>
                                        </p:tgtEl>
                                        <p:attrNameLst>
                                          <p:attrName>style.visibility</p:attrName>
                                        </p:attrNameLst>
                                      </p:cBhvr>
                                      <p:to>
                                        <p:strVal val="visible"/>
                                      </p:to>
                                    </p:set>
                                    <p:anim calcmode="lin" valueType="num">
                                      <p:cBhvr>
                                        <p:cTn id="12" dur="500" fill="hold"/>
                                        <p:tgtEl>
                                          <p:spTgt spid="58372"/>
                                        </p:tgtEl>
                                        <p:attrNameLst>
                                          <p:attrName>ppt_w</p:attrName>
                                        </p:attrNameLst>
                                      </p:cBhvr>
                                      <p:tavLst>
                                        <p:tav tm="0">
                                          <p:val>
                                            <p:fltVal val="0"/>
                                          </p:val>
                                        </p:tav>
                                        <p:tav tm="100000">
                                          <p:val>
                                            <p:strVal val="#ppt_w"/>
                                          </p:val>
                                        </p:tav>
                                      </p:tavLst>
                                    </p:anim>
                                    <p:anim calcmode="lin" valueType="num">
                                      <p:cBhvr>
                                        <p:cTn id="13" dur="500" fill="hold"/>
                                        <p:tgtEl>
                                          <p:spTgt spid="58372"/>
                                        </p:tgtEl>
                                        <p:attrNameLst>
                                          <p:attrName>ppt_h</p:attrName>
                                        </p:attrNameLst>
                                      </p:cBhvr>
                                      <p:tavLst>
                                        <p:tav tm="0">
                                          <p:val>
                                            <p:fltVal val="0"/>
                                          </p:val>
                                        </p:tav>
                                        <p:tav tm="100000">
                                          <p:val>
                                            <p:strVal val="#ppt_h"/>
                                          </p:val>
                                        </p:tav>
                                      </p:tavLst>
                                    </p:anim>
                                    <p:animEffect transition="in" filter="fade">
                                      <p:cBhvr>
                                        <p:cTn id="14" dur="500"/>
                                        <p:tgtEl>
                                          <p:spTgt spid="583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143000" y="263525"/>
            <a:ext cx="8001000" cy="457200"/>
          </a:xfrm>
        </p:spPr>
        <p:txBody>
          <a:bodyPr/>
          <a:lstStyle/>
          <a:p>
            <a:pPr eaLnBrk="1" hangingPunct="1"/>
            <a:r>
              <a:rPr lang="en-US" dirty="0" smtClean="0">
                <a:latin typeface="Arial" charset="0"/>
                <a:cs typeface="Arial" charset="0"/>
              </a:rPr>
              <a:t>Additional Parts</a:t>
            </a:r>
          </a:p>
        </p:txBody>
      </p:sp>
      <p:sp>
        <p:nvSpPr>
          <p:cNvPr id="149507" name="Rectangle 3"/>
          <p:cNvSpPr>
            <a:spLocks noGrp="1" noChangeArrowheads="1"/>
          </p:cNvSpPr>
          <p:nvPr>
            <p:ph idx="1"/>
          </p:nvPr>
        </p:nvSpPr>
        <p:spPr/>
        <p:txBody>
          <a:bodyPr/>
          <a:lstStyle/>
          <a:p>
            <a:pPr eaLnBrk="1" hangingPunct="1"/>
            <a:r>
              <a:rPr lang="en-US" smtClean="0">
                <a:latin typeface="Arial" charset="0"/>
                <a:cs typeface="Arial" charset="0"/>
              </a:rPr>
              <a:t>Spring Retainer</a:t>
            </a:r>
          </a:p>
          <a:p>
            <a:pPr lvl="1" eaLnBrk="1" hangingPunct="1"/>
            <a:r>
              <a:rPr lang="en-US" b="1" smtClean="0">
                <a:latin typeface="Arial" charset="0"/>
                <a:cs typeface="Arial" charset="0"/>
              </a:rPr>
              <a:t>A revolved part with </a:t>
            </a:r>
            <a:br>
              <a:rPr lang="en-US" b="1" smtClean="0">
                <a:latin typeface="Arial" charset="0"/>
                <a:cs typeface="Arial" charset="0"/>
              </a:rPr>
            </a:br>
            <a:r>
              <a:rPr lang="en-US" b="1" smtClean="0">
                <a:latin typeface="Arial" charset="0"/>
                <a:cs typeface="Arial" charset="0"/>
              </a:rPr>
              <a:t>several features</a:t>
            </a:r>
          </a:p>
          <a:p>
            <a:pPr lvl="1" eaLnBrk="1" hangingPunct="1"/>
            <a:r>
              <a:rPr lang="en-US" b="1" smtClean="0">
                <a:latin typeface="Arial" charset="0"/>
                <a:cs typeface="Arial" charset="0"/>
              </a:rPr>
              <a:t>Add appearance to the part</a:t>
            </a:r>
            <a:br>
              <a:rPr lang="en-US" b="1" smtClean="0">
                <a:latin typeface="Arial" charset="0"/>
                <a:cs typeface="Arial" charset="0"/>
              </a:rPr>
            </a:br>
            <a:r>
              <a:rPr lang="en-US" b="1" smtClean="0">
                <a:latin typeface="Arial" charset="0"/>
                <a:cs typeface="Arial" charset="0"/>
              </a:rPr>
              <a:t/>
            </a:r>
            <a:br>
              <a:rPr lang="en-US" b="1" smtClean="0">
                <a:latin typeface="Arial" charset="0"/>
                <a:cs typeface="Arial" charset="0"/>
              </a:rPr>
            </a:br>
            <a:endParaRPr lang="en-US" b="1" smtClean="0">
              <a:latin typeface="Arial" charset="0"/>
              <a:cs typeface="Arial" charset="0"/>
            </a:endParaRPr>
          </a:p>
          <a:p>
            <a:pPr eaLnBrk="1" hangingPunct="1"/>
            <a:r>
              <a:rPr lang="en-US" smtClean="0">
                <a:latin typeface="Arial" charset="0"/>
                <a:cs typeface="Arial" charset="0"/>
              </a:rPr>
              <a:t>Compression Spring</a:t>
            </a:r>
          </a:p>
          <a:p>
            <a:pPr lvl="1" eaLnBrk="1" hangingPunct="1"/>
            <a:r>
              <a:rPr lang="en-US" b="1" smtClean="0">
                <a:latin typeface="Arial" charset="0"/>
                <a:cs typeface="Arial" charset="0"/>
              </a:rPr>
              <a:t>This will be made in a latter lesson.</a:t>
            </a:r>
            <a:endParaRPr lang="en-US" smtClean="0">
              <a:latin typeface="Arial" charset="0"/>
              <a:cs typeface="Arial" charset="0"/>
            </a:endParaRPr>
          </a:p>
        </p:txBody>
      </p:sp>
      <p:pic>
        <p:nvPicPr>
          <p:cNvPr id="149508" name="Picture 4" descr="Exercise14"/>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953000" y="1371600"/>
            <a:ext cx="1846263"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09" name="Picture 5" descr="Exercise13"/>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086600" y="1371600"/>
            <a:ext cx="1709738" cy="172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9510" name="Picture 6" descr="Sweeps15"/>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934200" y="3429000"/>
            <a:ext cx="1736725"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43032402"/>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49507">
                                            <p:txEl>
                                              <p:pRg st="0" end="0"/>
                                            </p:txEl>
                                          </p:spTgt>
                                        </p:tgtEl>
                                        <p:attrNameLst>
                                          <p:attrName>style.visibility</p:attrName>
                                        </p:attrNameLst>
                                      </p:cBhvr>
                                      <p:to>
                                        <p:strVal val="visible"/>
                                      </p:to>
                                    </p:set>
                                    <p:anim calcmode="lin" valueType="num">
                                      <p:cBhvr additive="base">
                                        <p:cTn id="7" dur="500" fill="hold"/>
                                        <p:tgtEl>
                                          <p:spTgt spid="14950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9507">
                                            <p:txEl>
                                              <p:pRg st="0" end="0"/>
                                            </p:txEl>
                                          </p:spTgt>
                                        </p:tgtEl>
                                        <p:attrNameLst>
                                          <p:attrName>ppt_y</p:attrName>
                                        </p:attrNameLst>
                                      </p:cBhvr>
                                      <p:tavLst>
                                        <p:tav tm="0">
                                          <p:val>
                                            <p:strVal val="1+#ppt_h/2"/>
                                          </p:val>
                                        </p:tav>
                                        <p:tav tm="100000">
                                          <p:val>
                                            <p:strVal val="#ppt_y"/>
                                          </p:val>
                                        </p:tav>
                                      </p:tavLst>
                                    </p:anim>
                                  </p:childTnLst>
                                </p:cTn>
                              </p:par>
                              <p:par>
                                <p:cTn id="9" presetID="9" presetClass="entr" presetSubtype="0" fill="hold" nodeType="withEffect">
                                  <p:stCondLst>
                                    <p:cond delay="0"/>
                                  </p:stCondLst>
                                  <p:childTnLst>
                                    <p:set>
                                      <p:cBhvr>
                                        <p:cTn id="10" dur="1" fill="hold">
                                          <p:stCondLst>
                                            <p:cond delay="0"/>
                                          </p:stCondLst>
                                        </p:cTn>
                                        <p:tgtEl>
                                          <p:spTgt spid="149508"/>
                                        </p:tgtEl>
                                        <p:attrNameLst>
                                          <p:attrName>style.visibility</p:attrName>
                                        </p:attrNameLst>
                                      </p:cBhvr>
                                      <p:to>
                                        <p:strVal val="visible"/>
                                      </p:to>
                                    </p:set>
                                    <p:animEffect transition="in" filter="dissolve">
                                      <p:cBhvr>
                                        <p:cTn id="11" dur="500"/>
                                        <p:tgtEl>
                                          <p:spTgt spid="149508"/>
                                        </p:tgtEl>
                                      </p:cBhvr>
                                    </p:animEffect>
                                  </p:childTnLst>
                                </p:cTn>
                              </p:par>
                              <p:par>
                                <p:cTn id="12" presetID="9" presetClass="entr" presetSubtype="0" fill="hold" nodeType="withEffect">
                                  <p:stCondLst>
                                    <p:cond delay="0"/>
                                  </p:stCondLst>
                                  <p:childTnLst>
                                    <p:set>
                                      <p:cBhvr>
                                        <p:cTn id="13" dur="1" fill="hold">
                                          <p:stCondLst>
                                            <p:cond delay="0"/>
                                          </p:stCondLst>
                                        </p:cTn>
                                        <p:tgtEl>
                                          <p:spTgt spid="149509"/>
                                        </p:tgtEl>
                                        <p:attrNameLst>
                                          <p:attrName>style.visibility</p:attrName>
                                        </p:attrNameLst>
                                      </p:cBhvr>
                                      <p:to>
                                        <p:strVal val="visible"/>
                                      </p:to>
                                    </p:set>
                                    <p:animEffect transition="in" filter="dissolve">
                                      <p:cBhvr>
                                        <p:cTn id="14" dur="500"/>
                                        <p:tgtEl>
                                          <p:spTgt spid="149509"/>
                                        </p:tgtEl>
                                      </p:cBhvr>
                                    </p:animEffect>
                                  </p:childTnLst>
                                </p:cTn>
                              </p:par>
                            </p:childTnLst>
                          </p:cTn>
                        </p:par>
                        <p:par>
                          <p:cTn id="15" fill="hold" nodeType="afterGroup">
                            <p:stCondLst>
                              <p:cond delay="500"/>
                            </p:stCondLst>
                            <p:childTnLst>
                              <p:par>
                                <p:cTn id="16" presetID="2" presetClass="entr" presetSubtype="4" fill="hold" nodeType="afterEffect">
                                  <p:stCondLst>
                                    <p:cond delay="0"/>
                                  </p:stCondLst>
                                  <p:childTnLst>
                                    <p:set>
                                      <p:cBhvr>
                                        <p:cTn id="17" dur="1" fill="hold">
                                          <p:stCondLst>
                                            <p:cond delay="0"/>
                                          </p:stCondLst>
                                        </p:cTn>
                                        <p:tgtEl>
                                          <p:spTgt spid="149507">
                                            <p:txEl>
                                              <p:pRg st="1" end="1"/>
                                            </p:txEl>
                                          </p:spTgt>
                                        </p:tgtEl>
                                        <p:attrNameLst>
                                          <p:attrName>style.visibility</p:attrName>
                                        </p:attrNameLst>
                                      </p:cBhvr>
                                      <p:to>
                                        <p:strVal val="visible"/>
                                      </p:to>
                                    </p:set>
                                    <p:anim calcmode="lin" valueType="num">
                                      <p:cBhvr additive="base">
                                        <p:cTn id="18" dur="500" fill="hold"/>
                                        <p:tgtEl>
                                          <p:spTgt spid="149507">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49507">
                                            <p:txEl>
                                              <p:pRg st="1" end="1"/>
                                            </p:txEl>
                                          </p:spTgt>
                                        </p:tgtEl>
                                        <p:attrNameLst>
                                          <p:attrName>ppt_y</p:attrName>
                                        </p:attrNameLst>
                                      </p:cBhvr>
                                      <p:tavLst>
                                        <p:tav tm="0">
                                          <p:val>
                                            <p:strVal val="1+#ppt_h/2"/>
                                          </p:val>
                                        </p:tav>
                                        <p:tav tm="100000">
                                          <p:val>
                                            <p:strVal val="#ppt_y"/>
                                          </p:val>
                                        </p:tav>
                                      </p:tavLst>
                                    </p:anim>
                                  </p:childTnLst>
                                </p:cTn>
                              </p:par>
                            </p:childTnLst>
                          </p:cTn>
                        </p:par>
                        <p:par>
                          <p:cTn id="20" fill="hold" nodeType="afterGroup">
                            <p:stCondLst>
                              <p:cond delay="1000"/>
                            </p:stCondLst>
                            <p:childTnLst>
                              <p:par>
                                <p:cTn id="21" presetID="2" presetClass="entr" presetSubtype="4" fill="hold" nodeType="afterEffect">
                                  <p:stCondLst>
                                    <p:cond delay="0"/>
                                  </p:stCondLst>
                                  <p:childTnLst>
                                    <p:set>
                                      <p:cBhvr>
                                        <p:cTn id="22" dur="1" fill="hold">
                                          <p:stCondLst>
                                            <p:cond delay="0"/>
                                          </p:stCondLst>
                                        </p:cTn>
                                        <p:tgtEl>
                                          <p:spTgt spid="149507">
                                            <p:txEl>
                                              <p:pRg st="2" end="2"/>
                                            </p:txEl>
                                          </p:spTgt>
                                        </p:tgtEl>
                                        <p:attrNameLst>
                                          <p:attrName>style.visibility</p:attrName>
                                        </p:attrNameLst>
                                      </p:cBhvr>
                                      <p:to>
                                        <p:strVal val="visible"/>
                                      </p:to>
                                    </p:set>
                                    <p:anim calcmode="lin" valueType="num">
                                      <p:cBhvr additive="base">
                                        <p:cTn id="23" dur="500" fill="hold"/>
                                        <p:tgtEl>
                                          <p:spTgt spid="149507">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4950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49507">
                                            <p:txEl>
                                              <p:pRg st="3" end="3"/>
                                            </p:txEl>
                                          </p:spTgt>
                                        </p:tgtEl>
                                        <p:attrNameLst>
                                          <p:attrName>style.visibility</p:attrName>
                                        </p:attrNameLst>
                                      </p:cBhvr>
                                      <p:to>
                                        <p:strVal val="visible"/>
                                      </p:to>
                                    </p:set>
                                    <p:anim calcmode="lin" valueType="num">
                                      <p:cBhvr additive="base">
                                        <p:cTn id="29" dur="500" fill="hold"/>
                                        <p:tgtEl>
                                          <p:spTgt spid="149507">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9507">
                                            <p:txEl>
                                              <p:pRg st="3" end="3"/>
                                            </p:txEl>
                                          </p:spTgt>
                                        </p:tgtEl>
                                        <p:attrNameLst>
                                          <p:attrName>ppt_y</p:attrName>
                                        </p:attrNameLst>
                                      </p:cBhvr>
                                      <p:tavLst>
                                        <p:tav tm="0">
                                          <p:val>
                                            <p:strVal val="1+#ppt_h/2"/>
                                          </p:val>
                                        </p:tav>
                                        <p:tav tm="100000">
                                          <p:val>
                                            <p:strVal val="#ppt_y"/>
                                          </p:val>
                                        </p:tav>
                                      </p:tavLst>
                                    </p:anim>
                                  </p:childTnLst>
                                </p:cTn>
                              </p:par>
                              <p:par>
                                <p:cTn id="31" presetID="9" presetClass="entr" presetSubtype="0" fill="hold" nodeType="withEffect">
                                  <p:stCondLst>
                                    <p:cond delay="0"/>
                                  </p:stCondLst>
                                  <p:childTnLst>
                                    <p:set>
                                      <p:cBhvr>
                                        <p:cTn id="32" dur="1" fill="hold">
                                          <p:stCondLst>
                                            <p:cond delay="0"/>
                                          </p:stCondLst>
                                        </p:cTn>
                                        <p:tgtEl>
                                          <p:spTgt spid="149510"/>
                                        </p:tgtEl>
                                        <p:attrNameLst>
                                          <p:attrName>style.visibility</p:attrName>
                                        </p:attrNameLst>
                                      </p:cBhvr>
                                      <p:to>
                                        <p:strVal val="visible"/>
                                      </p:to>
                                    </p:set>
                                    <p:animEffect transition="in" filter="dissolve">
                                      <p:cBhvr>
                                        <p:cTn id="33" dur="500"/>
                                        <p:tgtEl>
                                          <p:spTgt spid="149510"/>
                                        </p:tgtEl>
                                      </p:cBhvr>
                                    </p:animEffect>
                                  </p:childTnLst>
                                </p:cTn>
                              </p:par>
                            </p:childTnLst>
                          </p:cTn>
                        </p:par>
                        <p:par>
                          <p:cTn id="34" fill="hold" nodeType="afterGroup">
                            <p:stCondLst>
                              <p:cond delay="500"/>
                            </p:stCondLst>
                            <p:childTnLst>
                              <p:par>
                                <p:cTn id="35" presetID="2" presetClass="entr" presetSubtype="4" fill="hold" nodeType="afterEffect">
                                  <p:stCondLst>
                                    <p:cond delay="0"/>
                                  </p:stCondLst>
                                  <p:childTnLst>
                                    <p:set>
                                      <p:cBhvr>
                                        <p:cTn id="36" dur="1" fill="hold">
                                          <p:stCondLst>
                                            <p:cond delay="0"/>
                                          </p:stCondLst>
                                        </p:cTn>
                                        <p:tgtEl>
                                          <p:spTgt spid="149507">
                                            <p:txEl>
                                              <p:pRg st="4" end="4"/>
                                            </p:txEl>
                                          </p:spTgt>
                                        </p:tgtEl>
                                        <p:attrNameLst>
                                          <p:attrName>style.visibility</p:attrName>
                                        </p:attrNameLst>
                                      </p:cBhvr>
                                      <p:to>
                                        <p:strVal val="visible"/>
                                      </p:to>
                                    </p:set>
                                    <p:anim calcmode="lin" valueType="num">
                                      <p:cBhvr additive="base">
                                        <p:cTn id="37" dur="500" fill="hold"/>
                                        <p:tgtEl>
                                          <p:spTgt spid="149507">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950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3"/>
          <p:cNvSpPr>
            <a:spLocks noGrp="1" noChangeArrowheads="1"/>
          </p:cNvSpPr>
          <p:nvPr>
            <p:ph type="body" sz="half" idx="1"/>
          </p:nvPr>
        </p:nvSpPr>
        <p:spPr>
          <a:xfrm>
            <a:off x="228600" y="1219200"/>
            <a:ext cx="8686800" cy="5410200"/>
          </a:xfrm>
        </p:spPr>
        <p:txBody>
          <a:bodyPr/>
          <a:lstStyle/>
          <a:p>
            <a:pPr marL="533400" indent="-533400" eaLnBrk="1" hangingPunct="1">
              <a:spcBef>
                <a:spcPts val="2000"/>
              </a:spcBef>
            </a:pPr>
            <a:r>
              <a:rPr lang="en-US" sz="2200" dirty="0" smtClean="0">
                <a:latin typeface="Arial" charset="0"/>
                <a:cs typeface="Arial" charset="0"/>
              </a:rPr>
              <a:t>A </a:t>
            </a:r>
            <a:r>
              <a:rPr lang="en-US" sz="2200" u="sng" dirty="0" smtClean="0">
                <a:latin typeface="Arial" charset="0"/>
                <a:cs typeface="Arial" charset="0"/>
              </a:rPr>
              <a:t>3 Point Arc</a:t>
            </a:r>
            <a:r>
              <a:rPr lang="en-US" sz="2200" dirty="0" smtClean="0">
                <a:latin typeface="Arial" charset="0"/>
                <a:cs typeface="Arial" charset="0"/>
              </a:rPr>
              <a:t> creates an arc through three points – the start, end and midpoint.</a:t>
            </a:r>
          </a:p>
          <a:p>
            <a:pPr marL="533400" indent="-533400" eaLnBrk="1" hangingPunct="1">
              <a:spcBef>
                <a:spcPts val="2000"/>
              </a:spcBef>
              <a:spcAft>
                <a:spcPts val="1500"/>
              </a:spcAft>
              <a:buFont typeface="Wingdings" pitchFamily="2" charset="2"/>
              <a:buNone/>
            </a:pPr>
            <a:r>
              <a:rPr lang="en-US" sz="2200" dirty="0" smtClean="0">
                <a:latin typeface="Arial" charset="0"/>
                <a:cs typeface="Arial" charset="0"/>
              </a:rPr>
              <a:t>To Create a 3 Point Arc:</a:t>
            </a:r>
          </a:p>
          <a:p>
            <a:pPr marL="533400" indent="-533400" eaLnBrk="1" hangingPunct="1">
              <a:spcBef>
                <a:spcPts val="1500"/>
              </a:spcBef>
              <a:buFontTx/>
              <a:buAutoNum type="arabicPeriod"/>
            </a:pPr>
            <a:r>
              <a:rPr lang="en-US" sz="2200" dirty="0" smtClean="0">
                <a:latin typeface="Arial" charset="0"/>
                <a:cs typeface="Arial" charset="0"/>
              </a:rPr>
              <a:t>Click </a:t>
            </a:r>
            <a:r>
              <a:rPr lang="en-US" sz="2200" u="sng" dirty="0" smtClean="0">
                <a:latin typeface="Arial" charset="0"/>
                <a:cs typeface="Arial" charset="0"/>
              </a:rPr>
              <a:t>3 Point Arc</a:t>
            </a:r>
            <a:r>
              <a:rPr lang="en-US" sz="2200" dirty="0" smtClean="0">
                <a:latin typeface="Arial" charset="0"/>
                <a:cs typeface="Arial" charset="0"/>
              </a:rPr>
              <a:t>       on the Sketch Tools toolbar.</a:t>
            </a:r>
          </a:p>
          <a:p>
            <a:pPr marL="533400" indent="-533400" eaLnBrk="1" hangingPunct="1">
              <a:spcBef>
                <a:spcPts val="1500"/>
              </a:spcBef>
              <a:buFontTx/>
              <a:buAutoNum type="arabicPeriod"/>
            </a:pPr>
            <a:r>
              <a:rPr lang="en-US" sz="2200" dirty="0" smtClean="0">
                <a:latin typeface="Arial" charset="0"/>
                <a:cs typeface="Arial" charset="0"/>
              </a:rPr>
              <a:t>Point to the arc start location and </a:t>
            </a:r>
            <a:br>
              <a:rPr lang="en-US" sz="2200" dirty="0" smtClean="0">
                <a:latin typeface="Arial" charset="0"/>
                <a:cs typeface="Arial" charset="0"/>
              </a:rPr>
            </a:br>
            <a:r>
              <a:rPr lang="en-US" sz="2200" dirty="0" smtClean="0">
                <a:latin typeface="Arial" charset="0"/>
                <a:cs typeface="Arial" charset="0"/>
              </a:rPr>
              <a:t>click the left mouse button.</a:t>
            </a:r>
          </a:p>
          <a:p>
            <a:pPr marL="533400" indent="-533400" eaLnBrk="1" hangingPunct="1">
              <a:spcBef>
                <a:spcPts val="1500"/>
              </a:spcBef>
              <a:buFontTx/>
              <a:buAutoNum type="arabicPeriod"/>
            </a:pPr>
            <a:r>
              <a:rPr lang="en-US" sz="2200" dirty="0" smtClean="0">
                <a:latin typeface="Arial" charset="0"/>
                <a:cs typeface="Arial" charset="0"/>
              </a:rPr>
              <a:t>Move the pointer to the arc end location.</a:t>
            </a:r>
          </a:p>
          <a:p>
            <a:pPr marL="533400" indent="-533400" eaLnBrk="1" hangingPunct="1">
              <a:spcBef>
                <a:spcPts val="1500"/>
              </a:spcBef>
              <a:buFontTx/>
              <a:buAutoNum type="arabicPeriod"/>
            </a:pPr>
            <a:r>
              <a:rPr lang="en-US" sz="2200" dirty="0" smtClean="0">
                <a:latin typeface="Arial" charset="0"/>
                <a:cs typeface="Arial" charset="0"/>
              </a:rPr>
              <a:t>Click the left mouse button again.</a:t>
            </a:r>
          </a:p>
        </p:txBody>
      </p:sp>
      <p:pic>
        <p:nvPicPr>
          <p:cNvPr id="14338" name="Picture 8" descr="icon_3_point_ar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916238"/>
            <a:ext cx="284163"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Rectangle 2"/>
          <p:cNvSpPr>
            <a:spLocks noGrp="1" noChangeArrowheads="1"/>
          </p:cNvSpPr>
          <p:nvPr>
            <p:ph type="title"/>
          </p:nvPr>
        </p:nvSpPr>
        <p:spPr/>
        <p:txBody>
          <a:bodyPr/>
          <a:lstStyle/>
          <a:p>
            <a:pPr eaLnBrk="1" hangingPunct="1"/>
            <a:r>
              <a:rPr lang="en-US" smtClean="0">
                <a:latin typeface="Arial" charset="0"/>
                <a:cs typeface="Arial" charset="0"/>
              </a:rPr>
              <a:t>Sketching Arcs – 3 Point Arc</a:t>
            </a:r>
          </a:p>
        </p:txBody>
      </p:sp>
      <p:pic>
        <p:nvPicPr>
          <p:cNvPr id="14341" name="Picture 11" descr="3PointArc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3429000"/>
            <a:ext cx="2152650"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2446178"/>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 calcmode="lin" valueType="num">
                                      <p:cBhvr additive="base">
                                        <p:cTn id="7" dur="500" fill="hold"/>
                                        <p:tgtEl>
                                          <p:spTgt spid="604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04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nodeType="clickEffect">
                                  <p:stCondLst>
                                    <p:cond delay="0"/>
                                  </p:stCondLst>
                                  <p:childTnLst>
                                    <p:set>
                                      <p:cBhvr>
                                        <p:cTn id="12" dur="1" fill="hold">
                                          <p:stCondLst>
                                            <p:cond delay="0"/>
                                          </p:stCondLst>
                                        </p:cTn>
                                        <p:tgtEl>
                                          <p:spTgt spid="60419">
                                            <p:txEl>
                                              <p:pRg st="1" end="1"/>
                                            </p:txEl>
                                          </p:spTgt>
                                        </p:tgtEl>
                                        <p:attrNameLst>
                                          <p:attrName>style.visibility</p:attrName>
                                        </p:attrNameLst>
                                      </p:cBhvr>
                                      <p:to>
                                        <p:strVal val="visible"/>
                                      </p:to>
                                    </p:set>
                                    <p:anim calcmode="lin" valueType="num">
                                      <p:cBhvr additive="base">
                                        <p:cTn id="13" dur="500" fill="hold"/>
                                        <p:tgtEl>
                                          <p:spTgt spid="60419">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60419">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60419">
                                            <p:txEl>
                                              <p:pRg st="2" end="2"/>
                                            </p:txEl>
                                          </p:spTgt>
                                        </p:tgtEl>
                                        <p:attrNameLst>
                                          <p:attrName>style.visibility</p:attrName>
                                        </p:attrNameLst>
                                      </p:cBhvr>
                                      <p:to>
                                        <p:strVal val="visible"/>
                                      </p:to>
                                    </p:set>
                                    <p:anim calcmode="lin" valueType="num">
                                      <p:cBhvr additive="base">
                                        <p:cTn id="19" dur="500" fill="hold"/>
                                        <p:tgtEl>
                                          <p:spTgt spid="6041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0419">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338"/>
                                        </p:tgtEl>
                                        <p:attrNameLst>
                                          <p:attrName>style.visibility</p:attrName>
                                        </p:attrNameLst>
                                      </p:cBhvr>
                                      <p:to>
                                        <p:strVal val="visible"/>
                                      </p:to>
                                    </p:set>
                                    <p:anim calcmode="lin" valueType="num">
                                      <p:cBhvr additive="base">
                                        <p:cTn id="23" dur="500" fill="hold"/>
                                        <p:tgtEl>
                                          <p:spTgt spid="14338"/>
                                        </p:tgtEl>
                                        <p:attrNameLst>
                                          <p:attrName>ppt_x</p:attrName>
                                        </p:attrNameLst>
                                      </p:cBhvr>
                                      <p:tavLst>
                                        <p:tav tm="0">
                                          <p:val>
                                            <p:strVal val="#ppt_x"/>
                                          </p:val>
                                        </p:tav>
                                        <p:tav tm="100000">
                                          <p:val>
                                            <p:strVal val="#ppt_x"/>
                                          </p:val>
                                        </p:tav>
                                      </p:tavLst>
                                    </p:anim>
                                    <p:anim calcmode="lin" valueType="num">
                                      <p:cBhvr additive="base">
                                        <p:cTn id="24" dur="500" fill="hold"/>
                                        <p:tgtEl>
                                          <p:spTgt spid="1433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60419">
                                            <p:txEl>
                                              <p:pRg st="3" end="3"/>
                                            </p:txEl>
                                          </p:spTgt>
                                        </p:tgtEl>
                                        <p:attrNameLst>
                                          <p:attrName>style.visibility</p:attrName>
                                        </p:attrNameLst>
                                      </p:cBhvr>
                                      <p:to>
                                        <p:strVal val="visible"/>
                                      </p:to>
                                    </p:set>
                                    <p:anim calcmode="lin" valueType="num">
                                      <p:cBhvr additive="base">
                                        <p:cTn id="29" dur="500" fill="hold"/>
                                        <p:tgtEl>
                                          <p:spTgt spid="60419">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04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60419">
                                            <p:txEl>
                                              <p:pRg st="4" end="4"/>
                                            </p:txEl>
                                          </p:spTgt>
                                        </p:tgtEl>
                                        <p:attrNameLst>
                                          <p:attrName>style.visibility</p:attrName>
                                        </p:attrNameLst>
                                      </p:cBhvr>
                                      <p:to>
                                        <p:strVal val="visible"/>
                                      </p:to>
                                    </p:set>
                                    <p:anim calcmode="lin" valueType="num">
                                      <p:cBhvr additive="base">
                                        <p:cTn id="35" dur="500" fill="hold"/>
                                        <p:tgtEl>
                                          <p:spTgt spid="60419">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604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60419">
                                            <p:txEl>
                                              <p:pRg st="5" end="5"/>
                                            </p:txEl>
                                          </p:spTgt>
                                        </p:tgtEl>
                                        <p:attrNameLst>
                                          <p:attrName>style.visibility</p:attrName>
                                        </p:attrNameLst>
                                      </p:cBhvr>
                                      <p:to>
                                        <p:strVal val="visible"/>
                                      </p:to>
                                    </p:set>
                                    <p:anim calcmode="lin" valueType="num">
                                      <p:cBhvr additive="base">
                                        <p:cTn id="41" dur="500" fill="hold"/>
                                        <p:tgtEl>
                                          <p:spTgt spid="60419">
                                            <p:txEl>
                                              <p:pRg st="5" end="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041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smtClean="0">
                <a:latin typeface="Arial" charset="0"/>
                <a:cs typeface="Arial" charset="0"/>
              </a:rPr>
              <a:t>Creating a 3 Point Arc:</a:t>
            </a:r>
          </a:p>
        </p:txBody>
      </p:sp>
      <p:sp>
        <p:nvSpPr>
          <p:cNvPr id="63491" name="Rectangle 3"/>
          <p:cNvSpPr>
            <a:spLocks noGrp="1" noChangeArrowheads="1"/>
          </p:cNvSpPr>
          <p:nvPr>
            <p:ph type="body" sz="half" idx="1"/>
          </p:nvPr>
        </p:nvSpPr>
        <p:spPr>
          <a:xfrm>
            <a:off x="201613" y="1296988"/>
            <a:ext cx="5268912" cy="4862512"/>
          </a:xfrm>
        </p:spPr>
        <p:txBody>
          <a:bodyPr/>
          <a:lstStyle/>
          <a:p>
            <a:pPr marL="533400" indent="-533400" eaLnBrk="1" hangingPunct="1">
              <a:spcBef>
                <a:spcPts val="2000"/>
              </a:spcBef>
              <a:buFontTx/>
              <a:buAutoNum type="arabicPeriod" startAt="5"/>
            </a:pPr>
            <a:r>
              <a:rPr lang="en-US" smtClean="0">
                <a:latin typeface="Arial" charset="0"/>
                <a:cs typeface="Arial" charset="0"/>
              </a:rPr>
              <a:t>Drag the arc midpoint to establish the radius and direction (convex vs. concave).</a:t>
            </a:r>
          </a:p>
          <a:p>
            <a:pPr marL="533400" indent="-533400" eaLnBrk="1" hangingPunct="1">
              <a:spcBef>
                <a:spcPts val="2000"/>
              </a:spcBef>
              <a:buFontTx/>
              <a:buAutoNum type="arabicPeriod" startAt="5"/>
            </a:pPr>
            <a:r>
              <a:rPr lang="en-US" smtClean="0">
                <a:latin typeface="Arial" charset="0"/>
                <a:cs typeface="Arial" charset="0"/>
              </a:rPr>
              <a:t>Click the left mouse button a third time.</a:t>
            </a:r>
          </a:p>
        </p:txBody>
      </p:sp>
      <p:pic>
        <p:nvPicPr>
          <p:cNvPr id="15364" name="Picture 6" descr="3PointArc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1371600"/>
            <a:ext cx="303847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50852694"/>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3491">
                                            <p:txEl>
                                              <p:pRg st="0" end="0"/>
                                            </p:txEl>
                                          </p:spTgt>
                                        </p:tgtEl>
                                        <p:attrNameLst>
                                          <p:attrName>style.visibility</p:attrName>
                                        </p:attrNameLst>
                                      </p:cBhvr>
                                      <p:to>
                                        <p:strVal val="visible"/>
                                      </p:to>
                                    </p:set>
                                    <p:anim calcmode="lin" valueType="num">
                                      <p:cBhvr additive="base">
                                        <p:cTn id="7" dur="500" fill="hold"/>
                                        <p:tgtEl>
                                          <p:spTgt spid="6349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34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3491">
                                            <p:txEl>
                                              <p:pRg st="1" end="1"/>
                                            </p:txEl>
                                          </p:spTgt>
                                        </p:tgtEl>
                                        <p:attrNameLst>
                                          <p:attrName>style.visibility</p:attrName>
                                        </p:attrNameLst>
                                      </p:cBhvr>
                                      <p:to>
                                        <p:strVal val="visible"/>
                                      </p:to>
                                    </p:set>
                                    <p:anim calcmode="lin" valueType="num">
                                      <p:cBhvr additive="base">
                                        <p:cTn id="13" dur="500" fill="hold"/>
                                        <p:tgtEl>
                                          <p:spTgt spid="6349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349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r>
              <a:rPr lang="en-US" smtClean="0">
                <a:latin typeface="Arial" charset="0"/>
                <a:cs typeface="Arial" charset="0"/>
              </a:rPr>
              <a:t>Sketching Arcs – Tangent Arc</a:t>
            </a:r>
          </a:p>
        </p:txBody>
      </p:sp>
      <p:sp>
        <p:nvSpPr>
          <p:cNvPr id="65539" name="Rectangle 3"/>
          <p:cNvSpPr>
            <a:spLocks noGrp="1" noChangeArrowheads="1"/>
          </p:cNvSpPr>
          <p:nvPr>
            <p:ph type="body" sz="half" idx="1"/>
          </p:nvPr>
        </p:nvSpPr>
        <p:spPr>
          <a:xfrm>
            <a:off x="201613" y="1296988"/>
            <a:ext cx="6046787" cy="4862512"/>
          </a:xfrm>
        </p:spPr>
        <p:txBody>
          <a:bodyPr/>
          <a:lstStyle/>
          <a:p>
            <a:pPr eaLnBrk="1" hangingPunct="1">
              <a:spcBef>
                <a:spcPts val="2000"/>
              </a:spcBef>
            </a:pPr>
            <a:r>
              <a:rPr lang="en-US" dirty="0" smtClean="0">
                <a:latin typeface="Arial" charset="0"/>
                <a:cs typeface="Arial" charset="0"/>
              </a:rPr>
              <a:t>The </a:t>
            </a:r>
            <a:r>
              <a:rPr lang="en-US" u="sng" dirty="0" smtClean="0">
                <a:latin typeface="Arial" charset="0"/>
                <a:cs typeface="Arial" charset="0"/>
              </a:rPr>
              <a:t>Tangent Arc</a:t>
            </a:r>
            <a:r>
              <a:rPr lang="en-US" dirty="0" smtClean="0">
                <a:latin typeface="Arial" charset="0"/>
                <a:cs typeface="Arial" charset="0"/>
              </a:rPr>
              <a:t> tool      creates an arc that has a smooth transition to an existing sketch entity.</a:t>
            </a:r>
          </a:p>
          <a:p>
            <a:pPr eaLnBrk="1" hangingPunct="1">
              <a:spcBef>
                <a:spcPts val="2000"/>
              </a:spcBef>
            </a:pPr>
            <a:r>
              <a:rPr lang="en-US" dirty="0" smtClean="0">
                <a:latin typeface="Arial" charset="0"/>
                <a:cs typeface="Arial" charset="0"/>
              </a:rPr>
              <a:t>Saves the work of sketching an arc and then manually adding a geometric relation to make it tangent.</a:t>
            </a:r>
          </a:p>
          <a:p>
            <a:pPr eaLnBrk="1" hangingPunct="1">
              <a:spcBef>
                <a:spcPts val="2000"/>
              </a:spcBef>
            </a:pPr>
            <a:r>
              <a:rPr lang="en-US" dirty="0" smtClean="0">
                <a:latin typeface="Arial" charset="0"/>
                <a:cs typeface="Arial" charset="0"/>
              </a:rPr>
              <a:t>Start point of the arc </a:t>
            </a:r>
            <a:r>
              <a:rPr lang="en-US" i="1" dirty="0" smtClean="0">
                <a:latin typeface="Arial" charset="0"/>
                <a:cs typeface="Arial" charset="0"/>
              </a:rPr>
              <a:t>must</a:t>
            </a:r>
            <a:r>
              <a:rPr lang="en-US" dirty="0" smtClean="0">
                <a:latin typeface="Arial" charset="0"/>
                <a:cs typeface="Arial" charset="0"/>
              </a:rPr>
              <a:t> connect to an existing sketch entity.</a:t>
            </a:r>
          </a:p>
        </p:txBody>
      </p:sp>
      <p:pic>
        <p:nvPicPr>
          <p:cNvPr id="65542" name="Picture 6"/>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6307138" y="1790700"/>
            <a:ext cx="2465387" cy="900113"/>
          </a:xfrm>
          <a:noFill/>
        </p:spPr>
      </p:pic>
      <p:pic>
        <p:nvPicPr>
          <p:cNvPr id="16389" name="Picture 13" descr="icon_tangent_ar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25838" y="1392238"/>
            <a:ext cx="284162" cy="284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97613" y="3124200"/>
            <a:ext cx="2389187"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pic>
        <p:nvPicPr>
          <p:cNvPr id="6554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7000" y="4800600"/>
            <a:ext cx="1752600" cy="1277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65546" name="Text Box 10"/>
          <p:cNvSpPr txBox="1">
            <a:spLocks noChangeArrowheads="1"/>
          </p:cNvSpPr>
          <p:nvPr/>
        </p:nvSpPr>
        <p:spPr bwMode="auto">
          <a:xfrm>
            <a:off x="6477000" y="2209800"/>
            <a:ext cx="15176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Not Tangent</a:t>
            </a:r>
          </a:p>
        </p:txBody>
      </p:sp>
      <p:sp>
        <p:nvSpPr>
          <p:cNvPr id="65547" name="Text Box 11"/>
          <p:cNvSpPr txBox="1">
            <a:spLocks noChangeArrowheads="1"/>
          </p:cNvSpPr>
          <p:nvPr/>
        </p:nvSpPr>
        <p:spPr bwMode="auto">
          <a:xfrm>
            <a:off x="6400800" y="5257800"/>
            <a:ext cx="15176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Not Tangent</a:t>
            </a:r>
          </a:p>
        </p:txBody>
      </p:sp>
      <p:sp>
        <p:nvSpPr>
          <p:cNvPr id="65548" name="Text Box 12"/>
          <p:cNvSpPr txBox="1">
            <a:spLocks noChangeArrowheads="1"/>
          </p:cNvSpPr>
          <p:nvPr/>
        </p:nvSpPr>
        <p:spPr bwMode="auto">
          <a:xfrm>
            <a:off x="6477000" y="3581400"/>
            <a:ext cx="107315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Tangent</a:t>
            </a:r>
          </a:p>
        </p:txBody>
      </p:sp>
    </p:spTree>
    <p:extLst>
      <p:ext uri="{BB962C8B-B14F-4D97-AF65-F5344CB8AC3E}">
        <p14:creationId xmlns:p14="http://schemas.microsoft.com/office/powerpoint/2010/main" val="2555646007"/>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389"/>
                                        </p:tgtEl>
                                        <p:attrNameLst>
                                          <p:attrName>style.visibility</p:attrName>
                                        </p:attrNameLst>
                                      </p:cBhvr>
                                      <p:to>
                                        <p:strVal val="visible"/>
                                      </p:to>
                                    </p:set>
                                    <p:anim calcmode="lin" valueType="num">
                                      <p:cBhvr additive="base">
                                        <p:cTn id="11" dur="500" fill="hold"/>
                                        <p:tgtEl>
                                          <p:spTgt spid="16389"/>
                                        </p:tgtEl>
                                        <p:attrNameLst>
                                          <p:attrName>ppt_x</p:attrName>
                                        </p:attrNameLst>
                                      </p:cBhvr>
                                      <p:tavLst>
                                        <p:tav tm="0">
                                          <p:val>
                                            <p:strVal val="#ppt_x"/>
                                          </p:val>
                                        </p:tav>
                                        <p:tav tm="100000">
                                          <p:val>
                                            <p:strVal val="#ppt_x"/>
                                          </p:val>
                                        </p:tav>
                                      </p:tavLst>
                                    </p:anim>
                                    <p:anim calcmode="lin" valueType="num">
                                      <p:cBhvr additive="base">
                                        <p:cTn id="12" dur="500" fill="hold"/>
                                        <p:tgtEl>
                                          <p:spTgt spid="16389"/>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53" presetClass="entr" presetSubtype="0" fill="hold" nodeType="afterEffect">
                                  <p:stCondLst>
                                    <p:cond delay="0"/>
                                  </p:stCondLst>
                                  <p:childTnLst>
                                    <p:set>
                                      <p:cBhvr>
                                        <p:cTn id="15" dur="1" fill="hold">
                                          <p:stCondLst>
                                            <p:cond delay="0"/>
                                          </p:stCondLst>
                                        </p:cTn>
                                        <p:tgtEl>
                                          <p:spTgt spid="65542"/>
                                        </p:tgtEl>
                                        <p:attrNameLst>
                                          <p:attrName>style.visibility</p:attrName>
                                        </p:attrNameLst>
                                      </p:cBhvr>
                                      <p:to>
                                        <p:strVal val="visible"/>
                                      </p:to>
                                    </p:set>
                                    <p:anim calcmode="lin" valueType="num">
                                      <p:cBhvr>
                                        <p:cTn id="16" dur="500" fill="hold"/>
                                        <p:tgtEl>
                                          <p:spTgt spid="65542"/>
                                        </p:tgtEl>
                                        <p:attrNameLst>
                                          <p:attrName>ppt_w</p:attrName>
                                        </p:attrNameLst>
                                      </p:cBhvr>
                                      <p:tavLst>
                                        <p:tav tm="0">
                                          <p:val>
                                            <p:fltVal val="0"/>
                                          </p:val>
                                        </p:tav>
                                        <p:tav tm="100000">
                                          <p:val>
                                            <p:strVal val="#ppt_w"/>
                                          </p:val>
                                        </p:tav>
                                      </p:tavLst>
                                    </p:anim>
                                    <p:anim calcmode="lin" valueType="num">
                                      <p:cBhvr>
                                        <p:cTn id="17" dur="500" fill="hold"/>
                                        <p:tgtEl>
                                          <p:spTgt spid="65542"/>
                                        </p:tgtEl>
                                        <p:attrNameLst>
                                          <p:attrName>ppt_h</p:attrName>
                                        </p:attrNameLst>
                                      </p:cBhvr>
                                      <p:tavLst>
                                        <p:tav tm="0">
                                          <p:val>
                                            <p:fltVal val="0"/>
                                          </p:val>
                                        </p:tav>
                                        <p:tav tm="100000">
                                          <p:val>
                                            <p:strVal val="#ppt_h"/>
                                          </p:val>
                                        </p:tav>
                                      </p:tavLst>
                                    </p:anim>
                                    <p:animEffect transition="in" filter="fade">
                                      <p:cBhvr>
                                        <p:cTn id="18" dur="500"/>
                                        <p:tgtEl>
                                          <p:spTgt spid="65542"/>
                                        </p:tgtEl>
                                      </p:cBhvr>
                                    </p:animEffect>
                                  </p:childTnLst>
                                </p:cTn>
                              </p:par>
                            </p:childTnLst>
                          </p:cTn>
                        </p:par>
                        <p:par>
                          <p:cTn id="19" fill="hold" nodeType="afterGroup">
                            <p:stCondLst>
                              <p:cond delay="1000"/>
                            </p:stCondLst>
                            <p:childTnLst>
                              <p:par>
                                <p:cTn id="20" presetID="53" presetClass="entr" presetSubtype="0" fill="hold" grpId="0" nodeType="afterEffect">
                                  <p:stCondLst>
                                    <p:cond delay="0"/>
                                  </p:stCondLst>
                                  <p:childTnLst>
                                    <p:set>
                                      <p:cBhvr>
                                        <p:cTn id="21" dur="1" fill="hold">
                                          <p:stCondLst>
                                            <p:cond delay="0"/>
                                          </p:stCondLst>
                                        </p:cTn>
                                        <p:tgtEl>
                                          <p:spTgt spid="65546"/>
                                        </p:tgtEl>
                                        <p:attrNameLst>
                                          <p:attrName>style.visibility</p:attrName>
                                        </p:attrNameLst>
                                      </p:cBhvr>
                                      <p:to>
                                        <p:strVal val="visible"/>
                                      </p:to>
                                    </p:set>
                                    <p:anim calcmode="lin" valueType="num">
                                      <p:cBhvr>
                                        <p:cTn id="22" dur="500" fill="hold"/>
                                        <p:tgtEl>
                                          <p:spTgt spid="65546"/>
                                        </p:tgtEl>
                                        <p:attrNameLst>
                                          <p:attrName>ppt_w</p:attrName>
                                        </p:attrNameLst>
                                      </p:cBhvr>
                                      <p:tavLst>
                                        <p:tav tm="0">
                                          <p:val>
                                            <p:fltVal val="0"/>
                                          </p:val>
                                        </p:tav>
                                        <p:tav tm="100000">
                                          <p:val>
                                            <p:strVal val="#ppt_w"/>
                                          </p:val>
                                        </p:tav>
                                      </p:tavLst>
                                    </p:anim>
                                    <p:anim calcmode="lin" valueType="num">
                                      <p:cBhvr>
                                        <p:cTn id="23" dur="500" fill="hold"/>
                                        <p:tgtEl>
                                          <p:spTgt spid="65546"/>
                                        </p:tgtEl>
                                        <p:attrNameLst>
                                          <p:attrName>ppt_h</p:attrName>
                                        </p:attrNameLst>
                                      </p:cBhvr>
                                      <p:tavLst>
                                        <p:tav tm="0">
                                          <p:val>
                                            <p:fltVal val="0"/>
                                          </p:val>
                                        </p:tav>
                                        <p:tav tm="100000">
                                          <p:val>
                                            <p:strVal val="#ppt_h"/>
                                          </p:val>
                                        </p:tav>
                                      </p:tavLst>
                                    </p:anim>
                                    <p:animEffect transition="in" filter="fade">
                                      <p:cBhvr>
                                        <p:cTn id="24" dur="500"/>
                                        <p:tgtEl>
                                          <p:spTgt spid="6554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65539">
                                            <p:txEl>
                                              <p:pRg st="1" end="1"/>
                                            </p:txEl>
                                          </p:spTgt>
                                        </p:tgtEl>
                                        <p:attrNameLst>
                                          <p:attrName>style.visibility</p:attrName>
                                        </p:attrNameLst>
                                      </p:cBhvr>
                                      <p:to>
                                        <p:strVal val="visible"/>
                                      </p:to>
                                    </p:set>
                                    <p:anim calcmode="lin" valueType="num">
                                      <p:cBhvr additive="base">
                                        <p:cTn id="29" dur="500" fill="hold"/>
                                        <p:tgtEl>
                                          <p:spTgt spid="65539">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5539">
                                            <p:txEl>
                                              <p:pRg st="1" end="1"/>
                                            </p:txEl>
                                          </p:spTgt>
                                        </p:tgtEl>
                                        <p:attrNameLst>
                                          <p:attrName>ppt_y</p:attrName>
                                        </p:attrNameLst>
                                      </p:cBhvr>
                                      <p:tavLst>
                                        <p:tav tm="0">
                                          <p:val>
                                            <p:strVal val="1+#ppt_h/2"/>
                                          </p:val>
                                        </p:tav>
                                        <p:tav tm="100000">
                                          <p:val>
                                            <p:strVal val="#ppt_y"/>
                                          </p:val>
                                        </p:tav>
                                      </p:tavLst>
                                    </p:anim>
                                  </p:childTnLst>
                                </p:cTn>
                              </p:par>
                            </p:childTnLst>
                          </p:cTn>
                        </p:par>
                        <p:par>
                          <p:cTn id="31" fill="hold" nodeType="afterGroup">
                            <p:stCondLst>
                              <p:cond delay="500"/>
                            </p:stCondLst>
                            <p:childTnLst>
                              <p:par>
                                <p:cTn id="32" presetID="53" presetClass="entr" presetSubtype="0" fill="hold" nodeType="afterEffect">
                                  <p:stCondLst>
                                    <p:cond delay="0"/>
                                  </p:stCondLst>
                                  <p:childTnLst>
                                    <p:set>
                                      <p:cBhvr>
                                        <p:cTn id="33" dur="1" fill="hold">
                                          <p:stCondLst>
                                            <p:cond delay="0"/>
                                          </p:stCondLst>
                                        </p:cTn>
                                        <p:tgtEl>
                                          <p:spTgt spid="65544"/>
                                        </p:tgtEl>
                                        <p:attrNameLst>
                                          <p:attrName>style.visibility</p:attrName>
                                        </p:attrNameLst>
                                      </p:cBhvr>
                                      <p:to>
                                        <p:strVal val="visible"/>
                                      </p:to>
                                    </p:set>
                                    <p:anim calcmode="lin" valueType="num">
                                      <p:cBhvr>
                                        <p:cTn id="34" dur="500" fill="hold"/>
                                        <p:tgtEl>
                                          <p:spTgt spid="65544"/>
                                        </p:tgtEl>
                                        <p:attrNameLst>
                                          <p:attrName>ppt_w</p:attrName>
                                        </p:attrNameLst>
                                      </p:cBhvr>
                                      <p:tavLst>
                                        <p:tav tm="0">
                                          <p:val>
                                            <p:fltVal val="0"/>
                                          </p:val>
                                        </p:tav>
                                        <p:tav tm="100000">
                                          <p:val>
                                            <p:strVal val="#ppt_w"/>
                                          </p:val>
                                        </p:tav>
                                      </p:tavLst>
                                    </p:anim>
                                    <p:anim calcmode="lin" valueType="num">
                                      <p:cBhvr>
                                        <p:cTn id="35" dur="500" fill="hold"/>
                                        <p:tgtEl>
                                          <p:spTgt spid="65544"/>
                                        </p:tgtEl>
                                        <p:attrNameLst>
                                          <p:attrName>ppt_h</p:attrName>
                                        </p:attrNameLst>
                                      </p:cBhvr>
                                      <p:tavLst>
                                        <p:tav tm="0">
                                          <p:val>
                                            <p:fltVal val="0"/>
                                          </p:val>
                                        </p:tav>
                                        <p:tav tm="100000">
                                          <p:val>
                                            <p:strVal val="#ppt_h"/>
                                          </p:val>
                                        </p:tav>
                                      </p:tavLst>
                                    </p:anim>
                                    <p:animEffect transition="in" filter="fade">
                                      <p:cBhvr>
                                        <p:cTn id="36" dur="500"/>
                                        <p:tgtEl>
                                          <p:spTgt spid="65544"/>
                                        </p:tgtEl>
                                      </p:cBhvr>
                                    </p:animEffect>
                                  </p:childTnLst>
                                </p:cTn>
                              </p:par>
                            </p:childTnLst>
                          </p:cTn>
                        </p:par>
                        <p:par>
                          <p:cTn id="37" fill="hold" nodeType="afterGroup">
                            <p:stCondLst>
                              <p:cond delay="1000"/>
                            </p:stCondLst>
                            <p:childTnLst>
                              <p:par>
                                <p:cTn id="38" presetID="53" presetClass="entr" presetSubtype="0" fill="hold" grpId="0" nodeType="afterEffect">
                                  <p:stCondLst>
                                    <p:cond delay="0"/>
                                  </p:stCondLst>
                                  <p:childTnLst>
                                    <p:set>
                                      <p:cBhvr>
                                        <p:cTn id="39" dur="1" fill="hold">
                                          <p:stCondLst>
                                            <p:cond delay="0"/>
                                          </p:stCondLst>
                                        </p:cTn>
                                        <p:tgtEl>
                                          <p:spTgt spid="65548"/>
                                        </p:tgtEl>
                                        <p:attrNameLst>
                                          <p:attrName>style.visibility</p:attrName>
                                        </p:attrNameLst>
                                      </p:cBhvr>
                                      <p:to>
                                        <p:strVal val="visible"/>
                                      </p:to>
                                    </p:set>
                                    <p:anim calcmode="lin" valueType="num">
                                      <p:cBhvr>
                                        <p:cTn id="40" dur="500" fill="hold"/>
                                        <p:tgtEl>
                                          <p:spTgt spid="65548"/>
                                        </p:tgtEl>
                                        <p:attrNameLst>
                                          <p:attrName>ppt_w</p:attrName>
                                        </p:attrNameLst>
                                      </p:cBhvr>
                                      <p:tavLst>
                                        <p:tav tm="0">
                                          <p:val>
                                            <p:fltVal val="0"/>
                                          </p:val>
                                        </p:tav>
                                        <p:tav tm="100000">
                                          <p:val>
                                            <p:strVal val="#ppt_w"/>
                                          </p:val>
                                        </p:tav>
                                      </p:tavLst>
                                    </p:anim>
                                    <p:anim calcmode="lin" valueType="num">
                                      <p:cBhvr>
                                        <p:cTn id="41" dur="500" fill="hold"/>
                                        <p:tgtEl>
                                          <p:spTgt spid="65548"/>
                                        </p:tgtEl>
                                        <p:attrNameLst>
                                          <p:attrName>ppt_h</p:attrName>
                                        </p:attrNameLst>
                                      </p:cBhvr>
                                      <p:tavLst>
                                        <p:tav tm="0">
                                          <p:val>
                                            <p:fltVal val="0"/>
                                          </p:val>
                                        </p:tav>
                                        <p:tav tm="100000">
                                          <p:val>
                                            <p:strVal val="#ppt_h"/>
                                          </p:val>
                                        </p:tav>
                                      </p:tavLst>
                                    </p:anim>
                                    <p:animEffect transition="in" filter="fade">
                                      <p:cBhvr>
                                        <p:cTn id="42" dur="500"/>
                                        <p:tgtEl>
                                          <p:spTgt spid="6554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 presetClass="entr" presetSubtype="4" fill="hold" nodeType="clickEffect">
                                  <p:stCondLst>
                                    <p:cond delay="0"/>
                                  </p:stCondLst>
                                  <p:childTnLst>
                                    <p:set>
                                      <p:cBhvr>
                                        <p:cTn id="46" dur="1" fill="hold">
                                          <p:stCondLst>
                                            <p:cond delay="0"/>
                                          </p:stCondLst>
                                        </p:cTn>
                                        <p:tgtEl>
                                          <p:spTgt spid="65539">
                                            <p:txEl>
                                              <p:pRg st="2" end="2"/>
                                            </p:txEl>
                                          </p:spTgt>
                                        </p:tgtEl>
                                        <p:attrNameLst>
                                          <p:attrName>style.visibility</p:attrName>
                                        </p:attrNameLst>
                                      </p:cBhvr>
                                      <p:to>
                                        <p:strVal val="visible"/>
                                      </p:to>
                                    </p:set>
                                    <p:anim calcmode="lin" valueType="num">
                                      <p:cBhvr additive="base">
                                        <p:cTn id="47" dur="500" fill="hold"/>
                                        <p:tgtEl>
                                          <p:spTgt spid="65539">
                                            <p:txEl>
                                              <p:pRg st="2" end="2"/>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65539">
                                            <p:txEl>
                                              <p:pRg st="2" end="2"/>
                                            </p:txEl>
                                          </p:spTgt>
                                        </p:tgtEl>
                                        <p:attrNameLst>
                                          <p:attrName>ppt_y</p:attrName>
                                        </p:attrNameLst>
                                      </p:cBhvr>
                                      <p:tavLst>
                                        <p:tav tm="0">
                                          <p:val>
                                            <p:strVal val="1+#ppt_h/2"/>
                                          </p:val>
                                        </p:tav>
                                        <p:tav tm="100000">
                                          <p:val>
                                            <p:strVal val="#ppt_y"/>
                                          </p:val>
                                        </p:tav>
                                      </p:tavLst>
                                    </p:anim>
                                  </p:childTnLst>
                                </p:cTn>
                              </p:par>
                            </p:childTnLst>
                          </p:cTn>
                        </p:par>
                        <p:par>
                          <p:cTn id="49" fill="hold" nodeType="afterGroup">
                            <p:stCondLst>
                              <p:cond delay="500"/>
                            </p:stCondLst>
                            <p:childTnLst>
                              <p:par>
                                <p:cTn id="50" presetID="53" presetClass="entr" presetSubtype="0" fill="hold" nodeType="afterEffect">
                                  <p:stCondLst>
                                    <p:cond delay="0"/>
                                  </p:stCondLst>
                                  <p:childTnLst>
                                    <p:set>
                                      <p:cBhvr>
                                        <p:cTn id="51" dur="1" fill="hold">
                                          <p:stCondLst>
                                            <p:cond delay="0"/>
                                          </p:stCondLst>
                                        </p:cTn>
                                        <p:tgtEl>
                                          <p:spTgt spid="65545"/>
                                        </p:tgtEl>
                                        <p:attrNameLst>
                                          <p:attrName>style.visibility</p:attrName>
                                        </p:attrNameLst>
                                      </p:cBhvr>
                                      <p:to>
                                        <p:strVal val="visible"/>
                                      </p:to>
                                    </p:set>
                                    <p:anim calcmode="lin" valueType="num">
                                      <p:cBhvr>
                                        <p:cTn id="52" dur="500" fill="hold"/>
                                        <p:tgtEl>
                                          <p:spTgt spid="65545"/>
                                        </p:tgtEl>
                                        <p:attrNameLst>
                                          <p:attrName>ppt_w</p:attrName>
                                        </p:attrNameLst>
                                      </p:cBhvr>
                                      <p:tavLst>
                                        <p:tav tm="0">
                                          <p:val>
                                            <p:fltVal val="0"/>
                                          </p:val>
                                        </p:tav>
                                        <p:tav tm="100000">
                                          <p:val>
                                            <p:strVal val="#ppt_w"/>
                                          </p:val>
                                        </p:tav>
                                      </p:tavLst>
                                    </p:anim>
                                    <p:anim calcmode="lin" valueType="num">
                                      <p:cBhvr>
                                        <p:cTn id="53" dur="500" fill="hold"/>
                                        <p:tgtEl>
                                          <p:spTgt spid="65545"/>
                                        </p:tgtEl>
                                        <p:attrNameLst>
                                          <p:attrName>ppt_h</p:attrName>
                                        </p:attrNameLst>
                                      </p:cBhvr>
                                      <p:tavLst>
                                        <p:tav tm="0">
                                          <p:val>
                                            <p:fltVal val="0"/>
                                          </p:val>
                                        </p:tav>
                                        <p:tav tm="100000">
                                          <p:val>
                                            <p:strVal val="#ppt_h"/>
                                          </p:val>
                                        </p:tav>
                                      </p:tavLst>
                                    </p:anim>
                                    <p:animEffect transition="in" filter="fade">
                                      <p:cBhvr>
                                        <p:cTn id="54" dur="500"/>
                                        <p:tgtEl>
                                          <p:spTgt spid="65545"/>
                                        </p:tgtEl>
                                      </p:cBhvr>
                                    </p:animEffect>
                                  </p:childTnLst>
                                </p:cTn>
                              </p:par>
                            </p:childTnLst>
                          </p:cTn>
                        </p:par>
                        <p:par>
                          <p:cTn id="55" fill="hold" nodeType="afterGroup">
                            <p:stCondLst>
                              <p:cond delay="1000"/>
                            </p:stCondLst>
                            <p:childTnLst>
                              <p:par>
                                <p:cTn id="56" presetID="53" presetClass="entr" presetSubtype="0" fill="hold" grpId="0" nodeType="afterEffect">
                                  <p:stCondLst>
                                    <p:cond delay="0"/>
                                  </p:stCondLst>
                                  <p:childTnLst>
                                    <p:set>
                                      <p:cBhvr>
                                        <p:cTn id="57" dur="1" fill="hold">
                                          <p:stCondLst>
                                            <p:cond delay="0"/>
                                          </p:stCondLst>
                                        </p:cTn>
                                        <p:tgtEl>
                                          <p:spTgt spid="65547"/>
                                        </p:tgtEl>
                                        <p:attrNameLst>
                                          <p:attrName>style.visibility</p:attrName>
                                        </p:attrNameLst>
                                      </p:cBhvr>
                                      <p:to>
                                        <p:strVal val="visible"/>
                                      </p:to>
                                    </p:set>
                                    <p:anim calcmode="lin" valueType="num">
                                      <p:cBhvr>
                                        <p:cTn id="58" dur="500" fill="hold"/>
                                        <p:tgtEl>
                                          <p:spTgt spid="65547"/>
                                        </p:tgtEl>
                                        <p:attrNameLst>
                                          <p:attrName>ppt_w</p:attrName>
                                        </p:attrNameLst>
                                      </p:cBhvr>
                                      <p:tavLst>
                                        <p:tav tm="0">
                                          <p:val>
                                            <p:fltVal val="0"/>
                                          </p:val>
                                        </p:tav>
                                        <p:tav tm="100000">
                                          <p:val>
                                            <p:strVal val="#ppt_w"/>
                                          </p:val>
                                        </p:tav>
                                      </p:tavLst>
                                    </p:anim>
                                    <p:anim calcmode="lin" valueType="num">
                                      <p:cBhvr>
                                        <p:cTn id="59" dur="500" fill="hold"/>
                                        <p:tgtEl>
                                          <p:spTgt spid="65547"/>
                                        </p:tgtEl>
                                        <p:attrNameLst>
                                          <p:attrName>ppt_h</p:attrName>
                                        </p:attrNameLst>
                                      </p:cBhvr>
                                      <p:tavLst>
                                        <p:tav tm="0">
                                          <p:val>
                                            <p:fltVal val="0"/>
                                          </p:val>
                                        </p:tav>
                                        <p:tav tm="100000">
                                          <p:val>
                                            <p:strVal val="#ppt_h"/>
                                          </p:val>
                                        </p:tav>
                                      </p:tavLst>
                                    </p:anim>
                                    <p:animEffect transition="in" filter="fade">
                                      <p:cBhvr>
                                        <p:cTn id="60" dur="500"/>
                                        <p:tgtEl>
                                          <p:spTgt spid="655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6" grpId="0"/>
      <p:bldP spid="65547" grpId="0"/>
      <p:bldP spid="655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7" descr="tangentArc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86400" y="4495800"/>
            <a:ext cx="3227388" cy="1416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
          <p:cNvSpPr>
            <a:spLocks noGrp="1" noChangeArrowheads="1"/>
          </p:cNvSpPr>
          <p:nvPr>
            <p:ph type="title"/>
          </p:nvPr>
        </p:nvSpPr>
        <p:spPr/>
        <p:txBody>
          <a:bodyPr/>
          <a:lstStyle/>
          <a:p>
            <a:pPr eaLnBrk="1" hangingPunct="1"/>
            <a:r>
              <a:rPr lang="en-US" smtClean="0">
                <a:latin typeface="Arial" charset="0"/>
                <a:cs typeface="Arial" charset="0"/>
              </a:rPr>
              <a:t>To Create a Tangent Arc:</a:t>
            </a:r>
          </a:p>
        </p:txBody>
      </p:sp>
      <p:sp>
        <p:nvSpPr>
          <p:cNvPr id="68611" name="Rectangle 3"/>
          <p:cNvSpPr>
            <a:spLocks noGrp="1" noChangeArrowheads="1"/>
          </p:cNvSpPr>
          <p:nvPr>
            <p:ph type="body" sz="half" idx="1"/>
          </p:nvPr>
        </p:nvSpPr>
        <p:spPr>
          <a:xfrm>
            <a:off x="201613" y="1296988"/>
            <a:ext cx="5032375" cy="4862512"/>
          </a:xfrm>
        </p:spPr>
        <p:txBody>
          <a:bodyPr/>
          <a:lstStyle/>
          <a:p>
            <a:pPr marL="533400" indent="-533400" eaLnBrk="1" hangingPunct="1">
              <a:lnSpc>
                <a:spcPct val="75000"/>
              </a:lnSpc>
              <a:spcBef>
                <a:spcPts val="2000"/>
              </a:spcBef>
              <a:buFontTx/>
              <a:buAutoNum type="arabicPeriod"/>
            </a:pPr>
            <a:r>
              <a:rPr lang="en-US" dirty="0" smtClean="0">
                <a:latin typeface="Arial" charset="0"/>
                <a:cs typeface="Arial" charset="0"/>
              </a:rPr>
              <a:t>Click </a:t>
            </a:r>
            <a:r>
              <a:rPr lang="en-US" u="sng" dirty="0" smtClean="0">
                <a:latin typeface="Arial" charset="0"/>
                <a:cs typeface="Arial" charset="0"/>
              </a:rPr>
              <a:t>Tangent Arc</a:t>
            </a:r>
            <a:r>
              <a:rPr lang="en-US" dirty="0" smtClean="0">
                <a:latin typeface="Arial" charset="0"/>
                <a:cs typeface="Arial" charset="0"/>
              </a:rPr>
              <a:t>      on the Sketch Tools toolbar.</a:t>
            </a:r>
          </a:p>
          <a:p>
            <a:pPr marL="533400" indent="-533400" eaLnBrk="1" hangingPunct="1">
              <a:lnSpc>
                <a:spcPct val="75000"/>
              </a:lnSpc>
              <a:spcBef>
                <a:spcPts val="2000"/>
              </a:spcBef>
              <a:buFontTx/>
              <a:buAutoNum type="arabicPeriod"/>
            </a:pPr>
            <a:r>
              <a:rPr lang="en-US" dirty="0" smtClean="0">
                <a:latin typeface="Arial" charset="0"/>
                <a:cs typeface="Arial" charset="0"/>
              </a:rPr>
              <a:t>Point to the arc start location, and click the left mouse button.</a:t>
            </a:r>
          </a:p>
          <a:p>
            <a:pPr marL="533400" indent="-533400" eaLnBrk="1" hangingPunct="1">
              <a:lnSpc>
                <a:spcPct val="75000"/>
              </a:lnSpc>
              <a:spcBef>
                <a:spcPts val="2000"/>
              </a:spcBef>
              <a:buFontTx/>
              <a:buAutoNum type="arabicPeriod"/>
            </a:pPr>
            <a:r>
              <a:rPr lang="en-US" dirty="0" smtClean="0">
                <a:latin typeface="Arial" charset="0"/>
                <a:cs typeface="Arial" charset="0"/>
              </a:rPr>
              <a:t>Drag to create the arc.</a:t>
            </a:r>
          </a:p>
          <a:p>
            <a:pPr marL="806450" lvl="1" indent="-457200" eaLnBrk="1" hangingPunct="1">
              <a:lnSpc>
                <a:spcPct val="75000"/>
              </a:lnSpc>
              <a:spcBef>
                <a:spcPts val="600"/>
              </a:spcBef>
            </a:pPr>
            <a:r>
              <a:rPr lang="en-US" b="1" dirty="0" smtClean="0">
                <a:latin typeface="Arial" charset="0"/>
                <a:cs typeface="Arial" charset="0"/>
              </a:rPr>
              <a:t>The arc angle and radius values are displayed on the pointer when creating arcs.</a:t>
            </a:r>
            <a:endParaRPr lang="en-US" dirty="0" smtClean="0">
              <a:latin typeface="Arial" charset="0"/>
              <a:cs typeface="Arial" charset="0"/>
            </a:endParaRPr>
          </a:p>
          <a:p>
            <a:pPr marL="533400" indent="-533400" eaLnBrk="1" hangingPunct="1">
              <a:lnSpc>
                <a:spcPct val="75000"/>
              </a:lnSpc>
              <a:spcBef>
                <a:spcPts val="2000"/>
              </a:spcBef>
              <a:buFontTx/>
              <a:buAutoNum type="arabicPeriod"/>
            </a:pPr>
            <a:r>
              <a:rPr lang="en-US" dirty="0" smtClean="0">
                <a:latin typeface="Arial" charset="0"/>
                <a:cs typeface="Arial" charset="0"/>
              </a:rPr>
              <a:t>Click the left mouse button.</a:t>
            </a:r>
          </a:p>
        </p:txBody>
      </p:sp>
      <p:pic>
        <p:nvPicPr>
          <p:cNvPr id="17413" name="Picture 26" descr="tangentArc1"/>
          <p:cNvPicPr>
            <a:picLocks noGrp="1" noChangeAspect="1" noChangeArrowheads="1"/>
          </p:cNvPicPr>
          <p:nvPr>
            <p:ph sz="quarter" idx="2"/>
          </p:nvPr>
        </p:nvPicPr>
        <p:blipFill>
          <a:blip r:embed="rId3">
            <a:extLst>
              <a:ext uri="{28A0092B-C50C-407E-A947-70E740481C1C}">
                <a14:useLocalDpi xmlns:a14="http://schemas.microsoft.com/office/drawing/2010/main" val="0"/>
              </a:ext>
            </a:extLst>
          </a:blip>
          <a:srcRect/>
          <a:stretch>
            <a:fillRect/>
          </a:stretch>
        </p:blipFill>
        <p:spPr>
          <a:xfrm>
            <a:off x="5334000" y="1143000"/>
            <a:ext cx="3341688" cy="2355850"/>
          </a:xfrm>
          <a:noFill/>
        </p:spPr>
      </p:pic>
      <p:pic>
        <p:nvPicPr>
          <p:cNvPr id="17414" name="Picture 21" descr="icon_tangent_arc"/>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76600" y="1295400"/>
            <a:ext cx="284163"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8618" name="Text Box 10"/>
          <p:cNvSpPr txBox="1">
            <a:spLocks noChangeArrowheads="1"/>
          </p:cNvSpPr>
          <p:nvPr/>
        </p:nvSpPr>
        <p:spPr bwMode="auto">
          <a:xfrm>
            <a:off x="6934200" y="990600"/>
            <a:ext cx="20034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Arc is tangent to existing line</a:t>
            </a:r>
          </a:p>
        </p:txBody>
      </p:sp>
      <p:sp>
        <p:nvSpPr>
          <p:cNvPr id="68620" name="Text Box 12"/>
          <p:cNvSpPr txBox="1">
            <a:spLocks noChangeArrowheads="1"/>
          </p:cNvSpPr>
          <p:nvPr/>
        </p:nvSpPr>
        <p:spPr bwMode="auto">
          <a:xfrm>
            <a:off x="6934200" y="3886200"/>
            <a:ext cx="20034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marL="234950" indent="-234950" eaLnBrk="0" hangingPunct="0">
              <a:defRPr b="1">
                <a:solidFill>
                  <a:schemeClr val="hlink"/>
                </a:solidFill>
                <a:latin typeface="Arial" charset="0"/>
              </a:defRPr>
            </a:lvl1pPr>
            <a:lvl2pPr marL="742950" indent="-285750" eaLnBrk="0" hangingPunct="0">
              <a:defRPr b="1">
                <a:solidFill>
                  <a:schemeClr val="hlink"/>
                </a:solidFill>
                <a:latin typeface="Arial" charset="0"/>
              </a:defRPr>
            </a:lvl2pPr>
            <a:lvl3pPr marL="1143000" indent="-228600" eaLnBrk="0" hangingPunct="0">
              <a:defRPr b="1">
                <a:solidFill>
                  <a:schemeClr val="hlink"/>
                </a:solidFill>
                <a:latin typeface="Arial" charset="0"/>
              </a:defRPr>
            </a:lvl3pPr>
            <a:lvl4pPr marL="1600200" indent="-228600" eaLnBrk="0" hangingPunct="0">
              <a:defRPr b="1">
                <a:solidFill>
                  <a:schemeClr val="hlink"/>
                </a:solidFill>
                <a:latin typeface="Arial" charset="0"/>
              </a:defRPr>
            </a:lvl4pPr>
            <a:lvl5pPr marL="2057400" indent="-228600" eaLnBrk="0" hangingPunct="0">
              <a:defRPr b="1">
                <a:solidFill>
                  <a:schemeClr val="hlink"/>
                </a:solidFill>
                <a:latin typeface="Arial" charset="0"/>
              </a:defRPr>
            </a:lvl5pPr>
            <a:lvl6pPr marL="2514600" indent="-228600" eaLnBrk="0" fontAlgn="base" hangingPunct="0">
              <a:lnSpc>
                <a:spcPct val="95000"/>
              </a:lnSpc>
              <a:spcBef>
                <a:spcPct val="50000"/>
              </a:spcBef>
              <a:spcAft>
                <a:spcPct val="0"/>
              </a:spcAft>
              <a:buClr>
                <a:schemeClr val="accent1"/>
              </a:buClr>
              <a:defRPr b="1">
                <a:solidFill>
                  <a:schemeClr val="hlink"/>
                </a:solidFill>
                <a:latin typeface="Arial" charset="0"/>
              </a:defRPr>
            </a:lvl6pPr>
            <a:lvl7pPr marL="2971800" indent="-228600" eaLnBrk="0" fontAlgn="base" hangingPunct="0">
              <a:lnSpc>
                <a:spcPct val="95000"/>
              </a:lnSpc>
              <a:spcBef>
                <a:spcPct val="50000"/>
              </a:spcBef>
              <a:spcAft>
                <a:spcPct val="0"/>
              </a:spcAft>
              <a:buClr>
                <a:schemeClr val="accent1"/>
              </a:buClr>
              <a:defRPr b="1">
                <a:solidFill>
                  <a:schemeClr val="hlink"/>
                </a:solidFill>
                <a:latin typeface="Arial" charset="0"/>
              </a:defRPr>
            </a:lvl7pPr>
            <a:lvl8pPr marL="3429000" indent="-228600" eaLnBrk="0" fontAlgn="base" hangingPunct="0">
              <a:lnSpc>
                <a:spcPct val="95000"/>
              </a:lnSpc>
              <a:spcBef>
                <a:spcPct val="50000"/>
              </a:spcBef>
              <a:spcAft>
                <a:spcPct val="0"/>
              </a:spcAft>
              <a:buClr>
                <a:schemeClr val="accent1"/>
              </a:buClr>
              <a:defRPr b="1">
                <a:solidFill>
                  <a:schemeClr val="hlink"/>
                </a:solidFill>
                <a:latin typeface="Arial" charset="0"/>
              </a:defRPr>
            </a:lvl8pPr>
            <a:lvl9pPr marL="3886200" indent="-228600" eaLnBrk="0" fontAlgn="base" hangingPunct="0">
              <a:lnSpc>
                <a:spcPct val="95000"/>
              </a:lnSpc>
              <a:spcBef>
                <a:spcPct val="50000"/>
              </a:spcBef>
              <a:spcAft>
                <a:spcPct val="0"/>
              </a:spcAft>
              <a:buClr>
                <a:schemeClr val="accent1"/>
              </a:buClr>
              <a:defRPr b="1">
                <a:solidFill>
                  <a:schemeClr val="hlink"/>
                </a:solidFill>
                <a:latin typeface="Arial" charset="0"/>
              </a:defRPr>
            </a:lvl9pPr>
          </a:lstStyle>
          <a:p>
            <a:pPr eaLnBrk="1" hangingPunct="1"/>
            <a:r>
              <a:rPr lang="en-US"/>
              <a:t>Arc is tangent to existing arc</a:t>
            </a:r>
          </a:p>
        </p:txBody>
      </p:sp>
      <p:grpSp>
        <p:nvGrpSpPr>
          <p:cNvPr id="2" name="Group 19"/>
          <p:cNvGrpSpPr>
            <a:grpSpLocks/>
          </p:cNvGrpSpPr>
          <p:nvPr/>
        </p:nvGrpSpPr>
        <p:grpSpPr bwMode="auto">
          <a:xfrm rot="-926006">
            <a:off x="6172200" y="1304925"/>
            <a:ext cx="914400" cy="533400"/>
            <a:chOff x="3888" y="912"/>
            <a:chExt cx="528" cy="336"/>
          </a:xfrm>
        </p:grpSpPr>
        <p:sp>
          <p:nvSpPr>
            <p:cNvPr id="17421" name="Line 13"/>
            <p:cNvSpPr>
              <a:spLocks noChangeShapeType="1"/>
            </p:cNvSpPr>
            <p:nvPr/>
          </p:nvSpPr>
          <p:spPr bwMode="auto">
            <a:xfrm flipH="1">
              <a:off x="3936" y="1056"/>
              <a:ext cx="480" cy="192"/>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22" name="Line 14"/>
            <p:cNvSpPr>
              <a:spLocks noChangeShapeType="1"/>
            </p:cNvSpPr>
            <p:nvPr/>
          </p:nvSpPr>
          <p:spPr bwMode="auto">
            <a:xfrm flipH="1" flipV="1">
              <a:off x="3888" y="912"/>
              <a:ext cx="528" cy="144"/>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grpSp>
        <p:nvGrpSpPr>
          <p:cNvPr id="3" name="Group 20"/>
          <p:cNvGrpSpPr>
            <a:grpSpLocks/>
          </p:cNvGrpSpPr>
          <p:nvPr/>
        </p:nvGrpSpPr>
        <p:grpSpPr bwMode="auto">
          <a:xfrm>
            <a:off x="7086600" y="4495800"/>
            <a:ext cx="381000" cy="609600"/>
            <a:chOff x="4608" y="3072"/>
            <a:chExt cx="240" cy="384"/>
          </a:xfrm>
        </p:grpSpPr>
        <p:sp>
          <p:nvSpPr>
            <p:cNvPr id="17419" name="Line 17"/>
            <p:cNvSpPr>
              <a:spLocks noChangeShapeType="1"/>
            </p:cNvSpPr>
            <p:nvPr/>
          </p:nvSpPr>
          <p:spPr bwMode="auto">
            <a:xfrm flipH="1">
              <a:off x="4608" y="3072"/>
              <a:ext cx="240" cy="336"/>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sp>
          <p:nvSpPr>
            <p:cNvPr id="17420" name="Line 18"/>
            <p:cNvSpPr>
              <a:spLocks noChangeShapeType="1"/>
            </p:cNvSpPr>
            <p:nvPr/>
          </p:nvSpPr>
          <p:spPr bwMode="auto">
            <a:xfrm flipH="1">
              <a:off x="4848" y="3072"/>
              <a:ext cx="0" cy="384"/>
            </a:xfrm>
            <a:prstGeom prst="line">
              <a:avLst/>
            </a:prstGeom>
            <a:noFill/>
            <a:ln w="38100">
              <a:solidFill>
                <a:schemeClr val="hlink"/>
              </a:solidFill>
              <a:round/>
              <a:headEnd/>
              <a:tailEnd type="triangle" w="med" len="med"/>
            </a:ln>
            <a:extLst>
              <a:ext uri="{909E8E84-426E-40DD-AFC4-6F175D3DCCD1}">
                <a14:hiddenFill xmlns:a14="http://schemas.microsoft.com/office/drawing/2010/main">
                  <a:noFill/>
                </a14:hiddenFill>
              </a:ext>
            </a:extLst>
          </p:spPr>
          <p:txBody>
            <a:bodyPr>
              <a:spAutoFit/>
            </a:bodyPr>
            <a:lstStyle/>
            <a:p>
              <a:endParaRPr lang="en-US"/>
            </a:p>
          </p:txBody>
        </p:sp>
      </p:grpSp>
    </p:spTree>
    <p:extLst>
      <p:ext uri="{BB962C8B-B14F-4D97-AF65-F5344CB8AC3E}">
        <p14:creationId xmlns:p14="http://schemas.microsoft.com/office/powerpoint/2010/main" val="2566356350"/>
      </p:ext>
    </p:extLst>
  </p:cSld>
  <p:clrMapOvr>
    <a:masterClrMapping/>
  </p:clrMapOvr>
  <p:transition>
    <p:wipe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7414"/>
                                        </p:tgtEl>
                                        <p:attrNameLst>
                                          <p:attrName>style.visibility</p:attrName>
                                        </p:attrNameLst>
                                      </p:cBhvr>
                                      <p:to>
                                        <p:strVal val="visible"/>
                                      </p:to>
                                    </p:set>
                                    <p:anim calcmode="lin" valueType="num">
                                      <p:cBhvr additive="base">
                                        <p:cTn id="11" dur="500" fill="hold"/>
                                        <p:tgtEl>
                                          <p:spTgt spid="17414"/>
                                        </p:tgtEl>
                                        <p:attrNameLst>
                                          <p:attrName>ppt_x</p:attrName>
                                        </p:attrNameLst>
                                      </p:cBhvr>
                                      <p:tavLst>
                                        <p:tav tm="0">
                                          <p:val>
                                            <p:strVal val="#ppt_x"/>
                                          </p:val>
                                        </p:tav>
                                        <p:tav tm="100000">
                                          <p:val>
                                            <p:strVal val="#ppt_x"/>
                                          </p:val>
                                        </p:tav>
                                      </p:tavLst>
                                    </p:anim>
                                    <p:anim calcmode="lin" valueType="num">
                                      <p:cBhvr additive="base">
                                        <p:cTn id="12" dur="500" fill="hold"/>
                                        <p:tgtEl>
                                          <p:spTgt spid="17414"/>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8611">
                                            <p:txEl>
                                              <p:pRg st="1" end="1"/>
                                            </p:txEl>
                                          </p:spTgt>
                                        </p:tgtEl>
                                        <p:attrNameLst>
                                          <p:attrName>style.visibility</p:attrName>
                                        </p:attrNameLst>
                                      </p:cBhvr>
                                      <p:to>
                                        <p:strVal val="visible"/>
                                      </p:to>
                                    </p:set>
                                    <p:anim calcmode="lin" valueType="num">
                                      <p:cBhvr additive="base">
                                        <p:cTn id="17"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68611">
                                            <p:txEl>
                                              <p:pRg st="2" end="2"/>
                                            </p:txEl>
                                          </p:spTgt>
                                        </p:tgtEl>
                                        <p:attrNameLst>
                                          <p:attrName>style.visibility</p:attrName>
                                        </p:attrNameLst>
                                      </p:cBhvr>
                                      <p:to>
                                        <p:strVal val="visible"/>
                                      </p:to>
                                    </p:set>
                                    <p:anim calcmode="lin" valueType="num">
                                      <p:cBhvr additive="base">
                                        <p:cTn id="23"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8611">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68611">
                                            <p:txEl>
                                              <p:pRg st="3" end="3"/>
                                            </p:txEl>
                                          </p:spTgt>
                                        </p:tgtEl>
                                        <p:attrNameLst>
                                          <p:attrName>style.visibility</p:attrName>
                                        </p:attrNameLst>
                                      </p:cBhvr>
                                      <p:to>
                                        <p:strVal val="visible"/>
                                      </p:to>
                                    </p:set>
                                    <p:anim calcmode="lin" valueType="num">
                                      <p:cBhvr additive="base">
                                        <p:cTn id="27"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68611">
                                            <p:txEl>
                                              <p:pRg st="4" end="4"/>
                                            </p:txEl>
                                          </p:spTgt>
                                        </p:tgtEl>
                                        <p:attrNameLst>
                                          <p:attrName>style.visibility</p:attrName>
                                        </p:attrNameLst>
                                      </p:cBhvr>
                                      <p:to>
                                        <p:strVal val="visible"/>
                                      </p:to>
                                    </p:set>
                                    <p:anim calcmode="lin" valueType="num">
                                      <p:cBhvr additive="base">
                                        <p:cTn id="33"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par>
                          <p:cTn id="35" fill="hold" nodeType="afterGroup">
                            <p:stCondLst>
                              <p:cond delay="500"/>
                            </p:stCondLst>
                            <p:childTnLst>
                              <p:par>
                                <p:cTn id="36" presetID="9" presetClass="entr" presetSubtype="0"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dissolve">
                                      <p:cBhvr>
                                        <p:cTn id="38" dur="500"/>
                                        <p:tgtEl>
                                          <p:spTgt spid="2"/>
                                        </p:tgtEl>
                                      </p:cBhvr>
                                    </p:animEffect>
                                  </p:childTnLst>
                                </p:cTn>
                              </p:par>
                            </p:childTnLst>
                          </p:cTn>
                        </p:par>
                        <p:par>
                          <p:cTn id="39" fill="hold" nodeType="afterGroup">
                            <p:stCondLst>
                              <p:cond delay="1000"/>
                            </p:stCondLst>
                            <p:childTnLst>
                              <p:par>
                                <p:cTn id="40" presetID="9" presetClass="entr" presetSubtype="0" fill="hold" grpId="0" nodeType="afterEffect">
                                  <p:stCondLst>
                                    <p:cond delay="0"/>
                                  </p:stCondLst>
                                  <p:childTnLst>
                                    <p:set>
                                      <p:cBhvr>
                                        <p:cTn id="41" dur="1" fill="hold">
                                          <p:stCondLst>
                                            <p:cond delay="0"/>
                                          </p:stCondLst>
                                        </p:cTn>
                                        <p:tgtEl>
                                          <p:spTgt spid="68618"/>
                                        </p:tgtEl>
                                        <p:attrNameLst>
                                          <p:attrName>style.visibility</p:attrName>
                                        </p:attrNameLst>
                                      </p:cBhvr>
                                      <p:to>
                                        <p:strVal val="visible"/>
                                      </p:to>
                                    </p:set>
                                    <p:animEffect transition="in" filter="dissolve">
                                      <p:cBhvr>
                                        <p:cTn id="42" dur="500"/>
                                        <p:tgtEl>
                                          <p:spTgt spid="68618"/>
                                        </p:tgtEl>
                                      </p:cBhvr>
                                    </p:animEffect>
                                  </p:childTnLst>
                                </p:cTn>
                              </p:par>
                            </p:childTnLst>
                          </p:cTn>
                        </p:par>
                        <p:par>
                          <p:cTn id="43" fill="hold" nodeType="afterGroup">
                            <p:stCondLst>
                              <p:cond delay="1500"/>
                            </p:stCondLst>
                            <p:childTnLst>
                              <p:par>
                                <p:cTn id="44" presetID="9" presetClass="entr" presetSubtype="0"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dissolve">
                                      <p:cBhvr>
                                        <p:cTn id="46" dur="500"/>
                                        <p:tgtEl>
                                          <p:spTgt spid="3"/>
                                        </p:tgtEl>
                                      </p:cBhvr>
                                    </p:animEffect>
                                  </p:childTnLst>
                                </p:cTn>
                              </p:par>
                            </p:childTnLst>
                          </p:cTn>
                        </p:par>
                        <p:par>
                          <p:cTn id="47" fill="hold" nodeType="afterGroup">
                            <p:stCondLst>
                              <p:cond delay="2000"/>
                            </p:stCondLst>
                            <p:childTnLst>
                              <p:par>
                                <p:cTn id="48" presetID="9" presetClass="entr" presetSubtype="0" fill="hold" grpId="0" nodeType="afterEffect">
                                  <p:stCondLst>
                                    <p:cond delay="0"/>
                                  </p:stCondLst>
                                  <p:childTnLst>
                                    <p:set>
                                      <p:cBhvr>
                                        <p:cTn id="49" dur="1" fill="hold">
                                          <p:stCondLst>
                                            <p:cond delay="0"/>
                                          </p:stCondLst>
                                        </p:cTn>
                                        <p:tgtEl>
                                          <p:spTgt spid="68620"/>
                                        </p:tgtEl>
                                        <p:attrNameLst>
                                          <p:attrName>style.visibility</p:attrName>
                                        </p:attrNameLst>
                                      </p:cBhvr>
                                      <p:to>
                                        <p:strVal val="visible"/>
                                      </p:to>
                                    </p:set>
                                    <p:animEffect transition="in" filter="dissolve">
                                      <p:cBhvr>
                                        <p:cTn id="50" dur="500"/>
                                        <p:tgtEl>
                                          <p:spTgt spid="686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8" grpId="0"/>
      <p:bldP spid="68620" grpId="0"/>
    </p:bldLst>
  </p:timing>
</p:sld>
</file>

<file path=ppt/theme/theme1.xml><?xml version="1.0" encoding="utf-8"?>
<a:theme xmlns:a="http://schemas.openxmlformats.org/drawingml/2006/main" name="SW_CORP_PPT_TEMPLATE_EDU_2012">
  <a:themeElements>
    <a:clrScheme name="Custom 45">
      <a:dk1>
        <a:srgbClr val="4B575F"/>
      </a:dk1>
      <a:lt1>
        <a:srgbClr val="FFFFFF"/>
      </a:lt1>
      <a:dk2>
        <a:srgbClr val="000000"/>
      </a:dk2>
      <a:lt2>
        <a:srgbClr val="EBEBEC"/>
      </a:lt2>
      <a:accent1>
        <a:srgbClr val="EF8B2B"/>
      </a:accent1>
      <a:accent2>
        <a:srgbClr val="555656"/>
      </a:accent2>
      <a:accent3>
        <a:srgbClr val="32B6CD"/>
      </a:accent3>
      <a:accent4>
        <a:srgbClr val="499F3F"/>
      </a:accent4>
      <a:accent5>
        <a:srgbClr val="84587F"/>
      </a:accent5>
      <a:accent6>
        <a:srgbClr val="E62533"/>
      </a:accent6>
      <a:hlink>
        <a:srgbClr val="196637"/>
      </a:hlink>
      <a:folHlink>
        <a:srgbClr val="F9C852"/>
      </a:folHlink>
    </a:clrScheme>
    <a:fontScheme name="DS4">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3175" cap="flat" cmpd="sng" algn="ctr">
          <a:solidFill>
            <a:schemeClr val="tx1"/>
          </a:solidFill>
          <a:prstDash val="solid"/>
          <a:round/>
          <a:headEnd type="none" w="med" len="med"/>
          <a:tailEnd type="none" w="med" len="med"/>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557039E802609499DC9DCB76B923DF9" ma:contentTypeVersion="0" ma:contentTypeDescription="Create a new document." ma:contentTypeScope="" ma:versionID="01f379dee09e235f47111d6bd511d5fe">
  <xsd:schema xmlns:xsd="http://www.w3.org/2001/XMLSchema" xmlns:p="http://schemas.microsoft.com/office/2006/metadata/properties" targetNamespace="http://schemas.microsoft.com/office/2006/metadata/properties" ma:root="true" ma:fieldsID="faf52faaa31b79efcee5e183bc2d1a2c">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CD4A09FE-9ACA-4746-BF3C-F60984A228D7}">
  <ds:schemaRefs>
    <ds:schemaRef ds:uri="http://schemas.microsoft.com/sharepoint/v3/contenttype/forms"/>
  </ds:schemaRefs>
</ds:datastoreItem>
</file>

<file path=customXml/itemProps2.xml><?xml version="1.0" encoding="utf-8"?>
<ds:datastoreItem xmlns:ds="http://schemas.openxmlformats.org/officeDocument/2006/customXml" ds:itemID="{9C8863EF-CC92-4DE9-B253-F0DC3A42707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B90C0CB-45BF-4E76-86B7-12C40617BFAA}">
  <ds:schemaRefs>
    <ds:schemaRef ds:uri="http://schemas.microsoft.com/office/2006/documentManagement/types"/>
    <ds:schemaRef ds:uri="http://purl.org/dc/terms/"/>
    <ds:schemaRef ds:uri="http://purl.org/dc/elements/1.1/"/>
    <ds:schemaRef ds:uri="http://www.w3.org/XML/1998/namespace"/>
    <ds:schemaRef ds:uri="http://schemas.openxmlformats.org/package/2006/metadata/core-properties"/>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SW_CORP_PPT_TEMPLATE_EDU_2012</Template>
  <TotalTime>55</TotalTime>
  <Words>1493</Words>
  <Application>Microsoft Office PowerPoint</Application>
  <PresentationFormat>On-screen Show (4:3)</PresentationFormat>
  <Paragraphs>262</Paragraphs>
  <Slides>50</Slides>
  <Notes>0</Notes>
  <HiddenSlides>0</HiddenSlides>
  <MMClips>0</MMClips>
  <ScaleCrop>false</ScaleCrop>
  <HeadingPairs>
    <vt:vector size="4" baseType="variant">
      <vt:variant>
        <vt:lpstr>Theme</vt:lpstr>
      </vt:variant>
      <vt:variant>
        <vt:i4>1</vt:i4>
      </vt:variant>
      <vt:variant>
        <vt:lpstr>Slide Titles</vt:lpstr>
      </vt:variant>
      <vt:variant>
        <vt:i4>50</vt:i4>
      </vt:variant>
    </vt:vector>
  </HeadingPairs>
  <TitlesOfParts>
    <vt:vector size="51" baseType="lpstr">
      <vt:lpstr>SW_CORP_PPT_TEMPLATE_EDU_2012</vt:lpstr>
      <vt:lpstr> Mountainboard - Lesson 4 Revolved Features – The Wheel Hub </vt:lpstr>
      <vt:lpstr>Revolve Feature Overview</vt:lpstr>
      <vt:lpstr>Creating a Revolve Feature</vt:lpstr>
      <vt:lpstr>Creating a Revolve Feature</vt:lpstr>
      <vt:lpstr>Creating a Revolve Feature</vt:lpstr>
      <vt:lpstr>Sketching Arcs – 3 Point Arc</vt:lpstr>
      <vt:lpstr>Creating a 3 Point Arc:</vt:lpstr>
      <vt:lpstr>Sketching Arcs – Tangent Arc</vt:lpstr>
      <vt:lpstr>To Create a Tangent Arc:</vt:lpstr>
      <vt:lpstr>Pointer Feedback</vt:lpstr>
      <vt:lpstr>Inferencing</vt:lpstr>
      <vt:lpstr>Ellipse Sketch Tool</vt:lpstr>
      <vt:lpstr>To Sketch an Ellipse:</vt:lpstr>
      <vt:lpstr>Sketching an Ellipse:</vt:lpstr>
      <vt:lpstr>Fully Defining an Ellipse</vt:lpstr>
      <vt:lpstr>More About Ellipses</vt:lpstr>
      <vt:lpstr>Trimming Sketch Geometry</vt:lpstr>
      <vt:lpstr>To Trim a Sketch Entity:</vt:lpstr>
      <vt:lpstr>Sweep Overview</vt:lpstr>
      <vt:lpstr>Sweep Overview – Rules</vt:lpstr>
      <vt:lpstr>Sweep Overview – Tips</vt:lpstr>
      <vt:lpstr>To Create the Sweep Path:</vt:lpstr>
      <vt:lpstr>To Create the Sweep Section:</vt:lpstr>
      <vt:lpstr>Creating the Sweep Section:</vt:lpstr>
      <vt:lpstr>To Sweep the Handle:</vt:lpstr>
      <vt:lpstr>Sweeping the Handle – Results</vt:lpstr>
      <vt:lpstr>Extruded Cut with Draft Angle</vt:lpstr>
      <vt:lpstr>To Create the Cut:</vt:lpstr>
      <vt:lpstr>Creating the Cut:</vt:lpstr>
      <vt:lpstr>Extruding the Cut– Results</vt:lpstr>
      <vt:lpstr>Fillet Feature</vt:lpstr>
      <vt:lpstr>Filleting the Edges – Results</vt:lpstr>
      <vt:lpstr>Best Practice – Keep it Simple</vt:lpstr>
      <vt:lpstr>What is Toolbox?</vt:lpstr>
      <vt:lpstr>Toolbox Browser</vt:lpstr>
      <vt:lpstr>Easy Drag-and-Drop Placement</vt:lpstr>
      <vt:lpstr>Mate Relationships Defined at Placement</vt:lpstr>
      <vt:lpstr>Standard Hardware Matches Standard Holes</vt:lpstr>
      <vt:lpstr>Specifying Toolbox Part Properties</vt:lpstr>
      <vt:lpstr>Thread Display</vt:lpstr>
      <vt:lpstr>Supported Standards</vt:lpstr>
      <vt:lpstr>Libraries from Leading Manufacturers</vt:lpstr>
      <vt:lpstr>Wheel Assembly</vt:lpstr>
      <vt:lpstr>Components</vt:lpstr>
      <vt:lpstr>Components</vt:lpstr>
      <vt:lpstr>Wheel Assembly</vt:lpstr>
      <vt:lpstr>Wheel Assembly</vt:lpstr>
      <vt:lpstr>Additional Parts</vt:lpstr>
      <vt:lpstr>Additional Parts</vt:lpstr>
      <vt:lpstr>Additional Parts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Mountainboard - Lesson 4 Revolved Features – The Wheel Hub</dc:title>
  <dc:creator>Jim Boland</dc:creator>
  <cp:lastModifiedBy>Jim Boland</cp:lastModifiedBy>
  <cp:revision>5</cp:revision>
  <dcterms:created xsi:type="dcterms:W3CDTF">2012-02-24T21:49:38Z</dcterms:created>
  <dcterms:modified xsi:type="dcterms:W3CDTF">2012-03-07T22:20:02Z</dcterms:modified>
</cp:coreProperties>
</file>