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handoutMasterIdLst>
    <p:handoutMasterId r:id="rId29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20188F-50CB-4E98-BFFE-EA4E136B5F6C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B0589B-28E7-4D31-9293-C1460FBA86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487852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2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Mountainboard - Lesson 6</a:t>
            </a:r>
            <a:br>
              <a:rPr lang="en-US" dirty="0" smtClean="0"/>
            </a:br>
            <a:r>
              <a:rPr lang="en-US" dirty="0" smtClean="0"/>
              <a:t>Multibody Parts – The Axle and Truck</a:t>
            </a:r>
          </a:p>
        </p:txBody>
      </p:sp>
      <p:sp>
        <p:nvSpPr>
          <p:cNvPr id="7171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6096000" y="2971800"/>
            <a:ext cx="2895600" cy="17526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184103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Design Intent</a:t>
            </a:r>
          </a:p>
        </p:txBody>
      </p:sp>
      <p:sp>
        <p:nvSpPr>
          <p:cNvPr id="2406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Connects the wheels to the Truck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Part will be machined from aluminum stock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Part will pivot about the King Pin that goes through the Truck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Mounting must be provided for optional brake system</a:t>
            </a:r>
          </a:p>
        </p:txBody>
      </p:sp>
    </p:spTree>
    <p:extLst>
      <p:ext uri="{BB962C8B-B14F-4D97-AF65-F5344CB8AC3E}">
        <p14:creationId xmlns:p14="http://schemas.microsoft.com/office/powerpoint/2010/main" val="115614013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0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0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0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40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40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SolidWorks Simulation</a:t>
            </a:r>
          </a:p>
        </p:txBody>
      </p:sp>
      <p:sp>
        <p:nvSpPr>
          <p:cNvPr id="2416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SolidWorks Simulation provides a more in depth FEA package than SolidWorks SimulationXpress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levels of SolidWorks Simulation software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SolidWorks SimulationXpress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SolidWorks Simulation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SolidWorks Simulation Professional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SolidWorks Simulation Premium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474620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1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Terms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Some important terms in analysis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Stress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Tensile Stress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Shear Stress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42692" name="Picture 4" descr="Axel1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2514600"/>
            <a:ext cx="4214813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2693" name="Picture 5" descr="Axel1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4648200"/>
            <a:ext cx="4214813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2694" name="Line 6"/>
          <p:cNvSpPr>
            <a:spLocks noChangeShapeType="1"/>
          </p:cNvSpPr>
          <p:nvPr/>
        </p:nvSpPr>
        <p:spPr bwMode="auto">
          <a:xfrm flipV="1">
            <a:off x="6156325" y="1887538"/>
            <a:ext cx="0" cy="6858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695" name="Line 7"/>
          <p:cNvSpPr>
            <a:spLocks noChangeShapeType="1"/>
          </p:cNvSpPr>
          <p:nvPr/>
        </p:nvSpPr>
        <p:spPr bwMode="auto">
          <a:xfrm rot="10800000" flipV="1">
            <a:off x="6172200" y="3581400"/>
            <a:ext cx="0" cy="6858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696" name="Line 8"/>
          <p:cNvSpPr>
            <a:spLocks noChangeShapeType="1"/>
          </p:cNvSpPr>
          <p:nvPr/>
        </p:nvSpPr>
        <p:spPr bwMode="auto">
          <a:xfrm rot="5385677" flipV="1">
            <a:off x="7162006" y="4648994"/>
            <a:ext cx="1588" cy="7620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2697" name="Line 9"/>
          <p:cNvSpPr>
            <a:spLocks noChangeShapeType="1"/>
          </p:cNvSpPr>
          <p:nvPr/>
        </p:nvSpPr>
        <p:spPr bwMode="auto">
          <a:xfrm rot="16171353" flipV="1">
            <a:off x="4114006" y="5182394"/>
            <a:ext cx="1588" cy="7620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95686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2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26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26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2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2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2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26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42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2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2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2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2694" grpId="0" animBg="1"/>
      <p:bldP spid="242695" grpId="0" animBg="1"/>
      <p:bldP spid="242696" grpId="0" animBg="1"/>
      <p:bldP spid="24269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Terms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Strain</a:t>
            </a:r>
          </a:p>
          <a:p>
            <a:pPr lvl="1" eaLnBrk="1" hangingPunct="1"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Elongation divided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by initial length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/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/>
            </a:r>
            <a:br>
              <a:rPr lang="en-US" b="1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Modulus of Elasticity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Poison’s Ratio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Reduction in cross section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Ratio of axial strain to cross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section strain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43716" name="Picture 4" descr="Axel9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600200"/>
            <a:ext cx="2276475" cy="808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3717" name="Line 5"/>
          <p:cNvSpPr>
            <a:spLocks noChangeShapeType="1"/>
          </p:cNvSpPr>
          <p:nvPr/>
        </p:nvSpPr>
        <p:spPr bwMode="auto">
          <a:xfrm rot="5385677" flipV="1">
            <a:off x="8420894" y="1615282"/>
            <a:ext cx="1587" cy="7620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3718" name="Line 6"/>
          <p:cNvSpPr>
            <a:spLocks noChangeShapeType="1"/>
          </p:cNvSpPr>
          <p:nvPr/>
        </p:nvSpPr>
        <p:spPr bwMode="auto">
          <a:xfrm rot="16171353" flipV="1">
            <a:off x="5447506" y="1626394"/>
            <a:ext cx="1588" cy="762000"/>
          </a:xfrm>
          <a:prstGeom prst="line">
            <a:avLst/>
          </a:prstGeom>
          <a:noFill/>
          <a:ln w="762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43719" name="Picture 7" descr="Axel10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590800"/>
            <a:ext cx="3052763" cy="142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3720" name="Picture 8" descr="Axel103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4572000"/>
            <a:ext cx="2741613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317477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37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3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3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3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3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3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3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43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3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43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3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7" grpId="0" animBg="1"/>
      <p:bldP spid="2437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Steps in the FEA Process</a:t>
            </a:r>
          </a:p>
        </p:txBody>
      </p:sp>
      <p:sp>
        <p:nvSpPr>
          <p:cNvPr id="2447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Pre-processing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Solution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Post-processing</a:t>
            </a:r>
          </a:p>
        </p:txBody>
      </p:sp>
    </p:spTree>
    <p:extLst>
      <p:ext uri="{BB962C8B-B14F-4D97-AF65-F5344CB8AC3E}">
        <p14:creationId xmlns:p14="http://schemas.microsoft.com/office/powerpoint/2010/main" val="15597916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4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4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4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4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4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Build Mathematical Model</a:t>
            </a:r>
          </a:p>
        </p:txBody>
      </p:sp>
      <p:pic>
        <p:nvPicPr>
          <p:cNvPr id="245764" name="Picture 4" descr="modeling process 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1827213"/>
            <a:ext cx="7961312" cy="411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85694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Build Finite Element Model</a:t>
            </a:r>
          </a:p>
        </p:txBody>
      </p:sp>
      <p:pic>
        <p:nvPicPr>
          <p:cNvPr id="246788" name="Picture 4" descr="modeling process 0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3" y="1827213"/>
            <a:ext cx="8245475" cy="3913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22285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6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Limitations of SolidWorks Simulation</a:t>
            </a:r>
          </a:p>
        </p:txBody>
      </p:sp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Material is linear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Stress is proportional to Strain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Slope of curve is Young’s Modulus (Modulus of Elasticity)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47812" name="Picture 4" descr="nonlinear_material_model-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3505200"/>
            <a:ext cx="2493963" cy="216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40209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78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78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78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7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7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Deformations are small</a:t>
            </a:r>
          </a:p>
          <a:p>
            <a:pPr lvl="1" eaLnBrk="1" hangingPunct="1"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Deformation normally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less than 5%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/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/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/>
            </a:r>
            <a:br>
              <a:rPr lang="en-US" b="1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Loads are static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Slowly applied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Non-changing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48836" name="Picture 4" descr="beam deformation small and large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2575"/>
            <a:ext cx="4572000" cy="2713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Limitations of SolidWorks Simulation</a:t>
            </a:r>
          </a:p>
        </p:txBody>
      </p:sp>
      <p:sp>
        <p:nvSpPr>
          <p:cNvPr id="248837" name="Text Box 5"/>
          <p:cNvSpPr txBox="1">
            <a:spLocks noChangeArrowheads="1"/>
          </p:cNvSpPr>
          <p:nvPr/>
        </p:nvSpPr>
        <p:spPr bwMode="auto">
          <a:xfrm>
            <a:off x="4784725" y="2133600"/>
            <a:ext cx="20637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 b="0">
                <a:solidFill>
                  <a:schemeClr val="hlink"/>
                </a:solidFill>
              </a:rPr>
              <a:t>Small Deformation</a:t>
            </a:r>
          </a:p>
        </p:txBody>
      </p:sp>
      <p:sp>
        <p:nvSpPr>
          <p:cNvPr id="248838" name="Text Box 6"/>
          <p:cNvSpPr txBox="1">
            <a:spLocks noChangeArrowheads="1"/>
          </p:cNvSpPr>
          <p:nvPr/>
        </p:nvSpPr>
        <p:spPr bwMode="auto">
          <a:xfrm>
            <a:off x="4800600" y="3152775"/>
            <a:ext cx="20764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 b="0">
                <a:solidFill>
                  <a:schemeClr val="hlink"/>
                </a:solidFill>
              </a:rPr>
              <a:t>Large Deformation</a:t>
            </a:r>
          </a:p>
        </p:txBody>
      </p:sp>
    </p:spTree>
    <p:extLst>
      <p:ext uri="{BB962C8B-B14F-4D97-AF65-F5344CB8AC3E}">
        <p14:creationId xmlns:p14="http://schemas.microsoft.com/office/powerpoint/2010/main" val="183606961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8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8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8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8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8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8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8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7" grpId="0"/>
      <p:bldP spid="2488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Truck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>
          <a:xfrm>
            <a:off x="754194" y="1219200"/>
            <a:ext cx="7891200" cy="4368184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The Truck holds the King Pin which is the shaft around which the Axle pivots.</a:t>
            </a:r>
          </a:p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249860" name="Picture 4" descr="Assembly2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57400"/>
            <a:ext cx="4827588" cy="429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304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Multibody Parts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2895600"/>
            <a:ext cx="8382000" cy="1066800"/>
          </a:xfrm>
        </p:spPr>
        <p:txBody>
          <a:bodyPr/>
          <a:lstStyle/>
          <a:p>
            <a:pPr algn="ctr" eaLnBrk="1" hangingPunct="1"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Multibody parts occur when there is more than one continuous solid in the same part file.</a:t>
            </a:r>
          </a:p>
        </p:txBody>
      </p:sp>
    </p:spTree>
    <p:extLst>
      <p:ext uri="{BB962C8B-B14F-4D97-AF65-F5344CB8AC3E}">
        <p14:creationId xmlns:p14="http://schemas.microsoft.com/office/powerpoint/2010/main" val="157986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Design Intent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One face mounts solidly to the Deck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Bearings mounted to allow King Pin to pivot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Hex nuts will be molded into the Truck for suspension adjustment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509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0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0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Stress Results</a:t>
            </a:r>
          </a:p>
        </p:txBody>
      </p:sp>
      <p:pic>
        <p:nvPicPr>
          <p:cNvPr id="27651" name="Picture 3" descr="Axel119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066800"/>
            <a:ext cx="7391400" cy="531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315780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Displacement Results</a:t>
            </a:r>
          </a:p>
        </p:txBody>
      </p:sp>
      <p:pic>
        <p:nvPicPr>
          <p:cNvPr id="28675" name="Picture 3" descr="Axel121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990600"/>
            <a:ext cx="7467600" cy="536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1504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Factor Of Safety</a:t>
            </a:r>
          </a:p>
        </p:txBody>
      </p:sp>
      <p:pic>
        <p:nvPicPr>
          <p:cNvPr id="29699" name="Picture 3" descr="Axel127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846138"/>
            <a:ext cx="7543800" cy="541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3249271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Creating a Multibody</a:t>
            </a:r>
          </a:p>
        </p:txBody>
      </p:sp>
      <p:sp>
        <p:nvSpPr>
          <p:cNvPr id="2334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000"/>
              </a:spcBef>
            </a:pPr>
            <a:r>
              <a:rPr lang="en-US" smtClean="0">
                <a:latin typeface="Arial" charset="0"/>
                <a:cs typeface="Arial" charset="0"/>
              </a:rPr>
              <a:t>Multibodies can be created with the following commands: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Extruded bosses and cuts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Revolved bosses and cuts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Swept bosses and cuts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Lofted bosses and cuts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Thickened cuts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Cavities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7618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3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3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3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3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3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34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347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Combine Command</a:t>
            </a:r>
          </a:p>
        </p:txBody>
      </p:sp>
      <p:sp>
        <p:nvSpPr>
          <p:cNvPr id="2344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The Combine command      creates a single solid body by: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Adding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Subtracting </a:t>
            </a:r>
            <a:endParaRPr lang="en-US" dirty="0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Common</a:t>
            </a:r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234500" name="Picture 4" descr="icon_combin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27463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66701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4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4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44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44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Body Addition</a:t>
            </a:r>
          </a:p>
        </p:txBody>
      </p:sp>
      <p:sp>
        <p:nvSpPr>
          <p:cNvPr id="2355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Individual bodies add together to form a single body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Adding Bodies 1, 2 and 3</a:t>
            </a:r>
          </a:p>
        </p:txBody>
      </p:sp>
      <p:pic>
        <p:nvPicPr>
          <p:cNvPr id="235524" name="Picture 4" descr="combinesample0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581400"/>
            <a:ext cx="2598738" cy="190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25" name="Picture 5" descr="combinesample0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3581400"/>
            <a:ext cx="2647950" cy="197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27" name="AutoShape 7"/>
          <p:cNvSpPr>
            <a:spLocks noChangeArrowheads="1"/>
          </p:cNvSpPr>
          <p:nvPr/>
        </p:nvSpPr>
        <p:spPr bwMode="auto">
          <a:xfrm>
            <a:off x="4343400" y="4419600"/>
            <a:ext cx="838200" cy="45720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hlink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28" name="Text Box 8"/>
          <p:cNvSpPr txBox="1">
            <a:spLocks noChangeArrowheads="1"/>
          </p:cNvSpPr>
          <p:nvPr/>
        </p:nvSpPr>
        <p:spPr bwMode="auto">
          <a:xfrm>
            <a:off x="1066800" y="57150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2</a:t>
            </a:r>
          </a:p>
        </p:txBody>
      </p:sp>
      <p:sp>
        <p:nvSpPr>
          <p:cNvPr id="235529" name="Text Box 9"/>
          <p:cNvSpPr txBox="1">
            <a:spLocks noChangeArrowheads="1"/>
          </p:cNvSpPr>
          <p:nvPr/>
        </p:nvSpPr>
        <p:spPr bwMode="auto">
          <a:xfrm>
            <a:off x="7162800" y="5486400"/>
            <a:ext cx="8826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Result</a:t>
            </a:r>
          </a:p>
        </p:txBody>
      </p:sp>
      <p:sp>
        <p:nvSpPr>
          <p:cNvPr id="235530" name="Text Box 10"/>
          <p:cNvSpPr txBox="1">
            <a:spLocks noChangeArrowheads="1"/>
          </p:cNvSpPr>
          <p:nvPr/>
        </p:nvSpPr>
        <p:spPr bwMode="auto">
          <a:xfrm>
            <a:off x="3124200" y="54864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3</a:t>
            </a:r>
          </a:p>
        </p:txBody>
      </p:sp>
      <p:sp>
        <p:nvSpPr>
          <p:cNvPr id="235531" name="Text Box 11"/>
          <p:cNvSpPr txBox="1">
            <a:spLocks noChangeArrowheads="1"/>
          </p:cNvSpPr>
          <p:nvPr/>
        </p:nvSpPr>
        <p:spPr bwMode="auto">
          <a:xfrm>
            <a:off x="609600" y="32766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1</a:t>
            </a:r>
          </a:p>
        </p:txBody>
      </p:sp>
      <p:sp>
        <p:nvSpPr>
          <p:cNvPr id="235532" name="Line 12"/>
          <p:cNvSpPr>
            <a:spLocks noChangeShapeType="1"/>
          </p:cNvSpPr>
          <p:nvPr/>
        </p:nvSpPr>
        <p:spPr bwMode="auto">
          <a:xfrm>
            <a:off x="1295400" y="3581400"/>
            <a:ext cx="3810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3" name="Line 13"/>
          <p:cNvSpPr>
            <a:spLocks noChangeShapeType="1"/>
          </p:cNvSpPr>
          <p:nvPr/>
        </p:nvSpPr>
        <p:spPr bwMode="auto">
          <a:xfrm flipV="1">
            <a:off x="1447800" y="5257800"/>
            <a:ext cx="228600" cy="533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534" name="Line 14"/>
          <p:cNvSpPr>
            <a:spLocks noChangeShapeType="1"/>
          </p:cNvSpPr>
          <p:nvPr/>
        </p:nvSpPr>
        <p:spPr bwMode="auto">
          <a:xfrm flipH="1" flipV="1">
            <a:off x="3505200" y="5029200"/>
            <a:ext cx="76200" cy="533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94949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5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5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5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5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5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35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235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35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5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7" grpId="0" animBg="1"/>
      <p:bldP spid="235528" grpId="0"/>
      <p:bldP spid="235529" grpId="0"/>
      <p:bldP spid="235530" grpId="0"/>
      <p:bldP spid="235531" grpId="0"/>
      <p:bldP spid="235532" grpId="0" animBg="1"/>
      <p:bldP spid="235533" grpId="0" animBg="1"/>
      <p:bldP spid="2355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Subtract Bodies</a:t>
            </a:r>
          </a:p>
        </p:txBody>
      </p:sp>
      <p:sp>
        <p:nvSpPr>
          <p:cNvPr id="236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One body volume is removed from the other volume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Subtracting Body 1 from Body 2</a:t>
            </a:r>
          </a:p>
        </p:txBody>
      </p:sp>
      <p:pic>
        <p:nvPicPr>
          <p:cNvPr id="236548" name="Picture 4" descr="combinesample0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276600"/>
            <a:ext cx="1992313" cy="275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6549" name="Picture 5" descr="combinesample0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581400"/>
            <a:ext cx="1096963" cy="2071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550" name="AutoShape 6"/>
          <p:cNvSpPr>
            <a:spLocks noChangeArrowheads="1"/>
          </p:cNvSpPr>
          <p:nvPr/>
        </p:nvSpPr>
        <p:spPr bwMode="auto">
          <a:xfrm>
            <a:off x="4343400" y="4419600"/>
            <a:ext cx="838200" cy="45720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hlink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6551" name="Text Box 7"/>
          <p:cNvSpPr txBox="1">
            <a:spLocks noChangeArrowheads="1"/>
          </p:cNvSpPr>
          <p:nvPr/>
        </p:nvSpPr>
        <p:spPr bwMode="auto">
          <a:xfrm>
            <a:off x="1828800" y="61722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2</a:t>
            </a:r>
          </a:p>
        </p:txBody>
      </p:sp>
      <p:sp>
        <p:nvSpPr>
          <p:cNvPr id="236552" name="Text Box 8"/>
          <p:cNvSpPr txBox="1">
            <a:spLocks noChangeArrowheads="1"/>
          </p:cNvSpPr>
          <p:nvPr/>
        </p:nvSpPr>
        <p:spPr bwMode="auto">
          <a:xfrm>
            <a:off x="7162800" y="5486400"/>
            <a:ext cx="8826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Result</a:t>
            </a:r>
          </a:p>
        </p:txBody>
      </p:sp>
      <p:sp>
        <p:nvSpPr>
          <p:cNvPr id="236553" name="Text Box 9"/>
          <p:cNvSpPr txBox="1">
            <a:spLocks noChangeArrowheads="1"/>
          </p:cNvSpPr>
          <p:nvPr/>
        </p:nvSpPr>
        <p:spPr bwMode="auto">
          <a:xfrm>
            <a:off x="838200" y="31242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1</a:t>
            </a:r>
          </a:p>
        </p:txBody>
      </p:sp>
      <p:sp>
        <p:nvSpPr>
          <p:cNvPr id="236554" name="Line 10"/>
          <p:cNvSpPr>
            <a:spLocks noChangeShapeType="1"/>
          </p:cNvSpPr>
          <p:nvPr/>
        </p:nvSpPr>
        <p:spPr bwMode="auto">
          <a:xfrm>
            <a:off x="1524000" y="3429000"/>
            <a:ext cx="381000" cy="4572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6555" name="Line 11"/>
          <p:cNvSpPr>
            <a:spLocks noChangeShapeType="1"/>
          </p:cNvSpPr>
          <p:nvPr/>
        </p:nvSpPr>
        <p:spPr bwMode="auto">
          <a:xfrm flipV="1">
            <a:off x="2209800" y="5943600"/>
            <a:ext cx="304800" cy="3048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852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6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6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6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6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236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236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50" grpId="0" animBg="1"/>
      <p:bldP spid="236551" grpId="0"/>
      <p:bldP spid="236552" grpId="0"/>
      <p:bldP spid="236553" grpId="0"/>
      <p:bldP spid="236554" grpId="0" animBg="1"/>
      <p:bldP spid="23655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Common Body</a:t>
            </a:r>
          </a:p>
        </p:txBody>
      </p:sp>
      <p:sp>
        <p:nvSpPr>
          <p:cNvPr id="2375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resulting body is the volume common to initial volumes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Also known as an </a:t>
            </a:r>
            <a:r>
              <a:rPr lang="en-US" i="1" smtClean="0">
                <a:latin typeface="Arial" charset="0"/>
                <a:cs typeface="Arial" charset="0"/>
              </a:rPr>
              <a:t>Intersection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i="1" smtClean="0">
                <a:latin typeface="Arial" charset="0"/>
                <a:cs typeface="Arial" charset="0"/>
              </a:rPr>
              <a:t>Combining Bodies 1 and 2 using Common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37572" name="Picture 4" descr="bool1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3810000"/>
            <a:ext cx="2787650" cy="210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7573" name="Picture 5" descr="bool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886200"/>
            <a:ext cx="2403475" cy="1903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7574" name="AutoShape 6"/>
          <p:cNvSpPr>
            <a:spLocks noChangeArrowheads="1"/>
          </p:cNvSpPr>
          <p:nvPr/>
        </p:nvSpPr>
        <p:spPr bwMode="auto">
          <a:xfrm>
            <a:off x="4343400" y="4419600"/>
            <a:ext cx="838200" cy="457200"/>
          </a:xfrm>
          <a:prstGeom prst="rightArrow">
            <a:avLst>
              <a:gd name="adj1" fmla="val 50000"/>
              <a:gd name="adj2" fmla="val 45833"/>
            </a:avLst>
          </a:prstGeom>
          <a:solidFill>
            <a:schemeClr val="hlink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7575" name="Text Box 7"/>
          <p:cNvSpPr txBox="1">
            <a:spLocks noChangeArrowheads="1"/>
          </p:cNvSpPr>
          <p:nvPr/>
        </p:nvSpPr>
        <p:spPr bwMode="auto">
          <a:xfrm>
            <a:off x="1828800" y="56388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2</a:t>
            </a:r>
          </a:p>
        </p:txBody>
      </p:sp>
      <p:sp>
        <p:nvSpPr>
          <p:cNvPr id="237576" name="Text Box 8"/>
          <p:cNvSpPr txBox="1">
            <a:spLocks noChangeArrowheads="1"/>
          </p:cNvSpPr>
          <p:nvPr/>
        </p:nvSpPr>
        <p:spPr bwMode="auto">
          <a:xfrm>
            <a:off x="6629400" y="5791200"/>
            <a:ext cx="8826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Result</a:t>
            </a:r>
          </a:p>
        </p:txBody>
      </p:sp>
      <p:sp>
        <p:nvSpPr>
          <p:cNvPr id="237577" name="Text Box 9"/>
          <p:cNvSpPr txBox="1">
            <a:spLocks noChangeArrowheads="1"/>
          </p:cNvSpPr>
          <p:nvPr/>
        </p:nvSpPr>
        <p:spPr bwMode="auto">
          <a:xfrm>
            <a:off x="2667000" y="3733800"/>
            <a:ext cx="9461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rgbClr val="D9413D"/>
                </a:solidFill>
              </a:rPr>
              <a:t>Body 1</a:t>
            </a:r>
          </a:p>
        </p:txBody>
      </p:sp>
      <p:sp>
        <p:nvSpPr>
          <p:cNvPr id="237578" name="Line 10"/>
          <p:cNvSpPr>
            <a:spLocks noChangeShapeType="1"/>
          </p:cNvSpPr>
          <p:nvPr/>
        </p:nvSpPr>
        <p:spPr bwMode="auto">
          <a:xfrm flipH="1">
            <a:off x="2895600" y="4038600"/>
            <a:ext cx="228600" cy="533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7579" name="Line 11"/>
          <p:cNvSpPr>
            <a:spLocks noChangeShapeType="1"/>
          </p:cNvSpPr>
          <p:nvPr/>
        </p:nvSpPr>
        <p:spPr bwMode="auto">
          <a:xfrm flipV="1">
            <a:off x="2209800" y="5181600"/>
            <a:ext cx="228600" cy="533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47258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7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75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37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7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7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7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7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7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237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37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37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74" grpId="0" animBg="1"/>
      <p:bldP spid="237575" grpId="0"/>
      <p:bldP spid="237576" grpId="0"/>
      <p:bldP spid="237577" grpId="0"/>
      <p:bldP spid="237578" grpId="0" animBg="1"/>
      <p:bldP spid="23757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Axle and Truck</a:t>
            </a:r>
          </a:p>
        </p:txBody>
      </p:sp>
      <p:pic>
        <p:nvPicPr>
          <p:cNvPr id="238596" name="Picture 4" descr="ProductDefinintion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066800"/>
            <a:ext cx="6789738" cy="507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8597" name="Text Box 5"/>
          <p:cNvSpPr txBox="1">
            <a:spLocks noChangeArrowheads="1"/>
          </p:cNvSpPr>
          <p:nvPr/>
        </p:nvSpPr>
        <p:spPr bwMode="auto">
          <a:xfrm>
            <a:off x="6019800" y="1371600"/>
            <a:ext cx="1219200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>
                <a:solidFill>
                  <a:schemeClr val="bg1"/>
                </a:solidFill>
              </a:rPr>
              <a:t>Truck</a:t>
            </a:r>
          </a:p>
        </p:txBody>
      </p:sp>
      <p:sp>
        <p:nvSpPr>
          <p:cNvPr id="238598" name="Text Box 6"/>
          <p:cNvSpPr txBox="1">
            <a:spLocks noChangeArrowheads="1"/>
          </p:cNvSpPr>
          <p:nvPr/>
        </p:nvSpPr>
        <p:spPr bwMode="auto">
          <a:xfrm>
            <a:off x="3581400" y="4648200"/>
            <a:ext cx="100647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34950" indent="-2349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2400">
                <a:solidFill>
                  <a:schemeClr val="bg1"/>
                </a:solidFill>
              </a:rPr>
              <a:t>Axle</a:t>
            </a:r>
          </a:p>
        </p:txBody>
      </p:sp>
      <p:sp>
        <p:nvSpPr>
          <p:cNvPr id="238599" name="Line 7"/>
          <p:cNvSpPr>
            <a:spLocks noChangeShapeType="1"/>
          </p:cNvSpPr>
          <p:nvPr/>
        </p:nvSpPr>
        <p:spPr bwMode="auto">
          <a:xfrm flipH="1" flipV="1">
            <a:off x="3200400" y="4114800"/>
            <a:ext cx="381000" cy="685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8600" name="Line 8"/>
          <p:cNvSpPr>
            <a:spLocks noChangeShapeType="1"/>
          </p:cNvSpPr>
          <p:nvPr/>
        </p:nvSpPr>
        <p:spPr bwMode="auto">
          <a:xfrm flipH="1">
            <a:off x="5486400" y="1676400"/>
            <a:ext cx="609600" cy="533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25422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8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8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8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8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8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7" grpId="0"/>
      <p:bldP spid="238598" grpId="0"/>
      <p:bldP spid="238599" grpId="0" animBg="1"/>
      <p:bldP spid="23860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The Axle</a:t>
            </a:r>
          </a:p>
        </p:txBody>
      </p:sp>
      <p:sp>
        <p:nvSpPr>
          <p:cNvPr id="2396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Axle is the connection between the wheels and the Truck.</a:t>
            </a:r>
          </a:p>
        </p:txBody>
      </p:sp>
      <p:pic>
        <p:nvPicPr>
          <p:cNvPr id="239620" name="Picture 4" descr="Axel01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2590800"/>
            <a:ext cx="7848600" cy="3386138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5727372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96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AB90C0CB-45BF-4E76-86B7-12C40617BFAA}">
  <ds:schemaRefs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4</TotalTime>
  <Words>353</Words>
  <Application>Microsoft Office PowerPoint</Application>
  <PresentationFormat>On-screen Show (4:3)</PresentationFormat>
  <Paragraphs>95</Paragraphs>
  <Slides>23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SW_CORP_PPT_TEMPLATE_EDU_2012</vt:lpstr>
      <vt:lpstr>Mountainboard - Lesson 6 Multibody Parts – The Axle and Truck</vt:lpstr>
      <vt:lpstr>Multibody Parts</vt:lpstr>
      <vt:lpstr>Creating a Multibody</vt:lpstr>
      <vt:lpstr>Combine Command</vt:lpstr>
      <vt:lpstr>Body Addition</vt:lpstr>
      <vt:lpstr>Subtract Bodies</vt:lpstr>
      <vt:lpstr>Common Body</vt:lpstr>
      <vt:lpstr>Axle and Truck</vt:lpstr>
      <vt:lpstr>The Axle</vt:lpstr>
      <vt:lpstr>Design Intent</vt:lpstr>
      <vt:lpstr>SolidWorks Simulation</vt:lpstr>
      <vt:lpstr>Terms</vt:lpstr>
      <vt:lpstr>Terms</vt:lpstr>
      <vt:lpstr>Steps in the FEA Process</vt:lpstr>
      <vt:lpstr>Build Mathematical Model</vt:lpstr>
      <vt:lpstr>Build Finite Element Model</vt:lpstr>
      <vt:lpstr>Limitations of SolidWorks Simulation</vt:lpstr>
      <vt:lpstr>Limitations of SolidWorks Simulation</vt:lpstr>
      <vt:lpstr>The Truck</vt:lpstr>
      <vt:lpstr>Design Intent</vt:lpstr>
      <vt:lpstr>Stress Results</vt:lpstr>
      <vt:lpstr>Displacement Results</vt:lpstr>
      <vt:lpstr>Factor Of Safety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Mountainboard - Lesson 6 Multibody Parts – The Axle and Truck</dc:title>
  <dc:creator>Jim Boland</dc:creator>
  <cp:lastModifiedBy>Jim Boland</cp:lastModifiedBy>
  <cp:revision>4</cp:revision>
  <dcterms:created xsi:type="dcterms:W3CDTF">2012-02-29T23:20:43Z</dcterms:created>
  <dcterms:modified xsi:type="dcterms:W3CDTF">2012-03-07T22:52:11Z</dcterms:modified>
</cp:coreProperties>
</file>