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49"/>
  </p:notesMasterIdLst>
  <p:handoutMasterIdLst>
    <p:handoutMasterId r:id="rId50"/>
  </p:handoutMasterIdLst>
  <p:sldIdLst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7" r:id="rId20"/>
    <p:sldId id="288" r:id="rId21"/>
    <p:sldId id="289" r:id="rId22"/>
    <p:sldId id="290" r:id="rId23"/>
    <p:sldId id="291" r:id="rId24"/>
    <p:sldId id="292" r:id="rId25"/>
    <p:sldId id="293" r:id="rId26"/>
    <p:sldId id="294" r:id="rId27"/>
    <p:sldId id="295" r:id="rId28"/>
    <p:sldId id="296" r:id="rId29"/>
    <p:sldId id="297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305" r:id="rId38"/>
    <p:sldId id="306" r:id="rId39"/>
    <p:sldId id="307" r:id="rId40"/>
    <p:sldId id="308" r:id="rId41"/>
    <p:sldId id="309" r:id="rId42"/>
    <p:sldId id="310" r:id="rId43"/>
    <p:sldId id="311" r:id="rId44"/>
    <p:sldId id="312" r:id="rId45"/>
    <p:sldId id="313" r:id="rId46"/>
    <p:sldId id="314" r:id="rId47"/>
    <p:sldId id="315" r:id="rId4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54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8" Type="http://schemas.openxmlformats.org/officeDocument/2006/relationships/slide" Target="slides/slide4.xml"/><Relationship Id="rId51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07/03/2012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36191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599" y="107950"/>
            <a:ext cx="6797675" cy="8001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02163" y="1296988"/>
            <a:ext cx="4249737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02163" y="3803650"/>
            <a:ext cx="4249737" cy="235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08139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64112"/>
            <a:ext cx="84582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0CF04D-3CFE-4577-9ED2-26E054CFBAC6}" type="datetimeFigureOut">
              <a:rPr lang="en-US"/>
              <a:pPr>
                <a:defRPr/>
              </a:pPr>
              <a:t>3/7/2012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F1E3E4-B9DB-4556-863A-24A5FCFFB09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479845"/>
      </p:ext>
    </p:extLst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399" y="107950"/>
            <a:ext cx="6873875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02163" y="1296988"/>
            <a:ext cx="4249737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3276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4C98B1-A551-4EA5-BC12-BF2F8EB0CE30}" type="datetimeFigureOut">
              <a:rPr lang="en-US"/>
              <a:pPr>
                <a:defRPr/>
              </a:pPr>
              <a:t>3/7/2012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F9AE7B-CDB1-4D13-8044-4B215433A8A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012868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E95206-EC0C-43EF-8E7D-2BA7BDFE308A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4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5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  <p:sldLayoutId id="2147483669" r:id="rId19"/>
    <p:sldLayoutId id="2147483670" r:id="rId20"/>
    <p:sldLayoutId id="2147483671" r:id="rId21"/>
    <p:sldLayoutId id="2147483672" r:id="rId22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wmf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9.wmf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0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0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1143000" y="1612900"/>
            <a:ext cx="7772400" cy="533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Mountainboard - Lesson 5</a:t>
            </a:r>
            <a:br>
              <a:rPr lang="en-US" smtClean="0"/>
            </a:br>
            <a:r>
              <a:rPr lang="en-US" smtClean="0"/>
              <a:t>Thin Features – The Deck</a:t>
            </a:r>
          </a:p>
        </p:txBody>
      </p:sp>
      <p:sp>
        <p:nvSpPr>
          <p:cNvPr id="15363" name="Rectangle 9"/>
          <p:cNvSpPr>
            <a:spLocks noGrp="1" noChangeArrowheads="1"/>
          </p:cNvSpPr>
          <p:nvPr>
            <p:ph type="subTitle" idx="4294967295"/>
          </p:nvPr>
        </p:nvSpPr>
        <p:spPr>
          <a:xfrm>
            <a:off x="6400800" y="2971800"/>
            <a:ext cx="2514600" cy="205740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School’s Name</a:t>
            </a:r>
          </a:p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Teacher’s Name</a:t>
            </a:r>
          </a:p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22609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07950"/>
            <a:ext cx="8229600" cy="8001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Arial" charset="0"/>
                <a:cs typeface="Arial" charset="0"/>
              </a:rPr>
              <a:t>To Hide All the Feature Dimensions for a Selected Feature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5426075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Right-click the feature in the FeatureManager design tree, and select </a:t>
            </a:r>
            <a:r>
              <a:rPr lang="en-US" u="sng" smtClean="0">
                <a:latin typeface="Arial" charset="0"/>
                <a:cs typeface="Arial" charset="0"/>
              </a:rPr>
              <a:t>Hide All Dimensions</a:t>
            </a:r>
            <a:r>
              <a:rPr lang="en-US" smtClean="0">
                <a:latin typeface="Arial" charset="0"/>
                <a:cs typeface="Arial" charset="0"/>
              </a:rPr>
              <a:t> from the shortcut menu.</a:t>
            </a:r>
          </a:p>
        </p:txBody>
      </p:sp>
      <p:pic>
        <p:nvPicPr>
          <p:cNvPr id="24580" name="Picture 6" descr="HideD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371600"/>
            <a:ext cx="2130425" cy="458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614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6" descr="HideDim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371600"/>
            <a:ext cx="5257800" cy="429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To Hide Individual Dimensions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3932237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Right-click the dimension, and select </a:t>
            </a:r>
            <a:r>
              <a:rPr lang="en-US" u="sng" smtClean="0">
                <a:latin typeface="Arial" charset="0"/>
                <a:cs typeface="Arial" charset="0"/>
              </a:rPr>
              <a:t>Hide</a:t>
            </a:r>
            <a:r>
              <a:rPr lang="en-US" smtClean="0">
                <a:latin typeface="Arial" charset="0"/>
                <a:cs typeface="Arial" charset="0"/>
              </a:rPr>
              <a:t> from the shortcut menu.</a:t>
            </a:r>
          </a:p>
        </p:txBody>
      </p:sp>
    </p:spTree>
    <p:extLst>
      <p:ext uri="{BB962C8B-B14F-4D97-AF65-F5344CB8AC3E}">
        <p14:creationId xmlns:p14="http://schemas.microsoft.com/office/powerpoint/2010/main" val="232386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To Display Dimension Names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3760787" cy="4862512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Tools</a:t>
            </a:r>
            <a:r>
              <a:rPr lang="en-US" smtClean="0">
                <a:latin typeface="Arial" charset="0"/>
                <a:cs typeface="Arial" charset="0"/>
              </a:rPr>
              <a:t>, </a:t>
            </a:r>
            <a:r>
              <a:rPr lang="en-US" u="sng" smtClean="0">
                <a:latin typeface="Arial" charset="0"/>
                <a:cs typeface="Arial" charset="0"/>
              </a:rPr>
              <a:t>Options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General</a:t>
            </a:r>
            <a:r>
              <a:rPr lang="en-US" smtClean="0">
                <a:latin typeface="Arial" charset="0"/>
                <a:cs typeface="Arial" charset="0"/>
              </a:rPr>
              <a:t> on the </a:t>
            </a:r>
            <a:r>
              <a:rPr lang="en-US" u="sng" smtClean="0">
                <a:latin typeface="Arial" charset="0"/>
                <a:cs typeface="Arial" charset="0"/>
              </a:rPr>
              <a:t>System Options</a:t>
            </a:r>
            <a:r>
              <a:rPr lang="en-US" smtClean="0">
                <a:latin typeface="Arial" charset="0"/>
                <a:cs typeface="Arial" charset="0"/>
              </a:rPr>
              <a:t> tab.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Show dimension names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OK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</p:txBody>
      </p:sp>
      <p:pic>
        <p:nvPicPr>
          <p:cNvPr id="7270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62400" y="1828800"/>
            <a:ext cx="4876800" cy="3863975"/>
          </a:xfrm>
          <a:noFill/>
        </p:spPr>
      </p:pic>
    </p:spTree>
    <p:extLst>
      <p:ext uri="{BB962C8B-B14F-4D97-AF65-F5344CB8AC3E}">
        <p14:creationId xmlns:p14="http://schemas.microsoft.com/office/powerpoint/2010/main" val="132750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7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To Rename a Dimension</a:t>
            </a:r>
          </a:p>
        </p:txBody>
      </p:sp>
      <p:sp>
        <p:nvSpPr>
          <p:cNvPr id="747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6046787" cy="4862512"/>
          </a:xfrm>
        </p:spPr>
        <p:txBody>
          <a:bodyPr/>
          <a:lstStyle/>
          <a:p>
            <a:pPr marL="533400" indent="-5334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Display the dimension.</a:t>
            </a:r>
          </a:p>
          <a:p>
            <a:pPr marL="806450" lvl="1" indent="-457200"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Either double-click the feature to display its dimensions.</a:t>
            </a:r>
            <a:endParaRPr lang="en-US" smtClean="0">
              <a:latin typeface="Arial" charset="0"/>
              <a:cs typeface="Arial" charset="0"/>
            </a:endParaRPr>
          </a:p>
          <a:p>
            <a:pPr marL="806450" lvl="1" indent="-457200"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Or, right-click the Annotations folder, and select </a:t>
            </a:r>
            <a:r>
              <a:rPr lang="en-US" b="1" u="sng" smtClean="0">
                <a:latin typeface="Arial" charset="0"/>
                <a:cs typeface="Arial" charset="0"/>
              </a:rPr>
              <a:t>Show Feature Dimensions</a:t>
            </a:r>
            <a:r>
              <a:rPr lang="en-US" b="1" smtClean="0">
                <a:latin typeface="Arial" charset="0"/>
                <a:cs typeface="Arial" charset="0"/>
              </a:rPr>
              <a:t>.</a:t>
            </a:r>
          </a:p>
          <a:p>
            <a:pPr marL="533400" indent="-5334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 startAt="2"/>
            </a:pPr>
            <a:r>
              <a:rPr lang="en-US" smtClean="0">
                <a:latin typeface="Arial" charset="0"/>
                <a:cs typeface="Arial" charset="0"/>
              </a:rPr>
              <a:t>Click the 70mm diameter dimension, and in the </a:t>
            </a:r>
            <a:r>
              <a:rPr lang="en-US" u="sng" smtClean="0">
                <a:latin typeface="Arial" charset="0"/>
                <a:cs typeface="Arial" charset="0"/>
              </a:rPr>
              <a:t>PropertyManager</a:t>
            </a:r>
            <a:r>
              <a:rPr lang="en-US" smtClean="0">
                <a:latin typeface="Arial" charset="0"/>
                <a:cs typeface="Arial" charset="0"/>
              </a:rPr>
              <a:t>, rename the dimension to</a:t>
            </a:r>
            <a:r>
              <a:rPr lang="en-US" i="1" smtClean="0">
                <a:latin typeface="Arial" charset="0"/>
                <a:cs typeface="Arial" charset="0"/>
              </a:rPr>
              <a:t> knob_dia</a:t>
            </a:r>
            <a:r>
              <a:rPr lang="en-US" smtClean="0">
                <a:latin typeface="Arial" charset="0"/>
                <a:cs typeface="Arial" charset="0"/>
              </a:rPr>
              <a:t>, then click OK.</a:t>
            </a:r>
          </a:p>
          <a:p>
            <a:pPr marL="533400" indent="-533400" eaLnBrk="1" hangingPunct="1">
              <a:lnSpc>
                <a:spcPct val="85000"/>
              </a:lnSpc>
              <a:spcBef>
                <a:spcPts val="2000"/>
              </a:spcBef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Note: “</a:t>
            </a:r>
            <a:r>
              <a:rPr lang="en-US" i="1" smtClean="0">
                <a:latin typeface="Arial" charset="0"/>
                <a:cs typeface="Arial" charset="0"/>
              </a:rPr>
              <a:t>@Sketch2” is automatically added to the dimension name.</a:t>
            </a:r>
          </a:p>
        </p:txBody>
      </p:sp>
      <p:pic>
        <p:nvPicPr>
          <p:cNvPr id="27652" name="Picture 6" descr="renameDi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295400"/>
            <a:ext cx="1462088" cy="477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3" name="Oval 8"/>
          <p:cNvSpPr>
            <a:spLocks noChangeArrowheads="1"/>
          </p:cNvSpPr>
          <p:nvPr/>
        </p:nvSpPr>
        <p:spPr bwMode="auto">
          <a:xfrm>
            <a:off x="7010400" y="3505200"/>
            <a:ext cx="1143000" cy="228600"/>
          </a:xfrm>
          <a:prstGeom prst="ellipse">
            <a:avLst/>
          </a:prstGeom>
          <a:noFill/>
          <a:ln w="28575" algn="ctr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004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47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47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47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7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399" y="107950"/>
            <a:ext cx="6873875" cy="8001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Rename these Dimensions</a:t>
            </a:r>
          </a:p>
        </p:txBody>
      </p:sp>
      <p:sp>
        <p:nvSpPr>
          <p:cNvPr id="77827" name="AutoShape 3"/>
          <p:cNvSpPr>
            <a:spLocks noGrp="1" noChangeAspect="1" noChangeArrowheads="1"/>
          </p:cNvSpPr>
          <p:nvPr>
            <p:ph type="body" sz="half" idx="1"/>
          </p:nvPr>
        </p:nvSpPr>
        <p:spPr>
          <a:xfrm>
            <a:off x="201613" y="1296988"/>
            <a:ext cx="4522787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Height of the box to </a:t>
            </a:r>
            <a:r>
              <a:rPr lang="en-US" i="1" smtClean="0">
                <a:latin typeface="Arial" charset="0"/>
                <a:cs typeface="Arial" charset="0"/>
              </a:rPr>
              <a:t>box_height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Width of the box to </a:t>
            </a:r>
            <a:r>
              <a:rPr lang="en-US" i="1" smtClean="0">
                <a:latin typeface="Arial" charset="0"/>
                <a:cs typeface="Arial" charset="0"/>
              </a:rPr>
              <a:t>box_width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Diameter of the hole in the knob to </a:t>
            </a:r>
            <a:r>
              <a:rPr lang="en-US" i="1" smtClean="0">
                <a:latin typeface="Arial" charset="0"/>
                <a:cs typeface="Arial" charset="0"/>
              </a:rPr>
              <a:t>hole_dia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Radius of outside corners to </a:t>
            </a:r>
            <a:r>
              <a:rPr lang="en-US" i="1" smtClean="0">
                <a:latin typeface="Arial" charset="0"/>
                <a:cs typeface="Arial" charset="0"/>
              </a:rPr>
              <a:t>fillet_radius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778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02163" y="1917700"/>
            <a:ext cx="4249737" cy="3621088"/>
          </a:xfrm>
          <a:noFill/>
        </p:spPr>
      </p:pic>
    </p:spTree>
    <p:extLst>
      <p:ext uri="{BB962C8B-B14F-4D97-AF65-F5344CB8AC3E}">
        <p14:creationId xmlns:p14="http://schemas.microsoft.com/office/powerpoint/2010/main" val="75047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78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78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78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7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990599" y="107950"/>
            <a:ext cx="6797675" cy="8001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Design Intent</a:t>
            </a:r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797425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depth of the </a:t>
            </a:r>
            <a:r>
              <a:rPr lang="en-US" i="1" smtClean="0">
                <a:latin typeface="Arial" charset="0"/>
                <a:cs typeface="Arial" charset="0"/>
              </a:rPr>
              <a:t>Knob</a:t>
            </a:r>
            <a:r>
              <a:rPr lang="en-US" smtClean="0">
                <a:latin typeface="Arial" charset="0"/>
                <a:cs typeface="Arial" charset="0"/>
              </a:rPr>
              <a:t> should always be equal to the depth of the </a:t>
            </a:r>
            <a:r>
              <a:rPr lang="en-US" i="1" smtClean="0">
                <a:latin typeface="Arial" charset="0"/>
                <a:cs typeface="Arial" charset="0"/>
              </a:rPr>
              <a:t>Box</a:t>
            </a:r>
            <a:r>
              <a:rPr lang="en-US" smtClean="0">
                <a:latin typeface="Arial" charset="0"/>
                <a:cs typeface="Arial" charset="0"/>
              </a:rPr>
              <a:t> (the base feature).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</a:t>
            </a:r>
            <a:r>
              <a:rPr lang="en-US" i="1" smtClean="0">
                <a:latin typeface="Arial" charset="0"/>
                <a:cs typeface="Arial" charset="0"/>
              </a:rPr>
              <a:t>Knob</a:t>
            </a:r>
            <a:r>
              <a:rPr lang="en-US" smtClean="0">
                <a:latin typeface="Arial" charset="0"/>
                <a:cs typeface="Arial" charset="0"/>
              </a:rPr>
              <a:t> should always be centered on the </a:t>
            </a:r>
            <a:r>
              <a:rPr lang="en-US" i="1" smtClean="0">
                <a:latin typeface="Arial" charset="0"/>
                <a:cs typeface="Arial" charset="0"/>
              </a:rPr>
              <a:t>Box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Dimensions alone are not always the best way to capture design intent.</a:t>
            </a:r>
          </a:p>
        </p:txBody>
      </p:sp>
      <p:pic>
        <p:nvPicPr>
          <p:cNvPr id="809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5988" y="1433513"/>
            <a:ext cx="4002087" cy="4589462"/>
          </a:xfrm>
          <a:noFill/>
        </p:spPr>
      </p:pic>
    </p:spTree>
    <p:extLst>
      <p:ext uri="{BB962C8B-B14F-4D97-AF65-F5344CB8AC3E}">
        <p14:creationId xmlns:p14="http://schemas.microsoft.com/office/powerpoint/2010/main" val="280059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Geometric Relations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Relate geometry through physical relationships such as:</a:t>
            </a: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Concentric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Coradial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Midpoint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Equal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Collinear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Coincident</a:t>
            </a:r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51671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2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62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62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62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6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62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Examples of Geometric Relations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5268912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Sketch Fillet tool automatically creates one radial dimension and 3 </a:t>
            </a:r>
            <a:r>
              <a:rPr lang="en-US" u="sng" smtClean="0">
                <a:latin typeface="Arial" charset="0"/>
                <a:cs typeface="Arial" charset="0"/>
              </a:rPr>
              <a:t>Equal</a:t>
            </a:r>
            <a:r>
              <a:rPr lang="en-US" smtClean="0">
                <a:latin typeface="Arial" charset="0"/>
                <a:cs typeface="Arial" charset="0"/>
              </a:rPr>
              <a:t> relations.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Changing the dimension changes all 4 fillets.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This technique is better than having 4 radial dimensions.</a:t>
            </a:r>
          </a:p>
        </p:txBody>
      </p:sp>
      <p:pic>
        <p:nvPicPr>
          <p:cNvPr id="97284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5588" y="1524000"/>
            <a:ext cx="2887662" cy="1758950"/>
          </a:xfrm>
          <a:noFill/>
        </p:spPr>
      </p:pic>
      <p:pic>
        <p:nvPicPr>
          <p:cNvPr id="97286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3657600"/>
            <a:ext cx="3621088" cy="2355850"/>
          </a:xfrm>
          <a:noFill/>
        </p:spPr>
      </p:pic>
    </p:spTree>
    <p:extLst>
      <p:ext uri="{BB962C8B-B14F-4D97-AF65-F5344CB8AC3E}">
        <p14:creationId xmlns:p14="http://schemas.microsoft.com/office/powerpoint/2010/main" val="44791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7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Examples of Geometric Relations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3775075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Two features.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Making the circle for the boss Coradial with the edge of the base ensures that the boss will always be the correct size regardless of how the base changes.</a:t>
            </a:r>
          </a:p>
        </p:txBody>
      </p:sp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4038600" y="1143000"/>
            <a:ext cx="4910138" cy="4868863"/>
            <a:chOff x="2544" y="720"/>
            <a:chExt cx="3093" cy="3067"/>
          </a:xfrm>
        </p:grpSpPr>
        <p:pic>
          <p:nvPicPr>
            <p:cNvPr id="37894" name="Picture 5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4" y="720"/>
              <a:ext cx="1557" cy="15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5" name="Picture 7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28" y="768"/>
              <a:ext cx="1509" cy="1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6" name="Picture 9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0" y="2693"/>
              <a:ext cx="1515" cy="1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7" name="Picture 10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0" y="2784"/>
              <a:ext cx="1296" cy="10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8" name="Picture 11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6" y="2400"/>
              <a:ext cx="2161" cy="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0364" name="Text Box 12"/>
          <p:cNvSpPr txBox="1">
            <a:spLocks noChangeArrowheads="1"/>
          </p:cNvSpPr>
          <p:nvPr/>
        </p:nvSpPr>
        <p:spPr bwMode="auto">
          <a:xfrm>
            <a:off x="6172200" y="4267200"/>
            <a:ext cx="598488" cy="49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/>
              <a:t>Or</a:t>
            </a:r>
          </a:p>
        </p:txBody>
      </p:sp>
    </p:spTree>
    <p:extLst>
      <p:ext uri="{BB962C8B-B14F-4D97-AF65-F5344CB8AC3E}">
        <p14:creationId xmlns:p14="http://schemas.microsoft.com/office/powerpoint/2010/main" val="2234241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0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6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To Center the </a:t>
            </a:r>
            <a:r>
              <a:rPr lang="en-US" i="1" smtClean="0">
                <a:latin typeface="Arial" charset="0"/>
                <a:cs typeface="Arial" charset="0"/>
              </a:rPr>
              <a:t>Knob</a:t>
            </a:r>
            <a:r>
              <a:rPr lang="en-US" smtClean="0">
                <a:latin typeface="Arial" charset="0"/>
                <a:cs typeface="Arial" charset="0"/>
              </a:rPr>
              <a:t> on the </a:t>
            </a:r>
            <a:r>
              <a:rPr lang="en-US" i="1" smtClean="0">
                <a:latin typeface="Arial" charset="0"/>
                <a:cs typeface="Arial" charset="0"/>
              </a:rPr>
              <a:t>Box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5662612" cy="4862512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Right-click the </a:t>
            </a:r>
            <a:r>
              <a:rPr lang="en-US" i="1" smtClean="0">
                <a:latin typeface="Arial" charset="0"/>
                <a:cs typeface="Arial" charset="0"/>
              </a:rPr>
              <a:t>Knob</a:t>
            </a:r>
            <a:r>
              <a:rPr lang="en-US" smtClean="0">
                <a:latin typeface="Arial" charset="0"/>
                <a:cs typeface="Arial" charset="0"/>
              </a:rPr>
              <a:t> feature, and select </a:t>
            </a:r>
            <a:r>
              <a:rPr lang="en-US" u="sng" smtClean="0">
                <a:latin typeface="Arial" charset="0"/>
                <a:cs typeface="Arial" charset="0"/>
              </a:rPr>
              <a:t>Edit Sketch</a:t>
            </a:r>
            <a:r>
              <a:rPr lang="en-US" smtClean="0">
                <a:latin typeface="Arial" charset="0"/>
                <a:cs typeface="Arial" charset="0"/>
              </a:rPr>
              <a:t>     from the shortcut menu.</a:t>
            </a:r>
          </a:p>
        </p:txBody>
      </p:sp>
      <p:pic>
        <p:nvPicPr>
          <p:cNvPr id="34820" name="Picture 6" descr="EditSketc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1828800"/>
            <a:ext cx="23812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7" name="Picture 7" descr="EditSketchP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1371600"/>
            <a:ext cx="2105025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8834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Families of Parts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5032375" cy="4862512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Many times parts come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in a variety of sizes.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This is called a family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of parts.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It is not efficient to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build each version individually.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Design Tables simplify making families of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parts.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5562600" y="1676400"/>
            <a:ext cx="3276600" cy="3352800"/>
            <a:chOff x="2592" y="1056"/>
            <a:chExt cx="3066" cy="3120"/>
          </a:xfrm>
        </p:grpSpPr>
        <p:pic>
          <p:nvPicPr>
            <p:cNvPr id="16389" name="Picture 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3" y="1104"/>
              <a:ext cx="1423" cy="1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0" name="Picture 6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83" y="1056"/>
              <a:ext cx="1675" cy="1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1" name="Picture 8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2592"/>
              <a:ext cx="1438" cy="1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2" name="Picture 9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6" y="2496"/>
              <a:ext cx="1313" cy="16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9572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Centering the </a:t>
            </a:r>
            <a:r>
              <a:rPr lang="en-US" i="1" smtClean="0">
                <a:latin typeface="Arial" charset="0"/>
                <a:cs typeface="Arial" charset="0"/>
              </a:rPr>
              <a:t>Knob </a:t>
            </a:r>
            <a:r>
              <a:rPr lang="en-US" smtClean="0">
                <a:latin typeface="Arial" charset="0"/>
                <a:cs typeface="Arial" charset="0"/>
              </a:rPr>
              <a:t>on the </a:t>
            </a:r>
            <a:r>
              <a:rPr lang="en-US" i="1" smtClean="0">
                <a:latin typeface="Arial" charset="0"/>
                <a:cs typeface="Arial" charset="0"/>
              </a:rPr>
              <a:t>Box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5346700" cy="4862512"/>
          </a:xfrm>
        </p:spPr>
        <p:txBody>
          <a:bodyPr/>
          <a:lstStyle/>
          <a:p>
            <a:pPr marL="533400" indent="-5334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 startAt="2"/>
            </a:pPr>
            <a:r>
              <a:rPr lang="en-US" smtClean="0">
                <a:latin typeface="Arial" charset="0"/>
                <a:cs typeface="Arial" charset="0"/>
              </a:rPr>
              <a:t>Delete the linear dimensions.</a:t>
            </a:r>
          </a:p>
          <a:p>
            <a:pPr marL="533400" indent="-5334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 startAt="2"/>
            </a:pPr>
            <a:r>
              <a:rPr lang="en-US" smtClean="0">
                <a:latin typeface="Arial" charset="0"/>
                <a:cs typeface="Arial" charset="0"/>
              </a:rPr>
              <a:t>Notice the circle is blue, indicating it is under defined.</a:t>
            </a:r>
          </a:p>
          <a:p>
            <a:pPr marL="533400" indent="-5334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 startAt="2"/>
            </a:pPr>
            <a:r>
              <a:rPr lang="en-US" smtClean="0">
                <a:latin typeface="Arial" charset="0"/>
                <a:cs typeface="Arial" charset="0"/>
              </a:rPr>
              <a:t>Drag the circle to one side. Without dimensions to locate it, it is free to move.</a:t>
            </a:r>
          </a:p>
          <a:p>
            <a:pPr marL="533400" indent="-5334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 startAt="2"/>
            </a:pPr>
            <a:r>
              <a:rPr lang="en-US" smtClean="0">
                <a:latin typeface="Arial" charset="0"/>
                <a:cs typeface="Arial" charset="0"/>
              </a:rPr>
              <a:t>Click     , and sketch a diagonal Centerline.</a:t>
            </a:r>
          </a:p>
        </p:txBody>
      </p:sp>
      <p:pic>
        <p:nvPicPr>
          <p:cNvPr id="105483" name="Picture 1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600200"/>
            <a:ext cx="3338513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84" name="Picture 1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1600200"/>
            <a:ext cx="3338513" cy="436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14" descr="icon_centerlin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96240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865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5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5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5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0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Centering the </a:t>
            </a:r>
            <a:r>
              <a:rPr lang="en-US" i="1" smtClean="0">
                <a:latin typeface="Arial" charset="0"/>
                <a:cs typeface="Arial" charset="0"/>
              </a:rPr>
              <a:t>Knob </a:t>
            </a:r>
            <a:r>
              <a:rPr lang="en-US" smtClean="0">
                <a:latin typeface="Arial" charset="0"/>
                <a:cs typeface="Arial" charset="0"/>
              </a:rPr>
              <a:t>on the </a:t>
            </a:r>
            <a:r>
              <a:rPr lang="en-US" i="1" smtClean="0">
                <a:latin typeface="Arial" charset="0"/>
                <a:cs typeface="Arial" charset="0"/>
              </a:rPr>
              <a:t>Box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19200"/>
            <a:ext cx="6096000" cy="5638800"/>
          </a:xfrm>
        </p:spPr>
        <p:txBody>
          <a:bodyPr/>
          <a:lstStyle/>
          <a:p>
            <a:pPr marL="533400" indent="-5334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 startAt="6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Add Relation</a:t>
            </a:r>
            <a:r>
              <a:rPr lang="en-US" smtClean="0">
                <a:latin typeface="Arial" charset="0"/>
                <a:cs typeface="Arial" charset="0"/>
              </a:rPr>
              <a:t>      .</a:t>
            </a:r>
          </a:p>
          <a:p>
            <a:pPr marL="533400" indent="-5334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 startAt="6"/>
            </a:pPr>
            <a:r>
              <a:rPr lang="en-US" smtClean="0">
                <a:latin typeface="Arial" charset="0"/>
                <a:cs typeface="Arial" charset="0"/>
              </a:rPr>
              <a:t>Select the centerline and the point at the center of the circle.</a:t>
            </a:r>
          </a:p>
          <a:p>
            <a:pPr marL="806450" lvl="1" indent="-457200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smtClean="0">
                <a:solidFill>
                  <a:schemeClr val="hlink"/>
                </a:solidFill>
                <a:latin typeface="Arial" charset="0"/>
                <a:cs typeface="Arial" charset="0"/>
              </a:rPr>
              <a:t>Note:</a:t>
            </a:r>
            <a:r>
              <a:rPr lang="en-US" b="1" smtClean="0">
                <a:latin typeface="Arial" charset="0"/>
                <a:cs typeface="Arial" charset="0"/>
              </a:rPr>
              <a:t> If the centerline is still highlighted when </a:t>
            </a:r>
            <a:r>
              <a:rPr lang="en-US" b="1" u="sng" smtClean="0">
                <a:latin typeface="Arial" charset="0"/>
                <a:cs typeface="Arial" charset="0"/>
              </a:rPr>
              <a:t>Add Relations</a:t>
            </a:r>
            <a:r>
              <a:rPr lang="en-US" b="1" smtClean="0">
                <a:latin typeface="Arial" charset="0"/>
                <a:cs typeface="Arial" charset="0"/>
              </a:rPr>
              <a:t> opens, the line automatically appears in the </a:t>
            </a:r>
            <a:r>
              <a:rPr lang="en-US" b="1" u="sng" smtClean="0">
                <a:latin typeface="Arial" charset="0"/>
                <a:cs typeface="Arial" charset="0"/>
              </a:rPr>
              <a:t>Selected Entities</a:t>
            </a:r>
            <a:r>
              <a:rPr lang="en-US" b="1" smtClean="0">
                <a:latin typeface="Arial" charset="0"/>
                <a:cs typeface="Arial" charset="0"/>
              </a:rPr>
              <a:t> list and you do not have to select it again.</a:t>
            </a:r>
          </a:p>
          <a:p>
            <a:pPr marL="806450" lvl="1" indent="-457200" eaLnBrk="1" hangingPunct="1">
              <a:lnSpc>
                <a:spcPct val="85000"/>
              </a:lnSpc>
              <a:spcBef>
                <a:spcPts val="600"/>
              </a:spcBef>
            </a:pPr>
            <a:r>
              <a:rPr lang="en-US" b="1" smtClean="0">
                <a:latin typeface="Arial" charset="0"/>
                <a:cs typeface="Arial" charset="0"/>
              </a:rPr>
              <a:t>If you select the wrong entity, right-click in the graphics area, and select </a:t>
            </a:r>
            <a:r>
              <a:rPr lang="en-US" b="1" u="sng" smtClean="0">
                <a:latin typeface="Arial" charset="0"/>
                <a:cs typeface="Arial" charset="0"/>
              </a:rPr>
              <a:t>Clear Selections</a:t>
            </a:r>
            <a:r>
              <a:rPr lang="en-US" b="1" smtClean="0">
                <a:latin typeface="Arial" charset="0"/>
                <a:cs typeface="Arial" charset="0"/>
              </a:rPr>
              <a:t>.</a:t>
            </a: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36869" name="Picture 11" descr="AddRelation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0" y="1295400"/>
            <a:ext cx="1828800" cy="3990975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2" name="Picture 8" descr="icon_add_rel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295400"/>
            <a:ext cx="284163" cy="27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90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Centering the </a:t>
            </a:r>
            <a:r>
              <a:rPr lang="en-US" i="1" smtClean="0">
                <a:latin typeface="Arial" charset="0"/>
                <a:cs typeface="Arial" charset="0"/>
              </a:rPr>
              <a:t>Knob </a:t>
            </a:r>
            <a:r>
              <a:rPr lang="en-US" smtClean="0">
                <a:latin typeface="Arial" charset="0"/>
                <a:cs typeface="Arial" charset="0"/>
              </a:rPr>
              <a:t>on the </a:t>
            </a:r>
            <a:r>
              <a:rPr lang="en-US" i="1" smtClean="0">
                <a:latin typeface="Arial" charset="0"/>
                <a:cs typeface="Arial" charset="0"/>
              </a:rPr>
              <a:t>Box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246562" cy="4862512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 startAt="8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Midpoint</a:t>
            </a:r>
            <a:r>
              <a:rPr lang="en-US" smtClean="0">
                <a:latin typeface="Arial" charset="0"/>
                <a:cs typeface="Arial" charset="0"/>
              </a:rPr>
              <a:t>, and then click </a:t>
            </a:r>
            <a:r>
              <a:rPr lang="en-US" u="sng" smtClean="0">
                <a:latin typeface="Arial" charset="0"/>
                <a:cs typeface="Arial" charset="0"/>
              </a:rPr>
              <a:t>Apply</a:t>
            </a:r>
            <a:r>
              <a:rPr lang="en-US" smtClean="0">
                <a:latin typeface="Arial" charset="0"/>
                <a:cs typeface="Arial" charset="0"/>
              </a:rPr>
              <a:t> and </a:t>
            </a:r>
            <a:r>
              <a:rPr lang="en-US" u="sng" smtClean="0">
                <a:latin typeface="Arial" charset="0"/>
                <a:cs typeface="Arial" charset="0"/>
              </a:rPr>
              <a:t>Close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 startAt="8"/>
            </a:pPr>
            <a:r>
              <a:rPr lang="en-US" smtClean="0">
                <a:latin typeface="Arial" charset="0"/>
                <a:cs typeface="Arial" charset="0"/>
              </a:rPr>
              <a:t>The circle will now stay centered on the </a:t>
            </a:r>
            <a:r>
              <a:rPr lang="en-US" i="1" smtClean="0">
                <a:latin typeface="Arial" charset="0"/>
                <a:cs typeface="Arial" charset="0"/>
              </a:rPr>
              <a:t>Box</a:t>
            </a:r>
            <a:r>
              <a:rPr lang="en-US" smtClean="0">
                <a:latin typeface="Arial" charset="0"/>
                <a:cs typeface="Arial" charset="0"/>
              </a:rPr>
              <a:t> feature.</a:t>
            </a:r>
          </a:p>
        </p:txBody>
      </p:sp>
      <p:pic>
        <p:nvPicPr>
          <p:cNvPr id="111624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22825" y="1393825"/>
            <a:ext cx="3808413" cy="4668838"/>
          </a:xfrm>
          <a:noFill/>
        </p:spPr>
      </p:pic>
    </p:spTree>
    <p:extLst>
      <p:ext uri="{BB962C8B-B14F-4D97-AF65-F5344CB8AC3E}">
        <p14:creationId xmlns:p14="http://schemas.microsoft.com/office/powerpoint/2010/main" val="4067690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Centering the </a:t>
            </a:r>
            <a:r>
              <a:rPr lang="en-US" i="1" smtClean="0">
                <a:latin typeface="Arial" charset="0"/>
                <a:cs typeface="Arial" charset="0"/>
              </a:rPr>
              <a:t>Knob </a:t>
            </a:r>
            <a:r>
              <a:rPr lang="en-US" smtClean="0">
                <a:latin typeface="Arial" charset="0"/>
                <a:cs typeface="Arial" charset="0"/>
              </a:rPr>
              <a:t>on the </a:t>
            </a:r>
            <a:r>
              <a:rPr lang="en-US" i="1" smtClean="0">
                <a:latin typeface="Arial" charset="0"/>
                <a:cs typeface="Arial" charset="0"/>
              </a:rPr>
              <a:t>Box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5181600" cy="5410200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 startAt="10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Rebuild</a:t>
            </a:r>
            <a:r>
              <a:rPr lang="en-US" smtClean="0">
                <a:latin typeface="Arial" charset="0"/>
                <a:cs typeface="Arial" charset="0"/>
              </a:rPr>
              <a:t>      to exit the sketch and rebuild the part.</a:t>
            </a:r>
          </a:p>
        </p:txBody>
      </p:sp>
      <p:pic>
        <p:nvPicPr>
          <p:cNvPr id="113670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19663" y="1649413"/>
            <a:ext cx="3687762" cy="3805237"/>
          </a:xfrm>
          <a:noFill/>
        </p:spPr>
      </p:pic>
      <p:pic>
        <p:nvPicPr>
          <p:cNvPr id="38917" name="Picture 8" descr="icon_rebuil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29540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3374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6" descr="DesignTabl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05600" y="1371600"/>
            <a:ext cx="1828800" cy="4629150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</p:spPr>
      </p:pic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To Insert a New Design Table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6369050" cy="4862512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Position the part in the lower right hand corner of the graphics area.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</a:t>
            </a:r>
            <a:r>
              <a:rPr lang="en-US" u="sng" smtClean="0">
                <a:latin typeface="Arial" charset="0"/>
                <a:cs typeface="Arial" charset="0"/>
              </a:rPr>
              <a:t>Insert</a:t>
            </a:r>
            <a:r>
              <a:rPr lang="en-US" smtClean="0">
                <a:latin typeface="Arial" charset="0"/>
                <a:cs typeface="Arial" charset="0"/>
              </a:rPr>
              <a:t>, </a:t>
            </a:r>
            <a:r>
              <a:rPr lang="en-US" u="sng" smtClean="0">
                <a:latin typeface="Arial" charset="0"/>
                <a:cs typeface="Arial" charset="0"/>
              </a:rPr>
              <a:t>Design Table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 The PropertyManager appears.</a:t>
            </a:r>
          </a:p>
          <a:p>
            <a:pPr marL="533400" indent="-533400" eaLnBrk="1" hangingPunct="1"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Select the </a:t>
            </a:r>
            <a:r>
              <a:rPr lang="en-US" u="sng" smtClean="0">
                <a:latin typeface="Arial" charset="0"/>
                <a:cs typeface="Arial" charset="0"/>
              </a:rPr>
              <a:t>Auto-create</a:t>
            </a:r>
            <a:r>
              <a:rPr lang="en-US" smtClean="0">
                <a:latin typeface="Arial" charset="0"/>
                <a:cs typeface="Arial" charset="0"/>
              </a:rPr>
              <a:t> option to create a new design table automatically 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endParaRPr lang="en-US" sz="200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682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18" descr="CreateD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524000"/>
            <a:ext cx="63627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59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Inserting a New Design Table</a:t>
            </a:r>
          </a:p>
        </p:txBody>
      </p:sp>
      <p:pic>
        <p:nvPicPr>
          <p:cNvPr id="45060" name="Picture 16" descr="dtDim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95400"/>
            <a:ext cx="2600325" cy="260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707866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Inserting a New Design Table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1000"/>
              </a:spcBef>
            </a:pPr>
            <a:r>
              <a:rPr lang="en-US" smtClean="0">
                <a:latin typeface="Arial" charset="0"/>
                <a:cs typeface="Arial" charset="0"/>
              </a:rPr>
              <a:t>An Excel worksheet is displayed in the part document window.</a:t>
            </a:r>
          </a:p>
          <a:p>
            <a:pPr eaLnBrk="1" hangingPunct="1">
              <a:spcBef>
                <a:spcPts val="1000"/>
              </a:spcBef>
            </a:pPr>
            <a:r>
              <a:rPr lang="en-US" smtClean="0">
                <a:latin typeface="Arial" charset="0"/>
                <a:cs typeface="Arial" charset="0"/>
              </a:rPr>
              <a:t>Excel toolbars replace the SolidWorks toolbars.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By default, the first configuration is named </a:t>
            </a:r>
            <a:r>
              <a:rPr lang="en-US" i="1" smtClean="0">
                <a:latin typeface="Arial" charset="0"/>
                <a:cs typeface="Arial" charset="0"/>
              </a:rPr>
              <a:t>Default</a:t>
            </a:r>
            <a:r>
              <a:rPr lang="en-US" smtClean="0">
                <a:latin typeface="Arial" charset="0"/>
                <a:cs typeface="Arial" charset="0"/>
              </a:rPr>
              <a:t>. You can (and should) change this to something more meaningful.</a:t>
            </a:r>
          </a:p>
        </p:txBody>
      </p:sp>
    </p:spTree>
    <p:extLst>
      <p:ext uri="{BB962C8B-B14F-4D97-AF65-F5344CB8AC3E}">
        <p14:creationId xmlns:p14="http://schemas.microsoft.com/office/powerpoint/2010/main" val="90881089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20" name="Picture 16" descr="PICT01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25" y="2211388"/>
            <a:ext cx="8537575" cy="207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Review of a Design Table’s Format</a:t>
            </a:r>
          </a:p>
        </p:txBody>
      </p:sp>
      <p:sp>
        <p:nvSpPr>
          <p:cNvPr id="123908" name="Text Box 4"/>
          <p:cNvSpPr txBox="1">
            <a:spLocks noChangeArrowheads="1"/>
          </p:cNvSpPr>
          <p:nvPr/>
        </p:nvSpPr>
        <p:spPr bwMode="auto">
          <a:xfrm>
            <a:off x="3276600" y="4724400"/>
            <a:ext cx="2492375" cy="72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sz="1800">
                <a:solidFill>
                  <a:schemeClr val="hlink"/>
                </a:solidFill>
              </a:rPr>
              <a:t>Configuration names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sz="1800">
                <a:solidFill>
                  <a:schemeClr val="hlink"/>
                </a:solidFill>
              </a:rPr>
              <a:t>go in this column</a:t>
            </a:r>
          </a:p>
        </p:txBody>
      </p:sp>
      <p:sp>
        <p:nvSpPr>
          <p:cNvPr id="123909" name="Text Box 5"/>
          <p:cNvSpPr txBox="1">
            <a:spLocks noChangeArrowheads="1"/>
          </p:cNvSpPr>
          <p:nvPr/>
        </p:nvSpPr>
        <p:spPr bwMode="auto">
          <a:xfrm>
            <a:off x="3886200" y="1295400"/>
            <a:ext cx="3954463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100000"/>
              </a:lnSpc>
              <a:buFontTx/>
              <a:buNone/>
            </a:pPr>
            <a:r>
              <a:rPr lang="en-US" sz="1800">
                <a:solidFill>
                  <a:schemeClr val="hlink"/>
                </a:solidFill>
              </a:rPr>
              <a:t>Dimension and/or Feature names</a:t>
            </a:r>
          </a:p>
          <a:p>
            <a:pPr eaLnBrk="1" hangingPunct="1">
              <a:lnSpc>
                <a:spcPct val="100000"/>
              </a:lnSpc>
              <a:buFontTx/>
              <a:buNone/>
            </a:pPr>
            <a:r>
              <a:rPr lang="en-US" sz="1800">
                <a:solidFill>
                  <a:schemeClr val="hlink"/>
                </a:solidFill>
              </a:rPr>
              <a:t>or special keywords go in this row</a:t>
            </a:r>
          </a:p>
        </p:txBody>
      </p:sp>
      <p:sp>
        <p:nvSpPr>
          <p:cNvPr id="123910" name="Text Box 6"/>
          <p:cNvSpPr txBox="1">
            <a:spLocks noChangeArrowheads="1"/>
          </p:cNvSpPr>
          <p:nvPr/>
        </p:nvSpPr>
        <p:spPr bwMode="auto">
          <a:xfrm>
            <a:off x="6705600" y="4800600"/>
            <a:ext cx="18732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sz="1800">
                <a:solidFill>
                  <a:schemeClr val="hlink"/>
                </a:solidFill>
              </a:rPr>
              <a:t>Values go here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2971800" y="1447800"/>
            <a:ext cx="914400" cy="1447800"/>
            <a:chOff x="1872" y="912"/>
            <a:chExt cx="576" cy="912"/>
          </a:xfrm>
        </p:grpSpPr>
        <p:sp>
          <p:nvSpPr>
            <p:cNvPr id="47118" name="Line 8"/>
            <p:cNvSpPr>
              <a:spLocks noChangeShapeType="1"/>
            </p:cNvSpPr>
            <p:nvPr/>
          </p:nvSpPr>
          <p:spPr bwMode="auto">
            <a:xfrm flipH="1">
              <a:off x="2256" y="912"/>
              <a:ext cx="192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9" name="Line 9"/>
            <p:cNvSpPr>
              <a:spLocks noChangeShapeType="1"/>
            </p:cNvSpPr>
            <p:nvPr/>
          </p:nvSpPr>
          <p:spPr bwMode="auto">
            <a:xfrm flipH="1">
              <a:off x="1872" y="912"/>
              <a:ext cx="384" cy="91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752600" y="4038600"/>
            <a:ext cx="1524000" cy="838200"/>
            <a:chOff x="1104" y="2544"/>
            <a:chExt cx="960" cy="528"/>
          </a:xfrm>
        </p:grpSpPr>
        <p:sp>
          <p:nvSpPr>
            <p:cNvPr id="47116" name="Line 11"/>
            <p:cNvSpPr>
              <a:spLocks noChangeShapeType="1"/>
            </p:cNvSpPr>
            <p:nvPr/>
          </p:nvSpPr>
          <p:spPr bwMode="auto">
            <a:xfrm flipH="1">
              <a:off x="1728" y="3072"/>
              <a:ext cx="336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7" name="Line 12"/>
            <p:cNvSpPr>
              <a:spLocks noChangeShapeType="1"/>
            </p:cNvSpPr>
            <p:nvPr/>
          </p:nvSpPr>
          <p:spPr bwMode="auto">
            <a:xfrm flipH="1" flipV="1">
              <a:off x="1104" y="2544"/>
              <a:ext cx="624" cy="528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13"/>
          <p:cNvGrpSpPr>
            <a:grpSpLocks/>
          </p:cNvGrpSpPr>
          <p:nvPr/>
        </p:nvGrpSpPr>
        <p:grpSpPr bwMode="auto">
          <a:xfrm>
            <a:off x="5181600" y="4114800"/>
            <a:ext cx="1524000" cy="838200"/>
            <a:chOff x="1104" y="2544"/>
            <a:chExt cx="960" cy="528"/>
          </a:xfrm>
        </p:grpSpPr>
        <p:sp>
          <p:nvSpPr>
            <p:cNvPr id="47114" name="Line 14"/>
            <p:cNvSpPr>
              <a:spLocks noChangeShapeType="1"/>
            </p:cNvSpPr>
            <p:nvPr/>
          </p:nvSpPr>
          <p:spPr bwMode="auto">
            <a:xfrm flipH="1">
              <a:off x="1728" y="3072"/>
              <a:ext cx="336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7115" name="Line 15"/>
            <p:cNvSpPr>
              <a:spLocks noChangeShapeType="1"/>
            </p:cNvSpPr>
            <p:nvPr/>
          </p:nvSpPr>
          <p:spPr bwMode="auto">
            <a:xfrm flipH="1" flipV="1">
              <a:off x="1104" y="2544"/>
              <a:ext cx="624" cy="528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8542201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3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3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3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8" grpId="0"/>
      <p:bldP spid="123909" grpId="0"/>
      <p:bldP spid="1239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Inserting a New Design Table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219200"/>
            <a:ext cx="5486400" cy="5410200"/>
          </a:xfrm>
        </p:spPr>
        <p:txBody>
          <a:bodyPr/>
          <a:lstStyle/>
          <a:p>
            <a:pPr marL="533400" indent="-533400" eaLnBrk="1" hangingPunct="1"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Double-click the </a:t>
            </a:r>
            <a:r>
              <a:rPr lang="en-US" i="1" smtClean="0">
                <a:latin typeface="Arial" charset="0"/>
                <a:cs typeface="Arial" charset="0"/>
              </a:rPr>
              <a:t>box_width</a:t>
            </a:r>
            <a:r>
              <a:rPr lang="en-US" smtClean="0">
                <a:latin typeface="Arial" charset="0"/>
                <a:cs typeface="Arial" charset="0"/>
              </a:rPr>
              <a:t> dimension.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full dimension name is inserted into cell B2. The dimension value is inserted into cell B3.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next cell, C2, is automatically selected.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 startAt="2"/>
            </a:pPr>
            <a:r>
              <a:rPr lang="en-US" smtClean="0">
                <a:latin typeface="Arial" charset="0"/>
                <a:cs typeface="Arial" charset="0"/>
              </a:rPr>
              <a:t>Double-click the box_height dimension.</a:t>
            </a:r>
          </a:p>
        </p:txBody>
      </p:sp>
      <p:pic>
        <p:nvPicPr>
          <p:cNvPr id="124935" name="Picture 7" descr="5TABFI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438400"/>
            <a:ext cx="2505075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4936" name="Picture 8" descr="5FINTAB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1200" y="4648200"/>
            <a:ext cx="28575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642239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4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4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Inserting a New Design Table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33400" indent="-533400" eaLnBrk="1" hangingPunct="1">
              <a:buFontTx/>
              <a:buAutoNum type="arabicPeriod" startAt="3"/>
            </a:pPr>
            <a:r>
              <a:rPr lang="en-US" smtClean="0">
                <a:latin typeface="Arial" charset="0"/>
                <a:cs typeface="Arial" charset="0"/>
              </a:rPr>
              <a:t>Repeat this process for knob_dia, hole_dia, fillet_radius, and Depth.</a:t>
            </a:r>
          </a:p>
          <a:p>
            <a:pPr marL="806450" lvl="1" indent="-457200" eaLnBrk="1" hangingPunct="1"/>
            <a:r>
              <a:rPr lang="en-US" b="1" smtClean="0">
                <a:solidFill>
                  <a:schemeClr val="hlink"/>
                </a:solidFill>
                <a:latin typeface="Arial" charset="0"/>
                <a:cs typeface="Arial" charset="0"/>
              </a:rPr>
              <a:t>Note:</a:t>
            </a:r>
            <a:r>
              <a:rPr lang="en-US" b="1" smtClean="0">
                <a:latin typeface="Arial" charset="0"/>
                <a:cs typeface="Arial" charset="0"/>
              </a:rPr>
              <a:t> Since the depth dimensions of the Knob and the Box are linked together, you only need one of them in the design table.</a:t>
            </a:r>
          </a:p>
          <a:p>
            <a:pPr marL="806450" lvl="1" indent="-457200" eaLnBrk="1" hangingPunct="1">
              <a:buFontTx/>
              <a:buNone/>
            </a:pPr>
            <a:endParaRPr lang="en-US" b="1" smtClean="0">
              <a:latin typeface="Arial" charset="0"/>
              <a:cs typeface="Arial" charset="0"/>
            </a:endParaRPr>
          </a:p>
          <a:p>
            <a:pPr marL="533400" indent="-533400" eaLnBrk="1" hangingPunct="1">
              <a:buFont typeface="Wingdings" pitchFamily="2" charset="2"/>
              <a:buNone/>
            </a:pPr>
            <a:r>
              <a:rPr lang="en-US" smtClean="0">
                <a:latin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z="2000" smtClean="0">
                <a:solidFill>
                  <a:schemeClr val="hlink"/>
                </a:solidFill>
                <a:latin typeface="Arial" charset="0"/>
                <a:cs typeface="Arial" charset="0"/>
              </a:rPr>
              <a:t>Excel tip:</a:t>
            </a:r>
            <a:r>
              <a:rPr lang="en-US" sz="2000" smtClean="0">
                <a:latin typeface="Arial" charset="0"/>
                <a:cs typeface="Arial" charset="0"/>
              </a:rPr>
              <a:t> Dimension names tend to be very long. Use the Excel command Format, Cells, and click Wrap Text on the Alignment tab.</a:t>
            </a:r>
          </a:p>
          <a:p>
            <a:pPr marL="533400" indent="-533400" eaLnBrk="1" hangingPunct="1">
              <a:buFont typeface="Wingdings" pitchFamily="2" charset="2"/>
              <a:buNone/>
            </a:pPr>
            <a:endParaRPr lang="en-US" sz="2000" smtClean="0">
              <a:latin typeface="Arial" charset="0"/>
              <a:cs typeface="Arial" charset="0"/>
            </a:endParaRPr>
          </a:p>
        </p:txBody>
      </p:sp>
      <p:pic>
        <p:nvPicPr>
          <p:cNvPr id="125957" name="Picture 5" descr="5FINTAB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397" y="3733800"/>
            <a:ext cx="6024563" cy="1477963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301876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5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5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5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5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3525"/>
            <a:ext cx="84582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mtClean="0"/>
              <a:t>Design Table Overview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Design Tables are used to create different configurations of a part.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What is a Configuration?</a:t>
            </a:r>
          </a:p>
          <a:p>
            <a:pPr lvl="1" eaLnBrk="1" hangingPunct="1">
              <a:lnSpc>
                <a:spcPct val="85000"/>
              </a:lnSpc>
              <a:spcBef>
                <a:spcPts val="1200"/>
              </a:spcBef>
            </a:pPr>
            <a:r>
              <a:rPr lang="en-US" b="1" smtClean="0">
                <a:latin typeface="Arial" charset="0"/>
                <a:cs typeface="Arial" charset="0"/>
              </a:rPr>
              <a:t>A configuration is a way to create a family of similar parts within one file.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1200"/>
              </a:spcBef>
            </a:pPr>
            <a:r>
              <a:rPr lang="en-US" b="1" smtClean="0">
                <a:latin typeface="Arial" charset="0"/>
                <a:cs typeface="Arial" charset="0"/>
              </a:rPr>
              <a:t>Each configuration represents one version of the part.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Design Tables automatically change the dimensions and features of an existing part to create multiple configurations. The configurations control the size and shape of a part.</a:t>
            </a:r>
          </a:p>
        </p:txBody>
      </p:sp>
    </p:spTree>
    <p:extLst>
      <p:ext uri="{BB962C8B-B14F-4D97-AF65-F5344CB8AC3E}">
        <p14:creationId xmlns:p14="http://schemas.microsoft.com/office/powerpoint/2010/main" val="70220310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106054" y="263525"/>
            <a:ext cx="8037946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Inserting a New Design Table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Enter new configuration names in column A:</a:t>
            </a:r>
          </a:p>
          <a:p>
            <a:pPr marL="806450" lvl="1" indent="-457200" eaLnBrk="1" hangingPunct="1"/>
            <a:r>
              <a:rPr lang="en-US" b="1" smtClean="0">
                <a:latin typeface="Arial" charset="0"/>
                <a:cs typeface="Arial" charset="0"/>
              </a:rPr>
              <a:t>Replace Default with blk1.</a:t>
            </a:r>
          </a:p>
          <a:p>
            <a:pPr marL="806450" lvl="1" indent="-457200" eaLnBrk="1" hangingPunct="1"/>
            <a:r>
              <a:rPr lang="en-US" b="1" smtClean="0">
                <a:latin typeface="Arial" charset="0"/>
                <a:cs typeface="Arial" charset="0"/>
              </a:rPr>
              <a:t>Fill cells A4 through A6 with blk2, blk3, and blk4.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 startAt="2"/>
            </a:pPr>
            <a:r>
              <a:rPr lang="en-US" smtClean="0">
                <a:latin typeface="Arial" charset="0"/>
                <a:cs typeface="Arial" charset="0"/>
              </a:rPr>
              <a:t>Fill in the dimension values as shown below.</a:t>
            </a:r>
          </a:p>
        </p:txBody>
      </p:sp>
      <p:pic>
        <p:nvPicPr>
          <p:cNvPr id="126981" name="Picture 5" descr="5FINTAB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6054" y="4267200"/>
            <a:ext cx="6627813" cy="1798638"/>
          </a:xfrm>
          <a:prstGeom prst="rect">
            <a:avLst/>
          </a:prstGeom>
          <a:noFill/>
          <a:ln w="38100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577936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6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6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6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69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26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To Close the Excel Worksheet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idx="1"/>
          </p:nvPr>
        </p:nvSpPr>
        <p:spPr>
          <a:xfrm>
            <a:off x="201613" y="1296988"/>
            <a:ext cx="8256587" cy="4862512"/>
          </a:xfrm>
        </p:spPr>
        <p:txBody>
          <a:bodyPr/>
          <a:lstStyle/>
          <a:p>
            <a:pPr marL="533400" indent="-533400" eaLnBrk="1" hangingPunct="1">
              <a:lnSpc>
                <a:spcPct val="85000"/>
              </a:lnSpc>
              <a:spcBef>
                <a:spcPts val="15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in the graphics area outside the worksheet.</a:t>
            </a:r>
          </a:p>
          <a:p>
            <a:pPr marL="533400" indent="-5334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The system builds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 the configurations.</a:t>
            </a:r>
          </a:p>
          <a:p>
            <a:pPr marL="533400" indent="-5334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OK.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Design Table is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embedded and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stored in the part document.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design table icon appears in the FeatureManager.</a:t>
            </a:r>
          </a:p>
          <a:p>
            <a:pPr marL="533400" indent="-533400" eaLnBrk="1" hangingPunct="1">
              <a:lnSpc>
                <a:spcPct val="85000"/>
              </a:lnSpc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Save the part document.</a:t>
            </a:r>
          </a:p>
          <a:p>
            <a:pPr marL="533400" indent="-533400" eaLnBrk="1" hangingPunct="1">
              <a:lnSpc>
                <a:spcPct val="85000"/>
              </a:lnSpc>
              <a:buFontTx/>
              <a:buAutoNum type="arabicPeriod"/>
            </a:pP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28007" name="Picture 7" descr="DT_Ic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419600"/>
            <a:ext cx="914400" cy="200025"/>
          </a:xfrm>
          <a:prstGeom prst="rect">
            <a:avLst/>
          </a:prstGeom>
          <a:noFill/>
          <a:ln w="28575">
            <a:solidFill>
              <a:schemeClr val="fol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09" name="Picture 8" descr="DTNewConfi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1905000"/>
            <a:ext cx="33147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650972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80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80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80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80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3525"/>
            <a:ext cx="8458200" cy="457200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To View Part Configurations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Click the Configuration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Manager tab      at the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bottom of the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FeatureManager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window.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list of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configurations is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displayed.</a:t>
            </a:r>
          </a:p>
          <a:p>
            <a:pPr marL="533400" indent="-533400" eaLnBrk="1" hangingPunct="1">
              <a:spcBef>
                <a:spcPts val="2000"/>
              </a:spcBef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Double-click each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configuration.</a:t>
            </a:r>
          </a:p>
          <a:p>
            <a:pPr marL="533400" indent="-533400" eaLnBrk="1" hangingPunct="1">
              <a:buFontTx/>
              <a:buAutoNum type="arabicPeriod"/>
            </a:pP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48134" name="Picture 10" descr="Config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59625" y="1143000"/>
            <a:ext cx="1882775" cy="1824038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48130" name="Picture 12" descr="tree-Config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143000"/>
            <a:ext cx="2286000" cy="4441825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</p:spPr>
      </p:pic>
      <p:pic>
        <p:nvPicPr>
          <p:cNvPr id="48132" name="Picture 11" descr="ConfigManTa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209800"/>
            <a:ext cx="411163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7777519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9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9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263525"/>
            <a:ext cx="8458200" cy="457200"/>
          </a:xfrm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Viewing Part Configurations</a:t>
            </a:r>
          </a:p>
        </p:txBody>
      </p:sp>
      <p:sp>
        <p:nvSpPr>
          <p:cNvPr id="130052" name="Rectangle 4"/>
          <p:cNvSpPr>
            <a:spLocks noGrp="1" noChangeArrowheads="1"/>
          </p:cNvSpPr>
          <p:nvPr>
            <p:ph idx="1"/>
          </p:nvPr>
        </p:nvSpPr>
        <p:spPr>
          <a:xfrm>
            <a:off x="762000" y="1087746"/>
            <a:ext cx="7891200" cy="4368184"/>
          </a:xfrm>
        </p:spPr>
        <p:txBody>
          <a:bodyPr/>
          <a:lstStyle/>
          <a:p>
            <a:pPr marL="533400" indent="-533400" eaLnBrk="1" hangingPunct="1">
              <a:spcBef>
                <a:spcPts val="2000"/>
              </a:spcBef>
              <a:buFontTx/>
              <a:buAutoNum type="arabicPeriod" startAt="3"/>
            </a:pPr>
            <a:r>
              <a:rPr lang="en-US" dirty="0" smtClean="0">
                <a:latin typeface="Arial" charset="0"/>
                <a:cs typeface="Arial" charset="0"/>
              </a:rPr>
              <a:t>The part is automatically rebuilt using the dimension values from the design table.</a:t>
            </a:r>
          </a:p>
        </p:txBody>
      </p:sp>
      <p:pic>
        <p:nvPicPr>
          <p:cNvPr id="130056" name="Picture 8" descr="BLK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388" y="2128838"/>
            <a:ext cx="228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57" name="Picture 9" descr="BLK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575" y="2128838"/>
            <a:ext cx="2286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58" name="Picture 10" descr="BLK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5813" y="4414838"/>
            <a:ext cx="2724150" cy="228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0059" name="Picture 11" descr="BLK3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414838"/>
            <a:ext cx="1782763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003454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0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0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0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0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0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0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263525"/>
            <a:ext cx="82296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Mechanics of Solids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Exterior Loads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Interior Loads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Material properties</a:t>
            </a: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97756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Exterior Loads</a:t>
            </a:r>
          </a:p>
        </p:txBody>
      </p:sp>
      <p:sp>
        <p:nvSpPr>
          <p:cNvPr id="132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Forces and loads acting on the outside of the body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Free Body Diagrams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Known loads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Replace attachments with forces and moments</a:t>
            </a: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043598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2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2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2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2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err="1" smtClean="0">
                <a:latin typeface="Arial" charset="0"/>
                <a:cs typeface="Arial" charset="0"/>
              </a:rPr>
              <a:t>Newtons</a:t>
            </a:r>
            <a:r>
              <a:rPr lang="en-US" dirty="0" smtClean="0">
                <a:latin typeface="Arial" charset="0"/>
                <a:cs typeface="Arial" charset="0"/>
              </a:rPr>
              <a:t> Laws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066800"/>
            <a:ext cx="8650288" cy="4862513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5000"/>
              </a:lnSpc>
              <a:spcBef>
                <a:spcPts val="1500"/>
              </a:spcBef>
              <a:spcAft>
                <a:spcPts val="1000"/>
              </a:spcAft>
              <a:buFontTx/>
              <a:buNone/>
            </a:pPr>
            <a:r>
              <a:rPr lang="en-US" dirty="0" smtClean="0">
                <a:latin typeface="Arial" charset="0"/>
                <a:cs typeface="Arial" charset="0"/>
              </a:rPr>
              <a:t>The fundamental principles of mechanics</a:t>
            </a: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</a:pPr>
            <a:r>
              <a:rPr lang="en-US" dirty="0" smtClean="0">
                <a:latin typeface="Arial" charset="0"/>
                <a:cs typeface="Arial" charset="0"/>
              </a:rPr>
              <a:t>First Law</a:t>
            </a:r>
          </a:p>
          <a:p>
            <a:pPr eaLnBrk="1" hangingPunct="1">
              <a:lnSpc>
                <a:spcPct val="85000"/>
              </a:lnSpc>
            </a:pPr>
            <a:r>
              <a:rPr lang="en-US" dirty="0" smtClean="0">
                <a:latin typeface="Arial" charset="0"/>
                <a:cs typeface="Arial" charset="0"/>
              </a:rPr>
              <a:t>If the resultant forces acting on a body are zero:</a:t>
            </a:r>
          </a:p>
          <a:p>
            <a:pPr lvl="1" eaLnBrk="1" hangingPunct="1">
              <a:lnSpc>
                <a:spcPct val="85000"/>
              </a:lnSpc>
            </a:pPr>
            <a:r>
              <a:rPr lang="en-US" b="1" dirty="0" smtClean="0">
                <a:latin typeface="Arial" charset="0"/>
                <a:cs typeface="Arial" charset="0"/>
              </a:rPr>
              <a:t>Body will remain at rest, or</a:t>
            </a:r>
          </a:p>
          <a:p>
            <a:pPr lvl="1" eaLnBrk="1" hangingPunct="1">
              <a:lnSpc>
                <a:spcPct val="85000"/>
              </a:lnSpc>
            </a:pPr>
            <a:r>
              <a:rPr lang="en-US" b="1" dirty="0" smtClean="0">
                <a:latin typeface="Arial" charset="0"/>
                <a:cs typeface="Arial" charset="0"/>
              </a:rPr>
              <a:t>Body will move with constant velocity</a:t>
            </a:r>
          </a:p>
          <a:p>
            <a:pPr eaLnBrk="1" hangingPunct="1">
              <a:lnSpc>
                <a:spcPct val="85000"/>
              </a:lnSpc>
              <a:buFont typeface="Wingdings" pitchFamily="2" charset="2"/>
              <a:buNone/>
            </a:pPr>
            <a:r>
              <a:rPr lang="en-US" dirty="0" smtClean="0">
                <a:latin typeface="Arial" charset="0"/>
                <a:cs typeface="Arial" charset="0"/>
              </a:rPr>
              <a:t>Second Law</a:t>
            </a:r>
          </a:p>
          <a:p>
            <a:pPr eaLnBrk="1" hangingPunct="1">
              <a:lnSpc>
                <a:spcPct val="85000"/>
              </a:lnSpc>
            </a:pPr>
            <a:r>
              <a:rPr lang="en-US" dirty="0" smtClean="0">
                <a:latin typeface="Arial" charset="0"/>
                <a:cs typeface="Arial" charset="0"/>
              </a:rPr>
              <a:t>If the resultant forces acting on a body are </a:t>
            </a:r>
            <a:r>
              <a:rPr lang="en-US" i="1" u="sng" dirty="0" smtClean="0">
                <a:latin typeface="Arial" charset="0"/>
                <a:cs typeface="Arial" charset="0"/>
              </a:rPr>
              <a:t>not</a:t>
            </a:r>
            <a:r>
              <a:rPr lang="en-US" dirty="0" smtClean="0">
                <a:latin typeface="Arial" charset="0"/>
                <a:cs typeface="Arial" charset="0"/>
              </a:rPr>
              <a:t> zero:</a:t>
            </a:r>
          </a:p>
          <a:p>
            <a:pPr lvl="1" eaLnBrk="1" hangingPunct="1">
              <a:lnSpc>
                <a:spcPct val="85000"/>
              </a:lnSpc>
            </a:pPr>
            <a:r>
              <a:rPr lang="en-US" b="1" dirty="0" smtClean="0">
                <a:latin typeface="Arial" charset="0"/>
                <a:cs typeface="Arial" charset="0"/>
              </a:rPr>
              <a:t>Body will accelerate proportional to the magnitude of resultant force.</a:t>
            </a:r>
          </a:p>
          <a:p>
            <a:pPr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dirty="0" smtClean="0">
                <a:latin typeface="Arial" charset="0"/>
                <a:cs typeface="Arial" charset="0"/>
              </a:rPr>
              <a:t>Third Law</a:t>
            </a:r>
          </a:p>
          <a:p>
            <a:pPr eaLnBrk="1" hangingPunct="1">
              <a:spcBef>
                <a:spcPts val="1400"/>
              </a:spcBef>
            </a:pPr>
            <a:r>
              <a:rPr lang="en-US" dirty="0" smtClean="0">
                <a:latin typeface="Arial" charset="0"/>
                <a:cs typeface="Arial" charset="0"/>
              </a:rPr>
              <a:t>Forces of action and reaction between bodies in contact have same magnitude and opposite direction</a:t>
            </a:r>
          </a:p>
          <a:p>
            <a:pPr lvl="1" eaLnBrk="1" hangingPunct="1">
              <a:lnSpc>
                <a:spcPct val="85000"/>
              </a:lnSpc>
            </a:pPr>
            <a:endParaRPr lang="en-US" dirty="0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47716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3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3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3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3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3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3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3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3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3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3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Internal Forces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Stress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Measure of force per unit area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Units </a:t>
            </a:r>
          </a:p>
          <a:p>
            <a:pPr lvl="2" eaLnBrk="1" hangingPunct="1"/>
            <a:r>
              <a:rPr lang="en-US" b="1" smtClean="0">
                <a:latin typeface="Arial" charset="0"/>
                <a:cs typeface="Arial" charset="0"/>
              </a:rPr>
              <a:t>Pounds per square inch</a:t>
            </a:r>
          </a:p>
          <a:p>
            <a:pPr lvl="2" eaLnBrk="1" hangingPunct="1"/>
            <a:r>
              <a:rPr lang="en-US" b="1" smtClean="0">
                <a:latin typeface="Arial" charset="0"/>
                <a:cs typeface="Arial" charset="0"/>
              </a:rPr>
              <a:t>Newtons per square meter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Strain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Measure of elongation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Units - length/length</a:t>
            </a:r>
          </a:p>
          <a:p>
            <a:pPr lvl="2" eaLnBrk="1" hangingPunct="1"/>
            <a:r>
              <a:rPr lang="en-US" b="1" smtClean="0">
                <a:latin typeface="Arial" charset="0"/>
                <a:cs typeface="Arial" charset="0"/>
              </a:rPr>
              <a:t>inches per inch</a:t>
            </a:r>
          </a:p>
          <a:p>
            <a:pPr lvl="2" eaLnBrk="1" hangingPunct="1"/>
            <a:r>
              <a:rPr lang="en-US" b="1" smtClean="0">
                <a:latin typeface="Arial" charset="0"/>
                <a:cs typeface="Arial" charset="0"/>
              </a:rPr>
              <a:t>millimeters per millimeter</a:t>
            </a:r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869998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5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5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5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5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5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5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35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351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Internal Forces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Deformation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The result from totaling all the internal strain</a:t>
            </a:r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35132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Finite Element Analysis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Numerical method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Part is broken into many small elements (meshing)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Matrix of equations describe the relationship between elements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Equations solved simultaneously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Used to solve problems in: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Machine design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Acoustics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Electromagnetics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Solid mechanics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Fluid dynamics</a:t>
            </a:r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20989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7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7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7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7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7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7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721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Design Table Overview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6291262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Design Tables can control the state of a feature.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state of a feature can be </a:t>
            </a:r>
            <a:r>
              <a:rPr lang="en-US" i="1" smtClean="0">
                <a:latin typeface="Arial" charset="0"/>
                <a:cs typeface="Arial" charset="0"/>
              </a:rPr>
              <a:t>suppressed</a:t>
            </a:r>
            <a:r>
              <a:rPr lang="en-US" smtClean="0">
                <a:latin typeface="Arial" charset="0"/>
                <a:cs typeface="Arial" charset="0"/>
              </a:rPr>
              <a:t> or </a:t>
            </a:r>
            <a:r>
              <a:rPr lang="en-US" i="1" smtClean="0">
                <a:latin typeface="Arial" charset="0"/>
                <a:cs typeface="Arial" charset="0"/>
              </a:rPr>
              <a:t>unsuppressed</a:t>
            </a:r>
            <a:r>
              <a:rPr lang="en-US" smtClean="0">
                <a:latin typeface="Arial" charset="0"/>
                <a:cs typeface="Arial" charset="0"/>
              </a:rPr>
              <a:t> (also called </a:t>
            </a:r>
            <a:r>
              <a:rPr lang="en-US" i="1" smtClean="0">
                <a:latin typeface="Arial" charset="0"/>
                <a:cs typeface="Arial" charset="0"/>
              </a:rPr>
              <a:t>resolved</a:t>
            </a:r>
            <a:r>
              <a:rPr lang="en-US" smtClean="0">
                <a:latin typeface="Arial" charset="0"/>
                <a:cs typeface="Arial" charset="0"/>
              </a:rPr>
              <a:t>). A suppressed feature is not rebuilt or displayed.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Design Tables requires Microsoft Excel application.</a:t>
            </a:r>
          </a:p>
        </p:txBody>
      </p:sp>
      <p:pic>
        <p:nvPicPr>
          <p:cNvPr id="54276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13500" y="1296988"/>
            <a:ext cx="2281238" cy="2325687"/>
          </a:xfrm>
          <a:noFill/>
        </p:spPr>
      </p:pic>
      <p:pic>
        <p:nvPicPr>
          <p:cNvPr id="54278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13500" y="3763963"/>
            <a:ext cx="2273300" cy="2360612"/>
          </a:xfrm>
          <a:noFill/>
        </p:spPr>
      </p:pic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5181600" y="6172200"/>
            <a:ext cx="2497138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600">
                <a:solidFill>
                  <a:schemeClr val="hlink"/>
                </a:solidFill>
              </a:rPr>
              <a:t>Center hole suppressed</a:t>
            </a:r>
          </a:p>
        </p:txBody>
      </p:sp>
    </p:spTree>
    <p:extLst>
      <p:ext uri="{BB962C8B-B14F-4D97-AF65-F5344CB8AC3E}">
        <p14:creationId xmlns:p14="http://schemas.microsoft.com/office/powerpoint/2010/main" val="16201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Meshing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idx="1"/>
          </p:nvPr>
        </p:nvSpPr>
        <p:spPr>
          <a:xfrm>
            <a:off x="687388" y="1281113"/>
            <a:ext cx="4570412" cy="452596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During the meshing operation,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model is broken into many tetrahedral elements.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tetrahedral elements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are </a:t>
            </a:r>
            <a:r>
              <a:rPr lang="en-US" u="sng" smtClean="0">
                <a:latin typeface="Arial" charset="0"/>
                <a:cs typeface="Arial" charset="0"/>
              </a:rPr>
              <a:t>not</a:t>
            </a:r>
            <a:r>
              <a:rPr lang="en-US" smtClean="0">
                <a:latin typeface="Arial" charset="0"/>
                <a:cs typeface="Arial" charset="0"/>
              </a:rPr>
              <a:t> infinitesimal.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SolidWorks Simulation can use other element shapes,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SimulationXpress only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uses tetrahedrons.</a:t>
            </a: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38244" name="Picture 4" descr="Deck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447800"/>
            <a:ext cx="1960563" cy="189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8245" name="Picture 5" descr="Deck6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352800"/>
            <a:ext cx="3840163" cy="295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757794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8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38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38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268" name="Picture 4" descr="Deck7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1371600"/>
            <a:ext cx="4443413" cy="168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The Mountainboard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1500"/>
              </a:spcBef>
              <a:spcAft>
                <a:spcPts val="1000"/>
              </a:spcAft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The Deck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cs typeface="Arial" charset="0"/>
              </a:rPr>
            </a:br>
            <a:endParaRPr lang="en-US" smtClean="0">
              <a:latin typeface="Arial" charset="0"/>
              <a:cs typeface="Arial" charset="0"/>
            </a:endParaRP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Design Intent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The Deck will be created as a laminated piece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Symmetric front to back and side to side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Mounting holes for Bindings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Mounting holes for Trucks</a:t>
            </a: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538320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9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9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9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9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SolidWorks SimulationXpress</a:t>
            </a:r>
          </a:p>
        </p:txBody>
      </p:sp>
      <p:sp>
        <p:nvSpPr>
          <p:cNvPr id="140291" name="Rectangle 3"/>
          <p:cNvSpPr>
            <a:spLocks noGrp="1" noChangeArrowheads="1"/>
          </p:cNvSpPr>
          <p:nvPr>
            <p:ph idx="1"/>
          </p:nvPr>
        </p:nvSpPr>
        <p:spPr>
          <a:xfrm>
            <a:off x="381000" y="1797120"/>
            <a:ext cx="5029200" cy="4368184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Linear Static Analysis</a:t>
            </a: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Linear – The Stress-</a:t>
            </a:r>
            <a:br>
              <a:rPr lang="en-US" b="1" dirty="0" smtClean="0">
                <a:latin typeface="Arial" charset="0"/>
                <a:cs typeface="Arial" charset="0"/>
              </a:rPr>
            </a:br>
            <a:r>
              <a:rPr lang="en-US" b="1" dirty="0" smtClean="0">
                <a:latin typeface="Arial" charset="0"/>
                <a:cs typeface="Arial" charset="0"/>
              </a:rPr>
              <a:t>Strain curve is a straight </a:t>
            </a:r>
            <a:br>
              <a:rPr lang="en-US" b="1" dirty="0" smtClean="0">
                <a:latin typeface="Arial" charset="0"/>
                <a:cs typeface="Arial" charset="0"/>
              </a:rPr>
            </a:br>
            <a:r>
              <a:rPr lang="en-US" b="1" dirty="0" smtClean="0">
                <a:latin typeface="Arial" charset="0"/>
                <a:cs typeface="Arial" charset="0"/>
              </a:rPr>
              <a:t>line</a:t>
            </a: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Static - Loads are </a:t>
            </a:r>
            <a:br>
              <a:rPr lang="en-US" b="1" dirty="0" smtClean="0">
                <a:latin typeface="Arial" charset="0"/>
                <a:cs typeface="Arial" charset="0"/>
              </a:rPr>
            </a:br>
            <a:r>
              <a:rPr lang="en-US" b="1" dirty="0" smtClean="0">
                <a:latin typeface="Arial" charset="0"/>
                <a:cs typeface="Arial" charset="0"/>
              </a:rPr>
              <a:t>applied slowly</a:t>
            </a:r>
          </a:p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Wizard driven</a:t>
            </a:r>
          </a:p>
          <a:p>
            <a:pPr lvl="1" eaLnBrk="1" hangingPunct="1"/>
            <a:r>
              <a:rPr lang="en-US" b="1" dirty="0" smtClean="0">
                <a:latin typeface="Arial" charset="0"/>
                <a:cs typeface="Arial" charset="0"/>
              </a:rPr>
              <a:t>Follow the on screen </a:t>
            </a:r>
            <a:br>
              <a:rPr lang="en-US" b="1" dirty="0" smtClean="0">
                <a:latin typeface="Arial" charset="0"/>
                <a:cs typeface="Arial" charset="0"/>
              </a:rPr>
            </a:br>
            <a:r>
              <a:rPr lang="en-US" b="1" dirty="0" smtClean="0">
                <a:latin typeface="Arial" charset="0"/>
                <a:cs typeface="Arial" charset="0"/>
              </a:rPr>
              <a:t>instructions</a:t>
            </a:r>
          </a:p>
          <a:p>
            <a:pPr eaLnBrk="1" hangingPunct="1"/>
            <a:endParaRPr lang="en-US" dirty="0" smtClean="0">
              <a:latin typeface="Arial" charset="0"/>
              <a:cs typeface="Arial" charset="0"/>
            </a:endParaRPr>
          </a:p>
        </p:txBody>
      </p:sp>
      <p:pic>
        <p:nvPicPr>
          <p:cNvPr id="62468" name="Picture 4" descr="COSMOSXpress01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524000"/>
            <a:ext cx="3406701" cy="3846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452006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0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0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0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0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0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Analysis Procedure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eaLnBrk="1" hangingPunct="1">
              <a:spcBef>
                <a:spcPts val="1500"/>
              </a:spcBef>
              <a:spcAft>
                <a:spcPts val="1000"/>
              </a:spcAft>
              <a:buFontTx/>
              <a:buNone/>
            </a:pPr>
            <a:r>
              <a:rPr lang="en-US" smtClean="0">
                <a:latin typeface="Arial" charset="0"/>
                <a:cs typeface="Arial" charset="0"/>
              </a:rPr>
              <a:t>The basic steps for analysis are: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Material - material can be added in either: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SolidWorks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SimulationXpress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Fixtures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Fixed - A fixed restraint stops all movement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Loads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Force - force can either be applied normal to the surface or normal to a selected plane or face.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Pressure - pressure is always normal to a surface</a:t>
            </a:r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16256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1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1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1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1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1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1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63525"/>
            <a:ext cx="80772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Analysis Procedure</a:t>
            </a:r>
          </a:p>
        </p:txBody>
      </p:sp>
      <p:sp>
        <p:nvSpPr>
          <p:cNvPr id="14233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Run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Model is meshed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Deflection, Strain and Stress are calculated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Output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Factor of Safety (FOS)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Stress - Force divided by area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Strain - Elongation per unit length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Displacement - Total elongation from rest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Report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eDrawing</a:t>
            </a:r>
            <a:endParaRPr lang="en-US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540589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2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2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2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2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2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2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2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2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2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2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23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Design Tables Require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5334000"/>
            <a:ext cx="7848600" cy="1295400"/>
          </a:xfrm>
        </p:spPr>
        <p:txBody>
          <a:bodyPr/>
          <a:lstStyle/>
          <a:p>
            <a:pPr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z="2000" smtClean="0">
                <a:solidFill>
                  <a:schemeClr val="hlink"/>
                </a:solidFill>
                <a:latin typeface="Arial" charset="0"/>
                <a:cs typeface="Arial" charset="0"/>
              </a:rPr>
              <a:t>Tip:</a:t>
            </a:r>
            <a:r>
              <a:rPr lang="en-US" sz="2000" smtClean="0">
                <a:latin typeface="Arial" charset="0"/>
                <a:cs typeface="Arial" charset="0"/>
              </a:rPr>
              <a:t>   Rename features and dimensions before creating a  design table.</a:t>
            </a:r>
          </a:p>
        </p:txBody>
      </p:sp>
      <p:pic>
        <p:nvPicPr>
          <p:cNvPr id="5734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38150" y="2143125"/>
            <a:ext cx="7862888" cy="2286000"/>
          </a:xfrm>
          <a:noFill/>
        </p:spPr>
      </p:pic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3276600" y="4724400"/>
            <a:ext cx="16827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Configuration</a:t>
            </a:r>
          </a:p>
        </p:txBody>
      </p:sp>
      <p:sp>
        <p:nvSpPr>
          <p:cNvPr id="57351" name="Text Box 7"/>
          <p:cNvSpPr txBox="1">
            <a:spLocks noChangeArrowheads="1"/>
          </p:cNvSpPr>
          <p:nvPr/>
        </p:nvSpPr>
        <p:spPr bwMode="auto">
          <a:xfrm>
            <a:off x="3886200" y="1295400"/>
            <a:ext cx="379095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Dimension and/or Feature names</a:t>
            </a:r>
            <a:br>
              <a:rPr lang="en-US" sz="1800">
                <a:solidFill>
                  <a:schemeClr val="hlink"/>
                </a:solidFill>
              </a:rPr>
            </a:br>
            <a:r>
              <a:rPr lang="en-US" sz="1800">
                <a:solidFill>
                  <a:schemeClr val="hlink"/>
                </a:solidFill>
              </a:rPr>
              <a:t>or special keywords</a:t>
            </a:r>
          </a:p>
        </p:txBody>
      </p:sp>
      <p:sp>
        <p:nvSpPr>
          <p:cNvPr id="57352" name="Text Box 8"/>
          <p:cNvSpPr txBox="1">
            <a:spLocks noChangeArrowheads="1"/>
          </p:cNvSpPr>
          <p:nvPr/>
        </p:nvSpPr>
        <p:spPr bwMode="auto">
          <a:xfrm>
            <a:off x="6858000" y="4724400"/>
            <a:ext cx="920750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234950" indent="-2349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1pPr>
            <a:lvl2pPr marL="742950" indent="-28575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2pPr>
            <a:lvl3pPr marL="11430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3pPr>
            <a:lvl4pPr marL="16002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4pPr>
            <a:lvl5pPr marL="2057400" indent="-228600" eaLnBrk="0" hangingPunct="0">
              <a:defRPr sz="2800" b="1">
                <a:solidFill>
                  <a:srgbClr val="000066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5000"/>
              </a:lnSpc>
              <a:spcBef>
                <a:spcPct val="50000"/>
              </a:spcBef>
              <a:spcAft>
                <a:spcPct val="0"/>
              </a:spcAft>
              <a:buClr>
                <a:schemeClr val="accent1"/>
              </a:buClr>
              <a:buChar char="•"/>
              <a:defRPr sz="2800" b="1">
                <a:solidFill>
                  <a:srgbClr val="000066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Values</a:t>
            </a:r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2971800" y="1447800"/>
            <a:ext cx="914400" cy="1447800"/>
            <a:chOff x="1872" y="912"/>
            <a:chExt cx="576" cy="912"/>
          </a:xfrm>
        </p:grpSpPr>
        <p:sp>
          <p:nvSpPr>
            <p:cNvPr id="19471" name="Line 9"/>
            <p:cNvSpPr>
              <a:spLocks noChangeShapeType="1"/>
            </p:cNvSpPr>
            <p:nvPr/>
          </p:nvSpPr>
          <p:spPr bwMode="auto">
            <a:xfrm flipH="1">
              <a:off x="2256" y="912"/>
              <a:ext cx="192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72" name="Line 10"/>
            <p:cNvSpPr>
              <a:spLocks noChangeShapeType="1"/>
            </p:cNvSpPr>
            <p:nvPr/>
          </p:nvSpPr>
          <p:spPr bwMode="auto">
            <a:xfrm flipH="1">
              <a:off x="1872" y="912"/>
              <a:ext cx="384" cy="91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1752600" y="4038600"/>
            <a:ext cx="1524000" cy="838200"/>
            <a:chOff x="1104" y="2544"/>
            <a:chExt cx="960" cy="528"/>
          </a:xfrm>
        </p:grpSpPr>
        <p:sp>
          <p:nvSpPr>
            <p:cNvPr id="19469" name="Line 14"/>
            <p:cNvSpPr>
              <a:spLocks noChangeShapeType="1"/>
            </p:cNvSpPr>
            <p:nvPr/>
          </p:nvSpPr>
          <p:spPr bwMode="auto">
            <a:xfrm flipH="1">
              <a:off x="1728" y="3072"/>
              <a:ext cx="336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70" name="Line 15"/>
            <p:cNvSpPr>
              <a:spLocks noChangeShapeType="1"/>
            </p:cNvSpPr>
            <p:nvPr/>
          </p:nvSpPr>
          <p:spPr bwMode="auto">
            <a:xfrm flipH="1" flipV="1">
              <a:off x="1104" y="2544"/>
              <a:ext cx="624" cy="528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5334000" y="4038600"/>
            <a:ext cx="1524000" cy="838200"/>
            <a:chOff x="1104" y="2544"/>
            <a:chExt cx="960" cy="528"/>
          </a:xfrm>
        </p:grpSpPr>
        <p:sp>
          <p:nvSpPr>
            <p:cNvPr id="19467" name="Line 18"/>
            <p:cNvSpPr>
              <a:spLocks noChangeShapeType="1"/>
            </p:cNvSpPr>
            <p:nvPr/>
          </p:nvSpPr>
          <p:spPr bwMode="auto">
            <a:xfrm flipH="1">
              <a:off x="1728" y="3072"/>
              <a:ext cx="336" cy="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468" name="Line 19"/>
            <p:cNvSpPr>
              <a:spLocks noChangeShapeType="1"/>
            </p:cNvSpPr>
            <p:nvPr/>
          </p:nvSpPr>
          <p:spPr bwMode="auto">
            <a:xfrm flipH="1" flipV="1">
              <a:off x="1104" y="2544"/>
              <a:ext cx="624" cy="528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5436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7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7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0" grpId="0"/>
      <p:bldP spid="57351" grpId="0"/>
      <p:bldP spid="5735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Rename Features and Dimensions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458200" cy="52578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Feature and Dimension names used in a Design Table should be renamed to better describe their function.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Which is easier to understand?</a:t>
            </a:r>
          </a:p>
          <a:p>
            <a:pPr lvl="1" eaLnBrk="1" hangingPunct="1">
              <a:spcBef>
                <a:spcPts val="1200"/>
              </a:spcBef>
            </a:pPr>
            <a:r>
              <a:rPr lang="en-US" b="1" smtClean="0">
                <a:latin typeface="Arial" charset="0"/>
                <a:cs typeface="Arial" charset="0"/>
              </a:rPr>
              <a:t>D1@Cut-Extrude1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1200"/>
              </a:spcBef>
            </a:pPr>
            <a:r>
              <a:rPr lang="en-US" b="1" smtClean="0">
                <a:latin typeface="Arial" charset="0"/>
                <a:cs typeface="Arial" charset="0"/>
              </a:rPr>
              <a:t>Width@Oval_Slot</a:t>
            </a: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5939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38800" y="2209800"/>
            <a:ext cx="2771775" cy="4025900"/>
          </a:xfrm>
          <a:noFill/>
        </p:spPr>
      </p:pic>
    </p:spTree>
    <p:extLst>
      <p:ext uri="{BB962C8B-B14F-4D97-AF65-F5344CB8AC3E}">
        <p14:creationId xmlns:p14="http://schemas.microsoft.com/office/powerpoint/2010/main" val="63772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To Rename a Feature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6211887" cy="4862512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Click-pause-click on </a:t>
            </a:r>
            <a:r>
              <a:rPr lang="en-US" i="1" smtClean="0">
                <a:latin typeface="Arial" charset="0"/>
                <a:cs typeface="Arial" charset="0"/>
              </a:rPr>
              <a:t>Extrude1</a:t>
            </a:r>
            <a:r>
              <a:rPr lang="en-US" smtClean="0">
                <a:latin typeface="Arial" charset="0"/>
                <a:cs typeface="Arial" charset="0"/>
              </a:rPr>
              <a:t> in the FeatureManager design tree (do not double-click).</a:t>
            </a:r>
          </a:p>
          <a:p>
            <a:pPr eaLnBrk="1" hangingPunct="1">
              <a:lnSpc>
                <a:spcPct val="85000"/>
              </a:lnSpc>
              <a:spcBef>
                <a:spcPts val="1500"/>
              </a:spcBef>
              <a:spcAft>
                <a:spcPts val="1000"/>
              </a:spcAft>
              <a:buFont typeface="Wingdings" pitchFamily="2" charset="2"/>
              <a:buNone/>
            </a:pPr>
            <a:r>
              <a:rPr lang="en-US" smtClean="0">
                <a:latin typeface="Arial" charset="0"/>
                <a:cs typeface="Arial" charset="0"/>
              </a:rPr>
              <a:t>  </a:t>
            </a:r>
            <a:r>
              <a:rPr lang="en-US" sz="2000" smtClean="0">
                <a:solidFill>
                  <a:schemeClr val="hlink"/>
                </a:solidFill>
                <a:latin typeface="Arial" charset="0"/>
                <a:cs typeface="Arial" charset="0"/>
              </a:rPr>
              <a:t>Tip:</a:t>
            </a:r>
            <a:r>
              <a:rPr lang="en-US" sz="2000" smtClean="0">
                <a:latin typeface="Arial" charset="0"/>
                <a:cs typeface="Arial" charset="0"/>
              </a:rPr>
              <a:t> Instead of the click-pause-click technique, you can select the feature, and then press the function key F2.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feature name is highlighted in blue, ready to be edited.</a:t>
            </a:r>
          </a:p>
          <a:p>
            <a:pPr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Type the new name, </a:t>
            </a:r>
            <a:r>
              <a:rPr lang="en-US" i="1" smtClean="0">
                <a:latin typeface="Arial" charset="0"/>
                <a:cs typeface="Arial" charset="0"/>
              </a:rPr>
              <a:t>Box</a:t>
            </a:r>
            <a:r>
              <a:rPr lang="en-US" smtClean="0">
                <a:latin typeface="Arial" charset="0"/>
                <a:cs typeface="Arial" charset="0"/>
              </a:rPr>
              <a:t>, and press </a:t>
            </a:r>
            <a:r>
              <a:rPr lang="en-US" u="sng" smtClean="0">
                <a:latin typeface="Arial" charset="0"/>
                <a:cs typeface="Arial" charset="0"/>
              </a:rPr>
              <a:t>Enter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</p:txBody>
      </p:sp>
      <p:pic>
        <p:nvPicPr>
          <p:cNvPr id="17412" name="Picture 6" descr="RenameFeatur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0" y="1371600"/>
            <a:ext cx="2184400" cy="4070350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22837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400" smtClean="0"/>
              <a:t>Rename the Other Features Used in the Design Table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5867400" cy="53340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Rename </a:t>
            </a:r>
            <a:r>
              <a:rPr lang="en-US" i="1" smtClean="0">
                <a:latin typeface="Arial" charset="0"/>
                <a:cs typeface="Arial" charset="0"/>
              </a:rPr>
              <a:t>Extrude2</a:t>
            </a:r>
            <a:r>
              <a:rPr lang="en-US" smtClean="0">
                <a:latin typeface="Arial" charset="0"/>
                <a:cs typeface="Arial" charset="0"/>
              </a:rPr>
              <a:t> to </a:t>
            </a:r>
            <a:r>
              <a:rPr lang="en-US" i="1" smtClean="0">
                <a:latin typeface="Arial" charset="0"/>
                <a:cs typeface="Arial" charset="0"/>
              </a:rPr>
              <a:t>Knob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Rename </a:t>
            </a:r>
            <a:r>
              <a:rPr lang="en-US" i="1" smtClean="0">
                <a:latin typeface="Arial" charset="0"/>
                <a:cs typeface="Arial" charset="0"/>
              </a:rPr>
              <a:t>Cut-Extrude1</a:t>
            </a:r>
            <a:r>
              <a:rPr lang="en-US" smtClean="0">
                <a:latin typeface="Arial" charset="0"/>
                <a:cs typeface="Arial" charset="0"/>
              </a:rPr>
              <a:t> to </a:t>
            </a:r>
            <a:r>
              <a:rPr lang="en-US" i="1" smtClean="0">
                <a:latin typeface="Arial" charset="0"/>
                <a:cs typeface="Arial" charset="0"/>
              </a:rPr>
              <a:t>Hole_in_knob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Rename </a:t>
            </a:r>
            <a:r>
              <a:rPr lang="en-US" i="1" smtClean="0">
                <a:latin typeface="Arial" charset="0"/>
                <a:cs typeface="Arial" charset="0"/>
              </a:rPr>
              <a:t>Fillet1</a:t>
            </a:r>
            <a:r>
              <a:rPr lang="en-US" smtClean="0">
                <a:latin typeface="Arial" charset="0"/>
                <a:cs typeface="Arial" charset="0"/>
              </a:rPr>
              <a:t> to </a:t>
            </a:r>
            <a:r>
              <a:rPr lang="en-US" i="1" smtClean="0">
                <a:latin typeface="Arial" charset="0"/>
                <a:cs typeface="Arial" charset="0"/>
              </a:rPr>
              <a:t>Outside_corners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</a:p>
        </p:txBody>
      </p:sp>
      <p:pic>
        <p:nvPicPr>
          <p:cNvPr id="18436" name="Picture 8" descr="RenameFeature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53200" y="1371600"/>
            <a:ext cx="2193925" cy="4056063"/>
          </a:xfrm>
          <a:prstGeom prst="rect">
            <a:avLst/>
          </a:prstGeom>
          <a:noFill/>
          <a:ln w="9525">
            <a:solidFill>
              <a:schemeClr val="tx1">
                <a:lumMod val="50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8166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To Display Feature Dimensions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246562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Right-click the </a:t>
            </a:r>
            <a:r>
              <a:rPr lang="en-US" i="1" smtClean="0">
                <a:latin typeface="Arial" charset="0"/>
                <a:cs typeface="Arial" charset="0"/>
              </a:rPr>
              <a:t>Annotations</a:t>
            </a:r>
            <a:r>
              <a:rPr lang="en-US" smtClean="0">
                <a:latin typeface="Arial" charset="0"/>
                <a:cs typeface="Arial" charset="0"/>
              </a:rPr>
              <a:t> folder, and select </a:t>
            </a:r>
            <a:r>
              <a:rPr lang="en-US" u="sng" smtClean="0">
                <a:latin typeface="Arial" charset="0"/>
                <a:cs typeface="Arial" charset="0"/>
              </a:rPr>
              <a:t>Show Feature Dimensions</a:t>
            </a:r>
            <a:r>
              <a:rPr lang="en-US" smtClean="0">
                <a:latin typeface="Arial" charset="0"/>
                <a:cs typeface="Arial" charset="0"/>
              </a:rPr>
              <a:t> from the shortcut menu.</a:t>
            </a:r>
          </a:p>
        </p:txBody>
      </p:sp>
      <p:pic>
        <p:nvPicPr>
          <p:cNvPr id="65542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1600" y="4038600"/>
            <a:ext cx="2643188" cy="2354263"/>
          </a:xfrm>
          <a:noFill/>
        </p:spPr>
      </p:pic>
      <p:pic>
        <p:nvPicPr>
          <p:cNvPr id="23557" name="Picture 8" descr="DisplayDim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990600"/>
            <a:ext cx="2174875" cy="270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656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W_CORP_PPT_TEMPLATE_EDU_2012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B90C0CB-45BF-4E76-86B7-12C40617BFAA}">
  <ds:schemaRefs>
    <ds:schemaRef ds:uri="http://purl.org/dc/dcmitype/"/>
    <ds:schemaRef ds:uri="http://purl.org/dc/terms/"/>
    <ds:schemaRef ds:uri="http://purl.org/dc/elements/1.1/"/>
    <ds:schemaRef ds:uri="http://www.w3.org/XML/1998/namespace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SW_CORP_PPT_TEMPLATE_EDU_2012</Template>
  <TotalTime>9</TotalTime>
  <Words>1331</Words>
  <Application>Microsoft Office PowerPoint</Application>
  <PresentationFormat>On-screen Show (4:3)</PresentationFormat>
  <Paragraphs>219</Paragraphs>
  <Slides>44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5" baseType="lpstr">
      <vt:lpstr>SW_CORP_PPT_TEMPLATE_EDU_2012</vt:lpstr>
      <vt:lpstr>Mountainboard - Lesson 5 Thin Features – The Deck</vt:lpstr>
      <vt:lpstr>Families of Parts</vt:lpstr>
      <vt:lpstr>Design Table Overview</vt:lpstr>
      <vt:lpstr>Design Table Overview</vt:lpstr>
      <vt:lpstr>Design Tables Require</vt:lpstr>
      <vt:lpstr>Rename Features and Dimensions</vt:lpstr>
      <vt:lpstr>To Rename a Feature</vt:lpstr>
      <vt:lpstr>Rename the Other Features Used in the Design Table</vt:lpstr>
      <vt:lpstr>To Display Feature Dimensions</vt:lpstr>
      <vt:lpstr>To Hide All the Feature Dimensions for a Selected Feature</vt:lpstr>
      <vt:lpstr>To Hide Individual Dimensions</vt:lpstr>
      <vt:lpstr>To Display Dimension Names</vt:lpstr>
      <vt:lpstr>To Rename a Dimension</vt:lpstr>
      <vt:lpstr>Rename these Dimensions</vt:lpstr>
      <vt:lpstr>Design Intent</vt:lpstr>
      <vt:lpstr>Geometric Relations</vt:lpstr>
      <vt:lpstr>Examples of Geometric Relations</vt:lpstr>
      <vt:lpstr>Examples of Geometric Relations</vt:lpstr>
      <vt:lpstr>To Center the Knob on the Box</vt:lpstr>
      <vt:lpstr>Centering the Knob on the Box</vt:lpstr>
      <vt:lpstr>Centering the Knob on the Box</vt:lpstr>
      <vt:lpstr>Centering the Knob on the Box</vt:lpstr>
      <vt:lpstr>Centering the Knob on the Box</vt:lpstr>
      <vt:lpstr>To Insert a New Design Table</vt:lpstr>
      <vt:lpstr>Inserting a New Design Table</vt:lpstr>
      <vt:lpstr>Inserting a New Design Table</vt:lpstr>
      <vt:lpstr>Review of a Design Table’s Format</vt:lpstr>
      <vt:lpstr>Inserting a New Design Table</vt:lpstr>
      <vt:lpstr>Inserting a New Design Table</vt:lpstr>
      <vt:lpstr>Inserting a New Design Table</vt:lpstr>
      <vt:lpstr>To Close the Excel Worksheet</vt:lpstr>
      <vt:lpstr>To View Part Configurations</vt:lpstr>
      <vt:lpstr>Viewing Part Configurations</vt:lpstr>
      <vt:lpstr>Mechanics of Solids</vt:lpstr>
      <vt:lpstr>Exterior Loads</vt:lpstr>
      <vt:lpstr>Newtons Laws</vt:lpstr>
      <vt:lpstr>Internal Forces</vt:lpstr>
      <vt:lpstr>Internal Forces</vt:lpstr>
      <vt:lpstr>Finite Element Analysis</vt:lpstr>
      <vt:lpstr>Meshing</vt:lpstr>
      <vt:lpstr>The Mountainboard</vt:lpstr>
      <vt:lpstr>SolidWorks SimulationXpress</vt:lpstr>
      <vt:lpstr>Analysis Procedure</vt:lpstr>
      <vt:lpstr>Analysis Procedure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Mountainboard - Lesson 5 Thin Features – The Deck</dc:title>
  <dc:creator>Jim Boland</dc:creator>
  <cp:lastModifiedBy>Jim Boland</cp:lastModifiedBy>
  <cp:revision>4</cp:revision>
  <dcterms:created xsi:type="dcterms:W3CDTF">2012-02-29T00:00:08Z</dcterms:created>
  <dcterms:modified xsi:type="dcterms:W3CDTF">2012-03-07T22:21:44Z</dcterms:modified>
</cp:coreProperties>
</file>