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3"/>
  </p:notesMasterIdLst>
  <p:handoutMasterIdLst>
    <p:handoutMasterId r:id="rId34"/>
  </p:handoutMasterIdLst>
  <p:sldIdLst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1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55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60D712-7242-4C95-BDD1-40AA5038E027}" type="datetimeFigureOut">
              <a:rPr lang="fr-FR" smtClean="0"/>
              <a:pPr/>
              <a:t>07/03/2012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D0FD1F-5A66-471B-B3E5-C7F4D1DFC51B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870832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A668E-3B37-4931-B417-BCC1E0C71E22}" type="datetimeFigureOut">
              <a:rPr lang="en-US" smtClean="0"/>
              <a:pPr/>
              <a:t>3/7/2012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4C0E3-F38B-4060-81F5-813C95EEE9B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41302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300">
                <a:solidFill>
                  <a:schemeClr val="tx1"/>
                </a:solidFill>
                <a:latin typeface="Arial" charset="0"/>
              </a:defRPr>
            </a:lvl1pPr>
            <a:lvl2pPr marL="702756" indent="-270291" eaLnBrk="0" hangingPunct="0">
              <a:defRPr sz="2300">
                <a:solidFill>
                  <a:schemeClr val="tx1"/>
                </a:solidFill>
                <a:latin typeface="Arial" charset="0"/>
              </a:defRPr>
            </a:lvl2pPr>
            <a:lvl3pPr marL="1081164" indent="-216233" eaLnBrk="0" hangingPunct="0">
              <a:defRPr sz="2300">
                <a:solidFill>
                  <a:schemeClr val="tx1"/>
                </a:solidFill>
                <a:latin typeface="Arial" charset="0"/>
              </a:defRPr>
            </a:lvl3pPr>
            <a:lvl4pPr marL="1513629" indent="-216233" eaLnBrk="0" hangingPunct="0">
              <a:defRPr sz="2300">
                <a:solidFill>
                  <a:schemeClr val="tx1"/>
                </a:solidFill>
                <a:latin typeface="Arial" charset="0"/>
              </a:defRPr>
            </a:lvl4pPr>
            <a:lvl5pPr marL="1946095" indent="-216233" eaLnBrk="0" hangingPunct="0">
              <a:defRPr sz="2300">
                <a:solidFill>
                  <a:schemeClr val="tx1"/>
                </a:solidFill>
                <a:latin typeface="Arial" charset="0"/>
              </a:defRPr>
            </a:lvl5pPr>
            <a:lvl6pPr marL="2378560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</a:defRPr>
            </a:lvl6pPr>
            <a:lvl7pPr marL="2811026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</a:defRPr>
            </a:lvl7pPr>
            <a:lvl8pPr marL="3243491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</a:defRPr>
            </a:lvl8pPr>
            <a:lvl9pPr marL="3675957" indent="-216233" eaLnBrk="0" fontAlgn="base" hangingPunct="0">
              <a:spcBef>
                <a:spcPct val="0"/>
              </a:spcBef>
              <a:spcAft>
                <a:spcPct val="0"/>
              </a:spcAft>
              <a:defRPr sz="23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B7C0DE0-8589-4DBF-8FDD-A73595F6CF69}" type="slidenum">
              <a:rPr lang="en-US" sz="1200"/>
              <a:pPr eaLnBrk="1" hangingPunct="1"/>
              <a:t>5</a:t>
            </a:fld>
            <a:endParaRPr lang="en-US" sz="120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7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7054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/>
          </a:p>
        </p:txBody>
      </p:sp>
      <p:pic>
        <p:nvPicPr>
          <p:cNvPr id="7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ogo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Image 6" descr="3DS_emblem_3D_pers1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15616" y="2909462"/>
            <a:ext cx="3528000" cy="3948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131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27584" y="273052"/>
            <a:ext cx="2637933" cy="1162050"/>
          </a:xfrm>
        </p:spPr>
        <p:txBody>
          <a:bodyPr anchor="ctr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922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4" y="1435102"/>
            <a:ext cx="3008313" cy="473020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36191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51520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906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906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Espace réservé de la date 3"/>
          <p:cNvSpPr txBox="1">
            <a:spLocks/>
          </p:cNvSpPr>
          <p:nvPr userDrawn="1"/>
        </p:nvSpPr>
        <p:spPr>
          <a:xfrm rot="16200000">
            <a:off x="-3276867" y="3276869"/>
            <a:ext cx="6858006" cy="304271"/>
          </a:xfrm>
          <a:prstGeom prst="rect">
            <a:avLst/>
          </a:prstGeom>
        </p:spPr>
        <p:txBody>
          <a:bodyPr/>
          <a:lstStyle>
            <a:lvl1pPr algn="ctr">
              <a:defRPr sz="700">
                <a:solidFill>
                  <a:schemeClr val="tx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64112"/>
            <a:ext cx="8077200" cy="4572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3B346C-AF35-42A1-8A7D-523B25B686C7}" type="datetimeFigureOut">
              <a:rPr lang="en-US"/>
              <a:pPr>
                <a:defRPr/>
              </a:pPr>
              <a:t>3/7/2012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F0AD-7E13-4AF8-ABAA-CA901854151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591388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/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46038"/>
            <a:ext cx="6553200" cy="8397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4114800" cy="2552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24300"/>
            <a:ext cx="4114800" cy="2552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3710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66799" y="107950"/>
            <a:ext cx="6721475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01613" y="1296988"/>
            <a:ext cx="4248150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02163" y="1296988"/>
            <a:ext cx="4249737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201613" y="3803650"/>
            <a:ext cx="4248150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02163" y="3803650"/>
            <a:ext cx="4249737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2997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599" y="107950"/>
            <a:ext cx="6797675" cy="8001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613" y="1296988"/>
            <a:ext cx="4248150" cy="4862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02163" y="1296988"/>
            <a:ext cx="4249737" cy="23542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02163" y="3803650"/>
            <a:ext cx="4249737" cy="23558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2175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5410200" y="6553200"/>
            <a:ext cx="674688" cy="2254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B4434-F944-404A-A67E-DF86D00BB8CD}" type="datetimeFigureOut">
              <a:rPr lang="en-US"/>
              <a:pPr>
                <a:defRPr/>
              </a:pPr>
              <a:t>3/7/2012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096000" y="6575425"/>
            <a:ext cx="474663" cy="203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FA715F-0A14-4E2C-A9A6-7C3AFC6857C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427313"/>
      </p:ext>
    </p:extLst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46038"/>
            <a:ext cx="6477000" cy="8397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11480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673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99592" y="1797120"/>
            <a:ext cx="7891200" cy="4368184"/>
          </a:xfrm>
        </p:spPr>
        <p:txBody>
          <a:bodyPr>
            <a:normAutofit/>
          </a:bodyPr>
          <a:lstStyle>
            <a:lvl1pPr>
              <a:defRPr sz="2400">
                <a:effectLst/>
              </a:defRPr>
            </a:lvl1pPr>
            <a:lvl2pPr>
              <a:defRPr sz="2000">
                <a:effectLst/>
              </a:defRPr>
            </a:lvl2pPr>
            <a:lvl3pPr>
              <a:defRPr sz="1800">
                <a:effectLst/>
              </a:defRPr>
            </a:lvl3pPr>
            <a:lvl4pPr>
              <a:defRPr sz="1600">
                <a:effectLst/>
              </a:defRPr>
            </a:lvl4pPr>
            <a:lvl5pPr>
              <a:defRPr sz="1100">
                <a:effectLst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6739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accent6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182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n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533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(no Log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323528" y="231845"/>
            <a:ext cx="648072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re 6"/>
          <p:cNvSpPr>
            <a:spLocks noGrp="1"/>
          </p:cNvSpPr>
          <p:nvPr>
            <p:ph type="title"/>
          </p:nvPr>
        </p:nvSpPr>
        <p:spPr>
          <a:xfrm>
            <a:off x="2102848" y="1441579"/>
            <a:ext cx="6501600" cy="548640"/>
          </a:xfrm>
        </p:spPr>
        <p:txBody>
          <a:bodyPr vert="horz" lIns="91440" tIns="45720" rIns="91440" bIns="45720" rtlCol="0" anchor="ctr">
            <a:noAutofit/>
          </a:bodyPr>
          <a:lstStyle>
            <a:lvl1pPr algn="r">
              <a:def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411760" y="2060848"/>
            <a:ext cx="6192837" cy="576263"/>
          </a:xfrm>
        </p:spPr>
        <p:txBody>
          <a:bodyPr/>
          <a:lstStyle>
            <a:lvl1pPr marL="0" indent="0" algn="r">
              <a:buNone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99691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556632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67883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(no Sub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6510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5"/>
            <a:ext cx="4040188" cy="639762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3990429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9" y="1535115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9" y="2174874"/>
            <a:ext cx="4041775" cy="399042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 dirty="0"/>
          </a:p>
        </p:txBody>
      </p:sp>
      <p:sp>
        <p:nvSpPr>
          <p:cNvPr id="8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899592" y="994794"/>
            <a:ext cx="6501600" cy="489990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rgbClr val="E62533"/>
                </a:solidFill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99592" y="401859"/>
            <a:ext cx="6501600" cy="54864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noProof="0" dirty="0" smtClean="0"/>
              <a:t>Main Title</a:t>
            </a:r>
            <a:endParaRPr lang="en-US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99592" y="1797120"/>
            <a:ext cx="7891200" cy="4368184"/>
          </a:xfrm>
          <a:prstGeom prst="rect">
            <a:avLst/>
          </a:prstGeom>
          <a:effectLst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 smtClean="0">
                <a:effectLst/>
              </a:rPr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  <a:endParaRPr lang="en-US" noProof="0" dirty="0" smtClean="0"/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9" name="Espace réservé du numéro de diapositive 5"/>
          <p:cNvSpPr txBox="1">
            <a:spLocks/>
          </p:cNvSpPr>
          <p:nvPr/>
        </p:nvSpPr>
        <p:spPr>
          <a:xfrm>
            <a:off x="4191000" y="6492877"/>
            <a:ext cx="693440" cy="365125"/>
          </a:xfrm>
          <a:prstGeom prst="rect">
            <a:avLst/>
          </a:prstGeom>
        </p:spPr>
        <p:txBody>
          <a:bodyPr/>
          <a:lstStyle>
            <a:lvl1pPr>
              <a:defRPr sz="1000">
                <a:latin typeface="Arial" pitchFamily="34" charset="0"/>
                <a:cs typeface="Arial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E95206-EC0C-43EF-8E7D-2BA7BDFE308A}" type="slidenum">
              <a:rPr kumimoji="0" lang="fr-FR" sz="1000" b="0" i="0" u="none" strike="noStrike" kern="1200" cap="none" spc="0" normalizeH="0" baseline="0" noProof="0" smtClean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0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pic>
        <p:nvPicPr>
          <p:cNvPr id="10" name="Picture 10" descr="Emblem_3DS_RGBcolor.png"/>
          <p:cNvPicPr>
            <a:picLocks noChangeAspect="1"/>
          </p:cNvPicPr>
          <p:nvPr/>
        </p:nvPicPr>
        <p:blipFill>
          <a:blip r:embed="rId26" cstate="print"/>
          <a:stretch>
            <a:fillRect/>
          </a:stretch>
        </p:blipFill>
        <p:spPr>
          <a:xfrm>
            <a:off x="107504" y="6241874"/>
            <a:ext cx="536896" cy="499494"/>
          </a:xfrm>
          <a:prstGeom prst="rect">
            <a:avLst/>
          </a:prstGeom>
        </p:spPr>
      </p:pic>
      <p:pic>
        <p:nvPicPr>
          <p:cNvPr id="12" name="Picture 8" descr="Bouton_charte_clic.png"/>
          <p:cNvPicPr>
            <a:picLocks noChangeAspect="1"/>
          </p:cNvPicPr>
          <p:nvPr/>
        </p:nvPicPr>
        <p:blipFill>
          <a:blip r:embed="rId27" cstate="print"/>
          <a:stretch>
            <a:fillRect/>
          </a:stretch>
        </p:blipFill>
        <p:spPr>
          <a:xfrm>
            <a:off x="395536" y="427680"/>
            <a:ext cx="461100" cy="60007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307392" y="6309320"/>
            <a:ext cx="2843808" cy="563079"/>
          </a:xfrm>
          <a:prstGeom prst="rect">
            <a:avLst/>
          </a:prstGeom>
          <a:gradFill flip="none" rotWithShape="1">
            <a:gsLst>
              <a:gs pos="51000">
                <a:srgbClr val="DA291C"/>
              </a:gs>
              <a:gs pos="100000">
                <a:schemeClr val="accent1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6255" y="6323388"/>
            <a:ext cx="1671841" cy="53028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68" r:id="rId4"/>
    <p:sldLayoutId id="2147483667" r:id="rId5"/>
    <p:sldLayoutId id="2147483660" r:id="rId6"/>
    <p:sldLayoutId id="2147483662" r:id="rId7"/>
    <p:sldLayoutId id="2147483652" r:id="rId8"/>
    <p:sldLayoutId id="2147483653" r:id="rId9"/>
    <p:sldLayoutId id="2147483664" r:id="rId10"/>
    <p:sldLayoutId id="2147483654" r:id="rId11"/>
    <p:sldLayoutId id="2147483655" r:id="rId12"/>
    <p:sldLayoutId id="2147483663" r:id="rId13"/>
    <p:sldLayoutId id="2147483656" r:id="rId14"/>
    <p:sldLayoutId id="2147483657" r:id="rId15"/>
    <p:sldLayoutId id="2147483658" r:id="rId16"/>
    <p:sldLayoutId id="2147483665" r:id="rId17"/>
    <p:sldLayoutId id="2147483659" r:id="rId18"/>
    <p:sldLayoutId id="2147483669" r:id="rId19"/>
    <p:sldLayoutId id="2147483670" r:id="rId20"/>
    <p:sldLayoutId id="2147483671" r:id="rId21"/>
    <p:sldLayoutId id="2147483672" r:id="rId22"/>
    <p:sldLayoutId id="2147483673" r:id="rId23"/>
    <p:sldLayoutId id="2147483674" r:id="rId24"/>
  </p:sldLayoutIdLst>
  <p:txStyles>
    <p:titleStyle>
      <a:lvl1pPr algn="l" defTabSz="914400" rtl="0" eaLnBrk="1" latinLnBrk="0" hangingPunct="1">
        <a:spcBef>
          <a:spcPct val="0"/>
        </a:spcBef>
        <a:buNone/>
        <a:defRPr sz="3000" b="1" kern="1200" baseline="0">
          <a:solidFill>
            <a:schemeClr val="tx1"/>
          </a:solidFill>
          <a:latin typeface="Arial Narrow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Arial Narrow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2000" kern="1200" baseline="0">
          <a:solidFill>
            <a:schemeClr val="tx1"/>
          </a:solidFill>
          <a:latin typeface="Arial Narrow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41.png"/><Relationship Id="rId5" Type="http://schemas.openxmlformats.org/officeDocument/2006/relationships/image" Target="../media/image42.png"/><Relationship Id="rId10" Type="http://schemas.openxmlformats.org/officeDocument/2006/relationships/image" Target="../media/image38.png"/><Relationship Id="rId4" Type="http://schemas.openxmlformats.org/officeDocument/2006/relationships/image" Target="../media/image40.png"/><Relationship Id="rId9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6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3.png"/><Relationship Id="rId7" Type="http://schemas.openxmlformats.org/officeDocument/2006/relationships/image" Target="../media/image17.png"/><Relationship Id="rId12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6.png"/><Relationship Id="rId11" Type="http://schemas.openxmlformats.org/officeDocument/2006/relationships/image" Target="../media/image30.png"/><Relationship Id="rId5" Type="http://schemas.openxmlformats.org/officeDocument/2006/relationships/image" Target="../media/image25.png"/><Relationship Id="rId10" Type="http://schemas.openxmlformats.org/officeDocument/2006/relationships/image" Target="../media/image29.png"/><Relationship Id="rId4" Type="http://schemas.openxmlformats.org/officeDocument/2006/relationships/image" Target="../media/image24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143000" y="1612900"/>
            <a:ext cx="7772400" cy="533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Mountianboard - Lesson 3</a:t>
            </a:r>
            <a:br>
              <a:rPr lang="en-US" dirty="0" smtClean="0"/>
            </a:br>
            <a:r>
              <a:rPr lang="en-US" dirty="0" smtClean="0"/>
              <a:t>Basic Parts – The Binding</a:t>
            </a:r>
          </a:p>
        </p:txBody>
      </p:sp>
      <p:sp>
        <p:nvSpPr>
          <p:cNvPr id="13315" name="Rectangle 7"/>
          <p:cNvSpPr>
            <a:spLocks noGrp="1" noChangeArrowheads="1"/>
          </p:cNvSpPr>
          <p:nvPr>
            <p:ph type="subTitle" idx="4294967295"/>
          </p:nvPr>
        </p:nvSpPr>
        <p:spPr>
          <a:xfrm>
            <a:off x="5867400" y="2971800"/>
            <a:ext cx="3048000" cy="1981200"/>
          </a:xfrm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School’s Name</a:t>
            </a:r>
          </a:p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Teacher’s Name</a:t>
            </a:r>
          </a:p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49114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View Orientation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381000" y="3200400"/>
            <a:ext cx="4114800" cy="33528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z="2000" smtClean="0">
                <a:latin typeface="Arial" charset="0"/>
                <a:cs typeface="Arial" charset="0"/>
              </a:rPr>
              <a:t>    Front</a:t>
            </a:r>
          </a:p>
          <a:p>
            <a:pPr eaLnBrk="1" hangingPunct="1">
              <a:spcBef>
                <a:spcPts val="2000"/>
              </a:spcBef>
            </a:pPr>
            <a:r>
              <a:rPr lang="en-US" sz="2000" smtClean="0">
                <a:latin typeface="Arial" charset="0"/>
                <a:cs typeface="Arial" charset="0"/>
              </a:rPr>
              <a:t>    Right</a:t>
            </a:r>
          </a:p>
          <a:p>
            <a:pPr eaLnBrk="1" hangingPunct="1">
              <a:spcBef>
                <a:spcPts val="2000"/>
              </a:spcBef>
            </a:pPr>
            <a:r>
              <a:rPr lang="en-US" sz="2000" smtClean="0">
                <a:latin typeface="Arial" charset="0"/>
                <a:cs typeface="Arial" charset="0"/>
              </a:rPr>
              <a:t>    Bottom</a:t>
            </a:r>
          </a:p>
          <a:p>
            <a:pPr eaLnBrk="1" hangingPunct="1">
              <a:spcBef>
                <a:spcPts val="2000"/>
              </a:spcBef>
            </a:pPr>
            <a:r>
              <a:rPr lang="en-US" sz="2000" smtClean="0">
                <a:latin typeface="Arial" charset="0"/>
                <a:cs typeface="Arial" charset="0"/>
              </a:rPr>
              <a:t>    Isometric</a:t>
            </a:r>
          </a:p>
        </p:txBody>
      </p:sp>
      <p:sp>
        <p:nvSpPr>
          <p:cNvPr id="131078" name="Rectangle 6"/>
          <p:cNvSpPr>
            <a:spLocks noGrp="1" noChangeArrowheads="1"/>
          </p:cNvSpPr>
          <p:nvPr>
            <p:ph sz="half" idx="2"/>
          </p:nvPr>
        </p:nvSpPr>
        <p:spPr>
          <a:xfrm>
            <a:off x="4648200" y="3200400"/>
            <a:ext cx="4114800" cy="3352800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sz="2000" smtClean="0">
                <a:latin typeface="Arial" charset="0"/>
                <a:cs typeface="Arial" charset="0"/>
              </a:rPr>
              <a:t>    Top</a:t>
            </a:r>
          </a:p>
          <a:p>
            <a:pPr eaLnBrk="1" hangingPunct="1">
              <a:lnSpc>
                <a:spcPct val="150000"/>
              </a:lnSpc>
            </a:pPr>
            <a:r>
              <a:rPr lang="en-US" sz="2000" smtClean="0">
                <a:latin typeface="Arial" charset="0"/>
                <a:cs typeface="Arial" charset="0"/>
              </a:rPr>
              <a:t>    Left</a:t>
            </a:r>
          </a:p>
          <a:p>
            <a:pPr eaLnBrk="1" hangingPunct="1"/>
            <a:r>
              <a:rPr lang="en-US" sz="2000" smtClean="0">
                <a:latin typeface="Arial" charset="0"/>
                <a:cs typeface="Arial" charset="0"/>
              </a:rPr>
              <a:t>    Back</a:t>
            </a:r>
          </a:p>
          <a:p>
            <a:pPr eaLnBrk="1" hangingPunct="1">
              <a:spcBef>
                <a:spcPts val="2000"/>
              </a:spcBef>
            </a:pPr>
            <a:r>
              <a:rPr lang="en-US" sz="2000" smtClean="0">
                <a:latin typeface="Arial" charset="0"/>
                <a:cs typeface="Arial" charset="0"/>
              </a:rPr>
              <a:t>    Normal To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>    (selected plane</a:t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>     or planar face)</a:t>
            </a:r>
          </a:p>
          <a:p>
            <a:pPr eaLnBrk="1" hangingPunct="1"/>
            <a:endParaRPr lang="en-US" sz="2000" smtClean="0">
              <a:latin typeface="Arial" charset="0"/>
              <a:cs typeface="Arial" charset="0"/>
            </a:endParaRPr>
          </a:p>
        </p:txBody>
      </p:sp>
      <p:sp>
        <p:nvSpPr>
          <p:cNvPr id="131079" name="Rectangle 7"/>
          <p:cNvSpPr>
            <a:spLocks noChangeArrowheads="1"/>
          </p:cNvSpPr>
          <p:nvPr/>
        </p:nvSpPr>
        <p:spPr bwMode="auto">
          <a:xfrm>
            <a:off x="381000" y="1219200"/>
            <a:ext cx="83058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>
              <a:lnSpc>
                <a:spcPct val="95000"/>
              </a:lnSpc>
              <a:spcBef>
                <a:spcPts val="2000"/>
              </a:spcBef>
              <a:buClr>
                <a:schemeClr val="accent1"/>
              </a:buClr>
              <a:buFont typeface="Wingdings" pitchFamily="2" charset="2"/>
              <a:buNone/>
            </a:pPr>
            <a:r>
              <a:rPr lang="en-US"/>
              <a:t>Changes the view display to correspond to one of the standard view orientations.</a:t>
            </a:r>
          </a:p>
        </p:txBody>
      </p:sp>
      <p:pic>
        <p:nvPicPr>
          <p:cNvPr id="22534" name="Picture 18" descr="Toolb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238" b="-9589"/>
          <a:stretch>
            <a:fillRect/>
          </a:stretch>
        </p:blipFill>
        <p:spPr bwMode="auto">
          <a:xfrm>
            <a:off x="2590800" y="2286000"/>
            <a:ext cx="2971800" cy="381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5" name="Picture 19" descr="icon_fro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5" y="32004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20" descr="icon_righ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5" y="3754438"/>
            <a:ext cx="284163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21" descr="icon_botto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5" y="4364038"/>
            <a:ext cx="284163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22" descr="icon_isometric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975" y="4897438"/>
            <a:ext cx="284163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23" descr="icon_top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638" y="3297238"/>
            <a:ext cx="284162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0" name="Picture 24" descr="icon_lef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638" y="3830638"/>
            <a:ext cx="284162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1" name="Picture 25" descr="icon_back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638" y="4287838"/>
            <a:ext cx="284162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42" name="Picture 26" descr="icon_normal_to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3638" y="4821238"/>
            <a:ext cx="284162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130121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1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1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1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1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1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1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1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1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10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1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1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10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1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1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10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1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1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10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075" grpId="0" build="p"/>
      <p:bldP spid="13107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14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762000"/>
            <a:ext cx="7572375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13" descr="icon_isometri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437" y="18288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6" name="Picture 14" descr="icon_to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637" y="19812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15" descr="icon_back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7338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16" descr="icon_lef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36576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9" name="Picture 17" descr="icon_front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7338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18" descr="icon_right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6576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1" name="Picture 19" descr="icon_normal_to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55626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2" name="Picture 20" descr="icon_bottom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55626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04800"/>
            <a:ext cx="6410592" cy="548640"/>
          </a:xfrm>
        </p:spPr>
        <p:txBody>
          <a:bodyPr/>
          <a:lstStyle/>
          <a:p>
            <a:r>
              <a:rPr lang="en-US" dirty="0" smtClean="0"/>
              <a:t>View Orientation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01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4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View Orientation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534400" cy="54102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views most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commonly used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to describe a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part are:</a:t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Top View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Front View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Right View</a:t>
            </a:r>
          </a:p>
          <a:p>
            <a:pPr lvl="1" eaLnBrk="1" hangingPunct="1"/>
            <a:r>
              <a:rPr lang="en-US" b="1" smtClean="0">
                <a:latin typeface="Arial" charset="0"/>
                <a:cs typeface="Arial" charset="0"/>
              </a:rPr>
              <a:t>Isometric View</a:t>
            </a:r>
          </a:p>
        </p:txBody>
      </p:sp>
      <p:pic>
        <p:nvPicPr>
          <p:cNvPr id="24580" name="Picture 6" descr="4VIEW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295400"/>
            <a:ext cx="5457825" cy="408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193664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5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5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Default Planes</a:t>
            </a:r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897562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Default Planes</a:t>
            </a:r>
          </a:p>
          <a:p>
            <a:pPr lvl="1"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Front, Top,</a:t>
            </a:r>
            <a:r>
              <a:rPr lang="en-US" b="1" smtClean="0">
                <a:latin typeface="Arial" charset="0"/>
                <a:cs typeface="Arial" charset="0"/>
              </a:rPr>
              <a:t> and </a:t>
            </a:r>
            <a:r>
              <a:rPr lang="en-US" smtClean="0">
                <a:latin typeface="Arial" charset="0"/>
                <a:cs typeface="Arial" charset="0"/>
              </a:rPr>
              <a:t>Right</a:t>
            </a:r>
          </a:p>
          <a:p>
            <a:pPr eaLnBrk="1" hangingPunct="1">
              <a:spcBef>
                <a:spcPts val="2000"/>
              </a:spcBef>
              <a:buFont typeface="Wingdings" pitchFamily="2" charset="2"/>
              <a:buNone/>
            </a:pPr>
            <a:r>
              <a:rPr lang="en-US" smtClean="0">
                <a:latin typeface="Arial" charset="0"/>
                <a:cs typeface="Arial" charset="0"/>
              </a:rPr>
              <a:t>Correspond to the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standard principle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drawing views:</a:t>
            </a:r>
          </a:p>
          <a:p>
            <a:pPr lvl="1"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Front</a:t>
            </a:r>
            <a:r>
              <a:rPr lang="en-US" b="1" smtClean="0">
                <a:latin typeface="Arial" charset="0"/>
                <a:cs typeface="Arial" charset="0"/>
              </a:rPr>
              <a:t> = Front or Back view</a:t>
            </a:r>
          </a:p>
          <a:p>
            <a:pPr lvl="1"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Top</a:t>
            </a:r>
            <a:r>
              <a:rPr lang="en-US" b="1" smtClean="0">
                <a:latin typeface="Arial" charset="0"/>
                <a:cs typeface="Arial" charset="0"/>
              </a:rPr>
              <a:t> = Top or Bottom view</a:t>
            </a:r>
          </a:p>
          <a:p>
            <a:pPr lvl="1"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Right</a:t>
            </a:r>
            <a:r>
              <a:rPr lang="en-US" b="1" smtClean="0">
                <a:latin typeface="Arial" charset="0"/>
                <a:cs typeface="Arial" charset="0"/>
              </a:rPr>
              <a:t> = Right or Left view</a:t>
            </a: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25604" name="Picture 7" descr="DefaultPlan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676400"/>
            <a:ext cx="3133725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347831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7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7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7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7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7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7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Isometric View</a:t>
            </a: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8493125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Displays the part with height, width, and depth equally foreshortened.</a:t>
            </a: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Pictorial rather than orthographic.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Shows all three dimensions –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height, width, and depth.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Easier to visualize than </a:t>
            </a:r>
            <a:br>
              <a:rPr lang="en-US" b="1" smtClean="0">
                <a:latin typeface="Arial" charset="0"/>
                <a:cs typeface="Arial" charset="0"/>
              </a:rPr>
            </a:br>
            <a:r>
              <a:rPr lang="en-US" b="1" smtClean="0">
                <a:latin typeface="Arial" charset="0"/>
                <a:cs typeface="Arial" charset="0"/>
              </a:rPr>
              <a:t>orthographic views.</a:t>
            </a: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en-US" sz="2000" smtClean="0">
              <a:latin typeface="Arial" charset="0"/>
              <a:cs typeface="Arial" charset="0"/>
            </a:endParaRPr>
          </a:p>
        </p:txBody>
      </p:sp>
      <p:pic>
        <p:nvPicPr>
          <p:cNvPr id="13926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10200" y="1981200"/>
            <a:ext cx="2986088" cy="3962400"/>
          </a:xfrm>
          <a:noFill/>
        </p:spPr>
      </p:pic>
    </p:spTree>
    <p:extLst>
      <p:ext uri="{BB962C8B-B14F-4D97-AF65-F5344CB8AC3E}">
        <p14:creationId xmlns:p14="http://schemas.microsoft.com/office/powerpoint/2010/main" val="65963576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9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9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9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9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3" descr="SectionView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676400"/>
            <a:ext cx="3438525" cy="387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Section View</a:t>
            </a:r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294187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Displays the internal structure of a model.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Requires a section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cutting plane.</a:t>
            </a:r>
          </a:p>
          <a:p>
            <a:pPr eaLnBrk="1" hangingPunct="1"/>
            <a:endParaRPr lang="en-US" smtClean="0">
              <a:latin typeface="Arial" charset="0"/>
              <a:cs typeface="Arial" charset="0"/>
            </a:endParaRPr>
          </a:p>
        </p:txBody>
      </p:sp>
      <p:sp>
        <p:nvSpPr>
          <p:cNvPr id="159751" name="Text Box 7"/>
          <p:cNvSpPr txBox="1">
            <a:spLocks noChangeArrowheads="1"/>
          </p:cNvSpPr>
          <p:nvPr/>
        </p:nvSpPr>
        <p:spPr bwMode="auto">
          <a:xfrm>
            <a:off x="7010400" y="5791200"/>
            <a:ext cx="18288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800">
                <a:solidFill>
                  <a:schemeClr val="hlink"/>
                </a:solidFill>
              </a:rPr>
              <a:t>Section Plane</a:t>
            </a:r>
          </a:p>
        </p:txBody>
      </p:sp>
      <p:sp>
        <p:nvSpPr>
          <p:cNvPr id="159752" name="Line 8"/>
          <p:cNvSpPr>
            <a:spLocks noChangeShapeType="1"/>
          </p:cNvSpPr>
          <p:nvPr/>
        </p:nvSpPr>
        <p:spPr bwMode="auto">
          <a:xfrm flipH="1" flipV="1">
            <a:off x="6096000" y="5029200"/>
            <a:ext cx="990600" cy="914400"/>
          </a:xfrm>
          <a:prstGeom prst="line">
            <a:avLst/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894517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97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9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9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9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51" grpId="0"/>
      <p:bldP spid="15975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The Status of a Sketch</a:t>
            </a:r>
          </a:p>
        </p:txBody>
      </p:sp>
      <p:sp>
        <p:nvSpPr>
          <p:cNvPr id="161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6762750" cy="4862512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sz="2000" u="sng" smtClean="0">
                <a:solidFill>
                  <a:srgbClr val="0000CC"/>
                </a:solidFill>
                <a:latin typeface="Arial" charset="0"/>
                <a:cs typeface="Arial" charset="0"/>
              </a:rPr>
              <a:t>Under defined</a:t>
            </a:r>
          </a:p>
          <a:p>
            <a:pPr lvl="1" eaLnBrk="1" hangingPunct="1">
              <a:lnSpc>
                <a:spcPct val="85000"/>
              </a:lnSpc>
            </a:pPr>
            <a:r>
              <a:rPr lang="en-US" sz="1800" b="1" smtClean="0">
                <a:latin typeface="Arial" charset="0"/>
                <a:cs typeface="Arial" charset="0"/>
              </a:rPr>
              <a:t>Additional dimensions or relations </a:t>
            </a:r>
            <a:br>
              <a:rPr lang="en-US" sz="1800" b="1" smtClean="0">
                <a:latin typeface="Arial" charset="0"/>
                <a:cs typeface="Arial" charset="0"/>
              </a:rPr>
            </a:br>
            <a:r>
              <a:rPr lang="en-US" sz="1800" b="1" smtClean="0">
                <a:latin typeface="Arial" charset="0"/>
                <a:cs typeface="Arial" charset="0"/>
              </a:rPr>
              <a:t>are required.</a:t>
            </a:r>
            <a:endParaRPr lang="en-US" sz="1800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</a:pPr>
            <a:r>
              <a:rPr lang="en-US" sz="1800" b="1" smtClean="0">
                <a:latin typeface="Arial" charset="0"/>
                <a:cs typeface="Arial" charset="0"/>
              </a:rPr>
              <a:t>Under defined sketch entities are </a:t>
            </a:r>
            <a:br>
              <a:rPr lang="en-US" sz="1800" b="1" smtClean="0">
                <a:latin typeface="Arial" charset="0"/>
                <a:cs typeface="Arial" charset="0"/>
              </a:rPr>
            </a:br>
            <a:r>
              <a:rPr lang="en-US" sz="1800" b="1" i="1" smtClean="0">
                <a:latin typeface="Arial" charset="0"/>
                <a:cs typeface="Arial" charset="0"/>
              </a:rPr>
              <a:t>blue</a:t>
            </a:r>
            <a:r>
              <a:rPr lang="en-US" sz="1800" b="1" smtClean="0">
                <a:latin typeface="Arial" charset="0"/>
                <a:cs typeface="Arial" charset="0"/>
              </a:rPr>
              <a:t> (by default).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sz="2000" u="sng" smtClean="0">
                <a:latin typeface="Arial" charset="0"/>
                <a:cs typeface="Arial" charset="0"/>
              </a:rPr>
              <a:t>Fully defined</a:t>
            </a:r>
          </a:p>
          <a:p>
            <a:pPr lvl="1" eaLnBrk="1" hangingPunct="1">
              <a:lnSpc>
                <a:spcPct val="85000"/>
              </a:lnSpc>
            </a:pPr>
            <a:r>
              <a:rPr lang="en-US" sz="1800" b="1" smtClean="0">
                <a:latin typeface="Arial" charset="0"/>
                <a:cs typeface="Arial" charset="0"/>
              </a:rPr>
              <a:t>No additional dimensions or relationships </a:t>
            </a:r>
            <a:br>
              <a:rPr lang="en-US" sz="1800" b="1" smtClean="0">
                <a:latin typeface="Arial" charset="0"/>
                <a:cs typeface="Arial" charset="0"/>
              </a:rPr>
            </a:br>
            <a:r>
              <a:rPr lang="en-US" sz="1800" b="1" smtClean="0">
                <a:latin typeface="Arial" charset="0"/>
                <a:cs typeface="Arial" charset="0"/>
              </a:rPr>
              <a:t>are required.</a:t>
            </a:r>
            <a:endParaRPr lang="en-US" sz="1800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</a:pPr>
            <a:r>
              <a:rPr lang="en-US" sz="1800" b="1" smtClean="0">
                <a:latin typeface="Arial" charset="0"/>
                <a:cs typeface="Arial" charset="0"/>
              </a:rPr>
              <a:t>Fully defined sketch entities are </a:t>
            </a:r>
            <a:br>
              <a:rPr lang="en-US" sz="1800" b="1" smtClean="0">
                <a:latin typeface="Arial" charset="0"/>
                <a:cs typeface="Arial" charset="0"/>
              </a:rPr>
            </a:br>
            <a:r>
              <a:rPr lang="en-US" sz="1800" b="1" i="1" smtClean="0">
                <a:latin typeface="Arial" charset="0"/>
                <a:cs typeface="Arial" charset="0"/>
              </a:rPr>
              <a:t>black</a:t>
            </a:r>
            <a:r>
              <a:rPr lang="en-US" sz="1800" b="1" smtClean="0">
                <a:latin typeface="Arial" charset="0"/>
                <a:cs typeface="Arial" charset="0"/>
              </a:rPr>
              <a:t> (by default).</a:t>
            </a:r>
          </a:p>
          <a:p>
            <a:pPr eaLnBrk="1" hangingPunct="1">
              <a:lnSpc>
                <a:spcPct val="85000"/>
              </a:lnSpc>
              <a:spcBef>
                <a:spcPts val="1500"/>
              </a:spcBef>
            </a:pPr>
            <a:r>
              <a:rPr lang="en-US" sz="2000" u="sng" smtClean="0">
                <a:solidFill>
                  <a:schemeClr val="accent2"/>
                </a:solidFill>
                <a:latin typeface="Arial" charset="0"/>
                <a:cs typeface="Arial" charset="0"/>
              </a:rPr>
              <a:t>Over defined</a:t>
            </a:r>
          </a:p>
          <a:p>
            <a:pPr lvl="1" eaLnBrk="1" hangingPunct="1">
              <a:lnSpc>
                <a:spcPct val="85000"/>
              </a:lnSpc>
            </a:pPr>
            <a:r>
              <a:rPr lang="en-US" sz="1800" b="1" smtClean="0">
                <a:latin typeface="Arial" charset="0"/>
                <a:cs typeface="Arial" charset="0"/>
              </a:rPr>
              <a:t>Contains conflicting dimensions or </a:t>
            </a:r>
            <a:br>
              <a:rPr lang="en-US" sz="1800" b="1" smtClean="0">
                <a:latin typeface="Arial" charset="0"/>
                <a:cs typeface="Arial" charset="0"/>
              </a:rPr>
            </a:br>
            <a:r>
              <a:rPr lang="en-US" sz="1800" b="1" smtClean="0">
                <a:latin typeface="Arial" charset="0"/>
                <a:cs typeface="Arial" charset="0"/>
              </a:rPr>
              <a:t>relations, or both.</a:t>
            </a:r>
            <a:endParaRPr lang="en-US" sz="1800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</a:pPr>
            <a:r>
              <a:rPr lang="en-US" sz="1800" b="1" smtClean="0">
                <a:latin typeface="Arial" charset="0"/>
                <a:cs typeface="Arial" charset="0"/>
              </a:rPr>
              <a:t>Over defined sketch entities are </a:t>
            </a:r>
            <a:br>
              <a:rPr lang="en-US" sz="1800" b="1" smtClean="0">
                <a:latin typeface="Arial" charset="0"/>
                <a:cs typeface="Arial" charset="0"/>
              </a:rPr>
            </a:br>
            <a:r>
              <a:rPr lang="en-US" sz="1800" b="1" i="1" smtClean="0">
                <a:latin typeface="Arial" charset="0"/>
                <a:cs typeface="Arial" charset="0"/>
              </a:rPr>
              <a:t>red</a:t>
            </a:r>
            <a:r>
              <a:rPr lang="en-US" sz="1800" b="1" smtClean="0">
                <a:latin typeface="Arial" charset="0"/>
                <a:cs typeface="Arial" charset="0"/>
              </a:rPr>
              <a:t> (by default).</a:t>
            </a:r>
            <a:endParaRPr lang="en-US" sz="1800" smtClean="0">
              <a:latin typeface="Arial" charset="0"/>
              <a:cs typeface="Arial" charset="0"/>
            </a:endParaRPr>
          </a:p>
        </p:txBody>
      </p:sp>
      <p:pic>
        <p:nvPicPr>
          <p:cNvPr id="161796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5600" y="4572000"/>
            <a:ext cx="2057400" cy="1371600"/>
          </a:xfrm>
          <a:noFill/>
        </p:spPr>
      </p:pic>
      <p:pic>
        <p:nvPicPr>
          <p:cNvPr id="161798" name="Picture 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05600" y="2819400"/>
            <a:ext cx="2055813" cy="1255713"/>
          </a:xfrm>
          <a:noFill/>
        </p:spPr>
      </p:pic>
      <p:pic>
        <p:nvPicPr>
          <p:cNvPr id="161800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1143000"/>
            <a:ext cx="2057400" cy="1255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882877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1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17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1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17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1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1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6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1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17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1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17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1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1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1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17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1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17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Geometric Relations</a:t>
            </a: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8099425" cy="4862512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Geometric relations are the rules that control the behavior of sketch geometry.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Geometric relations help capture design intent.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solidFill>
                  <a:schemeClr val="hlink"/>
                </a:solidFill>
                <a:latin typeface="Arial" charset="0"/>
                <a:cs typeface="Arial" charset="0"/>
              </a:rPr>
              <a:t>Example:</a:t>
            </a:r>
            <a:r>
              <a:rPr lang="en-US" smtClean="0">
                <a:latin typeface="Arial" charset="0"/>
                <a:cs typeface="Arial" charset="0"/>
              </a:rPr>
              <a:t> The sketched circle is concentric with the circular edge of the extruded boss feature.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In a concentric relation, selected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entities have the same center point.</a:t>
            </a:r>
          </a:p>
          <a:p>
            <a:pPr eaLnBrk="1" hangingPunct="1">
              <a:buFont typeface="Wingdings" pitchFamily="2" charset="2"/>
              <a:buNone/>
            </a:pP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64869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800" y="3962400"/>
            <a:ext cx="1857375" cy="1952625"/>
          </a:xfrm>
          <a:noFill/>
        </p:spPr>
      </p:pic>
    </p:spTree>
    <p:extLst>
      <p:ext uri="{BB962C8B-B14F-4D97-AF65-F5344CB8AC3E}">
        <p14:creationId xmlns:p14="http://schemas.microsoft.com/office/powerpoint/2010/main" val="255263438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4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4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4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6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4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4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Geometric Relations</a:t>
            </a:r>
          </a:p>
        </p:txBody>
      </p:sp>
      <p:sp>
        <p:nvSpPr>
          <p:cNvPr id="166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3608387" cy="4721225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SolidWorks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default name for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circular geometry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is an Arc#.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SolidWorks treats circles as 360° arcs.</a:t>
            </a:r>
          </a:p>
        </p:txBody>
      </p:sp>
      <p:pic>
        <p:nvPicPr>
          <p:cNvPr id="166922" name="Picture 10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19525" y="1719263"/>
            <a:ext cx="2836863" cy="2652712"/>
          </a:xfrm>
          <a:noFill/>
        </p:spPr>
      </p:pic>
      <p:pic>
        <p:nvPicPr>
          <p:cNvPr id="30725" name="Picture 12" descr="AddRel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1676400"/>
            <a:ext cx="1828800" cy="4219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476343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6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6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6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Degrees of Freedom: There are Six</a:t>
            </a:r>
          </a:p>
        </p:txBody>
      </p:sp>
      <p:sp>
        <p:nvSpPr>
          <p:cNvPr id="1832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3886200" cy="53340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They describe how an object is free to move.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Translation (movement) </a:t>
            </a:r>
            <a:r>
              <a:rPr lang="en-US" i="1" smtClean="0">
                <a:latin typeface="Arial" charset="0"/>
                <a:cs typeface="Arial" charset="0"/>
              </a:rPr>
              <a:t>along</a:t>
            </a:r>
            <a:r>
              <a:rPr lang="en-US" smtClean="0">
                <a:latin typeface="Arial" charset="0"/>
                <a:cs typeface="Arial" charset="0"/>
              </a:rPr>
              <a:t> X, Y, and Z axes.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Rotation </a:t>
            </a:r>
            <a:r>
              <a:rPr lang="en-US" i="1" smtClean="0">
                <a:latin typeface="Arial" charset="0"/>
                <a:cs typeface="Arial" charset="0"/>
              </a:rPr>
              <a:t>around</a:t>
            </a:r>
            <a:r>
              <a:rPr lang="en-US" smtClean="0">
                <a:latin typeface="Arial" charset="0"/>
                <a:cs typeface="Arial" charset="0"/>
              </a:rPr>
              <a:t> X, Y, and Z axes.</a:t>
            </a:r>
          </a:p>
        </p:txBody>
      </p:sp>
      <p:pic>
        <p:nvPicPr>
          <p:cNvPr id="1833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295400"/>
            <a:ext cx="4114800" cy="3470275"/>
          </a:xfrm>
          <a:noFill/>
        </p:spPr>
      </p:pic>
    </p:spTree>
    <p:extLst>
      <p:ext uri="{BB962C8B-B14F-4D97-AF65-F5344CB8AC3E}">
        <p14:creationId xmlns:p14="http://schemas.microsoft.com/office/powerpoint/2010/main" val="184795293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3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3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3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263525"/>
            <a:ext cx="8153400" cy="4572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Features and Commands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1500"/>
              </a:spcBef>
              <a:buFont typeface="Wingdings" pitchFamily="2" charset="2"/>
              <a:buNone/>
            </a:pPr>
            <a:r>
              <a:rPr lang="en-US" smtClean="0">
                <a:latin typeface="Arial" charset="0"/>
                <a:cs typeface="Arial" charset="0"/>
              </a:rPr>
              <a:t>Base Feature</a:t>
            </a:r>
          </a:p>
          <a:p>
            <a:pPr eaLnBrk="1" hangingPunct="1">
              <a:spcBef>
                <a:spcPts val="15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The first feature that is created.</a:t>
            </a:r>
          </a:p>
          <a:p>
            <a:pPr eaLnBrk="1" hangingPunct="1">
              <a:spcBef>
                <a:spcPts val="15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The foundation of the part.</a:t>
            </a:r>
          </a:p>
          <a:p>
            <a:pPr eaLnBrk="1" hangingPunct="1">
              <a:spcBef>
                <a:spcPts val="15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The base feature geometry for the box is an extrusion.</a:t>
            </a:r>
          </a:p>
          <a:p>
            <a:pPr eaLnBrk="1" hangingPunct="1">
              <a:spcBef>
                <a:spcPts val="1500"/>
              </a:spcBef>
              <a:buFontTx/>
              <a:buChar char="•"/>
            </a:pPr>
            <a:r>
              <a:rPr lang="en-US" smtClean="0">
                <a:latin typeface="Arial" charset="0"/>
                <a:cs typeface="Arial" charset="0"/>
              </a:rPr>
              <a:t>The extrusion is named </a:t>
            </a:r>
            <a:r>
              <a:rPr lang="en-US" i="1" smtClean="0">
                <a:latin typeface="Arial" charset="0"/>
                <a:cs typeface="Arial" charset="0"/>
              </a:rPr>
              <a:t>Extrude1</a:t>
            </a:r>
            <a:r>
              <a:rPr lang="en-US" smtClean="0">
                <a:latin typeface="Arial" charset="0"/>
                <a:cs typeface="Arial" charset="0"/>
              </a:rPr>
              <a:t>.</a:t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1500"/>
              </a:spcBef>
              <a:buFont typeface="Wingdings" pitchFamily="2" charset="2"/>
              <a:buNone/>
            </a:pPr>
            <a:r>
              <a:rPr lang="en-US" u="sng" smtClean="0">
                <a:latin typeface="Arial" charset="0"/>
                <a:cs typeface="Arial" charset="0"/>
              </a:rPr>
              <a:t>Tip: Keep the base feature simple.</a:t>
            </a:r>
          </a:p>
          <a:p>
            <a:pPr eaLnBrk="1" hangingPunct="1">
              <a:buFontTx/>
              <a:buChar char="•"/>
            </a:pPr>
            <a:endParaRPr lang="en-US" u="sng" smtClean="0"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350398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Mate Relationships</a:t>
            </a:r>
          </a:p>
        </p:txBody>
      </p:sp>
      <p:sp>
        <p:nvSpPr>
          <p:cNvPr id="184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077200" cy="51816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Mates relationships align and fit together components in an assembly.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Tutor assembly requires three mates to fully define it.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three mates are:</a:t>
            </a:r>
          </a:p>
          <a:p>
            <a:pPr eaLnBrk="1" hangingPunct="1">
              <a:spcBef>
                <a:spcPts val="2000"/>
              </a:spcBef>
            </a:pPr>
            <a:r>
              <a:rPr lang="en-US" u="sng" smtClean="0">
                <a:latin typeface="Arial" charset="0"/>
                <a:cs typeface="Arial" charset="0"/>
              </a:rPr>
              <a:t>Coincident</a:t>
            </a:r>
            <a:r>
              <a:rPr lang="en-US" smtClean="0">
                <a:latin typeface="Arial" charset="0"/>
                <a:cs typeface="Arial" charset="0"/>
              </a:rPr>
              <a:t> between the top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back edge of Tutor1 and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the edge of the lip on Tutor2</a:t>
            </a:r>
            <a:r>
              <a:rPr lang="en-US" i="1" smtClean="0">
                <a:latin typeface="Arial" charset="0"/>
                <a:cs typeface="Arial" charset="0"/>
              </a:rPr>
              <a:t>.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181600" y="2819400"/>
            <a:ext cx="3524250" cy="2686050"/>
            <a:chOff x="3408" y="2496"/>
            <a:chExt cx="2220" cy="1692"/>
          </a:xfrm>
        </p:grpSpPr>
        <p:pic>
          <p:nvPicPr>
            <p:cNvPr id="32773" name="Picture 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6" y="2496"/>
              <a:ext cx="1932" cy="16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4" name="Text Box 6"/>
            <p:cNvSpPr txBox="1">
              <a:spLocks noChangeArrowheads="1"/>
            </p:cNvSpPr>
            <p:nvPr/>
          </p:nvSpPr>
          <p:spPr bwMode="auto">
            <a:xfrm>
              <a:off x="3408" y="3504"/>
              <a:ext cx="564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34950" indent="-2349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ts val="2000"/>
                </a:spcBef>
                <a:buClr>
                  <a:schemeClr val="accent1"/>
                </a:buClr>
              </a:pPr>
              <a:r>
                <a:rPr lang="en-US" sz="1800" b="1">
                  <a:solidFill>
                    <a:schemeClr val="hlink"/>
                  </a:solidFill>
                </a:rPr>
                <a:t>Tutor1</a:t>
              </a:r>
            </a:p>
          </p:txBody>
        </p:sp>
        <p:sp>
          <p:nvSpPr>
            <p:cNvPr id="32775" name="Text Box 7"/>
            <p:cNvSpPr txBox="1">
              <a:spLocks noChangeArrowheads="1"/>
            </p:cNvSpPr>
            <p:nvPr/>
          </p:nvSpPr>
          <p:spPr bwMode="auto">
            <a:xfrm>
              <a:off x="4176" y="3888"/>
              <a:ext cx="564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34950" indent="-2349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ts val="2000"/>
                </a:spcBef>
                <a:buClr>
                  <a:schemeClr val="accent1"/>
                </a:buClr>
              </a:pPr>
              <a:r>
                <a:rPr lang="en-US" sz="1800" b="1">
                  <a:solidFill>
                    <a:schemeClr val="hlink"/>
                  </a:solidFill>
                </a:rPr>
                <a:t>Tutor2</a:t>
              </a:r>
            </a:p>
          </p:txBody>
        </p:sp>
        <p:sp>
          <p:nvSpPr>
            <p:cNvPr id="32776" name="Text Box 8"/>
            <p:cNvSpPr txBox="1">
              <a:spLocks noChangeArrowheads="1"/>
            </p:cNvSpPr>
            <p:nvPr/>
          </p:nvSpPr>
          <p:spPr bwMode="auto">
            <a:xfrm>
              <a:off x="4800" y="2496"/>
              <a:ext cx="548" cy="2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marL="234950" indent="-2349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ct val="95000"/>
                </a:lnSpc>
                <a:spcBef>
                  <a:spcPts val="2000"/>
                </a:spcBef>
                <a:buClr>
                  <a:schemeClr val="accent1"/>
                </a:buClr>
              </a:pPr>
              <a:r>
                <a:rPr lang="en-US" sz="1800" b="1">
                  <a:solidFill>
                    <a:schemeClr val="hlink"/>
                  </a:solidFill>
                </a:rPr>
                <a:t>Edges</a:t>
              </a:r>
            </a:p>
          </p:txBody>
        </p:sp>
        <p:sp>
          <p:nvSpPr>
            <p:cNvPr id="32777" name="Line 9"/>
            <p:cNvSpPr>
              <a:spLocks noChangeShapeType="1"/>
            </p:cNvSpPr>
            <p:nvPr/>
          </p:nvSpPr>
          <p:spPr bwMode="auto">
            <a:xfrm flipH="1">
              <a:off x="4272" y="2592"/>
              <a:ext cx="528" cy="192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32778" name="Line 10"/>
            <p:cNvSpPr>
              <a:spLocks noChangeShapeType="1"/>
            </p:cNvSpPr>
            <p:nvPr/>
          </p:nvSpPr>
          <p:spPr bwMode="auto">
            <a:xfrm>
              <a:off x="4800" y="2592"/>
              <a:ext cx="96" cy="624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98367641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Mate Relationships</a:t>
            </a:r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6477000" cy="52578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Second Mate: </a:t>
            </a:r>
            <a:r>
              <a:rPr lang="en-US" u="sng" smtClean="0">
                <a:latin typeface="Arial" charset="0"/>
                <a:cs typeface="Arial" charset="0"/>
              </a:rPr>
              <a:t>Coincident</a:t>
            </a:r>
            <a:r>
              <a:rPr lang="en-US" smtClean="0">
                <a:latin typeface="Arial" charset="0"/>
                <a:cs typeface="Arial" charset="0"/>
              </a:rPr>
              <a:t>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mate between the right face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of Tutor1 and the right face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of Tutor2.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/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Third Mate: </a:t>
            </a:r>
            <a:r>
              <a:rPr lang="en-US" u="sng" smtClean="0">
                <a:latin typeface="Arial" charset="0"/>
                <a:cs typeface="Arial" charset="0"/>
              </a:rPr>
              <a:t>Coincident</a:t>
            </a:r>
            <a:r>
              <a:rPr lang="en-US" smtClean="0">
                <a:latin typeface="Arial" charset="0"/>
                <a:cs typeface="Arial" charset="0"/>
              </a:rPr>
              <a:t> mate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between the top face of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Tutor1 and the top face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of Tutor2.</a:t>
            </a:r>
          </a:p>
        </p:txBody>
      </p:sp>
      <p:pic>
        <p:nvPicPr>
          <p:cNvPr id="185348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29263" y="1319213"/>
            <a:ext cx="2352675" cy="2352675"/>
          </a:xfrm>
          <a:noFill/>
        </p:spPr>
      </p:pic>
      <p:pic>
        <p:nvPicPr>
          <p:cNvPr id="185349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67388" y="4181475"/>
            <a:ext cx="1876425" cy="2038350"/>
          </a:xfrm>
          <a:noFill/>
        </p:spPr>
      </p:pic>
    </p:spTree>
    <p:extLst>
      <p:ext uri="{BB962C8B-B14F-4D97-AF65-F5344CB8AC3E}">
        <p14:creationId xmlns:p14="http://schemas.microsoft.com/office/powerpoint/2010/main" val="3312663191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5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5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5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85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Mates and Degrees of Freedom</a:t>
            </a:r>
          </a:p>
        </p:txBody>
      </p:sp>
      <p:sp>
        <p:nvSpPr>
          <p:cNvPr id="1863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4343400" cy="52578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first mate removes all but two degrees of freedom.</a:t>
            </a:r>
            <a:br>
              <a:rPr lang="en-US" smtClean="0">
                <a:latin typeface="Arial" charset="0"/>
                <a:cs typeface="Arial" charset="0"/>
              </a:rPr>
            </a:br>
            <a:endParaRPr lang="en-US" smtClean="0">
              <a:latin typeface="Arial" charset="0"/>
              <a:cs typeface="Arial" charset="0"/>
            </a:endParaRP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remaining degrees of freedom are:</a:t>
            </a:r>
          </a:p>
          <a:p>
            <a:pPr lvl="1" eaLnBrk="1" hangingPunct="1">
              <a:spcBef>
                <a:spcPts val="1000"/>
              </a:spcBef>
            </a:pPr>
            <a:r>
              <a:rPr lang="en-US" b="1" smtClean="0">
                <a:latin typeface="Arial" charset="0"/>
                <a:cs typeface="Arial" charset="0"/>
              </a:rPr>
              <a:t>Movement </a:t>
            </a:r>
            <a:r>
              <a:rPr lang="en-US" b="1" i="1" smtClean="0">
                <a:latin typeface="Arial" charset="0"/>
                <a:cs typeface="Arial" charset="0"/>
              </a:rPr>
              <a:t>along</a:t>
            </a:r>
            <a:r>
              <a:rPr lang="en-US" b="1" smtClean="0">
                <a:latin typeface="Arial" charset="0"/>
                <a:cs typeface="Arial" charset="0"/>
              </a:rPr>
              <a:t> the edge.</a:t>
            </a:r>
          </a:p>
          <a:p>
            <a:pPr lvl="1" eaLnBrk="1" hangingPunct="1">
              <a:spcBef>
                <a:spcPts val="1000"/>
              </a:spcBef>
            </a:pPr>
            <a:r>
              <a:rPr lang="en-US" b="1" smtClean="0">
                <a:latin typeface="Arial" charset="0"/>
                <a:cs typeface="Arial" charset="0"/>
              </a:rPr>
              <a:t>Rotation </a:t>
            </a:r>
            <a:r>
              <a:rPr lang="en-US" b="1" i="1" smtClean="0">
                <a:latin typeface="Arial" charset="0"/>
                <a:cs typeface="Arial" charset="0"/>
              </a:rPr>
              <a:t>around</a:t>
            </a:r>
            <a:r>
              <a:rPr lang="en-US" b="1" smtClean="0">
                <a:latin typeface="Arial" charset="0"/>
                <a:cs typeface="Arial" charset="0"/>
              </a:rPr>
              <a:t> the edge.</a:t>
            </a: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86372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14913" y="1219200"/>
            <a:ext cx="3381375" cy="2552700"/>
          </a:xfrm>
          <a:noFill/>
        </p:spPr>
      </p:pic>
      <p:pic>
        <p:nvPicPr>
          <p:cNvPr id="186373" name="Picture 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800" y="2895600"/>
            <a:ext cx="895350" cy="781050"/>
          </a:xfrm>
          <a:noFill/>
        </p:spPr>
      </p:pic>
      <p:pic>
        <p:nvPicPr>
          <p:cNvPr id="1863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895600"/>
            <a:ext cx="89535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9938603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6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8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6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6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8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6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8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Mates and Degrees of Freedom</a:t>
            </a:r>
          </a:p>
        </p:txBody>
      </p:sp>
      <p:sp>
        <p:nvSpPr>
          <p:cNvPr id="1873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382000" cy="52578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second mate removes one more degree of freedom.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remaining degree of freedom is:</a:t>
            </a:r>
          </a:p>
          <a:p>
            <a:pPr lvl="1" eaLnBrk="1" hangingPunct="1">
              <a:spcBef>
                <a:spcPts val="1000"/>
              </a:spcBef>
            </a:pPr>
            <a:r>
              <a:rPr lang="en-US" b="1" smtClean="0">
                <a:latin typeface="Arial" charset="0"/>
                <a:cs typeface="Arial" charset="0"/>
              </a:rPr>
              <a:t>Rotation </a:t>
            </a:r>
            <a:r>
              <a:rPr lang="en-US" b="1" i="1" smtClean="0">
                <a:latin typeface="Arial" charset="0"/>
                <a:cs typeface="Arial" charset="0"/>
              </a:rPr>
              <a:t>around</a:t>
            </a:r>
            <a:r>
              <a:rPr lang="en-US" b="1" smtClean="0">
                <a:latin typeface="Arial" charset="0"/>
                <a:cs typeface="Arial" charset="0"/>
              </a:rPr>
              <a:t> the edge.</a:t>
            </a: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8739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2741613"/>
            <a:ext cx="3276600" cy="3649662"/>
          </a:xfrm>
          <a:noFill/>
        </p:spPr>
      </p:pic>
    </p:spTree>
    <p:extLst>
      <p:ext uri="{BB962C8B-B14F-4D97-AF65-F5344CB8AC3E}">
        <p14:creationId xmlns:p14="http://schemas.microsoft.com/office/powerpoint/2010/main" val="3233082258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7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7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7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Mates and Degrees of Freedom</a:t>
            </a:r>
          </a:p>
        </p:txBody>
      </p:sp>
      <p:sp>
        <p:nvSpPr>
          <p:cNvPr id="1884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4953000" cy="251460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third mate removes last degree of freedom.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No remaining degrees of freedom.</a:t>
            </a:r>
          </a:p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The assembly is fully defined.</a:t>
            </a:r>
          </a:p>
        </p:txBody>
      </p:sp>
      <p:pic>
        <p:nvPicPr>
          <p:cNvPr id="188420" name="Picture 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70538" y="1219200"/>
            <a:ext cx="2270125" cy="2552700"/>
          </a:xfrm>
          <a:noFill/>
        </p:spPr>
      </p:pic>
    </p:spTree>
    <p:extLst>
      <p:ext uri="{BB962C8B-B14F-4D97-AF65-F5344CB8AC3E}">
        <p14:creationId xmlns:p14="http://schemas.microsoft.com/office/powerpoint/2010/main" val="222236285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84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88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1143000" y="263525"/>
            <a:ext cx="80010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Binding Base Plate</a:t>
            </a:r>
          </a:p>
        </p:txBody>
      </p:sp>
      <p:pic>
        <p:nvPicPr>
          <p:cNvPr id="37891" name="Picture 4" descr="BindingBasePlate02.t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5029200" cy="452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5" descr="BindingBasePlate86.t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828800"/>
            <a:ext cx="4116388" cy="28194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552064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3525"/>
            <a:ext cx="79248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Design Intent</a:t>
            </a:r>
          </a:p>
        </p:txBody>
      </p:sp>
      <p:sp>
        <p:nvSpPr>
          <p:cNvPr id="190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There will be two versions: left foot and right foot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Binding will be held in place by the Binding Anchor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The front and back (toe and heel ends) will curve upward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Side tabs will help to hold the foot centered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Side tabs will have slots to attach the flexible straps that go over the foot</a:t>
            </a:r>
          </a:p>
        </p:txBody>
      </p:sp>
    </p:spTree>
    <p:extLst>
      <p:ext uri="{BB962C8B-B14F-4D97-AF65-F5344CB8AC3E}">
        <p14:creationId xmlns:p14="http://schemas.microsoft.com/office/powerpoint/2010/main" val="427850439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0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0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0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0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04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1295400" y="263525"/>
            <a:ext cx="78486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Manufacturing</a:t>
            </a:r>
          </a:p>
        </p:txBody>
      </p:sp>
      <p:sp>
        <p:nvSpPr>
          <p:cNvPr id="1914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Part will be cut from flat piece and bent to final shape</a:t>
            </a:r>
          </a:p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Use sheet metal functions to create a flat pattern</a:t>
            </a:r>
          </a:p>
        </p:txBody>
      </p:sp>
    </p:spTree>
    <p:extLst>
      <p:ext uri="{BB962C8B-B14F-4D97-AF65-F5344CB8AC3E}">
        <p14:creationId xmlns:p14="http://schemas.microsoft.com/office/powerpoint/2010/main" val="295764876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1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1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219200" y="263525"/>
            <a:ext cx="7924800" cy="4572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charset="0"/>
                <a:cs typeface="Arial" charset="0"/>
              </a:rPr>
              <a:t>Flip Side To Cut</a:t>
            </a:r>
          </a:p>
        </p:txBody>
      </p:sp>
      <p:sp>
        <p:nvSpPr>
          <p:cNvPr id="192515" name="Rectangle 3"/>
          <p:cNvSpPr>
            <a:spLocks noGrp="1" noChangeArrowheads="1"/>
          </p:cNvSpPr>
          <p:nvPr>
            <p:ph idx="1"/>
          </p:nvPr>
        </p:nvSpPr>
        <p:spPr>
          <a:xfrm>
            <a:off x="855000" y="1092508"/>
            <a:ext cx="7891200" cy="4368184"/>
          </a:xfrm>
        </p:spPr>
        <p:txBody>
          <a:bodyPr/>
          <a:lstStyle/>
          <a:p>
            <a:pPr eaLnBrk="1" hangingPunct="1">
              <a:spcBef>
                <a:spcPts val="1500"/>
              </a:spcBef>
              <a:spcAft>
                <a:spcPts val="1000"/>
              </a:spcAft>
            </a:pPr>
            <a:r>
              <a:rPr lang="en-US" dirty="0" smtClean="0">
                <a:latin typeface="Arial" charset="0"/>
                <a:cs typeface="Arial" charset="0"/>
              </a:rPr>
              <a:t>An Extruded Cut can remove either the material inside or outside the sketch</a:t>
            </a:r>
          </a:p>
          <a:p>
            <a:pPr eaLnBrk="1" hangingPunct="1"/>
            <a:endParaRPr lang="en-US" dirty="0" smtClean="0">
              <a:latin typeface="Arial" charset="0"/>
              <a:cs typeface="Arial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90600" y="1676400"/>
            <a:ext cx="7378700" cy="4800600"/>
            <a:chOff x="990600" y="2057400"/>
            <a:chExt cx="7378700" cy="4800600"/>
          </a:xfrm>
        </p:grpSpPr>
        <p:pic>
          <p:nvPicPr>
            <p:cNvPr id="192516" name="Picture 4" descr="FlipSideToCut0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600" y="3276600"/>
              <a:ext cx="2806700" cy="2428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2517" name="Picture 5" descr="FlipSideToCut0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600" y="2057400"/>
              <a:ext cx="2806700" cy="2427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2518" name="Picture 6" descr="FlipSideToCut0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2600" y="4430713"/>
              <a:ext cx="2806700" cy="242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2519" name="Text Box 7"/>
            <p:cNvSpPr txBox="1">
              <a:spLocks noChangeArrowheads="1"/>
            </p:cNvSpPr>
            <p:nvPr/>
          </p:nvSpPr>
          <p:spPr bwMode="auto">
            <a:xfrm>
              <a:off x="1736725" y="2855913"/>
              <a:ext cx="933450" cy="3667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 b="1">
                  <a:solidFill>
                    <a:schemeClr val="hlink"/>
                  </a:solidFill>
                </a:rPr>
                <a:t>Sketch</a:t>
              </a:r>
            </a:p>
          </p:txBody>
        </p:sp>
        <p:sp>
          <p:nvSpPr>
            <p:cNvPr id="192520" name="Line 8"/>
            <p:cNvSpPr>
              <a:spLocks noChangeShapeType="1"/>
            </p:cNvSpPr>
            <p:nvPr/>
          </p:nvSpPr>
          <p:spPr bwMode="auto">
            <a:xfrm>
              <a:off x="2133600" y="3200400"/>
              <a:ext cx="76200" cy="53340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2521" name="Line 9"/>
            <p:cNvSpPr>
              <a:spLocks noChangeShapeType="1"/>
            </p:cNvSpPr>
            <p:nvPr/>
          </p:nvSpPr>
          <p:spPr bwMode="auto">
            <a:xfrm flipV="1">
              <a:off x="2971800" y="2971800"/>
              <a:ext cx="3657600" cy="121920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2522" name="Line 10"/>
            <p:cNvSpPr>
              <a:spLocks noChangeShapeType="1"/>
            </p:cNvSpPr>
            <p:nvPr/>
          </p:nvSpPr>
          <p:spPr bwMode="auto">
            <a:xfrm>
              <a:off x="2971800" y="4191000"/>
              <a:ext cx="3657600" cy="990600"/>
            </a:xfrm>
            <a:prstGeom prst="line">
              <a:avLst/>
            </a:prstGeom>
            <a:noFill/>
            <a:ln w="38100">
              <a:solidFill>
                <a:schemeClr val="hlink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9515986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Group 19"/>
          <p:cNvGrpSpPr>
            <a:grpSpLocks/>
          </p:cNvGrpSpPr>
          <p:nvPr/>
        </p:nvGrpSpPr>
        <p:grpSpPr bwMode="auto">
          <a:xfrm>
            <a:off x="6629400" y="1447800"/>
            <a:ext cx="2336800" cy="1858963"/>
            <a:chOff x="4176" y="912"/>
            <a:chExt cx="1472" cy="1171"/>
          </a:xfrm>
        </p:grpSpPr>
        <p:pic>
          <p:nvPicPr>
            <p:cNvPr id="15374" name="Picture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27" y="912"/>
              <a:ext cx="1205" cy="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5" name="Text Box 4"/>
            <p:cNvSpPr txBox="1">
              <a:spLocks noChangeArrowheads="1"/>
            </p:cNvSpPr>
            <p:nvPr/>
          </p:nvSpPr>
          <p:spPr bwMode="auto">
            <a:xfrm>
              <a:off x="4176" y="1871"/>
              <a:ext cx="147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hlink"/>
                  </a:solidFill>
                </a:rPr>
                <a:t>Sketch the 2D profile</a:t>
              </a:r>
            </a:p>
          </p:txBody>
        </p:sp>
      </p:grpSp>
      <p:sp>
        <p:nvSpPr>
          <p:cNvPr id="1536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smtClean="0">
                <a:latin typeface="Arial" charset="0"/>
                <a:cs typeface="Arial" charset="0"/>
              </a:rPr>
              <a:t>To Create an Extruded Base Feature:</a:t>
            </a:r>
          </a:p>
        </p:txBody>
      </p:sp>
      <p:sp>
        <p:nvSpPr>
          <p:cNvPr id="110604" name="Rectangle 12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4089400" cy="4087812"/>
          </a:xfrm>
        </p:spPr>
        <p:txBody>
          <a:bodyPr/>
          <a:lstStyle/>
          <a:p>
            <a:pPr marL="457200" indent="-457200" eaLnBrk="1" hangingPunct="1"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Select a sketch plane.</a:t>
            </a:r>
            <a:r>
              <a:rPr lang="en-US" sz="2000" smtClean="0">
                <a:latin typeface="Arial" charset="0"/>
                <a:cs typeface="Arial" charset="0"/>
              </a:rPr>
              <a:t/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/>
            </a:r>
            <a:br>
              <a:rPr lang="en-US" sz="2000" smtClean="0">
                <a:latin typeface="Arial" charset="0"/>
                <a:cs typeface="Arial" charset="0"/>
              </a:rPr>
            </a:br>
            <a:endParaRPr lang="en-US" sz="2000" smtClean="0">
              <a:latin typeface="Arial" charset="0"/>
              <a:cs typeface="Arial" charset="0"/>
            </a:endParaRPr>
          </a:p>
          <a:p>
            <a:pPr marL="457200" indent="-457200" eaLnBrk="1" hangingPunct="1"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Sketch a 2D profile.</a:t>
            </a:r>
            <a:r>
              <a:rPr lang="en-US" sz="2000" smtClean="0">
                <a:latin typeface="Arial" charset="0"/>
                <a:cs typeface="Arial" charset="0"/>
              </a:rPr>
              <a:t/>
            </a:r>
            <a:br>
              <a:rPr lang="en-US" sz="2000" smtClean="0">
                <a:latin typeface="Arial" charset="0"/>
                <a:cs typeface="Arial" charset="0"/>
              </a:rPr>
            </a:br>
            <a:r>
              <a:rPr lang="en-US" sz="2000" smtClean="0">
                <a:latin typeface="Arial" charset="0"/>
                <a:cs typeface="Arial" charset="0"/>
              </a:rPr>
              <a:t/>
            </a:r>
            <a:br>
              <a:rPr lang="en-US" sz="2000" smtClean="0">
                <a:latin typeface="Arial" charset="0"/>
                <a:cs typeface="Arial" charset="0"/>
              </a:rPr>
            </a:br>
            <a:endParaRPr lang="en-US" sz="2000" smtClean="0">
              <a:latin typeface="Arial" charset="0"/>
              <a:cs typeface="Arial" charset="0"/>
            </a:endParaRPr>
          </a:p>
          <a:p>
            <a:pPr marL="457200" indent="-457200" eaLnBrk="1" hangingPunct="1">
              <a:buFontTx/>
              <a:buAutoNum type="arabicPeriod"/>
            </a:pPr>
            <a:r>
              <a:rPr lang="en-US" smtClean="0">
                <a:latin typeface="Arial" charset="0"/>
                <a:cs typeface="Arial" charset="0"/>
              </a:rPr>
              <a:t>Extrude the sketch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perpendicular to </a:t>
            </a:r>
            <a:br>
              <a:rPr lang="en-US" smtClean="0">
                <a:latin typeface="Arial" charset="0"/>
                <a:cs typeface="Arial" charset="0"/>
              </a:rPr>
            </a:br>
            <a:r>
              <a:rPr lang="en-US" smtClean="0">
                <a:latin typeface="Arial" charset="0"/>
                <a:cs typeface="Arial" charset="0"/>
              </a:rPr>
              <a:t>sketch plane.</a:t>
            </a:r>
            <a:endParaRPr lang="en-US" sz="2000" smtClean="0">
              <a:latin typeface="Arial" charset="0"/>
              <a:cs typeface="Arial" charset="0"/>
            </a:endParaRPr>
          </a:p>
        </p:txBody>
      </p:sp>
      <p:grpSp>
        <p:nvGrpSpPr>
          <p:cNvPr id="15365" name="Group 18"/>
          <p:cNvGrpSpPr>
            <a:grpSpLocks/>
          </p:cNvGrpSpPr>
          <p:nvPr/>
        </p:nvGrpSpPr>
        <p:grpSpPr bwMode="auto">
          <a:xfrm>
            <a:off x="4038600" y="990600"/>
            <a:ext cx="2667000" cy="2317750"/>
            <a:chOff x="2544" y="624"/>
            <a:chExt cx="1680" cy="1460"/>
          </a:xfrm>
        </p:grpSpPr>
        <p:pic>
          <p:nvPicPr>
            <p:cNvPr id="15372" name="Picture 17" descr="SelectPlan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44" y="624"/>
              <a:ext cx="1566" cy="1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3" name="Text Box 15"/>
            <p:cNvSpPr txBox="1">
              <a:spLocks noChangeArrowheads="1"/>
            </p:cNvSpPr>
            <p:nvPr/>
          </p:nvSpPr>
          <p:spPr bwMode="auto">
            <a:xfrm>
              <a:off x="2592" y="1872"/>
              <a:ext cx="16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hlink"/>
                  </a:solidFill>
                </a:rPr>
                <a:t>Select the sketch plane</a:t>
              </a:r>
            </a:p>
          </p:txBody>
        </p:sp>
      </p:grpSp>
      <p:grpSp>
        <p:nvGrpSpPr>
          <p:cNvPr id="15366" name="Group 22"/>
          <p:cNvGrpSpPr>
            <a:grpSpLocks/>
          </p:cNvGrpSpPr>
          <p:nvPr/>
        </p:nvGrpSpPr>
        <p:grpSpPr bwMode="auto">
          <a:xfrm>
            <a:off x="4419600" y="3810000"/>
            <a:ext cx="2590800" cy="2590800"/>
            <a:chOff x="2784" y="2496"/>
            <a:chExt cx="1632" cy="1632"/>
          </a:xfrm>
        </p:grpSpPr>
        <p:sp>
          <p:nvSpPr>
            <p:cNvPr id="15370" name="Text Box 6"/>
            <p:cNvSpPr txBox="1">
              <a:spLocks noChangeArrowheads="1"/>
            </p:cNvSpPr>
            <p:nvPr/>
          </p:nvSpPr>
          <p:spPr bwMode="auto">
            <a:xfrm>
              <a:off x="2784" y="3916"/>
              <a:ext cx="1632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hlink"/>
                  </a:solidFill>
                </a:rPr>
                <a:t>Extrude the sketch</a:t>
              </a:r>
            </a:p>
          </p:txBody>
        </p:sp>
        <p:pic>
          <p:nvPicPr>
            <p:cNvPr id="15371" name="Picture 20" descr="BaseFeaturePreview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2496"/>
              <a:ext cx="1175" cy="1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67" name="Group 23"/>
          <p:cNvGrpSpPr>
            <a:grpSpLocks/>
          </p:cNvGrpSpPr>
          <p:nvPr/>
        </p:nvGrpSpPr>
        <p:grpSpPr bwMode="auto">
          <a:xfrm>
            <a:off x="6629400" y="3886200"/>
            <a:ext cx="2895600" cy="2514600"/>
            <a:chOff x="4176" y="2544"/>
            <a:chExt cx="1824" cy="1584"/>
          </a:xfrm>
        </p:grpSpPr>
        <p:sp>
          <p:nvSpPr>
            <p:cNvPr id="15368" name="Text Box 9"/>
            <p:cNvSpPr txBox="1">
              <a:spLocks noChangeArrowheads="1"/>
            </p:cNvSpPr>
            <p:nvPr/>
          </p:nvSpPr>
          <p:spPr bwMode="auto">
            <a:xfrm>
              <a:off x="4176" y="3916"/>
              <a:ext cx="1824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sz="1600">
                  <a:solidFill>
                    <a:schemeClr val="hlink"/>
                  </a:solidFill>
                </a:rPr>
                <a:t>Resulting base feature</a:t>
              </a:r>
            </a:p>
          </p:txBody>
        </p:sp>
        <p:pic>
          <p:nvPicPr>
            <p:cNvPr id="15369" name="Picture 21" descr="BaseFeature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2" y="2544"/>
              <a:ext cx="1180" cy="1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18414092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0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06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0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06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0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06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Features Used to Build Tutor1</a:t>
            </a:r>
          </a:p>
        </p:txBody>
      </p:sp>
      <p:pic>
        <p:nvPicPr>
          <p:cNvPr id="109572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72200" y="4114800"/>
            <a:ext cx="1727200" cy="2354263"/>
          </a:xfrm>
          <a:noFill/>
        </p:spPr>
      </p:pic>
      <p:pic>
        <p:nvPicPr>
          <p:cNvPr id="109574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057400" y="4114800"/>
            <a:ext cx="1873250" cy="2552700"/>
          </a:xfrm>
          <a:noFill/>
        </p:spPr>
      </p:pic>
      <p:pic>
        <p:nvPicPr>
          <p:cNvPr id="109576" name="Picture 8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86575" y="1649413"/>
            <a:ext cx="1931988" cy="2360612"/>
          </a:xfrm>
          <a:noFill/>
        </p:spPr>
      </p:pic>
      <p:pic>
        <p:nvPicPr>
          <p:cNvPr id="109578" name="Picture 1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62363" y="1649413"/>
            <a:ext cx="1931987" cy="2360612"/>
          </a:xfrm>
          <a:noFill/>
        </p:spPr>
      </p:pic>
      <p:pic>
        <p:nvPicPr>
          <p:cNvPr id="109580" name="Picture 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00200"/>
            <a:ext cx="1846263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9581" name="Text Box 13"/>
          <p:cNvSpPr txBox="1">
            <a:spLocks noChangeArrowheads="1"/>
          </p:cNvSpPr>
          <p:nvPr/>
        </p:nvSpPr>
        <p:spPr bwMode="auto">
          <a:xfrm>
            <a:off x="381000" y="1295400"/>
            <a:ext cx="1835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1.Base Extrude</a:t>
            </a:r>
          </a:p>
        </p:txBody>
      </p:sp>
      <p:sp>
        <p:nvSpPr>
          <p:cNvPr id="109582" name="Text Box 14"/>
          <p:cNvSpPr txBox="1">
            <a:spLocks noChangeArrowheads="1"/>
          </p:cNvSpPr>
          <p:nvPr/>
        </p:nvSpPr>
        <p:spPr bwMode="auto">
          <a:xfrm>
            <a:off x="3657600" y="1295400"/>
            <a:ext cx="18478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2.Boss Extrude</a:t>
            </a:r>
          </a:p>
        </p:txBody>
      </p:sp>
      <p:sp>
        <p:nvSpPr>
          <p:cNvPr id="109583" name="Text Box 15"/>
          <p:cNvSpPr txBox="1">
            <a:spLocks noChangeArrowheads="1"/>
          </p:cNvSpPr>
          <p:nvPr/>
        </p:nvSpPr>
        <p:spPr bwMode="auto">
          <a:xfrm>
            <a:off x="6781800" y="1295400"/>
            <a:ext cx="1670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3.Cut Extrude</a:t>
            </a:r>
          </a:p>
        </p:txBody>
      </p:sp>
      <p:sp>
        <p:nvSpPr>
          <p:cNvPr id="109584" name="Text Box 16"/>
          <p:cNvSpPr txBox="1">
            <a:spLocks noChangeArrowheads="1"/>
          </p:cNvSpPr>
          <p:nvPr/>
        </p:nvSpPr>
        <p:spPr bwMode="auto">
          <a:xfrm>
            <a:off x="1066800" y="4267200"/>
            <a:ext cx="1035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4.Fillets</a:t>
            </a:r>
          </a:p>
        </p:txBody>
      </p:sp>
      <p:sp>
        <p:nvSpPr>
          <p:cNvPr id="109585" name="Text Box 17"/>
          <p:cNvSpPr txBox="1">
            <a:spLocks noChangeArrowheads="1"/>
          </p:cNvSpPr>
          <p:nvPr/>
        </p:nvSpPr>
        <p:spPr bwMode="auto">
          <a:xfrm>
            <a:off x="5105400" y="4267200"/>
            <a:ext cx="920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5.Shell</a:t>
            </a:r>
          </a:p>
        </p:txBody>
      </p:sp>
    </p:spTree>
    <p:extLst>
      <p:ext uri="{BB962C8B-B14F-4D97-AF65-F5344CB8AC3E}">
        <p14:creationId xmlns:p14="http://schemas.microsoft.com/office/powerpoint/2010/main" val="2998821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0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09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81" grpId="0"/>
      <p:bldP spid="109582" grpId="0"/>
      <p:bldP spid="109583" grpId="0"/>
      <p:bldP spid="109584" grpId="0"/>
      <p:bldP spid="1095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Features Used to Build Tutor1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6605587" cy="4862512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lnSpc>
                <a:spcPct val="75000"/>
              </a:lnSpc>
              <a:spcBef>
                <a:spcPts val="2000"/>
              </a:spcBef>
              <a:spcAft>
                <a:spcPts val="1500"/>
              </a:spcAft>
              <a:defRPr/>
            </a:pPr>
            <a:r>
              <a:rPr lang="en-US" dirty="0" smtClean="0"/>
              <a:t>Extruded Boss Feature</a:t>
            </a:r>
          </a:p>
          <a:p>
            <a:pPr lvl="1" eaLnBrk="1" fontAlgn="auto" hangingPunct="1">
              <a:lnSpc>
                <a:spcPct val="75000"/>
              </a:lnSpc>
              <a:spcBef>
                <a:spcPts val="1500"/>
              </a:spcBef>
              <a:spcAft>
                <a:spcPts val="1500"/>
              </a:spcAft>
              <a:defRPr/>
            </a:pPr>
            <a:r>
              <a:rPr lang="en-US" b="1" u="sng" dirty="0" smtClean="0"/>
              <a:t>Adds</a:t>
            </a:r>
            <a:r>
              <a:rPr lang="en-US" b="1" dirty="0" smtClean="0"/>
              <a:t> material to the part.</a:t>
            </a:r>
          </a:p>
          <a:p>
            <a:pPr lvl="1" eaLnBrk="1" fontAlgn="auto" hangingPunct="1">
              <a:lnSpc>
                <a:spcPct val="75000"/>
              </a:lnSpc>
              <a:spcBef>
                <a:spcPts val="1500"/>
              </a:spcBef>
              <a:spcAft>
                <a:spcPts val="1500"/>
              </a:spcAft>
              <a:defRPr/>
            </a:pPr>
            <a:r>
              <a:rPr lang="en-US" b="1" dirty="0" smtClean="0"/>
              <a:t>Requires a sketch.</a:t>
            </a:r>
            <a:endParaRPr lang="en-US" dirty="0" smtClean="0"/>
          </a:p>
          <a:p>
            <a:pPr eaLnBrk="1" fontAlgn="auto" hangingPunct="1">
              <a:lnSpc>
                <a:spcPct val="75000"/>
              </a:lnSpc>
              <a:spcBef>
                <a:spcPts val="2000"/>
              </a:spcBef>
              <a:spcAft>
                <a:spcPts val="1500"/>
              </a:spcAft>
              <a:defRPr/>
            </a:pPr>
            <a:r>
              <a:rPr lang="en-US" dirty="0" smtClean="0"/>
              <a:t>Extruded Cut Feature</a:t>
            </a:r>
          </a:p>
          <a:p>
            <a:pPr lvl="1" eaLnBrk="1" fontAlgn="auto" hangingPunct="1">
              <a:lnSpc>
                <a:spcPct val="75000"/>
              </a:lnSpc>
              <a:spcBef>
                <a:spcPts val="1500"/>
              </a:spcBef>
              <a:spcAft>
                <a:spcPts val="1500"/>
              </a:spcAft>
              <a:defRPr/>
            </a:pPr>
            <a:r>
              <a:rPr lang="en-US" b="1" u="sng" dirty="0" smtClean="0"/>
              <a:t>Removes</a:t>
            </a:r>
            <a:r>
              <a:rPr lang="en-US" b="1" dirty="0" smtClean="0"/>
              <a:t> material from the part.</a:t>
            </a:r>
          </a:p>
          <a:p>
            <a:pPr lvl="1" eaLnBrk="1" fontAlgn="auto" hangingPunct="1">
              <a:lnSpc>
                <a:spcPct val="75000"/>
              </a:lnSpc>
              <a:spcBef>
                <a:spcPts val="1500"/>
              </a:spcBef>
              <a:spcAft>
                <a:spcPts val="1500"/>
              </a:spcAft>
              <a:defRPr/>
            </a:pPr>
            <a:r>
              <a:rPr lang="en-US" b="1" dirty="0" smtClean="0"/>
              <a:t>Requires a sketch.</a:t>
            </a:r>
            <a:endParaRPr lang="en-US" dirty="0" smtClean="0"/>
          </a:p>
          <a:p>
            <a:pPr eaLnBrk="1" fontAlgn="auto" hangingPunct="1">
              <a:lnSpc>
                <a:spcPct val="75000"/>
              </a:lnSpc>
              <a:spcBef>
                <a:spcPts val="2000"/>
              </a:spcBef>
              <a:spcAft>
                <a:spcPts val="1500"/>
              </a:spcAft>
              <a:defRPr/>
            </a:pPr>
            <a:r>
              <a:rPr lang="en-US" dirty="0" smtClean="0"/>
              <a:t>Fillet Feature</a:t>
            </a:r>
          </a:p>
          <a:p>
            <a:pPr lvl="1" eaLnBrk="1" fontAlgn="auto" hangingPunct="1">
              <a:lnSpc>
                <a:spcPct val="75000"/>
              </a:lnSpc>
              <a:spcBef>
                <a:spcPts val="1500"/>
              </a:spcBef>
              <a:spcAft>
                <a:spcPts val="1500"/>
              </a:spcAft>
              <a:defRPr/>
            </a:pPr>
            <a:r>
              <a:rPr lang="en-US" b="1" dirty="0" smtClean="0"/>
              <a:t>Rounds the edges or faces of a part to a specified radius.</a:t>
            </a:r>
            <a:endParaRPr lang="en-US" dirty="0" smtClean="0"/>
          </a:p>
        </p:txBody>
      </p:sp>
      <p:pic>
        <p:nvPicPr>
          <p:cNvPr id="11572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447800"/>
            <a:ext cx="1873250" cy="255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891994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57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Features Used to Build Tutor1</a:t>
            </a:r>
          </a:p>
        </p:txBody>
      </p:sp>
      <p:sp>
        <p:nvSpPr>
          <p:cNvPr id="1167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5976937" cy="4510087"/>
          </a:xfrm>
        </p:spPr>
        <p:txBody>
          <a:bodyPr/>
          <a:lstStyle/>
          <a:p>
            <a:pPr eaLnBrk="1" hangingPunct="1">
              <a:lnSpc>
                <a:spcPct val="85000"/>
              </a:lnSpc>
              <a:spcBef>
                <a:spcPts val="2000"/>
              </a:spcBef>
              <a:spcAft>
                <a:spcPts val="2000"/>
              </a:spcAft>
            </a:pPr>
            <a:r>
              <a:rPr lang="en-US" smtClean="0">
                <a:latin typeface="Arial" charset="0"/>
                <a:cs typeface="Arial" charset="0"/>
              </a:rPr>
              <a:t>Shell Feature</a:t>
            </a:r>
          </a:p>
          <a:p>
            <a:pPr lvl="1"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Removes material from the selected face.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Creates a hollow block from a solid block.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Very useful for thin-walled, plastic parts.</a:t>
            </a:r>
            <a:endParaRPr lang="en-US" smtClean="0">
              <a:latin typeface="Arial" charset="0"/>
              <a:cs typeface="Arial" charset="0"/>
            </a:endParaRPr>
          </a:p>
          <a:p>
            <a:pPr lvl="1" eaLnBrk="1" hangingPunct="1">
              <a:lnSpc>
                <a:spcPct val="85000"/>
              </a:lnSpc>
              <a:spcBef>
                <a:spcPts val="2000"/>
              </a:spcBef>
            </a:pPr>
            <a:r>
              <a:rPr lang="en-US" b="1" smtClean="0">
                <a:latin typeface="Arial" charset="0"/>
                <a:cs typeface="Arial" charset="0"/>
              </a:rPr>
              <a:t>You are required to specify a wall thickness when using the shell feature.</a:t>
            </a:r>
            <a:endParaRPr lang="en-US" smtClean="0">
              <a:latin typeface="Arial" charset="0"/>
              <a:cs typeface="Arial" charset="0"/>
            </a:endParaRPr>
          </a:p>
        </p:txBody>
      </p:sp>
      <p:pic>
        <p:nvPicPr>
          <p:cNvPr id="116747" name="Picture 1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50038" y="2424113"/>
            <a:ext cx="2106612" cy="2360612"/>
          </a:xfrm>
          <a:noFill/>
        </p:spPr>
      </p:pic>
      <p:pic>
        <p:nvPicPr>
          <p:cNvPr id="116750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2438400"/>
            <a:ext cx="2046288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114994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67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67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6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67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16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67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6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67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View Control</a:t>
            </a:r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219200"/>
            <a:ext cx="8763000" cy="5410200"/>
          </a:xfrm>
        </p:spPr>
        <p:txBody>
          <a:bodyPr/>
          <a:lstStyle/>
          <a:p>
            <a:pPr eaLnBrk="1" hangingPunct="1">
              <a:spcBef>
                <a:spcPts val="1500"/>
              </a:spcBef>
              <a:buFont typeface="Wingdings" pitchFamily="2" charset="2"/>
              <a:buNone/>
            </a:pPr>
            <a:r>
              <a:rPr lang="en-US" dirty="0" smtClean="0">
                <a:latin typeface="Arial" charset="0"/>
                <a:cs typeface="Arial" charset="0"/>
              </a:rPr>
              <a:t>Magnify or reduce the view of a model in the graphics area.</a:t>
            </a:r>
            <a:r>
              <a:rPr lang="en-US" sz="2000" dirty="0" smtClean="0">
                <a:latin typeface="Arial" charset="0"/>
                <a:cs typeface="Arial" charset="0"/>
              </a:rPr>
              <a:t/>
            </a:r>
            <a:br>
              <a:rPr lang="en-US" sz="2000" dirty="0" smtClean="0">
                <a:latin typeface="Arial" charset="0"/>
                <a:cs typeface="Arial" charset="0"/>
              </a:rPr>
            </a:br>
            <a:r>
              <a:rPr lang="en-US" sz="2000" dirty="0" smtClean="0">
                <a:latin typeface="Arial" charset="0"/>
                <a:cs typeface="Arial" charset="0"/>
              </a:rPr>
              <a:t/>
            </a:r>
            <a:br>
              <a:rPr lang="en-US" sz="2000" dirty="0" smtClean="0">
                <a:latin typeface="Arial" charset="0"/>
                <a:cs typeface="Arial" charset="0"/>
              </a:rPr>
            </a:br>
            <a:endParaRPr lang="en-US" sz="2000" dirty="0" smtClean="0">
              <a:latin typeface="Arial" charset="0"/>
              <a:cs typeface="Arial" charset="0"/>
            </a:endParaRPr>
          </a:p>
          <a:p>
            <a:pPr>
              <a:spcBef>
                <a:spcPts val="1500"/>
              </a:spcBef>
            </a:pPr>
            <a:r>
              <a:rPr lang="en-US" sz="2000" dirty="0" smtClean="0">
                <a:latin typeface="Arial" charset="0"/>
                <a:cs typeface="Arial" charset="0"/>
              </a:rPr>
              <a:t>    </a:t>
            </a:r>
            <a:r>
              <a:rPr lang="en-US" sz="2000" u="sng" dirty="0" smtClean="0">
                <a:latin typeface="Arial" charset="0"/>
                <a:cs typeface="Arial" charset="0"/>
              </a:rPr>
              <a:t>Zoom to Fit</a:t>
            </a:r>
            <a:r>
              <a:rPr lang="en-US" sz="2000" dirty="0" smtClean="0">
                <a:latin typeface="Arial" charset="0"/>
                <a:cs typeface="Arial" charset="0"/>
              </a:rPr>
              <a:t> – displays the part so that it fills the current window.</a:t>
            </a:r>
          </a:p>
          <a:p>
            <a:pPr>
              <a:spcBef>
                <a:spcPts val="1500"/>
              </a:spcBef>
            </a:pPr>
            <a:r>
              <a:rPr lang="en-US" sz="2000" dirty="0" smtClean="0">
                <a:latin typeface="Arial" charset="0"/>
                <a:cs typeface="Arial" charset="0"/>
              </a:rPr>
              <a:t>    </a:t>
            </a:r>
            <a:r>
              <a:rPr lang="en-US" sz="2000" u="sng" dirty="0" smtClean="0">
                <a:latin typeface="Arial" charset="0"/>
                <a:cs typeface="Arial" charset="0"/>
              </a:rPr>
              <a:t>Zoom to Area</a:t>
            </a:r>
            <a:r>
              <a:rPr lang="en-US" sz="2000" dirty="0" smtClean="0">
                <a:latin typeface="Arial" charset="0"/>
                <a:cs typeface="Arial" charset="0"/>
              </a:rPr>
              <a:t> – zooms in on a portion of the view that you select by 	dragging a bounding box.</a:t>
            </a:r>
          </a:p>
          <a:p>
            <a:pPr>
              <a:spcBef>
                <a:spcPts val="1500"/>
              </a:spcBef>
            </a:pPr>
            <a:r>
              <a:rPr lang="en-US" sz="2000" dirty="0" smtClean="0">
                <a:latin typeface="Arial" charset="0"/>
                <a:cs typeface="Arial" charset="0"/>
              </a:rPr>
              <a:t>    </a:t>
            </a:r>
            <a:r>
              <a:rPr lang="en-US" sz="2000" u="sng" dirty="0" smtClean="0">
                <a:latin typeface="Arial" charset="0"/>
                <a:cs typeface="Arial" charset="0"/>
              </a:rPr>
              <a:t>Zoom In/Out</a:t>
            </a:r>
            <a:r>
              <a:rPr lang="en-US" sz="2000" dirty="0" smtClean="0">
                <a:latin typeface="Arial" charset="0"/>
                <a:cs typeface="Arial" charset="0"/>
              </a:rPr>
              <a:t> – drag the pointer upward to zoom in. Drag the 	pointer downward to zoom out.</a:t>
            </a:r>
          </a:p>
          <a:p>
            <a:pPr>
              <a:spcBef>
                <a:spcPts val="1500"/>
              </a:spcBef>
            </a:pPr>
            <a:r>
              <a:rPr lang="en-US" sz="2000" dirty="0" smtClean="0">
                <a:latin typeface="Arial" charset="0"/>
                <a:cs typeface="Arial" charset="0"/>
              </a:rPr>
              <a:t>    </a:t>
            </a:r>
            <a:r>
              <a:rPr lang="en-US" sz="2000" u="sng" dirty="0" smtClean="0">
                <a:latin typeface="Arial" charset="0"/>
                <a:cs typeface="Arial" charset="0"/>
              </a:rPr>
              <a:t>Zoom to Selection</a:t>
            </a:r>
            <a:r>
              <a:rPr lang="en-US" sz="2000" dirty="0" smtClean="0">
                <a:latin typeface="Arial" charset="0"/>
                <a:cs typeface="Arial" charset="0"/>
              </a:rPr>
              <a:t> – the view zooms so that the selected object 	fills the window.</a:t>
            </a:r>
          </a:p>
        </p:txBody>
      </p:sp>
      <p:pic>
        <p:nvPicPr>
          <p:cNvPr id="19460" name="Picture 23" descr="toolba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828800"/>
            <a:ext cx="428625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53" name="Rectangle 21"/>
          <p:cNvSpPr>
            <a:spLocks noChangeArrowheads="1"/>
          </p:cNvSpPr>
          <p:nvPr/>
        </p:nvSpPr>
        <p:spPr bwMode="auto">
          <a:xfrm>
            <a:off x="2667000" y="1752600"/>
            <a:ext cx="914400" cy="457200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19462" name="Picture 25" descr="icon_zoom_to_fi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362200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26" descr="icon_zoom_to_area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40038"/>
            <a:ext cx="284163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Picture 27" descr="icon_zoom_in_and _ou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3652838"/>
            <a:ext cx="284163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5" name="Picture 28" descr="icon_zoom_to_selectio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4440238"/>
            <a:ext cx="284163" cy="28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6577639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0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0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08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0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0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0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0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0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5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Display Modes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3" y="1296988"/>
            <a:ext cx="8570912" cy="704850"/>
          </a:xfrm>
        </p:spPr>
        <p:txBody>
          <a:bodyPr/>
          <a:lstStyle/>
          <a:p>
            <a:pPr eaLnBrk="1" hangingPunct="1">
              <a:spcBef>
                <a:spcPts val="2000"/>
              </a:spcBef>
            </a:pPr>
            <a:r>
              <a:rPr lang="en-US" smtClean="0">
                <a:latin typeface="Arial" charset="0"/>
                <a:cs typeface="Arial" charset="0"/>
              </a:rPr>
              <a:t>Illustrate the part in various display modes.</a:t>
            </a:r>
          </a:p>
        </p:txBody>
      </p:sp>
      <p:pic>
        <p:nvPicPr>
          <p:cNvPr id="123919" name="Picture 15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15200" y="3200400"/>
            <a:ext cx="1709738" cy="2079625"/>
          </a:xfrm>
          <a:noFill/>
        </p:spPr>
      </p:pic>
      <p:pic>
        <p:nvPicPr>
          <p:cNvPr id="123921" name="Picture 1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667125" y="2987675"/>
            <a:ext cx="1768475" cy="1938338"/>
          </a:xfrm>
          <a:noFill/>
        </p:spPr>
      </p:pic>
      <p:pic>
        <p:nvPicPr>
          <p:cNvPr id="123916" name="Picture 1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7038" y="3076575"/>
            <a:ext cx="1712912" cy="206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23" name="Picture 19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763" y="3048000"/>
            <a:ext cx="174625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924" name="Picture 20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3048000"/>
            <a:ext cx="1703387" cy="204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34" name="Text Box 30"/>
          <p:cNvSpPr txBox="1">
            <a:spLocks noChangeArrowheads="1"/>
          </p:cNvSpPr>
          <p:nvPr/>
        </p:nvSpPr>
        <p:spPr bwMode="auto">
          <a:xfrm>
            <a:off x="288925" y="5141913"/>
            <a:ext cx="13017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Wireframe</a:t>
            </a:r>
          </a:p>
        </p:txBody>
      </p:sp>
      <p:sp>
        <p:nvSpPr>
          <p:cNvPr id="123935" name="Text Box 31"/>
          <p:cNvSpPr txBox="1">
            <a:spLocks noChangeArrowheads="1"/>
          </p:cNvSpPr>
          <p:nvPr/>
        </p:nvSpPr>
        <p:spPr bwMode="auto">
          <a:xfrm>
            <a:off x="2057400" y="5181600"/>
            <a:ext cx="1606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Hidden lines </a:t>
            </a:r>
            <a:br>
              <a:rPr lang="en-US" sz="1800">
                <a:solidFill>
                  <a:schemeClr val="hlink"/>
                </a:solidFill>
              </a:rPr>
            </a:br>
            <a:r>
              <a:rPr lang="en-US" sz="1800">
                <a:solidFill>
                  <a:schemeClr val="hlink"/>
                </a:solidFill>
              </a:rPr>
              <a:t>Visible</a:t>
            </a:r>
          </a:p>
        </p:txBody>
      </p:sp>
      <p:sp>
        <p:nvSpPr>
          <p:cNvPr id="123936" name="Text Box 32"/>
          <p:cNvSpPr txBox="1">
            <a:spLocks noChangeArrowheads="1"/>
          </p:cNvSpPr>
          <p:nvPr/>
        </p:nvSpPr>
        <p:spPr bwMode="auto">
          <a:xfrm>
            <a:off x="3886200" y="5181600"/>
            <a:ext cx="16192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Hidden Lines</a:t>
            </a:r>
          </a:p>
          <a:p>
            <a:pPr eaLnBrk="1" hangingPunct="1"/>
            <a:r>
              <a:rPr lang="en-US" sz="1800">
                <a:solidFill>
                  <a:schemeClr val="hlink"/>
                </a:solidFill>
              </a:rPr>
              <a:t>Removed</a:t>
            </a:r>
          </a:p>
        </p:txBody>
      </p:sp>
      <p:sp>
        <p:nvSpPr>
          <p:cNvPr id="123937" name="Text Box 33"/>
          <p:cNvSpPr txBox="1">
            <a:spLocks noChangeArrowheads="1"/>
          </p:cNvSpPr>
          <p:nvPr/>
        </p:nvSpPr>
        <p:spPr bwMode="auto">
          <a:xfrm>
            <a:off x="5715000" y="5181600"/>
            <a:ext cx="1504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Shaded With</a:t>
            </a:r>
          </a:p>
          <a:p>
            <a:pPr eaLnBrk="1" hangingPunct="1"/>
            <a:r>
              <a:rPr lang="en-US" sz="1800">
                <a:solidFill>
                  <a:schemeClr val="hlink"/>
                </a:solidFill>
              </a:rPr>
              <a:t>Edges</a:t>
            </a:r>
          </a:p>
        </p:txBody>
      </p:sp>
      <p:sp>
        <p:nvSpPr>
          <p:cNvPr id="123938" name="Text Box 34"/>
          <p:cNvSpPr txBox="1">
            <a:spLocks noChangeArrowheads="1"/>
          </p:cNvSpPr>
          <p:nvPr/>
        </p:nvSpPr>
        <p:spPr bwMode="auto">
          <a:xfrm>
            <a:off x="7554913" y="5181600"/>
            <a:ext cx="9794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z="1800">
                <a:solidFill>
                  <a:schemeClr val="hlink"/>
                </a:solidFill>
              </a:rPr>
              <a:t>Shaded</a:t>
            </a:r>
          </a:p>
        </p:txBody>
      </p:sp>
      <p:pic>
        <p:nvPicPr>
          <p:cNvPr id="20494" name="Picture 35" descr="toolbar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828800"/>
            <a:ext cx="428625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933" name="Rectangle 29"/>
          <p:cNvSpPr>
            <a:spLocks noChangeArrowheads="1"/>
          </p:cNvSpPr>
          <p:nvPr/>
        </p:nvSpPr>
        <p:spPr bwMode="auto">
          <a:xfrm>
            <a:off x="4572000" y="1752600"/>
            <a:ext cx="1219200" cy="457200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pic>
        <p:nvPicPr>
          <p:cNvPr id="20496" name="Picture 36" descr="icon_wireframe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237" y="2611437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7" name="Picture 37" descr="icon_hidden_lines_visible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837" y="2611437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8" name="Picture 38" descr="icon_hidden_lines_removed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0237" y="2611437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9" name="Picture 39" descr="icon_shaded_with_edges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6637" y="2611437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0" name="Picture 40" descr="icon_shaded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1637" y="2611437"/>
            <a:ext cx="284163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81970890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3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23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239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3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23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23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23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3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3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23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23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34" grpId="0"/>
      <p:bldP spid="123935" grpId="0"/>
      <p:bldP spid="123936" grpId="0"/>
      <p:bldP spid="123937" grpId="0"/>
      <p:bldP spid="123938" grpId="0"/>
      <p:bldP spid="1239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Arial" charset="0"/>
                <a:cs typeface="Arial" charset="0"/>
              </a:rPr>
              <a:t>Standard Views</a:t>
            </a:r>
          </a:p>
        </p:txBody>
      </p:sp>
      <p:pic>
        <p:nvPicPr>
          <p:cNvPr id="129075" name="Picture 5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81800" y="1219200"/>
            <a:ext cx="2028825" cy="2006600"/>
          </a:xfrm>
          <a:noFill/>
        </p:spPr>
      </p:pic>
      <p:pic>
        <p:nvPicPr>
          <p:cNvPr id="129077" name="Picture 5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781800" y="1219200"/>
            <a:ext cx="2028825" cy="2005013"/>
          </a:xfrm>
          <a:noFill/>
        </p:spPr>
      </p:pic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304800" y="1295400"/>
            <a:ext cx="7467600" cy="5553075"/>
            <a:chOff x="816" y="816"/>
            <a:chExt cx="4560" cy="3504"/>
          </a:xfrm>
        </p:grpSpPr>
        <p:pic>
          <p:nvPicPr>
            <p:cNvPr id="21510" name="Picture 4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816"/>
              <a:ext cx="4320" cy="3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1" name="Text Box 7"/>
            <p:cNvSpPr txBox="1">
              <a:spLocks noChangeArrowheads="1"/>
            </p:cNvSpPr>
            <p:nvPr/>
          </p:nvSpPr>
          <p:spPr bwMode="auto">
            <a:xfrm>
              <a:off x="2005" y="887"/>
              <a:ext cx="733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Isometric</a:t>
              </a:r>
            </a:p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View</a:t>
              </a:r>
            </a:p>
          </p:txBody>
        </p:sp>
        <p:sp>
          <p:nvSpPr>
            <p:cNvPr id="21512" name="Text Box 8"/>
            <p:cNvSpPr txBox="1">
              <a:spLocks noChangeArrowheads="1"/>
            </p:cNvSpPr>
            <p:nvPr/>
          </p:nvSpPr>
          <p:spPr bwMode="auto">
            <a:xfrm>
              <a:off x="3216" y="1920"/>
              <a:ext cx="81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Top View</a:t>
              </a:r>
            </a:p>
          </p:txBody>
        </p:sp>
        <p:sp>
          <p:nvSpPr>
            <p:cNvPr id="21513" name="Text Box 9"/>
            <p:cNvSpPr txBox="1">
              <a:spLocks noChangeArrowheads="1"/>
            </p:cNvSpPr>
            <p:nvPr/>
          </p:nvSpPr>
          <p:spPr bwMode="auto">
            <a:xfrm>
              <a:off x="960" y="3023"/>
              <a:ext cx="961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Back View</a:t>
              </a:r>
            </a:p>
          </p:txBody>
        </p:sp>
        <p:sp>
          <p:nvSpPr>
            <p:cNvPr id="21514" name="Text Box 10"/>
            <p:cNvSpPr txBox="1">
              <a:spLocks noChangeArrowheads="1"/>
            </p:cNvSpPr>
            <p:nvPr/>
          </p:nvSpPr>
          <p:spPr bwMode="auto">
            <a:xfrm>
              <a:off x="2113" y="3023"/>
              <a:ext cx="81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Left View</a:t>
              </a:r>
            </a:p>
          </p:txBody>
        </p:sp>
        <p:sp>
          <p:nvSpPr>
            <p:cNvPr id="21515" name="Text Box 11"/>
            <p:cNvSpPr txBox="1">
              <a:spLocks noChangeArrowheads="1"/>
            </p:cNvSpPr>
            <p:nvPr/>
          </p:nvSpPr>
          <p:spPr bwMode="auto">
            <a:xfrm>
              <a:off x="3216" y="3023"/>
              <a:ext cx="100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Front View</a:t>
              </a:r>
            </a:p>
          </p:txBody>
        </p:sp>
        <p:sp>
          <p:nvSpPr>
            <p:cNvPr id="21516" name="Text Box 12"/>
            <p:cNvSpPr txBox="1">
              <a:spLocks noChangeArrowheads="1"/>
            </p:cNvSpPr>
            <p:nvPr/>
          </p:nvSpPr>
          <p:spPr bwMode="auto">
            <a:xfrm>
              <a:off x="4368" y="3023"/>
              <a:ext cx="100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Right View</a:t>
              </a:r>
            </a:p>
          </p:txBody>
        </p:sp>
        <p:sp>
          <p:nvSpPr>
            <p:cNvPr id="21517" name="Text Box 13"/>
            <p:cNvSpPr txBox="1">
              <a:spLocks noChangeArrowheads="1"/>
            </p:cNvSpPr>
            <p:nvPr/>
          </p:nvSpPr>
          <p:spPr bwMode="auto">
            <a:xfrm>
              <a:off x="3168" y="4089"/>
              <a:ext cx="100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en-US" sz="1800">
                  <a:solidFill>
                    <a:schemeClr val="hlink"/>
                  </a:solidFill>
                </a:rPr>
                <a:t>Bottom View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2704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9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29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W_CORP_PPT_TEMPLATE_EDU_2012">
  <a:themeElements>
    <a:clrScheme name="Custom 45">
      <a:dk1>
        <a:srgbClr val="4B575F"/>
      </a:dk1>
      <a:lt1>
        <a:srgbClr val="FFFFFF"/>
      </a:lt1>
      <a:dk2>
        <a:srgbClr val="000000"/>
      </a:dk2>
      <a:lt2>
        <a:srgbClr val="EBEBEC"/>
      </a:lt2>
      <a:accent1>
        <a:srgbClr val="EF8B2B"/>
      </a:accent1>
      <a:accent2>
        <a:srgbClr val="555656"/>
      </a:accent2>
      <a:accent3>
        <a:srgbClr val="32B6CD"/>
      </a:accent3>
      <a:accent4>
        <a:srgbClr val="499F3F"/>
      </a:accent4>
      <a:accent5>
        <a:srgbClr val="84587F"/>
      </a:accent5>
      <a:accent6>
        <a:srgbClr val="E62533"/>
      </a:accent6>
      <a:hlink>
        <a:srgbClr val="196637"/>
      </a:hlink>
      <a:folHlink>
        <a:srgbClr val="F9C852"/>
      </a:folHlink>
    </a:clrScheme>
    <a:fontScheme name="DS4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17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557039E802609499DC9DCB76B923DF9" ma:contentTypeVersion="0" ma:contentTypeDescription="Create a new document." ma:contentTypeScope="" ma:versionID="01f379dee09e235f47111d6bd511d5fe">
  <xsd:schema xmlns:xsd="http://www.w3.org/2001/XMLSchema" xmlns:p="http://schemas.microsoft.com/office/2006/metadata/properties" targetNamespace="http://schemas.microsoft.com/office/2006/metadata/properties" ma:root="true" ma:fieldsID="faf52faaa31b79efcee5e183bc2d1a2c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90C0CB-45BF-4E76-86B7-12C40617BFAA}">
  <ds:schemaRefs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9C8863EF-CC92-4DE9-B253-F0DC3A4270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CD4A09FE-9ACA-4746-BF3C-F60984A228D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SW_CORP_PPT_TEMPLATE_EDU_2012</Template>
  <TotalTime>130</TotalTime>
  <Words>624</Words>
  <Application>Microsoft Office PowerPoint</Application>
  <PresentationFormat>On-screen Show (4:3)</PresentationFormat>
  <Paragraphs>156</Paragraphs>
  <Slides>28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SW_CORP_PPT_TEMPLATE_EDU_2012</vt:lpstr>
      <vt:lpstr>Mountianboard - Lesson 3 Basic Parts – The Binding</vt:lpstr>
      <vt:lpstr>Features and Commands</vt:lpstr>
      <vt:lpstr>To Create an Extruded Base Feature:</vt:lpstr>
      <vt:lpstr>Features Used to Build Tutor1</vt:lpstr>
      <vt:lpstr>Features Used to Build Tutor1</vt:lpstr>
      <vt:lpstr>Features Used to Build Tutor1</vt:lpstr>
      <vt:lpstr>View Control</vt:lpstr>
      <vt:lpstr>Display Modes</vt:lpstr>
      <vt:lpstr>Standard Views</vt:lpstr>
      <vt:lpstr>View Orientation</vt:lpstr>
      <vt:lpstr>View Orientation</vt:lpstr>
      <vt:lpstr>View Orientation</vt:lpstr>
      <vt:lpstr>Default Planes</vt:lpstr>
      <vt:lpstr>Isometric View</vt:lpstr>
      <vt:lpstr>Section View</vt:lpstr>
      <vt:lpstr>The Status of a Sketch</vt:lpstr>
      <vt:lpstr>Geometric Relations</vt:lpstr>
      <vt:lpstr>Geometric Relations</vt:lpstr>
      <vt:lpstr>Degrees of Freedom: There are Six</vt:lpstr>
      <vt:lpstr>Mate Relationships</vt:lpstr>
      <vt:lpstr>Mate Relationships</vt:lpstr>
      <vt:lpstr>Mates and Degrees of Freedom</vt:lpstr>
      <vt:lpstr>Mates and Degrees of Freedom</vt:lpstr>
      <vt:lpstr>Mates and Degrees of Freedom</vt:lpstr>
      <vt:lpstr>Binding Base Plate</vt:lpstr>
      <vt:lpstr>Design Intent</vt:lpstr>
      <vt:lpstr>Manufacturing</vt:lpstr>
      <vt:lpstr>Flip Side To Cut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Mountianboard - Lesson 3 Basic Parts – The Binding</dc:title>
  <dc:creator>Jim Boland</dc:creator>
  <cp:lastModifiedBy>Jim Boland</cp:lastModifiedBy>
  <cp:revision>3</cp:revision>
  <dcterms:created xsi:type="dcterms:W3CDTF">2012-02-24T19:40:13Z</dcterms:created>
  <dcterms:modified xsi:type="dcterms:W3CDTF">2012-03-07T22:16:37Z</dcterms:modified>
</cp:coreProperties>
</file>