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55"/>
  </p:notesMasterIdLst>
  <p:handoutMasterIdLst>
    <p:handoutMasterId r:id="rId56"/>
  </p:handoutMasterIdLst>
  <p:sldIdLst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5" r:id="rId43"/>
    <p:sldId id="306" r:id="rId44"/>
    <p:sldId id="307" r:id="rId45"/>
    <p:sldId id="308" r:id="rId46"/>
    <p:sldId id="309" r:id="rId47"/>
    <p:sldId id="310" r:id="rId48"/>
    <p:sldId id="311" r:id="rId49"/>
    <p:sldId id="312" r:id="rId50"/>
    <p:sldId id="313" r:id="rId51"/>
    <p:sldId id="314" r:id="rId52"/>
    <p:sldId id="315" r:id="rId53"/>
    <p:sldId id="316" r:id="rId54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07/03/2012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64112"/>
            <a:ext cx="8077200" cy="4572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51BDA-BEB6-4AF6-BA40-DD7968A022EC}" type="datetimeFigureOut">
              <a:rPr lang="en-US"/>
              <a:pPr>
                <a:defRPr/>
              </a:pPr>
              <a:t>3/7/2012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0A8909-D109-4A07-84A0-E482F083E5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19758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46038"/>
            <a:ext cx="6400800" cy="8397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19200"/>
            <a:ext cx="41148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4114800" cy="2552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114800" cy="2552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9373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46038"/>
            <a:ext cx="6477000" cy="8397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19200"/>
            <a:ext cx="41148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1148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72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A9362-7610-43B4-A726-391E01AB3C02}" type="datetimeFigureOut">
              <a:rPr lang="en-US"/>
              <a:pPr>
                <a:defRPr/>
              </a:pPr>
              <a:t>3/7/2012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3587EA-5C31-4D0F-A075-E4D38E6E115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957411"/>
      </p:ext>
    </p:extLst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81000" y="46038"/>
            <a:ext cx="8382000" cy="6430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25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066799" y="107950"/>
            <a:ext cx="6721475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01613" y="1296988"/>
            <a:ext cx="4248150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02163" y="1296988"/>
            <a:ext cx="4249737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01613" y="3803650"/>
            <a:ext cx="4248150" cy="235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02163" y="3803650"/>
            <a:ext cx="4249737" cy="235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9031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E95206-EC0C-43EF-8E7D-2BA7BDFE308A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7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9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6"/>
          <p:cNvSpPr>
            <a:spLocks noChangeArrowheads="1"/>
          </p:cNvSpPr>
          <p:nvPr/>
        </p:nvSpPr>
        <p:spPr bwMode="auto">
          <a:xfrm>
            <a:off x="1524000" y="1447800"/>
            <a:ext cx="7620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>
              <a:lnSpc>
                <a:spcPct val="85000"/>
              </a:lnSpc>
            </a:pPr>
            <a:r>
              <a:rPr lang="en-US" sz="2500" b="1"/>
              <a:t>Mountainboard - Lesson 2</a:t>
            </a:r>
          </a:p>
          <a:p>
            <a:pPr algn="r">
              <a:lnSpc>
                <a:spcPct val="85000"/>
              </a:lnSpc>
            </a:pPr>
            <a:r>
              <a:rPr lang="en-US" sz="2500" b="1"/>
              <a:t>Basic Functionality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096000" y="2971800"/>
            <a:ext cx="2819400" cy="10668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z="2000" dirty="0" smtClean="0">
                <a:latin typeface="Arial" charset="0"/>
                <a:cs typeface="Arial" charset="0"/>
              </a:rPr>
              <a:t>School’s Name</a:t>
            </a:r>
          </a:p>
          <a:p>
            <a:pPr eaLnBrk="1" hangingPunct="1">
              <a:defRPr/>
            </a:pPr>
            <a:r>
              <a:rPr lang="en-US" sz="2000" dirty="0" smtClean="0">
                <a:latin typeface="Arial" charset="0"/>
                <a:cs typeface="Arial" charset="0"/>
              </a:rPr>
              <a:t>Teacher’s Name</a:t>
            </a:r>
          </a:p>
          <a:p>
            <a:pPr eaLnBrk="1" hangingPunct="1">
              <a:defRPr/>
            </a:pPr>
            <a:r>
              <a:rPr lang="en-US" sz="2000" dirty="0" smtClean="0">
                <a:latin typeface="Arial" charset="0"/>
                <a:cs typeface="Arial" charset="0"/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17019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Examples of Shape Features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246562" cy="4862512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Fillet feature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Used to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round off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sharp edges.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Can remove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or add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material.</a:t>
            </a:r>
          </a:p>
          <a:p>
            <a:pPr lvl="2" eaLnBrk="1" hangingPunct="1"/>
            <a:r>
              <a:rPr lang="en-US" b="1" smtClean="0">
                <a:latin typeface="Arial" charset="0"/>
                <a:cs typeface="Arial" charset="0"/>
              </a:rPr>
              <a:t>Outside edge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(convex fillet)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removes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material.</a:t>
            </a:r>
          </a:p>
          <a:p>
            <a:pPr lvl="2" eaLnBrk="1" hangingPunct="1"/>
            <a:r>
              <a:rPr lang="en-US" b="1" smtClean="0">
                <a:latin typeface="Arial" charset="0"/>
                <a:cs typeface="Arial" charset="0"/>
              </a:rPr>
              <a:t>Inside edge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(concave fillet)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adds material.</a:t>
            </a:r>
          </a:p>
        </p:txBody>
      </p:sp>
      <p:pic>
        <p:nvPicPr>
          <p:cNvPr id="19460" name="Picture 6" descr="FilletFea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447800"/>
            <a:ext cx="5283200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599357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Examples of Shape Features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246562" cy="4862512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Chamfer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feature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Similar to a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fillet.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Bevels an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edge rather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than rounding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it.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Can remove or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add material.</a:t>
            </a:r>
          </a:p>
        </p:txBody>
      </p:sp>
      <p:pic>
        <p:nvPicPr>
          <p:cNvPr id="20484" name="Picture 6" descr="ChamferFea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447800"/>
            <a:ext cx="5283200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060772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63525"/>
            <a:ext cx="7924800" cy="457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Arial" charset="0"/>
                <a:cs typeface="Arial" charset="0"/>
              </a:rPr>
              <a:t>Sketched Features &amp; Operation Features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Sketched Features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Shape features have sketches.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Sketched features are built from 2D profiles.</a:t>
            </a:r>
            <a:br>
              <a:rPr lang="en-US" b="1" smtClean="0">
                <a:latin typeface="Arial" charset="0"/>
                <a:cs typeface="Arial" charset="0"/>
              </a:rPr>
            </a:br>
            <a:endParaRPr lang="en-US" b="1" smtClean="0">
              <a:latin typeface="Arial" charset="0"/>
              <a:cs typeface="Arial" charset="0"/>
            </a:endParaRP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Operation Features</a:t>
            </a: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Operation features do not have sketches.</a:t>
            </a: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Applied directly to the work piece by selecting edges or faces.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buFontTx/>
              <a:buChar char="•"/>
            </a:pPr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911379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6400800" y="1447800"/>
            <a:ext cx="2427288" cy="1817688"/>
            <a:chOff x="384" y="2832"/>
            <a:chExt cx="1392" cy="1566"/>
          </a:xfrm>
        </p:grpSpPr>
        <p:pic>
          <p:nvPicPr>
            <p:cNvPr id="22542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" y="2832"/>
              <a:ext cx="1140" cy="1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43" name="Text Box 9"/>
            <p:cNvSpPr txBox="1">
              <a:spLocks noChangeArrowheads="1"/>
            </p:cNvSpPr>
            <p:nvPr/>
          </p:nvSpPr>
          <p:spPr bwMode="auto">
            <a:xfrm>
              <a:off x="384" y="4108"/>
              <a:ext cx="1392" cy="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1600">
                  <a:solidFill>
                    <a:schemeClr val="hlink"/>
                  </a:solidFill>
                </a:rPr>
                <a:t>Sketch the 2D profile</a:t>
              </a:r>
            </a:p>
          </p:txBody>
        </p:sp>
      </p:grp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latin typeface="Arial" charset="0"/>
                <a:cs typeface="Arial" charset="0"/>
              </a:rPr>
              <a:t>To Create an Extruded Base Feature: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95400"/>
            <a:ext cx="8178800" cy="3663950"/>
          </a:xfrm>
        </p:spPr>
        <p:txBody>
          <a:bodyPr/>
          <a:lstStyle/>
          <a:p>
            <a:pPr marL="457200" indent="-457200" eaLnBrk="1" hangingPunct="1">
              <a:buFontTx/>
              <a:buAutoNum type="arabicPeriod"/>
            </a:pPr>
            <a:r>
              <a:rPr lang="en-US" sz="2000" smtClean="0">
                <a:latin typeface="Arial" charset="0"/>
                <a:cs typeface="Arial" charset="0"/>
              </a:rPr>
              <a:t>Select a sketch plane.</a:t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/>
            </a:r>
            <a:br>
              <a:rPr lang="en-US" sz="2000" smtClean="0">
                <a:latin typeface="Arial" charset="0"/>
                <a:cs typeface="Arial" charset="0"/>
              </a:rPr>
            </a:br>
            <a:endParaRPr lang="en-US" sz="2000" smtClean="0">
              <a:latin typeface="Arial" charset="0"/>
              <a:cs typeface="Arial" charset="0"/>
            </a:endParaRPr>
          </a:p>
          <a:p>
            <a:pPr marL="457200" indent="-457200" eaLnBrk="1" hangingPunct="1">
              <a:buFontTx/>
              <a:buAutoNum type="arabicPeriod"/>
            </a:pPr>
            <a:r>
              <a:rPr lang="en-US" sz="2000" smtClean="0">
                <a:latin typeface="Arial" charset="0"/>
                <a:cs typeface="Arial" charset="0"/>
              </a:rPr>
              <a:t>Sketch a 2D profile.</a:t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/>
            </a:r>
            <a:br>
              <a:rPr lang="en-US" sz="2000" smtClean="0">
                <a:latin typeface="Arial" charset="0"/>
                <a:cs typeface="Arial" charset="0"/>
              </a:rPr>
            </a:br>
            <a:endParaRPr lang="en-US" sz="2000" smtClean="0">
              <a:latin typeface="Arial" charset="0"/>
              <a:cs typeface="Arial" charset="0"/>
            </a:endParaRPr>
          </a:p>
          <a:p>
            <a:pPr marL="457200" indent="-457200" eaLnBrk="1" hangingPunct="1">
              <a:buFontTx/>
              <a:buAutoNum type="arabicPeriod"/>
            </a:pPr>
            <a:r>
              <a:rPr lang="en-US" sz="2000" smtClean="0">
                <a:latin typeface="Arial" charset="0"/>
                <a:cs typeface="Arial" charset="0"/>
              </a:rPr>
              <a:t>Extrude the sketch </a:t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>perpendicular to </a:t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>sketch plane.</a:t>
            </a:r>
          </a:p>
          <a:p>
            <a:pPr marL="457200" indent="-457200" eaLnBrk="1" hangingPunct="1">
              <a:buFont typeface="Wingdings" pitchFamily="2" charset="2"/>
              <a:buNone/>
            </a:pPr>
            <a:endParaRPr lang="en-US" sz="2000" smtClean="0">
              <a:latin typeface="Arial" charset="0"/>
              <a:cs typeface="Arial" charset="0"/>
            </a:endParaRPr>
          </a:p>
          <a:p>
            <a:pPr marL="457200" indent="-457200" eaLnBrk="1" hangingPunct="1">
              <a:buFont typeface="Wingdings" pitchFamily="2" charset="2"/>
              <a:buNone/>
            </a:pPr>
            <a:endParaRPr lang="en-US" sz="2000" smtClean="0">
              <a:latin typeface="Arial" charset="0"/>
              <a:cs typeface="Arial" charset="0"/>
            </a:endParaRPr>
          </a:p>
        </p:txBody>
      </p:sp>
      <p:grpSp>
        <p:nvGrpSpPr>
          <p:cNvPr id="22533" name="Group 25"/>
          <p:cNvGrpSpPr>
            <a:grpSpLocks/>
          </p:cNvGrpSpPr>
          <p:nvPr/>
        </p:nvGrpSpPr>
        <p:grpSpPr bwMode="auto">
          <a:xfrm>
            <a:off x="3733800" y="1143000"/>
            <a:ext cx="2590800" cy="2165350"/>
            <a:chOff x="2352" y="720"/>
            <a:chExt cx="1632" cy="1364"/>
          </a:xfrm>
        </p:grpSpPr>
        <p:sp>
          <p:nvSpPr>
            <p:cNvPr id="22540" name="Text Box 18"/>
            <p:cNvSpPr txBox="1">
              <a:spLocks noChangeArrowheads="1"/>
            </p:cNvSpPr>
            <p:nvPr/>
          </p:nvSpPr>
          <p:spPr bwMode="auto">
            <a:xfrm>
              <a:off x="2352" y="1872"/>
              <a:ext cx="163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1600">
                  <a:solidFill>
                    <a:schemeClr val="hlink"/>
                  </a:solidFill>
                </a:rPr>
                <a:t>Select the sketch plane</a:t>
              </a:r>
            </a:p>
          </p:txBody>
        </p:sp>
        <p:pic>
          <p:nvPicPr>
            <p:cNvPr id="22541" name="Picture 24" descr="SelectPlan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8" y="720"/>
              <a:ext cx="1393" cy="11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34" name="Group 30"/>
          <p:cNvGrpSpPr>
            <a:grpSpLocks/>
          </p:cNvGrpSpPr>
          <p:nvPr/>
        </p:nvGrpSpPr>
        <p:grpSpPr bwMode="auto">
          <a:xfrm>
            <a:off x="3962400" y="3733800"/>
            <a:ext cx="2590800" cy="2590800"/>
            <a:chOff x="2496" y="2352"/>
            <a:chExt cx="1632" cy="1632"/>
          </a:xfrm>
        </p:grpSpPr>
        <p:sp>
          <p:nvSpPr>
            <p:cNvPr id="22538" name="Text Box 11"/>
            <p:cNvSpPr txBox="1">
              <a:spLocks noChangeArrowheads="1"/>
            </p:cNvSpPr>
            <p:nvPr/>
          </p:nvSpPr>
          <p:spPr bwMode="auto">
            <a:xfrm>
              <a:off x="2496" y="3772"/>
              <a:ext cx="163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1600">
                  <a:solidFill>
                    <a:schemeClr val="hlink"/>
                  </a:solidFill>
                </a:rPr>
                <a:t>Extrude the sketch</a:t>
              </a:r>
            </a:p>
          </p:txBody>
        </p:sp>
        <p:pic>
          <p:nvPicPr>
            <p:cNvPr id="22539" name="Picture 27" descr="BaseFeaturePreview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4" y="2352"/>
              <a:ext cx="1175" cy="1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535" name="Group 29"/>
          <p:cNvGrpSpPr>
            <a:grpSpLocks/>
          </p:cNvGrpSpPr>
          <p:nvPr/>
        </p:nvGrpSpPr>
        <p:grpSpPr bwMode="auto">
          <a:xfrm>
            <a:off x="6629400" y="3733800"/>
            <a:ext cx="2895600" cy="2590800"/>
            <a:chOff x="4176" y="2352"/>
            <a:chExt cx="1824" cy="1632"/>
          </a:xfrm>
        </p:grpSpPr>
        <p:sp>
          <p:nvSpPr>
            <p:cNvPr id="22536" name="Text Box 12"/>
            <p:cNvSpPr txBox="1">
              <a:spLocks noChangeArrowheads="1"/>
            </p:cNvSpPr>
            <p:nvPr/>
          </p:nvSpPr>
          <p:spPr bwMode="auto">
            <a:xfrm>
              <a:off x="4176" y="3772"/>
              <a:ext cx="182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1600">
                  <a:solidFill>
                    <a:schemeClr val="hlink"/>
                  </a:solidFill>
                </a:rPr>
                <a:t>Resulting base feature</a:t>
              </a:r>
            </a:p>
          </p:txBody>
        </p:sp>
        <p:pic>
          <p:nvPicPr>
            <p:cNvPr id="22537" name="Picture 28" descr="BaseFeature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" y="2352"/>
              <a:ext cx="1180" cy="1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8372876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6400800" y="3810000"/>
            <a:ext cx="2271713" cy="2678113"/>
            <a:chOff x="2544" y="1624"/>
            <a:chExt cx="1387" cy="2352"/>
          </a:xfrm>
        </p:grpSpPr>
        <p:pic>
          <p:nvPicPr>
            <p:cNvPr id="23566" name="Picture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4" y="1968"/>
              <a:ext cx="1387" cy="1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67" name="Line 15"/>
            <p:cNvSpPr>
              <a:spLocks noChangeShapeType="1"/>
            </p:cNvSpPr>
            <p:nvPr/>
          </p:nvSpPr>
          <p:spPr bwMode="auto">
            <a:xfrm flipV="1">
              <a:off x="3238" y="1624"/>
              <a:ext cx="0" cy="23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To Create a Revolved Base Feature: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640262" cy="4862512"/>
          </a:xfrm>
        </p:spPr>
        <p:txBody>
          <a:bodyPr/>
          <a:lstStyle/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sz="2000" smtClean="0">
                <a:latin typeface="Arial" charset="0"/>
                <a:cs typeface="Arial" charset="0"/>
              </a:rPr>
              <a:t>Select a sketch plane.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z="2000" smtClean="0">
                <a:latin typeface="Arial" charset="0"/>
                <a:cs typeface="Arial" charset="0"/>
              </a:rPr>
              <a:t>Sketch a 2D profile.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z="2000" smtClean="0">
                <a:latin typeface="Arial" charset="0"/>
                <a:cs typeface="Arial" charset="0"/>
              </a:rPr>
              <a:t>Sketch a centerline (optional).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z="2000" smtClean="0">
                <a:latin typeface="Arial" charset="0"/>
                <a:cs typeface="Arial" charset="0"/>
              </a:rPr>
              <a:t>Revolve the sketch around</a:t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>a sketch line or centerline.</a:t>
            </a:r>
          </a:p>
        </p:txBody>
      </p:sp>
      <p:pic>
        <p:nvPicPr>
          <p:cNvPr id="44038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1524000"/>
            <a:ext cx="2530475" cy="3100388"/>
          </a:xfrm>
          <a:noFill/>
        </p:spPr>
      </p:pic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6553200" y="1295400"/>
            <a:ext cx="2438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800">
                <a:solidFill>
                  <a:schemeClr val="hlink"/>
                </a:solidFill>
              </a:rPr>
              <a:t>Centerline (optional)</a:t>
            </a:r>
          </a:p>
        </p:txBody>
      </p:sp>
      <p:sp>
        <p:nvSpPr>
          <p:cNvPr id="44046" name="AutoShape 14"/>
          <p:cNvSpPr>
            <a:spLocks noChangeArrowheads="1"/>
          </p:cNvSpPr>
          <p:nvPr/>
        </p:nvSpPr>
        <p:spPr bwMode="auto">
          <a:xfrm>
            <a:off x="4800600" y="1295400"/>
            <a:ext cx="381000" cy="228600"/>
          </a:xfrm>
          <a:prstGeom prst="curvedRightArrow">
            <a:avLst>
              <a:gd name="adj1" fmla="val 28231"/>
              <a:gd name="adj2" fmla="val 48231"/>
              <a:gd name="adj3" fmla="val 55556"/>
            </a:avLst>
          </a:prstGeom>
          <a:solidFill>
            <a:srgbClr val="00FF00"/>
          </a:solidFill>
          <a:ln w="9525">
            <a:solidFill>
              <a:srgbClr val="0000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 rot="-5400000">
            <a:off x="5410200" y="4724400"/>
            <a:ext cx="914400" cy="914400"/>
            <a:chOff x="2976" y="1104"/>
            <a:chExt cx="480" cy="288"/>
          </a:xfrm>
        </p:grpSpPr>
        <p:sp>
          <p:nvSpPr>
            <p:cNvPr id="23564" name="Line 20"/>
            <p:cNvSpPr>
              <a:spLocks noChangeShapeType="1"/>
            </p:cNvSpPr>
            <p:nvPr/>
          </p:nvSpPr>
          <p:spPr bwMode="auto">
            <a:xfrm flipH="1">
              <a:off x="2976" y="1104"/>
              <a:ext cx="240" cy="288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65" name="Line 21"/>
            <p:cNvSpPr>
              <a:spLocks noChangeShapeType="1"/>
            </p:cNvSpPr>
            <p:nvPr/>
          </p:nvSpPr>
          <p:spPr bwMode="auto">
            <a:xfrm>
              <a:off x="3216" y="1104"/>
              <a:ext cx="24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5105400" y="1447800"/>
            <a:ext cx="1447800" cy="381000"/>
            <a:chOff x="2976" y="1104"/>
            <a:chExt cx="480" cy="288"/>
          </a:xfrm>
        </p:grpSpPr>
        <p:sp>
          <p:nvSpPr>
            <p:cNvPr id="23562" name="Line 11"/>
            <p:cNvSpPr>
              <a:spLocks noChangeShapeType="1"/>
            </p:cNvSpPr>
            <p:nvPr/>
          </p:nvSpPr>
          <p:spPr bwMode="auto">
            <a:xfrm flipH="1">
              <a:off x="2976" y="1104"/>
              <a:ext cx="240" cy="288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563" name="Line 12"/>
            <p:cNvSpPr>
              <a:spLocks noChangeShapeType="1"/>
            </p:cNvSpPr>
            <p:nvPr/>
          </p:nvSpPr>
          <p:spPr bwMode="auto">
            <a:xfrm>
              <a:off x="3216" y="1104"/>
              <a:ext cx="240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545976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5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8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2" grpId="0"/>
      <p:bldP spid="44042" grpId="1"/>
      <p:bldP spid="44046" grpId="0" animBg="1"/>
      <p:bldP spid="4404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4" descr="DocWindo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016" y="1828800"/>
            <a:ext cx="4405313" cy="3100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Terminology: Document Window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797425" cy="4862512"/>
          </a:xfrm>
        </p:spPr>
        <p:txBody>
          <a:bodyPr/>
          <a:lstStyle/>
          <a:p>
            <a:pPr eaLnBrk="1" hangingPunct="1">
              <a:spcBef>
                <a:spcPts val="1500"/>
              </a:spcBef>
            </a:pPr>
            <a:r>
              <a:rPr lang="en-US" smtClean="0">
                <a:latin typeface="Arial" charset="0"/>
                <a:cs typeface="Arial" charset="0"/>
              </a:rPr>
              <a:t>Divided into two panels: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Left panel contains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the FeatureManager®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design tree.</a:t>
            </a:r>
          </a:p>
          <a:p>
            <a:pPr lvl="2" eaLnBrk="1" hangingPunct="1"/>
            <a:r>
              <a:rPr lang="en-US" b="1" smtClean="0">
                <a:latin typeface="Arial" charset="0"/>
                <a:cs typeface="Arial" charset="0"/>
              </a:rPr>
              <a:t>Lists the structure of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the part, assembly or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drawing.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Right panel contains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the Graphics Area.</a:t>
            </a:r>
            <a:endParaRPr lang="en-US" smtClean="0">
              <a:latin typeface="Arial" charset="0"/>
              <a:cs typeface="Arial" charset="0"/>
            </a:endParaRPr>
          </a:p>
          <a:p>
            <a:pPr lvl="2" eaLnBrk="1" hangingPunct="1"/>
            <a:r>
              <a:rPr lang="en-US" b="1" smtClean="0">
                <a:latin typeface="Arial" charset="0"/>
                <a:cs typeface="Arial" charset="0"/>
              </a:rPr>
              <a:t>Location to display,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create, and modify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a part, assembly or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drawing.</a:t>
            </a:r>
            <a:endParaRPr lang="en-US" smtClean="0">
              <a:latin typeface="Arial" charset="0"/>
              <a:cs typeface="Arial" charset="0"/>
            </a:endParaRPr>
          </a:p>
        </p:txBody>
      </p:sp>
      <p:grpSp>
        <p:nvGrpSpPr>
          <p:cNvPr id="24581" name="Group 17"/>
          <p:cNvGrpSpPr>
            <a:grpSpLocks/>
          </p:cNvGrpSpPr>
          <p:nvPr/>
        </p:nvGrpSpPr>
        <p:grpSpPr bwMode="auto">
          <a:xfrm>
            <a:off x="4419600" y="1981200"/>
            <a:ext cx="1828800" cy="3994150"/>
            <a:chOff x="2784" y="1248"/>
            <a:chExt cx="1152" cy="2516"/>
          </a:xfrm>
        </p:grpSpPr>
        <p:sp>
          <p:nvSpPr>
            <p:cNvPr id="24586" name="Rectangle 6"/>
            <p:cNvSpPr>
              <a:spLocks noChangeArrowheads="1"/>
            </p:cNvSpPr>
            <p:nvPr/>
          </p:nvSpPr>
          <p:spPr bwMode="auto">
            <a:xfrm>
              <a:off x="2832" y="1248"/>
              <a:ext cx="528" cy="1824"/>
            </a:xfrm>
            <a:prstGeom prst="rect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87" name="Line 7"/>
            <p:cNvSpPr>
              <a:spLocks noChangeShapeType="1"/>
            </p:cNvSpPr>
            <p:nvPr/>
          </p:nvSpPr>
          <p:spPr bwMode="auto">
            <a:xfrm>
              <a:off x="3072" y="3072"/>
              <a:ext cx="0" cy="336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8" name="Text Box 10"/>
            <p:cNvSpPr txBox="1">
              <a:spLocks noChangeArrowheads="1"/>
            </p:cNvSpPr>
            <p:nvPr/>
          </p:nvSpPr>
          <p:spPr bwMode="auto">
            <a:xfrm>
              <a:off x="2784" y="3398"/>
              <a:ext cx="1152" cy="3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1600">
                  <a:solidFill>
                    <a:schemeClr val="hlink"/>
                  </a:solidFill>
                </a:rPr>
                <a:t>FeatureManager design tree</a:t>
              </a:r>
            </a:p>
          </p:txBody>
        </p:sp>
      </p:grpSp>
      <p:grpSp>
        <p:nvGrpSpPr>
          <p:cNvPr id="24582" name="Group 16"/>
          <p:cNvGrpSpPr>
            <a:grpSpLocks/>
          </p:cNvGrpSpPr>
          <p:nvPr/>
        </p:nvGrpSpPr>
        <p:grpSpPr bwMode="auto">
          <a:xfrm>
            <a:off x="5410200" y="1981200"/>
            <a:ext cx="3429000" cy="3756025"/>
            <a:chOff x="3408" y="1248"/>
            <a:chExt cx="2160" cy="2366"/>
          </a:xfrm>
        </p:grpSpPr>
        <p:sp>
          <p:nvSpPr>
            <p:cNvPr id="24583" name="Rectangle 8"/>
            <p:cNvSpPr>
              <a:spLocks noChangeArrowheads="1"/>
            </p:cNvSpPr>
            <p:nvPr/>
          </p:nvSpPr>
          <p:spPr bwMode="auto">
            <a:xfrm>
              <a:off x="3408" y="1248"/>
              <a:ext cx="2160" cy="1824"/>
            </a:xfrm>
            <a:prstGeom prst="rect">
              <a:avLst/>
            </a:prstGeom>
            <a:noFill/>
            <a:ln w="38100">
              <a:solidFill>
                <a:schemeClr val="hlink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84" name="Line 9"/>
            <p:cNvSpPr>
              <a:spLocks noChangeShapeType="1"/>
            </p:cNvSpPr>
            <p:nvPr/>
          </p:nvSpPr>
          <p:spPr bwMode="auto">
            <a:xfrm flipH="1">
              <a:off x="4512" y="3072"/>
              <a:ext cx="0" cy="336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85" name="Text Box 11"/>
            <p:cNvSpPr txBox="1">
              <a:spLocks noChangeArrowheads="1"/>
            </p:cNvSpPr>
            <p:nvPr/>
          </p:nvSpPr>
          <p:spPr bwMode="auto">
            <a:xfrm>
              <a:off x="4101" y="3402"/>
              <a:ext cx="1206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1600">
                  <a:solidFill>
                    <a:schemeClr val="hlink"/>
                  </a:solidFill>
                </a:rPr>
                <a:t>Graphics Area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2242972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8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6038"/>
            <a:ext cx="60960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Terminology: User Interface</a:t>
            </a: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8077200" y="1371600"/>
            <a:ext cx="1066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/>
              <a:t>Toolbar</a:t>
            </a:r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0" y="1295400"/>
            <a:ext cx="1066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/>
              <a:t>Menu</a:t>
            </a:r>
            <a:br>
              <a:rPr lang="en-US" sz="1600"/>
            </a:br>
            <a:r>
              <a:rPr lang="en-US" sz="1600"/>
              <a:t>Bar</a:t>
            </a:r>
          </a:p>
        </p:txBody>
      </p:sp>
      <p:sp>
        <p:nvSpPr>
          <p:cNvPr id="50186" name="Text Box 10"/>
          <p:cNvSpPr txBox="1">
            <a:spLocks noChangeArrowheads="1"/>
          </p:cNvSpPr>
          <p:nvPr/>
        </p:nvSpPr>
        <p:spPr bwMode="auto">
          <a:xfrm>
            <a:off x="7924800" y="2057400"/>
            <a:ext cx="12192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/>
              <a:t>Task pane</a:t>
            </a:r>
          </a:p>
        </p:txBody>
      </p:sp>
      <p:sp>
        <p:nvSpPr>
          <p:cNvPr id="50188" name="Text Box 12"/>
          <p:cNvSpPr txBox="1">
            <a:spLocks noChangeArrowheads="1"/>
          </p:cNvSpPr>
          <p:nvPr/>
        </p:nvSpPr>
        <p:spPr bwMode="auto">
          <a:xfrm>
            <a:off x="8001000" y="5257800"/>
            <a:ext cx="1295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/>
              <a:t>Status bar</a:t>
            </a:r>
          </a:p>
        </p:txBody>
      </p:sp>
      <p:sp>
        <p:nvSpPr>
          <p:cNvPr id="50189" name="Text Box 13"/>
          <p:cNvSpPr txBox="1">
            <a:spLocks noChangeArrowheads="1"/>
          </p:cNvSpPr>
          <p:nvPr/>
        </p:nvSpPr>
        <p:spPr bwMode="auto">
          <a:xfrm>
            <a:off x="-57150" y="2274888"/>
            <a:ext cx="12954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/>
              <a:t>Command</a:t>
            </a:r>
            <a:br>
              <a:rPr lang="en-US" sz="1600"/>
            </a:br>
            <a:r>
              <a:rPr lang="en-US" sz="1600"/>
              <a:t>Manager</a:t>
            </a:r>
          </a:p>
        </p:txBody>
      </p:sp>
      <p:sp>
        <p:nvSpPr>
          <p:cNvPr id="50190" name="Text Box 14"/>
          <p:cNvSpPr txBox="1">
            <a:spLocks noChangeArrowheads="1"/>
          </p:cNvSpPr>
          <p:nvPr/>
        </p:nvSpPr>
        <p:spPr bwMode="auto">
          <a:xfrm>
            <a:off x="8001000" y="3276600"/>
            <a:ext cx="12192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hlink"/>
                </a:solidFill>
              </a:rPr>
              <a:t>Drawing</a:t>
            </a:r>
            <a:br>
              <a:rPr lang="en-US" sz="1600">
                <a:solidFill>
                  <a:schemeClr val="hlink"/>
                </a:solidFill>
              </a:rPr>
            </a:br>
            <a:r>
              <a:rPr lang="en-US" sz="1600">
                <a:solidFill>
                  <a:schemeClr val="hlink"/>
                </a:solidFill>
              </a:rPr>
              <a:t>document</a:t>
            </a:r>
            <a:br>
              <a:rPr lang="en-US" sz="1600">
                <a:solidFill>
                  <a:schemeClr val="hlink"/>
                </a:solidFill>
              </a:rPr>
            </a:br>
            <a:r>
              <a:rPr lang="en-US" sz="1600">
                <a:solidFill>
                  <a:schemeClr val="hlink"/>
                </a:solidFill>
              </a:rPr>
              <a:t>window</a:t>
            </a:r>
          </a:p>
        </p:txBody>
      </p:sp>
      <p:sp>
        <p:nvSpPr>
          <p:cNvPr id="50192" name="Text Box 16"/>
          <p:cNvSpPr txBox="1">
            <a:spLocks noChangeArrowheads="1"/>
          </p:cNvSpPr>
          <p:nvPr/>
        </p:nvSpPr>
        <p:spPr bwMode="auto">
          <a:xfrm>
            <a:off x="-47625" y="4127500"/>
            <a:ext cx="12192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hlink"/>
                </a:solidFill>
              </a:rPr>
              <a:t>Part</a:t>
            </a:r>
            <a:br>
              <a:rPr lang="en-US" sz="1600">
                <a:solidFill>
                  <a:schemeClr val="hlink"/>
                </a:solidFill>
              </a:rPr>
            </a:br>
            <a:r>
              <a:rPr lang="en-US" sz="1600">
                <a:solidFill>
                  <a:schemeClr val="hlink"/>
                </a:solidFill>
              </a:rPr>
              <a:t>document</a:t>
            </a:r>
            <a:br>
              <a:rPr lang="en-US" sz="1600">
                <a:solidFill>
                  <a:schemeClr val="hlink"/>
                </a:solidFill>
              </a:rPr>
            </a:br>
            <a:r>
              <a:rPr lang="en-US" sz="1600">
                <a:solidFill>
                  <a:schemeClr val="hlink"/>
                </a:solidFill>
              </a:rPr>
              <a:t>window</a:t>
            </a:r>
          </a:p>
        </p:txBody>
      </p:sp>
      <p:sp>
        <p:nvSpPr>
          <p:cNvPr id="50194" name="Line 18"/>
          <p:cNvSpPr>
            <a:spLocks noChangeShapeType="1"/>
          </p:cNvSpPr>
          <p:nvPr/>
        </p:nvSpPr>
        <p:spPr bwMode="auto">
          <a:xfrm flipH="1">
            <a:off x="7620000" y="2362200"/>
            <a:ext cx="762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7" name="Line 21"/>
          <p:cNvSpPr>
            <a:spLocks noChangeShapeType="1"/>
          </p:cNvSpPr>
          <p:nvPr/>
        </p:nvSpPr>
        <p:spPr bwMode="auto">
          <a:xfrm flipV="1">
            <a:off x="685800" y="1295400"/>
            <a:ext cx="76200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5612" name="Picture 31" descr="SW Window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219200"/>
            <a:ext cx="6105525" cy="488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99" name="Line 23"/>
          <p:cNvSpPr>
            <a:spLocks noChangeShapeType="1"/>
          </p:cNvSpPr>
          <p:nvPr/>
        </p:nvSpPr>
        <p:spPr bwMode="auto">
          <a:xfrm flipV="1">
            <a:off x="609600" y="3962400"/>
            <a:ext cx="1600200" cy="415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3" name="Line 17"/>
          <p:cNvSpPr>
            <a:spLocks noChangeShapeType="1"/>
          </p:cNvSpPr>
          <p:nvPr/>
        </p:nvSpPr>
        <p:spPr bwMode="auto">
          <a:xfrm flipH="1" flipV="1">
            <a:off x="6019800" y="1447800"/>
            <a:ext cx="2092325" cy="1047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5" name="Line 19"/>
          <p:cNvSpPr>
            <a:spLocks noChangeShapeType="1"/>
          </p:cNvSpPr>
          <p:nvPr/>
        </p:nvSpPr>
        <p:spPr bwMode="auto">
          <a:xfrm flipH="1">
            <a:off x="6934200" y="4114800"/>
            <a:ext cx="1295400" cy="304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6" name="Line 20"/>
          <p:cNvSpPr>
            <a:spLocks noChangeShapeType="1"/>
          </p:cNvSpPr>
          <p:nvPr/>
        </p:nvSpPr>
        <p:spPr bwMode="auto">
          <a:xfrm flipH="1">
            <a:off x="6934200" y="5486400"/>
            <a:ext cx="1143000" cy="533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0198" name="Line 22"/>
          <p:cNvSpPr>
            <a:spLocks noChangeShapeType="1"/>
          </p:cNvSpPr>
          <p:nvPr/>
        </p:nvSpPr>
        <p:spPr bwMode="auto">
          <a:xfrm flipV="1">
            <a:off x="609600" y="1752600"/>
            <a:ext cx="91440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85557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0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0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0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0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0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3" grpId="0"/>
      <p:bldP spid="50185" grpId="0"/>
      <p:bldP spid="50186" grpId="0"/>
      <p:bldP spid="50188" grpId="0"/>
      <p:bldP spid="50189" grpId="0"/>
      <p:bldP spid="50190" grpId="0"/>
      <p:bldP spid="50192" grpId="0"/>
      <p:bldP spid="50194" grpId="0" animBg="1"/>
      <p:bldP spid="50197" grpId="0" animBg="1"/>
      <p:bldP spid="50199" grpId="0" animBg="1"/>
      <p:bldP spid="50193" grpId="0" animBg="1"/>
      <p:bldP spid="50195" grpId="0" animBg="1"/>
      <p:bldP spid="50196" grpId="0" animBg="1"/>
      <p:bldP spid="5019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9" descr="SW Window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524000"/>
            <a:ext cx="6791325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46038"/>
            <a:ext cx="60960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Terminology: PropertyManager</a:t>
            </a:r>
          </a:p>
        </p:txBody>
      </p:sp>
      <p:sp>
        <p:nvSpPr>
          <p:cNvPr id="52231" name="Oval 7"/>
          <p:cNvSpPr>
            <a:spLocks noChangeArrowheads="1"/>
          </p:cNvSpPr>
          <p:nvPr/>
        </p:nvSpPr>
        <p:spPr bwMode="auto">
          <a:xfrm rot="-2517355">
            <a:off x="7373938" y="1346200"/>
            <a:ext cx="704850" cy="1066800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AutoShape 8"/>
          <p:cNvSpPr>
            <a:spLocks noChangeArrowheads="1"/>
          </p:cNvSpPr>
          <p:nvPr/>
        </p:nvSpPr>
        <p:spPr bwMode="auto">
          <a:xfrm>
            <a:off x="1219200" y="1676400"/>
            <a:ext cx="1295400" cy="4300538"/>
          </a:xfrm>
          <a:prstGeom prst="flowChartAlternateProcess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37" name="Text Box 13"/>
          <p:cNvSpPr txBox="1">
            <a:spLocks noChangeArrowheads="1"/>
          </p:cNvSpPr>
          <p:nvPr/>
        </p:nvSpPr>
        <p:spPr bwMode="auto">
          <a:xfrm>
            <a:off x="1371600" y="5334000"/>
            <a:ext cx="1066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hlink"/>
                </a:solidFill>
              </a:rPr>
              <a:t>Property</a:t>
            </a:r>
            <a:br>
              <a:rPr lang="en-US" sz="1600">
                <a:solidFill>
                  <a:schemeClr val="hlink"/>
                </a:solidFill>
              </a:rPr>
            </a:br>
            <a:r>
              <a:rPr lang="en-US" sz="1600">
                <a:solidFill>
                  <a:schemeClr val="hlink"/>
                </a:solidFill>
              </a:rPr>
              <a:t>Manager</a:t>
            </a:r>
          </a:p>
        </p:txBody>
      </p:sp>
      <p:sp>
        <p:nvSpPr>
          <p:cNvPr id="52238" name="Text Box 14"/>
          <p:cNvSpPr txBox="1">
            <a:spLocks noChangeArrowheads="1"/>
          </p:cNvSpPr>
          <p:nvPr/>
        </p:nvSpPr>
        <p:spPr bwMode="auto">
          <a:xfrm>
            <a:off x="7391400" y="2438400"/>
            <a:ext cx="15240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600">
                <a:solidFill>
                  <a:schemeClr val="hlink"/>
                </a:solidFill>
              </a:rPr>
              <a:t>Confirmation</a:t>
            </a:r>
            <a:br>
              <a:rPr lang="en-US" sz="1600">
                <a:solidFill>
                  <a:schemeClr val="hlink"/>
                </a:solidFill>
              </a:rPr>
            </a:br>
            <a:r>
              <a:rPr lang="en-US" sz="1600">
                <a:solidFill>
                  <a:schemeClr val="hlink"/>
                </a:solidFill>
              </a:rPr>
              <a:t>corner</a:t>
            </a:r>
          </a:p>
        </p:txBody>
      </p:sp>
      <p:sp>
        <p:nvSpPr>
          <p:cNvPr id="52239" name="Text Box 15"/>
          <p:cNvSpPr txBox="1">
            <a:spLocks noChangeArrowheads="1"/>
          </p:cNvSpPr>
          <p:nvPr/>
        </p:nvSpPr>
        <p:spPr bwMode="auto">
          <a:xfrm>
            <a:off x="4343400" y="2286000"/>
            <a:ext cx="952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600">
                <a:solidFill>
                  <a:schemeClr val="hlink"/>
                </a:solidFill>
              </a:rPr>
              <a:t>Preview</a:t>
            </a:r>
          </a:p>
        </p:txBody>
      </p:sp>
      <p:sp>
        <p:nvSpPr>
          <p:cNvPr id="52240" name="Text Box 16"/>
          <p:cNvSpPr txBox="1">
            <a:spLocks noChangeArrowheads="1"/>
          </p:cNvSpPr>
          <p:nvPr/>
        </p:nvSpPr>
        <p:spPr bwMode="auto">
          <a:xfrm>
            <a:off x="4191000" y="5638800"/>
            <a:ext cx="8604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600">
                <a:solidFill>
                  <a:schemeClr val="hlink"/>
                </a:solidFill>
              </a:rPr>
              <a:t>Handle</a:t>
            </a:r>
          </a:p>
        </p:txBody>
      </p:sp>
      <p:sp>
        <p:nvSpPr>
          <p:cNvPr id="52241" name="Line 17"/>
          <p:cNvSpPr>
            <a:spLocks noChangeShapeType="1"/>
          </p:cNvSpPr>
          <p:nvPr/>
        </p:nvSpPr>
        <p:spPr bwMode="auto">
          <a:xfrm flipH="1">
            <a:off x="4267200" y="2590800"/>
            <a:ext cx="381000" cy="533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2" name="Line 18"/>
          <p:cNvSpPr>
            <a:spLocks noChangeShapeType="1"/>
          </p:cNvSpPr>
          <p:nvPr/>
        </p:nvSpPr>
        <p:spPr bwMode="auto">
          <a:xfrm flipV="1">
            <a:off x="4572000" y="4419600"/>
            <a:ext cx="152400" cy="1219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636" name="Oval 24"/>
          <p:cNvSpPr>
            <a:spLocks noChangeArrowheads="1"/>
          </p:cNvSpPr>
          <p:nvPr/>
        </p:nvSpPr>
        <p:spPr bwMode="auto">
          <a:xfrm>
            <a:off x="1371600" y="1676400"/>
            <a:ext cx="304800" cy="304800"/>
          </a:xfrm>
          <a:prstGeom prst="ellipse">
            <a:avLst/>
          </a:prstGeom>
          <a:noFill/>
          <a:ln w="38100" algn="ctr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8350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2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2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1" grpId="0" animBg="1"/>
      <p:bldP spid="52237" grpId="0"/>
      <p:bldP spid="52238" grpId="0"/>
      <p:bldP spid="52239" grpId="0"/>
      <p:bldP spid="52240" grpId="0"/>
      <p:bldP spid="52241" grpId="0" animBg="1"/>
      <p:bldP spid="522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Terminology: Basic Geometry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5268912" cy="4862512"/>
          </a:xfrm>
        </p:spPr>
        <p:txBody>
          <a:bodyPr/>
          <a:lstStyle/>
          <a:p>
            <a:pPr eaLnBrk="1" hangingPunct="1">
              <a:spcBef>
                <a:spcPts val="1000"/>
              </a:spcBef>
            </a:pPr>
            <a:r>
              <a:rPr lang="en-US" smtClean="0">
                <a:latin typeface="Arial" charset="0"/>
                <a:cs typeface="Arial" charset="0"/>
              </a:rPr>
              <a:t>Axis - An implied centerline that runs through every cylindrical feature.</a:t>
            </a:r>
          </a:p>
          <a:p>
            <a:pPr eaLnBrk="1" hangingPunct="1">
              <a:spcBef>
                <a:spcPts val="1500"/>
              </a:spcBef>
            </a:pPr>
            <a:r>
              <a:rPr lang="en-US" smtClean="0">
                <a:latin typeface="Arial" charset="0"/>
                <a:cs typeface="Arial" charset="0"/>
              </a:rPr>
              <a:t>Plane - A flat 2D surface.</a:t>
            </a:r>
          </a:p>
          <a:p>
            <a:pPr eaLnBrk="1" hangingPunct="1">
              <a:spcBef>
                <a:spcPts val="1500"/>
              </a:spcBef>
            </a:pPr>
            <a:r>
              <a:rPr lang="en-US" smtClean="0">
                <a:latin typeface="Arial" charset="0"/>
                <a:cs typeface="Arial" charset="0"/>
              </a:rPr>
              <a:t>Origin - The point where the three default reference planes intersect. The coordinates of the origin are: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	(x = 0, y = 0, z = 0).</a:t>
            </a:r>
          </a:p>
        </p:txBody>
      </p:sp>
      <p:pic>
        <p:nvPicPr>
          <p:cNvPr id="5427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2362200"/>
            <a:ext cx="3638550" cy="2486025"/>
          </a:xfrm>
          <a:noFill/>
        </p:spPr>
      </p:pic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7772400" y="2185988"/>
            <a:ext cx="666750" cy="709612"/>
            <a:chOff x="4896" y="1377"/>
            <a:chExt cx="420" cy="447"/>
          </a:xfrm>
        </p:grpSpPr>
        <p:sp>
          <p:nvSpPr>
            <p:cNvPr id="27660" name="Text Box 9"/>
            <p:cNvSpPr txBox="1">
              <a:spLocks noChangeArrowheads="1"/>
            </p:cNvSpPr>
            <p:nvPr/>
          </p:nvSpPr>
          <p:spPr bwMode="auto">
            <a:xfrm>
              <a:off x="4896" y="1377"/>
              <a:ext cx="42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chemeClr val="hlink"/>
                  </a:solidFill>
                </a:rPr>
                <a:t>Axis</a:t>
              </a:r>
            </a:p>
          </p:txBody>
        </p:sp>
        <p:sp>
          <p:nvSpPr>
            <p:cNvPr id="27661" name="Line 12"/>
            <p:cNvSpPr>
              <a:spLocks noChangeShapeType="1"/>
            </p:cNvSpPr>
            <p:nvPr/>
          </p:nvSpPr>
          <p:spPr bwMode="auto">
            <a:xfrm>
              <a:off x="5088" y="1584"/>
              <a:ext cx="144" cy="24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5546725" y="2398713"/>
            <a:ext cx="793750" cy="1106487"/>
            <a:chOff x="3494" y="1511"/>
            <a:chExt cx="500" cy="697"/>
          </a:xfrm>
        </p:grpSpPr>
        <p:sp>
          <p:nvSpPr>
            <p:cNvPr id="27658" name="Text Box 7"/>
            <p:cNvSpPr txBox="1">
              <a:spLocks noChangeArrowheads="1"/>
            </p:cNvSpPr>
            <p:nvPr/>
          </p:nvSpPr>
          <p:spPr bwMode="auto">
            <a:xfrm>
              <a:off x="3494" y="1511"/>
              <a:ext cx="5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chemeClr val="hlink"/>
                  </a:solidFill>
                </a:rPr>
                <a:t>Plane</a:t>
              </a:r>
            </a:p>
          </p:txBody>
        </p:sp>
        <p:sp>
          <p:nvSpPr>
            <p:cNvPr id="27659" name="Line 13"/>
            <p:cNvSpPr>
              <a:spLocks noChangeShapeType="1"/>
            </p:cNvSpPr>
            <p:nvPr/>
          </p:nvSpPr>
          <p:spPr bwMode="auto">
            <a:xfrm>
              <a:off x="3696" y="1728"/>
              <a:ext cx="288" cy="48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5715000" y="3862388"/>
            <a:ext cx="1031875" cy="1052512"/>
            <a:chOff x="3600" y="2433"/>
            <a:chExt cx="650" cy="663"/>
          </a:xfrm>
        </p:grpSpPr>
        <p:sp>
          <p:nvSpPr>
            <p:cNvPr id="27656" name="Text Box 8"/>
            <p:cNvSpPr txBox="1">
              <a:spLocks noChangeArrowheads="1"/>
            </p:cNvSpPr>
            <p:nvPr/>
          </p:nvSpPr>
          <p:spPr bwMode="auto">
            <a:xfrm>
              <a:off x="3600" y="2865"/>
              <a:ext cx="54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chemeClr val="hlink"/>
                  </a:solidFill>
                </a:rPr>
                <a:t>Origin</a:t>
              </a:r>
            </a:p>
          </p:txBody>
        </p:sp>
        <p:sp>
          <p:nvSpPr>
            <p:cNvPr id="27657" name="Line 14"/>
            <p:cNvSpPr>
              <a:spLocks noChangeShapeType="1"/>
            </p:cNvSpPr>
            <p:nvPr/>
          </p:nvSpPr>
          <p:spPr bwMode="auto">
            <a:xfrm flipV="1">
              <a:off x="3888" y="2433"/>
              <a:ext cx="362" cy="447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592195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Terminology: Basic Geometry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5268912" cy="4862512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Face        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The surface or “skin”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of a part. Faces can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be flat or curved.</a:t>
            </a:r>
          </a:p>
          <a:p>
            <a:pPr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Edge        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The boundary of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a face. Edges can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be straight or curved.</a:t>
            </a:r>
          </a:p>
          <a:p>
            <a:pPr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Vertex        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The corner where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edges meet.</a:t>
            </a:r>
          </a:p>
        </p:txBody>
      </p:sp>
      <p:pic>
        <p:nvPicPr>
          <p:cNvPr id="56329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667000"/>
            <a:ext cx="36385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5522913" y="2362200"/>
            <a:ext cx="882650" cy="1157288"/>
            <a:chOff x="3479" y="1488"/>
            <a:chExt cx="556" cy="729"/>
          </a:xfrm>
        </p:grpSpPr>
        <p:grpSp>
          <p:nvGrpSpPr>
            <p:cNvPr id="28695" name="Group 10"/>
            <p:cNvGrpSpPr>
              <a:grpSpLocks/>
            </p:cNvGrpSpPr>
            <p:nvPr/>
          </p:nvGrpSpPr>
          <p:grpSpPr bwMode="auto">
            <a:xfrm>
              <a:off x="3479" y="1488"/>
              <a:ext cx="556" cy="697"/>
              <a:chOff x="3494" y="1511"/>
              <a:chExt cx="556" cy="697"/>
            </a:xfrm>
          </p:grpSpPr>
          <p:sp>
            <p:nvSpPr>
              <p:cNvPr id="28697" name="Text Box 11"/>
              <p:cNvSpPr txBox="1">
                <a:spLocks noChangeArrowheads="1"/>
              </p:cNvSpPr>
              <p:nvPr/>
            </p:nvSpPr>
            <p:spPr bwMode="auto">
              <a:xfrm>
                <a:off x="3494" y="1511"/>
                <a:ext cx="55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r>
                  <a:rPr lang="en-US" sz="1800">
                    <a:solidFill>
                      <a:schemeClr val="hlink"/>
                    </a:solidFill>
                  </a:rPr>
                  <a:t>Vertex</a:t>
                </a:r>
              </a:p>
            </p:txBody>
          </p:sp>
          <p:sp>
            <p:nvSpPr>
              <p:cNvPr id="28698" name="Line 12"/>
              <p:cNvSpPr>
                <a:spLocks noChangeShapeType="1"/>
              </p:cNvSpPr>
              <p:nvPr/>
            </p:nvSpPr>
            <p:spPr bwMode="auto">
              <a:xfrm>
                <a:off x="3696" y="1728"/>
                <a:ext cx="288" cy="480"/>
              </a:xfrm>
              <a:prstGeom prst="line">
                <a:avLst/>
              </a:prstGeom>
              <a:noFill/>
              <a:ln w="38100">
                <a:solidFill>
                  <a:schemeClr val="hlink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8696" name="AutoShape 14"/>
            <p:cNvSpPr>
              <a:spLocks noChangeArrowheads="1"/>
            </p:cNvSpPr>
            <p:nvPr/>
          </p:nvSpPr>
          <p:spPr bwMode="auto">
            <a:xfrm>
              <a:off x="3956" y="2169"/>
              <a:ext cx="48" cy="48"/>
            </a:xfrm>
            <a:prstGeom prst="flowChartConnector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" name="Group 25"/>
          <p:cNvGrpSpPr>
            <a:grpSpLocks/>
          </p:cNvGrpSpPr>
          <p:nvPr/>
        </p:nvGrpSpPr>
        <p:grpSpPr bwMode="auto">
          <a:xfrm>
            <a:off x="4800600" y="4179888"/>
            <a:ext cx="1693863" cy="987425"/>
            <a:chOff x="3024" y="2633"/>
            <a:chExt cx="1067" cy="622"/>
          </a:xfrm>
        </p:grpSpPr>
        <p:sp>
          <p:nvSpPr>
            <p:cNvPr id="28693" name="Text Box 16"/>
            <p:cNvSpPr txBox="1">
              <a:spLocks noChangeArrowheads="1"/>
            </p:cNvSpPr>
            <p:nvPr/>
          </p:nvSpPr>
          <p:spPr bwMode="auto">
            <a:xfrm>
              <a:off x="3024" y="3024"/>
              <a:ext cx="46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chemeClr val="hlink"/>
                  </a:solidFill>
                </a:rPr>
                <a:t>Edge</a:t>
              </a:r>
            </a:p>
          </p:txBody>
        </p:sp>
        <p:sp>
          <p:nvSpPr>
            <p:cNvPr id="28694" name="Line 17"/>
            <p:cNvSpPr>
              <a:spLocks noChangeShapeType="1"/>
            </p:cNvSpPr>
            <p:nvPr/>
          </p:nvSpPr>
          <p:spPr bwMode="auto">
            <a:xfrm flipV="1">
              <a:off x="3466" y="2633"/>
              <a:ext cx="625" cy="51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24"/>
          <p:cNvGrpSpPr>
            <a:grpSpLocks/>
          </p:cNvGrpSpPr>
          <p:nvPr/>
        </p:nvGrpSpPr>
        <p:grpSpPr bwMode="auto">
          <a:xfrm>
            <a:off x="7018338" y="2438400"/>
            <a:ext cx="887412" cy="1004888"/>
            <a:chOff x="4421" y="1536"/>
            <a:chExt cx="559" cy="633"/>
          </a:xfrm>
        </p:grpSpPr>
        <p:sp>
          <p:nvSpPr>
            <p:cNvPr id="28691" name="Text Box 18"/>
            <p:cNvSpPr txBox="1">
              <a:spLocks noChangeArrowheads="1"/>
            </p:cNvSpPr>
            <p:nvPr/>
          </p:nvSpPr>
          <p:spPr bwMode="auto">
            <a:xfrm>
              <a:off x="4512" y="1536"/>
              <a:ext cx="46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chemeClr val="hlink"/>
                  </a:solidFill>
                </a:rPr>
                <a:t>Edge</a:t>
              </a:r>
            </a:p>
          </p:txBody>
        </p:sp>
        <p:sp>
          <p:nvSpPr>
            <p:cNvPr id="28692" name="Line 19"/>
            <p:cNvSpPr>
              <a:spLocks noChangeShapeType="1"/>
            </p:cNvSpPr>
            <p:nvPr/>
          </p:nvSpPr>
          <p:spPr bwMode="auto">
            <a:xfrm flipH="1">
              <a:off x="4421" y="1776"/>
              <a:ext cx="283" cy="393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26"/>
          <p:cNvGrpSpPr>
            <a:grpSpLocks/>
          </p:cNvGrpSpPr>
          <p:nvPr/>
        </p:nvGrpSpPr>
        <p:grpSpPr bwMode="auto">
          <a:xfrm>
            <a:off x="6858000" y="4114800"/>
            <a:ext cx="1060450" cy="1433513"/>
            <a:chOff x="4320" y="2592"/>
            <a:chExt cx="668" cy="903"/>
          </a:xfrm>
        </p:grpSpPr>
        <p:sp>
          <p:nvSpPr>
            <p:cNvPr id="28687" name="Line 20"/>
            <p:cNvSpPr>
              <a:spLocks noChangeShapeType="1"/>
            </p:cNvSpPr>
            <p:nvPr/>
          </p:nvSpPr>
          <p:spPr bwMode="auto">
            <a:xfrm flipH="1" flipV="1">
              <a:off x="4368" y="2592"/>
              <a:ext cx="336" cy="67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688" name="Text Box 21"/>
            <p:cNvSpPr txBox="1">
              <a:spLocks noChangeArrowheads="1"/>
            </p:cNvSpPr>
            <p:nvPr/>
          </p:nvSpPr>
          <p:spPr bwMode="auto">
            <a:xfrm>
              <a:off x="4464" y="3264"/>
              <a:ext cx="52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chemeClr val="hlink"/>
                  </a:solidFill>
                </a:rPr>
                <a:t>Faces</a:t>
              </a:r>
            </a:p>
          </p:txBody>
        </p:sp>
        <p:sp>
          <p:nvSpPr>
            <p:cNvPr id="28689" name="Line 22"/>
            <p:cNvSpPr>
              <a:spLocks noChangeShapeType="1"/>
            </p:cNvSpPr>
            <p:nvPr/>
          </p:nvSpPr>
          <p:spPr bwMode="auto">
            <a:xfrm flipH="1" flipV="1">
              <a:off x="4320" y="2784"/>
              <a:ext cx="392" cy="491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690" name="Line 23"/>
            <p:cNvSpPr>
              <a:spLocks noChangeShapeType="1"/>
            </p:cNvSpPr>
            <p:nvPr/>
          </p:nvSpPr>
          <p:spPr bwMode="auto">
            <a:xfrm flipH="1" flipV="1">
              <a:off x="4608" y="2688"/>
              <a:ext cx="96" cy="576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2537" name="Picture 29" descr="FA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1143000"/>
            <a:ext cx="401638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31" descr="ED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63" y="2667000"/>
            <a:ext cx="265112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33" descr="VERTEX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563" y="4114800"/>
            <a:ext cx="401637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0" name="Rectangle 34"/>
          <p:cNvSpPr>
            <a:spLocks noChangeArrowheads="1"/>
          </p:cNvSpPr>
          <p:nvPr/>
        </p:nvSpPr>
        <p:spPr bwMode="auto">
          <a:xfrm>
            <a:off x="1477963" y="2590800"/>
            <a:ext cx="503237" cy="503238"/>
          </a:xfrm>
          <a:prstGeom prst="rect">
            <a:avLst/>
          </a:prstGeom>
          <a:noFill/>
          <a:ln w="28575" algn="ctr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2541" name="Rectangle 35"/>
          <p:cNvSpPr>
            <a:spLocks noChangeArrowheads="1"/>
          </p:cNvSpPr>
          <p:nvPr/>
        </p:nvSpPr>
        <p:spPr bwMode="auto">
          <a:xfrm>
            <a:off x="1371600" y="1143000"/>
            <a:ext cx="503238" cy="503238"/>
          </a:xfrm>
          <a:prstGeom prst="rect">
            <a:avLst/>
          </a:prstGeom>
          <a:noFill/>
          <a:ln w="28575" algn="ctr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22542" name="Rectangle 36"/>
          <p:cNvSpPr>
            <a:spLocks noChangeArrowheads="1"/>
          </p:cNvSpPr>
          <p:nvPr/>
        </p:nvSpPr>
        <p:spPr bwMode="auto">
          <a:xfrm>
            <a:off x="1630363" y="4038600"/>
            <a:ext cx="503237" cy="503238"/>
          </a:xfrm>
          <a:prstGeom prst="rect">
            <a:avLst/>
          </a:prstGeom>
          <a:noFill/>
          <a:ln w="28575" algn="ctr">
            <a:solidFill>
              <a:srgbClr val="C0C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00499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0" grpId="0" animBg="1"/>
      <p:bldP spid="22541" grpId="0" animBg="1"/>
      <p:bldP spid="225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What is SolidWorks?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SolidWorks is design automation software.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In SolidWorks, you sketch ideas and experiment with different designs to create 3D models.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SolidWorks is used by students, designers, engineers, and other professionals to produce simple and complex parts, assemblies, and drawings.</a:t>
            </a:r>
          </a:p>
        </p:txBody>
      </p:sp>
    </p:spTree>
    <p:extLst>
      <p:ext uri="{BB962C8B-B14F-4D97-AF65-F5344CB8AC3E}">
        <p14:creationId xmlns:p14="http://schemas.microsoft.com/office/powerpoint/2010/main" val="228890100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Features and Commands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382000" cy="5334000"/>
          </a:xfrm>
        </p:spPr>
        <p:txBody>
          <a:bodyPr/>
          <a:lstStyle/>
          <a:p>
            <a:pPr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mtClean="0">
                <a:latin typeface="Arial" charset="0"/>
                <a:cs typeface="Arial" charset="0"/>
              </a:rPr>
              <a:t>Base feature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smtClean="0">
                <a:latin typeface="Arial" charset="0"/>
                <a:cs typeface="Arial" charset="0"/>
              </a:rPr>
              <a:t>The Base feature is the first feature that is created.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smtClean="0">
                <a:latin typeface="Arial" charset="0"/>
                <a:cs typeface="Arial" charset="0"/>
              </a:rPr>
              <a:t>The Base feature is the foundation of the part.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smtClean="0">
                <a:latin typeface="Arial" charset="0"/>
                <a:cs typeface="Arial" charset="0"/>
              </a:rPr>
              <a:t>The Base feature geometry for the box is an extrusion.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smtClean="0">
                <a:latin typeface="Arial" charset="0"/>
                <a:cs typeface="Arial" charset="0"/>
              </a:rPr>
              <a:t>The extrusion is named Extrude1.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97828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Features and Commands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875212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dirty="0" smtClean="0">
                <a:latin typeface="Arial" charset="0"/>
                <a:cs typeface="Arial" charset="0"/>
              </a:rPr>
              <a:t>Features used to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build the </a:t>
            </a:r>
            <a:r>
              <a:rPr lang="en-US" i="1" dirty="0" smtClean="0">
                <a:latin typeface="Arial" charset="0"/>
                <a:cs typeface="Arial" charset="0"/>
              </a:rPr>
              <a:t>box</a:t>
            </a:r>
            <a:r>
              <a:rPr lang="en-US" dirty="0" smtClean="0">
                <a:latin typeface="Arial" charset="0"/>
                <a:cs typeface="Arial" charset="0"/>
              </a:rPr>
              <a:t> are: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Extruded Base feature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Fillet feature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Shell feature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Extruded Cut feature</a:t>
            </a:r>
          </a:p>
          <a:p>
            <a:pPr eaLnBrk="1" hangingPunct="1">
              <a:buFont typeface="Wingdings" pitchFamily="2" charset="2"/>
              <a:buNone/>
            </a:pPr>
            <a:endParaRPr lang="en-US" dirty="0" smtClean="0">
              <a:latin typeface="Arial" charset="0"/>
              <a:cs typeface="Arial" charset="0"/>
            </a:endParaRPr>
          </a:p>
        </p:txBody>
      </p:sp>
      <p:pic>
        <p:nvPicPr>
          <p:cNvPr id="61446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4713" y="1438275"/>
            <a:ext cx="2055812" cy="1901825"/>
          </a:xfrm>
          <a:noFill/>
          <a:ln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61448" name="Picture 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10400" y="1371600"/>
            <a:ext cx="1992313" cy="2057400"/>
          </a:xfrm>
          <a:noFill/>
          <a:ln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61450" name="Picture 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038600"/>
            <a:ext cx="1993900" cy="2057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51" name="Picture 1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038600"/>
            <a:ext cx="1993900" cy="20574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52" name="Text Box 12"/>
          <p:cNvSpPr txBox="1">
            <a:spLocks noChangeArrowheads="1"/>
          </p:cNvSpPr>
          <p:nvPr/>
        </p:nvSpPr>
        <p:spPr bwMode="auto">
          <a:xfrm>
            <a:off x="4876800" y="3429000"/>
            <a:ext cx="16287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600">
                <a:solidFill>
                  <a:schemeClr val="hlink"/>
                </a:solidFill>
              </a:rPr>
              <a:t>1.Base Feature</a:t>
            </a:r>
          </a:p>
        </p:txBody>
      </p:sp>
      <p:sp>
        <p:nvSpPr>
          <p:cNvPr id="61453" name="Text Box 13"/>
          <p:cNvSpPr txBox="1">
            <a:spLocks noChangeArrowheads="1"/>
          </p:cNvSpPr>
          <p:nvPr/>
        </p:nvSpPr>
        <p:spPr bwMode="auto">
          <a:xfrm>
            <a:off x="7162800" y="3429000"/>
            <a:ext cx="16208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600">
                <a:solidFill>
                  <a:schemeClr val="hlink"/>
                </a:solidFill>
              </a:rPr>
              <a:t>2.Fillet Feature</a:t>
            </a:r>
          </a:p>
        </p:txBody>
      </p:sp>
      <p:sp>
        <p:nvSpPr>
          <p:cNvPr id="61454" name="Text Box 14"/>
          <p:cNvSpPr txBox="1">
            <a:spLocks noChangeArrowheads="1"/>
          </p:cNvSpPr>
          <p:nvPr/>
        </p:nvSpPr>
        <p:spPr bwMode="auto">
          <a:xfrm>
            <a:off x="4953000" y="6096000"/>
            <a:ext cx="16303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600">
                <a:solidFill>
                  <a:schemeClr val="hlink"/>
                </a:solidFill>
              </a:rPr>
              <a:t>3.Shell Feature</a:t>
            </a:r>
          </a:p>
        </p:txBody>
      </p:sp>
      <p:sp>
        <p:nvSpPr>
          <p:cNvPr id="61455" name="Text Box 15"/>
          <p:cNvSpPr txBox="1">
            <a:spLocks noChangeArrowheads="1"/>
          </p:cNvSpPr>
          <p:nvPr/>
        </p:nvSpPr>
        <p:spPr bwMode="auto">
          <a:xfrm>
            <a:off x="7162800" y="6096000"/>
            <a:ext cx="1482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600">
                <a:solidFill>
                  <a:schemeClr val="hlink"/>
                </a:solidFill>
              </a:rPr>
              <a:t>4.Cut Feature</a:t>
            </a:r>
          </a:p>
        </p:txBody>
      </p:sp>
    </p:spTree>
    <p:extLst>
      <p:ext uri="{BB962C8B-B14F-4D97-AF65-F5344CB8AC3E}">
        <p14:creationId xmlns:p14="http://schemas.microsoft.com/office/powerpoint/2010/main" val="73580064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1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1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1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1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1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2" grpId="0"/>
      <p:bldP spid="61453" grpId="0"/>
      <p:bldP spid="61454" grpId="0"/>
      <p:bldP spid="6145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Features and Commands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5513387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dirty="0" smtClean="0">
                <a:latin typeface="Arial" charset="0"/>
                <a:cs typeface="Arial" charset="0"/>
              </a:rPr>
              <a:t>To create the extruded base feature for the </a:t>
            </a:r>
            <a:r>
              <a:rPr lang="en-US" i="1" dirty="0" smtClean="0">
                <a:latin typeface="Arial" charset="0"/>
                <a:cs typeface="Arial" charset="0"/>
              </a:rPr>
              <a:t>box</a:t>
            </a:r>
            <a:r>
              <a:rPr lang="en-US" dirty="0" smtClean="0">
                <a:latin typeface="Arial" charset="0"/>
                <a:cs typeface="Arial" charset="0"/>
              </a:rPr>
              <a:t>: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Sketch a rectangular profile on a 2D plane.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Extrude the sketch.</a:t>
            </a:r>
          </a:p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By default extrusions are perpendicular to the sketch plane.</a:t>
            </a:r>
          </a:p>
        </p:txBody>
      </p:sp>
      <p:pic>
        <p:nvPicPr>
          <p:cNvPr id="6451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27688" y="2212975"/>
            <a:ext cx="3067050" cy="2597150"/>
          </a:xfrm>
          <a:noFill/>
        </p:spPr>
      </p:pic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5791200" y="2743200"/>
            <a:ext cx="1828800" cy="2057400"/>
            <a:chOff x="3648" y="1771"/>
            <a:chExt cx="1121" cy="1370"/>
          </a:xfrm>
        </p:grpSpPr>
        <p:sp>
          <p:nvSpPr>
            <p:cNvPr id="31750" name="Line 8"/>
            <p:cNvSpPr>
              <a:spLocks noChangeShapeType="1"/>
            </p:cNvSpPr>
            <p:nvPr/>
          </p:nvSpPr>
          <p:spPr bwMode="auto">
            <a:xfrm>
              <a:off x="3648" y="1771"/>
              <a:ext cx="1121" cy="641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51" name="Line 9"/>
            <p:cNvSpPr>
              <a:spLocks noChangeShapeType="1"/>
            </p:cNvSpPr>
            <p:nvPr/>
          </p:nvSpPr>
          <p:spPr bwMode="auto">
            <a:xfrm>
              <a:off x="3656" y="1771"/>
              <a:ext cx="0" cy="720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52" name="Line 10"/>
            <p:cNvSpPr>
              <a:spLocks noChangeShapeType="1"/>
            </p:cNvSpPr>
            <p:nvPr/>
          </p:nvSpPr>
          <p:spPr bwMode="auto">
            <a:xfrm>
              <a:off x="4767" y="2413"/>
              <a:ext cx="0" cy="728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1753" name="Line 11"/>
            <p:cNvSpPr>
              <a:spLocks noChangeShapeType="1"/>
            </p:cNvSpPr>
            <p:nvPr/>
          </p:nvSpPr>
          <p:spPr bwMode="auto">
            <a:xfrm>
              <a:off x="3648" y="2491"/>
              <a:ext cx="1107" cy="634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586043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4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4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Features and Commands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5111750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dirty="0" smtClean="0">
                <a:latin typeface="Arial" charset="0"/>
                <a:cs typeface="Arial" charset="0"/>
              </a:rPr>
              <a:t>Fillet feature</a:t>
            </a:r>
          </a:p>
          <a:p>
            <a:pPr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The fillet feature rounds the edges or faces of a part.</a:t>
            </a:r>
          </a:p>
          <a:p>
            <a:pPr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Select the edges to be rounded. Selecting a face rounds all the edges of that face.</a:t>
            </a:r>
          </a:p>
          <a:p>
            <a:pPr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Specify the fillet radius.</a:t>
            </a:r>
          </a:p>
        </p:txBody>
      </p:sp>
      <p:pic>
        <p:nvPicPr>
          <p:cNvPr id="66565" name="Picture 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68938" y="762000"/>
            <a:ext cx="2473325" cy="2552700"/>
          </a:xfrm>
          <a:solidFill>
            <a:srgbClr val="0000CC"/>
          </a:solidFill>
        </p:spPr>
      </p:pic>
      <p:pic>
        <p:nvPicPr>
          <p:cNvPr id="66573" name="Picture 1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48313" y="3287713"/>
            <a:ext cx="3140075" cy="2819400"/>
          </a:xfrm>
          <a:noFill/>
        </p:spPr>
      </p:pic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5715000" y="6338888"/>
            <a:ext cx="7175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Fillet</a:t>
            </a:r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6400800" y="5881688"/>
            <a:ext cx="1219200" cy="685800"/>
            <a:chOff x="3840" y="3072"/>
            <a:chExt cx="768" cy="432"/>
          </a:xfrm>
        </p:grpSpPr>
        <p:sp>
          <p:nvSpPr>
            <p:cNvPr id="32776" name="Line 8"/>
            <p:cNvSpPr>
              <a:spLocks noChangeShapeType="1"/>
            </p:cNvSpPr>
            <p:nvPr/>
          </p:nvSpPr>
          <p:spPr bwMode="auto">
            <a:xfrm>
              <a:off x="3840" y="3504"/>
              <a:ext cx="528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777" name="Line 9"/>
            <p:cNvSpPr>
              <a:spLocks noChangeShapeType="1"/>
            </p:cNvSpPr>
            <p:nvPr/>
          </p:nvSpPr>
          <p:spPr bwMode="auto">
            <a:xfrm flipV="1">
              <a:off x="4368" y="3072"/>
              <a:ext cx="240" cy="43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08482421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5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6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32" name="Picture 2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53000" y="3551238"/>
            <a:ext cx="3168650" cy="2925762"/>
          </a:xfrm>
          <a:noFill/>
        </p:spPr>
      </p:pic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Features and Commands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5740400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dirty="0" smtClean="0">
                <a:latin typeface="Arial" charset="0"/>
                <a:cs typeface="Arial" charset="0"/>
              </a:rPr>
              <a:t>Shell feature</a:t>
            </a:r>
          </a:p>
          <a:p>
            <a:pPr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The shell feature removes material from the selected face.</a:t>
            </a:r>
          </a:p>
          <a:p>
            <a:pPr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Using the shell feature creates a hollow box from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a solid box.</a:t>
            </a:r>
          </a:p>
          <a:p>
            <a:pPr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Specify the wall thickness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for the shell feature.</a:t>
            </a:r>
          </a:p>
        </p:txBody>
      </p:sp>
      <p:pic>
        <p:nvPicPr>
          <p:cNvPr id="68630" name="Picture 2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81675" y="762000"/>
            <a:ext cx="2447925" cy="2552700"/>
          </a:xfrm>
          <a:noFill/>
        </p:spPr>
      </p:pic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7239000" y="838200"/>
            <a:ext cx="1747838" cy="860425"/>
            <a:chOff x="4176" y="1448"/>
            <a:chExt cx="1101" cy="542"/>
          </a:xfrm>
        </p:grpSpPr>
        <p:sp>
          <p:nvSpPr>
            <p:cNvPr id="33799" name="Line 26"/>
            <p:cNvSpPr>
              <a:spLocks noChangeShapeType="1"/>
            </p:cNvSpPr>
            <p:nvPr/>
          </p:nvSpPr>
          <p:spPr bwMode="auto">
            <a:xfrm flipV="1">
              <a:off x="4206" y="1846"/>
              <a:ext cx="240" cy="144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00" name="Line 27"/>
            <p:cNvSpPr>
              <a:spLocks noChangeShapeType="1"/>
            </p:cNvSpPr>
            <p:nvPr/>
          </p:nvSpPr>
          <p:spPr bwMode="auto">
            <a:xfrm flipH="1">
              <a:off x="4519" y="1632"/>
              <a:ext cx="281" cy="173"/>
            </a:xfrm>
            <a:prstGeom prst="line">
              <a:avLst/>
            </a:prstGeom>
            <a:noFill/>
            <a:ln w="5715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3801" name="Text Box 29"/>
            <p:cNvSpPr txBox="1">
              <a:spLocks noChangeArrowheads="1"/>
            </p:cNvSpPr>
            <p:nvPr/>
          </p:nvSpPr>
          <p:spPr bwMode="auto">
            <a:xfrm>
              <a:off x="4176" y="1448"/>
              <a:ext cx="1101" cy="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700">
                  <a:solidFill>
                    <a:schemeClr val="hlink"/>
                  </a:solidFill>
                </a:rPr>
                <a:t>Wall Thickness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7143026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8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8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3" dur="500"/>
                                        <p:tgtEl>
                                          <p:spTgt spid="686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8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Features and Commands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6134100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dirty="0" smtClean="0">
                <a:latin typeface="Arial" charset="0"/>
                <a:cs typeface="Arial" charset="0"/>
              </a:rPr>
              <a:t>To create the extruded cut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feature for the </a:t>
            </a:r>
            <a:r>
              <a:rPr lang="en-US" i="1" dirty="0" smtClean="0">
                <a:latin typeface="Arial" charset="0"/>
                <a:cs typeface="Arial" charset="0"/>
              </a:rPr>
              <a:t>box</a:t>
            </a:r>
            <a:r>
              <a:rPr lang="en-US" dirty="0" smtClean="0">
                <a:latin typeface="Arial" charset="0"/>
                <a:cs typeface="Arial" charset="0"/>
              </a:rPr>
              <a:t>:</a:t>
            </a:r>
          </a:p>
          <a:p>
            <a:pPr>
              <a:spcBef>
                <a:spcPts val="15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Sketch the 2D circular profile.</a:t>
            </a:r>
          </a:p>
          <a:p>
            <a:pPr>
              <a:spcBef>
                <a:spcPts val="15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Extrude the 2D Sketch profile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perpendicular to the sketch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plane.</a:t>
            </a:r>
          </a:p>
          <a:p>
            <a:pPr>
              <a:spcBef>
                <a:spcPts val="15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Enter </a:t>
            </a:r>
            <a:r>
              <a:rPr lang="en-US" u="sng" dirty="0" smtClean="0">
                <a:latin typeface="Arial" charset="0"/>
                <a:cs typeface="Arial" charset="0"/>
              </a:rPr>
              <a:t>Through All</a:t>
            </a:r>
            <a:r>
              <a:rPr lang="en-US" dirty="0" smtClean="0">
                <a:latin typeface="Arial" charset="0"/>
                <a:cs typeface="Arial" charset="0"/>
              </a:rPr>
              <a:t> for the end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condition.</a:t>
            </a:r>
          </a:p>
          <a:p>
            <a:pPr>
              <a:spcBef>
                <a:spcPts val="15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The cut penetrates through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the entire part.</a:t>
            </a:r>
          </a:p>
        </p:txBody>
      </p:sp>
      <p:pic>
        <p:nvPicPr>
          <p:cNvPr id="76804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14938" y="1219200"/>
            <a:ext cx="2981325" cy="2552700"/>
          </a:xfrm>
          <a:noFill/>
        </p:spPr>
      </p:pic>
      <p:pic>
        <p:nvPicPr>
          <p:cNvPr id="76806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16563" y="3924300"/>
            <a:ext cx="2378075" cy="2552700"/>
          </a:xfrm>
          <a:noFill/>
        </p:spPr>
      </p:pic>
    </p:spTree>
    <p:extLst>
      <p:ext uri="{BB962C8B-B14F-4D97-AF65-F5344CB8AC3E}">
        <p14:creationId xmlns:p14="http://schemas.microsoft.com/office/powerpoint/2010/main" val="162059743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46038"/>
            <a:ext cx="7467600" cy="839787"/>
          </a:xfrm>
        </p:spPr>
        <p:txBody>
          <a:bodyPr/>
          <a:lstStyle/>
          <a:p>
            <a:pPr eaLnBrk="1" hangingPunct="1"/>
            <a:r>
              <a:rPr lang="en-US" sz="2600" dirty="0" smtClean="0">
                <a:latin typeface="Arial" charset="0"/>
                <a:cs typeface="Arial" charset="0"/>
              </a:rPr>
              <a:t>Dimensions and Geometric Relationships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219200"/>
            <a:ext cx="8610600" cy="5257800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Specify dimensions and geometric relationships between features and sketches.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Dimensions change the size and shape of the part.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Mathematical relationships between dimensions can be controlled by equations.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Geometric relationships are the rules that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control the behavior of sketch geometry.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Geometric relationships help capture design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intent.</a:t>
            </a:r>
          </a:p>
        </p:txBody>
      </p:sp>
    </p:spTree>
    <p:extLst>
      <p:ext uri="{BB962C8B-B14F-4D97-AF65-F5344CB8AC3E}">
        <p14:creationId xmlns:p14="http://schemas.microsoft.com/office/powerpoint/2010/main" val="248067428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Dimensions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6684962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Dimensions</a:t>
            </a: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Base depth = 50mm</a:t>
            </a: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Boss depth = 25mm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/>
            <a:endParaRPr lang="en-US" sz="2000" smtClean="0">
              <a:latin typeface="Arial" charset="0"/>
              <a:cs typeface="Arial" charset="0"/>
            </a:endParaRP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Mathematical relationship</a:t>
            </a: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Boss depth = Base depth </a:t>
            </a:r>
            <a:r>
              <a:rPr lang="en-US" smtClean="0">
                <a:latin typeface="Arial" charset="0"/>
                <a:cs typeface="Arial" charset="0"/>
                <a:sym typeface="Symbol" pitchFamily="18" charset="2"/>
              </a:rPr>
              <a:t></a:t>
            </a:r>
            <a:r>
              <a:rPr lang="en-US" b="1" smtClean="0">
                <a:latin typeface="Arial" charset="0"/>
                <a:cs typeface="Arial" charset="0"/>
              </a:rPr>
              <a:t> 2</a:t>
            </a: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8090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07063" y="1296988"/>
            <a:ext cx="3144837" cy="1973262"/>
          </a:xfrm>
          <a:noFill/>
        </p:spPr>
      </p:pic>
      <p:pic>
        <p:nvPicPr>
          <p:cNvPr id="80902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00" y="3352800"/>
            <a:ext cx="3162300" cy="3505200"/>
          </a:xfrm>
          <a:noFill/>
        </p:spPr>
      </p:pic>
    </p:spTree>
    <p:extLst>
      <p:ext uri="{BB962C8B-B14F-4D97-AF65-F5344CB8AC3E}">
        <p14:creationId xmlns:p14="http://schemas.microsoft.com/office/powerpoint/2010/main" val="380217432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80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Geometric Relationships</a:t>
            </a:r>
          </a:p>
        </p:txBody>
      </p:sp>
      <p:pic>
        <p:nvPicPr>
          <p:cNvPr id="8397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3200400"/>
            <a:ext cx="1206500" cy="1627188"/>
          </a:xfrm>
          <a:noFill/>
        </p:spPr>
      </p:pic>
      <p:pic>
        <p:nvPicPr>
          <p:cNvPr id="83974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66800" y="2001838"/>
            <a:ext cx="1562100" cy="642937"/>
          </a:xfrm>
          <a:noFill/>
        </p:spPr>
      </p:pic>
      <p:pic>
        <p:nvPicPr>
          <p:cNvPr id="83976" name="Picture 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09775" y="3340100"/>
            <a:ext cx="1130300" cy="1322388"/>
          </a:xfrm>
          <a:noFill/>
        </p:spPr>
      </p:pic>
      <p:pic>
        <p:nvPicPr>
          <p:cNvPr id="83978" name="Picture 1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21388" y="1931988"/>
            <a:ext cx="1198562" cy="184150"/>
          </a:xfrm>
          <a:noFill/>
        </p:spPr>
      </p:pic>
      <p:pic>
        <p:nvPicPr>
          <p:cNvPr id="83980" name="Picture 1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600200"/>
            <a:ext cx="1905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81" name="Picture 13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276600"/>
            <a:ext cx="1247775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82" name="Picture 14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876800"/>
            <a:ext cx="100965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83" name="Picture 15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819400"/>
            <a:ext cx="120015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984" name="Picture 16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724400"/>
            <a:ext cx="15144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85" name="Rectangle 17"/>
          <p:cNvSpPr>
            <a:spLocks noChangeArrowheads="1"/>
          </p:cNvSpPr>
          <p:nvPr/>
        </p:nvSpPr>
        <p:spPr bwMode="auto">
          <a:xfrm>
            <a:off x="457200" y="1600200"/>
            <a:ext cx="3352800" cy="4038600"/>
          </a:xfrm>
          <a:prstGeom prst="rect">
            <a:avLst/>
          </a:prstGeom>
          <a:noFill/>
          <a:ln w="9525">
            <a:solidFill>
              <a:schemeClr val="folHlink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3986" name="Text Box 18"/>
          <p:cNvSpPr txBox="1">
            <a:spLocks noChangeArrowheads="1"/>
          </p:cNvSpPr>
          <p:nvPr/>
        </p:nvSpPr>
        <p:spPr bwMode="auto">
          <a:xfrm>
            <a:off x="1600200" y="5080000"/>
            <a:ext cx="11731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>
                <a:solidFill>
                  <a:schemeClr val="hlink"/>
                </a:solidFill>
              </a:rPr>
              <a:t>Tangent</a:t>
            </a:r>
          </a:p>
        </p:txBody>
      </p:sp>
      <p:sp>
        <p:nvSpPr>
          <p:cNvPr id="83987" name="Text Box 19"/>
          <p:cNvSpPr txBox="1">
            <a:spLocks noChangeArrowheads="1"/>
          </p:cNvSpPr>
          <p:nvPr/>
        </p:nvSpPr>
        <p:spPr bwMode="auto">
          <a:xfrm>
            <a:off x="6781800" y="4318000"/>
            <a:ext cx="1085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>
                <a:solidFill>
                  <a:schemeClr val="hlink"/>
                </a:solidFill>
              </a:rPr>
              <a:t>Parallel</a:t>
            </a:r>
          </a:p>
        </p:txBody>
      </p:sp>
      <p:sp>
        <p:nvSpPr>
          <p:cNvPr id="83988" name="Text Box 20"/>
          <p:cNvSpPr txBox="1">
            <a:spLocks noChangeArrowheads="1"/>
          </p:cNvSpPr>
          <p:nvPr/>
        </p:nvSpPr>
        <p:spPr bwMode="auto">
          <a:xfrm>
            <a:off x="5943600" y="2336800"/>
            <a:ext cx="14255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>
                <a:solidFill>
                  <a:schemeClr val="hlink"/>
                </a:solidFill>
              </a:rPr>
              <a:t>Horizontal</a:t>
            </a:r>
          </a:p>
        </p:txBody>
      </p:sp>
      <p:sp>
        <p:nvSpPr>
          <p:cNvPr id="83989" name="Text Box 21"/>
          <p:cNvSpPr txBox="1">
            <a:spLocks noChangeArrowheads="1"/>
          </p:cNvSpPr>
          <p:nvPr/>
        </p:nvSpPr>
        <p:spPr bwMode="auto">
          <a:xfrm>
            <a:off x="4267200" y="2717800"/>
            <a:ext cx="11001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>
                <a:solidFill>
                  <a:schemeClr val="hlink"/>
                </a:solidFill>
              </a:rPr>
              <a:t>Vertical</a:t>
            </a:r>
          </a:p>
        </p:txBody>
      </p:sp>
      <p:sp>
        <p:nvSpPr>
          <p:cNvPr id="83990" name="Text Box 22"/>
          <p:cNvSpPr txBox="1">
            <a:spLocks noChangeArrowheads="1"/>
          </p:cNvSpPr>
          <p:nvPr/>
        </p:nvSpPr>
        <p:spPr bwMode="auto">
          <a:xfrm>
            <a:off x="4267200" y="4318000"/>
            <a:ext cx="1622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>
                <a:solidFill>
                  <a:schemeClr val="hlink"/>
                </a:solidFill>
              </a:rPr>
              <a:t>Intersection</a:t>
            </a:r>
          </a:p>
        </p:txBody>
      </p:sp>
      <p:sp>
        <p:nvSpPr>
          <p:cNvPr id="83991" name="Text Box 23"/>
          <p:cNvSpPr txBox="1">
            <a:spLocks noChangeArrowheads="1"/>
          </p:cNvSpPr>
          <p:nvPr/>
        </p:nvSpPr>
        <p:spPr bwMode="auto">
          <a:xfrm>
            <a:off x="4267200" y="5994400"/>
            <a:ext cx="1511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>
                <a:solidFill>
                  <a:schemeClr val="hlink"/>
                </a:solidFill>
              </a:rPr>
              <a:t>Concentric</a:t>
            </a:r>
          </a:p>
        </p:txBody>
      </p:sp>
      <p:sp>
        <p:nvSpPr>
          <p:cNvPr id="83992" name="Text Box 24"/>
          <p:cNvSpPr txBox="1">
            <a:spLocks noChangeArrowheads="1"/>
          </p:cNvSpPr>
          <p:nvPr/>
        </p:nvSpPr>
        <p:spPr bwMode="auto">
          <a:xfrm>
            <a:off x="6553200" y="5994400"/>
            <a:ext cx="18780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>
                <a:solidFill>
                  <a:schemeClr val="hlink"/>
                </a:solidFill>
              </a:rPr>
              <a:t>Perpendicular</a:t>
            </a:r>
          </a:p>
        </p:txBody>
      </p:sp>
    </p:spTree>
    <p:extLst>
      <p:ext uri="{BB962C8B-B14F-4D97-AF65-F5344CB8AC3E}">
        <p14:creationId xmlns:p14="http://schemas.microsoft.com/office/powerpoint/2010/main" val="133306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9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3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3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3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3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3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3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3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3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3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3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3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3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3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3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3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39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3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39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9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3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3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3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3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3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3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3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3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3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3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39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39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3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85" grpId="0" animBg="1"/>
      <p:bldP spid="83986" grpId="0"/>
      <p:bldP spid="83987" grpId="0"/>
      <p:bldP spid="83988" grpId="0"/>
      <p:bldP spid="83989" grpId="0"/>
      <p:bldP spid="83990" grpId="0"/>
      <p:bldP spid="83991" grpId="0"/>
      <p:bldP spid="839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To Start SolidWorks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458200" cy="38100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Click the </a:t>
            </a:r>
            <a:r>
              <a:rPr lang="en-US" u="sng" smtClean="0">
                <a:latin typeface="Arial" charset="0"/>
                <a:cs typeface="Arial" charset="0"/>
              </a:rPr>
              <a:t>Start</a:t>
            </a:r>
            <a:r>
              <a:rPr lang="en-US" smtClean="0">
                <a:latin typeface="Arial" charset="0"/>
                <a:cs typeface="Arial" charset="0"/>
              </a:rPr>
              <a:t> button        on Windows task bar.</a:t>
            </a:r>
          </a:p>
          <a:p>
            <a:pPr lvl="1" eaLnBrk="1" hangingPunct="1">
              <a:spcBef>
                <a:spcPts val="2000"/>
              </a:spcBef>
              <a:buFont typeface="Wingdings" pitchFamily="2" charset="2"/>
              <a:buChar char="Ø"/>
            </a:pPr>
            <a:r>
              <a:rPr lang="en-US" sz="2400" b="1" smtClean="0">
                <a:latin typeface="Arial" charset="0"/>
                <a:cs typeface="Arial" charset="0"/>
              </a:rPr>
              <a:t>Click </a:t>
            </a:r>
            <a:r>
              <a:rPr lang="en-US" sz="2400" b="1" u="sng" smtClean="0">
                <a:latin typeface="Arial" charset="0"/>
                <a:cs typeface="Arial" charset="0"/>
              </a:rPr>
              <a:t>All Programs</a:t>
            </a:r>
            <a:r>
              <a:rPr lang="en-US" sz="2400" b="1" smtClean="0">
                <a:latin typeface="Arial" charset="0"/>
                <a:cs typeface="Arial" charset="0"/>
              </a:rPr>
              <a:t>.</a:t>
            </a:r>
          </a:p>
          <a:p>
            <a:pPr lvl="2" eaLnBrk="1" hangingPunct="1">
              <a:spcBef>
                <a:spcPts val="2000"/>
              </a:spcBef>
              <a:buSzPct val="80000"/>
              <a:buFont typeface="Wingdings" pitchFamily="2" charset="2"/>
              <a:buChar char="Ø"/>
            </a:pPr>
            <a:r>
              <a:rPr lang="en-US" sz="2400" b="1" smtClean="0">
                <a:latin typeface="Arial" charset="0"/>
                <a:cs typeface="Arial" charset="0"/>
              </a:rPr>
              <a:t>Click the SolidWorks folder.</a:t>
            </a:r>
            <a:endParaRPr lang="en-US" sz="2400" smtClean="0">
              <a:latin typeface="Arial" charset="0"/>
              <a:cs typeface="Arial" charset="0"/>
            </a:endParaRPr>
          </a:p>
          <a:p>
            <a:pPr lvl="3" eaLnBrk="1" hangingPunct="1">
              <a:spcBef>
                <a:spcPts val="2000"/>
              </a:spcBef>
              <a:buSzPct val="80000"/>
              <a:buFont typeface="Wingdings" pitchFamily="2" charset="2"/>
              <a:buChar char="Ø"/>
            </a:pPr>
            <a:r>
              <a:rPr lang="en-US" sz="2400" b="1" smtClean="0">
                <a:latin typeface="Arial" charset="0"/>
                <a:cs typeface="Arial" charset="0"/>
              </a:rPr>
              <a:t>Click the SolidWorks application.</a:t>
            </a:r>
            <a:endParaRPr lang="en-US" sz="2400" smtClean="0">
              <a:latin typeface="Arial" charset="0"/>
              <a:cs typeface="Arial" charset="0"/>
            </a:endParaRP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3891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219200"/>
            <a:ext cx="40005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4175635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0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The SolidWorks Model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7785100" cy="2325687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SolidWorks model is made up of:</a:t>
            </a:r>
          </a:p>
          <a:p>
            <a:pPr lvl="1" eaLnBrk="1" hangingPunct="1">
              <a:lnSpc>
                <a:spcPct val="120000"/>
              </a:lnSpc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          Parts</a:t>
            </a:r>
          </a:p>
          <a:p>
            <a:pPr lvl="1" eaLnBrk="1" hangingPunct="1">
              <a:lnSpc>
                <a:spcPct val="120000"/>
              </a:lnSpc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          Assemblies</a:t>
            </a:r>
          </a:p>
          <a:p>
            <a:pPr lvl="1" eaLnBrk="1" hangingPunct="1">
              <a:lnSpc>
                <a:spcPct val="120000"/>
              </a:lnSpc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          Drawings</a:t>
            </a:r>
          </a:p>
        </p:txBody>
      </p:sp>
      <p:pic>
        <p:nvPicPr>
          <p:cNvPr id="12292" name="Picture 9" descr="par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828800"/>
            <a:ext cx="430213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12" descr="asse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438400"/>
            <a:ext cx="44767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14" descr="dra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3048000"/>
            <a:ext cx="438150" cy="50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80416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401859"/>
            <a:ext cx="6258192" cy="54864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The SolidWorks Window</a:t>
            </a:r>
          </a:p>
        </p:txBody>
      </p:sp>
      <p:pic>
        <p:nvPicPr>
          <p:cNvPr id="39939" name="Picture 9" descr="SW Window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066800"/>
            <a:ext cx="6535738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6616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15" descr="newte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362200"/>
            <a:ext cx="5705475" cy="3752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46038"/>
            <a:ext cx="8001000" cy="839787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Creating New Files Using Templates</a:t>
            </a: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458200" cy="3124200"/>
          </a:xfrm>
        </p:spPr>
        <p:txBody>
          <a:bodyPr/>
          <a:lstStyle/>
          <a:p>
            <a:pPr eaLnBrk="1" hangingPunct="1">
              <a:spcBef>
                <a:spcPts val="1500"/>
              </a:spcBef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New</a:t>
            </a:r>
            <a:r>
              <a:rPr lang="en-US" smtClean="0">
                <a:latin typeface="Arial" charset="0"/>
                <a:cs typeface="Arial" charset="0"/>
              </a:rPr>
              <a:t>       on the Standard toolbar.</a:t>
            </a:r>
          </a:p>
          <a:p>
            <a:pPr eaLnBrk="1" hangingPunct="1">
              <a:spcBef>
                <a:spcPts val="1500"/>
              </a:spcBef>
            </a:pPr>
            <a:r>
              <a:rPr lang="en-US" smtClean="0">
                <a:latin typeface="Arial" charset="0"/>
                <a:cs typeface="Arial" charset="0"/>
              </a:rPr>
              <a:t>Select a document template:</a:t>
            </a:r>
          </a:p>
          <a:p>
            <a:pPr lvl="1" eaLnBrk="1" hangingPunct="1"/>
            <a:r>
              <a:rPr lang="en-US" smtClean="0">
                <a:latin typeface="Arial" charset="0"/>
                <a:cs typeface="Arial" charset="0"/>
              </a:rPr>
              <a:t>Part</a:t>
            </a:r>
          </a:p>
          <a:p>
            <a:pPr lvl="1" eaLnBrk="1" hangingPunct="1"/>
            <a:r>
              <a:rPr lang="en-US" smtClean="0">
                <a:latin typeface="Arial" charset="0"/>
                <a:cs typeface="Arial" charset="0"/>
              </a:rPr>
              <a:t>Assembly</a:t>
            </a:r>
          </a:p>
          <a:p>
            <a:pPr lvl="1" eaLnBrk="1" hangingPunct="1"/>
            <a:r>
              <a:rPr lang="en-US" smtClean="0">
                <a:latin typeface="Arial" charset="0"/>
                <a:cs typeface="Arial" charset="0"/>
              </a:rPr>
              <a:t>Drawing</a:t>
            </a:r>
          </a:p>
        </p:txBody>
      </p:sp>
      <p:pic>
        <p:nvPicPr>
          <p:cNvPr id="9421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49500" y="1247775"/>
            <a:ext cx="393700" cy="352425"/>
          </a:xfrm>
          <a:noFill/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3657600" y="2819400"/>
            <a:ext cx="838200" cy="914400"/>
            <a:chOff x="2304" y="1776"/>
            <a:chExt cx="528" cy="576"/>
          </a:xfrm>
        </p:grpSpPr>
        <p:sp>
          <p:nvSpPr>
            <p:cNvPr id="40968" name="Line 9"/>
            <p:cNvSpPr>
              <a:spLocks noChangeShapeType="1"/>
            </p:cNvSpPr>
            <p:nvPr/>
          </p:nvSpPr>
          <p:spPr bwMode="auto">
            <a:xfrm flipH="1" flipV="1">
              <a:off x="2304" y="1776"/>
              <a:ext cx="144" cy="576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0969" name="Line 10"/>
            <p:cNvSpPr>
              <a:spLocks noChangeShapeType="1"/>
            </p:cNvSpPr>
            <p:nvPr/>
          </p:nvSpPr>
          <p:spPr bwMode="auto">
            <a:xfrm>
              <a:off x="2448" y="2352"/>
              <a:ext cx="384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4219" name="Text Box 11"/>
          <p:cNvSpPr txBox="1">
            <a:spLocks noChangeArrowheads="1"/>
          </p:cNvSpPr>
          <p:nvPr/>
        </p:nvSpPr>
        <p:spPr bwMode="auto">
          <a:xfrm>
            <a:off x="4403725" y="3541713"/>
            <a:ext cx="1492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Tutorial Tab</a:t>
            </a:r>
          </a:p>
        </p:txBody>
      </p:sp>
    </p:spTree>
    <p:extLst>
      <p:ext uri="{BB962C8B-B14F-4D97-AF65-F5344CB8AC3E}">
        <p14:creationId xmlns:p14="http://schemas.microsoft.com/office/powerpoint/2010/main" val="88587505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63525"/>
            <a:ext cx="79248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Document Templates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Document Templates control the units, grid, text, and other settings for the model.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Tutorial document templates are required to complete the exercises in the </a:t>
            </a:r>
            <a:r>
              <a:rPr lang="en-US" i="1" smtClean="0">
                <a:latin typeface="Arial" charset="0"/>
                <a:cs typeface="Arial" charset="0"/>
              </a:rPr>
              <a:t>Online Tutorials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templates are located in the Tutorial tab on the </a:t>
            </a:r>
            <a:r>
              <a:rPr lang="en-US" u="sng" smtClean="0">
                <a:latin typeface="Arial" charset="0"/>
                <a:cs typeface="Arial" charset="0"/>
              </a:rPr>
              <a:t>New SolidWorks Document</a:t>
            </a:r>
            <a:r>
              <a:rPr lang="en-US" smtClean="0">
                <a:latin typeface="Arial" charset="0"/>
                <a:cs typeface="Arial" charset="0"/>
              </a:rPr>
              <a:t> dialog box.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Document properties are saved in templates.</a:t>
            </a:r>
          </a:p>
        </p:txBody>
      </p:sp>
    </p:spTree>
    <p:extLst>
      <p:ext uri="{BB962C8B-B14F-4D97-AF65-F5344CB8AC3E}">
        <p14:creationId xmlns:p14="http://schemas.microsoft.com/office/powerpoint/2010/main" val="135663937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Document Properties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5662612" cy="4792662"/>
          </a:xfrm>
        </p:spPr>
        <p:txBody>
          <a:bodyPr/>
          <a:lstStyle/>
          <a:p>
            <a:pPr eaLnBrk="1" hangingPunct="1">
              <a:spcBef>
                <a:spcPts val="1000"/>
              </a:spcBef>
            </a:pPr>
            <a:r>
              <a:rPr lang="en-US" smtClean="0">
                <a:latin typeface="Arial" charset="0"/>
                <a:cs typeface="Arial" charset="0"/>
              </a:rPr>
              <a:t>Accessed through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Tools, Options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menu.</a:t>
            </a:r>
          </a:p>
          <a:p>
            <a:pPr eaLnBrk="1" hangingPunct="1">
              <a:spcBef>
                <a:spcPts val="1500"/>
              </a:spcBef>
              <a:spcAft>
                <a:spcPts val="1000"/>
              </a:spcAft>
            </a:pPr>
            <a:r>
              <a:rPr lang="en-US" smtClean="0">
                <a:latin typeface="Arial" charset="0"/>
                <a:cs typeface="Arial" charset="0"/>
              </a:rPr>
              <a:t>Control settings like:</a:t>
            </a:r>
          </a:p>
          <a:p>
            <a:pPr lvl="1" eaLnBrk="1" hangingPunct="1">
              <a:spcBef>
                <a:spcPts val="1000"/>
              </a:spcBef>
            </a:pPr>
            <a:r>
              <a:rPr lang="en-US" b="1" smtClean="0">
                <a:latin typeface="Arial" charset="0"/>
                <a:cs typeface="Arial" charset="0"/>
              </a:rPr>
              <a:t>Units: English (inches)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or Metric (millimeters)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1000"/>
              </a:spcBef>
            </a:pPr>
            <a:r>
              <a:rPr lang="en-US" b="1" smtClean="0">
                <a:latin typeface="Arial" charset="0"/>
                <a:cs typeface="Arial" charset="0"/>
              </a:rPr>
              <a:t>Grid/Snap Settings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1000"/>
              </a:spcBef>
            </a:pPr>
            <a:r>
              <a:rPr lang="en-US" b="1" smtClean="0">
                <a:latin typeface="Arial" charset="0"/>
                <a:cs typeface="Arial" charset="0"/>
              </a:rPr>
              <a:t>Colors, Material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Properties and Image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Quality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smtClean="0">
              <a:latin typeface="Arial" charset="0"/>
              <a:cs typeface="Arial" charset="0"/>
            </a:endParaRPr>
          </a:p>
        </p:txBody>
      </p:sp>
      <p:pic>
        <p:nvPicPr>
          <p:cNvPr id="43012" name="Picture 6" descr="OptionsUnit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371600"/>
            <a:ext cx="4441825" cy="440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121428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3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83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83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System Options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370387" cy="4862512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Accessed through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the Tools, Options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menu.</a:t>
            </a:r>
          </a:p>
          <a:p>
            <a:pPr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Allow you to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customize your work environment.</a:t>
            </a:r>
          </a:p>
          <a:p>
            <a:pPr eaLnBrk="1" hangingPunct="1">
              <a:lnSpc>
                <a:spcPct val="85000"/>
              </a:lnSpc>
              <a:spcBef>
                <a:spcPts val="1800"/>
              </a:spcBef>
              <a:spcAft>
                <a:spcPts val="1200"/>
              </a:spcAft>
            </a:pPr>
            <a:r>
              <a:rPr lang="en-US" dirty="0" smtClean="0">
                <a:latin typeface="Arial" charset="0"/>
                <a:cs typeface="Arial" charset="0"/>
              </a:rPr>
              <a:t>System options </a:t>
            </a:r>
            <a:br>
              <a:rPr lang="en-US" dirty="0" smtClean="0">
                <a:latin typeface="Arial" charset="0"/>
                <a:cs typeface="Arial" charset="0"/>
              </a:rPr>
            </a:br>
            <a:r>
              <a:rPr lang="en-US" dirty="0" smtClean="0">
                <a:latin typeface="Arial" charset="0"/>
                <a:cs typeface="Arial" charset="0"/>
              </a:rPr>
              <a:t>control:</a:t>
            </a:r>
          </a:p>
          <a:p>
            <a:pPr lvl="1"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File locations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Performance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Spin box increments</a:t>
            </a:r>
            <a:endParaRPr lang="en-US" dirty="0" smtClean="0">
              <a:latin typeface="Arial" charset="0"/>
              <a:cs typeface="Arial" charset="0"/>
            </a:endParaRPr>
          </a:p>
        </p:txBody>
      </p:sp>
      <p:pic>
        <p:nvPicPr>
          <p:cNvPr id="17410" name="Picture 2" descr="C:\Users\Jim\AppData\Local\Temp\SNAGHTML47cf7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097" y="1219200"/>
            <a:ext cx="4839903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06615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3" name="AutoShape 13"/>
          <p:cNvSpPr>
            <a:spLocks noChangeArrowheads="1"/>
          </p:cNvSpPr>
          <p:nvPr/>
        </p:nvSpPr>
        <p:spPr bwMode="auto">
          <a:xfrm>
            <a:off x="4572000" y="5334000"/>
            <a:ext cx="990600" cy="457200"/>
          </a:xfrm>
          <a:prstGeom prst="irregularSeal2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Multiple Views of a Document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246562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Click the view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pop-up menu.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Select an icon.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viewport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icons include:</a:t>
            </a:r>
          </a:p>
          <a:p>
            <a:pPr lvl="1"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Single View</a:t>
            </a:r>
          </a:p>
          <a:p>
            <a:pPr lvl="1"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Two View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(horizontal and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vertical)</a:t>
            </a:r>
          </a:p>
          <a:p>
            <a:pPr lvl="1"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Four View</a:t>
            </a:r>
          </a:p>
        </p:txBody>
      </p:sp>
      <p:pic>
        <p:nvPicPr>
          <p:cNvPr id="45061" name="Picture 21" descr="SW4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752600"/>
            <a:ext cx="4945063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002123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4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4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33" descr="Sket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752600"/>
            <a:ext cx="4945063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Creating a 2D Sketch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19200"/>
            <a:ext cx="4572000" cy="5257800"/>
          </a:xfrm>
        </p:spPr>
        <p:txBody>
          <a:bodyPr/>
          <a:lstStyle/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z="2000" smtClean="0">
                <a:latin typeface="Arial" charset="0"/>
                <a:cs typeface="Arial" charset="0"/>
              </a:rPr>
              <a:t>Click </a:t>
            </a:r>
            <a:r>
              <a:rPr lang="en-US" sz="2000" u="sng" smtClean="0">
                <a:latin typeface="Arial" charset="0"/>
                <a:cs typeface="Arial" charset="0"/>
              </a:rPr>
              <a:t>Sketch</a:t>
            </a:r>
            <a:r>
              <a:rPr lang="en-US" sz="2000" smtClean="0">
                <a:latin typeface="Arial" charset="0"/>
                <a:cs typeface="Arial" charset="0"/>
              </a:rPr>
              <a:t>      on the Sketch toolbar.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z="2000" smtClean="0">
                <a:latin typeface="Arial" charset="0"/>
                <a:cs typeface="Arial" charset="0"/>
              </a:rPr>
              <a:t>Select the Front </a:t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>plane as a sketch </a:t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>plane.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z="2000" smtClean="0">
                <a:latin typeface="Arial" charset="0"/>
                <a:cs typeface="Arial" charset="0"/>
              </a:rPr>
              <a:t>Click </a:t>
            </a:r>
            <a:r>
              <a:rPr lang="en-US" sz="2000" u="sng" smtClean="0">
                <a:latin typeface="Arial" charset="0"/>
                <a:cs typeface="Arial" charset="0"/>
              </a:rPr>
              <a:t>Rectangle</a:t>
            </a:r>
            <a:r>
              <a:rPr lang="en-US" sz="2000" smtClean="0">
                <a:latin typeface="Arial" charset="0"/>
                <a:cs typeface="Arial" charset="0"/>
              </a:rPr>
              <a:t>  </a:t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>on the Sketch </a:t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>Tools toolbar.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z="2000" smtClean="0">
                <a:latin typeface="Arial" charset="0"/>
                <a:cs typeface="Arial" charset="0"/>
              </a:rPr>
              <a:t>Move the pointer to </a:t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>the Sketch Origin.</a:t>
            </a:r>
          </a:p>
        </p:txBody>
      </p:sp>
      <p:sp>
        <p:nvSpPr>
          <p:cNvPr id="105481" name="Oval 9"/>
          <p:cNvSpPr>
            <a:spLocks noChangeArrowheads="1"/>
          </p:cNvSpPr>
          <p:nvPr/>
        </p:nvSpPr>
        <p:spPr bwMode="auto">
          <a:xfrm>
            <a:off x="3505200" y="1981200"/>
            <a:ext cx="381000" cy="381000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485" name="Oval 13"/>
          <p:cNvSpPr>
            <a:spLocks noChangeArrowheads="1"/>
          </p:cNvSpPr>
          <p:nvPr/>
        </p:nvSpPr>
        <p:spPr bwMode="auto">
          <a:xfrm>
            <a:off x="4038600" y="2057400"/>
            <a:ext cx="381000" cy="381000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46086" name="Picture 29" descr="icon_sketc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272" y="121920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7" name="Picture 31" descr="icon_rectangl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297237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296301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1" grpId="0" animBg="1"/>
      <p:bldP spid="10548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Creating a 2D Sketch</a:t>
            </a: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19200"/>
            <a:ext cx="4191000" cy="5257800"/>
          </a:xfrm>
        </p:spPr>
        <p:txBody>
          <a:bodyPr/>
          <a:lstStyle/>
          <a:p>
            <a:pPr marL="457200" indent="-457200" eaLnBrk="1" hangingPunct="1">
              <a:spcBef>
                <a:spcPts val="2000"/>
              </a:spcBef>
              <a:buFontTx/>
              <a:buAutoNum type="arabicPeriod" startAt="5"/>
            </a:pPr>
            <a:r>
              <a:rPr lang="en-US" sz="2000" smtClean="0">
                <a:latin typeface="Arial" charset="0"/>
                <a:cs typeface="Arial" charset="0"/>
              </a:rPr>
              <a:t>Click the left mouse button.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 startAt="5"/>
            </a:pPr>
            <a:r>
              <a:rPr lang="en-US" sz="2000" smtClean="0">
                <a:latin typeface="Arial" charset="0"/>
                <a:cs typeface="Arial" charset="0"/>
              </a:rPr>
              <a:t>Drag the pointer </a:t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>up and to the right.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 startAt="5"/>
            </a:pPr>
            <a:r>
              <a:rPr lang="en-US" sz="2000" smtClean="0">
                <a:latin typeface="Arial" charset="0"/>
                <a:cs typeface="Arial" charset="0"/>
              </a:rPr>
              <a:t>Click the left </a:t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>mouse button </a:t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>again.</a:t>
            </a:r>
          </a:p>
        </p:txBody>
      </p:sp>
      <p:pic>
        <p:nvPicPr>
          <p:cNvPr id="114695" name="Picture 7" descr="L2S37_sket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582988"/>
            <a:ext cx="19240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8" descr="Sketch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1752600"/>
            <a:ext cx="4945063" cy="408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465318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4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22" name="Picture 10" descr="STUTDIM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625" y="3427413"/>
            <a:ext cx="3373438" cy="2790825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Adding Dimensions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219200"/>
            <a:ext cx="8915400" cy="4038600"/>
          </a:xfrm>
        </p:spPr>
        <p:txBody>
          <a:bodyPr/>
          <a:lstStyle/>
          <a:p>
            <a:pPr marL="457200" indent="-457200"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Dimensions specify the size of the model.</a:t>
            </a:r>
          </a:p>
          <a:p>
            <a:pPr marL="457200" indent="-457200"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z="2000" smtClean="0">
                <a:latin typeface="Arial" charset="0"/>
                <a:cs typeface="Arial" charset="0"/>
              </a:rPr>
              <a:t>    </a:t>
            </a:r>
            <a:r>
              <a:rPr lang="en-US" smtClean="0">
                <a:latin typeface="Arial" charset="0"/>
                <a:cs typeface="Arial" charset="0"/>
              </a:rPr>
              <a:t>To create a dimension: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z="2000" smtClean="0">
                <a:latin typeface="Arial" charset="0"/>
                <a:cs typeface="Arial" charset="0"/>
              </a:rPr>
              <a:t>Click </a:t>
            </a:r>
            <a:r>
              <a:rPr lang="en-US" sz="2000" u="sng" smtClean="0">
                <a:latin typeface="Arial" charset="0"/>
                <a:cs typeface="Arial" charset="0"/>
              </a:rPr>
              <a:t>Smart Dimension</a:t>
            </a:r>
            <a:r>
              <a:rPr lang="en-US" sz="2000" smtClean="0">
                <a:latin typeface="Arial" charset="0"/>
                <a:cs typeface="Arial" charset="0"/>
              </a:rPr>
              <a:t>      on the Dimensions/Relations toolbar.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z="2000" smtClean="0">
                <a:latin typeface="Arial" charset="0"/>
                <a:cs typeface="Arial" charset="0"/>
              </a:rPr>
              <a:t>Click the 2D geometry.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z="2000" smtClean="0">
                <a:latin typeface="Arial" charset="0"/>
                <a:cs typeface="Arial" charset="0"/>
              </a:rPr>
              <a:t>Click the text location.</a:t>
            </a:r>
          </a:p>
          <a:p>
            <a:pPr marL="457200" indent="-457200" eaLnBrk="1" hangingPunct="1">
              <a:spcBef>
                <a:spcPts val="2000"/>
              </a:spcBef>
              <a:buFontTx/>
              <a:buAutoNum type="arabicPeriod"/>
            </a:pPr>
            <a:r>
              <a:rPr lang="en-US" sz="2000" smtClean="0">
                <a:latin typeface="Arial" charset="0"/>
                <a:cs typeface="Arial" charset="0"/>
              </a:rPr>
              <a:t>Enter the dimension value.</a:t>
            </a:r>
          </a:p>
        </p:txBody>
      </p:sp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5562600" y="5257800"/>
            <a:ext cx="1568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2D geometry</a:t>
            </a:r>
          </a:p>
        </p:txBody>
      </p:sp>
      <p:sp>
        <p:nvSpPr>
          <p:cNvPr id="115719" name="Text Box 7"/>
          <p:cNvSpPr txBox="1">
            <a:spLocks noChangeArrowheads="1"/>
          </p:cNvSpPr>
          <p:nvPr/>
        </p:nvSpPr>
        <p:spPr bwMode="auto">
          <a:xfrm>
            <a:off x="7391400" y="3200400"/>
            <a:ext cx="1593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Text location</a:t>
            </a:r>
          </a:p>
        </p:txBody>
      </p:sp>
      <p:sp>
        <p:nvSpPr>
          <p:cNvPr id="115720" name="Line 8"/>
          <p:cNvSpPr>
            <a:spLocks noChangeShapeType="1"/>
          </p:cNvSpPr>
          <p:nvPr/>
        </p:nvSpPr>
        <p:spPr bwMode="auto">
          <a:xfrm flipV="1">
            <a:off x="7086600" y="4648200"/>
            <a:ext cx="609600" cy="838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5721" name="Line 9"/>
          <p:cNvSpPr>
            <a:spLocks noChangeShapeType="1"/>
          </p:cNvSpPr>
          <p:nvPr/>
        </p:nvSpPr>
        <p:spPr bwMode="auto">
          <a:xfrm flipH="1">
            <a:off x="8305800" y="3505200"/>
            <a:ext cx="533400" cy="1219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8137" name="Picture 12" descr="icon_smart_dimens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7472" y="2547938"/>
            <a:ext cx="284162" cy="2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8" name="Line 15"/>
          <p:cNvSpPr>
            <a:spLocks noChangeShapeType="1"/>
          </p:cNvSpPr>
          <p:nvPr/>
        </p:nvSpPr>
        <p:spPr bwMode="auto">
          <a:xfrm flipV="1">
            <a:off x="8458200" y="5105400"/>
            <a:ext cx="152400" cy="1524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8139" name="Line 16"/>
          <p:cNvSpPr>
            <a:spLocks noChangeShapeType="1"/>
          </p:cNvSpPr>
          <p:nvPr/>
        </p:nvSpPr>
        <p:spPr bwMode="auto">
          <a:xfrm flipV="1">
            <a:off x="8382000" y="5029200"/>
            <a:ext cx="228600" cy="2286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8140" name="Line 18"/>
          <p:cNvSpPr>
            <a:spLocks noChangeShapeType="1"/>
          </p:cNvSpPr>
          <p:nvPr/>
        </p:nvSpPr>
        <p:spPr bwMode="auto">
          <a:xfrm flipV="1">
            <a:off x="8458200" y="4953000"/>
            <a:ext cx="0" cy="3048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8141" name="Line 19"/>
          <p:cNvSpPr>
            <a:spLocks noChangeShapeType="1"/>
          </p:cNvSpPr>
          <p:nvPr/>
        </p:nvSpPr>
        <p:spPr bwMode="auto">
          <a:xfrm>
            <a:off x="8382000" y="4953000"/>
            <a:ext cx="0" cy="3048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48142" name="Picture 13" descr="DimPointer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4953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93957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5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8" grpId="0"/>
      <p:bldP spid="115719" grpId="0"/>
      <p:bldP spid="115720" grpId="0" animBg="1"/>
      <p:bldP spid="11572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The Mountainboard</a:t>
            </a:r>
          </a:p>
        </p:txBody>
      </p:sp>
      <p:pic>
        <p:nvPicPr>
          <p:cNvPr id="143364" name="Picture 4" descr="Mountainboard_&amp;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24000"/>
            <a:ext cx="6105525" cy="45862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944656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28600" y="762000"/>
            <a:ext cx="8696325" cy="5580063"/>
            <a:chOff x="228600" y="1066800"/>
            <a:chExt cx="8696325" cy="5580063"/>
          </a:xfrm>
        </p:grpSpPr>
        <p:pic>
          <p:nvPicPr>
            <p:cNvPr id="13314" name="Picture 22" descr="SW Window Assy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1066800"/>
              <a:ext cx="4872038" cy="3897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6" name="Picture 6" descr="GDRAW1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4038600"/>
              <a:ext cx="3360738" cy="2606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88" name="Picture 8" descr="GDRAW1F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2600" y="4038600"/>
              <a:ext cx="3362325" cy="2608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9" name="Line 9"/>
            <p:cNvSpPr>
              <a:spLocks noChangeShapeType="1"/>
            </p:cNvSpPr>
            <p:nvPr/>
          </p:nvSpPr>
          <p:spPr bwMode="auto">
            <a:xfrm flipH="1">
              <a:off x="2743200" y="2895600"/>
              <a:ext cx="838200" cy="1752600"/>
            </a:xfrm>
            <a:prstGeom prst="line">
              <a:avLst/>
            </a:prstGeom>
            <a:noFill/>
            <a:ln w="76200">
              <a:solidFill>
                <a:srgbClr val="D9413D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0" name="Line 10"/>
            <p:cNvSpPr>
              <a:spLocks noChangeShapeType="1"/>
            </p:cNvSpPr>
            <p:nvPr/>
          </p:nvSpPr>
          <p:spPr bwMode="auto">
            <a:xfrm>
              <a:off x="5486400" y="4648200"/>
              <a:ext cx="609600" cy="685800"/>
            </a:xfrm>
            <a:prstGeom prst="line">
              <a:avLst/>
            </a:prstGeom>
            <a:noFill/>
            <a:ln w="76200">
              <a:solidFill>
                <a:srgbClr val="D9413D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1" name="Line 11"/>
            <p:cNvSpPr>
              <a:spLocks noChangeShapeType="1"/>
            </p:cNvSpPr>
            <p:nvPr/>
          </p:nvSpPr>
          <p:spPr bwMode="auto">
            <a:xfrm flipH="1">
              <a:off x="5562600" y="2971800"/>
              <a:ext cx="381000" cy="685800"/>
            </a:xfrm>
            <a:prstGeom prst="line">
              <a:avLst/>
            </a:prstGeom>
            <a:noFill/>
            <a:ln w="76200">
              <a:solidFill>
                <a:srgbClr val="D9413D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2" name="Line 12"/>
            <p:cNvSpPr>
              <a:spLocks noChangeShapeType="1"/>
            </p:cNvSpPr>
            <p:nvPr/>
          </p:nvSpPr>
          <p:spPr bwMode="auto">
            <a:xfrm>
              <a:off x="4343400" y="3048000"/>
              <a:ext cx="396875" cy="654050"/>
            </a:xfrm>
            <a:prstGeom prst="line">
              <a:avLst/>
            </a:prstGeom>
            <a:noFill/>
            <a:ln w="76200">
              <a:solidFill>
                <a:srgbClr val="D9413D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493" name="Text Box 13"/>
            <p:cNvSpPr txBox="1">
              <a:spLocks noChangeArrowheads="1"/>
            </p:cNvSpPr>
            <p:nvPr/>
          </p:nvSpPr>
          <p:spPr bwMode="auto">
            <a:xfrm>
              <a:off x="2819400" y="1752600"/>
              <a:ext cx="7429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rgbClr val="D9413D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Part</a:t>
              </a:r>
            </a:p>
          </p:txBody>
        </p:sp>
        <p:sp>
          <p:nvSpPr>
            <p:cNvPr id="20494" name="Text Box 14"/>
            <p:cNvSpPr txBox="1">
              <a:spLocks noChangeArrowheads="1"/>
            </p:cNvSpPr>
            <p:nvPr/>
          </p:nvSpPr>
          <p:spPr bwMode="auto">
            <a:xfrm>
              <a:off x="6477000" y="1752600"/>
              <a:ext cx="74295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rgbClr val="D9413D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Part</a:t>
              </a:r>
            </a:p>
          </p:txBody>
        </p:sp>
        <p:sp>
          <p:nvSpPr>
            <p:cNvPr id="20495" name="Text Box 15"/>
            <p:cNvSpPr txBox="1">
              <a:spLocks noChangeArrowheads="1"/>
            </p:cNvSpPr>
            <p:nvPr/>
          </p:nvSpPr>
          <p:spPr bwMode="auto">
            <a:xfrm>
              <a:off x="3352800" y="3657600"/>
              <a:ext cx="15240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Assembly</a:t>
              </a:r>
            </a:p>
          </p:txBody>
        </p:sp>
        <p:sp>
          <p:nvSpPr>
            <p:cNvPr id="20496" name="Text Box 16"/>
            <p:cNvSpPr txBox="1">
              <a:spLocks noChangeArrowheads="1"/>
            </p:cNvSpPr>
            <p:nvPr/>
          </p:nvSpPr>
          <p:spPr bwMode="auto">
            <a:xfrm>
              <a:off x="228600" y="3657600"/>
              <a:ext cx="14478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dirty="0">
                  <a:solidFill>
                    <a:srgbClr val="00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Drawing</a:t>
              </a:r>
            </a:p>
          </p:txBody>
        </p:sp>
        <p:sp>
          <p:nvSpPr>
            <p:cNvPr id="20497" name="Text Box 17"/>
            <p:cNvSpPr txBox="1">
              <a:spLocks noChangeArrowheads="1"/>
            </p:cNvSpPr>
            <p:nvPr/>
          </p:nvSpPr>
          <p:spPr bwMode="auto">
            <a:xfrm>
              <a:off x="7467600" y="3657600"/>
              <a:ext cx="13716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dirty="0">
                  <a:solidFill>
                    <a:srgbClr val="00FF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Drawing</a:t>
              </a:r>
            </a:p>
          </p:txBody>
        </p:sp>
      </p:grpSp>
      <p:sp>
        <p:nvSpPr>
          <p:cNvPr id="7182" name="Rectangle 18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The SolidWorks Model</a:t>
            </a:r>
          </a:p>
        </p:txBody>
      </p:sp>
    </p:spTree>
    <p:extLst>
      <p:ext uri="{BB962C8B-B14F-4D97-AF65-F5344CB8AC3E}">
        <p14:creationId xmlns:p14="http://schemas.microsoft.com/office/powerpoint/2010/main" val="16540055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Design Process</a:t>
            </a:r>
          </a:p>
        </p:txBody>
      </p:sp>
      <p:sp>
        <p:nvSpPr>
          <p:cNvPr id="144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Project goals.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Design Intent</a:t>
            </a:r>
          </a:p>
          <a:p>
            <a:pPr lvl="2" eaLnBrk="1" hangingPunct="1"/>
            <a:r>
              <a:rPr lang="en-US" b="1" smtClean="0">
                <a:latin typeface="Arial" charset="0"/>
                <a:cs typeface="Arial" charset="0"/>
              </a:rPr>
              <a:t>How does the model respond to change</a:t>
            </a:r>
          </a:p>
          <a:p>
            <a:pPr lvl="2" eaLnBrk="1" hangingPunct="1"/>
            <a:r>
              <a:rPr lang="en-US" b="1" smtClean="0">
                <a:latin typeface="Arial" charset="0"/>
                <a:cs typeface="Arial" charset="0"/>
              </a:rPr>
              <a:t>Anticipated changes in the design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Analysis</a:t>
            </a:r>
          </a:p>
          <a:p>
            <a:pPr lvl="2" eaLnBrk="1" hangingPunct="1"/>
            <a:r>
              <a:rPr lang="en-US" b="1" smtClean="0">
                <a:latin typeface="Arial" charset="0"/>
                <a:cs typeface="Arial" charset="0"/>
              </a:rPr>
              <a:t>Estimation of the lifecycle of the product</a:t>
            </a:r>
          </a:p>
          <a:p>
            <a:pPr lvl="2" eaLnBrk="1" hangingPunct="1"/>
            <a:r>
              <a:rPr lang="en-US" b="1" smtClean="0">
                <a:latin typeface="Arial" charset="0"/>
                <a:cs typeface="Arial" charset="0"/>
              </a:rPr>
              <a:t>How will we insure that the parts are strong enough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Output</a:t>
            </a:r>
          </a:p>
          <a:p>
            <a:pPr lvl="2" eaLnBrk="1" hangingPunct="1"/>
            <a:r>
              <a:rPr lang="en-US" b="1" smtClean="0">
                <a:latin typeface="Arial" charset="0"/>
                <a:cs typeface="Arial" charset="0"/>
              </a:rPr>
              <a:t>Engineering reports</a:t>
            </a:r>
          </a:p>
          <a:p>
            <a:pPr lvl="2" eaLnBrk="1" hangingPunct="1"/>
            <a:r>
              <a:rPr lang="en-US" b="1" smtClean="0">
                <a:latin typeface="Arial" charset="0"/>
                <a:cs typeface="Arial" charset="0"/>
              </a:rPr>
              <a:t>Presentations</a:t>
            </a:r>
          </a:p>
          <a:p>
            <a:pPr lvl="2" eaLnBrk="1" hangingPunct="1"/>
            <a:r>
              <a:rPr lang="en-US" b="1" smtClean="0">
                <a:latin typeface="Arial" charset="0"/>
                <a:cs typeface="Arial" charset="0"/>
              </a:rPr>
              <a:t>Marketing material</a:t>
            </a:r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399390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4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4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4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4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4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4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44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44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4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4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44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44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43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Key parts</a:t>
            </a:r>
          </a:p>
        </p:txBody>
      </p:sp>
      <p:sp>
        <p:nvSpPr>
          <p:cNvPr id="1454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7891200" cy="4368184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The Binding</a:t>
            </a: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Right and Left versions</a:t>
            </a: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Adjusts position</a:t>
            </a:r>
          </a:p>
          <a:p>
            <a:pPr lvl="2" eaLnBrk="1" hangingPunct="1"/>
            <a:r>
              <a:rPr lang="en-US" b="1" dirty="0" smtClean="0">
                <a:latin typeface="Arial" charset="0"/>
                <a:cs typeface="Arial" charset="0"/>
              </a:rPr>
              <a:t>Rotation</a:t>
            </a:r>
          </a:p>
          <a:p>
            <a:pPr lvl="2" eaLnBrk="1" hangingPunct="1"/>
            <a:r>
              <a:rPr lang="en-US" b="1" dirty="0" smtClean="0">
                <a:latin typeface="Arial" charset="0"/>
                <a:cs typeface="Arial" charset="0"/>
              </a:rPr>
              <a:t>Along Deck</a:t>
            </a:r>
            <a:endParaRPr lang="en-US" dirty="0" smtClean="0">
              <a:latin typeface="Arial" charset="0"/>
              <a:cs typeface="Arial" charset="0"/>
            </a:endParaRPr>
          </a:p>
        </p:txBody>
      </p:sp>
      <p:pic>
        <p:nvPicPr>
          <p:cNvPr id="51204" name="Picture 4" descr="Output98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209800"/>
            <a:ext cx="4278312" cy="39258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505550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5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5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5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45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45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Key parts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The Deck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Flexible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Mounting for Binding and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Truck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Non-slip surface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Support a 100 kg rider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Truck and Axle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Adjustable suspension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Mounting for optional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braking system</a:t>
            </a: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46436" name="Picture 4" descr="Output7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782" y="685800"/>
            <a:ext cx="3254375" cy="200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Output125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6975" y="3810000"/>
            <a:ext cx="2487612" cy="2057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Output300.t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990600"/>
            <a:ext cx="2849562" cy="2057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50099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6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46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6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6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6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643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Key parts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447800"/>
            <a:ext cx="4800600" cy="4368184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Wheel Assembly</a:t>
            </a: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Easy to assemble</a:t>
            </a: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Tire and Tube are purchased </a:t>
            </a:r>
            <a:br>
              <a:rPr lang="en-US" b="1" dirty="0" smtClean="0">
                <a:latin typeface="Arial" charset="0"/>
                <a:cs typeface="Arial" charset="0"/>
              </a:rPr>
            </a:br>
            <a:r>
              <a:rPr lang="en-US" b="1" dirty="0" smtClean="0">
                <a:latin typeface="Arial" charset="0"/>
                <a:cs typeface="Arial" charset="0"/>
              </a:rPr>
              <a:t>parts</a:t>
            </a: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Sealed bearings</a:t>
            </a: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Mounting for optional </a:t>
            </a:r>
            <a:br>
              <a:rPr lang="en-US" b="1" dirty="0" smtClean="0">
                <a:latin typeface="Arial" charset="0"/>
                <a:cs typeface="Arial" charset="0"/>
              </a:rPr>
            </a:br>
            <a:r>
              <a:rPr lang="en-US" b="1" dirty="0" smtClean="0">
                <a:latin typeface="Arial" charset="0"/>
                <a:cs typeface="Arial" charset="0"/>
              </a:rPr>
              <a:t>braking system</a:t>
            </a:r>
            <a:endParaRPr lang="en-US" dirty="0" smtClean="0">
              <a:latin typeface="Arial" charset="0"/>
              <a:cs typeface="Arial" charset="0"/>
            </a:endParaRPr>
          </a:p>
        </p:txBody>
      </p:sp>
      <p:pic>
        <p:nvPicPr>
          <p:cNvPr id="53252" name="Picture 4" descr="Output127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295400"/>
            <a:ext cx="3860800" cy="3886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967953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7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7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7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7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7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63525"/>
            <a:ext cx="79248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Binding Anchor</a:t>
            </a:r>
          </a:p>
        </p:txBody>
      </p:sp>
      <p:pic>
        <p:nvPicPr>
          <p:cNvPr id="5" name="Picture 4" descr="BindingAnchor0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143000"/>
            <a:ext cx="3048000" cy="228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BindingAnchor02.tif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688" y="1676400"/>
            <a:ext cx="5481637" cy="454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438063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Design Intent - Binding Anchor</a:t>
            </a:r>
          </a:p>
        </p:txBody>
      </p:sp>
      <p:sp>
        <p:nvSpPr>
          <p:cNvPr id="149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Clamps and Positions the Binding on the Deck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Positioning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Along centerline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At angle to centerline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No sharp edges to injure a rider</a:t>
            </a:r>
          </a:p>
        </p:txBody>
      </p:sp>
    </p:spTree>
    <p:extLst>
      <p:ext uri="{BB962C8B-B14F-4D97-AF65-F5344CB8AC3E}">
        <p14:creationId xmlns:p14="http://schemas.microsoft.com/office/powerpoint/2010/main" val="181668122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9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9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9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9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Determining the Weight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Weight = Volume X Density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Volume can be calculated from the geometry of the model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Density can be obtained from handbooks, data sheets or online</a:t>
            </a:r>
          </a:p>
        </p:txBody>
      </p:sp>
    </p:spTree>
    <p:extLst>
      <p:ext uri="{BB962C8B-B14F-4D97-AF65-F5344CB8AC3E}">
        <p14:creationId xmlns:p14="http://schemas.microsoft.com/office/powerpoint/2010/main" val="291296165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0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0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Mass Properties</a:t>
            </a:r>
          </a:p>
        </p:txBody>
      </p:sp>
      <p:sp>
        <p:nvSpPr>
          <p:cNvPr id="151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The Mass Properties tool     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can calculate: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Volume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Mass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Surface Area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Center of Mass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Moments of Inertia</a:t>
            </a: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51556" name="Picture 4" descr="icon_mass_propert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355725"/>
            <a:ext cx="45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9" name="Picture 5" descr="Output301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9525" y="1219200"/>
            <a:ext cx="3749675" cy="444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083639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1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1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1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First Angle Projection</a:t>
            </a:r>
          </a:p>
        </p:txBody>
      </p:sp>
      <p:sp>
        <p:nvSpPr>
          <p:cNvPr id="152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Like projecting the model on a screen behind the model.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Used in Europe.</a:t>
            </a: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52580" name="Picture 4" descr="Drawings0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2819400"/>
            <a:ext cx="3573463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2581" name="Picture 5" descr="Drawings1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667000"/>
            <a:ext cx="3271838" cy="253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5638800" y="3733800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 b="1">
                <a:solidFill>
                  <a:schemeClr val="hlink"/>
                </a:solidFill>
              </a:rPr>
              <a:t>Right</a:t>
            </a:r>
          </a:p>
        </p:txBody>
      </p:sp>
      <p:sp>
        <p:nvSpPr>
          <p:cNvPr id="152583" name="Text Box 7"/>
          <p:cNvSpPr txBox="1">
            <a:spLocks noChangeArrowheads="1"/>
          </p:cNvSpPr>
          <p:nvPr/>
        </p:nvSpPr>
        <p:spPr bwMode="auto">
          <a:xfrm>
            <a:off x="7086600" y="3733800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 b="1">
                <a:solidFill>
                  <a:schemeClr val="hlink"/>
                </a:solidFill>
              </a:rPr>
              <a:t>Front</a:t>
            </a:r>
          </a:p>
        </p:txBody>
      </p:sp>
      <p:sp>
        <p:nvSpPr>
          <p:cNvPr id="152584" name="Text Box 8"/>
          <p:cNvSpPr txBox="1">
            <a:spLocks noChangeArrowheads="1"/>
          </p:cNvSpPr>
          <p:nvPr/>
        </p:nvSpPr>
        <p:spPr bwMode="auto">
          <a:xfrm>
            <a:off x="7086600" y="4724400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 b="1">
                <a:solidFill>
                  <a:schemeClr val="hlink"/>
                </a:solidFill>
              </a:rPr>
              <a:t>Top</a:t>
            </a:r>
          </a:p>
        </p:txBody>
      </p:sp>
    </p:spTree>
    <p:extLst>
      <p:ext uri="{BB962C8B-B14F-4D97-AF65-F5344CB8AC3E}">
        <p14:creationId xmlns:p14="http://schemas.microsoft.com/office/powerpoint/2010/main" val="169531958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2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2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2" grpId="0"/>
      <p:bldP spid="152583" grpId="0"/>
      <p:bldP spid="15258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63525"/>
            <a:ext cx="79248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Third Angle Projection</a:t>
            </a:r>
          </a:p>
        </p:txBody>
      </p:sp>
      <p:sp>
        <p:nvSpPr>
          <p:cNvPr id="153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Like looking at the part inside of a glass box.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Used in the United States.</a:t>
            </a:r>
          </a:p>
        </p:txBody>
      </p:sp>
      <p:pic>
        <p:nvPicPr>
          <p:cNvPr id="153604" name="Picture 4" descr="Drawings0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413" y="2970213"/>
            <a:ext cx="3684587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05" name="Picture 5" descr="Drawings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427413"/>
            <a:ext cx="3271838" cy="253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06" name="Text Box 6"/>
          <p:cNvSpPr txBox="1">
            <a:spLocks noChangeArrowheads="1"/>
          </p:cNvSpPr>
          <p:nvPr/>
        </p:nvSpPr>
        <p:spPr bwMode="auto">
          <a:xfrm>
            <a:off x="7086600" y="5486400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 b="1">
                <a:solidFill>
                  <a:schemeClr val="hlink"/>
                </a:solidFill>
              </a:rPr>
              <a:t>Right</a:t>
            </a:r>
          </a:p>
        </p:txBody>
      </p:sp>
      <p:sp>
        <p:nvSpPr>
          <p:cNvPr id="153607" name="Text Box 7"/>
          <p:cNvSpPr txBox="1">
            <a:spLocks noChangeArrowheads="1"/>
          </p:cNvSpPr>
          <p:nvPr/>
        </p:nvSpPr>
        <p:spPr bwMode="auto">
          <a:xfrm>
            <a:off x="5562600" y="5486400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 b="1">
                <a:solidFill>
                  <a:schemeClr val="hlink"/>
                </a:solidFill>
              </a:rPr>
              <a:t>Front</a:t>
            </a:r>
          </a:p>
        </p:txBody>
      </p:sp>
      <p:sp>
        <p:nvSpPr>
          <p:cNvPr id="153608" name="Text Box 8"/>
          <p:cNvSpPr txBox="1">
            <a:spLocks noChangeArrowheads="1"/>
          </p:cNvSpPr>
          <p:nvPr/>
        </p:nvSpPr>
        <p:spPr bwMode="auto">
          <a:xfrm>
            <a:off x="6324600" y="3962400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 b="1">
                <a:solidFill>
                  <a:schemeClr val="hlink"/>
                </a:solidFill>
              </a:rPr>
              <a:t>Top</a:t>
            </a:r>
          </a:p>
        </p:txBody>
      </p:sp>
    </p:spTree>
    <p:extLst>
      <p:ext uri="{BB962C8B-B14F-4D97-AF65-F5344CB8AC3E}">
        <p14:creationId xmlns:p14="http://schemas.microsoft.com/office/powerpoint/2010/main" val="292521493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3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3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3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3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6" grpId="0"/>
      <p:bldP spid="153607" grpId="0"/>
      <p:bldP spid="15360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Features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246562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Features are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building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blocks of the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part.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Features are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</a:t>
            </a:r>
            <a:r>
              <a:rPr lang="en-US" i="1" smtClean="0">
                <a:latin typeface="Arial" charset="0"/>
                <a:cs typeface="Arial" charset="0"/>
              </a:rPr>
              <a:t>shapes</a:t>
            </a:r>
            <a:r>
              <a:rPr lang="en-US" smtClean="0">
                <a:latin typeface="Arial" charset="0"/>
                <a:cs typeface="Arial" charset="0"/>
              </a:rPr>
              <a:t>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and </a:t>
            </a:r>
            <a:r>
              <a:rPr lang="en-US" i="1" smtClean="0">
                <a:latin typeface="Arial" charset="0"/>
                <a:cs typeface="Arial" charset="0"/>
              </a:rPr>
              <a:t>operations</a:t>
            </a:r>
            <a:r>
              <a:rPr lang="en-US" smtClean="0">
                <a:latin typeface="Arial" charset="0"/>
                <a:cs typeface="Arial" charset="0"/>
              </a:rPr>
              <a:t>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that construct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part.</a:t>
            </a:r>
          </a:p>
        </p:txBody>
      </p:sp>
      <p:pic>
        <p:nvPicPr>
          <p:cNvPr id="14340" name="Picture 13" descr="featur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447800"/>
            <a:ext cx="5365750" cy="366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345924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Section View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Cuts the model to reveal detail.</a:t>
            </a:r>
          </a:p>
        </p:txBody>
      </p:sp>
      <p:pic>
        <p:nvPicPr>
          <p:cNvPr id="154628" name="Picture 4" descr="Drawings0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057400"/>
            <a:ext cx="4956175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4629" name="Picture 5" descr="Drawings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971800"/>
            <a:ext cx="3200400" cy="232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60686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4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4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5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Examples of Shape Features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325937" cy="4440237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Base Feature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First feature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in part.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Created from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a 2D sketch.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Forms the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work piece to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which other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features are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added.</a:t>
            </a:r>
          </a:p>
        </p:txBody>
      </p:sp>
      <p:pic>
        <p:nvPicPr>
          <p:cNvPr id="15364" name="Picture 14" descr="BaseFea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447800"/>
            <a:ext cx="5283200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235744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Examples of Shape Features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246562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Boss feature</a:t>
            </a: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Adds material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to part.</a:t>
            </a: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Created from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2D sketch.</a:t>
            </a:r>
          </a:p>
          <a:p>
            <a:pPr lvl="1" eaLnBrk="1" hangingPunct="1">
              <a:spcBef>
                <a:spcPts val="2000"/>
              </a:spcBef>
            </a:pP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endParaRPr lang="en-US" sz="1800" smtClean="0">
              <a:latin typeface="Arial" charset="0"/>
              <a:cs typeface="Arial" charset="0"/>
            </a:endParaRPr>
          </a:p>
        </p:txBody>
      </p:sp>
      <p:pic>
        <p:nvPicPr>
          <p:cNvPr id="16388" name="Picture 6" descr="BossFea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447800"/>
            <a:ext cx="5283200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9542824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Examples of Shape Features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246562" cy="4862512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Cut feature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Removes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material from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part.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Created from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2D sketch.</a:t>
            </a:r>
          </a:p>
        </p:txBody>
      </p:sp>
      <p:pic>
        <p:nvPicPr>
          <p:cNvPr id="17412" name="Picture 6" descr="CutFea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447800"/>
            <a:ext cx="5283200" cy="371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024387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Examples of Shape Features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370387" cy="4862512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Hole feature</a:t>
            </a: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Removes material.</a:t>
            </a: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Works like more </a:t>
            </a:r>
            <a:br>
              <a:rPr lang="en-US" b="1" dirty="0" smtClean="0">
                <a:latin typeface="Arial" charset="0"/>
                <a:cs typeface="Arial" charset="0"/>
              </a:rPr>
            </a:br>
            <a:r>
              <a:rPr lang="en-US" b="1" dirty="0" smtClean="0">
                <a:latin typeface="Arial" charset="0"/>
                <a:cs typeface="Arial" charset="0"/>
              </a:rPr>
              <a:t>intelligent cut feature.</a:t>
            </a: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Corresponds </a:t>
            </a:r>
            <a:br>
              <a:rPr lang="en-US" b="1" dirty="0" smtClean="0">
                <a:latin typeface="Arial" charset="0"/>
                <a:cs typeface="Arial" charset="0"/>
              </a:rPr>
            </a:br>
            <a:r>
              <a:rPr lang="en-US" b="1" dirty="0" smtClean="0">
                <a:latin typeface="Arial" charset="0"/>
                <a:cs typeface="Arial" charset="0"/>
              </a:rPr>
              <a:t>to process such as </a:t>
            </a:r>
            <a:br>
              <a:rPr lang="en-US" b="1" dirty="0" smtClean="0">
                <a:latin typeface="Arial" charset="0"/>
                <a:cs typeface="Arial" charset="0"/>
              </a:rPr>
            </a:br>
            <a:r>
              <a:rPr lang="en-US" b="1" dirty="0" smtClean="0">
                <a:latin typeface="Arial" charset="0"/>
                <a:cs typeface="Arial" charset="0"/>
              </a:rPr>
              <a:t>counter-sink, thread, counter-bore.</a:t>
            </a:r>
          </a:p>
          <a:p>
            <a:pPr lvl="1" eaLnBrk="1" hangingPunct="1">
              <a:buFontTx/>
              <a:buNone/>
            </a:pPr>
            <a:endParaRPr lang="en-US" b="1" dirty="0" smtClean="0">
              <a:latin typeface="Arial" charset="0"/>
              <a:cs typeface="Arial" charset="0"/>
            </a:endParaRPr>
          </a:p>
          <a:p>
            <a:pPr lvl="1" eaLnBrk="1" hangingPunct="1"/>
            <a:endParaRPr lang="en-US" sz="1800" b="1" dirty="0" smtClean="0">
              <a:latin typeface="Arial" charset="0"/>
              <a:cs typeface="Arial" charset="0"/>
            </a:endParaRPr>
          </a:p>
        </p:txBody>
      </p:sp>
      <p:pic>
        <p:nvPicPr>
          <p:cNvPr id="18436" name="Picture 6" descr="HoleFea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600199"/>
            <a:ext cx="4741796" cy="333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583125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W_CORP_PPT_TEMPLATE_EDU_2012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B90C0CB-45BF-4E76-86B7-12C40617BFAA}">
  <ds:schemaRefs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SW_CORP_PPT_TEMPLATE_EDU_2012</Template>
  <TotalTime>14</TotalTime>
  <Words>932</Words>
  <Application>Microsoft Office PowerPoint</Application>
  <PresentationFormat>On-screen Show (4:3)</PresentationFormat>
  <Paragraphs>290</Paragraphs>
  <Slides>50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1" baseType="lpstr">
      <vt:lpstr>SW_CORP_PPT_TEMPLATE_EDU_2012</vt:lpstr>
      <vt:lpstr>PowerPoint Presentation</vt:lpstr>
      <vt:lpstr>What is SolidWorks?</vt:lpstr>
      <vt:lpstr>The SolidWorks Model</vt:lpstr>
      <vt:lpstr>The SolidWorks Model</vt:lpstr>
      <vt:lpstr>Features</vt:lpstr>
      <vt:lpstr>Examples of Shape Features</vt:lpstr>
      <vt:lpstr>Examples of Shape Features</vt:lpstr>
      <vt:lpstr>Examples of Shape Features</vt:lpstr>
      <vt:lpstr>Examples of Shape Features</vt:lpstr>
      <vt:lpstr>Examples of Shape Features</vt:lpstr>
      <vt:lpstr>Examples of Shape Features</vt:lpstr>
      <vt:lpstr>Sketched Features &amp; Operation Features</vt:lpstr>
      <vt:lpstr>To Create an Extruded Base Feature:</vt:lpstr>
      <vt:lpstr>To Create a Revolved Base Feature:</vt:lpstr>
      <vt:lpstr>Terminology: Document Window</vt:lpstr>
      <vt:lpstr>Terminology: User Interface</vt:lpstr>
      <vt:lpstr>Terminology: PropertyManager</vt:lpstr>
      <vt:lpstr>Terminology: Basic Geometry</vt:lpstr>
      <vt:lpstr>Terminology: Basic Geometry</vt:lpstr>
      <vt:lpstr>Features and Commands</vt:lpstr>
      <vt:lpstr>Features and Commands</vt:lpstr>
      <vt:lpstr>Features and Commands</vt:lpstr>
      <vt:lpstr>Features and Commands</vt:lpstr>
      <vt:lpstr>Features and Commands</vt:lpstr>
      <vt:lpstr>Features and Commands</vt:lpstr>
      <vt:lpstr>Dimensions and Geometric Relationships</vt:lpstr>
      <vt:lpstr>Dimensions</vt:lpstr>
      <vt:lpstr>Geometric Relationships</vt:lpstr>
      <vt:lpstr>To Start SolidWorks</vt:lpstr>
      <vt:lpstr>The SolidWorks Window</vt:lpstr>
      <vt:lpstr>Creating New Files Using Templates</vt:lpstr>
      <vt:lpstr>Document Templates</vt:lpstr>
      <vt:lpstr>Document Properties</vt:lpstr>
      <vt:lpstr>System Options</vt:lpstr>
      <vt:lpstr>Multiple Views of a Document</vt:lpstr>
      <vt:lpstr>Creating a 2D Sketch</vt:lpstr>
      <vt:lpstr>Creating a 2D Sketch</vt:lpstr>
      <vt:lpstr>Adding Dimensions</vt:lpstr>
      <vt:lpstr>The Mountainboard</vt:lpstr>
      <vt:lpstr>Design Process</vt:lpstr>
      <vt:lpstr>Key parts</vt:lpstr>
      <vt:lpstr>Key parts</vt:lpstr>
      <vt:lpstr>Key parts</vt:lpstr>
      <vt:lpstr>Binding Anchor</vt:lpstr>
      <vt:lpstr>Design Intent - Binding Anchor</vt:lpstr>
      <vt:lpstr>Determining the Weight</vt:lpstr>
      <vt:lpstr>Mass Properties</vt:lpstr>
      <vt:lpstr>First Angle Projection</vt:lpstr>
      <vt:lpstr>Third Angle Projection</vt:lpstr>
      <vt:lpstr>Section View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 Boland</dc:creator>
  <cp:lastModifiedBy>Jim Boland</cp:lastModifiedBy>
  <cp:revision>4</cp:revision>
  <dcterms:created xsi:type="dcterms:W3CDTF">2012-02-24T17:08:43Z</dcterms:created>
  <dcterms:modified xsi:type="dcterms:W3CDTF">2012-03-07T22:12:29Z</dcterms:modified>
</cp:coreProperties>
</file>