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4"/>
  </p:notesMasterIdLst>
  <p:handoutMasterIdLst>
    <p:handoutMasterId r:id="rId35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29/02/2012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2/29/2012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3BDA3-502D-4584-87E9-714DDEB98C6E}" type="datetimeFigureOut">
              <a:rPr lang="en-US"/>
              <a:pPr>
                <a:defRPr/>
              </a:pPr>
              <a:t>2/29/2012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36383D-6852-41AB-B2B2-7898F5BB6F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890053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6038"/>
            <a:ext cx="71628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238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6038"/>
            <a:ext cx="71628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95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  <p:sldLayoutId id="2147483671" r:id="rId21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Mountainboard - Lesson 7</a:t>
            </a:r>
            <a:br>
              <a:rPr lang="en-US" dirty="0" smtClean="0"/>
            </a:br>
            <a:r>
              <a:rPr lang="en-US" dirty="0" smtClean="0"/>
              <a:t>Sweeps and Lofts – Springs and Binding</a:t>
            </a:r>
          </a:p>
        </p:txBody>
      </p:sp>
      <p:sp>
        <p:nvSpPr>
          <p:cNvPr id="9219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4876800" y="2971800"/>
            <a:ext cx="4114800" cy="27432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31332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46038"/>
            <a:ext cx="66294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Setting up the Planes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876800" cy="5257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  <a:spcAft>
                <a:spcPts val="1000"/>
              </a:spcAft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Additional offset planes are required.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i="1" smtClean="0">
                <a:latin typeface="Arial" charset="0"/>
                <a:cs typeface="Arial" charset="0"/>
              </a:rPr>
              <a:t>Plane2</a:t>
            </a:r>
            <a:r>
              <a:rPr lang="en-US" smtClean="0">
                <a:latin typeface="Arial" charset="0"/>
                <a:cs typeface="Arial" charset="0"/>
              </a:rPr>
              <a:t> is offset 25mm from </a:t>
            </a:r>
            <a:r>
              <a:rPr lang="en-US" i="1" smtClean="0">
                <a:latin typeface="Arial" charset="0"/>
                <a:cs typeface="Arial" charset="0"/>
              </a:rPr>
              <a:t>Plane1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i="1" smtClean="0">
                <a:latin typeface="Arial" charset="0"/>
                <a:cs typeface="Arial" charset="0"/>
              </a:rPr>
              <a:t>Plane3</a:t>
            </a:r>
            <a:r>
              <a:rPr lang="en-US" smtClean="0">
                <a:latin typeface="Arial" charset="0"/>
                <a:cs typeface="Arial" charset="0"/>
              </a:rPr>
              <a:t> is offset 40mm from </a:t>
            </a:r>
            <a:r>
              <a:rPr lang="en-US" i="1" smtClean="0">
                <a:latin typeface="Arial" charset="0"/>
                <a:cs typeface="Arial" charset="0"/>
              </a:rPr>
              <a:t>Plane2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Verify the positions of the planes.</a:t>
            </a:r>
          </a:p>
          <a:p>
            <a:pPr lvl="1" eaLnBrk="1" hangingPunct="1">
              <a:lnSpc>
                <a:spcPct val="85000"/>
              </a:lnSpc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Click </a:t>
            </a:r>
            <a:r>
              <a:rPr lang="en-US" b="1" u="sng" smtClean="0">
                <a:latin typeface="Arial" charset="0"/>
                <a:cs typeface="Arial" charset="0"/>
              </a:rPr>
              <a:t>View</a:t>
            </a:r>
            <a:r>
              <a:rPr lang="en-US" b="1" smtClean="0">
                <a:latin typeface="Arial" charset="0"/>
                <a:cs typeface="Arial" charset="0"/>
              </a:rPr>
              <a:t>, </a:t>
            </a:r>
            <a:r>
              <a:rPr lang="en-US" b="1" u="sng" smtClean="0">
                <a:latin typeface="Arial" charset="0"/>
                <a:cs typeface="Arial" charset="0"/>
              </a:rPr>
              <a:t>Planes</a:t>
            </a:r>
            <a:r>
              <a:rPr lang="en-US" b="1" smtClean="0">
                <a:latin typeface="Arial" charset="0"/>
                <a:cs typeface="Arial" charset="0"/>
              </a:rPr>
              <a:t>.</a:t>
            </a:r>
          </a:p>
          <a:p>
            <a:pPr lvl="1" eaLnBrk="1" hangingPunct="1">
              <a:lnSpc>
                <a:spcPct val="85000"/>
              </a:lnSpc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Double-click the planes to see their offset dimensions.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8436" name="Picture 4" descr="Loft07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1295400"/>
            <a:ext cx="4292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25372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Sketch the Profiles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572000" cy="5257800"/>
          </a:xfrm>
        </p:spPr>
        <p:txBody>
          <a:bodyPr/>
          <a:lstStyle/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Loft feature is created with 4 profiles.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Each profile is on a separate plane.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spcAft>
                <a:spcPts val="2000"/>
              </a:spcAft>
              <a:buFontTx/>
              <a:buNone/>
            </a:pPr>
            <a:r>
              <a:rPr lang="en-US" sz="3200" smtClean="0">
                <a:solidFill>
                  <a:srgbClr val="000066"/>
                </a:solidFill>
                <a:latin typeface="Arial" charset="0"/>
                <a:cs typeface="Arial" charset="0"/>
              </a:rPr>
              <a:t>To Create the First Profile: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Open a sketch on the Front plane.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Sketch a square.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Exit the sketch.</a:t>
            </a:r>
          </a:p>
        </p:txBody>
      </p:sp>
      <p:pic>
        <p:nvPicPr>
          <p:cNvPr id="19460" name="Picture 5" descr="Loft08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981200"/>
            <a:ext cx="3163888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6803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Sketch the Remaining Profiles: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5791200" cy="5257800"/>
          </a:xfrm>
        </p:spPr>
        <p:txBody>
          <a:bodyPr/>
          <a:lstStyle/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Open a sketch on </a:t>
            </a:r>
            <a:r>
              <a:rPr lang="en-US" i="1" smtClean="0">
                <a:latin typeface="Arial" charset="0"/>
                <a:cs typeface="Arial" charset="0"/>
              </a:rPr>
              <a:t>Plane1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Sketch a circle and dimension it.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Exit the sketch.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Open sketch on </a:t>
            </a:r>
            <a:r>
              <a:rPr lang="en-US" i="1" smtClean="0">
                <a:latin typeface="Arial" charset="0"/>
                <a:cs typeface="Arial" charset="0"/>
              </a:rPr>
              <a:t>Plane2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Sketch a circle whose circumference is coincident with the corners of the square.</a:t>
            </a:r>
          </a:p>
          <a:p>
            <a:pPr marL="457200" indent="-4572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Exit the sketch.</a:t>
            </a:r>
          </a:p>
        </p:txBody>
      </p:sp>
      <p:pic>
        <p:nvPicPr>
          <p:cNvPr id="7578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5900" y="1333500"/>
            <a:ext cx="2819400" cy="2324100"/>
          </a:xfrm>
          <a:noFill/>
        </p:spPr>
      </p:pic>
      <p:pic>
        <p:nvPicPr>
          <p:cNvPr id="7578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7800" y="3962400"/>
            <a:ext cx="2895600" cy="2476500"/>
          </a:xfrm>
          <a:noFill/>
        </p:spPr>
      </p:pic>
    </p:spTree>
    <p:extLst>
      <p:ext uri="{BB962C8B-B14F-4D97-AF65-F5344CB8AC3E}">
        <p14:creationId xmlns:p14="http://schemas.microsoft.com/office/powerpoint/2010/main" val="204753742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Copy a Sketch: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001000" cy="5257800"/>
          </a:xfrm>
        </p:spPr>
        <p:txBody>
          <a:bodyPr/>
          <a:lstStyle/>
          <a:p>
            <a:pPr marL="457200" indent="-457200" eaLnBrk="1" hangingPunct="1"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Select </a:t>
            </a:r>
            <a:r>
              <a:rPr lang="en-US" i="1" dirty="0" smtClean="0">
                <a:latin typeface="Arial" charset="0"/>
                <a:cs typeface="Arial" charset="0"/>
              </a:rPr>
              <a:t>Sketch3</a:t>
            </a:r>
            <a:r>
              <a:rPr lang="en-US" dirty="0" smtClean="0">
                <a:latin typeface="Arial" charset="0"/>
                <a:cs typeface="Arial" charset="0"/>
              </a:rPr>
              <a:t> in the FeatureManager design tree or graphics area.</a:t>
            </a:r>
          </a:p>
          <a:p>
            <a:pPr marL="457200" indent="-457200" eaLnBrk="1" hangingPunct="1">
              <a:spcBef>
                <a:spcPts val="18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u="sng" dirty="0" smtClean="0">
                <a:latin typeface="Arial" charset="0"/>
                <a:cs typeface="Arial" charset="0"/>
              </a:rPr>
              <a:t>Edit, Copy</a:t>
            </a:r>
            <a:r>
              <a:rPr lang="en-US" dirty="0" smtClean="0">
                <a:latin typeface="Arial" charset="0"/>
                <a:cs typeface="Arial" charset="0"/>
              </a:rPr>
              <a:t> or click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u="sng" dirty="0" smtClean="0">
                <a:latin typeface="Arial" charset="0"/>
                <a:cs typeface="Arial" charset="0"/>
              </a:rPr>
              <a:t>Copy</a:t>
            </a:r>
            <a:r>
              <a:rPr lang="en-US" dirty="0" smtClean="0">
                <a:latin typeface="Arial" charset="0"/>
                <a:cs typeface="Arial" charset="0"/>
              </a:rPr>
              <a:t>       on the Standard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toolbar.</a:t>
            </a:r>
          </a:p>
          <a:p>
            <a:pPr marL="457200" indent="-457200" eaLnBrk="1" hangingPunct="1">
              <a:spcBef>
                <a:spcPts val="18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Select </a:t>
            </a:r>
            <a:r>
              <a:rPr lang="en-US" i="1" dirty="0" smtClean="0">
                <a:latin typeface="Arial" charset="0"/>
                <a:cs typeface="Arial" charset="0"/>
              </a:rPr>
              <a:t>Plane3</a:t>
            </a:r>
            <a:r>
              <a:rPr lang="en-US" dirty="0" smtClean="0">
                <a:latin typeface="Arial" charset="0"/>
                <a:cs typeface="Arial" charset="0"/>
              </a:rPr>
              <a:t> in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FeatureManager design tree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or graphics area.</a:t>
            </a:r>
          </a:p>
          <a:p>
            <a:pPr marL="457200" indent="-457200" eaLnBrk="1" hangingPunct="1">
              <a:spcBef>
                <a:spcPts val="18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u="sng" dirty="0" smtClean="0">
                <a:latin typeface="Arial" charset="0"/>
                <a:cs typeface="Arial" charset="0"/>
              </a:rPr>
              <a:t>Edit, Paste</a:t>
            </a:r>
            <a:r>
              <a:rPr lang="en-US" dirty="0" smtClean="0">
                <a:latin typeface="Arial" charset="0"/>
                <a:cs typeface="Arial" charset="0"/>
              </a:rPr>
              <a:t> or click </a:t>
            </a:r>
            <a:r>
              <a:rPr lang="en-US" u="sng" dirty="0" smtClean="0">
                <a:latin typeface="Arial" charset="0"/>
                <a:cs typeface="Arial" charset="0"/>
              </a:rPr>
              <a:t>Paste</a:t>
            </a:r>
            <a:r>
              <a:rPr lang="en-US" dirty="0" smtClean="0">
                <a:latin typeface="Arial" charset="0"/>
                <a:cs typeface="Arial" charset="0"/>
              </a:rPr>
              <a:t>       on the Standard toolbar.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sz="1000" dirty="0" smtClean="0">
                <a:latin typeface="Arial" charset="0"/>
                <a:cs typeface="Arial" charset="0"/>
              </a:rPr>
              <a:t/>
            </a:r>
            <a:br>
              <a:rPr lang="en-US" sz="1000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A new sketch, </a:t>
            </a:r>
            <a:r>
              <a:rPr lang="en-US" i="1" dirty="0" smtClean="0">
                <a:latin typeface="Arial" charset="0"/>
                <a:cs typeface="Arial" charset="0"/>
              </a:rPr>
              <a:t>Sketch4</a:t>
            </a:r>
            <a:r>
              <a:rPr lang="en-US" dirty="0" smtClean="0">
                <a:latin typeface="Arial" charset="0"/>
                <a:cs typeface="Arial" charset="0"/>
              </a:rPr>
              <a:t>, is created on </a:t>
            </a:r>
            <a:r>
              <a:rPr lang="en-US" i="1" dirty="0" smtClean="0">
                <a:latin typeface="Arial" charset="0"/>
                <a:cs typeface="Arial" charset="0"/>
              </a:rPr>
              <a:t>Plane3</a:t>
            </a:r>
            <a:r>
              <a:rPr lang="en-US" dirty="0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7885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2667000"/>
            <a:ext cx="295275" cy="295275"/>
          </a:xfrm>
          <a:noFill/>
        </p:spPr>
      </p:pic>
      <p:pic>
        <p:nvPicPr>
          <p:cNvPr id="78854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6362" y="4953000"/>
            <a:ext cx="295275" cy="295275"/>
          </a:xfrm>
          <a:noFill/>
        </p:spPr>
      </p:pic>
      <p:pic>
        <p:nvPicPr>
          <p:cNvPr id="21510" name="Picture 6" descr="Loft01.t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752600"/>
            <a:ext cx="294481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1314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8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More About Copying Sketches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229600" cy="5257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External relations are deleted.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For example, when you copied </a:t>
            </a:r>
            <a:r>
              <a:rPr lang="en-US" i="1" smtClean="0">
                <a:latin typeface="Arial" charset="0"/>
                <a:cs typeface="Arial" charset="0"/>
              </a:rPr>
              <a:t>Sketch3</a:t>
            </a:r>
            <a:r>
              <a:rPr lang="en-US" smtClean="0">
                <a:latin typeface="Arial" charset="0"/>
                <a:cs typeface="Arial" charset="0"/>
              </a:rPr>
              <a:t>, the geometric relations locating the center and defining the circumference were deleted.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Therefore, </a:t>
            </a:r>
            <a:r>
              <a:rPr lang="en-US" i="1" smtClean="0">
                <a:latin typeface="Arial" charset="0"/>
                <a:cs typeface="Arial" charset="0"/>
              </a:rPr>
              <a:t>Sketch4</a:t>
            </a:r>
            <a:r>
              <a:rPr lang="en-US" smtClean="0">
                <a:latin typeface="Arial" charset="0"/>
                <a:cs typeface="Arial" charset="0"/>
              </a:rPr>
              <a:t> is under defined.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To fully define </a:t>
            </a:r>
            <a:r>
              <a:rPr lang="en-US" i="1" smtClean="0">
                <a:latin typeface="Arial" charset="0"/>
                <a:cs typeface="Arial" charset="0"/>
              </a:rPr>
              <a:t>Sketch4</a:t>
            </a:r>
            <a:r>
              <a:rPr lang="en-US" smtClean="0">
                <a:latin typeface="Arial" charset="0"/>
                <a:cs typeface="Arial" charset="0"/>
              </a:rPr>
              <a:t>, add a </a:t>
            </a:r>
            <a:r>
              <a:rPr lang="en-US" u="sng" smtClean="0">
                <a:latin typeface="Arial" charset="0"/>
                <a:cs typeface="Arial" charset="0"/>
              </a:rPr>
              <a:t>Coradial</a:t>
            </a:r>
            <a:r>
              <a:rPr lang="en-US" smtClean="0">
                <a:latin typeface="Arial" charset="0"/>
                <a:cs typeface="Arial" charset="0"/>
              </a:rPr>
              <a:t> relation between the copied circle and the original.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If you sketch a profile on the wrong plane, move it to the correct plane using </a:t>
            </a:r>
            <a:r>
              <a:rPr lang="en-US" u="sng" smtClean="0">
                <a:latin typeface="Arial" charset="0"/>
                <a:cs typeface="Arial" charset="0"/>
              </a:rPr>
              <a:t>Edit Sketch Plane</a:t>
            </a:r>
            <a:r>
              <a:rPr lang="en-US" smtClean="0">
                <a:latin typeface="Arial" charset="0"/>
                <a:cs typeface="Arial" charset="0"/>
              </a:rPr>
              <a:t>. Do not copy it.</a:t>
            </a:r>
          </a:p>
        </p:txBody>
      </p:sp>
    </p:spTree>
    <p:extLst>
      <p:ext uri="{BB962C8B-B14F-4D97-AF65-F5344CB8AC3E}">
        <p14:creationId xmlns:p14="http://schemas.microsoft.com/office/powerpoint/2010/main" val="316472703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74676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Move a Sketch to a Different Plane: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324600" cy="5257800"/>
          </a:xfrm>
        </p:spPr>
        <p:txBody>
          <a:bodyPr/>
          <a:lstStyle/>
          <a:p>
            <a:pPr marL="457200" indent="-457200" eaLnBrk="1" hangingPunct="1">
              <a:spcBef>
                <a:spcPts val="1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Right-click the sketch in the FeatureManager design tree.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</a:t>
            </a:r>
            <a:r>
              <a:rPr lang="en-US" u="sng" smtClean="0">
                <a:latin typeface="Arial" charset="0"/>
                <a:cs typeface="Arial" charset="0"/>
              </a:rPr>
              <a:t>Edit Sketch Plane</a:t>
            </a:r>
            <a:r>
              <a:rPr lang="en-US" smtClean="0">
                <a:latin typeface="Arial" charset="0"/>
                <a:cs typeface="Arial" charset="0"/>
              </a:rPr>
              <a:t> from either the Context toolbar or the shortcut menu.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a different plane.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 .</a:t>
            </a:r>
          </a:p>
        </p:txBody>
      </p:sp>
      <p:pic>
        <p:nvPicPr>
          <p:cNvPr id="7" name="Picture 6" descr="Loft10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905000"/>
            <a:ext cx="1728788" cy="3621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Loft09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295400"/>
            <a:ext cx="1709738" cy="549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>
            <a:off x="6172200" y="1219200"/>
            <a:ext cx="990600" cy="2286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858000" y="2538413"/>
            <a:ext cx="1447800" cy="228600"/>
          </a:xfrm>
          <a:prstGeom prst="rect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15" name="Picture 14" descr="Loft11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419600"/>
            <a:ext cx="1765300" cy="1023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8482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Loft Feature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5715000" cy="5334000"/>
          </a:xfrm>
        </p:spPr>
        <p:txBody>
          <a:bodyPr/>
          <a:lstStyle/>
          <a:p>
            <a:pPr marL="533400" indent="-533400" eaLnBrk="1" hangingPunct="1">
              <a:spcBef>
                <a:spcPts val="1000"/>
              </a:spcBef>
            </a:pPr>
            <a:r>
              <a:rPr lang="en-US" smtClean="0">
                <a:latin typeface="Arial" charset="0"/>
                <a:cs typeface="Arial" charset="0"/>
              </a:rPr>
              <a:t>The Loft feature blends the 4 profiles to create the handle of the </a:t>
            </a:r>
            <a:r>
              <a:rPr lang="en-US" i="1" smtClean="0">
                <a:latin typeface="Arial" charset="0"/>
                <a:cs typeface="Arial" charset="0"/>
              </a:rPr>
              <a:t>chisel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marL="533400" indent="-533400" eaLnBrk="1" hangingPunct="1">
              <a:spcBef>
                <a:spcPts val="1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Loft</a:t>
            </a:r>
            <a:r>
              <a:rPr lang="en-US" smtClean="0">
                <a:latin typeface="Arial" charset="0"/>
                <a:cs typeface="Arial" charset="0"/>
              </a:rPr>
              <a:t>      on the Features toolbar.</a:t>
            </a:r>
          </a:p>
        </p:txBody>
      </p:sp>
      <p:pic>
        <p:nvPicPr>
          <p:cNvPr id="8602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2514600"/>
            <a:ext cx="304800" cy="304800"/>
          </a:xfrm>
          <a:noFill/>
        </p:spPr>
      </p:pic>
      <p:pic>
        <p:nvPicPr>
          <p:cNvPr id="24581" name="Picture 5" descr="Loft1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990600"/>
            <a:ext cx="1765300" cy="56880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9006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9" descr="Loft03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575" y="1066800"/>
            <a:ext cx="3679825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the Loft Feature: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724400" cy="5257800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Select each profile.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Click on each sketch in the same relative location – the right side.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Examine the preview curve.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preview curve shows how the profiles will be connected when the loft feature is created.</a:t>
            </a:r>
          </a:p>
          <a:p>
            <a:pPr marL="533400" indent="-533400" eaLnBrk="1" hangingPunct="1"/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6096000" y="4876800"/>
            <a:ext cx="17208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Preview curve</a:t>
            </a:r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086600" y="3048000"/>
            <a:ext cx="1012825" cy="2028825"/>
            <a:chOff x="4464" y="2256"/>
            <a:chExt cx="638" cy="1278"/>
          </a:xfrm>
        </p:grpSpPr>
        <p:sp>
          <p:nvSpPr>
            <p:cNvPr id="25607" name="Line 7"/>
            <p:cNvSpPr>
              <a:spLocks noChangeShapeType="1"/>
            </p:cNvSpPr>
            <p:nvPr/>
          </p:nvSpPr>
          <p:spPr bwMode="auto">
            <a:xfrm>
              <a:off x="4910" y="3529"/>
              <a:ext cx="19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 flipH="1" flipV="1">
              <a:off x="4464" y="2256"/>
              <a:ext cx="636" cy="127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155240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the Loft Feature: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096000" cy="5257800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Tx/>
              <a:buAutoNum type="arabicPeriod" startAt="4"/>
            </a:pPr>
            <a:r>
              <a:rPr lang="en-US" smtClean="0">
                <a:latin typeface="Arial" charset="0"/>
                <a:cs typeface="Arial" charset="0"/>
              </a:rPr>
              <a:t>The sketches are listed in the </a:t>
            </a:r>
            <a:r>
              <a:rPr lang="en-US" u="sng" smtClean="0">
                <a:latin typeface="Arial" charset="0"/>
                <a:cs typeface="Arial" charset="0"/>
              </a:rPr>
              <a:t>Profiles</a:t>
            </a:r>
            <a:r>
              <a:rPr lang="en-US" smtClean="0">
                <a:latin typeface="Arial" charset="0"/>
                <a:cs typeface="Arial" charset="0"/>
              </a:rPr>
              <a:t> box.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Up/Down arrows      are used to rearrange the order of the profiles.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 startAt="4"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6628" name="Picture 5" descr="Loft0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828800"/>
            <a:ext cx="1765300" cy="34480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Loft13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2209800"/>
            <a:ext cx="2555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35420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the Loft Feature: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 .</a:t>
            </a:r>
          </a:p>
        </p:txBody>
      </p:sp>
      <p:pic>
        <p:nvPicPr>
          <p:cNvPr id="94214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3200" y="2057400"/>
            <a:ext cx="4191000" cy="3890963"/>
          </a:xfrm>
          <a:noFill/>
        </p:spPr>
      </p:pic>
    </p:spTree>
    <p:extLst>
      <p:ext uri="{BB962C8B-B14F-4D97-AF65-F5344CB8AC3E}">
        <p14:creationId xmlns:p14="http://schemas.microsoft.com/office/powerpoint/2010/main" val="17783672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Loft Feature Overview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Blends multiple profiles together.</a:t>
            </a:r>
          </a:p>
          <a:p>
            <a:pPr marL="533400" indent="-533400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A Loft feature can be a base, boss, or cut.</a:t>
            </a:r>
          </a:p>
          <a:p>
            <a:pPr marL="533400" indent="-533400" eaLnBrk="1" hangingPunct="1">
              <a:spcBef>
                <a:spcPts val="2000"/>
              </a:spcBef>
              <a:spcAft>
                <a:spcPts val="2000"/>
              </a:spcAft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To Create a Simple Loft Feature: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Create the planes required for the profile sketches.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Each sketch should be on a different plane.</a:t>
            </a:r>
          </a:p>
          <a:p>
            <a:pPr marL="533400" indent="-533400"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7190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6038"/>
            <a:ext cx="7239000" cy="839787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Arial" charset="0"/>
                <a:cs typeface="Arial" charset="0"/>
              </a:rPr>
              <a:t>A Second Loft Feature Creates the Bit of the </a:t>
            </a:r>
            <a:r>
              <a:rPr lang="en-US" sz="2600" i="1" dirty="0" smtClean="0">
                <a:latin typeface="Arial" charset="0"/>
                <a:cs typeface="Arial" charset="0"/>
              </a:rPr>
              <a:t>Chisel</a:t>
            </a:r>
            <a:r>
              <a:rPr lang="en-US" sz="2600" dirty="0" smtClean="0">
                <a:latin typeface="Arial" charset="0"/>
                <a:cs typeface="Arial" charset="0"/>
              </a:rPr>
              <a:t>: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5867400" cy="5257800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The second Loft feature is composed of two profiles: Sketch5 and Sketch6.</a:t>
            </a:r>
          </a:p>
          <a:p>
            <a:pPr marL="533400" indent="-533400" eaLnBrk="1" hangingPunct="1">
              <a:spcBef>
                <a:spcPts val="2000"/>
              </a:spcBef>
              <a:spcAft>
                <a:spcPts val="2000"/>
              </a:spcAft>
              <a:buFontTx/>
              <a:buNone/>
            </a:pPr>
            <a:r>
              <a:rPr lang="en-US" sz="3200" smtClean="0">
                <a:solidFill>
                  <a:srgbClr val="000066"/>
                </a:solidFill>
                <a:latin typeface="Arial" charset="0"/>
                <a:cs typeface="Arial" charset="0"/>
              </a:rPr>
              <a:t>To Create Sketch5: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the square face.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Open a sketch.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Convert Entities</a:t>
            </a:r>
            <a:r>
              <a:rPr lang="en-US" smtClean="0">
                <a:latin typeface="Arial" charset="0"/>
                <a:cs typeface="Arial" charset="0"/>
              </a:rPr>
              <a:t>      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Exit the sketch.</a:t>
            </a:r>
          </a:p>
        </p:txBody>
      </p:sp>
      <p:pic>
        <p:nvPicPr>
          <p:cNvPr id="9728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4500562"/>
            <a:ext cx="342900" cy="342900"/>
          </a:xfrm>
          <a:noFill/>
        </p:spPr>
      </p:pic>
      <p:pic>
        <p:nvPicPr>
          <p:cNvPr id="97301" name="Picture 2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3522663"/>
            <a:ext cx="2819400" cy="2603500"/>
          </a:xfrm>
          <a:noFill/>
        </p:spPr>
      </p:pic>
      <p:pic>
        <p:nvPicPr>
          <p:cNvPr id="28678" name="Picture 6" descr="Loft14.tif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505200"/>
            <a:ext cx="28289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75013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72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Create </a:t>
            </a:r>
            <a:r>
              <a:rPr lang="en-US" i="1" dirty="0" smtClean="0">
                <a:latin typeface="Arial" charset="0"/>
                <a:cs typeface="Arial" charset="0"/>
              </a:rPr>
              <a:t>Sketch6</a:t>
            </a:r>
            <a:r>
              <a:rPr lang="en-US" dirty="0" smtClean="0">
                <a:latin typeface="Arial" charset="0"/>
                <a:cs typeface="Arial" charset="0"/>
              </a:rPr>
              <a:t>: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315200" cy="5257800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Offset </a:t>
            </a:r>
            <a:r>
              <a:rPr lang="en-US" i="1" smtClean="0">
                <a:latin typeface="Arial" charset="0"/>
                <a:cs typeface="Arial" charset="0"/>
              </a:rPr>
              <a:t>Plane4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r>
              <a:rPr lang="en-US" i="1" smtClean="0">
                <a:latin typeface="Arial" charset="0"/>
                <a:cs typeface="Arial" charset="0"/>
              </a:rPr>
              <a:t>behind</a:t>
            </a:r>
            <a:r>
              <a:rPr lang="en-US" smtClean="0">
                <a:latin typeface="Arial" charset="0"/>
                <a:cs typeface="Arial" charset="0"/>
              </a:rPr>
              <a:t>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i="1" smtClean="0">
                <a:latin typeface="Arial" charset="0"/>
                <a:cs typeface="Arial" charset="0"/>
              </a:rPr>
              <a:t>Front</a:t>
            </a:r>
            <a:r>
              <a:rPr lang="en-US" smtClean="0">
                <a:latin typeface="Arial" charset="0"/>
                <a:cs typeface="Arial" charset="0"/>
              </a:rPr>
              <a:t> plane.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z="1000" smtClean="0">
                <a:latin typeface="Arial" charset="0"/>
                <a:cs typeface="Arial" charset="0"/>
              </a:rPr>
              <a:t/>
            </a:r>
            <a:br>
              <a:rPr lang="en-US" sz="1000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Hold down Ctrl and drag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</a:t>
            </a:r>
            <a:r>
              <a:rPr lang="en-US" i="1" smtClean="0">
                <a:latin typeface="Arial" charset="0"/>
                <a:cs typeface="Arial" charset="0"/>
              </a:rPr>
              <a:t>Front</a:t>
            </a:r>
            <a:r>
              <a:rPr lang="en-US" smtClean="0">
                <a:latin typeface="Arial" charset="0"/>
                <a:cs typeface="Arial" charset="0"/>
              </a:rPr>
              <a:t> plane in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direction you want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offset to go.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The Plane PropertyManager appears.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Enter 200mm for </a:t>
            </a:r>
            <a:r>
              <a:rPr lang="en-US" u="sng" smtClean="0">
                <a:latin typeface="Arial" charset="0"/>
                <a:cs typeface="Arial" charset="0"/>
              </a:rPr>
              <a:t>Distance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 .</a:t>
            </a:r>
          </a:p>
        </p:txBody>
      </p:sp>
      <p:pic>
        <p:nvPicPr>
          <p:cNvPr id="29700" name="Picture 5" descr="Loft15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371600"/>
            <a:ext cx="3598863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5108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Create </a:t>
            </a:r>
            <a:r>
              <a:rPr lang="en-US" i="1" dirty="0" smtClean="0">
                <a:latin typeface="Arial" charset="0"/>
                <a:cs typeface="Arial" charset="0"/>
              </a:rPr>
              <a:t>Sketch6</a:t>
            </a:r>
            <a:r>
              <a:rPr lang="en-US" dirty="0" smtClean="0">
                <a:latin typeface="Arial" charset="0"/>
                <a:cs typeface="Arial" charset="0"/>
              </a:rPr>
              <a:t>: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077200" cy="5257800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Open a sketch on </a:t>
            </a:r>
            <a:r>
              <a:rPr lang="en-US" i="1" smtClean="0">
                <a:latin typeface="Arial" charset="0"/>
                <a:cs typeface="Arial" charset="0"/>
              </a:rPr>
              <a:t>Plane4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Sketch a narrow rectangle centered on the origin.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Dimension the rectangle.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Exit the sketch.</a:t>
            </a:r>
          </a:p>
        </p:txBody>
      </p:sp>
      <p:pic>
        <p:nvPicPr>
          <p:cNvPr id="30724" name="Picture 4" descr="Loft16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200400"/>
            <a:ext cx="490061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0421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257800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u="sng" dirty="0" smtClean="0">
                <a:latin typeface="Arial" charset="0"/>
                <a:cs typeface="Arial" charset="0"/>
              </a:rPr>
              <a:t>Loft</a:t>
            </a:r>
            <a:r>
              <a:rPr lang="en-US" dirty="0" smtClean="0">
                <a:latin typeface="Arial" charset="0"/>
                <a:cs typeface="Arial" charset="0"/>
              </a:rPr>
              <a:t>      on the Features toolbar.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Select </a:t>
            </a:r>
            <a:r>
              <a:rPr lang="en-US" i="1" dirty="0" smtClean="0">
                <a:latin typeface="Arial" charset="0"/>
                <a:cs typeface="Arial" charset="0"/>
              </a:rPr>
              <a:t>Sketch5</a:t>
            </a:r>
            <a:r>
              <a:rPr lang="en-US" dirty="0" smtClean="0">
                <a:latin typeface="Arial" charset="0"/>
                <a:cs typeface="Arial" charset="0"/>
              </a:rPr>
              <a:t> in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upper right corner of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square.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Select </a:t>
            </a:r>
            <a:r>
              <a:rPr lang="en-US" i="1" dirty="0" smtClean="0">
                <a:latin typeface="Arial" charset="0"/>
                <a:cs typeface="Arial" charset="0"/>
              </a:rPr>
              <a:t>Sketch6</a:t>
            </a:r>
            <a:r>
              <a:rPr lang="en-US" dirty="0" smtClean="0">
                <a:latin typeface="Arial" charset="0"/>
                <a:cs typeface="Arial" charset="0"/>
              </a:rPr>
              <a:t> in the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upper right corner of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rectangle.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Examine the preview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curve.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u="sng" dirty="0" smtClean="0">
                <a:latin typeface="Arial" charset="0"/>
                <a:cs typeface="Arial" charset="0"/>
              </a:rPr>
              <a:t>OK</a:t>
            </a:r>
            <a:r>
              <a:rPr lang="en-US" dirty="0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31747" name="Picture 17" descr="Loft17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76400"/>
            <a:ext cx="3984625" cy="268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Create the Second Loft Feature:</a:t>
            </a:r>
          </a:p>
        </p:txBody>
      </p:sp>
      <p:pic>
        <p:nvPicPr>
          <p:cNvPr id="10547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1295400"/>
            <a:ext cx="304800" cy="304800"/>
          </a:xfrm>
          <a:noFill/>
        </p:spPr>
      </p:pic>
      <p:sp>
        <p:nvSpPr>
          <p:cNvPr id="105480" name="Text Box 8"/>
          <p:cNvSpPr txBox="1">
            <a:spLocks noChangeArrowheads="1"/>
          </p:cNvSpPr>
          <p:nvPr/>
        </p:nvSpPr>
        <p:spPr bwMode="auto">
          <a:xfrm>
            <a:off x="6553200" y="3962400"/>
            <a:ext cx="11112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Preview 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7239000" y="2971800"/>
            <a:ext cx="708025" cy="1190625"/>
            <a:chOff x="4656" y="2784"/>
            <a:chExt cx="446" cy="750"/>
          </a:xfrm>
        </p:grpSpPr>
        <p:sp>
          <p:nvSpPr>
            <p:cNvPr id="31760" name="Line 10"/>
            <p:cNvSpPr>
              <a:spLocks noChangeShapeType="1"/>
            </p:cNvSpPr>
            <p:nvPr/>
          </p:nvSpPr>
          <p:spPr bwMode="auto">
            <a:xfrm>
              <a:off x="4910" y="3529"/>
              <a:ext cx="19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61" name="Line 11"/>
            <p:cNvSpPr>
              <a:spLocks noChangeShapeType="1"/>
            </p:cNvSpPr>
            <p:nvPr/>
          </p:nvSpPr>
          <p:spPr bwMode="auto">
            <a:xfrm flipH="1" flipV="1">
              <a:off x="4656" y="2784"/>
              <a:ext cx="444" cy="75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5484" name="Text Box 12"/>
          <p:cNvSpPr txBox="1">
            <a:spLocks noChangeArrowheads="1"/>
          </p:cNvSpPr>
          <p:nvPr/>
        </p:nvSpPr>
        <p:spPr bwMode="auto">
          <a:xfrm>
            <a:off x="5715000" y="4419600"/>
            <a:ext cx="11239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Sketch 5</a:t>
            </a: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410200" y="3200400"/>
            <a:ext cx="381000" cy="1371600"/>
            <a:chOff x="3696" y="2064"/>
            <a:chExt cx="240" cy="864"/>
          </a:xfrm>
        </p:grpSpPr>
        <p:sp>
          <p:nvSpPr>
            <p:cNvPr id="31758" name="Line 14"/>
            <p:cNvSpPr>
              <a:spLocks noChangeShapeType="1"/>
            </p:cNvSpPr>
            <p:nvPr/>
          </p:nvSpPr>
          <p:spPr bwMode="auto">
            <a:xfrm>
              <a:off x="3696" y="2928"/>
              <a:ext cx="19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9" name="Line 15"/>
            <p:cNvSpPr>
              <a:spLocks noChangeShapeType="1"/>
            </p:cNvSpPr>
            <p:nvPr/>
          </p:nvSpPr>
          <p:spPr bwMode="auto">
            <a:xfrm flipV="1">
              <a:off x="3696" y="2064"/>
              <a:ext cx="240" cy="86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5489" name="Text Box 17"/>
          <p:cNvSpPr txBox="1">
            <a:spLocks noChangeArrowheads="1"/>
          </p:cNvSpPr>
          <p:nvPr/>
        </p:nvSpPr>
        <p:spPr bwMode="auto">
          <a:xfrm>
            <a:off x="5181600" y="1752600"/>
            <a:ext cx="11239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Sketch 6</a:t>
            </a:r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6262688" y="1905000"/>
            <a:ext cx="1738312" cy="609600"/>
            <a:chOff x="4281" y="1296"/>
            <a:chExt cx="1095" cy="384"/>
          </a:xfrm>
        </p:grpSpPr>
        <p:sp>
          <p:nvSpPr>
            <p:cNvPr id="31756" name="Line 19"/>
            <p:cNvSpPr>
              <a:spLocks noChangeShapeType="1"/>
            </p:cNvSpPr>
            <p:nvPr/>
          </p:nvSpPr>
          <p:spPr bwMode="auto">
            <a:xfrm>
              <a:off x="4281" y="1296"/>
              <a:ext cx="19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7" name="Line 20"/>
            <p:cNvSpPr>
              <a:spLocks noChangeShapeType="1"/>
            </p:cNvSpPr>
            <p:nvPr/>
          </p:nvSpPr>
          <p:spPr bwMode="auto">
            <a:xfrm>
              <a:off x="4464" y="1296"/>
              <a:ext cx="912" cy="38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257715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0" grpId="0"/>
      <p:bldP spid="105484" grpId="0"/>
      <p:bldP spid="10548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63525"/>
            <a:ext cx="7848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Finished </a:t>
            </a:r>
            <a:r>
              <a:rPr lang="en-US" i="1" dirty="0" smtClean="0">
                <a:latin typeface="Arial" charset="0"/>
                <a:cs typeface="Arial" charset="0"/>
              </a:rPr>
              <a:t>Chisel</a:t>
            </a:r>
          </a:p>
        </p:txBody>
      </p:sp>
      <p:pic>
        <p:nvPicPr>
          <p:cNvPr id="1085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44613" y="1281113"/>
            <a:ext cx="6915150" cy="4525962"/>
          </a:xfrm>
          <a:noFill/>
        </p:spPr>
      </p:pic>
    </p:spTree>
    <p:extLst>
      <p:ext uri="{BB962C8B-B14F-4D97-AF65-F5344CB8AC3E}">
        <p14:creationId xmlns:p14="http://schemas.microsoft.com/office/powerpoint/2010/main" val="363439718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Spring Assembly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990600"/>
            <a:ext cx="8229600" cy="4525963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Several parts were created in an earlier lesson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Spring will be created by sweeping a circle along a helix.</a:t>
            </a:r>
          </a:p>
        </p:txBody>
      </p:sp>
      <p:pic>
        <p:nvPicPr>
          <p:cNvPr id="115716" name="Picture 4" descr="Sweeps5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288" y="2514600"/>
            <a:ext cx="4689475" cy="40132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717" name="Picture 5" descr="Sweeps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11563"/>
            <a:ext cx="1189038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8" name="Picture 6" descr="Sweeps5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641725"/>
            <a:ext cx="1189038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6773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Binding Straps and Pad</a:t>
            </a:r>
          </a:p>
        </p:txBody>
      </p:sp>
      <p:pic>
        <p:nvPicPr>
          <p:cNvPr id="116740" name="Picture 4" descr="BindingParts1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935538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1" name="Picture 5" descr="BindingParts1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828800"/>
            <a:ext cx="3967163" cy="41306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83705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Binding Straps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8153400" cy="52578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Straps created in a single part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Solid bodies saved to separate part files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Created as sweeps with guide curves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Guide curves used to: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Control the sweep profile size and shape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Control the twist of the profile as it sweeps along the path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17764" name="Picture 4" descr="BindingParts2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91000"/>
            <a:ext cx="40036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764334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77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7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77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77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77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Foam Pad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295400"/>
            <a:ext cx="7891200" cy="4368184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Created as a loft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Created in the same part as the two straps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Saved as separate part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Flat and curved versions</a:t>
            </a:r>
          </a:p>
        </p:txBody>
      </p:sp>
      <p:pic>
        <p:nvPicPr>
          <p:cNvPr id="118788" name="Picture 4" descr="BindingParts2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048000"/>
            <a:ext cx="4535488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90018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8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Binding Pad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Created as an In-context feature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Pattern follows curve of Binding Base Plate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Trimmed to shape of Binding Base Plate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19812" name="Picture 4" descr="BindingParts6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447800"/>
            <a:ext cx="3648075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813" name="Picture 5" descr="BindingParts9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962400"/>
            <a:ext cx="3702050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33632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a Simple Loft Feature: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038600" cy="5257800"/>
          </a:xfrm>
        </p:spPr>
        <p:txBody>
          <a:bodyPr/>
          <a:lstStyle/>
          <a:p>
            <a:pPr marL="457200" indent="-457200" eaLnBrk="1" hangingPunct="1">
              <a:spcBef>
                <a:spcPts val="1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Sketch a profile on the first plane.</a:t>
            </a:r>
          </a:p>
          <a:p>
            <a:pPr marL="457200" indent="-457200" eaLnBrk="1" hangingPunct="1">
              <a:spcBef>
                <a:spcPts val="1000"/>
              </a:spcBef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Sketch the remaining profiles on their corresponding planes.</a:t>
            </a:r>
          </a:p>
          <a:p>
            <a:pPr marL="457200" indent="-457200" eaLnBrk="1" hangingPunct="1">
              <a:spcBef>
                <a:spcPts val="1000"/>
              </a:spcBef>
              <a:buFontTx/>
              <a:buAutoNum type="arabicPeriod" startAt="4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Loft</a:t>
            </a:r>
            <a:r>
              <a:rPr lang="en-US" smtClean="0">
                <a:latin typeface="Arial" charset="0"/>
                <a:cs typeface="Arial" charset="0"/>
              </a:rPr>
              <a:t>       on the Features toolbar.</a:t>
            </a:r>
          </a:p>
        </p:txBody>
      </p:sp>
      <p:pic>
        <p:nvPicPr>
          <p:cNvPr id="5120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0" y="3390900"/>
            <a:ext cx="342900" cy="342900"/>
          </a:xfrm>
          <a:noFill/>
        </p:spPr>
      </p:pic>
      <p:pic>
        <p:nvPicPr>
          <p:cNvPr id="11269" name="Picture 6" descr="Loft01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914400"/>
            <a:ext cx="2867025" cy="284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ft02.t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514600"/>
            <a:ext cx="1765300" cy="344805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972928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7" descr="Loft03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63" y="1163638"/>
            <a:ext cx="4973637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a Simple Loft Feature: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876800" cy="5257800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mtClean="0">
                <a:latin typeface="Arial" charset="0"/>
                <a:cs typeface="Arial" charset="0"/>
              </a:rPr>
              <a:t>Select each profile.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 startAt="6"/>
            </a:pPr>
            <a:r>
              <a:rPr lang="en-US" smtClean="0">
                <a:latin typeface="Arial" charset="0"/>
                <a:cs typeface="Arial" charset="0"/>
              </a:rPr>
              <a:t>Examine the preview curve and the connectors.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 startAt="7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5427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2000" y="4064000"/>
            <a:ext cx="2590800" cy="2405063"/>
          </a:xfrm>
          <a:noFill/>
        </p:spPr>
      </p:pic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6248400" y="5334000"/>
            <a:ext cx="15970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000">
                <a:solidFill>
                  <a:schemeClr val="hlink"/>
                </a:solidFill>
              </a:rPr>
              <a:t>Connectors</a:t>
            </a:r>
          </a:p>
        </p:txBody>
      </p:sp>
      <p:sp>
        <p:nvSpPr>
          <p:cNvPr id="54283" name="Text Box 11"/>
          <p:cNvSpPr txBox="1">
            <a:spLocks noChangeArrowheads="1"/>
          </p:cNvSpPr>
          <p:nvPr/>
        </p:nvSpPr>
        <p:spPr bwMode="auto">
          <a:xfrm>
            <a:off x="6553200" y="1371600"/>
            <a:ext cx="189071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000">
                <a:solidFill>
                  <a:schemeClr val="hlink"/>
                </a:solidFill>
              </a:rPr>
              <a:t>Preview curve</a:t>
            </a: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7543800" y="1524000"/>
            <a:ext cx="1304925" cy="1752600"/>
            <a:chOff x="4752" y="960"/>
            <a:chExt cx="822" cy="1104"/>
          </a:xfrm>
        </p:grpSpPr>
        <p:sp>
          <p:nvSpPr>
            <p:cNvPr id="12303" name="Line 12"/>
            <p:cNvSpPr>
              <a:spLocks noChangeShapeType="1"/>
            </p:cNvSpPr>
            <p:nvPr/>
          </p:nvSpPr>
          <p:spPr bwMode="auto">
            <a:xfrm>
              <a:off x="5376" y="960"/>
              <a:ext cx="19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Line 13"/>
            <p:cNvSpPr>
              <a:spLocks noChangeShapeType="1"/>
            </p:cNvSpPr>
            <p:nvPr/>
          </p:nvSpPr>
          <p:spPr bwMode="auto">
            <a:xfrm flipH="1">
              <a:off x="4752" y="960"/>
              <a:ext cx="816" cy="110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287" name="Line 15"/>
          <p:cNvSpPr>
            <a:spLocks noChangeShapeType="1"/>
          </p:cNvSpPr>
          <p:nvPr/>
        </p:nvSpPr>
        <p:spPr bwMode="auto">
          <a:xfrm flipH="1" flipV="1">
            <a:off x="5759450" y="5529263"/>
            <a:ext cx="439738" cy="95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H="1">
            <a:off x="7899400" y="5521325"/>
            <a:ext cx="458788" cy="476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 flipV="1">
            <a:off x="5762625" y="3962400"/>
            <a:ext cx="561975" cy="156845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 flipH="1" flipV="1">
            <a:off x="7086600" y="3581400"/>
            <a:ext cx="1273175" cy="1925638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1" name="Line 19"/>
          <p:cNvSpPr>
            <a:spLocks noChangeShapeType="1"/>
          </p:cNvSpPr>
          <p:nvPr/>
        </p:nvSpPr>
        <p:spPr bwMode="auto">
          <a:xfrm flipH="1" flipV="1">
            <a:off x="7315200" y="3429000"/>
            <a:ext cx="1063625" cy="210661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92" name="Line 20"/>
          <p:cNvSpPr>
            <a:spLocks noChangeShapeType="1"/>
          </p:cNvSpPr>
          <p:nvPr/>
        </p:nvSpPr>
        <p:spPr bwMode="auto">
          <a:xfrm flipH="1" flipV="1">
            <a:off x="8001000" y="3048000"/>
            <a:ext cx="368300" cy="2487613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50806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/>
      <p:bldP spid="54283" grpId="0"/>
      <p:bldP spid="54287" grpId="0" animBg="1"/>
      <p:bldP spid="54288" grpId="0" animBg="1"/>
      <p:bldP spid="54289" grpId="0" animBg="1"/>
      <p:bldP spid="54290" grpId="0" animBg="1"/>
      <p:bldP spid="54291" grpId="0" animBg="1"/>
      <p:bldP spid="542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6858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Additional Information About Lofts: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648200" cy="5257800"/>
          </a:xfrm>
        </p:spPr>
        <p:txBody>
          <a:bodyPr>
            <a:normAutofit lnSpcReduction="10000"/>
          </a:bodyPr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Neatness counts!</a:t>
            </a:r>
          </a:p>
          <a:p>
            <a:pPr lvl="1" eaLnBrk="1" hangingPunct="1"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Select the profiles in order.</a:t>
            </a:r>
          </a:p>
          <a:p>
            <a:pPr lvl="1" eaLnBrk="1" hangingPunct="1"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Click corresponding points on each profile.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The vertex closest to the selection point is used.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Drag the connectors to improve if necessary.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A preview curve connecting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profiles is displayed.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Review the curve in order to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address adjustments.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3316" name="Picture 5" descr="Loft03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950" y="1371600"/>
            <a:ext cx="3829050" cy="391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72040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Neatness Counts!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1828800"/>
          </a:xfrm>
        </p:spPr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smtClean="0">
                <a:latin typeface="Arial" charset="0"/>
                <a:cs typeface="Arial" charset="0"/>
              </a:rPr>
              <a:t>Unexpected results occur when you don’t pick corresponding points on each profile.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593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2362200"/>
            <a:ext cx="5943600" cy="3946525"/>
          </a:xfrm>
          <a:noFill/>
        </p:spPr>
      </p:pic>
    </p:spTree>
    <p:extLst>
      <p:ext uri="{BB962C8B-B14F-4D97-AF65-F5344CB8AC3E}">
        <p14:creationId xmlns:p14="http://schemas.microsoft.com/office/powerpoint/2010/main" val="9781131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Neatness Counts!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5257800" cy="5257800"/>
          </a:xfrm>
        </p:spPr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smtClean="0">
                <a:latin typeface="Arial" charset="0"/>
                <a:cs typeface="Arial" charset="0"/>
              </a:rPr>
              <a:t>Rebuild errors can occur if you select the profiles in the wrong order.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6144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92738" y="1219200"/>
            <a:ext cx="2625725" cy="2552700"/>
          </a:xfrm>
          <a:noFill/>
        </p:spPr>
      </p:pic>
      <p:pic>
        <p:nvPicPr>
          <p:cNvPr id="6" name="Picture 5" descr="Loft04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13" y="3890963"/>
            <a:ext cx="4999037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70276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new plane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295400"/>
            <a:ext cx="1765300" cy="354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Create an Offset Plane: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248400" cy="5257800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Hold down Ctrl and drag the </a:t>
            </a:r>
            <a:r>
              <a:rPr lang="en-US" i="1" smtClean="0">
                <a:latin typeface="Arial" charset="0"/>
                <a:cs typeface="Arial" charset="0"/>
              </a:rPr>
              <a:t>Front</a:t>
            </a:r>
            <a:r>
              <a:rPr lang="en-US" smtClean="0">
                <a:latin typeface="Arial" charset="0"/>
                <a:cs typeface="Arial" charset="0"/>
              </a:rPr>
              <a:t> plane in the direction you want the offset to go.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solidFill>
                  <a:schemeClr val="hlink"/>
                </a:solidFill>
                <a:latin typeface="Arial" charset="0"/>
                <a:cs typeface="Arial" charset="0"/>
              </a:rPr>
              <a:t>NOTE:</a:t>
            </a:r>
            <a:r>
              <a:rPr lang="en-US" smtClean="0">
                <a:latin typeface="Arial" charset="0"/>
                <a:cs typeface="Arial" charset="0"/>
              </a:rPr>
              <a:t> Ctrl-drag is a common Windows technique for copying objects.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The Plane PropertyManager appears.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Enter 25mm for </a:t>
            </a:r>
            <a:r>
              <a:rPr lang="en-US" u="sng" smtClean="0">
                <a:latin typeface="Arial" charset="0"/>
                <a:cs typeface="Arial" charset="0"/>
              </a:rPr>
              <a:t>Distance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     .</a:t>
            </a:r>
          </a:p>
        </p:txBody>
      </p:sp>
      <p:pic>
        <p:nvPicPr>
          <p:cNvPr id="10" name="Content Placeholder 9" descr="icon_ok.tif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5334000"/>
            <a:ext cx="304800" cy="304800"/>
          </a:xfrm>
        </p:spPr>
      </p:pic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6629400" y="3733800"/>
            <a:ext cx="1752600" cy="38100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23447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 animBg="1"/>
      <p:bldP spid="6452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an Offset Plane – Results</a:t>
            </a:r>
          </a:p>
        </p:txBody>
      </p:sp>
      <p:pic>
        <p:nvPicPr>
          <p:cNvPr id="17411" name="Picture 3" descr="Loft06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4572000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723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purl.org/dc/dcmitype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elements/1.1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5</TotalTime>
  <Words>744</Words>
  <Application>Microsoft Office PowerPoint</Application>
  <PresentationFormat>On-screen Show (4:3)</PresentationFormat>
  <Paragraphs>132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SW_CORP_PPT_TEMPLATE_EDU_2012</vt:lpstr>
      <vt:lpstr>Mountainboard - Lesson 7 Sweeps and Lofts – Springs and Binding</vt:lpstr>
      <vt:lpstr>Loft Feature Overview</vt:lpstr>
      <vt:lpstr>Creating a Simple Loft Feature:</vt:lpstr>
      <vt:lpstr>Creating a Simple Loft Feature:</vt:lpstr>
      <vt:lpstr>Additional Information About Lofts:</vt:lpstr>
      <vt:lpstr>Neatness Counts!</vt:lpstr>
      <vt:lpstr>Neatness Counts!</vt:lpstr>
      <vt:lpstr>To Create an Offset Plane:</vt:lpstr>
      <vt:lpstr>Creating an Offset Plane – Results</vt:lpstr>
      <vt:lpstr>Setting up the Planes</vt:lpstr>
      <vt:lpstr>Sketch the Profiles</vt:lpstr>
      <vt:lpstr>Sketch the Remaining Profiles:</vt:lpstr>
      <vt:lpstr>To Copy a Sketch:</vt:lpstr>
      <vt:lpstr>More About Copying Sketches</vt:lpstr>
      <vt:lpstr>To Move a Sketch to a Different Plane:</vt:lpstr>
      <vt:lpstr>Loft Feature</vt:lpstr>
      <vt:lpstr>Creating the Loft Feature:</vt:lpstr>
      <vt:lpstr>Creating the Loft Feature:</vt:lpstr>
      <vt:lpstr>Creating the Loft Feature:</vt:lpstr>
      <vt:lpstr>A Second Loft Feature Creates the Bit of the Chisel:</vt:lpstr>
      <vt:lpstr>To Create Sketch6:</vt:lpstr>
      <vt:lpstr>To Create Sketch6:</vt:lpstr>
      <vt:lpstr>To Create the Second Loft Feature:</vt:lpstr>
      <vt:lpstr>Finished Chisel</vt:lpstr>
      <vt:lpstr>Spring Assembly</vt:lpstr>
      <vt:lpstr>Binding Straps and Pad</vt:lpstr>
      <vt:lpstr>Binding Straps</vt:lpstr>
      <vt:lpstr>Foam Pad</vt:lpstr>
      <vt:lpstr>Binding Pad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Mountainboard - Lesson 7 Sweeps and Lofts – Springs and Binding</dc:title>
  <dc:creator>Jim Boland</dc:creator>
  <cp:lastModifiedBy>Jim Boland</cp:lastModifiedBy>
  <cp:revision>2</cp:revision>
  <dcterms:created xsi:type="dcterms:W3CDTF">2012-02-29T23:27:07Z</dcterms:created>
  <dcterms:modified xsi:type="dcterms:W3CDTF">2012-02-29T23:32:22Z</dcterms:modified>
</cp:coreProperties>
</file>