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1"/>
  </p:notesMasterIdLst>
  <p:handoutMasterIdLst>
    <p:handoutMasterId r:id="rId92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7" r:id="rId55"/>
    <p:sldId id="318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26" r:id="rId64"/>
    <p:sldId id="327" r:id="rId65"/>
    <p:sldId id="328" r:id="rId66"/>
    <p:sldId id="329" r:id="rId67"/>
    <p:sldId id="330" r:id="rId68"/>
    <p:sldId id="331" r:id="rId69"/>
    <p:sldId id="332" r:id="rId70"/>
    <p:sldId id="333" r:id="rId71"/>
    <p:sldId id="334" r:id="rId72"/>
    <p:sldId id="335" r:id="rId73"/>
    <p:sldId id="336" r:id="rId74"/>
    <p:sldId id="337" r:id="rId75"/>
    <p:sldId id="338" r:id="rId76"/>
    <p:sldId id="339" r:id="rId77"/>
    <p:sldId id="340" r:id="rId78"/>
    <p:sldId id="341" r:id="rId79"/>
    <p:sldId id="342" r:id="rId80"/>
    <p:sldId id="343" r:id="rId81"/>
    <p:sldId id="344" r:id="rId82"/>
    <p:sldId id="345" r:id="rId83"/>
    <p:sldId id="346" r:id="rId84"/>
    <p:sldId id="347" r:id="rId85"/>
    <p:sldId id="348" r:id="rId86"/>
    <p:sldId id="349" r:id="rId87"/>
    <p:sldId id="350" r:id="rId88"/>
    <p:sldId id="351" r:id="rId89"/>
    <p:sldId id="352" r:id="rId9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07/03/2012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64112"/>
            <a:ext cx="8077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B422D-67DF-4F43-A208-C0A8B334FB91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7C139-C7F5-4DB3-A6AF-7FD045478A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3366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71628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02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76200"/>
            <a:ext cx="71628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710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50EAF-FA48-4540-800C-59AEBA75304A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3B7F0-36D1-43B5-96B1-3EFAEDB175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01232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  <p:sldLayoutId id="2147483670" r:id="rId20"/>
    <p:sldLayoutId id="2147483671" r:id="rId21"/>
    <p:sldLayoutId id="2147483672" r:id="rId2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0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0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0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0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0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00.png"/><Relationship Id="rId4" Type="http://schemas.openxmlformats.org/officeDocument/2006/relationships/image" Target="../media/image99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9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9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43000" y="16129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Mountainboard - Lesson 9</a:t>
            </a:r>
            <a:br>
              <a:rPr lang="en-US" dirty="0" smtClean="0"/>
            </a:br>
            <a:r>
              <a:rPr lang="en-US" dirty="0" smtClean="0"/>
              <a:t>Presenting Results</a:t>
            </a:r>
          </a:p>
        </p:txBody>
      </p:sp>
      <p:sp>
        <p:nvSpPr>
          <p:cNvPr id="9219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4724400" y="2971800"/>
            <a:ext cx="4267200" cy="28194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58972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General Drawing Rules – Dimensions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256587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Dimension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features in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view where they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can be seen true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size and shape.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Use diameter dimensions for circles.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Use radial dimensions for arcs.</a:t>
            </a:r>
          </a:p>
        </p:txBody>
      </p:sp>
      <p:pic>
        <p:nvPicPr>
          <p:cNvPr id="7066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7925" y="1419225"/>
            <a:ext cx="5181600" cy="2525713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848816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0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0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General Drawing Rules – Dimensions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493125" cy="915987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Omit unnecessary dimensions.</a:t>
            </a:r>
          </a:p>
        </p:txBody>
      </p:sp>
      <p:pic>
        <p:nvPicPr>
          <p:cNvPr id="7270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8150" y="2282825"/>
            <a:ext cx="4003675" cy="2439988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72710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62500" y="2282825"/>
            <a:ext cx="4003675" cy="2439988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2057400" y="4981575"/>
            <a:ext cx="91598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>
                <a:solidFill>
                  <a:schemeClr val="hlink"/>
                </a:solidFill>
              </a:rPr>
              <a:t>This</a:t>
            </a:r>
          </a:p>
        </p:txBody>
      </p:sp>
      <p:sp>
        <p:nvSpPr>
          <p:cNvPr id="72715" name="Text Box 11"/>
          <p:cNvSpPr txBox="1">
            <a:spLocks noChangeArrowheads="1"/>
          </p:cNvSpPr>
          <p:nvPr/>
        </p:nvSpPr>
        <p:spPr bwMode="auto">
          <a:xfrm>
            <a:off x="6019800" y="4981575"/>
            <a:ext cx="16081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>
                <a:solidFill>
                  <a:schemeClr val="hlink"/>
                </a:solidFill>
              </a:rPr>
              <a:t>Not This</a:t>
            </a:r>
          </a:p>
        </p:txBody>
      </p:sp>
      <p:sp>
        <p:nvSpPr>
          <p:cNvPr id="19464" name="Line 12"/>
          <p:cNvSpPr>
            <a:spLocks noChangeShapeType="1"/>
          </p:cNvSpPr>
          <p:nvPr/>
        </p:nvSpPr>
        <p:spPr bwMode="auto">
          <a:xfrm>
            <a:off x="4495800" y="6096000"/>
            <a:ext cx="5334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97615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4" grpId="0"/>
      <p:bldP spid="727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Arial" charset="0"/>
                <a:cs typeface="Arial" charset="0"/>
              </a:rPr>
              <a:t>Dimension Guidelines – Appearance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305800" cy="5410200"/>
          </a:xfrm>
        </p:spPr>
        <p:txBody>
          <a:bodyPr/>
          <a:lstStyle/>
          <a:p>
            <a:pPr eaLnBrk="1" hangingPunct="1">
              <a:spcBef>
                <a:spcPts val="1500"/>
              </a:spcBef>
            </a:pPr>
            <a:r>
              <a:rPr lang="en-US" sz="2100" smtClean="0">
                <a:latin typeface="Arial" charset="0"/>
                <a:cs typeface="Arial" charset="0"/>
              </a:rPr>
              <a:t>Place dimensions away from the profile lines.</a:t>
            </a:r>
          </a:p>
          <a:p>
            <a:pPr eaLnBrk="1" hangingPunct="1">
              <a:spcBef>
                <a:spcPts val="1500"/>
              </a:spcBef>
            </a:pPr>
            <a:r>
              <a:rPr lang="en-US" sz="2100" smtClean="0">
                <a:latin typeface="Arial" charset="0"/>
                <a:cs typeface="Arial" charset="0"/>
              </a:rPr>
              <a:t>Allow space between individual dimensions.</a:t>
            </a:r>
          </a:p>
          <a:p>
            <a:pPr eaLnBrk="1" hangingPunct="1">
              <a:spcBef>
                <a:spcPts val="1500"/>
              </a:spcBef>
            </a:pPr>
            <a:r>
              <a:rPr lang="en-US" sz="2100" smtClean="0">
                <a:latin typeface="Arial" charset="0"/>
                <a:cs typeface="Arial" charset="0"/>
              </a:rPr>
              <a:t>A gap must exist between the profile lines and the extension lines.</a:t>
            </a:r>
          </a:p>
          <a:p>
            <a:pPr eaLnBrk="1" hangingPunct="1">
              <a:spcBef>
                <a:spcPts val="1500"/>
              </a:spcBef>
            </a:pPr>
            <a:r>
              <a:rPr lang="en-US" sz="2100" smtClean="0">
                <a:latin typeface="Arial" charset="0"/>
                <a:cs typeface="Arial" charset="0"/>
              </a:rPr>
              <a:t>The size and style of leader line, text, and arrows should be consistent throughout the drawing.</a:t>
            </a:r>
          </a:p>
          <a:p>
            <a:pPr eaLnBrk="1" hangingPunct="1">
              <a:spcBef>
                <a:spcPts val="1500"/>
              </a:spcBef>
            </a:pPr>
            <a:r>
              <a:rPr lang="en-US" sz="2100" smtClean="0">
                <a:latin typeface="Arial" charset="0"/>
                <a:cs typeface="Arial" charset="0"/>
              </a:rPr>
              <a:t>Display only the number of decimal places required for manufacturing precision.</a:t>
            </a:r>
          </a:p>
          <a:p>
            <a:pPr eaLnBrk="1" hangingPunct="1">
              <a:spcBef>
                <a:spcPts val="1500"/>
              </a:spcBef>
            </a:pPr>
            <a:r>
              <a:rPr lang="en-US" sz="2100" smtClean="0">
                <a:latin typeface="Arial" charset="0"/>
                <a:cs typeface="Arial" charset="0"/>
              </a:rPr>
              <a:t>Neatness counts!</a:t>
            </a:r>
          </a:p>
        </p:txBody>
      </p:sp>
    </p:spTree>
    <p:extLst>
      <p:ext uri="{BB962C8B-B14F-4D97-AF65-F5344CB8AC3E}">
        <p14:creationId xmlns:p14="http://schemas.microsoft.com/office/powerpoint/2010/main" val="42764714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Drawing Appearance – Not Good</a:t>
            </a:r>
          </a:p>
        </p:txBody>
      </p:sp>
      <p:pic>
        <p:nvPicPr>
          <p:cNvPr id="768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70075" y="1281113"/>
            <a:ext cx="5864225" cy="4525962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7450702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Drawing Appearance – Much Better</a:t>
            </a:r>
          </a:p>
        </p:txBody>
      </p:sp>
      <p:pic>
        <p:nvPicPr>
          <p:cNvPr id="788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14513" y="1281113"/>
            <a:ext cx="5975350" cy="4525962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89846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What is a Drawing Template?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219200"/>
            <a:ext cx="7891200" cy="436818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ts val="18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A Drawing Template is the foundation for drawing information.</a:t>
            </a:r>
          </a:p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A drawing template specifies: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Sheet (paper) size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Orientation - Landscape or Portrait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Sheet Format</a:t>
            </a:r>
          </a:p>
          <a:p>
            <a:pPr lvl="1" eaLnBrk="1" hangingPunct="1"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Borders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Title block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Data forms and tables such as bill of materials or revision history</a:t>
            </a:r>
            <a:endParaRPr lang="en-US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1827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Arial" charset="0"/>
                <a:cs typeface="Arial" charset="0"/>
              </a:rPr>
              <a:t>Drawing Templates Choices in SolidWorks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Standard SolidWorks drawing template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Tutorial drawing template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Custom template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No template</a:t>
            </a:r>
          </a:p>
        </p:txBody>
      </p:sp>
    </p:spTree>
    <p:extLst>
      <p:ext uri="{BB962C8B-B14F-4D97-AF65-F5344CB8AC3E}">
        <p14:creationId xmlns:p14="http://schemas.microsoft.com/office/powerpoint/2010/main" val="35320281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4" descr="FileN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133600"/>
            <a:ext cx="570547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6038"/>
            <a:ext cx="8610600" cy="839787"/>
          </a:xfrm>
        </p:spPr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To Create a New Drawing Using a Document Template: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3581400"/>
          </a:xfrm>
        </p:spPr>
        <p:txBody>
          <a:bodyPr/>
          <a:lstStyle/>
          <a:p>
            <a:pPr marL="533400" indent="-533400" eaLnBrk="1" hangingPunct="1">
              <a:lnSpc>
                <a:spcPct val="85000"/>
              </a:lnSpc>
              <a:spcBef>
                <a:spcPts val="1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New</a:t>
            </a:r>
            <a:r>
              <a:rPr lang="en-US" smtClean="0">
                <a:latin typeface="Arial" charset="0"/>
                <a:cs typeface="Arial" charset="0"/>
              </a:rPr>
              <a:t>      on the Standard toolbar.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Tutorial </a:t>
            </a:r>
            <a:br>
              <a:rPr lang="en-US" u="sng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tab.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Double-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click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drawing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icon.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810000" y="2590800"/>
            <a:ext cx="1658938" cy="1625600"/>
            <a:chOff x="2544" y="1728"/>
            <a:chExt cx="1045" cy="1024"/>
          </a:xfrm>
        </p:grpSpPr>
        <p:sp>
          <p:nvSpPr>
            <p:cNvPr id="25615" name="Line 9"/>
            <p:cNvSpPr>
              <a:spLocks noChangeShapeType="1"/>
            </p:cNvSpPr>
            <p:nvPr/>
          </p:nvSpPr>
          <p:spPr bwMode="auto">
            <a:xfrm flipV="1">
              <a:off x="2552" y="1728"/>
              <a:ext cx="136" cy="91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6" name="Line 10"/>
            <p:cNvSpPr>
              <a:spLocks noChangeShapeType="1"/>
            </p:cNvSpPr>
            <p:nvPr/>
          </p:nvSpPr>
          <p:spPr bwMode="auto">
            <a:xfrm>
              <a:off x="2544" y="2640"/>
              <a:ext cx="24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7" name="Text Box 12"/>
            <p:cNvSpPr txBox="1">
              <a:spLocks noChangeArrowheads="1"/>
            </p:cNvSpPr>
            <p:nvPr/>
          </p:nvSpPr>
          <p:spPr bwMode="auto">
            <a:xfrm>
              <a:off x="2740" y="2548"/>
              <a:ext cx="849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34950" indent="-23495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1600">
                  <a:solidFill>
                    <a:schemeClr val="hlink"/>
                  </a:solidFill>
                </a:rPr>
                <a:t>Tutorial Tab</a:t>
              </a:r>
            </a:p>
          </p:txBody>
        </p:sp>
      </p:grp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4495800" y="3048000"/>
            <a:ext cx="1752600" cy="879475"/>
            <a:chOff x="2940" y="1920"/>
            <a:chExt cx="1104" cy="554"/>
          </a:xfrm>
        </p:grpSpPr>
        <p:sp>
          <p:nvSpPr>
            <p:cNvPr id="25612" name="Line 8"/>
            <p:cNvSpPr>
              <a:spLocks noChangeShapeType="1"/>
            </p:cNvSpPr>
            <p:nvPr/>
          </p:nvSpPr>
          <p:spPr bwMode="auto">
            <a:xfrm flipV="1">
              <a:off x="2948" y="1920"/>
              <a:ext cx="172" cy="44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3" name="Line 11"/>
            <p:cNvSpPr>
              <a:spLocks noChangeShapeType="1"/>
            </p:cNvSpPr>
            <p:nvPr/>
          </p:nvSpPr>
          <p:spPr bwMode="auto">
            <a:xfrm>
              <a:off x="2940" y="2364"/>
              <a:ext cx="144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4" name="Text Box 13"/>
            <p:cNvSpPr txBox="1">
              <a:spLocks noChangeArrowheads="1"/>
            </p:cNvSpPr>
            <p:nvPr/>
          </p:nvSpPr>
          <p:spPr bwMode="auto">
            <a:xfrm>
              <a:off x="3124" y="2270"/>
              <a:ext cx="920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34950" indent="-23495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1600">
                  <a:solidFill>
                    <a:schemeClr val="hlink"/>
                  </a:solidFill>
                </a:rPr>
                <a:t>Drawing Icon</a:t>
              </a:r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4914900" y="4343400"/>
            <a:ext cx="2247900" cy="487363"/>
            <a:chOff x="3096" y="2736"/>
            <a:chExt cx="1416" cy="307"/>
          </a:xfrm>
        </p:grpSpPr>
        <p:sp>
          <p:nvSpPr>
            <p:cNvPr id="25609" name="Text Box 14"/>
            <p:cNvSpPr txBox="1">
              <a:spLocks noChangeArrowheads="1"/>
            </p:cNvSpPr>
            <p:nvPr/>
          </p:nvSpPr>
          <p:spPr bwMode="auto">
            <a:xfrm>
              <a:off x="3096" y="2839"/>
              <a:ext cx="600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34950" indent="-23495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1pPr>
              <a:lvl2pPr marL="742950" indent="-28575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2pPr>
              <a:lvl3pPr marL="11430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3pPr>
              <a:lvl4pPr marL="16002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4pPr>
              <a:lvl5pPr marL="2057400" indent="-228600" eaLnBrk="0" hangingPunct="0">
                <a:defRPr sz="2800" b="1">
                  <a:solidFill>
                    <a:srgbClr val="000066"/>
                  </a:solidFill>
                  <a:latin typeface="Arial" charset="0"/>
                </a:defRPr>
              </a:lvl5pPr>
              <a:lvl6pPr marL="25146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6pPr>
              <a:lvl7pPr marL="29718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7pPr>
              <a:lvl8pPr marL="34290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8pPr>
              <a:lvl9pPr marL="3886200" indent="-228600" eaLnBrk="0" fontAlgn="base" hangingPunct="0">
                <a:lnSpc>
                  <a:spcPct val="95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accent1"/>
                </a:buClr>
                <a:buChar char="•"/>
                <a:defRPr sz="2800" b="1">
                  <a:solidFill>
                    <a:srgbClr val="000066"/>
                  </a:solidFill>
                  <a:latin typeface="Arial" charset="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sz="1600">
                  <a:solidFill>
                    <a:schemeClr val="hlink"/>
                  </a:solidFill>
                </a:rPr>
                <a:t>Preview</a:t>
              </a:r>
            </a:p>
          </p:txBody>
        </p:sp>
        <p:sp>
          <p:nvSpPr>
            <p:cNvPr id="25610" name="Line 15"/>
            <p:cNvSpPr>
              <a:spLocks noChangeShapeType="1"/>
            </p:cNvSpPr>
            <p:nvPr/>
          </p:nvSpPr>
          <p:spPr bwMode="auto">
            <a:xfrm>
              <a:off x="3740" y="2952"/>
              <a:ext cx="264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1" name="Line 16"/>
            <p:cNvSpPr>
              <a:spLocks noChangeShapeType="1"/>
            </p:cNvSpPr>
            <p:nvPr/>
          </p:nvSpPr>
          <p:spPr bwMode="auto">
            <a:xfrm flipV="1">
              <a:off x="4000" y="2736"/>
              <a:ext cx="512" cy="21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1512" name="Picture 22" descr="icon_n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25095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61948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Sample Drawing Template</a:t>
            </a:r>
          </a:p>
        </p:txBody>
      </p:sp>
      <p:pic>
        <p:nvPicPr>
          <p:cNvPr id="860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85950" y="1281113"/>
            <a:ext cx="5832475" cy="4525962"/>
          </a:xfrm>
          <a:noFill/>
        </p:spPr>
      </p:pic>
    </p:spTree>
    <p:extLst>
      <p:ext uri="{BB962C8B-B14F-4D97-AF65-F5344CB8AC3E}">
        <p14:creationId xmlns:p14="http://schemas.microsoft.com/office/powerpoint/2010/main" val="34865567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Edit Sheet vs. Edit Sheet Format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534400" cy="54864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5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There are two modes in the drawing:</a:t>
            </a:r>
          </a:p>
          <a:p>
            <a:pPr eaLnBrk="1" hangingPunct="1">
              <a:lnSpc>
                <a:spcPct val="85000"/>
              </a:lnSpc>
              <a:spcBef>
                <a:spcPts val="1000"/>
              </a:spcBef>
            </a:pPr>
            <a:r>
              <a:rPr lang="en-US" u="sng" smtClean="0">
                <a:solidFill>
                  <a:schemeClr val="hlink"/>
                </a:solidFill>
                <a:latin typeface="Arial" charset="0"/>
                <a:cs typeface="Arial" charset="0"/>
              </a:rPr>
              <a:t>Edit Sheet</a:t>
            </a: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This is the mode you use to make detailed drawings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Used 99+% of the time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Add or modify views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Add or modify dimensions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Add or modify text notes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u="sng" smtClean="0">
                <a:solidFill>
                  <a:schemeClr val="hlink"/>
                </a:solidFill>
                <a:latin typeface="Arial" charset="0"/>
                <a:cs typeface="Arial" charset="0"/>
              </a:rPr>
              <a:t>Edit Sheet Format</a:t>
            </a: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Change the title block size and text headings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Change the border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Incorporate a company logo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Add standard text that appears on every drawing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3238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80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80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80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80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880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80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880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Engineering Drawings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Drawings communicate three things about the objects they represent: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solidFill>
                  <a:schemeClr val="hlink"/>
                </a:solidFill>
                <a:latin typeface="Arial" charset="0"/>
                <a:cs typeface="Arial" charset="0"/>
              </a:rPr>
              <a:t>Shape</a:t>
            </a:r>
            <a:r>
              <a:rPr lang="en-US" b="1" smtClean="0">
                <a:latin typeface="Arial" charset="0"/>
                <a:cs typeface="Arial" charset="0"/>
              </a:rPr>
              <a:t> – </a:t>
            </a:r>
            <a:r>
              <a:rPr lang="en-US" b="1" i="1" smtClean="0">
                <a:latin typeface="Arial" charset="0"/>
                <a:cs typeface="Arial" charset="0"/>
              </a:rPr>
              <a:t>Views</a:t>
            </a:r>
            <a:r>
              <a:rPr lang="en-US" b="1" smtClean="0">
                <a:latin typeface="Arial" charset="0"/>
                <a:cs typeface="Arial" charset="0"/>
              </a:rPr>
              <a:t> communicate the shape of an object.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solidFill>
                  <a:schemeClr val="hlink"/>
                </a:solidFill>
                <a:latin typeface="Arial" charset="0"/>
                <a:cs typeface="Arial" charset="0"/>
              </a:rPr>
              <a:t>Size</a:t>
            </a:r>
            <a:r>
              <a:rPr lang="en-US" b="1" smtClean="0">
                <a:latin typeface="Arial" charset="0"/>
                <a:cs typeface="Arial" charset="0"/>
              </a:rPr>
              <a:t> – </a:t>
            </a:r>
            <a:r>
              <a:rPr lang="en-US" b="1" i="1" smtClean="0">
                <a:latin typeface="Arial" charset="0"/>
                <a:cs typeface="Arial" charset="0"/>
              </a:rPr>
              <a:t>Dimensions</a:t>
            </a:r>
            <a:r>
              <a:rPr lang="en-US" b="1" smtClean="0">
                <a:latin typeface="Arial" charset="0"/>
                <a:cs typeface="Arial" charset="0"/>
              </a:rPr>
              <a:t> communicate the size of an object.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solidFill>
                  <a:schemeClr val="hlink"/>
                </a:solidFill>
                <a:latin typeface="Arial" charset="0"/>
                <a:cs typeface="Arial" charset="0"/>
              </a:rPr>
              <a:t>Other information</a:t>
            </a:r>
            <a:r>
              <a:rPr lang="en-US" b="1" smtClean="0">
                <a:latin typeface="Arial" charset="0"/>
                <a:cs typeface="Arial" charset="0"/>
              </a:rPr>
              <a:t> – </a:t>
            </a:r>
            <a:r>
              <a:rPr lang="en-US" b="1" i="1" smtClean="0">
                <a:latin typeface="Arial" charset="0"/>
                <a:cs typeface="Arial" charset="0"/>
              </a:rPr>
              <a:t>Notes</a:t>
            </a:r>
            <a:r>
              <a:rPr lang="en-US" b="1" smtClean="0">
                <a:latin typeface="Arial" charset="0"/>
                <a:cs typeface="Arial" charset="0"/>
              </a:rPr>
              <a:t> communicate non-graphic information about manufacturing processes such as drill, ream, bore, paint, plate, grind, heat treat, remove burrs, and so forth.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61238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Title Block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25146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Contains vital part and/or assembly information.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Each company can have a unique version of a title block.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Typical title block information includes: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graphicFrame>
        <p:nvGraphicFramePr>
          <p:cNvPr id="89134" name="Group 4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86785107"/>
              </p:ext>
            </p:extLst>
          </p:nvPr>
        </p:nvGraphicFramePr>
        <p:xfrm>
          <a:off x="1524000" y="3581400"/>
          <a:ext cx="6477000" cy="2286000"/>
        </p:xfrm>
        <a:graphic>
          <a:graphicData uri="http://schemas.openxmlformats.org/drawingml/2006/table">
            <a:tbl>
              <a:tblPr/>
              <a:tblGrid>
                <a:gridCol w="3238500"/>
                <a:gridCol w="3238500"/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Company 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Material &amp; Finish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Part 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Tolerance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Part 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Drawing scale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Drawing 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Sheet size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Revision 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Revision block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Sheet number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Drawn By/Checked By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02396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9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Edit the Title Block: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2830512" cy="4862512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Right-click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in the graphics area, and select </a:t>
            </a:r>
            <a:r>
              <a:rPr lang="en-US" u="sng" smtClean="0">
                <a:latin typeface="Arial" charset="0"/>
                <a:cs typeface="Arial" charset="0"/>
              </a:rPr>
              <a:t>Edit Sheet Format</a:t>
            </a:r>
            <a:r>
              <a:rPr lang="en-US" smtClean="0">
                <a:latin typeface="Arial" charset="0"/>
                <a:cs typeface="Arial" charset="0"/>
              </a:rPr>
              <a:t> from the shortcut menu.</a:t>
            </a:r>
          </a:p>
          <a:p>
            <a:pPr marL="457200" indent="-457200"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92173" name="Picture 1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0400" y="1295400"/>
            <a:ext cx="5608638" cy="4348163"/>
          </a:xfrm>
          <a:noFill/>
        </p:spPr>
      </p:pic>
      <p:pic>
        <p:nvPicPr>
          <p:cNvPr id="25605" name="Picture 15" descr="EditSheetForma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752600"/>
            <a:ext cx="1444625" cy="248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356075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Title Block: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2133600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Zoom in on the title block.</a:t>
            </a:r>
          </a:p>
          <a:p>
            <a:pPr marL="533400" indent="-533400"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95239" name="Picture 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24100" y="2282825"/>
            <a:ext cx="5132388" cy="3024188"/>
          </a:xfrm>
          <a:noFill/>
        </p:spPr>
      </p:pic>
    </p:spTree>
    <p:extLst>
      <p:ext uri="{BB962C8B-B14F-4D97-AF65-F5344CB8AC3E}">
        <p14:creationId xmlns:p14="http://schemas.microsoft.com/office/powerpoint/2010/main" val="15981230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3" descr="TolbarFormat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71800"/>
            <a:ext cx="6248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Title Block: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732587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smtClean="0">
                <a:latin typeface="Arial" charset="0"/>
                <a:cs typeface="Arial" charset="0"/>
              </a:rPr>
              <a:t>Double-click the note that says &lt;COMPANY NAME&gt;.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PropertyManager and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pop-up formatting toolbar appear.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smtClean="0">
                <a:latin typeface="Arial" charset="0"/>
                <a:cs typeface="Arial" charset="0"/>
              </a:rPr>
              <a:t>Enter your school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name in the text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insertion box.</a:t>
            </a:r>
          </a:p>
        </p:txBody>
      </p:sp>
      <p:pic>
        <p:nvPicPr>
          <p:cNvPr id="97289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850" y="4327525"/>
            <a:ext cx="2830513" cy="1582738"/>
          </a:xfrm>
          <a:noFill/>
        </p:spPr>
      </p:pic>
      <p:pic>
        <p:nvPicPr>
          <p:cNvPr id="27654" name="Picture 14" descr="NoteP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447800"/>
            <a:ext cx="1471613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06323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Title Block: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339850"/>
            <a:ext cx="7799387" cy="4298950"/>
          </a:xfrm>
        </p:spPr>
        <p:txBody>
          <a:bodyPr/>
          <a:lstStyle/>
          <a:p>
            <a:pPr marL="533400" indent="-533400" eaLnBrk="1" hangingPunct="1">
              <a:spcBef>
                <a:spcPts val="15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Set the text justification to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Align Left</a:t>
            </a:r>
            <a:r>
              <a:rPr lang="en-US" smtClean="0">
                <a:latin typeface="Arial" charset="0"/>
                <a:cs typeface="Arial" charset="0"/>
              </a:rPr>
              <a:t>       and change the size and style of the text font.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       to apply the changes and close the PropertyManager.</a:t>
            </a:r>
          </a:p>
        </p:txBody>
      </p:sp>
      <p:pic>
        <p:nvPicPr>
          <p:cNvPr id="28675" name="Picture 18" descr="TolbarFormatt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667000"/>
            <a:ext cx="755015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1" descr="icon_align_lef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7" y="18288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19" descr="icon_generic_O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8100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433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Title Block: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335962" cy="2255837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7"/>
            </a:pPr>
            <a:r>
              <a:rPr lang="en-US" smtClean="0">
                <a:latin typeface="Arial" charset="0"/>
                <a:cs typeface="Arial" charset="0"/>
              </a:rPr>
              <a:t>Position the note so it is centered in the space.</a:t>
            </a:r>
          </a:p>
        </p:txBody>
      </p:sp>
      <p:pic>
        <p:nvPicPr>
          <p:cNvPr id="1044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2850" y="2706688"/>
            <a:ext cx="4560888" cy="2670175"/>
          </a:xfrm>
          <a:noFill/>
        </p:spPr>
      </p:pic>
    </p:spTree>
    <p:extLst>
      <p:ext uri="{BB962C8B-B14F-4D97-AF65-F5344CB8AC3E}">
        <p14:creationId xmlns:p14="http://schemas.microsoft.com/office/powerpoint/2010/main" val="278999274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Customizing the Part Name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24000"/>
            <a:ext cx="7891200" cy="4368184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  <a:buFont typeface="Wingdings" pitchFamily="2" charset="2"/>
              <a:buNone/>
            </a:pPr>
            <a:r>
              <a:rPr lang="en-US" dirty="0" smtClean="0">
                <a:solidFill>
                  <a:schemeClr val="hlink"/>
                </a:solidFill>
                <a:latin typeface="Arial" charset="0"/>
                <a:cs typeface="Arial" charset="0"/>
              </a:rPr>
              <a:t>Advanced Topic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The name of the part or assembly shown on the drawing changes with every new drawing.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It is not very efficient to have to edit the sheet format and the title block each time you make a new drawing.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It would be nice if the title block would automatically be filled in with the name of the part or assembly that is shown on the drawing.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This can be done.</a:t>
            </a:r>
          </a:p>
        </p:txBody>
      </p:sp>
    </p:spTree>
    <p:extLst>
      <p:ext uri="{BB962C8B-B14F-4D97-AF65-F5344CB8AC3E}">
        <p14:creationId xmlns:p14="http://schemas.microsoft.com/office/powerpoint/2010/main" val="15652437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7" descr="NotePM"/>
          <p:cNvPicPr>
            <a:picLocks noChangeAspect="1" noChangeArrowheads="1"/>
          </p:cNvPicPr>
          <p:nvPr/>
        </p:nvPicPr>
        <p:blipFill>
          <a:blip r:embed="rId2"/>
          <a:srcRect r="519" b="32283"/>
          <a:stretch>
            <a:fillRect/>
          </a:stretch>
        </p:blipFill>
        <p:spPr bwMode="auto">
          <a:xfrm>
            <a:off x="6781800" y="1905000"/>
            <a:ext cx="1828800" cy="327660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Part Name: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291262" cy="4862512"/>
          </a:xfrm>
        </p:spPr>
        <p:txBody>
          <a:bodyPr/>
          <a:lstStyle/>
          <a:p>
            <a:pPr marL="457200" indent="-457200" eaLnBrk="1" hangingPunct="1">
              <a:spcBef>
                <a:spcPts val="1500"/>
              </a:spcBef>
              <a:buFont typeface="Wingdings" pitchFamily="2" charset="2"/>
              <a:buNone/>
            </a:pPr>
            <a:r>
              <a:rPr lang="en-US" smtClean="0">
                <a:solidFill>
                  <a:schemeClr val="hlink"/>
                </a:solidFill>
                <a:latin typeface="Arial" charset="0"/>
                <a:cs typeface="Arial" charset="0"/>
              </a:rPr>
              <a:t>Advanced Topic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Note</a:t>
            </a:r>
            <a:r>
              <a:rPr lang="en-US" smtClean="0">
                <a:latin typeface="Arial" charset="0"/>
                <a:cs typeface="Arial" charset="0"/>
              </a:rPr>
              <a:t>       on the Annotation toolbar, or click </a:t>
            </a:r>
            <a:r>
              <a:rPr lang="en-US" u="sng" smtClean="0">
                <a:latin typeface="Arial" charset="0"/>
                <a:cs typeface="Arial" charset="0"/>
              </a:rPr>
              <a:t>Insert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Annotations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Note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457200" indent="-457200"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    The PropertyManager appears.</a:t>
            </a:r>
          </a:p>
          <a:p>
            <a:pPr marL="457200" indent="-457200" eaLnBrk="1" hangingPunct="1">
              <a:spcBef>
                <a:spcPts val="15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Click the </a:t>
            </a:r>
            <a:r>
              <a:rPr lang="en-US" u="sng" smtClean="0">
                <a:latin typeface="Arial" charset="0"/>
                <a:cs typeface="Arial" charset="0"/>
              </a:rPr>
              <a:t>Link to Property</a:t>
            </a:r>
            <a:r>
              <a:rPr lang="en-US" smtClean="0">
                <a:latin typeface="Arial" charset="0"/>
                <a:cs typeface="Arial" charset="0"/>
              </a:rPr>
              <a:t> button     .</a:t>
            </a:r>
          </a:p>
          <a:p>
            <a:pPr marL="457200" indent="-457200"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31749" name="Picture 15" descr="icon_no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14538"/>
            <a:ext cx="28416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Rectangle 18"/>
          <p:cNvSpPr>
            <a:spLocks noChangeArrowheads="1"/>
          </p:cNvSpPr>
          <p:nvPr/>
        </p:nvSpPr>
        <p:spPr bwMode="auto">
          <a:xfrm>
            <a:off x="6705600" y="5137150"/>
            <a:ext cx="1981200" cy="76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1751" name="Picture 19" descr="Icon_LinkPropert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890963"/>
            <a:ext cx="311150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072789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9" descr="LinkToPropert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981200"/>
            <a:ext cx="410527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Part Name: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295400"/>
            <a:ext cx="5976937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solidFill>
                  <a:schemeClr val="hlink"/>
                </a:solidFill>
                <a:latin typeface="Arial" charset="0"/>
                <a:cs typeface="Arial" charset="0"/>
              </a:rPr>
              <a:t>Advanced Topic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dirty="0" smtClean="0">
                <a:latin typeface="Arial" charset="0"/>
                <a:cs typeface="Arial" charset="0"/>
              </a:rPr>
              <a:t>Click </a:t>
            </a:r>
            <a:r>
              <a:rPr lang="en-US" u="sng" dirty="0" smtClean="0">
                <a:latin typeface="Arial" charset="0"/>
                <a:cs typeface="Arial" charset="0"/>
              </a:rPr>
              <a:t>Model in view </a:t>
            </a:r>
            <a:br>
              <a:rPr lang="en-US" u="sng" dirty="0" smtClean="0">
                <a:latin typeface="Arial" charset="0"/>
                <a:cs typeface="Arial" charset="0"/>
              </a:rPr>
            </a:br>
            <a:r>
              <a:rPr lang="en-US" u="sng" dirty="0" smtClean="0">
                <a:latin typeface="Arial" charset="0"/>
                <a:cs typeface="Arial" charset="0"/>
              </a:rPr>
              <a:t>specified in sheet </a:t>
            </a:r>
            <a:br>
              <a:rPr lang="en-US" u="sng" dirty="0" smtClean="0">
                <a:latin typeface="Arial" charset="0"/>
                <a:cs typeface="Arial" charset="0"/>
              </a:rPr>
            </a:br>
            <a:r>
              <a:rPr lang="en-US" u="sng" dirty="0" smtClean="0">
                <a:latin typeface="Arial" charset="0"/>
                <a:cs typeface="Arial" charset="0"/>
              </a:rPr>
              <a:t>properties</a:t>
            </a:r>
            <a:r>
              <a:rPr lang="en-US" dirty="0" smtClean="0">
                <a:latin typeface="Arial" charset="0"/>
                <a:cs typeface="Arial" charset="0"/>
              </a:rPr>
              <a:t>, and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choose </a:t>
            </a:r>
            <a:r>
              <a:rPr lang="en-US" u="sng" dirty="0" smtClean="0">
                <a:latin typeface="Arial" charset="0"/>
                <a:cs typeface="Arial" charset="0"/>
              </a:rPr>
              <a:t>SW-File </a:t>
            </a:r>
            <a:br>
              <a:rPr lang="en-US" u="sng" dirty="0" smtClean="0">
                <a:latin typeface="Arial" charset="0"/>
                <a:cs typeface="Arial" charset="0"/>
              </a:rPr>
            </a:br>
            <a:r>
              <a:rPr lang="en-US" u="sng" dirty="0" smtClean="0">
                <a:latin typeface="Arial" charset="0"/>
                <a:cs typeface="Arial" charset="0"/>
              </a:rPr>
              <a:t>Name</a:t>
            </a:r>
            <a:r>
              <a:rPr lang="en-US" dirty="0" smtClean="0">
                <a:latin typeface="Arial" charset="0"/>
                <a:cs typeface="Arial" charset="0"/>
              </a:rPr>
              <a:t> from the list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of properties.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dirty="0" smtClean="0">
                <a:latin typeface="Arial" charset="0"/>
                <a:cs typeface="Arial" charset="0"/>
              </a:rPr>
              <a:t>Click OK to add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property.</a:t>
            </a:r>
          </a:p>
          <a:p>
            <a:pPr marL="533400" indent="-533400" eaLnBrk="1" hangingPunct="1">
              <a:spcBef>
                <a:spcPts val="2000"/>
              </a:spcBef>
              <a:buFontTx/>
              <a:buNone/>
            </a:pPr>
            <a:endParaRPr lang="en-US" sz="2000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0838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2" descr="NoteP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1800" y="1371600"/>
            <a:ext cx="1838325" cy="483870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Part Name: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7548562" cy="4862512"/>
          </a:xfrm>
        </p:spPr>
        <p:txBody>
          <a:bodyPr/>
          <a:lstStyle/>
          <a:p>
            <a:pPr marL="533400" indent="-533400" eaLnBrk="1" hangingPunct="1">
              <a:spcBef>
                <a:spcPts val="1500"/>
              </a:spcBef>
              <a:buFont typeface="Wingdings" pitchFamily="2" charset="2"/>
              <a:buNone/>
            </a:pPr>
            <a:r>
              <a:rPr lang="en-US" smtClean="0">
                <a:solidFill>
                  <a:schemeClr val="hlink"/>
                </a:solidFill>
                <a:latin typeface="Arial" charset="0"/>
                <a:cs typeface="Arial" charset="0"/>
              </a:rPr>
              <a:t>Advanced Topic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In the PropertyManager,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set any other text properties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such as justification, or font.</a:t>
            </a:r>
          </a:p>
          <a:p>
            <a:pPr marL="533400" indent="-533400" eaLnBrk="1" hangingPunct="1">
              <a:buFont typeface="Wingdings" pitchFamily="2" charset="2"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46611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Sample Engineering Drawing</a:t>
            </a:r>
          </a:p>
        </p:txBody>
      </p:sp>
      <p:pic>
        <p:nvPicPr>
          <p:cNvPr id="5120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295400"/>
            <a:ext cx="8189913" cy="4751388"/>
          </a:xfrm>
          <a:noFill/>
        </p:spPr>
      </p:pic>
    </p:spTree>
    <p:extLst>
      <p:ext uri="{BB962C8B-B14F-4D97-AF65-F5344CB8AC3E}">
        <p14:creationId xmlns:p14="http://schemas.microsoft.com/office/powerpoint/2010/main" val="35508242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Editing the Part Name: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665787" cy="4862512"/>
          </a:xfrm>
        </p:spPr>
        <p:txBody>
          <a:bodyPr/>
          <a:lstStyle/>
          <a:p>
            <a:pPr marL="533400" indent="-533400" eaLnBrk="1" hangingPunct="1">
              <a:spcBef>
                <a:spcPts val="1500"/>
              </a:spcBef>
              <a:buFont typeface="Wingdings" pitchFamily="2" charset="2"/>
              <a:buNone/>
            </a:pPr>
            <a:r>
              <a:rPr lang="en-US" smtClean="0">
                <a:solidFill>
                  <a:schemeClr val="hlink"/>
                </a:solidFill>
                <a:latin typeface="Arial" charset="0"/>
                <a:cs typeface="Arial" charset="0"/>
              </a:rPr>
              <a:t>Advanced Topic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 startAt="6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      to apply the changes and close the PropertyManager.</a:t>
            </a:r>
          </a:p>
          <a:p>
            <a:pPr marL="533400" indent="-533400" eaLnBrk="1" hangingPunct="1"/>
            <a:endParaRPr lang="en-US" sz="2000" smtClean="0">
              <a:latin typeface="Arial" charset="0"/>
              <a:cs typeface="Arial" charset="0"/>
            </a:endParaRPr>
          </a:p>
        </p:txBody>
      </p:sp>
      <p:pic>
        <p:nvPicPr>
          <p:cNvPr id="120838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4225" y="2001838"/>
            <a:ext cx="2751138" cy="1612900"/>
          </a:xfrm>
          <a:noFill/>
        </p:spPr>
      </p:pic>
      <p:pic>
        <p:nvPicPr>
          <p:cNvPr id="34821" name="Picture 8" descr="icon_generic_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050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76982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Advanced Topic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295400"/>
            <a:ext cx="7234237" cy="4862512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solidFill>
                  <a:schemeClr val="hlink"/>
                </a:solidFill>
                <a:latin typeface="Arial" charset="0"/>
                <a:cs typeface="Arial" charset="0"/>
              </a:rPr>
              <a:t>Advanced Topic</a:t>
            </a:r>
          </a:p>
          <a:p>
            <a:pPr marL="457200" indent="-457200" eaLnBrk="1" hangingPunct="1">
              <a:spcBef>
                <a:spcPts val="1500"/>
              </a:spcBef>
              <a:buFontTx/>
              <a:buAutoNum type="arabicPeriod" startAt="7"/>
            </a:pPr>
            <a:r>
              <a:rPr lang="en-US" dirty="0" smtClean="0">
                <a:latin typeface="Arial" charset="0"/>
                <a:cs typeface="Arial" charset="0"/>
              </a:rPr>
              <a:t>Results.</a:t>
            </a:r>
          </a:p>
          <a:p>
            <a:pPr marL="457200" indent="-457200" eaLnBrk="1" hangingPunct="1">
              <a:spcBef>
                <a:spcPts val="1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     Currently the title block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shows the text of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property. However, when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first view is added to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drawing, that text will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change to become the file name of the referenced part or assembly.</a:t>
            </a:r>
          </a:p>
          <a:p>
            <a:pPr marL="457200" indent="-457200" eaLnBrk="1" hangingPunct="1">
              <a:buFontTx/>
              <a:buChar char="•"/>
            </a:pPr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118795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2286000"/>
            <a:ext cx="2928938" cy="1744663"/>
          </a:xfrm>
          <a:noFill/>
        </p:spPr>
      </p:pic>
    </p:spTree>
    <p:extLst>
      <p:ext uri="{BB962C8B-B14F-4D97-AF65-F5344CB8AC3E}">
        <p14:creationId xmlns:p14="http://schemas.microsoft.com/office/powerpoint/2010/main" val="285505917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8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10"/>
          <p:cNvGrpSpPr>
            <a:grpSpLocks/>
          </p:cNvGrpSpPr>
          <p:nvPr/>
        </p:nvGrpSpPr>
        <p:grpSpPr bwMode="auto">
          <a:xfrm>
            <a:off x="3200400" y="1447800"/>
            <a:ext cx="5334000" cy="4127500"/>
            <a:chOff x="2304" y="816"/>
            <a:chExt cx="3360" cy="2600"/>
          </a:xfrm>
        </p:grpSpPr>
        <p:pic>
          <p:nvPicPr>
            <p:cNvPr id="40965" name="Picture 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816"/>
              <a:ext cx="3360" cy="2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66" name="Picture 9" descr="EditSheet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960"/>
              <a:ext cx="1330" cy="2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Switching to Edit Sheet Mode: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3455987" cy="4862512"/>
          </a:xfrm>
        </p:spPr>
        <p:txBody>
          <a:bodyPr/>
          <a:lstStyle/>
          <a:p>
            <a:pPr marL="457200" indent="-4572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Right-click in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graphics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area, and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select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Edit Sheet</a:t>
            </a:r>
            <a:r>
              <a:rPr lang="en-US" smtClean="0">
                <a:latin typeface="Arial" charset="0"/>
                <a:cs typeface="Arial" charset="0"/>
              </a:rPr>
              <a:t> from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shortcut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menu.</a:t>
            </a:r>
          </a:p>
          <a:p>
            <a:pPr marL="457200" indent="-4572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This is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mode you must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be in when you make drawings.</a:t>
            </a:r>
          </a:p>
        </p:txBody>
      </p:sp>
    </p:spTree>
    <p:extLst>
      <p:ext uri="{BB962C8B-B14F-4D97-AF65-F5344CB8AC3E}">
        <p14:creationId xmlns:p14="http://schemas.microsoft.com/office/powerpoint/2010/main" val="17412666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Detailing Options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89252" y="1295400"/>
            <a:ext cx="8570912" cy="48625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Dimensioning Standards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Dimensioning standards determine things such as arrowhead style and dimension text position.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The Tutorial drawing template uses the ISO standard.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ISO stands for International Organization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for Standardization.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ISO is widely used in European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countries.</a:t>
            </a:r>
          </a:p>
        </p:txBody>
      </p:sp>
      <p:pic>
        <p:nvPicPr>
          <p:cNvPr id="12595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5600" y="3276600"/>
            <a:ext cx="1466850" cy="2114550"/>
          </a:xfrm>
          <a:noFill/>
        </p:spPr>
      </p:pic>
    </p:spTree>
    <p:extLst>
      <p:ext uri="{BB962C8B-B14F-4D97-AF65-F5344CB8AC3E}">
        <p14:creationId xmlns:p14="http://schemas.microsoft.com/office/powerpoint/2010/main" val="11657588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5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Detailing Options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371600"/>
            <a:ext cx="8077200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solidFill>
                  <a:srgbClr val="000066"/>
                </a:solidFill>
                <a:latin typeface="Arial" charset="0"/>
                <a:cs typeface="Arial" charset="0"/>
              </a:rPr>
              <a:t>Dimensioning Standards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ANSI is widely used in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United States.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ANSI stands for American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National Standards Institute.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Other standards include BSI (British Standards Institution) and DIN (Deutsche Industries-</a:t>
            </a:r>
            <a:r>
              <a:rPr lang="en-US" dirty="0" err="1" smtClean="0">
                <a:latin typeface="Arial" charset="0"/>
                <a:cs typeface="Arial" charset="0"/>
              </a:rPr>
              <a:t>Normen</a:t>
            </a:r>
            <a:r>
              <a:rPr lang="en-US" dirty="0" smtClean="0">
                <a:latin typeface="Arial" charset="0"/>
                <a:cs typeface="Arial" charset="0"/>
              </a:rPr>
              <a:t>).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Customize the drawing template to use the ANSI standard.</a:t>
            </a:r>
          </a:p>
        </p:txBody>
      </p:sp>
      <p:pic>
        <p:nvPicPr>
          <p:cNvPr id="12800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56338" y="1931988"/>
            <a:ext cx="2349500" cy="1592262"/>
          </a:xfrm>
          <a:noFill/>
        </p:spPr>
      </p:pic>
    </p:spTree>
    <p:extLst>
      <p:ext uri="{BB962C8B-B14F-4D97-AF65-F5344CB8AC3E}">
        <p14:creationId xmlns:p14="http://schemas.microsoft.com/office/powerpoint/2010/main" val="402558156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2" descr="OptionsDetail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828800"/>
            <a:ext cx="4743450" cy="446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Detailing Options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6400800" cy="5410200"/>
          </a:xfrm>
        </p:spPr>
        <p:txBody>
          <a:bodyPr/>
          <a:lstStyle/>
          <a:p>
            <a:pPr marL="533400" indent="-533400" eaLnBrk="1" hangingPunct="1">
              <a:spcBef>
                <a:spcPts val="1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Setting the dimensioning standard: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Tools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Options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the </a:t>
            </a:r>
            <a:r>
              <a:rPr lang="en-US" u="sng" smtClean="0">
                <a:latin typeface="Arial" charset="0"/>
                <a:cs typeface="Arial" charset="0"/>
              </a:rPr>
              <a:t>Document </a:t>
            </a:r>
            <a:br>
              <a:rPr lang="en-US" u="sng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Properties</a:t>
            </a:r>
            <a:r>
              <a:rPr lang="en-US" smtClean="0">
                <a:latin typeface="Arial" charset="0"/>
                <a:cs typeface="Arial" charset="0"/>
              </a:rPr>
              <a:t> tab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Detailing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Select </a:t>
            </a:r>
            <a:r>
              <a:rPr lang="en-US" u="sng" smtClean="0">
                <a:latin typeface="Arial" charset="0"/>
                <a:cs typeface="Arial" charset="0"/>
              </a:rPr>
              <a:t>ANSI</a:t>
            </a:r>
            <a:r>
              <a:rPr lang="en-US" smtClean="0">
                <a:latin typeface="Arial" charset="0"/>
                <a:cs typeface="Arial" charset="0"/>
              </a:rPr>
              <a:t> from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</a:t>
            </a:r>
            <a:r>
              <a:rPr lang="en-US" u="sng" smtClean="0">
                <a:latin typeface="Arial" charset="0"/>
                <a:cs typeface="Arial" charset="0"/>
              </a:rPr>
              <a:t>Dimensioning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standard</a:t>
            </a:r>
            <a:r>
              <a:rPr lang="en-US" smtClean="0">
                <a:latin typeface="Arial" charset="0"/>
                <a:cs typeface="Arial" charset="0"/>
              </a:rPr>
              <a:t> list.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30055" name="Rectangle 7"/>
          <p:cNvSpPr>
            <a:spLocks noChangeArrowheads="1"/>
          </p:cNvSpPr>
          <p:nvPr/>
        </p:nvSpPr>
        <p:spPr bwMode="auto">
          <a:xfrm>
            <a:off x="4732338" y="2057400"/>
            <a:ext cx="762000" cy="15240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0056" name="Rectangle 8"/>
          <p:cNvSpPr>
            <a:spLocks noChangeArrowheads="1"/>
          </p:cNvSpPr>
          <p:nvPr/>
        </p:nvSpPr>
        <p:spPr bwMode="auto">
          <a:xfrm>
            <a:off x="4211638" y="2238375"/>
            <a:ext cx="400050" cy="17145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5283200" y="2379663"/>
            <a:ext cx="609600" cy="20955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2475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00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5" grpId="0" animBg="1"/>
      <p:bldP spid="130056" grpId="0" animBg="1"/>
      <p:bldP spid="13005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1" descr="OptionsAnnotationF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828800"/>
            <a:ext cx="4743450" cy="446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Detailing Options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6400800" cy="5410200"/>
          </a:xfrm>
        </p:spPr>
        <p:txBody>
          <a:bodyPr/>
          <a:lstStyle/>
          <a:p>
            <a:pPr marL="533400" indent="-533400" eaLnBrk="1" hangingPunct="1">
              <a:spcBef>
                <a:spcPts val="1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Setting text fonts: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Tools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Options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the </a:t>
            </a:r>
            <a:r>
              <a:rPr lang="en-US" u="sng" smtClean="0">
                <a:latin typeface="Arial" charset="0"/>
                <a:cs typeface="Arial" charset="0"/>
              </a:rPr>
              <a:t>Document </a:t>
            </a:r>
            <a:br>
              <a:rPr lang="en-US" u="sng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Properties</a:t>
            </a:r>
            <a:r>
              <a:rPr lang="en-US" smtClean="0">
                <a:latin typeface="Arial" charset="0"/>
                <a:cs typeface="Arial" charset="0"/>
              </a:rPr>
              <a:t> tab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Annotations </a:t>
            </a:r>
            <a:br>
              <a:rPr lang="en-US" u="sng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Font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Select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annotation type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from the list.</a:t>
            </a: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4737100" y="2057400"/>
            <a:ext cx="762000" cy="15240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53" name="Rectangle 9"/>
          <p:cNvSpPr>
            <a:spLocks noChangeArrowheads="1"/>
          </p:cNvSpPr>
          <p:nvPr/>
        </p:nvSpPr>
        <p:spPr bwMode="auto">
          <a:xfrm>
            <a:off x="4371975" y="3060700"/>
            <a:ext cx="638175" cy="161925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154" name="Rectangle 10"/>
          <p:cNvSpPr>
            <a:spLocks noChangeArrowheads="1"/>
          </p:cNvSpPr>
          <p:nvPr/>
        </p:nvSpPr>
        <p:spPr bwMode="auto">
          <a:xfrm>
            <a:off x="5257800" y="2486025"/>
            <a:ext cx="1143000" cy="180975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2940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4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4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4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4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4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4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4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2" grpId="0" animBg="1"/>
      <p:bldP spid="134153" grpId="0" animBg="1"/>
      <p:bldP spid="13415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8" descr="ChooseFon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905000"/>
            <a:ext cx="4657725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Detailing Options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6172200" cy="5334000"/>
          </a:xfrm>
        </p:spPr>
        <p:txBody>
          <a:bodyPr/>
          <a:lstStyle/>
          <a:p>
            <a:pPr marL="533400" indent="-533400" eaLnBrk="1" hangingPunct="1">
              <a:spcBef>
                <a:spcPts val="1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Setting text fonts continued: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The </a:t>
            </a:r>
            <a:r>
              <a:rPr lang="en-US" u="sng" smtClean="0">
                <a:latin typeface="Arial" charset="0"/>
                <a:cs typeface="Arial" charset="0"/>
              </a:rPr>
              <a:t>Choose Font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dialog box opens.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Make the desired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changes and click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03067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9" descr="SaveAsDrawingTempl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3848100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Saving a Custom Drawing Template: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7470775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File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Save As...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From the </a:t>
            </a:r>
            <a:r>
              <a:rPr lang="en-US" u="sng" smtClean="0">
                <a:latin typeface="Arial" charset="0"/>
                <a:cs typeface="Arial" charset="0"/>
              </a:rPr>
              <a:t>Save as type</a:t>
            </a:r>
            <a:r>
              <a:rPr lang="en-US" smtClean="0">
                <a:latin typeface="Arial" charset="0"/>
                <a:cs typeface="Arial" charset="0"/>
              </a:rPr>
              <a:t>: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list, click </a:t>
            </a:r>
            <a:r>
              <a:rPr lang="en-US" u="sng" smtClean="0">
                <a:latin typeface="Arial" charset="0"/>
                <a:cs typeface="Arial" charset="0"/>
              </a:rPr>
              <a:t>Drawing </a:t>
            </a:r>
            <a:br>
              <a:rPr lang="en-US" u="sng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Templates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z="900" smtClean="0">
              <a:latin typeface="Arial" charset="0"/>
              <a:cs typeface="Arial" charset="0"/>
            </a:endParaRPr>
          </a:p>
          <a:p>
            <a:pPr marL="533400" indent="-533400" eaLnBrk="1" hangingPunct="1">
              <a:spcBef>
                <a:spcPts val="1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     The system automati-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cally jumps to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directory where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templates are installed.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smtClean="0">
                <a:latin typeface="Arial" charset="0"/>
                <a:cs typeface="Arial" charset="0"/>
              </a:rPr>
              <a:t>Click       to create a new folder.</a:t>
            </a:r>
          </a:p>
          <a:p>
            <a:pPr marL="533400" indent="-533400" eaLnBrk="1" hangingPunct="1">
              <a:buFont typeface="Wingdings" pitchFamily="2" charset="2"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382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0200" y="5010150"/>
            <a:ext cx="393700" cy="323850"/>
          </a:xfrm>
          <a:noFill/>
        </p:spPr>
      </p:pic>
      <p:sp>
        <p:nvSpPr>
          <p:cNvPr id="138248" name="Rectangle 8"/>
          <p:cNvSpPr>
            <a:spLocks noChangeArrowheads="1"/>
          </p:cNvSpPr>
          <p:nvPr/>
        </p:nvSpPr>
        <p:spPr bwMode="auto">
          <a:xfrm>
            <a:off x="6019800" y="3048000"/>
            <a:ext cx="1685925" cy="20955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64860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8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8" descr="SaveAsCust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300" y="1371600"/>
            <a:ext cx="3848100" cy="306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Saving a Custom Drawing Template: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346417"/>
            <a:ext cx="4246562" cy="4862512"/>
          </a:xfrm>
        </p:spPr>
        <p:txBody>
          <a:bodyPr/>
          <a:lstStyle/>
          <a:p>
            <a:pPr marL="457200" indent="-4572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 startAt="4"/>
            </a:pPr>
            <a:r>
              <a:rPr lang="en-US" dirty="0" smtClean="0">
                <a:latin typeface="Arial" charset="0"/>
                <a:cs typeface="Arial" charset="0"/>
              </a:rPr>
              <a:t>Name the new folder </a:t>
            </a:r>
            <a:r>
              <a:rPr lang="en-US" i="1" dirty="0" smtClean="0">
                <a:latin typeface="Arial" charset="0"/>
                <a:cs typeface="Arial" charset="0"/>
              </a:rPr>
              <a:t>Custom</a:t>
            </a:r>
            <a:r>
              <a:rPr lang="en-US" dirty="0" smtClean="0">
                <a:latin typeface="Arial" charset="0"/>
                <a:cs typeface="Arial" charset="0"/>
              </a:rPr>
              <a:t>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 startAt="4"/>
            </a:pPr>
            <a:r>
              <a:rPr lang="en-US" dirty="0" smtClean="0">
                <a:latin typeface="Arial" charset="0"/>
                <a:cs typeface="Arial" charset="0"/>
              </a:rPr>
              <a:t>Browse to the </a:t>
            </a:r>
            <a:r>
              <a:rPr lang="en-US" i="1" dirty="0" smtClean="0">
                <a:latin typeface="Arial" charset="0"/>
                <a:cs typeface="Arial" charset="0"/>
              </a:rPr>
              <a:t>Custom</a:t>
            </a:r>
            <a:r>
              <a:rPr lang="en-US" dirty="0" smtClean="0">
                <a:latin typeface="Arial" charset="0"/>
                <a:cs typeface="Arial" charset="0"/>
              </a:rPr>
              <a:t> folder.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 startAt="4"/>
            </a:pPr>
            <a:r>
              <a:rPr lang="en-US" dirty="0" smtClean="0">
                <a:latin typeface="Arial" charset="0"/>
                <a:cs typeface="Arial" charset="0"/>
              </a:rPr>
              <a:t>Enter </a:t>
            </a:r>
            <a:r>
              <a:rPr lang="en-US" i="1" dirty="0" smtClean="0">
                <a:latin typeface="Arial" charset="0"/>
                <a:cs typeface="Arial" charset="0"/>
              </a:rPr>
              <a:t>ANSI-MM-SIZEA</a:t>
            </a:r>
            <a:r>
              <a:rPr lang="en-US" dirty="0" smtClean="0">
                <a:latin typeface="Arial" charset="0"/>
                <a:cs typeface="Arial" charset="0"/>
              </a:rPr>
              <a:t> for the file name.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 startAt="4"/>
            </a:pPr>
            <a:r>
              <a:rPr lang="en-US" dirty="0" smtClean="0">
                <a:latin typeface="Arial" charset="0"/>
                <a:cs typeface="Arial" charset="0"/>
              </a:rPr>
              <a:t>Click Save.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1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    Drawing templates have the suffix *.</a:t>
            </a:r>
            <a:r>
              <a:rPr lang="en-US" dirty="0" err="1" smtClean="0">
                <a:latin typeface="Arial" charset="0"/>
                <a:cs typeface="Arial" charset="0"/>
              </a:rPr>
              <a:t>drwdot</a:t>
            </a:r>
            <a:endParaRPr lang="en-US" dirty="0" smtClean="0">
              <a:latin typeface="Arial" charset="0"/>
              <a:cs typeface="Arial" charset="0"/>
            </a:endParaRPr>
          </a:p>
          <a:p>
            <a:pPr marL="457200" indent="-457200" eaLnBrk="1" hangingPunct="1">
              <a:lnSpc>
                <a:spcPct val="85000"/>
              </a:lnSpc>
              <a:buFontTx/>
              <a:buChar char="•"/>
            </a:pPr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5334000" y="1600200"/>
            <a:ext cx="2057400" cy="20955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319" name="Rectangle 7"/>
          <p:cNvSpPr>
            <a:spLocks noChangeArrowheads="1"/>
          </p:cNvSpPr>
          <p:nvPr/>
        </p:nvSpPr>
        <p:spPr bwMode="auto">
          <a:xfrm>
            <a:off x="5867400" y="3048000"/>
            <a:ext cx="771525" cy="204788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45617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 animBg="1"/>
      <p:bldP spid="1413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General Drawing Rules – Views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general characteristics of an object will determine what views are required to describe its shape.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Most objects can be described using three properly selected views.</a:t>
            </a:r>
          </a:p>
          <a:p>
            <a:pPr lvl="1" eaLnBrk="1" hangingPunct="1"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Sometimes you can use fewer.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However, sometimes more are needed.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7449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Arial" charset="0"/>
                <a:cs typeface="Arial" charset="0"/>
              </a:rPr>
              <a:t>Creating a Drawing – General Procedure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Open the part or assembly you wish to detail.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Open a new drawing of the desired size.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Add views: usually three standard views plus any specialized views such as detail, auxiliary, or section views.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Insert the dimensions and arrange the dimensions on the drawing.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Add additional sheets, views and/or notes if required.</a:t>
            </a:r>
          </a:p>
        </p:txBody>
      </p:sp>
    </p:spTree>
    <p:extLst>
      <p:ext uri="{BB962C8B-B14F-4D97-AF65-F5344CB8AC3E}">
        <p14:creationId xmlns:p14="http://schemas.microsoft.com/office/powerpoint/2010/main" val="765270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Create Three Standard Views: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11909" y="1371600"/>
            <a:ext cx="6527800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Standard 3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View      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Select Tutor1 from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Window menu.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</a:t>
            </a:r>
            <a:r>
              <a:rPr lang="en-US" u="sng" dirty="0" smtClean="0">
                <a:latin typeface="Arial" charset="0"/>
                <a:cs typeface="Arial" charset="0"/>
              </a:rPr>
              <a:t>OK</a:t>
            </a:r>
            <a:r>
              <a:rPr lang="en-US" dirty="0" smtClean="0">
                <a:latin typeface="Arial" charset="0"/>
                <a:cs typeface="Arial" charset="0"/>
              </a:rPr>
              <a:t>.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/>
            </a:r>
            <a:br>
              <a:rPr lang="en-US" dirty="0" smtClean="0">
                <a:latin typeface="Arial" charset="0"/>
                <a:cs typeface="Arial" charset="0"/>
              </a:rPr>
            </a:br>
            <a:endParaRPr lang="en-US" sz="900" dirty="0" smtClean="0">
              <a:latin typeface="Arial" charset="0"/>
              <a:cs typeface="Arial" charset="0"/>
            </a:endParaRPr>
          </a:p>
          <a:p>
            <a:pPr marL="533400" indent="-533400" eaLnBrk="1" hangingPunct="1">
              <a:spcBef>
                <a:spcPts val="2000"/>
              </a:spcBef>
              <a:buFontTx/>
              <a:buNone/>
            </a:pPr>
            <a:r>
              <a:rPr lang="en-US" dirty="0" smtClean="0">
                <a:latin typeface="Arial" charset="0"/>
                <a:cs typeface="Arial" charset="0"/>
              </a:rPr>
              <a:t>     The drawing window reappears with the three views of the selected part.</a:t>
            </a:r>
          </a:p>
        </p:txBody>
      </p:sp>
      <p:pic>
        <p:nvPicPr>
          <p:cNvPr id="14438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219200"/>
            <a:ext cx="4067175" cy="2824163"/>
          </a:xfrm>
          <a:noFill/>
        </p:spPr>
      </p:pic>
      <p:sp>
        <p:nvSpPr>
          <p:cNvPr id="144391" name="Line 7"/>
          <p:cNvSpPr>
            <a:spLocks noChangeShapeType="1"/>
          </p:cNvSpPr>
          <p:nvPr/>
        </p:nvSpPr>
        <p:spPr bwMode="auto">
          <a:xfrm flipH="1">
            <a:off x="6096000" y="1600200"/>
            <a:ext cx="304800" cy="152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4" name="Text Box 10"/>
          <p:cNvSpPr txBox="1">
            <a:spLocks noChangeArrowheads="1"/>
          </p:cNvSpPr>
          <p:nvPr/>
        </p:nvSpPr>
        <p:spPr bwMode="auto">
          <a:xfrm>
            <a:off x="6400800" y="1447800"/>
            <a:ext cx="1676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>
                <a:solidFill>
                  <a:schemeClr val="hlink"/>
                </a:solidFill>
              </a:rPr>
              <a:t>Drawing View 2</a:t>
            </a:r>
          </a:p>
        </p:txBody>
      </p:sp>
      <p:sp>
        <p:nvSpPr>
          <p:cNvPr id="144395" name="Text Box 11"/>
          <p:cNvSpPr txBox="1">
            <a:spLocks noChangeArrowheads="1"/>
          </p:cNvSpPr>
          <p:nvPr/>
        </p:nvSpPr>
        <p:spPr bwMode="auto">
          <a:xfrm>
            <a:off x="5029200" y="2057400"/>
            <a:ext cx="1676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>
                <a:solidFill>
                  <a:schemeClr val="hlink"/>
                </a:solidFill>
              </a:rPr>
              <a:t>Drawing View 1</a:t>
            </a:r>
          </a:p>
        </p:txBody>
      </p:sp>
      <p:sp>
        <p:nvSpPr>
          <p:cNvPr id="144396" name="Text Box 12"/>
          <p:cNvSpPr txBox="1">
            <a:spLocks noChangeArrowheads="1"/>
          </p:cNvSpPr>
          <p:nvPr/>
        </p:nvSpPr>
        <p:spPr bwMode="auto">
          <a:xfrm>
            <a:off x="6781800" y="2057400"/>
            <a:ext cx="16764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600">
                <a:solidFill>
                  <a:schemeClr val="hlink"/>
                </a:solidFill>
              </a:rPr>
              <a:t>Drawing View 3</a:t>
            </a:r>
          </a:p>
        </p:txBody>
      </p:sp>
      <p:sp>
        <p:nvSpPr>
          <p:cNvPr id="144397" name="Line 13"/>
          <p:cNvSpPr>
            <a:spLocks noChangeShapeType="1"/>
          </p:cNvSpPr>
          <p:nvPr/>
        </p:nvSpPr>
        <p:spPr bwMode="auto">
          <a:xfrm flipH="1">
            <a:off x="6172200" y="2362200"/>
            <a:ext cx="2286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4398" name="Line 14"/>
          <p:cNvSpPr>
            <a:spLocks noChangeShapeType="1"/>
          </p:cNvSpPr>
          <p:nvPr/>
        </p:nvSpPr>
        <p:spPr bwMode="auto">
          <a:xfrm flipH="1">
            <a:off x="7162800" y="2362200"/>
            <a:ext cx="2286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6091" name="Picture 19" descr="icon_standard_3_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799286"/>
            <a:ext cx="284163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712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4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4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1" grpId="0" animBg="1"/>
      <p:bldP spid="144394" grpId="0"/>
      <p:bldP spid="144395" grpId="0"/>
      <p:bldP spid="144396" grpId="0"/>
      <p:bldP spid="144397" grpId="0" animBg="1"/>
      <p:bldP spid="14439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Working with Drawing Views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447800"/>
            <a:ext cx="7891200" cy="4368184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To select a view, click the view boundary. The view boundary is displayed in green.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Drawing views 2 and 3 are aligned with view 1.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Drag Drawing View1 (Front). Drawing View 2 (Top) and Drawing View 3 (Right) move, staying aligned to Drawing View1.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Drawing View 3 can only be dragged left or right.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Drawing View 2 can only be dragged up or down.</a:t>
            </a:r>
          </a:p>
        </p:txBody>
      </p:sp>
    </p:spTree>
    <p:extLst>
      <p:ext uri="{BB962C8B-B14F-4D97-AF65-F5344CB8AC3E}">
        <p14:creationId xmlns:p14="http://schemas.microsoft.com/office/powerpoint/2010/main" val="26147033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Working with Drawing Views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797425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Hidden line representation.</a:t>
            </a:r>
          </a:p>
          <a:p>
            <a:pPr lvl="1" eaLnBrk="1" hangingPunct="1">
              <a:spcBef>
                <a:spcPts val="1200"/>
              </a:spcBef>
            </a:pPr>
            <a:r>
              <a:rPr lang="en-US" sz="1800" b="1" u="sng" smtClean="0">
                <a:latin typeface="Arial" charset="0"/>
                <a:cs typeface="Arial" charset="0"/>
              </a:rPr>
              <a:t>Hidden Lines Visible</a:t>
            </a:r>
            <a:r>
              <a:rPr lang="en-US" sz="1800" b="1" smtClean="0">
                <a:latin typeface="Arial" charset="0"/>
                <a:cs typeface="Arial" charset="0"/>
              </a:rPr>
              <a:t> is usually used in orthographic views.</a:t>
            </a:r>
          </a:p>
          <a:p>
            <a:pPr lvl="1" eaLnBrk="1" hangingPunct="1">
              <a:spcBef>
                <a:spcPts val="1200"/>
              </a:spcBef>
            </a:pPr>
            <a:r>
              <a:rPr lang="en-US" sz="1800" b="1" u="sng" smtClean="0">
                <a:latin typeface="Arial" charset="0"/>
                <a:cs typeface="Arial" charset="0"/>
              </a:rPr>
              <a:t>Hidden Lines Removed</a:t>
            </a:r>
            <a:r>
              <a:rPr lang="en-US" sz="1800" b="1" smtClean="0">
                <a:latin typeface="Arial" charset="0"/>
                <a:cs typeface="Arial" charset="0"/>
              </a:rPr>
              <a:t> is usually used in isometric views.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Tangent edge display.</a:t>
            </a:r>
          </a:p>
          <a:p>
            <a:pPr lvl="1" eaLnBrk="1" hangingPunct="1">
              <a:spcBef>
                <a:spcPts val="12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Right-click inside the view border.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12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Select </a:t>
            </a:r>
            <a:r>
              <a:rPr lang="en-US" sz="1800" b="1" u="sng" smtClean="0">
                <a:latin typeface="Arial" charset="0"/>
                <a:cs typeface="Arial" charset="0"/>
              </a:rPr>
              <a:t>Tangent Edge</a:t>
            </a:r>
            <a:r>
              <a:rPr lang="en-US" sz="1800" b="1" smtClean="0">
                <a:latin typeface="Arial" charset="0"/>
                <a:cs typeface="Arial" charset="0"/>
              </a:rPr>
              <a:t>, </a:t>
            </a:r>
            <a:r>
              <a:rPr lang="en-US" sz="1800" b="1" u="sng" smtClean="0">
                <a:latin typeface="Arial" charset="0"/>
                <a:cs typeface="Arial" charset="0"/>
              </a:rPr>
              <a:t>Tangent Edges Removed</a:t>
            </a:r>
            <a:r>
              <a:rPr lang="en-US" sz="1800" b="1" smtClean="0">
                <a:latin typeface="Arial" charset="0"/>
                <a:cs typeface="Arial" charset="0"/>
              </a:rPr>
              <a:t> from the shortcut menu.</a:t>
            </a:r>
            <a:endParaRPr lang="en-US" sz="1800" smtClean="0">
              <a:latin typeface="Arial" charset="0"/>
              <a:cs typeface="Arial" charset="0"/>
            </a:endParaRPr>
          </a:p>
        </p:txBody>
      </p:sp>
      <p:pic>
        <p:nvPicPr>
          <p:cNvPr id="14746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1913" y="1574800"/>
            <a:ext cx="3175000" cy="1804988"/>
          </a:xfrm>
          <a:noFill/>
        </p:spPr>
      </p:pic>
      <p:pic>
        <p:nvPicPr>
          <p:cNvPr id="14746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1913" y="4076700"/>
            <a:ext cx="3175000" cy="1804988"/>
          </a:xfrm>
          <a:noFill/>
        </p:spPr>
      </p:pic>
    </p:spTree>
    <p:extLst>
      <p:ext uri="{BB962C8B-B14F-4D97-AF65-F5344CB8AC3E}">
        <p14:creationId xmlns:p14="http://schemas.microsoft.com/office/powerpoint/2010/main" val="33352568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7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7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Dimensioning Drawings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54102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dimensions used to create the part can be imported into the drawing.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Dimensions can be added manually using the </a:t>
            </a:r>
            <a:r>
              <a:rPr lang="en-US" u="sng" smtClean="0">
                <a:latin typeface="Arial" charset="0"/>
                <a:cs typeface="Arial" charset="0"/>
              </a:rPr>
              <a:t>Dimension</a:t>
            </a:r>
            <a:r>
              <a:rPr lang="en-US" smtClean="0">
                <a:latin typeface="Arial" charset="0"/>
                <a:cs typeface="Arial" charset="0"/>
              </a:rPr>
              <a:t> tool      .</a:t>
            </a:r>
          </a:p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Associativity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Changing the values of imported dimensions will change the part.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You cannot change the values of manually inserted dimensions.</a:t>
            </a:r>
          </a:p>
        </p:txBody>
      </p:sp>
      <p:pic>
        <p:nvPicPr>
          <p:cNvPr id="49154" name="Picture 6" descr="icon_smart_dimen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667000"/>
            <a:ext cx="28416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273188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0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0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To Import Dimensions into the Drawing: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351587" cy="4862512"/>
          </a:xfrm>
        </p:spPr>
        <p:txBody>
          <a:bodyPr/>
          <a:lstStyle/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Model Items</a:t>
            </a:r>
            <a:r>
              <a:rPr lang="en-US" smtClean="0">
                <a:latin typeface="Arial" charset="0"/>
                <a:cs typeface="Arial" charset="0"/>
              </a:rPr>
              <a:t>       on the Annotation toolbar, or click </a:t>
            </a:r>
            <a:r>
              <a:rPr lang="en-US" u="sng" smtClean="0">
                <a:latin typeface="Arial" charset="0"/>
                <a:cs typeface="Arial" charset="0"/>
              </a:rPr>
              <a:t>Insert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Model Items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the </a:t>
            </a:r>
            <a:r>
              <a:rPr lang="en-US" u="sng" smtClean="0">
                <a:latin typeface="Arial" charset="0"/>
                <a:cs typeface="Arial" charset="0"/>
              </a:rPr>
              <a:t>Import items into all views</a:t>
            </a:r>
            <a:r>
              <a:rPr lang="en-US" smtClean="0">
                <a:latin typeface="Arial" charset="0"/>
                <a:cs typeface="Arial" charset="0"/>
              </a:rPr>
              <a:t> check box.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the option for </a:t>
            </a:r>
            <a:r>
              <a:rPr lang="en-US" u="sng" smtClean="0">
                <a:latin typeface="Arial" charset="0"/>
                <a:cs typeface="Arial" charset="0"/>
              </a:rPr>
              <a:t>Marked for drawing</a:t>
            </a:r>
            <a:r>
              <a:rPr lang="en-US" smtClean="0">
                <a:latin typeface="Arial" charset="0"/>
                <a:cs typeface="Arial" charset="0"/>
              </a:rPr>
              <a:t>       and  </a:t>
            </a:r>
            <a:r>
              <a:rPr lang="en-US" u="sng" smtClean="0">
                <a:latin typeface="Arial" charset="0"/>
                <a:cs typeface="Arial" charset="0"/>
              </a:rPr>
              <a:t>Eliminate duplicates</a:t>
            </a:r>
            <a:r>
              <a:rPr lang="en-US" smtClean="0">
                <a:latin typeface="Arial" charset="0"/>
                <a:cs typeface="Arial" charset="0"/>
              </a:rPr>
              <a:t> check box.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50178" name="Picture 17" descr="icon_MarkedForDraw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406" y="3385850"/>
            <a:ext cx="3571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79" name="Picture 15" descr="ModelItemsP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1295400"/>
            <a:ext cx="1838325" cy="5000625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50180" name="Picture 13" descr="icon_model_item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158" y="1384662"/>
            <a:ext cx="28416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634" name="Rectangle 10"/>
          <p:cNvSpPr>
            <a:spLocks noChangeArrowheads="1"/>
          </p:cNvSpPr>
          <p:nvPr/>
        </p:nvSpPr>
        <p:spPr bwMode="auto">
          <a:xfrm>
            <a:off x="6934200" y="2787650"/>
            <a:ext cx="1447800" cy="193675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4635" name="Rectangle 11"/>
          <p:cNvSpPr>
            <a:spLocks noChangeArrowheads="1"/>
          </p:cNvSpPr>
          <p:nvPr/>
        </p:nvSpPr>
        <p:spPr bwMode="auto">
          <a:xfrm>
            <a:off x="6858000" y="3856038"/>
            <a:ext cx="1219200" cy="22860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4636" name="Rectangle 12"/>
          <p:cNvSpPr>
            <a:spLocks noChangeArrowheads="1"/>
          </p:cNvSpPr>
          <p:nvPr/>
        </p:nvSpPr>
        <p:spPr bwMode="auto">
          <a:xfrm>
            <a:off x="6900863" y="3289300"/>
            <a:ext cx="304800" cy="29845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2541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4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4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4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34" grpId="0" animBg="1"/>
      <p:bldP spid="154635" grpId="0" animBg="1"/>
      <p:bldP spid="15463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Manipulating Dimensions</a:t>
            </a:r>
          </a:p>
        </p:txBody>
      </p:sp>
      <p:sp>
        <p:nvSpPr>
          <p:cNvPr id="155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178800" cy="4862512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Moving dimensions: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Click the dimension text.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Drag the dimension to the desired location.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To move a dimension into a different view, press and hold the Shift key while you drag it.</a:t>
            </a:r>
            <a:endParaRPr lang="en-US" sz="1800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Deleting dimensions:</a:t>
            </a:r>
          </a:p>
          <a:p>
            <a:pPr lvl="1" eaLnBrk="1" hangingPunct="1">
              <a:spcBef>
                <a:spcPts val="12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Click the dimension text, and then press the Delete key.</a:t>
            </a:r>
            <a:endParaRPr lang="en-US" sz="1800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12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Flipping the arrows:</a:t>
            </a:r>
          </a:p>
          <a:p>
            <a:pPr lvl="1" eaLnBrk="1" hangingPunct="1">
              <a:spcBef>
                <a:spcPts val="6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Click the dimension text.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A green dot appears on the dimension arrows.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sz="1800" b="1" smtClean="0">
                <a:latin typeface="Arial" charset="0"/>
                <a:cs typeface="Arial" charset="0"/>
              </a:rPr>
              <a:t>Click the dot to flip the arrows in or out.</a:t>
            </a:r>
          </a:p>
        </p:txBody>
      </p:sp>
      <p:pic>
        <p:nvPicPr>
          <p:cNvPr id="155653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00775" y="1447800"/>
            <a:ext cx="2257425" cy="800100"/>
          </a:xfrm>
          <a:noFill/>
        </p:spPr>
      </p:pic>
      <p:pic>
        <p:nvPicPr>
          <p:cNvPr id="155655" name="Picture 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6975" y="4800600"/>
            <a:ext cx="2257425" cy="800100"/>
          </a:xfrm>
          <a:noFill/>
        </p:spPr>
      </p:pic>
    </p:spTree>
    <p:extLst>
      <p:ext uri="{BB962C8B-B14F-4D97-AF65-F5344CB8AC3E}">
        <p14:creationId xmlns:p14="http://schemas.microsoft.com/office/powerpoint/2010/main" val="421444205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5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5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5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5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5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5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5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5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5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56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Finish the Drawing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3227387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Position the views.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Arrange the dimensions by dragging them.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Set hidden line removal and tangent edge display.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607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5200" y="1295400"/>
            <a:ext cx="5438775" cy="3775075"/>
          </a:xfrm>
          <a:noFill/>
        </p:spPr>
      </p:pic>
    </p:spTree>
    <p:extLst>
      <p:ext uri="{BB962C8B-B14F-4D97-AF65-F5344CB8AC3E}">
        <p14:creationId xmlns:p14="http://schemas.microsoft.com/office/powerpoint/2010/main" val="27938857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0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0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Associativity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189537" cy="48625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Changing a dimension on the drawing changes the model.</a:t>
            </a: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Double-click the dimension text.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Enter a new value.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Rebuild.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Open the part. The part reflects the new value.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Open the assembly. The assembly also reflects the new value.</a:t>
            </a:r>
          </a:p>
        </p:txBody>
      </p:sp>
      <p:pic>
        <p:nvPicPr>
          <p:cNvPr id="16282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1447800"/>
            <a:ext cx="3648075" cy="1695450"/>
          </a:xfrm>
          <a:noFill/>
        </p:spPr>
      </p:pic>
      <p:pic>
        <p:nvPicPr>
          <p:cNvPr id="16282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18200" y="3684588"/>
            <a:ext cx="2555875" cy="2360612"/>
          </a:xfrm>
          <a:noFill/>
        </p:spPr>
      </p:pic>
      <p:pic>
        <p:nvPicPr>
          <p:cNvPr id="53251" name="Picture 8" descr="ModifyDi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362200"/>
            <a:ext cx="151447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498009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2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2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2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2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Multi-sheet Drawings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219200"/>
            <a:ext cx="7891200" cy="4368184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ts val="15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Drawings can contain more than one sheet.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The first drawing sheet contains Tutor1.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The second drawing sheet contains the Tutor assembly.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Use the B-size landscape (11” x 17”) drawing Sheet Format.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Add 3 standard views.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dirty="0" smtClean="0">
                <a:latin typeface="Arial" charset="0"/>
                <a:cs typeface="Arial" charset="0"/>
              </a:rPr>
              <a:t>Add an Isometric view of the assembly. The Isometric view is a model view.</a:t>
            </a:r>
          </a:p>
        </p:txBody>
      </p:sp>
    </p:spTree>
    <p:extLst>
      <p:ext uri="{BB962C8B-B14F-4D97-AF65-F5344CB8AC3E}">
        <p14:creationId xmlns:p14="http://schemas.microsoft.com/office/powerpoint/2010/main" val="305361000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5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58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Drawing Views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Why do we need three views?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The Front and Top views of both parts are identical.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The Right side view is necessary to show the characteristic shape.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54284" name="Picture 1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9663" y="1296988"/>
            <a:ext cx="3644900" cy="2360612"/>
          </a:xfrm>
          <a:noFill/>
          <a:ln w="19050" cap="flat" algn="ctr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4286" name="Picture 1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9663" y="3798888"/>
            <a:ext cx="3644900" cy="2360612"/>
          </a:xfrm>
          <a:noFill/>
          <a:ln w="19050" cap="flat" algn="ctr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4291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15200" y="5486400"/>
            <a:ext cx="1219200" cy="685800"/>
          </a:xfrm>
          <a:prstGeom prst="actionButtonHelp">
            <a:avLst/>
          </a:prstGeom>
          <a:solidFill>
            <a:srgbClr val="FFFFCC"/>
          </a:solidFill>
          <a:ln w="2857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2" name="AutoShape 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315200" y="2971800"/>
            <a:ext cx="1219200" cy="685800"/>
          </a:xfrm>
          <a:prstGeom prst="actionButtonHelp">
            <a:avLst/>
          </a:prstGeom>
          <a:solidFill>
            <a:srgbClr val="FFFFCC"/>
          </a:solidFill>
          <a:ln w="2857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3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086600" y="1371600"/>
            <a:ext cx="1447800" cy="1143000"/>
          </a:xfrm>
          <a:prstGeom prst="actionButtonHelp">
            <a:avLst/>
          </a:prstGeom>
          <a:solidFill>
            <a:srgbClr val="FFFFCC"/>
          </a:solidFill>
          <a:ln w="2857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294" name="AutoShape 2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086600" y="3886200"/>
            <a:ext cx="1447800" cy="1143000"/>
          </a:xfrm>
          <a:prstGeom prst="actionButtonHelp">
            <a:avLst/>
          </a:prstGeom>
          <a:solidFill>
            <a:srgbClr val="FFFFCC"/>
          </a:solidFill>
          <a:ln w="28575">
            <a:solidFill>
              <a:schemeClr val="folHlink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70571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4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4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1" grpId="0" animBg="1"/>
      <p:bldP spid="54291" grpId="1" animBg="1"/>
      <p:bldP spid="54292" grpId="0" animBg="1"/>
      <p:bldP spid="54292" grpId="1" animBg="1"/>
      <p:bldP spid="54293" grpId="0" animBg="1"/>
      <p:bldP spid="54293" grpId="1" animBg="1"/>
      <p:bldP spid="54294" grpId="0" animBg="1"/>
      <p:bldP spid="54294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Three View Drawing of Assembly</a:t>
            </a:r>
          </a:p>
        </p:txBody>
      </p:sp>
      <p:pic>
        <p:nvPicPr>
          <p:cNvPr id="16691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7625" y="1281113"/>
            <a:ext cx="6969125" cy="4525962"/>
          </a:xfrm>
          <a:noFill/>
        </p:spPr>
      </p:pic>
    </p:spTree>
    <p:extLst>
      <p:ext uri="{BB962C8B-B14F-4D97-AF65-F5344CB8AC3E}">
        <p14:creationId xmlns:p14="http://schemas.microsoft.com/office/powerpoint/2010/main" val="80325594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Model Views</a:t>
            </a:r>
          </a:p>
        </p:txBody>
      </p:sp>
      <p:sp>
        <p:nvSpPr>
          <p:cNvPr id="16998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524000"/>
            <a:ext cx="7891200" cy="4368184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A model view shows the part or assembly in a specific orientation.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Examples of model views are:</a:t>
            </a:r>
          </a:p>
          <a:p>
            <a:pPr lvl="1" eaLnBrk="1" hangingPunct="1"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Standard Views such as Front, Top or Isometric view.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User-defined view orientations that were created in the part or assembly.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The current view in a part or assembly.</a:t>
            </a:r>
            <a:endParaRPr lang="en-US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91035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9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9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9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9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9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Insert a model View:</a:t>
            </a:r>
          </a:p>
        </p:txBody>
      </p:sp>
      <p:sp>
        <p:nvSpPr>
          <p:cNvPr id="171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527800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model View</a:t>
            </a:r>
            <a:r>
              <a:rPr lang="en-US" smtClean="0">
                <a:latin typeface="Arial" charset="0"/>
                <a:cs typeface="Arial" charset="0"/>
              </a:rPr>
              <a:t>       , or click </a:t>
            </a:r>
            <a:r>
              <a:rPr lang="en-US" u="sng" smtClean="0">
                <a:latin typeface="Arial" charset="0"/>
                <a:cs typeface="Arial" charset="0"/>
              </a:rPr>
              <a:t>Insert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Drawing view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Model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inside the border of an existing view.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marL="533400" indent="-533400" eaLnBrk="1" hangingPunct="1">
              <a:spcBef>
                <a:spcPts val="1000"/>
              </a:spcBef>
              <a:buFontTx/>
              <a:buNone/>
            </a:pPr>
            <a:r>
              <a:rPr lang="en-US" i="1" smtClean="0">
                <a:latin typeface="Arial" charset="0"/>
                <a:cs typeface="Arial" charset="0"/>
              </a:rPr>
              <a:t>    </a:t>
            </a:r>
            <a:r>
              <a:rPr lang="en-US" i="1" smtClean="0">
                <a:solidFill>
                  <a:schemeClr val="hlink"/>
                </a:solidFill>
                <a:latin typeface="Arial" charset="0"/>
                <a:cs typeface="Arial" charset="0"/>
              </a:rPr>
              <a:t>Important:</a:t>
            </a:r>
            <a:r>
              <a:rPr lang="en-US" smtClean="0">
                <a:latin typeface="Arial" charset="0"/>
                <a:cs typeface="Arial" charset="0"/>
              </a:rPr>
              <a:t> Do not click directly on one of the parts in the assembly. Doing so will create a named view of that specific part.</a:t>
            </a:r>
          </a:p>
          <a:p>
            <a:pPr marL="533400" indent="-533400" eaLnBrk="1" hangingPunct="1">
              <a:buFontTx/>
              <a:buAutoNum type="arabicPeriod"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57346" name="Picture 8" descr="icon_model_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371600"/>
            <a:ext cx="284163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15" descr="InsertDrawing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286000"/>
            <a:ext cx="162877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7790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1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Inserting a Model View: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976937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smtClean="0">
                <a:latin typeface="Arial" charset="0"/>
                <a:cs typeface="Arial" charset="0"/>
              </a:rPr>
              <a:t>A selection of model view icons appears in the PropertyManager.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z="900" smtClean="0">
              <a:latin typeface="Arial" charset="0"/>
              <a:cs typeface="Arial" charset="0"/>
            </a:endParaRPr>
          </a:p>
          <a:p>
            <a:pPr marL="533400" indent="-533400" eaLnBrk="1" hangingPunct="1">
              <a:spcBef>
                <a:spcPts val="1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     Select the desired view, in this case, </a:t>
            </a:r>
            <a:r>
              <a:rPr lang="en-US" u="sng" smtClean="0">
                <a:latin typeface="Arial" charset="0"/>
                <a:cs typeface="Arial" charset="0"/>
              </a:rPr>
              <a:t>Isometric</a:t>
            </a:r>
            <a:r>
              <a:rPr lang="en-US" smtClean="0">
                <a:latin typeface="Arial" charset="0"/>
                <a:cs typeface="Arial" charset="0"/>
              </a:rPr>
              <a:t>      , from the selection.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4"/>
            </a:pPr>
            <a:r>
              <a:rPr lang="en-US" smtClean="0">
                <a:latin typeface="Arial" charset="0"/>
                <a:cs typeface="Arial" charset="0"/>
              </a:rPr>
              <a:t>Place the view in the desired location on the drawing.</a:t>
            </a:r>
          </a:p>
        </p:txBody>
      </p:sp>
      <p:pic>
        <p:nvPicPr>
          <p:cNvPr id="58370" name="Picture 10" descr="ViewIsometr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776538"/>
            <a:ext cx="284163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8" descr="InsertDrawingViewP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447800"/>
            <a:ext cx="18383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67178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Isometric View Added to Drawing</a:t>
            </a:r>
          </a:p>
        </p:txBody>
      </p:sp>
      <p:pic>
        <p:nvPicPr>
          <p:cNvPr id="17715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371600"/>
            <a:ext cx="7970838" cy="4660900"/>
          </a:xfrm>
          <a:noFill/>
        </p:spPr>
      </p:pic>
    </p:spTree>
    <p:extLst>
      <p:ext uri="{BB962C8B-B14F-4D97-AF65-F5344CB8AC3E}">
        <p14:creationId xmlns:p14="http://schemas.microsoft.com/office/powerpoint/2010/main" val="18796391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Specialized Views</a:t>
            </a:r>
          </a:p>
        </p:txBody>
      </p:sp>
      <p:sp>
        <p:nvSpPr>
          <p:cNvPr id="179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1813" y="1296988"/>
            <a:ext cx="4954587" cy="4862512"/>
          </a:xfrm>
        </p:spPr>
        <p:txBody>
          <a:bodyPr/>
          <a:lstStyle/>
          <a:p>
            <a:pPr marL="533400" indent="-533400" eaLnBrk="1" hangingPunct="1">
              <a:lnSpc>
                <a:spcPct val="75000"/>
              </a:lnSpc>
              <a:spcBef>
                <a:spcPts val="15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Detail View – used to show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enlarged view of something.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     , or click </a:t>
            </a:r>
            <a:r>
              <a:rPr lang="en-US" u="sng" dirty="0" smtClean="0">
                <a:latin typeface="Arial" charset="0"/>
                <a:cs typeface="Arial" charset="0"/>
              </a:rPr>
              <a:t>Insert</a:t>
            </a:r>
            <a:r>
              <a:rPr lang="en-US" dirty="0" smtClean="0">
                <a:latin typeface="Arial" charset="0"/>
                <a:cs typeface="Arial" charset="0"/>
              </a:rPr>
              <a:t>, </a:t>
            </a:r>
            <a:r>
              <a:rPr lang="en-US" u="sng" dirty="0" smtClean="0">
                <a:latin typeface="Arial" charset="0"/>
                <a:cs typeface="Arial" charset="0"/>
              </a:rPr>
              <a:t>Drawing View</a:t>
            </a:r>
            <a:r>
              <a:rPr lang="en-US" dirty="0" smtClean="0">
                <a:latin typeface="Arial" charset="0"/>
                <a:cs typeface="Arial" charset="0"/>
              </a:rPr>
              <a:t>, </a:t>
            </a:r>
            <a:r>
              <a:rPr lang="en-US" u="sng" dirty="0" smtClean="0">
                <a:latin typeface="Arial" charset="0"/>
                <a:cs typeface="Arial" charset="0"/>
              </a:rPr>
              <a:t>Detail</a:t>
            </a:r>
            <a:r>
              <a:rPr lang="en-US" dirty="0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Sketch a circle in the “source” view.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Position the view on drawing.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Edit the label to change scale.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Import dimensions or drag them into view.</a:t>
            </a:r>
          </a:p>
        </p:txBody>
      </p:sp>
      <p:pic>
        <p:nvPicPr>
          <p:cNvPr id="17920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84800" y="1219200"/>
            <a:ext cx="3302000" cy="2552700"/>
          </a:xfrm>
          <a:noFill/>
        </p:spPr>
      </p:pic>
      <p:pic>
        <p:nvPicPr>
          <p:cNvPr id="60419" name="Picture 8" descr="icon_detail_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25" y="2147888"/>
            <a:ext cx="284163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111985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Specialized Views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1663" y="1296988"/>
            <a:ext cx="7313612" cy="4862512"/>
          </a:xfrm>
        </p:spPr>
        <p:txBody>
          <a:bodyPr/>
          <a:lstStyle/>
          <a:p>
            <a:pPr marL="533400" indent="-533400" eaLnBrk="1" hangingPunct="1">
              <a:lnSpc>
                <a:spcPct val="75000"/>
              </a:lnSpc>
              <a:spcBef>
                <a:spcPts val="15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Section View – used to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show internal aspects of object.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     , or click Insert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Drawing View, Section.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Sketch line in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“source” view.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Position the view on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drawing.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Section view is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automatically crosshatched.</a:t>
            </a:r>
          </a:p>
          <a:p>
            <a:pPr marL="533400" indent="-533400" eaLnBrk="1" hangingPunct="1">
              <a:lnSpc>
                <a:spcPct val="75000"/>
              </a:lnSpc>
              <a:spcBef>
                <a:spcPts val="20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Double-click section line to reverse arrows.</a:t>
            </a:r>
          </a:p>
        </p:txBody>
      </p:sp>
      <p:pic>
        <p:nvPicPr>
          <p:cNvPr id="18227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8300" y="1219200"/>
            <a:ext cx="3314700" cy="2552700"/>
          </a:xfrm>
          <a:noFill/>
        </p:spPr>
      </p:pic>
      <p:pic>
        <p:nvPicPr>
          <p:cNvPr id="61445" name="Picture 8" descr="icon_section_vi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25" y="2238375"/>
            <a:ext cx="284163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47823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2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2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2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2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2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2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2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eDrawings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0010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Animate, View, and Email eDrawings.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Allows others to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view parts,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assemblies, and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drawings outside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of SolidWorks.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Files are compact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enough to email.</a:t>
            </a:r>
          </a:p>
        </p:txBody>
      </p:sp>
      <p:pic>
        <p:nvPicPr>
          <p:cNvPr id="66564" name="Picture 4" descr="Output2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828800"/>
            <a:ext cx="4953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8874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Publishing eDrawings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4876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Creating an eDrawing is quick and simple.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     to publish an eDrawing from any SolidWorks file.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You can create eDrawings from AutoCAD® drawings, too.</a:t>
            </a:r>
          </a:p>
        </p:txBody>
      </p:sp>
      <p:pic>
        <p:nvPicPr>
          <p:cNvPr id="18637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2492" y="1868488"/>
            <a:ext cx="304800" cy="292100"/>
          </a:xfrm>
          <a:noFill/>
        </p:spPr>
      </p:pic>
    </p:spTree>
    <p:extLst>
      <p:ext uri="{BB962C8B-B14F-4D97-AF65-F5344CB8AC3E}">
        <p14:creationId xmlns:p14="http://schemas.microsoft.com/office/powerpoint/2010/main" val="150805454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View eDrawings Dynamically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0010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Continuous Play</a:t>
            </a:r>
            <a:r>
              <a:rPr lang="en-US" smtClean="0">
                <a:latin typeface="Arial" charset="0"/>
                <a:cs typeface="Arial" charset="0"/>
              </a:rPr>
              <a:t>        to view a continuously running animation of the eDrawing.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Step through the eDrawing animation using </a:t>
            </a:r>
            <a:r>
              <a:rPr lang="en-US" u="sng" smtClean="0">
                <a:latin typeface="Arial" charset="0"/>
                <a:cs typeface="Arial" charset="0"/>
              </a:rPr>
              <a:t>Next</a:t>
            </a:r>
            <a:r>
              <a:rPr lang="en-US" smtClean="0">
                <a:latin typeface="Arial" charset="0"/>
                <a:cs typeface="Arial" charset="0"/>
              </a:rPr>
              <a:t>     and </a:t>
            </a:r>
            <a:r>
              <a:rPr lang="en-US" u="sng" smtClean="0">
                <a:latin typeface="Arial" charset="0"/>
                <a:cs typeface="Arial" charset="0"/>
              </a:rPr>
              <a:t>Previous</a:t>
            </a:r>
            <a:r>
              <a:rPr lang="en-US" smtClean="0">
                <a:latin typeface="Arial" charset="0"/>
                <a:cs typeface="Arial" charset="0"/>
              </a:rPr>
              <a:t>        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Stop</a:t>
            </a:r>
            <a:r>
              <a:rPr lang="en-US" smtClean="0">
                <a:latin typeface="Arial" charset="0"/>
                <a:cs typeface="Arial" charset="0"/>
              </a:rPr>
              <a:t>        to end the animation.</a:t>
            </a:r>
          </a:p>
        </p:txBody>
      </p:sp>
      <p:pic>
        <p:nvPicPr>
          <p:cNvPr id="8" name="Picture 7" descr="icon_edrawing_play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19200"/>
            <a:ext cx="43815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icon_edrawing_stop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187700"/>
            <a:ext cx="43815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icon_edrawing_previous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590800"/>
            <a:ext cx="46672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icon_edrawing_next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209800"/>
            <a:ext cx="4762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034779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Drawing Views: When Three is not Enough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178800" cy="1690687"/>
          </a:xfrm>
        </p:spPr>
        <p:txBody>
          <a:bodyPr/>
          <a:lstStyle/>
          <a:p>
            <a:pPr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Three standard views do not fully describe the shape of the cut-out in the angled face.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6042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2917825"/>
            <a:ext cx="3302000" cy="2913063"/>
          </a:xfrm>
          <a:noFill/>
          <a:ln w="19050" cap="flat" algn="ctr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6042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9663" y="2917825"/>
            <a:ext cx="3303587" cy="2913063"/>
          </a:xfrm>
          <a:noFill/>
          <a:ln w="19050" cap="flat" algn="ctr">
            <a:solidFill>
              <a:schemeClr val="fol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666037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Sending eDrawings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3434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Send</a:t>
            </a:r>
            <a:r>
              <a:rPr lang="en-US" smtClean="0">
                <a:latin typeface="Arial" charset="0"/>
                <a:cs typeface="Arial" charset="0"/>
              </a:rPr>
              <a:t>       or </a:t>
            </a:r>
            <a:r>
              <a:rPr lang="en-US" u="sng" smtClean="0">
                <a:latin typeface="Arial" charset="0"/>
                <a:cs typeface="Arial" charset="0"/>
              </a:rPr>
              <a:t>File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Send</a:t>
            </a:r>
            <a:r>
              <a:rPr lang="en-US" smtClean="0">
                <a:latin typeface="Arial" charset="0"/>
                <a:cs typeface="Arial" charset="0"/>
              </a:rPr>
              <a:t> to email an eDrawing.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Several email-compatible formats.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recipient does not need to have the SolidWorks application to view the file.</a:t>
            </a:r>
          </a:p>
        </p:txBody>
      </p:sp>
      <p:pic>
        <p:nvPicPr>
          <p:cNvPr id="188421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0775" y="1284288"/>
            <a:ext cx="352425" cy="352425"/>
          </a:xfrm>
          <a:noFill/>
        </p:spPr>
      </p:pic>
      <p:pic>
        <p:nvPicPr>
          <p:cNvPr id="69637" name="Picture 5" descr="Output24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95400"/>
            <a:ext cx="38195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395348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Shaded View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2590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By default eDrawing views are shaded.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Shaded</a:t>
            </a:r>
            <a:r>
              <a:rPr lang="en-US" smtClean="0">
                <a:latin typeface="Arial" charset="0"/>
                <a:cs typeface="Arial" charset="0"/>
              </a:rPr>
              <a:t>      to view an eDrawing as wireframe.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     again to view an eDrawing as shaded.</a:t>
            </a:r>
          </a:p>
        </p:txBody>
      </p:sp>
      <p:pic>
        <p:nvPicPr>
          <p:cNvPr id="1894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6050" y="1933575"/>
            <a:ext cx="28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44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514600"/>
            <a:ext cx="28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448" name="Picture 8" descr="eDrawingShad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49700"/>
            <a:ext cx="3886200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449" name="Picture 9" descr="eDrawingWir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86200"/>
            <a:ext cx="403860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22190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9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8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9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9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Resetting the View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05800" cy="32004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Home</a:t>
            </a:r>
            <a:r>
              <a:rPr lang="en-US" smtClean="0">
                <a:latin typeface="Arial" charset="0"/>
                <a:cs typeface="Arial" charset="0"/>
              </a:rPr>
              <a:t>      to reset the view to the default.</a:t>
            </a:r>
          </a:p>
          <a:p>
            <a:pPr eaLnBrk="1" hangingPunct="1">
              <a:spcBef>
                <a:spcPts val="2000"/>
              </a:spcBef>
            </a:pPr>
            <a:r>
              <a:rPr lang="en-US" u="sng" smtClean="0">
                <a:latin typeface="Arial" charset="0"/>
                <a:cs typeface="Arial" charset="0"/>
              </a:rPr>
              <a:t>Home</a:t>
            </a:r>
            <a:r>
              <a:rPr lang="en-US" smtClean="0">
                <a:latin typeface="Arial" charset="0"/>
                <a:cs typeface="Arial" charset="0"/>
              </a:rPr>
              <a:t> allows you to look at the eDrawing and then quickly return it to the default view.</a:t>
            </a:r>
          </a:p>
        </p:txBody>
      </p:sp>
      <p:pic>
        <p:nvPicPr>
          <p:cNvPr id="19046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75491" y="1260475"/>
            <a:ext cx="325437" cy="361950"/>
          </a:xfrm>
          <a:noFill/>
        </p:spPr>
      </p:pic>
    </p:spTree>
    <p:extLst>
      <p:ext uri="{BB962C8B-B14F-4D97-AF65-F5344CB8AC3E}">
        <p14:creationId xmlns:p14="http://schemas.microsoft.com/office/powerpoint/2010/main" val="80870248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3D Pointer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Helps you to see the orientation of the model in an eDrawing created from a drawing file.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     to display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3D pointer.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solidFill>
                  <a:srgbClr val="FF0000"/>
                </a:solidFill>
                <a:latin typeface="Arial" charset="0"/>
                <a:cs typeface="Arial" charset="0"/>
              </a:rPr>
              <a:t>Red — X-Axis</a:t>
            </a:r>
            <a:endParaRPr lang="en-US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solidFill>
                  <a:srgbClr val="0000FF"/>
                </a:solidFill>
                <a:latin typeface="Arial" charset="0"/>
                <a:cs typeface="Arial" charset="0"/>
              </a:rPr>
              <a:t>Blue — Y-Axis</a:t>
            </a:r>
            <a:endParaRPr lang="en-US" smtClean="0">
              <a:solidFill>
                <a:srgbClr val="0000FF"/>
              </a:solidFill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solidFill>
                  <a:srgbClr val="00CC00"/>
                </a:solidFill>
                <a:latin typeface="Arial" charset="0"/>
                <a:cs typeface="Arial" charset="0"/>
              </a:rPr>
              <a:t>Green — Z-Axis</a:t>
            </a:r>
            <a:endParaRPr lang="en-US" smtClean="0">
              <a:solidFill>
                <a:srgbClr val="00CC00"/>
              </a:solidFill>
              <a:latin typeface="Arial" charset="0"/>
              <a:cs typeface="Arial" charset="0"/>
            </a:endParaRPr>
          </a:p>
        </p:txBody>
      </p:sp>
      <p:pic>
        <p:nvPicPr>
          <p:cNvPr id="191493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71625" y="2255980"/>
            <a:ext cx="314325" cy="288925"/>
          </a:xfrm>
          <a:noFill/>
        </p:spPr>
      </p:pic>
      <p:pic>
        <p:nvPicPr>
          <p:cNvPr id="191494" name="Picture 6" descr="3DPoin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362200"/>
            <a:ext cx="502920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7472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1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1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Overview Window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54102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Small thumbnail view of the eDrawing.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Overview Window</a:t>
            </a:r>
            <a:r>
              <a:rPr lang="en-US" smtClean="0">
                <a:latin typeface="Arial" charset="0"/>
                <a:cs typeface="Arial" charset="0"/>
              </a:rPr>
              <a:t>       to display the Overview window.</a:t>
            </a:r>
          </a:p>
        </p:txBody>
      </p:sp>
      <p:pic>
        <p:nvPicPr>
          <p:cNvPr id="192517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14800" y="1905000"/>
            <a:ext cx="347662" cy="319088"/>
          </a:xfrm>
          <a:noFill/>
        </p:spPr>
      </p:pic>
      <p:pic>
        <p:nvPicPr>
          <p:cNvPr id="192518" name="Picture 6" descr="OverviewWin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124200"/>
            <a:ext cx="26479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782701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What is PhotoView 360?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2296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A software application that creates realistic images from SolidWorks models.</a:t>
            </a:r>
          </a:p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PhotoView 360 uses rendering effects such as: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Appearances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Lights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Shadows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Backgrounds</a:t>
            </a:r>
          </a:p>
        </p:txBody>
      </p:sp>
      <p:pic>
        <p:nvPicPr>
          <p:cNvPr id="70660" name="Picture 4" descr="Mountainboard_&amp;-6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2971800"/>
            <a:ext cx="4260850" cy="3200400"/>
          </a:xfrm>
          <a:prstGeom prst="rect">
            <a:avLst/>
          </a:prstGeom>
          <a:noFill/>
          <a:ln w="12700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41395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3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3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3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Appearances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dirty="0" smtClean="0">
                <a:latin typeface="Arial" charset="0"/>
                <a:cs typeface="Arial" charset="0"/>
              </a:rPr>
              <a:t>Appearances specify the visual properties of a model’s surface.</a:t>
            </a:r>
          </a:p>
          <a:p>
            <a:pPr eaLnBrk="1" hangingPunct="1">
              <a:spcBef>
                <a:spcPts val="1500"/>
              </a:spcBef>
              <a:spcAft>
                <a:spcPts val="1000"/>
              </a:spcAft>
              <a:buFontTx/>
              <a:buNone/>
            </a:pPr>
            <a:r>
              <a:rPr lang="en-US" dirty="0" smtClean="0">
                <a:latin typeface="Arial" charset="0"/>
                <a:cs typeface="Arial" charset="0"/>
              </a:rPr>
              <a:t>Properties are: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Color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Mapping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Surface Finish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Illumination</a:t>
            </a:r>
          </a:p>
        </p:txBody>
      </p:sp>
    </p:spTree>
    <p:extLst>
      <p:ext uri="{BB962C8B-B14F-4D97-AF65-F5344CB8AC3E}">
        <p14:creationId xmlns:p14="http://schemas.microsoft.com/office/powerpoint/2010/main" val="32791405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5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5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5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5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5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Image Background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295400"/>
            <a:ext cx="7891200" cy="4368184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dirty="0" smtClean="0">
                <a:latin typeface="Arial" charset="0"/>
                <a:cs typeface="Arial" charset="0"/>
              </a:rPr>
              <a:t>The portion of the graphics area not covered by the model.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Background styles vary in complexity and rendering speed.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Background styles controlled by Scene Editor.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Incorporate advanced rendering effects into a PhotoWorks Scene.</a:t>
            </a:r>
          </a:p>
          <a:p>
            <a:pPr lvl="1" eaLnBrk="1" hangingPunct="1">
              <a:spcBef>
                <a:spcPts val="12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Shadows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12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Reflections</a:t>
            </a:r>
            <a:endParaRPr lang="en-US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08783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9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9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9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9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99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9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SolidWorks MotionManager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447800"/>
            <a:ext cx="7891200" cy="4368184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dirty="0" smtClean="0">
                <a:latin typeface="Arial" charset="0"/>
                <a:cs typeface="Arial" charset="0"/>
              </a:rPr>
              <a:t>What is SolidWorks MotionManager?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SolidWorks MotionManager animates and captures motion of SolidWorks parts and assemblies.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SolidWorks MotionManager generates Windows-based animations (*.</a:t>
            </a:r>
            <a:r>
              <a:rPr lang="en-US" dirty="0" err="1" smtClean="0">
                <a:latin typeface="Arial" charset="0"/>
                <a:cs typeface="Arial" charset="0"/>
              </a:rPr>
              <a:t>avi</a:t>
            </a:r>
            <a:r>
              <a:rPr lang="en-US" dirty="0" smtClean="0">
                <a:latin typeface="Arial" charset="0"/>
                <a:cs typeface="Arial" charset="0"/>
              </a:rPr>
              <a:t> files). The *.</a:t>
            </a:r>
            <a:r>
              <a:rPr lang="en-US" dirty="0" err="1" smtClean="0">
                <a:latin typeface="Arial" charset="0"/>
                <a:cs typeface="Arial" charset="0"/>
              </a:rPr>
              <a:t>avi</a:t>
            </a:r>
            <a:r>
              <a:rPr lang="en-US" dirty="0" smtClean="0">
                <a:latin typeface="Arial" charset="0"/>
                <a:cs typeface="Arial" charset="0"/>
              </a:rPr>
              <a:t> file uses a Windows-based Media Player. 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SolidWorks MotionManager can be combined with PhotoWorks.</a:t>
            </a:r>
          </a:p>
        </p:txBody>
      </p:sp>
    </p:spTree>
    <p:extLst>
      <p:ext uri="{BB962C8B-B14F-4D97-AF65-F5344CB8AC3E}">
        <p14:creationId xmlns:p14="http://schemas.microsoft.com/office/powerpoint/2010/main" val="25189410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3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3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3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3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Renderer Options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The Renderer affects the quality of the saved image. There are two options: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SolidWorks screen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PhotoView 360 buffer</a:t>
            </a:r>
          </a:p>
        </p:txBody>
      </p:sp>
    </p:spTree>
    <p:extLst>
      <p:ext uri="{BB962C8B-B14F-4D97-AF65-F5344CB8AC3E}">
        <p14:creationId xmlns:p14="http://schemas.microsoft.com/office/powerpoint/2010/main" val="25772949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Drawing Views: When Three is too Many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335962" cy="635000"/>
          </a:xfrm>
        </p:spPr>
        <p:txBody>
          <a:bodyPr/>
          <a:lstStyle/>
          <a:p>
            <a:pPr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The Right side view is unnecessary.</a:t>
            </a:r>
          </a:p>
        </p:txBody>
      </p:sp>
      <p:pic>
        <p:nvPicPr>
          <p:cNvPr id="6349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60500" y="2212975"/>
            <a:ext cx="6448425" cy="3946525"/>
          </a:xfrm>
          <a:noFill/>
          <a:ln w="19050" cap="flat" algn="ctr">
            <a:solidFill>
              <a:schemeClr val="folHlink"/>
            </a:solidFill>
            <a:miter lim="800000"/>
            <a:headEnd/>
            <a:tailEnd/>
          </a:ln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943600" y="4495800"/>
            <a:ext cx="1676400" cy="1600200"/>
            <a:chOff x="3696" y="3072"/>
            <a:chExt cx="1056" cy="1008"/>
          </a:xfrm>
        </p:grpSpPr>
        <p:sp>
          <p:nvSpPr>
            <p:cNvPr id="15366" name="AutoShape 7">
              <a:hlinkClick r:id="" action="ppaction://noaction" highlightClick="1"/>
            </p:cNvPr>
            <p:cNvSpPr>
              <a:spLocks noChangeArrowheads="1"/>
            </p:cNvSpPr>
            <p:nvPr/>
          </p:nvSpPr>
          <p:spPr bwMode="auto">
            <a:xfrm>
              <a:off x="3696" y="3072"/>
              <a:ext cx="1056" cy="1008"/>
            </a:xfrm>
            <a:prstGeom prst="actionButtonBlank">
              <a:avLst/>
            </a:prstGeom>
            <a:solidFill>
              <a:srgbClr val="FFFFCC"/>
            </a:solidFill>
            <a:ln w="2857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5367" name="Group 10"/>
            <p:cNvGrpSpPr>
              <a:grpSpLocks/>
            </p:cNvGrpSpPr>
            <p:nvPr/>
          </p:nvGrpSpPr>
          <p:grpSpPr bwMode="auto">
            <a:xfrm>
              <a:off x="4176" y="3216"/>
              <a:ext cx="144" cy="729"/>
              <a:chOff x="4128" y="3216"/>
              <a:chExt cx="144" cy="729"/>
            </a:xfrm>
          </p:grpSpPr>
          <p:sp>
            <p:nvSpPr>
              <p:cNvPr id="15368" name="AutoShape 8"/>
              <p:cNvSpPr>
                <a:spLocks noChangeArrowheads="1"/>
              </p:cNvSpPr>
              <p:nvPr/>
            </p:nvSpPr>
            <p:spPr bwMode="auto">
              <a:xfrm>
                <a:off x="4128" y="3216"/>
                <a:ext cx="144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00 h 21600"/>
                  <a:gd name="T14" fmla="*/ 17100 w 21600"/>
                  <a:gd name="T15" fmla="*/ 171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28575" algn="ctr">
                <a:solidFill>
                  <a:schemeClr val="fol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369" name="Oval 9"/>
              <p:cNvSpPr>
                <a:spLocks noChangeArrowheads="1"/>
              </p:cNvSpPr>
              <p:nvPr/>
            </p:nvSpPr>
            <p:spPr bwMode="auto">
              <a:xfrm>
                <a:off x="4151" y="3849"/>
                <a:ext cx="96" cy="96"/>
              </a:xfrm>
              <a:prstGeom prst="ellipse">
                <a:avLst/>
              </a:prstGeom>
              <a:solidFill>
                <a:schemeClr val="bg2"/>
              </a:solidFill>
              <a:ln w="28575" algn="ctr">
                <a:solidFill>
                  <a:schemeClr val="fol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532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Factors Affecting File Size</a:t>
            </a:r>
          </a:p>
        </p:txBody>
      </p:sp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7891200" cy="4368184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Number of frames per second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Renderer used</a:t>
            </a: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PhotoView 360 buffer creates a larger file than SolidWorks screen</a:t>
            </a:r>
            <a:endParaRPr lang="en-US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If using PhotoView 360 buffer:</a:t>
            </a: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Appearances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Background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Shadows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Multiple-light sources</a:t>
            </a:r>
            <a:endParaRPr lang="en-US" dirty="0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Video compression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Key frames</a:t>
            </a:r>
          </a:p>
        </p:txBody>
      </p:sp>
    </p:spTree>
    <p:extLst>
      <p:ext uri="{BB962C8B-B14F-4D97-AF65-F5344CB8AC3E}">
        <p14:creationId xmlns:p14="http://schemas.microsoft.com/office/powerpoint/2010/main" val="29224672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5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5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5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58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Output</a:t>
            </a:r>
          </a:p>
        </p:txBody>
      </p:sp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Different forms of output are required for the different phases of the design process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During Design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Manufacturing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Marketing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Project Support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6337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63525"/>
            <a:ext cx="7772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Types of Output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Screen prints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Photorealistic prints and image files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Animations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2D Drawings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3D Drawings (eDrawings)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PDF (Portable Document Format)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SolidWorks Files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Non-SolidWorks Files</a:t>
            </a:r>
          </a:p>
        </p:txBody>
      </p:sp>
    </p:spTree>
    <p:extLst>
      <p:ext uri="{BB962C8B-B14F-4D97-AF65-F5344CB8AC3E}">
        <p14:creationId xmlns:p14="http://schemas.microsoft.com/office/powerpoint/2010/main" val="364892421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4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4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4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4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4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4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Screen Prints</a:t>
            </a:r>
          </a:p>
        </p:txBody>
      </p:sp>
      <p:sp>
        <p:nvSpPr>
          <p:cNvPr id="2150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Prints as you would any other document through </a:t>
            </a:r>
            <a:r>
              <a:rPr lang="en-US" u="sng" smtClean="0">
                <a:latin typeface="Arial" charset="0"/>
                <a:cs typeface="Arial" charset="0"/>
              </a:rPr>
              <a:t>File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Print</a:t>
            </a:r>
            <a:r>
              <a:rPr lang="en-US" smtClean="0">
                <a:latin typeface="Arial" charset="0"/>
                <a:cs typeface="Arial" charset="0"/>
              </a:rPr>
              <a:t> menu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Scaled or full size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Color will be the same as on the computer screen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Use Realview if available to make it look more realistic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Add headers and footers to help identify the print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404441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Screen Print</a:t>
            </a:r>
          </a:p>
        </p:txBody>
      </p:sp>
      <p:sp>
        <p:nvSpPr>
          <p:cNvPr id="216067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990600"/>
            <a:ext cx="7891200" cy="4368184"/>
          </a:xfrm>
        </p:spPr>
        <p:txBody>
          <a:bodyPr/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</a:pPr>
            <a:r>
              <a:rPr lang="en-US" dirty="0" smtClean="0">
                <a:latin typeface="Arial" charset="0"/>
                <a:cs typeface="Arial" charset="0"/>
              </a:rPr>
              <a:t>RealView Off</a:t>
            </a:r>
          </a:p>
        </p:txBody>
      </p:sp>
      <p:pic>
        <p:nvPicPr>
          <p:cNvPr id="83972" name="Picture 4" descr="Output07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447800"/>
            <a:ext cx="617220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488358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Screen Print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914400"/>
            <a:ext cx="7891200" cy="4368184"/>
          </a:xfrm>
        </p:spPr>
        <p:txBody>
          <a:bodyPr/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</a:pPr>
            <a:r>
              <a:rPr lang="en-US" dirty="0" smtClean="0">
                <a:latin typeface="Arial" charset="0"/>
                <a:cs typeface="Arial" charset="0"/>
              </a:rPr>
              <a:t>RealView On</a:t>
            </a:r>
          </a:p>
        </p:txBody>
      </p:sp>
      <p:pic>
        <p:nvPicPr>
          <p:cNvPr id="84996" name="Picture 5" descr="Output1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617220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20764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Image Files</a:t>
            </a:r>
          </a:p>
        </p:txBody>
      </p:sp>
      <p:sp>
        <p:nvSpPr>
          <p:cNvPr id="222213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914400" y="1219200"/>
            <a:ext cx="5562600" cy="2057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5000"/>
              </a:lnSpc>
            </a:pPr>
            <a:r>
              <a:rPr lang="en-US" sz="2000" dirty="0" smtClean="0">
                <a:solidFill>
                  <a:srgbClr val="D9413D"/>
                </a:solidFill>
                <a:latin typeface="Arial" charset="0"/>
                <a:cs typeface="Arial" charset="0"/>
              </a:rPr>
              <a:t>From SolidWorks</a:t>
            </a:r>
          </a:p>
          <a:p>
            <a:pPr lvl="1" eaLnBrk="1" hangingPunct="1">
              <a:lnSpc>
                <a:spcPct val="85000"/>
              </a:lnSpc>
              <a:spcBef>
                <a:spcPts val="1400"/>
              </a:spcBef>
            </a:pPr>
            <a:r>
              <a:rPr lang="en-US" sz="1800" b="1" dirty="0" smtClean="0">
                <a:latin typeface="Arial" charset="0"/>
                <a:cs typeface="Arial" charset="0"/>
              </a:rPr>
              <a:t>JPEG (*.jpg)</a:t>
            </a:r>
          </a:p>
          <a:p>
            <a:pPr lvl="1" eaLnBrk="1" hangingPunct="1">
              <a:lnSpc>
                <a:spcPct val="85000"/>
              </a:lnSpc>
              <a:spcBef>
                <a:spcPts val="1400"/>
              </a:spcBef>
            </a:pPr>
            <a:r>
              <a:rPr lang="en-US" sz="1800" b="1" dirty="0" smtClean="0">
                <a:latin typeface="Arial" charset="0"/>
                <a:cs typeface="Arial" charset="0"/>
              </a:rPr>
              <a:t>Adobe PhotoShop (*.</a:t>
            </a:r>
            <a:r>
              <a:rPr lang="en-US" sz="1800" b="1" dirty="0" err="1" smtClean="0">
                <a:latin typeface="Arial" charset="0"/>
                <a:cs typeface="Arial" charset="0"/>
              </a:rPr>
              <a:t>psd</a:t>
            </a:r>
            <a:r>
              <a:rPr lang="en-US" sz="1800" b="1" dirty="0" smtClean="0">
                <a:latin typeface="Arial" charset="0"/>
                <a:cs typeface="Arial" charset="0"/>
              </a:rPr>
              <a:t>)</a:t>
            </a:r>
          </a:p>
          <a:p>
            <a:pPr lvl="1" eaLnBrk="1" hangingPunct="1">
              <a:lnSpc>
                <a:spcPct val="85000"/>
              </a:lnSpc>
              <a:spcBef>
                <a:spcPts val="1400"/>
              </a:spcBef>
            </a:pPr>
            <a:r>
              <a:rPr lang="en-US" sz="18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TIFF (*.</a:t>
            </a:r>
            <a:r>
              <a:rPr lang="en-US" sz="1800" b="1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tif</a:t>
            </a:r>
            <a:r>
              <a:rPr lang="en-US" sz="18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)</a:t>
            </a:r>
          </a:p>
          <a:p>
            <a:pPr lvl="1" eaLnBrk="1" hangingPunct="1">
              <a:lnSpc>
                <a:spcPct val="85000"/>
              </a:lnSpc>
              <a:spcBef>
                <a:spcPts val="1400"/>
              </a:spcBef>
            </a:pPr>
            <a:r>
              <a:rPr lang="en-US" sz="18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Adobe Illustrator (*.</a:t>
            </a:r>
            <a:r>
              <a:rPr lang="en-US" sz="1800" b="1" dirty="0" err="1" smtClean="0">
                <a:solidFill>
                  <a:schemeClr val="tx1"/>
                </a:solidFill>
                <a:latin typeface="Arial" charset="0"/>
                <a:cs typeface="Arial" charset="0"/>
              </a:rPr>
              <a:t>ai</a:t>
            </a:r>
            <a:r>
              <a:rPr lang="en-US" sz="1800" b="1" dirty="0" smtClean="0">
                <a:solidFill>
                  <a:schemeClr val="tx1"/>
                </a:solidFill>
                <a:latin typeface="Arial" charset="0"/>
                <a:cs typeface="Arial" charset="0"/>
              </a:rPr>
              <a:t>)</a:t>
            </a:r>
          </a:p>
          <a:p>
            <a:pPr lvl="1" eaLnBrk="1" hangingPunct="1">
              <a:lnSpc>
                <a:spcPct val="85000"/>
              </a:lnSpc>
              <a:spcBef>
                <a:spcPts val="1400"/>
              </a:spcBef>
            </a:pPr>
            <a:endParaRPr lang="en-US" sz="1800" dirty="0" smtClean="0">
              <a:latin typeface="Arial" charset="0"/>
              <a:cs typeface="Arial" charset="0"/>
            </a:endParaRPr>
          </a:p>
        </p:txBody>
      </p:sp>
      <p:sp>
        <p:nvSpPr>
          <p:cNvPr id="222216" name="Rectangle 8"/>
          <p:cNvSpPr>
            <a:spLocks noChangeArrowheads="1"/>
          </p:cNvSpPr>
          <p:nvPr/>
        </p:nvSpPr>
        <p:spPr bwMode="auto">
          <a:xfrm>
            <a:off x="914400" y="3579091"/>
            <a:ext cx="55626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85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2000" dirty="0">
                <a:solidFill>
                  <a:srgbClr val="D9413D"/>
                </a:solidFill>
                <a:latin typeface="Arial" charset="0"/>
                <a:cs typeface="Arial" charset="0"/>
              </a:rPr>
              <a:t>From PhotoView 360</a:t>
            </a:r>
          </a:p>
          <a:p>
            <a:pPr marL="635000" lvl="1" indent="-285750">
              <a:spcBef>
                <a:spcPts val="1400"/>
              </a:spcBef>
              <a:buFont typeface="Wingdings" pitchFamily="2" charset="2"/>
              <a:buChar char="§"/>
              <a:defRPr/>
            </a:pPr>
            <a:r>
              <a:rPr lang="en-US" b="1" dirty="0">
                <a:latin typeface="Arial" charset="0"/>
                <a:cs typeface="Arial" charset="0"/>
              </a:rPr>
              <a:t>Windows Bitmap (*.bmp)</a:t>
            </a:r>
          </a:p>
          <a:p>
            <a:pPr marL="635000" lvl="1" indent="-285750">
              <a:spcBef>
                <a:spcPts val="1400"/>
              </a:spcBef>
              <a:buFont typeface="Wingdings" pitchFamily="2" charset="2"/>
              <a:buChar char="§"/>
              <a:defRPr/>
            </a:pPr>
            <a:r>
              <a:rPr lang="en-US" b="1" dirty="0">
                <a:latin typeface="Arial" charset="0"/>
                <a:cs typeface="Arial" charset="0"/>
              </a:rPr>
              <a:t>TARGA (*.</a:t>
            </a:r>
            <a:r>
              <a:rPr lang="en-US" b="1" dirty="0" err="1">
                <a:latin typeface="Arial" charset="0"/>
                <a:cs typeface="Arial" charset="0"/>
              </a:rPr>
              <a:t>tga</a:t>
            </a:r>
            <a:r>
              <a:rPr lang="en-US" b="1" dirty="0">
                <a:latin typeface="Arial" charset="0"/>
                <a:cs typeface="Arial" charset="0"/>
              </a:rPr>
              <a:t>)</a:t>
            </a:r>
          </a:p>
          <a:p>
            <a:pPr marL="635000" lvl="1" indent="-285750">
              <a:spcBef>
                <a:spcPts val="1400"/>
              </a:spcBef>
              <a:buFont typeface="Wingdings" pitchFamily="2" charset="2"/>
              <a:buChar char="§"/>
              <a:defRPr/>
            </a:pPr>
            <a:r>
              <a:rPr lang="en-US" b="1" dirty="0">
                <a:latin typeface="Arial" charset="0"/>
                <a:cs typeface="Arial" charset="0"/>
              </a:rPr>
              <a:t>JPEG (*jpg)</a:t>
            </a:r>
          </a:p>
          <a:p>
            <a:pPr marL="635000" lvl="1" indent="-285750">
              <a:spcBef>
                <a:spcPts val="1400"/>
              </a:spcBef>
              <a:buFont typeface="Wingdings" pitchFamily="2" charset="2"/>
              <a:buChar char="§"/>
              <a:defRPr/>
            </a:pPr>
            <a:r>
              <a:rPr lang="en-US" b="1" dirty="0">
                <a:latin typeface="Arial" charset="0"/>
                <a:cs typeface="Arial" charset="0"/>
              </a:rPr>
              <a:t>TIFF (*.</a:t>
            </a:r>
            <a:r>
              <a:rPr lang="en-US" b="1" dirty="0" err="1">
                <a:latin typeface="Arial" charset="0"/>
                <a:cs typeface="Arial" charset="0"/>
              </a:rPr>
              <a:t>tif</a:t>
            </a:r>
            <a:r>
              <a:rPr lang="en-US" b="1" dirty="0">
                <a:latin typeface="Arial" charset="0"/>
                <a:cs typeface="Arial" charset="0"/>
              </a:rPr>
              <a:t>)</a:t>
            </a:r>
          </a:p>
          <a:p>
            <a:pPr marL="635000" lvl="1" indent="-285750">
              <a:spcBef>
                <a:spcPts val="1400"/>
              </a:spcBef>
              <a:buFont typeface="Wingdings" pitchFamily="2" charset="2"/>
              <a:buChar char="§"/>
              <a:defRPr/>
            </a:pPr>
            <a:r>
              <a:rPr lang="en-US" b="1" dirty="0">
                <a:latin typeface="Arial" charset="0"/>
                <a:cs typeface="Arial" charset="0"/>
              </a:rPr>
              <a:t>High Dynamic Range (*.</a:t>
            </a:r>
            <a:r>
              <a:rPr lang="en-US" b="1" dirty="0" err="1">
                <a:latin typeface="Arial" charset="0"/>
                <a:cs typeface="Arial" charset="0"/>
              </a:rPr>
              <a:t>hdr</a:t>
            </a:r>
            <a:r>
              <a:rPr lang="en-US" b="1" dirty="0">
                <a:latin typeface="Arial" charset="0"/>
                <a:cs typeface="Arial" charset="0"/>
              </a:rPr>
              <a:t>)</a:t>
            </a:r>
          </a:p>
          <a:p>
            <a:pPr marL="349250" lvl="1">
              <a:spcBef>
                <a:spcPts val="1400"/>
              </a:spcBef>
              <a:buFontTx/>
              <a:buNone/>
              <a:defRPr/>
            </a:pPr>
            <a:endParaRPr lang="en-US" sz="1600" dirty="0">
              <a:solidFill>
                <a:schemeClr val="tx1"/>
              </a:solidFill>
            </a:endParaRPr>
          </a:p>
          <a:p>
            <a:pPr marL="635000" lvl="1" indent="-285750">
              <a:spcBef>
                <a:spcPts val="1400"/>
              </a:spcBef>
              <a:buFontTx/>
              <a:buChar char="–"/>
              <a:defRPr/>
            </a:pPr>
            <a:endParaRPr lang="en-US" sz="1600" b="0" dirty="0">
              <a:solidFill>
                <a:schemeClr val="tx1"/>
              </a:solidFill>
            </a:endParaRPr>
          </a:p>
        </p:txBody>
      </p:sp>
      <p:sp>
        <p:nvSpPr>
          <p:cNvPr id="222218" name="Rectangle 10"/>
          <p:cNvSpPr>
            <a:spLocks noChangeArrowheads="1"/>
          </p:cNvSpPr>
          <p:nvPr/>
        </p:nvSpPr>
        <p:spPr bwMode="auto">
          <a:xfrm>
            <a:off x="4572000" y="1600200"/>
            <a:ext cx="4572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35000" lvl="1" indent="-285750">
              <a:spcBef>
                <a:spcPts val="1400"/>
              </a:spcBef>
              <a:buFont typeface="Wingdings" pitchFamily="2" charset="2"/>
              <a:buChar char="§"/>
              <a:defRPr/>
            </a:pPr>
            <a:r>
              <a:rPr lang="en-US" b="1" dirty="0" smtClean="0">
                <a:latin typeface="Arial" charset="0"/>
                <a:cs typeface="Arial" charset="0"/>
              </a:rPr>
              <a:t>TIFF </a:t>
            </a:r>
            <a:r>
              <a:rPr lang="en-US" b="1" dirty="0">
                <a:latin typeface="Arial" charset="0"/>
                <a:cs typeface="Arial" charset="0"/>
              </a:rPr>
              <a:t>(*.tif)</a:t>
            </a:r>
          </a:p>
          <a:p>
            <a:pPr marL="635000" lvl="1" indent="-285750">
              <a:spcBef>
                <a:spcPts val="1400"/>
              </a:spcBef>
              <a:buFont typeface="Wingdings" pitchFamily="2" charset="2"/>
              <a:buChar char="§"/>
              <a:defRPr/>
            </a:pPr>
            <a:r>
              <a:rPr lang="en-US" b="1" dirty="0">
                <a:latin typeface="Arial" charset="0"/>
                <a:cs typeface="Arial" charset="0"/>
              </a:rPr>
              <a:t>Adobe Illustrator (*.</a:t>
            </a:r>
            <a:r>
              <a:rPr lang="en-US" b="1" dirty="0" err="1">
                <a:latin typeface="Arial" charset="0"/>
                <a:cs typeface="Arial" charset="0"/>
              </a:rPr>
              <a:t>ai</a:t>
            </a:r>
            <a:r>
              <a:rPr lang="en-US" b="1" dirty="0">
                <a:latin typeface="Arial" charset="0"/>
                <a:cs typeface="Arial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993896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2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2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22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22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2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2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2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22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22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22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22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222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22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Image Files</a:t>
            </a:r>
          </a:p>
        </p:txBody>
      </p:sp>
      <p:sp>
        <p:nvSpPr>
          <p:cNvPr id="22425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371600"/>
            <a:ext cx="7891200" cy="4368184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Raster Images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Store information about each pixel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Do not scale well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Generally larger file sizes</a:t>
            </a:r>
            <a:endParaRPr lang="en-US" dirty="0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Vector Images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Store information about where entities start and end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Scale well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Generally smaller file sizes</a:t>
            </a:r>
            <a:endParaRPr lang="en-US" dirty="0" smtClean="0">
              <a:latin typeface="Arial" charset="0"/>
              <a:cs typeface="Arial" charset="0"/>
            </a:endParaRPr>
          </a:p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8363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4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4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4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4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4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4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4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4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4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Image in PowerPoint Slide</a:t>
            </a:r>
          </a:p>
        </p:txBody>
      </p:sp>
      <p:pic>
        <p:nvPicPr>
          <p:cNvPr id="4" name="Picture 3" descr="Output14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447800"/>
            <a:ext cx="6172200" cy="4632325"/>
          </a:xfrm>
          <a:prstGeom prst="rect">
            <a:avLst/>
          </a:prstGeom>
          <a:ln w="12700"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23263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Truck</a:t>
            </a:r>
          </a:p>
        </p:txBody>
      </p:sp>
      <p:pic>
        <p:nvPicPr>
          <p:cNvPr id="4" name="Picture 3" descr="Output135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143000"/>
            <a:ext cx="6172200" cy="5103813"/>
          </a:xfrm>
          <a:prstGeom prst="rect">
            <a:avLst/>
          </a:prstGeom>
          <a:ln w="12700"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74083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Dimensions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219200"/>
            <a:ext cx="3733800" cy="54102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There are two kinds of dimensions: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Size dimensions –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how big is the feature?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Location dimensions – where is the feature?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6554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2375" y="1296988"/>
            <a:ext cx="3390900" cy="2360612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6554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32375" y="3798888"/>
            <a:ext cx="3390900" cy="2360612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6781800" y="2282825"/>
            <a:ext cx="14922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Size </a:t>
            </a:r>
          </a:p>
          <a:p>
            <a:pPr eaLnBrk="1" hangingPunct="1">
              <a:lnSpc>
                <a:spcPct val="0"/>
              </a:lnSpc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Dimensions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6743700" y="4876800"/>
            <a:ext cx="14922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Location </a:t>
            </a:r>
          </a:p>
          <a:p>
            <a:pPr eaLnBrk="1" hangingPunct="1">
              <a:lnSpc>
                <a:spcPct val="0"/>
              </a:lnSpc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Dimensions</a:t>
            </a:r>
          </a:p>
        </p:txBody>
      </p:sp>
    </p:spTree>
    <p:extLst>
      <p:ext uri="{BB962C8B-B14F-4D97-AF65-F5344CB8AC3E}">
        <p14:creationId xmlns:p14="http://schemas.microsoft.com/office/powerpoint/2010/main" val="4551485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554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2" name="Picture 4" descr="Output12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3" y="1676400"/>
            <a:ext cx="27178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338" name="Picture 10" descr="Output7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4191000"/>
            <a:ext cx="2674937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The Deck</a:t>
            </a:r>
          </a:p>
        </p:txBody>
      </p:sp>
      <p:pic>
        <p:nvPicPr>
          <p:cNvPr id="227337" name="Picture 9" descr="Output1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76400"/>
            <a:ext cx="27209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336" name="Picture 8" descr="Output1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4191000"/>
            <a:ext cx="27209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334" name="Picture 6" descr="Output1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625" y="4191000"/>
            <a:ext cx="27209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335" name="Picture 7" descr="Output12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76400"/>
            <a:ext cx="27209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0618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7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Wheel Assembly</a:t>
            </a:r>
          </a:p>
        </p:txBody>
      </p:sp>
      <p:grpSp>
        <p:nvGrpSpPr>
          <p:cNvPr id="91139" name="Group 10"/>
          <p:cNvGrpSpPr>
            <a:grpSpLocks/>
          </p:cNvGrpSpPr>
          <p:nvPr/>
        </p:nvGrpSpPr>
        <p:grpSpPr bwMode="auto">
          <a:xfrm>
            <a:off x="762000" y="1219200"/>
            <a:ext cx="7391400" cy="4800600"/>
            <a:chOff x="762000" y="1066800"/>
            <a:chExt cx="7391400" cy="4800600"/>
          </a:xfrm>
        </p:grpSpPr>
        <p:pic>
          <p:nvPicPr>
            <p:cNvPr id="8" name="Picture 7" descr="Output143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2000" y="1066800"/>
              <a:ext cx="6235700" cy="4800600"/>
            </a:xfrm>
            <a:prstGeom prst="rect">
              <a:avLst/>
            </a:prstGeom>
            <a:ln w="15875">
              <a:solidFill>
                <a:schemeClr val="tx1">
                  <a:lumMod val="50000"/>
                </a:schemeClr>
              </a:solidFill>
            </a:ln>
          </p:spPr>
        </p:pic>
        <p:pic>
          <p:nvPicPr>
            <p:cNvPr id="9" name="Picture 8" descr="Output127.t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3200" y="2667000"/>
              <a:ext cx="1600200" cy="1611313"/>
            </a:xfrm>
            <a:prstGeom prst="rect">
              <a:avLst/>
            </a:prstGeom>
            <a:ln w="15875">
              <a:solidFill>
                <a:schemeClr val="tx1">
                  <a:lumMod val="50000"/>
                </a:schemeClr>
              </a:solidFill>
            </a:ln>
          </p:spPr>
        </p:pic>
        <p:pic>
          <p:nvPicPr>
            <p:cNvPr id="10" name="Picture 9" descr="Output127a.tif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3200" y="4256088"/>
              <a:ext cx="1600200" cy="1611312"/>
            </a:xfrm>
            <a:prstGeom prst="rect">
              <a:avLst/>
            </a:prstGeom>
            <a:ln w="15875">
              <a:solidFill>
                <a:schemeClr val="tx1">
                  <a:lumMod val="50000"/>
                </a:schemeClr>
              </a:solidFill>
            </a:ln>
          </p:spPr>
        </p:pic>
        <p:pic>
          <p:nvPicPr>
            <p:cNvPr id="7" name="Picture 6" descr="Output127b.t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53200" y="1066800"/>
              <a:ext cx="1600200" cy="1611313"/>
            </a:xfrm>
            <a:prstGeom prst="rect">
              <a:avLst/>
            </a:prstGeom>
            <a:ln w="15875">
              <a:solidFill>
                <a:schemeClr val="tx1">
                  <a:lumMod val="5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97689817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Spring Assembly</a:t>
            </a:r>
          </a:p>
        </p:txBody>
      </p:sp>
      <p:pic>
        <p:nvPicPr>
          <p:cNvPr id="92163" name="Picture 3" descr="Output90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1133475"/>
            <a:ext cx="3257550" cy="516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8901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Binding Assembly</a:t>
            </a:r>
          </a:p>
        </p:txBody>
      </p:sp>
      <p:pic>
        <p:nvPicPr>
          <p:cNvPr id="4" name="Picture 3" descr="Output98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143000"/>
            <a:ext cx="5562600" cy="5264150"/>
          </a:xfrm>
          <a:prstGeom prst="rect">
            <a:avLst/>
          </a:prstGeom>
          <a:ln w="12700"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008868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2" name="Picture 4" descr="Mountainboard_&amp;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Mountainboard</a:t>
            </a:r>
          </a:p>
        </p:txBody>
      </p:sp>
    </p:spTree>
    <p:extLst>
      <p:ext uri="{BB962C8B-B14F-4D97-AF65-F5344CB8AC3E}">
        <p14:creationId xmlns:p14="http://schemas.microsoft.com/office/powerpoint/2010/main" val="32752988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2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Mountainboard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5235" name="Content Placeholder 3" descr="Mountainboard_4.t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9588"/>
          </a:xfrm>
        </p:spPr>
      </p:pic>
    </p:spTree>
    <p:extLst>
      <p:ext uri="{BB962C8B-B14F-4D97-AF65-F5344CB8AC3E}">
        <p14:creationId xmlns:p14="http://schemas.microsoft.com/office/powerpoint/2010/main" val="33668137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CODEC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COmpressor/DECompressor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Used to reduce video file size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CODEC used to record video file must also be available on machine used to play the video file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8666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General Drawing Rules – Dimensions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335962" cy="133826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For flat pieces, give the thickness dimensions in the edge view, and all other dimensions in the outline view.</a:t>
            </a:r>
          </a:p>
        </p:txBody>
      </p:sp>
      <p:pic>
        <p:nvPicPr>
          <p:cNvPr id="6861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2667000"/>
            <a:ext cx="4495800" cy="3894138"/>
          </a:xfrm>
          <a:noFill/>
          <a:ln w="12700" cap="flat" algn="ctr">
            <a:solidFill>
              <a:schemeClr val="folHlink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17643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B90C0CB-45BF-4E76-86B7-12C40617BFAA}">
  <ds:schemaRefs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114</TotalTime>
  <Words>2165</Words>
  <Application>Microsoft Office PowerPoint</Application>
  <PresentationFormat>On-screen Show (4:3)</PresentationFormat>
  <Paragraphs>411</Paragraphs>
  <Slides>86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86</vt:i4>
      </vt:variant>
    </vt:vector>
  </HeadingPairs>
  <TitlesOfParts>
    <vt:vector size="87" baseType="lpstr">
      <vt:lpstr>SW_CORP_PPT_TEMPLATE_EDU_2012</vt:lpstr>
      <vt:lpstr>Mountainboard - Lesson 9 Presenting Results</vt:lpstr>
      <vt:lpstr>Engineering Drawings</vt:lpstr>
      <vt:lpstr>Sample Engineering Drawing</vt:lpstr>
      <vt:lpstr>General Drawing Rules – Views</vt:lpstr>
      <vt:lpstr>Drawing Views</vt:lpstr>
      <vt:lpstr>Drawing Views: When Three is not Enough</vt:lpstr>
      <vt:lpstr>Drawing Views: When Three is too Many</vt:lpstr>
      <vt:lpstr>Dimensions</vt:lpstr>
      <vt:lpstr>General Drawing Rules – Dimensions</vt:lpstr>
      <vt:lpstr>General Drawing Rules – Dimensions</vt:lpstr>
      <vt:lpstr>General Drawing Rules – Dimensions</vt:lpstr>
      <vt:lpstr>Dimension Guidelines – Appearance</vt:lpstr>
      <vt:lpstr>Drawing Appearance – Not Good</vt:lpstr>
      <vt:lpstr>Drawing Appearance – Much Better</vt:lpstr>
      <vt:lpstr>What is a Drawing Template?</vt:lpstr>
      <vt:lpstr>Drawing Templates Choices in SolidWorks</vt:lpstr>
      <vt:lpstr>To Create a New Drawing Using a Document Template:</vt:lpstr>
      <vt:lpstr>Sample Drawing Template</vt:lpstr>
      <vt:lpstr>Edit Sheet vs. Edit Sheet Format</vt:lpstr>
      <vt:lpstr>Title Block</vt:lpstr>
      <vt:lpstr>To Edit the Title Block:</vt:lpstr>
      <vt:lpstr>Editing the Title Block:</vt:lpstr>
      <vt:lpstr>Editing the Title Block:</vt:lpstr>
      <vt:lpstr>Editing the Title Block:</vt:lpstr>
      <vt:lpstr>Editing the Title Block:</vt:lpstr>
      <vt:lpstr>Customizing the Part Name</vt:lpstr>
      <vt:lpstr>Editing the Part Name:</vt:lpstr>
      <vt:lpstr>Editing the Part Name:</vt:lpstr>
      <vt:lpstr>Editing the Part Name:</vt:lpstr>
      <vt:lpstr>Editing the Part Name:</vt:lpstr>
      <vt:lpstr>Advanced Topic</vt:lpstr>
      <vt:lpstr>Switching to Edit Sheet Mode:</vt:lpstr>
      <vt:lpstr>Detailing Options</vt:lpstr>
      <vt:lpstr>Detailing Options</vt:lpstr>
      <vt:lpstr>Detailing Options</vt:lpstr>
      <vt:lpstr>Detailing Options</vt:lpstr>
      <vt:lpstr>Detailing Options</vt:lpstr>
      <vt:lpstr>Saving a Custom Drawing Template:</vt:lpstr>
      <vt:lpstr>Saving a Custom Drawing Template:</vt:lpstr>
      <vt:lpstr>Creating a Drawing – General Procedure</vt:lpstr>
      <vt:lpstr>To Create Three Standard Views:</vt:lpstr>
      <vt:lpstr>Working with Drawing Views</vt:lpstr>
      <vt:lpstr>Working with Drawing Views</vt:lpstr>
      <vt:lpstr>Dimensioning Drawings</vt:lpstr>
      <vt:lpstr>To Import Dimensions into the Drawing:</vt:lpstr>
      <vt:lpstr>Manipulating Dimensions</vt:lpstr>
      <vt:lpstr>Finish the Drawing</vt:lpstr>
      <vt:lpstr>Associativity</vt:lpstr>
      <vt:lpstr>Multi-sheet Drawings</vt:lpstr>
      <vt:lpstr>Three View Drawing of Assembly</vt:lpstr>
      <vt:lpstr>Model Views</vt:lpstr>
      <vt:lpstr>To Insert a model View:</vt:lpstr>
      <vt:lpstr>Inserting a Model View:</vt:lpstr>
      <vt:lpstr>Isometric View Added to Drawing</vt:lpstr>
      <vt:lpstr>Specialized Views</vt:lpstr>
      <vt:lpstr>Specialized Views</vt:lpstr>
      <vt:lpstr>eDrawings</vt:lpstr>
      <vt:lpstr>Publishing eDrawings</vt:lpstr>
      <vt:lpstr>View eDrawings Dynamically</vt:lpstr>
      <vt:lpstr>Sending eDrawings</vt:lpstr>
      <vt:lpstr>Shaded View</vt:lpstr>
      <vt:lpstr>Resetting the View</vt:lpstr>
      <vt:lpstr>3D Pointer</vt:lpstr>
      <vt:lpstr>Overview Window</vt:lpstr>
      <vt:lpstr>What is PhotoView 360?</vt:lpstr>
      <vt:lpstr>Appearances</vt:lpstr>
      <vt:lpstr>Image Background</vt:lpstr>
      <vt:lpstr>SolidWorks MotionManager</vt:lpstr>
      <vt:lpstr>Renderer Options</vt:lpstr>
      <vt:lpstr>Factors Affecting File Size</vt:lpstr>
      <vt:lpstr>Output</vt:lpstr>
      <vt:lpstr>Types of Output</vt:lpstr>
      <vt:lpstr>Screen Prints</vt:lpstr>
      <vt:lpstr>Screen Print</vt:lpstr>
      <vt:lpstr>Screen Print</vt:lpstr>
      <vt:lpstr>Image Files</vt:lpstr>
      <vt:lpstr>Image Files</vt:lpstr>
      <vt:lpstr>Image in PowerPoint Slide</vt:lpstr>
      <vt:lpstr>Truck</vt:lpstr>
      <vt:lpstr>The Deck</vt:lpstr>
      <vt:lpstr>Wheel Assembly</vt:lpstr>
      <vt:lpstr>Spring Assembly</vt:lpstr>
      <vt:lpstr>Binding Assembly</vt:lpstr>
      <vt:lpstr>Mountainboard</vt:lpstr>
      <vt:lpstr>Mountainboard</vt:lpstr>
      <vt:lpstr>CODEC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Mountainboard - Lesson 9 Presenting Results</dc:title>
  <dc:creator>Jim Boland</dc:creator>
  <cp:lastModifiedBy>Jim Boland</cp:lastModifiedBy>
  <cp:revision>5</cp:revision>
  <dcterms:created xsi:type="dcterms:W3CDTF">2012-03-03T00:18:57Z</dcterms:created>
  <dcterms:modified xsi:type="dcterms:W3CDTF">2012-03-07T22:27:46Z</dcterms:modified>
</cp:coreProperties>
</file>