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22"/>
  </p:notesMasterIdLst>
  <p:handoutMasterIdLst>
    <p:handoutMasterId r:id="rId23"/>
  </p:handoutMasterIdLst>
  <p:sldIdLst>
    <p:sldId id="267" r:id="rId5"/>
    <p:sldId id="268" r:id="rId6"/>
    <p:sldId id="269" r:id="rId7"/>
    <p:sldId id="270" r:id="rId8"/>
    <p:sldId id="271" r:id="rId9"/>
    <p:sldId id="272" r:id="rId10"/>
    <p:sldId id="273" r:id="rId11"/>
    <p:sldId id="274" r:id="rId12"/>
    <p:sldId id="275" r:id="rId13"/>
    <p:sldId id="276" r:id="rId14"/>
    <p:sldId id="277" r:id="rId15"/>
    <p:sldId id="278" r:id="rId16"/>
    <p:sldId id="279" r:id="rId17"/>
    <p:sldId id="280" r:id="rId18"/>
    <p:sldId id="281" r:id="rId19"/>
    <p:sldId id="282" r:id="rId20"/>
    <p:sldId id="283" r:id="rId21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113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9" d="100"/>
          <a:sy n="59" d="100"/>
        </p:scale>
        <p:origin x="-2556" y="-78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60D712-7242-4C95-BDD1-40AA5038E027}" type="datetimeFigureOut">
              <a:rPr lang="fr-FR" smtClean="0"/>
              <a:pPr/>
              <a:t>07/03/2012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D0FD1F-5A66-471B-B3E5-C7F4D1DFC51B}" type="slidenum">
              <a:rPr lang="fr-FR" smtClean="0"/>
              <a:pPr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8708326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D1A668E-3B37-4931-B417-BCC1E0C71E22}" type="datetimeFigureOut">
              <a:rPr lang="en-US" smtClean="0"/>
              <a:pPr/>
              <a:t>3/7/2012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24C0E3-F38B-4060-81F5-813C95EEE9B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41302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174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 descr="3DS_emblem_3D_pers1_PPT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5616" y="2909462"/>
            <a:ext cx="3528000" cy="3948538"/>
          </a:xfrm>
          <a:prstGeom prst="rect">
            <a:avLst/>
          </a:prstGeom>
        </p:spPr>
      </p:pic>
      <p:sp>
        <p:nvSpPr>
          <p:cNvPr id="7" name="Titre 6"/>
          <p:cNvSpPr>
            <a:spLocks noGrp="1"/>
          </p:cNvSpPr>
          <p:nvPr>
            <p:ph type="title"/>
          </p:nvPr>
        </p:nvSpPr>
        <p:spPr>
          <a:xfrm>
            <a:off x="2102848" y="1441579"/>
            <a:ext cx="6501600" cy="548640"/>
          </a:xfrm>
        </p:spPr>
        <p:txBody>
          <a:bodyPr vert="horz" lIns="91440" tIns="45720" rIns="91440" bIns="45720" rtlCol="0" anchor="ctr">
            <a:noAutofit/>
          </a:bodyPr>
          <a:lstStyle>
            <a:lvl1pPr algn="r">
              <a:def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itchFamily="34" charset="0"/>
                <a:ea typeface="+mj-ea"/>
                <a:cs typeface="+mj-cs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Click to edit Master title style</a:t>
            </a:r>
            <a:endParaRPr lang="fr-FR" dirty="0"/>
          </a:p>
        </p:txBody>
      </p:sp>
      <p:sp>
        <p:nvSpPr>
          <p:cNvPr id="11" name="Rectangle 10"/>
          <p:cNvSpPr/>
          <p:nvPr userDrawn="1"/>
        </p:nvSpPr>
        <p:spPr>
          <a:xfrm>
            <a:off x="323528" y="231845"/>
            <a:ext cx="648072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2411760" y="2060848"/>
            <a:ext cx="6192837" cy="576263"/>
          </a:xfrm>
        </p:spPr>
        <p:txBody>
          <a:bodyPr/>
          <a:lstStyle>
            <a:lvl1pPr marL="0" indent="0" algn="r">
              <a:buNone/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 smtClean="0"/>
              <a:t>Click to edit Master subtitle styles</a:t>
            </a:r>
            <a:endParaRPr lang="en-GB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 (no Sub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5"/>
            <a:ext cx="4040188" cy="639762"/>
          </a:xfrm>
        </p:spPr>
        <p:txBody>
          <a:bodyPr anchor="b">
            <a:normAutofit/>
          </a:bodyPr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4"/>
            <a:ext cx="4040188" cy="3990429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9" y="1535115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9" y="2174874"/>
            <a:ext cx="4041775" cy="3990429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970544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  <p:pic>
        <p:nvPicPr>
          <p:cNvPr id="7" name="Image 6" descr="3DS_emblem_3D_pers1_PPT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5616" y="2909462"/>
            <a:ext cx="3528000" cy="3948538"/>
          </a:xfrm>
          <a:prstGeom prst="rect">
            <a:avLst/>
          </a:prstGeom>
        </p:spPr>
      </p:pic>
      <p:sp>
        <p:nvSpPr>
          <p:cNvPr id="5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899592" y="994794"/>
            <a:ext cx="6501600" cy="556632"/>
          </a:xfrm>
        </p:spPr>
        <p:txBody>
          <a:bodyPr>
            <a:normAutofit/>
          </a:bodyPr>
          <a:lstStyle>
            <a:lvl1pPr marL="0" indent="0">
              <a:buNone/>
              <a:defRPr sz="2200" b="1">
                <a:solidFill>
                  <a:srgbClr val="E62533"/>
                </a:solidFill>
              </a:defRPr>
            </a:lvl1pPr>
          </a:lstStyle>
          <a:p>
            <a:pPr lvl="0"/>
            <a:r>
              <a:rPr lang="en-US" dirty="0" smtClean="0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251520" y="231845"/>
            <a:ext cx="648072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ogo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251520" y="231845"/>
            <a:ext cx="648072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Image 6" descr="3DS_emblem_3D_pers1_PPT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5616" y="2909462"/>
            <a:ext cx="3528000" cy="3948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681314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27584" y="273052"/>
            <a:ext cx="2637933" cy="1162050"/>
          </a:xfrm>
        </p:spPr>
        <p:txBody>
          <a:bodyPr anchor="ctr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92254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4" y="1435102"/>
            <a:ext cx="3008313" cy="4730202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Espace réservé de la date 3"/>
          <p:cNvSpPr txBox="1">
            <a:spLocks/>
          </p:cNvSpPr>
          <p:nvPr userDrawn="1"/>
        </p:nvSpPr>
        <p:spPr>
          <a:xfrm rot="16200000">
            <a:off x="-3276867" y="3276869"/>
            <a:ext cx="6858006" cy="304271"/>
          </a:xfrm>
          <a:prstGeom prst="rect">
            <a:avLst/>
          </a:prstGeom>
        </p:spPr>
        <p:txBody>
          <a:bodyPr/>
          <a:lstStyle>
            <a:lvl1pPr algn="ctr">
              <a:defRPr sz="700">
                <a:solidFill>
                  <a:schemeClr val="tx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7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323528" y="231845"/>
            <a:ext cx="648072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r-FR" dirty="0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Espace réservé de la date 3"/>
          <p:cNvSpPr txBox="1">
            <a:spLocks/>
          </p:cNvSpPr>
          <p:nvPr userDrawn="1"/>
        </p:nvSpPr>
        <p:spPr>
          <a:xfrm rot="16200000">
            <a:off x="-3276867" y="3276869"/>
            <a:ext cx="6858006" cy="304271"/>
          </a:xfrm>
          <a:prstGeom prst="rect">
            <a:avLst/>
          </a:prstGeom>
        </p:spPr>
        <p:txBody>
          <a:bodyPr/>
          <a:lstStyle>
            <a:lvl1pPr algn="ctr">
              <a:defRPr sz="700">
                <a:solidFill>
                  <a:schemeClr val="tx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7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FR" dirty="0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7" name="Espace réservé de la date 3"/>
          <p:cNvSpPr txBox="1">
            <a:spLocks/>
          </p:cNvSpPr>
          <p:nvPr userDrawn="1"/>
        </p:nvSpPr>
        <p:spPr>
          <a:xfrm rot="16200000">
            <a:off x="-3276867" y="3276869"/>
            <a:ext cx="6858006" cy="304271"/>
          </a:xfrm>
          <a:prstGeom prst="rect">
            <a:avLst/>
          </a:prstGeom>
        </p:spPr>
        <p:txBody>
          <a:bodyPr/>
          <a:lstStyle>
            <a:lvl1pPr algn="ctr">
              <a:defRPr sz="700">
                <a:solidFill>
                  <a:schemeClr val="tx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7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899592" y="994794"/>
            <a:ext cx="6501600" cy="556632"/>
          </a:xfrm>
        </p:spPr>
        <p:txBody>
          <a:bodyPr>
            <a:normAutofit/>
          </a:bodyPr>
          <a:lstStyle>
            <a:lvl1pPr marL="0" indent="0">
              <a:buNone/>
              <a:defRPr sz="2200" b="1">
                <a:solidFill>
                  <a:srgbClr val="E62533"/>
                </a:solidFill>
              </a:defRPr>
            </a:lvl1pPr>
          </a:lstStyle>
          <a:p>
            <a:pPr lvl="0"/>
            <a:r>
              <a:rPr lang="en-US" dirty="0" smtClean="0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Vertical Text (no Sub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FR" dirty="0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7" name="Espace réservé de la date 3"/>
          <p:cNvSpPr txBox="1">
            <a:spLocks/>
          </p:cNvSpPr>
          <p:nvPr userDrawn="1"/>
        </p:nvSpPr>
        <p:spPr>
          <a:xfrm rot="16200000">
            <a:off x="-3276867" y="3276869"/>
            <a:ext cx="6858006" cy="304271"/>
          </a:xfrm>
          <a:prstGeom prst="rect">
            <a:avLst/>
          </a:prstGeom>
        </p:spPr>
        <p:txBody>
          <a:bodyPr/>
          <a:lstStyle>
            <a:lvl1pPr algn="ctr">
              <a:defRPr sz="700">
                <a:solidFill>
                  <a:schemeClr val="tx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7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8361917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251520" y="231845"/>
            <a:ext cx="648072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9066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r-FR" dirty="0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9066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  <p:sp>
        <p:nvSpPr>
          <p:cNvPr id="7" name="Espace réservé de la date 3"/>
          <p:cNvSpPr txBox="1">
            <a:spLocks/>
          </p:cNvSpPr>
          <p:nvPr userDrawn="1"/>
        </p:nvSpPr>
        <p:spPr>
          <a:xfrm rot="16200000">
            <a:off x="-3276867" y="3276869"/>
            <a:ext cx="6858006" cy="304271"/>
          </a:xfrm>
          <a:prstGeom prst="rect">
            <a:avLst/>
          </a:prstGeom>
        </p:spPr>
        <p:txBody>
          <a:bodyPr/>
          <a:lstStyle>
            <a:lvl1pPr algn="ctr">
              <a:defRPr sz="700">
                <a:solidFill>
                  <a:schemeClr val="tx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7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264112"/>
            <a:ext cx="8077200" cy="4572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410200" y="6553200"/>
            <a:ext cx="674688" cy="2254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368AD3-1183-47E7-B0A8-073E044E4BF0}" type="datetimeFigureOut">
              <a:rPr lang="en-US"/>
              <a:pPr>
                <a:defRPr/>
              </a:pPr>
              <a:t>3/7/2012</a:t>
            </a:fld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6096000" y="6575425"/>
            <a:ext cx="474663" cy="203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617F53-63FC-4764-B826-E17D1D1B678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02047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99592" y="1797120"/>
            <a:ext cx="7891200" cy="4368184"/>
          </a:xfrm>
        </p:spPr>
        <p:txBody>
          <a:bodyPr/>
          <a:lstStyle>
            <a:lvl1pPr>
              <a:defRPr sz="2400">
                <a:effectLst/>
              </a:defRPr>
            </a:lvl1pPr>
            <a:lvl2pPr>
              <a:defRPr sz="2000">
                <a:effectLst/>
              </a:defRPr>
            </a:lvl2pPr>
            <a:lvl3pPr>
              <a:defRPr sz="1800">
                <a:effectLst/>
              </a:defRPr>
            </a:lvl3pPr>
            <a:lvl4pPr>
              <a:defRPr sz="1600">
                <a:effectLst/>
              </a:defRPr>
            </a:lvl4pPr>
            <a:lvl5pPr>
              <a:defRPr sz="1100">
                <a:effectLst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899592" y="994794"/>
            <a:ext cx="6501600" cy="556632"/>
          </a:xfrm>
        </p:spPr>
        <p:txBody>
          <a:bodyPr>
            <a:normAutofit/>
          </a:bodyPr>
          <a:lstStyle>
            <a:lvl1pPr marL="0" indent="0">
              <a:buNone/>
              <a:defRPr sz="2200" b="1">
                <a:solidFill>
                  <a:schemeClr val="accent6"/>
                </a:solidFill>
              </a:defRPr>
            </a:lvl1pPr>
          </a:lstStyle>
          <a:p>
            <a:pPr lvl="0"/>
            <a:r>
              <a:rPr lang="en-US" dirty="0" smtClean="0"/>
              <a:t>Click to edit Master subtitle style</a:t>
            </a: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0600" y="152400"/>
            <a:ext cx="7586662" cy="8001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201613" y="1296988"/>
            <a:ext cx="4248150" cy="48625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02163" y="1296988"/>
            <a:ext cx="4249737" cy="48625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215265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0599" y="107950"/>
            <a:ext cx="6797675" cy="8001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201613" y="1296988"/>
            <a:ext cx="4248150" cy="48625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02163" y="1296988"/>
            <a:ext cx="4249737" cy="23542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02163" y="3803650"/>
            <a:ext cx="4249737" cy="235585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113220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(no sub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99592" y="1797120"/>
            <a:ext cx="7891200" cy="4368184"/>
          </a:xfrm>
        </p:spPr>
        <p:txBody>
          <a:bodyPr>
            <a:normAutofit/>
          </a:bodyPr>
          <a:lstStyle>
            <a:lvl1pPr>
              <a:defRPr sz="2400">
                <a:effectLst/>
              </a:defRPr>
            </a:lvl1pPr>
            <a:lvl2pPr>
              <a:defRPr sz="2000">
                <a:effectLst/>
              </a:defRPr>
            </a:lvl2pPr>
            <a:lvl3pPr>
              <a:defRPr sz="1800">
                <a:effectLst/>
              </a:defRPr>
            </a:lvl3pPr>
            <a:lvl4pPr>
              <a:defRPr sz="1600">
                <a:effectLst/>
              </a:defRPr>
            </a:lvl4pPr>
            <a:lvl5pPr>
              <a:defRPr sz="1100">
                <a:effectLst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267397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n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899592" y="994794"/>
            <a:ext cx="6501600" cy="556632"/>
          </a:xfrm>
        </p:spPr>
        <p:txBody>
          <a:bodyPr>
            <a:normAutofit/>
          </a:bodyPr>
          <a:lstStyle>
            <a:lvl1pPr marL="0" indent="0">
              <a:buNone/>
              <a:defRPr sz="2200" b="1">
                <a:solidFill>
                  <a:schemeClr val="accent6"/>
                </a:solidFill>
              </a:defRPr>
            </a:lvl1pPr>
          </a:lstStyle>
          <a:p>
            <a:pPr lvl="0"/>
            <a:r>
              <a:rPr lang="en-US" dirty="0" smtClean="0"/>
              <a:t>Click to edit Master subtitle style</a:t>
            </a: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151821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no Content (no sub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615331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(no Log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323528" y="231845"/>
            <a:ext cx="648072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itre 6"/>
          <p:cNvSpPr>
            <a:spLocks noGrp="1"/>
          </p:cNvSpPr>
          <p:nvPr>
            <p:ph type="title"/>
          </p:nvPr>
        </p:nvSpPr>
        <p:spPr>
          <a:xfrm>
            <a:off x="2102848" y="1441579"/>
            <a:ext cx="6501600" cy="548640"/>
          </a:xfrm>
        </p:spPr>
        <p:txBody>
          <a:bodyPr vert="horz" lIns="91440" tIns="45720" rIns="91440" bIns="45720" rtlCol="0" anchor="ctr">
            <a:noAutofit/>
          </a:bodyPr>
          <a:lstStyle>
            <a:lvl1pPr algn="r">
              <a:def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itchFamily="34" charset="0"/>
                <a:ea typeface="+mj-ea"/>
                <a:cs typeface="+mj-cs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Click to edit Master title style</a:t>
            </a:r>
            <a:endParaRPr lang="fr-FR" dirty="0"/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2411760" y="2060848"/>
            <a:ext cx="6192837" cy="576263"/>
          </a:xfrm>
        </p:spPr>
        <p:txBody>
          <a:bodyPr/>
          <a:lstStyle>
            <a:lvl1pPr marL="0" indent="0" algn="r">
              <a:buNone/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 smtClean="0"/>
              <a:t>Click to edit Master subtitle styles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996919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65104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18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65104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18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899592" y="994794"/>
            <a:ext cx="6501600" cy="556632"/>
          </a:xfrm>
        </p:spPr>
        <p:txBody>
          <a:bodyPr>
            <a:normAutofit/>
          </a:bodyPr>
          <a:lstStyle>
            <a:lvl1pPr marL="0" indent="0">
              <a:buNone/>
              <a:defRPr sz="2200" b="1">
                <a:solidFill>
                  <a:srgbClr val="E62533"/>
                </a:solidFill>
              </a:defRPr>
            </a:lvl1pPr>
          </a:lstStyle>
          <a:p>
            <a:pPr lvl="0"/>
            <a:r>
              <a:rPr lang="en-US" dirty="0" smtClean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1678830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(no Sub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65104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65104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5"/>
            <a:ext cx="4040188" cy="639762"/>
          </a:xfrm>
        </p:spPr>
        <p:txBody>
          <a:bodyPr anchor="b">
            <a:normAutofit/>
          </a:bodyPr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4"/>
            <a:ext cx="4040188" cy="3990429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9" y="1535115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9" y="2174874"/>
            <a:ext cx="4041775" cy="3990429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  <p:sp>
        <p:nvSpPr>
          <p:cNvPr id="8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899592" y="994794"/>
            <a:ext cx="6501600" cy="489990"/>
          </a:xfrm>
        </p:spPr>
        <p:txBody>
          <a:bodyPr>
            <a:normAutofit/>
          </a:bodyPr>
          <a:lstStyle>
            <a:lvl1pPr marL="0" indent="0">
              <a:buNone/>
              <a:defRPr sz="2200" b="1">
                <a:solidFill>
                  <a:srgbClr val="E62533"/>
                </a:solidFill>
              </a:defRPr>
            </a:lvl1pPr>
          </a:lstStyle>
          <a:p>
            <a:pPr lvl="0"/>
            <a:r>
              <a:rPr lang="en-US" dirty="0" smtClean="0"/>
              <a:t>Click to edit Master subtitle style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image" Target="../media/image2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899592" y="401859"/>
            <a:ext cx="6501600" cy="548640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noProof="0" dirty="0" smtClean="0"/>
              <a:t>Main Title</a:t>
            </a:r>
            <a:endParaRPr lang="en-US" noProof="0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99592" y="1797120"/>
            <a:ext cx="7891200" cy="4368184"/>
          </a:xfrm>
          <a:prstGeom prst="rect">
            <a:avLst/>
          </a:prstGeom>
          <a:effectLst/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dirty="0" smtClean="0">
                <a:effectLst/>
              </a:rPr>
              <a:t>Click to edit Master text styles</a:t>
            </a:r>
          </a:p>
          <a:p>
            <a:pPr lvl="1"/>
            <a:r>
              <a:rPr lang="en-GB" dirty="0" smtClean="0"/>
              <a:t>Second level</a:t>
            </a:r>
            <a:endParaRPr lang="en-US" noProof="0" dirty="0" smtClean="0"/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Forth level</a:t>
            </a:r>
          </a:p>
          <a:p>
            <a:pPr lvl="4"/>
            <a:r>
              <a:rPr lang="en-US" noProof="0" dirty="0" smtClean="0"/>
              <a:t>Fifth level</a:t>
            </a:r>
            <a:endParaRPr lang="en-US" noProof="0" dirty="0"/>
          </a:p>
        </p:txBody>
      </p:sp>
      <p:sp>
        <p:nvSpPr>
          <p:cNvPr id="9" name="Espace réservé du numéro de diapositive 5"/>
          <p:cNvSpPr txBox="1">
            <a:spLocks/>
          </p:cNvSpPr>
          <p:nvPr/>
        </p:nvSpPr>
        <p:spPr>
          <a:xfrm>
            <a:off x="4191000" y="6492877"/>
            <a:ext cx="693440" cy="365125"/>
          </a:xfrm>
          <a:prstGeom prst="rect">
            <a:avLst/>
          </a:prstGeom>
        </p:spPr>
        <p:txBody>
          <a:bodyPr/>
          <a:lstStyle>
            <a:lvl1pPr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7E95206-EC0C-43EF-8E7D-2BA7BDFE308A}" type="slidenum">
              <a:rPr kumimoji="0" lang="fr-FR" sz="1000" b="0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fr-FR" sz="10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pic>
        <p:nvPicPr>
          <p:cNvPr id="10" name="Picture 10" descr="Emblem_3DS_RGBcolor.png"/>
          <p:cNvPicPr>
            <a:picLocks noChangeAspect="1"/>
          </p:cNvPicPr>
          <p:nvPr/>
        </p:nvPicPr>
        <p:blipFill>
          <a:blip r:embed="rId23" cstate="print"/>
          <a:stretch>
            <a:fillRect/>
          </a:stretch>
        </p:blipFill>
        <p:spPr>
          <a:xfrm>
            <a:off x="107504" y="6241874"/>
            <a:ext cx="536896" cy="499494"/>
          </a:xfrm>
          <a:prstGeom prst="rect">
            <a:avLst/>
          </a:prstGeom>
        </p:spPr>
      </p:pic>
      <p:pic>
        <p:nvPicPr>
          <p:cNvPr id="12" name="Picture 8" descr="Bouton_charte_clic.png"/>
          <p:cNvPicPr>
            <a:picLocks noChangeAspect="1"/>
          </p:cNvPicPr>
          <p:nvPr/>
        </p:nvPicPr>
        <p:blipFill>
          <a:blip r:embed="rId24" cstate="print"/>
          <a:stretch>
            <a:fillRect/>
          </a:stretch>
        </p:blipFill>
        <p:spPr>
          <a:xfrm>
            <a:off x="395536" y="427680"/>
            <a:ext cx="461100" cy="600079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6307392" y="6309320"/>
            <a:ext cx="2843808" cy="563079"/>
          </a:xfrm>
          <a:prstGeom prst="rect">
            <a:avLst/>
          </a:prstGeom>
          <a:gradFill flip="none" rotWithShape="1">
            <a:gsLst>
              <a:gs pos="51000">
                <a:srgbClr val="DA291C"/>
              </a:gs>
              <a:gs pos="100000">
                <a:schemeClr val="accent1">
                  <a:alpha val="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6255" y="6323388"/>
            <a:ext cx="1671841" cy="530287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1" r:id="rId3"/>
    <p:sldLayoutId id="2147483668" r:id="rId4"/>
    <p:sldLayoutId id="2147483667" r:id="rId5"/>
    <p:sldLayoutId id="2147483660" r:id="rId6"/>
    <p:sldLayoutId id="2147483662" r:id="rId7"/>
    <p:sldLayoutId id="2147483652" r:id="rId8"/>
    <p:sldLayoutId id="2147483653" r:id="rId9"/>
    <p:sldLayoutId id="2147483664" r:id="rId10"/>
    <p:sldLayoutId id="2147483654" r:id="rId11"/>
    <p:sldLayoutId id="2147483655" r:id="rId12"/>
    <p:sldLayoutId id="2147483663" r:id="rId13"/>
    <p:sldLayoutId id="2147483656" r:id="rId14"/>
    <p:sldLayoutId id="2147483657" r:id="rId15"/>
    <p:sldLayoutId id="2147483658" r:id="rId16"/>
    <p:sldLayoutId id="2147483665" r:id="rId17"/>
    <p:sldLayoutId id="2147483659" r:id="rId18"/>
    <p:sldLayoutId id="2147483669" r:id="rId19"/>
    <p:sldLayoutId id="2147483670" r:id="rId20"/>
    <p:sldLayoutId id="2147483671" r:id="rId21"/>
  </p:sldLayoutIdLst>
  <p:txStyles>
    <p:titleStyle>
      <a:lvl1pPr algn="l" defTabSz="914400" rtl="0" eaLnBrk="1" latinLnBrk="0" hangingPunct="1">
        <a:spcBef>
          <a:spcPct val="0"/>
        </a:spcBef>
        <a:buNone/>
        <a:defRPr sz="3000" b="1" kern="1200" baseline="0">
          <a:solidFill>
            <a:schemeClr val="tx1"/>
          </a:solidFill>
          <a:latin typeface="Arial Narrow" pitchFamily="34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Wingdings" pitchFamily="2" charset="2"/>
        <a:buChar char="§"/>
        <a:defRPr sz="2400" kern="1200">
          <a:solidFill>
            <a:schemeClr val="tx1"/>
          </a:solidFill>
          <a:latin typeface="Arial Narrow" pitchFamily="34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Wingdings" pitchFamily="2" charset="2"/>
        <a:buChar char="§"/>
        <a:defRPr sz="2400" kern="1200">
          <a:solidFill>
            <a:schemeClr val="tx1"/>
          </a:solidFill>
          <a:latin typeface="Arial Narrow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2000" kern="1200" baseline="0">
          <a:solidFill>
            <a:schemeClr val="tx1"/>
          </a:solidFill>
          <a:latin typeface="Arial Narrow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2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0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0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0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0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143000" y="1612900"/>
            <a:ext cx="7772400" cy="5334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Mountainboard - Lesson 1</a:t>
            </a:r>
            <a:br>
              <a:rPr lang="en-US" dirty="0" smtClean="0"/>
            </a:br>
            <a:r>
              <a:rPr lang="en-US" dirty="0" smtClean="0"/>
              <a:t>Using the Interface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6096000" y="2971800"/>
            <a:ext cx="2819400" cy="1066800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pPr eaLnBrk="1" hangingPunct="1">
              <a:defRPr/>
            </a:pPr>
            <a:r>
              <a:rPr lang="en-US" sz="2000" dirty="0" smtClean="0">
                <a:latin typeface="Arial" charset="0"/>
                <a:cs typeface="Arial" charset="0"/>
              </a:rPr>
              <a:t>School’s Name</a:t>
            </a:r>
          </a:p>
          <a:p>
            <a:pPr eaLnBrk="1" hangingPunct="1">
              <a:defRPr/>
            </a:pPr>
            <a:r>
              <a:rPr lang="en-US" sz="2000" dirty="0" smtClean="0">
                <a:latin typeface="Arial" charset="0"/>
                <a:cs typeface="Arial" charset="0"/>
              </a:rPr>
              <a:t>Teacher’s Name</a:t>
            </a:r>
          </a:p>
          <a:p>
            <a:pPr eaLnBrk="1" hangingPunct="1">
              <a:defRPr/>
            </a:pPr>
            <a:r>
              <a:rPr lang="en-US" sz="2000" dirty="0" smtClean="0">
                <a:latin typeface="Arial" charset="0"/>
                <a:cs typeface="Arial" charset="0"/>
              </a:rPr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336027301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Arial" charset="0"/>
                <a:cs typeface="Arial" charset="0"/>
              </a:rPr>
              <a:t>Saving and Copying Files</a:t>
            </a:r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81000" y="1219200"/>
            <a:ext cx="8534400" cy="3581400"/>
          </a:xfrm>
        </p:spPr>
        <p:txBody>
          <a:bodyPr/>
          <a:lstStyle/>
          <a:p>
            <a:pPr eaLnBrk="1" hangingPunct="1">
              <a:spcBef>
                <a:spcPts val="2000"/>
              </a:spcBef>
            </a:pPr>
            <a:r>
              <a:rPr lang="en-US" smtClean="0">
                <a:latin typeface="Arial" charset="0"/>
                <a:cs typeface="Arial" charset="0"/>
              </a:rPr>
              <a:t>Saving a file preserves the changes </a:t>
            </a:r>
            <a:br>
              <a:rPr lang="en-US" smtClean="0">
                <a:latin typeface="Arial" charset="0"/>
                <a:cs typeface="Arial" charset="0"/>
              </a:rPr>
            </a:br>
            <a:r>
              <a:rPr lang="en-US" smtClean="0">
                <a:latin typeface="Arial" charset="0"/>
                <a:cs typeface="Arial" charset="0"/>
              </a:rPr>
              <a:t>that you have made to it.</a:t>
            </a:r>
          </a:p>
          <a:p>
            <a:pPr eaLnBrk="1" hangingPunct="1">
              <a:spcBef>
                <a:spcPts val="2000"/>
              </a:spcBef>
            </a:pPr>
            <a:r>
              <a:rPr lang="en-US" smtClean="0">
                <a:latin typeface="Arial" charset="0"/>
                <a:cs typeface="Arial" charset="0"/>
              </a:rPr>
              <a:t>Use </a:t>
            </a:r>
            <a:r>
              <a:rPr lang="en-US" u="sng" smtClean="0">
                <a:latin typeface="Arial" charset="0"/>
                <a:cs typeface="Arial" charset="0"/>
              </a:rPr>
              <a:t>File</a:t>
            </a:r>
            <a:r>
              <a:rPr lang="en-US" smtClean="0">
                <a:latin typeface="Arial" charset="0"/>
                <a:cs typeface="Arial" charset="0"/>
              </a:rPr>
              <a:t>, </a:t>
            </a:r>
            <a:r>
              <a:rPr lang="en-US" u="sng" smtClean="0">
                <a:latin typeface="Arial" charset="0"/>
                <a:cs typeface="Arial" charset="0"/>
              </a:rPr>
              <a:t>Save As</a:t>
            </a:r>
            <a:r>
              <a:rPr lang="en-US" smtClean="0">
                <a:latin typeface="Arial" charset="0"/>
                <a:cs typeface="Arial" charset="0"/>
              </a:rPr>
              <a:t> to copy a file.</a:t>
            </a:r>
          </a:p>
          <a:p>
            <a:pPr eaLnBrk="1" hangingPunct="1">
              <a:spcBef>
                <a:spcPts val="2000"/>
              </a:spcBef>
            </a:pPr>
            <a:r>
              <a:rPr lang="en-US" u="sng" smtClean="0">
                <a:latin typeface="Arial" charset="0"/>
                <a:cs typeface="Arial" charset="0"/>
              </a:rPr>
              <a:t>File</a:t>
            </a:r>
            <a:r>
              <a:rPr lang="en-US" smtClean="0">
                <a:latin typeface="Arial" charset="0"/>
                <a:cs typeface="Arial" charset="0"/>
              </a:rPr>
              <a:t>, </a:t>
            </a:r>
            <a:r>
              <a:rPr lang="en-US" u="sng" smtClean="0">
                <a:latin typeface="Arial" charset="0"/>
                <a:cs typeface="Arial" charset="0"/>
              </a:rPr>
              <a:t>Save As</a:t>
            </a:r>
            <a:r>
              <a:rPr lang="en-US" smtClean="0">
                <a:latin typeface="Arial" charset="0"/>
                <a:cs typeface="Arial" charset="0"/>
              </a:rPr>
              <a:t> creates an exact duplicate of the file as it existed at the moment that you copied it.</a:t>
            </a:r>
          </a:p>
        </p:txBody>
      </p:sp>
      <p:pic>
        <p:nvPicPr>
          <p:cNvPr id="18436" name="Picture 4" descr="icon_save.t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4600" y="1295400"/>
            <a:ext cx="527050" cy="527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626469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68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68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68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68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0"/>
          <p:cNvGrpSpPr>
            <a:grpSpLocks/>
          </p:cNvGrpSpPr>
          <p:nvPr/>
        </p:nvGrpSpPr>
        <p:grpSpPr bwMode="auto">
          <a:xfrm>
            <a:off x="1524000" y="3048000"/>
            <a:ext cx="990600" cy="609600"/>
            <a:chOff x="912" y="2256"/>
            <a:chExt cx="768" cy="384"/>
          </a:xfrm>
        </p:grpSpPr>
        <p:pic>
          <p:nvPicPr>
            <p:cNvPr id="23558" name="Picture 7" descr="BetweenPointer1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12" y="2256"/>
              <a:ext cx="384" cy="3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559" name="Picture 9" descr="BetweenPointer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96" y="2256"/>
              <a:ext cx="384" cy="3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355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Arial" charset="0"/>
                <a:cs typeface="Arial" charset="0"/>
              </a:rPr>
              <a:t>Resizing Windows</a:t>
            </a:r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81000" y="1219200"/>
            <a:ext cx="8534400" cy="3657600"/>
          </a:xfrm>
        </p:spPr>
        <p:txBody>
          <a:bodyPr/>
          <a:lstStyle/>
          <a:p>
            <a:pPr eaLnBrk="1" hangingPunct="1">
              <a:spcBef>
                <a:spcPts val="2000"/>
              </a:spcBef>
            </a:pPr>
            <a:r>
              <a:rPr lang="en-US" smtClean="0">
                <a:latin typeface="Arial" charset="0"/>
                <a:cs typeface="Arial" charset="0"/>
              </a:rPr>
              <a:t>Allows you to customize the appearance of your screen.</a:t>
            </a:r>
          </a:p>
          <a:p>
            <a:pPr eaLnBrk="1" hangingPunct="1">
              <a:spcBef>
                <a:spcPts val="2000"/>
              </a:spcBef>
            </a:pPr>
            <a:r>
              <a:rPr lang="en-US" smtClean="0">
                <a:latin typeface="Arial" charset="0"/>
                <a:cs typeface="Arial" charset="0"/>
              </a:rPr>
              <a:t>View multiple files at the same time.</a:t>
            </a:r>
          </a:p>
          <a:p>
            <a:pPr eaLnBrk="1" hangingPunct="1">
              <a:spcBef>
                <a:spcPts val="2000"/>
              </a:spcBef>
            </a:pPr>
            <a:r>
              <a:rPr lang="en-US" smtClean="0">
                <a:latin typeface="Arial" charset="0"/>
                <a:cs typeface="Arial" charset="0"/>
              </a:rPr>
              <a:t>Use                 to change the size of a window.</a:t>
            </a:r>
          </a:p>
          <a:p>
            <a:pPr eaLnBrk="1" hangingPunct="1">
              <a:spcBef>
                <a:spcPts val="2000"/>
              </a:spcBef>
            </a:pPr>
            <a:r>
              <a:rPr lang="en-US" smtClean="0">
                <a:latin typeface="Arial" charset="0"/>
                <a:cs typeface="Arial" charset="0"/>
              </a:rPr>
              <a:t>Use              to change the size of panels within a window.</a:t>
            </a:r>
          </a:p>
        </p:txBody>
      </p:sp>
      <p:pic>
        <p:nvPicPr>
          <p:cNvPr id="38917" name="Picture 5" descr="ResizePointer4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524000" y="2514600"/>
            <a:ext cx="1295400" cy="446088"/>
          </a:xfrm>
          <a:noFill/>
        </p:spPr>
      </p:pic>
    </p:spTree>
    <p:extLst>
      <p:ext uri="{BB962C8B-B14F-4D97-AF65-F5344CB8AC3E}">
        <p14:creationId xmlns:p14="http://schemas.microsoft.com/office/powerpoint/2010/main" val="32356728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89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89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89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89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389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89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89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Arial" charset="0"/>
                <a:cs typeface="Arial" charset="0"/>
              </a:rPr>
              <a:t>Using the SolidWorks Interface</a:t>
            </a:r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01613" y="1296988"/>
            <a:ext cx="4246562" cy="4862512"/>
          </a:xfrm>
        </p:spPr>
        <p:txBody>
          <a:bodyPr/>
          <a:lstStyle/>
          <a:p>
            <a:pPr eaLnBrk="1" hangingPunct="1">
              <a:spcBef>
                <a:spcPts val="2000"/>
              </a:spcBef>
            </a:pPr>
            <a:r>
              <a:rPr lang="en-US" smtClean="0">
                <a:latin typeface="Arial" charset="0"/>
                <a:cs typeface="Arial" charset="0"/>
              </a:rPr>
              <a:t>SolidWorks windows display graphic and non-graphic model data.</a:t>
            </a:r>
          </a:p>
          <a:p>
            <a:pPr eaLnBrk="1" hangingPunct="1">
              <a:spcBef>
                <a:spcPts val="2000"/>
              </a:spcBef>
            </a:pPr>
            <a:r>
              <a:rPr lang="en-US" smtClean="0">
                <a:latin typeface="Arial" charset="0"/>
                <a:cs typeface="Arial" charset="0"/>
              </a:rPr>
              <a:t>Toolbars display frequently used commands.</a:t>
            </a:r>
          </a:p>
        </p:txBody>
      </p:sp>
      <p:pic>
        <p:nvPicPr>
          <p:cNvPr id="24580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981200"/>
            <a:ext cx="4366585" cy="3230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74323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9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19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Arial" charset="0"/>
                <a:cs typeface="Arial" charset="0"/>
              </a:rPr>
              <a:t>Left Side of SolidWorks Window</a:t>
            </a:r>
          </a:p>
        </p:txBody>
      </p:sp>
      <p:sp>
        <p:nvSpPr>
          <p:cNvPr id="4301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01613" y="1296988"/>
            <a:ext cx="3227387" cy="4862512"/>
          </a:xfrm>
        </p:spPr>
        <p:txBody>
          <a:bodyPr/>
          <a:lstStyle/>
          <a:p>
            <a:pPr eaLnBrk="1" hangingPunct="1">
              <a:spcBef>
                <a:spcPts val="1500"/>
              </a:spcBef>
            </a:pPr>
            <a:r>
              <a:rPr lang="en-US" dirty="0" smtClean="0">
                <a:solidFill>
                  <a:srgbClr val="0000FF"/>
                </a:solidFill>
                <a:latin typeface="Arial" charset="0"/>
                <a:cs typeface="Arial" charset="0"/>
              </a:rPr>
              <a:t>FeatureManager  design tree™</a:t>
            </a:r>
          </a:p>
        </p:txBody>
      </p:sp>
      <p:sp>
        <p:nvSpPr>
          <p:cNvPr id="43012" name="Rectangle 4"/>
          <p:cNvSpPr>
            <a:spLocks noChangeArrowheads="1"/>
          </p:cNvSpPr>
          <p:nvPr/>
        </p:nvSpPr>
        <p:spPr bwMode="auto">
          <a:xfrm>
            <a:off x="3657600" y="1219200"/>
            <a:ext cx="20574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234950" indent="-234950">
              <a:spcBef>
                <a:spcPts val="1600"/>
              </a:spcBef>
              <a:buFont typeface="Wingdings" pitchFamily="2" charset="2"/>
              <a:buChar char="§"/>
            </a:pPr>
            <a:r>
              <a:rPr lang="en-US" sz="2400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Property Manager</a:t>
            </a:r>
          </a:p>
        </p:txBody>
      </p:sp>
      <p:sp>
        <p:nvSpPr>
          <p:cNvPr id="43013" name="Rectangle 5"/>
          <p:cNvSpPr>
            <a:spLocks noChangeArrowheads="1"/>
          </p:cNvSpPr>
          <p:nvPr/>
        </p:nvSpPr>
        <p:spPr bwMode="auto">
          <a:xfrm>
            <a:off x="6019800" y="1219200"/>
            <a:ext cx="24384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234950" indent="-234950">
              <a:spcBef>
                <a:spcPts val="1600"/>
              </a:spcBef>
              <a:buFont typeface="Wingdings" pitchFamily="2" charset="2"/>
              <a:buChar char="§"/>
            </a:pPr>
            <a:r>
              <a:rPr lang="en-US" sz="2400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Configuration  Manager</a:t>
            </a:r>
            <a:endParaRPr lang="en-US" sz="2400" b="0" dirty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1510" name="Picture 16" descr="FeatureManage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2438400"/>
            <a:ext cx="1828800" cy="2886075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11" name="Picture 18" descr="PropertyManager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7600" y="2438400"/>
            <a:ext cx="1819275" cy="3971925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12" name="Picture 19" descr="ConfigManager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0" y="2438400"/>
            <a:ext cx="1828800" cy="85725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23148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30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30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30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30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Arial" charset="0"/>
                <a:cs typeface="Arial" charset="0"/>
              </a:rPr>
              <a:t>Right Side of SolidWorks Window</a:t>
            </a:r>
          </a:p>
        </p:txBody>
      </p:sp>
      <p:sp>
        <p:nvSpPr>
          <p:cNvPr id="4403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01613" y="1314451"/>
            <a:ext cx="3455987" cy="1198562"/>
          </a:xfrm>
        </p:spPr>
        <p:txBody>
          <a:bodyPr rtlCol="0">
            <a:normAutofit fontScale="92500"/>
          </a:bodyPr>
          <a:lstStyle/>
          <a:p>
            <a:pPr eaLnBrk="1" fontAlgn="auto" hangingPunct="1">
              <a:spcBef>
                <a:spcPts val="500"/>
              </a:spcBef>
              <a:spcAft>
                <a:spcPts val="500"/>
              </a:spcAft>
              <a:buFont typeface="Wingdings" pitchFamily="2" charset="2"/>
              <a:buNone/>
              <a:defRPr/>
            </a:pPr>
            <a:r>
              <a:rPr lang="en-US" dirty="0" smtClean="0"/>
              <a:t>The Task Pane</a:t>
            </a:r>
          </a:p>
          <a:p>
            <a:pPr eaLnBrk="1" fontAlgn="auto" hangingPunct="1">
              <a:spcBef>
                <a:spcPts val="1900"/>
              </a:spcBef>
              <a:spcAft>
                <a:spcPts val="500"/>
              </a:spcAft>
              <a:defRPr/>
            </a:pPr>
            <a:r>
              <a:rPr lang="en-US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SolidWorks Resources</a:t>
            </a:r>
          </a:p>
        </p:txBody>
      </p:sp>
      <p:pic>
        <p:nvPicPr>
          <p:cNvPr id="22534" name="Picture 13" descr="DesignLibrary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00" y="2586037"/>
            <a:ext cx="1444625" cy="271780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629" name="Picture 7" descr="Setup02.t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2586037"/>
            <a:ext cx="1463675" cy="3890963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4849813" y="1981200"/>
            <a:ext cx="3455987" cy="531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 sz="2800" b="1">
                <a:solidFill>
                  <a:srgbClr val="000066"/>
                </a:solidFill>
                <a:latin typeface="Arial" charset="0"/>
              </a:defRPr>
            </a:lvl1pPr>
            <a:lvl2pPr marL="742950" indent="-285750" eaLnBrk="0" hangingPunct="0">
              <a:defRPr sz="2800" b="1">
                <a:solidFill>
                  <a:srgbClr val="000066"/>
                </a:solidFill>
                <a:latin typeface="Arial" charset="0"/>
              </a:defRPr>
            </a:lvl2pPr>
            <a:lvl3pPr marL="1143000" indent="-228600" eaLnBrk="0" hangingPunct="0">
              <a:defRPr sz="2800" b="1">
                <a:solidFill>
                  <a:srgbClr val="000066"/>
                </a:solidFill>
                <a:latin typeface="Arial" charset="0"/>
              </a:defRPr>
            </a:lvl3pPr>
            <a:lvl4pPr marL="1600200" indent="-228600" eaLnBrk="0" hangingPunct="0">
              <a:defRPr sz="2800" b="1">
                <a:solidFill>
                  <a:srgbClr val="000066"/>
                </a:solidFill>
                <a:latin typeface="Arial" charset="0"/>
              </a:defRPr>
            </a:lvl4pPr>
            <a:lvl5pPr marL="2057400" indent="-228600" eaLnBrk="0" hangingPunct="0">
              <a:defRPr sz="2800" b="1">
                <a:solidFill>
                  <a:srgbClr val="000066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800" b="1">
                <a:solidFill>
                  <a:srgbClr val="000066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800" b="1">
                <a:solidFill>
                  <a:srgbClr val="000066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800" b="1">
                <a:solidFill>
                  <a:srgbClr val="000066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800" b="1">
                <a:solidFill>
                  <a:srgbClr val="000066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ts val="1900"/>
              </a:spcBef>
              <a:spcAft>
                <a:spcPts val="500"/>
              </a:spcAft>
              <a:buClrTx/>
              <a:buSzPct val="100000"/>
              <a:buFont typeface="Wingdings" pitchFamily="2" charset="2"/>
              <a:buChar char="§"/>
            </a:pPr>
            <a:r>
              <a:rPr lang="en-US" sz="2000" b="0" dirty="0">
                <a:solidFill>
                  <a:srgbClr val="0000FF"/>
                </a:solidFill>
                <a:cs typeface="Arial" charset="0"/>
              </a:rPr>
              <a:t>Design</a:t>
            </a:r>
            <a:r>
              <a:rPr lang="en-US" sz="2400" dirty="0">
                <a:solidFill>
                  <a:srgbClr val="0000FF"/>
                </a:solidFill>
                <a:cs typeface="Arial" charset="0"/>
              </a:rPr>
              <a:t> </a:t>
            </a:r>
            <a:r>
              <a:rPr lang="en-US" sz="2400" b="0" dirty="0">
                <a:solidFill>
                  <a:srgbClr val="0000FF"/>
                </a:solidFill>
                <a:cs typeface="Arial" charset="0"/>
              </a:rPr>
              <a:t>Library</a:t>
            </a:r>
          </a:p>
        </p:txBody>
      </p:sp>
    </p:spTree>
    <p:extLst>
      <p:ext uri="{BB962C8B-B14F-4D97-AF65-F5344CB8AC3E}">
        <p14:creationId xmlns:p14="http://schemas.microsoft.com/office/powerpoint/2010/main" val="536149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4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4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40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40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Arial" charset="0"/>
                <a:cs typeface="Arial" charset="0"/>
              </a:rPr>
              <a:t>Right Side of SolidWorks Window</a:t>
            </a:r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01613" y="1296988"/>
            <a:ext cx="4246562" cy="4862512"/>
          </a:xfrm>
        </p:spPr>
        <p:txBody>
          <a:bodyPr/>
          <a:lstStyle/>
          <a:p>
            <a:pPr eaLnBrk="1" hangingPunct="1">
              <a:spcBef>
                <a:spcPts val="500"/>
              </a:spcBef>
              <a:spcAft>
                <a:spcPts val="500"/>
              </a:spcAft>
              <a:buFont typeface="Wingdings" pitchFamily="2" charset="2"/>
              <a:buNone/>
            </a:pPr>
            <a:r>
              <a:rPr lang="en-US" dirty="0" smtClean="0">
                <a:latin typeface="Arial" charset="0"/>
                <a:cs typeface="Arial" charset="0"/>
              </a:rPr>
              <a:t>The Task Pane</a:t>
            </a:r>
          </a:p>
          <a:p>
            <a:pPr eaLnBrk="1" hangingPunct="1">
              <a:spcBef>
                <a:spcPts val="1900"/>
              </a:spcBef>
              <a:spcAft>
                <a:spcPts val="500"/>
              </a:spcAft>
            </a:pPr>
            <a:r>
              <a:rPr lang="en-US" dirty="0" smtClean="0">
                <a:solidFill>
                  <a:srgbClr val="0000FF"/>
                </a:solidFill>
                <a:latin typeface="Arial" charset="0"/>
                <a:cs typeface="Arial" charset="0"/>
              </a:rPr>
              <a:t>Toolbox</a:t>
            </a:r>
          </a:p>
        </p:txBody>
      </p:sp>
      <p:sp>
        <p:nvSpPr>
          <p:cNvPr id="45060" name="Rectangle 4"/>
          <p:cNvSpPr>
            <a:spLocks noChangeArrowheads="1"/>
          </p:cNvSpPr>
          <p:nvPr/>
        </p:nvSpPr>
        <p:spPr bwMode="auto">
          <a:xfrm>
            <a:off x="4800600" y="1981200"/>
            <a:ext cx="43434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234950" indent="-234950">
              <a:lnSpc>
                <a:spcPct val="75000"/>
              </a:lnSpc>
              <a:spcBef>
                <a:spcPts val="1900"/>
              </a:spcBef>
              <a:spcAft>
                <a:spcPts val="500"/>
              </a:spcAft>
              <a:buFont typeface="Wingdings" pitchFamily="2" charset="2"/>
              <a:buChar char="§"/>
            </a:pPr>
            <a:r>
              <a:rPr lang="en-US" sz="2400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File Explorer</a:t>
            </a:r>
            <a:endParaRPr lang="en-US" sz="2000" b="0" dirty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3557" name="Picture 9" descr="ToolboxDL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126"/>
          <a:stretch>
            <a:fillRect/>
          </a:stretch>
        </p:blipFill>
        <p:spPr bwMode="auto">
          <a:xfrm>
            <a:off x="2133600" y="2057400"/>
            <a:ext cx="1444625" cy="381000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558" name="Picture 10" descr="FileExplorer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0" y="2514600"/>
            <a:ext cx="1914525" cy="91440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22640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50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50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50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50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50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50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Arial" charset="0"/>
                <a:cs typeface="Arial" charset="0"/>
              </a:rPr>
              <a:t>Toolbars</a:t>
            </a:r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81000" y="1219200"/>
            <a:ext cx="8534400" cy="5257800"/>
          </a:xfrm>
        </p:spPr>
        <p:txBody>
          <a:bodyPr/>
          <a:lstStyle/>
          <a:p>
            <a:pPr eaLnBrk="1" hangingPunct="1">
              <a:spcBef>
                <a:spcPts val="2000"/>
              </a:spcBef>
              <a:buFont typeface="Wingdings" pitchFamily="2" charset="2"/>
              <a:buNone/>
            </a:pPr>
            <a:r>
              <a:rPr lang="en-US" smtClean="0">
                <a:latin typeface="Arial" charset="0"/>
                <a:cs typeface="Arial" charset="0"/>
              </a:rPr>
              <a:t>Buttons for frequently used commands.</a:t>
            </a:r>
            <a:br>
              <a:rPr lang="en-US" smtClean="0">
                <a:latin typeface="Arial" charset="0"/>
                <a:cs typeface="Arial" charset="0"/>
              </a:rPr>
            </a:br>
            <a:r>
              <a:rPr lang="en-US" smtClean="0">
                <a:latin typeface="Arial" charset="0"/>
                <a:cs typeface="Arial" charset="0"/>
              </a:rPr>
              <a:t/>
            </a:r>
            <a:br>
              <a:rPr lang="en-US" smtClean="0">
                <a:latin typeface="Arial" charset="0"/>
                <a:cs typeface="Arial" charset="0"/>
              </a:rPr>
            </a:br>
            <a:r>
              <a:rPr lang="en-US" smtClean="0">
                <a:latin typeface="Arial" charset="0"/>
                <a:cs typeface="Arial" charset="0"/>
              </a:rPr>
              <a:t/>
            </a:r>
            <a:br>
              <a:rPr lang="en-US" smtClean="0">
                <a:latin typeface="Arial" charset="0"/>
                <a:cs typeface="Arial" charset="0"/>
              </a:rPr>
            </a:br>
            <a:endParaRPr lang="en-US" smtClean="0">
              <a:latin typeface="Arial" charset="0"/>
              <a:cs typeface="Arial" charset="0"/>
            </a:endParaRPr>
          </a:p>
          <a:p>
            <a:pPr eaLnBrk="1" hangingPunct="1">
              <a:spcBef>
                <a:spcPts val="2000"/>
              </a:spcBef>
              <a:buFont typeface="Wingdings" pitchFamily="2" charset="2"/>
              <a:buNone/>
            </a:pPr>
            <a:endParaRPr lang="en-US" smtClean="0">
              <a:latin typeface="Arial" charset="0"/>
              <a:cs typeface="Arial" charset="0"/>
            </a:endParaRPr>
          </a:p>
          <a:p>
            <a:pPr eaLnBrk="1" hangingPunct="1">
              <a:spcBef>
                <a:spcPts val="2000"/>
              </a:spcBef>
              <a:buFontTx/>
              <a:buChar char="•"/>
            </a:pPr>
            <a:r>
              <a:rPr lang="en-US" smtClean="0">
                <a:latin typeface="Arial" charset="0"/>
                <a:cs typeface="Arial" charset="0"/>
              </a:rPr>
              <a:t>You  can select the toolbars to display.</a:t>
            </a:r>
          </a:p>
          <a:p>
            <a:pPr eaLnBrk="1" hangingPunct="1">
              <a:spcBef>
                <a:spcPts val="2000"/>
              </a:spcBef>
              <a:buFontTx/>
              <a:buChar char="•"/>
            </a:pPr>
            <a:r>
              <a:rPr lang="en-US" smtClean="0">
                <a:latin typeface="Arial" charset="0"/>
                <a:cs typeface="Arial" charset="0"/>
              </a:rPr>
              <a:t>Toolbars are displayed at the top and sides of the window.</a:t>
            </a:r>
          </a:p>
          <a:p>
            <a:pPr eaLnBrk="1" hangingPunct="1">
              <a:spcBef>
                <a:spcPts val="2000"/>
              </a:spcBef>
              <a:buFontTx/>
              <a:buChar char="•"/>
            </a:pPr>
            <a:r>
              <a:rPr lang="en-US" smtClean="0">
                <a:latin typeface="Arial" charset="0"/>
                <a:cs typeface="Arial" charset="0"/>
              </a:rPr>
              <a:t>You can also access the toolbars from the CommandManager.</a:t>
            </a:r>
          </a:p>
        </p:txBody>
      </p:sp>
      <p:pic>
        <p:nvPicPr>
          <p:cNvPr id="28676" name="Picture 4" descr="Setup03.t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752600"/>
            <a:ext cx="7315200" cy="1427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275472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6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6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60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60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60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60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60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60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Arial" charset="0"/>
                <a:cs typeface="Arial" charset="0"/>
              </a:rPr>
              <a:t>Getting Help</a:t>
            </a:r>
          </a:p>
        </p:txBody>
      </p:sp>
      <p:sp>
        <p:nvSpPr>
          <p:cNvPr id="4710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01613" y="1296988"/>
            <a:ext cx="8256587" cy="4862512"/>
          </a:xfrm>
        </p:spPr>
        <p:txBody>
          <a:bodyPr/>
          <a:lstStyle/>
          <a:p>
            <a:pPr eaLnBrk="1" hangingPunct="1">
              <a:spcBef>
                <a:spcPts val="2000"/>
              </a:spcBef>
              <a:buFont typeface="Wingdings" pitchFamily="2" charset="2"/>
              <a:buNone/>
            </a:pPr>
            <a:r>
              <a:rPr lang="en-US" sz="2800" smtClean="0">
                <a:solidFill>
                  <a:srgbClr val="000066"/>
                </a:solidFill>
                <a:latin typeface="Arial" charset="0"/>
                <a:cs typeface="Arial" charset="0"/>
              </a:rPr>
              <a:t>To view comprehensive online help:</a:t>
            </a:r>
          </a:p>
          <a:p>
            <a:pPr eaLnBrk="1" hangingPunct="1">
              <a:spcBef>
                <a:spcPts val="2000"/>
              </a:spcBef>
              <a:buFontTx/>
              <a:buChar char="•"/>
            </a:pPr>
            <a:r>
              <a:rPr lang="en-US" smtClean="0">
                <a:latin typeface="Arial" charset="0"/>
                <a:cs typeface="Arial" charset="0"/>
              </a:rPr>
              <a:t>Click      .</a:t>
            </a:r>
          </a:p>
          <a:p>
            <a:pPr eaLnBrk="1" hangingPunct="1">
              <a:spcBef>
                <a:spcPts val="2000"/>
              </a:spcBef>
              <a:buFontTx/>
              <a:buChar char="•"/>
            </a:pPr>
            <a:r>
              <a:rPr lang="en-US" smtClean="0">
                <a:latin typeface="Arial" charset="0"/>
                <a:cs typeface="Arial" charset="0"/>
              </a:rPr>
              <a:t>Select </a:t>
            </a:r>
            <a:r>
              <a:rPr lang="en-US" u="sng" smtClean="0">
                <a:latin typeface="Arial" charset="0"/>
                <a:cs typeface="Arial" charset="0"/>
              </a:rPr>
              <a:t>Help</a:t>
            </a:r>
            <a:r>
              <a:rPr lang="en-US" smtClean="0">
                <a:latin typeface="Arial" charset="0"/>
                <a:cs typeface="Arial" charset="0"/>
              </a:rPr>
              <a:t>, </a:t>
            </a:r>
            <a:br>
              <a:rPr lang="en-US" smtClean="0">
                <a:latin typeface="Arial" charset="0"/>
                <a:cs typeface="Arial" charset="0"/>
              </a:rPr>
            </a:br>
            <a:r>
              <a:rPr lang="en-US" u="sng" smtClean="0">
                <a:latin typeface="Arial" charset="0"/>
                <a:cs typeface="Arial" charset="0"/>
              </a:rPr>
              <a:t>SolidWorks Help</a:t>
            </a:r>
            <a:r>
              <a:rPr lang="en-US" smtClean="0">
                <a:latin typeface="Arial" charset="0"/>
                <a:cs typeface="Arial" charset="0"/>
              </a:rPr>
              <a:t>.</a:t>
            </a:r>
          </a:p>
          <a:p>
            <a:pPr eaLnBrk="1" hangingPunct="1">
              <a:spcBef>
                <a:spcPts val="2000"/>
              </a:spcBef>
              <a:buFontTx/>
              <a:buChar char="•"/>
            </a:pPr>
            <a:r>
              <a:rPr lang="en-US" smtClean="0">
                <a:latin typeface="Arial" charset="0"/>
                <a:cs typeface="Arial" charset="0"/>
              </a:rPr>
              <a:t>Help displays in a </a:t>
            </a:r>
            <a:br>
              <a:rPr lang="en-US" smtClean="0">
                <a:latin typeface="Arial" charset="0"/>
                <a:cs typeface="Arial" charset="0"/>
              </a:rPr>
            </a:br>
            <a:r>
              <a:rPr lang="en-US" smtClean="0">
                <a:latin typeface="Arial" charset="0"/>
                <a:cs typeface="Arial" charset="0"/>
              </a:rPr>
              <a:t>separate window.</a:t>
            </a:r>
          </a:p>
        </p:txBody>
      </p:sp>
      <p:pic>
        <p:nvPicPr>
          <p:cNvPr id="25604" name="Picture 9" descr="Help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6200" y="2362200"/>
            <a:ext cx="4414838" cy="2174875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05" name="Picture 5" descr="icon_help_2.t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2057400"/>
            <a:ext cx="304800" cy="304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94795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7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7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71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71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71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71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71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71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1066800" y="263525"/>
            <a:ext cx="8077200" cy="4572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Using the Interface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idx="1"/>
          </p:nvPr>
        </p:nvSpPr>
        <p:spPr>
          <a:xfrm>
            <a:off x="201613" y="2565400"/>
            <a:ext cx="8650287" cy="3452813"/>
          </a:xfrm>
        </p:spPr>
        <p:txBody>
          <a:bodyPr/>
          <a:lstStyle/>
          <a:p>
            <a:pPr eaLnBrk="1" hangingPunct="1">
              <a:lnSpc>
                <a:spcPct val="85000"/>
              </a:lnSpc>
            </a:pPr>
            <a:r>
              <a:rPr lang="en-US" smtClean="0">
                <a:latin typeface="Arial" charset="0"/>
                <a:cs typeface="Arial" charset="0"/>
              </a:rPr>
              <a:t>Use windows to view files.</a:t>
            </a:r>
          </a:p>
          <a:p>
            <a:pPr eaLnBrk="1" hangingPunct="1">
              <a:lnSpc>
                <a:spcPct val="85000"/>
              </a:lnSpc>
            </a:pPr>
            <a:r>
              <a:rPr lang="en-US" smtClean="0">
                <a:latin typeface="Arial" charset="0"/>
                <a:cs typeface="Arial" charset="0"/>
              </a:rPr>
              <a:t>Use the mouse to select buttons, menus, and model elements.</a:t>
            </a:r>
          </a:p>
          <a:p>
            <a:pPr eaLnBrk="1" hangingPunct="1">
              <a:lnSpc>
                <a:spcPct val="85000"/>
              </a:lnSpc>
            </a:pPr>
            <a:r>
              <a:rPr lang="en-US" smtClean="0">
                <a:latin typeface="Arial" charset="0"/>
                <a:cs typeface="Arial" charset="0"/>
              </a:rPr>
              <a:t>Run programs — like SolidWorks mechanical design software.</a:t>
            </a:r>
          </a:p>
          <a:p>
            <a:pPr eaLnBrk="1" hangingPunct="1">
              <a:lnSpc>
                <a:spcPct val="85000"/>
              </a:lnSpc>
            </a:pPr>
            <a:r>
              <a:rPr lang="en-US" smtClean="0">
                <a:latin typeface="Arial" charset="0"/>
                <a:cs typeface="Arial" charset="0"/>
              </a:rPr>
              <a:t>Find, open, and work with files.</a:t>
            </a:r>
          </a:p>
          <a:p>
            <a:pPr eaLnBrk="1" hangingPunct="1">
              <a:lnSpc>
                <a:spcPct val="85000"/>
              </a:lnSpc>
            </a:pPr>
            <a:r>
              <a:rPr lang="en-US" smtClean="0">
                <a:latin typeface="Arial" charset="0"/>
                <a:cs typeface="Arial" charset="0"/>
              </a:rPr>
              <a:t>Create, save, and copy files.</a:t>
            </a:r>
          </a:p>
          <a:p>
            <a:pPr eaLnBrk="1" hangingPunct="1">
              <a:lnSpc>
                <a:spcPct val="85000"/>
              </a:lnSpc>
            </a:pPr>
            <a:endParaRPr lang="en-US" smtClean="0">
              <a:latin typeface="Arial" charset="0"/>
              <a:cs typeface="Arial" charset="0"/>
            </a:endParaRPr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381000" y="1371600"/>
            <a:ext cx="8382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>
              <a:buFont typeface="Wingdings" pitchFamily="2" charset="2"/>
              <a:buNone/>
            </a:pPr>
            <a:r>
              <a:rPr lang="en-US"/>
              <a:t>The interface is how </a:t>
            </a:r>
            <a:r>
              <a:rPr lang="en-US" i="1"/>
              <a:t>you </a:t>
            </a:r>
            <a:r>
              <a:rPr lang="en-US"/>
              <a:t>interact with the computer in the following ways:</a:t>
            </a:r>
            <a:endParaRPr lang="en-US" b="0"/>
          </a:p>
        </p:txBody>
      </p:sp>
    </p:spTree>
    <p:extLst>
      <p:ext uri="{BB962C8B-B14F-4D97-AF65-F5344CB8AC3E}">
        <p14:creationId xmlns:p14="http://schemas.microsoft.com/office/powerpoint/2010/main" val="23311642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0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0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5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Arial" charset="0"/>
                <a:cs typeface="Arial" charset="0"/>
              </a:rPr>
              <a:t>Microsoft</a:t>
            </a:r>
            <a:r>
              <a:rPr lang="en-US" sz="2400" baseline="30000" smtClean="0">
                <a:latin typeface="Arial" charset="0"/>
                <a:cs typeface="Arial" charset="0"/>
              </a:rPr>
              <a:t>®</a:t>
            </a:r>
            <a:r>
              <a:rPr lang="en-US" smtClean="0">
                <a:latin typeface="Arial" charset="0"/>
                <a:cs typeface="Arial" charset="0"/>
              </a:rPr>
              <a:t> Windows</a:t>
            </a:r>
            <a:r>
              <a:rPr lang="en-US" baseline="30000" smtClean="0">
                <a:latin typeface="Arial" charset="0"/>
                <a:cs typeface="Arial" charset="0"/>
              </a:rPr>
              <a:t>®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81000" y="1219200"/>
            <a:ext cx="7772400" cy="5334000"/>
          </a:xfrm>
        </p:spPr>
        <p:txBody>
          <a:bodyPr/>
          <a:lstStyle/>
          <a:p>
            <a:pPr eaLnBrk="1" hangingPunct="1"/>
            <a:r>
              <a:rPr lang="en-US" smtClean="0">
                <a:latin typeface="Arial" charset="0"/>
                <a:cs typeface="Arial" charset="0"/>
              </a:rPr>
              <a:t>SolidWorks runs on </a:t>
            </a:r>
            <a:br>
              <a:rPr lang="en-US" smtClean="0">
                <a:latin typeface="Arial" charset="0"/>
                <a:cs typeface="Arial" charset="0"/>
              </a:rPr>
            </a:br>
            <a:r>
              <a:rPr lang="en-US" smtClean="0">
                <a:latin typeface="Arial" charset="0"/>
                <a:cs typeface="Arial" charset="0"/>
              </a:rPr>
              <a:t>the Microsoft </a:t>
            </a:r>
            <a:br>
              <a:rPr lang="en-US" smtClean="0">
                <a:latin typeface="Arial" charset="0"/>
                <a:cs typeface="Arial" charset="0"/>
              </a:rPr>
            </a:br>
            <a:r>
              <a:rPr lang="en-US" smtClean="0">
                <a:latin typeface="Arial" charset="0"/>
                <a:cs typeface="Arial" charset="0"/>
              </a:rPr>
              <a:t>Windows graphical </a:t>
            </a:r>
            <a:br>
              <a:rPr lang="en-US" smtClean="0">
                <a:latin typeface="Arial" charset="0"/>
                <a:cs typeface="Arial" charset="0"/>
              </a:rPr>
            </a:br>
            <a:r>
              <a:rPr lang="en-US" smtClean="0">
                <a:latin typeface="Arial" charset="0"/>
                <a:cs typeface="Arial" charset="0"/>
              </a:rPr>
              <a:t>user interface.</a:t>
            </a:r>
          </a:p>
          <a:p>
            <a:pPr eaLnBrk="1" hangingPunct="1"/>
            <a:r>
              <a:rPr lang="en-US" smtClean="0">
                <a:latin typeface="Arial" charset="0"/>
                <a:cs typeface="Arial" charset="0"/>
              </a:rPr>
              <a:t>Windows let you see </a:t>
            </a:r>
            <a:br>
              <a:rPr lang="en-US" smtClean="0">
                <a:latin typeface="Arial" charset="0"/>
                <a:cs typeface="Arial" charset="0"/>
              </a:rPr>
            </a:br>
            <a:r>
              <a:rPr lang="en-US" smtClean="0">
                <a:latin typeface="Arial" charset="0"/>
                <a:cs typeface="Arial" charset="0"/>
              </a:rPr>
              <a:t>the work of an </a:t>
            </a:r>
            <a:br>
              <a:rPr lang="en-US" smtClean="0">
                <a:latin typeface="Arial" charset="0"/>
                <a:cs typeface="Arial" charset="0"/>
              </a:rPr>
            </a:br>
            <a:r>
              <a:rPr lang="en-US" smtClean="0">
                <a:latin typeface="Arial" charset="0"/>
                <a:cs typeface="Arial" charset="0"/>
              </a:rPr>
              <a:t>application program.</a:t>
            </a:r>
          </a:p>
          <a:p>
            <a:pPr eaLnBrk="1" hangingPunct="1"/>
            <a:r>
              <a:rPr lang="en-US" smtClean="0">
                <a:latin typeface="Arial" charset="0"/>
                <a:cs typeface="Arial" charset="0"/>
              </a:rPr>
              <a:t>Panels are sub sections of windows.</a:t>
            </a:r>
          </a:p>
          <a:p>
            <a:pPr eaLnBrk="1" hangingPunct="1"/>
            <a:r>
              <a:rPr lang="en-US" smtClean="0">
                <a:latin typeface="Arial" charset="0"/>
                <a:cs typeface="Arial" charset="0"/>
              </a:rPr>
              <a:t>Illustration shows one window with two panels.</a:t>
            </a:r>
          </a:p>
        </p:txBody>
      </p:sp>
      <p:pic>
        <p:nvPicPr>
          <p:cNvPr id="15364" name="Picture 9" descr="SW Window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295400"/>
            <a:ext cx="3217863" cy="2566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458982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9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7086600" y="2438400"/>
            <a:ext cx="1855788" cy="846138"/>
            <a:chOff x="4452" y="1528"/>
            <a:chExt cx="1169" cy="533"/>
          </a:xfrm>
        </p:grpSpPr>
        <p:sp>
          <p:nvSpPr>
            <p:cNvPr id="16389" name="Freeform 6"/>
            <p:cNvSpPr>
              <a:spLocks/>
            </p:cNvSpPr>
            <p:nvPr/>
          </p:nvSpPr>
          <p:spPr bwMode="auto">
            <a:xfrm>
              <a:off x="4452" y="1528"/>
              <a:ext cx="500" cy="228"/>
            </a:xfrm>
            <a:custGeom>
              <a:avLst/>
              <a:gdLst>
                <a:gd name="T0" fmla="*/ 725 w 480"/>
                <a:gd name="T1" fmla="*/ 108 h 248"/>
                <a:gd name="T2" fmla="*/ 577 w 480"/>
                <a:gd name="T3" fmla="*/ 86 h 248"/>
                <a:gd name="T4" fmla="*/ 506 w 480"/>
                <a:gd name="T5" fmla="*/ 25 h 248"/>
                <a:gd name="T6" fmla="*/ 0 w 480"/>
                <a:gd name="T7" fmla="*/ 6 h 24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80"/>
                <a:gd name="T13" fmla="*/ 0 h 248"/>
                <a:gd name="T14" fmla="*/ 480 w 480"/>
                <a:gd name="T15" fmla="*/ 248 h 24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80" h="248">
                  <a:moveTo>
                    <a:pt x="480" y="248"/>
                  </a:moveTo>
                  <a:cubicBezTo>
                    <a:pt x="444" y="240"/>
                    <a:pt x="408" y="232"/>
                    <a:pt x="384" y="200"/>
                  </a:cubicBezTo>
                  <a:cubicBezTo>
                    <a:pt x="360" y="168"/>
                    <a:pt x="400" y="88"/>
                    <a:pt x="336" y="56"/>
                  </a:cubicBezTo>
                  <a:cubicBezTo>
                    <a:pt x="272" y="24"/>
                    <a:pt x="104" y="0"/>
                    <a:pt x="0" y="8"/>
                  </a:cubicBezTo>
                </a:path>
              </a:pathLst>
            </a:custGeom>
            <a:noFill/>
            <a:ln w="38100">
              <a:solidFill>
                <a:srgbClr val="5F793D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pic>
          <p:nvPicPr>
            <p:cNvPr id="16390" name="Picture 4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249256">
              <a:off x="4896" y="1680"/>
              <a:ext cx="725" cy="3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638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Arial" charset="0"/>
                <a:cs typeface="Arial" charset="0"/>
              </a:rPr>
              <a:t>Using the Mouse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81000" y="1219200"/>
            <a:ext cx="7315200" cy="5257800"/>
          </a:xfrm>
        </p:spPr>
        <p:txBody>
          <a:bodyPr/>
          <a:lstStyle/>
          <a:p>
            <a:pPr eaLnBrk="1" hangingPunct="1"/>
            <a:r>
              <a:rPr lang="en-US" smtClean="0">
                <a:latin typeface="Arial" charset="0"/>
                <a:cs typeface="Arial" charset="0"/>
              </a:rPr>
              <a:t>The mouse lets you move around the interface.</a:t>
            </a:r>
          </a:p>
          <a:p>
            <a:pPr eaLnBrk="1" hangingPunct="1"/>
            <a:r>
              <a:rPr lang="en-US" smtClean="0">
                <a:latin typeface="Arial" charset="0"/>
                <a:cs typeface="Arial" charset="0"/>
              </a:rPr>
              <a:t>The cursor is the pointer that shows you where the mouse is on the screen.</a:t>
            </a:r>
          </a:p>
          <a:p>
            <a:pPr eaLnBrk="1" hangingPunct="1"/>
            <a:r>
              <a:rPr lang="en-US" smtClean="0">
                <a:latin typeface="Arial" charset="0"/>
                <a:cs typeface="Arial" charset="0"/>
              </a:rPr>
              <a:t>Click the left mouse button to select commands, buttons, geometry, and other elements.</a:t>
            </a:r>
          </a:p>
          <a:p>
            <a:pPr eaLnBrk="1" hangingPunct="1"/>
            <a:r>
              <a:rPr lang="en-US" smtClean="0">
                <a:latin typeface="Arial" charset="0"/>
                <a:cs typeface="Arial" charset="0"/>
              </a:rPr>
              <a:t>Double-click the left mouse button to quickly open a file or folder.</a:t>
            </a:r>
          </a:p>
          <a:p>
            <a:pPr eaLnBrk="1" hangingPunct="1"/>
            <a:r>
              <a:rPr lang="en-US" smtClean="0">
                <a:latin typeface="Arial" charset="0"/>
                <a:cs typeface="Arial" charset="0"/>
              </a:rPr>
              <a:t>Click the right mouse button to access a shortcut menu of frequently used commands.</a:t>
            </a:r>
          </a:p>
        </p:txBody>
      </p:sp>
    </p:spTree>
    <p:extLst>
      <p:ext uri="{BB962C8B-B14F-4D97-AF65-F5344CB8AC3E}">
        <p14:creationId xmlns:p14="http://schemas.microsoft.com/office/powerpoint/2010/main" val="2135685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3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35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35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35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35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5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Arial" charset="0"/>
                <a:cs typeface="Arial" charset="0"/>
              </a:rPr>
              <a:t>Running Programs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81000" y="1219200"/>
            <a:ext cx="8229600" cy="3962400"/>
          </a:xfrm>
        </p:spPr>
        <p:txBody>
          <a:bodyPr/>
          <a:lstStyle/>
          <a:p>
            <a:pPr eaLnBrk="1" hangingPunct="1"/>
            <a:r>
              <a:rPr lang="en-US" smtClean="0">
                <a:latin typeface="Arial" charset="0"/>
                <a:cs typeface="Arial" charset="0"/>
              </a:rPr>
              <a:t>The quickest way to start a program is to double-click on a desktop shortcut.</a:t>
            </a:r>
          </a:p>
          <a:p>
            <a:pPr eaLnBrk="1" hangingPunct="1"/>
            <a:r>
              <a:rPr lang="en-US" smtClean="0">
                <a:latin typeface="Arial" charset="0"/>
                <a:cs typeface="Arial" charset="0"/>
              </a:rPr>
              <a:t>Some programs may not have desktop shortcuts.</a:t>
            </a:r>
          </a:p>
          <a:p>
            <a:pPr eaLnBrk="1" hangingPunct="1"/>
            <a:r>
              <a:rPr lang="en-US" smtClean="0">
                <a:latin typeface="Arial" charset="0"/>
                <a:cs typeface="Arial" charset="0"/>
              </a:rPr>
              <a:t>The Programs menu lists all of the application </a:t>
            </a:r>
            <a:br>
              <a:rPr lang="en-US" smtClean="0">
                <a:latin typeface="Arial" charset="0"/>
                <a:cs typeface="Arial" charset="0"/>
              </a:rPr>
            </a:br>
            <a:r>
              <a:rPr lang="en-US" smtClean="0">
                <a:latin typeface="Arial" charset="0"/>
                <a:cs typeface="Arial" charset="0"/>
              </a:rPr>
              <a:t>programs resident on the computer.</a:t>
            </a:r>
          </a:p>
        </p:txBody>
      </p:sp>
      <p:pic>
        <p:nvPicPr>
          <p:cNvPr id="24580" name="Picture 4" descr="Solidworkshortcut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096000" y="1600200"/>
            <a:ext cx="676275" cy="604838"/>
          </a:xfrm>
          <a:noFill/>
        </p:spPr>
      </p:pic>
      <p:pic>
        <p:nvPicPr>
          <p:cNvPr id="17413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3581400"/>
            <a:ext cx="2222500" cy="274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4" name="Picture 2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6200" y="3581400"/>
            <a:ext cx="2232025" cy="274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28129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Arial" charset="0"/>
                <a:cs typeface="Arial" charset="0"/>
              </a:rPr>
              <a:t>Exit a Program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01613" y="1296988"/>
            <a:ext cx="8650287" cy="1831975"/>
          </a:xfrm>
        </p:spPr>
        <p:txBody>
          <a:bodyPr/>
          <a:lstStyle/>
          <a:p>
            <a:pPr eaLnBrk="1" hangingPunct="1"/>
            <a:r>
              <a:rPr lang="en-US" smtClean="0">
                <a:latin typeface="Arial" charset="0"/>
                <a:cs typeface="Arial" charset="0"/>
              </a:rPr>
              <a:t>Select or click </a:t>
            </a:r>
            <a:r>
              <a:rPr lang="en-US" u="sng" smtClean="0">
                <a:latin typeface="Arial" charset="0"/>
                <a:cs typeface="Arial" charset="0"/>
              </a:rPr>
              <a:t>File</a:t>
            </a:r>
            <a:r>
              <a:rPr lang="en-US" smtClean="0">
                <a:latin typeface="Arial" charset="0"/>
                <a:cs typeface="Arial" charset="0"/>
              </a:rPr>
              <a:t>, </a:t>
            </a:r>
            <a:r>
              <a:rPr lang="en-US" u="sng" smtClean="0">
                <a:latin typeface="Arial" charset="0"/>
                <a:cs typeface="Arial" charset="0"/>
              </a:rPr>
              <a:t>Exit</a:t>
            </a:r>
            <a:r>
              <a:rPr lang="en-US" smtClean="0">
                <a:latin typeface="Arial" charset="0"/>
                <a:cs typeface="Arial" charset="0"/>
              </a:rPr>
              <a:t> to end a program.</a:t>
            </a:r>
          </a:p>
          <a:p>
            <a:pPr eaLnBrk="1" hangingPunct="1"/>
            <a:r>
              <a:rPr lang="en-US" smtClean="0">
                <a:latin typeface="Arial" charset="0"/>
                <a:cs typeface="Arial" charset="0"/>
              </a:rPr>
              <a:t>If the file has unsaved changes, you have the chance to save the them before exiting.</a:t>
            </a:r>
          </a:p>
        </p:txBody>
      </p:sp>
      <p:pic>
        <p:nvPicPr>
          <p:cNvPr id="18436" name="Picture 6" descr="confir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1800" y="3276600"/>
            <a:ext cx="3035300" cy="142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494874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Arial" charset="0"/>
                <a:cs typeface="Arial" charset="0"/>
              </a:rPr>
              <a:t>Searching for a File or Folder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04800" y="1371600"/>
            <a:ext cx="8650288" cy="4087813"/>
          </a:xfrm>
        </p:spPr>
        <p:txBody>
          <a:bodyPr/>
          <a:lstStyle/>
          <a:p>
            <a:pPr eaLnBrk="1" hangingPunct="1">
              <a:lnSpc>
                <a:spcPct val="85000"/>
              </a:lnSpc>
              <a:spcBef>
                <a:spcPts val="2000"/>
              </a:spcBef>
            </a:pPr>
            <a:r>
              <a:rPr lang="en-US" smtClean="0">
                <a:latin typeface="Arial" charset="0"/>
                <a:cs typeface="Arial" charset="0"/>
              </a:rPr>
              <a:t>Type search criteria into search box.</a:t>
            </a:r>
          </a:p>
          <a:p>
            <a:pPr eaLnBrk="1" hangingPunct="1">
              <a:lnSpc>
                <a:spcPct val="85000"/>
              </a:lnSpc>
              <a:spcBef>
                <a:spcPts val="2000"/>
              </a:spcBef>
            </a:pPr>
            <a:r>
              <a:rPr lang="en-US" smtClean="0">
                <a:latin typeface="Arial" charset="0"/>
                <a:cs typeface="Arial" charset="0"/>
              </a:rPr>
              <a:t>Use * to perform wild card </a:t>
            </a:r>
            <a:br>
              <a:rPr lang="en-US" smtClean="0">
                <a:latin typeface="Arial" charset="0"/>
                <a:cs typeface="Arial" charset="0"/>
              </a:rPr>
            </a:br>
            <a:r>
              <a:rPr lang="en-US" smtClean="0">
                <a:latin typeface="Arial" charset="0"/>
                <a:cs typeface="Arial" charset="0"/>
              </a:rPr>
              <a:t>searches.</a:t>
            </a:r>
            <a:endParaRPr lang="en-US" sz="2000" smtClean="0"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2308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9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Arial" charset="0"/>
                <a:cs typeface="Arial" charset="0"/>
              </a:rPr>
              <a:t>Wild Card Searches</a:t>
            </a:r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81000" y="1219200"/>
            <a:ext cx="8458200" cy="4038600"/>
          </a:xfrm>
        </p:spPr>
        <p:txBody>
          <a:bodyPr rtlCol="0">
            <a:normAutofit lnSpcReduction="10000"/>
          </a:bodyPr>
          <a:lstStyle/>
          <a:p>
            <a:pPr eaLnBrk="1" fontAlgn="auto" hangingPunct="1">
              <a:spcBef>
                <a:spcPts val="2000"/>
              </a:spcBef>
              <a:spcAft>
                <a:spcPts val="0"/>
              </a:spcAft>
              <a:defRPr/>
            </a:pPr>
            <a:r>
              <a:rPr lang="en-US" dirty="0" smtClean="0"/>
              <a:t>Search for all files of a particular type by searching for the file type suffix.</a:t>
            </a:r>
            <a:r>
              <a:rPr lang="en-US" dirty="0" smtClean="0">
                <a:solidFill>
                  <a:srgbClr val="000066"/>
                </a:solidFill>
              </a:rPr>
              <a:t> </a:t>
            </a:r>
            <a:endParaRPr lang="en-US" sz="700" dirty="0" smtClean="0">
              <a:solidFill>
                <a:srgbClr val="000066"/>
              </a:solidFill>
            </a:endParaRPr>
          </a:p>
          <a:p>
            <a:pPr lvl="1" eaLnBrk="1" fontAlgn="auto" hangingPunct="1">
              <a:spcBef>
                <a:spcPts val="2000"/>
              </a:spcBef>
              <a:spcAft>
                <a:spcPts val="0"/>
              </a:spcAft>
              <a:defRPr/>
            </a:pPr>
            <a:r>
              <a:rPr lang="en-US" sz="2400" b="1" dirty="0" smtClean="0">
                <a:solidFill>
                  <a:srgbClr val="CC0000"/>
                </a:solidFill>
              </a:rPr>
              <a:t>Example: </a:t>
            </a:r>
            <a:r>
              <a:rPr lang="en-US" sz="2400" b="1" i="1" dirty="0" smtClean="0">
                <a:solidFill>
                  <a:srgbClr val="CC0000"/>
                </a:solidFill>
              </a:rPr>
              <a:t>*.</a:t>
            </a:r>
            <a:r>
              <a:rPr lang="en-US" sz="2400" b="1" dirty="0" smtClean="0">
                <a:solidFill>
                  <a:srgbClr val="CC0000"/>
                </a:solidFill>
              </a:rPr>
              <a:t>SLDPRT</a:t>
            </a:r>
          </a:p>
          <a:p>
            <a:pPr eaLnBrk="1" fontAlgn="auto" hangingPunct="1">
              <a:spcBef>
                <a:spcPts val="2000"/>
              </a:spcBef>
              <a:spcAft>
                <a:spcPts val="0"/>
              </a:spcAft>
              <a:defRPr/>
            </a:pPr>
            <a:r>
              <a:rPr lang="en-US" dirty="0" smtClean="0"/>
              <a:t>Search for all files that begin the same.</a:t>
            </a:r>
          </a:p>
          <a:p>
            <a:pPr lvl="1" eaLnBrk="1" fontAlgn="auto" hangingPunct="1">
              <a:spcBef>
                <a:spcPts val="2000"/>
              </a:spcBef>
              <a:spcAft>
                <a:spcPts val="0"/>
              </a:spcAft>
              <a:defRPr/>
            </a:pPr>
            <a:r>
              <a:rPr lang="en-US" sz="2400" b="1" dirty="0" smtClean="0">
                <a:solidFill>
                  <a:srgbClr val="000066"/>
                </a:solidFill>
              </a:rPr>
              <a:t> </a:t>
            </a:r>
            <a:r>
              <a:rPr lang="en-US" sz="2400" b="1" dirty="0" smtClean="0">
                <a:solidFill>
                  <a:srgbClr val="CC0000"/>
                </a:solidFill>
              </a:rPr>
              <a:t>Example: </a:t>
            </a:r>
            <a:r>
              <a:rPr lang="en-US" sz="2400" b="1" i="1" dirty="0" smtClean="0">
                <a:solidFill>
                  <a:srgbClr val="CC0000"/>
                </a:solidFill>
              </a:rPr>
              <a:t>bearing</a:t>
            </a:r>
            <a:r>
              <a:rPr lang="en-US" sz="2400" b="1" dirty="0" smtClean="0">
                <a:solidFill>
                  <a:srgbClr val="CC0000"/>
                </a:solidFill>
              </a:rPr>
              <a:t>*</a:t>
            </a:r>
          </a:p>
          <a:p>
            <a:pPr eaLnBrk="1" fontAlgn="auto" hangingPunct="1">
              <a:spcBef>
                <a:spcPts val="2000"/>
              </a:spcBef>
              <a:spcAft>
                <a:spcPts val="0"/>
              </a:spcAft>
              <a:defRPr/>
            </a:pPr>
            <a:r>
              <a:rPr lang="en-US" dirty="0" smtClean="0"/>
              <a:t>Search for all files that have </a:t>
            </a:r>
            <a:br>
              <a:rPr lang="en-US" dirty="0" smtClean="0"/>
            </a:br>
            <a:r>
              <a:rPr lang="en-US" dirty="0" smtClean="0"/>
              <a:t>common letters in the file name.</a:t>
            </a:r>
            <a:r>
              <a:rPr lang="en-US" dirty="0" smtClean="0">
                <a:solidFill>
                  <a:srgbClr val="000066"/>
                </a:solidFill>
              </a:rPr>
              <a:t> </a:t>
            </a:r>
          </a:p>
          <a:p>
            <a:pPr lvl="1" eaLnBrk="1" fontAlgn="auto" hangingPunct="1">
              <a:spcBef>
                <a:spcPts val="2000"/>
              </a:spcBef>
              <a:spcAft>
                <a:spcPts val="0"/>
              </a:spcAft>
              <a:defRPr/>
            </a:pPr>
            <a:r>
              <a:rPr lang="en-US" sz="2400" b="1" dirty="0" smtClean="0">
                <a:solidFill>
                  <a:srgbClr val="CC0000"/>
                </a:solidFill>
              </a:rPr>
              <a:t>Example </a:t>
            </a:r>
            <a:r>
              <a:rPr lang="en-US" sz="2400" b="1" i="1" dirty="0" smtClean="0">
                <a:solidFill>
                  <a:srgbClr val="CC0000"/>
                </a:solidFill>
              </a:rPr>
              <a:t>*</a:t>
            </a:r>
            <a:r>
              <a:rPr lang="en-US" sz="2400" b="1" dirty="0" smtClean="0">
                <a:solidFill>
                  <a:srgbClr val="CC0000"/>
                </a:solidFill>
              </a:rPr>
              <a:t>plate*</a:t>
            </a:r>
            <a:endParaRPr lang="en-US" sz="2400" dirty="0" smtClean="0">
              <a:solidFill>
                <a:srgbClr val="CC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7113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37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37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37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37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37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37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37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37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37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37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990600" y="263525"/>
            <a:ext cx="8153400" cy="4572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Opening a File</a:t>
            </a:r>
          </a:p>
        </p:txBody>
      </p:sp>
      <p:sp>
        <p:nvSpPr>
          <p:cNvPr id="35843" name="Rectangle 3"/>
          <p:cNvSpPr>
            <a:spLocks noGrp="1" noChangeArrowheads="1"/>
          </p:cNvSpPr>
          <p:nvPr>
            <p:ph idx="1"/>
          </p:nvPr>
        </p:nvSpPr>
        <p:spPr>
          <a:xfrm>
            <a:off x="201613" y="1296988"/>
            <a:ext cx="8650287" cy="1973262"/>
          </a:xfrm>
        </p:spPr>
        <p:txBody>
          <a:bodyPr/>
          <a:lstStyle/>
          <a:p>
            <a:pPr eaLnBrk="1" hangingPunct="1">
              <a:spcBef>
                <a:spcPts val="2000"/>
              </a:spcBef>
            </a:pPr>
            <a:r>
              <a:rPr lang="en-US" smtClean="0">
                <a:latin typeface="Arial" charset="0"/>
                <a:cs typeface="Arial" charset="0"/>
              </a:rPr>
              <a:t>The quickest way to open a file is to double-click on it.</a:t>
            </a:r>
          </a:p>
          <a:p>
            <a:pPr eaLnBrk="1" hangingPunct="1">
              <a:spcBef>
                <a:spcPts val="2000"/>
              </a:spcBef>
            </a:pPr>
            <a:r>
              <a:rPr lang="en-US" smtClean="0">
                <a:latin typeface="Arial" charset="0"/>
                <a:cs typeface="Arial" charset="0"/>
              </a:rPr>
              <a:t>The </a:t>
            </a:r>
            <a:r>
              <a:rPr lang="en-US" u="sng" smtClean="0">
                <a:latin typeface="Arial" charset="0"/>
                <a:cs typeface="Arial" charset="0"/>
              </a:rPr>
              <a:t>File</a:t>
            </a:r>
            <a:r>
              <a:rPr lang="en-US" smtClean="0">
                <a:latin typeface="Arial" charset="0"/>
                <a:cs typeface="Arial" charset="0"/>
              </a:rPr>
              <a:t> menu displays your most recently used files.</a:t>
            </a:r>
          </a:p>
        </p:txBody>
      </p:sp>
    </p:spTree>
    <p:extLst>
      <p:ext uri="{BB962C8B-B14F-4D97-AF65-F5344CB8AC3E}">
        <p14:creationId xmlns:p14="http://schemas.microsoft.com/office/powerpoint/2010/main" val="843525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58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58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SW_CORP_PPT_TEMPLATE_EDU_2012">
  <a:themeElements>
    <a:clrScheme name="Custom 45">
      <a:dk1>
        <a:srgbClr val="4B575F"/>
      </a:dk1>
      <a:lt1>
        <a:srgbClr val="FFFFFF"/>
      </a:lt1>
      <a:dk2>
        <a:srgbClr val="000000"/>
      </a:dk2>
      <a:lt2>
        <a:srgbClr val="EBEBEC"/>
      </a:lt2>
      <a:accent1>
        <a:srgbClr val="EF8B2B"/>
      </a:accent1>
      <a:accent2>
        <a:srgbClr val="555656"/>
      </a:accent2>
      <a:accent3>
        <a:srgbClr val="32B6CD"/>
      </a:accent3>
      <a:accent4>
        <a:srgbClr val="499F3F"/>
      </a:accent4>
      <a:accent5>
        <a:srgbClr val="84587F"/>
      </a:accent5>
      <a:accent6>
        <a:srgbClr val="E62533"/>
      </a:accent6>
      <a:hlink>
        <a:srgbClr val="196637"/>
      </a:hlink>
      <a:folHlink>
        <a:srgbClr val="F9C852"/>
      </a:folHlink>
    </a:clrScheme>
    <a:fontScheme name="DS4">
      <a:majorFont>
        <a:latin typeface="Arial Narrow"/>
        <a:ea typeface=""/>
        <a:cs typeface=""/>
      </a:majorFont>
      <a:minorFont>
        <a:latin typeface="Arial Narrow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317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557039E802609499DC9DCB76B923DF9" ma:contentTypeVersion="0" ma:contentTypeDescription="Create a new document." ma:contentTypeScope="" ma:versionID="01f379dee09e235f47111d6bd511d5fe">
  <xsd:schema xmlns:xsd="http://www.w3.org/2001/XMLSchema" xmlns:p="http://schemas.microsoft.com/office/2006/metadata/properties" targetNamespace="http://schemas.microsoft.com/office/2006/metadata/properties" ma:root="true" ma:fieldsID="faf52faaa31b79efcee5e183bc2d1a2c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AB90C0CB-45BF-4E76-86B7-12C40617BFAA}">
  <ds:schemaRefs>
    <ds:schemaRef ds:uri="http://purl.org/dc/elements/1.1/"/>
    <ds:schemaRef ds:uri="http://schemas.microsoft.com/office/2006/metadata/properties"/>
    <ds:schemaRef ds:uri="http://www.w3.org/XML/1998/namespace"/>
    <ds:schemaRef ds:uri="http://schemas.openxmlformats.org/package/2006/metadata/core-properties"/>
    <ds:schemaRef ds:uri="http://schemas.microsoft.com/office/2006/documentManagement/types"/>
    <ds:schemaRef ds:uri="http://purl.org/dc/dcmitype/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9C8863EF-CC92-4DE9-B253-F0DC3A42707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customXml/itemProps3.xml><?xml version="1.0" encoding="utf-8"?>
<ds:datastoreItem xmlns:ds="http://schemas.openxmlformats.org/officeDocument/2006/customXml" ds:itemID="{CD4A09FE-9ACA-4746-BF3C-F60984A228D7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SW_CORP_PPT_TEMPLATE_EDU_2012</Template>
  <TotalTime>12</TotalTime>
  <Words>429</Words>
  <Application>Microsoft Office PowerPoint</Application>
  <PresentationFormat>On-screen Show (4:3)</PresentationFormat>
  <Paragraphs>77</Paragraphs>
  <Slides>17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SW_CORP_PPT_TEMPLATE_EDU_2012</vt:lpstr>
      <vt:lpstr>Mountainboard - Lesson 1 Using the Interface</vt:lpstr>
      <vt:lpstr>Using the Interface</vt:lpstr>
      <vt:lpstr>Microsoft® Windows®</vt:lpstr>
      <vt:lpstr>Using the Mouse</vt:lpstr>
      <vt:lpstr>Running Programs</vt:lpstr>
      <vt:lpstr>Exit a Program</vt:lpstr>
      <vt:lpstr>Searching for a File or Folder</vt:lpstr>
      <vt:lpstr>Wild Card Searches</vt:lpstr>
      <vt:lpstr>Opening a File</vt:lpstr>
      <vt:lpstr>Saving and Copying Files</vt:lpstr>
      <vt:lpstr>Resizing Windows</vt:lpstr>
      <vt:lpstr>Using the SolidWorks Interface</vt:lpstr>
      <vt:lpstr>Left Side of SolidWorks Window</vt:lpstr>
      <vt:lpstr>Right Side of SolidWorks Window</vt:lpstr>
      <vt:lpstr>Right Side of SolidWorks Window</vt:lpstr>
      <vt:lpstr>Toolbars</vt:lpstr>
      <vt:lpstr>Getting Help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Mountainboard - Lesson 1 Using the Interface</dc:title>
  <dc:creator>Jim Boland</dc:creator>
  <cp:lastModifiedBy>Jim Boland</cp:lastModifiedBy>
  <cp:revision>2</cp:revision>
  <dcterms:created xsi:type="dcterms:W3CDTF">2012-02-23T18:17:50Z</dcterms:created>
  <dcterms:modified xsi:type="dcterms:W3CDTF">2012-03-07T22:08:10Z</dcterms:modified>
</cp:coreProperties>
</file>