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707" r:id="rId2"/>
  </p:sldMasterIdLst>
  <p:sldIdLst>
    <p:sldId id="259" r:id="rId3"/>
    <p:sldId id="257" r:id="rId4"/>
    <p:sldId id="260" r:id="rId5"/>
    <p:sldId id="263" r:id="rId6"/>
    <p:sldId id="264" r:id="rId7"/>
    <p:sldId id="265" r:id="rId8"/>
    <p:sldId id="266" r:id="rId9"/>
    <p:sldId id="267" r:id="rId10"/>
    <p:sldId id="268" r:id="rId11"/>
    <p:sldId id="269" r:id="rId12"/>
    <p:sldId id="290" r:id="rId13"/>
    <p:sldId id="270" r:id="rId14"/>
    <p:sldId id="271" r:id="rId15"/>
    <p:sldId id="272" r:id="rId16"/>
    <p:sldId id="273" r:id="rId17"/>
    <p:sldId id="274" r:id="rId18"/>
    <p:sldId id="276" r:id="rId19"/>
    <p:sldId id="277" r:id="rId20"/>
    <p:sldId id="279" r:id="rId21"/>
    <p:sldId id="280" r:id="rId22"/>
    <p:sldId id="281" r:id="rId23"/>
    <p:sldId id="282" r:id="rId24"/>
    <p:sldId id="283" r:id="rId25"/>
    <p:sldId id="284" r:id="rId26"/>
    <p:sldId id="285" r:id="rId27"/>
    <p:sldId id="286" r:id="rId28"/>
    <p:sldId id="299" r:id="rId29"/>
    <p:sldId id="287" r:id="rId30"/>
    <p:sldId id="294" r:id="rId31"/>
    <p:sldId id="295" r:id="rId32"/>
    <p:sldId id="292" r:id="rId33"/>
    <p:sldId id="296" r:id="rId34"/>
    <p:sldId id="291" r:id="rId35"/>
    <p:sldId id="298" r:id="rId36"/>
    <p:sldId id="288" r:id="rId37"/>
    <p:sldId id="289" r:id="rId3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3E78"/>
    <a:srgbClr val="C9D4D8"/>
    <a:srgbClr val="315273"/>
    <a:srgbClr val="F7931E"/>
    <a:srgbClr val="CA4040"/>
    <a:srgbClr val="D9413D"/>
    <a:srgbClr val="4B8D4B"/>
    <a:srgbClr val="5F793D"/>
    <a:srgbClr val="637E40"/>
    <a:srgbClr val="718F4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autoAdjust="0"/>
    <p:restoredTop sz="94660" autoAdjust="0"/>
  </p:normalViewPr>
  <p:slideViewPr>
    <p:cSldViewPr>
      <p:cViewPr varScale="1">
        <p:scale>
          <a:sx n="88" d="100"/>
          <a:sy n="88" d="100"/>
        </p:scale>
        <p:origin x="-165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3175" y="12700"/>
            <a:ext cx="9140825" cy="6854825"/>
            <a:chOff x="2" y="8"/>
            <a:chExt cx="5758" cy="4318"/>
          </a:xfrm>
        </p:grpSpPr>
        <p:pic>
          <p:nvPicPr>
            <p:cNvPr id="5" name="Picture 3" descr="12173-SolidWorks-cov"/>
            <p:cNvPicPr>
              <a:picLocks noChangeAspect="1" noChangeArrowheads="1"/>
            </p:cNvPicPr>
            <p:nvPr/>
          </p:nvPicPr>
          <p:blipFill>
            <a:blip r:embed="rId2" cstate="print"/>
            <a:srcRect/>
            <a:stretch>
              <a:fillRect/>
            </a:stretch>
          </p:blipFill>
          <p:spPr bwMode="auto">
            <a:xfrm>
              <a:off x="2" y="8"/>
              <a:ext cx="5758" cy="4318"/>
            </a:xfrm>
            <a:prstGeom prst="rect">
              <a:avLst/>
            </a:prstGeom>
            <a:noFill/>
            <a:ln w="9525">
              <a:noFill/>
              <a:miter lim="800000"/>
              <a:headEnd/>
              <a:tailEnd/>
            </a:ln>
          </p:spPr>
        </p:pic>
        <p:sp>
          <p:nvSpPr>
            <p:cNvPr id="6" name="Text Box 4"/>
            <p:cNvSpPr txBox="1">
              <a:spLocks noChangeArrowheads="1"/>
            </p:cNvSpPr>
            <p:nvPr/>
          </p:nvSpPr>
          <p:spPr bwMode="auto">
            <a:xfrm>
              <a:off x="4013" y="3974"/>
              <a:ext cx="1518" cy="298"/>
            </a:xfrm>
            <a:prstGeom prst="rect">
              <a:avLst/>
            </a:prstGeom>
            <a:noFill/>
            <a:ln w="9525" algn="ctr">
              <a:noFill/>
              <a:miter lim="800000"/>
              <a:headEnd/>
              <a:tailEnd/>
            </a:ln>
          </p:spPr>
          <p:txBody>
            <a:bodyPr anchor="b">
              <a:spAutoFit/>
            </a:bodyPr>
            <a:lstStyle/>
            <a:p>
              <a:pPr algn="l">
                <a:lnSpc>
                  <a:spcPct val="90000"/>
                </a:lnSpc>
                <a:buNone/>
              </a:pPr>
              <a:r>
                <a:rPr lang="zh-CN" sz="700" b="0" i="0">
                  <a:solidFill>
                    <a:srgbClr val="9C8E80"/>
                  </a:solidFill>
                  <a:latin typeface="Arial"/>
                  <a:ea typeface="+mn-ea"/>
                  <a:cs typeface="+mn-cs"/>
                </a:rPr>
                <a:t>感谢美国国家光学天文台提供图片，该天文台由大学天文研究联合组织根据与美国国家科学基金会的合作协议运营。</a:t>
              </a:r>
            </a:p>
          </p:txBody>
        </p:sp>
        <p:pic>
          <p:nvPicPr>
            <p:cNvPr id="7" name="Picture 5" descr="swlogcol"/>
            <p:cNvPicPr>
              <a:picLocks noChangeAspect="1" noChangeArrowheads="1"/>
            </p:cNvPicPr>
            <p:nvPr/>
          </p:nvPicPr>
          <p:blipFill>
            <a:blip r:embed="rId3" cstate="print"/>
            <a:srcRect/>
            <a:stretch>
              <a:fillRect/>
            </a:stretch>
          </p:blipFill>
          <p:spPr bwMode="auto">
            <a:xfrm>
              <a:off x="4685" y="279"/>
              <a:ext cx="843" cy="460"/>
            </a:xfrm>
            <a:prstGeom prst="rect">
              <a:avLst/>
            </a:prstGeom>
            <a:noFill/>
            <a:ln w="9525">
              <a:noFill/>
              <a:miter lim="800000"/>
              <a:headEnd/>
              <a:tailEnd/>
            </a:ln>
          </p:spPr>
        </p:pic>
      </p:grpSp>
      <p:sp>
        <p:nvSpPr>
          <p:cNvPr id="61446" name="Rectangle 6"/>
          <p:cNvSpPr>
            <a:spLocks noGrp="1" noChangeArrowheads="1"/>
          </p:cNvSpPr>
          <p:nvPr>
            <p:ph type="ctrTitle"/>
          </p:nvPr>
        </p:nvSpPr>
        <p:spPr>
          <a:xfrm>
            <a:off x="184150" y="2452688"/>
            <a:ext cx="8623300" cy="1117600"/>
          </a:xfrm>
        </p:spPr>
        <p:txBody>
          <a:bodyPr anchor="b"/>
          <a:lstStyle>
            <a:lvl1pPr>
              <a:defRPr sz="3200"/>
            </a:lvl1pPr>
          </a:lstStyle>
          <a:p>
            <a:r>
              <a:rPr lang="en-US"/>
              <a:t>Click to edit Master </a:t>
            </a:r>
            <a:br>
              <a:rPr lang="en-US"/>
            </a:br>
            <a:r>
              <a:rPr lang="en-US"/>
              <a:t>Title Style</a:t>
            </a:r>
          </a:p>
        </p:txBody>
      </p:sp>
      <p:sp>
        <p:nvSpPr>
          <p:cNvPr id="61447" name="Rectangle 7"/>
          <p:cNvSpPr>
            <a:spLocks noGrp="1" noChangeArrowheads="1"/>
          </p:cNvSpPr>
          <p:nvPr>
            <p:ph type="subTitle" idx="1"/>
          </p:nvPr>
        </p:nvSpPr>
        <p:spPr>
          <a:xfrm>
            <a:off x="5607050" y="3733800"/>
            <a:ext cx="3184525" cy="1893888"/>
          </a:xfrm>
        </p:spPr>
        <p:txBody>
          <a:bodyPr/>
          <a:lstStyle>
            <a:lvl1pPr marL="0" indent="0" algn="r">
              <a:lnSpc>
                <a:spcPct val="100000"/>
              </a:lnSpc>
              <a:spcBef>
                <a:spcPct val="0"/>
              </a:spcBef>
              <a:buFont typeface="Wingdings" pitchFamily="2" charset="2"/>
              <a:buNone/>
              <a:defRPr sz="2000"/>
            </a:lvl1pPr>
          </a:lstStyle>
          <a:p>
            <a:r>
              <a:rPr lang="en-US"/>
              <a:t>Click to edit Master </a:t>
            </a:r>
            <a:br>
              <a:rPr lang="en-US"/>
            </a:br>
            <a:r>
              <a:rPr lang="en-US"/>
              <a:t>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725" y="107950"/>
            <a:ext cx="2162175" cy="6051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1613" y="107950"/>
            <a:ext cx="6335712" cy="6051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Image 8"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6" name="Rectangle 5"/>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7"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4"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no Logo)">
    <p:spTree>
      <p:nvGrpSpPr>
        <p:cNvPr id="1" name=""/>
        <p:cNvGrpSpPr/>
        <p:nvPr/>
      </p:nvGrpSpPr>
      <p:grpSpPr>
        <a:xfrm>
          <a:off x="0" y="0"/>
          <a:ext cx="0" cy="0"/>
          <a:chOff x="0" y="0"/>
          <a:chExt cx="0" cy="0"/>
        </a:xfrm>
      </p:grpSpPr>
      <p:sp>
        <p:nvSpPr>
          <p:cNvPr id="4" name="Rectangle 3"/>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6"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p:nvPr>
        </p:nvSpPr>
        <p:spPr>
          <a:xfrm>
            <a:off x="899592" y="994794"/>
            <a:ext cx="6501600" cy="489990"/>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4"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2" name="Titre 1"/>
          <p:cNvSpPr>
            <a:spLocks noGrp="1"/>
          </p:cNvSpPr>
          <p:nvPr>
            <p:ph type="title"/>
          </p:nvPr>
        </p:nvSpPr>
        <p:spPr/>
        <p:txBody>
          <a:bodyPr/>
          <a:lstStyle/>
          <a:p>
            <a:r>
              <a:rPr lang="en-US" smtClean="0"/>
              <a:t>Click to edit Master title style</a:t>
            </a:r>
            <a:endParaRPr lang="fr-FR"/>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Tree>
  </p:cSld>
  <p:clrMapOvr>
    <a:masterClrMapping/>
  </p:clrMapOvr>
  <p:transition>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pic>
        <p:nvPicPr>
          <p:cNvPr id="3"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a:xfrm>
            <a:off x="827584" y="273052"/>
            <a:ext cx="2637933" cy="1162050"/>
          </a:xfrm>
        </p:spPr>
        <p:txBody>
          <a:bodyP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6"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Vertical Text (no Sub)">
    <p:spTree>
      <p:nvGrpSpPr>
        <p:cNvPr id="1" name=""/>
        <p:cNvGrpSpPr/>
        <p:nvPr/>
      </p:nvGrpSpPr>
      <p:grpSpPr>
        <a:xfrm>
          <a:off x="0" y="0"/>
          <a:ext cx="0" cy="0"/>
          <a:chOff x="0" y="0"/>
          <a:chExt cx="0" cy="0"/>
        </a:xfrm>
      </p:grpSpPr>
      <p:sp>
        <p:nvSpPr>
          <p:cNvPr id="4"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transition>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1613" y="1296988"/>
            <a:ext cx="4248150" cy="4862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image" Target="../media/image7.png"/><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image" Target="../media/image6.png"/><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image" Target="../media/image5.png"/><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12173-SolidWorks-bkg"/>
          <p:cNvPicPr>
            <a:picLocks noChangeAspect="1" noChangeArrowheads="1"/>
          </p:cNvPicPr>
          <p:nvPr/>
        </p:nvPicPr>
        <p:blipFill>
          <a:blip r:embed="rId14" cstate="print"/>
          <a:srcRect/>
          <a:stretch>
            <a:fillRect/>
          </a:stretch>
        </p:blipFill>
        <p:spPr bwMode="auto">
          <a:xfrm>
            <a:off x="3175" y="0"/>
            <a:ext cx="9140825" cy="6854825"/>
          </a:xfrm>
          <a:prstGeom prst="rect">
            <a:avLst/>
          </a:prstGeom>
          <a:noFill/>
          <a:ln w="9525">
            <a:noFill/>
            <a:miter lim="800000"/>
            <a:headEnd/>
            <a:tailEnd/>
          </a:ln>
        </p:spPr>
      </p:pic>
      <p:sp>
        <p:nvSpPr>
          <p:cNvPr id="1027" name="Text Box 3"/>
          <p:cNvSpPr txBox="1">
            <a:spLocks noChangeArrowheads="1"/>
          </p:cNvSpPr>
          <p:nvPr/>
        </p:nvSpPr>
        <p:spPr bwMode="auto">
          <a:xfrm>
            <a:off x="8540750" y="6397625"/>
            <a:ext cx="400050" cy="304800"/>
          </a:xfrm>
          <a:prstGeom prst="rect">
            <a:avLst/>
          </a:prstGeom>
          <a:noFill/>
          <a:ln w="9525">
            <a:noFill/>
            <a:miter lim="800000"/>
            <a:headEnd/>
            <a:tailEnd/>
          </a:ln>
        </p:spPr>
        <p:txBody>
          <a:bodyPr wrap="none">
            <a:spAutoFit/>
          </a:bodyPr>
          <a:lstStyle/>
          <a:p>
            <a:pPr algn="l">
              <a:buNone/>
            </a:pPr>
            <a:fld id="{B957F548-E91A-4547-A13E-3BB8D90DA3C0}" type="slidenum">
              <a:rPr lang="en-US" sz="1400" b="1" i="0">
                <a:solidFill>
                  <a:srgbClr val="FF9900"/>
                </a:solidFill>
                <a:latin typeface="Arial"/>
                <a:ea typeface="+mn-ea"/>
                <a:cs typeface="+mn-cs"/>
              </a:rPr>
              <a:pPr algn="l">
                <a:buNone/>
              </a:pPr>
              <a:t>‹#›</a:t>
            </a:fld>
            <a:endParaRPr lang="en-US" sz="1400" b="1">
              <a:solidFill>
                <a:srgbClr val="FF9900"/>
              </a:solidFill>
            </a:endParaRPr>
          </a:p>
        </p:txBody>
      </p:sp>
      <p:sp>
        <p:nvSpPr>
          <p:cNvPr id="1028" name="Rectangle 4"/>
          <p:cNvSpPr>
            <a:spLocks noGrp="1" noChangeArrowheads="1"/>
          </p:cNvSpPr>
          <p:nvPr>
            <p:ph type="title"/>
          </p:nvPr>
        </p:nvSpPr>
        <p:spPr bwMode="auto">
          <a:xfrm>
            <a:off x="201613" y="107950"/>
            <a:ext cx="7586662" cy="8001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5"/>
          <p:cNvSpPr>
            <a:spLocks noGrp="1" noChangeArrowheads="1"/>
          </p:cNvSpPr>
          <p:nvPr>
            <p:ph type="body" idx="1"/>
          </p:nvPr>
        </p:nvSpPr>
        <p:spPr bwMode="auto">
          <a:xfrm>
            <a:off x="201613" y="1296988"/>
            <a:ext cx="8650287" cy="4862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6"/>
          <p:cNvSpPr txBox="1">
            <a:spLocks noChangeArrowheads="1"/>
          </p:cNvSpPr>
          <p:nvPr/>
        </p:nvSpPr>
        <p:spPr bwMode="auto">
          <a:xfrm>
            <a:off x="236538" y="6518275"/>
            <a:ext cx="2509837" cy="201613"/>
          </a:xfrm>
          <a:prstGeom prst="rect">
            <a:avLst/>
          </a:prstGeom>
          <a:noFill/>
          <a:ln w="9525" algn="ctr">
            <a:noFill/>
            <a:miter lim="800000"/>
            <a:headEnd/>
            <a:tailEnd/>
          </a:ln>
        </p:spPr>
        <p:txBody>
          <a:bodyPr anchor="b">
            <a:spAutoFit/>
          </a:bodyPr>
          <a:lstStyle/>
          <a:p>
            <a:pPr marL="342900" indent="-342900" algn="l">
              <a:lnSpc>
                <a:spcPct val="90000"/>
              </a:lnSpc>
              <a:buNone/>
            </a:pPr>
            <a:r>
              <a:rPr lang="zh-CN" sz="800" b="0" i="0">
                <a:solidFill>
                  <a:srgbClr val="CEC7C0"/>
                </a:solidFill>
                <a:latin typeface="Arial"/>
                <a:ea typeface="+mn-ea"/>
                <a:cs typeface="Arial"/>
              </a:rPr>
              <a:t>© 2006 SolidWorks Corp. 机密信息。</a:t>
            </a:r>
          </a:p>
        </p:txBody>
      </p:sp>
      <p:pic>
        <p:nvPicPr>
          <p:cNvPr id="1031" name="Picture 7" descr="swlogcol"/>
          <p:cNvPicPr>
            <a:picLocks noChangeAspect="1" noChangeArrowheads="1"/>
          </p:cNvPicPr>
          <p:nvPr/>
        </p:nvPicPr>
        <p:blipFill>
          <a:blip r:embed="rId15" cstate="print"/>
          <a:srcRect/>
          <a:stretch>
            <a:fillRect/>
          </a:stretch>
        </p:blipFill>
        <p:spPr bwMode="auto">
          <a:xfrm>
            <a:off x="7983538" y="306388"/>
            <a:ext cx="1023937" cy="558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2"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ransition>
    <p:wipe dir="r"/>
  </p:transition>
  <p:timing>
    <p:tnLst>
      <p:par>
        <p:cTn id="1" dur="indefinite" restart="never" nodeType="tmRoot"/>
      </p:par>
    </p:tnLst>
  </p:timing>
  <p:txStyles>
    <p:titleStyle>
      <a:lvl1pPr algn="l" rtl="0" eaLnBrk="0" fontAlgn="base" hangingPunct="0">
        <a:lnSpc>
          <a:spcPct val="95000"/>
        </a:lnSpc>
        <a:spcBef>
          <a:spcPct val="0"/>
        </a:spcBef>
        <a:spcAft>
          <a:spcPct val="0"/>
        </a:spcAft>
        <a:defRPr sz="2800">
          <a:solidFill>
            <a:schemeClr val="tx1"/>
          </a:solidFill>
          <a:latin typeface="+mj-lt"/>
          <a:ea typeface="+mj-ea"/>
          <a:cs typeface="+mj-cs"/>
        </a:defRPr>
      </a:lvl1pPr>
      <a:lvl2pPr algn="l" rtl="0" eaLnBrk="0" fontAlgn="base" hangingPunct="0">
        <a:lnSpc>
          <a:spcPct val="95000"/>
        </a:lnSpc>
        <a:spcBef>
          <a:spcPct val="0"/>
        </a:spcBef>
        <a:spcAft>
          <a:spcPct val="0"/>
        </a:spcAft>
        <a:defRPr sz="2800">
          <a:solidFill>
            <a:schemeClr val="tx1"/>
          </a:solidFill>
          <a:latin typeface="Arial" charset="0"/>
        </a:defRPr>
      </a:lvl2pPr>
      <a:lvl3pPr algn="l" rtl="0" eaLnBrk="0" fontAlgn="base" hangingPunct="0">
        <a:lnSpc>
          <a:spcPct val="95000"/>
        </a:lnSpc>
        <a:spcBef>
          <a:spcPct val="0"/>
        </a:spcBef>
        <a:spcAft>
          <a:spcPct val="0"/>
        </a:spcAft>
        <a:defRPr sz="2800">
          <a:solidFill>
            <a:schemeClr val="tx1"/>
          </a:solidFill>
          <a:latin typeface="Arial" charset="0"/>
        </a:defRPr>
      </a:lvl3pPr>
      <a:lvl4pPr algn="l" rtl="0" eaLnBrk="0" fontAlgn="base" hangingPunct="0">
        <a:lnSpc>
          <a:spcPct val="95000"/>
        </a:lnSpc>
        <a:spcBef>
          <a:spcPct val="0"/>
        </a:spcBef>
        <a:spcAft>
          <a:spcPct val="0"/>
        </a:spcAft>
        <a:defRPr sz="2800">
          <a:solidFill>
            <a:schemeClr val="tx1"/>
          </a:solidFill>
          <a:latin typeface="Arial" charset="0"/>
        </a:defRPr>
      </a:lvl4pPr>
      <a:lvl5pPr algn="l" rtl="0" eaLnBrk="0" fontAlgn="base" hangingPunct="0">
        <a:lnSpc>
          <a:spcPct val="95000"/>
        </a:lnSpc>
        <a:spcBef>
          <a:spcPct val="0"/>
        </a:spcBef>
        <a:spcAft>
          <a:spcPct val="0"/>
        </a:spcAft>
        <a:defRPr sz="2800">
          <a:solidFill>
            <a:schemeClr val="tx1"/>
          </a:solidFill>
          <a:latin typeface="Arial" charset="0"/>
        </a:defRPr>
      </a:lvl5pPr>
      <a:lvl6pPr marL="457200" algn="l" rtl="0" fontAlgn="base">
        <a:lnSpc>
          <a:spcPct val="95000"/>
        </a:lnSpc>
        <a:spcBef>
          <a:spcPct val="0"/>
        </a:spcBef>
        <a:spcAft>
          <a:spcPct val="0"/>
        </a:spcAft>
        <a:defRPr sz="2800">
          <a:solidFill>
            <a:schemeClr val="tx1"/>
          </a:solidFill>
          <a:latin typeface="Arial" charset="0"/>
        </a:defRPr>
      </a:lvl6pPr>
      <a:lvl7pPr marL="914400" algn="l" rtl="0" fontAlgn="base">
        <a:lnSpc>
          <a:spcPct val="95000"/>
        </a:lnSpc>
        <a:spcBef>
          <a:spcPct val="0"/>
        </a:spcBef>
        <a:spcAft>
          <a:spcPct val="0"/>
        </a:spcAft>
        <a:defRPr sz="2800">
          <a:solidFill>
            <a:schemeClr val="tx1"/>
          </a:solidFill>
          <a:latin typeface="Arial" charset="0"/>
        </a:defRPr>
      </a:lvl7pPr>
      <a:lvl8pPr marL="1371600" algn="l" rtl="0" fontAlgn="base">
        <a:lnSpc>
          <a:spcPct val="95000"/>
        </a:lnSpc>
        <a:spcBef>
          <a:spcPct val="0"/>
        </a:spcBef>
        <a:spcAft>
          <a:spcPct val="0"/>
        </a:spcAft>
        <a:defRPr sz="2800">
          <a:solidFill>
            <a:schemeClr val="tx1"/>
          </a:solidFill>
          <a:latin typeface="Arial" charset="0"/>
        </a:defRPr>
      </a:lvl8pPr>
      <a:lvl9pPr marL="1828800" algn="l" rtl="0" fontAlgn="base">
        <a:lnSpc>
          <a:spcPct val="95000"/>
        </a:lnSpc>
        <a:spcBef>
          <a:spcPct val="0"/>
        </a:spcBef>
        <a:spcAft>
          <a:spcPct val="0"/>
        </a:spcAft>
        <a:defRPr sz="2800">
          <a:solidFill>
            <a:schemeClr val="tx1"/>
          </a:solidFill>
          <a:latin typeface="Arial" charset="0"/>
        </a:defRPr>
      </a:lvl9pPr>
    </p:titleStyle>
    <p:bodyStyle>
      <a:lvl1pPr marL="234950" indent="-234950" algn="l" rtl="0" eaLnBrk="0" fontAlgn="base" hangingPunct="0">
        <a:lnSpc>
          <a:spcPct val="95000"/>
        </a:lnSpc>
        <a:spcBef>
          <a:spcPct val="50000"/>
        </a:spcBef>
        <a:spcAft>
          <a:spcPct val="0"/>
        </a:spcAft>
        <a:buClr>
          <a:schemeClr val="accent1"/>
        </a:buClr>
        <a:buFont typeface="Wingdings" pitchFamily="2" charset="2"/>
        <a:buChar char="§"/>
        <a:defRPr sz="2400">
          <a:solidFill>
            <a:schemeClr val="tx1"/>
          </a:solidFill>
          <a:latin typeface="+mn-lt"/>
          <a:ea typeface="+mn-ea"/>
          <a:cs typeface="+mn-cs"/>
        </a:defRPr>
      </a:lvl1pPr>
      <a:lvl2pPr marL="635000" indent="-285750" algn="l" rtl="0" eaLnBrk="0" fontAlgn="base" hangingPunct="0">
        <a:lnSpc>
          <a:spcPct val="90000"/>
        </a:lnSpc>
        <a:spcBef>
          <a:spcPct val="25000"/>
        </a:spcBef>
        <a:spcAft>
          <a:spcPct val="0"/>
        </a:spcAft>
        <a:buClr>
          <a:schemeClr val="accent1"/>
        </a:buClr>
        <a:buFont typeface="Arial" charset="0"/>
        <a:buChar char="–"/>
        <a:defRPr sz="2000">
          <a:solidFill>
            <a:schemeClr val="tx1"/>
          </a:solidFill>
          <a:latin typeface="+mn-lt"/>
        </a:defRPr>
      </a:lvl2pPr>
      <a:lvl3pPr marL="977900" indent="-228600" algn="l" rtl="0" eaLnBrk="0" fontAlgn="base" hangingPunct="0">
        <a:lnSpc>
          <a:spcPct val="90000"/>
        </a:lnSpc>
        <a:spcBef>
          <a:spcPct val="25000"/>
        </a:spcBef>
        <a:spcAft>
          <a:spcPct val="0"/>
        </a:spcAft>
        <a:buClr>
          <a:schemeClr val="accent1"/>
        </a:buClr>
        <a:buFont typeface="Wingdings" pitchFamily="2" charset="2"/>
        <a:buChar char="§"/>
        <a:defRPr>
          <a:solidFill>
            <a:schemeClr val="tx1"/>
          </a:solidFill>
          <a:latin typeface="+mn-lt"/>
        </a:defRPr>
      </a:lvl3pPr>
      <a:lvl4pPr marL="1320800" indent="-228600" algn="l" rtl="0" eaLnBrk="0" fontAlgn="base" hangingPunct="0">
        <a:lnSpc>
          <a:spcPct val="90000"/>
        </a:lnSpc>
        <a:spcBef>
          <a:spcPct val="25000"/>
        </a:spcBef>
        <a:spcAft>
          <a:spcPct val="0"/>
        </a:spcAft>
        <a:buClr>
          <a:schemeClr val="accent1"/>
        </a:buClr>
        <a:buFont typeface="Arial" charset="0"/>
        <a:buChar char="–"/>
        <a:defRPr>
          <a:solidFill>
            <a:schemeClr val="tx1"/>
          </a:solidFill>
          <a:latin typeface="+mn-lt"/>
        </a:defRPr>
      </a:lvl4pPr>
      <a:lvl5pPr marL="1663700" indent="-228600" algn="l" rtl="0" eaLnBrk="0" fontAlgn="base" hangingPunct="0">
        <a:lnSpc>
          <a:spcPct val="90000"/>
        </a:lnSpc>
        <a:spcBef>
          <a:spcPct val="25000"/>
        </a:spcBef>
        <a:spcAft>
          <a:spcPct val="0"/>
        </a:spcAft>
        <a:buClr>
          <a:schemeClr val="accent1"/>
        </a:buClr>
        <a:buFont typeface="Wingdings" pitchFamily="2" charset="2"/>
        <a:buChar char="§"/>
        <a:defRPr>
          <a:solidFill>
            <a:schemeClr val="tx1"/>
          </a:solidFill>
          <a:latin typeface="+mn-lt"/>
        </a:defRPr>
      </a:lvl5pPr>
      <a:lvl6pPr marL="21209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6pPr>
      <a:lvl7pPr marL="25781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7pPr>
      <a:lvl8pPr marL="30353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8pPr>
      <a:lvl9pPr marL="34925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Espace réservé du titre 1"/>
          <p:cNvSpPr>
            <a:spLocks noGrp="1"/>
          </p:cNvSpPr>
          <p:nvPr>
            <p:ph type="title"/>
          </p:nvPr>
        </p:nvSpPr>
        <p:spPr bwMode="auto">
          <a:xfrm>
            <a:off x="900113" y="401638"/>
            <a:ext cx="6500812" cy="5492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Main Title</a:t>
            </a:r>
          </a:p>
        </p:txBody>
      </p:sp>
      <p:sp>
        <p:nvSpPr>
          <p:cNvPr id="2051" name="Espace réservé du texte 2"/>
          <p:cNvSpPr>
            <a:spLocks noGrp="1"/>
          </p:cNvSpPr>
          <p:nvPr>
            <p:ph type="body" idx="1"/>
          </p:nvPr>
        </p:nvSpPr>
        <p:spPr bwMode="auto">
          <a:xfrm>
            <a:off x="900113" y="1797050"/>
            <a:ext cx="7891462" cy="436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endParaRPr lang="en-US" smtClean="0"/>
          </a:p>
          <a:p>
            <a:pPr lvl="2"/>
            <a:r>
              <a:rPr lang="en-US" smtClean="0"/>
              <a:t>Third level</a:t>
            </a:r>
          </a:p>
          <a:p>
            <a:pPr lvl="3"/>
            <a:r>
              <a:rPr lang="en-US" smtClean="0"/>
              <a:t>Forth level</a:t>
            </a:r>
          </a:p>
          <a:p>
            <a:pPr lvl="4"/>
            <a:r>
              <a:rPr lang="en-US" smtClean="0"/>
              <a:t>Fifth level</a:t>
            </a:r>
          </a:p>
        </p:txBody>
      </p:sp>
      <p:sp>
        <p:nvSpPr>
          <p:cNvPr id="9" name="Espace réservé du numéro de diapositive 5"/>
          <p:cNvSpPr txBox="1">
            <a:spLocks/>
          </p:cNvSpPr>
          <p:nvPr/>
        </p:nvSpPr>
        <p:spPr>
          <a:xfrm>
            <a:off x="4191000" y="6492875"/>
            <a:ext cx="693738" cy="365125"/>
          </a:xfrm>
          <a:prstGeom prst="rect">
            <a:avLst/>
          </a:prstGeom>
        </p:spPr>
        <p:txBody>
          <a:bodyPr/>
          <a:lstStyle/>
          <a:p>
            <a:pPr algn="ctr">
              <a:buNone/>
            </a:pPr>
            <a:fld id="{4700B582-A5FA-4871-8218-0A17FDD22AA7}" type="slidenum">
              <a:rPr lang="es-ES" altLang="zh-CN" sz="1000" b="0" i="0">
                <a:solidFill>
                  <a:srgbClr val="A6A6A6"/>
                </a:solidFill>
                <a:latin typeface="Arial"/>
                <a:ea typeface="+mn-ea"/>
                <a:cs typeface="Arial"/>
              </a:rPr>
              <a:pPr algn="ctr">
                <a:buNone/>
              </a:pPr>
              <a:t>‹#›</a:t>
            </a:fld>
            <a:endParaRPr lang="fr-FR" sz="1000">
              <a:solidFill>
                <a:srgbClr val="A6A6A6"/>
              </a:solidFill>
              <a:cs typeface="Arial" charset="0"/>
            </a:endParaRPr>
          </a:p>
        </p:txBody>
      </p:sp>
      <p:pic>
        <p:nvPicPr>
          <p:cNvPr id="2053" name="Picture 10" descr="Emblem_3DS_RGBcolor.png"/>
          <p:cNvPicPr>
            <a:picLocks noChangeAspect="1"/>
          </p:cNvPicPr>
          <p:nvPr/>
        </p:nvPicPr>
        <p:blipFill>
          <a:blip r:embed="rId23" cstate="print"/>
          <a:srcRect/>
          <a:stretch>
            <a:fillRect/>
          </a:stretch>
        </p:blipFill>
        <p:spPr bwMode="auto">
          <a:xfrm>
            <a:off x="107950" y="6242050"/>
            <a:ext cx="536575" cy="500063"/>
          </a:xfrm>
          <a:prstGeom prst="rect">
            <a:avLst/>
          </a:prstGeom>
          <a:noFill/>
          <a:ln w="9525">
            <a:noFill/>
            <a:miter lim="800000"/>
            <a:headEnd/>
            <a:tailEnd/>
          </a:ln>
        </p:spPr>
      </p:pic>
      <p:pic>
        <p:nvPicPr>
          <p:cNvPr id="2054" name="Picture 8" descr="Bouton_charte_clic.png"/>
          <p:cNvPicPr>
            <a:picLocks noChangeAspect="1"/>
          </p:cNvPicPr>
          <p:nvPr/>
        </p:nvPicPr>
        <p:blipFill>
          <a:blip r:embed="rId24" cstate="print"/>
          <a:srcRect/>
          <a:stretch>
            <a:fillRect/>
          </a:stretch>
        </p:blipFill>
        <p:spPr bwMode="auto">
          <a:xfrm>
            <a:off x="395288" y="427038"/>
            <a:ext cx="461962" cy="600075"/>
          </a:xfrm>
          <a:prstGeom prst="rect">
            <a:avLst/>
          </a:prstGeom>
          <a:noFill/>
          <a:ln w="9525">
            <a:noFill/>
            <a:miter lim="800000"/>
            <a:headEnd/>
            <a:tailEnd/>
          </a:ln>
        </p:spPr>
      </p:pic>
      <p:sp>
        <p:nvSpPr>
          <p:cNvPr id="13" name="TextBox 12"/>
          <p:cNvSpPr txBox="1"/>
          <p:nvPr/>
        </p:nvSpPr>
        <p:spPr>
          <a:xfrm rot="16200000">
            <a:off x="-3279775" y="3332163"/>
            <a:ext cx="6861175" cy="200025"/>
          </a:xfrm>
          <a:prstGeom prst="rect">
            <a:avLst/>
          </a:prstGeom>
          <a:noFill/>
        </p:spPr>
        <p:txBody>
          <a:bodyPr>
            <a:spAutoFit/>
          </a:bodyPr>
          <a:lstStyle/>
          <a:p>
            <a:pPr algn="ctr">
              <a:buNone/>
            </a:pPr>
            <a:r>
              <a:rPr lang="el-GR" sz="700" b="0" i="0">
                <a:solidFill>
                  <a:srgbClr val="A6A6A6"/>
                </a:solidFill>
                <a:latin typeface="Arial Narrow"/>
                <a:ea typeface="+mn-ea"/>
                <a:cs typeface="Arial"/>
              </a:rPr>
              <a:t>Ι</a:t>
            </a:r>
            <a:r>
              <a:rPr lang="fr-FR" sz="700" b="0" i="0">
                <a:solidFill>
                  <a:srgbClr val="A6A6A6"/>
                </a:solidFill>
                <a:latin typeface="Arial Narrow"/>
                <a:ea typeface="+mn-ea"/>
                <a:cs typeface="Arial"/>
              </a:rPr>
              <a:t> © Dassault Systèmes </a:t>
            </a:r>
            <a:r>
              <a:rPr lang="el-GR" sz="700" b="0" i="0">
                <a:solidFill>
                  <a:srgbClr val="A6A6A6"/>
                </a:solidFill>
                <a:latin typeface="Arial Narrow"/>
                <a:ea typeface="+mn-ea"/>
                <a:cs typeface="Arial"/>
              </a:rPr>
              <a:t>Ι</a:t>
            </a:r>
            <a:r>
              <a:rPr lang="fr-FR" sz="700" b="0" i="0">
                <a:solidFill>
                  <a:srgbClr val="A6A6A6"/>
                </a:solidFill>
                <a:latin typeface="Arial Narrow"/>
                <a:ea typeface="+mn-ea"/>
                <a:cs typeface="Arial"/>
              </a:rPr>
              <a:t> </a:t>
            </a:r>
            <a:r>
              <a:rPr lang="en-US" sz="700" b="0" i="0">
                <a:solidFill>
                  <a:srgbClr val="A6A6A6"/>
                </a:solidFill>
                <a:latin typeface="Arial Narrow"/>
                <a:ea typeface="+mn-ea"/>
                <a:cs typeface="Arial"/>
              </a:rPr>
              <a:t>机密</a:t>
            </a:r>
            <a:r>
              <a:rPr lang="fr-FR" sz="700" b="0" i="0">
                <a:solidFill>
                  <a:srgbClr val="A6A6A6"/>
                </a:solidFill>
                <a:latin typeface="Arial Narrow"/>
                <a:ea typeface="+mn-ea"/>
                <a:cs typeface="Arial"/>
              </a:rPr>
              <a:t>信息 </a:t>
            </a:r>
            <a:r>
              <a:rPr lang="el-GR" sz="700" b="0" i="0">
                <a:solidFill>
                  <a:srgbClr val="A6A6A6"/>
                </a:solidFill>
                <a:latin typeface="Arial Narrow"/>
                <a:ea typeface="+mn-ea"/>
                <a:cs typeface="Arial"/>
              </a:rPr>
              <a:t>Ι</a:t>
            </a:r>
            <a:endParaRPr lang="fr-FR" sz="700">
              <a:solidFill>
                <a:srgbClr val="A6A6A6"/>
              </a:solidFill>
              <a:latin typeface="Arial Narrow" pitchFamily="34" charset="0"/>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fr-FR">
              <a:solidFill>
                <a:srgbClr val="FFFFFF"/>
              </a:solidFill>
            </a:endParaRPr>
          </a:p>
        </p:txBody>
      </p:sp>
      <p:pic>
        <p:nvPicPr>
          <p:cNvPr id="2059" name="Picture 14"/>
          <p:cNvPicPr>
            <a:picLocks noChangeAspect="1"/>
          </p:cNvPicPr>
          <p:nvPr/>
        </p:nvPicPr>
        <p:blipFill>
          <a:blip r:embed="rId25" cstate="print"/>
          <a:srcRect/>
          <a:stretch>
            <a:fillRect/>
          </a:stretch>
        </p:blipFill>
        <p:spPr bwMode="auto">
          <a:xfrm>
            <a:off x="7486650" y="6323013"/>
            <a:ext cx="1671638" cy="5302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3" r:id="rId1"/>
    <p:sldLayoutId id="2147483842" r:id="rId2"/>
    <p:sldLayoutId id="2147483843" r:id="rId3"/>
    <p:sldLayoutId id="2147483844" r:id="rId4"/>
    <p:sldLayoutId id="2147483845" r:id="rId5"/>
    <p:sldLayoutId id="2147483854" r:id="rId6"/>
    <p:sldLayoutId id="2147483846" r:id="rId7"/>
    <p:sldLayoutId id="2147483847" r:id="rId8"/>
    <p:sldLayoutId id="2147483848" r:id="rId9"/>
    <p:sldLayoutId id="2147483849" r:id="rId10"/>
    <p:sldLayoutId id="2147483855" r:id="rId11"/>
    <p:sldLayoutId id="2147483856" r:id="rId12"/>
    <p:sldLayoutId id="2147483857" r:id="rId13"/>
    <p:sldLayoutId id="2147483858" r:id="rId14"/>
    <p:sldLayoutId id="2147483859" r:id="rId15"/>
    <p:sldLayoutId id="2147483860" r:id="rId16"/>
    <p:sldLayoutId id="2147483861" r:id="rId17"/>
    <p:sldLayoutId id="2147483862" r:id="rId18"/>
    <p:sldLayoutId id="2147483863" r:id="rId19"/>
    <p:sldLayoutId id="2147483850" r:id="rId20"/>
    <p:sldLayoutId id="2147483851" r:id="rId21"/>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30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3000" b="1">
          <a:solidFill>
            <a:schemeClr val="tx1"/>
          </a:solidFill>
          <a:latin typeface="Arial Narrow" pitchFamily="34" charset="0"/>
        </a:defRPr>
      </a:lvl2pPr>
      <a:lvl3pPr algn="l" rtl="0" eaLnBrk="0" fontAlgn="base" hangingPunct="0">
        <a:spcBef>
          <a:spcPct val="0"/>
        </a:spcBef>
        <a:spcAft>
          <a:spcPct val="0"/>
        </a:spcAft>
        <a:defRPr sz="3000" b="1">
          <a:solidFill>
            <a:schemeClr val="tx1"/>
          </a:solidFill>
          <a:latin typeface="Arial Narrow" pitchFamily="34" charset="0"/>
        </a:defRPr>
      </a:lvl3pPr>
      <a:lvl4pPr algn="l" rtl="0" eaLnBrk="0" fontAlgn="base" hangingPunct="0">
        <a:spcBef>
          <a:spcPct val="0"/>
        </a:spcBef>
        <a:spcAft>
          <a:spcPct val="0"/>
        </a:spcAft>
        <a:defRPr sz="3000" b="1">
          <a:solidFill>
            <a:schemeClr val="tx1"/>
          </a:solidFill>
          <a:latin typeface="Arial Narrow" pitchFamily="34" charset="0"/>
        </a:defRPr>
      </a:lvl4pPr>
      <a:lvl5pPr algn="l" rtl="0" eaLnBrk="0" fontAlgn="base" hangingPunct="0">
        <a:spcBef>
          <a:spcPct val="0"/>
        </a:spcBef>
        <a:spcAft>
          <a:spcPct val="0"/>
        </a:spcAft>
        <a:defRPr sz="3000" b="1">
          <a:solidFill>
            <a:schemeClr val="tx1"/>
          </a:solidFill>
          <a:latin typeface="Arial Narrow" pitchFamily="34" charset="0"/>
        </a:defRPr>
      </a:lvl5pPr>
      <a:lvl6pPr marL="457200" algn="l" rtl="0" fontAlgn="base">
        <a:spcBef>
          <a:spcPct val="0"/>
        </a:spcBef>
        <a:spcAft>
          <a:spcPct val="0"/>
        </a:spcAft>
        <a:defRPr sz="3000" b="1">
          <a:solidFill>
            <a:schemeClr val="tx1"/>
          </a:solidFill>
          <a:latin typeface="Arial Narrow" pitchFamily="34" charset="0"/>
        </a:defRPr>
      </a:lvl6pPr>
      <a:lvl7pPr marL="914400" algn="l" rtl="0" fontAlgn="base">
        <a:spcBef>
          <a:spcPct val="0"/>
        </a:spcBef>
        <a:spcAft>
          <a:spcPct val="0"/>
        </a:spcAft>
        <a:defRPr sz="3000" b="1">
          <a:solidFill>
            <a:schemeClr val="tx1"/>
          </a:solidFill>
          <a:latin typeface="Arial Narrow" pitchFamily="34" charset="0"/>
        </a:defRPr>
      </a:lvl7pPr>
      <a:lvl8pPr marL="1371600" algn="l" rtl="0" fontAlgn="base">
        <a:spcBef>
          <a:spcPct val="0"/>
        </a:spcBef>
        <a:spcAft>
          <a:spcPct val="0"/>
        </a:spcAft>
        <a:defRPr sz="3000" b="1">
          <a:solidFill>
            <a:schemeClr val="tx1"/>
          </a:solidFill>
          <a:latin typeface="Arial Narrow" pitchFamily="34" charset="0"/>
        </a:defRPr>
      </a:lvl8pPr>
      <a:lvl9pPr marL="1828800" algn="l" rtl="0" fontAlgn="base">
        <a:spcBef>
          <a:spcPct val="0"/>
        </a:spcBef>
        <a:spcAft>
          <a:spcPct val="0"/>
        </a:spcAft>
        <a:defRPr sz="3000" b="1">
          <a:solidFill>
            <a:schemeClr val="tx1"/>
          </a:solidFill>
          <a:latin typeface="Arial Narrow"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2pPr>
      <a:lvl3pPr marL="1143000" indent="-228600" algn="l" rtl="0" eaLnBrk="0" fontAlgn="base" hangingPunct="0">
        <a:spcBef>
          <a:spcPct val="20000"/>
        </a:spcBef>
        <a:spcAft>
          <a:spcPct val="0"/>
        </a:spcAft>
        <a:buFont typeface="Courier New" pitchFamily="49" charset="0"/>
        <a:buChar char="o"/>
        <a:defRPr sz="2000" kern="1200">
          <a:solidFill>
            <a:schemeClr val="tx1"/>
          </a:solidFill>
          <a:latin typeface="Arial Narrow" pitchFamily="34" charset="0"/>
          <a:ea typeface="+mn-ea"/>
          <a:cs typeface="+mn-cs"/>
        </a:defRPr>
      </a:lvl3pPr>
      <a:lvl4pPr marL="16002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32.xml"/><Relationship Id="rId5" Type="http://schemas.openxmlformats.org/officeDocument/2006/relationships/image" Target="../media/image12.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2.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32.xml"/><Relationship Id="rId5" Type="http://schemas.openxmlformats.org/officeDocument/2006/relationships/image" Target="../media/image12.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103438" y="1441450"/>
            <a:ext cx="6500812" cy="549275"/>
          </a:xfrm>
        </p:spPr>
        <p:txBody>
          <a:bodyPr/>
          <a:lstStyle/>
          <a:p>
            <a:pPr algn="r">
              <a:spcBef>
                <a:spcPct val="0"/>
              </a:spcBef>
              <a:buNone/>
            </a:pPr>
            <a:r>
              <a:rPr lang="zh-CN" sz="3600" b="0" i="0" u="none" strike="noStrike" spc="0">
                <a:ln>
                  <a:noFill/>
                </a:ln>
                <a:solidFill>
                  <a:srgbClr val="4B575F"/>
                </a:solidFill>
                <a:effectLst/>
                <a:latin typeface="Arial Narrow"/>
                <a:ea typeface="SimHei" pitchFamily="2" charset="-122"/>
                <a:cs typeface="+mj-cs"/>
              </a:rPr>
              <a:t>SolidWorks Simulation</a:t>
            </a:r>
            <a:br>
              <a:rPr lang="zh-CN" sz="3600" b="0" i="0" u="none" strike="noStrike" spc="0">
                <a:ln>
                  <a:noFill/>
                </a:ln>
                <a:solidFill>
                  <a:srgbClr val="4B575F"/>
                </a:solidFill>
                <a:effectLst/>
                <a:latin typeface="Arial Narrow"/>
                <a:ea typeface="SimHei" pitchFamily="2" charset="-122"/>
                <a:cs typeface="+mj-cs"/>
              </a:rPr>
            </a:br>
            <a:r>
              <a:rPr lang="zh-CN" sz="3600" b="0" i="0" u="none" strike="noStrike" spc="0">
                <a:ln>
                  <a:noFill/>
                </a:ln>
                <a:solidFill>
                  <a:srgbClr val="4B575F"/>
                </a:solidFill>
                <a:effectLst/>
                <a:latin typeface="Arial Narrow"/>
                <a:ea typeface="SimHei" pitchFamily="2" charset="-122"/>
                <a:cs typeface="+mj-cs"/>
              </a:rPr>
              <a:t>有限元分析概述</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just">
              <a:spcBef>
                <a:spcPct val="0"/>
              </a:spcBef>
              <a:spcAft>
                <a:spcPct val="0"/>
              </a:spcAft>
              <a:buNone/>
            </a:pPr>
            <a:r>
              <a:rPr lang="en-US" sz="2400" b="1" i="0">
                <a:solidFill>
                  <a:srgbClr val="4B575F"/>
                </a:solidFill>
                <a:latin typeface="Arial Narrow"/>
                <a:ea typeface="SimHei" pitchFamily="2" charset="-122"/>
                <a:cs typeface="+mj-cs"/>
              </a:rPr>
              <a:t>分析的类型： </a:t>
            </a:r>
            <a:br>
              <a:rPr lang="en-US" sz="2400" b="1" i="0">
                <a:solidFill>
                  <a:srgbClr val="4B575F"/>
                </a:solidFill>
                <a:latin typeface="Arial Narrow"/>
                <a:ea typeface="SimHei" pitchFamily="2" charset="-122"/>
                <a:cs typeface="+mj-cs"/>
              </a:rPr>
            </a:br>
            <a:r>
              <a:rPr lang="en-US" sz="2400" b="1" i="0">
                <a:solidFill>
                  <a:srgbClr val="4B575F"/>
                </a:solidFill>
                <a:latin typeface="Arial Narrow"/>
                <a:ea typeface="SimHei" pitchFamily="2" charset="-122"/>
                <a:cs typeface="+mj-cs"/>
              </a:rPr>
              <a:t>静态或应力分析</a:t>
            </a:r>
          </a:p>
        </p:txBody>
      </p:sp>
      <p:sp>
        <p:nvSpPr>
          <p:cNvPr id="24579" name="Rectangle 3"/>
          <p:cNvSpPr>
            <a:spLocks noGrp="1" noChangeArrowheads="1"/>
          </p:cNvSpPr>
          <p:nvPr>
            <p:ph idx="1"/>
          </p:nvPr>
        </p:nvSpPr>
        <p:spPr>
          <a:xfrm>
            <a:off x="304800" y="1371600"/>
            <a:ext cx="8382000" cy="5257800"/>
          </a:xfrm>
        </p:spPr>
        <p:txBody>
          <a:bodyPr/>
          <a:lstStyle/>
          <a:p>
            <a:pPr marL="342900" indent="-342900" algn="just">
              <a:spcBef>
                <a:spcPts val="15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这是最常见的分析类型。 它假设线性材料行为并忽略惯性力。 当移除载荷后物体形状恢复至其原始位置。</a:t>
            </a:r>
          </a:p>
          <a:p>
            <a:pPr marL="342900" indent="-342900" algn="just">
              <a:spcBef>
                <a:spcPts val="15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它可计算位移、应变、应力和反作用力。</a:t>
            </a:r>
          </a:p>
          <a:p>
            <a:pPr marL="342900" indent="-342900" algn="just">
              <a:spcBef>
                <a:spcPts val="15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材料在应力达到某个程度时将会失效。 不同材料可承受不同程度的应力。 通过静态分析，我们可以对许多材料进行失效测试。</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spcBef>
                <a:spcPct val="0"/>
              </a:spcBef>
              <a:spcAft>
                <a:spcPct val="0"/>
              </a:spcAft>
              <a:buNone/>
            </a:pPr>
            <a:r>
              <a:rPr lang="en-US" sz="2400" b="1" i="0">
                <a:solidFill>
                  <a:srgbClr val="4B575F"/>
                </a:solidFill>
                <a:latin typeface="Arial Narrow"/>
                <a:ea typeface="SimHei" pitchFamily="2" charset="-122"/>
                <a:cs typeface="+mj-cs"/>
              </a:rPr>
              <a:t>分析的类型： </a:t>
            </a:r>
            <a:br>
              <a:rPr lang="en-US" sz="2400" b="1" i="0">
                <a:solidFill>
                  <a:srgbClr val="4B575F"/>
                </a:solidFill>
                <a:latin typeface="Arial Narrow"/>
                <a:ea typeface="SimHei" pitchFamily="2" charset="-122"/>
                <a:cs typeface="+mj-cs"/>
              </a:rPr>
            </a:br>
            <a:r>
              <a:rPr lang="en-US" sz="2400" b="1" i="0">
                <a:solidFill>
                  <a:srgbClr val="4B575F"/>
                </a:solidFill>
                <a:latin typeface="Arial Narrow"/>
                <a:ea typeface="SimHei" pitchFamily="2" charset="-122"/>
                <a:cs typeface="+mj-cs"/>
              </a:rPr>
              <a:t>非线性静态分析</a:t>
            </a:r>
          </a:p>
        </p:txBody>
      </p:sp>
      <p:sp>
        <p:nvSpPr>
          <p:cNvPr id="25603" name="AutoShape 4"/>
          <p:cNvSpPr>
            <a:spLocks noGrp="1" noChangeAspect="1" noChangeArrowheads="1"/>
          </p:cNvSpPr>
          <p:nvPr>
            <p:ph idx="1"/>
          </p:nvPr>
        </p:nvSpPr>
        <p:spPr>
          <a:xfrm>
            <a:off x="228600" y="1295400"/>
            <a:ext cx="6019800" cy="762000"/>
          </a:xfrm>
        </p:spPr>
        <p:txBody>
          <a:bodyPr/>
          <a:lstStyle/>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当出现下列一个或多个情况时，使用非线性分析：</a:t>
            </a:r>
          </a:p>
        </p:txBody>
      </p:sp>
      <p:pic>
        <p:nvPicPr>
          <p:cNvPr id="25604" name="Picture 5" descr="nonlinear"/>
          <p:cNvPicPr>
            <a:picLocks noChangeAspect="1" noChangeArrowheads="1"/>
          </p:cNvPicPr>
          <p:nvPr/>
        </p:nvPicPr>
        <p:blipFill>
          <a:blip r:embed="rId2" cstate="print"/>
          <a:srcRect/>
          <a:stretch>
            <a:fillRect/>
          </a:stretch>
        </p:blipFill>
        <p:spPr bwMode="auto">
          <a:xfrm>
            <a:off x="6324600" y="1371600"/>
            <a:ext cx="2447925" cy="1885950"/>
          </a:xfrm>
          <a:prstGeom prst="rect">
            <a:avLst/>
          </a:prstGeom>
          <a:noFill/>
          <a:ln w="9525">
            <a:solidFill>
              <a:schemeClr val="tx1"/>
            </a:solidFill>
            <a:miter lim="800000"/>
            <a:headEnd/>
            <a:tailEnd/>
          </a:ln>
        </p:spPr>
      </p:pic>
      <p:sp>
        <p:nvSpPr>
          <p:cNvPr id="13317" name="AutoShape 6"/>
          <p:cNvSpPr>
            <a:spLocks noChangeAspect="1" noChangeArrowheads="1"/>
          </p:cNvSpPr>
          <p:nvPr/>
        </p:nvSpPr>
        <p:spPr bwMode="auto">
          <a:xfrm>
            <a:off x="228600" y="2209800"/>
            <a:ext cx="5943600" cy="2133600"/>
          </a:xfrm>
          <a:prstGeom prst="rect">
            <a:avLst/>
          </a:prstGeom>
          <a:noFill/>
          <a:ln>
            <a:noFill/>
          </a:ln>
          <a:extLst>
            <a:ext uri="{909E8E84-426E-40DD-AFC4-6F175D3DCCD1}"/>
            <a:ext uri="{91240B29-F687-4F45-9708-019B960494DF}"/>
          </a:extLst>
        </p:spPr>
        <p:txBody>
          <a:bodyPr/>
          <a:lstStyle/>
          <a:p>
            <a:pPr marL="806409" lvl="1" indent="-457200" algn="just">
              <a:lnSpc>
                <a:spcPct val="90000"/>
              </a:lnSpc>
              <a:spcBef>
                <a:spcPct val="25000"/>
              </a:spcBef>
              <a:buFontTx/>
              <a:buAutoNum type="alphaLcParenR"/>
            </a:pPr>
            <a:r>
              <a:rPr lang="zh-CN" sz="2400" b="0" i="0">
                <a:solidFill>
                  <a:schemeClr val="tx1"/>
                </a:solidFill>
                <a:latin typeface="Arial Narrow"/>
                <a:ea typeface="SimHei" pitchFamily="2" charset="-122"/>
                <a:cs typeface="+mn-cs"/>
              </a:rPr>
              <a:t>材料的应力-应变关系不是呈线性关系。</a:t>
            </a:r>
          </a:p>
          <a:p>
            <a:pPr marL="806409" lvl="1" indent="-457200" algn="just">
              <a:lnSpc>
                <a:spcPct val="75000"/>
              </a:lnSpc>
              <a:spcBef>
                <a:spcPct val="25000"/>
              </a:spcBef>
              <a:buFontTx/>
              <a:buAutoNum type="alphaLcParenR"/>
            </a:pPr>
            <a:r>
              <a:rPr lang="zh-CN" sz="2400" b="0" i="0">
                <a:solidFill>
                  <a:schemeClr val="tx1"/>
                </a:solidFill>
                <a:latin typeface="Arial Narrow"/>
                <a:ea typeface="SimHei" pitchFamily="2" charset="-122"/>
                <a:cs typeface="+mn-cs"/>
              </a:rPr>
              <a:t>引发的位移大到足以改变刚度。</a:t>
            </a:r>
          </a:p>
          <a:p>
            <a:pPr marL="806409" lvl="1" indent="-457200" algn="just">
              <a:lnSpc>
                <a:spcPct val="75000"/>
              </a:lnSpc>
              <a:spcBef>
                <a:spcPct val="25000"/>
              </a:spcBef>
              <a:buFontTx/>
              <a:buAutoNum type="alphaLcParenR"/>
            </a:pPr>
            <a:r>
              <a:rPr lang="zh-CN" sz="2400" b="0" i="0">
                <a:solidFill>
                  <a:schemeClr val="tx1"/>
                </a:solidFill>
                <a:latin typeface="Arial Narrow"/>
                <a:ea typeface="SimHei" pitchFamily="2" charset="-122"/>
                <a:cs typeface="+mn-cs"/>
              </a:rPr>
              <a:t>边界条件在载荷期间发生变化（如出现接触问题时）。</a:t>
            </a:r>
            <a:endParaRPr lang="en-US" sz="2000" dirty="0">
              <a:latin typeface="Arial Narrow" pitchFamily="34" charset="0"/>
              <a:ea typeface="SimHei" pitchFamily="2" charset="-122"/>
            </a:endParaRPr>
          </a:p>
        </p:txBody>
      </p:sp>
      <p:sp>
        <p:nvSpPr>
          <p:cNvPr id="13318" name="AutoShape 9"/>
          <p:cNvSpPr>
            <a:spLocks noChangeAspect="1" noChangeArrowheads="1"/>
          </p:cNvSpPr>
          <p:nvPr/>
        </p:nvSpPr>
        <p:spPr bwMode="auto">
          <a:xfrm>
            <a:off x="228600" y="4419600"/>
            <a:ext cx="8534400" cy="762000"/>
          </a:xfrm>
          <a:prstGeom prst="rect">
            <a:avLst/>
          </a:prstGeom>
          <a:noFill/>
          <a:ln>
            <a:noFill/>
          </a:ln>
          <a:extLst>
            <a:ext uri="{909E8E84-426E-40DD-AFC4-6F175D3DCCD1}"/>
            <a:ext uri="{91240B29-F687-4F45-9708-019B960494DF}"/>
          </a:extLst>
        </p:spPr>
        <p:txBody>
          <a:bodyPr/>
          <a:lstStyle/>
          <a:p>
            <a:pPr marL="358775" indent="-358775" algn="just">
              <a:lnSpc>
                <a:spcPct val="85000"/>
              </a:lnSpc>
              <a:spcBef>
                <a:spcPct val="50000"/>
              </a:spcBef>
              <a:buFont typeface="Wingdings"/>
              <a:buChar char="§"/>
            </a:pPr>
            <a:r>
              <a:rPr lang="zh-CN" sz="2400" b="0" i="0">
                <a:solidFill>
                  <a:schemeClr val="tx1"/>
                </a:solidFill>
                <a:latin typeface="Arial Narrow"/>
                <a:ea typeface="SimHei" pitchFamily="2" charset="-122"/>
                <a:cs typeface="+mn-cs"/>
              </a:rPr>
              <a:t>非线性分析可计算所有预期载荷水平的应力、位移、应变和反作用力。</a:t>
            </a:r>
          </a:p>
        </p:txBody>
      </p:sp>
      <p:sp>
        <p:nvSpPr>
          <p:cNvPr id="7" name="TextBox 6"/>
          <p:cNvSpPr txBox="1"/>
          <p:nvPr/>
        </p:nvSpPr>
        <p:spPr>
          <a:xfrm rot="16200000">
            <a:off x="5676900" y="2247900"/>
            <a:ext cx="1600200" cy="152400"/>
          </a:xfrm>
          <a:prstGeom prst="rect">
            <a:avLst/>
          </a:prstGeom>
          <a:solidFill>
            <a:schemeClr val="bg1"/>
          </a:solidFill>
        </p:spPr>
        <p:txBody>
          <a:bodyPr wrap="square" lIns="0" tIns="0" rIns="0" bIns="0" rtlCol="0">
            <a:spAutoFit/>
          </a:bodyPr>
          <a:lstStyle/>
          <a:p>
            <a:pPr algn="ctr">
              <a:buNone/>
            </a:pPr>
            <a:r>
              <a:rPr lang="zh-CN" sz="1000" b="0" i="0">
                <a:solidFill>
                  <a:srgbClr val="000000"/>
                </a:solidFill>
                <a:latin typeface="Arial"/>
                <a:ea typeface="SimHei" pitchFamily="2" charset="-122"/>
                <a:cs typeface="+mn-cs"/>
              </a:rPr>
              <a:t>广义力</a:t>
            </a:r>
            <a:endParaRPr lang="nl-NL" sz="1000" dirty="0">
              <a:solidFill>
                <a:schemeClr val="tx2"/>
              </a:solidFill>
              <a:ea typeface="SimHei" pitchFamily="2" charset="-122"/>
            </a:endParaRPr>
          </a:p>
        </p:txBody>
      </p:sp>
      <p:sp>
        <p:nvSpPr>
          <p:cNvPr id="8" name="TextBox 7"/>
          <p:cNvSpPr txBox="1"/>
          <p:nvPr/>
        </p:nvSpPr>
        <p:spPr>
          <a:xfrm>
            <a:off x="6727825" y="1698625"/>
            <a:ext cx="838200" cy="153888"/>
          </a:xfrm>
          <a:prstGeom prst="rect">
            <a:avLst/>
          </a:prstGeom>
          <a:solidFill>
            <a:schemeClr val="bg1"/>
          </a:solidFill>
        </p:spPr>
        <p:txBody>
          <a:bodyPr wrap="square" lIns="0" tIns="0" rIns="0" bIns="0" rtlCol="0">
            <a:spAutoFit/>
          </a:bodyPr>
          <a:lstStyle/>
          <a:p>
            <a:pPr algn="r">
              <a:buNone/>
            </a:pPr>
            <a:r>
              <a:rPr lang="zh-CN" sz="1000" b="0" i="0">
                <a:solidFill>
                  <a:srgbClr val="000000"/>
                </a:solidFill>
                <a:latin typeface="Arial"/>
                <a:ea typeface="SimHei" pitchFamily="2" charset="-122"/>
                <a:cs typeface="+mn-cs"/>
              </a:rPr>
              <a:t>非线性</a:t>
            </a:r>
            <a:endParaRPr lang="nl-NL" sz="1000" dirty="0">
              <a:solidFill>
                <a:schemeClr val="tx2"/>
              </a:solidFill>
              <a:ea typeface="SimHei" pitchFamily="2" charset="-122"/>
            </a:endParaRPr>
          </a:p>
        </p:txBody>
      </p:sp>
      <p:sp>
        <p:nvSpPr>
          <p:cNvPr id="9" name="TextBox 8"/>
          <p:cNvSpPr txBox="1"/>
          <p:nvPr/>
        </p:nvSpPr>
        <p:spPr>
          <a:xfrm>
            <a:off x="7924800" y="2590800"/>
            <a:ext cx="685800" cy="153888"/>
          </a:xfrm>
          <a:prstGeom prst="rect">
            <a:avLst/>
          </a:prstGeom>
          <a:solidFill>
            <a:schemeClr val="bg1"/>
          </a:solidFill>
        </p:spPr>
        <p:txBody>
          <a:bodyPr wrap="square" lIns="0" tIns="0" rIns="0" bIns="0" rtlCol="0">
            <a:spAutoFit/>
          </a:bodyPr>
          <a:lstStyle/>
          <a:p>
            <a:pPr>
              <a:buNone/>
            </a:pPr>
            <a:r>
              <a:rPr lang="zh-CN" sz="1000" b="0" i="0">
                <a:solidFill>
                  <a:srgbClr val="000000"/>
                </a:solidFill>
                <a:latin typeface="Arial"/>
                <a:ea typeface="SimHei" pitchFamily="2" charset="-122"/>
                <a:cs typeface="+mn-cs"/>
              </a:rPr>
              <a:t>线性 </a:t>
            </a:r>
            <a:endParaRPr lang="nl-NL" sz="1000" dirty="0">
              <a:solidFill>
                <a:schemeClr val="tx2"/>
              </a:solidFill>
              <a:ea typeface="SimHei" pitchFamily="2" charset="-122"/>
            </a:endParaRPr>
          </a:p>
        </p:txBody>
      </p:sp>
      <p:sp>
        <p:nvSpPr>
          <p:cNvPr id="10" name="TextBox 9"/>
          <p:cNvSpPr txBox="1"/>
          <p:nvPr/>
        </p:nvSpPr>
        <p:spPr>
          <a:xfrm>
            <a:off x="6781800" y="3030378"/>
            <a:ext cx="1676400" cy="226591"/>
          </a:xfrm>
          <a:prstGeom prst="rect">
            <a:avLst/>
          </a:prstGeom>
          <a:solidFill>
            <a:schemeClr val="bg1"/>
          </a:solidFill>
        </p:spPr>
        <p:txBody>
          <a:bodyPr wrap="square" lIns="0" tIns="36000" rIns="0" bIns="36000" rtlCol="0">
            <a:spAutoFit/>
          </a:bodyPr>
          <a:lstStyle/>
          <a:p>
            <a:pPr algn="ctr">
              <a:buNone/>
            </a:pPr>
            <a:r>
              <a:rPr lang="zh-CN" sz="1000" b="0" i="0">
                <a:solidFill>
                  <a:srgbClr val="000000"/>
                </a:solidFill>
                <a:latin typeface="Arial"/>
                <a:ea typeface="SimHei" pitchFamily="2" charset="-122"/>
                <a:cs typeface="+mn-cs"/>
              </a:rPr>
              <a:t>广义位移</a:t>
            </a:r>
            <a:endParaRPr lang="nl-NL" sz="1000" dirty="0">
              <a:solidFill>
                <a:schemeClr val="tx2"/>
              </a:solidFill>
              <a:ea typeface="SimHei" pitchFamily="2" charset="-122"/>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spcBef>
                <a:spcPct val="0"/>
              </a:spcBef>
              <a:spcAft>
                <a:spcPct val="0"/>
              </a:spcAft>
              <a:buNone/>
            </a:pPr>
            <a:r>
              <a:rPr lang="en-US" sz="2400" b="1" i="0">
                <a:solidFill>
                  <a:srgbClr val="4B575F"/>
                </a:solidFill>
                <a:latin typeface="Arial Narrow"/>
                <a:ea typeface="SimHei" pitchFamily="2" charset="-122"/>
                <a:cs typeface="+mj-cs"/>
              </a:rPr>
              <a:t>分析的类型： </a:t>
            </a:r>
            <a:br>
              <a:rPr lang="en-US" sz="2400" b="1" i="0">
                <a:solidFill>
                  <a:srgbClr val="4B575F"/>
                </a:solidFill>
                <a:latin typeface="Arial Narrow"/>
                <a:ea typeface="SimHei" pitchFamily="2" charset="-122"/>
                <a:cs typeface="+mj-cs"/>
              </a:rPr>
            </a:br>
            <a:r>
              <a:rPr lang="en-US" sz="2400" b="1" i="0">
                <a:solidFill>
                  <a:srgbClr val="4B575F"/>
                </a:solidFill>
                <a:latin typeface="Arial Narrow"/>
                <a:ea typeface="SimHei" pitchFamily="2" charset="-122"/>
                <a:cs typeface="+mj-cs"/>
              </a:rPr>
              <a:t>扭曲分析</a:t>
            </a:r>
          </a:p>
        </p:txBody>
      </p:sp>
      <p:sp>
        <p:nvSpPr>
          <p:cNvPr id="26627" name="Rectangle 3"/>
          <p:cNvSpPr>
            <a:spLocks noGrp="1" noChangeArrowheads="1"/>
          </p:cNvSpPr>
          <p:nvPr>
            <p:ph idx="1"/>
          </p:nvPr>
        </p:nvSpPr>
        <p:spPr>
          <a:xfrm>
            <a:off x="381000" y="1524000"/>
            <a:ext cx="5029200" cy="3733800"/>
          </a:xfrm>
        </p:spPr>
        <p:txBody>
          <a:bodyPr/>
          <a:lstStyle/>
          <a:p>
            <a:pPr marL="342900" indent="-342900" algn="just">
              <a:lnSpc>
                <a:spcPct val="85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受到轴向压缩载荷的细长模型易发生突然大幅的横向变形。 这种现象称为扭曲。</a:t>
            </a:r>
          </a:p>
          <a:p>
            <a:pPr marL="342900" indent="-342900" algn="just">
              <a:lnSpc>
                <a:spcPct val="85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扭曲可能会在材料因高应力而失效之前发生。</a:t>
            </a:r>
          </a:p>
          <a:p>
            <a:pPr marL="342900" indent="-342900" algn="just">
              <a:lnSpc>
                <a:spcPct val="85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扭曲分析可测试因扭曲导致的失效，并且可以预测临界载荷</a:t>
            </a:r>
            <a:r>
              <a:rPr lang="zh-CN" sz="2400" i="0">
                <a:solidFill>
                  <a:srgbClr val="4B575F"/>
                </a:solidFill>
                <a:latin typeface="Arial Narrow"/>
                <a:ea typeface="SimHei" pitchFamily="2" charset="-122"/>
                <a:cs typeface="+mn-cs"/>
              </a:rPr>
              <a:t>。</a:t>
            </a:r>
            <a:endParaRPr lang="en-US" dirty="0" smtClean="0">
              <a:ea typeface="SimHei" pitchFamily="2" charset="-122"/>
            </a:endParaRPr>
          </a:p>
        </p:txBody>
      </p:sp>
      <p:pic>
        <p:nvPicPr>
          <p:cNvPr id="26628" name="Picture 20"/>
          <p:cNvPicPr>
            <a:picLocks noChangeAspect="1" noChangeArrowheads="1"/>
          </p:cNvPicPr>
          <p:nvPr/>
        </p:nvPicPr>
        <p:blipFill>
          <a:blip r:embed="rId2" cstate="print"/>
          <a:srcRect/>
          <a:stretch>
            <a:fillRect/>
          </a:stretch>
        </p:blipFill>
        <p:spPr bwMode="auto">
          <a:xfrm>
            <a:off x="5638800" y="1905000"/>
            <a:ext cx="933450" cy="3686175"/>
          </a:xfrm>
          <a:prstGeom prst="rect">
            <a:avLst/>
          </a:prstGeom>
          <a:noFill/>
          <a:ln w="9525">
            <a:noFill/>
            <a:miter lim="800000"/>
            <a:headEnd/>
            <a:tailEnd/>
          </a:ln>
        </p:spPr>
      </p:pic>
      <p:sp>
        <p:nvSpPr>
          <p:cNvPr id="26629" name="Text Box 21"/>
          <p:cNvSpPr txBox="1">
            <a:spLocks noChangeArrowheads="1"/>
          </p:cNvSpPr>
          <p:nvPr/>
        </p:nvSpPr>
        <p:spPr bwMode="auto">
          <a:xfrm>
            <a:off x="5562600" y="1600200"/>
            <a:ext cx="2286000" cy="336550"/>
          </a:xfrm>
          <a:prstGeom prst="rect">
            <a:avLst/>
          </a:prstGeom>
          <a:noFill/>
          <a:ln w="9525">
            <a:noFill/>
            <a:miter lim="800000"/>
            <a:headEnd/>
            <a:tailEnd/>
          </a:ln>
        </p:spPr>
        <p:txBody>
          <a:bodyPr wrap="square">
            <a:spAutoFit/>
          </a:bodyPr>
          <a:lstStyle/>
          <a:p>
            <a:pPr algn="just">
              <a:spcBef>
                <a:spcPct val="50000"/>
              </a:spcBef>
              <a:buNone/>
            </a:pPr>
            <a:r>
              <a:rPr lang="zh-CN" sz="1600" b="0" i="0">
                <a:solidFill>
                  <a:schemeClr val="tx1"/>
                </a:solidFill>
                <a:latin typeface="Arial"/>
                <a:ea typeface="SimHei" pitchFamily="2" charset="-122"/>
                <a:cs typeface="+mn-cs"/>
              </a:rPr>
              <a:t>轴向载荷</a:t>
            </a:r>
          </a:p>
        </p:txBody>
      </p:sp>
      <p:sp>
        <p:nvSpPr>
          <p:cNvPr id="26630" name="Text Box 22"/>
          <p:cNvSpPr txBox="1">
            <a:spLocks noChangeArrowheads="1"/>
          </p:cNvSpPr>
          <p:nvPr/>
        </p:nvSpPr>
        <p:spPr bwMode="auto">
          <a:xfrm>
            <a:off x="6400800" y="2819400"/>
            <a:ext cx="1905000" cy="1569660"/>
          </a:xfrm>
          <a:prstGeom prst="rect">
            <a:avLst/>
          </a:prstGeom>
          <a:noFill/>
          <a:ln w="9525">
            <a:noFill/>
            <a:miter lim="800000"/>
            <a:headEnd/>
            <a:tailEnd/>
          </a:ln>
        </p:spPr>
        <p:txBody>
          <a:bodyPr wrap="square">
            <a:spAutoFit/>
          </a:bodyPr>
          <a:lstStyle/>
          <a:p>
            <a:pPr algn="just">
              <a:spcBef>
                <a:spcPct val="50000"/>
              </a:spcBef>
              <a:buNone/>
            </a:pPr>
            <a:r>
              <a:rPr lang="zh-CN" sz="1600" b="0" i="0">
                <a:solidFill>
                  <a:schemeClr val="tx1"/>
                </a:solidFill>
                <a:latin typeface="Arial"/>
                <a:ea typeface="SimHei" pitchFamily="2" charset="-122"/>
                <a:cs typeface="+mn-cs"/>
              </a:rPr>
              <a:t>这根细长的杆子受到了一个轴向载荷，在其材料因为高应力开始失效之前，杆子将会因扭曲而失效。</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spcBef>
                <a:spcPct val="0"/>
              </a:spcBef>
              <a:spcAft>
                <a:spcPct val="0"/>
              </a:spcAft>
              <a:buNone/>
            </a:pPr>
            <a:r>
              <a:rPr lang="en-US" sz="2400" b="1" i="0" cap="all">
                <a:solidFill>
                  <a:srgbClr val="4B575F"/>
                </a:solidFill>
                <a:latin typeface="Arial Narrow"/>
                <a:ea typeface="SimHei" pitchFamily="2" charset="-122"/>
                <a:cs typeface="+mj-cs"/>
              </a:rPr>
              <a:t>分析的类型： </a:t>
            </a:r>
            <a:br>
              <a:rPr lang="en-US" sz="2400" b="1" i="0" cap="all">
                <a:solidFill>
                  <a:srgbClr val="4B575F"/>
                </a:solidFill>
                <a:latin typeface="Arial Narrow"/>
                <a:ea typeface="SimHei" pitchFamily="2" charset="-122"/>
                <a:cs typeface="+mj-cs"/>
              </a:rPr>
            </a:br>
            <a:r>
              <a:rPr lang="en-US" sz="2400" b="1" i="0" cap="all">
                <a:solidFill>
                  <a:srgbClr val="4B575F"/>
                </a:solidFill>
                <a:latin typeface="Arial Narrow"/>
                <a:ea typeface="SimHei" pitchFamily="2" charset="-122"/>
                <a:cs typeface="+mj-cs"/>
              </a:rPr>
              <a:t>频率分析</a:t>
            </a:r>
          </a:p>
        </p:txBody>
      </p:sp>
      <p:sp>
        <p:nvSpPr>
          <p:cNvPr id="27651" name="Rectangle 3"/>
          <p:cNvSpPr>
            <a:spLocks noGrp="1" noChangeArrowheads="1"/>
          </p:cNvSpPr>
          <p:nvPr>
            <p:ph idx="1"/>
          </p:nvPr>
        </p:nvSpPr>
        <p:spPr>
          <a:xfrm>
            <a:off x="201613" y="1296989"/>
            <a:ext cx="5132387" cy="1979612"/>
          </a:xfrm>
        </p:spPr>
        <p:txBody>
          <a:bodyPr/>
          <a:lstStyle/>
          <a:p>
            <a:pPr marL="342900" indent="-342900" algn="just">
              <a:lnSpc>
                <a:spcPct val="85000"/>
              </a:lnSpc>
              <a:spcBef>
                <a:spcPts val="1200"/>
              </a:spcBef>
              <a:spcAft>
                <a:spcPct val="0"/>
              </a:spcAft>
              <a:buClr>
                <a:srgbClr val="4B575F"/>
              </a:buClr>
              <a:buFont typeface="Wingdings"/>
              <a:buChar char="§"/>
            </a:pPr>
            <a:r>
              <a:rPr lang="zh-CN" sz="2400" b="0" i="0" cap="all">
                <a:solidFill>
                  <a:srgbClr val="4B575F"/>
                </a:solidFill>
                <a:latin typeface="Arial Narrow"/>
                <a:ea typeface="SimHei" pitchFamily="2" charset="-122"/>
                <a:cs typeface="+mn-cs"/>
              </a:rPr>
              <a:t>每个物体在特定的频率上易发生振动，该频率称为自然频率。</a:t>
            </a:r>
          </a:p>
          <a:p>
            <a:pPr marL="342900" indent="-342900" algn="just">
              <a:lnSpc>
                <a:spcPct val="85000"/>
              </a:lnSpc>
              <a:spcBef>
                <a:spcPts val="1200"/>
              </a:spcBef>
              <a:spcAft>
                <a:spcPct val="0"/>
              </a:spcAft>
              <a:buClr>
                <a:srgbClr val="4B575F"/>
              </a:buClr>
              <a:buFont typeface="Wingdings"/>
              <a:buChar char="§"/>
            </a:pPr>
            <a:r>
              <a:rPr lang="zh-CN" sz="2400" b="0" i="0" cap="all">
                <a:solidFill>
                  <a:srgbClr val="4B575F"/>
                </a:solidFill>
                <a:latin typeface="Arial Narrow"/>
                <a:ea typeface="SimHei" pitchFamily="2" charset="-122"/>
                <a:cs typeface="+mn-cs"/>
              </a:rPr>
              <a:t>对于每个自然频率，物体会呈现出特定的形状，这称为模式形状。</a:t>
            </a:r>
          </a:p>
        </p:txBody>
      </p:sp>
      <p:pic>
        <p:nvPicPr>
          <p:cNvPr id="27652" name="Picture 4"/>
          <p:cNvPicPr>
            <a:picLocks noChangeAspect="1" noChangeArrowheads="1"/>
          </p:cNvPicPr>
          <p:nvPr/>
        </p:nvPicPr>
        <p:blipFill>
          <a:blip r:embed="rId2" cstate="print"/>
          <a:srcRect/>
          <a:stretch>
            <a:fillRect/>
          </a:stretch>
        </p:blipFill>
        <p:spPr bwMode="auto">
          <a:xfrm>
            <a:off x="5943600" y="1371600"/>
            <a:ext cx="2819400" cy="1809750"/>
          </a:xfrm>
          <a:prstGeom prst="rect">
            <a:avLst/>
          </a:prstGeom>
          <a:noFill/>
          <a:ln w="9525">
            <a:noFill/>
            <a:miter lim="800000"/>
            <a:headEnd/>
            <a:tailEnd/>
          </a:ln>
        </p:spPr>
      </p:pic>
      <p:sp>
        <p:nvSpPr>
          <p:cNvPr id="15365" name="Rectangle 5"/>
          <p:cNvSpPr>
            <a:spLocks noChangeArrowheads="1"/>
          </p:cNvSpPr>
          <p:nvPr/>
        </p:nvSpPr>
        <p:spPr bwMode="auto">
          <a:xfrm>
            <a:off x="228600" y="3505200"/>
            <a:ext cx="8534400" cy="1828800"/>
          </a:xfrm>
          <a:prstGeom prst="rect">
            <a:avLst/>
          </a:prstGeom>
          <a:noFill/>
          <a:ln>
            <a:noFill/>
          </a:ln>
          <a:extLst>
            <a:ext uri="{909E8E84-426E-40DD-AFC4-6F175D3DCCD1}"/>
            <a:ext uri="{91240B29-F687-4F45-9708-019B960494DF}"/>
          </a:extLst>
        </p:spPr>
        <p:txBody>
          <a:bodyPr/>
          <a:lstStyle/>
          <a:p>
            <a:pPr marL="358775" indent="-358775" algn="just">
              <a:lnSpc>
                <a:spcPct val="85000"/>
              </a:lnSpc>
              <a:spcBef>
                <a:spcPts val="1200"/>
              </a:spcBef>
              <a:buFont typeface="Wingdings"/>
              <a:buChar char="§"/>
            </a:pPr>
            <a:r>
              <a:rPr lang="zh-CN" sz="2400" b="0" i="0" cap="all">
                <a:solidFill>
                  <a:schemeClr val="tx1"/>
                </a:solidFill>
                <a:latin typeface="Arial Narrow"/>
                <a:ea typeface="SimHei" pitchFamily="2" charset="-122"/>
                <a:cs typeface="+mn-cs"/>
              </a:rPr>
              <a:t>频率分析可计算自然频率和关联的模式形状。</a:t>
            </a:r>
          </a:p>
          <a:p>
            <a:pPr marL="358775" indent="-358775" algn="just">
              <a:lnSpc>
                <a:spcPct val="85000"/>
              </a:lnSpc>
              <a:spcBef>
                <a:spcPts val="1200"/>
              </a:spcBef>
              <a:buFont typeface="Wingdings"/>
              <a:buChar char="§"/>
            </a:pPr>
            <a:r>
              <a:rPr lang="zh-CN" sz="2400" b="0" i="0" cap="all">
                <a:solidFill>
                  <a:schemeClr val="tx1"/>
                </a:solidFill>
                <a:latin typeface="Arial Narrow"/>
                <a:ea typeface="SimHei" pitchFamily="2" charset="-122"/>
                <a:cs typeface="+mn-cs"/>
              </a:rPr>
              <a:t>理论上，一个物体拥有无数种模式形状。 在 FEA 中，模式形状的数量与 DOF 一样多。 大多数情况下，在分析中将考虑最显著的模式形状。</a:t>
            </a: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spcBef>
                <a:spcPct val="0"/>
              </a:spcBef>
              <a:spcAft>
                <a:spcPct val="0"/>
              </a:spcAft>
              <a:buNone/>
            </a:pPr>
            <a:r>
              <a:rPr lang="en-US" sz="2400" b="1" i="0">
                <a:solidFill>
                  <a:srgbClr val="4B575F"/>
                </a:solidFill>
                <a:latin typeface="Arial Narrow"/>
                <a:ea typeface="SimHei" pitchFamily="2" charset="-122"/>
                <a:cs typeface="+mj-cs"/>
              </a:rPr>
              <a:t>分析的类型： </a:t>
            </a:r>
            <a:br>
              <a:rPr lang="en-US" sz="2400" b="1" i="0">
                <a:solidFill>
                  <a:srgbClr val="4B575F"/>
                </a:solidFill>
                <a:latin typeface="Arial Narrow"/>
                <a:ea typeface="SimHei" pitchFamily="2" charset="-122"/>
                <a:cs typeface="+mj-cs"/>
              </a:rPr>
            </a:br>
            <a:r>
              <a:rPr lang="en-US" sz="2400" b="1" i="0">
                <a:solidFill>
                  <a:srgbClr val="4B575F"/>
                </a:solidFill>
                <a:latin typeface="Arial Narrow"/>
                <a:ea typeface="SimHei" pitchFamily="2" charset="-122"/>
                <a:cs typeface="+mj-cs"/>
              </a:rPr>
              <a:t>频率分析</a:t>
            </a:r>
          </a:p>
        </p:txBody>
      </p:sp>
      <p:sp>
        <p:nvSpPr>
          <p:cNvPr id="28675" name="Rectangle 3"/>
          <p:cNvSpPr>
            <a:spLocks noGrp="1" noChangeArrowheads="1"/>
          </p:cNvSpPr>
          <p:nvPr>
            <p:ph idx="1"/>
          </p:nvPr>
        </p:nvSpPr>
        <p:spPr>
          <a:xfrm>
            <a:off x="228600" y="1524000"/>
            <a:ext cx="5589587" cy="1768475"/>
          </a:xfrm>
        </p:spPr>
        <p:txBody>
          <a:bodyPr/>
          <a:lstStyle/>
          <a:p>
            <a:pPr marL="342900" indent="-342900" algn="just">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如果物体受到一个动态载荷，同时在其一个自然频率上发生振动，将会产生过度的应力。 这种现象称为共振。</a:t>
            </a:r>
            <a:endParaRPr lang="en-US" b="1" smtClean="0">
              <a:ea typeface="SimHei" pitchFamily="2" charset="-122"/>
            </a:endParaRPr>
          </a:p>
        </p:txBody>
      </p:sp>
      <p:pic>
        <p:nvPicPr>
          <p:cNvPr id="28676" name="Picture 4"/>
          <p:cNvPicPr>
            <a:picLocks noChangeAspect="1" noChangeArrowheads="1"/>
          </p:cNvPicPr>
          <p:nvPr/>
        </p:nvPicPr>
        <p:blipFill>
          <a:blip r:embed="rId2" cstate="print"/>
          <a:srcRect/>
          <a:stretch>
            <a:fillRect/>
          </a:stretch>
        </p:blipFill>
        <p:spPr bwMode="auto">
          <a:xfrm>
            <a:off x="5943600" y="1219200"/>
            <a:ext cx="2838450" cy="2162175"/>
          </a:xfrm>
          <a:prstGeom prst="rect">
            <a:avLst/>
          </a:prstGeom>
          <a:noFill/>
          <a:ln w="9525">
            <a:noFill/>
            <a:miter lim="800000"/>
            <a:headEnd/>
            <a:tailEnd/>
          </a:ln>
        </p:spPr>
      </p:pic>
      <p:sp>
        <p:nvSpPr>
          <p:cNvPr id="16389" name="Rectangle 5"/>
          <p:cNvSpPr>
            <a:spLocks noChangeArrowheads="1"/>
          </p:cNvSpPr>
          <p:nvPr/>
        </p:nvSpPr>
        <p:spPr bwMode="auto">
          <a:xfrm>
            <a:off x="228600" y="3886200"/>
            <a:ext cx="8305800" cy="762000"/>
          </a:xfrm>
          <a:prstGeom prst="rect">
            <a:avLst/>
          </a:prstGeom>
          <a:noFill/>
          <a:ln>
            <a:noFill/>
          </a:ln>
          <a:extLst>
            <a:ext uri="{909E8E84-426E-40DD-AFC4-6F175D3DCCD1}"/>
            <a:ext uri="{91240B29-F687-4F45-9708-019B960494DF}"/>
          </a:extLst>
        </p:spPr>
        <p:txBody>
          <a:bodyPr/>
          <a:lstStyle/>
          <a:p>
            <a:pPr marL="358775" indent="-358775" algn="just">
              <a:lnSpc>
                <a:spcPct val="85000"/>
              </a:lnSpc>
              <a:spcBef>
                <a:spcPts val="2000"/>
              </a:spcBef>
              <a:buFont typeface="Wingdings"/>
              <a:buChar char="§"/>
            </a:pPr>
            <a:r>
              <a:rPr lang="zh-CN" sz="2400" b="0" i="0">
                <a:solidFill>
                  <a:schemeClr val="tx1"/>
                </a:solidFill>
                <a:latin typeface="Arial Narrow"/>
                <a:ea typeface="SimHei" pitchFamily="2" charset="-122"/>
                <a:cs typeface="+mn-cs"/>
              </a:rPr>
              <a:t>频率分析可以帮助您避免共振的发生并解决动态反应问题。</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SimHei" pitchFamily="2" charset="-122"/>
                <a:cs typeface="+mj-cs"/>
              </a:rPr>
              <a:t>分析的类型： </a:t>
            </a:r>
            <a:br>
              <a:rPr lang="en-US" sz="2400" b="1" i="0">
                <a:solidFill>
                  <a:srgbClr val="4B575F"/>
                </a:solidFill>
                <a:latin typeface="Arial Narrow"/>
                <a:ea typeface="SimHei" pitchFamily="2" charset="-122"/>
                <a:cs typeface="+mj-cs"/>
              </a:rPr>
            </a:br>
            <a:r>
              <a:rPr lang="en-US" sz="2400" b="1" i="0">
                <a:solidFill>
                  <a:srgbClr val="4B575F"/>
                </a:solidFill>
                <a:latin typeface="Arial Narrow"/>
                <a:ea typeface="SimHei" pitchFamily="2" charset="-122"/>
                <a:cs typeface="+mj-cs"/>
              </a:rPr>
              <a:t>热分析和热应力分析</a:t>
            </a:r>
          </a:p>
        </p:txBody>
      </p:sp>
      <p:sp>
        <p:nvSpPr>
          <p:cNvPr id="17411" name="Rectangle 3"/>
          <p:cNvSpPr>
            <a:spLocks noGrp="1" noChangeArrowheads="1"/>
          </p:cNvSpPr>
          <p:nvPr>
            <p:ph idx="1"/>
          </p:nvPr>
        </p:nvSpPr>
        <p:spPr>
          <a:xfrm>
            <a:off x="228600" y="1524000"/>
            <a:ext cx="6291263" cy="2057400"/>
          </a:xfrm>
        </p:spPr>
        <p:txBody>
          <a:bodyPr rtlCol="0">
            <a:normAutofit/>
          </a:bodyPr>
          <a:lstStyle/>
          <a:p>
            <a:pPr marL="342900" indent="-342900" algn="just">
              <a:spcBef>
                <a:spcPct val="20000"/>
              </a:spcBef>
              <a:spcAft>
                <a:spcPts val="0"/>
              </a:spcAft>
              <a:buNone/>
            </a:pPr>
            <a:r>
              <a:rPr lang="en-US" sz="2400" b="1" i="0">
                <a:solidFill>
                  <a:srgbClr val="4B575F"/>
                </a:solidFill>
                <a:latin typeface="Arial Narrow"/>
                <a:ea typeface="SimHei" pitchFamily="2" charset="-122"/>
                <a:cs typeface="+mn-cs"/>
              </a:rPr>
              <a:t>热分析</a:t>
            </a:r>
          </a:p>
          <a:p>
            <a:pPr marL="342900" indent="-342900" algn="just">
              <a:spcBef>
                <a:spcPct val="20000"/>
              </a:spcBef>
              <a:spcAft>
                <a:spcPts val="0"/>
              </a:spcAft>
              <a:buNone/>
            </a:pPr>
            <a:r>
              <a:rPr lang="zh-CN" sz="2400" b="0" i="0">
                <a:solidFill>
                  <a:srgbClr val="4B575F"/>
                </a:solidFill>
                <a:latin typeface="Arial Narrow"/>
                <a:ea typeface="SimHei" pitchFamily="2" charset="-122"/>
                <a:cs typeface="+mn-cs"/>
              </a:rPr>
              <a:t>	根据热载荷和热边界条件计算模型中每个点的温度。 其结果包括热流和热梯度。</a:t>
            </a:r>
          </a:p>
        </p:txBody>
      </p:sp>
      <p:pic>
        <p:nvPicPr>
          <p:cNvPr id="29700" name="Picture 4"/>
          <p:cNvPicPr>
            <a:picLocks noChangeAspect="1" noChangeArrowheads="1"/>
          </p:cNvPicPr>
          <p:nvPr/>
        </p:nvPicPr>
        <p:blipFill>
          <a:blip r:embed="rId2" cstate="print"/>
          <a:srcRect/>
          <a:stretch>
            <a:fillRect/>
          </a:stretch>
        </p:blipFill>
        <p:spPr bwMode="auto">
          <a:xfrm>
            <a:off x="6705600" y="1524000"/>
            <a:ext cx="2257425" cy="1457325"/>
          </a:xfrm>
          <a:prstGeom prst="rect">
            <a:avLst/>
          </a:prstGeom>
          <a:noFill/>
          <a:ln w="9525">
            <a:noFill/>
            <a:miter lim="800000"/>
            <a:headEnd/>
            <a:tailEnd/>
          </a:ln>
        </p:spPr>
      </p:pic>
      <p:sp>
        <p:nvSpPr>
          <p:cNvPr id="17413" name="Rectangle 5"/>
          <p:cNvSpPr>
            <a:spLocks noChangeArrowheads="1"/>
          </p:cNvSpPr>
          <p:nvPr/>
        </p:nvSpPr>
        <p:spPr bwMode="auto">
          <a:xfrm>
            <a:off x="304800" y="3810000"/>
            <a:ext cx="8534400" cy="1371600"/>
          </a:xfrm>
          <a:prstGeom prst="rect">
            <a:avLst/>
          </a:prstGeom>
          <a:noFill/>
          <a:ln>
            <a:noFill/>
          </a:ln>
          <a:extLst>
            <a:ext uri="{909E8E84-426E-40DD-AFC4-6F175D3DCCD1}"/>
            <a:ext uri="{91240B29-F687-4F45-9708-019B960494DF}"/>
          </a:extLst>
        </p:spPr>
        <p:txBody>
          <a:bodyPr/>
          <a:lstStyle/>
          <a:p>
            <a:pPr marL="234909" indent="-234909" algn="just">
              <a:lnSpc>
                <a:spcPct val="95000"/>
              </a:lnSpc>
              <a:spcBef>
                <a:spcPct val="50000"/>
              </a:spcBef>
              <a:buNone/>
            </a:pPr>
            <a:r>
              <a:rPr lang="en-US" sz="2400" b="1" i="0">
                <a:solidFill>
                  <a:schemeClr val="tx1"/>
                </a:solidFill>
                <a:latin typeface="Arial Narrow"/>
                <a:ea typeface="SimHei" pitchFamily="2" charset="-122"/>
                <a:cs typeface="+mn-cs"/>
              </a:rPr>
              <a:t>热应力分析</a:t>
            </a:r>
          </a:p>
          <a:p>
            <a:pPr marL="234909" indent="-234909" algn="just">
              <a:lnSpc>
                <a:spcPct val="95000"/>
              </a:lnSpc>
              <a:spcBef>
                <a:spcPct val="50000"/>
              </a:spcBef>
              <a:buNone/>
            </a:pPr>
            <a:r>
              <a:rPr lang="zh-CN" sz="2400" b="0" i="0">
                <a:solidFill>
                  <a:schemeClr val="tx1"/>
                </a:solidFill>
                <a:latin typeface="Arial"/>
                <a:ea typeface="SimHei" pitchFamily="2" charset="-122"/>
                <a:cs typeface="+mn-cs"/>
              </a:rPr>
              <a:t>	</a:t>
            </a:r>
            <a:r>
              <a:rPr lang="zh-CN" sz="2400" b="0" i="0">
                <a:solidFill>
                  <a:schemeClr val="tx1"/>
                </a:solidFill>
                <a:latin typeface="Arial Narrow"/>
                <a:ea typeface="SimHei" pitchFamily="2" charset="-122"/>
                <a:cs typeface="+mn-cs"/>
              </a:rPr>
              <a:t>计算由于热效应和温度变化导致的应力、应变和位移。</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spcBef>
                <a:spcPct val="0"/>
              </a:spcBef>
              <a:spcAft>
                <a:spcPct val="0"/>
              </a:spcAft>
              <a:buNone/>
            </a:pPr>
            <a:r>
              <a:rPr lang="en-US" sz="2400" b="1" i="0">
                <a:solidFill>
                  <a:srgbClr val="4B575F"/>
                </a:solidFill>
                <a:latin typeface="Arial Narrow"/>
                <a:ea typeface="SimHei" pitchFamily="2" charset="-122"/>
                <a:cs typeface="+mj-cs"/>
              </a:rPr>
              <a:t>分析的类型： </a:t>
            </a:r>
            <a:br>
              <a:rPr lang="en-US" sz="2400" b="1" i="0">
                <a:solidFill>
                  <a:srgbClr val="4B575F"/>
                </a:solidFill>
                <a:latin typeface="Arial Narrow"/>
                <a:ea typeface="SimHei" pitchFamily="2" charset="-122"/>
                <a:cs typeface="+mj-cs"/>
              </a:rPr>
            </a:br>
            <a:r>
              <a:rPr lang="en-US" sz="2400" b="1" i="0">
                <a:solidFill>
                  <a:srgbClr val="4B575F"/>
                </a:solidFill>
                <a:latin typeface="Arial Narrow"/>
                <a:ea typeface="SimHei" pitchFamily="2" charset="-122"/>
                <a:cs typeface="+mj-cs"/>
              </a:rPr>
              <a:t>优化分析</a:t>
            </a:r>
          </a:p>
        </p:txBody>
      </p:sp>
      <p:sp>
        <p:nvSpPr>
          <p:cNvPr id="30723" name="Rectangle 3"/>
          <p:cNvSpPr>
            <a:spLocks noGrp="1" noChangeArrowheads="1"/>
          </p:cNvSpPr>
          <p:nvPr>
            <p:ph idx="1"/>
          </p:nvPr>
        </p:nvSpPr>
        <p:spPr>
          <a:xfrm>
            <a:off x="201613" y="1296988"/>
            <a:ext cx="7723187" cy="2970212"/>
          </a:xfrm>
        </p:spPr>
        <p:txBody>
          <a:bodyPr/>
          <a:lstStyle/>
          <a:p>
            <a:pPr marL="342900" indent="-342900" algn="just">
              <a:spcBef>
                <a:spcPct val="20000"/>
              </a:spcBef>
              <a:spcAft>
                <a:spcPct val="0"/>
              </a:spcAft>
              <a:buNone/>
            </a:pPr>
            <a:r>
              <a:rPr lang="zh-CN" sz="2400" b="0" i="0">
                <a:solidFill>
                  <a:srgbClr val="4B575F"/>
                </a:solidFill>
                <a:latin typeface="Arial Narrow"/>
                <a:ea typeface="SimHei" pitchFamily="2" charset="-122"/>
                <a:cs typeface="+mn-cs"/>
              </a:rPr>
              <a:t>	根据以下项计算针对某一问题的最佳解决方案：</a:t>
            </a:r>
          </a:p>
          <a:p>
            <a:pPr marL="742950" lvl="1" indent="-285750" algn="just">
              <a:spcBef>
                <a:spcPct val="20000"/>
              </a:spcBef>
              <a:spcAft>
                <a:spcPct val="0"/>
              </a:spcAft>
              <a:buClr>
                <a:srgbClr val="4B575F"/>
              </a:buClr>
              <a:buFont typeface="Wingdings"/>
              <a:buChar char="§"/>
            </a:pPr>
            <a:r>
              <a:rPr lang="zh-CN" sz="2200" b="0" i="0">
                <a:solidFill>
                  <a:srgbClr val="4B575F"/>
                </a:solidFill>
                <a:latin typeface="Arial Narrow"/>
                <a:ea typeface="SimHei" pitchFamily="2" charset="-122"/>
                <a:cs typeface="+mn-cs"/>
              </a:rPr>
              <a:t>目标： 设定分析的目标，如将模型的材料减少到最少。</a:t>
            </a:r>
          </a:p>
          <a:p>
            <a:pPr marL="742950" lvl="1" indent="-285750" algn="just">
              <a:spcBef>
                <a:spcPct val="20000"/>
              </a:spcBef>
              <a:spcAft>
                <a:spcPct val="0"/>
              </a:spcAft>
              <a:buClr>
                <a:srgbClr val="4B575F"/>
              </a:buClr>
              <a:buFont typeface="Wingdings"/>
              <a:buChar char="§"/>
            </a:pPr>
            <a:r>
              <a:rPr lang="zh-CN" sz="2200" b="0" i="0">
                <a:solidFill>
                  <a:srgbClr val="4B575F"/>
                </a:solidFill>
                <a:latin typeface="Arial Narrow"/>
                <a:ea typeface="SimHei" pitchFamily="2" charset="-122"/>
                <a:cs typeface="+mn-cs"/>
              </a:rPr>
              <a:t>设计变量： 指定可接受的尺寸变动范围。</a:t>
            </a:r>
          </a:p>
          <a:p>
            <a:pPr marL="742950" lvl="1" indent="-285750" algn="just">
              <a:spcBef>
                <a:spcPct val="20000"/>
              </a:spcBef>
              <a:spcAft>
                <a:spcPct val="0"/>
              </a:spcAft>
              <a:buClr>
                <a:srgbClr val="4B575F"/>
              </a:buClr>
              <a:buFont typeface="Wingdings"/>
              <a:buChar char="§"/>
            </a:pPr>
            <a:r>
              <a:rPr lang="zh-CN" sz="2200" b="0" i="0">
                <a:solidFill>
                  <a:srgbClr val="4B575F"/>
                </a:solidFill>
                <a:latin typeface="Arial Narrow"/>
                <a:ea typeface="SimHei" pitchFamily="2" charset="-122"/>
                <a:cs typeface="+mn-cs"/>
              </a:rPr>
              <a:t>约束： 设定最优设计应当满足的条件，如指定一个最大应力值。</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什么是应力？</a:t>
            </a:r>
          </a:p>
        </p:txBody>
      </p:sp>
      <p:sp>
        <p:nvSpPr>
          <p:cNvPr id="31747" name="Rectangle 3"/>
          <p:cNvSpPr>
            <a:spLocks noGrp="1" noChangeArrowheads="1"/>
          </p:cNvSpPr>
          <p:nvPr>
            <p:ph idx="1"/>
          </p:nvPr>
        </p:nvSpPr>
        <p:spPr>
          <a:xfrm>
            <a:off x="201613" y="1296988"/>
            <a:ext cx="4827587" cy="3579812"/>
          </a:xfrm>
        </p:spPr>
        <p:txBody>
          <a:bodyPr/>
          <a:lstStyle/>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当向物体施加一个载荷时，物体会试图通过在内部的各个点产生不同的内力来吸收这种外因的作用。</a:t>
            </a:r>
          </a:p>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这些内力的强度称为应力。 应力是指每个单位面积的作用力。</a:t>
            </a:r>
          </a:p>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一点的应力是指在该点四周很小的面积上的内力强度。</a:t>
            </a:r>
          </a:p>
          <a:p>
            <a:pPr marL="342900" indent="-342900" algn="just">
              <a:lnSpc>
                <a:spcPct val="85000"/>
              </a:lnSpc>
              <a:spcBef>
                <a:spcPct val="20000"/>
              </a:spcBef>
              <a:spcAft>
                <a:spcPct val="0"/>
              </a:spcAft>
              <a:buFont typeface="Wingdings"/>
              <a:buChar char="§"/>
            </a:pPr>
            <a:endParaRPr lang="en-US" smtClean="0">
              <a:ea typeface="SimHei" pitchFamily="2" charset="-122"/>
            </a:endParaRPr>
          </a:p>
          <a:p>
            <a:pPr marL="342900" indent="-342900" algn="just">
              <a:lnSpc>
                <a:spcPct val="85000"/>
              </a:lnSpc>
              <a:spcBef>
                <a:spcPct val="20000"/>
              </a:spcBef>
              <a:spcAft>
                <a:spcPct val="0"/>
              </a:spcAft>
              <a:buFont typeface="Wingdings"/>
              <a:buChar char="§"/>
            </a:pPr>
            <a:endParaRPr lang="en-US" smtClean="0">
              <a:ea typeface="SimHei" pitchFamily="2" charset="-122"/>
            </a:endParaRPr>
          </a:p>
          <a:p>
            <a:pPr marL="342900" indent="-342900" algn="just">
              <a:lnSpc>
                <a:spcPct val="85000"/>
              </a:lnSpc>
              <a:spcBef>
                <a:spcPct val="20000"/>
              </a:spcBef>
              <a:spcAft>
                <a:spcPct val="0"/>
              </a:spcAft>
              <a:buFont typeface="Wingdings"/>
              <a:buChar char="§"/>
            </a:pPr>
            <a:endParaRPr lang="en-US" smtClean="0">
              <a:ea typeface="SimHei" pitchFamily="2" charset="-122"/>
            </a:endParaRPr>
          </a:p>
        </p:txBody>
      </p:sp>
      <p:grpSp>
        <p:nvGrpSpPr>
          <p:cNvPr id="31751" name="Group 7"/>
          <p:cNvGrpSpPr>
            <a:grpSpLocks noChangeAspect="1"/>
          </p:cNvGrpSpPr>
          <p:nvPr/>
        </p:nvGrpSpPr>
        <p:grpSpPr bwMode="auto">
          <a:xfrm>
            <a:off x="5105419" y="838200"/>
            <a:ext cx="3127386" cy="4838700"/>
            <a:chOff x="3216" y="528"/>
            <a:chExt cx="1970" cy="3048"/>
          </a:xfrm>
        </p:grpSpPr>
        <p:sp>
          <p:nvSpPr>
            <p:cNvPr id="31750" name="AutoShape 6"/>
            <p:cNvSpPr>
              <a:spLocks noChangeAspect="1" noChangeArrowheads="1" noTextEdit="1"/>
            </p:cNvSpPr>
            <p:nvPr/>
          </p:nvSpPr>
          <p:spPr bwMode="auto">
            <a:xfrm>
              <a:off x="3216" y="528"/>
              <a:ext cx="1970" cy="3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52" name="Freeform 8"/>
            <p:cNvSpPr>
              <a:spLocks/>
            </p:cNvSpPr>
            <p:nvPr/>
          </p:nvSpPr>
          <p:spPr bwMode="auto">
            <a:xfrm>
              <a:off x="3432" y="792"/>
              <a:ext cx="1498" cy="960"/>
            </a:xfrm>
            <a:custGeom>
              <a:avLst/>
              <a:gdLst/>
              <a:ahLst/>
              <a:cxnLst>
                <a:cxn ang="0">
                  <a:pos x="1482" y="904"/>
                </a:cxn>
                <a:cxn ang="0">
                  <a:pos x="1498" y="848"/>
                </a:cxn>
                <a:cxn ang="0">
                  <a:pos x="1474" y="784"/>
                </a:cxn>
                <a:cxn ang="0">
                  <a:pos x="1434" y="704"/>
                </a:cxn>
                <a:cxn ang="0">
                  <a:pos x="1362" y="624"/>
                </a:cxn>
                <a:cxn ang="0">
                  <a:pos x="1153" y="440"/>
                </a:cxn>
                <a:cxn ang="0">
                  <a:pos x="881" y="256"/>
                </a:cxn>
                <a:cxn ang="0">
                  <a:pos x="585" y="112"/>
                </a:cxn>
                <a:cxn ang="0">
                  <a:pos x="321" y="24"/>
                </a:cxn>
                <a:cxn ang="0">
                  <a:pos x="208" y="0"/>
                </a:cxn>
                <a:cxn ang="0">
                  <a:pos x="120" y="0"/>
                </a:cxn>
                <a:cxn ang="0">
                  <a:pos x="56" y="16"/>
                </a:cxn>
                <a:cxn ang="0">
                  <a:pos x="16" y="56"/>
                </a:cxn>
                <a:cxn ang="0">
                  <a:pos x="0" y="112"/>
                </a:cxn>
                <a:cxn ang="0">
                  <a:pos x="24" y="176"/>
                </a:cxn>
                <a:cxn ang="0">
                  <a:pos x="64" y="256"/>
                </a:cxn>
                <a:cxn ang="0">
                  <a:pos x="136" y="336"/>
                </a:cxn>
                <a:cxn ang="0">
                  <a:pos x="345" y="520"/>
                </a:cxn>
                <a:cxn ang="0">
                  <a:pos x="617" y="704"/>
                </a:cxn>
                <a:cxn ang="0">
                  <a:pos x="913" y="848"/>
                </a:cxn>
                <a:cxn ang="0">
                  <a:pos x="1177" y="936"/>
                </a:cxn>
                <a:cxn ang="0">
                  <a:pos x="1290" y="960"/>
                </a:cxn>
                <a:cxn ang="0">
                  <a:pos x="1378" y="960"/>
                </a:cxn>
                <a:cxn ang="0">
                  <a:pos x="1442" y="944"/>
                </a:cxn>
                <a:cxn ang="0">
                  <a:pos x="1482" y="904"/>
                </a:cxn>
              </a:cxnLst>
              <a:rect l="0" t="0" r="r" b="b"/>
              <a:pathLst>
                <a:path w="1498" h="960">
                  <a:moveTo>
                    <a:pt x="1482" y="904"/>
                  </a:moveTo>
                  <a:lnTo>
                    <a:pt x="1498" y="848"/>
                  </a:lnTo>
                  <a:lnTo>
                    <a:pt x="1474" y="784"/>
                  </a:lnTo>
                  <a:lnTo>
                    <a:pt x="1434" y="704"/>
                  </a:lnTo>
                  <a:lnTo>
                    <a:pt x="1362" y="624"/>
                  </a:lnTo>
                  <a:lnTo>
                    <a:pt x="1153" y="440"/>
                  </a:lnTo>
                  <a:lnTo>
                    <a:pt x="881" y="256"/>
                  </a:lnTo>
                  <a:lnTo>
                    <a:pt x="585" y="112"/>
                  </a:lnTo>
                  <a:lnTo>
                    <a:pt x="321" y="24"/>
                  </a:lnTo>
                  <a:lnTo>
                    <a:pt x="208" y="0"/>
                  </a:lnTo>
                  <a:lnTo>
                    <a:pt x="120" y="0"/>
                  </a:lnTo>
                  <a:lnTo>
                    <a:pt x="56" y="16"/>
                  </a:lnTo>
                  <a:lnTo>
                    <a:pt x="16" y="56"/>
                  </a:lnTo>
                  <a:lnTo>
                    <a:pt x="0" y="112"/>
                  </a:lnTo>
                  <a:lnTo>
                    <a:pt x="24" y="176"/>
                  </a:lnTo>
                  <a:lnTo>
                    <a:pt x="64" y="256"/>
                  </a:lnTo>
                  <a:lnTo>
                    <a:pt x="136" y="336"/>
                  </a:lnTo>
                  <a:lnTo>
                    <a:pt x="345" y="520"/>
                  </a:lnTo>
                  <a:lnTo>
                    <a:pt x="617" y="704"/>
                  </a:lnTo>
                  <a:lnTo>
                    <a:pt x="913" y="848"/>
                  </a:lnTo>
                  <a:lnTo>
                    <a:pt x="1177" y="936"/>
                  </a:lnTo>
                  <a:lnTo>
                    <a:pt x="1290" y="960"/>
                  </a:lnTo>
                  <a:lnTo>
                    <a:pt x="1378" y="960"/>
                  </a:lnTo>
                  <a:lnTo>
                    <a:pt x="1442" y="944"/>
                  </a:lnTo>
                  <a:lnTo>
                    <a:pt x="1482" y="90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53" name="Freeform 9"/>
            <p:cNvSpPr>
              <a:spLocks/>
            </p:cNvSpPr>
            <p:nvPr/>
          </p:nvSpPr>
          <p:spPr bwMode="auto">
            <a:xfrm>
              <a:off x="3424" y="784"/>
              <a:ext cx="1522" cy="984"/>
            </a:xfrm>
            <a:custGeom>
              <a:avLst/>
              <a:gdLst/>
              <a:ahLst/>
              <a:cxnLst>
                <a:cxn ang="0">
                  <a:pos x="1498" y="856"/>
                </a:cxn>
                <a:cxn ang="0">
                  <a:pos x="1466" y="800"/>
                </a:cxn>
                <a:cxn ang="0">
                  <a:pos x="1434" y="728"/>
                </a:cxn>
                <a:cxn ang="0">
                  <a:pos x="1362" y="648"/>
                </a:cxn>
                <a:cxn ang="0">
                  <a:pos x="1153" y="464"/>
                </a:cxn>
                <a:cxn ang="0">
                  <a:pos x="881" y="280"/>
                </a:cxn>
                <a:cxn ang="0">
                  <a:pos x="593" y="136"/>
                </a:cxn>
                <a:cxn ang="0">
                  <a:pos x="329" y="48"/>
                </a:cxn>
                <a:cxn ang="0">
                  <a:pos x="216" y="24"/>
                </a:cxn>
                <a:cxn ang="0">
                  <a:pos x="128" y="16"/>
                </a:cxn>
                <a:cxn ang="0">
                  <a:pos x="72" y="40"/>
                </a:cxn>
                <a:cxn ang="0">
                  <a:pos x="40" y="72"/>
                </a:cxn>
                <a:cxn ang="0">
                  <a:pos x="16" y="120"/>
                </a:cxn>
                <a:cxn ang="0">
                  <a:pos x="40" y="184"/>
                </a:cxn>
                <a:cxn ang="0">
                  <a:pos x="80" y="264"/>
                </a:cxn>
                <a:cxn ang="0">
                  <a:pos x="152" y="344"/>
                </a:cxn>
                <a:cxn ang="0">
                  <a:pos x="361" y="520"/>
                </a:cxn>
                <a:cxn ang="0">
                  <a:pos x="633" y="704"/>
                </a:cxn>
                <a:cxn ang="0">
                  <a:pos x="929" y="848"/>
                </a:cxn>
                <a:cxn ang="0">
                  <a:pos x="1193" y="936"/>
                </a:cxn>
                <a:cxn ang="0">
                  <a:pos x="1298" y="960"/>
                </a:cxn>
                <a:cxn ang="0">
                  <a:pos x="1386" y="960"/>
                </a:cxn>
                <a:cxn ang="0">
                  <a:pos x="1442" y="944"/>
                </a:cxn>
                <a:cxn ang="0">
                  <a:pos x="1482" y="904"/>
                </a:cxn>
                <a:cxn ang="0">
                  <a:pos x="1458" y="968"/>
                </a:cxn>
                <a:cxn ang="0">
                  <a:pos x="1386" y="976"/>
                </a:cxn>
                <a:cxn ang="0">
                  <a:pos x="1298" y="984"/>
                </a:cxn>
                <a:cxn ang="0">
                  <a:pos x="1185" y="960"/>
                </a:cxn>
                <a:cxn ang="0">
                  <a:pos x="921" y="872"/>
                </a:cxn>
                <a:cxn ang="0">
                  <a:pos x="617" y="728"/>
                </a:cxn>
                <a:cxn ang="0">
                  <a:pos x="345" y="544"/>
                </a:cxn>
                <a:cxn ang="0">
                  <a:pos x="136" y="360"/>
                </a:cxn>
                <a:cxn ang="0">
                  <a:pos x="64" y="280"/>
                </a:cxn>
                <a:cxn ang="0">
                  <a:pos x="16" y="192"/>
                </a:cxn>
                <a:cxn ang="0">
                  <a:pos x="0" y="120"/>
                </a:cxn>
                <a:cxn ang="0">
                  <a:pos x="16" y="64"/>
                </a:cxn>
                <a:cxn ang="0">
                  <a:pos x="56" y="24"/>
                </a:cxn>
                <a:cxn ang="0">
                  <a:pos x="128" y="0"/>
                </a:cxn>
                <a:cxn ang="0">
                  <a:pos x="216" y="0"/>
                </a:cxn>
                <a:cxn ang="0">
                  <a:pos x="337" y="24"/>
                </a:cxn>
                <a:cxn ang="0">
                  <a:pos x="601" y="112"/>
                </a:cxn>
                <a:cxn ang="0">
                  <a:pos x="897" y="256"/>
                </a:cxn>
                <a:cxn ang="0">
                  <a:pos x="1169" y="440"/>
                </a:cxn>
                <a:cxn ang="0">
                  <a:pos x="1378" y="632"/>
                </a:cxn>
                <a:cxn ang="0">
                  <a:pos x="1450" y="712"/>
                </a:cxn>
                <a:cxn ang="0">
                  <a:pos x="1490" y="792"/>
                </a:cxn>
                <a:cxn ang="0">
                  <a:pos x="1514" y="856"/>
                </a:cxn>
                <a:cxn ang="0">
                  <a:pos x="1506" y="920"/>
                </a:cxn>
              </a:cxnLst>
              <a:rect l="0" t="0" r="r" b="b"/>
              <a:pathLst>
                <a:path w="1522" h="984">
                  <a:moveTo>
                    <a:pt x="1482" y="912"/>
                  </a:moveTo>
                  <a:lnTo>
                    <a:pt x="1498" y="856"/>
                  </a:lnTo>
                  <a:lnTo>
                    <a:pt x="1498" y="856"/>
                  </a:lnTo>
                  <a:lnTo>
                    <a:pt x="1498" y="856"/>
                  </a:lnTo>
                  <a:lnTo>
                    <a:pt x="1474" y="792"/>
                  </a:lnTo>
                  <a:lnTo>
                    <a:pt x="1466" y="800"/>
                  </a:lnTo>
                  <a:lnTo>
                    <a:pt x="1466" y="800"/>
                  </a:lnTo>
                  <a:lnTo>
                    <a:pt x="1426" y="720"/>
                  </a:lnTo>
                  <a:lnTo>
                    <a:pt x="1434" y="728"/>
                  </a:lnTo>
                  <a:lnTo>
                    <a:pt x="1434" y="728"/>
                  </a:lnTo>
                  <a:lnTo>
                    <a:pt x="1362" y="648"/>
                  </a:lnTo>
                  <a:lnTo>
                    <a:pt x="1362" y="648"/>
                  </a:lnTo>
                  <a:lnTo>
                    <a:pt x="1362" y="648"/>
                  </a:lnTo>
                  <a:lnTo>
                    <a:pt x="1153" y="464"/>
                  </a:lnTo>
                  <a:lnTo>
                    <a:pt x="1153" y="464"/>
                  </a:lnTo>
                  <a:lnTo>
                    <a:pt x="1153" y="464"/>
                  </a:lnTo>
                  <a:lnTo>
                    <a:pt x="881" y="280"/>
                  </a:lnTo>
                  <a:lnTo>
                    <a:pt x="881" y="280"/>
                  </a:lnTo>
                  <a:lnTo>
                    <a:pt x="881" y="280"/>
                  </a:lnTo>
                  <a:lnTo>
                    <a:pt x="585" y="136"/>
                  </a:lnTo>
                  <a:lnTo>
                    <a:pt x="593" y="136"/>
                  </a:lnTo>
                  <a:lnTo>
                    <a:pt x="593" y="136"/>
                  </a:lnTo>
                  <a:lnTo>
                    <a:pt x="329" y="48"/>
                  </a:lnTo>
                  <a:lnTo>
                    <a:pt x="329" y="48"/>
                  </a:lnTo>
                  <a:lnTo>
                    <a:pt x="329" y="48"/>
                  </a:lnTo>
                  <a:lnTo>
                    <a:pt x="216" y="24"/>
                  </a:lnTo>
                  <a:lnTo>
                    <a:pt x="216" y="24"/>
                  </a:lnTo>
                  <a:lnTo>
                    <a:pt x="216" y="24"/>
                  </a:lnTo>
                  <a:lnTo>
                    <a:pt x="128" y="24"/>
                  </a:lnTo>
                  <a:lnTo>
                    <a:pt x="128" y="16"/>
                  </a:lnTo>
                  <a:lnTo>
                    <a:pt x="128" y="16"/>
                  </a:lnTo>
                  <a:lnTo>
                    <a:pt x="64" y="32"/>
                  </a:lnTo>
                  <a:lnTo>
                    <a:pt x="72" y="40"/>
                  </a:lnTo>
                  <a:lnTo>
                    <a:pt x="72" y="40"/>
                  </a:lnTo>
                  <a:lnTo>
                    <a:pt x="32" y="80"/>
                  </a:lnTo>
                  <a:lnTo>
                    <a:pt x="40" y="72"/>
                  </a:lnTo>
                  <a:lnTo>
                    <a:pt x="40" y="72"/>
                  </a:lnTo>
                  <a:lnTo>
                    <a:pt x="24" y="128"/>
                  </a:lnTo>
                  <a:lnTo>
                    <a:pt x="16" y="120"/>
                  </a:lnTo>
                  <a:lnTo>
                    <a:pt x="16" y="120"/>
                  </a:lnTo>
                  <a:lnTo>
                    <a:pt x="40" y="184"/>
                  </a:lnTo>
                  <a:lnTo>
                    <a:pt x="40" y="184"/>
                  </a:lnTo>
                  <a:lnTo>
                    <a:pt x="40" y="184"/>
                  </a:lnTo>
                  <a:lnTo>
                    <a:pt x="80" y="264"/>
                  </a:lnTo>
                  <a:lnTo>
                    <a:pt x="80" y="264"/>
                  </a:lnTo>
                  <a:lnTo>
                    <a:pt x="80" y="264"/>
                  </a:lnTo>
                  <a:lnTo>
                    <a:pt x="152" y="344"/>
                  </a:lnTo>
                  <a:lnTo>
                    <a:pt x="152" y="344"/>
                  </a:lnTo>
                  <a:lnTo>
                    <a:pt x="152" y="344"/>
                  </a:lnTo>
                  <a:lnTo>
                    <a:pt x="361" y="528"/>
                  </a:lnTo>
                  <a:lnTo>
                    <a:pt x="361" y="520"/>
                  </a:lnTo>
                  <a:lnTo>
                    <a:pt x="361" y="520"/>
                  </a:lnTo>
                  <a:lnTo>
                    <a:pt x="633" y="704"/>
                  </a:lnTo>
                  <a:lnTo>
                    <a:pt x="633" y="704"/>
                  </a:lnTo>
                  <a:lnTo>
                    <a:pt x="633" y="704"/>
                  </a:lnTo>
                  <a:lnTo>
                    <a:pt x="929" y="848"/>
                  </a:lnTo>
                  <a:lnTo>
                    <a:pt x="929" y="848"/>
                  </a:lnTo>
                  <a:lnTo>
                    <a:pt x="929" y="848"/>
                  </a:lnTo>
                  <a:lnTo>
                    <a:pt x="1193" y="936"/>
                  </a:lnTo>
                  <a:lnTo>
                    <a:pt x="1193" y="936"/>
                  </a:lnTo>
                  <a:lnTo>
                    <a:pt x="1193" y="936"/>
                  </a:lnTo>
                  <a:lnTo>
                    <a:pt x="1306" y="960"/>
                  </a:lnTo>
                  <a:lnTo>
                    <a:pt x="1298" y="960"/>
                  </a:lnTo>
                  <a:lnTo>
                    <a:pt x="1298" y="960"/>
                  </a:lnTo>
                  <a:lnTo>
                    <a:pt x="1386" y="960"/>
                  </a:lnTo>
                  <a:lnTo>
                    <a:pt x="1386" y="960"/>
                  </a:lnTo>
                  <a:lnTo>
                    <a:pt x="1386" y="960"/>
                  </a:lnTo>
                  <a:lnTo>
                    <a:pt x="1450" y="944"/>
                  </a:lnTo>
                  <a:lnTo>
                    <a:pt x="1442" y="944"/>
                  </a:lnTo>
                  <a:lnTo>
                    <a:pt x="1442" y="944"/>
                  </a:lnTo>
                  <a:lnTo>
                    <a:pt x="1482" y="904"/>
                  </a:lnTo>
                  <a:lnTo>
                    <a:pt x="1482" y="904"/>
                  </a:lnTo>
                  <a:lnTo>
                    <a:pt x="1498" y="928"/>
                  </a:lnTo>
                  <a:lnTo>
                    <a:pt x="1498" y="928"/>
                  </a:lnTo>
                  <a:lnTo>
                    <a:pt x="1458" y="968"/>
                  </a:lnTo>
                  <a:lnTo>
                    <a:pt x="1458" y="968"/>
                  </a:lnTo>
                  <a:lnTo>
                    <a:pt x="1450" y="960"/>
                  </a:lnTo>
                  <a:lnTo>
                    <a:pt x="1386" y="976"/>
                  </a:lnTo>
                  <a:lnTo>
                    <a:pt x="1386" y="976"/>
                  </a:lnTo>
                  <a:lnTo>
                    <a:pt x="1386" y="984"/>
                  </a:lnTo>
                  <a:lnTo>
                    <a:pt x="1298" y="984"/>
                  </a:lnTo>
                  <a:lnTo>
                    <a:pt x="1298" y="984"/>
                  </a:lnTo>
                  <a:lnTo>
                    <a:pt x="1298" y="984"/>
                  </a:lnTo>
                  <a:lnTo>
                    <a:pt x="1185" y="960"/>
                  </a:lnTo>
                  <a:lnTo>
                    <a:pt x="1185" y="960"/>
                  </a:lnTo>
                  <a:lnTo>
                    <a:pt x="1185" y="960"/>
                  </a:lnTo>
                  <a:lnTo>
                    <a:pt x="921" y="872"/>
                  </a:lnTo>
                  <a:lnTo>
                    <a:pt x="921" y="872"/>
                  </a:lnTo>
                  <a:lnTo>
                    <a:pt x="913" y="872"/>
                  </a:lnTo>
                  <a:lnTo>
                    <a:pt x="617" y="728"/>
                  </a:lnTo>
                  <a:lnTo>
                    <a:pt x="617" y="728"/>
                  </a:lnTo>
                  <a:lnTo>
                    <a:pt x="617" y="728"/>
                  </a:lnTo>
                  <a:lnTo>
                    <a:pt x="345" y="544"/>
                  </a:lnTo>
                  <a:lnTo>
                    <a:pt x="345" y="544"/>
                  </a:lnTo>
                  <a:lnTo>
                    <a:pt x="345" y="544"/>
                  </a:lnTo>
                  <a:lnTo>
                    <a:pt x="136" y="360"/>
                  </a:lnTo>
                  <a:lnTo>
                    <a:pt x="136" y="360"/>
                  </a:lnTo>
                  <a:lnTo>
                    <a:pt x="136" y="360"/>
                  </a:lnTo>
                  <a:lnTo>
                    <a:pt x="64" y="280"/>
                  </a:lnTo>
                  <a:lnTo>
                    <a:pt x="64" y="280"/>
                  </a:lnTo>
                  <a:lnTo>
                    <a:pt x="56" y="272"/>
                  </a:lnTo>
                  <a:lnTo>
                    <a:pt x="16" y="192"/>
                  </a:lnTo>
                  <a:lnTo>
                    <a:pt x="16" y="192"/>
                  </a:lnTo>
                  <a:lnTo>
                    <a:pt x="24" y="184"/>
                  </a:lnTo>
                  <a:lnTo>
                    <a:pt x="0" y="120"/>
                  </a:lnTo>
                  <a:lnTo>
                    <a:pt x="0" y="120"/>
                  </a:lnTo>
                  <a:lnTo>
                    <a:pt x="0" y="120"/>
                  </a:lnTo>
                  <a:lnTo>
                    <a:pt x="16" y="64"/>
                  </a:lnTo>
                  <a:lnTo>
                    <a:pt x="16" y="64"/>
                  </a:lnTo>
                  <a:lnTo>
                    <a:pt x="16" y="64"/>
                  </a:lnTo>
                  <a:lnTo>
                    <a:pt x="56" y="24"/>
                  </a:lnTo>
                  <a:lnTo>
                    <a:pt x="56" y="24"/>
                  </a:lnTo>
                  <a:lnTo>
                    <a:pt x="64" y="16"/>
                  </a:lnTo>
                  <a:lnTo>
                    <a:pt x="128" y="0"/>
                  </a:lnTo>
                  <a:lnTo>
                    <a:pt x="128" y="0"/>
                  </a:lnTo>
                  <a:lnTo>
                    <a:pt x="128" y="0"/>
                  </a:lnTo>
                  <a:lnTo>
                    <a:pt x="216" y="0"/>
                  </a:lnTo>
                  <a:lnTo>
                    <a:pt x="216" y="0"/>
                  </a:lnTo>
                  <a:lnTo>
                    <a:pt x="224" y="0"/>
                  </a:lnTo>
                  <a:lnTo>
                    <a:pt x="337" y="24"/>
                  </a:lnTo>
                  <a:lnTo>
                    <a:pt x="337" y="24"/>
                  </a:lnTo>
                  <a:lnTo>
                    <a:pt x="337" y="24"/>
                  </a:lnTo>
                  <a:lnTo>
                    <a:pt x="601" y="112"/>
                  </a:lnTo>
                  <a:lnTo>
                    <a:pt x="601" y="112"/>
                  </a:lnTo>
                  <a:lnTo>
                    <a:pt x="601" y="112"/>
                  </a:lnTo>
                  <a:lnTo>
                    <a:pt x="897" y="256"/>
                  </a:lnTo>
                  <a:lnTo>
                    <a:pt x="897" y="256"/>
                  </a:lnTo>
                  <a:lnTo>
                    <a:pt x="897" y="256"/>
                  </a:lnTo>
                  <a:lnTo>
                    <a:pt x="1169" y="440"/>
                  </a:lnTo>
                  <a:lnTo>
                    <a:pt x="1169" y="440"/>
                  </a:lnTo>
                  <a:lnTo>
                    <a:pt x="1169" y="448"/>
                  </a:lnTo>
                  <a:lnTo>
                    <a:pt x="1378" y="632"/>
                  </a:lnTo>
                  <a:lnTo>
                    <a:pt x="1378" y="632"/>
                  </a:lnTo>
                  <a:lnTo>
                    <a:pt x="1378" y="632"/>
                  </a:lnTo>
                  <a:lnTo>
                    <a:pt x="1450" y="712"/>
                  </a:lnTo>
                  <a:lnTo>
                    <a:pt x="1450" y="712"/>
                  </a:lnTo>
                  <a:lnTo>
                    <a:pt x="1450" y="712"/>
                  </a:lnTo>
                  <a:lnTo>
                    <a:pt x="1490" y="792"/>
                  </a:lnTo>
                  <a:lnTo>
                    <a:pt x="1490" y="792"/>
                  </a:lnTo>
                  <a:lnTo>
                    <a:pt x="1490" y="792"/>
                  </a:lnTo>
                  <a:lnTo>
                    <a:pt x="1514" y="856"/>
                  </a:lnTo>
                  <a:lnTo>
                    <a:pt x="1514" y="856"/>
                  </a:lnTo>
                  <a:lnTo>
                    <a:pt x="1522" y="864"/>
                  </a:lnTo>
                  <a:lnTo>
                    <a:pt x="1506" y="920"/>
                  </a:lnTo>
                  <a:lnTo>
                    <a:pt x="1482" y="91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54" name="Freeform 10"/>
            <p:cNvSpPr>
              <a:spLocks/>
            </p:cNvSpPr>
            <p:nvPr/>
          </p:nvSpPr>
          <p:spPr bwMode="auto">
            <a:xfrm>
              <a:off x="4906" y="1688"/>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55" name="Freeform 11"/>
            <p:cNvSpPr>
              <a:spLocks/>
            </p:cNvSpPr>
            <p:nvPr/>
          </p:nvSpPr>
          <p:spPr bwMode="auto">
            <a:xfrm>
              <a:off x="3953" y="1048"/>
              <a:ext cx="512" cy="384"/>
            </a:xfrm>
            <a:custGeom>
              <a:avLst/>
              <a:gdLst/>
              <a:ahLst/>
              <a:cxnLst>
                <a:cxn ang="0">
                  <a:pos x="504" y="336"/>
                </a:cxn>
                <a:cxn ang="0">
                  <a:pos x="512" y="272"/>
                </a:cxn>
                <a:cxn ang="0">
                  <a:pos x="488" y="200"/>
                </a:cxn>
                <a:cxn ang="0">
                  <a:pos x="424" y="128"/>
                </a:cxn>
                <a:cxn ang="0">
                  <a:pos x="336" y="64"/>
                </a:cxn>
                <a:cxn ang="0">
                  <a:pos x="232" y="16"/>
                </a:cxn>
                <a:cxn ang="0">
                  <a:pos x="136" y="0"/>
                </a:cxn>
                <a:cxn ang="0">
                  <a:pos x="56" y="8"/>
                </a:cxn>
                <a:cxn ang="0">
                  <a:pos x="8" y="48"/>
                </a:cxn>
                <a:cxn ang="0">
                  <a:pos x="0" y="112"/>
                </a:cxn>
                <a:cxn ang="0">
                  <a:pos x="32" y="184"/>
                </a:cxn>
                <a:cxn ang="0">
                  <a:pos x="96" y="256"/>
                </a:cxn>
                <a:cxn ang="0">
                  <a:pos x="184" y="320"/>
                </a:cxn>
                <a:cxn ang="0">
                  <a:pos x="288" y="368"/>
                </a:cxn>
                <a:cxn ang="0">
                  <a:pos x="376" y="384"/>
                </a:cxn>
                <a:cxn ang="0">
                  <a:pos x="456" y="376"/>
                </a:cxn>
                <a:cxn ang="0">
                  <a:pos x="504" y="336"/>
                </a:cxn>
              </a:cxnLst>
              <a:rect l="0" t="0" r="r" b="b"/>
              <a:pathLst>
                <a:path w="512" h="384">
                  <a:moveTo>
                    <a:pt x="504" y="336"/>
                  </a:moveTo>
                  <a:lnTo>
                    <a:pt x="512" y="272"/>
                  </a:lnTo>
                  <a:lnTo>
                    <a:pt x="488" y="200"/>
                  </a:lnTo>
                  <a:lnTo>
                    <a:pt x="424" y="128"/>
                  </a:lnTo>
                  <a:lnTo>
                    <a:pt x="336" y="64"/>
                  </a:lnTo>
                  <a:lnTo>
                    <a:pt x="232" y="16"/>
                  </a:lnTo>
                  <a:lnTo>
                    <a:pt x="136" y="0"/>
                  </a:lnTo>
                  <a:lnTo>
                    <a:pt x="56" y="8"/>
                  </a:lnTo>
                  <a:lnTo>
                    <a:pt x="8" y="48"/>
                  </a:lnTo>
                  <a:lnTo>
                    <a:pt x="0" y="112"/>
                  </a:lnTo>
                  <a:lnTo>
                    <a:pt x="32" y="184"/>
                  </a:lnTo>
                  <a:lnTo>
                    <a:pt x="96" y="256"/>
                  </a:lnTo>
                  <a:lnTo>
                    <a:pt x="184" y="320"/>
                  </a:lnTo>
                  <a:lnTo>
                    <a:pt x="288" y="368"/>
                  </a:lnTo>
                  <a:lnTo>
                    <a:pt x="376" y="384"/>
                  </a:lnTo>
                  <a:lnTo>
                    <a:pt x="456" y="376"/>
                  </a:lnTo>
                  <a:lnTo>
                    <a:pt x="504" y="33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56" name="Freeform 12"/>
            <p:cNvSpPr>
              <a:spLocks/>
            </p:cNvSpPr>
            <p:nvPr/>
          </p:nvSpPr>
          <p:spPr bwMode="auto">
            <a:xfrm>
              <a:off x="3945" y="1040"/>
              <a:ext cx="536" cy="408"/>
            </a:xfrm>
            <a:custGeom>
              <a:avLst/>
              <a:gdLst/>
              <a:ahLst/>
              <a:cxnLst>
                <a:cxn ang="0">
                  <a:pos x="512" y="280"/>
                </a:cxn>
                <a:cxn ang="0">
                  <a:pos x="512" y="280"/>
                </a:cxn>
                <a:cxn ang="0">
                  <a:pos x="488" y="224"/>
                </a:cxn>
                <a:cxn ang="0">
                  <a:pos x="424" y="152"/>
                </a:cxn>
                <a:cxn ang="0">
                  <a:pos x="424" y="152"/>
                </a:cxn>
                <a:cxn ang="0">
                  <a:pos x="336" y="88"/>
                </a:cxn>
                <a:cxn ang="0">
                  <a:pos x="232" y="40"/>
                </a:cxn>
                <a:cxn ang="0">
                  <a:pos x="240" y="40"/>
                </a:cxn>
                <a:cxn ang="0">
                  <a:pos x="144" y="16"/>
                </a:cxn>
                <a:cxn ang="0">
                  <a:pos x="64" y="24"/>
                </a:cxn>
                <a:cxn ang="0">
                  <a:pos x="72" y="32"/>
                </a:cxn>
                <a:cxn ang="0">
                  <a:pos x="32" y="64"/>
                </a:cxn>
                <a:cxn ang="0">
                  <a:pos x="24" y="128"/>
                </a:cxn>
                <a:cxn ang="0">
                  <a:pos x="16" y="120"/>
                </a:cxn>
                <a:cxn ang="0">
                  <a:pos x="48" y="192"/>
                </a:cxn>
                <a:cxn ang="0">
                  <a:pos x="112" y="264"/>
                </a:cxn>
                <a:cxn ang="0">
                  <a:pos x="112" y="256"/>
                </a:cxn>
                <a:cxn ang="0">
                  <a:pos x="200" y="320"/>
                </a:cxn>
                <a:cxn ang="0">
                  <a:pos x="304" y="368"/>
                </a:cxn>
                <a:cxn ang="0">
                  <a:pos x="304" y="368"/>
                </a:cxn>
                <a:cxn ang="0">
                  <a:pos x="384" y="384"/>
                </a:cxn>
                <a:cxn ang="0">
                  <a:pos x="464" y="376"/>
                </a:cxn>
                <a:cxn ang="0">
                  <a:pos x="456" y="376"/>
                </a:cxn>
                <a:cxn ang="0">
                  <a:pos x="504" y="336"/>
                </a:cxn>
                <a:cxn ang="0">
                  <a:pos x="520" y="360"/>
                </a:cxn>
                <a:cxn ang="0">
                  <a:pos x="472" y="400"/>
                </a:cxn>
                <a:cxn ang="0">
                  <a:pos x="384" y="400"/>
                </a:cxn>
                <a:cxn ang="0">
                  <a:pos x="384" y="408"/>
                </a:cxn>
                <a:cxn ang="0">
                  <a:pos x="296" y="392"/>
                </a:cxn>
                <a:cxn ang="0">
                  <a:pos x="184" y="344"/>
                </a:cxn>
                <a:cxn ang="0">
                  <a:pos x="184" y="344"/>
                </a:cxn>
                <a:cxn ang="0">
                  <a:pos x="96" y="280"/>
                </a:cxn>
                <a:cxn ang="0">
                  <a:pos x="32" y="208"/>
                </a:cxn>
                <a:cxn ang="0">
                  <a:pos x="32" y="192"/>
                </a:cxn>
                <a:cxn ang="0">
                  <a:pos x="0" y="120"/>
                </a:cxn>
                <a:cxn ang="0">
                  <a:pos x="8" y="56"/>
                </a:cxn>
                <a:cxn ang="0">
                  <a:pos x="8" y="48"/>
                </a:cxn>
                <a:cxn ang="0">
                  <a:pos x="56" y="8"/>
                </a:cxn>
                <a:cxn ang="0">
                  <a:pos x="144" y="0"/>
                </a:cxn>
                <a:cxn ang="0">
                  <a:pos x="152" y="0"/>
                </a:cxn>
                <a:cxn ang="0">
                  <a:pos x="248" y="16"/>
                </a:cxn>
                <a:cxn ang="0">
                  <a:pos x="352" y="64"/>
                </a:cxn>
                <a:cxn ang="0">
                  <a:pos x="352" y="64"/>
                </a:cxn>
                <a:cxn ang="0">
                  <a:pos x="440" y="128"/>
                </a:cxn>
                <a:cxn ang="0">
                  <a:pos x="504" y="208"/>
                </a:cxn>
                <a:cxn ang="0">
                  <a:pos x="504" y="208"/>
                </a:cxn>
                <a:cxn ang="0">
                  <a:pos x="528" y="280"/>
                </a:cxn>
                <a:cxn ang="0">
                  <a:pos x="528" y="352"/>
                </a:cxn>
              </a:cxnLst>
              <a:rect l="0" t="0" r="r" b="b"/>
              <a:pathLst>
                <a:path w="536" h="408">
                  <a:moveTo>
                    <a:pt x="504" y="344"/>
                  </a:moveTo>
                  <a:lnTo>
                    <a:pt x="512" y="280"/>
                  </a:lnTo>
                  <a:lnTo>
                    <a:pt x="512" y="280"/>
                  </a:lnTo>
                  <a:lnTo>
                    <a:pt x="512" y="280"/>
                  </a:lnTo>
                  <a:lnTo>
                    <a:pt x="488" y="208"/>
                  </a:lnTo>
                  <a:lnTo>
                    <a:pt x="488" y="224"/>
                  </a:lnTo>
                  <a:lnTo>
                    <a:pt x="488" y="224"/>
                  </a:lnTo>
                  <a:lnTo>
                    <a:pt x="424" y="152"/>
                  </a:lnTo>
                  <a:lnTo>
                    <a:pt x="424" y="152"/>
                  </a:lnTo>
                  <a:lnTo>
                    <a:pt x="424" y="152"/>
                  </a:lnTo>
                  <a:lnTo>
                    <a:pt x="336" y="88"/>
                  </a:lnTo>
                  <a:lnTo>
                    <a:pt x="336" y="88"/>
                  </a:lnTo>
                  <a:lnTo>
                    <a:pt x="336" y="88"/>
                  </a:lnTo>
                  <a:lnTo>
                    <a:pt x="232" y="40"/>
                  </a:lnTo>
                  <a:lnTo>
                    <a:pt x="240" y="40"/>
                  </a:lnTo>
                  <a:lnTo>
                    <a:pt x="240" y="40"/>
                  </a:lnTo>
                  <a:lnTo>
                    <a:pt x="144" y="24"/>
                  </a:lnTo>
                  <a:lnTo>
                    <a:pt x="144" y="16"/>
                  </a:lnTo>
                  <a:lnTo>
                    <a:pt x="144" y="16"/>
                  </a:lnTo>
                  <a:lnTo>
                    <a:pt x="64" y="24"/>
                  </a:lnTo>
                  <a:lnTo>
                    <a:pt x="72" y="32"/>
                  </a:lnTo>
                  <a:lnTo>
                    <a:pt x="72" y="32"/>
                  </a:lnTo>
                  <a:lnTo>
                    <a:pt x="24" y="72"/>
                  </a:lnTo>
                  <a:lnTo>
                    <a:pt x="32" y="64"/>
                  </a:lnTo>
                  <a:lnTo>
                    <a:pt x="32" y="64"/>
                  </a:lnTo>
                  <a:lnTo>
                    <a:pt x="24" y="128"/>
                  </a:lnTo>
                  <a:lnTo>
                    <a:pt x="16" y="120"/>
                  </a:lnTo>
                  <a:lnTo>
                    <a:pt x="16" y="120"/>
                  </a:lnTo>
                  <a:lnTo>
                    <a:pt x="48" y="192"/>
                  </a:lnTo>
                  <a:lnTo>
                    <a:pt x="48" y="192"/>
                  </a:lnTo>
                  <a:lnTo>
                    <a:pt x="48" y="192"/>
                  </a:lnTo>
                  <a:lnTo>
                    <a:pt x="112" y="264"/>
                  </a:lnTo>
                  <a:lnTo>
                    <a:pt x="112" y="256"/>
                  </a:lnTo>
                  <a:lnTo>
                    <a:pt x="112" y="256"/>
                  </a:lnTo>
                  <a:lnTo>
                    <a:pt x="200" y="320"/>
                  </a:lnTo>
                  <a:lnTo>
                    <a:pt x="200" y="320"/>
                  </a:lnTo>
                  <a:lnTo>
                    <a:pt x="200" y="320"/>
                  </a:lnTo>
                  <a:lnTo>
                    <a:pt x="304" y="368"/>
                  </a:lnTo>
                  <a:lnTo>
                    <a:pt x="304" y="368"/>
                  </a:lnTo>
                  <a:lnTo>
                    <a:pt x="304" y="368"/>
                  </a:lnTo>
                  <a:lnTo>
                    <a:pt x="392" y="384"/>
                  </a:lnTo>
                  <a:lnTo>
                    <a:pt x="384" y="384"/>
                  </a:lnTo>
                  <a:lnTo>
                    <a:pt x="384" y="384"/>
                  </a:lnTo>
                  <a:lnTo>
                    <a:pt x="464" y="376"/>
                  </a:lnTo>
                  <a:lnTo>
                    <a:pt x="456" y="376"/>
                  </a:lnTo>
                  <a:lnTo>
                    <a:pt x="456" y="376"/>
                  </a:lnTo>
                  <a:lnTo>
                    <a:pt x="504" y="336"/>
                  </a:lnTo>
                  <a:lnTo>
                    <a:pt x="504" y="336"/>
                  </a:lnTo>
                  <a:lnTo>
                    <a:pt x="520" y="360"/>
                  </a:lnTo>
                  <a:lnTo>
                    <a:pt x="520" y="360"/>
                  </a:lnTo>
                  <a:lnTo>
                    <a:pt x="472" y="400"/>
                  </a:lnTo>
                  <a:lnTo>
                    <a:pt x="472" y="400"/>
                  </a:lnTo>
                  <a:lnTo>
                    <a:pt x="464" y="392"/>
                  </a:lnTo>
                  <a:lnTo>
                    <a:pt x="384" y="400"/>
                  </a:lnTo>
                  <a:lnTo>
                    <a:pt x="384" y="400"/>
                  </a:lnTo>
                  <a:lnTo>
                    <a:pt x="384" y="408"/>
                  </a:lnTo>
                  <a:lnTo>
                    <a:pt x="296" y="392"/>
                  </a:lnTo>
                  <a:lnTo>
                    <a:pt x="296" y="392"/>
                  </a:lnTo>
                  <a:lnTo>
                    <a:pt x="288" y="392"/>
                  </a:lnTo>
                  <a:lnTo>
                    <a:pt x="184" y="344"/>
                  </a:lnTo>
                  <a:lnTo>
                    <a:pt x="184" y="344"/>
                  </a:lnTo>
                  <a:lnTo>
                    <a:pt x="184" y="344"/>
                  </a:lnTo>
                  <a:lnTo>
                    <a:pt x="96" y="280"/>
                  </a:lnTo>
                  <a:lnTo>
                    <a:pt x="96" y="280"/>
                  </a:lnTo>
                  <a:lnTo>
                    <a:pt x="96" y="280"/>
                  </a:lnTo>
                  <a:lnTo>
                    <a:pt x="32" y="208"/>
                  </a:lnTo>
                  <a:lnTo>
                    <a:pt x="32" y="208"/>
                  </a:lnTo>
                  <a:lnTo>
                    <a:pt x="32" y="192"/>
                  </a:lnTo>
                  <a:lnTo>
                    <a:pt x="0" y="120"/>
                  </a:lnTo>
                  <a:lnTo>
                    <a:pt x="0" y="120"/>
                  </a:lnTo>
                  <a:lnTo>
                    <a:pt x="0" y="120"/>
                  </a:lnTo>
                  <a:lnTo>
                    <a:pt x="8" y="56"/>
                  </a:lnTo>
                  <a:lnTo>
                    <a:pt x="8" y="56"/>
                  </a:lnTo>
                  <a:lnTo>
                    <a:pt x="8" y="48"/>
                  </a:lnTo>
                  <a:lnTo>
                    <a:pt x="56" y="8"/>
                  </a:lnTo>
                  <a:lnTo>
                    <a:pt x="56" y="8"/>
                  </a:lnTo>
                  <a:lnTo>
                    <a:pt x="64" y="8"/>
                  </a:lnTo>
                  <a:lnTo>
                    <a:pt x="144" y="0"/>
                  </a:lnTo>
                  <a:lnTo>
                    <a:pt x="144" y="0"/>
                  </a:lnTo>
                  <a:lnTo>
                    <a:pt x="152" y="0"/>
                  </a:lnTo>
                  <a:lnTo>
                    <a:pt x="248" y="16"/>
                  </a:lnTo>
                  <a:lnTo>
                    <a:pt x="248" y="16"/>
                  </a:lnTo>
                  <a:lnTo>
                    <a:pt x="248" y="16"/>
                  </a:lnTo>
                  <a:lnTo>
                    <a:pt x="352" y="64"/>
                  </a:lnTo>
                  <a:lnTo>
                    <a:pt x="352" y="64"/>
                  </a:lnTo>
                  <a:lnTo>
                    <a:pt x="352" y="64"/>
                  </a:lnTo>
                  <a:lnTo>
                    <a:pt x="440" y="128"/>
                  </a:lnTo>
                  <a:lnTo>
                    <a:pt x="440" y="128"/>
                  </a:lnTo>
                  <a:lnTo>
                    <a:pt x="440" y="136"/>
                  </a:lnTo>
                  <a:lnTo>
                    <a:pt x="504" y="208"/>
                  </a:lnTo>
                  <a:lnTo>
                    <a:pt x="504" y="208"/>
                  </a:lnTo>
                  <a:lnTo>
                    <a:pt x="504" y="208"/>
                  </a:lnTo>
                  <a:lnTo>
                    <a:pt x="528" y="280"/>
                  </a:lnTo>
                  <a:lnTo>
                    <a:pt x="528" y="280"/>
                  </a:lnTo>
                  <a:lnTo>
                    <a:pt x="536" y="288"/>
                  </a:lnTo>
                  <a:lnTo>
                    <a:pt x="528" y="352"/>
                  </a:lnTo>
                  <a:lnTo>
                    <a:pt x="504" y="34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57" name="Freeform 13"/>
            <p:cNvSpPr>
              <a:spLocks/>
            </p:cNvSpPr>
            <p:nvPr/>
          </p:nvSpPr>
          <p:spPr bwMode="auto">
            <a:xfrm>
              <a:off x="4449" y="1376"/>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58" name="Rectangle 14"/>
            <p:cNvSpPr>
              <a:spLocks noChangeArrowheads="1"/>
            </p:cNvSpPr>
            <p:nvPr/>
          </p:nvSpPr>
          <p:spPr bwMode="auto">
            <a:xfrm>
              <a:off x="4649" y="704"/>
              <a:ext cx="118"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400" b="1" i="0" u="none" strike="noStrike" cap="none">
                  <a:ln>
                    <a:noFill/>
                  </a:ln>
                  <a:solidFill>
                    <a:srgbClr val="001AE6"/>
                  </a:solidFill>
                  <a:effectLst/>
                  <a:latin typeface="Arial"/>
                  <a:ea typeface="SimHei" pitchFamily="2" charset="-122"/>
                  <a:cs typeface="+mn-cs"/>
                </a:rPr>
                <a:t>F</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1759" name="Rectangle 15"/>
            <p:cNvSpPr>
              <a:spLocks noChangeArrowheads="1"/>
            </p:cNvSpPr>
            <p:nvPr/>
          </p:nvSpPr>
          <p:spPr bwMode="auto">
            <a:xfrm>
              <a:off x="4401" y="1344"/>
              <a:ext cx="118"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2400" b="0" i="0" u="none" strike="noStrike" cap="none">
                  <a:ln>
                    <a:noFill/>
                  </a:ln>
                  <a:solidFill>
                    <a:srgbClr val="FF0000"/>
                  </a:solidFill>
                  <a:effectLst/>
                  <a:latin typeface="Symbol"/>
                  <a:ea typeface="SimHei" pitchFamily="2" charset="-122"/>
                  <a:cs typeface="+mn-cs"/>
                </a:rPr>
                <a:t>D</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1760" name="Rectangle 16"/>
            <p:cNvSpPr>
              <a:spLocks noChangeArrowheads="1"/>
            </p:cNvSpPr>
            <p:nvPr/>
          </p:nvSpPr>
          <p:spPr bwMode="auto">
            <a:xfrm>
              <a:off x="4513" y="1352"/>
              <a:ext cx="140"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400" b="1" i="0" u="none" strike="noStrike" cap="none">
                  <a:ln>
                    <a:noFill/>
                  </a:ln>
                  <a:solidFill>
                    <a:srgbClr val="FF0000"/>
                  </a:solidFill>
                  <a:effectLst/>
                  <a:latin typeface="Arial"/>
                  <a:ea typeface="SimHei" pitchFamily="2" charset="-122"/>
                  <a:cs typeface="+mn-cs"/>
                </a:rPr>
                <a:t>A</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1761" name="Rectangle 17"/>
            <p:cNvSpPr>
              <a:spLocks noChangeArrowheads="1"/>
            </p:cNvSpPr>
            <p:nvPr/>
          </p:nvSpPr>
          <p:spPr bwMode="auto">
            <a:xfrm>
              <a:off x="4657" y="1856"/>
              <a:ext cx="117"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2400" b="0" i="0" u="none" strike="noStrike" cap="none">
                  <a:ln>
                    <a:noFill/>
                  </a:ln>
                  <a:solidFill>
                    <a:srgbClr val="001AE6"/>
                  </a:solidFill>
                  <a:effectLst/>
                  <a:latin typeface="Symbol"/>
                  <a:ea typeface="SimHei" pitchFamily="2" charset="-122"/>
                  <a:cs typeface="+mn-cs"/>
                </a:rPr>
                <a:t>s</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1762" name="Rectangle 18"/>
            <p:cNvSpPr>
              <a:spLocks noChangeArrowheads="1"/>
            </p:cNvSpPr>
            <p:nvPr/>
          </p:nvSpPr>
          <p:spPr bwMode="auto">
            <a:xfrm>
              <a:off x="4041" y="1088"/>
              <a:ext cx="135" cy="27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800" b="1" i="0" u="none" strike="noStrike" cap="none">
                  <a:ln>
                    <a:noFill/>
                  </a:ln>
                  <a:solidFill>
                    <a:srgbClr val="8099B3"/>
                  </a:solidFill>
                  <a:effectLst/>
                  <a:latin typeface="Courier New"/>
                  <a:ea typeface="SimHei" pitchFamily="2" charset="-122"/>
                  <a:cs typeface="+mn-cs"/>
                </a:rPr>
                <a:t>P</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1763" name="Freeform 19"/>
            <p:cNvSpPr>
              <a:spLocks/>
            </p:cNvSpPr>
            <p:nvPr/>
          </p:nvSpPr>
          <p:spPr bwMode="auto">
            <a:xfrm>
              <a:off x="4177" y="1216"/>
              <a:ext cx="88" cy="96"/>
            </a:xfrm>
            <a:custGeom>
              <a:avLst/>
              <a:gdLst/>
              <a:ahLst/>
              <a:cxnLst>
                <a:cxn ang="0">
                  <a:pos x="88" y="48"/>
                </a:cxn>
                <a:cxn ang="0">
                  <a:pos x="80" y="16"/>
                </a:cxn>
                <a:cxn ang="0">
                  <a:pos x="48" y="0"/>
                </a:cxn>
                <a:cxn ang="0">
                  <a:pos x="8" y="16"/>
                </a:cxn>
                <a:cxn ang="0">
                  <a:pos x="0" y="48"/>
                </a:cxn>
                <a:cxn ang="0">
                  <a:pos x="8" y="80"/>
                </a:cxn>
                <a:cxn ang="0">
                  <a:pos x="48" y="96"/>
                </a:cxn>
                <a:cxn ang="0">
                  <a:pos x="80" y="80"/>
                </a:cxn>
                <a:cxn ang="0">
                  <a:pos x="88" y="48"/>
                </a:cxn>
              </a:cxnLst>
              <a:rect l="0" t="0" r="r" b="b"/>
              <a:pathLst>
                <a:path w="88" h="96">
                  <a:moveTo>
                    <a:pt x="88" y="48"/>
                  </a:moveTo>
                  <a:lnTo>
                    <a:pt x="80" y="16"/>
                  </a:lnTo>
                  <a:lnTo>
                    <a:pt x="48" y="0"/>
                  </a:lnTo>
                  <a:lnTo>
                    <a:pt x="8" y="16"/>
                  </a:lnTo>
                  <a:lnTo>
                    <a:pt x="0" y="48"/>
                  </a:lnTo>
                  <a:lnTo>
                    <a:pt x="8" y="80"/>
                  </a:lnTo>
                  <a:lnTo>
                    <a:pt x="48" y="96"/>
                  </a:lnTo>
                  <a:lnTo>
                    <a:pt x="80" y="80"/>
                  </a:lnTo>
                  <a:lnTo>
                    <a:pt x="88" y="4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64" name="Freeform 20"/>
            <p:cNvSpPr>
              <a:spLocks/>
            </p:cNvSpPr>
            <p:nvPr/>
          </p:nvSpPr>
          <p:spPr bwMode="auto">
            <a:xfrm>
              <a:off x="4169" y="1208"/>
              <a:ext cx="112" cy="120"/>
            </a:xfrm>
            <a:custGeom>
              <a:avLst/>
              <a:gdLst/>
              <a:ahLst/>
              <a:cxnLst>
                <a:cxn ang="0">
                  <a:pos x="88" y="64"/>
                </a:cxn>
                <a:cxn ang="0">
                  <a:pos x="80" y="32"/>
                </a:cxn>
                <a:cxn ang="0">
                  <a:pos x="88" y="40"/>
                </a:cxn>
                <a:cxn ang="0">
                  <a:pos x="88" y="40"/>
                </a:cxn>
                <a:cxn ang="0">
                  <a:pos x="56" y="24"/>
                </a:cxn>
                <a:cxn ang="0">
                  <a:pos x="64" y="24"/>
                </a:cxn>
                <a:cxn ang="0">
                  <a:pos x="64" y="24"/>
                </a:cxn>
                <a:cxn ang="0">
                  <a:pos x="24" y="40"/>
                </a:cxn>
                <a:cxn ang="0">
                  <a:pos x="32" y="32"/>
                </a:cxn>
                <a:cxn ang="0">
                  <a:pos x="32" y="32"/>
                </a:cxn>
                <a:cxn ang="0">
                  <a:pos x="24" y="64"/>
                </a:cxn>
                <a:cxn ang="0">
                  <a:pos x="24" y="56"/>
                </a:cxn>
                <a:cxn ang="0">
                  <a:pos x="24" y="56"/>
                </a:cxn>
                <a:cxn ang="0">
                  <a:pos x="32" y="88"/>
                </a:cxn>
                <a:cxn ang="0">
                  <a:pos x="24" y="80"/>
                </a:cxn>
                <a:cxn ang="0">
                  <a:pos x="24" y="80"/>
                </a:cxn>
                <a:cxn ang="0">
                  <a:pos x="64" y="96"/>
                </a:cxn>
                <a:cxn ang="0">
                  <a:pos x="56" y="96"/>
                </a:cxn>
                <a:cxn ang="0">
                  <a:pos x="56" y="96"/>
                </a:cxn>
                <a:cxn ang="0">
                  <a:pos x="88" y="80"/>
                </a:cxn>
                <a:cxn ang="0">
                  <a:pos x="80" y="88"/>
                </a:cxn>
                <a:cxn ang="0">
                  <a:pos x="80" y="88"/>
                </a:cxn>
                <a:cxn ang="0">
                  <a:pos x="88" y="56"/>
                </a:cxn>
                <a:cxn ang="0">
                  <a:pos x="88" y="56"/>
                </a:cxn>
                <a:cxn ang="0">
                  <a:pos x="112" y="64"/>
                </a:cxn>
                <a:cxn ang="0">
                  <a:pos x="112" y="64"/>
                </a:cxn>
                <a:cxn ang="0">
                  <a:pos x="104" y="96"/>
                </a:cxn>
                <a:cxn ang="0">
                  <a:pos x="104" y="96"/>
                </a:cxn>
                <a:cxn ang="0">
                  <a:pos x="96" y="104"/>
                </a:cxn>
                <a:cxn ang="0">
                  <a:pos x="64" y="120"/>
                </a:cxn>
                <a:cxn ang="0">
                  <a:pos x="64" y="120"/>
                </a:cxn>
                <a:cxn ang="0">
                  <a:pos x="56" y="120"/>
                </a:cxn>
                <a:cxn ang="0">
                  <a:pos x="16" y="104"/>
                </a:cxn>
                <a:cxn ang="0">
                  <a:pos x="16" y="104"/>
                </a:cxn>
                <a:cxn ang="0">
                  <a:pos x="8" y="96"/>
                </a:cxn>
                <a:cxn ang="0">
                  <a:pos x="0" y="64"/>
                </a:cxn>
                <a:cxn ang="0">
                  <a:pos x="0" y="64"/>
                </a:cxn>
                <a:cxn ang="0">
                  <a:pos x="0" y="56"/>
                </a:cxn>
                <a:cxn ang="0">
                  <a:pos x="8" y="24"/>
                </a:cxn>
                <a:cxn ang="0">
                  <a:pos x="8" y="24"/>
                </a:cxn>
                <a:cxn ang="0">
                  <a:pos x="16" y="16"/>
                </a:cxn>
                <a:cxn ang="0">
                  <a:pos x="56" y="0"/>
                </a:cxn>
                <a:cxn ang="0">
                  <a:pos x="56" y="0"/>
                </a:cxn>
                <a:cxn ang="0">
                  <a:pos x="64" y="0"/>
                </a:cxn>
                <a:cxn ang="0">
                  <a:pos x="96" y="16"/>
                </a:cxn>
                <a:cxn ang="0">
                  <a:pos x="96" y="16"/>
                </a:cxn>
                <a:cxn ang="0">
                  <a:pos x="104" y="24"/>
                </a:cxn>
                <a:cxn ang="0">
                  <a:pos x="112" y="56"/>
                </a:cxn>
                <a:cxn ang="0">
                  <a:pos x="88" y="64"/>
                </a:cxn>
              </a:cxnLst>
              <a:rect l="0" t="0" r="r" b="b"/>
              <a:pathLst>
                <a:path w="112" h="120">
                  <a:moveTo>
                    <a:pt x="88" y="64"/>
                  </a:moveTo>
                  <a:lnTo>
                    <a:pt x="80" y="32"/>
                  </a:lnTo>
                  <a:lnTo>
                    <a:pt x="88" y="40"/>
                  </a:lnTo>
                  <a:lnTo>
                    <a:pt x="88" y="40"/>
                  </a:lnTo>
                  <a:lnTo>
                    <a:pt x="56" y="24"/>
                  </a:lnTo>
                  <a:lnTo>
                    <a:pt x="64" y="24"/>
                  </a:lnTo>
                  <a:lnTo>
                    <a:pt x="64" y="24"/>
                  </a:lnTo>
                  <a:lnTo>
                    <a:pt x="24" y="40"/>
                  </a:lnTo>
                  <a:lnTo>
                    <a:pt x="32" y="32"/>
                  </a:lnTo>
                  <a:lnTo>
                    <a:pt x="32" y="32"/>
                  </a:lnTo>
                  <a:lnTo>
                    <a:pt x="24" y="64"/>
                  </a:lnTo>
                  <a:lnTo>
                    <a:pt x="24" y="56"/>
                  </a:lnTo>
                  <a:lnTo>
                    <a:pt x="24" y="56"/>
                  </a:lnTo>
                  <a:lnTo>
                    <a:pt x="32" y="88"/>
                  </a:lnTo>
                  <a:lnTo>
                    <a:pt x="24" y="80"/>
                  </a:lnTo>
                  <a:lnTo>
                    <a:pt x="24" y="80"/>
                  </a:lnTo>
                  <a:lnTo>
                    <a:pt x="64" y="96"/>
                  </a:lnTo>
                  <a:lnTo>
                    <a:pt x="56" y="96"/>
                  </a:lnTo>
                  <a:lnTo>
                    <a:pt x="56" y="96"/>
                  </a:lnTo>
                  <a:lnTo>
                    <a:pt x="88" y="80"/>
                  </a:lnTo>
                  <a:lnTo>
                    <a:pt x="80" y="88"/>
                  </a:lnTo>
                  <a:lnTo>
                    <a:pt x="80" y="88"/>
                  </a:lnTo>
                  <a:lnTo>
                    <a:pt x="88" y="56"/>
                  </a:lnTo>
                  <a:lnTo>
                    <a:pt x="88" y="56"/>
                  </a:lnTo>
                  <a:lnTo>
                    <a:pt x="112" y="64"/>
                  </a:lnTo>
                  <a:lnTo>
                    <a:pt x="112" y="64"/>
                  </a:lnTo>
                  <a:lnTo>
                    <a:pt x="104" y="96"/>
                  </a:lnTo>
                  <a:lnTo>
                    <a:pt x="104" y="96"/>
                  </a:lnTo>
                  <a:lnTo>
                    <a:pt x="96" y="104"/>
                  </a:lnTo>
                  <a:lnTo>
                    <a:pt x="64" y="120"/>
                  </a:lnTo>
                  <a:lnTo>
                    <a:pt x="64" y="120"/>
                  </a:lnTo>
                  <a:lnTo>
                    <a:pt x="56" y="120"/>
                  </a:lnTo>
                  <a:lnTo>
                    <a:pt x="16" y="104"/>
                  </a:lnTo>
                  <a:lnTo>
                    <a:pt x="16" y="104"/>
                  </a:lnTo>
                  <a:lnTo>
                    <a:pt x="8" y="96"/>
                  </a:lnTo>
                  <a:lnTo>
                    <a:pt x="0" y="64"/>
                  </a:lnTo>
                  <a:lnTo>
                    <a:pt x="0" y="64"/>
                  </a:lnTo>
                  <a:lnTo>
                    <a:pt x="0" y="56"/>
                  </a:lnTo>
                  <a:lnTo>
                    <a:pt x="8" y="24"/>
                  </a:lnTo>
                  <a:lnTo>
                    <a:pt x="8" y="24"/>
                  </a:lnTo>
                  <a:lnTo>
                    <a:pt x="16" y="16"/>
                  </a:lnTo>
                  <a:lnTo>
                    <a:pt x="56" y="0"/>
                  </a:lnTo>
                  <a:lnTo>
                    <a:pt x="56" y="0"/>
                  </a:lnTo>
                  <a:lnTo>
                    <a:pt x="64" y="0"/>
                  </a:lnTo>
                  <a:lnTo>
                    <a:pt x="96" y="16"/>
                  </a:lnTo>
                  <a:lnTo>
                    <a:pt x="96" y="16"/>
                  </a:lnTo>
                  <a:lnTo>
                    <a:pt x="104" y="24"/>
                  </a:lnTo>
                  <a:lnTo>
                    <a:pt x="112" y="56"/>
                  </a:lnTo>
                  <a:lnTo>
                    <a:pt x="88" y="6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65" name="Freeform 21"/>
            <p:cNvSpPr>
              <a:spLocks/>
            </p:cNvSpPr>
            <p:nvPr/>
          </p:nvSpPr>
          <p:spPr bwMode="auto">
            <a:xfrm>
              <a:off x="4257" y="1264"/>
              <a:ext cx="24" cy="8"/>
            </a:xfrm>
            <a:custGeom>
              <a:avLst/>
              <a:gdLst/>
              <a:ahLst/>
              <a:cxnLst>
                <a:cxn ang="0">
                  <a:pos x="0" y="0"/>
                </a:cxn>
                <a:cxn ang="0">
                  <a:pos x="0" y="0"/>
                </a:cxn>
                <a:cxn ang="0">
                  <a:pos x="0" y="8"/>
                </a:cxn>
                <a:cxn ang="0">
                  <a:pos x="24" y="0"/>
                </a:cxn>
                <a:cxn ang="0">
                  <a:pos x="24" y="8"/>
                </a:cxn>
                <a:cxn ang="0">
                  <a:pos x="24" y="8"/>
                </a:cxn>
                <a:cxn ang="0">
                  <a:pos x="0" y="0"/>
                </a:cxn>
              </a:cxnLst>
              <a:rect l="0" t="0" r="r" b="b"/>
              <a:pathLst>
                <a:path w="24" h="8">
                  <a:moveTo>
                    <a:pt x="0" y="0"/>
                  </a:moveTo>
                  <a:lnTo>
                    <a:pt x="0" y="0"/>
                  </a:lnTo>
                  <a:lnTo>
                    <a:pt x="0" y="8"/>
                  </a:lnTo>
                  <a:lnTo>
                    <a:pt x="24" y="0"/>
                  </a:lnTo>
                  <a:lnTo>
                    <a:pt x="24" y="8"/>
                  </a:lnTo>
                  <a:lnTo>
                    <a:pt x="24" y="8"/>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66" name="Freeform 22"/>
            <p:cNvSpPr>
              <a:spLocks/>
            </p:cNvSpPr>
            <p:nvPr/>
          </p:nvSpPr>
          <p:spPr bwMode="auto">
            <a:xfrm>
              <a:off x="4529" y="1008"/>
              <a:ext cx="24" cy="24"/>
            </a:xfrm>
            <a:custGeom>
              <a:avLst/>
              <a:gdLst/>
              <a:ahLst/>
              <a:cxnLst>
                <a:cxn ang="0">
                  <a:pos x="24" y="0"/>
                </a:cxn>
                <a:cxn ang="0">
                  <a:pos x="16" y="0"/>
                </a:cxn>
                <a:cxn ang="0">
                  <a:pos x="8" y="0"/>
                </a:cxn>
                <a:cxn ang="0">
                  <a:pos x="0" y="8"/>
                </a:cxn>
                <a:cxn ang="0">
                  <a:pos x="8" y="16"/>
                </a:cxn>
                <a:cxn ang="0">
                  <a:pos x="16" y="24"/>
                </a:cxn>
                <a:cxn ang="0">
                  <a:pos x="24" y="16"/>
                </a:cxn>
                <a:cxn ang="0">
                  <a:pos x="24" y="8"/>
                </a:cxn>
                <a:cxn ang="0">
                  <a:pos x="24" y="0"/>
                </a:cxn>
              </a:cxnLst>
              <a:rect l="0" t="0" r="r" b="b"/>
              <a:pathLst>
                <a:path w="24" h="24">
                  <a:moveTo>
                    <a:pt x="24" y="0"/>
                  </a:moveTo>
                  <a:lnTo>
                    <a:pt x="16" y="0"/>
                  </a:lnTo>
                  <a:lnTo>
                    <a:pt x="8" y="0"/>
                  </a:lnTo>
                  <a:lnTo>
                    <a:pt x="0" y="8"/>
                  </a:lnTo>
                  <a:lnTo>
                    <a:pt x="8" y="16"/>
                  </a:lnTo>
                  <a:lnTo>
                    <a:pt x="16" y="24"/>
                  </a:lnTo>
                  <a:lnTo>
                    <a:pt x="24" y="16"/>
                  </a:lnTo>
                  <a:lnTo>
                    <a:pt x="24" y="8"/>
                  </a:lnTo>
                  <a:lnTo>
                    <a:pt x="24"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67" name="Freeform 23"/>
            <p:cNvSpPr>
              <a:spLocks/>
            </p:cNvSpPr>
            <p:nvPr/>
          </p:nvSpPr>
          <p:spPr bwMode="auto">
            <a:xfrm>
              <a:off x="4521" y="912"/>
              <a:ext cx="168" cy="144"/>
            </a:xfrm>
            <a:custGeom>
              <a:avLst/>
              <a:gdLst/>
              <a:ahLst/>
              <a:cxnLst>
                <a:cxn ang="0">
                  <a:pos x="24" y="104"/>
                </a:cxn>
                <a:cxn ang="0">
                  <a:pos x="0" y="72"/>
                </a:cxn>
                <a:cxn ang="0">
                  <a:pos x="0" y="72"/>
                </a:cxn>
                <a:cxn ang="0">
                  <a:pos x="0" y="72"/>
                </a:cxn>
                <a:cxn ang="0">
                  <a:pos x="144" y="16"/>
                </a:cxn>
                <a:cxn ang="0">
                  <a:pos x="168" y="0"/>
                </a:cxn>
                <a:cxn ang="0">
                  <a:pos x="152" y="24"/>
                </a:cxn>
                <a:cxn ang="0">
                  <a:pos x="56" y="144"/>
                </a:cxn>
                <a:cxn ang="0">
                  <a:pos x="56" y="144"/>
                </a:cxn>
                <a:cxn ang="0">
                  <a:pos x="48" y="136"/>
                </a:cxn>
                <a:cxn ang="0">
                  <a:pos x="48" y="136"/>
                </a:cxn>
                <a:cxn ang="0">
                  <a:pos x="144" y="16"/>
                </a:cxn>
                <a:cxn ang="0">
                  <a:pos x="152" y="24"/>
                </a:cxn>
                <a:cxn ang="0">
                  <a:pos x="152" y="24"/>
                </a:cxn>
                <a:cxn ang="0">
                  <a:pos x="8" y="80"/>
                </a:cxn>
                <a:cxn ang="0">
                  <a:pos x="0" y="72"/>
                </a:cxn>
                <a:cxn ang="0">
                  <a:pos x="8" y="64"/>
                </a:cxn>
                <a:cxn ang="0">
                  <a:pos x="32" y="96"/>
                </a:cxn>
                <a:cxn ang="0">
                  <a:pos x="24" y="104"/>
                </a:cxn>
              </a:cxnLst>
              <a:rect l="0" t="0" r="r" b="b"/>
              <a:pathLst>
                <a:path w="168" h="144">
                  <a:moveTo>
                    <a:pt x="24" y="104"/>
                  </a:moveTo>
                  <a:lnTo>
                    <a:pt x="0" y="72"/>
                  </a:lnTo>
                  <a:lnTo>
                    <a:pt x="0" y="72"/>
                  </a:lnTo>
                  <a:lnTo>
                    <a:pt x="0" y="72"/>
                  </a:lnTo>
                  <a:lnTo>
                    <a:pt x="144" y="16"/>
                  </a:lnTo>
                  <a:lnTo>
                    <a:pt x="168" y="0"/>
                  </a:lnTo>
                  <a:lnTo>
                    <a:pt x="152" y="24"/>
                  </a:lnTo>
                  <a:lnTo>
                    <a:pt x="56" y="144"/>
                  </a:lnTo>
                  <a:lnTo>
                    <a:pt x="56" y="144"/>
                  </a:lnTo>
                  <a:lnTo>
                    <a:pt x="48" y="136"/>
                  </a:lnTo>
                  <a:lnTo>
                    <a:pt x="48" y="136"/>
                  </a:lnTo>
                  <a:lnTo>
                    <a:pt x="144" y="16"/>
                  </a:lnTo>
                  <a:lnTo>
                    <a:pt x="152" y="24"/>
                  </a:lnTo>
                  <a:lnTo>
                    <a:pt x="152" y="24"/>
                  </a:lnTo>
                  <a:lnTo>
                    <a:pt x="8" y="80"/>
                  </a:lnTo>
                  <a:lnTo>
                    <a:pt x="0" y="72"/>
                  </a:lnTo>
                  <a:lnTo>
                    <a:pt x="8" y="64"/>
                  </a:lnTo>
                  <a:lnTo>
                    <a:pt x="32" y="96"/>
                  </a:lnTo>
                  <a:lnTo>
                    <a:pt x="24" y="10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68" name="Freeform 24"/>
            <p:cNvSpPr>
              <a:spLocks/>
            </p:cNvSpPr>
            <p:nvPr/>
          </p:nvSpPr>
          <p:spPr bwMode="auto">
            <a:xfrm>
              <a:off x="4545" y="1008"/>
              <a:ext cx="32" cy="40"/>
            </a:xfrm>
            <a:custGeom>
              <a:avLst/>
              <a:gdLst/>
              <a:ahLst/>
              <a:cxnLst>
                <a:cxn ang="0">
                  <a:pos x="24" y="40"/>
                </a:cxn>
                <a:cxn ang="0">
                  <a:pos x="0" y="8"/>
                </a:cxn>
                <a:cxn ang="0">
                  <a:pos x="8" y="0"/>
                </a:cxn>
                <a:cxn ang="0">
                  <a:pos x="8" y="0"/>
                </a:cxn>
                <a:cxn ang="0">
                  <a:pos x="8" y="0"/>
                </a:cxn>
                <a:cxn ang="0">
                  <a:pos x="32" y="32"/>
                </a:cxn>
                <a:cxn ang="0">
                  <a:pos x="24" y="40"/>
                </a:cxn>
              </a:cxnLst>
              <a:rect l="0" t="0" r="r" b="b"/>
              <a:pathLst>
                <a:path w="32" h="40">
                  <a:moveTo>
                    <a:pt x="24" y="40"/>
                  </a:moveTo>
                  <a:lnTo>
                    <a:pt x="0" y="8"/>
                  </a:lnTo>
                  <a:lnTo>
                    <a:pt x="8" y="0"/>
                  </a:lnTo>
                  <a:lnTo>
                    <a:pt x="8" y="0"/>
                  </a:lnTo>
                  <a:lnTo>
                    <a:pt x="8" y="0"/>
                  </a:lnTo>
                  <a:lnTo>
                    <a:pt x="32" y="32"/>
                  </a:lnTo>
                  <a:lnTo>
                    <a:pt x="24" y="4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69" name="Freeform 25"/>
            <p:cNvSpPr>
              <a:spLocks/>
            </p:cNvSpPr>
            <p:nvPr/>
          </p:nvSpPr>
          <p:spPr bwMode="auto">
            <a:xfrm>
              <a:off x="4521" y="928"/>
              <a:ext cx="144" cy="120"/>
            </a:xfrm>
            <a:custGeom>
              <a:avLst/>
              <a:gdLst/>
              <a:ahLst/>
              <a:cxnLst>
                <a:cxn ang="0">
                  <a:pos x="24" y="88"/>
                </a:cxn>
                <a:cxn ang="0">
                  <a:pos x="0" y="56"/>
                </a:cxn>
                <a:cxn ang="0">
                  <a:pos x="144" y="0"/>
                </a:cxn>
                <a:cxn ang="0">
                  <a:pos x="48" y="120"/>
                </a:cxn>
                <a:cxn ang="0">
                  <a:pos x="24" y="88"/>
                </a:cxn>
              </a:cxnLst>
              <a:rect l="0" t="0" r="r" b="b"/>
              <a:pathLst>
                <a:path w="144" h="120">
                  <a:moveTo>
                    <a:pt x="24" y="88"/>
                  </a:moveTo>
                  <a:lnTo>
                    <a:pt x="0" y="56"/>
                  </a:lnTo>
                  <a:lnTo>
                    <a:pt x="144" y="0"/>
                  </a:lnTo>
                  <a:lnTo>
                    <a:pt x="48" y="120"/>
                  </a:lnTo>
                  <a:lnTo>
                    <a:pt x="24" y="8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70" name="Freeform 26"/>
            <p:cNvSpPr>
              <a:spLocks/>
            </p:cNvSpPr>
            <p:nvPr/>
          </p:nvSpPr>
          <p:spPr bwMode="auto">
            <a:xfrm>
              <a:off x="4217" y="1232"/>
              <a:ext cx="24" cy="24"/>
            </a:xfrm>
            <a:custGeom>
              <a:avLst/>
              <a:gdLst/>
              <a:ahLst/>
              <a:cxnLst>
                <a:cxn ang="0">
                  <a:pos x="8" y="0"/>
                </a:cxn>
                <a:cxn ang="0">
                  <a:pos x="0" y="8"/>
                </a:cxn>
                <a:cxn ang="0">
                  <a:pos x="16" y="24"/>
                </a:cxn>
                <a:cxn ang="0">
                  <a:pos x="24" y="16"/>
                </a:cxn>
                <a:cxn ang="0">
                  <a:pos x="8" y="0"/>
                </a:cxn>
              </a:cxnLst>
              <a:rect l="0" t="0" r="r" b="b"/>
              <a:pathLst>
                <a:path w="24" h="24">
                  <a:moveTo>
                    <a:pt x="8" y="0"/>
                  </a:moveTo>
                  <a:lnTo>
                    <a:pt x="0" y="8"/>
                  </a:lnTo>
                  <a:lnTo>
                    <a:pt x="16" y="24"/>
                  </a:lnTo>
                  <a:lnTo>
                    <a:pt x="24" y="16"/>
                  </a:lnTo>
                  <a:lnTo>
                    <a:pt x="8"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71" name="Freeform 27"/>
            <p:cNvSpPr>
              <a:spLocks/>
            </p:cNvSpPr>
            <p:nvPr/>
          </p:nvSpPr>
          <p:spPr bwMode="auto">
            <a:xfrm>
              <a:off x="4537" y="1000"/>
              <a:ext cx="24" cy="24"/>
            </a:xfrm>
            <a:custGeom>
              <a:avLst/>
              <a:gdLst/>
              <a:ahLst/>
              <a:cxnLst>
                <a:cxn ang="0">
                  <a:pos x="0" y="8"/>
                </a:cxn>
                <a:cxn ang="0">
                  <a:pos x="8" y="0"/>
                </a:cxn>
                <a:cxn ang="0">
                  <a:pos x="24" y="16"/>
                </a:cxn>
                <a:cxn ang="0">
                  <a:pos x="16" y="24"/>
                </a:cxn>
                <a:cxn ang="0">
                  <a:pos x="0" y="8"/>
                </a:cxn>
              </a:cxnLst>
              <a:rect l="0" t="0" r="r" b="b"/>
              <a:pathLst>
                <a:path w="24" h="24">
                  <a:moveTo>
                    <a:pt x="0" y="8"/>
                  </a:moveTo>
                  <a:lnTo>
                    <a:pt x="8" y="0"/>
                  </a:lnTo>
                  <a:lnTo>
                    <a:pt x="24" y="16"/>
                  </a:lnTo>
                  <a:lnTo>
                    <a:pt x="16" y="24"/>
                  </a:lnTo>
                  <a:lnTo>
                    <a:pt x="0" y="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72" name="Freeform 28"/>
            <p:cNvSpPr>
              <a:spLocks/>
            </p:cNvSpPr>
            <p:nvPr/>
          </p:nvSpPr>
          <p:spPr bwMode="auto">
            <a:xfrm>
              <a:off x="4225" y="1008"/>
              <a:ext cx="328" cy="240"/>
            </a:xfrm>
            <a:custGeom>
              <a:avLst/>
              <a:gdLst/>
              <a:ahLst/>
              <a:cxnLst>
                <a:cxn ang="0">
                  <a:pos x="0" y="224"/>
                </a:cxn>
                <a:cxn ang="0">
                  <a:pos x="16" y="240"/>
                </a:cxn>
                <a:cxn ang="0">
                  <a:pos x="328" y="16"/>
                </a:cxn>
                <a:cxn ang="0">
                  <a:pos x="312" y="0"/>
                </a:cxn>
                <a:cxn ang="0">
                  <a:pos x="0" y="224"/>
                </a:cxn>
              </a:cxnLst>
              <a:rect l="0" t="0" r="r" b="b"/>
              <a:pathLst>
                <a:path w="328" h="240">
                  <a:moveTo>
                    <a:pt x="0" y="224"/>
                  </a:moveTo>
                  <a:lnTo>
                    <a:pt x="16" y="240"/>
                  </a:lnTo>
                  <a:lnTo>
                    <a:pt x="328" y="16"/>
                  </a:lnTo>
                  <a:lnTo>
                    <a:pt x="312" y="0"/>
                  </a:lnTo>
                  <a:lnTo>
                    <a:pt x="0" y="22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73" name="Freeform 29"/>
            <p:cNvSpPr>
              <a:spLocks/>
            </p:cNvSpPr>
            <p:nvPr/>
          </p:nvSpPr>
          <p:spPr bwMode="auto">
            <a:xfrm>
              <a:off x="3472" y="1984"/>
              <a:ext cx="1498" cy="960"/>
            </a:xfrm>
            <a:custGeom>
              <a:avLst/>
              <a:gdLst/>
              <a:ahLst/>
              <a:cxnLst>
                <a:cxn ang="0">
                  <a:pos x="1490" y="904"/>
                </a:cxn>
                <a:cxn ang="0">
                  <a:pos x="1498" y="848"/>
                </a:cxn>
                <a:cxn ang="0">
                  <a:pos x="1482" y="784"/>
                </a:cxn>
                <a:cxn ang="0">
                  <a:pos x="1434" y="704"/>
                </a:cxn>
                <a:cxn ang="0">
                  <a:pos x="1362" y="624"/>
                </a:cxn>
                <a:cxn ang="0">
                  <a:pos x="1153" y="440"/>
                </a:cxn>
                <a:cxn ang="0">
                  <a:pos x="881" y="256"/>
                </a:cxn>
                <a:cxn ang="0">
                  <a:pos x="585" y="112"/>
                </a:cxn>
                <a:cxn ang="0">
                  <a:pos x="321" y="24"/>
                </a:cxn>
                <a:cxn ang="0">
                  <a:pos x="216" y="0"/>
                </a:cxn>
                <a:cxn ang="0">
                  <a:pos x="120" y="0"/>
                </a:cxn>
                <a:cxn ang="0">
                  <a:pos x="56" y="16"/>
                </a:cxn>
                <a:cxn ang="0">
                  <a:pos x="16" y="56"/>
                </a:cxn>
                <a:cxn ang="0">
                  <a:pos x="0" y="112"/>
                </a:cxn>
                <a:cxn ang="0">
                  <a:pos x="24" y="176"/>
                </a:cxn>
                <a:cxn ang="0">
                  <a:pos x="64" y="256"/>
                </a:cxn>
                <a:cxn ang="0">
                  <a:pos x="136" y="336"/>
                </a:cxn>
                <a:cxn ang="0">
                  <a:pos x="345" y="520"/>
                </a:cxn>
                <a:cxn ang="0">
                  <a:pos x="625" y="704"/>
                </a:cxn>
                <a:cxn ang="0">
                  <a:pos x="921" y="848"/>
                </a:cxn>
                <a:cxn ang="0">
                  <a:pos x="1177" y="936"/>
                </a:cxn>
                <a:cxn ang="0">
                  <a:pos x="1290" y="960"/>
                </a:cxn>
                <a:cxn ang="0">
                  <a:pos x="1378" y="960"/>
                </a:cxn>
                <a:cxn ang="0">
                  <a:pos x="1442" y="944"/>
                </a:cxn>
                <a:cxn ang="0">
                  <a:pos x="1490" y="904"/>
                </a:cxn>
              </a:cxnLst>
              <a:rect l="0" t="0" r="r" b="b"/>
              <a:pathLst>
                <a:path w="1498" h="960">
                  <a:moveTo>
                    <a:pt x="1490" y="904"/>
                  </a:moveTo>
                  <a:lnTo>
                    <a:pt x="1498" y="848"/>
                  </a:lnTo>
                  <a:lnTo>
                    <a:pt x="1482" y="784"/>
                  </a:lnTo>
                  <a:lnTo>
                    <a:pt x="1434" y="704"/>
                  </a:lnTo>
                  <a:lnTo>
                    <a:pt x="1362" y="624"/>
                  </a:lnTo>
                  <a:lnTo>
                    <a:pt x="1153" y="440"/>
                  </a:lnTo>
                  <a:lnTo>
                    <a:pt x="881" y="256"/>
                  </a:lnTo>
                  <a:lnTo>
                    <a:pt x="585" y="112"/>
                  </a:lnTo>
                  <a:lnTo>
                    <a:pt x="321" y="24"/>
                  </a:lnTo>
                  <a:lnTo>
                    <a:pt x="216" y="0"/>
                  </a:lnTo>
                  <a:lnTo>
                    <a:pt x="120" y="0"/>
                  </a:lnTo>
                  <a:lnTo>
                    <a:pt x="56" y="16"/>
                  </a:lnTo>
                  <a:lnTo>
                    <a:pt x="16" y="56"/>
                  </a:lnTo>
                  <a:lnTo>
                    <a:pt x="0" y="112"/>
                  </a:lnTo>
                  <a:lnTo>
                    <a:pt x="24" y="176"/>
                  </a:lnTo>
                  <a:lnTo>
                    <a:pt x="64" y="256"/>
                  </a:lnTo>
                  <a:lnTo>
                    <a:pt x="136" y="336"/>
                  </a:lnTo>
                  <a:lnTo>
                    <a:pt x="345" y="520"/>
                  </a:lnTo>
                  <a:lnTo>
                    <a:pt x="625" y="704"/>
                  </a:lnTo>
                  <a:lnTo>
                    <a:pt x="921" y="848"/>
                  </a:lnTo>
                  <a:lnTo>
                    <a:pt x="1177" y="936"/>
                  </a:lnTo>
                  <a:lnTo>
                    <a:pt x="1290" y="960"/>
                  </a:lnTo>
                  <a:lnTo>
                    <a:pt x="1378" y="960"/>
                  </a:lnTo>
                  <a:lnTo>
                    <a:pt x="1442" y="944"/>
                  </a:lnTo>
                  <a:lnTo>
                    <a:pt x="1490" y="90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74" name="Freeform 30"/>
            <p:cNvSpPr>
              <a:spLocks/>
            </p:cNvSpPr>
            <p:nvPr/>
          </p:nvSpPr>
          <p:spPr bwMode="auto">
            <a:xfrm>
              <a:off x="3464" y="1976"/>
              <a:ext cx="1522" cy="984"/>
            </a:xfrm>
            <a:custGeom>
              <a:avLst/>
              <a:gdLst/>
              <a:ahLst/>
              <a:cxnLst>
                <a:cxn ang="0">
                  <a:pos x="1498" y="856"/>
                </a:cxn>
                <a:cxn ang="0">
                  <a:pos x="1482" y="808"/>
                </a:cxn>
                <a:cxn ang="0">
                  <a:pos x="1434" y="728"/>
                </a:cxn>
                <a:cxn ang="0">
                  <a:pos x="1362" y="648"/>
                </a:cxn>
                <a:cxn ang="0">
                  <a:pos x="1153" y="464"/>
                </a:cxn>
                <a:cxn ang="0">
                  <a:pos x="881" y="280"/>
                </a:cxn>
                <a:cxn ang="0">
                  <a:pos x="593" y="136"/>
                </a:cxn>
                <a:cxn ang="0">
                  <a:pos x="329" y="48"/>
                </a:cxn>
                <a:cxn ang="0">
                  <a:pos x="224" y="24"/>
                </a:cxn>
                <a:cxn ang="0">
                  <a:pos x="128" y="16"/>
                </a:cxn>
                <a:cxn ang="0">
                  <a:pos x="72" y="40"/>
                </a:cxn>
                <a:cxn ang="0">
                  <a:pos x="40" y="72"/>
                </a:cxn>
                <a:cxn ang="0">
                  <a:pos x="16" y="120"/>
                </a:cxn>
                <a:cxn ang="0">
                  <a:pos x="40" y="184"/>
                </a:cxn>
                <a:cxn ang="0">
                  <a:pos x="80" y="264"/>
                </a:cxn>
                <a:cxn ang="0">
                  <a:pos x="152" y="344"/>
                </a:cxn>
                <a:cxn ang="0">
                  <a:pos x="361" y="520"/>
                </a:cxn>
                <a:cxn ang="0">
                  <a:pos x="641" y="704"/>
                </a:cxn>
                <a:cxn ang="0">
                  <a:pos x="937" y="848"/>
                </a:cxn>
                <a:cxn ang="0">
                  <a:pos x="1193" y="936"/>
                </a:cxn>
                <a:cxn ang="0">
                  <a:pos x="1298" y="960"/>
                </a:cxn>
                <a:cxn ang="0">
                  <a:pos x="1386" y="960"/>
                </a:cxn>
                <a:cxn ang="0">
                  <a:pos x="1442" y="944"/>
                </a:cxn>
                <a:cxn ang="0">
                  <a:pos x="1490" y="904"/>
                </a:cxn>
                <a:cxn ang="0">
                  <a:pos x="1458" y="968"/>
                </a:cxn>
                <a:cxn ang="0">
                  <a:pos x="1386" y="976"/>
                </a:cxn>
                <a:cxn ang="0">
                  <a:pos x="1298" y="984"/>
                </a:cxn>
                <a:cxn ang="0">
                  <a:pos x="1185" y="960"/>
                </a:cxn>
                <a:cxn ang="0">
                  <a:pos x="929" y="872"/>
                </a:cxn>
                <a:cxn ang="0">
                  <a:pos x="625" y="728"/>
                </a:cxn>
                <a:cxn ang="0">
                  <a:pos x="345" y="544"/>
                </a:cxn>
                <a:cxn ang="0">
                  <a:pos x="136" y="360"/>
                </a:cxn>
                <a:cxn ang="0">
                  <a:pos x="64" y="280"/>
                </a:cxn>
                <a:cxn ang="0">
                  <a:pos x="16" y="192"/>
                </a:cxn>
                <a:cxn ang="0">
                  <a:pos x="0" y="120"/>
                </a:cxn>
                <a:cxn ang="0">
                  <a:pos x="16" y="64"/>
                </a:cxn>
                <a:cxn ang="0">
                  <a:pos x="56" y="24"/>
                </a:cxn>
                <a:cxn ang="0">
                  <a:pos x="128" y="0"/>
                </a:cxn>
                <a:cxn ang="0">
                  <a:pos x="224" y="0"/>
                </a:cxn>
                <a:cxn ang="0">
                  <a:pos x="337" y="24"/>
                </a:cxn>
                <a:cxn ang="0">
                  <a:pos x="601" y="112"/>
                </a:cxn>
                <a:cxn ang="0">
                  <a:pos x="897" y="256"/>
                </a:cxn>
                <a:cxn ang="0">
                  <a:pos x="1169" y="440"/>
                </a:cxn>
                <a:cxn ang="0">
                  <a:pos x="1378" y="632"/>
                </a:cxn>
                <a:cxn ang="0">
                  <a:pos x="1450" y="712"/>
                </a:cxn>
                <a:cxn ang="0">
                  <a:pos x="1498" y="792"/>
                </a:cxn>
                <a:cxn ang="0">
                  <a:pos x="1514" y="856"/>
                </a:cxn>
                <a:cxn ang="0">
                  <a:pos x="1514" y="920"/>
                </a:cxn>
              </a:cxnLst>
              <a:rect l="0" t="0" r="r" b="b"/>
              <a:pathLst>
                <a:path w="1522" h="984">
                  <a:moveTo>
                    <a:pt x="1490" y="912"/>
                  </a:moveTo>
                  <a:lnTo>
                    <a:pt x="1498" y="856"/>
                  </a:lnTo>
                  <a:lnTo>
                    <a:pt x="1498" y="856"/>
                  </a:lnTo>
                  <a:lnTo>
                    <a:pt x="1498" y="856"/>
                  </a:lnTo>
                  <a:lnTo>
                    <a:pt x="1482" y="792"/>
                  </a:lnTo>
                  <a:lnTo>
                    <a:pt x="1482" y="808"/>
                  </a:lnTo>
                  <a:lnTo>
                    <a:pt x="1482" y="808"/>
                  </a:lnTo>
                  <a:lnTo>
                    <a:pt x="1434" y="728"/>
                  </a:lnTo>
                  <a:lnTo>
                    <a:pt x="1434" y="728"/>
                  </a:lnTo>
                  <a:lnTo>
                    <a:pt x="1434" y="728"/>
                  </a:lnTo>
                  <a:lnTo>
                    <a:pt x="1362" y="648"/>
                  </a:lnTo>
                  <a:lnTo>
                    <a:pt x="1362" y="648"/>
                  </a:lnTo>
                  <a:lnTo>
                    <a:pt x="1362" y="648"/>
                  </a:lnTo>
                  <a:lnTo>
                    <a:pt x="1153" y="464"/>
                  </a:lnTo>
                  <a:lnTo>
                    <a:pt x="1153" y="464"/>
                  </a:lnTo>
                  <a:lnTo>
                    <a:pt x="1153" y="464"/>
                  </a:lnTo>
                  <a:lnTo>
                    <a:pt x="881" y="280"/>
                  </a:lnTo>
                  <a:lnTo>
                    <a:pt x="881" y="280"/>
                  </a:lnTo>
                  <a:lnTo>
                    <a:pt x="881" y="280"/>
                  </a:lnTo>
                  <a:lnTo>
                    <a:pt x="585" y="136"/>
                  </a:lnTo>
                  <a:lnTo>
                    <a:pt x="593" y="136"/>
                  </a:lnTo>
                  <a:lnTo>
                    <a:pt x="593" y="136"/>
                  </a:lnTo>
                  <a:lnTo>
                    <a:pt x="329" y="48"/>
                  </a:lnTo>
                  <a:lnTo>
                    <a:pt x="329" y="48"/>
                  </a:lnTo>
                  <a:lnTo>
                    <a:pt x="329" y="48"/>
                  </a:lnTo>
                  <a:lnTo>
                    <a:pt x="224" y="24"/>
                  </a:lnTo>
                  <a:lnTo>
                    <a:pt x="224" y="24"/>
                  </a:lnTo>
                  <a:lnTo>
                    <a:pt x="224" y="24"/>
                  </a:lnTo>
                  <a:lnTo>
                    <a:pt x="128" y="24"/>
                  </a:lnTo>
                  <a:lnTo>
                    <a:pt x="128" y="16"/>
                  </a:lnTo>
                  <a:lnTo>
                    <a:pt x="128" y="16"/>
                  </a:lnTo>
                  <a:lnTo>
                    <a:pt x="64" y="32"/>
                  </a:lnTo>
                  <a:lnTo>
                    <a:pt x="72" y="40"/>
                  </a:lnTo>
                  <a:lnTo>
                    <a:pt x="72" y="40"/>
                  </a:lnTo>
                  <a:lnTo>
                    <a:pt x="32" y="80"/>
                  </a:lnTo>
                  <a:lnTo>
                    <a:pt x="40" y="72"/>
                  </a:lnTo>
                  <a:lnTo>
                    <a:pt x="40" y="72"/>
                  </a:lnTo>
                  <a:lnTo>
                    <a:pt x="24" y="128"/>
                  </a:lnTo>
                  <a:lnTo>
                    <a:pt x="16" y="120"/>
                  </a:lnTo>
                  <a:lnTo>
                    <a:pt x="16" y="120"/>
                  </a:lnTo>
                  <a:lnTo>
                    <a:pt x="40" y="184"/>
                  </a:lnTo>
                  <a:lnTo>
                    <a:pt x="40" y="184"/>
                  </a:lnTo>
                  <a:lnTo>
                    <a:pt x="40" y="184"/>
                  </a:lnTo>
                  <a:lnTo>
                    <a:pt x="80" y="264"/>
                  </a:lnTo>
                  <a:lnTo>
                    <a:pt x="80" y="264"/>
                  </a:lnTo>
                  <a:lnTo>
                    <a:pt x="80" y="264"/>
                  </a:lnTo>
                  <a:lnTo>
                    <a:pt x="152" y="344"/>
                  </a:lnTo>
                  <a:lnTo>
                    <a:pt x="152" y="344"/>
                  </a:lnTo>
                  <a:lnTo>
                    <a:pt x="152" y="344"/>
                  </a:lnTo>
                  <a:lnTo>
                    <a:pt x="361" y="528"/>
                  </a:lnTo>
                  <a:lnTo>
                    <a:pt x="361" y="520"/>
                  </a:lnTo>
                  <a:lnTo>
                    <a:pt x="361" y="520"/>
                  </a:lnTo>
                  <a:lnTo>
                    <a:pt x="641" y="704"/>
                  </a:lnTo>
                  <a:lnTo>
                    <a:pt x="641" y="704"/>
                  </a:lnTo>
                  <a:lnTo>
                    <a:pt x="641" y="704"/>
                  </a:lnTo>
                  <a:lnTo>
                    <a:pt x="937" y="848"/>
                  </a:lnTo>
                  <a:lnTo>
                    <a:pt x="937" y="848"/>
                  </a:lnTo>
                  <a:lnTo>
                    <a:pt x="937" y="848"/>
                  </a:lnTo>
                  <a:lnTo>
                    <a:pt x="1193" y="936"/>
                  </a:lnTo>
                  <a:lnTo>
                    <a:pt x="1193" y="936"/>
                  </a:lnTo>
                  <a:lnTo>
                    <a:pt x="1193" y="936"/>
                  </a:lnTo>
                  <a:lnTo>
                    <a:pt x="1306" y="960"/>
                  </a:lnTo>
                  <a:lnTo>
                    <a:pt x="1298" y="960"/>
                  </a:lnTo>
                  <a:lnTo>
                    <a:pt x="1298" y="960"/>
                  </a:lnTo>
                  <a:lnTo>
                    <a:pt x="1386" y="960"/>
                  </a:lnTo>
                  <a:lnTo>
                    <a:pt x="1386" y="960"/>
                  </a:lnTo>
                  <a:lnTo>
                    <a:pt x="1386" y="960"/>
                  </a:lnTo>
                  <a:lnTo>
                    <a:pt x="1450" y="944"/>
                  </a:lnTo>
                  <a:lnTo>
                    <a:pt x="1442" y="944"/>
                  </a:lnTo>
                  <a:lnTo>
                    <a:pt x="1442" y="944"/>
                  </a:lnTo>
                  <a:lnTo>
                    <a:pt x="1490" y="904"/>
                  </a:lnTo>
                  <a:lnTo>
                    <a:pt x="1490" y="904"/>
                  </a:lnTo>
                  <a:lnTo>
                    <a:pt x="1506" y="928"/>
                  </a:lnTo>
                  <a:lnTo>
                    <a:pt x="1506" y="928"/>
                  </a:lnTo>
                  <a:lnTo>
                    <a:pt x="1458" y="968"/>
                  </a:lnTo>
                  <a:lnTo>
                    <a:pt x="1458" y="968"/>
                  </a:lnTo>
                  <a:lnTo>
                    <a:pt x="1450" y="960"/>
                  </a:lnTo>
                  <a:lnTo>
                    <a:pt x="1386" y="976"/>
                  </a:lnTo>
                  <a:lnTo>
                    <a:pt x="1386" y="976"/>
                  </a:lnTo>
                  <a:lnTo>
                    <a:pt x="1386" y="984"/>
                  </a:lnTo>
                  <a:lnTo>
                    <a:pt x="1298" y="984"/>
                  </a:lnTo>
                  <a:lnTo>
                    <a:pt x="1298" y="984"/>
                  </a:lnTo>
                  <a:lnTo>
                    <a:pt x="1298" y="984"/>
                  </a:lnTo>
                  <a:lnTo>
                    <a:pt x="1185" y="960"/>
                  </a:lnTo>
                  <a:lnTo>
                    <a:pt x="1185" y="960"/>
                  </a:lnTo>
                  <a:lnTo>
                    <a:pt x="1185" y="960"/>
                  </a:lnTo>
                  <a:lnTo>
                    <a:pt x="929" y="872"/>
                  </a:lnTo>
                  <a:lnTo>
                    <a:pt x="929" y="872"/>
                  </a:lnTo>
                  <a:lnTo>
                    <a:pt x="921" y="872"/>
                  </a:lnTo>
                  <a:lnTo>
                    <a:pt x="625" y="728"/>
                  </a:lnTo>
                  <a:lnTo>
                    <a:pt x="625" y="728"/>
                  </a:lnTo>
                  <a:lnTo>
                    <a:pt x="625" y="728"/>
                  </a:lnTo>
                  <a:lnTo>
                    <a:pt x="345" y="544"/>
                  </a:lnTo>
                  <a:lnTo>
                    <a:pt x="345" y="544"/>
                  </a:lnTo>
                  <a:lnTo>
                    <a:pt x="345" y="544"/>
                  </a:lnTo>
                  <a:lnTo>
                    <a:pt x="136" y="360"/>
                  </a:lnTo>
                  <a:lnTo>
                    <a:pt x="136" y="360"/>
                  </a:lnTo>
                  <a:lnTo>
                    <a:pt x="136" y="360"/>
                  </a:lnTo>
                  <a:lnTo>
                    <a:pt x="64" y="280"/>
                  </a:lnTo>
                  <a:lnTo>
                    <a:pt x="64" y="280"/>
                  </a:lnTo>
                  <a:lnTo>
                    <a:pt x="56" y="272"/>
                  </a:lnTo>
                  <a:lnTo>
                    <a:pt x="16" y="192"/>
                  </a:lnTo>
                  <a:lnTo>
                    <a:pt x="16" y="192"/>
                  </a:lnTo>
                  <a:lnTo>
                    <a:pt x="24" y="184"/>
                  </a:lnTo>
                  <a:lnTo>
                    <a:pt x="0" y="120"/>
                  </a:lnTo>
                  <a:lnTo>
                    <a:pt x="0" y="120"/>
                  </a:lnTo>
                  <a:lnTo>
                    <a:pt x="0" y="120"/>
                  </a:lnTo>
                  <a:lnTo>
                    <a:pt x="16" y="64"/>
                  </a:lnTo>
                  <a:lnTo>
                    <a:pt x="16" y="64"/>
                  </a:lnTo>
                  <a:lnTo>
                    <a:pt x="16" y="64"/>
                  </a:lnTo>
                  <a:lnTo>
                    <a:pt x="56" y="24"/>
                  </a:lnTo>
                  <a:lnTo>
                    <a:pt x="56" y="24"/>
                  </a:lnTo>
                  <a:lnTo>
                    <a:pt x="64" y="16"/>
                  </a:lnTo>
                  <a:lnTo>
                    <a:pt x="128" y="0"/>
                  </a:lnTo>
                  <a:lnTo>
                    <a:pt x="128" y="0"/>
                  </a:lnTo>
                  <a:lnTo>
                    <a:pt x="128" y="0"/>
                  </a:lnTo>
                  <a:lnTo>
                    <a:pt x="224" y="0"/>
                  </a:lnTo>
                  <a:lnTo>
                    <a:pt x="224" y="0"/>
                  </a:lnTo>
                  <a:lnTo>
                    <a:pt x="232" y="0"/>
                  </a:lnTo>
                  <a:lnTo>
                    <a:pt x="337" y="24"/>
                  </a:lnTo>
                  <a:lnTo>
                    <a:pt x="337" y="24"/>
                  </a:lnTo>
                  <a:lnTo>
                    <a:pt x="337" y="24"/>
                  </a:lnTo>
                  <a:lnTo>
                    <a:pt x="601" y="112"/>
                  </a:lnTo>
                  <a:lnTo>
                    <a:pt x="601" y="112"/>
                  </a:lnTo>
                  <a:lnTo>
                    <a:pt x="601" y="112"/>
                  </a:lnTo>
                  <a:lnTo>
                    <a:pt x="897" y="256"/>
                  </a:lnTo>
                  <a:lnTo>
                    <a:pt x="897" y="256"/>
                  </a:lnTo>
                  <a:lnTo>
                    <a:pt x="897" y="256"/>
                  </a:lnTo>
                  <a:lnTo>
                    <a:pt x="1169" y="440"/>
                  </a:lnTo>
                  <a:lnTo>
                    <a:pt x="1169" y="440"/>
                  </a:lnTo>
                  <a:lnTo>
                    <a:pt x="1169" y="448"/>
                  </a:lnTo>
                  <a:lnTo>
                    <a:pt x="1378" y="632"/>
                  </a:lnTo>
                  <a:lnTo>
                    <a:pt x="1378" y="632"/>
                  </a:lnTo>
                  <a:lnTo>
                    <a:pt x="1378" y="632"/>
                  </a:lnTo>
                  <a:lnTo>
                    <a:pt x="1450" y="712"/>
                  </a:lnTo>
                  <a:lnTo>
                    <a:pt x="1450" y="712"/>
                  </a:lnTo>
                  <a:lnTo>
                    <a:pt x="1450" y="712"/>
                  </a:lnTo>
                  <a:lnTo>
                    <a:pt x="1498" y="792"/>
                  </a:lnTo>
                  <a:lnTo>
                    <a:pt x="1498" y="792"/>
                  </a:lnTo>
                  <a:lnTo>
                    <a:pt x="1498" y="792"/>
                  </a:lnTo>
                  <a:lnTo>
                    <a:pt x="1514" y="856"/>
                  </a:lnTo>
                  <a:lnTo>
                    <a:pt x="1514" y="856"/>
                  </a:lnTo>
                  <a:lnTo>
                    <a:pt x="1522" y="864"/>
                  </a:lnTo>
                  <a:lnTo>
                    <a:pt x="1514" y="920"/>
                  </a:lnTo>
                  <a:lnTo>
                    <a:pt x="1490" y="91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75" name="Freeform 31"/>
            <p:cNvSpPr>
              <a:spLocks/>
            </p:cNvSpPr>
            <p:nvPr/>
          </p:nvSpPr>
          <p:spPr bwMode="auto">
            <a:xfrm>
              <a:off x="4954" y="2880"/>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76" name="Freeform 32"/>
            <p:cNvSpPr>
              <a:spLocks/>
            </p:cNvSpPr>
            <p:nvPr/>
          </p:nvSpPr>
          <p:spPr bwMode="auto">
            <a:xfrm>
              <a:off x="3993" y="2240"/>
              <a:ext cx="520" cy="384"/>
            </a:xfrm>
            <a:custGeom>
              <a:avLst/>
              <a:gdLst/>
              <a:ahLst/>
              <a:cxnLst>
                <a:cxn ang="0">
                  <a:pos x="504" y="336"/>
                </a:cxn>
                <a:cxn ang="0">
                  <a:pos x="520" y="272"/>
                </a:cxn>
                <a:cxn ang="0">
                  <a:pos x="488" y="200"/>
                </a:cxn>
                <a:cxn ang="0">
                  <a:pos x="424" y="128"/>
                </a:cxn>
                <a:cxn ang="0">
                  <a:pos x="336" y="64"/>
                </a:cxn>
                <a:cxn ang="0">
                  <a:pos x="232" y="16"/>
                </a:cxn>
                <a:cxn ang="0">
                  <a:pos x="136" y="0"/>
                </a:cxn>
                <a:cxn ang="0">
                  <a:pos x="64" y="8"/>
                </a:cxn>
                <a:cxn ang="0">
                  <a:pos x="16" y="48"/>
                </a:cxn>
                <a:cxn ang="0">
                  <a:pos x="0" y="112"/>
                </a:cxn>
                <a:cxn ang="0">
                  <a:pos x="32" y="184"/>
                </a:cxn>
                <a:cxn ang="0">
                  <a:pos x="96" y="256"/>
                </a:cxn>
                <a:cxn ang="0">
                  <a:pos x="184" y="320"/>
                </a:cxn>
                <a:cxn ang="0">
                  <a:pos x="288" y="368"/>
                </a:cxn>
                <a:cxn ang="0">
                  <a:pos x="384" y="384"/>
                </a:cxn>
                <a:cxn ang="0">
                  <a:pos x="456" y="376"/>
                </a:cxn>
                <a:cxn ang="0">
                  <a:pos x="504" y="336"/>
                </a:cxn>
              </a:cxnLst>
              <a:rect l="0" t="0" r="r" b="b"/>
              <a:pathLst>
                <a:path w="520" h="384">
                  <a:moveTo>
                    <a:pt x="504" y="336"/>
                  </a:moveTo>
                  <a:lnTo>
                    <a:pt x="520" y="272"/>
                  </a:lnTo>
                  <a:lnTo>
                    <a:pt x="488" y="200"/>
                  </a:lnTo>
                  <a:lnTo>
                    <a:pt x="424" y="128"/>
                  </a:lnTo>
                  <a:lnTo>
                    <a:pt x="336" y="64"/>
                  </a:lnTo>
                  <a:lnTo>
                    <a:pt x="232" y="16"/>
                  </a:lnTo>
                  <a:lnTo>
                    <a:pt x="136" y="0"/>
                  </a:lnTo>
                  <a:lnTo>
                    <a:pt x="64" y="8"/>
                  </a:lnTo>
                  <a:lnTo>
                    <a:pt x="16" y="48"/>
                  </a:lnTo>
                  <a:lnTo>
                    <a:pt x="0" y="112"/>
                  </a:lnTo>
                  <a:lnTo>
                    <a:pt x="32" y="184"/>
                  </a:lnTo>
                  <a:lnTo>
                    <a:pt x="96" y="256"/>
                  </a:lnTo>
                  <a:lnTo>
                    <a:pt x="184" y="320"/>
                  </a:lnTo>
                  <a:lnTo>
                    <a:pt x="288" y="368"/>
                  </a:lnTo>
                  <a:lnTo>
                    <a:pt x="384" y="384"/>
                  </a:lnTo>
                  <a:lnTo>
                    <a:pt x="456" y="376"/>
                  </a:lnTo>
                  <a:lnTo>
                    <a:pt x="504" y="33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77" name="Freeform 33"/>
            <p:cNvSpPr>
              <a:spLocks/>
            </p:cNvSpPr>
            <p:nvPr/>
          </p:nvSpPr>
          <p:spPr bwMode="auto">
            <a:xfrm>
              <a:off x="3985" y="2232"/>
              <a:ext cx="544" cy="408"/>
            </a:xfrm>
            <a:custGeom>
              <a:avLst/>
              <a:gdLst/>
              <a:ahLst/>
              <a:cxnLst>
                <a:cxn ang="0">
                  <a:pos x="520" y="280"/>
                </a:cxn>
                <a:cxn ang="0">
                  <a:pos x="520" y="280"/>
                </a:cxn>
                <a:cxn ang="0">
                  <a:pos x="488" y="224"/>
                </a:cxn>
                <a:cxn ang="0">
                  <a:pos x="424" y="152"/>
                </a:cxn>
                <a:cxn ang="0">
                  <a:pos x="424" y="152"/>
                </a:cxn>
                <a:cxn ang="0">
                  <a:pos x="336" y="88"/>
                </a:cxn>
                <a:cxn ang="0">
                  <a:pos x="232" y="40"/>
                </a:cxn>
                <a:cxn ang="0">
                  <a:pos x="240" y="40"/>
                </a:cxn>
                <a:cxn ang="0">
                  <a:pos x="144" y="16"/>
                </a:cxn>
                <a:cxn ang="0">
                  <a:pos x="72" y="24"/>
                </a:cxn>
                <a:cxn ang="0">
                  <a:pos x="80" y="32"/>
                </a:cxn>
                <a:cxn ang="0">
                  <a:pos x="40" y="64"/>
                </a:cxn>
                <a:cxn ang="0">
                  <a:pos x="24" y="128"/>
                </a:cxn>
                <a:cxn ang="0">
                  <a:pos x="16" y="120"/>
                </a:cxn>
                <a:cxn ang="0">
                  <a:pos x="48" y="192"/>
                </a:cxn>
                <a:cxn ang="0">
                  <a:pos x="112" y="264"/>
                </a:cxn>
                <a:cxn ang="0">
                  <a:pos x="112" y="256"/>
                </a:cxn>
                <a:cxn ang="0">
                  <a:pos x="200" y="320"/>
                </a:cxn>
                <a:cxn ang="0">
                  <a:pos x="304" y="368"/>
                </a:cxn>
                <a:cxn ang="0">
                  <a:pos x="304" y="368"/>
                </a:cxn>
                <a:cxn ang="0">
                  <a:pos x="392" y="384"/>
                </a:cxn>
                <a:cxn ang="0">
                  <a:pos x="464" y="376"/>
                </a:cxn>
                <a:cxn ang="0">
                  <a:pos x="456" y="376"/>
                </a:cxn>
                <a:cxn ang="0">
                  <a:pos x="504" y="336"/>
                </a:cxn>
                <a:cxn ang="0">
                  <a:pos x="520" y="360"/>
                </a:cxn>
                <a:cxn ang="0">
                  <a:pos x="472" y="400"/>
                </a:cxn>
                <a:cxn ang="0">
                  <a:pos x="392" y="400"/>
                </a:cxn>
                <a:cxn ang="0">
                  <a:pos x="392" y="408"/>
                </a:cxn>
                <a:cxn ang="0">
                  <a:pos x="296" y="392"/>
                </a:cxn>
                <a:cxn ang="0">
                  <a:pos x="184" y="344"/>
                </a:cxn>
                <a:cxn ang="0">
                  <a:pos x="184" y="344"/>
                </a:cxn>
                <a:cxn ang="0">
                  <a:pos x="96" y="280"/>
                </a:cxn>
                <a:cxn ang="0">
                  <a:pos x="32" y="208"/>
                </a:cxn>
                <a:cxn ang="0">
                  <a:pos x="32" y="192"/>
                </a:cxn>
                <a:cxn ang="0">
                  <a:pos x="0" y="120"/>
                </a:cxn>
                <a:cxn ang="0">
                  <a:pos x="16" y="56"/>
                </a:cxn>
                <a:cxn ang="0">
                  <a:pos x="16" y="48"/>
                </a:cxn>
                <a:cxn ang="0">
                  <a:pos x="64" y="8"/>
                </a:cxn>
                <a:cxn ang="0">
                  <a:pos x="144" y="0"/>
                </a:cxn>
                <a:cxn ang="0">
                  <a:pos x="152" y="0"/>
                </a:cxn>
                <a:cxn ang="0">
                  <a:pos x="248" y="16"/>
                </a:cxn>
                <a:cxn ang="0">
                  <a:pos x="352" y="64"/>
                </a:cxn>
                <a:cxn ang="0">
                  <a:pos x="352" y="64"/>
                </a:cxn>
                <a:cxn ang="0">
                  <a:pos x="440" y="128"/>
                </a:cxn>
                <a:cxn ang="0">
                  <a:pos x="504" y="208"/>
                </a:cxn>
                <a:cxn ang="0">
                  <a:pos x="504" y="208"/>
                </a:cxn>
                <a:cxn ang="0">
                  <a:pos x="536" y="280"/>
                </a:cxn>
                <a:cxn ang="0">
                  <a:pos x="528" y="352"/>
                </a:cxn>
              </a:cxnLst>
              <a:rect l="0" t="0" r="r" b="b"/>
              <a:pathLst>
                <a:path w="544" h="408">
                  <a:moveTo>
                    <a:pt x="504" y="344"/>
                  </a:moveTo>
                  <a:lnTo>
                    <a:pt x="520" y="280"/>
                  </a:lnTo>
                  <a:lnTo>
                    <a:pt x="520" y="280"/>
                  </a:lnTo>
                  <a:lnTo>
                    <a:pt x="520" y="280"/>
                  </a:lnTo>
                  <a:lnTo>
                    <a:pt x="488" y="208"/>
                  </a:lnTo>
                  <a:lnTo>
                    <a:pt x="488" y="224"/>
                  </a:lnTo>
                  <a:lnTo>
                    <a:pt x="488" y="224"/>
                  </a:lnTo>
                  <a:lnTo>
                    <a:pt x="424" y="152"/>
                  </a:lnTo>
                  <a:lnTo>
                    <a:pt x="424" y="152"/>
                  </a:lnTo>
                  <a:lnTo>
                    <a:pt x="424" y="152"/>
                  </a:lnTo>
                  <a:lnTo>
                    <a:pt x="336" y="88"/>
                  </a:lnTo>
                  <a:lnTo>
                    <a:pt x="336" y="88"/>
                  </a:lnTo>
                  <a:lnTo>
                    <a:pt x="336" y="88"/>
                  </a:lnTo>
                  <a:lnTo>
                    <a:pt x="232" y="40"/>
                  </a:lnTo>
                  <a:lnTo>
                    <a:pt x="240" y="40"/>
                  </a:lnTo>
                  <a:lnTo>
                    <a:pt x="240" y="40"/>
                  </a:lnTo>
                  <a:lnTo>
                    <a:pt x="144" y="24"/>
                  </a:lnTo>
                  <a:lnTo>
                    <a:pt x="144" y="16"/>
                  </a:lnTo>
                  <a:lnTo>
                    <a:pt x="144" y="16"/>
                  </a:lnTo>
                  <a:lnTo>
                    <a:pt x="72" y="24"/>
                  </a:lnTo>
                  <a:lnTo>
                    <a:pt x="80" y="32"/>
                  </a:lnTo>
                  <a:lnTo>
                    <a:pt x="80" y="32"/>
                  </a:lnTo>
                  <a:lnTo>
                    <a:pt x="32" y="72"/>
                  </a:lnTo>
                  <a:lnTo>
                    <a:pt x="40" y="64"/>
                  </a:lnTo>
                  <a:lnTo>
                    <a:pt x="40" y="64"/>
                  </a:lnTo>
                  <a:lnTo>
                    <a:pt x="24" y="128"/>
                  </a:lnTo>
                  <a:lnTo>
                    <a:pt x="16" y="120"/>
                  </a:lnTo>
                  <a:lnTo>
                    <a:pt x="16" y="120"/>
                  </a:lnTo>
                  <a:lnTo>
                    <a:pt x="48" y="192"/>
                  </a:lnTo>
                  <a:lnTo>
                    <a:pt x="48" y="192"/>
                  </a:lnTo>
                  <a:lnTo>
                    <a:pt x="48" y="192"/>
                  </a:lnTo>
                  <a:lnTo>
                    <a:pt x="112" y="264"/>
                  </a:lnTo>
                  <a:lnTo>
                    <a:pt x="112" y="256"/>
                  </a:lnTo>
                  <a:lnTo>
                    <a:pt x="112" y="256"/>
                  </a:lnTo>
                  <a:lnTo>
                    <a:pt x="200" y="320"/>
                  </a:lnTo>
                  <a:lnTo>
                    <a:pt x="200" y="320"/>
                  </a:lnTo>
                  <a:lnTo>
                    <a:pt x="200" y="320"/>
                  </a:lnTo>
                  <a:lnTo>
                    <a:pt x="304" y="368"/>
                  </a:lnTo>
                  <a:lnTo>
                    <a:pt x="304" y="368"/>
                  </a:lnTo>
                  <a:lnTo>
                    <a:pt x="304" y="368"/>
                  </a:lnTo>
                  <a:lnTo>
                    <a:pt x="400" y="384"/>
                  </a:lnTo>
                  <a:lnTo>
                    <a:pt x="392" y="384"/>
                  </a:lnTo>
                  <a:lnTo>
                    <a:pt x="392" y="384"/>
                  </a:lnTo>
                  <a:lnTo>
                    <a:pt x="464" y="376"/>
                  </a:lnTo>
                  <a:lnTo>
                    <a:pt x="456" y="376"/>
                  </a:lnTo>
                  <a:lnTo>
                    <a:pt x="456" y="376"/>
                  </a:lnTo>
                  <a:lnTo>
                    <a:pt x="504" y="336"/>
                  </a:lnTo>
                  <a:lnTo>
                    <a:pt x="504" y="336"/>
                  </a:lnTo>
                  <a:lnTo>
                    <a:pt x="520" y="360"/>
                  </a:lnTo>
                  <a:lnTo>
                    <a:pt x="520" y="360"/>
                  </a:lnTo>
                  <a:lnTo>
                    <a:pt x="472" y="400"/>
                  </a:lnTo>
                  <a:lnTo>
                    <a:pt x="472" y="400"/>
                  </a:lnTo>
                  <a:lnTo>
                    <a:pt x="464" y="392"/>
                  </a:lnTo>
                  <a:lnTo>
                    <a:pt x="392" y="400"/>
                  </a:lnTo>
                  <a:lnTo>
                    <a:pt x="392" y="400"/>
                  </a:lnTo>
                  <a:lnTo>
                    <a:pt x="392" y="408"/>
                  </a:lnTo>
                  <a:lnTo>
                    <a:pt x="296" y="392"/>
                  </a:lnTo>
                  <a:lnTo>
                    <a:pt x="296" y="392"/>
                  </a:lnTo>
                  <a:lnTo>
                    <a:pt x="288" y="392"/>
                  </a:lnTo>
                  <a:lnTo>
                    <a:pt x="184" y="344"/>
                  </a:lnTo>
                  <a:lnTo>
                    <a:pt x="184" y="344"/>
                  </a:lnTo>
                  <a:lnTo>
                    <a:pt x="184" y="344"/>
                  </a:lnTo>
                  <a:lnTo>
                    <a:pt x="96" y="280"/>
                  </a:lnTo>
                  <a:lnTo>
                    <a:pt x="96" y="280"/>
                  </a:lnTo>
                  <a:lnTo>
                    <a:pt x="96" y="280"/>
                  </a:lnTo>
                  <a:lnTo>
                    <a:pt x="32" y="208"/>
                  </a:lnTo>
                  <a:lnTo>
                    <a:pt x="32" y="208"/>
                  </a:lnTo>
                  <a:lnTo>
                    <a:pt x="32" y="192"/>
                  </a:lnTo>
                  <a:lnTo>
                    <a:pt x="0" y="120"/>
                  </a:lnTo>
                  <a:lnTo>
                    <a:pt x="0" y="120"/>
                  </a:lnTo>
                  <a:lnTo>
                    <a:pt x="0" y="120"/>
                  </a:lnTo>
                  <a:lnTo>
                    <a:pt x="16" y="56"/>
                  </a:lnTo>
                  <a:lnTo>
                    <a:pt x="16" y="56"/>
                  </a:lnTo>
                  <a:lnTo>
                    <a:pt x="16" y="48"/>
                  </a:lnTo>
                  <a:lnTo>
                    <a:pt x="64" y="8"/>
                  </a:lnTo>
                  <a:lnTo>
                    <a:pt x="64" y="8"/>
                  </a:lnTo>
                  <a:lnTo>
                    <a:pt x="72" y="8"/>
                  </a:lnTo>
                  <a:lnTo>
                    <a:pt x="144" y="0"/>
                  </a:lnTo>
                  <a:lnTo>
                    <a:pt x="144" y="0"/>
                  </a:lnTo>
                  <a:lnTo>
                    <a:pt x="152" y="0"/>
                  </a:lnTo>
                  <a:lnTo>
                    <a:pt x="248" y="16"/>
                  </a:lnTo>
                  <a:lnTo>
                    <a:pt x="248" y="16"/>
                  </a:lnTo>
                  <a:lnTo>
                    <a:pt x="248" y="16"/>
                  </a:lnTo>
                  <a:lnTo>
                    <a:pt x="352" y="64"/>
                  </a:lnTo>
                  <a:lnTo>
                    <a:pt x="352" y="64"/>
                  </a:lnTo>
                  <a:lnTo>
                    <a:pt x="352" y="64"/>
                  </a:lnTo>
                  <a:lnTo>
                    <a:pt x="440" y="128"/>
                  </a:lnTo>
                  <a:lnTo>
                    <a:pt x="440" y="128"/>
                  </a:lnTo>
                  <a:lnTo>
                    <a:pt x="440" y="136"/>
                  </a:lnTo>
                  <a:lnTo>
                    <a:pt x="504" y="208"/>
                  </a:lnTo>
                  <a:lnTo>
                    <a:pt x="504" y="208"/>
                  </a:lnTo>
                  <a:lnTo>
                    <a:pt x="504" y="208"/>
                  </a:lnTo>
                  <a:lnTo>
                    <a:pt x="536" y="280"/>
                  </a:lnTo>
                  <a:lnTo>
                    <a:pt x="536" y="280"/>
                  </a:lnTo>
                  <a:lnTo>
                    <a:pt x="544" y="288"/>
                  </a:lnTo>
                  <a:lnTo>
                    <a:pt x="528" y="352"/>
                  </a:lnTo>
                  <a:lnTo>
                    <a:pt x="504" y="34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78" name="Freeform 34"/>
            <p:cNvSpPr>
              <a:spLocks/>
            </p:cNvSpPr>
            <p:nvPr/>
          </p:nvSpPr>
          <p:spPr bwMode="auto">
            <a:xfrm>
              <a:off x="4489" y="2568"/>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79" name="Rectangle 35"/>
            <p:cNvSpPr>
              <a:spLocks noChangeArrowheads="1"/>
            </p:cNvSpPr>
            <p:nvPr/>
          </p:nvSpPr>
          <p:spPr bwMode="auto">
            <a:xfrm>
              <a:off x="4081" y="2280"/>
              <a:ext cx="135" cy="27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800" b="1" i="0" u="none" strike="noStrike" cap="none">
                  <a:ln>
                    <a:noFill/>
                  </a:ln>
                  <a:solidFill>
                    <a:srgbClr val="8099B3"/>
                  </a:solidFill>
                  <a:effectLst/>
                  <a:latin typeface="Courier New"/>
                  <a:ea typeface="SimHei" pitchFamily="2" charset="-122"/>
                  <a:cs typeface="+mn-cs"/>
                </a:rPr>
                <a:t>P</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1780" name="Freeform 36"/>
            <p:cNvSpPr>
              <a:spLocks/>
            </p:cNvSpPr>
            <p:nvPr/>
          </p:nvSpPr>
          <p:spPr bwMode="auto">
            <a:xfrm>
              <a:off x="4217" y="2408"/>
              <a:ext cx="96" cy="96"/>
            </a:xfrm>
            <a:custGeom>
              <a:avLst/>
              <a:gdLst/>
              <a:ahLst/>
              <a:cxnLst>
                <a:cxn ang="0">
                  <a:pos x="96" y="48"/>
                </a:cxn>
                <a:cxn ang="0">
                  <a:pos x="80" y="16"/>
                </a:cxn>
                <a:cxn ang="0">
                  <a:pos x="48" y="0"/>
                </a:cxn>
                <a:cxn ang="0">
                  <a:pos x="16" y="16"/>
                </a:cxn>
                <a:cxn ang="0">
                  <a:pos x="0" y="48"/>
                </a:cxn>
                <a:cxn ang="0">
                  <a:pos x="16" y="80"/>
                </a:cxn>
                <a:cxn ang="0">
                  <a:pos x="48" y="96"/>
                </a:cxn>
                <a:cxn ang="0">
                  <a:pos x="80" y="80"/>
                </a:cxn>
                <a:cxn ang="0">
                  <a:pos x="96" y="48"/>
                </a:cxn>
              </a:cxnLst>
              <a:rect l="0" t="0" r="r" b="b"/>
              <a:pathLst>
                <a:path w="96" h="96">
                  <a:moveTo>
                    <a:pt x="96" y="48"/>
                  </a:moveTo>
                  <a:lnTo>
                    <a:pt x="80" y="16"/>
                  </a:lnTo>
                  <a:lnTo>
                    <a:pt x="48" y="0"/>
                  </a:lnTo>
                  <a:lnTo>
                    <a:pt x="16" y="16"/>
                  </a:lnTo>
                  <a:lnTo>
                    <a:pt x="0" y="48"/>
                  </a:lnTo>
                  <a:lnTo>
                    <a:pt x="16" y="80"/>
                  </a:lnTo>
                  <a:lnTo>
                    <a:pt x="48" y="96"/>
                  </a:lnTo>
                  <a:lnTo>
                    <a:pt x="80" y="80"/>
                  </a:lnTo>
                  <a:lnTo>
                    <a:pt x="96" y="4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81" name="Freeform 37"/>
            <p:cNvSpPr>
              <a:spLocks/>
            </p:cNvSpPr>
            <p:nvPr/>
          </p:nvSpPr>
          <p:spPr bwMode="auto">
            <a:xfrm>
              <a:off x="4209" y="2400"/>
              <a:ext cx="120" cy="120"/>
            </a:xfrm>
            <a:custGeom>
              <a:avLst/>
              <a:gdLst/>
              <a:ahLst/>
              <a:cxnLst>
                <a:cxn ang="0">
                  <a:pos x="96" y="64"/>
                </a:cxn>
                <a:cxn ang="0">
                  <a:pos x="80" y="32"/>
                </a:cxn>
                <a:cxn ang="0">
                  <a:pos x="88" y="40"/>
                </a:cxn>
                <a:cxn ang="0">
                  <a:pos x="88" y="40"/>
                </a:cxn>
                <a:cxn ang="0">
                  <a:pos x="56" y="24"/>
                </a:cxn>
                <a:cxn ang="0">
                  <a:pos x="64" y="24"/>
                </a:cxn>
                <a:cxn ang="0">
                  <a:pos x="64" y="24"/>
                </a:cxn>
                <a:cxn ang="0">
                  <a:pos x="32" y="40"/>
                </a:cxn>
                <a:cxn ang="0">
                  <a:pos x="40" y="32"/>
                </a:cxn>
                <a:cxn ang="0">
                  <a:pos x="40" y="32"/>
                </a:cxn>
                <a:cxn ang="0">
                  <a:pos x="24" y="64"/>
                </a:cxn>
                <a:cxn ang="0">
                  <a:pos x="24" y="56"/>
                </a:cxn>
                <a:cxn ang="0">
                  <a:pos x="24" y="56"/>
                </a:cxn>
                <a:cxn ang="0">
                  <a:pos x="40" y="88"/>
                </a:cxn>
                <a:cxn ang="0">
                  <a:pos x="32" y="80"/>
                </a:cxn>
                <a:cxn ang="0">
                  <a:pos x="32" y="80"/>
                </a:cxn>
                <a:cxn ang="0">
                  <a:pos x="64" y="96"/>
                </a:cxn>
                <a:cxn ang="0">
                  <a:pos x="56" y="96"/>
                </a:cxn>
                <a:cxn ang="0">
                  <a:pos x="56" y="96"/>
                </a:cxn>
                <a:cxn ang="0">
                  <a:pos x="88" y="80"/>
                </a:cxn>
                <a:cxn ang="0">
                  <a:pos x="80" y="88"/>
                </a:cxn>
                <a:cxn ang="0">
                  <a:pos x="80" y="88"/>
                </a:cxn>
                <a:cxn ang="0">
                  <a:pos x="96" y="56"/>
                </a:cxn>
                <a:cxn ang="0">
                  <a:pos x="96" y="56"/>
                </a:cxn>
                <a:cxn ang="0">
                  <a:pos x="120" y="64"/>
                </a:cxn>
                <a:cxn ang="0">
                  <a:pos x="120" y="64"/>
                </a:cxn>
                <a:cxn ang="0">
                  <a:pos x="104" y="96"/>
                </a:cxn>
                <a:cxn ang="0">
                  <a:pos x="104" y="96"/>
                </a:cxn>
                <a:cxn ang="0">
                  <a:pos x="96" y="104"/>
                </a:cxn>
                <a:cxn ang="0">
                  <a:pos x="64" y="120"/>
                </a:cxn>
                <a:cxn ang="0">
                  <a:pos x="64" y="120"/>
                </a:cxn>
                <a:cxn ang="0">
                  <a:pos x="56" y="120"/>
                </a:cxn>
                <a:cxn ang="0">
                  <a:pos x="24" y="104"/>
                </a:cxn>
                <a:cxn ang="0">
                  <a:pos x="24" y="104"/>
                </a:cxn>
                <a:cxn ang="0">
                  <a:pos x="16" y="96"/>
                </a:cxn>
                <a:cxn ang="0">
                  <a:pos x="0" y="64"/>
                </a:cxn>
                <a:cxn ang="0">
                  <a:pos x="0" y="64"/>
                </a:cxn>
                <a:cxn ang="0">
                  <a:pos x="0" y="56"/>
                </a:cxn>
                <a:cxn ang="0">
                  <a:pos x="16" y="24"/>
                </a:cxn>
                <a:cxn ang="0">
                  <a:pos x="16" y="24"/>
                </a:cxn>
                <a:cxn ang="0">
                  <a:pos x="24" y="16"/>
                </a:cxn>
                <a:cxn ang="0">
                  <a:pos x="56" y="0"/>
                </a:cxn>
                <a:cxn ang="0">
                  <a:pos x="56" y="0"/>
                </a:cxn>
                <a:cxn ang="0">
                  <a:pos x="64" y="0"/>
                </a:cxn>
                <a:cxn ang="0">
                  <a:pos x="96" y="16"/>
                </a:cxn>
                <a:cxn ang="0">
                  <a:pos x="96" y="16"/>
                </a:cxn>
                <a:cxn ang="0">
                  <a:pos x="104" y="24"/>
                </a:cxn>
                <a:cxn ang="0">
                  <a:pos x="120" y="56"/>
                </a:cxn>
                <a:cxn ang="0">
                  <a:pos x="96" y="64"/>
                </a:cxn>
              </a:cxnLst>
              <a:rect l="0" t="0" r="r" b="b"/>
              <a:pathLst>
                <a:path w="120" h="120">
                  <a:moveTo>
                    <a:pt x="96" y="64"/>
                  </a:moveTo>
                  <a:lnTo>
                    <a:pt x="80" y="32"/>
                  </a:lnTo>
                  <a:lnTo>
                    <a:pt x="88" y="40"/>
                  </a:lnTo>
                  <a:lnTo>
                    <a:pt x="88" y="40"/>
                  </a:lnTo>
                  <a:lnTo>
                    <a:pt x="56" y="24"/>
                  </a:lnTo>
                  <a:lnTo>
                    <a:pt x="64" y="24"/>
                  </a:lnTo>
                  <a:lnTo>
                    <a:pt x="64" y="24"/>
                  </a:lnTo>
                  <a:lnTo>
                    <a:pt x="32" y="40"/>
                  </a:lnTo>
                  <a:lnTo>
                    <a:pt x="40" y="32"/>
                  </a:lnTo>
                  <a:lnTo>
                    <a:pt x="40" y="32"/>
                  </a:lnTo>
                  <a:lnTo>
                    <a:pt x="24" y="64"/>
                  </a:lnTo>
                  <a:lnTo>
                    <a:pt x="24" y="56"/>
                  </a:lnTo>
                  <a:lnTo>
                    <a:pt x="24" y="56"/>
                  </a:lnTo>
                  <a:lnTo>
                    <a:pt x="40" y="88"/>
                  </a:lnTo>
                  <a:lnTo>
                    <a:pt x="32" y="80"/>
                  </a:lnTo>
                  <a:lnTo>
                    <a:pt x="32" y="80"/>
                  </a:lnTo>
                  <a:lnTo>
                    <a:pt x="64" y="96"/>
                  </a:lnTo>
                  <a:lnTo>
                    <a:pt x="56" y="96"/>
                  </a:lnTo>
                  <a:lnTo>
                    <a:pt x="56" y="96"/>
                  </a:lnTo>
                  <a:lnTo>
                    <a:pt x="88" y="80"/>
                  </a:lnTo>
                  <a:lnTo>
                    <a:pt x="80" y="88"/>
                  </a:lnTo>
                  <a:lnTo>
                    <a:pt x="80" y="88"/>
                  </a:lnTo>
                  <a:lnTo>
                    <a:pt x="96" y="56"/>
                  </a:lnTo>
                  <a:lnTo>
                    <a:pt x="96" y="56"/>
                  </a:lnTo>
                  <a:lnTo>
                    <a:pt x="120" y="64"/>
                  </a:lnTo>
                  <a:lnTo>
                    <a:pt x="120" y="64"/>
                  </a:lnTo>
                  <a:lnTo>
                    <a:pt x="104" y="96"/>
                  </a:lnTo>
                  <a:lnTo>
                    <a:pt x="104" y="96"/>
                  </a:lnTo>
                  <a:lnTo>
                    <a:pt x="96" y="104"/>
                  </a:lnTo>
                  <a:lnTo>
                    <a:pt x="64" y="120"/>
                  </a:lnTo>
                  <a:lnTo>
                    <a:pt x="64" y="120"/>
                  </a:lnTo>
                  <a:lnTo>
                    <a:pt x="56" y="120"/>
                  </a:lnTo>
                  <a:lnTo>
                    <a:pt x="24" y="104"/>
                  </a:lnTo>
                  <a:lnTo>
                    <a:pt x="24" y="104"/>
                  </a:lnTo>
                  <a:lnTo>
                    <a:pt x="16" y="96"/>
                  </a:lnTo>
                  <a:lnTo>
                    <a:pt x="0" y="64"/>
                  </a:lnTo>
                  <a:lnTo>
                    <a:pt x="0" y="64"/>
                  </a:lnTo>
                  <a:lnTo>
                    <a:pt x="0" y="56"/>
                  </a:lnTo>
                  <a:lnTo>
                    <a:pt x="16" y="24"/>
                  </a:lnTo>
                  <a:lnTo>
                    <a:pt x="16" y="24"/>
                  </a:lnTo>
                  <a:lnTo>
                    <a:pt x="24" y="16"/>
                  </a:lnTo>
                  <a:lnTo>
                    <a:pt x="56" y="0"/>
                  </a:lnTo>
                  <a:lnTo>
                    <a:pt x="56" y="0"/>
                  </a:lnTo>
                  <a:lnTo>
                    <a:pt x="64" y="0"/>
                  </a:lnTo>
                  <a:lnTo>
                    <a:pt x="96" y="16"/>
                  </a:lnTo>
                  <a:lnTo>
                    <a:pt x="96" y="16"/>
                  </a:lnTo>
                  <a:lnTo>
                    <a:pt x="104" y="24"/>
                  </a:lnTo>
                  <a:lnTo>
                    <a:pt x="120" y="56"/>
                  </a:lnTo>
                  <a:lnTo>
                    <a:pt x="96" y="6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82" name="Freeform 38"/>
            <p:cNvSpPr>
              <a:spLocks/>
            </p:cNvSpPr>
            <p:nvPr/>
          </p:nvSpPr>
          <p:spPr bwMode="auto">
            <a:xfrm>
              <a:off x="4305" y="2456"/>
              <a:ext cx="24" cy="8"/>
            </a:xfrm>
            <a:custGeom>
              <a:avLst/>
              <a:gdLst/>
              <a:ahLst/>
              <a:cxnLst>
                <a:cxn ang="0">
                  <a:pos x="0" y="0"/>
                </a:cxn>
                <a:cxn ang="0">
                  <a:pos x="0" y="0"/>
                </a:cxn>
                <a:cxn ang="0">
                  <a:pos x="0" y="8"/>
                </a:cxn>
                <a:cxn ang="0">
                  <a:pos x="24" y="0"/>
                </a:cxn>
                <a:cxn ang="0">
                  <a:pos x="24" y="8"/>
                </a:cxn>
                <a:cxn ang="0">
                  <a:pos x="24" y="8"/>
                </a:cxn>
                <a:cxn ang="0">
                  <a:pos x="0" y="0"/>
                </a:cxn>
              </a:cxnLst>
              <a:rect l="0" t="0" r="r" b="b"/>
              <a:pathLst>
                <a:path w="24" h="8">
                  <a:moveTo>
                    <a:pt x="0" y="0"/>
                  </a:moveTo>
                  <a:lnTo>
                    <a:pt x="0" y="0"/>
                  </a:lnTo>
                  <a:lnTo>
                    <a:pt x="0" y="8"/>
                  </a:lnTo>
                  <a:lnTo>
                    <a:pt x="24" y="0"/>
                  </a:lnTo>
                  <a:lnTo>
                    <a:pt x="24" y="8"/>
                  </a:lnTo>
                  <a:lnTo>
                    <a:pt x="24" y="8"/>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83" name="Freeform 39"/>
            <p:cNvSpPr>
              <a:spLocks/>
            </p:cNvSpPr>
            <p:nvPr/>
          </p:nvSpPr>
          <p:spPr bwMode="auto">
            <a:xfrm>
              <a:off x="4577" y="2200"/>
              <a:ext cx="24" cy="24"/>
            </a:xfrm>
            <a:custGeom>
              <a:avLst/>
              <a:gdLst/>
              <a:ahLst/>
              <a:cxnLst>
                <a:cxn ang="0">
                  <a:pos x="16" y="0"/>
                </a:cxn>
                <a:cxn ang="0">
                  <a:pos x="8" y="0"/>
                </a:cxn>
                <a:cxn ang="0">
                  <a:pos x="0" y="0"/>
                </a:cxn>
                <a:cxn ang="0">
                  <a:pos x="0" y="8"/>
                </a:cxn>
                <a:cxn ang="0">
                  <a:pos x="0" y="16"/>
                </a:cxn>
                <a:cxn ang="0">
                  <a:pos x="8" y="24"/>
                </a:cxn>
                <a:cxn ang="0">
                  <a:pos x="16" y="16"/>
                </a:cxn>
                <a:cxn ang="0">
                  <a:pos x="24" y="8"/>
                </a:cxn>
                <a:cxn ang="0">
                  <a:pos x="16" y="0"/>
                </a:cxn>
              </a:cxnLst>
              <a:rect l="0" t="0" r="r" b="b"/>
              <a:pathLst>
                <a:path w="24" h="24">
                  <a:moveTo>
                    <a:pt x="16" y="0"/>
                  </a:moveTo>
                  <a:lnTo>
                    <a:pt x="8" y="0"/>
                  </a:lnTo>
                  <a:lnTo>
                    <a:pt x="0" y="0"/>
                  </a:lnTo>
                  <a:lnTo>
                    <a:pt x="0" y="8"/>
                  </a:lnTo>
                  <a:lnTo>
                    <a:pt x="0" y="16"/>
                  </a:lnTo>
                  <a:lnTo>
                    <a:pt x="8" y="24"/>
                  </a:lnTo>
                  <a:lnTo>
                    <a:pt x="16" y="16"/>
                  </a:lnTo>
                  <a:lnTo>
                    <a:pt x="24" y="8"/>
                  </a:lnTo>
                  <a:lnTo>
                    <a:pt x="16"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84" name="Freeform 40"/>
            <p:cNvSpPr>
              <a:spLocks/>
            </p:cNvSpPr>
            <p:nvPr/>
          </p:nvSpPr>
          <p:spPr bwMode="auto">
            <a:xfrm>
              <a:off x="4561" y="2104"/>
              <a:ext cx="169" cy="144"/>
            </a:xfrm>
            <a:custGeom>
              <a:avLst/>
              <a:gdLst/>
              <a:ahLst/>
              <a:cxnLst>
                <a:cxn ang="0">
                  <a:pos x="24" y="104"/>
                </a:cxn>
                <a:cxn ang="0">
                  <a:pos x="0" y="72"/>
                </a:cxn>
                <a:cxn ang="0">
                  <a:pos x="0" y="72"/>
                </a:cxn>
                <a:cxn ang="0">
                  <a:pos x="0" y="72"/>
                </a:cxn>
                <a:cxn ang="0">
                  <a:pos x="145" y="16"/>
                </a:cxn>
                <a:cxn ang="0">
                  <a:pos x="169" y="0"/>
                </a:cxn>
                <a:cxn ang="0">
                  <a:pos x="153" y="24"/>
                </a:cxn>
                <a:cxn ang="0">
                  <a:pos x="56" y="144"/>
                </a:cxn>
                <a:cxn ang="0">
                  <a:pos x="56" y="144"/>
                </a:cxn>
                <a:cxn ang="0">
                  <a:pos x="48" y="136"/>
                </a:cxn>
                <a:cxn ang="0">
                  <a:pos x="48" y="136"/>
                </a:cxn>
                <a:cxn ang="0">
                  <a:pos x="145" y="16"/>
                </a:cxn>
                <a:cxn ang="0">
                  <a:pos x="153" y="24"/>
                </a:cxn>
                <a:cxn ang="0">
                  <a:pos x="153" y="24"/>
                </a:cxn>
                <a:cxn ang="0">
                  <a:pos x="8" y="80"/>
                </a:cxn>
                <a:cxn ang="0">
                  <a:pos x="0" y="72"/>
                </a:cxn>
                <a:cxn ang="0">
                  <a:pos x="8" y="64"/>
                </a:cxn>
                <a:cxn ang="0">
                  <a:pos x="32" y="96"/>
                </a:cxn>
                <a:cxn ang="0">
                  <a:pos x="24" y="104"/>
                </a:cxn>
              </a:cxnLst>
              <a:rect l="0" t="0" r="r" b="b"/>
              <a:pathLst>
                <a:path w="169" h="144">
                  <a:moveTo>
                    <a:pt x="24" y="104"/>
                  </a:moveTo>
                  <a:lnTo>
                    <a:pt x="0" y="72"/>
                  </a:lnTo>
                  <a:lnTo>
                    <a:pt x="0" y="72"/>
                  </a:lnTo>
                  <a:lnTo>
                    <a:pt x="0" y="72"/>
                  </a:lnTo>
                  <a:lnTo>
                    <a:pt x="145" y="16"/>
                  </a:lnTo>
                  <a:lnTo>
                    <a:pt x="169" y="0"/>
                  </a:lnTo>
                  <a:lnTo>
                    <a:pt x="153" y="24"/>
                  </a:lnTo>
                  <a:lnTo>
                    <a:pt x="56" y="144"/>
                  </a:lnTo>
                  <a:lnTo>
                    <a:pt x="56" y="144"/>
                  </a:lnTo>
                  <a:lnTo>
                    <a:pt x="48" y="136"/>
                  </a:lnTo>
                  <a:lnTo>
                    <a:pt x="48" y="136"/>
                  </a:lnTo>
                  <a:lnTo>
                    <a:pt x="145" y="16"/>
                  </a:lnTo>
                  <a:lnTo>
                    <a:pt x="153" y="24"/>
                  </a:lnTo>
                  <a:lnTo>
                    <a:pt x="153" y="24"/>
                  </a:lnTo>
                  <a:lnTo>
                    <a:pt x="8" y="80"/>
                  </a:lnTo>
                  <a:lnTo>
                    <a:pt x="0" y="72"/>
                  </a:lnTo>
                  <a:lnTo>
                    <a:pt x="8" y="64"/>
                  </a:lnTo>
                  <a:lnTo>
                    <a:pt x="32" y="96"/>
                  </a:lnTo>
                  <a:lnTo>
                    <a:pt x="24" y="10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85" name="Freeform 41"/>
            <p:cNvSpPr>
              <a:spLocks/>
            </p:cNvSpPr>
            <p:nvPr/>
          </p:nvSpPr>
          <p:spPr bwMode="auto">
            <a:xfrm>
              <a:off x="4585" y="2200"/>
              <a:ext cx="32" cy="40"/>
            </a:xfrm>
            <a:custGeom>
              <a:avLst/>
              <a:gdLst/>
              <a:ahLst/>
              <a:cxnLst>
                <a:cxn ang="0">
                  <a:pos x="24" y="40"/>
                </a:cxn>
                <a:cxn ang="0">
                  <a:pos x="0" y="8"/>
                </a:cxn>
                <a:cxn ang="0">
                  <a:pos x="8" y="0"/>
                </a:cxn>
                <a:cxn ang="0">
                  <a:pos x="8" y="0"/>
                </a:cxn>
                <a:cxn ang="0">
                  <a:pos x="8" y="0"/>
                </a:cxn>
                <a:cxn ang="0">
                  <a:pos x="32" y="32"/>
                </a:cxn>
                <a:cxn ang="0">
                  <a:pos x="24" y="40"/>
                </a:cxn>
              </a:cxnLst>
              <a:rect l="0" t="0" r="r" b="b"/>
              <a:pathLst>
                <a:path w="32" h="40">
                  <a:moveTo>
                    <a:pt x="24" y="40"/>
                  </a:moveTo>
                  <a:lnTo>
                    <a:pt x="0" y="8"/>
                  </a:lnTo>
                  <a:lnTo>
                    <a:pt x="8" y="0"/>
                  </a:lnTo>
                  <a:lnTo>
                    <a:pt x="8" y="0"/>
                  </a:lnTo>
                  <a:lnTo>
                    <a:pt x="8" y="0"/>
                  </a:lnTo>
                  <a:lnTo>
                    <a:pt x="32" y="32"/>
                  </a:lnTo>
                  <a:lnTo>
                    <a:pt x="24" y="4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86" name="Freeform 42"/>
            <p:cNvSpPr>
              <a:spLocks/>
            </p:cNvSpPr>
            <p:nvPr/>
          </p:nvSpPr>
          <p:spPr bwMode="auto">
            <a:xfrm>
              <a:off x="4561" y="2120"/>
              <a:ext cx="145" cy="120"/>
            </a:xfrm>
            <a:custGeom>
              <a:avLst/>
              <a:gdLst/>
              <a:ahLst/>
              <a:cxnLst>
                <a:cxn ang="0">
                  <a:pos x="24" y="88"/>
                </a:cxn>
                <a:cxn ang="0">
                  <a:pos x="0" y="56"/>
                </a:cxn>
                <a:cxn ang="0">
                  <a:pos x="145" y="0"/>
                </a:cxn>
                <a:cxn ang="0">
                  <a:pos x="48" y="120"/>
                </a:cxn>
                <a:cxn ang="0">
                  <a:pos x="24" y="88"/>
                </a:cxn>
              </a:cxnLst>
              <a:rect l="0" t="0" r="r" b="b"/>
              <a:pathLst>
                <a:path w="145" h="120">
                  <a:moveTo>
                    <a:pt x="24" y="88"/>
                  </a:moveTo>
                  <a:lnTo>
                    <a:pt x="0" y="56"/>
                  </a:lnTo>
                  <a:lnTo>
                    <a:pt x="145" y="0"/>
                  </a:lnTo>
                  <a:lnTo>
                    <a:pt x="48" y="120"/>
                  </a:lnTo>
                  <a:lnTo>
                    <a:pt x="24" y="8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87" name="Freeform 43"/>
            <p:cNvSpPr>
              <a:spLocks/>
            </p:cNvSpPr>
            <p:nvPr/>
          </p:nvSpPr>
          <p:spPr bwMode="auto">
            <a:xfrm>
              <a:off x="4257" y="2424"/>
              <a:ext cx="24" cy="24"/>
            </a:xfrm>
            <a:custGeom>
              <a:avLst/>
              <a:gdLst/>
              <a:ahLst/>
              <a:cxnLst>
                <a:cxn ang="0">
                  <a:pos x="8" y="0"/>
                </a:cxn>
                <a:cxn ang="0">
                  <a:pos x="0" y="8"/>
                </a:cxn>
                <a:cxn ang="0">
                  <a:pos x="16" y="24"/>
                </a:cxn>
                <a:cxn ang="0">
                  <a:pos x="24" y="16"/>
                </a:cxn>
                <a:cxn ang="0">
                  <a:pos x="8" y="0"/>
                </a:cxn>
              </a:cxnLst>
              <a:rect l="0" t="0" r="r" b="b"/>
              <a:pathLst>
                <a:path w="24" h="24">
                  <a:moveTo>
                    <a:pt x="8" y="0"/>
                  </a:moveTo>
                  <a:lnTo>
                    <a:pt x="0" y="8"/>
                  </a:lnTo>
                  <a:lnTo>
                    <a:pt x="16" y="24"/>
                  </a:lnTo>
                  <a:lnTo>
                    <a:pt x="24" y="16"/>
                  </a:lnTo>
                  <a:lnTo>
                    <a:pt x="8"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88" name="Freeform 44"/>
            <p:cNvSpPr>
              <a:spLocks/>
            </p:cNvSpPr>
            <p:nvPr/>
          </p:nvSpPr>
          <p:spPr bwMode="auto">
            <a:xfrm>
              <a:off x="4577" y="2192"/>
              <a:ext cx="24" cy="24"/>
            </a:xfrm>
            <a:custGeom>
              <a:avLst/>
              <a:gdLst/>
              <a:ahLst/>
              <a:cxnLst>
                <a:cxn ang="0">
                  <a:pos x="0" y="8"/>
                </a:cxn>
                <a:cxn ang="0">
                  <a:pos x="8" y="0"/>
                </a:cxn>
                <a:cxn ang="0">
                  <a:pos x="24" y="16"/>
                </a:cxn>
                <a:cxn ang="0">
                  <a:pos x="16" y="24"/>
                </a:cxn>
                <a:cxn ang="0">
                  <a:pos x="0" y="8"/>
                </a:cxn>
              </a:cxnLst>
              <a:rect l="0" t="0" r="r" b="b"/>
              <a:pathLst>
                <a:path w="24" h="24">
                  <a:moveTo>
                    <a:pt x="0" y="8"/>
                  </a:moveTo>
                  <a:lnTo>
                    <a:pt x="8" y="0"/>
                  </a:lnTo>
                  <a:lnTo>
                    <a:pt x="24" y="16"/>
                  </a:lnTo>
                  <a:lnTo>
                    <a:pt x="16" y="24"/>
                  </a:lnTo>
                  <a:lnTo>
                    <a:pt x="0" y="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89" name="Freeform 45"/>
            <p:cNvSpPr>
              <a:spLocks/>
            </p:cNvSpPr>
            <p:nvPr/>
          </p:nvSpPr>
          <p:spPr bwMode="auto">
            <a:xfrm>
              <a:off x="4265" y="2200"/>
              <a:ext cx="328" cy="240"/>
            </a:xfrm>
            <a:custGeom>
              <a:avLst/>
              <a:gdLst/>
              <a:ahLst/>
              <a:cxnLst>
                <a:cxn ang="0">
                  <a:pos x="0" y="224"/>
                </a:cxn>
                <a:cxn ang="0">
                  <a:pos x="16" y="240"/>
                </a:cxn>
                <a:cxn ang="0">
                  <a:pos x="328" y="16"/>
                </a:cxn>
                <a:cxn ang="0">
                  <a:pos x="312" y="0"/>
                </a:cxn>
                <a:cxn ang="0">
                  <a:pos x="0" y="224"/>
                </a:cxn>
              </a:cxnLst>
              <a:rect l="0" t="0" r="r" b="b"/>
              <a:pathLst>
                <a:path w="328" h="240">
                  <a:moveTo>
                    <a:pt x="0" y="224"/>
                  </a:moveTo>
                  <a:lnTo>
                    <a:pt x="16" y="240"/>
                  </a:lnTo>
                  <a:lnTo>
                    <a:pt x="328" y="16"/>
                  </a:lnTo>
                  <a:lnTo>
                    <a:pt x="312" y="0"/>
                  </a:lnTo>
                  <a:lnTo>
                    <a:pt x="0" y="22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90" name="Rectangle 46"/>
            <p:cNvSpPr>
              <a:spLocks noChangeArrowheads="1"/>
            </p:cNvSpPr>
            <p:nvPr/>
          </p:nvSpPr>
          <p:spPr bwMode="auto">
            <a:xfrm>
              <a:off x="3584" y="3048"/>
              <a:ext cx="320"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2400" b="0" i="0" u="none" strike="noStrike" cap="none">
                  <a:ln>
                    <a:noFill/>
                  </a:ln>
                  <a:solidFill>
                    <a:srgbClr val="001AE6"/>
                  </a:solidFill>
                  <a:effectLst/>
                  <a:latin typeface="Symbol"/>
                  <a:ea typeface="SimHei" pitchFamily="2" charset="-122"/>
                  <a:cs typeface="+mn-cs"/>
                </a:rPr>
                <a:t>s = </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
          <p:nvSpPr>
            <p:cNvPr id="31791" name="Rectangle 47"/>
            <p:cNvSpPr>
              <a:spLocks noChangeArrowheads="1"/>
            </p:cNvSpPr>
            <p:nvPr/>
          </p:nvSpPr>
          <p:spPr bwMode="auto">
            <a:xfrm>
              <a:off x="3897" y="3056"/>
              <a:ext cx="541" cy="27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800" b="1" i="0" u="none" strike="noStrike" cap="none">
                  <a:ln>
                    <a:noFill/>
                  </a:ln>
                  <a:solidFill>
                    <a:srgbClr val="000000"/>
                  </a:solidFill>
                  <a:effectLst/>
                  <a:latin typeface="Courier New"/>
                  <a:ea typeface="SimHei" pitchFamily="2" charset="-122"/>
                  <a:cs typeface="+mn-cs"/>
                </a:rPr>
                <a:t>lim </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
          <p:nvSpPr>
            <p:cNvPr id="31792" name="Rectangle 48"/>
            <p:cNvSpPr>
              <a:spLocks noChangeArrowheads="1"/>
            </p:cNvSpPr>
            <p:nvPr/>
          </p:nvSpPr>
          <p:spPr bwMode="auto">
            <a:xfrm>
              <a:off x="4433" y="3056"/>
              <a:ext cx="172"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400" b="1" i="0" u="none" strike="noStrike" cap="none">
                  <a:ln>
                    <a:noFill/>
                  </a:ln>
                  <a:solidFill>
                    <a:srgbClr val="001AE6"/>
                  </a:solidFill>
                  <a:effectLst/>
                  <a:latin typeface="Arial"/>
                  <a:ea typeface="SimHei" pitchFamily="2" charset="-122"/>
                  <a:cs typeface="+mn-cs"/>
                </a:rPr>
                <a:t>F/</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
          <p:nvSpPr>
            <p:cNvPr id="31793" name="Rectangle 49"/>
            <p:cNvSpPr>
              <a:spLocks noChangeArrowheads="1"/>
            </p:cNvSpPr>
            <p:nvPr/>
          </p:nvSpPr>
          <p:spPr bwMode="auto">
            <a:xfrm>
              <a:off x="4609" y="3048"/>
              <a:ext cx="118"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2400" b="0" i="0" u="none" strike="noStrike" cap="none">
                  <a:ln>
                    <a:noFill/>
                  </a:ln>
                  <a:solidFill>
                    <a:srgbClr val="001AE6"/>
                  </a:solidFill>
                  <a:effectLst/>
                  <a:latin typeface="Symbol"/>
                  <a:ea typeface="SimHei" pitchFamily="2" charset="-122"/>
                  <a:cs typeface="+mn-cs"/>
                </a:rPr>
                <a:t>D</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
          <p:nvSpPr>
            <p:cNvPr id="31794" name="Rectangle 50"/>
            <p:cNvSpPr>
              <a:spLocks noChangeArrowheads="1"/>
            </p:cNvSpPr>
            <p:nvPr/>
          </p:nvSpPr>
          <p:spPr bwMode="auto">
            <a:xfrm>
              <a:off x="4722" y="3056"/>
              <a:ext cx="140"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400" b="1" i="0" u="none" strike="noStrike" cap="none">
                  <a:ln>
                    <a:noFill/>
                  </a:ln>
                  <a:solidFill>
                    <a:srgbClr val="001AE6"/>
                  </a:solidFill>
                  <a:effectLst/>
                  <a:latin typeface="Arial"/>
                  <a:ea typeface="SimHei" pitchFamily="2" charset="-122"/>
                  <a:cs typeface="+mn-cs"/>
                </a:rPr>
                <a:t>A</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
          <p:nvSpPr>
            <p:cNvPr id="31795" name="Rectangle 51"/>
            <p:cNvSpPr>
              <a:spLocks noChangeArrowheads="1"/>
            </p:cNvSpPr>
            <p:nvPr/>
          </p:nvSpPr>
          <p:spPr bwMode="auto">
            <a:xfrm>
              <a:off x="3769" y="3208"/>
              <a:ext cx="118"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2400" b="0" i="0" u="none" strike="noStrike" cap="none">
                  <a:ln>
                    <a:noFill/>
                  </a:ln>
                  <a:solidFill>
                    <a:srgbClr val="001AE6"/>
                  </a:solidFill>
                  <a:effectLst/>
                  <a:latin typeface="Symbol"/>
                  <a:ea typeface="SimHei" pitchFamily="2" charset="-122"/>
                  <a:cs typeface="+mn-cs"/>
                </a:rPr>
                <a:t>D</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
          <p:nvSpPr>
            <p:cNvPr id="31796" name="Rectangle 52"/>
            <p:cNvSpPr>
              <a:spLocks noChangeArrowheads="1"/>
            </p:cNvSpPr>
            <p:nvPr/>
          </p:nvSpPr>
          <p:spPr bwMode="auto">
            <a:xfrm>
              <a:off x="3881" y="3216"/>
              <a:ext cx="140"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400" b="1" i="0" u="none" strike="noStrike" cap="none">
                  <a:ln>
                    <a:noFill/>
                  </a:ln>
                  <a:solidFill>
                    <a:srgbClr val="001AE6"/>
                  </a:solidFill>
                  <a:effectLst/>
                  <a:latin typeface="Arial"/>
                  <a:ea typeface="SimHei" pitchFamily="2" charset="-122"/>
                  <a:cs typeface="+mn-cs"/>
                </a:rPr>
                <a:t>A</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
          <p:nvSpPr>
            <p:cNvPr id="31797" name="Rectangle 53"/>
            <p:cNvSpPr>
              <a:spLocks noChangeArrowheads="1"/>
            </p:cNvSpPr>
            <p:nvPr/>
          </p:nvSpPr>
          <p:spPr bwMode="auto">
            <a:xfrm>
              <a:off x="4265" y="3216"/>
              <a:ext cx="97"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2400" b="0" i="0" u="none" strike="noStrike" cap="none">
                  <a:ln>
                    <a:noFill/>
                  </a:ln>
                  <a:solidFill>
                    <a:srgbClr val="001AE6"/>
                  </a:solidFill>
                  <a:effectLst/>
                  <a:latin typeface="Symbol"/>
                  <a:ea typeface="SimHei" pitchFamily="2" charset="-122"/>
                  <a:cs typeface="+mn-cs"/>
                </a:rPr>
                <a:t>0</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
          <p:nvSpPr>
            <p:cNvPr id="31798" name="Rectangle 54"/>
            <p:cNvSpPr>
              <a:spLocks noChangeArrowheads="1"/>
            </p:cNvSpPr>
            <p:nvPr/>
          </p:nvSpPr>
          <p:spPr bwMode="auto">
            <a:xfrm>
              <a:off x="4161" y="3344"/>
              <a:ext cx="16"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799" name="Freeform 55"/>
            <p:cNvSpPr>
              <a:spLocks/>
            </p:cNvSpPr>
            <p:nvPr/>
          </p:nvSpPr>
          <p:spPr bwMode="auto">
            <a:xfrm>
              <a:off x="4161" y="3328"/>
              <a:ext cx="96" cy="40"/>
            </a:xfrm>
            <a:custGeom>
              <a:avLst/>
              <a:gdLst/>
              <a:ahLst/>
              <a:cxnLst>
                <a:cxn ang="0">
                  <a:pos x="16" y="16"/>
                </a:cxn>
                <a:cxn ang="0">
                  <a:pos x="8" y="0"/>
                </a:cxn>
                <a:cxn ang="0">
                  <a:pos x="8" y="0"/>
                </a:cxn>
                <a:cxn ang="0">
                  <a:pos x="8" y="0"/>
                </a:cxn>
                <a:cxn ang="0">
                  <a:pos x="64" y="16"/>
                </a:cxn>
                <a:cxn ang="0">
                  <a:pos x="96" y="16"/>
                </a:cxn>
                <a:cxn ang="0">
                  <a:pos x="64" y="24"/>
                </a:cxn>
                <a:cxn ang="0">
                  <a:pos x="8" y="40"/>
                </a:cxn>
                <a:cxn ang="0">
                  <a:pos x="0" y="40"/>
                </a:cxn>
                <a:cxn ang="0">
                  <a:pos x="8" y="32"/>
                </a:cxn>
                <a:cxn ang="0">
                  <a:pos x="8" y="32"/>
                </a:cxn>
                <a:cxn ang="0">
                  <a:pos x="64" y="16"/>
                </a:cxn>
                <a:cxn ang="0">
                  <a:pos x="64" y="24"/>
                </a:cxn>
                <a:cxn ang="0">
                  <a:pos x="64" y="24"/>
                </a:cxn>
                <a:cxn ang="0">
                  <a:pos x="8" y="8"/>
                </a:cxn>
                <a:cxn ang="0">
                  <a:pos x="8" y="0"/>
                </a:cxn>
                <a:cxn ang="0">
                  <a:pos x="16" y="0"/>
                </a:cxn>
                <a:cxn ang="0">
                  <a:pos x="24" y="16"/>
                </a:cxn>
                <a:cxn ang="0">
                  <a:pos x="16" y="16"/>
                </a:cxn>
              </a:cxnLst>
              <a:rect l="0" t="0" r="r" b="b"/>
              <a:pathLst>
                <a:path w="96" h="40">
                  <a:moveTo>
                    <a:pt x="16" y="16"/>
                  </a:moveTo>
                  <a:lnTo>
                    <a:pt x="8" y="0"/>
                  </a:lnTo>
                  <a:lnTo>
                    <a:pt x="8" y="0"/>
                  </a:lnTo>
                  <a:lnTo>
                    <a:pt x="8" y="0"/>
                  </a:lnTo>
                  <a:lnTo>
                    <a:pt x="64" y="16"/>
                  </a:lnTo>
                  <a:lnTo>
                    <a:pt x="96" y="16"/>
                  </a:lnTo>
                  <a:lnTo>
                    <a:pt x="64" y="24"/>
                  </a:lnTo>
                  <a:lnTo>
                    <a:pt x="8" y="40"/>
                  </a:lnTo>
                  <a:lnTo>
                    <a:pt x="0" y="40"/>
                  </a:lnTo>
                  <a:lnTo>
                    <a:pt x="8" y="32"/>
                  </a:lnTo>
                  <a:lnTo>
                    <a:pt x="8" y="32"/>
                  </a:lnTo>
                  <a:lnTo>
                    <a:pt x="64" y="16"/>
                  </a:lnTo>
                  <a:lnTo>
                    <a:pt x="64" y="24"/>
                  </a:lnTo>
                  <a:lnTo>
                    <a:pt x="64" y="24"/>
                  </a:lnTo>
                  <a:lnTo>
                    <a:pt x="8" y="8"/>
                  </a:lnTo>
                  <a:lnTo>
                    <a:pt x="8" y="0"/>
                  </a:lnTo>
                  <a:lnTo>
                    <a:pt x="16" y="0"/>
                  </a:lnTo>
                  <a:lnTo>
                    <a:pt x="24" y="16"/>
                  </a:lnTo>
                  <a:lnTo>
                    <a:pt x="16"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800" name="Freeform 56"/>
            <p:cNvSpPr>
              <a:spLocks/>
            </p:cNvSpPr>
            <p:nvPr/>
          </p:nvSpPr>
          <p:spPr bwMode="auto">
            <a:xfrm>
              <a:off x="4169" y="3344"/>
              <a:ext cx="16" cy="16"/>
            </a:xfrm>
            <a:custGeom>
              <a:avLst/>
              <a:gdLst/>
              <a:ahLst/>
              <a:cxnLst>
                <a:cxn ang="0">
                  <a:pos x="0" y="16"/>
                </a:cxn>
                <a:cxn ang="0">
                  <a:pos x="8" y="0"/>
                </a:cxn>
                <a:cxn ang="0">
                  <a:pos x="16" y="0"/>
                </a:cxn>
                <a:cxn ang="0">
                  <a:pos x="16" y="0"/>
                </a:cxn>
                <a:cxn ang="0">
                  <a:pos x="16" y="0"/>
                </a:cxn>
                <a:cxn ang="0">
                  <a:pos x="8" y="16"/>
                </a:cxn>
                <a:cxn ang="0">
                  <a:pos x="0" y="16"/>
                </a:cxn>
              </a:cxnLst>
              <a:rect l="0" t="0" r="r" b="b"/>
              <a:pathLst>
                <a:path w="16" h="16">
                  <a:moveTo>
                    <a:pt x="0" y="16"/>
                  </a:moveTo>
                  <a:lnTo>
                    <a:pt x="8" y="0"/>
                  </a:lnTo>
                  <a:lnTo>
                    <a:pt x="16" y="0"/>
                  </a:lnTo>
                  <a:lnTo>
                    <a:pt x="16" y="0"/>
                  </a:lnTo>
                  <a:lnTo>
                    <a:pt x="16" y="0"/>
                  </a:lnTo>
                  <a:lnTo>
                    <a:pt x="8" y="16"/>
                  </a:lnTo>
                  <a:lnTo>
                    <a:pt x="0"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801" name="Freeform 57"/>
            <p:cNvSpPr>
              <a:spLocks/>
            </p:cNvSpPr>
            <p:nvPr/>
          </p:nvSpPr>
          <p:spPr bwMode="auto">
            <a:xfrm>
              <a:off x="4169" y="3328"/>
              <a:ext cx="56" cy="32"/>
            </a:xfrm>
            <a:custGeom>
              <a:avLst/>
              <a:gdLst/>
              <a:ahLst/>
              <a:cxnLst>
                <a:cxn ang="0">
                  <a:pos x="8" y="16"/>
                </a:cxn>
                <a:cxn ang="0">
                  <a:pos x="0" y="0"/>
                </a:cxn>
                <a:cxn ang="0">
                  <a:pos x="56" y="16"/>
                </a:cxn>
                <a:cxn ang="0">
                  <a:pos x="0" y="32"/>
                </a:cxn>
                <a:cxn ang="0">
                  <a:pos x="8" y="16"/>
                </a:cxn>
              </a:cxnLst>
              <a:rect l="0" t="0" r="r" b="b"/>
              <a:pathLst>
                <a:path w="56" h="32">
                  <a:moveTo>
                    <a:pt x="8" y="16"/>
                  </a:moveTo>
                  <a:lnTo>
                    <a:pt x="0" y="0"/>
                  </a:lnTo>
                  <a:lnTo>
                    <a:pt x="56" y="16"/>
                  </a:lnTo>
                  <a:lnTo>
                    <a:pt x="0" y="32"/>
                  </a:lnTo>
                  <a:lnTo>
                    <a:pt x="8"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802" name="Rectangle 58"/>
            <p:cNvSpPr>
              <a:spLocks noChangeArrowheads="1"/>
            </p:cNvSpPr>
            <p:nvPr/>
          </p:nvSpPr>
          <p:spPr bwMode="auto">
            <a:xfrm>
              <a:off x="4025" y="3344"/>
              <a:ext cx="1"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803" name="Rectangle 59"/>
            <p:cNvSpPr>
              <a:spLocks noChangeArrowheads="1"/>
            </p:cNvSpPr>
            <p:nvPr/>
          </p:nvSpPr>
          <p:spPr bwMode="auto">
            <a:xfrm>
              <a:off x="4161" y="3344"/>
              <a:ext cx="1"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1804" name="Rectangle 60"/>
            <p:cNvSpPr>
              <a:spLocks noChangeArrowheads="1"/>
            </p:cNvSpPr>
            <p:nvPr/>
          </p:nvSpPr>
          <p:spPr bwMode="auto">
            <a:xfrm>
              <a:off x="4025" y="3344"/>
              <a:ext cx="136"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gr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SimHei" pitchFamily="2" charset="-122"/>
                <a:cs typeface="+mj-cs"/>
              </a:rPr>
              <a:t>什么是应力？</a:t>
            </a:r>
          </a:p>
        </p:txBody>
      </p:sp>
      <p:sp>
        <p:nvSpPr>
          <p:cNvPr id="32771" name="Rectangle 3"/>
          <p:cNvSpPr>
            <a:spLocks noGrp="1" noChangeArrowheads="1"/>
          </p:cNvSpPr>
          <p:nvPr>
            <p:ph idx="1"/>
          </p:nvPr>
        </p:nvSpPr>
        <p:spPr>
          <a:xfrm>
            <a:off x="228600" y="1143000"/>
            <a:ext cx="8650288" cy="1217613"/>
          </a:xfrm>
        </p:spPr>
        <p:txBody>
          <a:bodyPr/>
          <a:lstStyle/>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应力是通过参照于特定基准面的量值和方向来表示的张量。 应力由六个分量完整地表示：</a:t>
            </a:r>
          </a:p>
        </p:txBody>
      </p:sp>
      <p:pic>
        <p:nvPicPr>
          <p:cNvPr id="32772" name="Picture 6"/>
          <p:cNvPicPr>
            <a:picLocks noChangeAspect="1" noChangeArrowheads="1"/>
          </p:cNvPicPr>
          <p:nvPr/>
        </p:nvPicPr>
        <p:blipFill>
          <a:blip r:embed="rId2" cstate="print"/>
          <a:srcRect/>
          <a:stretch>
            <a:fillRect/>
          </a:stretch>
        </p:blipFill>
        <p:spPr bwMode="auto">
          <a:xfrm>
            <a:off x="5562600" y="2209800"/>
            <a:ext cx="3048000" cy="2720975"/>
          </a:xfrm>
          <a:prstGeom prst="rect">
            <a:avLst/>
          </a:prstGeom>
          <a:noFill/>
          <a:ln w="9525">
            <a:noFill/>
            <a:miter lim="800000"/>
            <a:headEnd/>
            <a:tailEnd/>
          </a:ln>
        </p:spPr>
      </p:pic>
      <p:sp>
        <p:nvSpPr>
          <p:cNvPr id="20485" name="Rectangle 7"/>
          <p:cNvSpPr>
            <a:spLocks noChangeArrowheads="1"/>
          </p:cNvSpPr>
          <p:nvPr/>
        </p:nvSpPr>
        <p:spPr bwMode="auto">
          <a:xfrm>
            <a:off x="228600" y="2362200"/>
            <a:ext cx="5486400" cy="2138363"/>
          </a:xfrm>
          <a:prstGeom prst="rect">
            <a:avLst/>
          </a:prstGeom>
          <a:noFill/>
          <a:ln>
            <a:noFill/>
          </a:ln>
          <a:extLst>
            <a:ext uri="{909E8E84-426E-40DD-AFC4-6F175D3DCCD1}"/>
            <a:ext uri="{91240B29-F687-4F45-9708-019B960494DF}"/>
          </a:extLst>
        </p:spPr>
        <p:txBody>
          <a:bodyPr>
            <a:spAutoFit/>
          </a:bodyPr>
          <a:lstStyle/>
          <a:p>
            <a:pPr lvl="1" algn="just">
              <a:lnSpc>
                <a:spcPct val="90000"/>
              </a:lnSpc>
              <a:spcBef>
                <a:spcPct val="25000"/>
              </a:spcBef>
              <a:buFont typeface="Arial"/>
              <a:buChar char="–"/>
            </a:pPr>
            <a:r>
              <a:rPr lang="zh-CN" sz="2000" b="0" i="0">
                <a:solidFill>
                  <a:schemeClr val="tx1"/>
                </a:solidFill>
                <a:latin typeface="Arial Narrow"/>
                <a:ea typeface="SimHei" pitchFamily="2" charset="-122"/>
                <a:cs typeface="+mn-cs"/>
              </a:rPr>
              <a:t> SX： X 方向的法向应力</a:t>
            </a:r>
          </a:p>
          <a:p>
            <a:pPr lvl="1" algn="just">
              <a:lnSpc>
                <a:spcPct val="90000"/>
              </a:lnSpc>
              <a:spcBef>
                <a:spcPct val="25000"/>
              </a:spcBef>
              <a:buFont typeface="Arial"/>
              <a:buChar char="–"/>
            </a:pPr>
            <a:r>
              <a:rPr lang="zh-CN" sz="2000" b="0" i="0">
                <a:solidFill>
                  <a:schemeClr val="tx1"/>
                </a:solidFill>
                <a:latin typeface="Arial Narrow"/>
                <a:ea typeface="SimHei" pitchFamily="2" charset="-122"/>
                <a:cs typeface="+mn-cs"/>
              </a:rPr>
              <a:t> SY： Y 方向的法向应力</a:t>
            </a:r>
          </a:p>
          <a:p>
            <a:pPr lvl="1" algn="just">
              <a:lnSpc>
                <a:spcPct val="90000"/>
              </a:lnSpc>
              <a:spcBef>
                <a:spcPct val="25000"/>
              </a:spcBef>
              <a:buFont typeface="Arial"/>
              <a:buChar char="–"/>
            </a:pPr>
            <a:r>
              <a:rPr lang="zh-CN" sz="2000" b="0" i="0">
                <a:solidFill>
                  <a:schemeClr val="tx1"/>
                </a:solidFill>
                <a:latin typeface="Arial Narrow"/>
                <a:ea typeface="SimHei" pitchFamily="2" charset="-122"/>
                <a:cs typeface="+mn-cs"/>
              </a:rPr>
              <a:t> SZ： Z 方向的法向应力</a:t>
            </a:r>
          </a:p>
          <a:p>
            <a:pPr lvl="1" algn="just">
              <a:lnSpc>
                <a:spcPct val="90000"/>
              </a:lnSpc>
              <a:spcBef>
                <a:spcPct val="25000"/>
              </a:spcBef>
              <a:buFont typeface="Arial"/>
              <a:buChar char="–"/>
            </a:pPr>
            <a:r>
              <a:rPr lang="zh-CN" sz="2000" b="0" i="0">
                <a:solidFill>
                  <a:schemeClr val="tx1"/>
                </a:solidFill>
                <a:latin typeface="Arial Narrow"/>
                <a:ea typeface="SimHei" pitchFamily="2" charset="-122"/>
                <a:cs typeface="+mn-cs"/>
              </a:rPr>
              <a:t> TXY： YZ 基准面上 Y 方向的剪应力</a:t>
            </a:r>
          </a:p>
          <a:p>
            <a:pPr lvl="1" algn="just">
              <a:lnSpc>
                <a:spcPct val="90000"/>
              </a:lnSpc>
              <a:spcBef>
                <a:spcPct val="25000"/>
              </a:spcBef>
              <a:buFont typeface="Arial"/>
              <a:buChar char="–"/>
            </a:pPr>
            <a:r>
              <a:rPr lang="zh-CN" sz="2000" b="0" i="0">
                <a:solidFill>
                  <a:schemeClr val="tx1"/>
                </a:solidFill>
                <a:latin typeface="Arial Narrow"/>
                <a:ea typeface="SimHei" pitchFamily="2" charset="-122"/>
                <a:cs typeface="+mn-cs"/>
              </a:rPr>
              <a:t> TXZ： YZ 基准面上 Z 方向的剪应力</a:t>
            </a:r>
          </a:p>
          <a:p>
            <a:pPr lvl="1" algn="just">
              <a:lnSpc>
                <a:spcPct val="90000"/>
              </a:lnSpc>
              <a:spcBef>
                <a:spcPct val="25000"/>
              </a:spcBef>
              <a:buFont typeface="Arial"/>
              <a:buChar char="–"/>
            </a:pPr>
            <a:r>
              <a:rPr lang="es-ES" altLang="zh-CN" sz="2000" b="0" i="0" smtClean="0">
                <a:solidFill>
                  <a:schemeClr val="tx1"/>
                </a:solidFill>
                <a:latin typeface="Arial Narrow"/>
                <a:ea typeface="SimHei" pitchFamily="2" charset="-122"/>
                <a:cs typeface="+mn-cs"/>
              </a:rPr>
              <a:t> </a:t>
            </a:r>
            <a:r>
              <a:rPr lang="zh-CN" sz="2000" b="0" i="0" smtClean="0">
                <a:solidFill>
                  <a:schemeClr val="tx1"/>
                </a:solidFill>
                <a:latin typeface="Arial Narrow"/>
                <a:ea typeface="SimHei" pitchFamily="2" charset="-122"/>
                <a:cs typeface="+mn-cs"/>
              </a:rPr>
              <a:t>TYZ</a:t>
            </a:r>
            <a:r>
              <a:rPr lang="zh-CN" sz="2000" b="0" i="0">
                <a:solidFill>
                  <a:schemeClr val="tx1"/>
                </a:solidFill>
                <a:latin typeface="Arial Narrow"/>
                <a:ea typeface="SimHei" pitchFamily="2" charset="-122"/>
                <a:cs typeface="+mn-cs"/>
              </a:rPr>
              <a:t>： XZ 基准面上 Z 方向的剪应力</a:t>
            </a:r>
          </a:p>
        </p:txBody>
      </p:sp>
      <p:sp>
        <p:nvSpPr>
          <p:cNvPr id="20486" name="Rectangle 8"/>
          <p:cNvSpPr>
            <a:spLocks noChangeArrowheads="1"/>
          </p:cNvSpPr>
          <p:nvPr/>
        </p:nvSpPr>
        <p:spPr bwMode="auto">
          <a:xfrm>
            <a:off x="304800" y="4930775"/>
            <a:ext cx="8650288" cy="838200"/>
          </a:xfrm>
          <a:prstGeom prst="rect">
            <a:avLst/>
          </a:prstGeom>
          <a:noFill/>
          <a:ln>
            <a:noFill/>
          </a:ln>
          <a:extLst>
            <a:ext uri="{909E8E84-426E-40DD-AFC4-6F175D3DCCD1}"/>
            <a:ext uri="{91240B29-F687-4F45-9708-019B960494DF}"/>
          </a:extLst>
        </p:spPr>
        <p:txBody>
          <a:bodyPr/>
          <a:lstStyle/>
          <a:p>
            <a:pPr marL="234909" indent="-234909" algn="just">
              <a:lnSpc>
                <a:spcPct val="95000"/>
              </a:lnSpc>
              <a:spcBef>
                <a:spcPct val="50000"/>
              </a:spcBef>
              <a:buFont typeface="Wingdings"/>
              <a:buChar char="§"/>
            </a:pPr>
            <a:r>
              <a:rPr lang="zh-CN" sz="2400" b="0" i="0">
                <a:solidFill>
                  <a:schemeClr val="tx1"/>
                </a:solidFill>
                <a:latin typeface="Arial Narrow"/>
                <a:ea typeface="SimHei" pitchFamily="2" charset="-122"/>
                <a:cs typeface="+mn-cs"/>
              </a:rPr>
              <a:t>正应力表示拉伸，负应力表示压缩。</a:t>
            </a:r>
          </a:p>
        </p:txBody>
      </p:sp>
      <p:sp>
        <p:nvSpPr>
          <p:cNvPr id="7" name="TextBox 6"/>
          <p:cNvSpPr txBox="1"/>
          <p:nvPr/>
        </p:nvSpPr>
        <p:spPr>
          <a:xfrm>
            <a:off x="6223000" y="4622800"/>
            <a:ext cx="2200275" cy="215444"/>
          </a:xfrm>
          <a:prstGeom prst="rect">
            <a:avLst/>
          </a:prstGeom>
          <a:solidFill>
            <a:schemeClr val="bg1"/>
          </a:solidFill>
        </p:spPr>
        <p:txBody>
          <a:bodyPr wrap="square" lIns="0" tIns="0" rIns="0" bIns="0" rtlCol="0">
            <a:spAutoFit/>
          </a:bodyPr>
          <a:lstStyle/>
          <a:p>
            <a:pPr algn="l">
              <a:buNone/>
            </a:pPr>
            <a:r>
              <a:rPr lang="zh-CN" sz="1400" b="0" i="0">
                <a:solidFill>
                  <a:srgbClr val="000000"/>
                </a:solidFill>
                <a:latin typeface="Arial"/>
                <a:ea typeface="SimHei" pitchFamily="2" charset="-122"/>
                <a:cs typeface="+mn-cs"/>
              </a:rPr>
              <a:t>应力分量</a:t>
            </a:r>
            <a:endParaRPr lang="nl-NL" sz="1400" dirty="0">
              <a:solidFill>
                <a:schemeClr val="tx2"/>
              </a:solidFill>
              <a:ea typeface="SimHei" pitchFamily="2" charset="-122"/>
            </a:endParaRPr>
          </a:p>
        </p:txBody>
      </p:sp>
      <p:sp>
        <p:nvSpPr>
          <p:cNvPr id="8" name="TextBox 7"/>
          <p:cNvSpPr txBox="1"/>
          <p:nvPr/>
        </p:nvSpPr>
        <p:spPr>
          <a:xfrm>
            <a:off x="6464301" y="4076700"/>
            <a:ext cx="952500" cy="215444"/>
          </a:xfrm>
          <a:prstGeom prst="rect">
            <a:avLst/>
          </a:prstGeom>
          <a:solidFill>
            <a:schemeClr val="bg1"/>
          </a:solidFill>
        </p:spPr>
        <p:txBody>
          <a:bodyPr wrap="square" lIns="0" tIns="0" rIns="0" bIns="0" rtlCol="0">
            <a:spAutoFit/>
          </a:bodyPr>
          <a:lstStyle/>
          <a:p>
            <a:pPr algn="l">
              <a:buNone/>
            </a:pPr>
            <a:r>
              <a:rPr lang="zh-CN" sz="1400" b="0" i="0">
                <a:solidFill>
                  <a:srgbClr val="FF0000"/>
                </a:solidFill>
                <a:latin typeface="Arial"/>
                <a:ea typeface="SimHei" pitchFamily="2" charset="-122"/>
                <a:cs typeface="+mn-cs"/>
              </a:rPr>
              <a:t>基准面 1</a:t>
            </a:r>
            <a:endParaRPr lang="nl-NL" sz="1400" dirty="0">
              <a:solidFill>
                <a:srgbClr val="FF0000"/>
              </a:solidFill>
              <a:ea typeface="SimHei" pitchFamily="2" charset="-122"/>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主应力？</a:t>
            </a:r>
          </a:p>
        </p:txBody>
      </p:sp>
      <p:sp>
        <p:nvSpPr>
          <p:cNvPr id="21507" name="Rectangle 3"/>
          <p:cNvSpPr>
            <a:spLocks noGrp="1" noChangeArrowheads="1"/>
          </p:cNvSpPr>
          <p:nvPr>
            <p:ph idx="1"/>
          </p:nvPr>
        </p:nvSpPr>
        <p:spPr>
          <a:xfrm>
            <a:off x="0" y="2057400"/>
            <a:ext cx="5334000" cy="3048000"/>
          </a:xfrm>
        </p:spPr>
        <p:txBody>
          <a:bodyPr>
            <a:normAutofit/>
          </a:bodyPr>
          <a:lstStyle/>
          <a:p>
            <a:pPr marL="342900" indent="-342900" algn="just">
              <a:lnSpc>
                <a:spcPct val="90000"/>
              </a:lnSpc>
              <a:spcBef>
                <a:spcPct val="20000"/>
              </a:spcBef>
              <a:spcAft>
                <a:spcPct val="0"/>
              </a:spcAft>
              <a:buNone/>
            </a:pPr>
            <a:endParaRPr lang="en-US" smtClean="0">
              <a:ea typeface="SimHei" pitchFamily="2" charset="-122"/>
            </a:endParaRPr>
          </a:p>
          <a:p>
            <a:pPr lvl="1" algn="just">
              <a:lnSpc>
                <a:spcPct val="90000"/>
              </a:lnSpc>
              <a:spcBef>
                <a:spcPts val="1200"/>
              </a:spcBef>
              <a:spcAft>
                <a:spcPct val="0"/>
              </a:spcAft>
              <a:buClr>
                <a:srgbClr val="4B575F"/>
              </a:buClr>
              <a:buFont typeface="Wingdings"/>
              <a:buChar char="§"/>
              <a:tabLst>
                <a:tab pos="719138" algn="l"/>
              </a:tabLst>
            </a:pPr>
            <a:r>
              <a:rPr lang="zh-CN" sz="2400" b="0" i="0">
                <a:solidFill>
                  <a:srgbClr val="4B575F"/>
                </a:solidFill>
                <a:latin typeface="Arial Narrow"/>
                <a:ea typeface="SimHei" pitchFamily="2" charset="-122"/>
                <a:cs typeface="+mn-cs"/>
              </a:rPr>
              <a:t>P1： 第一个主方向上的法向应力（最大）。</a:t>
            </a:r>
          </a:p>
          <a:p>
            <a:pPr lvl="1" algn="just">
              <a:lnSpc>
                <a:spcPct val="90000"/>
              </a:lnSpc>
              <a:spcBef>
                <a:spcPts val="1200"/>
              </a:spcBef>
              <a:spcAft>
                <a:spcPct val="0"/>
              </a:spcAft>
              <a:buClr>
                <a:srgbClr val="4B575F"/>
              </a:buClr>
              <a:buFont typeface="Wingdings"/>
              <a:buChar char="§"/>
              <a:tabLst>
                <a:tab pos="719138" algn="l"/>
              </a:tabLst>
            </a:pPr>
            <a:r>
              <a:rPr lang="zh-CN" sz="2400" b="0" i="0">
                <a:solidFill>
                  <a:srgbClr val="4B575F"/>
                </a:solidFill>
                <a:latin typeface="Arial Narrow"/>
                <a:ea typeface="SimHei" pitchFamily="2" charset="-122"/>
                <a:cs typeface="+mn-cs"/>
              </a:rPr>
              <a:t>P2： 第二个主方向上的法向应力（中等）。</a:t>
            </a:r>
          </a:p>
          <a:p>
            <a:pPr lvl="1" algn="just">
              <a:lnSpc>
                <a:spcPct val="90000"/>
              </a:lnSpc>
              <a:spcBef>
                <a:spcPts val="1200"/>
              </a:spcBef>
              <a:spcAft>
                <a:spcPct val="0"/>
              </a:spcAft>
              <a:buClr>
                <a:srgbClr val="4B575F"/>
              </a:buClr>
              <a:buFont typeface="Wingdings"/>
              <a:buChar char="§"/>
              <a:tabLst>
                <a:tab pos="719138" algn="l"/>
              </a:tabLst>
            </a:pPr>
            <a:r>
              <a:rPr lang="zh-CN" sz="2400" b="0" i="0">
                <a:solidFill>
                  <a:srgbClr val="4B575F"/>
                </a:solidFill>
                <a:latin typeface="Arial Narrow"/>
                <a:ea typeface="SimHei" pitchFamily="2" charset="-122"/>
                <a:cs typeface="+mn-cs"/>
              </a:rPr>
              <a:t>P3： 第三个主方向上的法向应力（最小）。</a:t>
            </a:r>
          </a:p>
        </p:txBody>
      </p:sp>
      <p:sp>
        <p:nvSpPr>
          <p:cNvPr id="33797" name="Rectangle 5"/>
          <p:cNvSpPr>
            <a:spLocks noChangeArrowheads="1"/>
          </p:cNvSpPr>
          <p:nvPr/>
        </p:nvSpPr>
        <p:spPr bwMode="auto">
          <a:xfrm>
            <a:off x="381000" y="1219200"/>
            <a:ext cx="8077200" cy="990600"/>
          </a:xfrm>
          <a:prstGeom prst="rect">
            <a:avLst/>
          </a:prstGeom>
          <a:noFill/>
          <a:ln w="9525">
            <a:noFill/>
            <a:miter lim="800000"/>
            <a:headEnd/>
            <a:tailEnd/>
          </a:ln>
        </p:spPr>
        <p:txBody>
          <a:bodyPr/>
          <a:lstStyle/>
          <a:p>
            <a:pPr marL="234909" indent="-234909" algn="just">
              <a:lnSpc>
                <a:spcPct val="85000"/>
              </a:lnSpc>
              <a:spcBef>
                <a:spcPct val="50000"/>
              </a:spcBef>
              <a:buNone/>
            </a:pPr>
            <a:r>
              <a:rPr lang="zh-CN" sz="2400" b="0" i="0">
                <a:solidFill>
                  <a:schemeClr val="tx1"/>
                </a:solidFill>
                <a:latin typeface="Arial"/>
                <a:ea typeface="SimHei" pitchFamily="2" charset="-122"/>
                <a:cs typeface="+mn-cs"/>
              </a:rPr>
              <a:t>	有些方向的剪应力消失。 这些方向的法向应力称为主应力。</a:t>
            </a:r>
          </a:p>
          <a:p>
            <a:pPr marL="634959" lvl="1" indent="-285750" algn="just">
              <a:lnSpc>
                <a:spcPct val="85000"/>
              </a:lnSpc>
              <a:spcBef>
                <a:spcPts val="1200"/>
              </a:spcBef>
              <a:buClr>
                <a:srgbClr val="EF8B2B"/>
              </a:buClr>
              <a:buFont typeface="Wingdings"/>
              <a:buChar char="Ø"/>
            </a:pPr>
            <a:endParaRPr lang="en-US" sz="2000">
              <a:ea typeface="SimHei" pitchFamily="2" charset="-122"/>
            </a:endParaRPr>
          </a:p>
        </p:txBody>
      </p:sp>
      <p:sp>
        <p:nvSpPr>
          <p:cNvPr id="33799" name="AutoShape 7"/>
          <p:cNvSpPr>
            <a:spLocks noChangeAspect="1" noChangeArrowheads="1" noTextEdit="1"/>
          </p:cNvSpPr>
          <p:nvPr/>
        </p:nvSpPr>
        <p:spPr bwMode="auto">
          <a:xfrm>
            <a:off x="5715000" y="2362200"/>
            <a:ext cx="3186113" cy="4194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grpSp>
        <p:nvGrpSpPr>
          <p:cNvPr id="85" name="Group 84"/>
          <p:cNvGrpSpPr/>
          <p:nvPr/>
        </p:nvGrpSpPr>
        <p:grpSpPr>
          <a:xfrm>
            <a:off x="5765800" y="2413000"/>
            <a:ext cx="2755925" cy="2897188"/>
            <a:chOff x="5765800" y="2413000"/>
            <a:chExt cx="2755925" cy="2897188"/>
          </a:xfrm>
        </p:grpSpPr>
        <p:sp>
          <p:nvSpPr>
            <p:cNvPr id="33801" name="Freeform 9"/>
            <p:cNvSpPr>
              <a:spLocks/>
            </p:cNvSpPr>
            <p:nvPr/>
          </p:nvSpPr>
          <p:spPr bwMode="auto">
            <a:xfrm>
              <a:off x="6045200" y="3506788"/>
              <a:ext cx="1484313" cy="1473200"/>
            </a:xfrm>
            <a:custGeom>
              <a:avLst/>
              <a:gdLst/>
              <a:ahLst/>
              <a:cxnLst>
                <a:cxn ang="0">
                  <a:pos x="0" y="352"/>
                </a:cxn>
                <a:cxn ang="0">
                  <a:pos x="600" y="0"/>
                </a:cxn>
                <a:cxn ang="0">
                  <a:pos x="935" y="584"/>
                </a:cxn>
                <a:cxn ang="0">
                  <a:pos x="328" y="928"/>
                </a:cxn>
                <a:cxn ang="0">
                  <a:pos x="0" y="352"/>
                </a:cxn>
              </a:cxnLst>
              <a:rect l="0" t="0" r="r" b="b"/>
              <a:pathLst>
                <a:path w="935" h="928">
                  <a:moveTo>
                    <a:pt x="0" y="352"/>
                  </a:moveTo>
                  <a:lnTo>
                    <a:pt x="600" y="0"/>
                  </a:lnTo>
                  <a:lnTo>
                    <a:pt x="935" y="584"/>
                  </a:lnTo>
                  <a:lnTo>
                    <a:pt x="328" y="928"/>
                  </a:lnTo>
                  <a:lnTo>
                    <a:pt x="0" y="35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02" name="Freeform 10"/>
            <p:cNvSpPr>
              <a:spLocks/>
            </p:cNvSpPr>
            <p:nvPr/>
          </p:nvSpPr>
          <p:spPr bwMode="auto">
            <a:xfrm>
              <a:off x="6045200" y="3506788"/>
              <a:ext cx="1497013" cy="1485900"/>
            </a:xfrm>
            <a:custGeom>
              <a:avLst/>
              <a:gdLst/>
              <a:ahLst/>
              <a:cxnLst>
                <a:cxn ang="0">
                  <a:pos x="0" y="352"/>
                </a:cxn>
                <a:cxn ang="0">
                  <a:pos x="600" y="0"/>
                </a:cxn>
                <a:cxn ang="0">
                  <a:pos x="608" y="0"/>
                </a:cxn>
                <a:cxn ang="0">
                  <a:pos x="608" y="0"/>
                </a:cxn>
                <a:cxn ang="0">
                  <a:pos x="943" y="584"/>
                </a:cxn>
                <a:cxn ang="0">
                  <a:pos x="943" y="584"/>
                </a:cxn>
                <a:cxn ang="0">
                  <a:pos x="935" y="592"/>
                </a:cxn>
                <a:cxn ang="0">
                  <a:pos x="328" y="936"/>
                </a:cxn>
                <a:cxn ang="0">
                  <a:pos x="328" y="936"/>
                </a:cxn>
                <a:cxn ang="0">
                  <a:pos x="328" y="928"/>
                </a:cxn>
                <a:cxn ang="0">
                  <a:pos x="328" y="928"/>
                </a:cxn>
                <a:cxn ang="0">
                  <a:pos x="935" y="584"/>
                </a:cxn>
                <a:cxn ang="0">
                  <a:pos x="935" y="592"/>
                </a:cxn>
                <a:cxn ang="0">
                  <a:pos x="935" y="584"/>
                </a:cxn>
                <a:cxn ang="0">
                  <a:pos x="600" y="0"/>
                </a:cxn>
                <a:cxn ang="0">
                  <a:pos x="608" y="0"/>
                </a:cxn>
                <a:cxn ang="0">
                  <a:pos x="600" y="8"/>
                </a:cxn>
                <a:cxn ang="0">
                  <a:pos x="0" y="360"/>
                </a:cxn>
                <a:cxn ang="0">
                  <a:pos x="0" y="352"/>
                </a:cxn>
              </a:cxnLst>
              <a:rect l="0" t="0" r="r" b="b"/>
              <a:pathLst>
                <a:path w="943" h="936">
                  <a:moveTo>
                    <a:pt x="0" y="352"/>
                  </a:moveTo>
                  <a:lnTo>
                    <a:pt x="600" y="0"/>
                  </a:lnTo>
                  <a:lnTo>
                    <a:pt x="608" y="0"/>
                  </a:lnTo>
                  <a:lnTo>
                    <a:pt x="608" y="0"/>
                  </a:lnTo>
                  <a:lnTo>
                    <a:pt x="943" y="584"/>
                  </a:lnTo>
                  <a:lnTo>
                    <a:pt x="943" y="584"/>
                  </a:lnTo>
                  <a:lnTo>
                    <a:pt x="935" y="592"/>
                  </a:lnTo>
                  <a:lnTo>
                    <a:pt x="328" y="936"/>
                  </a:lnTo>
                  <a:lnTo>
                    <a:pt x="328" y="936"/>
                  </a:lnTo>
                  <a:lnTo>
                    <a:pt x="328" y="928"/>
                  </a:lnTo>
                  <a:lnTo>
                    <a:pt x="328" y="928"/>
                  </a:lnTo>
                  <a:lnTo>
                    <a:pt x="935" y="584"/>
                  </a:lnTo>
                  <a:lnTo>
                    <a:pt x="935" y="592"/>
                  </a:lnTo>
                  <a:lnTo>
                    <a:pt x="935" y="584"/>
                  </a:lnTo>
                  <a:lnTo>
                    <a:pt x="600" y="0"/>
                  </a:lnTo>
                  <a:lnTo>
                    <a:pt x="608" y="0"/>
                  </a:lnTo>
                  <a:lnTo>
                    <a:pt x="600" y="8"/>
                  </a:lnTo>
                  <a:lnTo>
                    <a:pt x="0" y="360"/>
                  </a:lnTo>
                  <a:lnTo>
                    <a:pt x="0" y="35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03" name="Freeform 11"/>
            <p:cNvSpPr>
              <a:spLocks/>
            </p:cNvSpPr>
            <p:nvPr/>
          </p:nvSpPr>
          <p:spPr bwMode="auto">
            <a:xfrm>
              <a:off x="6045200" y="4065588"/>
              <a:ext cx="533400" cy="914400"/>
            </a:xfrm>
            <a:custGeom>
              <a:avLst/>
              <a:gdLst/>
              <a:ahLst/>
              <a:cxnLst>
                <a:cxn ang="0">
                  <a:pos x="328" y="576"/>
                </a:cxn>
                <a:cxn ang="0">
                  <a:pos x="0" y="0"/>
                </a:cxn>
                <a:cxn ang="0">
                  <a:pos x="0" y="0"/>
                </a:cxn>
                <a:cxn ang="0">
                  <a:pos x="0" y="0"/>
                </a:cxn>
                <a:cxn ang="0">
                  <a:pos x="8" y="0"/>
                </a:cxn>
                <a:cxn ang="0">
                  <a:pos x="336" y="576"/>
                </a:cxn>
                <a:cxn ang="0">
                  <a:pos x="328" y="576"/>
                </a:cxn>
              </a:cxnLst>
              <a:rect l="0" t="0" r="r" b="b"/>
              <a:pathLst>
                <a:path w="336" h="576">
                  <a:moveTo>
                    <a:pt x="328" y="576"/>
                  </a:moveTo>
                  <a:lnTo>
                    <a:pt x="0" y="0"/>
                  </a:lnTo>
                  <a:lnTo>
                    <a:pt x="0" y="0"/>
                  </a:lnTo>
                  <a:lnTo>
                    <a:pt x="0" y="0"/>
                  </a:lnTo>
                  <a:lnTo>
                    <a:pt x="8" y="0"/>
                  </a:lnTo>
                  <a:lnTo>
                    <a:pt x="336" y="576"/>
                  </a:lnTo>
                  <a:lnTo>
                    <a:pt x="328" y="57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04" name="Freeform 12"/>
            <p:cNvSpPr>
              <a:spLocks/>
            </p:cNvSpPr>
            <p:nvPr/>
          </p:nvSpPr>
          <p:spPr bwMode="auto">
            <a:xfrm>
              <a:off x="6045200" y="3022600"/>
              <a:ext cx="1016000" cy="1042988"/>
            </a:xfrm>
            <a:custGeom>
              <a:avLst/>
              <a:gdLst/>
              <a:ahLst/>
              <a:cxnLst>
                <a:cxn ang="0">
                  <a:pos x="0" y="657"/>
                </a:cxn>
                <a:cxn ang="0">
                  <a:pos x="88" y="321"/>
                </a:cxn>
                <a:cxn ang="0">
                  <a:pos x="640" y="0"/>
                </a:cxn>
                <a:cxn ang="0">
                  <a:pos x="600" y="305"/>
                </a:cxn>
                <a:cxn ang="0">
                  <a:pos x="0" y="657"/>
                </a:cxn>
              </a:cxnLst>
              <a:rect l="0" t="0" r="r" b="b"/>
              <a:pathLst>
                <a:path w="640" h="657">
                  <a:moveTo>
                    <a:pt x="0" y="657"/>
                  </a:moveTo>
                  <a:lnTo>
                    <a:pt x="88" y="321"/>
                  </a:lnTo>
                  <a:lnTo>
                    <a:pt x="640" y="0"/>
                  </a:lnTo>
                  <a:lnTo>
                    <a:pt x="600" y="305"/>
                  </a:lnTo>
                  <a:lnTo>
                    <a:pt x="0" y="657"/>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05" name="Freeform 13"/>
            <p:cNvSpPr>
              <a:spLocks/>
            </p:cNvSpPr>
            <p:nvPr/>
          </p:nvSpPr>
          <p:spPr bwMode="auto">
            <a:xfrm>
              <a:off x="6045200" y="3009900"/>
              <a:ext cx="1028700" cy="1055688"/>
            </a:xfrm>
            <a:custGeom>
              <a:avLst/>
              <a:gdLst/>
              <a:ahLst/>
              <a:cxnLst>
                <a:cxn ang="0">
                  <a:pos x="0" y="665"/>
                </a:cxn>
                <a:cxn ang="0">
                  <a:pos x="88" y="329"/>
                </a:cxn>
                <a:cxn ang="0">
                  <a:pos x="88" y="329"/>
                </a:cxn>
                <a:cxn ang="0">
                  <a:pos x="88" y="329"/>
                </a:cxn>
                <a:cxn ang="0">
                  <a:pos x="640" y="8"/>
                </a:cxn>
                <a:cxn ang="0">
                  <a:pos x="648" y="0"/>
                </a:cxn>
                <a:cxn ang="0">
                  <a:pos x="648" y="8"/>
                </a:cxn>
                <a:cxn ang="0">
                  <a:pos x="608" y="313"/>
                </a:cxn>
                <a:cxn ang="0">
                  <a:pos x="608" y="321"/>
                </a:cxn>
                <a:cxn ang="0">
                  <a:pos x="608" y="321"/>
                </a:cxn>
                <a:cxn ang="0">
                  <a:pos x="600" y="313"/>
                </a:cxn>
                <a:cxn ang="0">
                  <a:pos x="640" y="8"/>
                </a:cxn>
                <a:cxn ang="0">
                  <a:pos x="648" y="8"/>
                </a:cxn>
                <a:cxn ang="0">
                  <a:pos x="648" y="16"/>
                </a:cxn>
                <a:cxn ang="0">
                  <a:pos x="96" y="337"/>
                </a:cxn>
                <a:cxn ang="0">
                  <a:pos x="88" y="329"/>
                </a:cxn>
                <a:cxn ang="0">
                  <a:pos x="96" y="329"/>
                </a:cxn>
                <a:cxn ang="0">
                  <a:pos x="8" y="665"/>
                </a:cxn>
                <a:cxn ang="0">
                  <a:pos x="0" y="665"/>
                </a:cxn>
              </a:cxnLst>
              <a:rect l="0" t="0" r="r" b="b"/>
              <a:pathLst>
                <a:path w="648" h="665">
                  <a:moveTo>
                    <a:pt x="0" y="665"/>
                  </a:moveTo>
                  <a:lnTo>
                    <a:pt x="88" y="329"/>
                  </a:lnTo>
                  <a:lnTo>
                    <a:pt x="88" y="329"/>
                  </a:lnTo>
                  <a:lnTo>
                    <a:pt x="88" y="329"/>
                  </a:lnTo>
                  <a:lnTo>
                    <a:pt x="640" y="8"/>
                  </a:lnTo>
                  <a:lnTo>
                    <a:pt x="648" y="0"/>
                  </a:lnTo>
                  <a:lnTo>
                    <a:pt x="648" y="8"/>
                  </a:lnTo>
                  <a:lnTo>
                    <a:pt x="608" y="313"/>
                  </a:lnTo>
                  <a:lnTo>
                    <a:pt x="608" y="321"/>
                  </a:lnTo>
                  <a:lnTo>
                    <a:pt x="608" y="321"/>
                  </a:lnTo>
                  <a:lnTo>
                    <a:pt x="600" y="313"/>
                  </a:lnTo>
                  <a:lnTo>
                    <a:pt x="640" y="8"/>
                  </a:lnTo>
                  <a:lnTo>
                    <a:pt x="648" y="8"/>
                  </a:lnTo>
                  <a:lnTo>
                    <a:pt x="648" y="16"/>
                  </a:lnTo>
                  <a:lnTo>
                    <a:pt x="96" y="337"/>
                  </a:lnTo>
                  <a:lnTo>
                    <a:pt x="88" y="329"/>
                  </a:lnTo>
                  <a:lnTo>
                    <a:pt x="96" y="329"/>
                  </a:lnTo>
                  <a:lnTo>
                    <a:pt x="8" y="665"/>
                  </a:lnTo>
                  <a:lnTo>
                    <a:pt x="0" y="665"/>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06" name="Freeform 14"/>
            <p:cNvSpPr>
              <a:spLocks/>
            </p:cNvSpPr>
            <p:nvPr/>
          </p:nvSpPr>
          <p:spPr bwMode="auto">
            <a:xfrm>
              <a:off x="6032500" y="3506788"/>
              <a:ext cx="977900" cy="584200"/>
            </a:xfrm>
            <a:custGeom>
              <a:avLst/>
              <a:gdLst/>
              <a:ahLst/>
              <a:cxnLst>
                <a:cxn ang="0">
                  <a:pos x="616" y="8"/>
                </a:cxn>
                <a:cxn ang="0">
                  <a:pos x="16" y="360"/>
                </a:cxn>
                <a:cxn ang="0">
                  <a:pos x="0" y="368"/>
                </a:cxn>
                <a:cxn ang="0">
                  <a:pos x="8" y="352"/>
                </a:cxn>
                <a:cxn ang="0">
                  <a:pos x="8" y="352"/>
                </a:cxn>
                <a:cxn ang="0">
                  <a:pos x="608" y="0"/>
                </a:cxn>
                <a:cxn ang="0">
                  <a:pos x="616" y="8"/>
                </a:cxn>
              </a:cxnLst>
              <a:rect l="0" t="0" r="r" b="b"/>
              <a:pathLst>
                <a:path w="616" h="368">
                  <a:moveTo>
                    <a:pt x="616" y="8"/>
                  </a:moveTo>
                  <a:lnTo>
                    <a:pt x="16" y="360"/>
                  </a:lnTo>
                  <a:lnTo>
                    <a:pt x="0" y="368"/>
                  </a:lnTo>
                  <a:lnTo>
                    <a:pt x="8" y="352"/>
                  </a:lnTo>
                  <a:lnTo>
                    <a:pt x="8" y="352"/>
                  </a:lnTo>
                  <a:lnTo>
                    <a:pt x="608" y="0"/>
                  </a:lnTo>
                  <a:lnTo>
                    <a:pt x="6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07" name="Freeform 15"/>
            <p:cNvSpPr>
              <a:spLocks/>
            </p:cNvSpPr>
            <p:nvPr/>
          </p:nvSpPr>
          <p:spPr bwMode="auto">
            <a:xfrm>
              <a:off x="6997700" y="3022600"/>
              <a:ext cx="582613" cy="1411288"/>
            </a:xfrm>
            <a:custGeom>
              <a:avLst/>
              <a:gdLst/>
              <a:ahLst/>
              <a:cxnLst>
                <a:cxn ang="0">
                  <a:pos x="0" y="305"/>
                </a:cxn>
                <a:cxn ang="0">
                  <a:pos x="40" y="0"/>
                </a:cxn>
                <a:cxn ang="0">
                  <a:pos x="367" y="577"/>
                </a:cxn>
                <a:cxn ang="0">
                  <a:pos x="335" y="889"/>
                </a:cxn>
                <a:cxn ang="0">
                  <a:pos x="0" y="305"/>
                </a:cxn>
              </a:cxnLst>
              <a:rect l="0" t="0" r="r" b="b"/>
              <a:pathLst>
                <a:path w="367" h="889">
                  <a:moveTo>
                    <a:pt x="0" y="305"/>
                  </a:moveTo>
                  <a:lnTo>
                    <a:pt x="40" y="0"/>
                  </a:lnTo>
                  <a:lnTo>
                    <a:pt x="367" y="577"/>
                  </a:lnTo>
                  <a:lnTo>
                    <a:pt x="335" y="889"/>
                  </a:lnTo>
                  <a:lnTo>
                    <a:pt x="0" y="305"/>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08" name="Freeform 16"/>
            <p:cNvSpPr>
              <a:spLocks/>
            </p:cNvSpPr>
            <p:nvPr/>
          </p:nvSpPr>
          <p:spPr bwMode="auto">
            <a:xfrm>
              <a:off x="6997700" y="3009900"/>
              <a:ext cx="595313" cy="1436688"/>
            </a:xfrm>
            <a:custGeom>
              <a:avLst/>
              <a:gdLst/>
              <a:ahLst/>
              <a:cxnLst>
                <a:cxn ang="0">
                  <a:pos x="0" y="313"/>
                </a:cxn>
                <a:cxn ang="0">
                  <a:pos x="40" y="8"/>
                </a:cxn>
                <a:cxn ang="0">
                  <a:pos x="40" y="0"/>
                </a:cxn>
                <a:cxn ang="0">
                  <a:pos x="48" y="8"/>
                </a:cxn>
                <a:cxn ang="0">
                  <a:pos x="375" y="585"/>
                </a:cxn>
                <a:cxn ang="0">
                  <a:pos x="375" y="585"/>
                </a:cxn>
                <a:cxn ang="0">
                  <a:pos x="375" y="585"/>
                </a:cxn>
                <a:cxn ang="0">
                  <a:pos x="343" y="897"/>
                </a:cxn>
                <a:cxn ang="0">
                  <a:pos x="343" y="905"/>
                </a:cxn>
                <a:cxn ang="0">
                  <a:pos x="335" y="897"/>
                </a:cxn>
                <a:cxn ang="0">
                  <a:pos x="335" y="897"/>
                </a:cxn>
                <a:cxn ang="0">
                  <a:pos x="367" y="585"/>
                </a:cxn>
                <a:cxn ang="0">
                  <a:pos x="375" y="585"/>
                </a:cxn>
                <a:cxn ang="0">
                  <a:pos x="367" y="585"/>
                </a:cxn>
                <a:cxn ang="0">
                  <a:pos x="40" y="8"/>
                </a:cxn>
                <a:cxn ang="0">
                  <a:pos x="48" y="8"/>
                </a:cxn>
                <a:cxn ang="0">
                  <a:pos x="48" y="8"/>
                </a:cxn>
                <a:cxn ang="0">
                  <a:pos x="8" y="313"/>
                </a:cxn>
                <a:cxn ang="0">
                  <a:pos x="0" y="313"/>
                </a:cxn>
              </a:cxnLst>
              <a:rect l="0" t="0" r="r" b="b"/>
              <a:pathLst>
                <a:path w="375" h="905">
                  <a:moveTo>
                    <a:pt x="0" y="313"/>
                  </a:moveTo>
                  <a:lnTo>
                    <a:pt x="40" y="8"/>
                  </a:lnTo>
                  <a:lnTo>
                    <a:pt x="40" y="0"/>
                  </a:lnTo>
                  <a:lnTo>
                    <a:pt x="48" y="8"/>
                  </a:lnTo>
                  <a:lnTo>
                    <a:pt x="375" y="585"/>
                  </a:lnTo>
                  <a:lnTo>
                    <a:pt x="375" y="585"/>
                  </a:lnTo>
                  <a:lnTo>
                    <a:pt x="375" y="585"/>
                  </a:lnTo>
                  <a:lnTo>
                    <a:pt x="343" y="897"/>
                  </a:lnTo>
                  <a:lnTo>
                    <a:pt x="343" y="905"/>
                  </a:lnTo>
                  <a:lnTo>
                    <a:pt x="335" y="897"/>
                  </a:lnTo>
                  <a:lnTo>
                    <a:pt x="335" y="897"/>
                  </a:lnTo>
                  <a:lnTo>
                    <a:pt x="367" y="585"/>
                  </a:lnTo>
                  <a:lnTo>
                    <a:pt x="375" y="585"/>
                  </a:lnTo>
                  <a:lnTo>
                    <a:pt x="367" y="585"/>
                  </a:lnTo>
                  <a:lnTo>
                    <a:pt x="40" y="8"/>
                  </a:lnTo>
                  <a:lnTo>
                    <a:pt x="48" y="8"/>
                  </a:lnTo>
                  <a:lnTo>
                    <a:pt x="48" y="8"/>
                  </a:lnTo>
                  <a:lnTo>
                    <a:pt x="8" y="313"/>
                  </a:lnTo>
                  <a:lnTo>
                    <a:pt x="0" y="31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09" name="Freeform 17"/>
            <p:cNvSpPr>
              <a:spLocks/>
            </p:cNvSpPr>
            <p:nvPr/>
          </p:nvSpPr>
          <p:spPr bwMode="auto">
            <a:xfrm>
              <a:off x="6997700" y="3506788"/>
              <a:ext cx="544513" cy="927100"/>
            </a:xfrm>
            <a:custGeom>
              <a:avLst/>
              <a:gdLst/>
              <a:ahLst/>
              <a:cxnLst>
                <a:cxn ang="0">
                  <a:pos x="335" y="584"/>
                </a:cxn>
                <a:cxn ang="0">
                  <a:pos x="0" y="0"/>
                </a:cxn>
                <a:cxn ang="0">
                  <a:pos x="0" y="0"/>
                </a:cxn>
                <a:cxn ang="0">
                  <a:pos x="0" y="0"/>
                </a:cxn>
                <a:cxn ang="0">
                  <a:pos x="8" y="0"/>
                </a:cxn>
                <a:cxn ang="0">
                  <a:pos x="343" y="584"/>
                </a:cxn>
                <a:cxn ang="0">
                  <a:pos x="335" y="584"/>
                </a:cxn>
              </a:cxnLst>
              <a:rect l="0" t="0" r="r" b="b"/>
              <a:pathLst>
                <a:path w="343" h="584">
                  <a:moveTo>
                    <a:pt x="335" y="584"/>
                  </a:moveTo>
                  <a:lnTo>
                    <a:pt x="0" y="0"/>
                  </a:lnTo>
                  <a:lnTo>
                    <a:pt x="0" y="0"/>
                  </a:lnTo>
                  <a:lnTo>
                    <a:pt x="0" y="0"/>
                  </a:lnTo>
                  <a:lnTo>
                    <a:pt x="8" y="0"/>
                  </a:lnTo>
                  <a:lnTo>
                    <a:pt x="343" y="584"/>
                  </a:lnTo>
                  <a:lnTo>
                    <a:pt x="335" y="58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10" name="Rectangle 18"/>
            <p:cNvSpPr>
              <a:spLocks noChangeArrowheads="1"/>
            </p:cNvSpPr>
            <p:nvPr/>
          </p:nvSpPr>
          <p:spPr bwMode="auto">
            <a:xfrm rot="19800000">
              <a:off x="6354205" y="4973250"/>
              <a:ext cx="115416"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1800" b="0" i="0" u="none" strike="noStrike" cap="none">
                  <a:ln>
                    <a:noFill/>
                  </a:ln>
                  <a:solidFill>
                    <a:srgbClr val="FF0000"/>
                  </a:solidFill>
                  <a:effectLst/>
                  <a:latin typeface="Times New Roman"/>
                  <a:ea typeface="SimHei" pitchFamily="2" charset="-122"/>
                  <a:cs typeface="+mn-cs"/>
                </a:rPr>
                <a:t>1</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3811" name="Rectangle 19"/>
            <p:cNvSpPr>
              <a:spLocks noChangeArrowheads="1"/>
            </p:cNvSpPr>
            <p:nvPr/>
          </p:nvSpPr>
          <p:spPr bwMode="auto">
            <a:xfrm rot="19800000">
              <a:off x="7800417" y="3398450"/>
              <a:ext cx="115416"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1800" b="0" i="0" u="none" strike="noStrike" cap="none">
                  <a:ln>
                    <a:noFill/>
                  </a:ln>
                  <a:solidFill>
                    <a:srgbClr val="FF0000"/>
                  </a:solidFill>
                  <a:effectLst/>
                  <a:latin typeface="Times New Roman"/>
                  <a:ea typeface="SimHei" pitchFamily="2" charset="-122"/>
                  <a:cs typeface="+mn-cs"/>
                </a:rPr>
                <a:t>2</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3812" name="Rectangle 20"/>
            <p:cNvSpPr>
              <a:spLocks noChangeArrowheads="1"/>
            </p:cNvSpPr>
            <p:nvPr/>
          </p:nvSpPr>
          <p:spPr bwMode="auto">
            <a:xfrm rot="19800000">
              <a:off x="6074805" y="2977763"/>
              <a:ext cx="115416"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1800" b="0" i="0" u="none" strike="noStrike" cap="none">
                  <a:ln>
                    <a:noFill/>
                  </a:ln>
                  <a:solidFill>
                    <a:srgbClr val="FF0000"/>
                  </a:solidFill>
                  <a:effectLst/>
                  <a:latin typeface="Times New Roman"/>
                  <a:ea typeface="SimHei" pitchFamily="2" charset="-122"/>
                  <a:cs typeface="+mn-cs"/>
                </a:rPr>
                <a:t>3</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3813" name="Rectangle 21"/>
            <p:cNvSpPr>
              <a:spLocks noChangeArrowheads="1"/>
            </p:cNvSpPr>
            <p:nvPr/>
          </p:nvSpPr>
          <p:spPr bwMode="auto">
            <a:xfrm>
              <a:off x="5765800" y="4891088"/>
              <a:ext cx="166712"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1800" b="0" i="0" u="none" strike="noStrike" cap="none">
                  <a:ln>
                    <a:noFill/>
                  </a:ln>
                  <a:solidFill>
                    <a:srgbClr val="000000"/>
                  </a:solidFill>
                  <a:effectLst/>
                  <a:latin typeface="Times New Roman"/>
                  <a:ea typeface="SimHei" pitchFamily="2" charset="-122"/>
                  <a:cs typeface="+mn-cs"/>
                </a:rPr>
                <a:t>X</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3814" name="Rectangle 22"/>
            <p:cNvSpPr>
              <a:spLocks noChangeArrowheads="1"/>
            </p:cNvSpPr>
            <p:nvPr/>
          </p:nvSpPr>
          <p:spPr bwMode="auto">
            <a:xfrm>
              <a:off x="8355013" y="4116388"/>
              <a:ext cx="166712"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1800" b="0" i="0" u="none" strike="noStrike" cap="none">
                  <a:ln>
                    <a:noFill/>
                  </a:ln>
                  <a:solidFill>
                    <a:srgbClr val="000000"/>
                  </a:solidFill>
                  <a:effectLst/>
                  <a:latin typeface="Times New Roman"/>
                  <a:ea typeface="SimHei" pitchFamily="2" charset="-122"/>
                  <a:cs typeface="+mn-cs"/>
                </a:rPr>
                <a:t>Y</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3815" name="Rectangle 23"/>
            <p:cNvSpPr>
              <a:spLocks noChangeArrowheads="1"/>
            </p:cNvSpPr>
            <p:nvPr/>
          </p:nvSpPr>
          <p:spPr bwMode="auto">
            <a:xfrm>
              <a:off x="6781800" y="2413000"/>
              <a:ext cx="141064"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1800" b="0" i="0" u="none" strike="noStrike" cap="none">
                  <a:ln>
                    <a:noFill/>
                  </a:ln>
                  <a:solidFill>
                    <a:srgbClr val="000000"/>
                  </a:solidFill>
                  <a:effectLst/>
                  <a:latin typeface="Times New Roman"/>
                  <a:ea typeface="SimHei" pitchFamily="2" charset="-122"/>
                  <a:cs typeface="+mn-cs"/>
                </a:rPr>
                <a:t>Z</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3816" name="Freeform 24"/>
            <p:cNvSpPr>
              <a:spLocks/>
            </p:cNvSpPr>
            <p:nvPr/>
          </p:nvSpPr>
          <p:spPr bwMode="auto">
            <a:xfrm>
              <a:off x="6438900" y="3251200"/>
              <a:ext cx="38100" cy="50800"/>
            </a:xfrm>
            <a:custGeom>
              <a:avLst/>
              <a:gdLst/>
              <a:ahLst/>
              <a:cxnLst>
                <a:cxn ang="0">
                  <a:pos x="8" y="32"/>
                </a:cxn>
                <a:cxn ang="0">
                  <a:pos x="24" y="8"/>
                </a:cxn>
                <a:cxn ang="0">
                  <a:pos x="16" y="0"/>
                </a:cxn>
                <a:cxn ang="0">
                  <a:pos x="0" y="24"/>
                </a:cxn>
                <a:cxn ang="0">
                  <a:pos x="8" y="32"/>
                </a:cxn>
              </a:cxnLst>
              <a:rect l="0" t="0" r="r" b="b"/>
              <a:pathLst>
                <a:path w="24" h="32">
                  <a:moveTo>
                    <a:pt x="8" y="32"/>
                  </a:moveTo>
                  <a:lnTo>
                    <a:pt x="24" y="8"/>
                  </a:lnTo>
                  <a:lnTo>
                    <a:pt x="16" y="0"/>
                  </a:lnTo>
                  <a:lnTo>
                    <a:pt x="0" y="24"/>
                  </a:lnTo>
                  <a:lnTo>
                    <a:pt x="8" y="3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17" name="Freeform 25"/>
            <p:cNvSpPr>
              <a:spLocks/>
            </p:cNvSpPr>
            <p:nvPr/>
          </p:nvSpPr>
          <p:spPr bwMode="auto">
            <a:xfrm>
              <a:off x="6438900" y="3276600"/>
              <a:ext cx="38100" cy="38100"/>
            </a:xfrm>
            <a:custGeom>
              <a:avLst/>
              <a:gdLst/>
              <a:ahLst/>
              <a:cxnLst>
                <a:cxn ang="0">
                  <a:pos x="8" y="0"/>
                </a:cxn>
                <a:cxn ang="0">
                  <a:pos x="0" y="8"/>
                </a:cxn>
                <a:cxn ang="0">
                  <a:pos x="0" y="16"/>
                </a:cxn>
                <a:cxn ang="0">
                  <a:pos x="8" y="24"/>
                </a:cxn>
                <a:cxn ang="0">
                  <a:pos x="16" y="24"/>
                </a:cxn>
                <a:cxn ang="0">
                  <a:pos x="24" y="16"/>
                </a:cxn>
                <a:cxn ang="0">
                  <a:pos x="24" y="8"/>
                </a:cxn>
                <a:cxn ang="0">
                  <a:pos x="16" y="0"/>
                </a:cxn>
                <a:cxn ang="0">
                  <a:pos x="8" y="0"/>
                </a:cxn>
              </a:cxnLst>
              <a:rect l="0" t="0" r="r" b="b"/>
              <a:pathLst>
                <a:path w="24" h="24">
                  <a:moveTo>
                    <a:pt x="8" y="0"/>
                  </a:moveTo>
                  <a:lnTo>
                    <a:pt x="0" y="8"/>
                  </a:lnTo>
                  <a:lnTo>
                    <a:pt x="0" y="16"/>
                  </a:lnTo>
                  <a:lnTo>
                    <a:pt x="8" y="24"/>
                  </a:lnTo>
                  <a:lnTo>
                    <a:pt x="16" y="24"/>
                  </a:lnTo>
                  <a:lnTo>
                    <a:pt x="24" y="16"/>
                  </a:lnTo>
                  <a:lnTo>
                    <a:pt x="24" y="8"/>
                  </a:lnTo>
                  <a:lnTo>
                    <a:pt x="16" y="0"/>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18" name="Freeform 26"/>
            <p:cNvSpPr>
              <a:spLocks/>
            </p:cNvSpPr>
            <p:nvPr/>
          </p:nvSpPr>
          <p:spPr bwMode="auto">
            <a:xfrm>
              <a:off x="6388100" y="3162300"/>
              <a:ext cx="114300" cy="152400"/>
            </a:xfrm>
            <a:custGeom>
              <a:avLst/>
              <a:gdLst/>
              <a:ahLst/>
              <a:cxnLst>
                <a:cxn ang="0">
                  <a:pos x="40" y="72"/>
                </a:cxn>
                <a:cxn ang="0">
                  <a:pos x="24" y="96"/>
                </a:cxn>
                <a:cxn ang="0">
                  <a:pos x="24" y="96"/>
                </a:cxn>
                <a:cxn ang="0">
                  <a:pos x="24" y="96"/>
                </a:cxn>
                <a:cxn ang="0">
                  <a:pos x="0" y="0"/>
                </a:cxn>
                <a:cxn ang="0">
                  <a:pos x="8" y="0"/>
                </a:cxn>
                <a:cxn ang="0">
                  <a:pos x="8" y="0"/>
                </a:cxn>
                <a:cxn ang="0">
                  <a:pos x="72" y="64"/>
                </a:cxn>
                <a:cxn ang="0">
                  <a:pos x="72" y="64"/>
                </a:cxn>
                <a:cxn ang="0">
                  <a:pos x="64" y="64"/>
                </a:cxn>
                <a:cxn ang="0">
                  <a:pos x="64" y="64"/>
                </a:cxn>
                <a:cxn ang="0">
                  <a:pos x="0" y="0"/>
                </a:cxn>
                <a:cxn ang="0">
                  <a:pos x="8" y="0"/>
                </a:cxn>
                <a:cxn ang="0">
                  <a:pos x="8" y="0"/>
                </a:cxn>
                <a:cxn ang="0">
                  <a:pos x="32" y="88"/>
                </a:cxn>
                <a:cxn ang="0">
                  <a:pos x="24" y="96"/>
                </a:cxn>
                <a:cxn ang="0">
                  <a:pos x="24" y="88"/>
                </a:cxn>
                <a:cxn ang="0">
                  <a:pos x="40" y="64"/>
                </a:cxn>
                <a:cxn ang="0">
                  <a:pos x="40" y="72"/>
                </a:cxn>
              </a:cxnLst>
              <a:rect l="0" t="0" r="r" b="b"/>
              <a:pathLst>
                <a:path w="72" h="96">
                  <a:moveTo>
                    <a:pt x="40" y="72"/>
                  </a:moveTo>
                  <a:lnTo>
                    <a:pt x="24" y="96"/>
                  </a:lnTo>
                  <a:lnTo>
                    <a:pt x="24" y="96"/>
                  </a:lnTo>
                  <a:lnTo>
                    <a:pt x="24" y="96"/>
                  </a:lnTo>
                  <a:lnTo>
                    <a:pt x="0" y="0"/>
                  </a:lnTo>
                  <a:lnTo>
                    <a:pt x="8" y="0"/>
                  </a:lnTo>
                  <a:lnTo>
                    <a:pt x="8" y="0"/>
                  </a:lnTo>
                  <a:lnTo>
                    <a:pt x="72" y="64"/>
                  </a:lnTo>
                  <a:lnTo>
                    <a:pt x="72" y="64"/>
                  </a:lnTo>
                  <a:lnTo>
                    <a:pt x="64" y="64"/>
                  </a:lnTo>
                  <a:lnTo>
                    <a:pt x="64" y="64"/>
                  </a:lnTo>
                  <a:lnTo>
                    <a:pt x="0" y="0"/>
                  </a:lnTo>
                  <a:lnTo>
                    <a:pt x="8" y="0"/>
                  </a:lnTo>
                  <a:lnTo>
                    <a:pt x="8" y="0"/>
                  </a:lnTo>
                  <a:lnTo>
                    <a:pt x="32" y="88"/>
                  </a:lnTo>
                  <a:lnTo>
                    <a:pt x="24" y="96"/>
                  </a:lnTo>
                  <a:lnTo>
                    <a:pt x="24" y="88"/>
                  </a:lnTo>
                  <a:lnTo>
                    <a:pt x="40" y="64"/>
                  </a:lnTo>
                  <a:lnTo>
                    <a:pt x="4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19" name="Freeform 27"/>
            <p:cNvSpPr>
              <a:spLocks/>
            </p:cNvSpPr>
            <p:nvPr/>
          </p:nvSpPr>
          <p:spPr bwMode="auto">
            <a:xfrm>
              <a:off x="6451600" y="3251200"/>
              <a:ext cx="38100" cy="25400"/>
            </a:xfrm>
            <a:custGeom>
              <a:avLst/>
              <a:gdLst/>
              <a:ahLst/>
              <a:cxnLst>
                <a:cxn ang="0">
                  <a:pos x="24" y="8"/>
                </a:cxn>
                <a:cxn ang="0">
                  <a:pos x="0" y="16"/>
                </a:cxn>
                <a:cxn ang="0">
                  <a:pos x="0" y="8"/>
                </a:cxn>
                <a:cxn ang="0">
                  <a:pos x="0" y="8"/>
                </a:cxn>
                <a:cxn ang="0">
                  <a:pos x="0" y="8"/>
                </a:cxn>
                <a:cxn ang="0">
                  <a:pos x="16" y="0"/>
                </a:cxn>
                <a:cxn ang="0">
                  <a:pos x="24" y="8"/>
                </a:cxn>
              </a:cxnLst>
              <a:rect l="0" t="0" r="r" b="b"/>
              <a:pathLst>
                <a:path w="24" h="16">
                  <a:moveTo>
                    <a:pt x="24" y="8"/>
                  </a:moveTo>
                  <a:lnTo>
                    <a:pt x="0" y="16"/>
                  </a:lnTo>
                  <a:lnTo>
                    <a:pt x="0" y="8"/>
                  </a:lnTo>
                  <a:lnTo>
                    <a:pt x="0" y="8"/>
                  </a:lnTo>
                  <a:lnTo>
                    <a:pt x="0" y="8"/>
                  </a:lnTo>
                  <a:lnTo>
                    <a:pt x="16" y="0"/>
                  </a:lnTo>
                  <a:lnTo>
                    <a:pt x="24"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20" name="Freeform 28"/>
            <p:cNvSpPr>
              <a:spLocks/>
            </p:cNvSpPr>
            <p:nvPr/>
          </p:nvSpPr>
          <p:spPr bwMode="auto">
            <a:xfrm>
              <a:off x="6388100" y="3162300"/>
              <a:ext cx="101600" cy="152400"/>
            </a:xfrm>
            <a:custGeom>
              <a:avLst/>
              <a:gdLst/>
              <a:ahLst/>
              <a:cxnLst>
                <a:cxn ang="0">
                  <a:pos x="40" y="72"/>
                </a:cxn>
                <a:cxn ang="0">
                  <a:pos x="24" y="96"/>
                </a:cxn>
                <a:cxn ang="0">
                  <a:pos x="0" y="0"/>
                </a:cxn>
                <a:cxn ang="0">
                  <a:pos x="64" y="64"/>
                </a:cxn>
                <a:cxn ang="0">
                  <a:pos x="40" y="72"/>
                </a:cxn>
              </a:cxnLst>
              <a:rect l="0" t="0" r="r" b="b"/>
              <a:pathLst>
                <a:path w="64" h="96">
                  <a:moveTo>
                    <a:pt x="40" y="72"/>
                  </a:moveTo>
                  <a:lnTo>
                    <a:pt x="24" y="96"/>
                  </a:lnTo>
                  <a:lnTo>
                    <a:pt x="0" y="0"/>
                  </a:lnTo>
                  <a:lnTo>
                    <a:pt x="64" y="64"/>
                  </a:lnTo>
                  <a:lnTo>
                    <a:pt x="4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21" name="Freeform 29"/>
            <p:cNvSpPr>
              <a:spLocks/>
            </p:cNvSpPr>
            <p:nvPr/>
          </p:nvSpPr>
          <p:spPr bwMode="auto">
            <a:xfrm>
              <a:off x="6451600" y="3289300"/>
              <a:ext cx="139700" cy="217488"/>
            </a:xfrm>
            <a:custGeom>
              <a:avLst/>
              <a:gdLst/>
              <a:ahLst/>
              <a:cxnLst>
                <a:cxn ang="0">
                  <a:pos x="64" y="137"/>
                </a:cxn>
                <a:cxn ang="0">
                  <a:pos x="88" y="129"/>
                </a:cxn>
                <a:cxn ang="0">
                  <a:pos x="24" y="0"/>
                </a:cxn>
                <a:cxn ang="0">
                  <a:pos x="0" y="8"/>
                </a:cxn>
                <a:cxn ang="0">
                  <a:pos x="64" y="137"/>
                </a:cxn>
              </a:cxnLst>
              <a:rect l="0" t="0" r="r" b="b"/>
              <a:pathLst>
                <a:path w="88" h="137">
                  <a:moveTo>
                    <a:pt x="64" y="137"/>
                  </a:moveTo>
                  <a:lnTo>
                    <a:pt x="88" y="129"/>
                  </a:lnTo>
                  <a:lnTo>
                    <a:pt x="24" y="0"/>
                  </a:lnTo>
                  <a:lnTo>
                    <a:pt x="0" y="8"/>
                  </a:lnTo>
                  <a:lnTo>
                    <a:pt x="64" y="137"/>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22" name="Freeform 30"/>
            <p:cNvSpPr>
              <a:spLocks/>
            </p:cNvSpPr>
            <p:nvPr/>
          </p:nvSpPr>
          <p:spPr bwMode="auto">
            <a:xfrm>
              <a:off x="7466013" y="3582988"/>
              <a:ext cx="50800" cy="50800"/>
            </a:xfrm>
            <a:custGeom>
              <a:avLst/>
              <a:gdLst/>
              <a:ahLst/>
              <a:cxnLst>
                <a:cxn ang="0">
                  <a:pos x="0" y="8"/>
                </a:cxn>
                <a:cxn ang="0">
                  <a:pos x="16" y="32"/>
                </a:cxn>
                <a:cxn ang="0">
                  <a:pos x="32" y="24"/>
                </a:cxn>
                <a:cxn ang="0">
                  <a:pos x="16" y="0"/>
                </a:cxn>
                <a:cxn ang="0">
                  <a:pos x="0" y="8"/>
                </a:cxn>
              </a:cxnLst>
              <a:rect l="0" t="0" r="r" b="b"/>
              <a:pathLst>
                <a:path w="32" h="32">
                  <a:moveTo>
                    <a:pt x="0" y="8"/>
                  </a:moveTo>
                  <a:lnTo>
                    <a:pt x="16" y="32"/>
                  </a:lnTo>
                  <a:lnTo>
                    <a:pt x="32" y="24"/>
                  </a:lnTo>
                  <a:lnTo>
                    <a:pt x="16" y="0"/>
                  </a:lnTo>
                  <a:lnTo>
                    <a:pt x="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23" name="Freeform 31"/>
            <p:cNvSpPr>
              <a:spLocks/>
            </p:cNvSpPr>
            <p:nvPr/>
          </p:nvSpPr>
          <p:spPr bwMode="auto">
            <a:xfrm>
              <a:off x="7466013" y="3595688"/>
              <a:ext cx="38100" cy="38100"/>
            </a:xfrm>
            <a:custGeom>
              <a:avLst/>
              <a:gdLst/>
              <a:ahLst/>
              <a:cxnLst>
                <a:cxn ang="0">
                  <a:pos x="24" y="0"/>
                </a:cxn>
                <a:cxn ang="0">
                  <a:pos x="16" y="0"/>
                </a:cxn>
                <a:cxn ang="0">
                  <a:pos x="8" y="0"/>
                </a:cxn>
                <a:cxn ang="0">
                  <a:pos x="0" y="8"/>
                </a:cxn>
                <a:cxn ang="0">
                  <a:pos x="0" y="16"/>
                </a:cxn>
                <a:cxn ang="0">
                  <a:pos x="8" y="24"/>
                </a:cxn>
                <a:cxn ang="0">
                  <a:pos x="16" y="24"/>
                </a:cxn>
                <a:cxn ang="0">
                  <a:pos x="24" y="16"/>
                </a:cxn>
                <a:cxn ang="0">
                  <a:pos x="24" y="0"/>
                </a:cxn>
              </a:cxnLst>
              <a:rect l="0" t="0" r="r" b="b"/>
              <a:pathLst>
                <a:path w="24" h="24">
                  <a:moveTo>
                    <a:pt x="24" y="0"/>
                  </a:moveTo>
                  <a:lnTo>
                    <a:pt x="16" y="0"/>
                  </a:lnTo>
                  <a:lnTo>
                    <a:pt x="8" y="0"/>
                  </a:lnTo>
                  <a:lnTo>
                    <a:pt x="0" y="8"/>
                  </a:lnTo>
                  <a:lnTo>
                    <a:pt x="0" y="16"/>
                  </a:lnTo>
                  <a:lnTo>
                    <a:pt x="8" y="24"/>
                  </a:lnTo>
                  <a:lnTo>
                    <a:pt x="16" y="24"/>
                  </a:lnTo>
                  <a:lnTo>
                    <a:pt x="24" y="16"/>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24" name="Freeform 32"/>
            <p:cNvSpPr>
              <a:spLocks/>
            </p:cNvSpPr>
            <p:nvPr/>
          </p:nvSpPr>
          <p:spPr bwMode="auto">
            <a:xfrm>
              <a:off x="7466013" y="3519488"/>
              <a:ext cx="177800" cy="139700"/>
            </a:xfrm>
            <a:custGeom>
              <a:avLst/>
              <a:gdLst/>
              <a:ahLst/>
              <a:cxnLst>
                <a:cxn ang="0">
                  <a:pos x="24" y="48"/>
                </a:cxn>
                <a:cxn ang="0">
                  <a:pos x="0" y="32"/>
                </a:cxn>
                <a:cxn ang="0">
                  <a:pos x="0" y="32"/>
                </a:cxn>
                <a:cxn ang="0">
                  <a:pos x="0" y="32"/>
                </a:cxn>
                <a:cxn ang="0">
                  <a:pos x="88" y="8"/>
                </a:cxn>
                <a:cxn ang="0">
                  <a:pos x="112" y="0"/>
                </a:cxn>
                <a:cxn ang="0">
                  <a:pos x="88" y="16"/>
                </a:cxn>
                <a:cxn ang="0">
                  <a:pos x="24" y="88"/>
                </a:cxn>
                <a:cxn ang="0">
                  <a:pos x="24" y="88"/>
                </a:cxn>
                <a:cxn ang="0">
                  <a:pos x="24" y="80"/>
                </a:cxn>
                <a:cxn ang="0">
                  <a:pos x="24" y="80"/>
                </a:cxn>
                <a:cxn ang="0">
                  <a:pos x="88" y="8"/>
                </a:cxn>
                <a:cxn ang="0">
                  <a:pos x="88" y="16"/>
                </a:cxn>
                <a:cxn ang="0">
                  <a:pos x="88" y="16"/>
                </a:cxn>
                <a:cxn ang="0">
                  <a:pos x="0" y="40"/>
                </a:cxn>
                <a:cxn ang="0">
                  <a:pos x="0" y="32"/>
                </a:cxn>
                <a:cxn ang="0">
                  <a:pos x="8" y="24"/>
                </a:cxn>
                <a:cxn ang="0">
                  <a:pos x="32" y="48"/>
                </a:cxn>
                <a:cxn ang="0">
                  <a:pos x="24" y="48"/>
                </a:cxn>
              </a:cxnLst>
              <a:rect l="0" t="0" r="r" b="b"/>
              <a:pathLst>
                <a:path w="112" h="88">
                  <a:moveTo>
                    <a:pt x="24" y="48"/>
                  </a:moveTo>
                  <a:lnTo>
                    <a:pt x="0" y="32"/>
                  </a:lnTo>
                  <a:lnTo>
                    <a:pt x="0" y="32"/>
                  </a:lnTo>
                  <a:lnTo>
                    <a:pt x="0" y="32"/>
                  </a:lnTo>
                  <a:lnTo>
                    <a:pt x="88" y="8"/>
                  </a:lnTo>
                  <a:lnTo>
                    <a:pt x="112" y="0"/>
                  </a:lnTo>
                  <a:lnTo>
                    <a:pt x="88" y="16"/>
                  </a:lnTo>
                  <a:lnTo>
                    <a:pt x="24" y="88"/>
                  </a:lnTo>
                  <a:lnTo>
                    <a:pt x="24" y="88"/>
                  </a:lnTo>
                  <a:lnTo>
                    <a:pt x="24" y="80"/>
                  </a:lnTo>
                  <a:lnTo>
                    <a:pt x="24" y="80"/>
                  </a:lnTo>
                  <a:lnTo>
                    <a:pt x="88" y="8"/>
                  </a:lnTo>
                  <a:lnTo>
                    <a:pt x="88" y="16"/>
                  </a:lnTo>
                  <a:lnTo>
                    <a:pt x="88" y="16"/>
                  </a:lnTo>
                  <a:lnTo>
                    <a:pt x="0" y="40"/>
                  </a:lnTo>
                  <a:lnTo>
                    <a:pt x="0" y="32"/>
                  </a:lnTo>
                  <a:lnTo>
                    <a:pt x="8" y="24"/>
                  </a:lnTo>
                  <a:lnTo>
                    <a:pt x="32" y="48"/>
                  </a:lnTo>
                  <a:lnTo>
                    <a:pt x="24" y="4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25" name="Freeform 33"/>
            <p:cNvSpPr>
              <a:spLocks/>
            </p:cNvSpPr>
            <p:nvPr/>
          </p:nvSpPr>
          <p:spPr bwMode="auto">
            <a:xfrm>
              <a:off x="7504113" y="3595688"/>
              <a:ext cx="12700" cy="50800"/>
            </a:xfrm>
            <a:custGeom>
              <a:avLst/>
              <a:gdLst/>
              <a:ahLst/>
              <a:cxnLst>
                <a:cxn ang="0">
                  <a:pos x="0" y="32"/>
                </a:cxn>
                <a:cxn ang="0">
                  <a:pos x="0" y="0"/>
                </a:cxn>
                <a:cxn ang="0">
                  <a:pos x="8" y="0"/>
                </a:cxn>
                <a:cxn ang="0">
                  <a:pos x="8" y="0"/>
                </a:cxn>
                <a:cxn ang="0">
                  <a:pos x="8" y="0"/>
                </a:cxn>
                <a:cxn ang="0">
                  <a:pos x="8" y="32"/>
                </a:cxn>
                <a:cxn ang="0">
                  <a:pos x="0" y="32"/>
                </a:cxn>
              </a:cxnLst>
              <a:rect l="0" t="0" r="r" b="b"/>
              <a:pathLst>
                <a:path w="8" h="32">
                  <a:moveTo>
                    <a:pt x="0" y="32"/>
                  </a:moveTo>
                  <a:lnTo>
                    <a:pt x="0" y="0"/>
                  </a:lnTo>
                  <a:lnTo>
                    <a:pt x="8" y="0"/>
                  </a:lnTo>
                  <a:lnTo>
                    <a:pt x="8" y="0"/>
                  </a:lnTo>
                  <a:lnTo>
                    <a:pt x="8" y="0"/>
                  </a:lnTo>
                  <a:lnTo>
                    <a:pt x="8" y="32"/>
                  </a:lnTo>
                  <a:lnTo>
                    <a:pt x="0" y="3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26" name="Freeform 34"/>
            <p:cNvSpPr>
              <a:spLocks/>
            </p:cNvSpPr>
            <p:nvPr/>
          </p:nvSpPr>
          <p:spPr bwMode="auto">
            <a:xfrm>
              <a:off x="7466013" y="3532188"/>
              <a:ext cx="139700" cy="114300"/>
            </a:xfrm>
            <a:custGeom>
              <a:avLst/>
              <a:gdLst/>
              <a:ahLst/>
              <a:cxnLst>
                <a:cxn ang="0">
                  <a:pos x="24" y="40"/>
                </a:cxn>
                <a:cxn ang="0">
                  <a:pos x="0" y="24"/>
                </a:cxn>
                <a:cxn ang="0">
                  <a:pos x="88" y="0"/>
                </a:cxn>
                <a:cxn ang="0">
                  <a:pos x="24" y="72"/>
                </a:cxn>
                <a:cxn ang="0">
                  <a:pos x="24" y="40"/>
                </a:cxn>
              </a:cxnLst>
              <a:rect l="0" t="0" r="r" b="b"/>
              <a:pathLst>
                <a:path w="88" h="72">
                  <a:moveTo>
                    <a:pt x="24" y="40"/>
                  </a:moveTo>
                  <a:lnTo>
                    <a:pt x="0" y="24"/>
                  </a:lnTo>
                  <a:lnTo>
                    <a:pt x="88" y="0"/>
                  </a:lnTo>
                  <a:lnTo>
                    <a:pt x="24" y="72"/>
                  </a:lnTo>
                  <a:lnTo>
                    <a:pt x="24" y="4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27" name="Freeform 35"/>
            <p:cNvSpPr>
              <a:spLocks/>
            </p:cNvSpPr>
            <p:nvPr/>
          </p:nvSpPr>
          <p:spPr bwMode="auto">
            <a:xfrm>
              <a:off x="7277100" y="3595688"/>
              <a:ext cx="214313" cy="152400"/>
            </a:xfrm>
            <a:custGeom>
              <a:avLst/>
              <a:gdLst/>
              <a:ahLst/>
              <a:cxnLst>
                <a:cxn ang="0">
                  <a:pos x="0" y="72"/>
                </a:cxn>
                <a:cxn ang="0">
                  <a:pos x="16" y="96"/>
                </a:cxn>
                <a:cxn ang="0">
                  <a:pos x="135" y="24"/>
                </a:cxn>
                <a:cxn ang="0">
                  <a:pos x="119" y="0"/>
                </a:cxn>
                <a:cxn ang="0">
                  <a:pos x="0" y="72"/>
                </a:cxn>
              </a:cxnLst>
              <a:rect l="0" t="0" r="r" b="b"/>
              <a:pathLst>
                <a:path w="135" h="96">
                  <a:moveTo>
                    <a:pt x="0" y="72"/>
                  </a:moveTo>
                  <a:lnTo>
                    <a:pt x="16" y="96"/>
                  </a:lnTo>
                  <a:lnTo>
                    <a:pt x="135" y="24"/>
                  </a:lnTo>
                  <a:lnTo>
                    <a:pt x="119" y="0"/>
                  </a:lnTo>
                  <a:lnTo>
                    <a:pt x="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28" name="Rectangle 36"/>
            <p:cNvSpPr>
              <a:spLocks noChangeArrowheads="1"/>
            </p:cNvSpPr>
            <p:nvPr/>
          </p:nvSpPr>
          <p:spPr bwMode="auto">
            <a:xfrm>
              <a:off x="6756400" y="4421188"/>
              <a:ext cx="115416"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1800" b="0" i="0" u="none" strike="noStrike" cap="none">
                  <a:ln>
                    <a:noFill/>
                  </a:ln>
                  <a:solidFill>
                    <a:srgbClr val="000000"/>
                  </a:solidFill>
                  <a:effectLst/>
                  <a:latin typeface="Times New Roman"/>
                  <a:ea typeface="SimHei" pitchFamily="2" charset="-122"/>
                  <a:cs typeface="+mn-cs"/>
                </a:rPr>
                <a:t>o</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3829" name="Rectangle 37"/>
            <p:cNvSpPr>
              <a:spLocks noChangeArrowheads="1"/>
            </p:cNvSpPr>
            <p:nvPr/>
          </p:nvSpPr>
          <p:spPr bwMode="auto">
            <a:xfrm>
              <a:off x="7872413" y="3760788"/>
              <a:ext cx="12700" cy="254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30" name="Freeform 38"/>
            <p:cNvSpPr>
              <a:spLocks/>
            </p:cNvSpPr>
            <p:nvPr/>
          </p:nvSpPr>
          <p:spPr bwMode="auto">
            <a:xfrm>
              <a:off x="7859713" y="3760788"/>
              <a:ext cx="25400" cy="25400"/>
            </a:xfrm>
            <a:custGeom>
              <a:avLst/>
              <a:gdLst/>
              <a:ahLst/>
              <a:cxnLst>
                <a:cxn ang="0">
                  <a:pos x="16" y="8"/>
                </a:cxn>
                <a:cxn ang="0">
                  <a:pos x="8" y="0"/>
                </a:cxn>
                <a:cxn ang="0">
                  <a:pos x="0" y="8"/>
                </a:cxn>
                <a:cxn ang="0">
                  <a:pos x="0" y="8"/>
                </a:cxn>
                <a:cxn ang="0">
                  <a:pos x="0" y="16"/>
                </a:cxn>
                <a:cxn ang="0">
                  <a:pos x="0" y="16"/>
                </a:cxn>
                <a:cxn ang="0">
                  <a:pos x="8" y="16"/>
                </a:cxn>
                <a:cxn ang="0">
                  <a:pos x="16" y="16"/>
                </a:cxn>
                <a:cxn ang="0">
                  <a:pos x="16" y="8"/>
                </a:cxn>
              </a:cxnLst>
              <a:rect l="0" t="0" r="r" b="b"/>
              <a:pathLst>
                <a:path w="16" h="16">
                  <a:moveTo>
                    <a:pt x="16" y="8"/>
                  </a:moveTo>
                  <a:lnTo>
                    <a:pt x="8" y="0"/>
                  </a:lnTo>
                  <a:lnTo>
                    <a:pt x="0" y="8"/>
                  </a:lnTo>
                  <a:lnTo>
                    <a:pt x="0" y="8"/>
                  </a:lnTo>
                  <a:lnTo>
                    <a:pt x="0" y="16"/>
                  </a:lnTo>
                  <a:lnTo>
                    <a:pt x="0" y="16"/>
                  </a:lnTo>
                  <a:lnTo>
                    <a:pt x="8" y="16"/>
                  </a:lnTo>
                  <a:lnTo>
                    <a:pt x="16" y="16"/>
                  </a:lnTo>
                  <a:lnTo>
                    <a:pt x="16"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31" name="Freeform 39"/>
            <p:cNvSpPr>
              <a:spLocks/>
            </p:cNvSpPr>
            <p:nvPr/>
          </p:nvSpPr>
          <p:spPr bwMode="auto">
            <a:xfrm>
              <a:off x="7859713" y="3722688"/>
              <a:ext cx="114300" cy="88900"/>
            </a:xfrm>
            <a:custGeom>
              <a:avLst/>
              <a:gdLst/>
              <a:ahLst/>
              <a:cxnLst>
                <a:cxn ang="0">
                  <a:pos x="16" y="32"/>
                </a:cxn>
                <a:cxn ang="0">
                  <a:pos x="0" y="16"/>
                </a:cxn>
                <a:cxn ang="0">
                  <a:pos x="0" y="16"/>
                </a:cxn>
                <a:cxn ang="0">
                  <a:pos x="0" y="16"/>
                </a:cxn>
                <a:cxn ang="0">
                  <a:pos x="72" y="0"/>
                </a:cxn>
                <a:cxn ang="0">
                  <a:pos x="72" y="8"/>
                </a:cxn>
                <a:cxn ang="0">
                  <a:pos x="72" y="8"/>
                </a:cxn>
                <a:cxn ang="0">
                  <a:pos x="16" y="56"/>
                </a:cxn>
                <a:cxn ang="0">
                  <a:pos x="16" y="56"/>
                </a:cxn>
                <a:cxn ang="0">
                  <a:pos x="16" y="48"/>
                </a:cxn>
                <a:cxn ang="0">
                  <a:pos x="16" y="48"/>
                </a:cxn>
                <a:cxn ang="0">
                  <a:pos x="72" y="0"/>
                </a:cxn>
                <a:cxn ang="0">
                  <a:pos x="72" y="0"/>
                </a:cxn>
                <a:cxn ang="0">
                  <a:pos x="72" y="8"/>
                </a:cxn>
                <a:cxn ang="0">
                  <a:pos x="0" y="24"/>
                </a:cxn>
                <a:cxn ang="0">
                  <a:pos x="0" y="16"/>
                </a:cxn>
                <a:cxn ang="0">
                  <a:pos x="8" y="16"/>
                </a:cxn>
                <a:cxn ang="0">
                  <a:pos x="24" y="32"/>
                </a:cxn>
                <a:cxn ang="0">
                  <a:pos x="16" y="32"/>
                </a:cxn>
              </a:cxnLst>
              <a:rect l="0" t="0" r="r" b="b"/>
              <a:pathLst>
                <a:path w="72" h="56">
                  <a:moveTo>
                    <a:pt x="16" y="32"/>
                  </a:moveTo>
                  <a:lnTo>
                    <a:pt x="0" y="16"/>
                  </a:lnTo>
                  <a:lnTo>
                    <a:pt x="0" y="16"/>
                  </a:lnTo>
                  <a:lnTo>
                    <a:pt x="0" y="16"/>
                  </a:lnTo>
                  <a:lnTo>
                    <a:pt x="72" y="0"/>
                  </a:lnTo>
                  <a:lnTo>
                    <a:pt x="72" y="8"/>
                  </a:lnTo>
                  <a:lnTo>
                    <a:pt x="72" y="8"/>
                  </a:lnTo>
                  <a:lnTo>
                    <a:pt x="16" y="56"/>
                  </a:lnTo>
                  <a:lnTo>
                    <a:pt x="16" y="56"/>
                  </a:lnTo>
                  <a:lnTo>
                    <a:pt x="16" y="48"/>
                  </a:lnTo>
                  <a:lnTo>
                    <a:pt x="16" y="48"/>
                  </a:lnTo>
                  <a:lnTo>
                    <a:pt x="72" y="0"/>
                  </a:lnTo>
                  <a:lnTo>
                    <a:pt x="72" y="0"/>
                  </a:lnTo>
                  <a:lnTo>
                    <a:pt x="72" y="8"/>
                  </a:lnTo>
                  <a:lnTo>
                    <a:pt x="0" y="24"/>
                  </a:lnTo>
                  <a:lnTo>
                    <a:pt x="0" y="16"/>
                  </a:lnTo>
                  <a:lnTo>
                    <a:pt x="8" y="16"/>
                  </a:lnTo>
                  <a:lnTo>
                    <a:pt x="24" y="32"/>
                  </a:lnTo>
                  <a:lnTo>
                    <a:pt x="1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32" name="Freeform 40"/>
            <p:cNvSpPr>
              <a:spLocks/>
            </p:cNvSpPr>
            <p:nvPr/>
          </p:nvSpPr>
          <p:spPr bwMode="auto">
            <a:xfrm>
              <a:off x="7885113" y="3773488"/>
              <a:ext cx="12700" cy="25400"/>
            </a:xfrm>
            <a:custGeom>
              <a:avLst/>
              <a:gdLst/>
              <a:ahLst/>
              <a:cxnLst>
                <a:cxn ang="0">
                  <a:pos x="0" y="16"/>
                </a:cxn>
                <a:cxn ang="0">
                  <a:pos x="0" y="0"/>
                </a:cxn>
                <a:cxn ang="0">
                  <a:pos x="8" y="0"/>
                </a:cxn>
                <a:cxn ang="0">
                  <a:pos x="8" y="0"/>
                </a:cxn>
                <a:cxn ang="0">
                  <a:pos x="8" y="0"/>
                </a:cxn>
                <a:cxn ang="0">
                  <a:pos x="8" y="16"/>
                </a:cxn>
                <a:cxn ang="0">
                  <a:pos x="0" y="16"/>
                </a:cxn>
              </a:cxnLst>
              <a:rect l="0" t="0" r="r" b="b"/>
              <a:pathLst>
                <a:path w="8" h="16">
                  <a:moveTo>
                    <a:pt x="0" y="16"/>
                  </a:moveTo>
                  <a:lnTo>
                    <a:pt x="0" y="0"/>
                  </a:lnTo>
                  <a:lnTo>
                    <a:pt x="8" y="0"/>
                  </a:lnTo>
                  <a:lnTo>
                    <a:pt x="8" y="0"/>
                  </a:lnTo>
                  <a:lnTo>
                    <a:pt x="8" y="0"/>
                  </a:lnTo>
                  <a:lnTo>
                    <a:pt x="8" y="16"/>
                  </a:lnTo>
                  <a:lnTo>
                    <a:pt x="0"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33" name="Freeform 41"/>
            <p:cNvSpPr>
              <a:spLocks/>
            </p:cNvSpPr>
            <p:nvPr/>
          </p:nvSpPr>
          <p:spPr bwMode="auto">
            <a:xfrm>
              <a:off x="7859713" y="3722688"/>
              <a:ext cx="114300" cy="76200"/>
            </a:xfrm>
            <a:custGeom>
              <a:avLst/>
              <a:gdLst/>
              <a:ahLst/>
              <a:cxnLst>
                <a:cxn ang="0">
                  <a:pos x="16" y="32"/>
                </a:cxn>
                <a:cxn ang="0">
                  <a:pos x="0" y="16"/>
                </a:cxn>
                <a:cxn ang="0">
                  <a:pos x="72" y="0"/>
                </a:cxn>
                <a:cxn ang="0">
                  <a:pos x="16" y="48"/>
                </a:cxn>
                <a:cxn ang="0">
                  <a:pos x="16" y="32"/>
                </a:cxn>
              </a:cxnLst>
              <a:rect l="0" t="0" r="r" b="b"/>
              <a:pathLst>
                <a:path w="72" h="48">
                  <a:moveTo>
                    <a:pt x="16" y="32"/>
                  </a:moveTo>
                  <a:lnTo>
                    <a:pt x="0" y="16"/>
                  </a:lnTo>
                  <a:lnTo>
                    <a:pt x="72" y="0"/>
                  </a:lnTo>
                  <a:lnTo>
                    <a:pt x="16" y="48"/>
                  </a:lnTo>
                  <a:lnTo>
                    <a:pt x="1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34" name="Freeform 42"/>
            <p:cNvSpPr>
              <a:spLocks/>
            </p:cNvSpPr>
            <p:nvPr/>
          </p:nvSpPr>
          <p:spPr bwMode="auto">
            <a:xfrm>
              <a:off x="6718300" y="3760788"/>
              <a:ext cx="1166813" cy="673100"/>
            </a:xfrm>
            <a:custGeom>
              <a:avLst/>
              <a:gdLst/>
              <a:ahLst/>
              <a:cxnLst>
                <a:cxn ang="0">
                  <a:pos x="0" y="408"/>
                </a:cxn>
                <a:cxn ang="0">
                  <a:pos x="8" y="424"/>
                </a:cxn>
                <a:cxn ang="0">
                  <a:pos x="735" y="16"/>
                </a:cxn>
                <a:cxn ang="0">
                  <a:pos x="727" y="0"/>
                </a:cxn>
                <a:cxn ang="0">
                  <a:pos x="0" y="408"/>
                </a:cxn>
              </a:cxnLst>
              <a:rect l="0" t="0" r="r" b="b"/>
              <a:pathLst>
                <a:path w="735" h="424">
                  <a:moveTo>
                    <a:pt x="0" y="408"/>
                  </a:moveTo>
                  <a:lnTo>
                    <a:pt x="8" y="424"/>
                  </a:lnTo>
                  <a:lnTo>
                    <a:pt x="735" y="16"/>
                  </a:lnTo>
                  <a:lnTo>
                    <a:pt x="727" y="0"/>
                  </a:lnTo>
                  <a:lnTo>
                    <a:pt x="0" y="40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35" name="Freeform 43"/>
            <p:cNvSpPr>
              <a:spLocks/>
            </p:cNvSpPr>
            <p:nvPr/>
          </p:nvSpPr>
          <p:spPr bwMode="auto">
            <a:xfrm>
              <a:off x="6489700" y="5183188"/>
              <a:ext cx="38100" cy="25400"/>
            </a:xfrm>
            <a:custGeom>
              <a:avLst/>
              <a:gdLst/>
              <a:ahLst/>
              <a:cxnLst>
                <a:cxn ang="0">
                  <a:pos x="24" y="0"/>
                </a:cxn>
                <a:cxn ang="0">
                  <a:pos x="8" y="0"/>
                </a:cxn>
                <a:cxn ang="0">
                  <a:pos x="0" y="16"/>
                </a:cxn>
                <a:cxn ang="0">
                  <a:pos x="16" y="16"/>
                </a:cxn>
                <a:cxn ang="0">
                  <a:pos x="24" y="0"/>
                </a:cxn>
              </a:cxnLst>
              <a:rect l="0" t="0" r="r" b="b"/>
              <a:pathLst>
                <a:path w="24" h="16">
                  <a:moveTo>
                    <a:pt x="24" y="0"/>
                  </a:moveTo>
                  <a:lnTo>
                    <a:pt x="8" y="0"/>
                  </a:lnTo>
                  <a:lnTo>
                    <a:pt x="0" y="16"/>
                  </a:lnTo>
                  <a:lnTo>
                    <a:pt x="16" y="16"/>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36" name="Freeform 44"/>
            <p:cNvSpPr>
              <a:spLocks/>
            </p:cNvSpPr>
            <p:nvPr/>
          </p:nvSpPr>
          <p:spPr bwMode="auto">
            <a:xfrm>
              <a:off x="6502400" y="5170488"/>
              <a:ext cx="25400" cy="25400"/>
            </a:xfrm>
            <a:custGeom>
              <a:avLst/>
              <a:gdLst/>
              <a:ahLst/>
              <a:cxnLst>
                <a:cxn ang="0">
                  <a:pos x="0" y="16"/>
                </a:cxn>
                <a:cxn ang="0">
                  <a:pos x="8" y="16"/>
                </a:cxn>
                <a:cxn ang="0">
                  <a:pos x="16" y="16"/>
                </a:cxn>
                <a:cxn ang="0">
                  <a:pos x="16" y="8"/>
                </a:cxn>
                <a:cxn ang="0">
                  <a:pos x="8" y="0"/>
                </a:cxn>
                <a:cxn ang="0">
                  <a:pos x="0" y="0"/>
                </a:cxn>
                <a:cxn ang="0">
                  <a:pos x="0" y="8"/>
                </a:cxn>
                <a:cxn ang="0">
                  <a:pos x="0" y="16"/>
                </a:cxn>
                <a:cxn ang="0">
                  <a:pos x="0" y="16"/>
                </a:cxn>
              </a:cxnLst>
              <a:rect l="0" t="0" r="r" b="b"/>
              <a:pathLst>
                <a:path w="16" h="16">
                  <a:moveTo>
                    <a:pt x="0" y="16"/>
                  </a:moveTo>
                  <a:lnTo>
                    <a:pt x="8" y="16"/>
                  </a:lnTo>
                  <a:lnTo>
                    <a:pt x="16" y="16"/>
                  </a:lnTo>
                  <a:lnTo>
                    <a:pt x="16" y="8"/>
                  </a:lnTo>
                  <a:lnTo>
                    <a:pt x="8" y="0"/>
                  </a:lnTo>
                  <a:lnTo>
                    <a:pt x="0" y="0"/>
                  </a:lnTo>
                  <a:lnTo>
                    <a:pt x="0" y="8"/>
                  </a:lnTo>
                  <a:lnTo>
                    <a:pt x="0" y="16"/>
                  </a:lnTo>
                  <a:lnTo>
                    <a:pt x="0"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37" name="Freeform 45"/>
            <p:cNvSpPr>
              <a:spLocks/>
            </p:cNvSpPr>
            <p:nvPr/>
          </p:nvSpPr>
          <p:spPr bwMode="auto">
            <a:xfrm>
              <a:off x="6464300" y="5170488"/>
              <a:ext cx="76200" cy="139700"/>
            </a:xfrm>
            <a:custGeom>
              <a:avLst/>
              <a:gdLst/>
              <a:ahLst/>
              <a:cxnLst>
                <a:cxn ang="0">
                  <a:pos x="16" y="24"/>
                </a:cxn>
                <a:cxn ang="0">
                  <a:pos x="40" y="16"/>
                </a:cxn>
                <a:cxn ang="0">
                  <a:pos x="48" y="16"/>
                </a:cxn>
                <a:cxn ang="0">
                  <a:pos x="48" y="16"/>
                </a:cxn>
                <a:cxn ang="0">
                  <a:pos x="8" y="88"/>
                </a:cxn>
                <a:cxn ang="0">
                  <a:pos x="0" y="88"/>
                </a:cxn>
                <a:cxn ang="0">
                  <a:pos x="0" y="88"/>
                </a:cxn>
                <a:cxn ang="0">
                  <a:pos x="0" y="8"/>
                </a:cxn>
                <a:cxn ang="0">
                  <a:pos x="0" y="0"/>
                </a:cxn>
                <a:cxn ang="0">
                  <a:pos x="8" y="8"/>
                </a:cxn>
                <a:cxn ang="0">
                  <a:pos x="8" y="8"/>
                </a:cxn>
                <a:cxn ang="0">
                  <a:pos x="8" y="88"/>
                </a:cxn>
                <a:cxn ang="0">
                  <a:pos x="8" y="88"/>
                </a:cxn>
                <a:cxn ang="0">
                  <a:pos x="0" y="88"/>
                </a:cxn>
                <a:cxn ang="0">
                  <a:pos x="40" y="16"/>
                </a:cxn>
                <a:cxn ang="0">
                  <a:pos x="48" y="16"/>
                </a:cxn>
                <a:cxn ang="0">
                  <a:pos x="48" y="24"/>
                </a:cxn>
                <a:cxn ang="0">
                  <a:pos x="24" y="32"/>
                </a:cxn>
                <a:cxn ang="0">
                  <a:pos x="16" y="24"/>
                </a:cxn>
              </a:cxnLst>
              <a:rect l="0" t="0" r="r" b="b"/>
              <a:pathLst>
                <a:path w="48" h="88">
                  <a:moveTo>
                    <a:pt x="16" y="24"/>
                  </a:moveTo>
                  <a:lnTo>
                    <a:pt x="40" y="16"/>
                  </a:lnTo>
                  <a:lnTo>
                    <a:pt x="48" y="16"/>
                  </a:lnTo>
                  <a:lnTo>
                    <a:pt x="48" y="16"/>
                  </a:lnTo>
                  <a:lnTo>
                    <a:pt x="8" y="88"/>
                  </a:lnTo>
                  <a:lnTo>
                    <a:pt x="0" y="88"/>
                  </a:lnTo>
                  <a:lnTo>
                    <a:pt x="0" y="88"/>
                  </a:lnTo>
                  <a:lnTo>
                    <a:pt x="0" y="8"/>
                  </a:lnTo>
                  <a:lnTo>
                    <a:pt x="0" y="0"/>
                  </a:lnTo>
                  <a:lnTo>
                    <a:pt x="8" y="8"/>
                  </a:lnTo>
                  <a:lnTo>
                    <a:pt x="8" y="8"/>
                  </a:lnTo>
                  <a:lnTo>
                    <a:pt x="8" y="88"/>
                  </a:lnTo>
                  <a:lnTo>
                    <a:pt x="8" y="88"/>
                  </a:lnTo>
                  <a:lnTo>
                    <a:pt x="0" y="88"/>
                  </a:lnTo>
                  <a:lnTo>
                    <a:pt x="40" y="16"/>
                  </a:lnTo>
                  <a:lnTo>
                    <a:pt x="48" y="16"/>
                  </a:lnTo>
                  <a:lnTo>
                    <a:pt x="48" y="24"/>
                  </a:lnTo>
                  <a:lnTo>
                    <a:pt x="24" y="32"/>
                  </a:lnTo>
                  <a:lnTo>
                    <a:pt x="16" y="2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38" name="Freeform 46"/>
            <p:cNvSpPr>
              <a:spLocks/>
            </p:cNvSpPr>
            <p:nvPr/>
          </p:nvSpPr>
          <p:spPr bwMode="auto">
            <a:xfrm>
              <a:off x="6464300" y="5183188"/>
              <a:ext cx="38100" cy="38100"/>
            </a:xfrm>
            <a:custGeom>
              <a:avLst/>
              <a:gdLst/>
              <a:ahLst/>
              <a:cxnLst>
                <a:cxn ang="0">
                  <a:pos x="8" y="0"/>
                </a:cxn>
                <a:cxn ang="0">
                  <a:pos x="24" y="16"/>
                </a:cxn>
                <a:cxn ang="0">
                  <a:pos x="24" y="24"/>
                </a:cxn>
                <a:cxn ang="0">
                  <a:pos x="24" y="24"/>
                </a:cxn>
                <a:cxn ang="0">
                  <a:pos x="16" y="24"/>
                </a:cxn>
                <a:cxn ang="0">
                  <a:pos x="0" y="8"/>
                </a:cxn>
                <a:cxn ang="0">
                  <a:pos x="8" y="0"/>
                </a:cxn>
              </a:cxnLst>
              <a:rect l="0" t="0" r="r" b="b"/>
              <a:pathLst>
                <a:path w="24" h="24">
                  <a:moveTo>
                    <a:pt x="8" y="0"/>
                  </a:moveTo>
                  <a:lnTo>
                    <a:pt x="24" y="16"/>
                  </a:lnTo>
                  <a:lnTo>
                    <a:pt x="24" y="24"/>
                  </a:lnTo>
                  <a:lnTo>
                    <a:pt x="24" y="24"/>
                  </a:lnTo>
                  <a:lnTo>
                    <a:pt x="16" y="24"/>
                  </a:lnTo>
                  <a:lnTo>
                    <a:pt x="0" y="8"/>
                  </a:lnTo>
                  <a:lnTo>
                    <a:pt x="8"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39" name="Freeform 47"/>
            <p:cNvSpPr>
              <a:spLocks/>
            </p:cNvSpPr>
            <p:nvPr/>
          </p:nvSpPr>
          <p:spPr bwMode="auto">
            <a:xfrm>
              <a:off x="6477000" y="5183188"/>
              <a:ext cx="63500" cy="127000"/>
            </a:xfrm>
            <a:custGeom>
              <a:avLst/>
              <a:gdLst/>
              <a:ahLst/>
              <a:cxnLst>
                <a:cxn ang="0">
                  <a:pos x="16" y="16"/>
                </a:cxn>
                <a:cxn ang="0">
                  <a:pos x="40" y="8"/>
                </a:cxn>
                <a:cxn ang="0">
                  <a:pos x="0" y="80"/>
                </a:cxn>
                <a:cxn ang="0">
                  <a:pos x="0" y="0"/>
                </a:cxn>
                <a:cxn ang="0">
                  <a:pos x="16" y="16"/>
                </a:cxn>
              </a:cxnLst>
              <a:rect l="0" t="0" r="r" b="b"/>
              <a:pathLst>
                <a:path w="40" h="80">
                  <a:moveTo>
                    <a:pt x="16" y="16"/>
                  </a:moveTo>
                  <a:lnTo>
                    <a:pt x="40" y="8"/>
                  </a:lnTo>
                  <a:lnTo>
                    <a:pt x="0" y="80"/>
                  </a:lnTo>
                  <a:lnTo>
                    <a:pt x="0" y="0"/>
                  </a:lnTo>
                  <a:lnTo>
                    <a:pt x="16"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40" name="Freeform 48"/>
            <p:cNvSpPr>
              <a:spLocks/>
            </p:cNvSpPr>
            <p:nvPr/>
          </p:nvSpPr>
          <p:spPr bwMode="auto">
            <a:xfrm>
              <a:off x="6502400" y="4421188"/>
              <a:ext cx="215900" cy="762000"/>
            </a:xfrm>
            <a:custGeom>
              <a:avLst/>
              <a:gdLst/>
              <a:ahLst/>
              <a:cxnLst>
                <a:cxn ang="0">
                  <a:pos x="136" y="0"/>
                </a:cxn>
                <a:cxn ang="0">
                  <a:pos x="120" y="0"/>
                </a:cxn>
                <a:cxn ang="0">
                  <a:pos x="0" y="480"/>
                </a:cxn>
                <a:cxn ang="0">
                  <a:pos x="16" y="480"/>
                </a:cxn>
                <a:cxn ang="0">
                  <a:pos x="136" y="0"/>
                </a:cxn>
              </a:cxnLst>
              <a:rect l="0" t="0" r="r" b="b"/>
              <a:pathLst>
                <a:path w="136" h="480">
                  <a:moveTo>
                    <a:pt x="136" y="0"/>
                  </a:moveTo>
                  <a:lnTo>
                    <a:pt x="120" y="0"/>
                  </a:lnTo>
                  <a:lnTo>
                    <a:pt x="0" y="480"/>
                  </a:lnTo>
                  <a:lnTo>
                    <a:pt x="16" y="480"/>
                  </a:lnTo>
                  <a:lnTo>
                    <a:pt x="136"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41" name="Rectangle 49"/>
            <p:cNvSpPr>
              <a:spLocks noChangeArrowheads="1"/>
            </p:cNvSpPr>
            <p:nvPr/>
          </p:nvSpPr>
          <p:spPr bwMode="auto">
            <a:xfrm>
              <a:off x="6045200" y="3302000"/>
              <a:ext cx="25400" cy="127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42" name="Freeform 50"/>
            <p:cNvSpPr>
              <a:spLocks/>
            </p:cNvSpPr>
            <p:nvPr/>
          </p:nvSpPr>
          <p:spPr bwMode="auto">
            <a:xfrm>
              <a:off x="6057900" y="3302000"/>
              <a:ext cx="12700" cy="25400"/>
            </a:xfrm>
            <a:custGeom>
              <a:avLst/>
              <a:gdLst/>
              <a:ahLst/>
              <a:cxnLst>
                <a:cxn ang="0">
                  <a:pos x="0" y="0"/>
                </a:cxn>
                <a:cxn ang="0">
                  <a:pos x="0" y="8"/>
                </a:cxn>
                <a:cxn ang="0">
                  <a:pos x="0" y="16"/>
                </a:cxn>
                <a:cxn ang="0">
                  <a:pos x="0" y="16"/>
                </a:cxn>
                <a:cxn ang="0">
                  <a:pos x="8" y="16"/>
                </a:cxn>
                <a:cxn ang="0">
                  <a:pos x="8" y="16"/>
                </a:cxn>
                <a:cxn ang="0">
                  <a:pos x="8" y="8"/>
                </a:cxn>
                <a:cxn ang="0">
                  <a:pos x="8" y="0"/>
                </a:cxn>
                <a:cxn ang="0">
                  <a:pos x="0" y="0"/>
                </a:cxn>
              </a:cxnLst>
              <a:rect l="0" t="0" r="r" b="b"/>
              <a:pathLst>
                <a:path w="8" h="16">
                  <a:moveTo>
                    <a:pt x="0" y="0"/>
                  </a:moveTo>
                  <a:lnTo>
                    <a:pt x="0" y="8"/>
                  </a:lnTo>
                  <a:lnTo>
                    <a:pt x="0" y="16"/>
                  </a:lnTo>
                  <a:lnTo>
                    <a:pt x="0" y="16"/>
                  </a:lnTo>
                  <a:lnTo>
                    <a:pt x="8" y="16"/>
                  </a:lnTo>
                  <a:lnTo>
                    <a:pt x="8" y="16"/>
                  </a:lnTo>
                  <a:lnTo>
                    <a:pt x="8" y="8"/>
                  </a:lnTo>
                  <a:lnTo>
                    <a:pt x="8" y="0"/>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43" name="Freeform 51"/>
            <p:cNvSpPr>
              <a:spLocks/>
            </p:cNvSpPr>
            <p:nvPr/>
          </p:nvSpPr>
          <p:spPr bwMode="auto">
            <a:xfrm>
              <a:off x="5994400" y="3175000"/>
              <a:ext cx="114300" cy="152400"/>
            </a:xfrm>
            <a:custGeom>
              <a:avLst/>
              <a:gdLst/>
              <a:ahLst/>
              <a:cxnLst>
                <a:cxn ang="0">
                  <a:pos x="40" y="80"/>
                </a:cxn>
                <a:cxn ang="0">
                  <a:pos x="24" y="96"/>
                </a:cxn>
                <a:cxn ang="0">
                  <a:pos x="24" y="96"/>
                </a:cxn>
                <a:cxn ang="0">
                  <a:pos x="24" y="96"/>
                </a:cxn>
                <a:cxn ang="0">
                  <a:pos x="8" y="24"/>
                </a:cxn>
                <a:cxn ang="0">
                  <a:pos x="0" y="0"/>
                </a:cxn>
                <a:cxn ang="0">
                  <a:pos x="16" y="24"/>
                </a:cxn>
                <a:cxn ang="0">
                  <a:pos x="72" y="72"/>
                </a:cxn>
                <a:cxn ang="0">
                  <a:pos x="72" y="72"/>
                </a:cxn>
                <a:cxn ang="0">
                  <a:pos x="64" y="72"/>
                </a:cxn>
                <a:cxn ang="0">
                  <a:pos x="64" y="72"/>
                </a:cxn>
                <a:cxn ang="0">
                  <a:pos x="8" y="24"/>
                </a:cxn>
                <a:cxn ang="0">
                  <a:pos x="16" y="24"/>
                </a:cxn>
                <a:cxn ang="0">
                  <a:pos x="16" y="24"/>
                </a:cxn>
                <a:cxn ang="0">
                  <a:pos x="32" y="88"/>
                </a:cxn>
                <a:cxn ang="0">
                  <a:pos x="24" y="96"/>
                </a:cxn>
                <a:cxn ang="0">
                  <a:pos x="24" y="88"/>
                </a:cxn>
                <a:cxn ang="0">
                  <a:pos x="32" y="72"/>
                </a:cxn>
                <a:cxn ang="0">
                  <a:pos x="40" y="80"/>
                </a:cxn>
              </a:cxnLst>
              <a:rect l="0" t="0" r="r" b="b"/>
              <a:pathLst>
                <a:path w="72" h="96">
                  <a:moveTo>
                    <a:pt x="40" y="80"/>
                  </a:moveTo>
                  <a:lnTo>
                    <a:pt x="24" y="96"/>
                  </a:lnTo>
                  <a:lnTo>
                    <a:pt x="24" y="96"/>
                  </a:lnTo>
                  <a:lnTo>
                    <a:pt x="24" y="96"/>
                  </a:lnTo>
                  <a:lnTo>
                    <a:pt x="8" y="24"/>
                  </a:lnTo>
                  <a:lnTo>
                    <a:pt x="0" y="0"/>
                  </a:lnTo>
                  <a:lnTo>
                    <a:pt x="16" y="24"/>
                  </a:lnTo>
                  <a:lnTo>
                    <a:pt x="72" y="72"/>
                  </a:lnTo>
                  <a:lnTo>
                    <a:pt x="72" y="72"/>
                  </a:lnTo>
                  <a:lnTo>
                    <a:pt x="64" y="72"/>
                  </a:lnTo>
                  <a:lnTo>
                    <a:pt x="64" y="72"/>
                  </a:lnTo>
                  <a:lnTo>
                    <a:pt x="8" y="24"/>
                  </a:lnTo>
                  <a:lnTo>
                    <a:pt x="16" y="24"/>
                  </a:lnTo>
                  <a:lnTo>
                    <a:pt x="16" y="24"/>
                  </a:lnTo>
                  <a:lnTo>
                    <a:pt x="32" y="88"/>
                  </a:lnTo>
                  <a:lnTo>
                    <a:pt x="24" y="96"/>
                  </a:lnTo>
                  <a:lnTo>
                    <a:pt x="24" y="88"/>
                  </a:lnTo>
                  <a:lnTo>
                    <a:pt x="32" y="72"/>
                  </a:lnTo>
                  <a:lnTo>
                    <a:pt x="40" y="8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44" name="Freeform 52"/>
            <p:cNvSpPr>
              <a:spLocks/>
            </p:cNvSpPr>
            <p:nvPr/>
          </p:nvSpPr>
          <p:spPr bwMode="auto">
            <a:xfrm>
              <a:off x="6045200" y="3276600"/>
              <a:ext cx="50800" cy="25400"/>
            </a:xfrm>
            <a:custGeom>
              <a:avLst/>
              <a:gdLst/>
              <a:ahLst/>
              <a:cxnLst>
                <a:cxn ang="0">
                  <a:pos x="32" y="8"/>
                </a:cxn>
                <a:cxn ang="0">
                  <a:pos x="8" y="16"/>
                </a:cxn>
                <a:cxn ang="0">
                  <a:pos x="0" y="8"/>
                </a:cxn>
                <a:cxn ang="0">
                  <a:pos x="0" y="8"/>
                </a:cxn>
                <a:cxn ang="0">
                  <a:pos x="0" y="8"/>
                </a:cxn>
                <a:cxn ang="0">
                  <a:pos x="24" y="0"/>
                </a:cxn>
                <a:cxn ang="0">
                  <a:pos x="32" y="8"/>
                </a:cxn>
              </a:cxnLst>
              <a:rect l="0" t="0" r="r" b="b"/>
              <a:pathLst>
                <a:path w="32" h="16">
                  <a:moveTo>
                    <a:pt x="32" y="8"/>
                  </a:moveTo>
                  <a:lnTo>
                    <a:pt x="8" y="16"/>
                  </a:lnTo>
                  <a:lnTo>
                    <a:pt x="0" y="8"/>
                  </a:lnTo>
                  <a:lnTo>
                    <a:pt x="0" y="8"/>
                  </a:lnTo>
                  <a:lnTo>
                    <a:pt x="0" y="8"/>
                  </a:lnTo>
                  <a:lnTo>
                    <a:pt x="24" y="0"/>
                  </a:lnTo>
                  <a:lnTo>
                    <a:pt x="32"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45" name="Freeform 53"/>
            <p:cNvSpPr>
              <a:spLocks/>
            </p:cNvSpPr>
            <p:nvPr/>
          </p:nvSpPr>
          <p:spPr bwMode="auto">
            <a:xfrm>
              <a:off x="6007100" y="3213100"/>
              <a:ext cx="88900" cy="114300"/>
            </a:xfrm>
            <a:custGeom>
              <a:avLst/>
              <a:gdLst/>
              <a:ahLst/>
              <a:cxnLst>
                <a:cxn ang="0">
                  <a:pos x="32" y="56"/>
                </a:cxn>
                <a:cxn ang="0">
                  <a:pos x="16" y="72"/>
                </a:cxn>
                <a:cxn ang="0">
                  <a:pos x="0" y="0"/>
                </a:cxn>
                <a:cxn ang="0">
                  <a:pos x="56" y="48"/>
                </a:cxn>
                <a:cxn ang="0">
                  <a:pos x="32" y="56"/>
                </a:cxn>
              </a:cxnLst>
              <a:rect l="0" t="0" r="r" b="b"/>
              <a:pathLst>
                <a:path w="56" h="72">
                  <a:moveTo>
                    <a:pt x="32" y="56"/>
                  </a:moveTo>
                  <a:lnTo>
                    <a:pt x="16" y="72"/>
                  </a:lnTo>
                  <a:lnTo>
                    <a:pt x="0" y="0"/>
                  </a:lnTo>
                  <a:lnTo>
                    <a:pt x="56" y="48"/>
                  </a:lnTo>
                  <a:lnTo>
                    <a:pt x="32" y="5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46" name="Freeform 54"/>
            <p:cNvSpPr>
              <a:spLocks/>
            </p:cNvSpPr>
            <p:nvPr/>
          </p:nvSpPr>
          <p:spPr bwMode="auto">
            <a:xfrm>
              <a:off x="6045200" y="3314700"/>
              <a:ext cx="660400" cy="1119188"/>
            </a:xfrm>
            <a:custGeom>
              <a:avLst/>
              <a:gdLst/>
              <a:ahLst/>
              <a:cxnLst>
                <a:cxn ang="0">
                  <a:pos x="400" y="705"/>
                </a:cxn>
                <a:cxn ang="0">
                  <a:pos x="416" y="697"/>
                </a:cxn>
                <a:cxn ang="0">
                  <a:pos x="16" y="0"/>
                </a:cxn>
                <a:cxn ang="0">
                  <a:pos x="0" y="8"/>
                </a:cxn>
                <a:cxn ang="0">
                  <a:pos x="400" y="705"/>
                </a:cxn>
              </a:cxnLst>
              <a:rect l="0" t="0" r="r" b="b"/>
              <a:pathLst>
                <a:path w="416" h="705">
                  <a:moveTo>
                    <a:pt x="400" y="705"/>
                  </a:moveTo>
                  <a:lnTo>
                    <a:pt x="416" y="697"/>
                  </a:lnTo>
                  <a:lnTo>
                    <a:pt x="16" y="0"/>
                  </a:lnTo>
                  <a:lnTo>
                    <a:pt x="0" y="8"/>
                  </a:lnTo>
                  <a:lnTo>
                    <a:pt x="400" y="705"/>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47" name="Freeform 55"/>
            <p:cNvSpPr>
              <a:spLocks/>
            </p:cNvSpPr>
            <p:nvPr/>
          </p:nvSpPr>
          <p:spPr bwMode="auto">
            <a:xfrm>
              <a:off x="6629400" y="4954588"/>
              <a:ext cx="38100" cy="38100"/>
            </a:xfrm>
            <a:custGeom>
              <a:avLst/>
              <a:gdLst/>
              <a:ahLst/>
              <a:cxnLst>
                <a:cxn ang="0">
                  <a:pos x="24" y="0"/>
                </a:cxn>
                <a:cxn ang="0">
                  <a:pos x="0" y="8"/>
                </a:cxn>
                <a:cxn ang="0">
                  <a:pos x="0" y="24"/>
                </a:cxn>
                <a:cxn ang="0">
                  <a:pos x="24" y="16"/>
                </a:cxn>
                <a:cxn ang="0">
                  <a:pos x="24" y="0"/>
                </a:cxn>
              </a:cxnLst>
              <a:rect l="0" t="0" r="r" b="b"/>
              <a:pathLst>
                <a:path w="24" h="24">
                  <a:moveTo>
                    <a:pt x="24" y="0"/>
                  </a:moveTo>
                  <a:lnTo>
                    <a:pt x="0" y="8"/>
                  </a:lnTo>
                  <a:lnTo>
                    <a:pt x="0" y="24"/>
                  </a:lnTo>
                  <a:lnTo>
                    <a:pt x="24" y="16"/>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48" name="Freeform 56"/>
            <p:cNvSpPr>
              <a:spLocks/>
            </p:cNvSpPr>
            <p:nvPr/>
          </p:nvSpPr>
          <p:spPr bwMode="auto">
            <a:xfrm>
              <a:off x="6642100" y="4929188"/>
              <a:ext cx="38100" cy="38100"/>
            </a:xfrm>
            <a:custGeom>
              <a:avLst/>
              <a:gdLst/>
              <a:ahLst/>
              <a:cxnLst>
                <a:cxn ang="0">
                  <a:pos x="8" y="24"/>
                </a:cxn>
                <a:cxn ang="0">
                  <a:pos x="16" y="24"/>
                </a:cxn>
                <a:cxn ang="0">
                  <a:pos x="24" y="16"/>
                </a:cxn>
                <a:cxn ang="0">
                  <a:pos x="24" y="8"/>
                </a:cxn>
                <a:cxn ang="0">
                  <a:pos x="16" y="0"/>
                </a:cxn>
                <a:cxn ang="0">
                  <a:pos x="8" y="8"/>
                </a:cxn>
                <a:cxn ang="0">
                  <a:pos x="0" y="16"/>
                </a:cxn>
                <a:cxn ang="0">
                  <a:pos x="0" y="24"/>
                </a:cxn>
                <a:cxn ang="0">
                  <a:pos x="8" y="24"/>
                </a:cxn>
              </a:cxnLst>
              <a:rect l="0" t="0" r="r" b="b"/>
              <a:pathLst>
                <a:path w="24" h="24">
                  <a:moveTo>
                    <a:pt x="8" y="24"/>
                  </a:moveTo>
                  <a:lnTo>
                    <a:pt x="16" y="24"/>
                  </a:lnTo>
                  <a:lnTo>
                    <a:pt x="24" y="16"/>
                  </a:lnTo>
                  <a:lnTo>
                    <a:pt x="24" y="8"/>
                  </a:lnTo>
                  <a:lnTo>
                    <a:pt x="16" y="0"/>
                  </a:lnTo>
                  <a:lnTo>
                    <a:pt x="8" y="8"/>
                  </a:lnTo>
                  <a:lnTo>
                    <a:pt x="0" y="16"/>
                  </a:lnTo>
                  <a:lnTo>
                    <a:pt x="0" y="24"/>
                  </a:lnTo>
                  <a:lnTo>
                    <a:pt x="8" y="24"/>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49" name="Freeform 57"/>
            <p:cNvSpPr>
              <a:spLocks/>
            </p:cNvSpPr>
            <p:nvPr/>
          </p:nvSpPr>
          <p:spPr bwMode="auto">
            <a:xfrm>
              <a:off x="6604000" y="4954588"/>
              <a:ext cx="88900" cy="177800"/>
            </a:xfrm>
            <a:custGeom>
              <a:avLst/>
              <a:gdLst/>
              <a:ahLst/>
              <a:cxnLst>
                <a:cxn ang="0">
                  <a:pos x="24" y="16"/>
                </a:cxn>
                <a:cxn ang="0">
                  <a:pos x="48" y="8"/>
                </a:cxn>
                <a:cxn ang="0">
                  <a:pos x="56" y="8"/>
                </a:cxn>
                <a:cxn ang="0">
                  <a:pos x="56" y="8"/>
                </a:cxn>
                <a:cxn ang="0">
                  <a:pos x="16" y="88"/>
                </a:cxn>
                <a:cxn ang="0">
                  <a:pos x="8" y="112"/>
                </a:cxn>
                <a:cxn ang="0">
                  <a:pos x="8" y="88"/>
                </a:cxn>
                <a:cxn ang="0">
                  <a:pos x="0" y="0"/>
                </a:cxn>
                <a:cxn ang="0">
                  <a:pos x="0" y="0"/>
                </a:cxn>
                <a:cxn ang="0">
                  <a:pos x="8" y="0"/>
                </a:cxn>
                <a:cxn ang="0">
                  <a:pos x="8" y="0"/>
                </a:cxn>
                <a:cxn ang="0">
                  <a:pos x="16" y="88"/>
                </a:cxn>
                <a:cxn ang="0">
                  <a:pos x="8" y="88"/>
                </a:cxn>
                <a:cxn ang="0">
                  <a:pos x="8" y="88"/>
                </a:cxn>
                <a:cxn ang="0">
                  <a:pos x="48" y="8"/>
                </a:cxn>
                <a:cxn ang="0">
                  <a:pos x="56" y="8"/>
                </a:cxn>
                <a:cxn ang="0">
                  <a:pos x="56" y="16"/>
                </a:cxn>
                <a:cxn ang="0">
                  <a:pos x="32" y="24"/>
                </a:cxn>
                <a:cxn ang="0">
                  <a:pos x="24" y="16"/>
                </a:cxn>
              </a:cxnLst>
              <a:rect l="0" t="0" r="r" b="b"/>
              <a:pathLst>
                <a:path w="56" h="112">
                  <a:moveTo>
                    <a:pt x="24" y="16"/>
                  </a:moveTo>
                  <a:lnTo>
                    <a:pt x="48" y="8"/>
                  </a:lnTo>
                  <a:lnTo>
                    <a:pt x="56" y="8"/>
                  </a:lnTo>
                  <a:lnTo>
                    <a:pt x="56" y="8"/>
                  </a:lnTo>
                  <a:lnTo>
                    <a:pt x="16" y="88"/>
                  </a:lnTo>
                  <a:lnTo>
                    <a:pt x="8" y="112"/>
                  </a:lnTo>
                  <a:lnTo>
                    <a:pt x="8" y="88"/>
                  </a:lnTo>
                  <a:lnTo>
                    <a:pt x="0" y="0"/>
                  </a:lnTo>
                  <a:lnTo>
                    <a:pt x="0" y="0"/>
                  </a:lnTo>
                  <a:lnTo>
                    <a:pt x="8" y="0"/>
                  </a:lnTo>
                  <a:lnTo>
                    <a:pt x="8" y="0"/>
                  </a:lnTo>
                  <a:lnTo>
                    <a:pt x="16" y="88"/>
                  </a:lnTo>
                  <a:lnTo>
                    <a:pt x="8" y="88"/>
                  </a:lnTo>
                  <a:lnTo>
                    <a:pt x="8" y="88"/>
                  </a:lnTo>
                  <a:lnTo>
                    <a:pt x="48" y="8"/>
                  </a:lnTo>
                  <a:lnTo>
                    <a:pt x="56" y="8"/>
                  </a:lnTo>
                  <a:lnTo>
                    <a:pt x="56" y="16"/>
                  </a:lnTo>
                  <a:lnTo>
                    <a:pt x="32" y="24"/>
                  </a:lnTo>
                  <a:lnTo>
                    <a:pt x="24"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50" name="Freeform 58"/>
            <p:cNvSpPr>
              <a:spLocks/>
            </p:cNvSpPr>
            <p:nvPr/>
          </p:nvSpPr>
          <p:spPr bwMode="auto">
            <a:xfrm>
              <a:off x="6616700" y="4954588"/>
              <a:ext cx="38100" cy="38100"/>
            </a:xfrm>
            <a:custGeom>
              <a:avLst/>
              <a:gdLst/>
              <a:ahLst/>
              <a:cxnLst>
                <a:cxn ang="0">
                  <a:pos x="0" y="0"/>
                </a:cxn>
                <a:cxn ang="0">
                  <a:pos x="24" y="16"/>
                </a:cxn>
                <a:cxn ang="0">
                  <a:pos x="24" y="24"/>
                </a:cxn>
                <a:cxn ang="0">
                  <a:pos x="24" y="24"/>
                </a:cxn>
                <a:cxn ang="0">
                  <a:pos x="24" y="24"/>
                </a:cxn>
                <a:cxn ang="0">
                  <a:pos x="0" y="8"/>
                </a:cxn>
                <a:cxn ang="0">
                  <a:pos x="0" y="0"/>
                </a:cxn>
              </a:cxnLst>
              <a:rect l="0" t="0" r="r" b="b"/>
              <a:pathLst>
                <a:path w="24" h="24">
                  <a:moveTo>
                    <a:pt x="0" y="0"/>
                  </a:moveTo>
                  <a:lnTo>
                    <a:pt x="24" y="16"/>
                  </a:lnTo>
                  <a:lnTo>
                    <a:pt x="24" y="24"/>
                  </a:lnTo>
                  <a:lnTo>
                    <a:pt x="24" y="24"/>
                  </a:lnTo>
                  <a:lnTo>
                    <a:pt x="24" y="24"/>
                  </a:lnTo>
                  <a:lnTo>
                    <a:pt x="0" y="8"/>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51" name="Freeform 59"/>
            <p:cNvSpPr>
              <a:spLocks/>
            </p:cNvSpPr>
            <p:nvPr/>
          </p:nvSpPr>
          <p:spPr bwMode="auto">
            <a:xfrm>
              <a:off x="6616700" y="4954588"/>
              <a:ext cx="76200" cy="139700"/>
            </a:xfrm>
            <a:custGeom>
              <a:avLst/>
              <a:gdLst/>
              <a:ahLst/>
              <a:cxnLst>
                <a:cxn ang="0">
                  <a:pos x="24" y="16"/>
                </a:cxn>
                <a:cxn ang="0">
                  <a:pos x="48" y="8"/>
                </a:cxn>
                <a:cxn ang="0">
                  <a:pos x="8" y="88"/>
                </a:cxn>
                <a:cxn ang="0">
                  <a:pos x="0" y="0"/>
                </a:cxn>
                <a:cxn ang="0">
                  <a:pos x="24" y="16"/>
                </a:cxn>
              </a:cxnLst>
              <a:rect l="0" t="0" r="r" b="b"/>
              <a:pathLst>
                <a:path w="48" h="88">
                  <a:moveTo>
                    <a:pt x="24" y="16"/>
                  </a:moveTo>
                  <a:lnTo>
                    <a:pt x="48" y="8"/>
                  </a:lnTo>
                  <a:lnTo>
                    <a:pt x="8" y="88"/>
                  </a:lnTo>
                  <a:lnTo>
                    <a:pt x="0" y="0"/>
                  </a:lnTo>
                  <a:lnTo>
                    <a:pt x="24"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52" name="Freeform 60"/>
            <p:cNvSpPr>
              <a:spLocks/>
            </p:cNvSpPr>
            <p:nvPr/>
          </p:nvSpPr>
          <p:spPr bwMode="auto">
            <a:xfrm>
              <a:off x="6642100" y="4217988"/>
              <a:ext cx="215900" cy="749300"/>
            </a:xfrm>
            <a:custGeom>
              <a:avLst/>
              <a:gdLst/>
              <a:ahLst/>
              <a:cxnLst>
                <a:cxn ang="0">
                  <a:pos x="136" y="8"/>
                </a:cxn>
                <a:cxn ang="0">
                  <a:pos x="112" y="0"/>
                </a:cxn>
                <a:cxn ang="0">
                  <a:pos x="0" y="464"/>
                </a:cxn>
                <a:cxn ang="0">
                  <a:pos x="24" y="472"/>
                </a:cxn>
                <a:cxn ang="0">
                  <a:pos x="136" y="8"/>
                </a:cxn>
              </a:cxnLst>
              <a:rect l="0" t="0" r="r" b="b"/>
              <a:pathLst>
                <a:path w="136" h="472">
                  <a:moveTo>
                    <a:pt x="136" y="8"/>
                  </a:moveTo>
                  <a:lnTo>
                    <a:pt x="112" y="0"/>
                  </a:lnTo>
                  <a:lnTo>
                    <a:pt x="0" y="464"/>
                  </a:lnTo>
                  <a:lnTo>
                    <a:pt x="24" y="472"/>
                  </a:lnTo>
                  <a:lnTo>
                    <a:pt x="136"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53" name="Rectangle 61"/>
            <p:cNvSpPr>
              <a:spLocks noChangeArrowheads="1"/>
            </p:cNvSpPr>
            <p:nvPr/>
          </p:nvSpPr>
          <p:spPr bwMode="auto">
            <a:xfrm>
              <a:off x="8418513" y="4421188"/>
              <a:ext cx="12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54" name="Freeform 62"/>
            <p:cNvSpPr>
              <a:spLocks/>
            </p:cNvSpPr>
            <p:nvPr/>
          </p:nvSpPr>
          <p:spPr bwMode="auto">
            <a:xfrm>
              <a:off x="8405813" y="4408488"/>
              <a:ext cx="88900" cy="50800"/>
            </a:xfrm>
            <a:custGeom>
              <a:avLst/>
              <a:gdLst/>
              <a:ahLst/>
              <a:cxnLst>
                <a:cxn ang="0">
                  <a:pos x="16" y="16"/>
                </a:cxn>
                <a:cxn ang="0">
                  <a:pos x="8" y="8"/>
                </a:cxn>
                <a:cxn ang="0">
                  <a:pos x="8" y="0"/>
                </a:cxn>
                <a:cxn ang="0">
                  <a:pos x="8" y="0"/>
                </a:cxn>
                <a:cxn ang="0">
                  <a:pos x="56" y="8"/>
                </a:cxn>
                <a:cxn ang="0">
                  <a:pos x="56" y="16"/>
                </a:cxn>
                <a:cxn ang="0">
                  <a:pos x="56" y="16"/>
                </a:cxn>
                <a:cxn ang="0">
                  <a:pos x="8" y="32"/>
                </a:cxn>
                <a:cxn ang="0">
                  <a:pos x="0" y="32"/>
                </a:cxn>
                <a:cxn ang="0">
                  <a:pos x="8" y="24"/>
                </a:cxn>
                <a:cxn ang="0">
                  <a:pos x="8" y="24"/>
                </a:cxn>
                <a:cxn ang="0">
                  <a:pos x="56" y="8"/>
                </a:cxn>
                <a:cxn ang="0">
                  <a:pos x="56" y="8"/>
                </a:cxn>
                <a:cxn ang="0">
                  <a:pos x="56" y="16"/>
                </a:cxn>
                <a:cxn ang="0">
                  <a:pos x="8" y="8"/>
                </a:cxn>
                <a:cxn ang="0">
                  <a:pos x="8" y="0"/>
                </a:cxn>
                <a:cxn ang="0">
                  <a:pos x="16" y="0"/>
                </a:cxn>
                <a:cxn ang="0">
                  <a:pos x="24" y="8"/>
                </a:cxn>
                <a:cxn ang="0">
                  <a:pos x="16" y="16"/>
                </a:cxn>
              </a:cxnLst>
              <a:rect l="0" t="0" r="r" b="b"/>
              <a:pathLst>
                <a:path w="56" h="32">
                  <a:moveTo>
                    <a:pt x="16" y="16"/>
                  </a:moveTo>
                  <a:lnTo>
                    <a:pt x="8" y="8"/>
                  </a:lnTo>
                  <a:lnTo>
                    <a:pt x="8" y="0"/>
                  </a:lnTo>
                  <a:lnTo>
                    <a:pt x="8" y="0"/>
                  </a:lnTo>
                  <a:lnTo>
                    <a:pt x="56" y="8"/>
                  </a:lnTo>
                  <a:lnTo>
                    <a:pt x="56" y="16"/>
                  </a:lnTo>
                  <a:lnTo>
                    <a:pt x="56" y="16"/>
                  </a:lnTo>
                  <a:lnTo>
                    <a:pt x="8" y="32"/>
                  </a:lnTo>
                  <a:lnTo>
                    <a:pt x="0" y="32"/>
                  </a:lnTo>
                  <a:lnTo>
                    <a:pt x="8" y="24"/>
                  </a:lnTo>
                  <a:lnTo>
                    <a:pt x="8" y="24"/>
                  </a:lnTo>
                  <a:lnTo>
                    <a:pt x="56" y="8"/>
                  </a:lnTo>
                  <a:lnTo>
                    <a:pt x="56" y="8"/>
                  </a:lnTo>
                  <a:lnTo>
                    <a:pt x="56" y="16"/>
                  </a:lnTo>
                  <a:lnTo>
                    <a:pt x="8" y="8"/>
                  </a:lnTo>
                  <a:lnTo>
                    <a:pt x="8" y="0"/>
                  </a:lnTo>
                  <a:lnTo>
                    <a:pt x="16" y="0"/>
                  </a:lnTo>
                  <a:lnTo>
                    <a:pt x="24" y="8"/>
                  </a:lnTo>
                  <a:lnTo>
                    <a:pt x="16"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55" name="Freeform 63"/>
            <p:cNvSpPr>
              <a:spLocks/>
            </p:cNvSpPr>
            <p:nvPr/>
          </p:nvSpPr>
          <p:spPr bwMode="auto">
            <a:xfrm>
              <a:off x="8418513" y="4421188"/>
              <a:ext cx="25400" cy="25400"/>
            </a:xfrm>
            <a:custGeom>
              <a:avLst/>
              <a:gdLst/>
              <a:ahLst/>
              <a:cxnLst>
                <a:cxn ang="0">
                  <a:pos x="0" y="16"/>
                </a:cxn>
                <a:cxn ang="0">
                  <a:pos x="8" y="0"/>
                </a:cxn>
                <a:cxn ang="0">
                  <a:pos x="16" y="0"/>
                </a:cxn>
                <a:cxn ang="0">
                  <a:pos x="16" y="0"/>
                </a:cxn>
                <a:cxn ang="0">
                  <a:pos x="16" y="0"/>
                </a:cxn>
                <a:cxn ang="0">
                  <a:pos x="8" y="16"/>
                </a:cxn>
                <a:cxn ang="0">
                  <a:pos x="0" y="16"/>
                </a:cxn>
              </a:cxnLst>
              <a:rect l="0" t="0" r="r" b="b"/>
              <a:pathLst>
                <a:path w="16" h="16">
                  <a:moveTo>
                    <a:pt x="0" y="16"/>
                  </a:moveTo>
                  <a:lnTo>
                    <a:pt x="8" y="0"/>
                  </a:lnTo>
                  <a:lnTo>
                    <a:pt x="16" y="0"/>
                  </a:lnTo>
                  <a:lnTo>
                    <a:pt x="16" y="0"/>
                  </a:lnTo>
                  <a:lnTo>
                    <a:pt x="16" y="0"/>
                  </a:lnTo>
                  <a:lnTo>
                    <a:pt x="8" y="16"/>
                  </a:lnTo>
                  <a:lnTo>
                    <a:pt x="0"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56" name="Freeform 64"/>
            <p:cNvSpPr>
              <a:spLocks/>
            </p:cNvSpPr>
            <p:nvPr/>
          </p:nvSpPr>
          <p:spPr bwMode="auto">
            <a:xfrm>
              <a:off x="8418513" y="4408488"/>
              <a:ext cx="76200" cy="38100"/>
            </a:xfrm>
            <a:custGeom>
              <a:avLst/>
              <a:gdLst/>
              <a:ahLst/>
              <a:cxnLst>
                <a:cxn ang="0">
                  <a:pos x="8" y="8"/>
                </a:cxn>
                <a:cxn ang="0">
                  <a:pos x="0" y="0"/>
                </a:cxn>
                <a:cxn ang="0">
                  <a:pos x="48" y="8"/>
                </a:cxn>
                <a:cxn ang="0">
                  <a:pos x="0" y="24"/>
                </a:cxn>
                <a:cxn ang="0">
                  <a:pos x="8" y="8"/>
                </a:cxn>
              </a:cxnLst>
              <a:rect l="0" t="0" r="r" b="b"/>
              <a:pathLst>
                <a:path w="48" h="24">
                  <a:moveTo>
                    <a:pt x="8" y="8"/>
                  </a:moveTo>
                  <a:lnTo>
                    <a:pt x="0" y="0"/>
                  </a:lnTo>
                  <a:lnTo>
                    <a:pt x="48" y="8"/>
                  </a:lnTo>
                  <a:lnTo>
                    <a:pt x="0" y="24"/>
                  </a:lnTo>
                  <a:lnTo>
                    <a:pt x="8"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57" name="Rectangle 65"/>
            <p:cNvSpPr>
              <a:spLocks noChangeArrowheads="1"/>
            </p:cNvSpPr>
            <p:nvPr/>
          </p:nvSpPr>
          <p:spPr bwMode="auto">
            <a:xfrm>
              <a:off x="6692900" y="4421188"/>
              <a:ext cx="1725613"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58" name="Rectangle 66"/>
            <p:cNvSpPr>
              <a:spLocks noChangeArrowheads="1"/>
            </p:cNvSpPr>
            <p:nvPr/>
          </p:nvSpPr>
          <p:spPr bwMode="auto">
            <a:xfrm>
              <a:off x="6692900" y="2514600"/>
              <a:ext cx="12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59" name="Freeform 67"/>
            <p:cNvSpPr>
              <a:spLocks/>
            </p:cNvSpPr>
            <p:nvPr/>
          </p:nvSpPr>
          <p:spPr bwMode="auto">
            <a:xfrm>
              <a:off x="6680200" y="2413000"/>
              <a:ext cx="50800" cy="101600"/>
            </a:xfrm>
            <a:custGeom>
              <a:avLst/>
              <a:gdLst/>
              <a:ahLst/>
              <a:cxnLst>
                <a:cxn ang="0">
                  <a:pos x="8" y="64"/>
                </a:cxn>
                <a:cxn ang="0">
                  <a:pos x="0" y="64"/>
                </a:cxn>
                <a:cxn ang="0">
                  <a:pos x="0" y="64"/>
                </a:cxn>
                <a:cxn ang="0">
                  <a:pos x="0" y="64"/>
                </a:cxn>
                <a:cxn ang="0">
                  <a:pos x="8" y="24"/>
                </a:cxn>
                <a:cxn ang="0">
                  <a:pos x="8" y="0"/>
                </a:cxn>
                <a:cxn ang="0">
                  <a:pos x="16" y="24"/>
                </a:cxn>
                <a:cxn ang="0">
                  <a:pos x="32" y="64"/>
                </a:cxn>
                <a:cxn ang="0">
                  <a:pos x="32" y="64"/>
                </a:cxn>
                <a:cxn ang="0">
                  <a:pos x="24" y="64"/>
                </a:cxn>
                <a:cxn ang="0">
                  <a:pos x="24" y="64"/>
                </a:cxn>
                <a:cxn ang="0">
                  <a:pos x="8" y="24"/>
                </a:cxn>
                <a:cxn ang="0">
                  <a:pos x="16" y="24"/>
                </a:cxn>
                <a:cxn ang="0">
                  <a:pos x="16" y="24"/>
                </a:cxn>
                <a:cxn ang="0">
                  <a:pos x="8" y="64"/>
                </a:cxn>
                <a:cxn ang="0">
                  <a:pos x="0" y="64"/>
                </a:cxn>
                <a:cxn ang="0">
                  <a:pos x="0" y="56"/>
                </a:cxn>
                <a:cxn ang="0">
                  <a:pos x="8" y="56"/>
                </a:cxn>
                <a:cxn ang="0">
                  <a:pos x="8" y="64"/>
                </a:cxn>
              </a:cxnLst>
              <a:rect l="0" t="0" r="r" b="b"/>
              <a:pathLst>
                <a:path w="32" h="64">
                  <a:moveTo>
                    <a:pt x="8" y="64"/>
                  </a:moveTo>
                  <a:lnTo>
                    <a:pt x="0" y="64"/>
                  </a:lnTo>
                  <a:lnTo>
                    <a:pt x="0" y="64"/>
                  </a:lnTo>
                  <a:lnTo>
                    <a:pt x="0" y="64"/>
                  </a:lnTo>
                  <a:lnTo>
                    <a:pt x="8" y="24"/>
                  </a:lnTo>
                  <a:lnTo>
                    <a:pt x="8" y="0"/>
                  </a:lnTo>
                  <a:lnTo>
                    <a:pt x="16" y="24"/>
                  </a:lnTo>
                  <a:lnTo>
                    <a:pt x="32" y="64"/>
                  </a:lnTo>
                  <a:lnTo>
                    <a:pt x="32" y="64"/>
                  </a:lnTo>
                  <a:lnTo>
                    <a:pt x="24" y="64"/>
                  </a:lnTo>
                  <a:lnTo>
                    <a:pt x="24" y="64"/>
                  </a:lnTo>
                  <a:lnTo>
                    <a:pt x="8" y="24"/>
                  </a:lnTo>
                  <a:lnTo>
                    <a:pt x="16" y="24"/>
                  </a:lnTo>
                  <a:lnTo>
                    <a:pt x="16" y="24"/>
                  </a:lnTo>
                  <a:lnTo>
                    <a:pt x="8" y="64"/>
                  </a:lnTo>
                  <a:lnTo>
                    <a:pt x="0" y="64"/>
                  </a:lnTo>
                  <a:lnTo>
                    <a:pt x="0" y="56"/>
                  </a:lnTo>
                  <a:lnTo>
                    <a:pt x="8" y="56"/>
                  </a:lnTo>
                  <a:lnTo>
                    <a:pt x="8"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60" name="Freeform 68"/>
            <p:cNvSpPr>
              <a:spLocks/>
            </p:cNvSpPr>
            <p:nvPr/>
          </p:nvSpPr>
          <p:spPr bwMode="auto">
            <a:xfrm>
              <a:off x="6692900" y="2501900"/>
              <a:ext cx="25400" cy="12700"/>
            </a:xfrm>
            <a:custGeom>
              <a:avLst/>
              <a:gdLst/>
              <a:ahLst/>
              <a:cxnLst>
                <a:cxn ang="0">
                  <a:pos x="16" y="8"/>
                </a:cxn>
                <a:cxn ang="0">
                  <a:pos x="0" y="8"/>
                </a:cxn>
                <a:cxn ang="0">
                  <a:pos x="0" y="0"/>
                </a:cxn>
                <a:cxn ang="0">
                  <a:pos x="0" y="0"/>
                </a:cxn>
                <a:cxn ang="0">
                  <a:pos x="0" y="0"/>
                </a:cxn>
                <a:cxn ang="0">
                  <a:pos x="16" y="0"/>
                </a:cxn>
                <a:cxn ang="0">
                  <a:pos x="16" y="8"/>
                </a:cxn>
              </a:cxnLst>
              <a:rect l="0" t="0" r="r" b="b"/>
              <a:pathLst>
                <a:path w="16" h="8">
                  <a:moveTo>
                    <a:pt x="16" y="8"/>
                  </a:moveTo>
                  <a:lnTo>
                    <a:pt x="0" y="8"/>
                  </a:lnTo>
                  <a:lnTo>
                    <a:pt x="0" y="0"/>
                  </a:lnTo>
                  <a:lnTo>
                    <a:pt x="0" y="0"/>
                  </a:lnTo>
                  <a:lnTo>
                    <a:pt x="0" y="0"/>
                  </a:lnTo>
                  <a:lnTo>
                    <a:pt x="16" y="0"/>
                  </a:lnTo>
                  <a:lnTo>
                    <a:pt x="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61" name="Freeform 69"/>
            <p:cNvSpPr>
              <a:spLocks/>
            </p:cNvSpPr>
            <p:nvPr/>
          </p:nvSpPr>
          <p:spPr bwMode="auto">
            <a:xfrm>
              <a:off x="6680200" y="2451100"/>
              <a:ext cx="38100" cy="63500"/>
            </a:xfrm>
            <a:custGeom>
              <a:avLst/>
              <a:gdLst/>
              <a:ahLst/>
              <a:cxnLst>
                <a:cxn ang="0">
                  <a:pos x="8" y="40"/>
                </a:cxn>
                <a:cxn ang="0">
                  <a:pos x="0" y="40"/>
                </a:cxn>
                <a:cxn ang="0">
                  <a:pos x="8" y="0"/>
                </a:cxn>
                <a:cxn ang="0">
                  <a:pos x="24" y="40"/>
                </a:cxn>
                <a:cxn ang="0">
                  <a:pos x="8" y="40"/>
                </a:cxn>
              </a:cxnLst>
              <a:rect l="0" t="0" r="r" b="b"/>
              <a:pathLst>
                <a:path w="24" h="40">
                  <a:moveTo>
                    <a:pt x="8" y="40"/>
                  </a:moveTo>
                  <a:lnTo>
                    <a:pt x="0" y="40"/>
                  </a:lnTo>
                  <a:lnTo>
                    <a:pt x="8" y="0"/>
                  </a:lnTo>
                  <a:lnTo>
                    <a:pt x="24" y="40"/>
                  </a:lnTo>
                  <a:lnTo>
                    <a:pt x="8" y="4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62" name="Rectangle 70"/>
            <p:cNvSpPr>
              <a:spLocks noChangeArrowheads="1"/>
            </p:cNvSpPr>
            <p:nvPr/>
          </p:nvSpPr>
          <p:spPr bwMode="auto">
            <a:xfrm>
              <a:off x="6692900" y="2527300"/>
              <a:ext cx="12700" cy="18938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63" name="Freeform 71"/>
            <p:cNvSpPr>
              <a:spLocks/>
            </p:cNvSpPr>
            <p:nvPr/>
          </p:nvSpPr>
          <p:spPr bwMode="auto">
            <a:xfrm>
              <a:off x="5892800" y="5170488"/>
              <a:ext cx="25400" cy="25400"/>
            </a:xfrm>
            <a:custGeom>
              <a:avLst/>
              <a:gdLst/>
              <a:ahLst/>
              <a:cxnLst>
                <a:cxn ang="0">
                  <a:pos x="16" y="8"/>
                </a:cxn>
                <a:cxn ang="0">
                  <a:pos x="8" y="0"/>
                </a:cxn>
                <a:cxn ang="0">
                  <a:pos x="0" y="8"/>
                </a:cxn>
                <a:cxn ang="0">
                  <a:pos x="8" y="16"/>
                </a:cxn>
                <a:cxn ang="0">
                  <a:pos x="16" y="8"/>
                </a:cxn>
              </a:cxnLst>
              <a:rect l="0" t="0" r="r" b="b"/>
              <a:pathLst>
                <a:path w="16" h="16">
                  <a:moveTo>
                    <a:pt x="16" y="8"/>
                  </a:moveTo>
                  <a:lnTo>
                    <a:pt x="8" y="0"/>
                  </a:lnTo>
                  <a:lnTo>
                    <a:pt x="0" y="8"/>
                  </a:lnTo>
                  <a:lnTo>
                    <a:pt x="8" y="16"/>
                  </a:lnTo>
                  <a:lnTo>
                    <a:pt x="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64" name="Freeform 72"/>
            <p:cNvSpPr>
              <a:spLocks/>
            </p:cNvSpPr>
            <p:nvPr/>
          </p:nvSpPr>
          <p:spPr bwMode="auto">
            <a:xfrm>
              <a:off x="5854700" y="5170488"/>
              <a:ext cx="76200" cy="63500"/>
            </a:xfrm>
            <a:custGeom>
              <a:avLst/>
              <a:gdLst/>
              <a:ahLst/>
              <a:cxnLst>
                <a:cxn ang="0">
                  <a:pos x="32" y="16"/>
                </a:cxn>
                <a:cxn ang="0">
                  <a:pos x="48" y="24"/>
                </a:cxn>
                <a:cxn ang="0">
                  <a:pos x="48" y="24"/>
                </a:cxn>
                <a:cxn ang="0">
                  <a:pos x="48" y="24"/>
                </a:cxn>
                <a:cxn ang="0">
                  <a:pos x="8" y="40"/>
                </a:cxn>
                <a:cxn ang="0">
                  <a:pos x="0" y="32"/>
                </a:cxn>
                <a:cxn ang="0">
                  <a:pos x="0" y="32"/>
                </a:cxn>
                <a:cxn ang="0">
                  <a:pos x="24" y="0"/>
                </a:cxn>
                <a:cxn ang="0">
                  <a:pos x="32" y="0"/>
                </a:cxn>
                <a:cxn ang="0">
                  <a:pos x="32" y="8"/>
                </a:cxn>
                <a:cxn ang="0">
                  <a:pos x="32" y="8"/>
                </a:cxn>
                <a:cxn ang="0">
                  <a:pos x="8" y="40"/>
                </a:cxn>
                <a:cxn ang="0">
                  <a:pos x="0" y="32"/>
                </a:cxn>
                <a:cxn ang="0">
                  <a:pos x="0" y="32"/>
                </a:cxn>
                <a:cxn ang="0">
                  <a:pos x="40" y="16"/>
                </a:cxn>
                <a:cxn ang="0">
                  <a:pos x="48" y="24"/>
                </a:cxn>
                <a:cxn ang="0">
                  <a:pos x="40" y="32"/>
                </a:cxn>
                <a:cxn ang="0">
                  <a:pos x="24" y="24"/>
                </a:cxn>
                <a:cxn ang="0">
                  <a:pos x="32" y="16"/>
                </a:cxn>
              </a:cxnLst>
              <a:rect l="0" t="0" r="r" b="b"/>
              <a:pathLst>
                <a:path w="48" h="40">
                  <a:moveTo>
                    <a:pt x="32" y="16"/>
                  </a:moveTo>
                  <a:lnTo>
                    <a:pt x="48" y="24"/>
                  </a:lnTo>
                  <a:lnTo>
                    <a:pt x="48" y="24"/>
                  </a:lnTo>
                  <a:lnTo>
                    <a:pt x="48" y="24"/>
                  </a:lnTo>
                  <a:lnTo>
                    <a:pt x="8" y="40"/>
                  </a:lnTo>
                  <a:lnTo>
                    <a:pt x="0" y="32"/>
                  </a:lnTo>
                  <a:lnTo>
                    <a:pt x="0" y="32"/>
                  </a:lnTo>
                  <a:lnTo>
                    <a:pt x="24" y="0"/>
                  </a:lnTo>
                  <a:lnTo>
                    <a:pt x="32" y="0"/>
                  </a:lnTo>
                  <a:lnTo>
                    <a:pt x="32" y="8"/>
                  </a:lnTo>
                  <a:lnTo>
                    <a:pt x="32" y="8"/>
                  </a:lnTo>
                  <a:lnTo>
                    <a:pt x="8" y="40"/>
                  </a:lnTo>
                  <a:lnTo>
                    <a:pt x="0" y="32"/>
                  </a:lnTo>
                  <a:lnTo>
                    <a:pt x="0" y="32"/>
                  </a:lnTo>
                  <a:lnTo>
                    <a:pt x="40" y="16"/>
                  </a:lnTo>
                  <a:lnTo>
                    <a:pt x="48" y="24"/>
                  </a:lnTo>
                  <a:lnTo>
                    <a:pt x="40" y="32"/>
                  </a:lnTo>
                  <a:lnTo>
                    <a:pt x="24" y="24"/>
                  </a:lnTo>
                  <a:lnTo>
                    <a:pt x="32"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65" name="Freeform 73"/>
            <p:cNvSpPr>
              <a:spLocks/>
            </p:cNvSpPr>
            <p:nvPr/>
          </p:nvSpPr>
          <p:spPr bwMode="auto">
            <a:xfrm>
              <a:off x="5892800" y="5183188"/>
              <a:ext cx="12700" cy="25400"/>
            </a:xfrm>
            <a:custGeom>
              <a:avLst/>
              <a:gdLst/>
              <a:ahLst/>
              <a:cxnLst>
                <a:cxn ang="0">
                  <a:pos x="8" y="0"/>
                </a:cxn>
                <a:cxn ang="0">
                  <a:pos x="8" y="8"/>
                </a:cxn>
                <a:cxn ang="0">
                  <a:pos x="0" y="16"/>
                </a:cxn>
                <a:cxn ang="0">
                  <a:pos x="0" y="8"/>
                </a:cxn>
                <a:cxn ang="0">
                  <a:pos x="0" y="8"/>
                </a:cxn>
                <a:cxn ang="0">
                  <a:pos x="0" y="0"/>
                </a:cxn>
                <a:cxn ang="0">
                  <a:pos x="8" y="0"/>
                </a:cxn>
              </a:cxnLst>
              <a:rect l="0" t="0" r="r" b="b"/>
              <a:pathLst>
                <a:path w="8" h="16">
                  <a:moveTo>
                    <a:pt x="8" y="0"/>
                  </a:moveTo>
                  <a:lnTo>
                    <a:pt x="8" y="8"/>
                  </a:lnTo>
                  <a:lnTo>
                    <a:pt x="0" y="16"/>
                  </a:lnTo>
                  <a:lnTo>
                    <a:pt x="0" y="8"/>
                  </a:lnTo>
                  <a:lnTo>
                    <a:pt x="0" y="8"/>
                  </a:lnTo>
                  <a:lnTo>
                    <a:pt x="0" y="0"/>
                  </a:lnTo>
                  <a:lnTo>
                    <a:pt x="8"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66" name="Freeform 74"/>
            <p:cNvSpPr>
              <a:spLocks/>
            </p:cNvSpPr>
            <p:nvPr/>
          </p:nvSpPr>
          <p:spPr bwMode="auto">
            <a:xfrm>
              <a:off x="5867400" y="5183188"/>
              <a:ext cx="63500" cy="50800"/>
            </a:xfrm>
            <a:custGeom>
              <a:avLst/>
              <a:gdLst/>
              <a:ahLst/>
              <a:cxnLst>
                <a:cxn ang="0">
                  <a:pos x="24" y="8"/>
                </a:cxn>
                <a:cxn ang="0">
                  <a:pos x="40" y="16"/>
                </a:cxn>
                <a:cxn ang="0">
                  <a:pos x="0" y="32"/>
                </a:cxn>
                <a:cxn ang="0">
                  <a:pos x="24" y="0"/>
                </a:cxn>
                <a:cxn ang="0">
                  <a:pos x="24" y="8"/>
                </a:cxn>
              </a:cxnLst>
              <a:rect l="0" t="0" r="r" b="b"/>
              <a:pathLst>
                <a:path w="40" h="32">
                  <a:moveTo>
                    <a:pt x="24" y="8"/>
                  </a:moveTo>
                  <a:lnTo>
                    <a:pt x="40" y="16"/>
                  </a:lnTo>
                  <a:lnTo>
                    <a:pt x="0" y="32"/>
                  </a:lnTo>
                  <a:lnTo>
                    <a:pt x="24" y="0"/>
                  </a:lnTo>
                  <a:lnTo>
                    <a:pt x="24"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67" name="Freeform 75"/>
            <p:cNvSpPr>
              <a:spLocks/>
            </p:cNvSpPr>
            <p:nvPr/>
          </p:nvSpPr>
          <p:spPr bwMode="auto">
            <a:xfrm>
              <a:off x="5918200" y="4421188"/>
              <a:ext cx="787400" cy="774700"/>
            </a:xfrm>
            <a:custGeom>
              <a:avLst/>
              <a:gdLst/>
              <a:ahLst/>
              <a:cxnLst>
                <a:cxn ang="0">
                  <a:pos x="496" y="8"/>
                </a:cxn>
                <a:cxn ang="0">
                  <a:pos x="488" y="0"/>
                </a:cxn>
                <a:cxn ang="0">
                  <a:pos x="0" y="480"/>
                </a:cxn>
                <a:cxn ang="0">
                  <a:pos x="8" y="488"/>
                </a:cxn>
                <a:cxn ang="0">
                  <a:pos x="496" y="8"/>
                </a:cxn>
              </a:cxnLst>
              <a:rect l="0" t="0" r="r" b="b"/>
              <a:pathLst>
                <a:path w="496" h="488">
                  <a:moveTo>
                    <a:pt x="496" y="8"/>
                  </a:moveTo>
                  <a:lnTo>
                    <a:pt x="488" y="0"/>
                  </a:lnTo>
                  <a:lnTo>
                    <a:pt x="0" y="480"/>
                  </a:lnTo>
                  <a:lnTo>
                    <a:pt x="8" y="488"/>
                  </a:lnTo>
                  <a:lnTo>
                    <a:pt x="49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68" name="Rectangle 76"/>
            <p:cNvSpPr>
              <a:spLocks noChangeArrowheads="1"/>
            </p:cNvSpPr>
            <p:nvPr/>
          </p:nvSpPr>
          <p:spPr bwMode="auto">
            <a:xfrm>
              <a:off x="7427913" y="3175000"/>
              <a:ext cx="282129"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1800" b="0" i="0" u="none" strike="noStrike" cap="none">
                  <a:ln>
                    <a:noFill/>
                  </a:ln>
                  <a:solidFill>
                    <a:srgbClr val="0000FF"/>
                  </a:solidFill>
                  <a:effectLst/>
                  <a:latin typeface="Arial"/>
                  <a:ea typeface="SimHei" pitchFamily="2" charset="-122"/>
                  <a:cs typeface="+mn-cs"/>
                </a:rPr>
                <a:t>P2</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
          <p:nvSpPr>
            <p:cNvPr id="33869" name="Rectangle 77"/>
            <p:cNvSpPr>
              <a:spLocks noChangeArrowheads="1"/>
            </p:cNvSpPr>
            <p:nvPr/>
          </p:nvSpPr>
          <p:spPr bwMode="auto">
            <a:xfrm>
              <a:off x="6324600" y="2832100"/>
              <a:ext cx="282129"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1800" b="0" i="0" u="none" strike="noStrike" cap="none">
                  <a:ln>
                    <a:noFill/>
                  </a:ln>
                  <a:solidFill>
                    <a:srgbClr val="0000FF"/>
                  </a:solidFill>
                  <a:effectLst/>
                  <a:latin typeface="Arial"/>
                  <a:ea typeface="SimHei" pitchFamily="2" charset="-122"/>
                  <a:cs typeface="+mn-cs"/>
                </a:rPr>
                <a:t>P3</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3870" name="Rectangle 78"/>
            <p:cNvSpPr>
              <a:spLocks noChangeArrowheads="1"/>
            </p:cNvSpPr>
            <p:nvPr/>
          </p:nvSpPr>
          <p:spPr bwMode="auto">
            <a:xfrm>
              <a:off x="6680200" y="5018088"/>
              <a:ext cx="282129"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zh-CN" sz="1800" b="0" i="0" u="none" strike="noStrike" cap="none">
                  <a:ln>
                    <a:noFill/>
                  </a:ln>
                  <a:solidFill>
                    <a:srgbClr val="0000FF"/>
                  </a:solidFill>
                  <a:effectLst/>
                  <a:latin typeface="Arial"/>
                  <a:ea typeface="SimHei" pitchFamily="2" charset="-122"/>
                  <a:cs typeface="+mn-cs"/>
                </a:rPr>
                <a:t>P1</a:t>
              </a:r>
              <a:endParaRPr kumimoji="0" lang="en-US" sz="2400" b="0" i="0" u="none" strike="noStrike" cap="none" normalizeH="0" smtClean="0">
                <a:ln>
                  <a:noFill/>
                </a:ln>
                <a:solidFill>
                  <a:schemeClr val="tx1"/>
                </a:solidFill>
                <a:effectLst/>
                <a:latin typeface="Arial" pitchFamily="34" charset="0"/>
                <a:ea typeface="SimHei" pitchFamily="2" charset="-122"/>
              </a:endParaRPr>
            </a:p>
          </p:txBody>
        </p:sp>
        <p:sp>
          <p:nvSpPr>
            <p:cNvPr id="33871" name="Freeform 79"/>
            <p:cNvSpPr>
              <a:spLocks/>
            </p:cNvSpPr>
            <p:nvPr/>
          </p:nvSpPr>
          <p:spPr bwMode="auto">
            <a:xfrm>
              <a:off x="6654800" y="4370388"/>
              <a:ext cx="88900" cy="88900"/>
            </a:xfrm>
            <a:custGeom>
              <a:avLst/>
              <a:gdLst/>
              <a:ahLst/>
              <a:cxnLst>
                <a:cxn ang="0">
                  <a:pos x="56" y="32"/>
                </a:cxn>
                <a:cxn ang="0">
                  <a:pos x="48" y="8"/>
                </a:cxn>
                <a:cxn ang="0">
                  <a:pos x="24" y="0"/>
                </a:cxn>
                <a:cxn ang="0">
                  <a:pos x="8" y="8"/>
                </a:cxn>
                <a:cxn ang="0">
                  <a:pos x="0" y="32"/>
                </a:cxn>
                <a:cxn ang="0">
                  <a:pos x="8" y="48"/>
                </a:cxn>
                <a:cxn ang="0">
                  <a:pos x="24" y="56"/>
                </a:cxn>
                <a:cxn ang="0">
                  <a:pos x="48" y="48"/>
                </a:cxn>
                <a:cxn ang="0">
                  <a:pos x="56" y="32"/>
                </a:cxn>
              </a:cxnLst>
              <a:rect l="0" t="0" r="r" b="b"/>
              <a:pathLst>
                <a:path w="56" h="56">
                  <a:moveTo>
                    <a:pt x="56" y="32"/>
                  </a:moveTo>
                  <a:lnTo>
                    <a:pt x="48" y="8"/>
                  </a:lnTo>
                  <a:lnTo>
                    <a:pt x="24" y="0"/>
                  </a:lnTo>
                  <a:lnTo>
                    <a:pt x="8" y="8"/>
                  </a:lnTo>
                  <a:lnTo>
                    <a:pt x="0" y="32"/>
                  </a:lnTo>
                  <a:lnTo>
                    <a:pt x="8" y="48"/>
                  </a:lnTo>
                  <a:lnTo>
                    <a:pt x="24" y="56"/>
                  </a:lnTo>
                  <a:lnTo>
                    <a:pt x="48" y="48"/>
                  </a:lnTo>
                  <a:lnTo>
                    <a:pt x="5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72" name="Freeform 80"/>
            <p:cNvSpPr>
              <a:spLocks/>
            </p:cNvSpPr>
            <p:nvPr/>
          </p:nvSpPr>
          <p:spPr bwMode="auto">
            <a:xfrm>
              <a:off x="6654800" y="4370388"/>
              <a:ext cx="101600" cy="101600"/>
            </a:xfrm>
            <a:custGeom>
              <a:avLst/>
              <a:gdLst/>
              <a:ahLst/>
              <a:cxnLst>
                <a:cxn ang="0">
                  <a:pos x="56" y="32"/>
                </a:cxn>
                <a:cxn ang="0">
                  <a:pos x="48" y="8"/>
                </a:cxn>
                <a:cxn ang="0">
                  <a:pos x="48" y="16"/>
                </a:cxn>
                <a:cxn ang="0">
                  <a:pos x="48" y="16"/>
                </a:cxn>
                <a:cxn ang="0">
                  <a:pos x="24" y="8"/>
                </a:cxn>
                <a:cxn ang="0">
                  <a:pos x="24" y="8"/>
                </a:cxn>
                <a:cxn ang="0">
                  <a:pos x="24" y="8"/>
                </a:cxn>
                <a:cxn ang="0">
                  <a:pos x="8" y="16"/>
                </a:cxn>
                <a:cxn ang="0">
                  <a:pos x="16" y="8"/>
                </a:cxn>
                <a:cxn ang="0">
                  <a:pos x="16" y="8"/>
                </a:cxn>
                <a:cxn ang="0">
                  <a:pos x="8" y="32"/>
                </a:cxn>
                <a:cxn ang="0">
                  <a:pos x="8" y="32"/>
                </a:cxn>
                <a:cxn ang="0">
                  <a:pos x="8" y="32"/>
                </a:cxn>
                <a:cxn ang="0">
                  <a:pos x="16" y="48"/>
                </a:cxn>
                <a:cxn ang="0">
                  <a:pos x="8" y="48"/>
                </a:cxn>
                <a:cxn ang="0">
                  <a:pos x="8" y="48"/>
                </a:cxn>
                <a:cxn ang="0">
                  <a:pos x="24" y="56"/>
                </a:cxn>
                <a:cxn ang="0">
                  <a:pos x="24" y="56"/>
                </a:cxn>
                <a:cxn ang="0">
                  <a:pos x="24" y="56"/>
                </a:cxn>
                <a:cxn ang="0">
                  <a:pos x="48" y="48"/>
                </a:cxn>
                <a:cxn ang="0">
                  <a:pos x="48" y="48"/>
                </a:cxn>
                <a:cxn ang="0">
                  <a:pos x="48" y="48"/>
                </a:cxn>
                <a:cxn ang="0">
                  <a:pos x="56" y="32"/>
                </a:cxn>
                <a:cxn ang="0">
                  <a:pos x="56" y="32"/>
                </a:cxn>
                <a:cxn ang="0">
                  <a:pos x="64" y="32"/>
                </a:cxn>
                <a:cxn ang="0">
                  <a:pos x="64" y="32"/>
                </a:cxn>
                <a:cxn ang="0">
                  <a:pos x="56" y="48"/>
                </a:cxn>
                <a:cxn ang="0">
                  <a:pos x="56" y="48"/>
                </a:cxn>
                <a:cxn ang="0">
                  <a:pos x="48" y="56"/>
                </a:cxn>
                <a:cxn ang="0">
                  <a:pos x="24" y="64"/>
                </a:cxn>
                <a:cxn ang="0">
                  <a:pos x="24" y="64"/>
                </a:cxn>
                <a:cxn ang="0">
                  <a:pos x="24" y="64"/>
                </a:cxn>
                <a:cxn ang="0">
                  <a:pos x="8" y="56"/>
                </a:cxn>
                <a:cxn ang="0">
                  <a:pos x="8" y="56"/>
                </a:cxn>
                <a:cxn ang="0">
                  <a:pos x="8" y="48"/>
                </a:cxn>
                <a:cxn ang="0">
                  <a:pos x="0" y="32"/>
                </a:cxn>
                <a:cxn ang="0">
                  <a:pos x="0" y="32"/>
                </a:cxn>
                <a:cxn ang="0">
                  <a:pos x="0" y="32"/>
                </a:cxn>
                <a:cxn ang="0">
                  <a:pos x="8" y="8"/>
                </a:cxn>
                <a:cxn ang="0">
                  <a:pos x="8" y="8"/>
                </a:cxn>
                <a:cxn ang="0">
                  <a:pos x="8" y="8"/>
                </a:cxn>
                <a:cxn ang="0">
                  <a:pos x="24" y="0"/>
                </a:cxn>
                <a:cxn ang="0">
                  <a:pos x="24" y="0"/>
                </a:cxn>
                <a:cxn ang="0">
                  <a:pos x="24" y="0"/>
                </a:cxn>
                <a:cxn ang="0">
                  <a:pos x="48" y="8"/>
                </a:cxn>
                <a:cxn ang="0">
                  <a:pos x="48" y="8"/>
                </a:cxn>
                <a:cxn ang="0">
                  <a:pos x="56" y="8"/>
                </a:cxn>
                <a:cxn ang="0">
                  <a:pos x="64" y="32"/>
                </a:cxn>
                <a:cxn ang="0">
                  <a:pos x="56" y="32"/>
                </a:cxn>
              </a:cxnLst>
              <a:rect l="0" t="0" r="r" b="b"/>
              <a:pathLst>
                <a:path w="64" h="64">
                  <a:moveTo>
                    <a:pt x="56" y="32"/>
                  </a:moveTo>
                  <a:lnTo>
                    <a:pt x="48" y="8"/>
                  </a:lnTo>
                  <a:lnTo>
                    <a:pt x="48" y="16"/>
                  </a:lnTo>
                  <a:lnTo>
                    <a:pt x="48" y="16"/>
                  </a:lnTo>
                  <a:lnTo>
                    <a:pt x="24" y="8"/>
                  </a:lnTo>
                  <a:lnTo>
                    <a:pt x="24" y="8"/>
                  </a:lnTo>
                  <a:lnTo>
                    <a:pt x="24" y="8"/>
                  </a:lnTo>
                  <a:lnTo>
                    <a:pt x="8" y="16"/>
                  </a:lnTo>
                  <a:lnTo>
                    <a:pt x="16" y="8"/>
                  </a:lnTo>
                  <a:lnTo>
                    <a:pt x="16" y="8"/>
                  </a:lnTo>
                  <a:lnTo>
                    <a:pt x="8" y="32"/>
                  </a:lnTo>
                  <a:lnTo>
                    <a:pt x="8" y="32"/>
                  </a:lnTo>
                  <a:lnTo>
                    <a:pt x="8" y="32"/>
                  </a:lnTo>
                  <a:lnTo>
                    <a:pt x="16" y="48"/>
                  </a:lnTo>
                  <a:lnTo>
                    <a:pt x="8" y="48"/>
                  </a:lnTo>
                  <a:lnTo>
                    <a:pt x="8" y="48"/>
                  </a:lnTo>
                  <a:lnTo>
                    <a:pt x="24" y="56"/>
                  </a:lnTo>
                  <a:lnTo>
                    <a:pt x="24" y="56"/>
                  </a:lnTo>
                  <a:lnTo>
                    <a:pt x="24" y="56"/>
                  </a:lnTo>
                  <a:lnTo>
                    <a:pt x="48" y="48"/>
                  </a:lnTo>
                  <a:lnTo>
                    <a:pt x="48" y="48"/>
                  </a:lnTo>
                  <a:lnTo>
                    <a:pt x="48" y="48"/>
                  </a:lnTo>
                  <a:lnTo>
                    <a:pt x="56" y="32"/>
                  </a:lnTo>
                  <a:lnTo>
                    <a:pt x="56" y="32"/>
                  </a:lnTo>
                  <a:lnTo>
                    <a:pt x="64" y="32"/>
                  </a:lnTo>
                  <a:lnTo>
                    <a:pt x="64" y="32"/>
                  </a:lnTo>
                  <a:lnTo>
                    <a:pt x="56" y="48"/>
                  </a:lnTo>
                  <a:lnTo>
                    <a:pt x="56" y="48"/>
                  </a:lnTo>
                  <a:lnTo>
                    <a:pt x="48" y="56"/>
                  </a:lnTo>
                  <a:lnTo>
                    <a:pt x="24" y="64"/>
                  </a:lnTo>
                  <a:lnTo>
                    <a:pt x="24" y="64"/>
                  </a:lnTo>
                  <a:lnTo>
                    <a:pt x="24" y="64"/>
                  </a:lnTo>
                  <a:lnTo>
                    <a:pt x="8" y="56"/>
                  </a:lnTo>
                  <a:lnTo>
                    <a:pt x="8" y="56"/>
                  </a:lnTo>
                  <a:lnTo>
                    <a:pt x="8" y="48"/>
                  </a:lnTo>
                  <a:lnTo>
                    <a:pt x="0" y="32"/>
                  </a:lnTo>
                  <a:lnTo>
                    <a:pt x="0" y="32"/>
                  </a:lnTo>
                  <a:lnTo>
                    <a:pt x="0" y="32"/>
                  </a:lnTo>
                  <a:lnTo>
                    <a:pt x="8" y="8"/>
                  </a:lnTo>
                  <a:lnTo>
                    <a:pt x="8" y="8"/>
                  </a:lnTo>
                  <a:lnTo>
                    <a:pt x="8" y="8"/>
                  </a:lnTo>
                  <a:lnTo>
                    <a:pt x="24" y="0"/>
                  </a:lnTo>
                  <a:lnTo>
                    <a:pt x="24" y="0"/>
                  </a:lnTo>
                  <a:lnTo>
                    <a:pt x="24" y="0"/>
                  </a:lnTo>
                  <a:lnTo>
                    <a:pt x="48" y="8"/>
                  </a:lnTo>
                  <a:lnTo>
                    <a:pt x="48" y="8"/>
                  </a:lnTo>
                  <a:lnTo>
                    <a:pt x="56" y="8"/>
                  </a:lnTo>
                  <a:lnTo>
                    <a:pt x="64" y="32"/>
                  </a:lnTo>
                  <a:lnTo>
                    <a:pt x="5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33873" name="Freeform 81"/>
            <p:cNvSpPr>
              <a:spLocks/>
            </p:cNvSpPr>
            <p:nvPr/>
          </p:nvSpPr>
          <p:spPr bwMode="auto">
            <a:xfrm>
              <a:off x="6743700" y="4421188"/>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grpSp>
      <p:sp>
        <p:nvSpPr>
          <p:cNvPr id="33874" name="Rectangle 82"/>
          <p:cNvSpPr>
            <a:spLocks noChangeArrowheads="1"/>
          </p:cNvSpPr>
          <p:nvPr/>
        </p:nvSpPr>
        <p:spPr bwMode="auto">
          <a:xfrm>
            <a:off x="5854700" y="5348288"/>
            <a:ext cx="2832100" cy="430887"/>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just">
              <a:buNone/>
            </a:pPr>
            <a:r>
              <a:rPr lang="en-US" sz="1400" b="1" i="0" u="none" strike="noStrike" cap="none">
                <a:ln>
                  <a:noFill/>
                </a:ln>
                <a:solidFill>
                  <a:srgbClr val="000000"/>
                </a:solidFill>
                <a:effectLst/>
                <a:latin typeface="Arial"/>
                <a:ea typeface="SimHei" pitchFamily="2" charset="-122"/>
                <a:cs typeface="+mn-cs"/>
              </a:rPr>
              <a:t>轴 1、2 和 3 称为主方向，法向应力 P1、P2 和 P3 称为主应力。 </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SimHei" pitchFamily="2" charset="-122"/>
                <a:cs typeface="+mj-cs"/>
              </a:rPr>
              <a:t>SolidWorks Simulation 是什么？</a:t>
            </a:r>
          </a:p>
        </p:txBody>
      </p:sp>
      <p:sp>
        <p:nvSpPr>
          <p:cNvPr id="16387" name="Rectangle 3"/>
          <p:cNvSpPr>
            <a:spLocks noGrp="1" noChangeArrowheads="1"/>
          </p:cNvSpPr>
          <p:nvPr>
            <p:ph idx="1"/>
          </p:nvPr>
        </p:nvSpPr>
        <p:spPr/>
        <p:txBody>
          <a:bodyPr/>
          <a:lstStyle/>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SolidWorks Simulation 是一款完全</a:t>
            </a:r>
            <a:r>
              <a:rPr lang="zh-CN" sz="2400" i="0">
                <a:solidFill>
                  <a:srgbClr val="4B575F"/>
                </a:solidFill>
                <a:latin typeface="Arial Narrow"/>
                <a:ea typeface="SimHei" pitchFamily="2" charset="-122"/>
                <a:cs typeface="+mn-cs"/>
              </a:rPr>
              <a:t>集</a:t>
            </a:r>
            <a:r>
              <a:rPr lang="zh-CN" sz="2400" b="0" i="0">
                <a:solidFill>
                  <a:srgbClr val="4B575F"/>
                </a:solidFill>
                <a:latin typeface="Arial Narrow"/>
                <a:ea typeface="SimHei" pitchFamily="2" charset="-122"/>
                <a:cs typeface="+mn-cs"/>
              </a:rPr>
              <a:t>成于 SolidWorks 中的设计分析软件。</a:t>
            </a:r>
          </a:p>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SolidWorks Simulation 可模拟在工作环境下测试模型的原型。 它可以帮助您解答如下问题： 您的设计在安全、效率以及经济性方面具体如何？</a:t>
            </a:r>
          </a:p>
          <a:p>
            <a:pPr marL="342900" indent="-342900" algn="just">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SolidWorks Simulation 供学生、设计师、分析师、工程师和其他专业人员用于创作出安全、高效和经济的设计。</a:t>
            </a: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871538" y="266700"/>
            <a:ext cx="7586662" cy="800100"/>
          </a:xfrm>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Von Mises 应力</a:t>
            </a:r>
          </a:p>
        </p:txBody>
      </p:sp>
      <p:sp>
        <p:nvSpPr>
          <p:cNvPr id="34819" name="Rectangle 3"/>
          <p:cNvSpPr>
            <a:spLocks noGrp="1" noChangeArrowheads="1"/>
          </p:cNvSpPr>
          <p:nvPr>
            <p:ph type="body" sz="half" idx="1"/>
          </p:nvPr>
        </p:nvSpPr>
        <p:spPr>
          <a:xfrm>
            <a:off x="381000" y="1143000"/>
            <a:ext cx="8534400" cy="2667000"/>
          </a:xfrm>
        </p:spPr>
        <p:txBody>
          <a:bodyPr/>
          <a:lstStyle/>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von Mises 应力是一个没有方向的正纯量数。 它通过一个数值来表示应力状态。</a:t>
            </a:r>
          </a:p>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当 von Mises 应力超出特定水平时，许多材料将会失效。 </a:t>
            </a:r>
          </a:p>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就法向应力和剪应力而言，von Mises 应力的计算方式为：</a:t>
            </a:r>
          </a:p>
        </p:txBody>
      </p:sp>
      <p:sp>
        <p:nvSpPr>
          <p:cNvPr id="34820" name="Text Box 4"/>
          <p:cNvSpPr txBox="1">
            <a:spLocks noChangeArrowheads="1"/>
          </p:cNvSpPr>
          <p:nvPr/>
        </p:nvSpPr>
        <p:spPr bwMode="auto">
          <a:xfrm>
            <a:off x="304800" y="5334000"/>
            <a:ext cx="8458200" cy="457200"/>
          </a:xfrm>
          <a:prstGeom prst="rect">
            <a:avLst/>
          </a:prstGeom>
          <a:noFill/>
          <a:ln w="9525">
            <a:noFill/>
            <a:miter lim="800000"/>
            <a:headEnd/>
            <a:tailEnd/>
          </a:ln>
        </p:spPr>
        <p:txBody>
          <a:bodyPr>
            <a:spAutoFit/>
          </a:bodyPr>
          <a:lstStyle/>
          <a:p>
            <a:pPr>
              <a:spcBef>
                <a:spcPct val="50000"/>
              </a:spcBef>
            </a:pPr>
            <a:endParaRPr lang="en-US"/>
          </a:p>
        </p:txBody>
      </p:sp>
      <p:pic>
        <p:nvPicPr>
          <p:cNvPr id="34821" name="Picture 5"/>
          <p:cNvPicPr>
            <a:picLocks noChangeAspect="1" noChangeArrowheads="1"/>
          </p:cNvPicPr>
          <p:nvPr/>
        </p:nvPicPr>
        <p:blipFill>
          <a:blip r:embed="rId2" cstate="print"/>
          <a:srcRect/>
          <a:stretch>
            <a:fillRect/>
          </a:stretch>
        </p:blipFill>
        <p:spPr bwMode="auto">
          <a:xfrm>
            <a:off x="685800" y="3124200"/>
            <a:ext cx="7924800" cy="869950"/>
          </a:xfrm>
          <a:prstGeom prst="rect">
            <a:avLst/>
          </a:prstGeom>
          <a:solidFill>
            <a:schemeClr val="accent1">
              <a:alpha val="78038"/>
            </a:schemeClr>
          </a:solidFill>
          <a:ln w="9525">
            <a:noFill/>
            <a:miter lim="800000"/>
            <a:headEnd/>
            <a:tailEnd/>
          </a:ln>
        </p:spPr>
      </p:pic>
      <p:sp>
        <p:nvSpPr>
          <p:cNvPr id="34822" name="Text Box 10"/>
          <p:cNvSpPr txBox="1">
            <a:spLocks noChangeArrowheads="1"/>
          </p:cNvSpPr>
          <p:nvPr/>
        </p:nvSpPr>
        <p:spPr bwMode="auto">
          <a:xfrm>
            <a:off x="457200" y="5334000"/>
            <a:ext cx="8001000" cy="457200"/>
          </a:xfrm>
          <a:prstGeom prst="rect">
            <a:avLst/>
          </a:prstGeom>
          <a:noFill/>
          <a:ln w="9525">
            <a:noFill/>
            <a:miter lim="800000"/>
            <a:headEnd/>
            <a:tailEnd/>
          </a:ln>
        </p:spPr>
        <p:txBody>
          <a:bodyPr>
            <a:spAutoFit/>
          </a:bodyPr>
          <a:lstStyle/>
          <a:p>
            <a:pPr>
              <a:spcBef>
                <a:spcPct val="50000"/>
              </a:spcBef>
            </a:pPr>
            <a:endParaRPr lang="en-US"/>
          </a:p>
        </p:txBody>
      </p:sp>
      <p:sp>
        <p:nvSpPr>
          <p:cNvPr id="22535" name="Text Box 11"/>
          <p:cNvSpPr txBox="1">
            <a:spLocks noChangeArrowheads="1"/>
          </p:cNvSpPr>
          <p:nvPr/>
        </p:nvSpPr>
        <p:spPr bwMode="auto">
          <a:xfrm>
            <a:off x="381000" y="4337050"/>
            <a:ext cx="8534400" cy="996950"/>
          </a:xfrm>
          <a:prstGeom prst="rect">
            <a:avLst/>
          </a:prstGeom>
          <a:noFill/>
          <a:ln>
            <a:noFill/>
          </a:ln>
          <a:extLst>
            <a:ext uri="{909E8E84-426E-40DD-AFC4-6F175D3DCCD1}"/>
            <a:ext uri="{91240B29-F687-4F45-9708-019B960494DF}"/>
          </a:extLst>
        </p:spPr>
        <p:txBody>
          <a:bodyPr>
            <a:spAutoFit/>
          </a:bodyPr>
          <a:lstStyle/>
          <a:p>
            <a:pPr algn="just">
              <a:lnSpc>
                <a:spcPct val="95000"/>
              </a:lnSpc>
              <a:spcBef>
                <a:spcPct val="50000"/>
              </a:spcBef>
              <a:buFont typeface="Wingdings"/>
              <a:buChar char="§"/>
            </a:pPr>
            <a:r>
              <a:rPr lang="zh-CN" sz="2400" b="0" i="0">
                <a:solidFill>
                  <a:schemeClr val="tx1"/>
                </a:solidFill>
                <a:latin typeface="Arial"/>
                <a:ea typeface="SimHei" pitchFamily="2" charset="-122"/>
                <a:cs typeface="+mn-cs"/>
              </a:rPr>
              <a:t> </a:t>
            </a:r>
            <a:r>
              <a:rPr lang="zh-CN" sz="2400" b="0" i="0">
                <a:solidFill>
                  <a:schemeClr val="tx1"/>
                </a:solidFill>
                <a:latin typeface="Arial Narrow"/>
                <a:ea typeface="SimHei" pitchFamily="2" charset="-122"/>
                <a:cs typeface="+mn-cs"/>
              </a:rPr>
              <a:t>就主应力而言，von Mises 应力的计算方式为：</a:t>
            </a:r>
          </a:p>
          <a:p>
            <a:pPr algn="just">
              <a:spcBef>
                <a:spcPct val="50000"/>
              </a:spcBef>
              <a:buNone/>
            </a:pPr>
            <a:endParaRPr lang="en-US" dirty="0">
              <a:ea typeface="SimHei" pitchFamily="2" charset="-122"/>
            </a:endParaRPr>
          </a:p>
        </p:txBody>
      </p:sp>
      <p:pic>
        <p:nvPicPr>
          <p:cNvPr id="34824" name="Picture 12"/>
          <p:cNvPicPr>
            <a:picLocks noChangeAspect="1" noChangeArrowheads="1"/>
          </p:cNvPicPr>
          <p:nvPr/>
        </p:nvPicPr>
        <p:blipFill>
          <a:blip r:embed="rId3" cstate="print"/>
          <a:srcRect/>
          <a:stretch>
            <a:fillRect/>
          </a:stretch>
        </p:blipFill>
        <p:spPr bwMode="auto">
          <a:xfrm>
            <a:off x="1768475" y="5080000"/>
            <a:ext cx="5376863" cy="711200"/>
          </a:xfrm>
          <a:prstGeom prst="rect">
            <a:avLst/>
          </a:prstGeom>
          <a:solidFill>
            <a:schemeClr val="accent1">
              <a:alpha val="79999"/>
            </a:schemeClr>
          </a:solidFill>
          <a:ln w="9525">
            <a:noFill/>
            <a:miter lim="800000"/>
            <a:headEnd/>
            <a:tailEnd/>
          </a:ln>
        </p:spPr>
      </p:pic>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95338" y="266700"/>
            <a:ext cx="7586662" cy="800100"/>
          </a:xfrm>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应力强度</a:t>
            </a:r>
          </a:p>
        </p:txBody>
      </p:sp>
      <p:sp>
        <p:nvSpPr>
          <p:cNvPr id="23555" name="Rectangle 8"/>
          <p:cNvSpPr>
            <a:spLocks noChangeArrowheads="1"/>
          </p:cNvSpPr>
          <p:nvPr/>
        </p:nvSpPr>
        <p:spPr bwMode="auto">
          <a:xfrm>
            <a:off x="304800" y="1371600"/>
            <a:ext cx="8229600" cy="1066800"/>
          </a:xfrm>
          <a:prstGeom prst="rect">
            <a:avLst/>
          </a:prstGeom>
          <a:noFill/>
          <a:ln>
            <a:noFill/>
          </a:ln>
          <a:extLst>
            <a:ext uri="{909E8E84-426E-40DD-AFC4-6F175D3DCCD1}"/>
            <a:ext uri="{91240B29-F687-4F45-9708-019B960494DF}"/>
          </a:extLst>
        </p:spPr>
        <p:txBody>
          <a:bodyPr/>
          <a:lstStyle/>
          <a:p>
            <a:pPr marL="234909" indent="-234909" algn="just">
              <a:lnSpc>
                <a:spcPct val="95000"/>
              </a:lnSpc>
              <a:spcBef>
                <a:spcPct val="50000"/>
              </a:spcBef>
              <a:buFont typeface="Wingdings"/>
              <a:buChar char="§"/>
            </a:pPr>
            <a:r>
              <a:rPr lang="zh-CN" sz="2400" b="0" i="0">
                <a:solidFill>
                  <a:schemeClr val="tx1"/>
                </a:solidFill>
                <a:latin typeface="Arial Narrow"/>
                <a:ea typeface="SimHei" pitchFamily="2" charset="-122"/>
                <a:cs typeface="+mn-cs"/>
              </a:rPr>
              <a:t>应力强度 (INT) 的定义是最大主应力与最小主应力之间的应力差：</a:t>
            </a:r>
          </a:p>
        </p:txBody>
      </p:sp>
      <p:sp>
        <p:nvSpPr>
          <p:cNvPr id="23556" name="Rectangle 11"/>
          <p:cNvSpPr>
            <a:spLocks noChangeArrowheads="1"/>
          </p:cNvSpPr>
          <p:nvPr/>
        </p:nvSpPr>
        <p:spPr bwMode="auto">
          <a:xfrm>
            <a:off x="304800" y="3200400"/>
            <a:ext cx="7696200" cy="609600"/>
          </a:xfrm>
          <a:prstGeom prst="rect">
            <a:avLst/>
          </a:prstGeom>
          <a:noFill/>
          <a:ln>
            <a:noFill/>
          </a:ln>
          <a:extLst>
            <a:ext uri="{909E8E84-426E-40DD-AFC4-6F175D3DCCD1}"/>
            <a:ext uri="{91240B29-F687-4F45-9708-019B960494DF}"/>
          </a:extLst>
        </p:spPr>
        <p:txBody>
          <a:bodyPr/>
          <a:lstStyle/>
          <a:p>
            <a:pPr marL="234909" indent="-234909" algn="just">
              <a:lnSpc>
                <a:spcPct val="95000"/>
              </a:lnSpc>
              <a:spcBef>
                <a:spcPct val="50000"/>
              </a:spcBef>
              <a:buFont typeface="Wingdings"/>
              <a:buChar char="§"/>
            </a:pPr>
            <a:r>
              <a:rPr lang="zh-CN" sz="2400" b="0" i="0">
                <a:solidFill>
                  <a:schemeClr val="tx1"/>
                </a:solidFill>
                <a:latin typeface="Arial Narrow"/>
                <a:ea typeface="SimHei" pitchFamily="2" charset="-122"/>
                <a:cs typeface="+mn-cs"/>
              </a:rPr>
              <a:t>应力强度是最大剪应力的两倍。</a:t>
            </a:r>
          </a:p>
        </p:txBody>
      </p:sp>
      <p:sp>
        <p:nvSpPr>
          <p:cNvPr id="35845" name="Text Box 16"/>
          <p:cNvSpPr txBox="1">
            <a:spLocks noChangeArrowheads="1"/>
          </p:cNvSpPr>
          <p:nvPr/>
        </p:nvSpPr>
        <p:spPr bwMode="auto">
          <a:xfrm>
            <a:off x="3200400" y="2362200"/>
            <a:ext cx="1905000" cy="396875"/>
          </a:xfrm>
          <a:prstGeom prst="rect">
            <a:avLst/>
          </a:prstGeom>
          <a:solidFill>
            <a:schemeClr val="accent1">
              <a:alpha val="50195"/>
            </a:schemeClr>
          </a:solidFill>
          <a:ln w="9525">
            <a:noFill/>
            <a:miter lim="800000"/>
            <a:headEnd/>
            <a:tailEnd/>
          </a:ln>
        </p:spPr>
        <p:txBody>
          <a:bodyPr>
            <a:spAutoFit/>
          </a:bodyPr>
          <a:lstStyle/>
          <a:p>
            <a:pPr algn="just">
              <a:spcBef>
                <a:spcPct val="50000"/>
              </a:spcBef>
              <a:buNone/>
            </a:pPr>
            <a:r>
              <a:rPr lang="zh-CN" sz="2000" b="0" i="0">
                <a:solidFill>
                  <a:schemeClr val="tx1"/>
                </a:solidFill>
                <a:latin typeface="Arial"/>
                <a:ea typeface="SimHei" pitchFamily="2" charset="-122"/>
                <a:cs typeface="+mn-cs"/>
              </a:rPr>
              <a:t>INT = P1 – P3</a:t>
            </a:r>
            <a:endParaRPr lang="en-US" sz="2000" dirty="0">
              <a:ea typeface="SimHei" pitchFamily="2" charset="-122"/>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分析步骤</a:t>
            </a:r>
          </a:p>
        </p:txBody>
      </p:sp>
      <p:sp>
        <p:nvSpPr>
          <p:cNvPr id="36867" name="Rectangle 3"/>
          <p:cNvSpPr>
            <a:spLocks noGrp="1" noChangeArrowheads="1"/>
          </p:cNvSpPr>
          <p:nvPr>
            <p:ph idx="1"/>
          </p:nvPr>
        </p:nvSpPr>
        <p:spPr/>
        <p:txBody>
          <a:bodyPr/>
          <a:lstStyle/>
          <a:p>
            <a:pPr marL="533370" indent="-533370" algn="just">
              <a:spcBef>
                <a:spcPct val="20000"/>
              </a:spcBef>
              <a:spcAft>
                <a:spcPct val="0"/>
              </a:spcAft>
              <a:buClr>
                <a:srgbClr val="4B575F"/>
              </a:buClr>
              <a:buFontTx/>
              <a:buAutoNum type="arabicPeriod"/>
            </a:pPr>
            <a:r>
              <a:rPr lang="zh-CN" sz="2400" b="0" i="0">
                <a:solidFill>
                  <a:srgbClr val="4B575F"/>
                </a:solidFill>
                <a:latin typeface="Arial Narrow"/>
                <a:ea typeface="SimHei" pitchFamily="2" charset="-122"/>
                <a:cs typeface="+mn-cs"/>
              </a:rPr>
              <a:t>生成一个算例以定义分析的类型。</a:t>
            </a:r>
          </a:p>
          <a:p>
            <a:pPr marL="533370" indent="-533370" algn="just">
              <a:spcBef>
                <a:spcPct val="20000"/>
              </a:spcBef>
              <a:spcAft>
                <a:spcPct val="0"/>
              </a:spcAft>
              <a:buClr>
                <a:srgbClr val="4B575F"/>
              </a:buClr>
              <a:buFontTx/>
              <a:buAutoNum type="arabicPeriod"/>
            </a:pPr>
            <a:r>
              <a:rPr lang="zh-CN" sz="2400" b="0" i="0">
                <a:solidFill>
                  <a:srgbClr val="4B575F"/>
                </a:solidFill>
                <a:latin typeface="Arial Narrow"/>
                <a:ea typeface="SimHei" pitchFamily="2" charset="-122"/>
                <a:cs typeface="+mn-cs"/>
              </a:rPr>
              <a:t>为每个分量定义材料。</a:t>
            </a:r>
          </a:p>
          <a:p>
            <a:pPr marL="533370" indent="-533370" algn="just">
              <a:spcBef>
                <a:spcPct val="20000"/>
              </a:spcBef>
              <a:spcAft>
                <a:spcPct val="0"/>
              </a:spcAft>
              <a:buClr>
                <a:srgbClr val="4B575F"/>
              </a:buClr>
              <a:buFontTx/>
              <a:buAutoNum type="arabicPeriod"/>
            </a:pPr>
            <a:r>
              <a:rPr lang="zh-CN" sz="2400" b="0" i="0">
                <a:solidFill>
                  <a:srgbClr val="4B575F"/>
                </a:solidFill>
                <a:latin typeface="Arial Narrow"/>
                <a:ea typeface="SimHei" pitchFamily="2" charset="-122"/>
                <a:cs typeface="+mn-cs"/>
              </a:rPr>
              <a:t>应用约束和载荷。</a:t>
            </a:r>
          </a:p>
          <a:p>
            <a:pPr marL="533370" indent="-533370" algn="just">
              <a:spcBef>
                <a:spcPct val="20000"/>
              </a:spcBef>
              <a:spcAft>
                <a:spcPct val="0"/>
              </a:spcAft>
              <a:buClr>
                <a:srgbClr val="4B575F"/>
              </a:buClr>
              <a:buFontTx/>
              <a:buAutoNum type="arabicPeriod"/>
            </a:pPr>
            <a:r>
              <a:rPr lang="zh-CN" sz="2400" b="0" i="0">
                <a:solidFill>
                  <a:srgbClr val="4B575F"/>
                </a:solidFill>
                <a:latin typeface="Arial Narrow"/>
                <a:ea typeface="SimHei" pitchFamily="2" charset="-122"/>
                <a:cs typeface="+mn-cs"/>
              </a:rPr>
              <a:t>网格化模型。 这是一个自动执行的步骤，在该步骤中程序将模型细分为许多个小块。</a:t>
            </a:r>
          </a:p>
          <a:p>
            <a:pPr marL="533370" indent="-533370" algn="just">
              <a:spcBef>
                <a:spcPct val="20000"/>
              </a:spcBef>
              <a:spcAft>
                <a:spcPct val="0"/>
              </a:spcAft>
              <a:buClr>
                <a:srgbClr val="4B575F"/>
              </a:buClr>
              <a:buFontTx/>
              <a:buAutoNum type="arabicPeriod"/>
            </a:pPr>
            <a:r>
              <a:rPr lang="zh-CN" sz="2400" b="0" i="0">
                <a:solidFill>
                  <a:srgbClr val="4B575F"/>
                </a:solidFill>
                <a:latin typeface="Arial Narrow"/>
                <a:ea typeface="SimHei" pitchFamily="2" charset="-122"/>
                <a:cs typeface="+mn-cs"/>
              </a:rPr>
              <a:t>运行分析。</a:t>
            </a:r>
          </a:p>
          <a:p>
            <a:pPr marL="533370" indent="-533370" algn="just">
              <a:spcBef>
                <a:spcPct val="20000"/>
              </a:spcBef>
              <a:spcAft>
                <a:spcPct val="0"/>
              </a:spcAft>
              <a:buClr>
                <a:srgbClr val="4B575F"/>
              </a:buClr>
              <a:buFontTx/>
              <a:buAutoNum type="arabicPeriod"/>
            </a:pPr>
            <a:r>
              <a:rPr lang="zh-CN" sz="2400" b="0" i="0">
                <a:solidFill>
                  <a:srgbClr val="4B575F"/>
                </a:solidFill>
                <a:latin typeface="Arial Narrow"/>
                <a:ea typeface="SimHei" pitchFamily="2" charset="-122"/>
                <a:cs typeface="+mn-cs"/>
              </a:rPr>
              <a:t>查看结果。</a:t>
            </a:r>
          </a:p>
          <a:p>
            <a:pPr marL="806409" lvl="1" indent="-4572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步骤 2、3 和 4 可以按任意顺序执行。</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生成算例</a:t>
            </a:r>
          </a:p>
        </p:txBody>
      </p:sp>
      <p:sp>
        <p:nvSpPr>
          <p:cNvPr id="37891" name="Rectangle 3"/>
          <p:cNvSpPr>
            <a:spLocks noGrp="1" noChangeArrowheads="1"/>
          </p:cNvSpPr>
          <p:nvPr>
            <p:ph idx="1"/>
          </p:nvPr>
        </p:nvSpPr>
        <p:spPr>
          <a:xfrm>
            <a:off x="201613" y="1649413"/>
            <a:ext cx="5513387" cy="4157662"/>
          </a:xfrm>
        </p:spPr>
        <p:txBody>
          <a:bodyPr/>
          <a:lstStyle/>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使用 </a:t>
            </a:r>
            <a:r>
              <a:rPr lang="zh-CN" sz="2400" b="0" i="0">
                <a:solidFill>
                  <a:srgbClr val="4B575F"/>
                </a:solidFill>
                <a:latin typeface="+mn-lt"/>
                <a:ea typeface="SimHei" pitchFamily="2" charset="-122"/>
                <a:cs typeface="+mn-cs"/>
              </a:rPr>
              <a:t>SolidWorks Simulation </a:t>
            </a:r>
            <a:r>
              <a:rPr lang="zh-CN" sz="2400" b="0" i="0">
                <a:solidFill>
                  <a:srgbClr val="4B575F"/>
                </a:solidFill>
                <a:latin typeface="Arial Narrow"/>
                <a:ea typeface="SimHei" pitchFamily="2" charset="-122"/>
                <a:cs typeface="+mn-cs"/>
              </a:rPr>
              <a:t>分析的第一个步骤是生成一个算例。</a:t>
            </a:r>
          </a:p>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算例将模拟一个测试案例或假设分析方案。 它定义了分析目的（类型）、材料、约束和载荷。 </a:t>
            </a:r>
          </a:p>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您可以生成许多个算例，而且每个算例可以随时生成可视化结果。</a:t>
            </a:r>
          </a:p>
        </p:txBody>
      </p:sp>
      <p:pic>
        <p:nvPicPr>
          <p:cNvPr id="37892" name="Picture 6"/>
          <p:cNvPicPr>
            <a:picLocks noChangeAspect="1" noChangeArrowheads="1"/>
          </p:cNvPicPr>
          <p:nvPr/>
        </p:nvPicPr>
        <p:blipFill>
          <a:blip r:embed="rId2" cstate="print"/>
          <a:srcRect/>
          <a:stretch>
            <a:fillRect/>
          </a:stretch>
        </p:blipFill>
        <p:spPr bwMode="auto">
          <a:xfrm>
            <a:off x="6172200" y="1524000"/>
            <a:ext cx="1838325" cy="4600575"/>
          </a:xfrm>
          <a:prstGeom prst="rect">
            <a:avLst/>
          </a:prstGeom>
          <a:noFill/>
          <a:ln w="9525">
            <a:noFill/>
            <a:miter lim="800000"/>
            <a:headEnd/>
            <a:tailEnd/>
          </a:ln>
        </p:spPr>
      </p:pic>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定义材料</a:t>
            </a:r>
          </a:p>
        </p:txBody>
      </p:sp>
      <p:sp>
        <p:nvSpPr>
          <p:cNvPr id="38915" name="Rectangle 3"/>
          <p:cNvSpPr>
            <a:spLocks noGrp="1" noChangeArrowheads="1"/>
          </p:cNvSpPr>
          <p:nvPr>
            <p:ph idx="1"/>
          </p:nvPr>
        </p:nvSpPr>
        <p:spPr>
          <a:xfrm>
            <a:off x="228600" y="1981200"/>
            <a:ext cx="4114800" cy="2514600"/>
          </a:xfrm>
        </p:spPr>
        <p:txBody>
          <a:bodyPr/>
          <a:lstStyle/>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您可以从材料库中选择材料，或者您可以手动定义材料属性。 </a:t>
            </a:r>
          </a:p>
          <a:p>
            <a:pPr marL="342900" indent="-342900" algn="just">
              <a:lnSpc>
                <a:spcPct val="85000"/>
              </a:lnSpc>
              <a:spcBef>
                <a:spcPct val="20000"/>
              </a:spcBef>
              <a:spcAft>
                <a:spcPct val="0"/>
              </a:spcAft>
              <a:buFont typeface="Wingdings"/>
              <a:buChar char="§"/>
            </a:pPr>
            <a:endParaRPr lang="en-US" smtClean="0">
              <a:ea typeface="SimHei" pitchFamily="2" charset="-122"/>
            </a:endParaRPr>
          </a:p>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您还可以添加自己的材料属性，以创建自定义的材料库。</a:t>
            </a:r>
          </a:p>
        </p:txBody>
      </p:sp>
      <p:pic>
        <p:nvPicPr>
          <p:cNvPr id="38916" name="Picture 4"/>
          <p:cNvPicPr>
            <a:picLocks noChangeAspect="1" noChangeArrowheads="1"/>
          </p:cNvPicPr>
          <p:nvPr/>
        </p:nvPicPr>
        <p:blipFill>
          <a:blip r:embed="rId2" cstate="print"/>
          <a:srcRect/>
          <a:stretch>
            <a:fillRect/>
          </a:stretch>
        </p:blipFill>
        <p:spPr bwMode="auto">
          <a:xfrm>
            <a:off x="4800600" y="1752600"/>
            <a:ext cx="3886200" cy="2989263"/>
          </a:xfrm>
          <a:prstGeom prst="rect">
            <a:avLst/>
          </a:prstGeom>
          <a:noFill/>
          <a:ln w="9525">
            <a:noFill/>
            <a:miter lim="800000"/>
            <a:headEnd/>
            <a:tailEnd/>
          </a:ln>
        </p:spPr>
      </p:pic>
      <p:sp>
        <p:nvSpPr>
          <p:cNvPr id="26629" name="Rectangle 5"/>
          <p:cNvSpPr>
            <a:spLocks noChangeArrowheads="1"/>
          </p:cNvSpPr>
          <p:nvPr/>
        </p:nvSpPr>
        <p:spPr bwMode="auto">
          <a:xfrm>
            <a:off x="228600" y="1219200"/>
            <a:ext cx="8610600" cy="533400"/>
          </a:xfrm>
          <a:prstGeom prst="rect">
            <a:avLst/>
          </a:prstGeom>
          <a:noFill/>
          <a:ln>
            <a:noFill/>
          </a:ln>
          <a:extLst>
            <a:ext uri="{909E8E84-426E-40DD-AFC4-6F175D3DCCD1}"/>
            <a:ext uri="{91240B29-F687-4F45-9708-019B960494DF}"/>
          </a:extLst>
        </p:spPr>
        <p:txBody>
          <a:bodyPr/>
          <a:lstStyle/>
          <a:p>
            <a:pPr marL="234909" indent="-234909" algn="just">
              <a:lnSpc>
                <a:spcPct val="95000"/>
              </a:lnSpc>
              <a:spcBef>
                <a:spcPct val="50000"/>
              </a:spcBef>
              <a:buFont typeface="Wingdings"/>
              <a:buChar char="§"/>
            </a:pPr>
            <a:r>
              <a:rPr lang="zh-CN" sz="2400" b="0" i="0">
                <a:solidFill>
                  <a:schemeClr val="tx1"/>
                </a:solidFill>
                <a:latin typeface="Arial Narrow"/>
                <a:ea typeface="SimHei" pitchFamily="2" charset="-122"/>
                <a:cs typeface="+mn-cs"/>
              </a:rPr>
              <a:t>生成的结果取决于每个分量所使用的材料。</a:t>
            </a:r>
          </a:p>
        </p:txBody>
      </p:sp>
      <p:sp>
        <p:nvSpPr>
          <p:cNvPr id="26630" name="Rectangle 6"/>
          <p:cNvSpPr>
            <a:spLocks noChangeArrowheads="1"/>
          </p:cNvSpPr>
          <p:nvPr/>
        </p:nvSpPr>
        <p:spPr bwMode="auto">
          <a:xfrm>
            <a:off x="228600" y="4953000"/>
            <a:ext cx="8534400" cy="1524000"/>
          </a:xfrm>
          <a:prstGeom prst="rect">
            <a:avLst/>
          </a:prstGeom>
          <a:noFill/>
          <a:ln>
            <a:noFill/>
          </a:ln>
          <a:extLst>
            <a:ext uri="{909E8E84-426E-40DD-AFC4-6F175D3DCCD1}"/>
            <a:ext uri="{91240B29-F687-4F45-9708-019B960494DF}"/>
          </a:extLst>
        </p:spPr>
        <p:txBody>
          <a:bodyPr/>
          <a:lstStyle/>
          <a:p>
            <a:pPr marL="234909" indent="-234909" algn="just">
              <a:lnSpc>
                <a:spcPct val="85000"/>
              </a:lnSpc>
              <a:spcBef>
                <a:spcPct val="50000"/>
              </a:spcBef>
              <a:buFont typeface="Wingdings"/>
              <a:buChar char="§"/>
            </a:pPr>
            <a:r>
              <a:rPr lang="zh-CN" sz="2400" b="0" i="0">
                <a:solidFill>
                  <a:schemeClr val="tx1"/>
                </a:solidFill>
                <a:latin typeface="Arial Narrow"/>
                <a:ea typeface="SimHei" pitchFamily="2" charset="-122"/>
                <a:cs typeface="+mn-cs"/>
              </a:rPr>
              <a:t>材料可以是各向同性或正交各向异性的材料。 各向同性的材料在所有方向具有相同属性。 正交各向异性的材料在不同的方向具有不同的属性（如木材）。</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定义约束和载荷</a:t>
            </a:r>
          </a:p>
        </p:txBody>
      </p:sp>
      <p:sp>
        <p:nvSpPr>
          <p:cNvPr id="39939" name="Rectangle 4"/>
          <p:cNvSpPr>
            <a:spLocks noGrp="1" noChangeArrowheads="1"/>
          </p:cNvSpPr>
          <p:nvPr>
            <p:ph idx="1"/>
          </p:nvPr>
        </p:nvSpPr>
        <p:spPr>
          <a:xfrm>
            <a:off x="304800" y="2209800"/>
            <a:ext cx="5029200" cy="2819400"/>
          </a:xfrm>
        </p:spPr>
        <p:txBody>
          <a:bodyPr/>
          <a:lstStyle/>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应施加足够的约束，以防止刚体运动。</a:t>
            </a:r>
          </a:p>
          <a:p>
            <a:pPr marL="342900" indent="-342900" algn="just">
              <a:lnSpc>
                <a:spcPct val="85000"/>
              </a:lnSpc>
              <a:spcBef>
                <a:spcPct val="20000"/>
              </a:spcBef>
              <a:spcAft>
                <a:spcPct val="0"/>
              </a:spcAft>
              <a:buFont typeface="Wingdings"/>
              <a:buChar char="§"/>
            </a:pPr>
            <a:endParaRPr lang="en-US" smtClean="0">
              <a:ea typeface="SimHei" pitchFamily="2" charset="-122"/>
            </a:endParaRPr>
          </a:p>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载荷包括力、压力、扭力、离心力、重力、指定的非零位移以及热载荷。 还为支承力和远程力提供了专门的选项。</a:t>
            </a:r>
          </a:p>
        </p:txBody>
      </p:sp>
      <p:sp>
        <p:nvSpPr>
          <p:cNvPr id="27652" name="Rectangle 8"/>
          <p:cNvSpPr>
            <a:spLocks noChangeArrowheads="1"/>
          </p:cNvSpPr>
          <p:nvPr/>
        </p:nvSpPr>
        <p:spPr bwMode="auto">
          <a:xfrm>
            <a:off x="304800" y="1066800"/>
            <a:ext cx="8763000" cy="1295400"/>
          </a:xfrm>
          <a:prstGeom prst="rect">
            <a:avLst/>
          </a:prstGeom>
          <a:noFill/>
          <a:ln>
            <a:noFill/>
          </a:ln>
          <a:extLst>
            <a:ext uri="{909E8E84-426E-40DD-AFC4-6F175D3DCCD1}"/>
            <a:ext uri="{91240B29-F687-4F45-9708-019B960494DF}"/>
          </a:extLst>
        </p:spPr>
        <p:txBody>
          <a:bodyPr/>
          <a:lstStyle/>
          <a:p>
            <a:pPr marL="234909" indent="-234909" algn="just">
              <a:lnSpc>
                <a:spcPct val="95000"/>
              </a:lnSpc>
              <a:spcBef>
                <a:spcPct val="50000"/>
              </a:spcBef>
              <a:buFont typeface="Wingdings"/>
              <a:buChar char="§"/>
            </a:pPr>
            <a:r>
              <a:rPr lang="zh-CN" sz="2400" b="0" i="0">
                <a:solidFill>
                  <a:schemeClr val="tx1"/>
                </a:solidFill>
                <a:latin typeface="Arial Narrow"/>
                <a:ea typeface="SimHei" pitchFamily="2" charset="-122"/>
                <a:cs typeface="+mn-cs"/>
              </a:rPr>
              <a:t>约束定义了模型的支撑方式。 未受到约束的物体可能会如刚体般无限地移动。</a:t>
            </a:r>
          </a:p>
        </p:txBody>
      </p:sp>
      <p:pic>
        <p:nvPicPr>
          <p:cNvPr id="39941" name="Picture 9"/>
          <p:cNvPicPr>
            <a:picLocks noChangeAspect="1" noChangeArrowheads="1"/>
          </p:cNvPicPr>
          <p:nvPr/>
        </p:nvPicPr>
        <p:blipFill>
          <a:blip r:embed="rId2" cstate="print"/>
          <a:srcRect/>
          <a:stretch>
            <a:fillRect/>
          </a:stretch>
        </p:blipFill>
        <p:spPr bwMode="auto">
          <a:xfrm>
            <a:off x="5715000" y="2286000"/>
            <a:ext cx="2447925" cy="3095625"/>
          </a:xfrm>
          <a:prstGeom prst="rect">
            <a:avLst/>
          </a:prstGeom>
          <a:noFill/>
          <a:ln w="9525">
            <a:noFill/>
            <a:miter lim="800000"/>
            <a:headEnd/>
            <a:tailEnd/>
          </a:ln>
        </p:spPr>
      </p:pic>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900113" y="401638"/>
            <a:ext cx="6250721" cy="549275"/>
          </a:xfrm>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网格化</a:t>
            </a:r>
          </a:p>
        </p:txBody>
      </p:sp>
      <p:sp>
        <p:nvSpPr>
          <p:cNvPr id="40963" name="Rectangle 4"/>
          <p:cNvSpPr>
            <a:spLocks noGrp="1" noChangeArrowheads="1"/>
          </p:cNvSpPr>
          <p:nvPr>
            <p:ph idx="1"/>
          </p:nvPr>
        </p:nvSpPr>
        <p:spPr>
          <a:xfrm>
            <a:off x="201611" y="1296988"/>
            <a:ext cx="6318931" cy="4862512"/>
          </a:xfrm>
        </p:spPr>
        <p:txBody>
          <a:bodyPr/>
          <a:lstStyle/>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网格化会将模型细分为许多个小块（称为元素），以用于数学模拟。</a:t>
            </a:r>
          </a:p>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元素越小，给出的结果越精确，但是需要更多的计算机资源</a:t>
            </a:r>
            <a:r>
              <a:rPr lang="zh-CN" sz="2400" i="0">
                <a:solidFill>
                  <a:srgbClr val="4B575F"/>
                </a:solidFill>
                <a:latin typeface="Arial Narrow"/>
                <a:ea typeface="SimHei" pitchFamily="2" charset="-122"/>
                <a:cs typeface="+mn-cs"/>
              </a:rPr>
              <a:t>。</a:t>
            </a:r>
          </a:p>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程序建议了一个用于网格化的平均整体元素大小。 这是元素一个边的平均长度。</a:t>
            </a:r>
          </a:p>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在临界区域（集中载荷、不规则几何体），您可以应用</a:t>
            </a:r>
            <a:r>
              <a:rPr lang="zh-CN" sz="2400" b="0" i="0">
                <a:solidFill>
                  <a:srgbClr val="EF8B2B"/>
                </a:solidFill>
                <a:latin typeface="Arial Narrow"/>
                <a:ea typeface="SimHei" pitchFamily="2" charset="-122"/>
                <a:cs typeface="+mn-cs"/>
              </a:rPr>
              <a:t>网格控制</a:t>
            </a:r>
            <a:r>
              <a:rPr lang="zh-CN" sz="2400" b="0" i="0">
                <a:solidFill>
                  <a:srgbClr val="4B575F"/>
                </a:solidFill>
                <a:latin typeface="Arial Narrow"/>
                <a:ea typeface="SimHei" pitchFamily="2" charset="-122"/>
                <a:cs typeface="+mn-cs"/>
              </a:rPr>
              <a:t>，以缩减元素大小和提高结果的精确度。</a:t>
            </a:r>
          </a:p>
        </p:txBody>
      </p:sp>
      <p:pic>
        <p:nvPicPr>
          <p:cNvPr id="40964" name="Picture 7"/>
          <p:cNvPicPr>
            <a:picLocks noChangeAspect="1" noChangeArrowheads="1"/>
          </p:cNvPicPr>
          <p:nvPr/>
        </p:nvPicPr>
        <p:blipFill>
          <a:blip r:embed="rId2" cstate="print"/>
          <a:srcRect/>
          <a:stretch>
            <a:fillRect/>
          </a:stretch>
        </p:blipFill>
        <p:spPr bwMode="auto">
          <a:xfrm>
            <a:off x="6796089" y="4038600"/>
            <a:ext cx="1985882" cy="2133600"/>
          </a:xfrm>
          <a:prstGeom prst="rect">
            <a:avLst/>
          </a:prstGeom>
          <a:noFill/>
          <a:ln w="9525">
            <a:noFill/>
            <a:miter lim="800000"/>
            <a:headEnd/>
            <a:tailEnd/>
          </a:ln>
        </p:spPr>
      </p:pic>
      <p:pic>
        <p:nvPicPr>
          <p:cNvPr id="40965" name="Picture 8"/>
          <p:cNvPicPr>
            <a:picLocks noChangeAspect="1" noChangeArrowheads="1"/>
          </p:cNvPicPr>
          <p:nvPr/>
        </p:nvPicPr>
        <p:blipFill>
          <a:blip r:embed="rId3" cstate="print"/>
          <a:srcRect/>
          <a:stretch>
            <a:fillRect/>
          </a:stretch>
        </p:blipFill>
        <p:spPr bwMode="auto">
          <a:xfrm>
            <a:off x="6756400" y="1066800"/>
            <a:ext cx="2014885" cy="2876550"/>
          </a:xfrm>
          <a:prstGeom prst="rect">
            <a:avLst/>
          </a:prstGeom>
          <a:noFill/>
          <a:ln w="9525">
            <a:noFill/>
            <a:miter lim="800000"/>
            <a:headEnd/>
            <a:tailEnd/>
          </a:ln>
        </p:spPr>
      </p:pic>
      <p:sp>
        <p:nvSpPr>
          <p:cNvPr id="7" name="TextBox 6"/>
          <p:cNvSpPr txBox="1"/>
          <p:nvPr/>
        </p:nvSpPr>
        <p:spPr>
          <a:xfrm>
            <a:off x="6760029" y="5741194"/>
            <a:ext cx="722949" cy="307777"/>
          </a:xfrm>
          <a:prstGeom prst="rect">
            <a:avLst/>
          </a:prstGeom>
          <a:solidFill>
            <a:schemeClr val="bg1"/>
          </a:solidFill>
        </p:spPr>
        <p:txBody>
          <a:bodyPr wrap="square" lIns="0" tIns="0" rIns="0" bIns="0" rtlCol="0">
            <a:spAutoFit/>
          </a:bodyPr>
          <a:lstStyle/>
          <a:p>
            <a:pPr algn="ctr">
              <a:buNone/>
            </a:pPr>
            <a:r>
              <a:rPr lang="zh-CN" sz="1000" b="0" i="0">
                <a:solidFill>
                  <a:srgbClr val="000000"/>
                </a:solidFill>
                <a:latin typeface="Arial"/>
                <a:ea typeface="SimHei" pitchFamily="2" charset="-122"/>
                <a:cs typeface="+mn-cs"/>
              </a:rPr>
              <a:t>整体大小（平均值）</a:t>
            </a:r>
            <a:endParaRPr lang="nl-NL" sz="1000" dirty="0">
              <a:solidFill>
                <a:schemeClr val="tx2"/>
              </a:solidFill>
              <a:ea typeface="SimHei" pitchFamily="2" charset="-122"/>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网格化类型</a:t>
            </a:r>
          </a:p>
        </p:txBody>
      </p:sp>
      <p:sp>
        <p:nvSpPr>
          <p:cNvPr id="41987" name="Rectangle 3"/>
          <p:cNvSpPr>
            <a:spLocks noGrp="1" noChangeArrowheads="1"/>
          </p:cNvSpPr>
          <p:nvPr>
            <p:ph idx="1"/>
          </p:nvPr>
        </p:nvSpPr>
        <p:spPr>
          <a:xfrm>
            <a:off x="304800" y="1600200"/>
            <a:ext cx="8382000" cy="4191000"/>
          </a:xfrm>
        </p:spPr>
        <p:txBody>
          <a:bodyPr/>
          <a:lstStyle/>
          <a:p>
            <a:pPr marL="342900" indent="-342900" algn="just">
              <a:lnSpc>
                <a:spcPct val="7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当生成算例时，您可以选择网格类型。 您可以选择： 实体网格、使用中面的壳网格、使用曲面的壳网格、混合网格和梁网格。</a:t>
            </a:r>
          </a:p>
          <a:p>
            <a:pPr marL="342900" indent="-342900" algn="just">
              <a:lnSpc>
                <a:spcPct val="7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对于大容量模型采用实体网格。</a:t>
            </a:r>
          </a:p>
          <a:p>
            <a:pPr marL="342900" indent="-342900" algn="just">
              <a:lnSpc>
                <a:spcPct val="7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对于厚度均匀的薄壁简单模型采用使用中面的壳网格。</a:t>
            </a:r>
          </a:p>
          <a:p>
            <a:pPr marL="342900" indent="-342900" algn="just">
              <a:lnSpc>
                <a:spcPct val="7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采用使用曲面的壳网格来创建在选定面上使用不同厚度和材料的抽壳。</a:t>
            </a:r>
          </a:p>
          <a:p>
            <a:pPr marL="342900" indent="-342900" algn="just">
              <a:lnSpc>
                <a:spcPct val="7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当同一模型中同时包含了大容量形体和薄壁形体时，使用混合网格。</a:t>
            </a:r>
          </a:p>
          <a:p>
            <a:pPr marL="342900" indent="-342900" algn="just">
              <a:lnSpc>
                <a:spcPct val="7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使用梁网格为结构构件建立模型。</a:t>
            </a: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900113" y="401638"/>
            <a:ext cx="6205321" cy="549275"/>
          </a:xfrm>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网格化</a:t>
            </a:r>
          </a:p>
        </p:txBody>
      </p:sp>
      <p:sp>
        <p:nvSpPr>
          <p:cNvPr id="43011" name="Rectangle 3"/>
          <p:cNvSpPr>
            <a:spLocks noGrp="1" noChangeArrowheads="1"/>
          </p:cNvSpPr>
          <p:nvPr>
            <p:ph idx="1"/>
          </p:nvPr>
        </p:nvSpPr>
        <p:spPr>
          <a:xfrm>
            <a:off x="304798" y="1600200"/>
            <a:ext cx="8610602" cy="2895600"/>
          </a:xfrm>
        </p:spPr>
        <p:txBody>
          <a:bodyPr/>
          <a:lstStyle/>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根据元素大小，程序会将点（节点）设置在边界上，然后使用 3D 四面体元素（对于实体网格）或 2D 三角形元</a:t>
            </a:r>
            <a:r>
              <a:rPr lang="zh-CN" sz="2400" b="0" i="0" smtClean="0">
                <a:solidFill>
                  <a:srgbClr val="4B575F"/>
                </a:solidFill>
                <a:latin typeface="Arial Narrow"/>
                <a:ea typeface="SimHei" pitchFamily="2" charset="-122"/>
                <a:cs typeface="+mn-cs"/>
              </a:rPr>
              <a:t>素（</a:t>
            </a:r>
            <a:r>
              <a:rPr lang="zh-CN" sz="2400" b="0" i="0">
                <a:solidFill>
                  <a:srgbClr val="4B575F"/>
                </a:solidFill>
                <a:latin typeface="Arial Narrow"/>
                <a:ea typeface="SimHei" pitchFamily="2" charset="-122"/>
                <a:cs typeface="+mn-cs"/>
              </a:rPr>
              <a:t>对于壳网格）填充整个体积。</a:t>
            </a:r>
          </a:p>
          <a:p>
            <a:pPr marL="342900" indent="-342900" algn="just">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您在更改几何体之后必须对模型进行网格化。 更改材料、约束和载荷不需要重新进行网格化。</a:t>
            </a: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SimHei" pitchFamily="2" charset="-122"/>
                <a:cs typeface="+mj-cs"/>
              </a:rPr>
              <a:t>网格控制</a:t>
            </a:r>
          </a:p>
        </p:txBody>
      </p:sp>
      <p:sp>
        <p:nvSpPr>
          <p:cNvPr id="44035" name="Rectangle 3"/>
          <p:cNvSpPr>
            <a:spLocks noGrp="1" noChangeArrowheads="1"/>
          </p:cNvSpPr>
          <p:nvPr>
            <p:ph idx="1"/>
          </p:nvPr>
        </p:nvSpPr>
        <p:spPr/>
        <p:txBody>
          <a:bodyPr/>
          <a:lstStyle/>
          <a:p>
            <a:pPr marL="342900" indent="-342900" algn="l">
              <a:spcBef>
                <a:spcPct val="20000"/>
              </a:spcBef>
              <a:spcAft>
                <a:spcPct val="0"/>
              </a:spcAft>
              <a:buNone/>
            </a:pPr>
            <a:r>
              <a:rPr lang="zh-CN" sz="2400" b="0" i="0">
                <a:solidFill>
                  <a:srgbClr val="4B575F"/>
                </a:solidFill>
                <a:latin typeface="Arial Narrow"/>
                <a:ea typeface="SimHei" pitchFamily="2" charset="-122"/>
                <a:cs typeface="+mn-cs"/>
              </a:rPr>
              <a:t>网格控制示例：</a:t>
            </a:r>
          </a:p>
          <a:p>
            <a:pPr marL="342900" indent="-342900" algn="l">
              <a:spcBef>
                <a:spcPct val="20000"/>
              </a:spcBef>
              <a:spcAft>
                <a:spcPct val="0"/>
              </a:spcAft>
              <a:buFont typeface="Wingdings"/>
              <a:buChar char="§"/>
            </a:pPr>
            <a:endParaRPr lang="en-US" dirty="0" smtClean="0">
              <a:ea typeface="SimHei" pitchFamily="2" charset="-122"/>
            </a:endParaRPr>
          </a:p>
        </p:txBody>
      </p:sp>
      <p:pic>
        <p:nvPicPr>
          <p:cNvPr id="44036" name="Picture 8"/>
          <p:cNvPicPr>
            <a:picLocks noChangeAspect="1" noChangeArrowheads="1"/>
          </p:cNvPicPr>
          <p:nvPr/>
        </p:nvPicPr>
        <p:blipFill>
          <a:blip r:embed="rId2" cstate="print"/>
          <a:srcRect/>
          <a:stretch>
            <a:fillRect/>
          </a:stretch>
        </p:blipFill>
        <p:spPr bwMode="auto">
          <a:xfrm>
            <a:off x="609600" y="2286000"/>
            <a:ext cx="2362200" cy="2943225"/>
          </a:xfrm>
          <a:prstGeom prst="rect">
            <a:avLst/>
          </a:prstGeom>
          <a:noFill/>
          <a:ln w="9525">
            <a:noFill/>
            <a:miter lim="800000"/>
            <a:headEnd/>
            <a:tailEnd/>
          </a:ln>
        </p:spPr>
      </p:pic>
      <p:pic>
        <p:nvPicPr>
          <p:cNvPr id="44037" name="Picture 9"/>
          <p:cNvPicPr>
            <a:picLocks noChangeAspect="1" noChangeArrowheads="1"/>
          </p:cNvPicPr>
          <p:nvPr/>
        </p:nvPicPr>
        <p:blipFill>
          <a:blip r:embed="rId3" cstate="print"/>
          <a:srcRect/>
          <a:stretch>
            <a:fillRect/>
          </a:stretch>
        </p:blipFill>
        <p:spPr bwMode="auto">
          <a:xfrm>
            <a:off x="3124200" y="2286000"/>
            <a:ext cx="2438400" cy="2914650"/>
          </a:xfrm>
          <a:prstGeom prst="rect">
            <a:avLst/>
          </a:prstGeom>
          <a:noFill/>
          <a:ln w="9525">
            <a:noFill/>
            <a:miter lim="800000"/>
            <a:headEnd/>
            <a:tailEnd/>
          </a:ln>
        </p:spPr>
      </p:pic>
      <p:pic>
        <p:nvPicPr>
          <p:cNvPr id="44038" name="Picture 10"/>
          <p:cNvPicPr>
            <a:picLocks noChangeAspect="1" noChangeArrowheads="1"/>
          </p:cNvPicPr>
          <p:nvPr/>
        </p:nvPicPr>
        <p:blipFill>
          <a:blip r:embed="rId4" cstate="print"/>
          <a:srcRect/>
          <a:stretch>
            <a:fillRect/>
          </a:stretch>
        </p:blipFill>
        <p:spPr bwMode="auto">
          <a:xfrm>
            <a:off x="5715000" y="2286000"/>
            <a:ext cx="2524125" cy="2914650"/>
          </a:xfrm>
          <a:prstGeom prst="rect">
            <a:avLst/>
          </a:prstGeom>
          <a:noFill/>
          <a:ln w="9525">
            <a:noFill/>
            <a:miter lim="800000"/>
            <a:headEnd/>
            <a:tailEnd/>
          </a:ln>
        </p:spPr>
      </p:pic>
      <p:sp>
        <p:nvSpPr>
          <p:cNvPr id="7" name="TextBox 6"/>
          <p:cNvSpPr txBox="1"/>
          <p:nvPr/>
        </p:nvSpPr>
        <p:spPr>
          <a:xfrm>
            <a:off x="609600" y="2362200"/>
            <a:ext cx="2279904" cy="556079"/>
          </a:xfrm>
          <a:prstGeom prst="rect">
            <a:avLst/>
          </a:prstGeom>
          <a:solidFill>
            <a:srgbClr val="C9D4D8"/>
          </a:solidFill>
        </p:spPr>
        <p:txBody>
          <a:bodyPr wrap="square" lIns="45720" tIns="0" rIns="0" bIns="0" rtlCol="0" anchor="ctr" anchorCtr="0">
            <a:noAutofit/>
          </a:bodyPr>
          <a:lstStyle/>
          <a:p>
            <a:pPr algn="l">
              <a:buNone/>
            </a:pPr>
            <a:r>
              <a:rPr lang="nl-NL" sz="1200" b="1" i="0">
                <a:solidFill>
                  <a:srgbClr val="033E78"/>
                </a:solidFill>
                <a:latin typeface="Arial"/>
                <a:ea typeface="SimHei" pitchFamily="2" charset="-122"/>
                <a:cs typeface="+mn-cs"/>
              </a:rPr>
              <a:t>应用于选定边线的网格控制</a:t>
            </a:r>
            <a:endParaRPr lang="nl-NL" sz="1200" b="1" dirty="0">
              <a:solidFill>
                <a:srgbClr val="033E78"/>
              </a:solidFill>
              <a:ea typeface="SimHei" pitchFamily="2" charset="-122"/>
            </a:endParaRPr>
          </a:p>
        </p:txBody>
      </p:sp>
      <p:sp>
        <p:nvSpPr>
          <p:cNvPr id="8" name="TextBox 7"/>
          <p:cNvSpPr txBox="1"/>
          <p:nvPr/>
        </p:nvSpPr>
        <p:spPr>
          <a:xfrm>
            <a:off x="3148013" y="2362200"/>
            <a:ext cx="2338388" cy="533400"/>
          </a:xfrm>
          <a:prstGeom prst="rect">
            <a:avLst/>
          </a:prstGeom>
          <a:solidFill>
            <a:srgbClr val="C9D4D8"/>
          </a:solidFill>
        </p:spPr>
        <p:txBody>
          <a:bodyPr wrap="square" lIns="45720" tIns="0" rIns="0" bIns="0" rtlCol="0" anchor="ctr" anchorCtr="0">
            <a:noAutofit/>
          </a:bodyPr>
          <a:lstStyle/>
          <a:p>
            <a:pPr algn="l">
              <a:buNone/>
            </a:pPr>
            <a:r>
              <a:rPr lang="nl-NL" sz="1200" b="1" i="0">
                <a:solidFill>
                  <a:srgbClr val="033E78"/>
                </a:solidFill>
                <a:latin typeface="Arial"/>
                <a:ea typeface="SimHei" pitchFamily="2" charset="-122"/>
                <a:cs typeface="+mn-cs"/>
              </a:rPr>
              <a:t>应用于顶点的网格控制</a:t>
            </a:r>
            <a:endParaRPr lang="nl-NL" sz="1200" b="1" dirty="0">
              <a:solidFill>
                <a:srgbClr val="033E78"/>
              </a:solidFill>
              <a:ea typeface="SimHei" pitchFamily="2" charset="-122"/>
            </a:endParaRPr>
          </a:p>
        </p:txBody>
      </p:sp>
      <p:sp>
        <p:nvSpPr>
          <p:cNvPr id="9" name="TextBox 8"/>
          <p:cNvSpPr txBox="1"/>
          <p:nvPr/>
        </p:nvSpPr>
        <p:spPr>
          <a:xfrm>
            <a:off x="5721350" y="2373086"/>
            <a:ext cx="2432050" cy="497114"/>
          </a:xfrm>
          <a:prstGeom prst="rect">
            <a:avLst/>
          </a:prstGeom>
          <a:solidFill>
            <a:srgbClr val="C9D4D8"/>
          </a:solidFill>
        </p:spPr>
        <p:txBody>
          <a:bodyPr wrap="square" lIns="45720" tIns="0" rIns="0" bIns="0" rtlCol="0" anchor="ctr" anchorCtr="0">
            <a:noAutofit/>
          </a:bodyPr>
          <a:lstStyle/>
          <a:p>
            <a:pPr algn="l">
              <a:buNone/>
            </a:pPr>
            <a:r>
              <a:rPr lang="nl-NL" sz="1200" b="1" i="0">
                <a:solidFill>
                  <a:srgbClr val="033E78"/>
                </a:solidFill>
                <a:latin typeface="Arial"/>
                <a:ea typeface="SimHei" pitchFamily="2" charset="-122"/>
                <a:cs typeface="+mn-cs"/>
              </a:rPr>
              <a:t>应用于选定面的网格控制</a:t>
            </a:r>
            <a:endParaRPr lang="nl-NL" sz="1200" b="1" dirty="0">
              <a:solidFill>
                <a:srgbClr val="033E78"/>
              </a:solidFill>
              <a:ea typeface="SimHei" pitchFamily="2" charset="-122"/>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SimHei" pitchFamily="2" charset="-122"/>
                <a:cs typeface="+mj-cs"/>
              </a:rPr>
              <a:t>传统的设计周期</a:t>
            </a:r>
          </a:p>
        </p:txBody>
      </p:sp>
      <p:sp>
        <p:nvSpPr>
          <p:cNvPr id="17411" name="Rectangle 3"/>
          <p:cNvSpPr>
            <a:spLocks noGrp="1" noChangeArrowheads="1"/>
          </p:cNvSpPr>
          <p:nvPr>
            <p:ph idx="1"/>
          </p:nvPr>
        </p:nvSpPr>
        <p:spPr>
          <a:xfrm>
            <a:off x="304800" y="1371600"/>
            <a:ext cx="5638800" cy="5257800"/>
          </a:xfrm>
        </p:spPr>
        <p:txBody>
          <a:bodyPr/>
          <a:lstStyle/>
          <a:p>
            <a:pPr marL="342900" indent="-342900" algn="just">
              <a:lnSpc>
                <a:spcPct val="85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使用 SolidWorks 生成模型。</a:t>
            </a:r>
          </a:p>
          <a:p>
            <a:pPr marL="342900" indent="-342900" algn="just">
              <a:lnSpc>
                <a:spcPct val="85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制造原型。</a:t>
            </a:r>
          </a:p>
          <a:p>
            <a:pPr marL="342900" indent="-342900" algn="just">
              <a:lnSpc>
                <a:spcPct val="85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在各种不同的载荷环境下测试原型。 大多数情况下都会需要使用仪器。</a:t>
            </a:r>
          </a:p>
          <a:p>
            <a:pPr marL="342900" indent="-342900" algn="just">
              <a:lnSpc>
                <a:spcPct val="85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根据结果，在 SolidWorks 中修改模型，生成新的原型，然后再进行测试，直至您感到满意。</a:t>
            </a:r>
          </a:p>
        </p:txBody>
      </p:sp>
      <p:sp>
        <p:nvSpPr>
          <p:cNvPr id="17412" name="AutoShape 6"/>
          <p:cNvSpPr>
            <a:spLocks noChangeArrowheads="1"/>
          </p:cNvSpPr>
          <p:nvPr/>
        </p:nvSpPr>
        <p:spPr bwMode="auto">
          <a:xfrm>
            <a:off x="6057900" y="952500"/>
            <a:ext cx="1447800" cy="609600"/>
          </a:xfrm>
          <a:prstGeom prst="flowChartAlternateProcess">
            <a:avLst/>
          </a:prstGeom>
          <a:noFill/>
          <a:ln w="19050">
            <a:solidFill>
              <a:schemeClr val="tx1"/>
            </a:solidFill>
            <a:miter lim="800000"/>
            <a:headEnd/>
            <a:tailEnd/>
          </a:ln>
        </p:spPr>
        <p:txBody>
          <a:bodyPr wrap="none" anchor="ctr"/>
          <a:lstStyle/>
          <a:p>
            <a:pPr algn="ctr">
              <a:buNone/>
            </a:pPr>
            <a:r>
              <a:rPr lang="zh-CN" sz="1800" b="0" i="0">
                <a:solidFill>
                  <a:schemeClr val="tx1"/>
                </a:solidFill>
                <a:latin typeface="Arial"/>
                <a:ea typeface="SimHei" pitchFamily="2" charset="-122"/>
                <a:cs typeface="+mn-cs"/>
              </a:rPr>
              <a:t>SolidWorks</a:t>
            </a:r>
            <a:endParaRPr lang="en-US" sz="1800" dirty="0">
              <a:ea typeface="SimHei" pitchFamily="2" charset="-122"/>
            </a:endParaRPr>
          </a:p>
        </p:txBody>
      </p:sp>
      <p:sp>
        <p:nvSpPr>
          <p:cNvPr id="17413" name="AutoShape 7"/>
          <p:cNvSpPr>
            <a:spLocks noChangeArrowheads="1"/>
          </p:cNvSpPr>
          <p:nvPr/>
        </p:nvSpPr>
        <p:spPr bwMode="auto">
          <a:xfrm>
            <a:off x="6057900" y="2019300"/>
            <a:ext cx="1447800" cy="533400"/>
          </a:xfrm>
          <a:prstGeom prst="flowChartAlternateProcess">
            <a:avLst/>
          </a:prstGeom>
          <a:noFill/>
          <a:ln w="19050">
            <a:solidFill>
              <a:schemeClr val="tx1"/>
            </a:solidFill>
            <a:miter lim="800000"/>
            <a:headEnd/>
            <a:tailEnd/>
          </a:ln>
        </p:spPr>
        <p:txBody>
          <a:bodyPr wrap="none" anchor="ctr"/>
          <a:lstStyle/>
          <a:p>
            <a:pPr algn="ctr">
              <a:buNone/>
            </a:pPr>
            <a:r>
              <a:rPr lang="zh-CN" sz="1800" b="0" i="0">
                <a:solidFill>
                  <a:schemeClr val="tx1"/>
                </a:solidFill>
                <a:latin typeface="Arial"/>
                <a:ea typeface="SimHei" pitchFamily="2" charset="-122"/>
                <a:cs typeface="+mn-cs"/>
              </a:rPr>
              <a:t>原型</a:t>
            </a:r>
          </a:p>
        </p:txBody>
      </p:sp>
      <p:sp>
        <p:nvSpPr>
          <p:cNvPr id="17414" name="AutoShape 8"/>
          <p:cNvSpPr>
            <a:spLocks noChangeArrowheads="1"/>
          </p:cNvSpPr>
          <p:nvPr/>
        </p:nvSpPr>
        <p:spPr bwMode="auto">
          <a:xfrm>
            <a:off x="6286500" y="3086100"/>
            <a:ext cx="914400" cy="533400"/>
          </a:xfrm>
          <a:prstGeom prst="flowChartAlternateProcess">
            <a:avLst/>
          </a:prstGeom>
          <a:noFill/>
          <a:ln w="19050">
            <a:solidFill>
              <a:schemeClr val="tx1"/>
            </a:solidFill>
            <a:miter lim="800000"/>
            <a:headEnd/>
            <a:tailEnd/>
          </a:ln>
        </p:spPr>
        <p:txBody>
          <a:bodyPr wrap="none" anchor="ctr"/>
          <a:lstStyle/>
          <a:p>
            <a:pPr algn="ctr">
              <a:buNone/>
            </a:pPr>
            <a:r>
              <a:rPr lang="zh-CN" sz="1800" b="0" i="0">
                <a:solidFill>
                  <a:schemeClr val="tx1"/>
                </a:solidFill>
                <a:latin typeface="Arial"/>
                <a:ea typeface="SimHei" pitchFamily="2" charset="-122"/>
                <a:cs typeface="+mn-cs"/>
              </a:rPr>
              <a:t>测试</a:t>
            </a:r>
          </a:p>
        </p:txBody>
      </p:sp>
      <p:sp>
        <p:nvSpPr>
          <p:cNvPr id="17415" name="AutoShape 9"/>
          <p:cNvSpPr>
            <a:spLocks noChangeArrowheads="1"/>
          </p:cNvSpPr>
          <p:nvPr/>
        </p:nvSpPr>
        <p:spPr bwMode="auto">
          <a:xfrm>
            <a:off x="5981700" y="4076700"/>
            <a:ext cx="1524000" cy="1066800"/>
          </a:xfrm>
          <a:prstGeom prst="flowChartDecision">
            <a:avLst/>
          </a:prstGeom>
          <a:noFill/>
          <a:ln w="19050">
            <a:solidFill>
              <a:schemeClr val="tx1"/>
            </a:solidFill>
            <a:miter lim="800000"/>
            <a:headEnd/>
            <a:tailEnd/>
          </a:ln>
        </p:spPr>
        <p:txBody>
          <a:bodyPr wrap="none" anchor="ctr"/>
          <a:lstStyle/>
          <a:p>
            <a:pPr algn="ctr">
              <a:buNone/>
            </a:pPr>
            <a:r>
              <a:rPr lang="zh-CN" sz="1800" b="0" i="0">
                <a:solidFill>
                  <a:srgbClr val="FF3300"/>
                </a:solidFill>
                <a:latin typeface="Arial"/>
                <a:ea typeface="SimHei" pitchFamily="2" charset="-122"/>
                <a:cs typeface="+mn-cs"/>
              </a:rPr>
              <a:t>满意吗？</a:t>
            </a:r>
          </a:p>
        </p:txBody>
      </p:sp>
      <p:sp>
        <p:nvSpPr>
          <p:cNvPr id="17416" name="Rectangle 10"/>
          <p:cNvSpPr>
            <a:spLocks noChangeArrowheads="1"/>
          </p:cNvSpPr>
          <p:nvPr/>
        </p:nvSpPr>
        <p:spPr bwMode="auto">
          <a:xfrm>
            <a:off x="5753100" y="5600700"/>
            <a:ext cx="1981200" cy="533400"/>
          </a:xfrm>
          <a:prstGeom prst="rect">
            <a:avLst/>
          </a:prstGeom>
          <a:solidFill>
            <a:srgbClr val="00FF00"/>
          </a:solidFill>
          <a:ln w="19050">
            <a:solidFill>
              <a:srgbClr val="00FF00"/>
            </a:solidFill>
            <a:miter lim="800000"/>
            <a:headEnd/>
            <a:tailEnd/>
          </a:ln>
        </p:spPr>
        <p:txBody>
          <a:bodyPr wrap="none" anchor="ctr"/>
          <a:lstStyle/>
          <a:p>
            <a:pPr algn="ctr">
              <a:buNone/>
            </a:pPr>
            <a:r>
              <a:rPr lang="zh-CN" sz="1800" b="0" i="0">
                <a:solidFill>
                  <a:srgbClr val="003300"/>
                </a:solidFill>
                <a:latin typeface="Arial"/>
                <a:ea typeface="SimHei" pitchFamily="2" charset="-122"/>
                <a:cs typeface="+mn-cs"/>
              </a:rPr>
              <a:t>大规模生产</a:t>
            </a:r>
          </a:p>
        </p:txBody>
      </p:sp>
      <p:sp>
        <p:nvSpPr>
          <p:cNvPr id="17417" name="Line 11"/>
          <p:cNvSpPr>
            <a:spLocks noChangeShapeType="1"/>
          </p:cNvSpPr>
          <p:nvPr/>
        </p:nvSpPr>
        <p:spPr bwMode="auto">
          <a:xfrm>
            <a:off x="6743700" y="1562100"/>
            <a:ext cx="0" cy="457200"/>
          </a:xfrm>
          <a:prstGeom prst="line">
            <a:avLst/>
          </a:prstGeom>
          <a:noFill/>
          <a:ln w="19050">
            <a:solidFill>
              <a:schemeClr val="tx1"/>
            </a:solidFill>
            <a:round/>
            <a:headEnd/>
            <a:tailEnd type="triangle" w="lg" len="med"/>
          </a:ln>
        </p:spPr>
        <p:txBody>
          <a:bodyPr/>
          <a:lstStyle/>
          <a:p>
            <a:endParaRPr lang="nl-NL">
              <a:ea typeface="SimHei" pitchFamily="2" charset="-122"/>
            </a:endParaRPr>
          </a:p>
        </p:txBody>
      </p:sp>
      <p:sp>
        <p:nvSpPr>
          <p:cNvPr id="17418" name="Line 12"/>
          <p:cNvSpPr>
            <a:spLocks noChangeShapeType="1"/>
          </p:cNvSpPr>
          <p:nvPr/>
        </p:nvSpPr>
        <p:spPr bwMode="auto">
          <a:xfrm>
            <a:off x="6743700" y="2552700"/>
            <a:ext cx="0" cy="533400"/>
          </a:xfrm>
          <a:prstGeom prst="line">
            <a:avLst/>
          </a:prstGeom>
          <a:noFill/>
          <a:ln w="19050">
            <a:solidFill>
              <a:schemeClr val="tx1"/>
            </a:solidFill>
            <a:round/>
            <a:headEnd/>
            <a:tailEnd type="triangle" w="lg" len="med"/>
          </a:ln>
        </p:spPr>
        <p:txBody>
          <a:bodyPr/>
          <a:lstStyle/>
          <a:p>
            <a:endParaRPr lang="nl-NL">
              <a:ea typeface="SimHei" pitchFamily="2" charset="-122"/>
            </a:endParaRPr>
          </a:p>
        </p:txBody>
      </p:sp>
      <p:sp>
        <p:nvSpPr>
          <p:cNvPr id="17419" name="Line 13"/>
          <p:cNvSpPr>
            <a:spLocks noChangeShapeType="1"/>
          </p:cNvSpPr>
          <p:nvPr/>
        </p:nvSpPr>
        <p:spPr bwMode="auto">
          <a:xfrm>
            <a:off x="6743700" y="3619500"/>
            <a:ext cx="0" cy="457200"/>
          </a:xfrm>
          <a:prstGeom prst="line">
            <a:avLst/>
          </a:prstGeom>
          <a:noFill/>
          <a:ln w="19050">
            <a:solidFill>
              <a:schemeClr val="tx1"/>
            </a:solidFill>
            <a:round/>
            <a:headEnd/>
            <a:tailEnd type="triangle" w="lg" len="med"/>
          </a:ln>
        </p:spPr>
        <p:txBody>
          <a:bodyPr/>
          <a:lstStyle/>
          <a:p>
            <a:endParaRPr lang="nl-NL">
              <a:ea typeface="SimHei" pitchFamily="2" charset="-122"/>
            </a:endParaRPr>
          </a:p>
        </p:txBody>
      </p:sp>
      <p:sp>
        <p:nvSpPr>
          <p:cNvPr id="17420" name="Line 14"/>
          <p:cNvSpPr>
            <a:spLocks noChangeShapeType="1"/>
          </p:cNvSpPr>
          <p:nvPr/>
        </p:nvSpPr>
        <p:spPr bwMode="auto">
          <a:xfrm>
            <a:off x="6743700" y="5143500"/>
            <a:ext cx="0" cy="457200"/>
          </a:xfrm>
          <a:prstGeom prst="line">
            <a:avLst/>
          </a:prstGeom>
          <a:noFill/>
          <a:ln w="19050">
            <a:solidFill>
              <a:schemeClr val="tx1"/>
            </a:solidFill>
            <a:round/>
            <a:headEnd/>
            <a:tailEnd type="triangle" w="lg" len="med"/>
          </a:ln>
        </p:spPr>
        <p:txBody>
          <a:bodyPr/>
          <a:lstStyle/>
          <a:p>
            <a:endParaRPr lang="nl-NL">
              <a:ea typeface="SimHei" pitchFamily="2" charset="-122"/>
            </a:endParaRPr>
          </a:p>
        </p:txBody>
      </p:sp>
      <p:sp>
        <p:nvSpPr>
          <p:cNvPr id="17421" name="Line 15"/>
          <p:cNvSpPr>
            <a:spLocks noChangeShapeType="1"/>
          </p:cNvSpPr>
          <p:nvPr/>
        </p:nvSpPr>
        <p:spPr bwMode="auto">
          <a:xfrm>
            <a:off x="7505700" y="4610100"/>
            <a:ext cx="914400" cy="0"/>
          </a:xfrm>
          <a:prstGeom prst="line">
            <a:avLst/>
          </a:prstGeom>
          <a:noFill/>
          <a:ln w="19050">
            <a:solidFill>
              <a:schemeClr val="tx1"/>
            </a:solidFill>
            <a:round/>
            <a:headEnd/>
            <a:tailEnd type="triangle" w="lg" len="med"/>
          </a:ln>
        </p:spPr>
        <p:txBody>
          <a:bodyPr/>
          <a:lstStyle/>
          <a:p>
            <a:endParaRPr lang="nl-NL">
              <a:ea typeface="SimHei" pitchFamily="2" charset="-122"/>
            </a:endParaRPr>
          </a:p>
        </p:txBody>
      </p:sp>
      <p:sp>
        <p:nvSpPr>
          <p:cNvPr id="17422" name="Line 16"/>
          <p:cNvSpPr>
            <a:spLocks noChangeShapeType="1"/>
          </p:cNvSpPr>
          <p:nvPr/>
        </p:nvSpPr>
        <p:spPr bwMode="auto">
          <a:xfrm flipV="1">
            <a:off x="8420100" y="1257300"/>
            <a:ext cx="0" cy="3352800"/>
          </a:xfrm>
          <a:prstGeom prst="line">
            <a:avLst/>
          </a:prstGeom>
          <a:noFill/>
          <a:ln w="19050">
            <a:solidFill>
              <a:schemeClr val="tx1"/>
            </a:solidFill>
            <a:round/>
            <a:headEnd/>
            <a:tailEnd type="triangle" w="lg" len="med"/>
          </a:ln>
        </p:spPr>
        <p:txBody>
          <a:bodyPr/>
          <a:lstStyle/>
          <a:p>
            <a:endParaRPr lang="nl-NL">
              <a:ea typeface="SimHei" pitchFamily="2" charset="-122"/>
            </a:endParaRPr>
          </a:p>
        </p:txBody>
      </p:sp>
      <p:sp>
        <p:nvSpPr>
          <p:cNvPr id="17423" name="Line 17"/>
          <p:cNvSpPr>
            <a:spLocks noChangeShapeType="1"/>
          </p:cNvSpPr>
          <p:nvPr/>
        </p:nvSpPr>
        <p:spPr bwMode="auto">
          <a:xfrm flipH="1">
            <a:off x="7505700" y="1257300"/>
            <a:ext cx="914400" cy="0"/>
          </a:xfrm>
          <a:prstGeom prst="line">
            <a:avLst/>
          </a:prstGeom>
          <a:noFill/>
          <a:ln w="19050">
            <a:solidFill>
              <a:schemeClr val="tx1"/>
            </a:solidFill>
            <a:round/>
            <a:headEnd/>
            <a:tailEnd type="triangle" w="lg" len="med"/>
          </a:ln>
        </p:spPr>
        <p:txBody>
          <a:bodyPr/>
          <a:lstStyle/>
          <a:p>
            <a:endParaRPr lang="nl-NL">
              <a:ea typeface="SimHei" pitchFamily="2" charset="-122"/>
            </a:endParaRPr>
          </a:p>
        </p:txBody>
      </p:sp>
      <p:sp>
        <p:nvSpPr>
          <p:cNvPr id="17424" name="Text Box 18"/>
          <p:cNvSpPr txBox="1">
            <a:spLocks noChangeArrowheads="1"/>
          </p:cNvSpPr>
          <p:nvPr/>
        </p:nvSpPr>
        <p:spPr bwMode="auto">
          <a:xfrm>
            <a:off x="7658100" y="4229100"/>
            <a:ext cx="415498" cy="369332"/>
          </a:xfrm>
          <a:prstGeom prst="rect">
            <a:avLst/>
          </a:prstGeom>
          <a:noFill/>
          <a:ln w="9525">
            <a:noFill/>
            <a:miter lim="800000"/>
            <a:headEnd/>
            <a:tailEnd/>
          </a:ln>
        </p:spPr>
        <p:txBody>
          <a:bodyPr wrap="none">
            <a:spAutoFit/>
          </a:bodyPr>
          <a:lstStyle/>
          <a:p>
            <a:pPr algn="l">
              <a:buNone/>
            </a:pPr>
            <a:r>
              <a:rPr lang="zh-CN" sz="1800" b="0" i="0">
                <a:solidFill>
                  <a:srgbClr val="FF3300"/>
                </a:solidFill>
                <a:latin typeface="Arial"/>
                <a:ea typeface="SimHei" pitchFamily="2" charset="-122"/>
                <a:cs typeface="+mn-cs"/>
              </a:rPr>
              <a:t>否</a:t>
            </a:r>
          </a:p>
        </p:txBody>
      </p:sp>
      <p:sp>
        <p:nvSpPr>
          <p:cNvPr id="17425" name="Text Box 19"/>
          <p:cNvSpPr txBox="1">
            <a:spLocks noChangeArrowheads="1"/>
          </p:cNvSpPr>
          <p:nvPr/>
        </p:nvSpPr>
        <p:spPr bwMode="auto">
          <a:xfrm>
            <a:off x="6819900" y="5143500"/>
            <a:ext cx="415498" cy="369332"/>
          </a:xfrm>
          <a:prstGeom prst="rect">
            <a:avLst/>
          </a:prstGeom>
          <a:noFill/>
          <a:ln w="9525">
            <a:noFill/>
            <a:miter lim="800000"/>
            <a:headEnd/>
            <a:tailEnd/>
          </a:ln>
        </p:spPr>
        <p:txBody>
          <a:bodyPr wrap="none">
            <a:spAutoFit/>
          </a:bodyPr>
          <a:lstStyle/>
          <a:p>
            <a:pPr algn="l">
              <a:buNone/>
            </a:pPr>
            <a:r>
              <a:rPr lang="zh-CN" sz="1800" b="0" i="0">
                <a:solidFill>
                  <a:srgbClr val="00CC00"/>
                </a:solidFill>
                <a:latin typeface="Arial"/>
                <a:ea typeface="SimHei" pitchFamily="2" charset="-122"/>
                <a:cs typeface="+mn-cs"/>
              </a:rPr>
              <a:t>是</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使用对称</a:t>
            </a:r>
          </a:p>
        </p:txBody>
      </p:sp>
      <p:pic>
        <p:nvPicPr>
          <p:cNvPr id="45059" name="Picture 5"/>
          <p:cNvPicPr>
            <a:picLocks noGrp="1" noChangeArrowheads="1"/>
          </p:cNvPicPr>
          <p:nvPr>
            <p:ph idx="1"/>
          </p:nvPr>
        </p:nvPicPr>
        <p:blipFill>
          <a:blip r:embed="rId2" cstate="print"/>
          <a:srcRect/>
          <a:stretch>
            <a:fillRect/>
          </a:stretch>
        </p:blipFill>
        <p:spPr>
          <a:xfrm>
            <a:off x="6781800" y="1066800"/>
            <a:ext cx="1981200" cy="1905000"/>
          </a:xfrm>
          <a:noFill/>
        </p:spPr>
      </p:pic>
      <p:pic>
        <p:nvPicPr>
          <p:cNvPr id="45060" name="Picture 4"/>
          <p:cNvPicPr>
            <a:picLocks noChangeAspect="1" noChangeArrowheads="1"/>
          </p:cNvPicPr>
          <p:nvPr/>
        </p:nvPicPr>
        <p:blipFill>
          <a:blip r:embed="rId3" cstate="print"/>
          <a:srcRect/>
          <a:stretch>
            <a:fillRect/>
          </a:stretch>
        </p:blipFill>
        <p:spPr bwMode="auto">
          <a:xfrm>
            <a:off x="6705600" y="3657600"/>
            <a:ext cx="1981200" cy="2105025"/>
          </a:xfrm>
          <a:prstGeom prst="rect">
            <a:avLst/>
          </a:prstGeom>
          <a:noFill/>
          <a:ln w="9525">
            <a:noFill/>
            <a:miter lim="800000"/>
            <a:headEnd/>
            <a:tailEnd/>
          </a:ln>
        </p:spPr>
      </p:pic>
      <p:sp>
        <p:nvSpPr>
          <p:cNvPr id="45061" name="Text Box 6"/>
          <p:cNvSpPr txBox="1">
            <a:spLocks noChangeArrowheads="1"/>
          </p:cNvSpPr>
          <p:nvPr/>
        </p:nvSpPr>
        <p:spPr bwMode="auto">
          <a:xfrm>
            <a:off x="533400" y="1600200"/>
            <a:ext cx="5105400" cy="457200"/>
          </a:xfrm>
          <a:prstGeom prst="rect">
            <a:avLst/>
          </a:prstGeom>
          <a:noFill/>
          <a:ln w="9525">
            <a:noFill/>
            <a:miter lim="800000"/>
            <a:headEnd/>
            <a:tailEnd/>
          </a:ln>
        </p:spPr>
        <p:txBody>
          <a:bodyPr>
            <a:spAutoFit/>
          </a:bodyPr>
          <a:lstStyle/>
          <a:p>
            <a:pPr algn="just">
              <a:spcBef>
                <a:spcPct val="50000"/>
              </a:spcBef>
            </a:pPr>
            <a:endParaRPr lang="en-US">
              <a:ea typeface="SimHei" pitchFamily="2" charset="-122"/>
            </a:endParaRPr>
          </a:p>
        </p:txBody>
      </p:sp>
      <p:sp>
        <p:nvSpPr>
          <p:cNvPr id="32774" name="Rectangle 7"/>
          <p:cNvSpPr>
            <a:spLocks noChangeArrowheads="1"/>
          </p:cNvSpPr>
          <p:nvPr/>
        </p:nvSpPr>
        <p:spPr bwMode="auto">
          <a:xfrm>
            <a:off x="228600" y="1143000"/>
            <a:ext cx="6248400" cy="5105400"/>
          </a:xfrm>
          <a:prstGeom prst="rect">
            <a:avLst/>
          </a:prstGeom>
          <a:noFill/>
          <a:ln>
            <a:noFill/>
          </a:ln>
          <a:extLst>
            <a:ext uri="{909E8E84-426E-40DD-AFC4-6F175D3DCCD1}"/>
            <a:ext uri="{91240B29-F687-4F45-9708-019B960494DF}"/>
          </a:extLst>
        </p:spPr>
        <p:txBody>
          <a:bodyPr/>
          <a:lstStyle/>
          <a:p>
            <a:pPr marL="234909" indent="-234909" algn="just">
              <a:lnSpc>
                <a:spcPct val="95000"/>
              </a:lnSpc>
              <a:spcBef>
                <a:spcPts val="400"/>
              </a:spcBef>
              <a:buFont typeface="Wingdings"/>
              <a:buChar char="§"/>
            </a:pPr>
            <a:r>
              <a:rPr lang="zh-CN" sz="2400" b="0" i="0">
                <a:solidFill>
                  <a:schemeClr val="tx1"/>
                </a:solidFill>
                <a:latin typeface="Arial Narrow"/>
                <a:ea typeface="SimHei" pitchFamily="2" charset="-122"/>
                <a:cs typeface="+mn-cs"/>
              </a:rPr>
              <a:t>使用对称可以减少问题大小和改善结果。</a:t>
            </a:r>
          </a:p>
          <a:p>
            <a:pPr marL="234909" indent="-234909" algn="just">
              <a:lnSpc>
                <a:spcPct val="95000"/>
              </a:lnSpc>
              <a:spcBef>
                <a:spcPts val="400"/>
              </a:spcBef>
              <a:buFont typeface="Wingdings"/>
              <a:buChar char="§"/>
            </a:pPr>
            <a:r>
              <a:rPr lang="zh-CN" sz="2400" b="0" i="0">
                <a:solidFill>
                  <a:schemeClr val="tx1"/>
                </a:solidFill>
                <a:latin typeface="Arial Narrow"/>
                <a:ea typeface="SimHei" pitchFamily="2" charset="-122"/>
                <a:cs typeface="+mn-cs"/>
              </a:rPr>
              <a:t>对称要求几何体、载荷、材料属性和约束都是对称的。</a:t>
            </a:r>
          </a:p>
          <a:p>
            <a:pPr marL="234909" indent="-234909" algn="just">
              <a:lnSpc>
                <a:spcPct val="95000"/>
              </a:lnSpc>
              <a:spcBef>
                <a:spcPts val="400"/>
              </a:spcBef>
              <a:buFont typeface="Wingdings"/>
              <a:buChar char="§"/>
            </a:pPr>
            <a:r>
              <a:rPr lang="zh-CN" sz="2400" b="0" i="0">
                <a:solidFill>
                  <a:schemeClr val="tx1"/>
                </a:solidFill>
                <a:latin typeface="Arial Narrow"/>
                <a:ea typeface="SimHei" pitchFamily="2" charset="-122"/>
                <a:cs typeface="+mn-cs"/>
              </a:rPr>
              <a:t>对称约束的要求：</a:t>
            </a:r>
          </a:p>
          <a:p>
            <a:pPr marL="634959" lvl="1" indent="-285750" algn="just">
              <a:lnSpc>
                <a:spcPct val="90000"/>
              </a:lnSpc>
              <a:spcBef>
                <a:spcPts val="400"/>
              </a:spcBef>
              <a:buFont typeface="Arial"/>
              <a:buChar char="–"/>
            </a:pPr>
            <a:r>
              <a:rPr lang="zh-CN" sz="2000" b="0" i="0">
                <a:solidFill>
                  <a:schemeClr val="tx1"/>
                </a:solidFill>
                <a:latin typeface="Arial Narrow"/>
                <a:ea typeface="SimHei" pitchFamily="2" charset="-122"/>
                <a:cs typeface="+mn-cs"/>
              </a:rPr>
              <a:t>实体模型： 防止与对称基准面重合的所有面朝法线方向移动。 </a:t>
            </a:r>
          </a:p>
          <a:p>
            <a:pPr marL="634959" lvl="1" indent="-285750" algn="just">
              <a:lnSpc>
                <a:spcPct val="90000"/>
              </a:lnSpc>
              <a:spcBef>
                <a:spcPts val="400"/>
              </a:spcBef>
              <a:buFont typeface="Arial"/>
              <a:buChar char="–"/>
            </a:pPr>
            <a:r>
              <a:rPr lang="zh-CN" sz="2000" b="0" i="0">
                <a:solidFill>
                  <a:schemeClr val="tx1"/>
                </a:solidFill>
                <a:latin typeface="Arial Narrow"/>
                <a:ea typeface="SimHei" pitchFamily="2" charset="-122"/>
                <a:cs typeface="+mn-cs"/>
              </a:rPr>
              <a:t>壳体模型： 应防止与对称基准面重合的所有边线朝法线方向移动和围绕其他两个正交方向旋转。 </a:t>
            </a:r>
          </a:p>
          <a:p>
            <a:pPr marL="234909" indent="-234909" algn="just">
              <a:lnSpc>
                <a:spcPct val="95000"/>
              </a:lnSpc>
              <a:spcBef>
                <a:spcPts val="400"/>
              </a:spcBef>
              <a:buFont typeface="Wingdings"/>
              <a:buChar char="§"/>
            </a:pPr>
            <a:r>
              <a:rPr lang="zh-CN" sz="2400" b="0" i="0">
                <a:solidFill>
                  <a:schemeClr val="tx1"/>
                </a:solidFill>
                <a:latin typeface="Arial Narrow"/>
                <a:ea typeface="SimHei" pitchFamily="2" charset="-122"/>
                <a:cs typeface="+mn-cs"/>
              </a:rPr>
              <a:t>在频率和扭曲算例中应避免使用对称约束。</a:t>
            </a:r>
          </a:p>
        </p:txBody>
      </p:sp>
      <p:sp>
        <p:nvSpPr>
          <p:cNvPr id="45063" name="Text Box 8"/>
          <p:cNvSpPr txBox="1">
            <a:spLocks noChangeArrowheads="1"/>
          </p:cNvSpPr>
          <p:nvPr/>
        </p:nvSpPr>
        <p:spPr bwMode="auto">
          <a:xfrm>
            <a:off x="7010400" y="3048000"/>
            <a:ext cx="1752600" cy="523220"/>
          </a:xfrm>
          <a:prstGeom prst="rect">
            <a:avLst/>
          </a:prstGeom>
          <a:noFill/>
          <a:ln w="9525">
            <a:noFill/>
            <a:miter lim="800000"/>
            <a:headEnd/>
            <a:tailEnd/>
          </a:ln>
        </p:spPr>
        <p:txBody>
          <a:bodyPr wrap="square">
            <a:spAutoFit/>
          </a:bodyPr>
          <a:lstStyle/>
          <a:p>
            <a:pPr algn="just">
              <a:spcBef>
                <a:spcPct val="50000"/>
              </a:spcBef>
              <a:buNone/>
            </a:pPr>
            <a:r>
              <a:rPr lang="zh-CN" sz="1400" b="0" i="0">
                <a:solidFill>
                  <a:schemeClr val="tx1"/>
                </a:solidFill>
                <a:latin typeface="Arial"/>
                <a:ea typeface="SimHei" pitchFamily="2" charset="-122"/>
                <a:cs typeface="+mn-cs"/>
              </a:rPr>
              <a:t>模型相对于一个基准面对称。</a:t>
            </a:r>
          </a:p>
        </p:txBody>
      </p:sp>
      <p:sp>
        <p:nvSpPr>
          <p:cNvPr id="45064" name="Text Box 9"/>
          <p:cNvSpPr txBox="1">
            <a:spLocks noChangeArrowheads="1"/>
          </p:cNvSpPr>
          <p:nvPr/>
        </p:nvSpPr>
        <p:spPr bwMode="auto">
          <a:xfrm>
            <a:off x="7162800" y="5791200"/>
            <a:ext cx="1524000" cy="523220"/>
          </a:xfrm>
          <a:prstGeom prst="rect">
            <a:avLst/>
          </a:prstGeom>
          <a:noFill/>
          <a:ln w="9525">
            <a:noFill/>
            <a:miter lim="800000"/>
            <a:headEnd/>
            <a:tailEnd/>
          </a:ln>
        </p:spPr>
        <p:txBody>
          <a:bodyPr wrap="square">
            <a:spAutoFit/>
          </a:bodyPr>
          <a:lstStyle/>
          <a:p>
            <a:pPr algn="just">
              <a:spcBef>
                <a:spcPct val="50000"/>
              </a:spcBef>
              <a:buNone/>
            </a:pPr>
            <a:r>
              <a:rPr lang="zh-CN" sz="1400" b="0" i="0">
                <a:solidFill>
                  <a:schemeClr val="tx1"/>
                </a:solidFill>
                <a:latin typeface="Arial"/>
                <a:ea typeface="SimHei" pitchFamily="2" charset="-122"/>
                <a:cs typeface="+mn-cs"/>
              </a:rPr>
              <a:t>半边模型应用了对称约束。</a:t>
            </a:r>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壳网格</a:t>
            </a:r>
          </a:p>
        </p:txBody>
      </p:sp>
      <p:sp>
        <p:nvSpPr>
          <p:cNvPr id="46083" name="Rectangle 3"/>
          <p:cNvSpPr>
            <a:spLocks noGrp="1" noChangeArrowheads="1"/>
          </p:cNvSpPr>
          <p:nvPr>
            <p:ph idx="1"/>
          </p:nvPr>
        </p:nvSpPr>
        <p:spPr>
          <a:xfrm>
            <a:off x="228600" y="1143000"/>
            <a:ext cx="8686800" cy="4648200"/>
          </a:xfrm>
        </p:spPr>
        <p:txBody>
          <a:bodyPr/>
          <a:lstStyle/>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您可以使用壳网格，而非实体网格来为薄壁零件建立模型。</a:t>
            </a:r>
          </a:p>
          <a:p>
            <a:pPr marL="342900" indent="-342900" algn="just">
              <a:spcBef>
                <a:spcPct val="20000"/>
              </a:spcBef>
              <a:spcAft>
                <a:spcPct val="0"/>
              </a:spcAft>
              <a:buNone/>
            </a:pPr>
            <a:endParaRPr lang="en-US" smtClean="0">
              <a:ea typeface="SimHei" pitchFamily="2" charset="-122"/>
            </a:endParaRPr>
          </a:p>
          <a:p>
            <a:pPr marL="342900" indent="-342900" algn="just">
              <a:spcBef>
                <a:spcPct val="20000"/>
              </a:spcBef>
              <a:spcAft>
                <a:spcPct val="0"/>
              </a:spcAft>
              <a:buFont typeface="Wingdings"/>
              <a:buChar char="§"/>
            </a:pPr>
            <a:endParaRPr lang="en-US" smtClean="0">
              <a:ea typeface="SimHei" pitchFamily="2" charset="-122"/>
            </a:endParaRPr>
          </a:p>
          <a:p>
            <a:pPr marL="342900" indent="-342900" algn="just">
              <a:spcBef>
                <a:spcPct val="20000"/>
              </a:spcBef>
              <a:spcAft>
                <a:spcPct val="0"/>
              </a:spcAft>
              <a:buFont typeface="Wingdings"/>
              <a:buChar char="§"/>
            </a:pPr>
            <a:endParaRPr lang="en-US" smtClean="0">
              <a:ea typeface="SimHei" pitchFamily="2" charset="-122"/>
            </a:endParaRPr>
          </a:p>
          <a:p>
            <a:pPr marL="342900" indent="-342900" algn="just">
              <a:spcBef>
                <a:spcPct val="20000"/>
              </a:spcBef>
              <a:spcAft>
                <a:spcPct val="0"/>
              </a:spcAft>
              <a:buFont typeface="Wingdings"/>
              <a:buChar char="§"/>
            </a:pPr>
            <a:endParaRPr lang="en-US" smtClean="0">
              <a:ea typeface="SimHei" pitchFamily="2" charset="-122"/>
            </a:endParaRPr>
          </a:p>
          <a:p>
            <a:pPr marL="342900" indent="-342900" algn="just">
              <a:spcBef>
                <a:spcPct val="20000"/>
              </a:spcBef>
              <a:spcAft>
                <a:spcPct val="0"/>
              </a:spcAft>
              <a:buNone/>
            </a:pPr>
            <a:endParaRPr lang="en-US" smtClean="0">
              <a:ea typeface="SimHei" pitchFamily="2" charset="-122"/>
            </a:endParaRPr>
          </a:p>
          <a:p>
            <a:pPr marL="342900" indent="-342900" algn="just">
              <a:spcBef>
                <a:spcPct val="20000"/>
              </a:spcBef>
              <a:spcAft>
                <a:spcPct val="0"/>
              </a:spcAft>
              <a:buNone/>
            </a:pPr>
            <a:r>
              <a:rPr lang="zh-CN" sz="2400" b="0" i="0">
                <a:solidFill>
                  <a:srgbClr val="4B575F"/>
                </a:solidFill>
                <a:latin typeface="Arial Narrow"/>
                <a:ea typeface="SimHei" pitchFamily="2" charset="-122"/>
                <a:cs typeface="+mn-cs"/>
              </a:rPr>
              <a:t>壳元素可抵制膜片和折弯力。</a:t>
            </a:r>
          </a:p>
        </p:txBody>
      </p:sp>
      <p:pic>
        <p:nvPicPr>
          <p:cNvPr id="46084" name="Picture 8" descr="shell_model"/>
          <p:cNvPicPr>
            <a:picLocks noChangeAspect="1" noChangeArrowheads="1"/>
          </p:cNvPicPr>
          <p:nvPr/>
        </p:nvPicPr>
        <p:blipFill>
          <a:blip r:embed="rId2" cstate="print"/>
          <a:srcRect/>
          <a:stretch>
            <a:fillRect/>
          </a:stretch>
        </p:blipFill>
        <p:spPr bwMode="auto">
          <a:xfrm>
            <a:off x="5334000" y="1828800"/>
            <a:ext cx="2057400" cy="1741488"/>
          </a:xfrm>
          <a:prstGeom prst="rect">
            <a:avLst/>
          </a:prstGeom>
          <a:noFill/>
          <a:ln w="9525">
            <a:noFill/>
            <a:miter lim="800000"/>
            <a:headEnd/>
            <a:tailEnd/>
          </a:ln>
        </p:spPr>
      </p:pic>
      <p:pic>
        <p:nvPicPr>
          <p:cNvPr id="46085" name="Picture 16" descr="thin_part_shell"/>
          <p:cNvPicPr>
            <a:picLocks noChangeAspect="1" noChangeArrowheads="1"/>
          </p:cNvPicPr>
          <p:nvPr/>
        </p:nvPicPr>
        <p:blipFill>
          <a:blip r:embed="rId3" cstate="print"/>
          <a:srcRect/>
          <a:stretch>
            <a:fillRect/>
          </a:stretch>
        </p:blipFill>
        <p:spPr bwMode="auto">
          <a:xfrm>
            <a:off x="2362200" y="1828800"/>
            <a:ext cx="2133600" cy="18891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a:noFill/>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壳网格</a:t>
            </a:r>
          </a:p>
        </p:txBody>
      </p:sp>
      <p:sp>
        <p:nvSpPr>
          <p:cNvPr id="47107" name="Rectangle 5"/>
          <p:cNvSpPr>
            <a:spLocks noGrp="1" noChangeArrowheads="1"/>
          </p:cNvSpPr>
          <p:nvPr>
            <p:ph idx="1"/>
          </p:nvPr>
        </p:nvSpPr>
        <p:spPr>
          <a:xfrm>
            <a:off x="201613" y="1296988"/>
            <a:ext cx="8650287" cy="4951412"/>
          </a:xfrm>
        </p:spPr>
        <p:txBody>
          <a:bodyPr/>
          <a:lstStyle/>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草图质量的壳网格使用的线性三角形元素，元素包含三个角节点。</a:t>
            </a:r>
          </a:p>
          <a:p>
            <a:pPr marL="342900" indent="-342900" algn="just">
              <a:spcBef>
                <a:spcPct val="20000"/>
              </a:spcBef>
              <a:spcAft>
                <a:spcPct val="0"/>
              </a:spcAft>
              <a:buNone/>
            </a:pPr>
            <a:endParaRPr lang="en-US" smtClean="0">
              <a:ea typeface="SimHei" pitchFamily="2" charset="-122"/>
            </a:endParaRPr>
          </a:p>
          <a:p>
            <a:pPr marL="342900" indent="-342900" algn="just">
              <a:spcBef>
                <a:spcPct val="20000"/>
              </a:spcBef>
              <a:spcAft>
                <a:spcPct val="0"/>
              </a:spcAft>
              <a:buNone/>
            </a:pPr>
            <a:endParaRPr lang="en-US" smtClean="0">
              <a:ea typeface="SimHei" pitchFamily="2" charset="-122"/>
            </a:endParaRPr>
          </a:p>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高质量的壳网格使用抛物线形的三角形元素，元素包含三个角节点和三个边线中点节点。</a:t>
            </a:r>
          </a:p>
        </p:txBody>
      </p:sp>
      <p:pic>
        <p:nvPicPr>
          <p:cNvPr id="47108" name="Picture 8" descr="draft_quality_shell"/>
          <p:cNvPicPr>
            <a:picLocks noChangeAspect="1" noChangeArrowheads="1"/>
          </p:cNvPicPr>
          <p:nvPr/>
        </p:nvPicPr>
        <p:blipFill>
          <a:blip r:embed="rId2" cstate="print"/>
          <a:srcRect/>
          <a:stretch>
            <a:fillRect/>
          </a:stretch>
        </p:blipFill>
        <p:spPr bwMode="auto">
          <a:xfrm>
            <a:off x="4038600" y="1970087"/>
            <a:ext cx="914400" cy="849313"/>
          </a:xfrm>
          <a:prstGeom prst="rect">
            <a:avLst/>
          </a:prstGeom>
          <a:noFill/>
          <a:ln w="9525">
            <a:noFill/>
            <a:miter lim="800000"/>
            <a:headEnd/>
            <a:tailEnd/>
          </a:ln>
        </p:spPr>
      </p:pic>
      <p:sp>
        <p:nvSpPr>
          <p:cNvPr id="34821" name="Rectangle 9"/>
          <p:cNvSpPr>
            <a:spLocks noChangeArrowheads="1"/>
          </p:cNvSpPr>
          <p:nvPr/>
        </p:nvSpPr>
        <p:spPr bwMode="auto">
          <a:xfrm>
            <a:off x="228600" y="4800600"/>
            <a:ext cx="8650288" cy="1219200"/>
          </a:xfrm>
          <a:prstGeom prst="rect">
            <a:avLst/>
          </a:prstGeom>
          <a:noFill/>
          <a:ln>
            <a:noFill/>
          </a:ln>
          <a:extLst>
            <a:ext uri="{909E8E84-426E-40DD-AFC4-6F175D3DCCD1}"/>
            <a:ext uri="{91240B29-F687-4F45-9708-019B960494DF}"/>
          </a:extLst>
        </p:spPr>
        <p:txBody>
          <a:bodyPr/>
          <a:lstStyle/>
          <a:p>
            <a:pPr marL="234909" indent="-234909" algn="just">
              <a:buFont typeface="Wingdings"/>
              <a:buChar char="§"/>
            </a:pPr>
            <a:r>
              <a:rPr lang="zh-CN" sz="2400" b="0" i="0">
                <a:solidFill>
                  <a:schemeClr val="tx1"/>
                </a:solidFill>
                <a:latin typeface="Arial Narrow"/>
                <a:ea typeface="SimHei" pitchFamily="2" charset="-122"/>
                <a:cs typeface="+mn-cs"/>
              </a:rPr>
              <a:t>壳元素的每个节点都有</a:t>
            </a:r>
            <a:r>
              <a:rPr lang="zh-CN" sz="2400" b="0" i="0">
                <a:solidFill>
                  <a:srgbClr val="315273"/>
                </a:solidFill>
                <a:latin typeface="Arial Narrow"/>
                <a:ea typeface="SimHei" pitchFamily="2" charset="-122"/>
                <a:cs typeface="+mn-cs"/>
              </a:rPr>
              <a:t>六个</a:t>
            </a:r>
            <a:r>
              <a:rPr lang="zh-CN" sz="2400" b="0" i="0">
                <a:solidFill>
                  <a:schemeClr val="tx1"/>
                </a:solidFill>
                <a:latin typeface="Arial Narrow"/>
                <a:ea typeface="SimHei" pitchFamily="2" charset="-122"/>
                <a:cs typeface="+mn-cs"/>
              </a:rPr>
              <a:t> DOF： 三个平移自由度（整体 X、Y、Z 方向）和三个旋转自由度（围绕着整体 X、Y 和 Z 轴）</a:t>
            </a:r>
          </a:p>
        </p:txBody>
      </p:sp>
      <p:pic>
        <p:nvPicPr>
          <p:cNvPr id="47110" name="Picture 11"/>
          <p:cNvPicPr>
            <a:picLocks noChangeAspect="1" noChangeArrowheads="1"/>
          </p:cNvPicPr>
          <p:nvPr/>
        </p:nvPicPr>
        <p:blipFill>
          <a:blip r:embed="rId3" cstate="print"/>
          <a:srcRect/>
          <a:stretch>
            <a:fillRect/>
          </a:stretch>
        </p:blipFill>
        <p:spPr bwMode="auto">
          <a:xfrm>
            <a:off x="4038600" y="3829050"/>
            <a:ext cx="1066800" cy="971550"/>
          </a:xfrm>
          <a:prstGeom prst="rect">
            <a:avLst/>
          </a:prstGeom>
          <a:noFill/>
          <a:ln w="9525">
            <a:noFill/>
            <a:miter lim="800000"/>
            <a:headEnd/>
            <a:tailEnd/>
          </a:ln>
        </p:spPr>
      </p:pic>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用于静态算例的自适应方法</a:t>
            </a:r>
          </a:p>
        </p:txBody>
      </p:sp>
      <p:sp>
        <p:nvSpPr>
          <p:cNvPr id="48131" name="Rectangle 3"/>
          <p:cNvSpPr>
            <a:spLocks noGrp="1" noChangeArrowheads="1"/>
          </p:cNvSpPr>
          <p:nvPr>
            <p:ph idx="1"/>
          </p:nvPr>
        </p:nvSpPr>
        <p:spPr>
          <a:xfrm>
            <a:off x="228600" y="1295400"/>
            <a:ext cx="5421086" cy="4724400"/>
          </a:xfrm>
        </p:spPr>
        <p:txBody>
          <a:bodyPr/>
          <a:lstStyle/>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临界区域是指包含集中力和不规则几何体（锐角）的位置，该位置会出现应力集中的情况。</a:t>
            </a:r>
          </a:p>
          <a:p>
            <a:pPr marL="342900" indent="-342900" algn="just">
              <a:lnSpc>
                <a:spcPct val="85000"/>
              </a:lnSpc>
              <a:spcBef>
                <a:spcPct val="20000"/>
              </a:spcBef>
              <a:spcAft>
                <a:spcPct val="0"/>
              </a:spcAft>
              <a:buFont typeface="Wingdings"/>
              <a:buChar char="§"/>
            </a:pPr>
            <a:endParaRPr lang="en-US" smtClean="0">
              <a:ea typeface="SimHei" pitchFamily="2" charset="-122"/>
            </a:endParaRPr>
          </a:p>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在这些临界区域，相邻元素在共同节点上的结果截然不同。 自适应方法可以自动提高结果的准确性。</a:t>
            </a:r>
          </a:p>
          <a:p>
            <a:pPr marL="342900" indent="-342900" algn="just">
              <a:lnSpc>
                <a:spcPct val="85000"/>
              </a:lnSpc>
              <a:spcBef>
                <a:spcPct val="20000"/>
              </a:spcBef>
              <a:spcAft>
                <a:spcPct val="0"/>
              </a:spcAft>
              <a:buFont typeface="Wingdings"/>
              <a:buChar char="§"/>
            </a:pPr>
            <a:endParaRPr lang="en-US" smtClean="0">
              <a:ea typeface="SimHei" pitchFamily="2" charset="-122"/>
            </a:endParaRPr>
          </a:p>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自适应方法基于误差估计和曲线拟合技术</a:t>
            </a:r>
            <a:r>
              <a:rPr lang="zh-CN" sz="2000" b="0" i="0">
                <a:solidFill>
                  <a:srgbClr val="4B575F"/>
                </a:solidFill>
                <a:latin typeface="Arial Narrow"/>
                <a:ea typeface="SimHei" pitchFamily="2" charset="-122"/>
                <a:cs typeface="+mn-cs"/>
              </a:rPr>
              <a:t>。</a:t>
            </a:r>
          </a:p>
        </p:txBody>
      </p:sp>
      <p:pic>
        <p:nvPicPr>
          <p:cNvPr id="48132" name="Picture 11"/>
          <p:cNvPicPr>
            <a:picLocks noChangeAspect="1" noChangeArrowheads="1"/>
          </p:cNvPicPr>
          <p:nvPr/>
        </p:nvPicPr>
        <p:blipFill>
          <a:blip r:embed="rId2" cstate="print"/>
          <a:srcRect/>
          <a:stretch>
            <a:fillRect/>
          </a:stretch>
        </p:blipFill>
        <p:spPr bwMode="auto">
          <a:xfrm>
            <a:off x="5791200" y="1447800"/>
            <a:ext cx="3119438" cy="40195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用于静态算例的自适应方法</a:t>
            </a:r>
          </a:p>
        </p:txBody>
      </p:sp>
      <p:sp>
        <p:nvSpPr>
          <p:cNvPr id="49155" name="Rectangle 3"/>
          <p:cNvSpPr>
            <a:spLocks noGrp="1" noChangeArrowheads="1"/>
          </p:cNvSpPr>
          <p:nvPr>
            <p:ph idx="1"/>
          </p:nvPr>
        </p:nvSpPr>
        <p:spPr>
          <a:xfrm>
            <a:off x="304801" y="3429000"/>
            <a:ext cx="5018313" cy="2438400"/>
          </a:xfrm>
        </p:spPr>
        <p:txBody>
          <a:bodyPr/>
          <a:lstStyle/>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P </a:t>
            </a:r>
            <a:r>
              <a:rPr lang="zh-CN" sz="2400" b="0" i="0">
                <a:solidFill>
                  <a:srgbClr val="EF8B2B"/>
                </a:solidFill>
                <a:latin typeface="Arial Narrow"/>
                <a:ea typeface="SimHei" pitchFamily="2" charset="-122"/>
                <a:cs typeface="+mn-cs"/>
              </a:rPr>
              <a:t>自适应</a:t>
            </a:r>
            <a:r>
              <a:rPr lang="zh-CN" sz="2400" b="0" i="0">
                <a:solidFill>
                  <a:srgbClr val="4B575F"/>
                </a:solidFill>
                <a:latin typeface="Arial Narrow"/>
                <a:ea typeface="SimHei" pitchFamily="2" charset="-122"/>
                <a:cs typeface="+mn-cs"/>
              </a:rPr>
              <a:t>方法使用更高的元素阶数（位移场的多项式阶数）来减少误差。 它不会改变元素大小。</a:t>
            </a:r>
          </a:p>
        </p:txBody>
      </p:sp>
      <p:pic>
        <p:nvPicPr>
          <p:cNvPr id="49156" name="Picture 5"/>
          <p:cNvPicPr>
            <a:picLocks noChangeAspect="1" noChangeArrowheads="1"/>
          </p:cNvPicPr>
          <p:nvPr/>
        </p:nvPicPr>
        <p:blipFill>
          <a:blip r:embed="rId2" cstate="print"/>
          <a:srcRect/>
          <a:stretch>
            <a:fillRect/>
          </a:stretch>
        </p:blipFill>
        <p:spPr bwMode="auto">
          <a:xfrm>
            <a:off x="5810250" y="1524000"/>
            <a:ext cx="2924175" cy="3638550"/>
          </a:xfrm>
          <a:prstGeom prst="rect">
            <a:avLst/>
          </a:prstGeom>
          <a:noFill/>
          <a:ln w="9525">
            <a:noFill/>
            <a:miter lim="800000"/>
            <a:headEnd/>
            <a:tailEnd/>
          </a:ln>
        </p:spPr>
      </p:pic>
      <p:sp>
        <p:nvSpPr>
          <p:cNvPr id="36869" name="Rectangle 6"/>
          <p:cNvSpPr>
            <a:spLocks noChangeArrowheads="1"/>
          </p:cNvSpPr>
          <p:nvPr/>
        </p:nvSpPr>
        <p:spPr bwMode="auto">
          <a:xfrm>
            <a:off x="304800" y="1676400"/>
            <a:ext cx="5344886" cy="1143000"/>
          </a:xfrm>
          <a:prstGeom prst="rect">
            <a:avLst/>
          </a:prstGeom>
          <a:noFill/>
          <a:ln>
            <a:noFill/>
          </a:ln>
          <a:extLst>
            <a:ext uri="{909E8E84-426E-40DD-AFC4-6F175D3DCCD1}"/>
            <a:ext uri="{91240B29-F687-4F45-9708-019B960494DF}"/>
          </a:extLst>
        </p:spPr>
        <p:txBody>
          <a:bodyPr/>
          <a:lstStyle/>
          <a:p>
            <a:pPr marL="234909" indent="-234909" algn="just">
              <a:lnSpc>
                <a:spcPct val="75000"/>
              </a:lnSpc>
              <a:spcBef>
                <a:spcPct val="50000"/>
              </a:spcBef>
              <a:buFont typeface="Wingdings"/>
              <a:buChar char="§"/>
            </a:pPr>
            <a:r>
              <a:rPr lang="zh-CN" sz="2400" b="0" i="0">
                <a:solidFill>
                  <a:schemeClr val="tx1"/>
                </a:solidFill>
                <a:latin typeface="Arial Narrow"/>
                <a:ea typeface="SimHei" pitchFamily="2" charset="-122"/>
                <a:cs typeface="+mn-cs"/>
              </a:rPr>
              <a:t>H </a:t>
            </a:r>
            <a:r>
              <a:rPr lang="zh-CN" sz="2400" b="0" i="0">
                <a:solidFill>
                  <a:srgbClr val="EF8B2B"/>
                </a:solidFill>
                <a:latin typeface="Arial Narrow"/>
                <a:ea typeface="SimHei" pitchFamily="2" charset="-122"/>
                <a:cs typeface="+mn-cs"/>
              </a:rPr>
              <a:t>自适应</a:t>
            </a:r>
            <a:r>
              <a:rPr lang="zh-CN" sz="2400" b="0" i="0">
                <a:solidFill>
                  <a:schemeClr val="tx1"/>
                </a:solidFill>
                <a:latin typeface="Arial Narrow"/>
                <a:ea typeface="SimHei" pitchFamily="2" charset="-122"/>
                <a:cs typeface="+mn-cs"/>
              </a:rPr>
              <a:t>方法通过在临界区域使用更多的元素对网格进行细化（更小的元素大小）。</a:t>
            </a:r>
          </a:p>
        </p:txBody>
      </p:sp>
      <p:sp>
        <p:nvSpPr>
          <p:cNvPr id="6" name="TextBox 5"/>
          <p:cNvSpPr txBox="1"/>
          <p:nvPr/>
        </p:nvSpPr>
        <p:spPr>
          <a:xfrm>
            <a:off x="7827644" y="2760345"/>
            <a:ext cx="935356" cy="307777"/>
          </a:xfrm>
          <a:prstGeom prst="rect">
            <a:avLst/>
          </a:prstGeom>
          <a:solidFill>
            <a:schemeClr val="bg1"/>
          </a:solidFill>
        </p:spPr>
        <p:txBody>
          <a:bodyPr wrap="square" lIns="0" tIns="0" rIns="0" bIns="0" rtlCol="0">
            <a:spAutoFit/>
          </a:bodyPr>
          <a:lstStyle/>
          <a:p>
            <a:pPr algn="just">
              <a:buNone/>
            </a:pPr>
            <a:r>
              <a:rPr lang="nl-NL" sz="1000" b="1" i="0">
                <a:solidFill>
                  <a:srgbClr val="FF0000"/>
                </a:solidFill>
                <a:latin typeface="Arial"/>
                <a:ea typeface="SimHei" pitchFamily="2" charset="-122"/>
                <a:cs typeface="+mn-cs"/>
              </a:rPr>
              <a:t>粗糙网格 </a:t>
            </a:r>
          </a:p>
          <a:p>
            <a:pPr algn="just">
              <a:buNone/>
            </a:pPr>
            <a:r>
              <a:rPr lang="nl-NL" sz="1000" b="1" i="0">
                <a:solidFill>
                  <a:srgbClr val="FF0000"/>
                </a:solidFill>
                <a:latin typeface="Arial"/>
                <a:ea typeface="SimHei" pitchFamily="2" charset="-122"/>
                <a:cs typeface="+mn-cs"/>
              </a:rPr>
              <a:t>（无自适应）</a:t>
            </a:r>
            <a:endParaRPr lang="nl-NL" sz="1000" b="1" dirty="0">
              <a:solidFill>
                <a:srgbClr val="FF0000"/>
              </a:solidFill>
              <a:ea typeface="SimHei" pitchFamily="2" charset="-122"/>
            </a:endParaRPr>
          </a:p>
        </p:txBody>
      </p:sp>
      <p:sp>
        <p:nvSpPr>
          <p:cNvPr id="7" name="TextBox 6"/>
          <p:cNvSpPr txBox="1"/>
          <p:nvPr/>
        </p:nvSpPr>
        <p:spPr>
          <a:xfrm>
            <a:off x="7795260" y="4488181"/>
            <a:ext cx="990600" cy="307777"/>
          </a:xfrm>
          <a:prstGeom prst="rect">
            <a:avLst/>
          </a:prstGeom>
          <a:solidFill>
            <a:schemeClr val="bg1"/>
          </a:solidFill>
        </p:spPr>
        <p:txBody>
          <a:bodyPr wrap="square" lIns="0" tIns="0" rIns="0" bIns="0" rtlCol="0">
            <a:spAutoFit/>
          </a:bodyPr>
          <a:lstStyle/>
          <a:p>
            <a:pPr algn="just">
              <a:buNone/>
            </a:pPr>
            <a:r>
              <a:rPr lang="nl-NL" sz="1000" b="1" i="0">
                <a:solidFill>
                  <a:srgbClr val="FF0000"/>
                </a:solidFill>
                <a:latin typeface="Arial"/>
                <a:ea typeface="SimHei" pitchFamily="2" charset="-122"/>
                <a:cs typeface="+mn-cs"/>
              </a:rPr>
              <a:t>细化网格 </a:t>
            </a:r>
          </a:p>
          <a:p>
            <a:pPr algn="just">
              <a:buNone/>
            </a:pPr>
            <a:r>
              <a:rPr lang="nl-NL" sz="1000" b="1" i="0">
                <a:solidFill>
                  <a:srgbClr val="FF0000"/>
                </a:solidFill>
                <a:latin typeface="Arial"/>
                <a:ea typeface="SimHei" pitchFamily="2" charset="-122"/>
                <a:cs typeface="+mn-cs"/>
              </a:rPr>
              <a:t>（H 自适应）</a:t>
            </a:r>
            <a:endParaRPr lang="nl-NL" sz="1000" b="1" dirty="0">
              <a:solidFill>
                <a:srgbClr val="FF0000"/>
              </a:solidFill>
              <a:ea typeface="SimHei" pitchFamily="2" charset="-122"/>
            </a:endParaRP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运行分析</a:t>
            </a:r>
          </a:p>
        </p:txBody>
      </p:sp>
      <p:sp>
        <p:nvSpPr>
          <p:cNvPr id="50179" name="Rectangle 3"/>
          <p:cNvSpPr>
            <a:spLocks noGrp="1" noChangeArrowheads="1"/>
          </p:cNvSpPr>
          <p:nvPr>
            <p:ph idx="1"/>
          </p:nvPr>
        </p:nvSpPr>
        <p:spPr>
          <a:xfrm>
            <a:off x="201613" y="1296988"/>
            <a:ext cx="8408987" cy="3275012"/>
          </a:xfrm>
        </p:spPr>
        <p:txBody>
          <a:bodyPr/>
          <a:lstStyle/>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在定义材料、应用约束和载荷并对您的模型进行网格化之后，您可以运行分析。</a:t>
            </a:r>
          </a:p>
          <a:p>
            <a:pPr marL="342900" indent="-342900" algn="just">
              <a:spcBef>
                <a:spcPct val="20000"/>
              </a:spcBef>
              <a:spcAft>
                <a:spcPct val="0"/>
              </a:spcAft>
              <a:buFont typeface="Wingdings"/>
              <a:buChar char="§"/>
            </a:pPr>
            <a:endParaRPr lang="en-US" smtClean="0">
              <a:ea typeface="SimHei" pitchFamily="2" charset="-122"/>
            </a:endParaRPr>
          </a:p>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在分析过程中，程序将会计算出结果。 此步骤包含密集的数值处理。 在许多情况下，程序将会解算几十万个联立代数方程式。</a:t>
            </a:r>
          </a:p>
          <a:p>
            <a:pPr marL="342900" indent="-342900" algn="just">
              <a:spcBef>
                <a:spcPct val="20000"/>
              </a:spcBef>
              <a:spcAft>
                <a:spcPct val="0"/>
              </a:spcAft>
              <a:buFont typeface="Wingdings"/>
              <a:buChar char="§"/>
            </a:pPr>
            <a:endParaRPr lang="en-US" smtClean="0">
              <a:ea typeface="SimHei" pitchFamily="2" charset="-122"/>
            </a:endParaRPr>
          </a:p>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SolidWorks Simulation 拥有最新技术水平的、快速的和准确的解算器。</a:t>
            </a:r>
          </a:p>
          <a:p>
            <a:pPr marL="342900" indent="-342900" algn="just">
              <a:spcBef>
                <a:spcPct val="20000"/>
              </a:spcBef>
              <a:spcAft>
                <a:spcPct val="0"/>
              </a:spcAft>
              <a:buFont typeface="Wingdings"/>
              <a:buChar char="§"/>
            </a:pPr>
            <a:endParaRPr lang="en-US" smtClean="0">
              <a:ea typeface="SimHei" pitchFamily="2" charset="-122"/>
            </a:endParaRPr>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生成可视化结果</a:t>
            </a:r>
          </a:p>
        </p:txBody>
      </p:sp>
      <p:sp>
        <p:nvSpPr>
          <p:cNvPr id="51203" name="Rectangle 3"/>
          <p:cNvSpPr>
            <a:spLocks noGrp="1" noChangeArrowheads="1"/>
          </p:cNvSpPr>
          <p:nvPr>
            <p:ph idx="1"/>
          </p:nvPr>
        </p:nvSpPr>
        <p:spPr>
          <a:xfrm>
            <a:off x="228600" y="1295400"/>
            <a:ext cx="8534400" cy="5257800"/>
          </a:xfrm>
        </p:spPr>
        <p:txBody>
          <a:bodyPr/>
          <a:lstStyle/>
          <a:p>
            <a:pPr marL="342900" indent="-342900" algn="just">
              <a:lnSpc>
                <a:spcPct val="90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完成分析之后，您可以生成可视化结果。</a:t>
            </a:r>
          </a:p>
          <a:p>
            <a:pPr marL="342900" indent="-342900" algn="just">
              <a:lnSpc>
                <a:spcPct val="90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SolidWorks Simulation 提供了容易使用的先进工具，只需单击几下鼠标键便可生成可视化结果。</a:t>
            </a:r>
          </a:p>
          <a:p>
            <a:pPr marL="342900" indent="-342900" algn="just">
              <a:lnSpc>
                <a:spcPct val="90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使用剖面图和 iso 图表查看物体内部。</a:t>
            </a:r>
          </a:p>
          <a:p>
            <a:pPr marL="342900" indent="-342900" algn="just">
              <a:lnSpc>
                <a:spcPct val="90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设计检查向导可以检查您的设计对于静态算例的安全性。</a:t>
            </a:r>
          </a:p>
          <a:p>
            <a:pPr marL="342900" indent="-342900" algn="just">
              <a:lnSpc>
                <a:spcPct val="90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SolidWorks Simulation 将为您的算例生成一份可发布到 Internet 上的结构化报告。</a:t>
            </a:r>
          </a:p>
          <a:p>
            <a:pPr marL="342900" indent="-342900" algn="just">
              <a:lnSpc>
                <a:spcPct val="90000"/>
              </a:lnSpc>
              <a:spcBef>
                <a:spcPct val="20000"/>
              </a:spcBef>
              <a:spcAft>
                <a:spcPct val="0"/>
              </a:spcAft>
              <a:buFont typeface="Wingdings"/>
              <a:buChar char="§"/>
            </a:pPr>
            <a:endParaRPr lang="en-US" smtClean="0">
              <a:ea typeface="SimHei" pitchFamily="2" charset="-122"/>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分析的好处</a:t>
            </a:r>
          </a:p>
        </p:txBody>
      </p:sp>
      <p:sp>
        <p:nvSpPr>
          <p:cNvPr id="18435" name="Rectangle 3"/>
          <p:cNvSpPr>
            <a:spLocks noGrp="1" noChangeArrowheads="1"/>
          </p:cNvSpPr>
          <p:nvPr>
            <p:ph idx="1"/>
          </p:nvPr>
        </p:nvSpPr>
        <p:spPr>
          <a:xfrm>
            <a:off x="152400" y="1219200"/>
            <a:ext cx="8991600" cy="5257800"/>
          </a:xfrm>
        </p:spPr>
        <p:txBody>
          <a:bodyPr/>
          <a:lstStyle/>
          <a:p>
            <a:pPr marL="342900" indent="-342900" algn="just">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设计周期耗资巨大且费时。</a:t>
            </a:r>
          </a:p>
          <a:p>
            <a:pPr marL="342900" indent="-342900" algn="just">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分析减少了设计周期数量。</a:t>
            </a:r>
          </a:p>
          <a:p>
            <a:pPr marL="342900" indent="-342900" algn="just">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分析将使用计算机来测试您的模型，以此代替成本昂贵的现场试验，从而降低成本。</a:t>
            </a:r>
          </a:p>
          <a:p>
            <a:pPr marL="342900" indent="-342900" algn="just">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分析将缩短面市时间。</a:t>
            </a:r>
          </a:p>
          <a:p>
            <a:pPr marL="342900" indent="-342900" algn="just">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分析可以帮助您尽可能地优化设计，在您确定最终设计之前，可以快速模拟许多的概念和方案。</a:t>
            </a:r>
          </a:p>
          <a:p>
            <a:pPr marL="342900" indent="-342900" algn="just">
              <a:spcBef>
                <a:spcPts val="2000"/>
              </a:spcBef>
              <a:spcAft>
                <a:spcPct val="0"/>
              </a:spcAft>
              <a:buFont typeface="Wingdings"/>
              <a:buChar char="§"/>
            </a:pPr>
            <a:endParaRPr lang="en-US" smtClean="0">
              <a:ea typeface="SimHei" pitchFamily="2" charset="-122"/>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有限元方法</a:t>
            </a:r>
          </a:p>
        </p:txBody>
      </p:sp>
      <p:sp>
        <p:nvSpPr>
          <p:cNvPr id="19459" name="Rectangle 3"/>
          <p:cNvSpPr>
            <a:spLocks noGrp="1" noChangeArrowheads="1"/>
          </p:cNvSpPr>
          <p:nvPr>
            <p:ph idx="1"/>
          </p:nvPr>
        </p:nvSpPr>
        <p:spPr>
          <a:xfrm>
            <a:off x="304800" y="1295400"/>
            <a:ext cx="8458200" cy="4495800"/>
          </a:xfrm>
        </p:spPr>
        <p:txBody>
          <a:bodyPr/>
          <a:lstStyle/>
          <a:p>
            <a:pPr marL="342900" indent="-342900" algn="just">
              <a:lnSpc>
                <a:spcPct val="90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分析解决方案仅用于处理一些简单的问题。 它们做出了许多的假设，但是未能解决大多数的实际问题。</a:t>
            </a:r>
          </a:p>
          <a:p>
            <a:pPr marL="342900" indent="-342900" algn="just">
              <a:lnSpc>
                <a:spcPct val="90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SolidWorks Simulation 使用了有限元方法 (FEM)。 使用 FEM 的分析被称之为有限元分析 (FEA) 或设计分析。</a:t>
            </a:r>
          </a:p>
          <a:p>
            <a:pPr marL="342900" indent="-342900" algn="just">
              <a:lnSpc>
                <a:spcPct val="90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FEA 应用非常普遍。 它可以用于解决简单的和复杂的问题。</a:t>
            </a:r>
          </a:p>
          <a:p>
            <a:pPr marL="342900" indent="-342900" algn="just">
              <a:lnSpc>
                <a:spcPct val="90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FEA 非常适合于计算机实现。 它被公认为首选的分析方法。</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设计分析的主要概念</a:t>
            </a:r>
          </a:p>
        </p:txBody>
      </p:sp>
      <p:sp>
        <p:nvSpPr>
          <p:cNvPr id="20483" name="Rectangle 3"/>
          <p:cNvSpPr>
            <a:spLocks noGrp="1" noChangeArrowheads="1"/>
          </p:cNvSpPr>
          <p:nvPr>
            <p:ph idx="1"/>
          </p:nvPr>
        </p:nvSpPr>
        <p:spPr/>
        <p:txBody>
          <a:bodyPr/>
          <a:lstStyle/>
          <a:p>
            <a:pPr marL="342900" indent="-342900" algn="just">
              <a:spcBef>
                <a:spcPct val="20000"/>
              </a:spcBef>
              <a:spcAft>
                <a:spcPct val="0"/>
              </a:spcAft>
              <a:buNone/>
            </a:pPr>
            <a:r>
              <a:rPr lang="zh-CN" sz="2400" b="0" i="0">
                <a:solidFill>
                  <a:srgbClr val="4B575F"/>
                </a:solidFill>
                <a:latin typeface="Arial Narrow"/>
                <a:ea typeface="SimHei" pitchFamily="2" charset="-122"/>
                <a:cs typeface="+mn-cs"/>
              </a:rPr>
              <a:t>	FEM 用许多简单的问题代替一个复杂的问题。 它将模型细分成简单形状的许多小部分，称为元素。</a:t>
            </a:r>
          </a:p>
        </p:txBody>
      </p:sp>
      <p:pic>
        <p:nvPicPr>
          <p:cNvPr id="20484" name="Picture 6"/>
          <p:cNvPicPr>
            <a:picLocks noChangeAspect="1" noChangeArrowheads="1"/>
          </p:cNvPicPr>
          <p:nvPr/>
        </p:nvPicPr>
        <p:blipFill>
          <a:blip r:embed="rId2" cstate="print"/>
          <a:srcRect/>
          <a:stretch>
            <a:fillRect/>
          </a:stretch>
        </p:blipFill>
        <p:spPr bwMode="auto">
          <a:xfrm>
            <a:off x="685800" y="3048000"/>
            <a:ext cx="3143250" cy="3152775"/>
          </a:xfrm>
          <a:prstGeom prst="rect">
            <a:avLst/>
          </a:prstGeom>
          <a:noFill/>
          <a:ln w="9525">
            <a:noFill/>
            <a:miter lim="800000"/>
            <a:headEnd/>
            <a:tailEnd/>
          </a:ln>
        </p:spPr>
      </p:pic>
      <p:pic>
        <p:nvPicPr>
          <p:cNvPr id="20485" name="Picture 7"/>
          <p:cNvPicPr>
            <a:picLocks noChangeAspect="1" noChangeArrowheads="1"/>
          </p:cNvPicPr>
          <p:nvPr/>
        </p:nvPicPr>
        <p:blipFill>
          <a:blip r:embed="rId3" cstate="print"/>
          <a:srcRect/>
          <a:stretch>
            <a:fillRect/>
          </a:stretch>
        </p:blipFill>
        <p:spPr bwMode="auto">
          <a:xfrm>
            <a:off x="4953000" y="2895600"/>
            <a:ext cx="3162300" cy="3171825"/>
          </a:xfrm>
          <a:prstGeom prst="rect">
            <a:avLst/>
          </a:prstGeom>
          <a:noFill/>
          <a:ln w="9525">
            <a:noFill/>
            <a:miter lim="800000"/>
            <a:headEnd/>
            <a:tailEnd/>
          </a:ln>
        </p:spPr>
      </p:pic>
      <p:sp>
        <p:nvSpPr>
          <p:cNvPr id="20486" name="Text Box 8"/>
          <p:cNvSpPr txBox="1">
            <a:spLocks noChangeArrowheads="1"/>
          </p:cNvSpPr>
          <p:nvPr/>
        </p:nvSpPr>
        <p:spPr bwMode="auto">
          <a:xfrm>
            <a:off x="2514600" y="5867400"/>
            <a:ext cx="1371600" cy="336550"/>
          </a:xfrm>
          <a:prstGeom prst="rect">
            <a:avLst/>
          </a:prstGeom>
          <a:noFill/>
          <a:ln w="9525">
            <a:noFill/>
            <a:miter lim="800000"/>
            <a:headEnd/>
            <a:tailEnd/>
          </a:ln>
        </p:spPr>
        <p:txBody>
          <a:bodyPr>
            <a:spAutoFit/>
          </a:bodyPr>
          <a:lstStyle/>
          <a:p>
            <a:pPr algn="just">
              <a:spcBef>
                <a:spcPct val="50000"/>
              </a:spcBef>
              <a:buNone/>
            </a:pPr>
            <a:r>
              <a:rPr lang="zh-CN" sz="1600" b="0" i="0">
                <a:solidFill>
                  <a:schemeClr val="tx1"/>
                </a:solidFill>
                <a:latin typeface="Arial"/>
                <a:ea typeface="SimHei" pitchFamily="2" charset="-122"/>
                <a:cs typeface="+mn-cs"/>
              </a:rPr>
              <a:t>CAD 模型</a:t>
            </a:r>
          </a:p>
        </p:txBody>
      </p:sp>
      <p:sp>
        <p:nvSpPr>
          <p:cNvPr id="20487" name="Text Box 9"/>
          <p:cNvSpPr txBox="1">
            <a:spLocks noChangeArrowheads="1"/>
          </p:cNvSpPr>
          <p:nvPr/>
        </p:nvSpPr>
        <p:spPr bwMode="auto">
          <a:xfrm>
            <a:off x="5257800" y="5867400"/>
            <a:ext cx="2819400" cy="336550"/>
          </a:xfrm>
          <a:prstGeom prst="rect">
            <a:avLst/>
          </a:prstGeom>
          <a:noFill/>
          <a:ln w="9525">
            <a:noFill/>
            <a:miter lim="800000"/>
            <a:headEnd/>
            <a:tailEnd/>
          </a:ln>
        </p:spPr>
        <p:txBody>
          <a:bodyPr wrap="square">
            <a:spAutoFit/>
          </a:bodyPr>
          <a:lstStyle/>
          <a:p>
            <a:pPr algn="just">
              <a:spcBef>
                <a:spcPct val="50000"/>
              </a:spcBef>
              <a:buNone/>
            </a:pPr>
            <a:r>
              <a:rPr lang="zh-CN" sz="1600" b="0" i="0">
                <a:solidFill>
                  <a:schemeClr val="tx1"/>
                </a:solidFill>
                <a:latin typeface="Arial"/>
                <a:ea typeface="SimHei" pitchFamily="2" charset="-122"/>
                <a:cs typeface="+mn-cs"/>
              </a:rPr>
              <a:t>CAD 模型被细分成若干小块</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设计分析的主要概念</a:t>
            </a:r>
          </a:p>
        </p:txBody>
      </p:sp>
      <p:sp>
        <p:nvSpPr>
          <p:cNvPr id="21507" name="Rectangle 3"/>
          <p:cNvSpPr>
            <a:spLocks noGrp="1" noChangeArrowheads="1"/>
          </p:cNvSpPr>
          <p:nvPr>
            <p:ph idx="1"/>
          </p:nvPr>
        </p:nvSpPr>
        <p:spPr>
          <a:xfrm>
            <a:off x="228600" y="1600200"/>
            <a:ext cx="5257800" cy="2362200"/>
          </a:xfrm>
        </p:spPr>
        <p:txBody>
          <a:bodyPr/>
          <a:lstStyle/>
          <a:p>
            <a:pPr marL="342900" indent="-342900" algn="just">
              <a:lnSpc>
                <a:spcPct val="85000"/>
              </a:lnSpc>
              <a:spcBef>
                <a:spcPct val="20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元素之间共享一些共有的点（称为节点）。 在所有可能的支持和载荷情况下，这些元素的行为都一目了然。</a:t>
            </a:r>
          </a:p>
        </p:txBody>
      </p:sp>
      <p:sp>
        <p:nvSpPr>
          <p:cNvPr id="9222" name="Rectangle 8"/>
          <p:cNvSpPr>
            <a:spLocks noChangeArrowheads="1"/>
          </p:cNvSpPr>
          <p:nvPr/>
        </p:nvSpPr>
        <p:spPr bwMode="auto">
          <a:xfrm>
            <a:off x="228600" y="4724400"/>
            <a:ext cx="8686800" cy="1600200"/>
          </a:xfrm>
          <a:prstGeom prst="rect">
            <a:avLst/>
          </a:prstGeom>
          <a:noFill/>
          <a:ln>
            <a:noFill/>
          </a:ln>
          <a:extLst>
            <a:ext uri="{909E8E84-426E-40DD-AFC4-6F175D3DCCD1}"/>
            <a:ext uri="{91240B29-F687-4F45-9708-019B960494DF}"/>
          </a:extLst>
        </p:spPr>
        <p:txBody>
          <a:bodyPr/>
          <a:lstStyle/>
          <a:p>
            <a:pPr marL="234909" indent="-234909" algn="just">
              <a:lnSpc>
                <a:spcPct val="85000"/>
              </a:lnSpc>
              <a:spcBef>
                <a:spcPts val="2000"/>
              </a:spcBef>
              <a:buClr>
                <a:srgbClr val="000000"/>
              </a:buClr>
              <a:buFont typeface="Wingdings"/>
              <a:buChar char="§"/>
            </a:pPr>
            <a:r>
              <a:rPr lang="zh-CN" sz="2400" b="0" i="0">
                <a:solidFill>
                  <a:schemeClr val="tx1"/>
                </a:solidFill>
                <a:latin typeface="Arial Narrow"/>
                <a:ea typeface="SimHei" pitchFamily="2" charset="-122"/>
                <a:cs typeface="+mn-cs"/>
              </a:rPr>
              <a:t>每个节点的运动都用其在 X、Y 和 Z 轴方向的移动来完整地表示。 这些坐标方向上的平移被称为自由度 (DOF)。 每个节点有 3 个 DOF。</a:t>
            </a:r>
          </a:p>
        </p:txBody>
      </p:sp>
      <p:sp>
        <p:nvSpPr>
          <p:cNvPr id="21512" name="AutoShape 8"/>
          <p:cNvSpPr>
            <a:spLocks noChangeAspect="1" noChangeArrowheads="1" noTextEdit="1"/>
          </p:cNvSpPr>
          <p:nvPr/>
        </p:nvSpPr>
        <p:spPr bwMode="auto">
          <a:xfrm>
            <a:off x="4800600" y="1295400"/>
            <a:ext cx="3848100" cy="4025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grpSp>
        <p:nvGrpSpPr>
          <p:cNvPr id="95" name="Group 94"/>
          <p:cNvGrpSpPr/>
          <p:nvPr/>
        </p:nvGrpSpPr>
        <p:grpSpPr>
          <a:xfrm>
            <a:off x="5702300" y="1511300"/>
            <a:ext cx="2540000" cy="2514600"/>
            <a:chOff x="5702300" y="1511300"/>
            <a:chExt cx="2540000" cy="2514600"/>
          </a:xfrm>
        </p:grpSpPr>
        <p:sp>
          <p:nvSpPr>
            <p:cNvPr id="21514" name="Freeform 10"/>
            <p:cNvSpPr>
              <a:spLocks/>
            </p:cNvSpPr>
            <p:nvPr/>
          </p:nvSpPr>
          <p:spPr bwMode="auto">
            <a:xfrm>
              <a:off x="7048500" y="1574800"/>
              <a:ext cx="38100" cy="50800"/>
            </a:xfrm>
            <a:custGeom>
              <a:avLst/>
              <a:gdLst/>
              <a:ahLst/>
              <a:cxnLst>
                <a:cxn ang="0">
                  <a:pos x="16" y="32"/>
                </a:cxn>
                <a:cxn ang="0">
                  <a:pos x="24" y="24"/>
                </a:cxn>
                <a:cxn ang="0">
                  <a:pos x="8" y="0"/>
                </a:cxn>
                <a:cxn ang="0">
                  <a:pos x="0" y="8"/>
                </a:cxn>
                <a:cxn ang="0">
                  <a:pos x="16" y="32"/>
                </a:cxn>
              </a:cxnLst>
              <a:rect l="0" t="0" r="r" b="b"/>
              <a:pathLst>
                <a:path w="24" h="32">
                  <a:moveTo>
                    <a:pt x="16" y="32"/>
                  </a:moveTo>
                  <a:lnTo>
                    <a:pt x="24" y="24"/>
                  </a:lnTo>
                  <a:lnTo>
                    <a:pt x="8" y="0"/>
                  </a:lnTo>
                  <a:lnTo>
                    <a:pt x="0" y="8"/>
                  </a:lnTo>
                  <a:lnTo>
                    <a:pt x="16"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15" name="Freeform 11"/>
            <p:cNvSpPr>
              <a:spLocks/>
            </p:cNvSpPr>
            <p:nvPr/>
          </p:nvSpPr>
          <p:spPr bwMode="auto">
            <a:xfrm>
              <a:off x="6045200" y="1587500"/>
              <a:ext cx="1028700" cy="1143000"/>
            </a:xfrm>
            <a:custGeom>
              <a:avLst/>
              <a:gdLst/>
              <a:ahLst/>
              <a:cxnLst>
                <a:cxn ang="0">
                  <a:pos x="648" y="24"/>
                </a:cxn>
                <a:cxn ang="0">
                  <a:pos x="520" y="104"/>
                </a:cxn>
                <a:cxn ang="0">
                  <a:pos x="520" y="96"/>
                </a:cxn>
                <a:cxn ang="0">
                  <a:pos x="520" y="96"/>
                </a:cxn>
                <a:cxn ang="0">
                  <a:pos x="408" y="208"/>
                </a:cxn>
                <a:cxn ang="0">
                  <a:pos x="408" y="208"/>
                </a:cxn>
                <a:cxn ang="0">
                  <a:pos x="408" y="208"/>
                </a:cxn>
                <a:cxn ang="0">
                  <a:pos x="216" y="448"/>
                </a:cxn>
                <a:cxn ang="0">
                  <a:pos x="216" y="448"/>
                </a:cxn>
                <a:cxn ang="0">
                  <a:pos x="216" y="448"/>
                </a:cxn>
                <a:cxn ang="0">
                  <a:pos x="16" y="720"/>
                </a:cxn>
                <a:cxn ang="0">
                  <a:pos x="24" y="720"/>
                </a:cxn>
                <a:cxn ang="0">
                  <a:pos x="0" y="704"/>
                </a:cxn>
                <a:cxn ang="0">
                  <a:pos x="0" y="704"/>
                </a:cxn>
                <a:cxn ang="0">
                  <a:pos x="200" y="432"/>
                </a:cxn>
                <a:cxn ang="0">
                  <a:pos x="200" y="432"/>
                </a:cxn>
                <a:cxn ang="0">
                  <a:pos x="200" y="432"/>
                </a:cxn>
                <a:cxn ang="0">
                  <a:pos x="392" y="192"/>
                </a:cxn>
                <a:cxn ang="0">
                  <a:pos x="392" y="192"/>
                </a:cxn>
                <a:cxn ang="0">
                  <a:pos x="392" y="192"/>
                </a:cxn>
                <a:cxn ang="0">
                  <a:pos x="504" y="80"/>
                </a:cxn>
                <a:cxn ang="0">
                  <a:pos x="504" y="80"/>
                </a:cxn>
                <a:cxn ang="0">
                  <a:pos x="504" y="80"/>
                </a:cxn>
                <a:cxn ang="0">
                  <a:pos x="632" y="0"/>
                </a:cxn>
                <a:cxn ang="0">
                  <a:pos x="648" y="24"/>
                </a:cxn>
              </a:cxnLst>
              <a:rect l="0" t="0" r="r" b="b"/>
              <a:pathLst>
                <a:path w="648" h="720">
                  <a:moveTo>
                    <a:pt x="648" y="24"/>
                  </a:moveTo>
                  <a:lnTo>
                    <a:pt x="520" y="104"/>
                  </a:lnTo>
                  <a:lnTo>
                    <a:pt x="520" y="96"/>
                  </a:lnTo>
                  <a:lnTo>
                    <a:pt x="520" y="96"/>
                  </a:lnTo>
                  <a:lnTo>
                    <a:pt x="408" y="208"/>
                  </a:lnTo>
                  <a:lnTo>
                    <a:pt x="408" y="208"/>
                  </a:lnTo>
                  <a:lnTo>
                    <a:pt x="408" y="208"/>
                  </a:lnTo>
                  <a:lnTo>
                    <a:pt x="216" y="448"/>
                  </a:lnTo>
                  <a:lnTo>
                    <a:pt x="216" y="448"/>
                  </a:lnTo>
                  <a:lnTo>
                    <a:pt x="216" y="448"/>
                  </a:lnTo>
                  <a:lnTo>
                    <a:pt x="16" y="720"/>
                  </a:lnTo>
                  <a:lnTo>
                    <a:pt x="24" y="720"/>
                  </a:lnTo>
                  <a:lnTo>
                    <a:pt x="0" y="704"/>
                  </a:lnTo>
                  <a:lnTo>
                    <a:pt x="0" y="704"/>
                  </a:lnTo>
                  <a:lnTo>
                    <a:pt x="200" y="432"/>
                  </a:lnTo>
                  <a:lnTo>
                    <a:pt x="200" y="432"/>
                  </a:lnTo>
                  <a:lnTo>
                    <a:pt x="200" y="432"/>
                  </a:lnTo>
                  <a:lnTo>
                    <a:pt x="392" y="192"/>
                  </a:lnTo>
                  <a:lnTo>
                    <a:pt x="392" y="192"/>
                  </a:lnTo>
                  <a:lnTo>
                    <a:pt x="392" y="192"/>
                  </a:lnTo>
                  <a:lnTo>
                    <a:pt x="504" y="80"/>
                  </a:lnTo>
                  <a:lnTo>
                    <a:pt x="504" y="80"/>
                  </a:lnTo>
                  <a:lnTo>
                    <a:pt x="504" y="80"/>
                  </a:lnTo>
                  <a:lnTo>
                    <a:pt x="632" y="0"/>
                  </a:lnTo>
                  <a:lnTo>
                    <a:pt x="648"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16" name="Freeform 12"/>
            <p:cNvSpPr>
              <a:spLocks/>
            </p:cNvSpPr>
            <p:nvPr/>
          </p:nvSpPr>
          <p:spPr bwMode="auto">
            <a:xfrm>
              <a:off x="5905500" y="2705100"/>
              <a:ext cx="177800" cy="241300"/>
            </a:xfrm>
            <a:custGeom>
              <a:avLst/>
              <a:gdLst/>
              <a:ahLst/>
              <a:cxnLst>
                <a:cxn ang="0">
                  <a:pos x="112" y="16"/>
                </a:cxn>
                <a:cxn ang="0">
                  <a:pos x="24" y="152"/>
                </a:cxn>
                <a:cxn ang="0">
                  <a:pos x="24" y="152"/>
                </a:cxn>
                <a:cxn ang="0">
                  <a:pos x="0" y="144"/>
                </a:cxn>
                <a:cxn ang="0">
                  <a:pos x="0" y="136"/>
                </a:cxn>
                <a:cxn ang="0">
                  <a:pos x="88" y="0"/>
                </a:cxn>
                <a:cxn ang="0">
                  <a:pos x="112" y="16"/>
                </a:cxn>
              </a:cxnLst>
              <a:rect l="0" t="0" r="r" b="b"/>
              <a:pathLst>
                <a:path w="112" h="152">
                  <a:moveTo>
                    <a:pt x="112" y="16"/>
                  </a:moveTo>
                  <a:lnTo>
                    <a:pt x="24" y="152"/>
                  </a:lnTo>
                  <a:lnTo>
                    <a:pt x="24" y="152"/>
                  </a:lnTo>
                  <a:lnTo>
                    <a:pt x="0" y="144"/>
                  </a:lnTo>
                  <a:lnTo>
                    <a:pt x="0" y="136"/>
                  </a:lnTo>
                  <a:lnTo>
                    <a:pt x="88" y="0"/>
                  </a:lnTo>
                  <a:lnTo>
                    <a:pt x="112"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17" name="Freeform 13"/>
            <p:cNvSpPr>
              <a:spLocks/>
            </p:cNvSpPr>
            <p:nvPr/>
          </p:nvSpPr>
          <p:spPr bwMode="auto">
            <a:xfrm>
              <a:off x="5803900" y="3175000"/>
              <a:ext cx="38100" cy="25400"/>
            </a:xfrm>
            <a:custGeom>
              <a:avLst/>
              <a:gdLst/>
              <a:ahLst/>
              <a:cxnLst>
                <a:cxn ang="0">
                  <a:pos x="24" y="8"/>
                </a:cxn>
                <a:cxn ang="0">
                  <a:pos x="24" y="16"/>
                </a:cxn>
                <a:cxn ang="0">
                  <a:pos x="0" y="8"/>
                </a:cxn>
                <a:cxn ang="0">
                  <a:pos x="0" y="0"/>
                </a:cxn>
                <a:cxn ang="0">
                  <a:pos x="24" y="8"/>
                </a:cxn>
              </a:cxnLst>
              <a:rect l="0" t="0" r="r" b="b"/>
              <a:pathLst>
                <a:path w="24" h="16">
                  <a:moveTo>
                    <a:pt x="24" y="8"/>
                  </a:moveTo>
                  <a:lnTo>
                    <a:pt x="24" y="16"/>
                  </a:lnTo>
                  <a:lnTo>
                    <a:pt x="0" y="8"/>
                  </a:lnTo>
                  <a:lnTo>
                    <a:pt x="0" y="0"/>
                  </a:lnTo>
                  <a:lnTo>
                    <a:pt x="24"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18" name="Freeform 14"/>
            <p:cNvSpPr>
              <a:spLocks/>
            </p:cNvSpPr>
            <p:nvPr/>
          </p:nvSpPr>
          <p:spPr bwMode="auto">
            <a:xfrm>
              <a:off x="5803900" y="2933700"/>
              <a:ext cx="139700" cy="254000"/>
            </a:xfrm>
            <a:custGeom>
              <a:avLst/>
              <a:gdLst/>
              <a:ahLst/>
              <a:cxnLst>
                <a:cxn ang="0">
                  <a:pos x="88" y="8"/>
                </a:cxn>
                <a:cxn ang="0">
                  <a:pos x="64" y="0"/>
                </a:cxn>
                <a:cxn ang="0">
                  <a:pos x="0" y="152"/>
                </a:cxn>
                <a:cxn ang="0">
                  <a:pos x="24" y="160"/>
                </a:cxn>
                <a:cxn ang="0">
                  <a:pos x="88" y="8"/>
                </a:cxn>
              </a:cxnLst>
              <a:rect l="0" t="0" r="r" b="b"/>
              <a:pathLst>
                <a:path w="88" h="160">
                  <a:moveTo>
                    <a:pt x="88" y="8"/>
                  </a:moveTo>
                  <a:lnTo>
                    <a:pt x="64" y="0"/>
                  </a:lnTo>
                  <a:lnTo>
                    <a:pt x="0" y="152"/>
                  </a:lnTo>
                  <a:lnTo>
                    <a:pt x="24" y="160"/>
                  </a:lnTo>
                  <a:lnTo>
                    <a:pt x="88"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19" name="Freeform 15"/>
            <p:cNvSpPr>
              <a:spLocks/>
            </p:cNvSpPr>
            <p:nvPr/>
          </p:nvSpPr>
          <p:spPr bwMode="auto">
            <a:xfrm>
              <a:off x="7073900" y="1625600"/>
              <a:ext cx="38100" cy="25400"/>
            </a:xfrm>
            <a:custGeom>
              <a:avLst/>
              <a:gdLst/>
              <a:ahLst/>
              <a:cxnLst>
                <a:cxn ang="0">
                  <a:pos x="24" y="16"/>
                </a:cxn>
                <a:cxn ang="0">
                  <a:pos x="24" y="8"/>
                </a:cxn>
                <a:cxn ang="0">
                  <a:pos x="0" y="0"/>
                </a:cxn>
                <a:cxn ang="0">
                  <a:pos x="0" y="8"/>
                </a:cxn>
                <a:cxn ang="0">
                  <a:pos x="24" y="16"/>
                </a:cxn>
              </a:cxnLst>
              <a:rect l="0" t="0" r="r" b="b"/>
              <a:pathLst>
                <a:path w="24" h="16">
                  <a:moveTo>
                    <a:pt x="24" y="16"/>
                  </a:moveTo>
                  <a:lnTo>
                    <a:pt x="24" y="8"/>
                  </a:lnTo>
                  <a:lnTo>
                    <a:pt x="0" y="0"/>
                  </a:lnTo>
                  <a:lnTo>
                    <a:pt x="0" y="8"/>
                  </a:lnTo>
                  <a:lnTo>
                    <a:pt x="24"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20" name="Freeform 16"/>
            <p:cNvSpPr>
              <a:spLocks/>
            </p:cNvSpPr>
            <p:nvPr/>
          </p:nvSpPr>
          <p:spPr bwMode="auto">
            <a:xfrm>
              <a:off x="6604000" y="1638300"/>
              <a:ext cx="508000" cy="1765300"/>
            </a:xfrm>
            <a:custGeom>
              <a:avLst/>
              <a:gdLst/>
              <a:ahLst/>
              <a:cxnLst>
                <a:cxn ang="0">
                  <a:pos x="320" y="8"/>
                </a:cxn>
                <a:cxn ang="0">
                  <a:pos x="192" y="264"/>
                </a:cxn>
                <a:cxn ang="0">
                  <a:pos x="192" y="264"/>
                </a:cxn>
                <a:cxn ang="0">
                  <a:pos x="192" y="264"/>
                </a:cxn>
                <a:cxn ang="0">
                  <a:pos x="96" y="544"/>
                </a:cxn>
                <a:cxn ang="0">
                  <a:pos x="96" y="544"/>
                </a:cxn>
                <a:cxn ang="0">
                  <a:pos x="96" y="544"/>
                </a:cxn>
                <a:cxn ang="0">
                  <a:pos x="40" y="824"/>
                </a:cxn>
                <a:cxn ang="0">
                  <a:pos x="40" y="816"/>
                </a:cxn>
                <a:cxn ang="0">
                  <a:pos x="40" y="816"/>
                </a:cxn>
                <a:cxn ang="0">
                  <a:pos x="24" y="1112"/>
                </a:cxn>
                <a:cxn ang="0">
                  <a:pos x="24" y="1112"/>
                </a:cxn>
                <a:cxn ang="0">
                  <a:pos x="0" y="1112"/>
                </a:cxn>
                <a:cxn ang="0">
                  <a:pos x="0" y="1112"/>
                </a:cxn>
                <a:cxn ang="0">
                  <a:pos x="16" y="816"/>
                </a:cxn>
                <a:cxn ang="0">
                  <a:pos x="16" y="816"/>
                </a:cxn>
                <a:cxn ang="0">
                  <a:pos x="16" y="816"/>
                </a:cxn>
                <a:cxn ang="0">
                  <a:pos x="72" y="536"/>
                </a:cxn>
                <a:cxn ang="0">
                  <a:pos x="72" y="536"/>
                </a:cxn>
                <a:cxn ang="0">
                  <a:pos x="72" y="536"/>
                </a:cxn>
                <a:cxn ang="0">
                  <a:pos x="168" y="256"/>
                </a:cxn>
                <a:cxn ang="0">
                  <a:pos x="168" y="256"/>
                </a:cxn>
                <a:cxn ang="0">
                  <a:pos x="168" y="256"/>
                </a:cxn>
                <a:cxn ang="0">
                  <a:pos x="296" y="0"/>
                </a:cxn>
                <a:cxn ang="0">
                  <a:pos x="320" y="8"/>
                </a:cxn>
              </a:cxnLst>
              <a:rect l="0" t="0" r="r" b="b"/>
              <a:pathLst>
                <a:path w="320" h="1112">
                  <a:moveTo>
                    <a:pt x="320" y="8"/>
                  </a:moveTo>
                  <a:lnTo>
                    <a:pt x="192" y="264"/>
                  </a:lnTo>
                  <a:lnTo>
                    <a:pt x="192" y="264"/>
                  </a:lnTo>
                  <a:lnTo>
                    <a:pt x="192" y="264"/>
                  </a:lnTo>
                  <a:lnTo>
                    <a:pt x="96" y="544"/>
                  </a:lnTo>
                  <a:lnTo>
                    <a:pt x="96" y="544"/>
                  </a:lnTo>
                  <a:lnTo>
                    <a:pt x="96" y="544"/>
                  </a:lnTo>
                  <a:lnTo>
                    <a:pt x="40" y="824"/>
                  </a:lnTo>
                  <a:lnTo>
                    <a:pt x="40" y="816"/>
                  </a:lnTo>
                  <a:lnTo>
                    <a:pt x="40" y="816"/>
                  </a:lnTo>
                  <a:lnTo>
                    <a:pt x="24" y="1112"/>
                  </a:lnTo>
                  <a:lnTo>
                    <a:pt x="24" y="1112"/>
                  </a:lnTo>
                  <a:lnTo>
                    <a:pt x="0" y="1112"/>
                  </a:lnTo>
                  <a:lnTo>
                    <a:pt x="0" y="1112"/>
                  </a:lnTo>
                  <a:lnTo>
                    <a:pt x="16" y="816"/>
                  </a:lnTo>
                  <a:lnTo>
                    <a:pt x="16" y="816"/>
                  </a:lnTo>
                  <a:lnTo>
                    <a:pt x="16" y="816"/>
                  </a:lnTo>
                  <a:lnTo>
                    <a:pt x="72" y="536"/>
                  </a:lnTo>
                  <a:lnTo>
                    <a:pt x="72" y="536"/>
                  </a:lnTo>
                  <a:lnTo>
                    <a:pt x="72" y="536"/>
                  </a:lnTo>
                  <a:lnTo>
                    <a:pt x="168" y="256"/>
                  </a:lnTo>
                  <a:lnTo>
                    <a:pt x="168" y="256"/>
                  </a:lnTo>
                  <a:lnTo>
                    <a:pt x="168" y="256"/>
                  </a:lnTo>
                  <a:lnTo>
                    <a:pt x="296" y="0"/>
                  </a:lnTo>
                  <a:lnTo>
                    <a:pt x="320"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21" name="Freeform 17"/>
            <p:cNvSpPr>
              <a:spLocks/>
            </p:cNvSpPr>
            <p:nvPr/>
          </p:nvSpPr>
          <p:spPr bwMode="auto">
            <a:xfrm>
              <a:off x="6604000" y="3403600"/>
              <a:ext cx="38100" cy="241300"/>
            </a:xfrm>
            <a:custGeom>
              <a:avLst/>
              <a:gdLst/>
              <a:ahLst/>
              <a:cxnLst>
                <a:cxn ang="0">
                  <a:pos x="24" y="0"/>
                </a:cxn>
                <a:cxn ang="0">
                  <a:pos x="24" y="152"/>
                </a:cxn>
                <a:cxn ang="0">
                  <a:pos x="24" y="152"/>
                </a:cxn>
                <a:cxn ang="0">
                  <a:pos x="0" y="152"/>
                </a:cxn>
                <a:cxn ang="0">
                  <a:pos x="0" y="152"/>
                </a:cxn>
                <a:cxn ang="0">
                  <a:pos x="0" y="0"/>
                </a:cxn>
                <a:cxn ang="0">
                  <a:pos x="24" y="0"/>
                </a:cxn>
              </a:cxnLst>
              <a:rect l="0" t="0" r="r" b="b"/>
              <a:pathLst>
                <a:path w="24" h="152">
                  <a:moveTo>
                    <a:pt x="24" y="0"/>
                  </a:moveTo>
                  <a:lnTo>
                    <a:pt x="24" y="152"/>
                  </a:lnTo>
                  <a:lnTo>
                    <a:pt x="24" y="152"/>
                  </a:lnTo>
                  <a:lnTo>
                    <a:pt x="0" y="152"/>
                  </a:lnTo>
                  <a:lnTo>
                    <a:pt x="0" y="152"/>
                  </a:lnTo>
                  <a:lnTo>
                    <a:pt x="0" y="0"/>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22" name="Rectangle 18"/>
            <p:cNvSpPr>
              <a:spLocks noChangeArrowheads="1"/>
            </p:cNvSpPr>
            <p:nvPr/>
          </p:nvSpPr>
          <p:spPr bwMode="auto">
            <a:xfrm>
              <a:off x="6604000" y="3873500"/>
              <a:ext cx="38100" cy="127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23" name="Rectangle 19"/>
            <p:cNvSpPr>
              <a:spLocks noChangeArrowheads="1"/>
            </p:cNvSpPr>
            <p:nvPr/>
          </p:nvSpPr>
          <p:spPr bwMode="auto">
            <a:xfrm>
              <a:off x="6604000" y="3644900"/>
              <a:ext cx="38100" cy="2286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24" name="Freeform 20"/>
            <p:cNvSpPr>
              <a:spLocks/>
            </p:cNvSpPr>
            <p:nvPr/>
          </p:nvSpPr>
          <p:spPr bwMode="auto">
            <a:xfrm>
              <a:off x="7086600" y="1612900"/>
              <a:ext cx="38100" cy="25400"/>
            </a:xfrm>
            <a:custGeom>
              <a:avLst/>
              <a:gdLst/>
              <a:ahLst/>
              <a:cxnLst>
                <a:cxn ang="0">
                  <a:pos x="24" y="8"/>
                </a:cxn>
                <a:cxn ang="0">
                  <a:pos x="24" y="0"/>
                </a:cxn>
                <a:cxn ang="0">
                  <a:pos x="0" y="8"/>
                </a:cxn>
                <a:cxn ang="0">
                  <a:pos x="0" y="16"/>
                </a:cxn>
                <a:cxn ang="0">
                  <a:pos x="24" y="8"/>
                </a:cxn>
              </a:cxnLst>
              <a:rect l="0" t="0" r="r" b="b"/>
              <a:pathLst>
                <a:path w="24" h="16">
                  <a:moveTo>
                    <a:pt x="24" y="8"/>
                  </a:moveTo>
                  <a:lnTo>
                    <a:pt x="24" y="0"/>
                  </a:lnTo>
                  <a:lnTo>
                    <a:pt x="0" y="8"/>
                  </a:lnTo>
                  <a:lnTo>
                    <a:pt x="0" y="16"/>
                  </a:lnTo>
                  <a:lnTo>
                    <a:pt x="24"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25" name="Freeform 21"/>
            <p:cNvSpPr>
              <a:spLocks/>
            </p:cNvSpPr>
            <p:nvPr/>
          </p:nvSpPr>
          <p:spPr bwMode="auto">
            <a:xfrm>
              <a:off x="7086600" y="1625600"/>
              <a:ext cx="774700" cy="1270000"/>
            </a:xfrm>
            <a:custGeom>
              <a:avLst/>
              <a:gdLst/>
              <a:ahLst/>
              <a:cxnLst>
                <a:cxn ang="0">
                  <a:pos x="24" y="0"/>
                </a:cxn>
                <a:cxn ang="0">
                  <a:pos x="96" y="224"/>
                </a:cxn>
                <a:cxn ang="0">
                  <a:pos x="96" y="224"/>
                </a:cxn>
                <a:cxn ang="0">
                  <a:pos x="96" y="224"/>
                </a:cxn>
                <a:cxn ang="0">
                  <a:pos x="208" y="424"/>
                </a:cxn>
                <a:cxn ang="0">
                  <a:pos x="200" y="416"/>
                </a:cxn>
                <a:cxn ang="0">
                  <a:pos x="200" y="416"/>
                </a:cxn>
                <a:cxn ang="0">
                  <a:pos x="488" y="784"/>
                </a:cxn>
                <a:cxn ang="0">
                  <a:pos x="488" y="784"/>
                </a:cxn>
                <a:cxn ang="0">
                  <a:pos x="472" y="800"/>
                </a:cxn>
                <a:cxn ang="0">
                  <a:pos x="472" y="800"/>
                </a:cxn>
                <a:cxn ang="0">
                  <a:pos x="184" y="432"/>
                </a:cxn>
                <a:cxn ang="0">
                  <a:pos x="184" y="432"/>
                </a:cxn>
                <a:cxn ang="0">
                  <a:pos x="184" y="432"/>
                </a:cxn>
                <a:cxn ang="0">
                  <a:pos x="72" y="232"/>
                </a:cxn>
                <a:cxn ang="0">
                  <a:pos x="72" y="232"/>
                </a:cxn>
                <a:cxn ang="0">
                  <a:pos x="72" y="232"/>
                </a:cxn>
                <a:cxn ang="0">
                  <a:pos x="0" y="8"/>
                </a:cxn>
                <a:cxn ang="0">
                  <a:pos x="24" y="0"/>
                </a:cxn>
              </a:cxnLst>
              <a:rect l="0" t="0" r="r" b="b"/>
              <a:pathLst>
                <a:path w="488" h="800">
                  <a:moveTo>
                    <a:pt x="24" y="0"/>
                  </a:moveTo>
                  <a:lnTo>
                    <a:pt x="96" y="224"/>
                  </a:lnTo>
                  <a:lnTo>
                    <a:pt x="96" y="224"/>
                  </a:lnTo>
                  <a:lnTo>
                    <a:pt x="96" y="224"/>
                  </a:lnTo>
                  <a:lnTo>
                    <a:pt x="208" y="424"/>
                  </a:lnTo>
                  <a:lnTo>
                    <a:pt x="200" y="416"/>
                  </a:lnTo>
                  <a:lnTo>
                    <a:pt x="200" y="416"/>
                  </a:lnTo>
                  <a:lnTo>
                    <a:pt x="488" y="784"/>
                  </a:lnTo>
                  <a:lnTo>
                    <a:pt x="488" y="784"/>
                  </a:lnTo>
                  <a:lnTo>
                    <a:pt x="472" y="800"/>
                  </a:lnTo>
                  <a:lnTo>
                    <a:pt x="472" y="800"/>
                  </a:lnTo>
                  <a:lnTo>
                    <a:pt x="184" y="432"/>
                  </a:lnTo>
                  <a:lnTo>
                    <a:pt x="184" y="432"/>
                  </a:lnTo>
                  <a:lnTo>
                    <a:pt x="184" y="432"/>
                  </a:lnTo>
                  <a:lnTo>
                    <a:pt x="72" y="232"/>
                  </a:lnTo>
                  <a:lnTo>
                    <a:pt x="72" y="232"/>
                  </a:lnTo>
                  <a:lnTo>
                    <a:pt x="72" y="232"/>
                  </a:lnTo>
                  <a:lnTo>
                    <a:pt x="0" y="8"/>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26" name="Freeform 22"/>
            <p:cNvSpPr>
              <a:spLocks/>
            </p:cNvSpPr>
            <p:nvPr/>
          </p:nvSpPr>
          <p:spPr bwMode="auto">
            <a:xfrm>
              <a:off x="7835900" y="2870200"/>
              <a:ext cx="139700" cy="152400"/>
            </a:xfrm>
            <a:custGeom>
              <a:avLst/>
              <a:gdLst/>
              <a:ahLst/>
              <a:cxnLst>
                <a:cxn ang="0">
                  <a:pos x="16" y="0"/>
                </a:cxn>
                <a:cxn ang="0">
                  <a:pos x="88" y="72"/>
                </a:cxn>
                <a:cxn ang="0">
                  <a:pos x="88" y="72"/>
                </a:cxn>
                <a:cxn ang="0">
                  <a:pos x="72" y="96"/>
                </a:cxn>
                <a:cxn ang="0">
                  <a:pos x="72" y="88"/>
                </a:cxn>
                <a:cxn ang="0">
                  <a:pos x="0" y="16"/>
                </a:cxn>
                <a:cxn ang="0">
                  <a:pos x="16" y="0"/>
                </a:cxn>
              </a:cxnLst>
              <a:rect l="0" t="0" r="r" b="b"/>
              <a:pathLst>
                <a:path w="88" h="96">
                  <a:moveTo>
                    <a:pt x="16" y="0"/>
                  </a:moveTo>
                  <a:lnTo>
                    <a:pt x="88" y="72"/>
                  </a:lnTo>
                  <a:lnTo>
                    <a:pt x="88" y="72"/>
                  </a:lnTo>
                  <a:lnTo>
                    <a:pt x="72" y="96"/>
                  </a:lnTo>
                  <a:lnTo>
                    <a:pt x="72" y="88"/>
                  </a:lnTo>
                  <a:lnTo>
                    <a:pt x="0" y="16"/>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27" name="Freeform 23"/>
            <p:cNvSpPr>
              <a:spLocks/>
            </p:cNvSpPr>
            <p:nvPr/>
          </p:nvSpPr>
          <p:spPr bwMode="auto">
            <a:xfrm>
              <a:off x="8077200" y="3060700"/>
              <a:ext cx="38100" cy="50800"/>
            </a:xfrm>
            <a:custGeom>
              <a:avLst/>
              <a:gdLst/>
              <a:ahLst/>
              <a:cxnLst>
                <a:cxn ang="0">
                  <a:pos x="16" y="0"/>
                </a:cxn>
                <a:cxn ang="0">
                  <a:pos x="24" y="8"/>
                </a:cxn>
                <a:cxn ang="0">
                  <a:pos x="8" y="32"/>
                </a:cxn>
                <a:cxn ang="0">
                  <a:pos x="0" y="24"/>
                </a:cxn>
                <a:cxn ang="0">
                  <a:pos x="16" y="0"/>
                </a:cxn>
              </a:cxnLst>
              <a:rect l="0" t="0" r="r" b="b"/>
              <a:pathLst>
                <a:path w="24" h="32">
                  <a:moveTo>
                    <a:pt x="16" y="0"/>
                  </a:moveTo>
                  <a:lnTo>
                    <a:pt x="24" y="8"/>
                  </a:lnTo>
                  <a:lnTo>
                    <a:pt x="8" y="32"/>
                  </a:lnTo>
                  <a:lnTo>
                    <a:pt x="0" y="24"/>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28" name="Freeform 24"/>
            <p:cNvSpPr>
              <a:spLocks/>
            </p:cNvSpPr>
            <p:nvPr/>
          </p:nvSpPr>
          <p:spPr bwMode="auto">
            <a:xfrm>
              <a:off x="7950200" y="2984500"/>
              <a:ext cx="152400" cy="114300"/>
            </a:xfrm>
            <a:custGeom>
              <a:avLst/>
              <a:gdLst/>
              <a:ahLst/>
              <a:cxnLst>
                <a:cxn ang="0">
                  <a:pos x="16" y="0"/>
                </a:cxn>
                <a:cxn ang="0">
                  <a:pos x="0" y="24"/>
                </a:cxn>
                <a:cxn ang="0">
                  <a:pos x="80" y="72"/>
                </a:cxn>
                <a:cxn ang="0">
                  <a:pos x="96" y="48"/>
                </a:cxn>
                <a:cxn ang="0">
                  <a:pos x="16" y="0"/>
                </a:cxn>
              </a:cxnLst>
              <a:rect l="0" t="0" r="r" b="b"/>
              <a:pathLst>
                <a:path w="96" h="72">
                  <a:moveTo>
                    <a:pt x="16" y="0"/>
                  </a:moveTo>
                  <a:lnTo>
                    <a:pt x="0" y="24"/>
                  </a:lnTo>
                  <a:lnTo>
                    <a:pt x="80" y="72"/>
                  </a:lnTo>
                  <a:lnTo>
                    <a:pt x="96" y="48"/>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29" name="Freeform 25"/>
            <p:cNvSpPr>
              <a:spLocks/>
            </p:cNvSpPr>
            <p:nvPr/>
          </p:nvSpPr>
          <p:spPr bwMode="auto">
            <a:xfrm>
              <a:off x="8089900" y="3086100"/>
              <a:ext cx="38100" cy="25400"/>
            </a:xfrm>
            <a:custGeom>
              <a:avLst/>
              <a:gdLst/>
              <a:ahLst/>
              <a:cxnLst>
                <a:cxn ang="0">
                  <a:pos x="24" y="16"/>
                </a:cxn>
                <a:cxn ang="0">
                  <a:pos x="24" y="8"/>
                </a:cxn>
                <a:cxn ang="0">
                  <a:pos x="0" y="0"/>
                </a:cxn>
                <a:cxn ang="0">
                  <a:pos x="0" y="8"/>
                </a:cxn>
                <a:cxn ang="0">
                  <a:pos x="24" y="16"/>
                </a:cxn>
              </a:cxnLst>
              <a:rect l="0" t="0" r="r" b="b"/>
              <a:pathLst>
                <a:path w="24" h="16">
                  <a:moveTo>
                    <a:pt x="24" y="16"/>
                  </a:moveTo>
                  <a:lnTo>
                    <a:pt x="24" y="8"/>
                  </a:lnTo>
                  <a:lnTo>
                    <a:pt x="0" y="0"/>
                  </a:lnTo>
                  <a:lnTo>
                    <a:pt x="0" y="8"/>
                  </a:lnTo>
                  <a:lnTo>
                    <a:pt x="24"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30" name="Freeform 26"/>
            <p:cNvSpPr>
              <a:spLocks/>
            </p:cNvSpPr>
            <p:nvPr/>
          </p:nvSpPr>
          <p:spPr bwMode="auto">
            <a:xfrm>
              <a:off x="7226300" y="3098800"/>
              <a:ext cx="901700" cy="825500"/>
            </a:xfrm>
            <a:custGeom>
              <a:avLst/>
              <a:gdLst/>
              <a:ahLst/>
              <a:cxnLst>
                <a:cxn ang="0">
                  <a:pos x="568" y="8"/>
                </a:cxn>
                <a:cxn ang="0">
                  <a:pos x="512" y="160"/>
                </a:cxn>
                <a:cxn ang="0">
                  <a:pos x="504" y="160"/>
                </a:cxn>
                <a:cxn ang="0">
                  <a:pos x="504" y="160"/>
                </a:cxn>
                <a:cxn ang="0">
                  <a:pos x="408" y="304"/>
                </a:cxn>
                <a:cxn ang="0">
                  <a:pos x="408" y="304"/>
                </a:cxn>
                <a:cxn ang="0">
                  <a:pos x="408" y="304"/>
                </a:cxn>
                <a:cxn ang="0">
                  <a:pos x="352" y="368"/>
                </a:cxn>
                <a:cxn ang="0">
                  <a:pos x="352" y="368"/>
                </a:cxn>
                <a:cxn ang="0">
                  <a:pos x="352" y="368"/>
                </a:cxn>
                <a:cxn ang="0">
                  <a:pos x="288" y="416"/>
                </a:cxn>
                <a:cxn ang="0">
                  <a:pos x="288" y="424"/>
                </a:cxn>
                <a:cxn ang="0">
                  <a:pos x="288" y="424"/>
                </a:cxn>
                <a:cxn ang="0">
                  <a:pos x="128" y="504"/>
                </a:cxn>
                <a:cxn ang="0">
                  <a:pos x="120" y="504"/>
                </a:cxn>
                <a:cxn ang="0">
                  <a:pos x="120" y="504"/>
                </a:cxn>
                <a:cxn ang="0">
                  <a:pos x="0" y="520"/>
                </a:cxn>
                <a:cxn ang="0">
                  <a:pos x="0" y="520"/>
                </a:cxn>
                <a:cxn ang="0">
                  <a:pos x="0" y="496"/>
                </a:cxn>
                <a:cxn ang="0">
                  <a:pos x="0" y="496"/>
                </a:cxn>
                <a:cxn ang="0">
                  <a:pos x="120" y="480"/>
                </a:cxn>
                <a:cxn ang="0">
                  <a:pos x="120" y="480"/>
                </a:cxn>
                <a:cxn ang="0">
                  <a:pos x="120" y="480"/>
                </a:cxn>
                <a:cxn ang="0">
                  <a:pos x="280" y="400"/>
                </a:cxn>
                <a:cxn ang="0">
                  <a:pos x="280" y="400"/>
                </a:cxn>
                <a:cxn ang="0">
                  <a:pos x="272" y="400"/>
                </a:cxn>
                <a:cxn ang="0">
                  <a:pos x="336" y="352"/>
                </a:cxn>
                <a:cxn ang="0">
                  <a:pos x="336" y="352"/>
                </a:cxn>
                <a:cxn ang="0">
                  <a:pos x="336" y="352"/>
                </a:cxn>
                <a:cxn ang="0">
                  <a:pos x="392" y="288"/>
                </a:cxn>
                <a:cxn ang="0">
                  <a:pos x="392" y="288"/>
                </a:cxn>
                <a:cxn ang="0">
                  <a:pos x="392" y="288"/>
                </a:cxn>
                <a:cxn ang="0">
                  <a:pos x="488" y="144"/>
                </a:cxn>
                <a:cxn ang="0">
                  <a:pos x="488" y="144"/>
                </a:cxn>
                <a:cxn ang="0">
                  <a:pos x="488" y="152"/>
                </a:cxn>
                <a:cxn ang="0">
                  <a:pos x="544" y="0"/>
                </a:cxn>
                <a:cxn ang="0">
                  <a:pos x="568" y="8"/>
                </a:cxn>
              </a:cxnLst>
              <a:rect l="0" t="0" r="r" b="b"/>
              <a:pathLst>
                <a:path w="568" h="520">
                  <a:moveTo>
                    <a:pt x="568" y="8"/>
                  </a:moveTo>
                  <a:lnTo>
                    <a:pt x="512" y="160"/>
                  </a:lnTo>
                  <a:lnTo>
                    <a:pt x="504" y="160"/>
                  </a:lnTo>
                  <a:lnTo>
                    <a:pt x="504" y="160"/>
                  </a:lnTo>
                  <a:lnTo>
                    <a:pt x="408" y="304"/>
                  </a:lnTo>
                  <a:lnTo>
                    <a:pt x="408" y="304"/>
                  </a:lnTo>
                  <a:lnTo>
                    <a:pt x="408" y="304"/>
                  </a:lnTo>
                  <a:lnTo>
                    <a:pt x="352" y="368"/>
                  </a:lnTo>
                  <a:lnTo>
                    <a:pt x="352" y="368"/>
                  </a:lnTo>
                  <a:lnTo>
                    <a:pt x="352" y="368"/>
                  </a:lnTo>
                  <a:lnTo>
                    <a:pt x="288" y="416"/>
                  </a:lnTo>
                  <a:lnTo>
                    <a:pt x="288" y="424"/>
                  </a:lnTo>
                  <a:lnTo>
                    <a:pt x="288" y="424"/>
                  </a:lnTo>
                  <a:lnTo>
                    <a:pt x="128" y="504"/>
                  </a:lnTo>
                  <a:lnTo>
                    <a:pt x="120" y="504"/>
                  </a:lnTo>
                  <a:lnTo>
                    <a:pt x="120" y="504"/>
                  </a:lnTo>
                  <a:lnTo>
                    <a:pt x="0" y="520"/>
                  </a:lnTo>
                  <a:lnTo>
                    <a:pt x="0" y="520"/>
                  </a:lnTo>
                  <a:lnTo>
                    <a:pt x="0" y="496"/>
                  </a:lnTo>
                  <a:lnTo>
                    <a:pt x="0" y="496"/>
                  </a:lnTo>
                  <a:lnTo>
                    <a:pt x="120" y="480"/>
                  </a:lnTo>
                  <a:lnTo>
                    <a:pt x="120" y="480"/>
                  </a:lnTo>
                  <a:lnTo>
                    <a:pt x="120" y="480"/>
                  </a:lnTo>
                  <a:lnTo>
                    <a:pt x="280" y="400"/>
                  </a:lnTo>
                  <a:lnTo>
                    <a:pt x="280" y="400"/>
                  </a:lnTo>
                  <a:lnTo>
                    <a:pt x="272" y="400"/>
                  </a:lnTo>
                  <a:lnTo>
                    <a:pt x="336" y="352"/>
                  </a:lnTo>
                  <a:lnTo>
                    <a:pt x="336" y="352"/>
                  </a:lnTo>
                  <a:lnTo>
                    <a:pt x="336" y="352"/>
                  </a:lnTo>
                  <a:lnTo>
                    <a:pt x="392" y="288"/>
                  </a:lnTo>
                  <a:lnTo>
                    <a:pt x="392" y="288"/>
                  </a:lnTo>
                  <a:lnTo>
                    <a:pt x="392" y="288"/>
                  </a:lnTo>
                  <a:lnTo>
                    <a:pt x="488" y="144"/>
                  </a:lnTo>
                  <a:lnTo>
                    <a:pt x="488" y="144"/>
                  </a:lnTo>
                  <a:lnTo>
                    <a:pt x="488" y="152"/>
                  </a:lnTo>
                  <a:lnTo>
                    <a:pt x="544" y="0"/>
                  </a:lnTo>
                  <a:lnTo>
                    <a:pt x="568"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31" name="Freeform 27"/>
            <p:cNvSpPr>
              <a:spLocks/>
            </p:cNvSpPr>
            <p:nvPr/>
          </p:nvSpPr>
          <p:spPr bwMode="auto">
            <a:xfrm>
              <a:off x="7023100" y="3886200"/>
              <a:ext cx="203200" cy="38100"/>
            </a:xfrm>
            <a:custGeom>
              <a:avLst/>
              <a:gdLst/>
              <a:ahLst/>
              <a:cxnLst>
                <a:cxn ang="0">
                  <a:pos x="128" y="24"/>
                </a:cxn>
                <a:cxn ang="0">
                  <a:pos x="0" y="24"/>
                </a:cxn>
                <a:cxn ang="0">
                  <a:pos x="0" y="24"/>
                </a:cxn>
                <a:cxn ang="0">
                  <a:pos x="0" y="0"/>
                </a:cxn>
                <a:cxn ang="0">
                  <a:pos x="0" y="0"/>
                </a:cxn>
                <a:cxn ang="0">
                  <a:pos x="128" y="0"/>
                </a:cxn>
                <a:cxn ang="0">
                  <a:pos x="128" y="24"/>
                </a:cxn>
              </a:cxnLst>
              <a:rect l="0" t="0" r="r" b="b"/>
              <a:pathLst>
                <a:path w="128" h="24">
                  <a:moveTo>
                    <a:pt x="128" y="24"/>
                  </a:moveTo>
                  <a:lnTo>
                    <a:pt x="0" y="24"/>
                  </a:lnTo>
                  <a:lnTo>
                    <a:pt x="0" y="24"/>
                  </a:lnTo>
                  <a:lnTo>
                    <a:pt x="0" y="0"/>
                  </a:lnTo>
                  <a:lnTo>
                    <a:pt x="0" y="0"/>
                  </a:lnTo>
                  <a:lnTo>
                    <a:pt x="128" y="0"/>
                  </a:lnTo>
                  <a:lnTo>
                    <a:pt x="128"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32" name="Rectangle 28"/>
            <p:cNvSpPr>
              <a:spLocks noChangeArrowheads="1"/>
            </p:cNvSpPr>
            <p:nvPr/>
          </p:nvSpPr>
          <p:spPr bwMode="auto">
            <a:xfrm>
              <a:off x="6604000" y="3860800"/>
              <a:ext cx="127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33" name="Freeform 29"/>
            <p:cNvSpPr>
              <a:spLocks/>
            </p:cNvSpPr>
            <p:nvPr/>
          </p:nvSpPr>
          <p:spPr bwMode="auto">
            <a:xfrm>
              <a:off x="6616700" y="3860800"/>
              <a:ext cx="406400" cy="63500"/>
            </a:xfrm>
            <a:custGeom>
              <a:avLst/>
              <a:gdLst/>
              <a:ahLst/>
              <a:cxnLst>
                <a:cxn ang="0">
                  <a:pos x="256" y="40"/>
                </a:cxn>
                <a:cxn ang="0">
                  <a:pos x="256" y="16"/>
                </a:cxn>
                <a:cxn ang="0">
                  <a:pos x="0" y="0"/>
                </a:cxn>
                <a:cxn ang="0">
                  <a:pos x="0" y="24"/>
                </a:cxn>
                <a:cxn ang="0">
                  <a:pos x="256" y="40"/>
                </a:cxn>
              </a:cxnLst>
              <a:rect l="0" t="0" r="r" b="b"/>
              <a:pathLst>
                <a:path w="256" h="40">
                  <a:moveTo>
                    <a:pt x="256" y="40"/>
                  </a:moveTo>
                  <a:lnTo>
                    <a:pt x="256" y="16"/>
                  </a:lnTo>
                  <a:lnTo>
                    <a:pt x="0" y="0"/>
                  </a:lnTo>
                  <a:lnTo>
                    <a:pt x="0" y="24"/>
                  </a:lnTo>
                  <a:lnTo>
                    <a:pt x="256" y="4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34" name="Rectangle 30"/>
            <p:cNvSpPr>
              <a:spLocks noChangeArrowheads="1"/>
            </p:cNvSpPr>
            <p:nvPr/>
          </p:nvSpPr>
          <p:spPr bwMode="auto">
            <a:xfrm>
              <a:off x="8039100" y="3098800"/>
              <a:ext cx="508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35" name="Rectangle 31"/>
            <p:cNvSpPr>
              <a:spLocks noChangeArrowheads="1"/>
            </p:cNvSpPr>
            <p:nvPr/>
          </p:nvSpPr>
          <p:spPr bwMode="auto">
            <a:xfrm>
              <a:off x="7861300" y="30861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36" name="Freeform 32"/>
            <p:cNvSpPr>
              <a:spLocks/>
            </p:cNvSpPr>
            <p:nvPr/>
          </p:nvSpPr>
          <p:spPr bwMode="auto">
            <a:xfrm>
              <a:off x="7683500" y="30607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37" name="Freeform 33"/>
            <p:cNvSpPr>
              <a:spLocks/>
            </p:cNvSpPr>
            <p:nvPr/>
          </p:nvSpPr>
          <p:spPr bwMode="auto">
            <a:xfrm>
              <a:off x="7505700" y="30480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38" name="Freeform 34"/>
            <p:cNvSpPr>
              <a:spLocks/>
            </p:cNvSpPr>
            <p:nvPr/>
          </p:nvSpPr>
          <p:spPr bwMode="auto">
            <a:xfrm>
              <a:off x="7327900" y="30226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39" name="Freeform 35"/>
            <p:cNvSpPr>
              <a:spLocks/>
            </p:cNvSpPr>
            <p:nvPr/>
          </p:nvSpPr>
          <p:spPr bwMode="auto">
            <a:xfrm>
              <a:off x="7150100" y="30099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40" name="Rectangle 36"/>
            <p:cNvSpPr>
              <a:spLocks noChangeArrowheads="1"/>
            </p:cNvSpPr>
            <p:nvPr/>
          </p:nvSpPr>
          <p:spPr bwMode="auto">
            <a:xfrm>
              <a:off x="6972300" y="29972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41" name="Rectangle 37"/>
            <p:cNvSpPr>
              <a:spLocks noChangeArrowheads="1"/>
            </p:cNvSpPr>
            <p:nvPr/>
          </p:nvSpPr>
          <p:spPr bwMode="auto">
            <a:xfrm>
              <a:off x="6794500" y="29845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42" name="Freeform 38"/>
            <p:cNvSpPr>
              <a:spLocks/>
            </p:cNvSpPr>
            <p:nvPr/>
          </p:nvSpPr>
          <p:spPr bwMode="auto">
            <a:xfrm>
              <a:off x="6629400" y="2984500"/>
              <a:ext cx="88900" cy="38100"/>
            </a:xfrm>
            <a:custGeom>
              <a:avLst/>
              <a:gdLst/>
              <a:ahLst/>
              <a:cxnLst>
                <a:cxn ang="0">
                  <a:pos x="56" y="24"/>
                </a:cxn>
                <a:cxn ang="0">
                  <a:pos x="56" y="0"/>
                </a:cxn>
                <a:cxn ang="0">
                  <a:pos x="0" y="0"/>
                </a:cxn>
                <a:cxn ang="0">
                  <a:pos x="0" y="0"/>
                </a:cxn>
                <a:cxn ang="0">
                  <a:pos x="0" y="24"/>
                </a:cxn>
                <a:cxn ang="0">
                  <a:pos x="0" y="24"/>
                </a:cxn>
                <a:cxn ang="0">
                  <a:pos x="56" y="24"/>
                </a:cxn>
              </a:cxnLst>
              <a:rect l="0" t="0" r="r" b="b"/>
              <a:pathLst>
                <a:path w="56" h="24">
                  <a:moveTo>
                    <a:pt x="56" y="24"/>
                  </a:moveTo>
                  <a:lnTo>
                    <a:pt x="56" y="0"/>
                  </a:lnTo>
                  <a:lnTo>
                    <a:pt x="0" y="0"/>
                  </a:lnTo>
                  <a:lnTo>
                    <a:pt x="0" y="0"/>
                  </a:lnTo>
                  <a:lnTo>
                    <a:pt x="0" y="24"/>
                  </a:lnTo>
                  <a:lnTo>
                    <a:pt x="0" y="24"/>
                  </a:lnTo>
                  <a:lnTo>
                    <a:pt x="5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43" name="Rectangle 39"/>
            <p:cNvSpPr>
              <a:spLocks noChangeArrowheads="1"/>
            </p:cNvSpPr>
            <p:nvPr/>
          </p:nvSpPr>
          <p:spPr bwMode="auto">
            <a:xfrm>
              <a:off x="6616700" y="2984500"/>
              <a:ext cx="127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44" name="Freeform 40"/>
            <p:cNvSpPr>
              <a:spLocks/>
            </p:cNvSpPr>
            <p:nvPr/>
          </p:nvSpPr>
          <p:spPr bwMode="auto">
            <a:xfrm>
              <a:off x="6438900" y="2997200"/>
              <a:ext cx="101600" cy="50800"/>
            </a:xfrm>
            <a:custGeom>
              <a:avLst/>
              <a:gdLst/>
              <a:ahLst/>
              <a:cxnLst>
                <a:cxn ang="0">
                  <a:pos x="64" y="24"/>
                </a:cxn>
                <a:cxn ang="0">
                  <a:pos x="64" y="0"/>
                </a:cxn>
                <a:cxn ang="0">
                  <a:pos x="0" y="8"/>
                </a:cxn>
                <a:cxn ang="0">
                  <a:pos x="0" y="32"/>
                </a:cxn>
                <a:cxn ang="0">
                  <a:pos x="64" y="24"/>
                </a:cxn>
              </a:cxnLst>
              <a:rect l="0" t="0" r="r" b="b"/>
              <a:pathLst>
                <a:path w="64" h="32">
                  <a:moveTo>
                    <a:pt x="64" y="24"/>
                  </a:moveTo>
                  <a:lnTo>
                    <a:pt x="64" y="0"/>
                  </a:lnTo>
                  <a:lnTo>
                    <a:pt x="0" y="8"/>
                  </a:lnTo>
                  <a:lnTo>
                    <a:pt x="0" y="32"/>
                  </a:lnTo>
                  <a:lnTo>
                    <a:pt x="64"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45" name="Freeform 41"/>
            <p:cNvSpPr>
              <a:spLocks/>
            </p:cNvSpPr>
            <p:nvPr/>
          </p:nvSpPr>
          <p:spPr bwMode="auto">
            <a:xfrm>
              <a:off x="6337300" y="3009900"/>
              <a:ext cx="25400" cy="38100"/>
            </a:xfrm>
            <a:custGeom>
              <a:avLst/>
              <a:gdLst/>
              <a:ahLst/>
              <a:cxnLst>
                <a:cxn ang="0">
                  <a:pos x="16" y="24"/>
                </a:cxn>
                <a:cxn ang="0">
                  <a:pos x="16" y="0"/>
                </a:cxn>
                <a:cxn ang="0">
                  <a:pos x="0" y="0"/>
                </a:cxn>
                <a:cxn ang="0">
                  <a:pos x="0" y="0"/>
                </a:cxn>
                <a:cxn ang="0">
                  <a:pos x="8" y="24"/>
                </a:cxn>
                <a:cxn ang="0">
                  <a:pos x="0" y="24"/>
                </a:cxn>
                <a:cxn ang="0">
                  <a:pos x="16" y="24"/>
                </a:cxn>
              </a:cxnLst>
              <a:rect l="0" t="0" r="r" b="b"/>
              <a:pathLst>
                <a:path w="16" h="24">
                  <a:moveTo>
                    <a:pt x="16" y="24"/>
                  </a:moveTo>
                  <a:lnTo>
                    <a:pt x="16" y="0"/>
                  </a:lnTo>
                  <a:lnTo>
                    <a:pt x="0" y="0"/>
                  </a:lnTo>
                  <a:lnTo>
                    <a:pt x="0" y="0"/>
                  </a:lnTo>
                  <a:lnTo>
                    <a:pt x="8" y="24"/>
                  </a:lnTo>
                  <a:lnTo>
                    <a:pt x="0" y="24"/>
                  </a:lnTo>
                  <a:lnTo>
                    <a:pt x="1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46" name="Freeform 42"/>
            <p:cNvSpPr>
              <a:spLocks/>
            </p:cNvSpPr>
            <p:nvPr/>
          </p:nvSpPr>
          <p:spPr bwMode="auto">
            <a:xfrm>
              <a:off x="6261100" y="3009900"/>
              <a:ext cx="88900" cy="63500"/>
            </a:xfrm>
            <a:custGeom>
              <a:avLst/>
              <a:gdLst/>
              <a:ahLst/>
              <a:cxnLst>
                <a:cxn ang="0">
                  <a:pos x="56" y="24"/>
                </a:cxn>
                <a:cxn ang="0">
                  <a:pos x="48" y="0"/>
                </a:cxn>
                <a:cxn ang="0">
                  <a:pos x="0" y="16"/>
                </a:cxn>
                <a:cxn ang="0">
                  <a:pos x="8" y="40"/>
                </a:cxn>
                <a:cxn ang="0">
                  <a:pos x="56" y="24"/>
                </a:cxn>
              </a:cxnLst>
              <a:rect l="0" t="0" r="r" b="b"/>
              <a:pathLst>
                <a:path w="56" h="40">
                  <a:moveTo>
                    <a:pt x="56" y="24"/>
                  </a:moveTo>
                  <a:lnTo>
                    <a:pt x="48" y="0"/>
                  </a:lnTo>
                  <a:lnTo>
                    <a:pt x="0" y="16"/>
                  </a:lnTo>
                  <a:lnTo>
                    <a:pt x="8" y="40"/>
                  </a:lnTo>
                  <a:lnTo>
                    <a:pt x="5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47" name="Freeform 43"/>
            <p:cNvSpPr>
              <a:spLocks/>
            </p:cNvSpPr>
            <p:nvPr/>
          </p:nvSpPr>
          <p:spPr bwMode="auto">
            <a:xfrm>
              <a:off x="6083300" y="3048000"/>
              <a:ext cx="114300" cy="63500"/>
            </a:xfrm>
            <a:custGeom>
              <a:avLst/>
              <a:gdLst/>
              <a:ahLst/>
              <a:cxnLst>
                <a:cxn ang="0">
                  <a:pos x="72" y="24"/>
                </a:cxn>
                <a:cxn ang="0">
                  <a:pos x="64" y="0"/>
                </a:cxn>
                <a:cxn ang="0">
                  <a:pos x="0" y="16"/>
                </a:cxn>
                <a:cxn ang="0">
                  <a:pos x="8" y="40"/>
                </a:cxn>
                <a:cxn ang="0">
                  <a:pos x="72" y="24"/>
                </a:cxn>
              </a:cxnLst>
              <a:rect l="0" t="0" r="r" b="b"/>
              <a:pathLst>
                <a:path w="72" h="40">
                  <a:moveTo>
                    <a:pt x="72" y="24"/>
                  </a:moveTo>
                  <a:lnTo>
                    <a:pt x="64" y="0"/>
                  </a:lnTo>
                  <a:lnTo>
                    <a:pt x="0" y="16"/>
                  </a:lnTo>
                  <a:lnTo>
                    <a:pt x="8" y="40"/>
                  </a:lnTo>
                  <a:lnTo>
                    <a:pt x="72"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48" name="Freeform 44"/>
            <p:cNvSpPr>
              <a:spLocks/>
            </p:cNvSpPr>
            <p:nvPr/>
          </p:nvSpPr>
          <p:spPr bwMode="auto">
            <a:xfrm>
              <a:off x="5918200" y="3098800"/>
              <a:ext cx="101600" cy="76200"/>
            </a:xfrm>
            <a:custGeom>
              <a:avLst/>
              <a:gdLst/>
              <a:ahLst/>
              <a:cxnLst>
                <a:cxn ang="0">
                  <a:pos x="64" y="24"/>
                </a:cxn>
                <a:cxn ang="0">
                  <a:pos x="56" y="0"/>
                </a:cxn>
                <a:cxn ang="0">
                  <a:pos x="0" y="24"/>
                </a:cxn>
                <a:cxn ang="0">
                  <a:pos x="8" y="48"/>
                </a:cxn>
                <a:cxn ang="0">
                  <a:pos x="64" y="24"/>
                </a:cxn>
              </a:cxnLst>
              <a:rect l="0" t="0" r="r" b="b"/>
              <a:pathLst>
                <a:path w="64" h="48">
                  <a:moveTo>
                    <a:pt x="64" y="24"/>
                  </a:moveTo>
                  <a:lnTo>
                    <a:pt x="56" y="0"/>
                  </a:lnTo>
                  <a:lnTo>
                    <a:pt x="0" y="24"/>
                  </a:lnTo>
                  <a:lnTo>
                    <a:pt x="8" y="48"/>
                  </a:lnTo>
                  <a:lnTo>
                    <a:pt x="64"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49" name="Freeform 45"/>
            <p:cNvSpPr>
              <a:spLocks/>
            </p:cNvSpPr>
            <p:nvPr/>
          </p:nvSpPr>
          <p:spPr bwMode="auto">
            <a:xfrm>
              <a:off x="5791200" y="3162300"/>
              <a:ext cx="63500" cy="50800"/>
            </a:xfrm>
            <a:custGeom>
              <a:avLst/>
              <a:gdLst/>
              <a:ahLst/>
              <a:cxnLst>
                <a:cxn ang="0">
                  <a:pos x="40" y="24"/>
                </a:cxn>
                <a:cxn ang="0">
                  <a:pos x="32" y="0"/>
                </a:cxn>
                <a:cxn ang="0">
                  <a:pos x="0" y="8"/>
                </a:cxn>
                <a:cxn ang="0">
                  <a:pos x="8" y="32"/>
                </a:cxn>
                <a:cxn ang="0">
                  <a:pos x="40" y="24"/>
                </a:cxn>
              </a:cxnLst>
              <a:rect l="0" t="0" r="r" b="b"/>
              <a:pathLst>
                <a:path w="40" h="32">
                  <a:moveTo>
                    <a:pt x="40" y="24"/>
                  </a:moveTo>
                  <a:lnTo>
                    <a:pt x="32" y="0"/>
                  </a:lnTo>
                  <a:lnTo>
                    <a:pt x="0" y="8"/>
                  </a:lnTo>
                  <a:lnTo>
                    <a:pt x="8" y="32"/>
                  </a:lnTo>
                  <a:lnTo>
                    <a:pt x="40"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50" name="Freeform 46"/>
            <p:cNvSpPr>
              <a:spLocks/>
            </p:cNvSpPr>
            <p:nvPr/>
          </p:nvSpPr>
          <p:spPr bwMode="auto">
            <a:xfrm>
              <a:off x="5778500" y="3200400"/>
              <a:ext cx="25400" cy="38100"/>
            </a:xfrm>
            <a:custGeom>
              <a:avLst/>
              <a:gdLst/>
              <a:ahLst/>
              <a:cxnLst>
                <a:cxn ang="0">
                  <a:pos x="16" y="0"/>
                </a:cxn>
                <a:cxn ang="0">
                  <a:pos x="8" y="0"/>
                </a:cxn>
                <a:cxn ang="0">
                  <a:pos x="0" y="24"/>
                </a:cxn>
                <a:cxn ang="0">
                  <a:pos x="8" y="24"/>
                </a:cxn>
                <a:cxn ang="0">
                  <a:pos x="16" y="0"/>
                </a:cxn>
              </a:cxnLst>
              <a:rect l="0" t="0" r="r" b="b"/>
              <a:pathLst>
                <a:path w="16" h="24">
                  <a:moveTo>
                    <a:pt x="16" y="0"/>
                  </a:moveTo>
                  <a:lnTo>
                    <a:pt x="8" y="0"/>
                  </a:lnTo>
                  <a:lnTo>
                    <a:pt x="0" y="24"/>
                  </a:lnTo>
                  <a:lnTo>
                    <a:pt x="8" y="24"/>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51" name="Freeform 47"/>
            <p:cNvSpPr>
              <a:spLocks/>
            </p:cNvSpPr>
            <p:nvPr/>
          </p:nvSpPr>
          <p:spPr bwMode="auto">
            <a:xfrm>
              <a:off x="5791200" y="3200400"/>
              <a:ext cx="647700" cy="495300"/>
            </a:xfrm>
            <a:custGeom>
              <a:avLst/>
              <a:gdLst/>
              <a:ahLst/>
              <a:cxnLst>
                <a:cxn ang="0">
                  <a:pos x="8" y="0"/>
                </a:cxn>
                <a:cxn ang="0">
                  <a:pos x="128" y="40"/>
                </a:cxn>
                <a:cxn ang="0">
                  <a:pos x="128" y="40"/>
                </a:cxn>
                <a:cxn ang="0">
                  <a:pos x="128" y="40"/>
                </a:cxn>
                <a:cxn ang="0">
                  <a:pos x="232" y="120"/>
                </a:cxn>
                <a:cxn ang="0">
                  <a:pos x="232" y="120"/>
                </a:cxn>
                <a:cxn ang="0">
                  <a:pos x="232" y="120"/>
                </a:cxn>
                <a:cxn ang="0">
                  <a:pos x="408" y="296"/>
                </a:cxn>
                <a:cxn ang="0">
                  <a:pos x="408" y="296"/>
                </a:cxn>
                <a:cxn ang="0">
                  <a:pos x="392" y="312"/>
                </a:cxn>
                <a:cxn ang="0">
                  <a:pos x="392" y="312"/>
                </a:cxn>
                <a:cxn ang="0">
                  <a:pos x="216" y="136"/>
                </a:cxn>
                <a:cxn ang="0">
                  <a:pos x="216" y="136"/>
                </a:cxn>
                <a:cxn ang="0">
                  <a:pos x="216" y="136"/>
                </a:cxn>
                <a:cxn ang="0">
                  <a:pos x="112" y="56"/>
                </a:cxn>
                <a:cxn ang="0">
                  <a:pos x="112" y="56"/>
                </a:cxn>
                <a:cxn ang="0">
                  <a:pos x="120" y="64"/>
                </a:cxn>
                <a:cxn ang="0">
                  <a:pos x="0" y="24"/>
                </a:cxn>
                <a:cxn ang="0">
                  <a:pos x="8" y="0"/>
                </a:cxn>
              </a:cxnLst>
              <a:rect l="0" t="0" r="r" b="b"/>
              <a:pathLst>
                <a:path w="408" h="312">
                  <a:moveTo>
                    <a:pt x="8" y="0"/>
                  </a:moveTo>
                  <a:lnTo>
                    <a:pt x="128" y="40"/>
                  </a:lnTo>
                  <a:lnTo>
                    <a:pt x="128" y="40"/>
                  </a:lnTo>
                  <a:lnTo>
                    <a:pt x="128" y="40"/>
                  </a:lnTo>
                  <a:lnTo>
                    <a:pt x="232" y="120"/>
                  </a:lnTo>
                  <a:lnTo>
                    <a:pt x="232" y="120"/>
                  </a:lnTo>
                  <a:lnTo>
                    <a:pt x="232" y="120"/>
                  </a:lnTo>
                  <a:lnTo>
                    <a:pt x="408" y="296"/>
                  </a:lnTo>
                  <a:lnTo>
                    <a:pt x="408" y="296"/>
                  </a:lnTo>
                  <a:lnTo>
                    <a:pt x="392" y="312"/>
                  </a:lnTo>
                  <a:lnTo>
                    <a:pt x="392" y="312"/>
                  </a:lnTo>
                  <a:lnTo>
                    <a:pt x="216" y="136"/>
                  </a:lnTo>
                  <a:lnTo>
                    <a:pt x="216" y="136"/>
                  </a:lnTo>
                  <a:lnTo>
                    <a:pt x="216" y="136"/>
                  </a:lnTo>
                  <a:lnTo>
                    <a:pt x="112" y="56"/>
                  </a:lnTo>
                  <a:lnTo>
                    <a:pt x="112" y="56"/>
                  </a:lnTo>
                  <a:lnTo>
                    <a:pt x="120" y="64"/>
                  </a:lnTo>
                  <a:lnTo>
                    <a:pt x="0" y="24"/>
                  </a:lnTo>
                  <a:lnTo>
                    <a:pt x="8"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52" name="Freeform 48"/>
            <p:cNvSpPr>
              <a:spLocks/>
            </p:cNvSpPr>
            <p:nvPr/>
          </p:nvSpPr>
          <p:spPr bwMode="auto">
            <a:xfrm>
              <a:off x="6413500" y="3670300"/>
              <a:ext cx="127000" cy="101600"/>
            </a:xfrm>
            <a:custGeom>
              <a:avLst/>
              <a:gdLst/>
              <a:ahLst/>
              <a:cxnLst>
                <a:cxn ang="0">
                  <a:pos x="16" y="0"/>
                </a:cxn>
                <a:cxn ang="0">
                  <a:pos x="72" y="48"/>
                </a:cxn>
                <a:cxn ang="0">
                  <a:pos x="80" y="56"/>
                </a:cxn>
                <a:cxn ang="0">
                  <a:pos x="56" y="64"/>
                </a:cxn>
                <a:cxn ang="0">
                  <a:pos x="56" y="64"/>
                </a:cxn>
                <a:cxn ang="0">
                  <a:pos x="0" y="16"/>
                </a:cxn>
                <a:cxn ang="0">
                  <a:pos x="16" y="0"/>
                </a:cxn>
              </a:cxnLst>
              <a:rect l="0" t="0" r="r" b="b"/>
              <a:pathLst>
                <a:path w="80" h="64">
                  <a:moveTo>
                    <a:pt x="16" y="0"/>
                  </a:moveTo>
                  <a:lnTo>
                    <a:pt x="72" y="48"/>
                  </a:lnTo>
                  <a:lnTo>
                    <a:pt x="80" y="56"/>
                  </a:lnTo>
                  <a:lnTo>
                    <a:pt x="56" y="64"/>
                  </a:lnTo>
                  <a:lnTo>
                    <a:pt x="56" y="64"/>
                  </a:lnTo>
                  <a:lnTo>
                    <a:pt x="0" y="16"/>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53" name="Freeform 49"/>
            <p:cNvSpPr>
              <a:spLocks/>
            </p:cNvSpPr>
            <p:nvPr/>
          </p:nvSpPr>
          <p:spPr bwMode="auto">
            <a:xfrm>
              <a:off x="6565900" y="3873500"/>
              <a:ext cx="38100" cy="25400"/>
            </a:xfrm>
            <a:custGeom>
              <a:avLst/>
              <a:gdLst/>
              <a:ahLst/>
              <a:cxnLst>
                <a:cxn ang="0">
                  <a:pos x="24" y="0"/>
                </a:cxn>
                <a:cxn ang="0">
                  <a:pos x="24" y="8"/>
                </a:cxn>
                <a:cxn ang="0">
                  <a:pos x="0" y="16"/>
                </a:cxn>
                <a:cxn ang="0">
                  <a:pos x="0" y="8"/>
                </a:cxn>
                <a:cxn ang="0">
                  <a:pos x="24" y="0"/>
                </a:cxn>
              </a:cxnLst>
              <a:rect l="0" t="0" r="r" b="b"/>
              <a:pathLst>
                <a:path w="24" h="16">
                  <a:moveTo>
                    <a:pt x="24" y="0"/>
                  </a:moveTo>
                  <a:lnTo>
                    <a:pt x="24" y="8"/>
                  </a:lnTo>
                  <a:lnTo>
                    <a:pt x="0" y="16"/>
                  </a:lnTo>
                  <a:lnTo>
                    <a:pt x="0" y="8"/>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54" name="Freeform 50"/>
            <p:cNvSpPr>
              <a:spLocks/>
            </p:cNvSpPr>
            <p:nvPr/>
          </p:nvSpPr>
          <p:spPr bwMode="auto">
            <a:xfrm>
              <a:off x="6502400" y="3759200"/>
              <a:ext cx="101600" cy="127000"/>
            </a:xfrm>
            <a:custGeom>
              <a:avLst/>
              <a:gdLst/>
              <a:ahLst/>
              <a:cxnLst>
                <a:cxn ang="0">
                  <a:pos x="24" y="0"/>
                </a:cxn>
                <a:cxn ang="0">
                  <a:pos x="0" y="8"/>
                </a:cxn>
                <a:cxn ang="0">
                  <a:pos x="40" y="80"/>
                </a:cxn>
                <a:cxn ang="0">
                  <a:pos x="64" y="72"/>
                </a:cxn>
                <a:cxn ang="0">
                  <a:pos x="24" y="0"/>
                </a:cxn>
              </a:cxnLst>
              <a:rect l="0" t="0" r="r" b="b"/>
              <a:pathLst>
                <a:path w="64" h="80">
                  <a:moveTo>
                    <a:pt x="24" y="0"/>
                  </a:moveTo>
                  <a:lnTo>
                    <a:pt x="0" y="8"/>
                  </a:lnTo>
                  <a:lnTo>
                    <a:pt x="40" y="80"/>
                  </a:lnTo>
                  <a:lnTo>
                    <a:pt x="64" y="72"/>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55" name="Freeform 51"/>
            <p:cNvSpPr>
              <a:spLocks/>
            </p:cNvSpPr>
            <p:nvPr/>
          </p:nvSpPr>
          <p:spPr bwMode="auto">
            <a:xfrm>
              <a:off x="7467600" y="3683000"/>
              <a:ext cx="228600" cy="228600"/>
            </a:xfrm>
            <a:custGeom>
              <a:avLst/>
              <a:gdLst/>
              <a:ahLst/>
              <a:cxnLst>
                <a:cxn ang="0">
                  <a:pos x="144" y="72"/>
                </a:cxn>
                <a:cxn ang="0">
                  <a:pos x="120" y="24"/>
                </a:cxn>
                <a:cxn ang="0">
                  <a:pos x="72" y="0"/>
                </a:cxn>
                <a:cxn ang="0">
                  <a:pos x="24" y="24"/>
                </a:cxn>
                <a:cxn ang="0">
                  <a:pos x="0" y="72"/>
                </a:cxn>
                <a:cxn ang="0">
                  <a:pos x="24" y="120"/>
                </a:cxn>
                <a:cxn ang="0">
                  <a:pos x="72" y="144"/>
                </a:cxn>
                <a:cxn ang="0">
                  <a:pos x="120" y="120"/>
                </a:cxn>
                <a:cxn ang="0">
                  <a:pos x="144" y="72"/>
                </a:cxn>
              </a:cxnLst>
              <a:rect l="0" t="0" r="r" b="b"/>
              <a:pathLst>
                <a:path w="144" h="144">
                  <a:moveTo>
                    <a:pt x="144" y="72"/>
                  </a:moveTo>
                  <a:lnTo>
                    <a:pt x="120" y="24"/>
                  </a:lnTo>
                  <a:lnTo>
                    <a:pt x="72" y="0"/>
                  </a:lnTo>
                  <a:lnTo>
                    <a:pt x="24" y="24"/>
                  </a:lnTo>
                  <a:lnTo>
                    <a:pt x="0" y="72"/>
                  </a:lnTo>
                  <a:lnTo>
                    <a:pt x="24" y="120"/>
                  </a:lnTo>
                  <a:lnTo>
                    <a:pt x="72" y="144"/>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56" name="Freeform 52"/>
            <p:cNvSpPr>
              <a:spLocks/>
            </p:cNvSpPr>
            <p:nvPr/>
          </p:nvSpPr>
          <p:spPr bwMode="auto">
            <a:xfrm>
              <a:off x="7467600" y="3683000"/>
              <a:ext cx="241300" cy="2413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44"/>
                </a:cxn>
                <a:cxn ang="0">
                  <a:pos x="72" y="144"/>
                </a:cxn>
                <a:cxn ang="0">
                  <a:pos x="72" y="144"/>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52"/>
                </a:cxn>
                <a:cxn ang="0">
                  <a:pos x="72" y="152"/>
                </a:cxn>
                <a:cxn ang="0">
                  <a:pos x="72" y="152"/>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52">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44"/>
                  </a:lnTo>
                  <a:lnTo>
                    <a:pt x="72" y="144"/>
                  </a:lnTo>
                  <a:lnTo>
                    <a:pt x="72" y="144"/>
                  </a:lnTo>
                  <a:lnTo>
                    <a:pt x="120" y="120"/>
                  </a:lnTo>
                  <a:lnTo>
                    <a:pt x="120" y="120"/>
                  </a:lnTo>
                  <a:lnTo>
                    <a:pt x="120" y="120"/>
                  </a:lnTo>
                  <a:lnTo>
                    <a:pt x="144" y="72"/>
                  </a:lnTo>
                  <a:lnTo>
                    <a:pt x="144" y="72"/>
                  </a:lnTo>
                  <a:lnTo>
                    <a:pt x="152" y="72"/>
                  </a:lnTo>
                  <a:lnTo>
                    <a:pt x="152" y="72"/>
                  </a:lnTo>
                  <a:lnTo>
                    <a:pt x="128" y="120"/>
                  </a:lnTo>
                  <a:lnTo>
                    <a:pt x="128" y="120"/>
                  </a:lnTo>
                  <a:lnTo>
                    <a:pt x="120" y="128"/>
                  </a:lnTo>
                  <a:lnTo>
                    <a:pt x="72" y="152"/>
                  </a:lnTo>
                  <a:lnTo>
                    <a:pt x="72" y="152"/>
                  </a:lnTo>
                  <a:lnTo>
                    <a:pt x="72" y="152"/>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57" name="Freeform 53"/>
            <p:cNvSpPr>
              <a:spLocks/>
            </p:cNvSpPr>
            <p:nvPr/>
          </p:nvSpPr>
          <p:spPr bwMode="auto">
            <a:xfrm>
              <a:off x="7696200" y="37973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58" name="Freeform 54"/>
            <p:cNvSpPr>
              <a:spLocks/>
            </p:cNvSpPr>
            <p:nvPr/>
          </p:nvSpPr>
          <p:spPr bwMode="auto">
            <a:xfrm>
              <a:off x="5702300" y="3086100"/>
              <a:ext cx="215900" cy="228600"/>
            </a:xfrm>
            <a:custGeom>
              <a:avLst/>
              <a:gdLst/>
              <a:ahLst/>
              <a:cxnLst>
                <a:cxn ang="0">
                  <a:pos x="136" y="72"/>
                </a:cxn>
                <a:cxn ang="0">
                  <a:pos x="120" y="24"/>
                </a:cxn>
                <a:cxn ang="0">
                  <a:pos x="64" y="0"/>
                </a:cxn>
                <a:cxn ang="0">
                  <a:pos x="16" y="24"/>
                </a:cxn>
                <a:cxn ang="0">
                  <a:pos x="0" y="72"/>
                </a:cxn>
                <a:cxn ang="0">
                  <a:pos x="16" y="120"/>
                </a:cxn>
                <a:cxn ang="0">
                  <a:pos x="64" y="144"/>
                </a:cxn>
                <a:cxn ang="0">
                  <a:pos x="120" y="120"/>
                </a:cxn>
                <a:cxn ang="0">
                  <a:pos x="136" y="72"/>
                </a:cxn>
              </a:cxnLst>
              <a:rect l="0" t="0" r="r" b="b"/>
              <a:pathLst>
                <a:path w="136" h="144">
                  <a:moveTo>
                    <a:pt x="136" y="72"/>
                  </a:moveTo>
                  <a:lnTo>
                    <a:pt x="120" y="24"/>
                  </a:lnTo>
                  <a:lnTo>
                    <a:pt x="64" y="0"/>
                  </a:lnTo>
                  <a:lnTo>
                    <a:pt x="16" y="24"/>
                  </a:lnTo>
                  <a:lnTo>
                    <a:pt x="0" y="72"/>
                  </a:lnTo>
                  <a:lnTo>
                    <a:pt x="16" y="120"/>
                  </a:lnTo>
                  <a:lnTo>
                    <a:pt x="64" y="144"/>
                  </a:lnTo>
                  <a:lnTo>
                    <a:pt x="120" y="120"/>
                  </a:lnTo>
                  <a:lnTo>
                    <a:pt x="13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59" name="Freeform 55"/>
            <p:cNvSpPr>
              <a:spLocks/>
            </p:cNvSpPr>
            <p:nvPr/>
          </p:nvSpPr>
          <p:spPr bwMode="auto">
            <a:xfrm>
              <a:off x="5702300" y="3086100"/>
              <a:ext cx="228600" cy="241300"/>
            </a:xfrm>
            <a:custGeom>
              <a:avLst/>
              <a:gdLst/>
              <a:ahLst/>
              <a:cxnLst>
                <a:cxn ang="0">
                  <a:pos x="136" y="72"/>
                </a:cxn>
                <a:cxn ang="0">
                  <a:pos x="120" y="24"/>
                </a:cxn>
                <a:cxn ang="0">
                  <a:pos x="120" y="32"/>
                </a:cxn>
                <a:cxn ang="0">
                  <a:pos x="120" y="32"/>
                </a:cxn>
                <a:cxn ang="0">
                  <a:pos x="64" y="8"/>
                </a:cxn>
                <a:cxn ang="0">
                  <a:pos x="64" y="8"/>
                </a:cxn>
                <a:cxn ang="0">
                  <a:pos x="64" y="8"/>
                </a:cxn>
                <a:cxn ang="0">
                  <a:pos x="16" y="32"/>
                </a:cxn>
                <a:cxn ang="0">
                  <a:pos x="24" y="24"/>
                </a:cxn>
                <a:cxn ang="0">
                  <a:pos x="24" y="24"/>
                </a:cxn>
                <a:cxn ang="0">
                  <a:pos x="8" y="72"/>
                </a:cxn>
                <a:cxn ang="0">
                  <a:pos x="8" y="72"/>
                </a:cxn>
                <a:cxn ang="0">
                  <a:pos x="8" y="72"/>
                </a:cxn>
                <a:cxn ang="0">
                  <a:pos x="24" y="120"/>
                </a:cxn>
                <a:cxn ang="0">
                  <a:pos x="16" y="120"/>
                </a:cxn>
                <a:cxn ang="0">
                  <a:pos x="16" y="120"/>
                </a:cxn>
                <a:cxn ang="0">
                  <a:pos x="64" y="144"/>
                </a:cxn>
                <a:cxn ang="0">
                  <a:pos x="64" y="144"/>
                </a:cxn>
                <a:cxn ang="0">
                  <a:pos x="64" y="144"/>
                </a:cxn>
                <a:cxn ang="0">
                  <a:pos x="120" y="120"/>
                </a:cxn>
                <a:cxn ang="0">
                  <a:pos x="120" y="120"/>
                </a:cxn>
                <a:cxn ang="0">
                  <a:pos x="120" y="120"/>
                </a:cxn>
                <a:cxn ang="0">
                  <a:pos x="136" y="72"/>
                </a:cxn>
                <a:cxn ang="0">
                  <a:pos x="136" y="72"/>
                </a:cxn>
                <a:cxn ang="0">
                  <a:pos x="144" y="72"/>
                </a:cxn>
                <a:cxn ang="0">
                  <a:pos x="144" y="72"/>
                </a:cxn>
                <a:cxn ang="0">
                  <a:pos x="128" y="120"/>
                </a:cxn>
                <a:cxn ang="0">
                  <a:pos x="128" y="120"/>
                </a:cxn>
                <a:cxn ang="0">
                  <a:pos x="120" y="128"/>
                </a:cxn>
                <a:cxn ang="0">
                  <a:pos x="64" y="152"/>
                </a:cxn>
                <a:cxn ang="0">
                  <a:pos x="64" y="152"/>
                </a:cxn>
                <a:cxn ang="0">
                  <a:pos x="64" y="152"/>
                </a:cxn>
                <a:cxn ang="0">
                  <a:pos x="16" y="128"/>
                </a:cxn>
                <a:cxn ang="0">
                  <a:pos x="16" y="128"/>
                </a:cxn>
                <a:cxn ang="0">
                  <a:pos x="16" y="120"/>
                </a:cxn>
                <a:cxn ang="0">
                  <a:pos x="0" y="72"/>
                </a:cxn>
                <a:cxn ang="0">
                  <a:pos x="0" y="72"/>
                </a:cxn>
                <a:cxn ang="0">
                  <a:pos x="0" y="72"/>
                </a:cxn>
                <a:cxn ang="0">
                  <a:pos x="16" y="24"/>
                </a:cxn>
                <a:cxn ang="0">
                  <a:pos x="16" y="24"/>
                </a:cxn>
                <a:cxn ang="0">
                  <a:pos x="16" y="24"/>
                </a:cxn>
                <a:cxn ang="0">
                  <a:pos x="64" y="0"/>
                </a:cxn>
                <a:cxn ang="0">
                  <a:pos x="64" y="0"/>
                </a:cxn>
                <a:cxn ang="0">
                  <a:pos x="64" y="0"/>
                </a:cxn>
                <a:cxn ang="0">
                  <a:pos x="120" y="24"/>
                </a:cxn>
                <a:cxn ang="0">
                  <a:pos x="120" y="24"/>
                </a:cxn>
                <a:cxn ang="0">
                  <a:pos x="128" y="24"/>
                </a:cxn>
                <a:cxn ang="0">
                  <a:pos x="144" y="72"/>
                </a:cxn>
                <a:cxn ang="0">
                  <a:pos x="136" y="72"/>
                </a:cxn>
              </a:cxnLst>
              <a:rect l="0" t="0" r="r" b="b"/>
              <a:pathLst>
                <a:path w="144" h="152">
                  <a:moveTo>
                    <a:pt x="136" y="72"/>
                  </a:moveTo>
                  <a:lnTo>
                    <a:pt x="120" y="24"/>
                  </a:lnTo>
                  <a:lnTo>
                    <a:pt x="120" y="32"/>
                  </a:lnTo>
                  <a:lnTo>
                    <a:pt x="120" y="32"/>
                  </a:lnTo>
                  <a:lnTo>
                    <a:pt x="64" y="8"/>
                  </a:lnTo>
                  <a:lnTo>
                    <a:pt x="64" y="8"/>
                  </a:lnTo>
                  <a:lnTo>
                    <a:pt x="64" y="8"/>
                  </a:lnTo>
                  <a:lnTo>
                    <a:pt x="16" y="32"/>
                  </a:lnTo>
                  <a:lnTo>
                    <a:pt x="24" y="24"/>
                  </a:lnTo>
                  <a:lnTo>
                    <a:pt x="24" y="24"/>
                  </a:lnTo>
                  <a:lnTo>
                    <a:pt x="8" y="72"/>
                  </a:lnTo>
                  <a:lnTo>
                    <a:pt x="8" y="72"/>
                  </a:lnTo>
                  <a:lnTo>
                    <a:pt x="8" y="72"/>
                  </a:lnTo>
                  <a:lnTo>
                    <a:pt x="24" y="120"/>
                  </a:lnTo>
                  <a:lnTo>
                    <a:pt x="16" y="120"/>
                  </a:lnTo>
                  <a:lnTo>
                    <a:pt x="16" y="120"/>
                  </a:lnTo>
                  <a:lnTo>
                    <a:pt x="64" y="144"/>
                  </a:lnTo>
                  <a:lnTo>
                    <a:pt x="64" y="144"/>
                  </a:lnTo>
                  <a:lnTo>
                    <a:pt x="64" y="144"/>
                  </a:lnTo>
                  <a:lnTo>
                    <a:pt x="120" y="120"/>
                  </a:lnTo>
                  <a:lnTo>
                    <a:pt x="120" y="120"/>
                  </a:lnTo>
                  <a:lnTo>
                    <a:pt x="120" y="120"/>
                  </a:lnTo>
                  <a:lnTo>
                    <a:pt x="136" y="72"/>
                  </a:lnTo>
                  <a:lnTo>
                    <a:pt x="136" y="72"/>
                  </a:lnTo>
                  <a:lnTo>
                    <a:pt x="144" y="72"/>
                  </a:lnTo>
                  <a:lnTo>
                    <a:pt x="144" y="72"/>
                  </a:lnTo>
                  <a:lnTo>
                    <a:pt x="128" y="120"/>
                  </a:lnTo>
                  <a:lnTo>
                    <a:pt x="128" y="120"/>
                  </a:lnTo>
                  <a:lnTo>
                    <a:pt x="120" y="128"/>
                  </a:lnTo>
                  <a:lnTo>
                    <a:pt x="64" y="152"/>
                  </a:lnTo>
                  <a:lnTo>
                    <a:pt x="64" y="152"/>
                  </a:lnTo>
                  <a:lnTo>
                    <a:pt x="64" y="152"/>
                  </a:lnTo>
                  <a:lnTo>
                    <a:pt x="16" y="128"/>
                  </a:lnTo>
                  <a:lnTo>
                    <a:pt x="16" y="128"/>
                  </a:lnTo>
                  <a:lnTo>
                    <a:pt x="16" y="120"/>
                  </a:lnTo>
                  <a:lnTo>
                    <a:pt x="0" y="72"/>
                  </a:lnTo>
                  <a:lnTo>
                    <a:pt x="0" y="72"/>
                  </a:lnTo>
                  <a:lnTo>
                    <a:pt x="0" y="72"/>
                  </a:lnTo>
                  <a:lnTo>
                    <a:pt x="16" y="24"/>
                  </a:lnTo>
                  <a:lnTo>
                    <a:pt x="16" y="24"/>
                  </a:lnTo>
                  <a:lnTo>
                    <a:pt x="16" y="24"/>
                  </a:lnTo>
                  <a:lnTo>
                    <a:pt x="64" y="0"/>
                  </a:lnTo>
                  <a:lnTo>
                    <a:pt x="64" y="0"/>
                  </a:lnTo>
                  <a:lnTo>
                    <a:pt x="64" y="0"/>
                  </a:lnTo>
                  <a:lnTo>
                    <a:pt x="120" y="24"/>
                  </a:lnTo>
                  <a:lnTo>
                    <a:pt x="120" y="24"/>
                  </a:lnTo>
                  <a:lnTo>
                    <a:pt x="128" y="24"/>
                  </a:lnTo>
                  <a:lnTo>
                    <a:pt x="144" y="72"/>
                  </a:lnTo>
                  <a:lnTo>
                    <a:pt x="13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60" name="Freeform 56"/>
            <p:cNvSpPr>
              <a:spLocks/>
            </p:cNvSpPr>
            <p:nvPr/>
          </p:nvSpPr>
          <p:spPr bwMode="auto">
            <a:xfrm>
              <a:off x="5918200" y="32004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61" name="Freeform 57"/>
            <p:cNvSpPr>
              <a:spLocks/>
            </p:cNvSpPr>
            <p:nvPr/>
          </p:nvSpPr>
          <p:spPr bwMode="auto">
            <a:xfrm>
              <a:off x="6972300" y="1511300"/>
              <a:ext cx="228600" cy="228600"/>
            </a:xfrm>
            <a:custGeom>
              <a:avLst/>
              <a:gdLst/>
              <a:ahLst/>
              <a:cxnLst>
                <a:cxn ang="0">
                  <a:pos x="144" y="72"/>
                </a:cxn>
                <a:cxn ang="0">
                  <a:pos x="120" y="24"/>
                </a:cxn>
                <a:cxn ang="0">
                  <a:pos x="72" y="0"/>
                </a:cxn>
                <a:cxn ang="0">
                  <a:pos x="24" y="24"/>
                </a:cxn>
                <a:cxn ang="0">
                  <a:pos x="0" y="72"/>
                </a:cxn>
                <a:cxn ang="0">
                  <a:pos x="24" y="120"/>
                </a:cxn>
                <a:cxn ang="0">
                  <a:pos x="72" y="144"/>
                </a:cxn>
                <a:cxn ang="0">
                  <a:pos x="120" y="120"/>
                </a:cxn>
                <a:cxn ang="0">
                  <a:pos x="144" y="72"/>
                </a:cxn>
              </a:cxnLst>
              <a:rect l="0" t="0" r="r" b="b"/>
              <a:pathLst>
                <a:path w="144" h="144">
                  <a:moveTo>
                    <a:pt x="144" y="72"/>
                  </a:moveTo>
                  <a:lnTo>
                    <a:pt x="120" y="24"/>
                  </a:lnTo>
                  <a:lnTo>
                    <a:pt x="72" y="0"/>
                  </a:lnTo>
                  <a:lnTo>
                    <a:pt x="24" y="24"/>
                  </a:lnTo>
                  <a:lnTo>
                    <a:pt x="0" y="72"/>
                  </a:lnTo>
                  <a:lnTo>
                    <a:pt x="24" y="120"/>
                  </a:lnTo>
                  <a:lnTo>
                    <a:pt x="72" y="144"/>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62" name="Freeform 58"/>
            <p:cNvSpPr>
              <a:spLocks/>
            </p:cNvSpPr>
            <p:nvPr/>
          </p:nvSpPr>
          <p:spPr bwMode="auto">
            <a:xfrm>
              <a:off x="6972300" y="1511300"/>
              <a:ext cx="241300" cy="2413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44"/>
                </a:cxn>
                <a:cxn ang="0">
                  <a:pos x="72" y="144"/>
                </a:cxn>
                <a:cxn ang="0">
                  <a:pos x="72" y="144"/>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52"/>
                </a:cxn>
                <a:cxn ang="0">
                  <a:pos x="72" y="152"/>
                </a:cxn>
                <a:cxn ang="0">
                  <a:pos x="72" y="152"/>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52">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44"/>
                  </a:lnTo>
                  <a:lnTo>
                    <a:pt x="72" y="144"/>
                  </a:lnTo>
                  <a:lnTo>
                    <a:pt x="72" y="144"/>
                  </a:lnTo>
                  <a:lnTo>
                    <a:pt x="120" y="120"/>
                  </a:lnTo>
                  <a:lnTo>
                    <a:pt x="120" y="120"/>
                  </a:lnTo>
                  <a:lnTo>
                    <a:pt x="120" y="120"/>
                  </a:lnTo>
                  <a:lnTo>
                    <a:pt x="144" y="72"/>
                  </a:lnTo>
                  <a:lnTo>
                    <a:pt x="144" y="72"/>
                  </a:lnTo>
                  <a:lnTo>
                    <a:pt x="152" y="72"/>
                  </a:lnTo>
                  <a:lnTo>
                    <a:pt x="152" y="72"/>
                  </a:lnTo>
                  <a:lnTo>
                    <a:pt x="128" y="120"/>
                  </a:lnTo>
                  <a:lnTo>
                    <a:pt x="128" y="120"/>
                  </a:lnTo>
                  <a:lnTo>
                    <a:pt x="120" y="128"/>
                  </a:lnTo>
                  <a:lnTo>
                    <a:pt x="72" y="152"/>
                  </a:lnTo>
                  <a:lnTo>
                    <a:pt x="72" y="152"/>
                  </a:lnTo>
                  <a:lnTo>
                    <a:pt x="72" y="152"/>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63" name="Freeform 59"/>
            <p:cNvSpPr>
              <a:spLocks/>
            </p:cNvSpPr>
            <p:nvPr/>
          </p:nvSpPr>
          <p:spPr bwMode="auto">
            <a:xfrm>
              <a:off x="7200900" y="16256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64" name="Freeform 60"/>
            <p:cNvSpPr>
              <a:spLocks/>
            </p:cNvSpPr>
            <p:nvPr/>
          </p:nvSpPr>
          <p:spPr bwMode="auto">
            <a:xfrm>
              <a:off x="8001000" y="2984500"/>
              <a:ext cx="228600" cy="215900"/>
            </a:xfrm>
            <a:custGeom>
              <a:avLst/>
              <a:gdLst/>
              <a:ahLst/>
              <a:cxnLst>
                <a:cxn ang="0">
                  <a:pos x="144" y="72"/>
                </a:cxn>
                <a:cxn ang="0">
                  <a:pos x="120" y="24"/>
                </a:cxn>
                <a:cxn ang="0">
                  <a:pos x="72" y="0"/>
                </a:cxn>
                <a:cxn ang="0">
                  <a:pos x="24" y="24"/>
                </a:cxn>
                <a:cxn ang="0">
                  <a:pos x="0" y="72"/>
                </a:cxn>
                <a:cxn ang="0">
                  <a:pos x="24" y="120"/>
                </a:cxn>
                <a:cxn ang="0">
                  <a:pos x="72" y="136"/>
                </a:cxn>
                <a:cxn ang="0">
                  <a:pos x="120" y="120"/>
                </a:cxn>
                <a:cxn ang="0">
                  <a:pos x="144" y="72"/>
                </a:cxn>
              </a:cxnLst>
              <a:rect l="0" t="0" r="r" b="b"/>
              <a:pathLst>
                <a:path w="144" h="136">
                  <a:moveTo>
                    <a:pt x="144" y="72"/>
                  </a:moveTo>
                  <a:lnTo>
                    <a:pt x="120" y="24"/>
                  </a:lnTo>
                  <a:lnTo>
                    <a:pt x="72" y="0"/>
                  </a:lnTo>
                  <a:lnTo>
                    <a:pt x="24" y="24"/>
                  </a:lnTo>
                  <a:lnTo>
                    <a:pt x="0" y="72"/>
                  </a:lnTo>
                  <a:lnTo>
                    <a:pt x="24" y="120"/>
                  </a:lnTo>
                  <a:lnTo>
                    <a:pt x="72" y="136"/>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65" name="Freeform 61"/>
            <p:cNvSpPr>
              <a:spLocks/>
            </p:cNvSpPr>
            <p:nvPr/>
          </p:nvSpPr>
          <p:spPr bwMode="auto">
            <a:xfrm>
              <a:off x="8001000" y="2984500"/>
              <a:ext cx="241300" cy="2286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36"/>
                </a:cxn>
                <a:cxn ang="0">
                  <a:pos x="72" y="136"/>
                </a:cxn>
                <a:cxn ang="0">
                  <a:pos x="72" y="136"/>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44"/>
                </a:cxn>
                <a:cxn ang="0">
                  <a:pos x="72" y="144"/>
                </a:cxn>
                <a:cxn ang="0">
                  <a:pos x="72" y="144"/>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44">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36"/>
                  </a:lnTo>
                  <a:lnTo>
                    <a:pt x="72" y="136"/>
                  </a:lnTo>
                  <a:lnTo>
                    <a:pt x="72" y="136"/>
                  </a:lnTo>
                  <a:lnTo>
                    <a:pt x="120" y="120"/>
                  </a:lnTo>
                  <a:lnTo>
                    <a:pt x="120" y="120"/>
                  </a:lnTo>
                  <a:lnTo>
                    <a:pt x="120" y="120"/>
                  </a:lnTo>
                  <a:lnTo>
                    <a:pt x="144" y="72"/>
                  </a:lnTo>
                  <a:lnTo>
                    <a:pt x="144" y="72"/>
                  </a:lnTo>
                  <a:lnTo>
                    <a:pt x="152" y="72"/>
                  </a:lnTo>
                  <a:lnTo>
                    <a:pt x="152" y="72"/>
                  </a:lnTo>
                  <a:lnTo>
                    <a:pt x="128" y="120"/>
                  </a:lnTo>
                  <a:lnTo>
                    <a:pt x="128" y="120"/>
                  </a:lnTo>
                  <a:lnTo>
                    <a:pt x="120" y="128"/>
                  </a:lnTo>
                  <a:lnTo>
                    <a:pt x="72" y="144"/>
                  </a:lnTo>
                  <a:lnTo>
                    <a:pt x="72" y="144"/>
                  </a:lnTo>
                  <a:lnTo>
                    <a:pt x="72" y="144"/>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66" name="Freeform 62"/>
            <p:cNvSpPr>
              <a:spLocks/>
            </p:cNvSpPr>
            <p:nvPr/>
          </p:nvSpPr>
          <p:spPr bwMode="auto">
            <a:xfrm>
              <a:off x="8229600" y="30988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68" name="Freeform 64"/>
            <p:cNvSpPr>
              <a:spLocks/>
            </p:cNvSpPr>
            <p:nvPr/>
          </p:nvSpPr>
          <p:spPr bwMode="auto">
            <a:xfrm>
              <a:off x="7327900" y="2222500"/>
              <a:ext cx="190500" cy="190500"/>
            </a:xfrm>
            <a:custGeom>
              <a:avLst/>
              <a:gdLst/>
              <a:ahLst/>
              <a:cxnLst>
                <a:cxn ang="0">
                  <a:pos x="120" y="64"/>
                </a:cxn>
                <a:cxn ang="0">
                  <a:pos x="104" y="24"/>
                </a:cxn>
                <a:cxn ang="0">
                  <a:pos x="64" y="0"/>
                </a:cxn>
                <a:cxn ang="0">
                  <a:pos x="16" y="24"/>
                </a:cxn>
                <a:cxn ang="0">
                  <a:pos x="0" y="64"/>
                </a:cxn>
                <a:cxn ang="0">
                  <a:pos x="16" y="104"/>
                </a:cxn>
                <a:cxn ang="0">
                  <a:pos x="64" y="120"/>
                </a:cxn>
                <a:cxn ang="0">
                  <a:pos x="104" y="104"/>
                </a:cxn>
                <a:cxn ang="0">
                  <a:pos x="120" y="64"/>
                </a:cxn>
              </a:cxnLst>
              <a:rect l="0" t="0" r="r" b="b"/>
              <a:pathLst>
                <a:path w="120" h="120">
                  <a:moveTo>
                    <a:pt x="120" y="64"/>
                  </a:moveTo>
                  <a:lnTo>
                    <a:pt x="104" y="24"/>
                  </a:lnTo>
                  <a:lnTo>
                    <a:pt x="64" y="0"/>
                  </a:lnTo>
                  <a:lnTo>
                    <a:pt x="16" y="24"/>
                  </a:lnTo>
                  <a:lnTo>
                    <a:pt x="0" y="64"/>
                  </a:lnTo>
                  <a:lnTo>
                    <a:pt x="16" y="104"/>
                  </a:lnTo>
                  <a:lnTo>
                    <a:pt x="64" y="120"/>
                  </a:lnTo>
                  <a:lnTo>
                    <a:pt x="104" y="10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69" name="Freeform 65"/>
            <p:cNvSpPr>
              <a:spLocks/>
            </p:cNvSpPr>
            <p:nvPr/>
          </p:nvSpPr>
          <p:spPr bwMode="auto">
            <a:xfrm>
              <a:off x="7327900" y="2222500"/>
              <a:ext cx="203200" cy="203200"/>
            </a:xfrm>
            <a:custGeom>
              <a:avLst/>
              <a:gdLst/>
              <a:ahLst/>
              <a:cxnLst>
                <a:cxn ang="0">
                  <a:pos x="120" y="64"/>
                </a:cxn>
                <a:cxn ang="0">
                  <a:pos x="104" y="24"/>
                </a:cxn>
                <a:cxn ang="0">
                  <a:pos x="104" y="32"/>
                </a:cxn>
                <a:cxn ang="0">
                  <a:pos x="104" y="32"/>
                </a:cxn>
                <a:cxn ang="0">
                  <a:pos x="64" y="8"/>
                </a:cxn>
                <a:cxn ang="0">
                  <a:pos x="64" y="8"/>
                </a:cxn>
                <a:cxn ang="0">
                  <a:pos x="64" y="8"/>
                </a:cxn>
                <a:cxn ang="0">
                  <a:pos x="16" y="32"/>
                </a:cxn>
                <a:cxn ang="0">
                  <a:pos x="24" y="24"/>
                </a:cxn>
                <a:cxn ang="0">
                  <a:pos x="24" y="24"/>
                </a:cxn>
                <a:cxn ang="0">
                  <a:pos x="8" y="64"/>
                </a:cxn>
                <a:cxn ang="0">
                  <a:pos x="8" y="64"/>
                </a:cxn>
                <a:cxn ang="0">
                  <a:pos x="8" y="64"/>
                </a:cxn>
                <a:cxn ang="0">
                  <a:pos x="24" y="104"/>
                </a:cxn>
                <a:cxn ang="0">
                  <a:pos x="16" y="104"/>
                </a:cxn>
                <a:cxn ang="0">
                  <a:pos x="16" y="104"/>
                </a:cxn>
                <a:cxn ang="0">
                  <a:pos x="64" y="120"/>
                </a:cxn>
                <a:cxn ang="0">
                  <a:pos x="64" y="120"/>
                </a:cxn>
                <a:cxn ang="0">
                  <a:pos x="64" y="120"/>
                </a:cxn>
                <a:cxn ang="0">
                  <a:pos x="104" y="104"/>
                </a:cxn>
                <a:cxn ang="0">
                  <a:pos x="104" y="104"/>
                </a:cxn>
                <a:cxn ang="0">
                  <a:pos x="104" y="104"/>
                </a:cxn>
                <a:cxn ang="0">
                  <a:pos x="120" y="64"/>
                </a:cxn>
                <a:cxn ang="0">
                  <a:pos x="120" y="64"/>
                </a:cxn>
                <a:cxn ang="0">
                  <a:pos x="128" y="64"/>
                </a:cxn>
                <a:cxn ang="0">
                  <a:pos x="128" y="64"/>
                </a:cxn>
                <a:cxn ang="0">
                  <a:pos x="112" y="104"/>
                </a:cxn>
                <a:cxn ang="0">
                  <a:pos x="112" y="104"/>
                </a:cxn>
                <a:cxn ang="0">
                  <a:pos x="104" y="112"/>
                </a:cxn>
                <a:cxn ang="0">
                  <a:pos x="64" y="128"/>
                </a:cxn>
                <a:cxn ang="0">
                  <a:pos x="64" y="128"/>
                </a:cxn>
                <a:cxn ang="0">
                  <a:pos x="64" y="128"/>
                </a:cxn>
                <a:cxn ang="0">
                  <a:pos x="16" y="112"/>
                </a:cxn>
                <a:cxn ang="0">
                  <a:pos x="16" y="112"/>
                </a:cxn>
                <a:cxn ang="0">
                  <a:pos x="16" y="104"/>
                </a:cxn>
                <a:cxn ang="0">
                  <a:pos x="0" y="64"/>
                </a:cxn>
                <a:cxn ang="0">
                  <a:pos x="0" y="64"/>
                </a:cxn>
                <a:cxn ang="0">
                  <a:pos x="0" y="64"/>
                </a:cxn>
                <a:cxn ang="0">
                  <a:pos x="16" y="24"/>
                </a:cxn>
                <a:cxn ang="0">
                  <a:pos x="16" y="24"/>
                </a:cxn>
                <a:cxn ang="0">
                  <a:pos x="16" y="24"/>
                </a:cxn>
                <a:cxn ang="0">
                  <a:pos x="64" y="0"/>
                </a:cxn>
                <a:cxn ang="0">
                  <a:pos x="64" y="0"/>
                </a:cxn>
                <a:cxn ang="0">
                  <a:pos x="72" y="0"/>
                </a:cxn>
                <a:cxn ang="0">
                  <a:pos x="112" y="24"/>
                </a:cxn>
                <a:cxn ang="0">
                  <a:pos x="112" y="24"/>
                </a:cxn>
                <a:cxn ang="0">
                  <a:pos x="112" y="24"/>
                </a:cxn>
                <a:cxn ang="0">
                  <a:pos x="128" y="64"/>
                </a:cxn>
                <a:cxn ang="0">
                  <a:pos x="120" y="64"/>
                </a:cxn>
              </a:cxnLst>
              <a:rect l="0" t="0" r="r" b="b"/>
              <a:pathLst>
                <a:path w="128" h="128">
                  <a:moveTo>
                    <a:pt x="120" y="64"/>
                  </a:moveTo>
                  <a:lnTo>
                    <a:pt x="104" y="24"/>
                  </a:lnTo>
                  <a:lnTo>
                    <a:pt x="104" y="32"/>
                  </a:lnTo>
                  <a:lnTo>
                    <a:pt x="104" y="32"/>
                  </a:lnTo>
                  <a:lnTo>
                    <a:pt x="64" y="8"/>
                  </a:lnTo>
                  <a:lnTo>
                    <a:pt x="64" y="8"/>
                  </a:lnTo>
                  <a:lnTo>
                    <a:pt x="64" y="8"/>
                  </a:lnTo>
                  <a:lnTo>
                    <a:pt x="16" y="32"/>
                  </a:lnTo>
                  <a:lnTo>
                    <a:pt x="24" y="24"/>
                  </a:lnTo>
                  <a:lnTo>
                    <a:pt x="24" y="24"/>
                  </a:lnTo>
                  <a:lnTo>
                    <a:pt x="8" y="64"/>
                  </a:lnTo>
                  <a:lnTo>
                    <a:pt x="8" y="64"/>
                  </a:lnTo>
                  <a:lnTo>
                    <a:pt x="8" y="64"/>
                  </a:lnTo>
                  <a:lnTo>
                    <a:pt x="24" y="104"/>
                  </a:lnTo>
                  <a:lnTo>
                    <a:pt x="16" y="104"/>
                  </a:lnTo>
                  <a:lnTo>
                    <a:pt x="16" y="104"/>
                  </a:lnTo>
                  <a:lnTo>
                    <a:pt x="64" y="120"/>
                  </a:lnTo>
                  <a:lnTo>
                    <a:pt x="64" y="120"/>
                  </a:lnTo>
                  <a:lnTo>
                    <a:pt x="64" y="120"/>
                  </a:lnTo>
                  <a:lnTo>
                    <a:pt x="104" y="104"/>
                  </a:lnTo>
                  <a:lnTo>
                    <a:pt x="104" y="104"/>
                  </a:lnTo>
                  <a:lnTo>
                    <a:pt x="104" y="104"/>
                  </a:lnTo>
                  <a:lnTo>
                    <a:pt x="120" y="64"/>
                  </a:lnTo>
                  <a:lnTo>
                    <a:pt x="120" y="64"/>
                  </a:lnTo>
                  <a:lnTo>
                    <a:pt x="128" y="64"/>
                  </a:lnTo>
                  <a:lnTo>
                    <a:pt x="128" y="64"/>
                  </a:lnTo>
                  <a:lnTo>
                    <a:pt x="112" y="104"/>
                  </a:lnTo>
                  <a:lnTo>
                    <a:pt x="112" y="104"/>
                  </a:lnTo>
                  <a:lnTo>
                    <a:pt x="104" y="112"/>
                  </a:lnTo>
                  <a:lnTo>
                    <a:pt x="64" y="128"/>
                  </a:lnTo>
                  <a:lnTo>
                    <a:pt x="64" y="128"/>
                  </a:lnTo>
                  <a:lnTo>
                    <a:pt x="64" y="128"/>
                  </a:lnTo>
                  <a:lnTo>
                    <a:pt x="16" y="112"/>
                  </a:lnTo>
                  <a:lnTo>
                    <a:pt x="16" y="112"/>
                  </a:lnTo>
                  <a:lnTo>
                    <a:pt x="16" y="104"/>
                  </a:lnTo>
                  <a:lnTo>
                    <a:pt x="0" y="64"/>
                  </a:lnTo>
                  <a:lnTo>
                    <a:pt x="0" y="64"/>
                  </a:lnTo>
                  <a:lnTo>
                    <a:pt x="0" y="64"/>
                  </a:lnTo>
                  <a:lnTo>
                    <a:pt x="16" y="24"/>
                  </a:lnTo>
                  <a:lnTo>
                    <a:pt x="16" y="24"/>
                  </a:lnTo>
                  <a:lnTo>
                    <a:pt x="16" y="24"/>
                  </a:lnTo>
                  <a:lnTo>
                    <a:pt x="64" y="0"/>
                  </a:lnTo>
                  <a:lnTo>
                    <a:pt x="64" y="0"/>
                  </a:lnTo>
                  <a:lnTo>
                    <a:pt x="72" y="0"/>
                  </a:lnTo>
                  <a:lnTo>
                    <a:pt x="112" y="24"/>
                  </a:lnTo>
                  <a:lnTo>
                    <a:pt x="112" y="24"/>
                  </a:lnTo>
                  <a:lnTo>
                    <a:pt x="112" y="24"/>
                  </a:lnTo>
                  <a:lnTo>
                    <a:pt x="128" y="6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70" name="Freeform 66"/>
            <p:cNvSpPr>
              <a:spLocks/>
            </p:cNvSpPr>
            <p:nvPr/>
          </p:nvSpPr>
          <p:spPr bwMode="auto">
            <a:xfrm>
              <a:off x="7518400" y="23241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71" name="Freeform 67"/>
            <p:cNvSpPr>
              <a:spLocks/>
            </p:cNvSpPr>
            <p:nvPr/>
          </p:nvSpPr>
          <p:spPr bwMode="auto">
            <a:xfrm>
              <a:off x="6108700" y="3390900"/>
              <a:ext cx="190500" cy="190500"/>
            </a:xfrm>
            <a:custGeom>
              <a:avLst/>
              <a:gdLst/>
              <a:ahLst/>
              <a:cxnLst>
                <a:cxn ang="0">
                  <a:pos x="120" y="56"/>
                </a:cxn>
                <a:cxn ang="0">
                  <a:pos x="104" y="16"/>
                </a:cxn>
                <a:cxn ang="0">
                  <a:pos x="64" y="0"/>
                </a:cxn>
                <a:cxn ang="0">
                  <a:pos x="16" y="16"/>
                </a:cxn>
                <a:cxn ang="0">
                  <a:pos x="0" y="56"/>
                </a:cxn>
                <a:cxn ang="0">
                  <a:pos x="16" y="96"/>
                </a:cxn>
                <a:cxn ang="0">
                  <a:pos x="64" y="120"/>
                </a:cxn>
                <a:cxn ang="0">
                  <a:pos x="104" y="96"/>
                </a:cxn>
                <a:cxn ang="0">
                  <a:pos x="120" y="56"/>
                </a:cxn>
              </a:cxnLst>
              <a:rect l="0" t="0" r="r" b="b"/>
              <a:pathLst>
                <a:path w="120" h="120">
                  <a:moveTo>
                    <a:pt x="120" y="56"/>
                  </a:moveTo>
                  <a:lnTo>
                    <a:pt x="104" y="16"/>
                  </a:lnTo>
                  <a:lnTo>
                    <a:pt x="64" y="0"/>
                  </a:lnTo>
                  <a:lnTo>
                    <a:pt x="16" y="16"/>
                  </a:lnTo>
                  <a:lnTo>
                    <a:pt x="0" y="56"/>
                  </a:lnTo>
                  <a:lnTo>
                    <a:pt x="16" y="96"/>
                  </a:lnTo>
                  <a:lnTo>
                    <a:pt x="64" y="120"/>
                  </a:lnTo>
                  <a:lnTo>
                    <a:pt x="104"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72" name="Freeform 68"/>
            <p:cNvSpPr>
              <a:spLocks/>
            </p:cNvSpPr>
            <p:nvPr/>
          </p:nvSpPr>
          <p:spPr bwMode="auto">
            <a:xfrm>
              <a:off x="6108700" y="3390900"/>
              <a:ext cx="203200" cy="203200"/>
            </a:xfrm>
            <a:custGeom>
              <a:avLst/>
              <a:gdLst/>
              <a:ahLst/>
              <a:cxnLst>
                <a:cxn ang="0">
                  <a:pos x="120" y="56"/>
                </a:cxn>
                <a:cxn ang="0">
                  <a:pos x="104" y="16"/>
                </a:cxn>
                <a:cxn ang="0">
                  <a:pos x="104" y="24"/>
                </a:cxn>
                <a:cxn ang="0">
                  <a:pos x="104" y="24"/>
                </a:cxn>
                <a:cxn ang="0">
                  <a:pos x="64" y="8"/>
                </a:cxn>
                <a:cxn ang="0">
                  <a:pos x="64" y="8"/>
                </a:cxn>
                <a:cxn ang="0">
                  <a:pos x="64" y="8"/>
                </a:cxn>
                <a:cxn ang="0">
                  <a:pos x="16" y="24"/>
                </a:cxn>
                <a:cxn ang="0">
                  <a:pos x="24" y="16"/>
                </a:cxn>
                <a:cxn ang="0">
                  <a:pos x="24" y="16"/>
                </a:cxn>
                <a:cxn ang="0">
                  <a:pos x="8" y="56"/>
                </a:cxn>
                <a:cxn ang="0">
                  <a:pos x="8" y="56"/>
                </a:cxn>
                <a:cxn ang="0">
                  <a:pos x="8" y="56"/>
                </a:cxn>
                <a:cxn ang="0">
                  <a:pos x="24" y="96"/>
                </a:cxn>
                <a:cxn ang="0">
                  <a:pos x="16" y="96"/>
                </a:cxn>
                <a:cxn ang="0">
                  <a:pos x="16" y="96"/>
                </a:cxn>
                <a:cxn ang="0">
                  <a:pos x="64" y="120"/>
                </a:cxn>
                <a:cxn ang="0">
                  <a:pos x="64" y="120"/>
                </a:cxn>
                <a:cxn ang="0">
                  <a:pos x="64" y="120"/>
                </a:cxn>
                <a:cxn ang="0">
                  <a:pos x="104" y="96"/>
                </a:cxn>
                <a:cxn ang="0">
                  <a:pos x="104" y="96"/>
                </a:cxn>
                <a:cxn ang="0">
                  <a:pos x="104" y="96"/>
                </a:cxn>
                <a:cxn ang="0">
                  <a:pos x="120" y="56"/>
                </a:cxn>
                <a:cxn ang="0">
                  <a:pos x="120" y="56"/>
                </a:cxn>
                <a:cxn ang="0">
                  <a:pos x="128" y="56"/>
                </a:cxn>
                <a:cxn ang="0">
                  <a:pos x="128" y="56"/>
                </a:cxn>
                <a:cxn ang="0">
                  <a:pos x="112" y="96"/>
                </a:cxn>
                <a:cxn ang="0">
                  <a:pos x="112" y="96"/>
                </a:cxn>
                <a:cxn ang="0">
                  <a:pos x="112" y="104"/>
                </a:cxn>
                <a:cxn ang="0">
                  <a:pos x="72" y="128"/>
                </a:cxn>
                <a:cxn ang="0">
                  <a:pos x="72" y="128"/>
                </a:cxn>
                <a:cxn ang="0">
                  <a:pos x="64" y="128"/>
                </a:cxn>
                <a:cxn ang="0">
                  <a:pos x="16" y="104"/>
                </a:cxn>
                <a:cxn ang="0">
                  <a:pos x="16" y="104"/>
                </a:cxn>
                <a:cxn ang="0">
                  <a:pos x="16" y="96"/>
                </a:cxn>
                <a:cxn ang="0">
                  <a:pos x="0" y="56"/>
                </a:cxn>
                <a:cxn ang="0">
                  <a:pos x="0" y="56"/>
                </a:cxn>
                <a:cxn ang="0">
                  <a:pos x="0" y="56"/>
                </a:cxn>
                <a:cxn ang="0">
                  <a:pos x="16" y="16"/>
                </a:cxn>
                <a:cxn ang="0">
                  <a:pos x="16" y="16"/>
                </a:cxn>
                <a:cxn ang="0">
                  <a:pos x="16" y="16"/>
                </a:cxn>
                <a:cxn ang="0">
                  <a:pos x="64" y="0"/>
                </a:cxn>
                <a:cxn ang="0">
                  <a:pos x="64" y="0"/>
                </a:cxn>
                <a:cxn ang="0">
                  <a:pos x="64" y="0"/>
                </a:cxn>
                <a:cxn ang="0">
                  <a:pos x="104" y="16"/>
                </a:cxn>
                <a:cxn ang="0">
                  <a:pos x="104" y="16"/>
                </a:cxn>
                <a:cxn ang="0">
                  <a:pos x="112" y="16"/>
                </a:cxn>
                <a:cxn ang="0">
                  <a:pos x="128" y="56"/>
                </a:cxn>
                <a:cxn ang="0">
                  <a:pos x="120" y="56"/>
                </a:cxn>
              </a:cxnLst>
              <a:rect l="0" t="0" r="r" b="b"/>
              <a:pathLst>
                <a:path w="128" h="128">
                  <a:moveTo>
                    <a:pt x="120" y="56"/>
                  </a:moveTo>
                  <a:lnTo>
                    <a:pt x="104" y="16"/>
                  </a:lnTo>
                  <a:lnTo>
                    <a:pt x="104" y="24"/>
                  </a:lnTo>
                  <a:lnTo>
                    <a:pt x="104" y="24"/>
                  </a:lnTo>
                  <a:lnTo>
                    <a:pt x="64" y="8"/>
                  </a:lnTo>
                  <a:lnTo>
                    <a:pt x="64" y="8"/>
                  </a:lnTo>
                  <a:lnTo>
                    <a:pt x="64" y="8"/>
                  </a:lnTo>
                  <a:lnTo>
                    <a:pt x="16" y="24"/>
                  </a:lnTo>
                  <a:lnTo>
                    <a:pt x="24" y="16"/>
                  </a:lnTo>
                  <a:lnTo>
                    <a:pt x="24" y="16"/>
                  </a:lnTo>
                  <a:lnTo>
                    <a:pt x="8" y="56"/>
                  </a:lnTo>
                  <a:lnTo>
                    <a:pt x="8" y="56"/>
                  </a:lnTo>
                  <a:lnTo>
                    <a:pt x="8" y="56"/>
                  </a:lnTo>
                  <a:lnTo>
                    <a:pt x="24" y="96"/>
                  </a:lnTo>
                  <a:lnTo>
                    <a:pt x="16" y="96"/>
                  </a:lnTo>
                  <a:lnTo>
                    <a:pt x="16" y="96"/>
                  </a:lnTo>
                  <a:lnTo>
                    <a:pt x="64" y="120"/>
                  </a:lnTo>
                  <a:lnTo>
                    <a:pt x="64" y="120"/>
                  </a:lnTo>
                  <a:lnTo>
                    <a:pt x="64" y="120"/>
                  </a:lnTo>
                  <a:lnTo>
                    <a:pt x="104" y="96"/>
                  </a:lnTo>
                  <a:lnTo>
                    <a:pt x="104" y="96"/>
                  </a:lnTo>
                  <a:lnTo>
                    <a:pt x="104" y="96"/>
                  </a:lnTo>
                  <a:lnTo>
                    <a:pt x="120" y="56"/>
                  </a:lnTo>
                  <a:lnTo>
                    <a:pt x="120" y="56"/>
                  </a:lnTo>
                  <a:lnTo>
                    <a:pt x="128" y="56"/>
                  </a:lnTo>
                  <a:lnTo>
                    <a:pt x="128" y="56"/>
                  </a:lnTo>
                  <a:lnTo>
                    <a:pt x="112" y="96"/>
                  </a:lnTo>
                  <a:lnTo>
                    <a:pt x="112" y="96"/>
                  </a:lnTo>
                  <a:lnTo>
                    <a:pt x="112" y="104"/>
                  </a:lnTo>
                  <a:lnTo>
                    <a:pt x="72" y="128"/>
                  </a:lnTo>
                  <a:lnTo>
                    <a:pt x="72" y="128"/>
                  </a:lnTo>
                  <a:lnTo>
                    <a:pt x="64" y="128"/>
                  </a:lnTo>
                  <a:lnTo>
                    <a:pt x="16" y="104"/>
                  </a:lnTo>
                  <a:lnTo>
                    <a:pt x="16" y="104"/>
                  </a:lnTo>
                  <a:lnTo>
                    <a:pt x="16" y="96"/>
                  </a:lnTo>
                  <a:lnTo>
                    <a:pt x="0" y="56"/>
                  </a:lnTo>
                  <a:lnTo>
                    <a:pt x="0" y="56"/>
                  </a:lnTo>
                  <a:lnTo>
                    <a:pt x="0" y="56"/>
                  </a:lnTo>
                  <a:lnTo>
                    <a:pt x="16" y="16"/>
                  </a:lnTo>
                  <a:lnTo>
                    <a:pt x="16" y="16"/>
                  </a:lnTo>
                  <a:lnTo>
                    <a:pt x="16" y="16"/>
                  </a:lnTo>
                  <a:lnTo>
                    <a:pt x="64" y="0"/>
                  </a:lnTo>
                  <a:lnTo>
                    <a:pt x="64" y="0"/>
                  </a:lnTo>
                  <a:lnTo>
                    <a:pt x="64" y="0"/>
                  </a:lnTo>
                  <a:lnTo>
                    <a:pt x="104" y="16"/>
                  </a:lnTo>
                  <a:lnTo>
                    <a:pt x="104" y="16"/>
                  </a:lnTo>
                  <a:lnTo>
                    <a:pt x="112" y="16"/>
                  </a:lnTo>
                  <a:lnTo>
                    <a:pt x="128" y="5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73" name="Freeform 69"/>
            <p:cNvSpPr>
              <a:spLocks/>
            </p:cNvSpPr>
            <p:nvPr/>
          </p:nvSpPr>
          <p:spPr bwMode="auto">
            <a:xfrm>
              <a:off x="6299200" y="34798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74" name="Freeform 70"/>
            <p:cNvSpPr>
              <a:spLocks/>
            </p:cNvSpPr>
            <p:nvPr/>
          </p:nvSpPr>
          <p:spPr bwMode="auto">
            <a:xfrm>
              <a:off x="6146800" y="2324100"/>
              <a:ext cx="190500" cy="190500"/>
            </a:xfrm>
            <a:custGeom>
              <a:avLst/>
              <a:gdLst/>
              <a:ahLst/>
              <a:cxnLst>
                <a:cxn ang="0">
                  <a:pos x="120" y="64"/>
                </a:cxn>
                <a:cxn ang="0">
                  <a:pos x="96" y="24"/>
                </a:cxn>
                <a:cxn ang="0">
                  <a:pos x="56" y="0"/>
                </a:cxn>
                <a:cxn ang="0">
                  <a:pos x="16" y="24"/>
                </a:cxn>
                <a:cxn ang="0">
                  <a:pos x="0" y="64"/>
                </a:cxn>
                <a:cxn ang="0">
                  <a:pos x="16" y="104"/>
                </a:cxn>
                <a:cxn ang="0">
                  <a:pos x="56" y="120"/>
                </a:cxn>
                <a:cxn ang="0">
                  <a:pos x="96" y="104"/>
                </a:cxn>
                <a:cxn ang="0">
                  <a:pos x="120" y="64"/>
                </a:cxn>
              </a:cxnLst>
              <a:rect l="0" t="0" r="r" b="b"/>
              <a:pathLst>
                <a:path w="120" h="120">
                  <a:moveTo>
                    <a:pt x="120" y="64"/>
                  </a:moveTo>
                  <a:lnTo>
                    <a:pt x="96" y="24"/>
                  </a:lnTo>
                  <a:lnTo>
                    <a:pt x="56" y="0"/>
                  </a:lnTo>
                  <a:lnTo>
                    <a:pt x="16" y="24"/>
                  </a:lnTo>
                  <a:lnTo>
                    <a:pt x="0" y="64"/>
                  </a:lnTo>
                  <a:lnTo>
                    <a:pt x="16" y="104"/>
                  </a:lnTo>
                  <a:lnTo>
                    <a:pt x="56" y="120"/>
                  </a:lnTo>
                  <a:lnTo>
                    <a:pt x="96" y="10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75" name="Freeform 71"/>
            <p:cNvSpPr>
              <a:spLocks/>
            </p:cNvSpPr>
            <p:nvPr/>
          </p:nvSpPr>
          <p:spPr bwMode="auto">
            <a:xfrm>
              <a:off x="6146800" y="2324100"/>
              <a:ext cx="203200" cy="203200"/>
            </a:xfrm>
            <a:custGeom>
              <a:avLst/>
              <a:gdLst/>
              <a:ahLst/>
              <a:cxnLst>
                <a:cxn ang="0">
                  <a:pos x="120" y="72"/>
                </a:cxn>
                <a:cxn ang="0">
                  <a:pos x="96" y="32"/>
                </a:cxn>
                <a:cxn ang="0">
                  <a:pos x="96" y="32"/>
                </a:cxn>
                <a:cxn ang="0">
                  <a:pos x="96" y="32"/>
                </a:cxn>
                <a:cxn ang="0">
                  <a:pos x="56" y="8"/>
                </a:cxn>
                <a:cxn ang="0">
                  <a:pos x="64" y="8"/>
                </a:cxn>
                <a:cxn ang="0">
                  <a:pos x="64" y="8"/>
                </a:cxn>
                <a:cxn ang="0">
                  <a:pos x="24" y="32"/>
                </a:cxn>
                <a:cxn ang="0">
                  <a:pos x="24" y="24"/>
                </a:cxn>
                <a:cxn ang="0">
                  <a:pos x="24" y="24"/>
                </a:cxn>
                <a:cxn ang="0">
                  <a:pos x="8" y="64"/>
                </a:cxn>
                <a:cxn ang="0">
                  <a:pos x="8" y="64"/>
                </a:cxn>
                <a:cxn ang="0">
                  <a:pos x="8" y="64"/>
                </a:cxn>
                <a:cxn ang="0">
                  <a:pos x="24" y="104"/>
                </a:cxn>
                <a:cxn ang="0">
                  <a:pos x="16" y="104"/>
                </a:cxn>
                <a:cxn ang="0">
                  <a:pos x="16" y="104"/>
                </a:cxn>
                <a:cxn ang="0">
                  <a:pos x="56" y="120"/>
                </a:cxn>
                <a:cxn ang="0">
                  <a:pos x="56" y="120"/>
                </a:cxn>
                <a:cxn ang="0">
                  <a:pos x="56" y="120"/>
                </a:cxn>
                <a:cxn ang="0">
                  <a:pos x="96" y="104"/>
                </a:cxn>
                <a:cxn ang="0">
                  <a:pos x="96" y="104"/>
                </a:cxn>
                <a:cxn ang="0">
                  <a:pos x="96" y="104"/>
                </a:cxn>
                <a:cxn ang="0">
                  <a:pos x="120" y="64"/>
                </a:cxn>
                <a:cxn ang="0">
                  <a:pos x="120" y="64"/>
                </a:cxn>
                <a:cxn ang="0">
                  <a:pos x="128" y="72"/>
                </a:cxn>
                <a:cxn ang="0">
                  <a:pos x="128" y="72"/>
                </a:cxn>
                <a:cxn ang="0">
                  <a:pos x="104" y="112"/>
                </a:cxn>
                <a:cxn ang="0">
                  <a:pos x="104" y="112"/>
                </a:cxn>
                <a:cxn ang="0">
                  <a:pos x="96" y="112"/>
                </a:cxn>
                <a:cxn ang="0">
                  <a:pos x="56" y="128"/>
                </a:cxn>
                <a:cxn ang="0">
                  <a:pos x="56" y="128"/>
                </a:cxn>
                <a:cxn ang="0">
                  <a:pos x="56" y="128"/>
                </a:cxn>
                <a:cxn ang="0">
                  <a:pos x="16" y="112"/>
                </a:cxn>
                <a:cxn ang="0">
                  <a:pos x="16" y="112"/>
                </a:cxn>
                <a:cxn ang="0">
                  <a:pos x="16" y="104"/>
                </a:cxn>
                <a:cxn ang="0">
                  <a:pos x="0" y="64"/>
                </a:cxn>
                <a:cxn ang="0">
                  <a:pos x="0" y="64"/>
                </a:cxn>
                <a:cxn ang="0">
                  <a:pos x="0" y="64"/>
                </a:cxn>
                <a:cxn ang="0">
                  <a:pos x="16" y="24"/>
                </a:cxn>
                <a:cxn ang="0">
                  <a:pos x="16" y="24"/>
                </a:cxn>
                <a:cxn ang="0">
                  <a:pos x="16" y="24"/>
                </a:cxn>
                <a:cxn ang="0">
                  <a:pos x="56" y="0"/>
                </a:cxn>
                <a:cxn ang="0">
                  <a:pos x="56" y="0"/>
                </a:cxn>
                <a:cxn ang="0">
                  <a:pos x="64" y="0"/>
                </a:cxn>
                <a:cxn ang="0">
                  <a:pos x="104" y="24"/>
                </a:cxn>
                <a:cxn ang="0">
                  <a:pos x="104" y="24"/>
                </a:cxn>
                <a:cxn ang="0">
                  <a:pos x="104" y="24"/>
                </a:cxn>
                <a:cxn ang="0">
                  <a:pos x="128" y="64"/>
                </a:cxn>
                <a:cxn ang="0">
                  <a:pos x="120" y="72"/>
                </a:cxn>
              </a:cxnLst>
              <a:rect l="0" t="0" r="r" b="b"/>
              <a:pathLst>
                <a:path w="128" h="128">
                  <a:moveTo>
                    <a:pt x="120" y="72"/>
                  </a:moveTo>
                  <a:lnTo>
                    <a:pt x="96" y="32"/>
                  </a:lnTo>
                  <a:lnTo>
                    <a:pt x="96" y="32"/>
                  </a:lnTo>
                  <a:lnTo>
                    <a:pt x="96" y="32"/>
                  </a:lnTo>
                  <a:lnTo>
                    <a:pt x="56" y="8"/>
                  </a:lnTo>
                  <a:lnTo>
                    <a:pt x="64" y="8"/>
                  </a:lnTo>
                  <a:lnTo>
                    <a:pt x="64" y="8"/>
                  </a:lnTo>
                  <a:lnTo>
                    <a:pt x="24" y="32"/>
                  </a:lnTo>
                  <a:lnTo>
                    <a:pt x="24" y="24"/>
                  </a:lnTo>
                  <a:lnTo>
                    <a:pt x="24" y="24"/>
                  </a:lnTo>
                  <a:lnTo>
                    <a:pt x="8" y="64"/>
                  </a:lnTo>
                  <a:lnTo>
                    <a:pt x="8" y="64"/>
                  </a:lnTo>
                  <a:lnTo>
                    <a:pt x="8" y="64"/>
                  </a:lnTo>
                  <a:lnTo>
                    <a:pt x="24" y="104"/>
                  </a:lnTo>
                  <a:lnTo>
                    <a:pt x="16" y="104"/>
                  </a:lnTo>
                  <a:lnTo>
                    <a:pt x="16" y="104"/>
                  </a:lnTo>
                  <a:lnTo>
                    <a:pt x="56" y="120"/>
                  </a:lnTo>
                  <a:lnTo>
                    <a:pt x="56" y="120"/>
                  </a:lnTo>
                  <a:lnTo>
                    <a:pt x="56" y="120"/>
                  </a:lnTo>
                  <a:lnTo>
                    <a:pt x="96" y="104"/>
                  </a:lnTo>
                  <a:lnTo>
                    <a:pt x="96" y="104"/>
                  </a:lnTo>
                  <a:lnTo>
                    <a:pt x="96" y="104"/>
                  </a:lnTo>
                  <a:lnTo>
                    <a:pt x="120" y="64"/>
                  </a:lnTo>
                  <a:lnTo>
                    <a:pt x="120" y="64"/>
                  </a:lnTo>
                  <a:lnTo>
                    <a:pt x="128" y="72"/>
                  </a:lnTo>
                  <a:lnTo>
                    <a:pt x="128" y="72"/>
                  </a:lnTo>
                  <a:lnTo>
                    <a:pt x="104" y="112"/>
                  </a:lnTo>
                  <a:lnTo>
                    <a:pt x="104" y="112"/>
                  </a:lnTo>
                  <a:lnTo>
                    <a:pt x="96" y="112"/>
                  </a:lnTo>
                  <a:lnTo>
                    <a:pt x="56" y="128"/>
                  </a:lnTo>
                  <a:lnTo>
                    <a:pt x="56" y="128"/>
                  </a:lnTo>
                  <a:lnTo>
                    <a:pt x="56" y="128"/>
                  </a:lnTo>
                  <a:lnTo>
                    <a:pt x="16" y="112"/>
                  </a:lnTo>
                  <a:lnTo>
                    <a:pt x="16" y="112"/>
                  </a:lnTo>
                  <a:lnTo>
                    <a:pt x="16" y="104"/>
                  </a:lnTo>
                  <a:lnTo>
                    <a:pt x="0" y="64"/>
                  </a:lnTo>
                  <a:lnTo>
                    <a:pt x="0" y="64"/>
                  </a:lnTo>
                  <a:lnTo>
                    <a:pt x="0" y="64"/>
                  </a:lnTo>
                  <a:lnTo>
                    <a:pt x="16" y="24"/>
                  </a:lnTo>
                  <a:lnTo>
                    <a:pt x="16" y="24"/>
                  </a:lnTo>
                  <a:lnTo>
                    <a:pt x="16" y="24"/>
                  </a:lnTo>
                  <a:lnTo>
                    <a:pt x="56" y="0"/>
                  </a:lnTo>
                  <a:lnTo>
                    <a:pt x="56" y="0"/>
                  </a:lnTo>
                  <a:lnTo>
                    <a:pt x="64" y="0"/>
                  </a:lnTo>
                  <a:lnTo>
                    <a:pt x="104" y="24"/>
                  </a:lnTo>
                  <a:lnTo>
                    <a:pt x="104" y="24"/>
                  </a:lnTo>
                  <a:lnTo>
                    <a:pt x="104" y="24"/>
                  </a:lnTo>
                  <a:lnTo>
                    <a:pt x="128" y="64"/>
                  </a:lnTo>
                  <a:lnTo>
                    <a:pt x="120"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76" name="Freeform 72"/>
            <p:cNvSpPr>
              <a:spLocks/>
            </p:cNvSpPr>
            <p:nvPr/>
          </p:nvSpPr>
          <p:spPr bwMode="auto">
            <a:xfrm>
              <a:off x="6337300" y="2425700"/>
              <a:ext cx="12700" cy="12700"/>
            </a:xfrm>
            <a:custGeom>
              <a:avLst/>
              <a:gdLst/>
              <a:ahLst/>
              <a:cxnLst>
                <a:cxn ang="0">
                  <a:pos x="0" y="0"/>
                </a:cxn>
                <a:cxn ang="0">
                  <a:pos x="0" y="0"/>
                </a:cxn>
                <a:cxn ang="0">
                  <a:pos x="0" y="8"/>
                </a:cxn>
                <a:cxn ang="0">
                  <a:pos x="8" y="0"/>
                </a:cxn>
                <a:cxn ang="0">
                  <a:pos x="8" y="8"/>
                </a:cxn>
                <a:cxn ang="0">
                  <a:pos x="8" y="8"/>
                </a:cxn>
                <a:cxn ang="0">
                  <a:pos x="0" y="0"/>
                </a:cxn>
              </a:cxnLst>
              <a:rect l="0" t="0" r="r" b="b"/>
              <a:pathLst>
                <a:path w="8" h="8">
                  <a:moveTo>
                    <a:pt x="0" y="0"/>
                  </a:moveTo>
                  <a:lnTo>
                    <a:pt x="0" y="0"/>
                  </a:lnTo>
                  <a:lnTo>
                    <a:pt x="0" y="8"/>
                  </a:lnTo>
                  <a:lnTo>
                    <a:pt x="8" y="0"/>
                  </a:lnTo>
                  <a:lnTo>
                    <a:pt x="8" y="8"/>
                  </a:lnTo>
                  <a:lnTo>
                    <a:pt x="8"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77" name="Freeform 73"/>
            <p:cNvSpPr>
              <a:spLocks/>
            </p:cNvSpPr>
            <p:nvPr/>
          </p:nvSpPr>
          <p:spPr bwMode="auto">
            <a:xfrm>
              <a:off x="6591300" y="2578100"/>
              <a:ext cx="190500" cy="190500"/>
            </a:xfrm>
            <a:custGeom>
              <a:avLst/>
              <a:gdLst/>
              <a:ahLst/>
              <a:cxnLst>
                <a:cxn ang="0">
                  <a:pos x="120" y="56"/>
                </a:cxn>
                <a:cxn ang="0">
                  <a:pos x="104" y="16"/>
                </a:cxn>
                <a:cxn ang="0">
                  <a:pos x="64" y="0"/>
                </a:cxn>
                <a:cxn ang="0">
                  <a:pos x="24" y="16"/>
                </a:cxn>
                <a:cxn ang="0">
                  <a:pos x="0" y="56"/>
                </a:cxn>
                <a:cxn ang="0">
                  <a:pos x="24" y="96"/>
                </a:cxn>
                <a:cxn ang="0">
                  <a:pos x="64" y="120"/>
                </a:cxn>
                <a:cxn ang="0">
                  <a:pos x="104" y="96"/>
                </a:cxn>
                <a:cxn ang="0">
                  <a:pos x="120" y="56"/>
                </a:cxn>
              </a:cxnLst>
              <a:rect l="0" t="0" r="r" b="b"/>
              <a:pathLst>
                <a:path w="120" h="120">
                  <a:moveTo>
                    <a:pt x="120" y="56"/>
                  </a:moveTo>
                  <a:lnTo>
                    <a:pt x="104" y="16"/>
                  </a:lnTo>
                  <a:lnTo>
                    <a:pt x="64" y="0"/>
                  </a:lnTo>
                  <a:lnTo>
                    <a:pt x="24" y="16"/>
                  </a:lnTo>
                  <a:lnTo>
                    <a:pt x="0" y="56"/>
                  </a:lnTo>
                  <a:lnTo>
                    <a:pt x="24" y="96"/>
                  </a:lnTo>
                  <a:lnTo>
                    <a:pt x="64" y="120"/>
                  </a:lnTo>
                  <a:lnTo>
                    <a:pt x="104"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78" name="Freeform 74"/>
            <p:cNvSpPr>
              <a:spLocks/>
            </p:cNvSpPr>
            <p:nvPr/>
          </p:nvSpPr>
          <p:spPr bwMode="auto">
            <a:xfrm>
              <a:off x="6591300" y="2578100"/>
              <a:ext cx="203200" cy="203200"/>
            </a:xfrm>
            <a:custGeom>
              <a:avLst/>
              <a:gdLst/>
              <a:ahLst/>
              <a:cxnLst>
                <a:cxn ang="0">
                  <a:pos x="120" y="56"/>
                </a:cxn>
                <a:cxn ang="0">
                  <a:pos x="104" y="16"/>
                </a:cxn>
                <a:cxn ang="0">
                  <a:pos x="104" y="24"/>
                </a:cxn>
                <a:cxn ang="0">
                  <a:pos x="104" y="24"/>
                </a:cxn>
                <a:cxn ang="0">
                  <a:pos x="64" y="8"/>
                </a:cxn>
                <a:cxn ang="0">
                  <a:pos x="64" y="8"/>
                </a:cxn>
                <a:cxn ang="0">
                  <a:pos x="64" y="8"/>
                </a:cxn>
                <a:cxn ang="0">
                  <a:pos x="24" y="24"/>
                </a:cxn>
                <a:cxn ang="0">
                  <a:pos x="32" y="24"/>
                </a:cxn>
                <a:cxn ang="0">
                  <a:pos x="32" y="24"/>
                </a:cxn>
                <a:cxn ang="0">
                  <a:pos x="8" y="64"/>
                </a:cxn>
                <a:cxn ang="0">
                  <a:pos x="8" y="56"/>
                </a:cxn>
                <a:cxn ang="0">
                  <a:pos x="8" y="56"/>
                </a:cxn>
                <a:cxn ang="0">
                  <a:pos x="32" y="96"/>
                </a:cxn>
                <a:cxn ang="0">
                  <a:pos x="32" y="96"/>
                </a:cxn>
                <a:cxn ang="0">
                  <a:pos x="32" y="96"/>
                </a:cxn>
                <a:cxn ang="0">
                  <a:pos x="72" y="120"/>
                </a:cxn>
                <a:cxn ang="0">
                  <a:pos x="64" y="120"/>
                </a:cxn>
                <a:cxn ang="0">
                  <a:pos x="64" y="120"/>
                </a:cxn>
                <a:cxn ang="0">
                  <a:pos x="104" y="96"/>
                </a:cxn>
                <a:cxn ang="0">
                  <a:pos x="104" y="96"/>
                </a:cxn>
                <a:cxn ang="0">
                  <a:pos x="104" y="96"/>
                </a:cxn>
                <a:cxn ang="0">
                  <a:pos x="120" y="56"/>
                </a:cxn>
                <a:cxn ang="0">
                  <a:pos x="120" y="56"/>
                </a:cxn>
                <a:cxn ang="0">
                  <a:pos x="128" y="56"/>
                </a:cxn>
                <a:cxn ang="0">
                  <a:pos x="128" y="56"/>
                </a:cxn>
                <a:cxn ang="0">
                  <a:pos x="112" y="96"/>
                </a:cxn>
                <a:cxn ang="0">
                  <a:pos x="112" y="96"/>
                </a:cxn>
                <a:cxn ang="0">
                  <a:pos x="112" y="104"/>
                </a:cxn>
                <a:cxn ang="0">
                  <a:pos x="72" y="128"/>
                </a:cxn>
                <a:cxn ang="0">
                  <a:pos x="72" y="128"/>
                </a:cxn>
                <a:cxn ang="0">
                  <a:pos x="64" y="128"/>
                </a:cxn>
                <a:cxn ang="0">
                  <a:pos x="24" y="104"/>
                </a:cxn>
                <a:cxn ang="0">
                  <a:pos x="24" y="104"/>
                </a:cxn>
                <a:cxn ang="0">
                  <a:pos x="24" y="104"/>
                </a:cxn>
                <a:cxn ang="0">
                  <a:pos x="0" y="64"/>
                </a:cxn>
                <a:cxn ang="0">
                  <a:pos x="0" y="64"/>
                </a:cxn>
                <a:cxn ang="0">
                  <a:pos x="0" y="56"/>
                </a:cxn>
                <a:cxn ang="0">
                  <a:pos x="24" y="16"/>
                </a:cxn>
                <a:cxn ang="0">
                  <a:pos x="24" y="16"/>
                </a:cxn>
                <a:cxn ang="0">
                  <a:pos x="24" y="16"/>
                </a:cxn>
                <a:cxn ang="0">
                  <a:pos x="64" y="0"/>
                </a:cxn>
                <a:cxn ang="0">
                  <a:pos x="64" y="0"/>
                </a:cxn>
                <a:cxn ang="0">
                  <a:pos x="64" y="0"/>
                </a:cxn>
                <a:cxn ang="0">
                  <a:pos x="104" y="16"/>
                </a:cxn>
                <a:cxn ang="0">
                  <a:pos x="104" y="16"/>
                </a:cxn>
                <a:cxn ang="0">
                  <a:pos x="112" y="16"/>
                </a:cxn>
                <a:cxn ang="0">
                  <a:pos x="128" y="56"/>
                </a:cxn>
                <a:cxn ang="0">
                  <a:pos x="120" y="56"/>
                </a:cxn>
              </a:cxnLst>
              <a:rect l="0" t="0" r="r" b="b"/>
              <a:pathLst>
                <a:path w="128" h="128">
                  <a:moveTo>
                    <a:pt x="120" y="56"/>
                  </a:moveTo>
                  <a:lnTo>
                    <a:pt x="104" y="16"/>
                  </a:lnTo>
                  <a:lnTo>
                    <a:pt x="104" y="24"/>
                  </a:lnTo>
                  <a:lnTo>
                    <a:pt x="104" y="24"/>
                  </a:lnTo>
                  <a:lnTo>
                    <a:pt x="64" y="8"/>
                  </a:lnTo>
                  <a:lnTo>
                    <a:pt x="64" y="8"/>
                  </a:lnTo>
                  <a:lnTo>
                    <a:pt x="64" y="8"/>
                  </a:lnTo>
                  <a:lnTo>
                    <a:pt x="24" y="24"/>
                  </a:lnTo>
                  <a:lnTo>
                    <a:pt x="32" y="24"/>
                  </a:lnTo>
                  <a:lnTo>
                    <a:pt x="32" y="24"/>
                  </a:lnTo>
                  <a:lnTo>
                    <a:pt x="8" y="64"/>
                  </a:lnTo>
                  <a:lnTo>
                    <a:pt x="8" y="56"/>
                  </a:lnTo>
                  <a:lnTo>
                    <a:pt x="8" y="56"/>
                  </a:lnTo>
                  <a:lnTo>
                    <a:pt x="32" y="96"/>
                  </a:lnTo>
                  <a:lnTo>
                    <a:pt x="32" y="96"/>
                  </a:lnTo>
                  <a:lnTo>
                    <a:pt x="32" y="96"/>
                  </a:lnTo>
                  <a:lnTo>
                    <a:pt x="72" y="120"/>
                  </a:lnTo>
                  <a:lnTo>
                    <a:pt x="64" y="120"/>
                  </a:lnTo>
                  <a:lnTo>
                    <a:pt x="64" y="120"/>
                  </a:lnTo>
                  <a:lnTo>
                    <a:pt x="104" y="96"/>
                  </a:lnTo>
                  <a:lnTo>
                    <a:pt x="104" y="96"/>
                  </a:lnTo>
                  <a:lnTo>
                    <a:pt x="104" y="96"/>
                  </a:lnTo>
                  <a:lnTo>
                    <a:pt x="120" y="56"/>
                  </a:lnTo>
                  <a:lnTo>
                    <a:pt x="120" y="56"/>
                  </a:lnTo>
                  <a:lnTo>
                    <a:pt x="128" y="56"/>
                  </a:lnTo>
                  <a:lnTo>
                    <a:pt x="128" y="56"/>
                  </a:lnTo>
                  <a:lnTo>
                    <a:pt x="112" y="96"/>
                  </a:lnTo>
                  <a:lnTo>
                    <a:pt x="112" y="96"/>
                  </a:lnTo>
                  <a:lnTo>
                    <a:pt x="112" y="104"/>
                  </a:lnTo>
                  <a:lnTo>
                    <a:pt x="72" y="128"/>
                  </a:lnTo>
                  <a:lnTo>
                    <a:pt x="72" y="128"/>
                  </a:lnTo>
                  <a:lnTo>
                    <a:pt x="64" y="128"/>
                  </a:lnTo>
                  <a:lnTo>
                    <a:pt x="24" y="104"/>
                  </a:lnTo>
                  <a:lnTo>
                    <a:pt x="24" y="104"/>
                  </a:lnTo>
                  <a:lnTo>
                    <a:pt x="24" y="104"/>
                  </a:lnTo>
                  <a:lnTo>
                    <a:pt x="0" y="64"/>
                  </a:lnTo>
                  <a:lnTo>
                    <a:pt x="0" y="64"/>
                  </a:lnTo>
                  <a:lnTo>
                    <a:pt x="0" y="56"/>
                  </a:lnTo>
                  <a:lnTo>
                    <a:pt x="24" y="16"/>
                  </a:lnTo>
                  <a:lnTo>
                    <a:pt x="24" y="16"/>
                  </a:lnTo>
                  <a:lnTo>
                    <a:pt x="24" y="16"/>
                  </a:lnTo>
                  <a:lnTo>
                    <a:pt x="64" y="0"/>
                  </a:lnTo>
                  <a:lnTo>
                    <a:pt x="64" y="0"/>
                  </a:lnTo>
                  <a:lnTo>
                    <a:pt x="64" y="0"/>
                  </a:lnTo>
                  <a:lnTo>
                    <a:pt x="104" y="16"/>
                  </a:lnTo>
                  <a:lnTo>
                    <a:pt x="104" y="16"/>
                  </a:lnTo>
                  <a:lnTo>
                    <a:pt x="112" y="16"/>
                  </a:lnTo>
                  <a:lnTo>
                    <a:pt x="128" y="5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79" name="Freeform 75"/>
            <p:cNvSpPr>
              <a:spLocks/>
            </p:cNvSpPr>
            <p:nvPr/>
          </p:nvSpPr>
          <p:spPr bwMode="auto">
            <a:xfrm>
              <a:off x="6781800" y="26670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80" name="Freeform 76"/>
            <p:cNvSpPr>
              <a:spLocks/>
            </p:cNvSpPr>
            <p:nvPr/>
          </p:nvSpPr>
          <p:spPr bwMode="auto">
            <a:xfrm>
              <a:off x="6934200" y="2933700"/>
              <a:ext cx="190500" cy="190500"/>
            </a:xfrm>
            <a:custGeom>
              <a:avLst/>
              <a:gdLst/>
              <a:ahLst/>
              <a:cxnLst>
                <a:cxn ang="0">
                  <a:pos x="120" y="56"/>
                </a:cxn>
                <a:cxn ang="0">
                  <a:pos x="96" y="16"/>
                </a:cxn>
                <a:cxn ang="0">
                  <a:pos x="56" y="0"/>
                </a:cxn>
                <a:cxn ang="0">
                  <a:pos x="16" y="16"/>
                </a:cxn>
                <a:cxn ang="0">
                  <a:pos x="0" y="56"/>
                </a:cxn>
                <a:cxn ang="0">
                  <a:pos x="16" y="96"/>
                </a:cxn>
                <a:cxn ang="0">
                  <a:pos x="56" y="120"/>
                </a:cxn>
                <a:cxn ang="0">
                  <a:pos x="96" y="96"/>
                </a:cxn>
                <a:cxn ang="0">
                  <a:pos x="120" y="56"/>
                </a:cxn>
              </a:cxnLst>
              <a:rect l="0" t="0" r="r" b="b"/>
              <a:pathLst>
                <a:path w="120" h="120">
                  <a:moveTo>
                    <a:pt x="120" y="56"/>
                  </a:moveTo>
                  <a:lnTo>
                    <a:pt x="96" y="16"/>
                  </a:lnTo>
                  <a:lnTo>
                    <a:pt x="56" y="0"/>
                  </a:lnTo>
                  <a:lnTo>
                    <a:pt x="16" y="16"/>
                  </a:lnTo>
                  <a:lnTo>
                    <a:pt x="0" y="56"/>
                  </a:lnTo>
                  <a:lnTo>
                    <a:pt x="16" y="96"/>
                  </a:lnTo>
                  <a:lnTo>
                    <a:pt x="56" y="120"/>
                  </a:lnTo>
                  <a:lnTo>
                    <a:pt x="96"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81" name="Freeform 77"/>
            <p:cNvSpPr>
              <a:spLocks/>
            </p:cNvSpPr>
            <p:nvPr/>
          </p:nvSpPr>
          <p:spPr bwMode="auto">
            <a:xfrm>
              <a:off x="6934200" y="2933700"/>
              <a:ext cx="203200" cy="203200"/>
            </a:xfrm>
            <a:custGeom>
              <a:avLst/>
              <a:gdLst/>
              <a:ahLst/>
              <a:cxnLst>
                <a:cxn ang="0">
                  <a:pos x="120" y="64"/>
                </a:cxn>
                <a:cxn ang="0">
                  <a:pos x="96" y="24"/>
                </a:cxn>
                <a:cxn ang="0">
                  <a:pos x="96" y="24"/>
                </a:cxn>
                <a:cxn ang="0">
                  <a:pos x="96" y="24"/>
                </a:cxn>
                <a:cxn ang="0">
                  <a:pos x="56" y="8"/>
                </a:cxn>
                <a:cxn ang="0">
                  <a:pos x="56" y="8"/>
                </a:cxn>
                <a:cxn ang="0">
                  <a:pos x="56" y="8"/>
                </a:cxn>
                <a:cxn ang="0">
                  <a:pos x="16" y="24"/>
                </a:cxn>
                <a:cxn ang="0">
                  <a:pos x="24" y="16"/>
                </a:cxn>
                <a:cxn ang="0">
                  <a:pos x="24" y="16"/>
                </a:cxn>
                <a:cxn ang="0">
                  <a:pos x="8" y="56"/>
                </a:cxn>
                <a:cxn ang="0">
                  <a:pos x="8" y="56"/>
                </a:cxn>
                <a:cxn ang="0">
                  <a:pos x="8" y="56"/>
                </a:cxn>
                <a:cxn ang="0">
                  <a:pos x="24" y="96"/>
                </a:cxn>
                <a:cxn ang="0">
                  <a:pos x="24" y="96"/>
                </a:cxn>
                <a:cxn ang="0">
                  <a:pos x="24" y="96"/>
                </a:cxn>
                <a:cxn ang="0">
                  <a:pos x="64" y="120"/>
                </a:cxn>
                <a:cxn ang="0">
                  <a:pos x="56" y="120"/>
                </a:cxn>
                <a:cxn ang="0">
                  <a:pos x="56" y="120"/>
                </a:cxn>
                <a:cxn ang="0">
                  <a:pos x="96" y="96"/>
                </a:cxn>
                <a:cxn ang="0">
                  <a:pos x="96" y="96"/>
                </a:cxn>
                <a:cxn ang="0">
                  <a:pos x="96" y="96"/>
                </a:cxn>
                <a:cxn ang="0">
                  <a:pos x="120" y="56"/>
                </a:cxn>
                <a:cxn ang="0">
                  <a:pos x="120" y="56"/>
                </a:cxn>
                <a:cxn ang="0">
                  <a:pos x="128" y="64"/>
                </a:cxn>
                <a:cxn ang="0">
                  <a:pos x="128" y="64"/>
                </a:cxn>
                <a:cxn ang="0">
                  <a:pos x="104" y="104"/>
                </a:cxn>
                <a:cxn ang="0">
                  <a:pos x="104" y="104"/>
                </a:cxn>
                <a:cxn ang="0">
                  <a:pos x="104" y="104"/>
                </a:cxn>
                <a:cxn ang="0">
                  <a:pos x="64" y="128"/>
                </a:cxn>
                <a:cxn ang="0">
                  <a:pos x="64" y="128"/>
                </a:cxn>
                <a:cxn ang="0">
                  <a:pos x="56" y="128"/>
                </a:cxn>
                <a:cxn ang="0">
                  <a:pos x="16" y="104"/>
                </a:cxn>
                <a:cxn ang="0">
                  <a:pos x="16" y="104"/>
                </a:cxn>
                <a:cxn ang="0">
                  <a:pos x="16" y="96"/>
                </a:cxn>
                <a:cxn ang="0">
                  <a:pos x="0" y="56"/>
                </a:cxn>
                <a:cxn ang="0">
                  <a:pos x="0" y="56"/>
                </a:cxn>
                <a:cxn ang="0">
                  <a:pos x="0" y="56"/>
                </a:cxn>
                <a:cxn ang="0">
                  <a:pos x="16" y="16"/>
                </a:cxn>
                <a:cxn ang="0">
                  <a:pos x="16" y="16"/>
                </a:cxn>
                <a:cxn ang="0">
                  <a:pos x="16" y="16"/>
                </a:cxn>
                <a:cxn ang="0">
                  <a:pos x="56" y="0"/>
                </a:cxn>
                <a:cxn ang="0">
                  <a:pos x="56" y="0"/>
                </a:cxn>
                <a:cxn ang="0">
                  <a:pos x="56" y="0"/>
                </a:cxn>
                <a:cxn ang="0">
                  <a:pos x="96" y="16"/>
                </a:cxn>
                <a:cxn ang="0">
                  <a:pos x="96" y="16"/>
                </a:cxn>
                <a:cxn ang="0">
                  <a:pos x="104" y="16"/>
                </a:cxn>
                <a:cxn ang="0">
                  <a:pos x="128" y="56"/>
                </a:cxn>
                <a:cxn ang="0">
                  <a:pos x="120" y="64"/>
                </a:cxn>
              </a:cxnLst>
              <a:rect l="0" t="0" r="r" b="b"/>
              <a:pathLst>
                <a:path w="128" h="128">
                  <a:moveTo>
                    <a:pt x="120" y="64"/>
                  </a:moveTo>
                  <a:lnTo>
                    <a:pt x="96" y="24"/>
                  </a:lnTo>
                  <a:lnTo>
                    <a:pt x="96" y="24"/>
                  </a:lnTo>
                  <a:lnTo>
                    <a:pt x="96" y="24"/>
                  </a:lnTo>
                  <a:lnTo>
                    <a:pt x="56" y="8"/>
                  </a:lnTo>
                  <a:lnTo>
                    <a:pt x="56" y="8"/>
                  </a:lnTo>
                  <a:lnTo>
                    <a:pt x="56" y="8"/>
                  </a:lnTo>
                  <a:lnTo>
                    <a:pt x="16" y="24"/>
                  </a:lnTo>
                  <a:lnTo>
                    <a:pt x="24" y="16"/>
                  </a:lnTo>
                  <a:lnTo>
                    <a:pt x="24" y="16"/>
                  </a:lnTo>
                  <a:lnTo>
                    <a:pt x="8" y="56"/>
                  </a:lnTo>
                  <a:lnTo>
                    <a:pt x="8" y="56"/>
                  </a:lnTo>
                  <a:lnTo>
                    <a:pt x="8" y="56"/>
                  </a:lnTo>
                  <a:lnTo>
                    <a:pt x="24" y="96"/>
                  </a:lnTo>
                  <a:lnTo>
                    <a:pt x="24" y="96"/>
                  </a:lnTo>
                  <a:lnTo>
                    <a:pt x="24" y="96"/>
                  </a:lnTo>
                  <a:lnTo>
                    <a:pt x="64" y="120"/>
                  </a:lnTo>
                  <a:lnTo>
                    <a:pt x="56" y="120"/>
                  </a:lnTo>
                  <a:lnTo>
                    <a:pt x="56" y="120"/>
                  </a:lnTo>
                  <a:lnTo>
                    <a:pt x="96" y="96"/>
                  </a:lnTo>
                  <a:lnTo>
                    <a:pt x="96" y="96"/>
                  </a:lnTo>
                  <a:lnTo>
                    <a:pt x="96" y="96"/>
                  </a:lnTo>
                  <a:lnTo>
                    <a:pt x="120" y="56"/>
                  </a:lnTo>
                  <a:lnTo>
                    <a:pt x="120" y="56"/>
                  </a:lnTo>
                  <a:lnTo>
                    <a:pt x="128" y="64"/>
                  </a:lnTo>
                  <a:lnTo>
                    <a:pt x="128" y="64"/>
                  </a:lnTo>
                  <a:lnTo>
                    <a:pt x="104" y="104"/>
                  </a:lnTo>
                  <a:lnTo>
                    <a:pt x="104" y="104"/>
                  </a:lnTo>
                  <a:lnTo>
                    <a:pt x="104" y="104"/>
                  </a:lnTo>
                  <a:lnTo>
                    <a:pt x="64" y="128"/>
                  </a:lnTo>
                  <a:lnTo>
                    <a:pt x="64" y="128"/>
                  </a:lnTo>
                  <a:lnTo>
                    <a:pt x="56" y="128"/>
                  </a:lnTo>
                  <a:lnTo>
                    <a:pt x="16" y="104"/>
                  </a:lnTo>
                  <a:lnTo>
                    <a:pt x="16" y="104"/>
                  </a:lnTo>
                  <a:lnTo>
                    <a:pt x="16" y="96"/>
                  </a:lnTo>
                  <a:lnTo>
                    <a:pt x="0" y="56"/>
                  </a:lnTo>
                  <a:lnTo>
                    <a:pt x="0" y="56"/>
                  </a:lnTo>
                  <a:lnTo>
                    <a:pt x="0" y="56"/>
                  </a:lnTo>
                  <a:lnTo>
                    <a:pt x="16" y="16"/>
                  </a:lnTo>
                  <a:lnTo>
                    <a:pt x="16" y="16"/>
                  </a:lnTo>
                  <a:lnTo>
                    <a:pt x="16" y="16"/>
                  </a:lnTo>
                  <a:lnTo>
                    <a:pt x="56" y="0"/>
                  </a:lnTo>
                  <a:lnTo>
                    <a:pt x="56" y="0"/>
                  </a:lnTo>
                  <a:lnTo>
                    <a:pt x="56" y="0"/>
                  </a:lnTo>
                  <a:lnTo>
                    <a:pt x="96" y="16"/>
                  </a:lnTo>
                  <a:lnTo>
                    <a:pt x="96" y="16"/>
                  </a:lnTo>
                  <a:lnTo>
                    <a:pt x="104" y="16"/>
                  </a:lnTo>
                  <a:lnTo>
                    <a:pt x="128" y="56"/>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82" name="Freeform 78"/>
            <p:cNvSpPr>
              <a:spLocks/>
            </p:cNvSpPr>
            <p:nvPr/>
          </p:nvSpPr>
          <p:spPr bwMode="auto">
            <a:xfrm>
              <a:off x="7124700" y="3022600"/>
              <a:ext cx="12700" cy="12700"/>
            </a:xfrm>
            <a:custGeom>
              <a:avLst/>
              <a:gdLst/>
              <a:ahLst/>
              <a:cxnLst>
                <a:cxn ang="0">
                  <a:pos x="0" y="0"/>
                </a:cxn>
                <a:cxn ang="0">
                  <a:pos x="0" y="0"/>
                </a:cxn>
                <a:cxn ang="0">
                  <a:pos x="0" y="8"/>
                </a:cxn>
                <a:cxn ang="0">
                  <a:pos x="8" y="0"/>
                </a:cxn>
                <a:cxn ang="0">
                  <a:pos x="8" y="8"/>
                </a:cxn>
                <a:cxn ang="0">
                  <a:pos x="8" y="8"/>
                </a:cxn>
                <a:cxn ang="0">
                  <a:pos x="0" y="0"/>
                </a:cxn>
              </a:cxnLst>
              <a:rect l="0" t="0" r="r" b="b"/>
              <a:pathLst>
                <a:path w="8" h="8">
                  <a:moveTo>
                    <a:pt x="0" y="0"/>
                  </a:moveTo>
                  <a:lnTo>
                    <a:pt x="0" y="0"/>
                  </a:lnTo>
                  <a:lnTo>
                    <a:pt x="0" y="8"/>
                  </a:lnTo>
                  <a:lnTo>
                    <a:pt x="8" y="0"/>
                  </a:lnTo>
                  <a:lnTo>
                    <a:pt x="8" y="8"/>
                  </a:lnTo>
                  <a:lnTo>
                    <a:pt x="8"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83" name="Freeform 79"/>
            <p:cNvSpPr>
              <a:spLocks/>
            </p:cNvSpPr>
            <p:nvPr/>
          </p:nvSpPr>
          <p:spPr bwMode="auto">
            <a:xfrm>
              <a:off x="6489700" y="3797300"/>
              <a:ext cx="228600" cy="215900"/>
            </a:xfrm>
            <a:custGeom>
              <a:avLst/>
              <a:gdLst/>
              <a:ahLst/>
              <a:cxnLst>
                <a:cxn ang="0">
                  <a:pos x="144" y="72"/>
                </a:cxn>
                <a:cxn ang="0">
                  <a:pos x="120" y="16"/>
                </a:cxn>
                <a:cxn ang="0">
                  <a:pos x="72" y="0"/>
                </a:cxn>
                <a:cxn ang="0">
                  <a:pos x="24" y="16"/>
                </a:cxn>
                <a:cxn ang="0">
                  <a:pos x="0" y="72"/>
                </a:cxn>
                <a:cxn ang="0">
                  <a:pos x="24" y="120"/>
                </a:cxn>
                <a:cxn ang="0">
                  <a:pos x="72" y="136"/>
                </a:cxn>
                <a:cxn ang="0">
                  <a:pos x="120" y="120"/>
                </a:cxn>
                <a:cxn ang="0">
                  <a:pos x="144" y="72"/>
                </a:cxn>
              </a:cxnLst>
              <a:rect l="0" t="0" r="r" b="b"/>
              <a:pathLst>
                <a:path w="144" h="136">
                  <a:moveTo>
                    <a:pt x="144" y="72"/>
                  </a:moveTo>
                  <a:lnTo>
                    <a:pt x="120" y="16"/>
                  </a:lnTo>
                  <a:lnTo>
                    <a:pt x="72" y="0"/>
                  </a:lnTo>
                  <a:lnTo>
                    <a:pt x="24" y="16"/>
                  </a:lnTo>
                  <a:lnTo>
                    <a:pt x="0" y="72"/>
                  </a:lnTo>
                  <a:lnTo>
                    <a:pt x="24" y="120"/>
                  </a:lnTo>
                  <a:lnTo>
                    <a:pt x="72" y="136"/>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84" name="Freeform 80"/>
            <p:cNvSpPr>
              <a:spLocks/>
            </p:cNvSpPr>
            <p:nvPr/>
          </p:nvSpPr>
          <p:spPr bwMode="auto">
            <a:xfrm>
              <a:off x="6489700" y="3797300"/>
              <a:ext cx="241300" cy="228600"/>
            </a:xfrm>
            <a:custGeom>
              <a:avLst/>
              <a:gdLst/>
              <a:ahLst/>
              <a:cxnLst>
                <a:cxn ang="0">
                  <a:pos x="144" y="72"/>
                </a:cxn>
                <a:cxn ang="0">
                  <a:pos x="120" y="16"/>
                </a:cxn>
                <a:cxn ang="0">
                  <a:pos x="120" y="24"/>
                </a:cxn>
                <a:cxn ang="0">
                  <a:pos x="120" y="24"/>
                </a:cxn>
                <a:cxn ang="0">
                  <a:pos x="72" y="8"/>
                </a:cxn>
                <a:cxn ang="0">
                  <a:pos x="72" y="8"/>
                </a:cxn>
                <a:cxn ang="0">
                  <a:pos x="72" y="8"/>
                </a:cxn>
                <a:cxn ang="0">
                  <a:pos x="24" y="24"/>
                </a:cxn>
                <a:cxn ang="0">
                  <a:pos x="32" y="16"/>
                </a:cxn>
                <a:cxn ang="0">
                  <a:pos x="32" y="16"/>
                </a:cxn>
                <a:cxn ang="0">
                  <a:pos x="8" y="72"/>
                </a:cxn>
                <a:cxn ang="0">
                  <a:pos x="8" y="72"/>
                </a:cxn>
                <a:cxn ang="0">
                  <a:pos x="8" y="72"/>
                </a:cxn>
                <a:cxn ang="0">
                  <a:pos x="32" y="120"/>
                </a:cxn>
                <a:cxn ang="0">
                  <a:pos x="24" y="120"/>
                </a:cxn>
                <a:cxn ang="0">
                  <a:pos x="24" y="120"/>
                </a:cxn>
                <a:cxn ang="0">
                  <a:pos x="72" y="136"/>
                </a:cxn>
                <a:cxn ang="0">
                  <a:pos x="72" y="136"/>
                </a:cxn>
                <a:cxn ang="0">
                  <a:pos x="72" y="136"/>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44"/>
                </a:cxn>
                <a:cxn ang="0">
                  <a:pos x="72" y="144"/>
                </a:cxn>
                <a:cxn ang="0">
                  <a:pos x="72" y="144"/>
                </a:cxn>
                <a:cxn ang="0">
                  <a:pos x="24" y="128"/>
                </a:cxn>
                <a:cxn ang="0">
                  <a:pos x="24" y="128"/>
                </a:cxn>
                <a:cxn ang="0">
                  <a:pos x="24" y="120"/>
                </a:cxn>
                <a:cxn ang="0">
                  <a:pos x="0" y="72"/>
                </a:cxn>
                <a:cxn ang="0">
                  <a:pos x="0" y="72"/>
                </a:cxn>
                <a:cxn ang="0">
                  <a:pos x="0" y="72"/>
                </a:cxn>
                <a:cxn ang="0">
                  <a:pos x="24" y="16"/>
                </a:cxn>
                <a:cxn ang="0">
                  <a:pos x="24" y="16"/>
                </a:cxn>
                <a:cxn ang="0">
                  <a:pos x="24" y="16"/>
                </a:cxn>
                <a:cxn ang="0">
                  <a:pos x="72" y="0"/>
                </a:cxn>
                <a:cxn ang="0">
                  <a:pos x="72" y="0"/>
                </a:cxn>
                <a:cxn ang="0">
                  <a:pos x="72" y="0"/>
                </a:cxn>
                <a:cxn ang="0">
                  <a:pos x="120" y="16"/>
                </a:cxn>
                <a:cxn ang="0">
                  <a:pos x="120" y="16"/>
                </a:cxn>
                <a:cxn ang="0">
                  <a:pos x="128" y="16"/>
                </a:cxn>
                <a:cxn ang="0">
                  <a:pos x="152" y="72"/>
                </a:cxn>
                <a:cxn ang="0">
                  <a:pos x="144" y="72"/>
                </a:cxn>
              </a:cxnLst>
              <a:rect l="0" t="0" r="r" b="b"/>
              <a:pathLst>
                <a:path w="152" h="144">
                  <a:moveTo>
                    <a:pt x="144" y="72"/>
                  </a:moveTo>
                  <a:lnTo>
                    <a:pt x="120" y="16"/>
                  </a:lnTo>
                  <a:lnTo>
                    <a:pt x="120" y="24"/>
                  </a:lnTo>
                  <a:lnTo>
                    <a:pt x="120" y="24"/>
                  </a:lnTo>
                  <a:lnTo>
                    <a:pt x="72" y="8"/>
                  </a:lnTo>
                  <a:lnTo>
                    <a:pt x="72" y="8"/>
                  </a:lnTo>
                  <a:lnTo>
                    <a:pt x="72" y="8"/>
                  </a:lnTo>
                  <a:lnTo>
                    <a:pt x="24" y="24"/>
                  </a:lnTo>
                  <a:lnTo>
                    <a:pt x="32" y="16"/>
                  </a:lnTo>
                  <a:lnTo>
                    <a:pt x="32" y="16"/>
                  </a:lnTo>
                  <a:lnTo>
                    <a:pt x="8" y="72"/>
                  </a:lnTo>
                  <a:lnTo>
                    <a:pt x="8" y="72"/>
                  </a:lnTo>
                  <a:lnTo>
                    <a:pt x="8" y="72"/>
                  </a:lnTo>
                  <a:lnTo>
                    <a:pt x="32" y="120"/>
                  </a:lnTo>
                  <a:lnTo>
                    <a:pt x="24" y="120"/>
                  </a:lnTo>
                  <a:lnTo>
                    <a:pt x="24" y="120"/>
                  </a:lnTo>
                  <a:lnTo>
                    <a:pt x="72" y="136"/>
                  </a:lnTo>
                  <a:lnTo>
                    <a:pt x="72" y="136"/>
                  </a:lnTo>
                  <a:lnTo>
                    <a:pt x="72" y="136"/>
                  </a:lnTo>
                  <a:lnTo>
                    <a:pt x="120" y="120"/>
                  </a:lnTo>
                  <a:lnTo>
                    <a:pt x="120" y="120"/>
                  </a:lnTo>
                  <a:lnTo>
                    <a:pt x="120" y="120"/>
                  </a:lnTo>
                  <a:lnTo>
                    <a:pt x="144" y="72"/>
                  </a:lnTo>
                  <a:lnTo>
                    <a:pt x="144" y="72"/>
                  </a:lnTo>
                  <a:lnTo>
                    <a:pt x="152" y="72"/>
                  </a:lnTo>
                  <a:lnTo>
                    <a:pt x="152" y="72"/>
                  </a:lnTo>
                  <a:lnTo>
                    <a:pt x="128" y="120"/>
                  </a:lnTo>
                  <a:lnTo>
                    <a:pt x="128" y="120"/>
                  </a:lnTo>
                  <a:lnTo>
                    <a:pt x="120" y="128"/>
                  </a:lnTo>
                  <a:lnTo>
                    <a:pt x="72" y="144"/>
                  </a:lnTo>
                  <a:lnTo>
                    <a:pt x="72" y="144"/>
                  </a:lnTo>
                  <a:lnTo>
                    <a:pt x="72" y="144"/>
                  </a:lnTo>
                  <a:lnTo>
                    <a:pt x="24" y="128"/>
                  </a:lnTo>
                  <a:lnTo>
                    <a:pt x="24" y="128"/>
                  </a:lnTo>
                  <a:lnTo>
                    <a:pt x="24" y="120"/>
                  </a:lnTo>
                  <a:lnTo>
                    <a:pt x="0" y="72"/>
                  </a:lnTo>
                  <a:lnTo>
                    <a:pt x="0" y="72"/>
                  </a:lnTo>
                  <a:lnTo>
                    <a:pt x="0" y="72"/>
                  </a:lnTo>
                  <a:lnTo>
                    <a:pt x="24" y="16"/>
                  </a:lnTo>
                  <a:lnTo>
                    <a:pt x="24" y="16"/>
                  </a:lnTo>
                  <a:lnTo>
                    <a:pt x="24" y="16"/>
                  </a:lnTo>
                  <a:lnTo>
                    <a:pt x="72" y="0"/>
                  </a:lnTo>
                  <a:lnTo>
                    <a:pt x="72" y="0"/>
                  </a:lnTo>
                  <a:lnTo>
                    <a:pt x="72" y="0"/>
                  </a:lnTo>
                  <a:lnTo>
                    <a:pt x="120" y="16"/>
                  </a:lnTo>
                  <a:lnTo>
                    <a:pt x="120" y="16"/>
                  </a:lnTo>
                  <a:lnTo>
                    <a:pt x="128" y="16"/>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85" name="Freeform 81"/>
            <p:cNvSpPr>
              <a:spLocks/>
            </p:cNvSpPr>
            <p:nvPr/>
          </p:nvSpPr>
          <p:spPr bwMode="auto">
            <a:xfrm>
              <a:off x="6718300" y="39116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86" name="Freeform 82"/>
            <p:cNvSpPr>
              <a:spLocks/>
            </p:cNvSpPr>
            <p:nvPr/>
          </p:nvSpPr>
          <p:spPr bwMode="auto">
            <a:xfrm>
              <a:off x="7505700" y="2133600"/>
              <a:ext cx="88900" cy="101600"/>
            </a:xfrm>
            <a:custGeom>
              <a:avLst/>
              <a:gdLst/>
              <a:ahLst/>
              <a:cxnLst>
                <a:cxn ang="0">
                  <a:pos x="40" y="16"/>
                </a:cxn>
                <a:cxn ang="0">
                  <a:pos x="56" y="24"/>
                </a:cxn>
                <a:cxn ang="0">
                  <a:pos x="56" y="24"/>
                </a:cxn>
                <a:cxn ang="0">
                  <a:pos x="56" y="24"/>
                </a:cxn>
                <a:cxn ang="0">
                  <a:pos x="8" y="64"/>
                </a:cxn>
                <a:cxn ang="0">
                  <a:pos x="0" y="56"/>
                </a:cxn>
                <a:cxn ang="0">
                  <a:pos x="0" y="56"/>
                </a:cxn>
                <a:cxn ang="0">
                  <a:pos x="24" y="0"/>
                </a:cxn>
                <a:cxn ang="0">
                  <a:pos x="24" y="0"/>
                </a:cxn>
                <a:cxn ang="0">
                  <a:pos x="32" y="8"/>
                </a:cxn>
                <a:cxn ang="0">
                  <a:pos x="32" y="8"/>
                </a:cxn>
                <a:cxn ang="0">
                  <a:pos x="8" y="64"/>
                </a:cxn>
                <a:cxn ang="0">
                  <a:pos x="8" y="64"/>
                </a:cxn>
                <a:cxn ang="0">
                  <a:pos x="0" y="56"/>
                </a:cxn>
                <a:cxn ang="0">
                  <a:pos x="48" y="16"/>
                </a:cxn>
                <a:cxn ang="0">
                  <a:pos x="56" y="24"/>
                </a:cxn>
                <a:cxn ang="0">
                  <a:pos x="48" y="32"/>
                </a:cxn>
                <a:cxn ang="0">
                  <a:pos x="32" y="24"/>
                </a:cxn>
                <a:cxn ang="0">
                  <a:pos x="40" y="16"/>
                </a:cxn>
              </a:cxnLst>
              <a:rect l="0" t="0" r="r" b="b"/>
              <a:pathLst>
                <a:path w="56" h="64">
                  <a:moveTo>
                    <a:pt x="40" y="16"/>
                  </a:moveTo>
                  <a:lnTo>
                    <a:pt x="56" y="24"/>
                  </a:lnTo>
                  <a:lnTo>
                    <a:pt x="56" y="24"/>
                  </a:lnTo>
                  <a:lnTo>
                    <a:pt x="56" y="24"/>
                  </a:lnTo>
                  <a:lnTo>
                    <a:pt x="8" y="64"/>
                  </a:lnTo>
                  <a:lnTo>
                    <a:pt x="0" y="56"/>
                  </a:lnTo>
                  <a:lnTo>
                    <a:pt x="0" y="56"/>
                  </a:lnTo>
                  <a:lnTo>
                    <a:pt x="24" y="0"/>
                  </a:lnTo>
                  <a:lnTo>
                    <a:pt x="24" y="0"/>
                  </a:lnTo>
                  <a:lnTo>
                    <a:pt x="32" y="8"/>
                  </a:lnTo>
                  <a:lnTo>
                    <a:pt x="32" y="8"/>
                  </a:lnTo>
                  <a:lnTo>
                    <a:pt x="8" y="64"/>
                  </a:lnTo>
                  <a:lnTo>
                    <a:pt x="8" y="64"/>
                  </a:lnTo>
                  <a:lnTo>
                    <a:pt x="0" y="56"/>
                  </a:lnTo>
                  <a:lnTo>
                    <a:pt x="48" y="16"/>
                  </a:lnTo>
                  <a:lnTo>
                    <a:pt x="56" y="24"/>
                  </a:lnTo>
                  <a:lnTo>
                    <a:pt x="48" y="32"/>
                  </a:lnTo>
                  <a:lnTo>
                    <a:pt x="32" y="24"/>
                  </a:lnTo>
                  <a:lnTo>
                    <a:pt x="40"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87" name="Freeform 83"/>
            <p:cNvSpPr>
              <a:spLocks/>
            </p:cNvSpPr>
            <p:nvPr/>
          </p:nvSpPr>
          <p:spPr bwMode="auto">
            <a:xfrm>
              <a:off x="7543800" y="2146300"/>
              <a:ext cx="25400" cy="25400"/>
            </a:xfrm>
            <a:custGeom>
              <a:avLst/>
              <a:gdLst/>
              <a:ahLst/>
              <a:cxnLst>
                <a:cxn ang="0">
                  <a:pos x="8" y="0"/>
                </a:cxn>
                <a:cxn ang="0">
                  <a:pos x="16" y="8"/>
                </a:cxn>
                <a:cxn ang="0">
                  <a:pos x="8" y="16"/>
                </a:cxn>
                <a:cxn ang="0">
                  <a:pos x="8" y="16"/>
                </a:cxn>
                <a:cxn ang="0">
                  <a:pos x="8" y="16"/>
                </a:cxn>
                <a:cxn ang="0">
                  <a:pos x="0" y="8"/>
                </a:cxn>
                <a:cxn ang="0">
                  <a:pos x="8" y="0"/>
                </a:cxn>
              </a:cxnLst>
              <a:rect l="0" t="0" r="r" b="b"/>
              <a:pathLst>
                <a:path w="16" h="16">
                  <a:moveTo>
                    <a:pt x="8" y="0"/>
                  </a:moveTo>
                  <a:lnTo>
                    <a:pt x="16" y="8"/>
                  </a:lnTo>
                  <a:lnTo>
                    <a:pt x="8" y="16"/>
                  </a:lnTo>
                  <a:lnTo>
                    <a:pt x="8" y="16"/>
                  </a:lnTo>
                  <a:lnTo>
                    <a:pt x="8" y="16"/>
                  </a:lnTo>
                  <a:lnTo>
                    <a:pt x="0" y="8"/>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88" name="Freeform 84"/>
            <p:cNvSpPr>
              <a:spLocks/>
            </p:cNvSpPr>
            <p:nvPr/>
          </p:nvSpPr>
          <p:spPr bwMode="auto">
            <a:xfrm>
              <a:off x="7518400" y="2146300"/>
              <a:ext cx="76200" cy="88900"/>
            </a:xfrm>
            <a:custGeom>
              <a:avLst/>
              <a:gdLst/>
              <a:ahLst/>
              <a:cxnLst>
                <a:cxn ang="0">
                  <a:pos x="32" y="8"/>
                </a:cxn>
                <a:cxn ang="0">
                  <a:pos x="48" y="16"/>
                </a:cxn>
                <a:cxn ang="0">
                  <a:pos x="0" y="56"/>
                </a:cxn>
                <a:cxn ang="0">
                  <a:pos x="24" y="0"/>
                </a:cxn>
                <a:cxn ang="0">
                  <a:pos x="32" y="8"/>
                </a:cxn>
              </a:cxnLst>
              <a:rect l="0" t="0" r="r" b="b"/>
              <a:pathLst>
                <a:path w="48" h="56">
                  <a:moveTo>
                    <a:pt x="32" y="8"/>
                  </a:moveTo>
                  <a:lnTo>
                    <a:pt x="48" y="16"/>
                  </a:lnTo>
                  <a:lnTo>
                    <a:pt x="0" y="56"/>
                  </a:lnTo>
                  <a:lnTo>
                    <a:pt x="24" y="0"/>
                  </a:lnTo>
                  <a:lnTo>
                    <a:pt x="32"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89" name="Freeform 85"/>
            <p:cNvSpPr>
              <a:spLocks/>
            </p:cNvSpPr>
            <p:nvPr/>
          </p:nvSpPr>
          <p:spPr bwMode="auto">
            <a:xfrm>
              <a:off x="7886700" y="1778000"/>
              <a:ext cx="12700" cy="12700"/>
            </a:xfrm>
            <a:custGeom>
              <a:avLst/>
              <a:gdLst/>
              <a:ahLst/>
              <a:cxnLst>
                <a:cxn ang="0">
                  <a:pos x="8" y="8"/>
                </a:cxn>
                <a:cxn ang="0">
                  <a:pos x="8" y="8"/>
                </a:cxn>
                <a:cxn ang="0">
                  <a:pos x="0" y="0"/>
                </a:cxn>
                <a:cxn ang="0">
                  <a:pos x="0" y="0"/>
                </a:cxn>
                <a:cxn ang="0">
                  <a:pos x="8" y="8"/>
                </a:cxn>
              </a:cxnLst>
              <a:rect l="0" t="0" r="r" b="b"/>
              <a:pathLst>
                <a:path w="8" h="8">
                  <a:moveTo>
                    <a:pt x="8" y="8"/>
                  </a:moveTo>
                  <a:lnTo>
                    <a:pt x="8" y="8"/>
                  </a:lnTo>
                  <a:lnTo>
                    <a:pt x="0" y="0"/>
                  </a:lnTo>
                  <a:lnTo>
                    <a:pt x="0" y="0"/>
                  </a:lnTo>
                  <a:lnTo>
                    <a:pt x="8"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90" name="Freeform 86"/>
            <p:cNvSpPr>
              <a:spLocks/>
            </p:cNvSpPr>
            <p:nvPr/>
          </p:nvSpPr>
          <p:spPr bwMode="auto">
            <a:xfrm>
              <a:off x="7581900" y="2146300"/>
              <a:ext cx="12700" cy="12700"/>
            </a:xfrm>
            <a:custGeom>
              <a:avLst/>
              <a:gdLst/>
              <a:ahLst/>
              <a:cxnLst>
                <a:cxn ang="0">
                  <a:pos x="8" y="8"/>
                </a:cxn>
                <a:cxn ang="0">
                  <a:pos x="8" y="8"/>
                </a:cxn>
                <a:cxn ang="0">
                  <a:pos x="0" y="0"/>
                </a:cxn>
                <a:cxn ang="0">
                  <a:pos x="0" y="0"/>
                </a:cxn>
                <a:cxn ang="0">
                  <a:pos x="8" y="8"/>
                </a:cxn>
              </a:cxnLst>
              <a:rect l="0" t="0" r="r" b="b"/>
              <a:pathLst>
                <a:path w="8" h="8">
                  <a:moveTo>
                    <a:pt x="8" y="8"/>
                  </a:moveTo>
                  <a:lnTo>
                    <a:pt x="8" y="8"/>
                  </a:lnTo>
                  <a:lnTo>
                    <a:pt x="0" y="0"/>
                  </a:lnTo>
                  <a:lnTo>
                    <a:pt x="0" y="0"/>
                  </a:lnTo>
                  <a:lnTo>
                    <a:pt x="8"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91" name="Freeform 87"/>
            <p:cNvSpPr>
              <a:spLocks/>
            </p:cNvSpPr>
            <p:nvPr/>
          </p:nvSpPr>
          <p:spPr bwMode="auto">
            <a:xfrm>
              <a:off x="7581900" y="1778000"/>
              <a:ext cx="317500" cy="381000"/>
            </a:xfrm>
            <a:custGeom>
              <a:avLst/>
              <a:gdLst/>
              <a:ahLst/>
              <a:cxnLst>
                <a:cxn ang="0">
                  <a:pos x="200" y="8"/>
                </a:cxn>
                <a:cxn ang="0">
                  <a:pos x="192" y="0"/>
                </a:cxn>
                <a:cxn ang="0">
                  <a:pos x="0" y="232"/>
                </a:cxn>
                <a:cxn ang="0">
                  <a:pos x="8" y="240"/>
                </a:cxn>
                <a:cxn ang="0">
                  <a:pos x="200" y="8"/>
                </a:cxn>
              </a:cxnLst>
              <a:rect l="0" t="0" r="r" b="b"/>
              <a:pathLst>
                <a:path w="200" h="240">
                  <a:moveTo>
                    <a:pt x="200" y="8"/>
                  </a:moveTo>
                  <a:lnTo>
                    <a:pt x="192" y="0"/>
                  </a:lnTo>
                  <a:lnTo>
                    <a:pt x="0" y="232"/>
                  </a:lnTo>
                  <a:lnTo>
                    <a:pt x="8" y="240"/>
                  </a:lnTo>
                  <a:lnTo>
                    <a:pt x="20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92" name="Freeform 88"/>
            <p:cNvSpPr>
              <a:spLocks/>
            </p:cNvSpPr>
            <p:nvPr/>
          </p:nvSpPr>
          <p:spPr bwMode="auto">
            <a:xfrm>
              <a:off x="8051800" y="2882900"/>
              <a:ext cx="63500" cy="114300"/>
            </a:xfrm>
            <a:custGeom>
              <a:avLst/>
              <a:gdLst/>
              <a:ahLst/>
              <a:cxnLst>
                <a:cxn ang="0">
                  <a:pos x="24" y="0"/>
                </a:cxn>
                <a:cxn ang="0">
                  <a:pos x="40" y="0"/>
                </a:cxn>
                <a:cxn ang="0">
                  <a:pos x="40" y="0"/>
                </a:cxn>
                <a:cxn ang="0">
                  <a:pos x="40" y="0"/>
                </a:cxn>
                <a:cxn ang="0">
                  <a:pos x="40" y="56"/>
                </a:cxn>
                <a:cxn ang="0">
                  <a:pos x="40" y="72"/>
                </a:cxn>
                <a:cxn ang="0">
                  <a:pos x="32" y="56"/>
                </a:cxn>
                <a:cxn ang="0">
                  <a:pos x="0" y="8"/>
                </a:cxn>
                <a:cxn ang="0">
                  <a:pos x="0" y="8"/>
                </a:cxn>
                <a:cxn ang="0">
                  <a:pos x="8" y="8"/>
                </a:cxn>
                <a:cxn ang="0">
                  <a:pos x="8" y="8"/>
                </a:cxn>
                <a:cxn ang="0">
                  <a:pos x="40" y="56"/>
                </a:cxn>
                <a:cxn ang="0">
                  <a:pos x="32" y="56"/>
                </a:cxn>
                <a:cxn ang="0">
                  <a:pos x="32" y="56"/>
                </a:cxn>
                <a:cxn ang="0">
                  <a:pos x="32" y="0"/>
                </a:cxn>
                <a:cxn ang="0">
                  <a:pos x="40" y="0"/>
                </a:cxn>
                <a:cxn ang="0">
                  <a:pos x="40" y="8"/>
                </a:cxn>
                <a:cxn ang="0">
                  <a:pos x="24" y="8"/>
                </a:cxn>
                <a:cxn ang="0">
                  <a:pos x="24" y="0"/>
                </a:cxn>
              </a:cxnLst>
              <a:rect l="0" t="0" r="r" b="b"/>
              <a:pathLst>
                <a:path w="40" h="72">
                  <a:moveTo>
                    <a:pt x="24" y="0"/>
                  </a:moveTo>
                  <a:lnTo>
                    <a:pt x="40" y="0"/>
                  </a:lnTo>
                  <a:lnTo>
                    <a:pt x="40" y="0"/>
                  </a:lnTo>
                  <a:lnTo>
                    <a:pt x="40" y="0"/>
                  </a:lnTo>
                  <a:lnTo>
                    <a:pt x="40" y="56"/>
                  </a:lnTo>
                  <a:lnTo>
                    <a:pt x="40" y="72"/>
                  </a:lnTo>
                  <a:lnTo>
                    <a:pt x="32" y="56"/>
                  </a:lnTo>
                  <a:lnTo>
                    <a:pt x="0" y="8"/>
                  </a:lnTo>
                  <a:lnTo>
                    <a:pt x="0" y="8"/>
                  </a:lnTo>
                  <a:lnTo>
                    <a:pt x="8" y="8"/>
                  </a:lnTo>
                  <a:lnTo>
                    <a:pt x="8" y="8"/>
                  </a:lnTo>
                  <a:lnTo>
                    <a:pt x="40" y="56"/>
                  </a:lnTo>
                  <a:lnTo>
                    <a:pt x="32" y="56"/>
                  </a:lnTo>
                  <a:lnTo>
                    <a:pt x="32" y="56"/>
                  </a:lnTo>
                  <a:lnTo>
                    <a:pt x="32" y="0"/>
                  </a:lnTo>
                  <a:lnTo>
                    <a:pt x="40" y="0"/>
                  </a:lnTo>
                  <a:lnTo>
                    <a:pt x="40" y="8"/>
                  </a:lnTo>
                  <a:lnTo>
                    <a:pt x="24" y="8"/>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93" name="Freeform 89"/>
            <p:cNvSpPr>
              <a:spLocks/>
            </p:cNvSpPr>
            <p:nvPr/>
          </p:nvSpPr>
          <p:spPr bwMode="auto">
            <a:xfrm>
              <a:off x="8064500" y="2882900"/>
              <a:ext cx="25400" cy="25400"/>
            </a:xfrm>
            <a:custGeom>
              <a:avLst/>
              <a:gdLst/>
              <a:ahLst/>
              <a:cxnLst>
                <a:cxn ang="0">
                  <a:pos x="0" y="8"/>
                </a:cxn>
                <a:cxn ang="0">
                  <a:pos x="16" y="0"/>
                </a:cxn>
                <a:cxn ang="0">
                  <a:pos x="16" y="0"/>
                </a:cxn>
                <a:cxn ang="0">
                  <a:pos x="16" y="0"/>
                </a:cxn>
                <a:cxn ang="0">
                  <a:pos x="16" y="8"/>
                </a:cxn>
                <a:cxn ang="0">
                  <a:pos x="0" y="16"/>
                </a:cxn>
                <a:cxn ang="0">
                  <a:pos x="0" y="8"/>
                </a:cxn>
              </a:cxnLst>
              <a:rect l="0" t="0" r="r" b="b"/>
              <a:pathLst>
                <a:path w="16" h="16">
                  <a:moveTo>
                    <a:pt x="0" y="8"/>
                  </a:moveTo>
                  <a:lnTo>
                    <a:pt x="16" y="0"/>
                  </a:lnTo>
                  <a:lnTo>
                    <a:pt x="16" y="0"/>
                  </a:lnTo>
                  <a:lnTo>
                    <a:pt x="16" y="0"/>
                  </a:lnTo>
                  <a:lnTo>
                    <a:pt x="16" y="8"/>
                  </a:lnTo>
                  <a:lnTo>
                    <a:pt x="0" y="16"/>
                  </a:lnTo>
                  <a:lnTo>
                    <a:pt x="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94" name="Freeform 90"/>
            <p:cNvSpPr>
              <a:spLocks/>
            </p:cNvSpPr>
            <p:nvPr/>
          </p:nvSpPr>
          <p:spPr bwMode="auto">
            <a:xfrm>
              <a:off x="8064500" y="2882900"/>
              <a:ext cx="50800" cy="88900"/>
            </a:xfrm>
            <a:custGeom>
              <a:avLst/>
              <a:gdLst/>
              <a:ahLst/>
              <a:cxnLst>
                <a:cxn ang="0">
                  <a:pos x="16" y="0"/>
                </a:cxn>
                <a:cxn ang="0">
                  <a:pos x="32" y="0"/>
                </a:cxn>
                <a:cxn ang="0">
                  <a:pos x="32" y="56"/>
                </a:cxn>
                <a:cxn ang="0">
                  <a:pos x="0" y="8"/>
                </a:cxn>
                <a:cxn ang="0">
                  <a:pos x="16" y="0"/>
                </a:cxn>
              </a:cxnLst>
              <a:rect l="0" t="0" r="r" b="b"/>
              <a:pathLst>
                <a:path w="32" h="56">
                  <a:moveTo>
                    <a:pt x="16" y="0"/>
                  </a:moveTo>
                  <a:lnTo>
                    <a:pt x="32" y="0"/>
                  </a:lnTo>
                  <a:lnTo>
                    <a:pt x="32" y="56"/>
                  </a:lnTo>
                  <a:lnTo>
                    <a:pt x="0" y="8"/>
                  </a:lnTo>
                  <a:lnTo>
                    <a:pt x="16"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95" name="Rectangle 91"/>
            <p:cNvSpPr>
              <a:spLocks noChangeArrowheads="1"/>
            </p:cNvSpPr>
            <p:nvPr/>
          </p:nvSpPr>
          <p:spPr bwMode="auto">
            <a:xfrm>
              <a:off x="7899400" y="17780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96" name="Rectangle 92"/>
            <p:cNvSpPr>
              <a:spLocks noChangeArrowheads="1"/>
            </p:cNvSpPr>
            <p:nvPr/>
          </p:nvSpPr>
          <p:spPr bwMode="auto">
            <a:xfrm>
              <a:off x="8089900" y="28829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1597" name="Freeform 93"/>
            <p:cNvSpPr>
              <a:spLocks/>
            </p:cNvSpPr>
            <p:nvPr/>
          </p:nvSpPr>
          <p:spPr bwMode="auto">
            <a:xfrm>
              <a:off x="7899400" y="1778000"/>
              <a:ext cx="203200" cy="1104900"/>
            </a:xfrm>
            <a:custGeom>
              <a:avLst/>
              <a:gdLst/>
              <a:ahLst/>
              <a:cxnLst>
                <a:cxn ang="0">
                  <a:pos x="8" y="0"/>
                </a:cxn>
                <a:cxn ang="0">
                  <a:pos x="0" y="0"/>
                </a:cxn>
                <a:cxn ang="0">
                  <a:pos x="120" y="696"/>
                </a:cxn>
                <a:cxn ang="0">
                  <a:pos x="128" y="696"/>
                </a:cxn>
                <a:cxn ang="0">
                  <a:pos x="8" y="0"/>
                </a:cxn>
              </a:cxnLst>
              <a:rect l="0" t="0" r="r" b="b"/>
              <a:pathLst>
                <a:path w="128" h="696">
                  <a:moveTo>
                    <a:pt x="8" y="0"/>
                  </a:moveTo>
                  <a:lnTo>
                    <a:pt x="0" y="0"/>
                  </a:lnTo>
                  <a:lnTo>
                    <a:pt x="120" y="696"/>
                  </a:lnTo>
                  <a:lnTo>
                    <a:pt x="128" y="696"/>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grpSp>
      <p:sp>
        <p:nvSpPr>
          <p:cNvPr id="21598" name="Rectangle 94"/>
          <p:cNvSpPr>
            <a:spLocks noChangeArrowheads="1"/>
          </p:cNvSpPr>
          <p:nvPr/>
        </p:nvSpPr>
        <p:spPr bwMode="auto">
          <a:xfrm>
            <a:off x="7645400" y="1333500"/>
            <a:ext cx="618759" cy="36933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400" b="1" i="0" u="none" strike="noStrike" cap="none">
                <a:ln>
                  <a:noFill/>
                </a:ln>
                <a:solidFill>
                  <a:srgbClr val="000000"/>
                </a:solidFill>
                <a:effectLst/>
                <a:latin typeface="Arial"/>
                <a:ea typeface="SimHei" pitchFamily="2" charset="-122"/>
                <a:cs typeface="+mn-cs"/>
              </a:rPr>
              <a:t>节点</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
        <p:nvSpPr>
          <p:cNvPr id="21599" name="Rectangle 95"/>
          <p:cNvSpPr>
            <a:spLocks noChangeArrowheads="1"/>
          </p:cNvSpPr>
          <p:nvPr/>
        </p:nvSpPr>
        <p:spPr bwMode="auto">
          <a:xfrm>
            <a:off x="5219700" y="4076700"/>
            <a:ext cx="1631857" cy="36933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400" b="1" i="0" u="none" strike="noStrike" cap="none">
                <a:ln>
                  <a:noFill/>
                </a:ln>
                <a:solidFill>
                  <a:srgbClr val="000000"/>
                </a:solidFill>
                <a:effectLst/>
                <a:latin typeface="Arial"/>
                <a:ea typeface="SimHei" pitchFamily="2" charset="-122"/>
                <a:cs typeface="+mn-cs"/>
              </a:rPr>
              <a:t> 四面体元素</a:t>
            </a:r>
            <a:endParaRPr kumimoji="0" lang="en-US" sz="2400" b="0" i="0" u="none" strike="noStrike" cap="none" normalizeH="0" dirty="0" smtClean="0">
              <a:ln>
                <a:noFill/>
              </a:ln>
              <a:solidFill>
                <a:schemeClr val="tx1"/>
              </a:solidFill>
              <a:effectLst/>
              <a:latin typeface="Arial" pitchFamily="34" charset="0"/>
              <a:ea typeface="SimHei" pitchFamily="2" charset="-122"/>
            </a:endParaRP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设计分析的主要概念</a:t>
            </a:r>
          </a:p>
        </p:txBody>
      </p:sp>
      <p:sp>
        <p:nvSpPr>
          <p:cNvPr id="22531" name="Rectangle 3"/>
          <p:cNvSpPr>
            <a:spLocks noGrp="1" noChangeArrowheads="1"/>
          </p:cNvSpPr>
          <p:nvPr>
            <p:ph idx="1"/>
          </p:nvPr>
        </p:nvSpPr>
        <p:spPr>
          <a:xfrm>
            <a:off x="201613" y="1296988"/>
            <a:ext cx="8561387" cy="3876675"/>
          </a:xfrm>
        </p:spPr>
        <p:txBody>
          <a:bodyPr/>
          <a:lstStyle/>
          <a:p>
            <a:pPr marL="342900" indent="-342900" algn="just">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SolidWorks Simulation 会编写控制每个元素的行为的方程式，同时考虑到每个元素与其他元素之间的联系。</a:t>
            </a:r>
          </a:p>
          <a:p>
            <a:pPr marL="342900" indent="-342900" algn="just">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这些方程式将未知因素（例如，应力分析中的位移）与已知的材料属性、约束和载荷相关联。</a:t>
            </a:r>
          </a:p>
          <a:p>
            <a:pPr marL="342900" indent="-342900" algn="just">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接着，程序将这些方程式组合成一个大的联立代数方程组。 这些方程式可能有几十万，甚至是几百万个。</a:t>
            </a:r>
            <a:endParaRPr lang="en-US" sz="2000" smtClean="0">
              <a:ea typeface="SimHei" pitchFamily="2" charset="-122"/>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SimHei" pitchFamily="2" charset="-122"/>
                <a:cs typeface="+mj-cs"/>
              </a:rPr>
              <a:t>设计分析的主要概念</a:t>
            </a:r>
          </a:p>
        </p:txBody>
      </p:sp>
      <p:sp>
        <p:nvSpPr>
          <p:cNvPr id="23555" name="Rectangle 3"/>
          <p:cNvSpPr>
            <a:spLocks noGrp="1" noChangeArrowheads="1"/>
          </p:cNvSpPr>
          <p:nvPr>
            <p:ph idx="1"/>
          </p:nvPr>
        </p:nvSpPr>
        <p:spPr>
          <a:xfrm>
            <a:off x="201613" y="1508125"/>
            <a:ext cx="5819775" cy="3241675"/>
          </a:xfrm>
        </p:spPr>
        <p:txBody>
          <a:bodyPr/>
          <a:lstStyle/>
          <a:p>
            <a:pPr marL="342900" indent="-342900" algn="just">
              <a:lnSpc>
                <a:spcPct val="85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在静态分析中，解算器会求解出各个节点在 X、Y 及 Z 方向上的位移。</a:t>
            </a:r>
          </a:p>
          <a:p>
            <a:pPr marL="342900" indent="-342900" algn="just">
              <a:lnSpc>
                <a:spcPct val="85000"/>
              </a:lnSpc>
              <a:spcBef>
                <a:spcPts val="2000"/>
              </a:spcBef>
              <a:spcAft>
                <a:spcPct val="0"/>
              </a:spcAft>
              <a:buClr>
                <a:srgbClr val="4B575F"/>
              </a:buClr>
              <a:buFont typeface="Wingdings"/>
              <a:buChar char="§"/>
            </a:pPr>
            <a:r>
              <a:rPr lang="zh-CN" sz="2400" b="0" i="0">
                <a:solidFill>
                  <a:srgbClr val="4B575F"/>
                </a:solidFill>
                <a:latin typeface="Arial Narrow"/>
                <a:ea typeface="SimHei" pitchFamily="2" charset="-122"/>
                <a:cs typeface="+mn-cs"/>
              </a:rPr>
              <a:t>由于每个元素各个节点上的位移已知，程序可计算出各个方向的应变。 应变为长度变化量除以原始长度。</a:t>
            </a:r>
          </a:p>
        </p:txBody>
      </p:sp>
      <p:sp>
        <p:nvSpPr>
          <p:cNvPr id="11269" name="Rectangle 8"/>
          <p:cNvSpPr>
            <a:spLocks noChangeArrowheads="1"/>
          </p:cNvSpPr>
          <p:nvPr/>
        </p:nvSpPr>
        <p:spPr bwMode="auto">
          <a:xfrm>
            <a:off x="304800" y="5410200"/>
            <a:ext cx="8382000" cy="838200"/>
          </a:xfrm>
          <a:prstGeom prst="rect">
            <a:avLst/>
          </a:prstGeom>
          <a:noFill/>
          <a:ln>
            <a:noFill/>
          </a:ln>
          <a:extLst>
            <a:ext uri="{909E8E84-426E-40DD-AFC4-6F175D3DCCD1}"/>
            <a:ext uri="{91240B29-F687-4F45-9708-019B960494DF}"/>
          </a:extLst>
        </p:spPr>
        <p:txBody>
          <a:bodyPr/>
          <a:lstStyle/>
          <a:p>
            <a:pPr marL="234909" indent="-234909" algn="just">
              <a:lnSpc>
                <a:spcPct val="75000"/>
              </a:lnSpc>
              <a:spcBef>
                <a:spcPts val="2000"/>
              </a:spcBef>
              <a:buFont typeface="Wingdings"/>
              <a:buChar char="§"/>
            </a:pPr>
            <a:r>
              <a:rPr lang="zh-CN" sz="2400" b="0" i="0">
                <a:solidFill>
                  <a:schemeClr val="tx1"/>
                </a:solidFill>
                <a:latin typeface="Arial Narrow"/>
                <a:ea typeface="SimHei" pitchFamily="2" charset="-122"/>
                <a:cs typeface="+mn-cs"/>
              </a:rPr>
              <a:t>最后，程序使用数学表达式根据应变值来计算应力。</a:t>
            </a:r>
          </a:p>
        </p:txBody>
      </p:sp>
      <p:sp>
        <p:nvSpPr>
          <p:cNvPr id="23559" name="AutoShape 7"/>
          <p:cNvSpPr>
            <a:spLocks noChangeAspect="1" noChangeArrowheads="1" noTextEdit="1"/>
          </p:cNvSpPr>
          <p:nvPr/>
        </p:nvSpPr>
        <p:spPr bwMode="auto">
          <a:xfrm>
            <a:off x="6096000" y="1371600"/>
            <a:ext cx="2187575" cy="3381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89" name="Rectangle 37"/>
          <p:cNvSpPr>
            <a:spLocks noChangeArrowheads="1"/>
          </p:cNvSpPr>
          <p:nvPr/>
        </p:nvSpPr>
        <p:spPr bwMode="auto">
          <a:xfrm>
            <a:off x="7697788" y="1778000"/>
            <a:ext cx="684212"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just">
              <a:buNone/>
            </a:pPr>
            <a:r>
              <a:rPr lang="zh-CN" sz="2400" b="0" i="0" u="none" strike="noStrike" cap="none" baseline="0">
                <a:ln>
                  <a:noFill/>
                </a:ln>
                <a:solidFill>
                  <a:srgbClr val="000000"/>
                </a:solidFill>
                <a:effectLst/>
                <a:latin typeface="Symbol"/>
                <a:ea typeface="SimHei" pitchFamily="2" charset="-122"/>
                <a:cs typeface="+mn-cs"/>
              </a:rPr>
              <a:t>d</a:t>
            </a:r>
            <a:r>
              <a:rPr lang="zh-CN" sz="2400" b="1" i="0">
                <a:solidFill>
                  <a:srgbClr val="000000"/>
                </a:solidFill>
                <a:latin typeface="Arial"/>
                <a:ea typeface="SimHei" pitchFamily="2" charset="-122"/>
                <a:cs typeface="+mn-cs"/>
              </a:rPr>
              <a:t>L</a:t>
            </a:r>
            <a:endParaRPr kumimoji="0" lang="en-US" sz="2400" b="0" i="0" u="none" strike="noStrike" cap="none" normalizeH="0" baseline="0" dirty="0" smtClean="0">
              <a:ln>
                <a:noFill/>
              </a:ln>
              <a:solidFill>
                <a:schemeClr val="tx1"/>
              </a:solidFill>
              <a:effectLst/>
              <a:latin typeface="Arial" pitchFamily="34" charset="0"/>
              <a:ea typeface="SimHei" pitchFamily="2" charset="-122"/>
            </a:endParaRPr>
          </a:p>
        </p:txBody>
      </p:sp>
      <p:grpSp>
        <p:nvGrpSpPr>
          <p:cNvPr id="66" name="Group 65"/>
          <p:cNvGrpSpPr/>
          <p:nvPr/>
        </p:nvGrpSpPr>
        <p:grpSpPr>
          <a:xfrm>
            <a:off x="6350000" y="1447800"/>
            <a:ext cx="1311276" cy="2847975"/>
            <a:chOff x="6350000" y="1447800"/>
            <a:chExt cx="1311276" cy="2847975"/>
          </a:xfrm>
        </p:grpSpPr>
        <p:sp>
          <p:nvSpPr>
            <p:cNvPr id="23561" name="Rectangle 9"/>
            <p:cNvSpPr>
              <a:spLocks noChangeArrowheads="1"/>
            </p:cNvSpPr>
            <p:nvPr/>
          </p:nvSpPr>
          <p:spPr bwMode="auto">
            <a:xfrm>
              <a:off x="6745288" y="1879600"/>
              <a:ext cx="127000" cy="2390775"/>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62" name="Rectangle 10"/>
            <p:cNvSpPr>
              <a:spLocks noChangeArrowheads="1"/>
            </p:cNvSpPr>
            <p:nvPr/>
          </p:nvSpPr>
          <p:spPr bwMode="auto">
            <a:xfrm>
              <a:off x="6745288" y="1879600"/>
              <a:ext cx="139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63" name="Rectangle 11"/>
            <p:cNvSpPr>
              <a:spLocks noChangeArrowheads="1"/>
            </p:cNvSpPr>
            <p:nvPr/>
          </p:nvSpPr>
          <p:spPr bwMode="auto">
            <a:xfrm>
              <a:off x="6872288" y="1879600"/>
              <a:ext cx="12700" cy="24034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64" name="Rectangle 12"/>
            <p:cNvSpPr>
              <a:spLocks noChangeArrowheads="1"/>
            </p:cNvSpPr>
            <p:nvPr/>
          </p:nvSpPr>
          <p:spPr bwMode="auto">
            <a:xfrm>
              <a:off x="6745288" y="4270375"/>
              <a:ext cx="1270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65" name="Rectangle 13"/>
            <p:cNvSpPr>
              <a:spLocks noChangeArrowheads="1"/>
            </p:cNvSpPr>
            <p:nvPr/>
          </p:nvSpPr>
          <p:spPr bwMode="auto">
            <a:xfrm>
              <a:off x="6745288" y="1879600"/>
              <a:ext cx="12700" cy="23907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66" name="Rectangle 14"/>
            <p:cNvSpPr>
              <a:spLocks noChangeArrowheads="1"/>
            </p:cNvSpPr>
            <p:nvPr/>
          </p:nvSpPr>
          <p:spPr bwMode="auto">
            <a:xfrm>
              <a:off x="7138988" y="2082800"/>
              <a:ext cx="114300" cy="2187575"/>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67" name="Rectangle 15"/>
            <p:cNvSpPr>
              <a:spLocks noChangeArrowheads="1"/>
            </p:cNvSpPr>
            <p:nvPr/>
          </p:nvSpPr>
          <p:spPr bwMode="auto">
            <a:xfrm>
              <a:off x="7138988" y="2082800"/>
              <a:ext cx="1270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68" name="Rectangle 16"/>
            <p:cNvSpPr>
              <a:spLocks noChangeArrowheads="1"/>
            </p:cNvSpPr>
            <p:nvPr/>
          </p:nvSpPr>
          <p:spPr bwMode="auto">
            <a:xfrm>
              <a:off x="7253288" y="2082800"/>
              <a:ext cx="12700" cy="22002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69" name="Rectangle 17"/>
            <p:cNvSpPr>
              <a:spLocks noChangeArrowheads="1"/>
            </p:cNvSpPr>
            <p:nvPr/>
          </p:nvSpPr>
          <p:spPr bwMode="auto">
            <a:xfrm>
              <a:off x="7138988" y="4270375"/>
              <a:ext cx="1143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70" name="Rectangle 18"/>
            <p:cNvSpPr>
              <a:spLocks noChangeArrowheads="1"/>
            </p:cNvSpPr>
            <p:nvPr/>
          </p:nvSpPr>
          <p:spPr bwMode="auto">
            <a:xfrm>
              <a:off x="7138988" y="2082800"/>
              <a:ext cx="12700" cy="21875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71" name="Rectangle 19"/>
            <p:cNvSpPr>
              <a:spLocks noChangeArrowheads="1"/>
            </p:cNvSpPr>
            <p:nvPr/>
          </p:nvSpPr>
          <p:spPr bwMode="auto">
            <a:xfrm>
              <a:off x="6935788"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72" name="Rectangle 20"/>
            <p:cNvSpPr>
              <a:spLocks noChangeArrowheads="1"/>
            </p:cNvSpPr>
            <p:nvPr/>
          </p:nvSpPr>
          <p:spPr bwMode="auto">
            <a:xfrm>
              <a:off x="7634288"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73" name="Rectangle 21"/>
            <p:cNvSpPr>
              <a:spLocks noChangeArrowheads="1"/>
            </p:cNvSpPr>
            <p:nvPr/>
          </p:nvSpPr>
          <p:spPr bwMode="auto">
            <a:xfrm>
              <a:off x="6935788" y="1892300"/>
              <a:ext cx="6985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74" name="Rectangle 22"/>
            <p:cNvSpPr>
              <a:spLocks noChangeArrowheads="1"/>
            </p:cNvSpPr>
            <p:nvPr/>
          </p:nvSpPr>
          <p:spPr bwMode="auto">
            <a:xfrm>
              <a:off x="7329488" y="20828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75" name="Rectangle 23"/>
            <p:cNvSpPr>
              <a:spLocks noChangeArrowheads="1"/>
            </p:cNvSpPr>
            <p:nvPr/>
          </p:nvSpPr>
          <p:spPr bwMode="auto">
            <a:xfrm>
              <a:off x="7659688" y="20828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76" name="Rectangle 24"/>
            <p:cNvSpPr>
              <a:spLocks noChangeArrowheads="1"/>
            </p:cNvSpPr>
            <p:nvPr/>
          </p:nvSpPr>
          <p:spPr bwMode="auto">
            <a:xfrm>
              <a:off x="7329488" y="2082800"/>
              <a:ext cx="3302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77" name="Freeform 25"/>
            <p:cNvSpPr>
              <a:spLocks/>
            </p:cNvSpPr>
            <p:nvPr/>
          </p:nvSpPr>
          <p:spPr bwMode="auto">
            <a:xfrm>
              <a:off x="7494588" y="1739900"/>
              <a:ext cx="76200" cy="127000"/>
            </a:xfrm>
            <a:custGeom>
              <a:avLst/>
              <a:gdLst/>
              <a:ahLst/>
              <a:cxnLst>
                <a:cxn ang="0">
                  <a:pos x="32" y="0"/>
                </a:cxn>
                <a:cxn ang="0">
                  <a:pos x="48" y="0"/>
                </a:cxn>
                <a:cxn ang="0">
                  <a:pos x="48" y="0"/>
                </a:cxn>
                <a:cxn ang="0">
                  <a:pos x="48" y="0"/>
                </a:cxn>
                <a:cxn ang="0">
                  <a:pos x="32" y="80"/>
                </a:cxn>
                <a:cxn ang="0">
                  <a:pos x="24" y="80"/>
                </a:cxn>
                <a:cxn ang="0">
                  <a:pos x="24" y="80"/>
                </a:cxn>
                <a:cxn ang="0">
                  <a:pos x="0" y="0"/>
                </a:cxn>
                <a:cxn ang="0">
                  <a:pos x="0" y="0"/>
                </a:cxn>
                <a:cxn ang="0">
                  <a:pos x="8" y="0"/>
                </a:cxn>
                <a:cxn ang="0">
                  <a:pos x="8" y="0"/>
                </a:cxn>
                <a:cxn ang="0">
                  <a:pos x="32" y="80"/>
                </a:cxn>
                <a:cxn ang="0">
                  <a:pos x="32" y="80"/>
                </a:cxn>
                <a:cxn ang="0">
                  <a:pos x="24" y="80"/>
                </a:cxn>
                <a:cxn ang="0">
                  <a:pos x="40" y="0"/>
                </a:cxn>
                <a:cxn ang="0">
                  <a:pos x="48" y="0"/>
                </a:cxn>
                <a:cxn ang="0">
                  <a:pos x="48" y="8"/>
                </a:cxn>
                <a:cxn ang="0">
                  <a:pos x="32" y="8"/>
                </a:cxn>
                <a:cxn ang="0">
                  <a:pos x="32" y="0"/>
                </a:cxn>
              </a:cxnLst>
              <a:rect l="0" t="0" r="r" b="b"/>
              <a:pathLst>
                <a:path w="48" h="80">
                  <a:moveTo>
                    <a:pt x="32" y="0"/>
                  </a:moveTo>
                  <a:lnTo>
                    <a:pt x="48" y="0"/>
                  </a:lnTo>
                  <a:lnTo>
                    <a:pt x="48" y="0"/>
                  </a:lnTo>
                  <a:lnTo>
                    <a:pt x="48" y="0"/>
                  </a:lnTo>
                  <a:lnTo>
                    <a:pt x="32" y="80"/>
                  </a:lnTo>
                  <a:lnTo>
                    <a:pt x="24" y="80"/>
                  </a:lnTo>
                  <a:lnTo>
                    <a:pt x="24" y="80"/>
                  </a:lnTo>
                  <a:lnTo>
                    <a:pt x="0" y="0"/>
                  </a:lnTo>
                  <a:lnTo>
                    <a:pt x="0" y="0"/>
                  </a:lnTo>
                  <a:lnTo>
                    <a:pt x="8" y="0"/>
                  </a:lnTo>
                  <a:lnTo>
                    <a:pt x="8" y="0"/>
                  </a:lnTo>
                  <a:lnTo>
                    <a:pt x="32" y="80"/>
                  </a:lnTo>
                  <a:lnTo>
                    <a:pt x="32" y="80"/>
                  </a:lnTo>
                  <a:lnTo>
                    <a:pt x="24" y="80"/>
                  </a:lnTo>
                  <a:lnTo>
                    <a:pt x="40" y="0"/>
                  </a:lnTo>
                  <a:lnTo>
                    <a:pt x="48" y="0"/>
                  </a:lnTo>
                  <a:lnTo>
                    <a:pt x="48" y="8"/>
                  </a:lnTo>
                  <a:lnTo>
                    <a:pt x="32" y="8"/>
                  </a:lnTo>
                  <a:lnTo>
                    <a:pt x="32"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78" name="Freeform 26"/>
            <p:cNvSpPr>
              <a:spLocks/>
            </p:cNvSpPr>
            <p:nvPr/>
          </p:nvSpPr>
          <p:spPr bwMode="auto">
            <a:xfrm>
              <a:off x="7507288" y="1739900"/>
              <a:ext cx="38100" cy="12700"/>
            </a:xfrm>
            <a:custGeom>
              <a:avLst/>
              <a:gdLst/>
              <a:ahLst/>
              <a:cxnLst>
                <a:cxn ang="0">
                  <a:pos x="0" y="0"/>
                </a:cxn>
                <a:cxn ang="0">
                  <a:pos x="24" y="0"/>
                </a:cxn>
                <a:cxn ang="0">
                  <a:pos x="24" y="8"/>
                </a:cxn>
                <a:cxn ang="0">
                  <a:pos x="24" y="8"/>
                </a:cxn>
                <a:cxn ang="0">
                  <a:pos x="24" y="8"/>
                </a:cxn>
                <a:cxn ang="0">
                  <a:pos x="0" y="8"/>
                </a:cxn>
                <a:cxn ang="0">
                  <a:pos x="0" y="0"/>
                </a:cxn>
              </a:cxnLst>
              <a:rect l="0" t="0" r="r" b="b"/>
              <a:pathLst>
                <a:path w="24" h="8">
                  <a:moveTo>
                    <a:pt x="0" y="0"/>
                  </a:moveTo>
                  <a:lnTo>
                    <a:pt x="24" y="0"/>
                  </a:lnTo>
                  <a:lnTo>
                    <a:pt x="24" y="8"/>
                  </a:lnTo>
                  <a:lnTo>
                    <a:pt x="24" y="8"/>
                  </a:lnTo>
                  <a:lnTo>
                    <a:pt x="24" y="8"/>
                  </a:lnTo>
                  <a:lnTo>
                    <a:pt x="0"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79" name="Freeform 27"/>
            <p:cNvSpPr>
              <a:spLocks/>
            </p:cNvSpPr>
            <p:nvPr/>
          </p:nvSpPr>
          <p:spPr bwMode="auto">
            <a:xfrm>
              <a:off x="7507288" y="1739900"/>
              <a:ext cx="63500" cy="127000"/>
            </a:xfrm>
            <a:custGeom>
              <a:avLst/>
              <a:gdLst/>
              <a:ahLst/>
              <a:cxnLst>
                <a:cxn ang="0">
                  <a:pos x="24" y="0"/>
                </a:cxn>
                <a:cxn ang="0">
                  <a:pos x="40" y="0"/>
                </a:cxn>
                <a:cxn ang="0">
                  <a:pos x="24" y="80"/>
                </a:cxn>
                <a:cxn ang="0">
                  <a:pos x="0" y="0"/>
                </a:cxn>
                <a:cxn ang="0">
                  <a:pos x="24" y="0"/>
                </a:cxn>
              </a:cxnLst>
              <a:rect l="0" t="0" r="r" b="b"/>
              <a:pathLst>
                <a:path w="40" h="80">
                  <a:moveTo>
                    <a:pt x="24" y="0"/>
                  </a:moveTo>
                  <a:lnTo>
                    <a:pt x="40" y="0"/>
                  </a:lnTo>
                  <a:lnTo>
                    <a:pt x="24" y="80"/>
                  </a:lnTo>
                  <a:lnTo>
                    <a:pt x="0" y="0"/>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80" name="Rectangle 28"/>
            <p:cNvSpPr>
              <a:spLocks noChangeArrowheads="1"/>
            </p:cNvSpPr>
            <p:nvPr/>
          </p:nvSpPr>
          <p:spPr bwMode="auto">
            <a:xfrm>
              <a:off x="7545388" y="17399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81" name="Rectangle 29"/>
            <p:cNvSpPr>
              <a:spLocks noChangeArrowheads="1"/>
            </p:cNvSpPr>
            <p:nvPr/>
          </p:nvSpPr>
          <p:spPr bwMode="auto">
            <a:xfrm>
              <a:off x="7545388" y="16256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82" name="Rectangle 30"/>
            <p:cNvSpPr>
              <a:spLocks noChangeArrowheads="1"/>
            </p:cNvSpPr>
            <p:nvPr/>
          </p:nvSpPr>
          <p:spPr bwMode="auto">
            <a:xfrm>
              <a:off x="7545388" y="1625600"/>
              <a:ext cx="12700" cy="1143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83" name="Freeform 31"/>
            <p:cNvSpPr>
              <a:spLocks/>
            </p:cNvSpPr>
            <p:nvPr/>
          </p:nvSpPr>
          <p:spPr bwMode="auto">
            <a:xfrm>
              <a:off x="7507288" y="2108200"/>
              <a:ext cx="76200" cy="115888"/>
            </a:xfrm>
            <a:custGeom>
              <a:avLst/>
              <a:gdLst/>
              <a:ahLst/>
              <a:cxnLst>
                <a:cxn ang="0">
                  <a:pos x="24" y="73"/>
                </a:cxn>
                <a:cxn ang="0">
                  <a:pos x="0" y="73"/>
                </a:cxn>
                <a:cxn ang="0">
                  <a:pos x="0" y="73"/>
                </a:cxn>
                <a:cxn ang="0">
                  <a:pos x="0" y="73"/>
                </a:cxn>
                <a:cxn ang="0">
                  <a:pos x="24" y="0"/>
                </a:cxn>
                <a:cxn ang="0">
                  <a:pos x="32" y="0"/>
                </a:cxn>
                <a:cxn ang="0">
                  <a:pos x="32" y="0"/>
                </a:cxn>
                <a:cxn ang="0">
                  <a:pos x="48" y="73"/>
                </a:cxn>
                <a:cxn ang="0">
                  <a:pos x="48" y="73"/>
                </a:cxn>
                <a:cxn ang="0">
                  <a:pos x="40" y="73"/>
                </a:cxn>
                <a:cxn ang="0">
                  <a:pos x="40" y="73"/>
                </a:cxn>
                <a:cxn ang="0">
                  <a:pos x="24" y="0"/>
                </a:cxn>
                <a:cxn ang="0">
                  <a:pos x="32" y="0"/>
                </a:cxn>
                <a:cxn ang="0">
                  <a:pos x="32" y="0"/>
                </a:cxn>
                <a:cxn ang="0">
                  <a:pos x="8" y="73"/>
                </a:cxn>
                <a:cxn ang="0">
                  <a:pos x="0" y="73"/>
                </a:cxn>
                <a:cxn ang="0">
                  <a:pos x="0" y="64"/>
                </a:cxn>
                <a:cxn ang="0">
                  <a:pos x="24" y="64"/>
                </a:cxn>
                <a:cxn ang="0">
                  <a:pos x="24" y="73"/>
                </a:cxn>
              </a:cxnLst>
              <a:rect l="0" t="0" r="r" b="b"/>
              <a:pathLst>
                <a:path w="48" h="73">
                  <a:moveTo>
                    <a:pt x="24" y="73"/>
                  </a:moveTo>
                  <a:lnTo>
                    <a:pt x="0" y="73"/>
                  </a:lnTo>
                  <a:lnTo>
                    <a:pt x="0" y="73"/>
                  </a:lnTo>
                  <a:lnTo>
                    <a:pt x="0" y="73"/>
                  </a:lnTo>
                  <a:lnTo>
                    <a:pt x="24" y="0"/>
                  </a:lnTo>
                  <a:lnTo>
                    <a:pt x="32" y="0"/>
                  </a:lnTo>
                  <a:lnTo>
                    <a:pt x="32" y="0"/>
                  </a:lnTo>
                  <a:lnTo>
                    <a:pt x="48" y="73"/>
                  </a:lnTo>
                  <a:lnTo>
                    <a:pt x="48" y="73"/>
                  </a:lnTo>
                  <a:lnTo>
                    <a:pt x="40" y="73"/>
                  </a:lnTo>
                  <a:lnTo>
                    <a:pt x="40" y="73"/>
                  </a:lnTo>
                  <a:lnTo>
                    <a:pt x="24" y="0"/>
                  </a:lnTo>
                  <a:lnTo>
                    <a:pt x="32" y="0"/>
                  </a:lnTo>
                  <a:lnTo>
                    <a:pt x="32" y="0"/>
                  </a:lnTo>
                  <a:lnTo>
                    <a:pt x="8" y="73"/>
                  </a:lnTo>
                  <a:lnTo>
                    <a:pt x="0" y="73"/>
                  </a:lnTo>
                  <a:lnTo>
                    <a:pt x="0" y="64"/>
                  </a:lnTo>
                  <a:lnTo>
                    <a:pt x="24" y="64"/>
                  </a:lnTo>
                  <a:lnTo>
                    <a:pt x="24" y="7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84" name="Freeform 32"/>
            <p:cNvSpPr>
              <a:spLocks/>
            </p:cNvSpPr>
            <p:nvPr/>
          </p:nvSpPr>
          <p:spPr bwMode="auto">
            <a:xfrm>
              <a:off x="7545388" y="2209800"/>
              <a:ext cx="25400" cy="14288"/>
            </a:xfrm>
            <a:custGeom>
              <a:avLst/>
              <a:gdLst/>
              <a:ahLst/>
              <a:cxnLst>
                <a:cxn ang="0">
                  <a:pos x="16" y="9"/>
                </a:cxn>
                <a:cxn ang="0">
                  <a:pos x="0" y="9"/>
                </a:cxn>
                <a:cxn ang="0">
                  <a:pos x="0" y="0"/>
                </a:cxn>
                <a:cxn ang="0">
                  <a:pos x="0" y="0"/>
                </a:cxn>
                <a:cxn ang="0">
                  <a:pos x="0" y="0"/>
                </a:cxn>
                <a:cxn ang="0">
                  <a:pos x="16" y="0"/>
                </a:cxn>
                <a:cxn ang="0">
                  <a:pos x="16" y="9"/>
                </a:cxn>
              </a:cxnLst>
              <a:rect l="0" t="0" r="r" b="b"/>
              <a:pathLst>
                <a:path w="16" h="9">
                  <a:moveTo>
                    <a:pt x="16" y="9"/>
                  </a:moveTo>
                  <a:lnTo>
                    <a:pt x="0" y="9"/>
                  </a:lnTo>
                  <a:lnTo>
                    <a:pt x="0" y="0"/>
                  </a:lnTo>
                  <a:lnTo>
                    <a:pt x="0" y="0"/>
                  </a:lnTo>
                  <a:lnTo>
                    <a:pt x="0" y="0"/>
                  </a:lnTo>
                  <a:lnTo>
                    <a:pt x="16" y="0"/>
                  </a:lnTo>
                  <a:lnTo>
                    <a:pt x="16" y="9"/>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85" name="Freeform 33"/>
            <p:cNvSpPr>
              <a:spLocks/>
            </p:cNvSpPr>
            <p:nvPr/>
          </p:nvSpPr>
          <p:spPr bwMode="auto">
            <a:xfrm>
              <a:off x="7507288" y="2108200"/>
              <a:ext cx="63500" cy="115888"/>
            </a:xfrm>
            <a:custGeom>
              <a:avLst/>
              <a:gdLst/>
              <a:ahLst/>
              <a:cxnLst>
                <a:cxn ang="0">
                  <a:pos x="24" y="73"/>
                </a:cxn>
                <a:cxn ang="0">
                  <a:pos x="0" y="73"/>
                </a:cxn>
                <a:cxn ang="0">
                  <a:pos x="24" y="0"/>
                </a:cxn>
                <a:cxn ang="0">
                  <a:pos x="40" y="73"/>
                </a:cxn>
                <a:cxn ang="0">
                  <a:pos x="24" y="73"/>
                </a:cxn>
              </a:cxnLst>
              <a:rect l="0" t="0" r="r" b="b"/>
              <a:pathLst>
                <a:path w="40" h="73">
                  <a:moveTo>
                    <a:pt x="24" y="73"/>
                  </a:moveTo>
                  <a:lnTo>
                    <a:pt x="0" y="73"/>
                  </a:lnTo>
                  <a:lnTo>
                    <a:pt x="24" y="0"/>
                  </a:lnTo>
                  <a:lnTo>
                    <a:pt x="40" y="73"/>
                  </a:lnTo>
                  <a:lnTo>
                    <a:pt x="24" y="7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86" name="Rectangle 34"/>
            <p:cNvSpPr>
              <a:spLocks noChangeArrowheads="1"/>
            </p:cNvSpPr>
            <p:nvPr/>
          </p:nvSpPr>
          <p:spPr bwMode="auto">
            <a:xfrm>
              <a:off x="7545388" y="22367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87" name="Rectangle 35"/>
            <p:cNvSpPr>
              <a:spLocks noChangeArrowheads="1"/>
            </p:cNvSpPr>
            <p:nvPr/>
          </p:nvSpPr>
          <p:spPr bwMode="auto">
            <a:xfrm>
              <a:off x="7545388" y="24272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88" name="Rectangle 36"/>
            <p:cNvSpPr>
              <a:spLocks noChangeArrowheads="1"/>
            </p:cNvSpPr>
            <p:nvPr/>
          </p:nvSpPr>
          <p:spPr bwMode="auto">
            <a:xfrm>
              <a:off x="7545388" y="2236788"/>
              <a:ext cx="12700" cy="1905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91" name="Rectangle 39"/>
            <p:cNvSpPr>
              <a:spLocks noChangeArrowheads="1"/>
            </p:cNvSpPr>
            <p:nvPr/>
          </p:nvSpPr>
          <p:spPr bwMode="auto">
            <a:xfrm>
              <a:off x="6426200" y="4283075"/>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92" name="Rectangle 40"/>
            <p:cNvSpPr>
              <a:spLocks noChangeArrowheads="1"/>
            </p:cNvSpPr>
            <p:nvPr/>
          </p:nvSpPr>
          <p:spPr bwMode="auto">
            <a:xfrm>
              <a:off x="7608888" y="4283075"/>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93" name="Rectangle 41"/>
            <p:cNvSpPr>
              <a:spLocks noChangeArrowheads="1"/>
            </p:cNvSpPr>
            <p:nvPr/>
          </p:nvSpPr>
          <p:spPr bwMode="auto">
            <a:xfrm>
              <a:off x="6426200" y="4283075"/>
              <a:ext cx="11826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94" name="Freeform 42"/>
            <p:cNvSpPr>
              <a:spLocks/>
            </p:cNvSpPr>
            <p:nvPr/>
          </p:nvSpPr>
          <p:spPr bwMode="auto">
            <a:xfrm>
              <a:off x="6770688" y="1714500"/>
              <a:ext cx="76200" cy="114300"/>
            </a:xfrm>
            <a:custGeom>
              <a:avLst/>
              <a:gdLst/>
              <a:ahLst/>
              <a:cxnLst>
                <a:cxn ang="0">
                  <a:pos x="24" y="0"/>
                </a:cxn>
                <a:cxn ang="0">
                  <a:pos x="48" y="0"/>
                </a:cxn>
                <a:cxn ang="0">
                  <a:pos x="48" y="0"/>
                </a:cxn>
                <a:cxn ang="0">
                  <a:pos x="48" y="0"/>
                </a:cxn>
                <a:cxn ang="0">
                  <a:pos x="24" y="72"/>
                </a:cxn>
                <a:cxn ang="0">
                  <a:pos x="16" y="72"/>
                </a:cxn>
                <a:cxn ang="0">
                  <a:pos x="16" y="72"/>
                </a:cxn>
                <a:cxn ang="0">
                  <a:pos x="0" y="0"/>
                </a:cxn>
                <a:cxn ang="0">
                  <a:pos x="0" y="0"/>
                </a:cxn>
                <a:cxn ang="0">
                  <a:pos x="8" y="0"/>
                </a:cxn>
                <a:cxn ang="0">
                  <a:pos x="8" y="0"/>
                </a:cxn>
                <a:cxn ang="0">
                  <a:pos x="24" y="72"/>
                </a:cxn>
                <a:cxn ang="0">
                  <a:pos x="16" y="72"/>
                </a:cxn>
                <a:cxn ang="0">
                  <a:pos x="16" y="72"/>
                </a:cxn>
                <a:cxn ang="0">
                  <a:pos x="40" y="0"/>
                </a:cxn>
                <a:cxn ang="0">
                  <a:pos x="48" y="0"/>
                </a:cxn>
                <a:cxn ang="0">
                  <a:pos x="48" y="8"/>
                </a:cxn>
                <a:cxn ang="0">
                  <a:pos x="24" y="8"/>
                </a:cxn>
                <a:cxn ang="0">
                  <a:pos x="24" y="0"/>
                </a:cxn>
              </a:cxnLst>
              <a:rect l="0" t="0" r="r" b="b"/>
              <a:pathLst>
                <a:path w="48" h="72">
                  <a:moveTo>
                    <a:pt x="24" y="0"/>
                  </a:moveTo>
                  <a:lnTo>
                    <a:pt x="48" y="0"/>
                  </a:lnTo>
                  <a:lnTo>
                    <a:pt x="48" y="0"/>
                  </a:lnTo>
                  <a:lnTo>
                    <a:pt x="48" y="0"/>
                  </a:lnTo>
                  <a:lnTo>
                    <a:pt x="24" y="72"/>
                  </a:lnTo>
                  <a:lnTo>
                    <a:pt x="16" y="72"/>
                  </a:lnTo>
                  <a:lnTo>
                    <a:pt x="16" y="72"/>
                  </a:lnTo>
                  <a:lnTo>
                    <a:pt x="0" y="0"/>
                  </a:lnTo>
                  <a:lnTo>
                    <a:pt x="0" y="0"/>
                  </a:lnTo>
                  <a:lnTo>
                    <a:pt x="8" y="0"/>
                  </a:lnTo>
                  <a:lnTo>
                    <a:pt x="8" y="0"/>
                  </a:lnTo>
                  <a:lnTo>
                    <a:pt x="24" y="72"/>
                  </a:lnTo>
                  <a:lnTo>
                    <a:pt x="16" y="72"/>
                  </a:lnTo>
                  <a:lnTo>
                    <a:pt x="16" y="72"/>
                  </a:lnTo>
                  <a:lnTo>
                    <a:pt x="40" y="0"/>
                  </a:lnTo>
                  <a:lnTo>
                    <a:pt x="48" y="0"/>
                  </a:lnTo>
                  <a:lnTo>
                    <a:pt x="48" y="8"/>
                  </a:lnTo>
                  <a:lnTo>
                    <a:pt x="24" y="8"/>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95" name="Freeform 43"/>
            <p:cNvSpPr>
              <a:spLocks/>
            </p:cNvSpPr>
            <p:nvPr/>
          </p:nvSpPr>
          <p:spPr bwMode="auto">
            <a:xfrm>
              <a:off x="6783388" y="1714500"/>
              <a:ext cx="25400" cy="12700"/>
            </a:xfrm>
            <a:custGeom>
              <a:avLst/>
              <a:gdLst/>
              <a:ahLst/>
              <a:cxnLst>
                <a:cxn ang="0">
                  <a:pos x="0" y="0"/>
                </a:cxn>
                <a:cxn ang="0">
                  <a:pos x="16" y="0"/>
                </a:cxn>
                <a:cxn ang="0">
                  <a:pos x="16" y="8"/>
                </a:cxn>
                <a:cxn ang="0">
                  <a:pos x="16" y="8"/>
                </a:cxn>
                <a:cxn ang="0">
                  <a:pos x="16" y="8"/>
                </a:cxn>
                <a:cxn ang="0">
                  <a:pos x="0" y="8"/>
                </a:cxn>
                <a:cxn ang="0">
                  <a:pos x="0" y="0"/>
                </a:cxn>
              </a:cxnLst>
              <a:rect l="0" t="0" r="r" b="b"/>
              <a:pathLst>
                <a:path w="16" h="8">
                  <a:moveTo>
                    <a:pt x="0" y="0"/>
                  </a:moveTo>
                  <a:lnTo>
                    <a:pt x="16" y="0"/>
                  </a:lnTo>
                  <a:lnTo>
                    <a:pt x="16" y="8"/>
                  </a:lnTo>
                  <a:lnTo>
                    <a:pt x="16" y="8"/>
                  </a:lnTo>
                  <a:lnTo>
                    <a:pt x="16" y="8"/>
                  </a:lnTo>
                  <a:lnTo>
                    <a:pt x="0" y="8"/>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96" name="Freeform 44"/>
            <p:cNvSpPr>
              <a:spLocks/>
            </p:cNvSpPr>
            <p:nvPr/>
          </p:nvSpPr>
          <p:spPr bwMode="auto">
            <a:xfrm>
              <a:off x="6783388" y="1714500"/>
              <a:ext cx="63500" cy="114300"/>
            </a:xfrm>
            <a:custGeom>
              <a:avLst/>
              <a:gdLst/>
              <a:ahLst/>
              <a:cxnLst>
                <a:cxn ang="0">
                  <a:pos x="16" y="0"/>
                </a:cxn>
                <a:cxn ang="0">
                  <a:pos x="40" y="0"/>
                </a:cxn>
                <a:cxn ang="0">
                  <a:pos x="16" y="72"/>
                </a:cxn>
                <a:cxn ang="0">
                  <a:pos x="0" y="0"/>
                </a:cxn>
                <a:cxn ang="0">
                  <a:pos x="16" y="0"/>
                </a:cxn>
              </a:cxnLst>
              <a:rect l="0" t="0" r="r" b="b"/>
              <a:pathLst>
                <a:path w="40" h="72">
                  <a:moveTo>
                    <a:pt x="16" y="0"/>
                  </a:moveTo>
                  <a:lnTo>
                    <a:pt x="40" y="0"/>
                  </a:lnTo>
                  <a:lnTo>
                    <a:pt x="16" y="72"/>
                  </a:lnTo>
                  <a:lnTo>
                    <a:pt x="0" y="0"/>
                  </a:lnTo>
                  <a:lnTo>
                    <a:pt x="16"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97" name="Rectangle 45"/>
            <p:cNvSpPr>
              <a:spLocks noChangeArrowheads="1"/>
            </p:cNvSpPr>
            <p:nvPr/>
          </p:nvSpPr>
          <p:spPr bwMode="auto">
            <a:xfrm>
              <a:off x="6808788" y="1701800"/>
              <a:ext cx="12700" cy="1588"/>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98" name="Rectangle 46"/>
            <p:cNvSpPr>
              <a:spLocks noChangeArrowheads="1"/>
            </p:cNvSpPr>
            <p:nvPr/>
          </p:nvSpPr>
          <p:spPr bwMode="auto">
            <a:xfrm>
              <a:off x="6808788" y="1447800"/>
              <a:ext cx="12700" cy="1588"/>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599" name="Rectangle 47"/>
            <p:cNvSpPr>
              <a:spLocks noChangeArrowheads="1"/>
            </p:cNvSpPr>
            <p:nvPr/>
          </p:nvSpPr>
          <p:spPr bwMode="auto">
            <a:xfrm>
              <a:off x="6808788" y="1447800"/>
              <a:ext cx="12700" cy="2540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00" name="Rectangle 48"/>
            <p:cNvSpPr>
              <a:spLocks noChangeArrowheads="1"/>
            </p:cNvSpPr>
            <p:nvPr/>
          </p:nvSpPr>
          <p:spPr bwMode="auto">
            <a:xfrm>
              <a:off x="6629400"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01" name="Rectangle 49"/>
            <p:cNvSpPr>
              <a:spLocks noChangeArrowheads="1"/>
            </p:cNvSpPr>
            <p:nvPr/>
          </p:nvSpPr>
          <p:spPr bwMode="auto">
            <a:xfrm>
              <a:off x="6350000"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02" name="Rectangle 50"/>
            <p:cNvSpPr>
              <a:spLocks noChangeArrowheads="1"/>
            </p:cNvSpPr>
            <p:nvPr/>
          </p:nvSpPr>
          <p:spPr bwMode="auto">
            <a:xfrm>
              <a:off x="6350000" y="1892300"/>
              <a:ext cx="2794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03" name="Freeform 51"/>
            <p:cNvSpPr>
              <a:spLocks/>
            </p:cNvSpPr>
            <p:nvPr/>
          </p:nvSpPr>
          <p:spPr bwMode="auto">
            <a:xfrm>
              <a:off x="6451600" y="1879600"/>
              <a:ext cx="76200" cy="152400"/>
            </a:xfrm>
            <a:custGeom>
              <a:avLst/>
              <a:gdLst/>
              <a:ahLst/>
              <a:cxnLst>
                <a:cxn ang="0">
                  <a:pos x="16" y="96"/>
                </a:cxn>
                <a:cxn ang="0">
                  <a:pos x="0" y="96"/>
                </a:cxn>
                <a:cxn ang="0">
                  <a:pos x="0" y="96"/>
                </a:cxn>
                <a:cxn ang="0">
                  <a:pos x="0" y="96"/>
                </a:cxn>
                <a:cxn ang="0">
                  <a:pos x="16" y="24"/>
                </a:cxn>
                <a:cxn ang="0">
                  <a:pos x="16" y="0"/>
                </a:cxn>
                <a:cxn ang="0">
                  <a:pos x="24" y="24"/>
                </a:cxn>
                <a:cxn ang="0">
                  <a:pos x="48" y="96"/>
                </a:cxn>
                <a:cxn ang="0">
                  <a:pos x="48" y="96"/>
                </a:cxn>
                <a:cxn ang="0">
                  <a:pos x="40" y="96"/>
                </a:cxn>
                <a:cxn ang="0">
                  <a:pos x="40" y="96"/>
                </a:cxn>
                <a:cxn ang="0">
                  <a:pos x="16" y="24"/>
                </a:cxn>
                <a:cxn ang="0">
                  <a:pos x="24" y="24"/>
                </a:cxn>
                <a:cxn ang="0">
                  <a:pos x="24" y="24"/>
                </a:cxn>
                <a:cxn ang="0">
                  <a:pos x="8" y="96"/>
                </a:cxn>
                <a:cxn ang="0">
                  <a:pos x="0" y="96"/>
                </a:cxn>
                <a:cxn ang="0">
                  <a:pos x="0" y="88"/>
                </a:cxn>
                <a:cxn ang="0">
                  <a:pos x="16" y="88"/>
                </a:cxn>
                <a:cxn ang="0">
                  <a:pos x="16" y="96"/>
                </a:cxn>
              </a:cxnLst>
              <a:rect l="0" t="0" r="r" b="b"/>
              <a:pathLst>
                <a:path w="48" h="96">
                  <a:moveTo>
                    <a:pt x="16" y="96"/>
                  </a:moveTo>
                  <a:lnTo>
                    <a:pt x="0" y="96"/>
                  </a:lnTo>
                  <a:lnTo>
                    <a:pt x="0" y="96"/>
                  </a:lnTo>
                  <a:lnTo>
                    <a:pt x="0" y="96"/>
                  </a:lnTo>
                  <a:lnTo>
                    <a:pt x="16" y="24"/>
                  </a:lnTo>
                  <a:lnTo>
                    <a:pt x="16" y="0"/>
                  </a:lnTo>
                  <a:lnTo>
                    <a:pt x="24" y="24"/>
                  </a:lnTo>
                  <a:lnTo>
                    <a:pt x="48" y="96"/>
                  </a:lnTo>
                  <a:lnTo>
                    <a:pt x="48" y="96"/>
                  </a:lnTo>
                  <a:lnTo>
                    <a:pt x="40" y="96"/>
                  </a:lnTo>
                  <a:lnTo>
                    <a:pt x="40" y="96"/>
                  </a:lnTo>
                  <a:lnTo>
                    <a:pt x="16" y="24"/>
                  </a:lnTo>
                  <a:lnTo>
                    <a:pt x="24" y="24"/>
                  </a:lnTo>
                  <a:lnTo>
                    <a:pt x="24" y="24"/>
                  </a:lnTo>
                  <a:lnTo>
                    <a:pt x="8" y="96"/>
                  </a:lnTo>
                  <a:lnTo>
                    <a:pt x="0" y="96"/>
                  </a:lnTo>
                  <a:lnTo>
                    <a:pt x="0" y="88"/>
                  </a:lnTo>
                  <a:lnTo>
                    <a:pt x="16" y="88"/>
                  </a:lnTo>
                  <a:lnTo>
                    <a:pt x="16" y="9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04" name="Freeform 52"/>
            <p:cNvSpPr>
              <a:spLocks/>
            </p:cNvSpPr>
            <p:nvPr/>
          </p:nvSpPr>
          <p:spPr bwMode="auto">
            <a:xfrm>
              <a:off x="6477000" y="2019300"/>
              <a:ext cx="38100" cy="12700"/>
            </a:xfrm>
            <a:custGeom>
              <a:avLst/>
              <a:gdLst/>
              <a:ahLst/>
              <a:cxnLst>
                <a:cxn ang="0">
                  <a:pos x="24" y="8"/>
                </a:cxn>
                <a:cxn ang="0">
                  <a:pos x="0" y="8"/>
                </a:cxn>
                <a:cxn ang="0">
                  <a:pos x="0" y="0"/>
                </a:cxn>
                <a:cxn ang="0">
                  <a:pos x="0" y="0"/>
                </a:cxn>
                <a:cxn ang="0">
                  <a:pos x="0" y="0"/>
                </a:cxn>
                <a:cxn ang="0">
                  <a:pos x="24" y="0"/>
                </a:cxn>
                <a:cxn ang="0">
                  <a:pos x="24" y="8"/>
                </a:cxn>
              </a:cxnLst>
              <a:rect l="0" t="0" r="r" b="b"/>
              <a:pathLst>
                <a:path w="24" h="8">
                  <a:moveTo>
                    <a:pt x="24" y="8"/>
                  </a:moveTo>
                  <a:lnTo>
                    <a:pt x="0" y="8"/>
                  </a:lnTo>
                  <a:lnTo>
                    <a:pt x="0" y="0"/>
                  </a:lnTo>
                  <a:lnTo>
                    <a:pt x="0" y="0"/>
                  </a:lnTo>
                  <a:lnTo>
                    <a:pt x="0" y="0"/>
                  </a:lnTo>
                  <a:lnTo>
                    <a:pt x="24" y="0"/>
                  </a:lnTo>
                  <a:lnTo>
                    <a:pt x="24"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05" name="Freeform 53"/>
            <p:cNvSpPr>
              <a:spLocks/>
            </p:cNvSpPr>
            <p:nvPr/>
          </p:nvSpPr>
          <p:spPr bwMode="auto">
            <a:xfrm>
              <a:off x="6451600" y="1917700"/>
              <a:ext cx="63500" cy="114300"/>
            </a:xfrm>
            <a:custGeom>
              <a:avLst/>
              <a:gdLst/>
              <a:ahLst/>
              <a:cxnLst>
                <a:cxn ang="0">
                  <a:pos x="16" y="72"/>
                </a:cxn>
                <a:cxn ang="0">
                  <a:pos x="0" y="72"/>
                </a:cxn>
                <a:cxn ang="0">
                  <a:pos x="16" y="0"/>
                </a:cxn>
                <a:cxn ang="0">
                  <a:pos x="40" y="72"/>
                </a:cxn>
                <a:cxn ang="0">
                  <a:pos x="16" y="72"/>
                </a:cxn>
              </a:cxnLst>
              <a:rect l="0" t="0" r="r" b="b"/>
              <a:pathLst>
                <a:path w="40" h="72">
                  <a:moveTo>
                    <a:pt x="16" y="72"/>
                  </a:moveTo>
                  <a:lnTo>
                    <a:pt x="0" y="72"/>
                  </a:lnTo>
                  <a:lnTo>
                    <a:pt x="16" y="0"/>
                  </a:lnTo>
                  <a:lnTo>
                    <a:pt x="40" y="72"/>
                  </a:lnTo>
                  <a:lnTo>
                    <a:pt x="1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06" name="Rectangle 54"/>
            <p:cNvSpPr>
              <a:spLocks noChangeArrowheads="1"/>
            </p:cNvSpPr>
            <p:nvPr/>
          </p:nvSpPr>
          <p:spPr bwMode="auto">
            <a:xfrm>
              <a:off x="6477000" y="20447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07" name="Rectangle 55"/>
            <p:cNvSpPr>
              <a:spLocks noChangeArrowheads="1"/>
            </p:cNvSpPr>
            <p:nvPr/>
          </p:nvSpPr>
          <p:spPr bwMode="auto">
            <a:xfrm>
              <a:off x="6477000" y="26939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08" name="Rectangle 56"/>
            <p:cNvSpPr>
              <a:spLocks noChangeArrowheads="1"/>
            </p:cNvSpPr>
            <p:nvPr/>
          </p:nvSpPr>
          <p:spPr bwMode="auto">
            <a:xfrm>
              <a:off x="6477000" y="2044700"/>
              <a:ext cx="12700" cy="6492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09" name="Freeform 57"/>
            <p:cNvSpPr>
              <a:spLocks/>
            </p:cNvSpPr>
            <p:nvPr/>
          </p:nvSpPr>
          <p:spPr bwMode="auto">
            <a:xfrm>
              <a:off x="6451600" y="4117975"/>
              <a:ext cx="76200" cy="114300"/>
            </a:xfrm>
            <a:custGeom>
              <a:avLst/>
              <a:gdLst/>
              <a:ahLst/>
              <a:cxnLst>
                <a:cxn ang="0">
                  <a:pos x="24" y="0"/>
                </a:cxn>
                <a:cxn ang="0">
                  <a:pos x="48" y="0"/>
                </a:cxn>
                <a:cxn ang="0">
                  <a:pos x="48" y="0"/>
                </a:cxn>
                <a:cxn ang="0">
                  <a:pos x="48" y="0"/>
                </a:cxn>
                <a:cxn ang="0">
                  <a:pos x="24" y="72"/>
                </a:cxn>
                <a:cxn ang="0">
                  <a:pos x="16" y="72"/>
                </a:cxn>
                <a:cxn ang="0">
                  <a:pos x="16" y="72"/>
                </a:cxn>
                <a:cxn ang="0">
                  <a:pos x="0" y="0"/>
                </a:cxn>
                <a:cxn ang="0">
                  <a:pos x="0" y="0"/>
                </a:cxn>
                <a:cxn ang="0">
                  <a:pos x="8" y="0"/>
                </a:cxn>
                <a:cxn ang="0">
                  <a:pos x="8" y="0"/>
                </a:cxn>
                <a:cxn ang="0">
                  <a:pos x="24" y="72"/>
                </a:cxn>
                <a:cxn ang="0">
                  <a:pos x="16" y="72"/>
                </a:cxn>
                <a:cxn ang="0">
                  <a:pos x="16" y="72"/>
                </a:cxn>
                <a:cxn ang="0">
                  <a:pos x="40" y="0"/>
                </a:cxn>
                <a:cxn ang="0">
                  <a:pos x="48" y="0"/>
                </a:cxn>
                <a:cxn ang="0">
                  <a:pos x="48" y="8"/>
                </a:cxn>
                <a:cxn ang="0">
                  <a:pos x="24" y="8"/>
                </a:cxn>
                <a:cxn ang="0">
                  <a:pos x="24" y="0"/>
                </a:cxn>
              </a:cxnLst>
              <a:rect l="0" t="0" r="r" b="b"/>
              <a:pathLst>
                <a:path w="48" h="72">
                  <a:moveTo>
                    <a:pt x="24" y="0"/>
                  </a:moveTo>
                  <a:lnTo>
                    <a:pt x="48" y="0"/>
                  </a:lnTo>
                  <a:lnTo>
                    <a:pt x="48" y="0"/>
                  </a:lnTo>
                  <a:lnTo>
                    <a:pt x="48" y="0"/>
                  </a:lnTo>
                  <a:lnTo>
                    <a:pt x="24" y="72"/>
                  </a:lnTo>
                  <a:lnTo>
                    <a:pt x="16" y="72"/>
                  </a:lnTo>
                  <a:lnTo>
                    <a:pt x="16" y="72"/>
                  </a:lnTo>
                  <a:lnTo>
                    <a:pt x="0" y="0"/>
                  </a:lnTo>
                  <a:lnTo>
                    <a:pt x="0" y="0"/>
                  </a:lnTo>
                  <a:lnTo>
                    <a:pt x="8" y="0"/>
                  </a:lnTo>
                  <a:lnTo>
                    <a:pt x="8" y="0"/>
                  </a:lnTo>
                  <a:lnTo>
                    <a:pt x="24" y="72"/>
                  </a:lnTo>
                  <a:lnTo>
                    <a:pt x="16" y="72"/>
                  </a:lnTo>
                  <a:lnTo>
                    <a:pt x="16" y="72"/>
                  </a:lnTo>
                  <a:lnTo>
                    <a:pt x="40" y="0"/>
                  </a:lnTo>
                  <a:lnTo>
                    <a:pt x="48" y="0"/>
                  </a:lnTo>
                  <a:lnTo>
                    <a:pt x="48" y="8"/>
                  </a:lnTo>
                  <a:lnTo>
                    <a:pt x="24" y="8"/>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10" name="Freeform 58"/>
            <p:cNvSpPr>
              <a:spLocks/>
            </p:cNvSpPr>
            <p:nvPr/>
          </p:nvSpPr>
          <p:spPr bwMode="auto">
            <a:xfrm>
              <a:off x="6464300" y="4117975"/>
              <a:ext cx="25400" cy="12700"/>
            </a:xfrm>
            <a:custGeom>
              <a:avLst/>
              <a:gdLst/>
              <a:ahLst/>
              <a:cxnLst>
                <a:cxn ang="0">
                  <a:pos x="0" y="0"/>
                </a:cxn>
                <a:cxn ang="0">
                  <a:pos x="16" y="0"/>
                </a:cxn>
                <a:cxn ang="0">
                  <a:pos x="16" y="8"/>
                </a:cxn>
                <a:cxn ang="0">
                  <a:pos x="16" y="8"/>
                </a:cxn>
                <a:cxn ang="0">
                  <a:pos x="16" y="8"/>
                </a:cxn>
                <a:cxn ang="0">
                  <a:pos x="0" y="8"/>
                </a:cxn>
                <a:cxn ang="0">
                  <a:pos x="0" y="0"/>
                </a:cxn>
              </a:cxnLst>
              <a:rect l="0" t="0" r="r" b="b"/>
              <a:pathLst>
                <a:path w="16" h="8">
                  <a:moveTo>
                    <a:pt x="0" y="0"/>
                  </a:moveTo>
                  <a:lnTo>
                    <a:pt x="16" y="0"/>
                  </a:lnTo>
                  <a:lnTo>
                    <a:pt x="16" y="8"/>
                  </a:lnTo>
                  <a:lnTo>
                    <a:pt x="16" y="8"/>
                  </a:lnTo>
                  <a:lnTo>
                    <a:pt x="16" y="8"/>
                  </a:lnTo>
                  <a:lnTo>
                    <a:pt x="0"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11" name="Freeform 59"/>
            <p:cNvSpPr>
              <a:spLocks/>
            </p:cNvSpPr>
            <p:nvPr/>
          </p:nvSpPr>
          <p:spPr bwMode="auto">
            <a:xfrm>
              <a:off x="6464300" y="4117975"/>
              <a:ext cx="63500" cy="114300"/>
            </a:xfrm>
            <a:custGeom>
              <a:avLst/>
              <a:gdLst/>
              <a:ahLst/>
              <a:cxnLst>
                <a:cxn ang="0">
                  <a:pos x="16" y="0"/>
                </a:cxn>
                <a:cxn ang="0">
                  <a:pos x="40" y="0"/>
                </a:cxn>
                <a:cxn ang="0">
                  <a:pos x="16" y="72"/>
                </a:cxn>
                <a:cxn ang="0">
                  <a:pos x="0" y="0"/>
                </a:cxn>
                <a:cxn ang="0">
                  <a:pos x="16" y="0"/>
                </a:cxn>
              </a:cxnLst>
              <a:rect l="0" t="0" r="r" b="b"/>
              <a:pathLst>
                <a:path w="40" h="72">
                  <a:moveTo>
                    <a:pt x="16" y="0"/>
                  </a:moveTo>
                  <a:lnTo>
                    <a:pt x="40" y="0"/>
                  </a:lnTo>
                  <a:lnTo>
                    <a:pt x="16" y="72"/>
                  </a:lnTo>
                  <a:lnTo>
                    <a:pt x="0" y="0"/>
                  </a:lnTo>
                  <a:lnTo>
                    <a:pt x="16"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12" name="Rectangle 60"/>
            <p:cNvSpPr>
              <a:spLocks noChangeArrowheads="1"/>
            </p:cNvSpPr>
            <p:nvPr/>
          </p:nvSpPr>
          <p:spPr bwMode="auto">
            <a:xfrm>
              <a:off x="6489700" y="32908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13" name="Rectangle 61"/>
            <p:cNvSpPr>
              <a:spLocks noChangeArrowheads="1"/>
            </p:cNvSpPr>
            <p:nvPr/>
          </p:nvSpPr>
          <p:spPr bwMode="auto">
            <a:xfrm>
              <a:off x="6489700" y="4117975"/>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14" name="Rectangle 62"/>
            <p:cNvSpPr>
              <a:spLocks noChangeArrowheads="1"/>
            </p:cNvSpPr>
            <p:nvPr/>
          </p:nvSpPr>
          <p:spPr bwMode="auto">
            <a:xfrm>
              <a:off x="6489700" y="3290888"/>
              <a:ext cx="12700" cy="8270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pPr algn="just"/>
              <a:endParaRPr lang="nl-NL">
                <a:ea typeface="SimHei" pitchFamily="2" charset="-122"/>
              </a:endParaRPr>
            </a:p>
          </p:txBody>
        </p:sp>
        <p:sp>
          <p:nvSpPr>
            <p:cNvPr id="23615" name="Rectangle 63"/>
            <p:cNvSpPr>
              <a:spLocks noChangeArrowheads="1"/>
            </p:cNvSpPr>
            <p:nvPr/>
          </p:nvSpPr>
          <p:spPr bwMode="auto">
            <a:xfrm>
              <a:off x="6451600" y="2782888"/>
              <a:ext cx="187552" cy="36933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just"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SimHei" pitchFamily="2" charset="-122"/>
                  <a:cs typeface="+mn-cs"/>
                </a:rPr>
                <a:t>L</a:t>
              </a:r>
              <a:endParaRPr kumimoji="0" lang="en-US" sz="2400" b="0" i="0" u="none" strike="noStrike" cap="none" normalizeH="0" baseline="0" smtClean="0">
                <a:ln>
                  <a:noFill/>
                </a:ln>
                <a:solidFill>
                  <a:schemeClr val="tx1"/>
                </a:solidFill>
                <a:effectLst/>
                <a:latin typeface="Arial" pitchFamily="34" charset="0"/>
                <a:ea typeface="SimHei" pitchFamily="2" charset="-122"/>
              </a:endParaRPr>
            </a:p>
          </p:txBody>
        </p:sp>
      </p:grpSp>
      <p:sp>
        <p:nvSpPr>
          <p:cNvPr id="23616" name="Rectangle 64"/>
          <p:cNvSpPr>
            <a:spLocks noChangeArrowheads="1"/>
          </p:cNvSpPr>
          <p:nvPr/>
        </p:nvSpPr>
        <p:spPr bwMode="auto">
          <a:xfrm>
            <a:off x="6172200" y="4308474"/>
            <a:ext cx="2667000"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just">
              <a:buNone/>
            </a:pPr>
            <a:r>
              <a:rPr lang="zh-CN" sz="2400" b="1" i="0" u="none" strike="noStrike" cap="none" baseline="0">
                <a:ln>
                  <a:noFill/>
                </a:ln>
                <a:solidFill>
                  <a:srgbClr val="000000"/>
                </a:solidFill>
                <a:effectLst/>
                <a:latin typeface="Arial"/>
                <a:ea typeface="SimHei" pitchFamily="2" charset="-122"/>
                <a:cs typeface="+mn-cs"/>
              </a:rPr>
              <a:t>应变 = </a:t>
            </a:r>
            <a:r>
              <a:rPr lang="zh-CN" sz="2400" b="0" i="0">
                <a:solidFill>
                  <a:srgbClr val="000000"/>
                </a:solidFill>
                <a:latin typeface="Symbol"/>
                <a:ea typeface="SimHei" pitchFamily="2" charset="-122"/>
                <a:cs typeface="+mn-cs"/>
              </a:rPr>
              <a:t>(d</a:t>
            </a:r>
            <a:r>
              <a:rPr lang="zh-CN" sz="2400" b="1" i="0">
                <a:solidFill>
                  <a:srgbClr val="000000"/>
                </a:solidFill>
                <a:latin typeface="Arial"/>
                <a:ea typeface="SimHei" pitchFamily="2" charset="-122"/>
                <a:cs typeface="+mn-cs"/>
              </a:rPr>
              <a:t>L)/L</a:t>
            </a:r>
            <a:endParaRPr lang="en-US" dirty="0" smtClean="0">
              <a:latin typeface="Arial" pitchFamily="34" charset="0"/>
              <a:ea typeface="SimHei" pitchFamily="2" charset="-122"/>
            </a:endParaRPr>
          </a:p>
        </p:txBody>
      </p:sp>
    </p:spTree>
  </p:cSld>
  <p:clrMapOvr>
    <a:masterClrMapping/>
  </p:clrMapOvr>
  <p:transition>
    <p:wipe dir="r"/>
  </p:transition>
</p:sld>
</file>

<file path=ppt/theme/theme1.xml><?xml version="1.0" encoding="utf-8"?>
<a:theme xmlns:a="http://schemas.openxmlformats.org/drawingml/2006/main" name="SolidWorksCORP_PPT_Template">
  <a:themeElements>
    <a:clrScheme name="SolidWorksCORP_PPT_Template 1">
      <a:dk1>
        <a:srgbClr val="4D4D4D"/>
      </a:dk1>
      <a:lt1>
        <a:srgbClr val="FFFFFF"/>
      </a:lt1>
      <a:dk2>
        <a:srgbClr val="9C8E80"/>
      </a:dk2>
      <a:lt2>
        <a:srgbClr val="CEC7C0"/>
      </a:lt2>
      <a:accent1>
        <a:srgbClr val="F6950D"/>
      </a:accent1>
      <a:accent2>
        <a:srgbClr val="CC0000"/>
      </a:accent2>
      <a:accent3>
        <a:srgbClr val="FFFFFF"/>
      </a:accent3>
      <a:accent4>
        <a:srgbClr val="404040"/>
      </a:accent4>
      <a:accent5>
        <a:srgbClr val="FAC8AA"/>
      </a:accent5>
      <a:accent6>
        <a:srgbClr val="B90000"/>
      </a:accent6>
      <a:hlink>
        <a:srgbClr val="0F0068"/>
      </a:hlink>
      <a:folHlink>
        <a:srgbClr val="538034"/>
      </a:folHlink>
    </a:clrScheme>
    <a:fontScheme name="SolidWorksCORP_PPT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olidWorksCORP_PPT_Template 1">
        <a:dk1>
          <a:srgbClr val="4D4D4D"/>
        </a:dk1>
        <a:lt1>
          <a:srgbClr val="FFFFFF"/>
        </a:lt1>
        <a:dk2>
          <a:srgbClr val="9C8E80"/>
        </a:dk2>
        <a:lt2>
          <a:srgbClr val="CEC7C0"/>
        </a:lt2>
        <a:accent1>
          <a:srgbClr val="F6950D"/>
        </a:accent1>
        <a:accent2>
          <a:srgbClr val="CC0000"/>
        </a:accent2>
        <a:accent3>
          <a:srgbClr val="FFFFFF"/>
        </a:accent3>
        <a:accent4>
          <a:srgbClr val="404040"/>
        </a:accent4>
        <a:accent5>
          <a:srgbClr val="FAC8AA"/>
        </a:accent5>
        <a:accent6>
          <a:srgbClr val="B90000"/>
        </a:accent6>
        <a:hlink>
          <a:srgbClr val="0F0068"/>
        </a:hlink>
        <a:folHlink>
          <a:srgbClr val="53803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W2011">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2023</TotalTime>
  <Words>3497</Words>
  <Application>Microsoft Office PowerPoint</Application>
  <PresentationFormat>On-screen Show (4:3)</PresentationFormat>
  <Paragraphs>234</Paragraphs>
  <Slides>36</Slides>
  <Notes>0</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SolidWorksCORP_PPT_Template</vt:lpstr>
      <vt:lpstr>SW2011</vt:lpstr>
      <vt:lpstr>SolidWorks Simulation 有限元分析概述</vt:lpstr>
      <vt:lpstr>SolidWorks Simulation 是什么？</vt:lpstr>
      <vt:lpstr>传统的设计周期</vt:lpstr>
      <vt:lpstr>分析的好处</vt:lpstr>
      <vt:lpstr>有限元方法</vt:lpstr>
      <vt:lpstr>设计分析的主要概念</vt:lpstr>
      <vt:lpstr>设计分析的主要概念</vt:lpstr>
      <vt:lpstr>设计分析的主要概念</vt:lpstr>
      <vt:lpstr>设计分析的主要概念</vt:lpstr>
      <vt:lpstr>分析的类型：  静态或应力分析</vt:lpstr>
      <vt:lpstr>分析的类型：  非线性静态分析</vt:lpstr>
      <vt:lpstr>分析的类型：  扭曲分析</vt:lpstr>
      <vt:lpstr>分析的类型：  频率分析</vt:lpstr>
      <vt:lpstr>分析的类型：  频率分析</vt:lpstr>
      <vt:lpstr>分析的类型：  热分析和热应力分析</vt:lpstr>
      <vt:lpstr>分析的类型：  优化分析</vt:lpstr>
      <vt:lpstr>什么是应力？</vt:lpstr>
      <vt:lpstr>什么是应力？</vt:lpstr>
      <vt:lpstr>主应力？</vt:lpstr>
      <vt:lpstr>Von Mises 应力</vt:lpstr>
      <vt:lpstr>应力强度</vt:lpstr>
      <vt:lpstr>分析步骤</vt:lpstr>
      <vt:lpstr>生成算例</vt:lpstr>
      <vt:lpstr>定义材料</vt:lpstr>
      <vt:lpstr>定义约束和载荷</vt:lpstr>
      <vt:lpstr>网格化</vt:lpstr>
      <vt:lpstr>网格化类型</vt:lpstr>
      <vt:lpstr>网格化</vt:lpstr>
      <vt:lpstr>网格控制</vt:lpstr>
      <vt:lpstr>使用对称</vt:lpstr>
      <vt:lpstr>壳网格</vt:lpstr>
      <vt:lpstr>壳网格</vt:lpstr>
      <vt:lpstr>用于静态算例的自适应方法</vt:lpstr>
      <vt:lpstr>用于静态算例的自适应方法</vt:lpstr>
      <vt:lpstr>运行分析</vt:lpstr>
      <vt:lpstr>生成可视化结果</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user</dc:creator>
  <cp:lastModifiedBy>Cipriano García</cp:lastModifiedBy>
  <cp:revision>218</cp:revision>
  <dcterms:created xsi:type="dcterms:W3CDTF">2005-11-14T21:24:32Z</dcterms:created>
  <dcterms:modified xsi:type="dcterms:W3CDTF">2012-03-07T14:20:09Z</dcterms:modified>
</cp:coreProperties>
</file>