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 id="2147483707" r:id="rId2"/>
  </p:sldMasterIdLst>
  <p:sldIdLst>
    <p:sldId id="259" r:id="rId3"/>
    <p:sldId id="257" r:id="rId4"/>
    <p:sldId id="260" r:id="rId5"/>
    <p:sldId id="263" r:id="rId6"/>
    <p:sldId id="264" r:id="rId7"/>
    <p:sldId id="265" r:id="rId8"/>
    <p:sldId id="266" r:id="rId9"/>
    <p:sldId id="267" r:id="rId10"/>
    <p:sldId id="268" r:id="rId11"/>
    <p:sldId id="269" r:id="rId12"/>
    <p:sldId id="290" r:id="rId13"/>
    <p:sldId id="270" r:id="rId14"/>
    <p:sldId id="271" r:id="rId15"/>
    <p:sldId id="272" r:id="rId16"/>
    <p:sldId id="273" r:id="rId17"/>
    <p:sldId id="274" r:id="rId18"/>
    <p:sldId id="276" r:id="rId19"/>
    <p:sldId id="277" r:id="rId20"/>
    <p:sldId id="279" r:id="rId21"/>
    <p:sldId id="280" r:id="rId22"/>
    <p:sldId id="281" r:id="rId23"/>
    <p:sldId id="282" r:id="rId24"/>
    <p:sldId id="283" r:id="rId25"/>
    <p:sldId id="284" r:id="rId26"/>
    <p:sldId id="285" r:id="rId27"/>
    <p:sldId id="286" r:id="rId28"/>
    <p:sldId id="299" r:id="rId29"/>
    <p:sldId id="287" r:id="rId30"/>
    <p:sldId id="294" r:id="rId31"/>
    <p:sldId id="295" r:id="rId32"/>
    <p:sldId id="292" r:id="rId33"/>
    <p:sldId id="296" r:id="rId34"/>
    <p:sldId id="291" r:id="rId35"/>
    <p:sldId id="298" r:id="rId36"/>
    <p:sldId id="288" r:id="rId37"/>
    <p:sldId id="289" r:id="rId38"/>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3E78"/>
    <a:srgbClr val="C9D4D8"/>
    <a:srgbClr val="315273"/>
    <a:srgbClr val="F7931E"/>
    <a:srgbClr val="CA4040"/>
    <a:srgbClr val="D9413D"/>
    <a:srgbClr val="4B8D4B"/>
    <a:srgbClr val="5F793D"/>
    <a:srgbClr val="637E40"/>
    <a:srgbClr val="718F4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41" autoAdjust="0"/>
    <p:restoredTop sz="94660" autoAdjust="0"/>
  </p:normalViewPr>
  <p:slideViewPr>
    <p:cSldViewPr>
      <p:cViewPr varScale="1">
        <p:scale>
          <a:sx n="92" d="100"/>
          <a:sy n="92" d="100"/>
        </p:scale>
        <p:origin x="-127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ltGray">
      <p:bgPr>
        <a:solidFill>
          <a:schemeClr val="bg1"/>
        </a:solidFill>
        <a:effectLst/>
      </p:bgPr>
    </p:bg>
    <p:spTree>
      <p:nvGrpSpPr>
        <p:cNvPr id="1" name=""/>
        <p:cNvGrpSpPr/>
        <p:nvPr/>
      </p:nvGrpSpPr>
      <p:grpSpPr>
        <a:xfrm>
          <a:off x="0" y="0"/>
          <a:ext cx="0" cy="0"/>
          <a:chOff x="0" y="0"/>
          <a:chExt cx="0" cy="0"/>
        </a:xfrm>
      </p:grpSpPr>
      <p:grpSp>
        <p:nvGrpSpPr>
          <p:cNvPr id="4" name="Group 2"/>
          <p:cNvGrpSpPr>
            <a:grpSpLocks/>
          </p:cNvGrpSpPr>
          <p:nvPr/>
        </p:nvGrpSpPr>
        <p:grpSpPr bwMode="auto">
          <a:xfrm>
            <a:off x="3175" y="12700"/>
            <a:ext cx="9140825" cy="6854825"/>
            <a:chOff x="2" y="8"/>
            <a:chExt cx="5758" cy="4318"/>
          </a:xfrm>
        </p:grpSpPr>
        <p:pic>
          <p:nvPicPr>
            <p:cNvPr id="5" name="Picture 3" descr="12173-SolidWorks-cov"/>
            <p:cNvPicPr>
              <a:picLocks noChangeAspect="1" noChangeArrowheads="1"/>
            </p:cNvPicPr>
            <p:nvPr/>
          </p:nvPicPr>
          <p:blipFill>
            <a:blip r:embed="rId2" cstate="print"/>
            <a:srcRect/>
            <a:stretch>
              <a:fillRect/>
            </a:stretch>
          </p:blipFill>
          <p:spPr bwMode="auto">
            <a:xfrm>
              <a:off x="2" y="8"/>
              <a:ext cx="5758" cy="4318"/>
            </a:xfrm>
            <a:prstGeom prst="rect">
              <a:avLst/>
            </a:prstGeom>
            <a:noFill/>
            <a:ln w="9525">
              <a:noFill/>
              <a:miter lim="800000"/>
              <a:headEnd/>
              <a:tailEnd/>
            </a:ln>
          </p:spPr>
        </p:pic>
        <p:sp>
          <p:nvSpPr>
            <p:cNvPr id="6" name="Text Box 4"/>
            <p:cNvSpPr txBox="1">
              <a:spLocks noChangeArrowheads="1"/>
            </p:cNvSpPr>
            <p:nvPr/>
          </p:nvSpPr>
          <p:spPr bwMode="auto">
            <a:xfrm>
              <a:off x="4013" y="3974"/>
              <a:ext cx="1518" cy="298"/>
            </a:xfrm>
            <a:prstGeom prst="rect">
              <a:avLst/>
            </a:prstGeom>
            <a:noFill/>
            <a:ln w="9525" algn="ctr">
              <a:noFill/>
              <a:miter lim="800000"/>
              <a:headEnd/>
              <a:tailEnd/>
            </a:ln>
          </p:spPr>
          <p:txBody>
            <a:bodyPr anchor="b">
              <a:spAutoFit/>
            </a:bodyPr>
            <a:lstStyle/>
            <a:p>
              <a:pPr algn="l">
                <a:lnSpc>
                  <a:spcPct val="90000"/>
                </a:lnSpc>
                <a:buNone/>
              </a:pPr>
              <a:r>
                <a:rPr lang="de-CH" sz="700" b="0" i="0">
                  <a:solidFill>
                    <a:srgbClr val="9C8E80"/>
                  </a:solidFill>
                  <a:latin typeface="Arial"/>
                  <a:ea typeface="+mn-ea"/>
                  <a:cs typeface="+mn-cs"/>
                </a:rPr>
                <a:t>Abbildung mit freundlicher Genehmigung des „National Optical Astronomy Observatory“, das von der „Association of Universities for Research in Astronomy“ unter einem Kooperationsvertrag mit der „National Science Foundation“ betrieben wird.</a:t>
              </a:r>
            </a:p>
          </p:txBody>
        </p:sp>
        <p:pic>
          <p:nvPicPr>
            <p:cNvPr id="7" name="Picture 5" descr="swlogcol"/>
            <p:cNvPicPr>
              <a:picLocks noChangeAspect="1" noChangeArrowheads="1"/>
            </p:cNvPicPr>
            <p:nvPr/>
          </p:nvPicPr>
          <p:blipFill>
            <a:blip r:embed="rId3" cstate="print"/>
            <a:srcRect/>
            <a:stretch>
              <a:fillRect/>
            </a:stretch>
          </p:blipFill>
          <p:spPr bwMode="auto">
            <a:xfrm>
              <a:off x="4685" y="279"/>
              <a:ext cx="843" cy="460"/>
            </a:xfrm>
            <a:prstGeom prst="rect">
              <a:avLst/>
            </a:prstGeom>
            <a:noFill/>
            <a:ln w="9525">
              <a:noFill/>
              <a:miter lim="800000"/>
              <a:headEnd/>
              <a:tailEnd/>
            </a:ln>
          </p:spPr>
        </p:pic>
      </p:grpSp>
      <p:sp>
        <p:nvSpPr>
          <p:cNvPr id="61446" name="Rectangle 6"/>
          <p:cNvSpPr>
            <a:spLocks noGrp="1" noChangeArrowheads="1"/>
          </p:cNvSpPr>
          <p:nvPr>
            <p:ph type="ctrTitle"/>
          </p:nvPr>
        </p:nvSpPr>
        <p:spPr>
          <a:xfrm>
            <a:off x="184150" y="2452688"/>
            <a:ext cx="8623300" cy="1117600"/>
          </a:xfrm>
        </p:spPr>
        <p:txBody>
          <a:bodyPr anchor="b"/>
          <a:lstStyle>
            <a:lvl1pPr>
              <a:defRPr sz="3200"/>
            </a:lvl1pPr>
          </a:lstStyle>
          <a:p>
            <a:r>
              <a:rPr lang="en-US"/>
              <a:t>Click to edit Master </a:t>
            </a:r>
            <a:br>
              <a:rPr lang="en-US"/>
            </a:br>
            <a:r>
              <a:rPr lang="en-US"/>
              <a:t>Title Style</a:t>
            </a:r>
          </a:p>
        </p:txBody>
      </p:sp>
      <p:sp>
        <p:nvSpPr>
          <p:cNvPr id="61447" name="Rectangle 7"/>
          <p:cNvSpPr>
            <a:spLocks noGrp="1" noChangeArrowheads="1"/>
          </p:cNvSpPr>
          <p:nvPr>
            <p:ph type="subTitle" idx="1"/>
          </p:nvPr>
        </p:nvSpPr>
        <p:spPr>
          <a:xfrm>
            <a:off x="5607050" y="3733800"/>
            <a:ext cx="3184525" cy="1893888"/>
          </a:xfrm>
        </p:spPr>
        <p:txBody>
          <a:bodyPr/>
          <a:lstStyle>
            <a:lvl1pPr marL="0" indent="0" algn="r">
              <a:lnSpc>
                <a:spcPct val="100000"/>
              </a:lnSpc>
              <a:spcBef>
                <a:spcPct val="0"/>
              </a:spcBef>
              <a:buFont typeface="Wingdings" pitchFamily="2" charset="2"/>
              <a:buNone/>
              <a:defRPr sz="2000"/>
            </a:lvl1pPr>
          </a:lstStyle>
          <a:p>
            <a:r>
              <a:rPr lang="en-US"/>
              <a:t>Click to edit Master </a:t>
            </a:r>
            <a:br>
              <a:rPr lang="en-US"/>
            </a:br>
            <a:r>
              <a:rPr lang="en-US"/>
              <a:t>subtitle style</a:t>
            </a:r>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9725" y="107950"/>
            <a:ext cx="2162175" cy="6051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01613" y="107950"/>
            <a:ext cx="6335712" cy="6051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1613" y="107950"/>
            <a:ext cx="7586662" cy="8001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01613" y="1296988"/>
            <a:ext cx="4248150"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2163" y="1296988"/>
            <a:ext cx="4249737"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Image 8"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
        <p:nvSpPr>
          <p:cNvPr id="6" name="Rectangle 5"/>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7" name="Titre 6"/>
          <p:cNvSpPr>
            <a:spLocks noGrp="1"/>
          </p:cNvSpPr>
          <p:nvPr>
            <p:ph type="title"/>
          </p:nvPr>
        </p:nvSpPr>
        <p:spPr>
          <a:xfrm>
            <a:off x="2102848" y="1441579"/>
            <a:ext cx="6501600" cy="548640"/>
          </a:xfrm>
        </p:spPr>
        <p:txBody>
          <a:bodyPr rtlCol="0">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lvl="0"/>
            <a:r>
              <a:rPr lang="en-US" smtClean="0"/>
              <a:t>Click to edit Master title style</a:t>
            </a:r>
            <a:endParaRPr lang="fr-FR" dirty="0"/>
          </a:p>
        </p:txBody>
      </p:sp>
      <p:sp>
        <p:nvSpPr>
          <p:cNvPr id="4" name="Text Placeholder 3"/>
          <p:cNvSpPr>
            <a:spLocks noGrp="1"/>
          </p:cNvSpPr>
          <p:nvPr>
            <p:ph type="body" sz="quarter" idx="10"/>
          </p:nvPr>
        </p:nvSpPr>
        <p:spPr>
          <a:xfrm>
            <a:off x="2411760" y="2060848"/>
            <a:ext cx="6192837" cy="576263"/>
          </a:xfrm>
        </p:spPr>
        <p:txBody>
          <a:bodyPr/>
          <a:lstStyle>
            <a:lvl1pPr marL="0" indent="0" algn="r">
              <a:buNone/>
              <a:defRPr>
                <a:solidFill>
                  <a:schemeClr val="tx1"/>
                </a:solidFill>
              </a:defRPr>
            </a:lvl1pPr>
          </a:lstStyle>
          <a:p>
            <a:pPr lvl="0"/>
            <a:r>
              <a:rPr lang="en-US" smtClean="0"/>
              <a:t>Click to edit Master text styles</a:t>
            </a:r>
          </a:p>
        </p:txBody>
      </p:sp>
    </p:spTree>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no Content">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smtClean="0"/>
              <a:t>Click to edit Master text styles</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no Content (no sub)">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Slide (no Logo)">
    <p:spTree>
      <p:nvGrpSpPr>
        <p:cNvPr id="1" name=""/>
        <p:cNvGrpSpPr/>
        <p:nvPr/>
      </p:nvGrpSpPr>
      <p:grpSpPr>
        <a:xfrm>
          <a:off x="0" y="0"/>
          <a:ext cx="0" cy="0"/>
          <a:chOff x="0" y="0"/>
          <a:chExt cx="0" cy="0"/>
        </a:xfrm>
      </p:grpSpPr>
      <p:sp>
        <p:nvSpPr>
          <p:cNvPr id="4" name="Rectangle 3"/>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5" name="Titre 6"/>
          <p:cNvSpPr>
            <a:spLocks noGrp="1"/>
          </p:cNvSpPr>
          <p:nvPr>
            <p:ph type="title"/>
          </p:nvPr>
        </p:nvSpPr>
        <p:spPr>
          <a:xfrm>
            <a:off x="2102848" y="1441579"/>
            <a:ext cx="6501600" cy="548640"/>
          </a:xfrm>
        </p:spPr>
        <p:txBody>
          <a:bodyPr rtlCol="0">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lvl="0"/>
            <a:r>
              <a:rPr lang="en-US" smtClean="0"/>
              <a:t>Click to edit Master title style</a:t>
            </a:r>
            <a:endParaRPr lang="fr-FR" dirty="0"/>
          </a:p>
        </p:txBody>
      </p:sp>
      <p:sp>
        <p:nvSpPr>
          <p:cNvPr id="6" name="Text Placeholder 3"/>
          <p:cNvSpPr>
            <a:spLocks noGrp="1"/>
          </p:cNvSpPr>
          <p:nvPr>
            <p:ph type="body" sz="quarter" idx="10"/>
          </p:nvPr>
        </p:nvSpPr>
        <p:spPr>
          <a:xfrm>
            <a:off x="2411760" y="2060848"/>
            <a:ext cx="6192837" cy="576263"/>
          </a:xfrm>
        </p:spPr>
        <p:txBody>
          <a:bodyPr/>
          <a:lstStyle>
            <a:lvl1pPr marL="0" indent="0" algn="r">
              <a:buNone/>
              <a:defRPr>
                <a:solidFill>
                  <a:schemeClr val="tx1"/>
                </a:solidFill>
              </a:defRPr>
            </a:lvl1pPr>
          </a:lstStyle>
          <a:p>
            <a:pPr lvl="0"/>
            <a:r>
              <a:rPr lang="en-US"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tx1"/>
                </a:solidFill>
              </a:defRPr>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wo Conten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ext Placeholder 6"/>
          <p:cNvSpPr>
            <a:spLocks noGrp="1"/>
          </p:cNvSpPr>
          <p:nvPr>
            <p:ph type="body" sz="quarter" idx="10"/>
          </p:nvPr>
        </p:nvSpPr>
        <p:spPr>
          <a:xfrm>
            <a:off x="899592" y="994794"/>
            <a:ext cx="6501600" cy="489990"/>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omparison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4" name="Image 6"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
        <p:nvSpPr>
          <p:cNvPr id="2" name="Titre 1"/>
          <p:cNvSpPr>
            <a:spLocks noGrp="1"/>
          </p:cNvSpPr>
          <p:nvPr>
            <p:ph type="title"/>
          </p:nvPr>
        </p:nvSpPr>
        <p:spPr/>
        <p:txBody>
          <a:bodyPr/>
          <a:lstStyle/>
          <a:p>
            <a:r>
              <a:rPr lang="en-US" smtClean="0"/>
              <a:t>Click to edit Master title style</a:t>
            </a:r>
            <a:endParaRPr lang="fr-FR"/>
          </a:p>
        </p:txBody>
      </p:sp>
      <p:sp>
        <p:nvSpPr>
          <p:cNvPr id="5"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Tree>
  </p:cSld>
  <p:clrMapOvr>
    <a:masterClrMapping/>
  </p:clrMapOvr>
  <p:transition>
    <p:wipe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Logo Only">
    <p:spTree>
      <p:nvGrpSpPr>
        <p:cNvPr id="1" name=""/>
        <p:cNvGrpSpPr/>
        <p:nvPr/>
      </p:nvGrpSpPr>
      <p:grpSpPr>
        <a:xfrm>
          <a:off x="0" y="0"/>
          <a:ext cx="0" cy="0"/>
          <a:chOff x="0" y="0"/>
          <a:chExt cx="0" cy="0"/>
        </a:xfrm>
      </p:grpSpPr>
      <p:sp>
        <p:nvSpPr>
          <p:cNvPr id="2" name="Rectangle 1"/>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pic>
        <p:nvPicPr>
          <p:cNvPr id="3" name="Image 6" descr="3DS_emblem_3D_pers1_PPT.jpg"/>
          <p:cNvPicPr>
            <a:picLocks noChangeAspect="1"/>
          </p:cNvPicPr>
          <p:nvPr/>
        </p:nvPicPr>
        <p:blipFill>
          <a:blip r:embed="rId2" cstate="print"/>
          <a:srcRect/>
          <a:stretch>
            <a:fillRect/>
          </a:stretch>
        </p:blipFill>
        <p:spPr bwMode="auto">
          <a:xfrm>
            <a:off x="1116013" y="2909888"/>
            <a:ext cx="3527425" cy="3948112"/>
          </a:xfrm>
          <a:prstGeom prst="rect">
            <a:avLst/>
          </a:prstGeom>
          <a:noFill/>
          <a:ln w="9525">
            <a:noFill/>
            <a:miter lim="800000"/>
            <a:headEnd/>
            <a:tailEnd/>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1"/>
          <p:cNvSpPr>
            <a:spLocks noGrp="1"/>
          </p:cNvSpPr>
          <p:nvPr>
            <p:ph type="title"/>
          </p:nvPr>
        </p:nvSpPr>
        <p:spPr>
          <a:xfrm>
            <a:off x="827584" y="273052"/>
            <a:ext cx="2637933" cy="1162050"/>
          </a:xfrm>
        </p:spPr>
        <p:txBody>
          <a:bodyPr/>
          <a:lstStyle>
            <a:lvl1pPr algn="l">
              <a:defRPr sz="2000" b="1"/>
            </a:lvl1pPr>
          </a:lstStyle>
          <a:p>
            <a:r>
              <a:rPr lang="en-US" smtClean="0"/>
              <a:t>Click to edit Master title style</a:t>
            </a:r>
            <a:endParaRPr lang="fr-FR" dirty="0"/>
          </a:p>
        </p:txBody>
      </p:sp>
      <p:sp>
        <p:nvSpPr>
          <p:cNvPr id="3" name="Espace réservé du contenu 2"/>
          <p:cNvSpPr>
            <a:spLocks noGrp="1"/>
          </p:cNvSpPr>
          <p:nvPr>
            <p:ph idx="1"/>
          </p:nvPr>
        </p:nvSpPr>
        <p:spPr>
          <a:xfrm>
            <a:off x="3575050" y="273050"/>
            <a:ext cx="5111750" cy="5892254"/>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texte 3"/>
          <p:cNvSpPr>
            <a:spLocks noGrp="1"/>
          </p:cNvSpPr>
          <p:nvPr>
            <p:ph type="body" sz="half" idx="2"/>
          </p:nvPr>
        </p:nvSpPr>
        <p:spPr>
          <a:xfrm>
            <a:off x="457204" y="1435102"/>
            <a:ext cx="3008313" cy="4730202"/>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a:off x="323850" y="231775"/>
            <a:ext cx="647700"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6"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dirty="0"/>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5"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Text Placeholder 6"/>
          <p:cNvSpPr>
            <a:spLocks noGrp="1"/>
          </p:cNvSpPr>
          <p:nvPr>
            <p:ph type="body" sz="quarter" idx="10"/>
          </p:nvPr>
        </p:nvSpPr>
        <p:spPr>
          <a:xfrm>
            <a:off x="899592" y="994794"/>
            <a:ext cx="6501600" cy="556632"/>
          </a:xfrm>
        </p:spPr>
        <p:txBody>
          <a:bodyPr>
            <a:normAutofit/>
          </a:bodyPr>
          <a:lstStyle>
            <a:lvl1pPr marL="0" indent="0">
              <a:buNone/>
              <a:defRPr sz="2200" b="1">
                <a:solidFill>
                  <a:srgbClr val="E62533"/>
                </a:solidFill>
              </a:defRPr>
            </a:lvl1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nd Vertical Text (no Sub)">
    <p:spTree>
      <p:nvGrpSpPr>
        <p:cNvPr id="1" name=""/>
        <p:cNvGrpSpPr/>
        <p:nvPr/>
      </p:nvGrpSpPr>
      <p:grpSpPr>
        <a:xfrm>
          <a:off x="0" y="0"/>
          <a:ext cx="0" cy="0"/>
          <a:chOff x="0" y="0"/>
          <a:chExt cx="0" cy="0"/>
        </a:xfrm>
      </p:grpSpPr>
      <p:sp>
        <p:nvSpPr>
          <p:cNvPr id="4"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p:cNvSpPr/>
          <p:nvPr/>
        </p:nvSpPr>
        <p:spPr>
          <a:xfrm>
            <a:off x="250825" y="231775"/>
            <a:ext cx="649288" cy="86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endParaRPr>
          </a:p>
        </p:txBody>
      </p:sp>
      <p:sp>
        <p:nvSpPr>
          <p:cNvPr id="5" name="Espace réservé de la date 3"/>
          <p:cNvSpPr txBox="1">
            <a:spLocks/>
          </p:cNvSpPr>
          <p:nvPr/>
        </p:nvSpPr>
        <p:spPr>
          <a:xfrm rot="16200000">
            <a:off x="-3276600" y="3276600"/>
            <a:ext cx="6858000" cy="304800"/>
          </a:xfrm>
          <a:prstGeom prst="rect">
            <a:avLst/>
          </a:prstGeom>
        </p:spPr>
        <p:txBody>
          <a:bodyPr/>
          <a:lstStyle/>
          <a:p>
            <a:pPr algn="ctr"/>
            <a:endParaRPr lang="fr-FR" sz="700">
              <a:latin typeface="Arial Narrow" pitchFamily="34" charset="0"/>
            </a:endParaRPr>
          </a:p>
        </p:txBody>
      </p:sp>
      <p:sp>
        <p:nvSpPr>
          <p:cNvPr id="2" name="Titre vertical 1"/>
          <p:cNvSpPr>
            <a:spLocks noGrp="1"/>
          </p:cNvSpPr>
          <p:nvPr>
            <p:ph type="title" orient="vert"/>
          </p:nvPr>
        </p:nvSpPr>
        <p:spPr>
          <a:xfrm>
            <a:off x="6629400" y="274640"/>
            <a:ext cx="2057400" cy="5890664"/>
          </a:xfrm>
        </p:spPr>
        <p:txBody>
          <a:bodyPr vert="eaVert"/>
          <a:lstStyle/>
          <a:p>
            <a:r>
              <a:rPr lang="en-US" smtClean="0"/>
              <a:t>Click to edit Master title style</a:t>
            </a:r>
            <a:endParaRPr lang="fr-FR" dirty="0"/>
          </a:p>
        </p:txBody>
      </p:sp>
      <p:sp>
        <p:nvSpPr>
          <p:cNvPr id="3" name="Espace réservé du texte vertical 2"/>
          <p:cNvSpPr>
            <a:spLocks noGrp="1"/>
          </p:cNvSpPr>
          <p:nvPr>
            <p:ph type="body" orient="vert" idx="1"/>
          </p:nvPr>
        </p:nvSpPr>
        <p:spPr>
          <a:xfrm>
            <a:off x="457200" y="274640"/>
            <a:ext cx="6019800" cy="58906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transition>
    <p:wipe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1613" y="107950"/>
            <a:ext cx="7586662" cy="8001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01613" y="1296988"/>
            <a:ext cx="4248150"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2163" y="1296988"/>
            <a:ext cx="4249737" cy="4862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01613" y="1296988"/>
            <a:ext cx="4248150" cy="4862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2163" y="1296988"/>
            <a:ext cx="4249737" cy="4862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image" Target="../media/image7.png"/><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image" Target="../media/image6.png"/><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image" Target="../media/image5.png"/><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12173-SolidWorks-bkg"/>
          <p:cNvPicPr>
            <a:picLocks noChangeAspect="1" noChangeArrowheads="1"/>
          </p:cNvPicPr>
          <p:nvPr/>
        </p:nvPicPr>
        <p:blipFill>
          <a:blip r:embed="rId14" cstate="print"/>
          <a:srcRect/>
          <a:stretch>
            <a:fillRect/>
          </a:stretch>
        </p:blipFill>
        <p:spPr bwMode="auto">
          <a:xfrm>
            <a:off x="3175" y="0"/>
            <a:ext cx="9140825" cy="6854825"/>
          </a:xfrm>
          <a:prstGeom prst="rect">
            <a:avLst/>
          </a:prstGeom>
          <a:noFill/>
          <a:ln w="9525">
            <a:noFill/>
            <a:miter lim="800000"/>
            <a:headEnd/>
            <a:tailEnd/>
          </a:ln>
        </p:spPr>
      </p:pic>
      <p:sp>
        <p:nvSpPr>
          <p:cNvPr id="1027" name="Text Box 3"/>
          <p:cNvSpPr txBox="1">
            <a:spLocks noChangeArrowheads="1"/>
          </p:cNvSpPr>
          <p:nvPr/>
        </p:nvSpPr>
        <p:spPr bwMode="auto">
          <a:xfrm>
            <a:off x="8540750" y="6397625"/>
            <a:ext cx="400050" cy="304800"/>
          </a:xfrm>
          <a:prstGeom prst="rect">
            <a:avLst/>
          </a:prstGeom>
          <a:noFill/>
          <a:ln w="9525">
            <a:noFill/>
            <a:miter lim="800000"/>
            <a:headEnd/>
            <a:tailEnd/>
          </a:ln>
        </p:spPr>
        <p:txBody>
          <a:bodyPr wrap="none">
            <a:spAutoFit/>
          </a:bodyPr>
          <a:lstStyle/>
          <a:p>
            <a:pPr algn="l">
              <a:buNone/>
            </a:pPr>
            <a:fld id="{B957F548-E91A-4547-A13E-3BB8D90DA3C0}" type="slidenum">
              <a:rPr lang="en-US" sz="1400" b="1" i="0">
                <a:solidFill>
                  <a:srgbClr val="FF9900"/>
                </a:solidFill>
                <a:latin typeface="Arial"/>
                <a:ea typeface="+mn-ea"/>
                <a:cs typeface="+mn-cs"/>
              </a:rPr>
              <a:pPr algn="l">
                <a:buNone/>
              </a:pPr>
              <a:t>‹#›</a:t>
            </a:fld>
            <a:endParaRPr lang="en-US" sz="1400" b="1">
              <a:solidFill>
                <a:srgbClr val="FF9900"/>
              </a:solidFill>
            </a:endParaRPr>
          </a:p>
        </p:txBody>
      </p:sp>
      <p:sp>
        <p:nvSpPr>
          <p:cNvPr id="1028" name="Rectangle 4"/>
          <p:cNvSpPr>
            <a:spLocks noGrp="1" noChangeArrowheads="1"/>
          </p:cNvSpPr>
          <p:nvPr>
            <p:ph type="title"/>
          </p:nvPr>
        </p:nvSpPr>
        <p:spPr bwMode="auto">
          <a:xfrm>
            <a:off x="201613" y="107950"/>
            <a:ext cx="7586662" cy="8001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Rectangle 5"/>
          <p:cNvSpPr>
            <a:spLocks noGrp="1" noChangeArrowheads="1"/>
          </p:cNvSpPr>
          <p:nvPr>
            <p:ph type="body" idx="1"/>
          </p:nvPr>
        </p:nvSpPr>
        <p:spPr bwMode="auto">
          <a:xfrm>
            <a:off x="201613" y="1296988"/>
            <a:ext cx="8650287" cy="48625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Text Box 6"/>
          <p:cNvSpPr txBox="1">
            <a:spLocks noChangeArrowheads="1"/>
          </p:cNvSpPr>
          <p:nvPr/>
        </p:nvSpPr>
        <p:spPr bwMode="auto">
          <a:xfrm>
            <a:off x="236538" y="6518275"/>
            <a:ext cx="2509837" cy="201613"/>
          </a:xfrm>
          <a:prstGeom prst="rect">
            <a:avLst/>
          </a:prstGeom>
          <a:noFill/>
          <a:ln w="9525" algn="ctr">
            <a:noFill/>
            <a:miter lim="800000"/>
            <a:headEnd/>
            <a:tailEnd/>
          </a:ln>
        </p:spPr>
        <p:txBody>
          <a:bodyPr anchor="b">
            <a:spAutoFit/>
          </a:bodyPr>
          <a:lstStyle/>
          <a:p>
            <a:pPr marL="342900" indent="-342900" algn="l">
              <a:lnSpc>
                <a:spcPct val="90000"/>
              </a:lnSpc>
              <a:buNone/>
            </a:pPr>
            <a:r>
              <a:rPr lang="de-CH" sz="800" b="0" i="0">
                <a:solidFill>
                  <a:srgbClr val="CEC7C0"/>
                </a:solidFill>
                <a:latin typeface="Arial"/>
                <a:ea typeface="+mn-ea"/>
                <a:cs typeface="Arial"/>
              </a:rPr>
              <a:t>© 2006 SolidWorks Corp. Vertraulich.</a:t>
            </a:r>
          </a:p>
        </p:txBody>
      </p:sp>
      <p:pic>
        <p:nvPicPr>
          <p:cNvPr id="1031" name="Picture 7" descr="swlogcol"/>
          <p:cNvPicPr>
            <a:picLocks noChangeAspect="1" noChangeArrowheads="1"/>
          </p:cNvPicPr>
          <p:nvPr/>
        </p:nvPicPr>
        <p:blipFill>
          <a:blip r:embed="rId15" cstate="print"/>
          <a:srcRect/>
          <a:stretch>
            <a:fillRect/>
          </a:stretch>
        </p:blipFill>
        <p:spPr bwMode="auto">
          <a:xfrm>
            <a:off x="7983538" y="306388"/>
            <a:ext cx="1023937" cy="5588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52"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Lst>
  <p:transition>
    <p:wipe dir="r"/>
  </p:transition>
  <p:timing>
    <p:tnLst>
      <p:par>
        <p:cTn id="1" dur="indefinite" restart="never" nodeType="tmRoot"/>
      </p:par>
    </p:tnLst>
  </p:timing>
  <p:txStyles>
    <p:titleStyle>
      <a:lvl1pPr algn="l" rtl="0" eaLnBrk="0" fontAlgn="base" hangingPunct="0">
        <a:lnSpc>
          <a:spcPct val="95000"/>
        </a:lnSpc>
        <a:spcBef>
          <a:spcPct val="0"/>
        </a:spcBef>
        <a:spcAft>
          <a:spcPct val="0"/>
        </a:spcAft>
        <a:defRPr sz="2800">
          <a:solidFill>
            <a:schemeClr val="tx1"/>
          </a:solidFill>
          <a:latin typeface="+mj-lt"/>
          <a:ea typeface="+mj-ea"/>
          <a:cs typeface="+mj-cs"/>
        </a:defRPr>
      </a:lvl1pPr>
      <a:lvl2pPr algn="l" rtl="0" eaLnBrk="0" fontAlgn="base" hangingPunct="0">
        <a:lnSpc>
          <a:spcPct val="95000"/>
        </a:lnSpc>
        <a:spcBef>
          <a:spcPct val="0"/>
        </a:spcBef>
        <a:spcAft>
          <a:spcPct val="0"/>
        </a:spcAft>
        <a:defRPr sz="2800">
          <a:solidFill>
            <a:schemeClr val="tx1"/>
          </a:solidFill>
          <a:latin typeface="Arial" charset="0"/>
        </a:defRPr>
      </a:lvl2pPr>
      <a:lvl3pPr algn="l" rtl="0" eaLnBrk="0" fontAlgn="base" hangingPunct="0">
        <a:lnSpc>
          <a:spcPct val="95000"/>
        </a:lnSpc>
        <a:spcBef>
          <a:spcPct val="0"/>
        </a:spcBef>
        <a:spcAft>
          <a:spcPct val="0"/>
        </a:spcAft>
        <a:defRPr sz="2800">
          <a:solidFill>
            <a:schemeClr val="tx1"/>
          </a:solidFill>
          <a:latin typeface="Arial" charset="0"/>
        </a:defRPr>
      </a:lvl3pPr>
      <a:lvl4pPr algn="l" rtl="0" eaLnBrk="0" fontAlgn="base" hangingPunct="0">
        <a:lnSpc>
          <a:spcPct val="95000"/>
        </a:lnSpc>
        <a:spcBef>
          <a:spcPct val="0"/>
        </a:spcBef>
        <a:spcAft>
          <a:spcPct val="0"/>
        </a:spcAft>
        <a:defRPr sz="2800">
          <a:solidFill>
            <a:schemeClr val="tx1"/>
          </a:solidFill>
          <a:latin typeface="Arial" charset="0"/>
        </a:defRPr>
      </a:lvl4pPr>
      <a:lvl5pPr algn="l" rtl="0" eaLnBrk="0" fontAlgn="base" hangingPunct="0">
        <a:lnSpc>
          <a:spcPct val="95000"/>
        </a:lnSpc>
        <a:spcBef>
          <a:spcPct val="0"/>
        </a:spcBef>
        <a:spcAft>
          <a:spcPct val="0"/>
        </a:spcAft>
        <a:defRPr sz="2800">
          <a:solidFill>
            <a:schemeClr val="tx1"/>
          </a:solidFill>
          <a:latin typeface="Arial" charset="0"/>
        </a:defRPr>
      </a:lvl5pPr>
      <a:lvl6pPr marL="457200" algn="l" rtl="0" fontAlgn="base">
        <a:lnSpc>
          <a:spcPct val="95000"/>
        </a:lnSpc>
        <a:spcBef>
          <a:spcPct val="0"/>
        </a:spcBef>
        <a:spcAft>
          <a:spcPct val="0"/>
        </a:spcAft>
        <a:defRPr sz="2800">
          <a:solidFill>
            <a:schemeClr val="tx1"/>
          </a:solidFill>
          <a:latin typeface="Arial" charset="0"/>
        </a:defRPr>
      </a:lvl6pPr>
      <a:lvl7pPr marL="914400" algn="l" rtl="0" fontAlgn="base">
        <a:lnSpc>
          <a:spcPct val="95000"/>
        </a:lnSpc>
        <a:spcBef>
          <a:spcPct val="0"/>
        </a:spcBef>
        <a:spcAft>
          <a:spcPct val="0"/>
        </a:spcAft>
        <a:defRPr sz="2800">
          <a:solidFill>
            <a:schemeClr val="tx1"/>
          </a:solidFill>
          <a:latin typeface="Arial" charset="0"/>
        </a:defRPr>
      </a:lvl7pPr>
      <a:lvl8pPr marL="1371600" algn="l" rtl="0" fontAlgn="base">
        <a:lnSpc>
          <a:spcPct val="95000"/>
        </a:lnSpc>
        <a:spcBef>
          <a:spcPct val="0"/>
        </a:spcBef>
        <a:spcAft>
          <a:spcPct val="0"/>
        </a:spcAft>
        <a:defRPr sz="2800">
          <a:solidFill>
            <a:schemeClr val="tx1"/>
          </a:solidFill>
          <a:latin typeface="Arial" charset="0"/>
        </a:defRPr>
      </a:lvl8pPr>
      <a:lvl9pPr marL="1828800" algn="l" rtl="0" fontAlgn="base">
        <a:lnSpc>
          <a:spcPct val="95000"/>
        </a:lnSpc>
        <a:spcBef>
          <a:spcPct val="0"/>
        </a:spcBef>
        <a:spcAft>
          <a:spcPct val="0"/>
        </a:spcAft>
        <a:defRPr sz="2800">
          <a:solidFill>
            <a:schemeClr val="tx1"/>
          </a:solidFill>
          <a:latin typeface="Arial" charset="0"/>
        </a:defRPr>
      </a:lvl9pPr>
    </p:titleStyle>
    <p:bodyStyle>
      <a:lvl1pPr marL="234950" indent="-234950" algn="l" rtl="0" eaLnBrk="0" fontAlgn="base" hangingPunct="0">
        <a:lnSpc>
          <a:spcPct val="95000"/>
        </a:lnSpc>
        <a:spcBef>
          <a:spcPct val="50000"/>
        </a:spcBef>
        <a:spcAft>
          <a:spcPct val="0"/>
        </a:spcAft>
        <a:buClr>
          <a:schemeClr val="accent1"/>
        </a:buClr>
        <a:buFont typeface="Wingdings" pitchFamily="2" charset="2"/>
        <a:buChar char="§"/>
        <a:defRPr sz="2400">
          <a:solidFill>
            <a:schemeClr val="tx1"/>
          </a:solidFill>
          <a:latin typeface="+mn-lt"/>
          <a:ea typeface="+mn-ea"/>
          <a:cs typeface="+mn-cs"/>
        </a:defRPr>
      </a:lvl1pPr>
      <a:lvl2pPr marL="635000" indent="-285750" algn="l" rtl="0" eaLnBrk="0" fontAlgn="base" hangingPunct="0">
        <a:lnSpc>
          <a:spcPct val="90000"/>
        </a:lnSpc>
        <a:spcBef>
          <a:spcPct val="25000"/>
        </a:spcBef>
        <a:spcAft>
          <a:spcPct val="0"/>
        </a:spcAft>
        <a:buClr>
          <a:schemeClr val="accent1"/>
        </a:buClr>
        <a:buFont typeface="Arial" charset="0"/>
        <a:buChar char="–"/>
        <a:defRPr sz="2000">
          <a:solidFill>
            <a:schemeClr val="tx1"/>
          </a:solidFill>
          <a:latin typeface="+mn-lt"/>
        </a:defRPr>
      </a:lvl2pPr>
      <a:lvl3pPr marL="977900" indent="-228600" algn="l" rtl="0" eaLnBrk="0" fontAlgn="base" hangingPunct="0">
        <a:lnSpc>
          <a:spcPct val="90000"/>
        </a:lnSpc>
        <a:spcBef>
          <a:spcPct val="25000"/>
        </a:spcBef>
        <a:spcAft>
          <a:spcPct val="0"/>
        </a:spcAft>
        <a:buClr>
          <a:schemeClr val="accent1"/>
        </a:buClr>
        <a:buFont typeface="Wingdings" pitchFamily="2" charset="2"/>
        <a:buChar char="§"/>
        <a:defRPr>
          <a:solidFill>
            <a:schemeClr val="tx1"/>
          </a:solidFill>
          <a:latin typeface="+mn-lt"/>
        </a:defRPr>
      </a:lvl3pPr>
      <a:lvl4pPr marL="1320800" indent="-228600" algn="l" rtl="0" eaLnBrk="0" fontAlgn="base" hangingPunct="0">
        <a:lnSpc>
          <a:spcPct val="90000"/>
        </a:lnSpc>
        <a:spcBef>
          <a:spcPct val="25000"/>
        </a:spcBef>
        <a:spcAft>
          <a:spcPct val="0"/>
        </a:spcAft>
        <a:buClr>
          <a:schemeClr val="accent1"/>
        </a:buClr>
        <a:buFont typeface="Arial" charset="0"/>
        <a:buChar char="–"/>
        <a:defRPr>
          <a:solidFill>
            <a:schemeClr val="tx1"/>
          </a:solidFill>
          <a:latin typeface="+mn-lt"/>
        </a:defRPr>
      </a:lvl4pPr>
      <a:lvl5pPr marL="1663700" indent="-228600" algn="l" rtl="0" eaLnBrk="0" fontAlgn="base" hangingPunct="0">
        <a:lnSpc>
          <a:spcPct val="90000"/>
        </a:lnSpc>
        <a:spcBef>
          <a:spcPct val="25000"/>
        </a:spcBef>
        <a:spcAft>
          <a:spcPct val="0"/>
        </a:spcAft>
        <a:buClr>
          <a:schemeClr val="accent1"/>
        </a:buClr>
        <a:buFont typeface="Wingdings" pitchFamily="2" charset="2"/>
        <a:buChar char="§"/>
        <a:defRPr>
          <a:solidFill>
            <a:schemeClr val="tx1"/>
          </a:solidFill>
          <a:latin typeface="+mn-lt"/>
        </a:defRPr>
      </a:lvl5pPr>
      <a:lvl6pPr marL="2120900" indent="-228600" algn="l" rtl="0" fontAlgn="base">
        <a:lnSpc>
          <a:spcPct val="90000"/>
        </a:lnSpc>
        <a:spcBef>
          <a:spcPct val="25000"/>
        </a:spcBef>
        <a:spcAft>
          <a:spcPct val="0"/>
        </a:spcAft>
        <a:buClr>
          <a:schemeClr val="accent1"/>
        </a:buClr>
        <a:buFont typeface="Wingdings" pitchFamily="2" charset="2"/>
        <a:buChar char="§"/>
        <a:defRPr>
          <a:solidFill>
            <a:schemeClr val="tx1"/>
          </a:solidFill>
          <a:latin typeface="+mn-lt"/>
        </a:defRPr>
      </a:lvl6pPr>
      <a:lvl7pPr marL="2578100" indent="-228600" algn="l" rtl="0" fontAlgn="base">
        <a:lnSpc>
          <a:spcPct val="90000"/>
        </a:lnSpc>
        <a:spcBef>
          <a:spcPct val="25000"/>
        </a:spcBef>
        <a:spcAft>
          <a:spcPct val="0"/>
        </a:spcAft>
        <a:buClr>
          <a:schemeClr val="accent1"/>
        </a:buClr>
        <a:buFont typeface="Wingdings" pitchFamily="2" charset="2"/>
        <a:buChar char="§"/>
        <a:defRPr>
          <a:solidFill>
            <a:schemeClr val="tx1"/>
          </a:solidFill>
          <a:latin typeface="+mn-lt"/>
        </a:defRPr>
      </a:lvl7pPr>
      <a:lvl8pPr marL="3035300" indent="-228600" algn="l" rtl="0" fontAlgn="base">
        <a:lnSpc>
          <a:spcPct val="90000"/>
        </a:lnSpc>
        <a:spcBef>
          <a:spcPct val="25000"/>
        </a:spcBef>
        <a:spcAft>
          <a:spcPct val="0"/>
        </a:spcAft>
        <a:buClr>
          <a:schemeClr val="accent1"/>
        </a:buClr>
        <a:buFont typeface="Wingdings" pitchFamily="2" charset="2"/>
        <a:buChar char="§"/>
        <a:defRPr>
          <a:solidFill>
            <a:schemeClr val="tx1"/>
          </a:solidFill>
          <a:latin typeface="+mn-lt"/>
        </a:defRPr>
      </a:lvl8pPr>
      <a:lvl9pPr marL="3492500" indent="-228600" algn="l" rtl="0" fontAlgn="base">
        <a:lnSpc>
          <a:spcPct val="90000"/>
        </a:lnSpc>
        <a:spcBef>
          <a:spcPct val="25000"/>
        </a:spcBef>
        <a:spcAft>
          <a:spcPct val="0"/>
        </a:spcAft>
        <a:buClr>
          <a:schemeClr val="accent1"/>
        </a:buClr>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Espace réservé du titre 1"/>
          <p:cNvSpPr>
            <a:spLocks noGrp="1"/>
          </p:cNvSpPr>
          <p:nvPr>
            <p:ph type="title"/>
          </p:nvPr>
        </p:nvSpPr>
        <p:spPr bwMode="auto">
          <a:xfrm>
            <a:off x="900113" y="401638"/>
            <a:ext cx="6500812" cy="5492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Main Title</a:t>
            </a:r>
          </a:p>
        </p:txBody>
      </p:sp>
      <p:sp>
        <p:nvSpPr>
          <p:cNvPr id="2051" name="Espace réservé du texte 2"/>
          <p:cNvSpPr>
            <a:spLocks noGrp="1"/>
          </p:cNvSpPr>
          <p:nvPr>
            <p:ph type="body" idx="1"/>
          </p:nvPr>
        </p:nvSpPr>
        <p:spPr bwMode="auto">
          <a:xfrm>
            <a:off x="900113" y="1797050"/>
            <a:ext cx="7891462" cy="436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endParaRPr lang="en-US" smtClean="0"/>
          </a:p>
          <a:p>
            <a:pPr lvl="2"/>
            <a:r>
              <a:rPr lang="en-US" smtClean="0"/>
              <a:t>Third level</a:t>
            </a:r>
          </a:p>
          <a:p>
            <a:pPr lvl="3"/>
            <a:r>
              <a:rPr lang="en-US" smtClean="0"/>
              <a:t>Forth level</a:t>
            </a:r>
          </a:p>
          <a:p>
            <a:pPr lvl="4"/>
            <a:r>
              <a:rPr lang="en-US" smtClean="0"/>
              <a:t>Fifth level</a:t>
            </a:r>
          </a:p>
        </p:txBody>
      </p:sp>
      <p:sp>
        <p:nvSpPr>
          <p:cNvPr id="9" name="Espace réservé du numéro de diapositive 5"/>
          <p:cNvSpPr txBox="1">
            <a:spLocks/>
          </p:cNvSpPr>
          <p:nvPr/>
        </p:nvSpPr>
        <p:spPr>
          <a:xfrm>
            <a:off x="4191000" y="6492875"/>
            <a:ext cx="693738" cy="365125"/>
          </a:xfrm>
          <a:prstGeom prst="rect">
            <a:avLst/>
          </a:prstGeom>
        </p:spPr>
        <p:txBody>
          <a:bodyPr/>
          <a:lstStyle/>
          <a:p>
            <a:pPr algn="ctr">
              <a:buNone/>
            </a:pPr>
            <a:fld id="{4700B582-A5FA-4871-8218-0A17FDD22AA7}" type="slidenum">
              <a:rPr lang="de-CH" sz="1000" b="0" i="0">
                <a:solidFill>
                  <a:srgbClr val="A6A6A6"/>
                </a:solidFill>
                <a:latin typeface="Arial"/>
                <a:ea typeface="+mn-ea"/>
                <a:cs typeface="Arial"/>
              </a:rPr>
              <a:pPr algn="ctr">
                <a:buNone/>
              </a:pPr>
              <a:t>‹#›</a:t>
            </a:fld>
            <a:endParaRPr lang="fr-FR" sz="1000">
              <a:solidFill>
                <a:srgbClr val="A6A6A6"/>
              </a:solidFill>
              <a:cs typeface="Arial" charset="0"/>
            </a:endParaRPr>
          </a:p>
        </p:txBody>
      </p:sp>
      <p:pic>
        <p:nvPicPr>
          <p:cNvPr id="2053" name="Picture 10" descr="Emblem_3DS_RGBcolor.png"/>
          <p:cNvPicPr>
            <a:picLocks noChangeAspect="1"/>
          </p:cNvPicPr>
          <p:nvPr/>
        </p:nvPicPr>
        <p:blipFill>
          <a:blip r:embed="rId23" cstate="print"/>
          <a:srcRect/>
          <a:stretch>
            <a:fillRect/>
          </a:stretch>
        </p:blipFill>
        <p:spPr bwMode="auto">
          <a:xfrm>
            <a:off x="107950" y="6242050"/>
            <a:ext cx="536575" cy="500063"/>
          </a:xfrm>
          <a:prstGeom prst="rect">
            <a:avLst/>
          </a:prstGeom>
          <a:noFill/>
          <a:ln w="9525">
            <a:noFill/>
            <a:miter lim="800000"/>
            <a:headEnd/>
            <a:tailEnd/>
          </a:ln>
        </p:spPr>
      </p:pic>
      <p:pic>
        <p:nvPicPr>
          <p:cNvPr id="2054" name="Picture 8" descr="Bouton_charte_clic.png"/>
          <p:cNvPicPr>
            <a:picLocks noChangeAspect="1"/>
          </p:cNvPicPr>
          <p:nvPr/>
        </p:nvPicPr>
        <p:blipFill>
          <a:blip r:embed="rId24" cstate="print"/>
          <a:srcRect/>
          <a:stretch>
            <a:fillRect/>
          </a:stretch>
        </p:blipFill>
        <p:spPr bwMode="auto">
          <a:xfrm>
            <a:off x="395288" y="427038"/>
            <a:ext cx="461962" cy="600075"/>
          </a:xfrm>
          <a:prstGeom prst="rect">
            <a:avLst/>
          </a:prstGeom>
          <a:noFill/>
          <a:ln w="9525">
            <a:noFill/>
            <a:miter lim="800000"/>
            <a:headEnd/>
            <a:tailEnd/>
          </a:ln>
        </p:spPr>
      </p:pic>
      <p:sp>
        <p:nvSpPr>
          <p:cNvPr id="13" name="TextBox 12"/>
          <p:cNvSpPr txBox="1"/>
          <p:nvPr/>
        </p:nvSpPr>
        <p:spPr>
          <a:xfrm rot="16200000">
            <a:off x="-3279775" y="3332163"/>
            <a:ext cx="6861175" cy="200025"/>
          </a:xfrm>
          <a:prstGeom prst="rect">
            <a:avLst/>
          </a:prstGeom>
          <a:noFill/>
        </p:spPr>
        <p:txBody>
          <a:bodyPr>
            <a:spAutoFit/>
          </a:bodyPr>
          <a:lstStyle/>
          <a:p>
            <a:pPr algn="ctr">
              <a:buNone/>
            </a:pPr>
            <a:r>
              <a:rPr lang="el-GR" sz="700" b="0" i="0">
                <a:solidFill>
                  <a:srgbClr val="A6A6A6"/>
                </a:solidFill>
                <a:latin typeface="Arial Narrow"/>
                <a:ea typeface="+mn-ea"/>
                <a:cs typeface="Arial"/>
              </a:rPr>
              <a:t>Ι</a:t>
            </a:r>
            <a:r>
              <a:rPr lang="fr-FR" sz="700" b="0" i="0">
                <a:solidFill>
                  <a:srgbClr val="A6A6A6"/>
                </a:solidFill>
                <a:latin typeface="Arial Narrow"/>
                <a:ea typeface="+mn-ea"/>
                <a:cs typeface="Arial"/>
              </a:rPr>
              <a:t> © Dassault Systèmes </a:t>
            </a:r>
            <a:r>
              <a:rPr lang="el-GR" sz="700" b="0" i="0">
                <a:solidFill>
                  <a:srgbClr val="A6A6A6"/>
                </a:solidFill>
                <a:latin typeface="Arial Narrow"/>
                <a:ea typeface="+mn-ea"/>
                <a:cs typeface="Arial"/>
              </a:rPr>
              <a:t>Ι</a:t>
            </a:r>
            <a:r>
              <a:rPr lang="fr-FR" sz="700" b="0" i="0">
                <a:solidFill>
                  <a:srgbClr val="A6A6A6"/>
                </a:solidFill>
                <a:latin typeface="Arial Narrow"/>
                <a:ea typeface="+mn-ea"/>
                <a:cs typeface="Arial"/>
              </a:rPr>
              <a:t> </a:t>
            </a:r>
            <a:r>
              <a:rPr lang="en-US" sz="700" b="0" i="0">
                <a:solidFill>
                  <a:srgbClr val="A6A6A6"/>
                </a:solidFill>
                <a:latin typeface="Arial Narrow"/>
                <a:ea typeface="+mn-ea"/>
                <a:cs typeface="Arial"/>
              </a:rPr>
              <a:t>Vertrauliche</a:t>
            </a:r>
            <a:r>
              <a:rPr lang="fr-FR" sz="700" b="0" i="0">
                <a:solidFill>
                  <a:srgbClr val="A6A6A6"/>
                </a:solidFill>
                <a:latin typeface="Arial Narrow"/>
                <a:ea typeface="+mn-ea"/>
                <a:cs typeface="Arial"/>
              </a:rPr>
              <a:t> Informationen </a:t>
            </a:r>
            <a:r>
              <a:rPr lang="el-GR" sz="700" b="0" i="0">
                <a:solidFill>
                  <a:srgbClr val="A6A6A6"/>
                </a:solidFill>
                <a:latin typeface="Arial Narrow"/>
                <a:ea typeface="+mn-ea"/>
                <a:cs typeface="Arial"/>
              </a:rPr>
              <a:t>Ι</a:t>
            </a:r>
            <a:endParaRPr lang="fr-FR" sz="700">
              <a:solidFill>
                <a:srgbClr val="A6A6A6"/>
              </a:solidFill>
              <a:latin typeface="Arial Narrow" pitchFamily="34" charset="0"/>
            </a:endParaRPr>
          </a:p>
        </p:txBody>
      </p:sp>
      <p:sp>
        <p:nvSpPr>
          <p:cNvPr id="11" name="Rectangle 10"/>
          <p:cNvSpPr/>
          <p:nvPr/>
        </p:nvSpPr>
        <p:spPr>
          <a:xfrm>
            <a:off x="6307392" y="6309320"/>
            <a:ext cx="2843808" cy="563079"/>
          </a:xfrm>
          <a:prstGeom prst="rect">
            <a:avLst/>
          </a:prstGeom>
          <a:gradFill flip="none" rotWithShape="1">
            <a:gsLst>
              <a:gs pos="51000">
                <a:srgbClr val="DA291C"/>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fr-FR">
              <a:solidFill>
                <a:srgbClr val="FFFFFF"/>
              </a:solidFill>
            </a:endParaRPr>
          </a:p>
        </p:txBody>
      </p:sp>
      <p:pic>
        <p:nvPicPr>
          <p:cNvPr id="2059" name="Picture 14"/>
          <p:cNvPicPr>
            <a:picLocks noChangeAspect="1"/>
          </p:cNvPicPr>
          <p:nvPr/>
        </p:nvPicPr>
        <p:blipFill>
          <a:blip r:embed="rId25" cstate="print"/>
          <a:srcRect/>
          <a:stretch>
            <a:fillRect/>
          </a:stretch>
        </p:blipFill>
        <p:spPr bwMode="auto">
          <a:xfrm>
            <a:off x="7486650" y="6323013"/>
            <a:ext cx="1671638" cy="5302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53" r:id="rId1"/>
    <p:sldLayoutId id="2147483842" r:id="rId2"/>
    <p:sldLayoutId id="2147483843" r:id="rId3"/>
    <p:sldLayoutId id="2147483844" r:id="rId4"/>
    <p:sldLayoutId id="2147483845" r:id="rId5"/>
    <p:sldLayoutId id="2147483854" r:id="rId6"/>
    <p:sldLayoutId id="2147483846" r:id="rId7"/>
    <p:sldLayoutId id="2147483847" r:id="rId8"/>
    <p:sldLayoutId id="2147483848" r:id="rId9"/>
    <p:sldLayoutId id="2147483849" r:id="rId10"/>
    <p:sldLayoutId id="2147483855" r:id="rId11"/>
    <p:sldLayoutId id="2147483856" r:id="rId12"/>
    <p:sldLayoutId id="2147483857" r:id="rId13"/>
    <p:sldLayoutId id="2147483858" r:id="rId14"/>
    <p:sldLayoutId id="2147483859" r:id="rId15"/>
    <p:sldLayoutId id="2147483860" r:id="rId16"/>
    <p:sldLayoutId id="2147483861" r:id="rId17"/>
    <p:sldLayoutId id="2147483862" r:id="rId18"/>
    <p:sldLayoutId id="2147483863" r:id="rId19"/>
    <p:sldLayoutId id="2147483850" r:id="rId20"/>
    <p:sldLayoutId id="2147483851" r:id="rId21"/>
  </p:sldLayoutIdLst>
  <p:transition>
    <p:wipe dir="r"/>
  </p:transition>
  <p:timing>
    <p:tnLst>
      <p:par>
        <p:cTn id="1" dur="indefinite" restart="never" nodeType="tmRoot"/>
      </p:par>
    </p:tnLst>
  </p:timing>
  <p:txStyles>
    <p:titleStyle>
      <a:lvl1pPr algn="l" rtl="0" eaLnBrk="0" fontAlgn="base" hangingPunct="0">
        <a:spcBef>
          <a:spcPct val="0"/>
        </a:spcBef>
        <a:spcAft>
          <a:spcPct val="0"/>
        </a:spcAft>
        <a:defRPr sz="3000" b="1" kern="1200">
          <a:solidFill>
            <a:schemeClr val="tx1"/>
          </a:solidFill>
          <a:latin typeface="Arial Narrow" pitchFamily="34" charset="0"/>
          <a:ea typeface="+mj-ea"/>
          <a:cs typeface="+mj-cs"/>
        </a:defRPr>
      </a:lvl1pPr>
      <a:lvl2pPr algn="l" rtl="0" eaLnBrk="0" fontAlgn="base" hangingPunct="0">
        <a:spcBef>
          <a:spcPct val="0"/>
        </a:spcBef>
        <a:spcAft>
          <a:spcPct val="0"/>
        </a:spcAft>
        <a:defRPr sz="3000" b="1">
          <a:solidFill>
            <a:schemeClr val="tx1"/>
          </a:solidFill>
          <a:latin typeface="Arial Narrow" pitchFamily="34" charset="0"/>
        </a:defRPr>
      </a:lvl2pPr>
      <a:lvl3pPr algn="l" rtl="0" eaLnBrk="0" fontAlgn="base" hangingPunct="0">
        <a:spcBef>
          <a:spcPct val="0"/>
        </a:spcBef>
        <a:spcAft>
          <a:spcPct val="0"/>
        </a:spcAft>
        <a:defRPr sz="3000" b="1">
          <a:solidFill>
            <a:schemeClr val="tx1"/>
          </a:solidFill>
          <a:latin typeface="Arial Narrow" pitchFamily="34" charset="0"/>
        </a:defRPr>
      </a:lvl3pPr>
      <a:lvl4pPr algn="l" rtl="0" eaLnBrk="0" fontAlgn="base" hangingPunct="0">
        <a:spcBef>
          <a:spcPct val="0"/>
        </a:spcBef>
        <a:spcAft>
          <a:spcPct val="0"/>
        </a:spcAft>
        <a:defRPr sz="3000" b="1">
          <a:solidFill>
            <a:schemeClr val="tx1"/>
          </a:solidFill>
          <a:latin typeface="Arial Narrow" pitchFamily="34" charset="0"/>
        </a:defRPr>
      </a:lvl4pPr>
      <a:lvl5pPr algn="l" rtl="0" eaLnBrk="0" fontAlgn="base" hangingPunct="0">
        <a:spcBef>
          <a:spcPct val="0"/>
        </a:spcBef>
        <a:spcAft>
          <a:spcPct val="0"/>
        </a:spcAft>
        <a:defRPr sz="3000" b="1">
          <a:solidFill>
            <a:schemeClr val="tx1"/>
          </a:solidFill>
          <a:latin typeface="Arial Narrow" pitchFamily="34" charset="0"/>
        </a:defRPr>
      </a:lvl5pPr>
      <a:lvl6pPr marL="457200" algn="l" rtl="0" fontAlgn="base">
        <a:spcBef>
          <a:spcPct val="0"/>
        </a:spcBef>
        <a:spcAft>
          <a:spcPct val="0"/>
        </a:spcAft>
        <a:defRPr sz="3000" b="1">
          <a:solidFill>
            <a:schemeClr val="tx1"/>
          </a:solidFill>
          <a:latin typeface="Arial Narrow" pitchFamily="34" charset="0"/>
        </a:defRPr>
      </a:lvl6pPr>
      <a:lvl7pPr marL="914400" algn="l" rtl="0" fontAlgn="base">
        <a:spcBef>
          <a:spcPct val="0"/>
        </a:spcBef>
        <a:spcAft>
          <a:spcPct val="0"/>
        </a:spcAft>
        <a:defRPr sz="3000" b="1">
          <a:solidFill>
            <a:schemeClr val="tx1"/>
          </a:solidFill>
          <a:latin typeface="Arial Narrow" pitchFamily="34" charset="0"/>
        </a:defRPr>
      </a:lvl7pPr>
      <a:lvl8pPr marL="1371600" algn="l" rtl="0" fontAlgn="base">
        <a:spcBef>
          <a:spcPct val="0"/>
        </a:spcBef>
        <a:spcAft>
          <a:spcPct val="0"/>
        </a:spcAft>
        <a:defRPr sz="3000" b="1">
          <a:solidFill>
            <a:schemeClr val="tx1"/>
          </a:solidFill>
          <a:latin typeface="Arial Narrow" pitchFamily="34" charset="0"/>
        </a:defRPr>
      </a:lvl8pPr>
      <a:lvl9pPr marL="1828800" algn="l" rtl="0" fontAlgn="base">
        <a:spcBef>
          <a:spcPct val="0"/>
        </a:spcBef>
        <a:spcAft>
          <a:spcPct val="0"/>
        </a:spcAft>
        <a:defRPr sz="3000" b="1">
          <a:solidFill>
            <a:schemeClr val="tx1"/>
          </a:solidFill>
          <a:latin typeface="Arial Narrow" pitchFamily="34" charset="0"/>
        </a:defRPr>
      </a:lvl9pPr>
    </p:titleStyle>
    <p:bodyStyle>
      <a:lvl1pPr marL="342900" indent="-342900" algn="l" rtl="0" eaLnBrk="0" fontAlgn="base" hangingPunct="0">
        <a:spcBef>
          <a:spcPct val="20000"/>
        </a:spcBef>
        <a:spcAft>
          <a:spcPct val="0"/>
        </a:spcAft>
        <a:buFont typeface="Wingdings" pitchFamily="2" charset="2"/>
        <a:buChar char="§"/>
        <a:defRPr sz="2400" kern="1200">
          <a:solidFill>
            <a:schemeClr val="tx1"/>
          </a:solidFill>
          <a:latin typeface="Arial Narrow" pitchFamily="34" charset="0"/>
          <a:ea typeface="+mn-ea"/>
          <a:cs typeface="+mn-cs"/>
        </a:defRPr>
      </a:lvl1pPr>
      <a:lvl2pPr marL="742950" indent="-285750" algn="l" rtl="0" eaLnBrk="0" fontAlgn="base" hangingPunct="0">
        <a:spcBef>
          <a:spcPct val="20000"/>
        </a:spcBef>
        <a:spcAft>
          <a:spcPct val="0"/>
        </a:spcAft>
        <a:buFont typeface="Wingdings" pitchFamily="2" charset="2"/>
        <a:buChar char="§"/>
        <a:defRPr sz="2400" kern="1200">
          <a:solidFill>
            <a:schemeClr val="tx1"/>
          </a:solidFill>
          <a:latin typeface="Arial Narrow" pitchFamily="34" charset="0"/>
          <a:ea typeface="+mn-ea"/>
          <a:cs typeface="+mn-cs"/>
        </a:defRPr>
      </a:lvl2pPr>
      <a:lvl3pPr marL="1143000" indent="-228600" algn="l" rtl="0" eaLnBrk="0" fontAlgn="base" hangingPunct="0">
        <a:spcBef>
          <a:spcPct val="20000"/>
        </a:spcBef>
        <a:spcAft>
          <a:spcPct val="0"/>
        </a:spcAft>
        <a:buFont typeface="Courier New" pitchFamily="49" charset="0"/>
        <a:buChar char="o"/>
        <a:defRPr sz="2000" kern="1200">
          <a:solidFill>
            <a:schemeClr val="tx1"/>
          </a:solidFill>
          <a:latin typeface="Arial Narrow" pitchFamily="34" charset="0"/>
          <a:ea typeface="+mn-ea"/>
          <a:cs typeface="+mn-cs"/>
        </a:defRPr>
      </a:lvl3pPr>
      <a:lvl4pPr marL="1600200" indent="-228600" algn="l" rtl="0" eaLnBrk="0" fontAlgn="base" hangingPunct="0">
        <a:spcBef>
          <a:spcPct val="200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image" Target="../media/image21.png"/><Relationship Id="rId1" Type="http://schemas.openxmlformats.org/officeDocument/2006/relationships/slideLayout" Target="../slideLayouts/slideLayout32.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7.png"/><Relationship Id="rId1" Type="http://schemas.openxmlformats.org/officeDocument/2006/relationships/slideLayout" Target="../slideLayouts/slideLayout32.xml"/><Relationship Id="rId5" Type="http://schemas.openxmlformats.org/officeDocument/2006/relationships/image" Target="../media/image12.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2.xml"/><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Layout" Target="../slideLayouts/slideLayout32.xml"/><Relationship Id="rId5" Type="http://schemas.openxmlformats.org/officeDocument/2006/relationships/image" Target="../media/image12.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838200" y="1441450"/>
            <a:ext cx="7766050" cy="549275"/>
          </a:xfrm>
        </p:spPr>
        <p:txBody>
          <a:bodyPr/>
          <a:lstStyle/>
          <a:p>
            <a:pPr algn="r">
              <a:spcBef>
                <a:spcPct val="0"/>
              </a:spcBef>
              <a:buNone/>
            </a:pPr>
            <a:r>
              <a:rPr lang="de-CH" sz="3600" b="0" i="0" u="none" strike="noStrike" spc="0" baseline="0">
                <a:ln>
                  <a:noFill/>
                </a:ln>
                <a:solidFill>
                  <a:srgbClr val="4B575F"/>
                </a:solidFill>
                <a:effectLst/>
                <a:latin typeface="Arial Narrow"/>
                <a:ea typeface="+mj-ea"/>
                <a:cs typeface="+mj-cs"/>
              </a:rPr>
              <a:t>SolidWorks Simulation</a:t>
            </a:r>
            <a:br>
              <a:rPr lang="de-CH" sz="3600" b="0" i="0" u="none" strike="noStrike" spc="0" baseline="0">
                <a:ln>
                  <a:noFill/>
                </a:ln>
                <a:solidFill>
                  <a:srgbClr val="4B575F"/>
                </a:solidFill>
                <a:effectLst/>
                <a:latin typeface="Arial Narrow"/>
                <a:ea typeface="+mj-ea"/>
                <a:cs typeface="+mj-cs"/>
              </a:rPr>
            </a:br>
            <a:r>
              <a:rPr lang="de-CH" sz="3600" b="0" i="0" u="none" strike="noStrike" spc="0" baseline="0">
                <a:ln>
                  <a:noFill/>
                </a:ln>
                <a:solidFill>
                  <a:srgbClr val="4B575F"/>
                </a:solidFill>
                <a:effectLst/>
                <a:latin typeface="Arial Narrow"/>
                <a:ea typeface="+mj-ea"/>
                <a:cs typeface="+mj-cs"/>
              </a:rPr>
              <a:t>Überblick über die Finite-Elemente-Analyse</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j-ea"/>
                <a:cs typeface="+mj-cs"/>
              </a:rPr>
              <a:t>Arten von Analysen: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Statische Analyse oder Spannungsanalyse</a:t>
            </a:r>
          </a:p>
        </p:txBody>
      </p:sp>
      <p:sp>
        <p:nvSpPr>
          <p:cNvPr id="24579" name="Rectangle 3"/>
          <p:cNvSpPr>
            <a:spLocks noGrp="1" noChangeArrowheads="1"/>
          </p:cNvSpPr>
          <p:nvPr>
            <p:ph idx="1"/>
          </p:nvPr>
        </p:nvSpPr>
        <p:spPr>
          <a:xfrm>
            <a:off x="304800" y="1371600"/>
            <a:ext cx="8534400" cy="5257800"/>
          </a:xfrm>
        </p:spPr>
        <p:txBody>
          <a:bodyPr/>
          <a:lstStyle/>
          <a:p>
            <a:pPr marL="342900" indent="-342900" algn="l">
              <a:spcBef>
                <a:spcPts val="1500"/>
              </a:spcBef>
              <a:spcAft>
                <a:spcPct val="0"/>
              </a:spcAft>
              <a:buClr>
                <a:srgbClr val="4B575F"/>
              </a:buClr>
              <a:buFont typeface="Wingdings"/>
              <a:buChar char="§"/>
            </a:pPr>
            <a:r>
              <a:rPr lang="de-CH" sz="2400" b="0" i="0">
                <a:solidFill>
                  <a:srgbClr val="4B575F"/>
                </a:solidFill>
                <a:latin typeface="Arial Narrow"/>
                <a:ea typeface="+mn-ea"/>
                <a:cs typeface="+mn-cs"/>
              </a:rPr>
              <a:t>Dies ist die gängigste Konstruktionsanalyse. Bei dieser Analyse wird von einem linearen Materialverhalten ausgegangen. Trägheitskräfte werden außer Acht gelassen. Der Körper kehrt in seine ursprüngliche Position zurück, wenn die Lasten entfernt werden.</a:t>
            </a:r>
          </a:p>
          <a:p>
            <a:pPr marL="342900" indent="-342900" algn="l">
              <a:spcBef>
                <a:spcPts val="1500"/>
              </a:spcBef>
              <a:spcAft>
                <a:spcPct val="0"/>
              </a:spcAft>
              <a:buClr>
                <a:srgbClr val="4B575F"/>
              </a:buClr>
              <a:buFont typeface="Wingdings"/>
              <a:buChar char="§"/>
            </a:pPr>
            <a:r>
              <a:rPr lang="de-CH" sz="2400" b="0" i="0">
                <a:solidFill>
                  <a:srgbClr val="4B575F"/>
                </a:solidFill>
                <a:latin typeface="Arial Narrow"/>
                <a:ea typeface="+mn-ea"/>
                <a:cs typeface="+mn-cs"/>
              </a:rPr>
              <a:t>Eine statische Analyse berechnet Verschiebungen, Dehnungen, Spannungen und Reaktionskräfte für ein gegebenes Modell.</a:t>
            </a:r>
          </a:p>
          <a:p>
            <a:pPr marL="342900" indent="-342900" algn="l">
              <a:spcBef>
                <a:spcPts val="1500"/>
              </a:spcBef>
              <a:spcAft>
                <a:spcPct val="0"/>
              </a:spcAft>
              <a:buClr>
                <a:srgbClr val="4B575F"/>
              </a:buClr>
              <a:buFont typeface="Wingdings"/>
              <a:buChar char="§"/>
            </a:pPr>
            <a:r>
              <a:rPr lang="de-CH" sz="2400" b="0" i="0">
                <a:solidFill>
                  <a:srgbClr val="4B575F"/>
                </a:solidFill>
                <a:latin typeface="Arial Narrow"/>
                <a:ea typeface="+mn-ea"/>
                <a:cs typeface="+mn-cs"/>
              </a:rPr>
              <a:t>Ein Material versagt, wenn die Spannung ein bestimmtes Ausmaß erreicht. Verschiedene Materialien versagen bei verschiedenen Spannungsstärken. Mit Hilfe der statischen Analyse kann das Versagen verschiedener Materialien getestet werden.</a:t>
            </a: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j-ea"/>
                <a:cs typeface="+mj-cs"/>
              </a:rPr>
              <a:t>Arten von Analysen: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Nichtlineare statische Analyse</a:t>
            </a:r>
          </a:p>
        </p:txBody>
      </p:sp>
      <p:sp>
        <p:nvSpPr>
          <p:cNvPr id="25603" name="AutoShape 4"/>
          <p:cNvSpPr>
            <a:spLocks noGrp="1" noChangeAspect="1" noChangeArrowheads="1"/>
          </p:cNvSpPr>
          <p:nvPr>
            <p:ph idx="1"/>
          </p:nvPr>
        </p:nvSpPr>
        <p:spPr>
          <a:xfrm>
            <a:off x="228600" y="1295400"/>
            <a:ext cx="6019800" cy="762000"/>
          </a:xfrm>
        </p:spPr>
        <p:txBody>
          <a:bodyPr/>
          <a:lstStyle/>
          <a:p>
            <a:pPr marL="342900" indent="-342900" algn="l">
              <a:lnSpc>
                <a:spcPct val="85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Die nichtlineare Analyse wird bei Auftreten einer der folgenden Bedingungen verwendet:</a:t>
            </a:r>
          </a:p>
        </p:txBody>
      </p:sp>
      <p:pic>
        <p:nvPicPr>
          <p:cNvPr id="25604" name="Picture 5" descr="nonlinear"/>
          <p:cNvPicPr>
            <a:picLocks noChangeAspect="1" noChangeArrowheads="1"/>
          </p:cNvPicPr>
          <p:nvPr/>
        </p:nvPicPr>
        <p:blipFill>
          <a:blip r:embed="rId2" cstate="print"/>
          <a:srcRect/>
          <a:stretch>
            <a:fillRect/>
          </a:stretch>
        </p:blipFill>
        <p:spPr bwMode="auto">
          <a:xfrm>
            <a:off x="6324600" y="1371600"/>
            <a:ext cx="2447925" cy="1885950"/>
          </a:xfrm>
          <a:prstGeom prst="rect">
            <a:avLst/>
          </a:prstGeom>
          <a:noFill/>
          <a:ln w="9525">
            <a:solidFill>
              <a:schemeClr val="tx1"/>
            </a:solidFill>
            <a:miter lim="800000"/>
            <a:headEnd/>
            <a:tailEnd/>
          </a:ln>
        </p:spPr>
      </p:pic>
      <p:sp>
        <p:nvSpPr>
          <p:cNvPr id="13317" name="AutoShape 6"/>
          <p:cNvSpPr>
            <a:spLocks noChangeAspect="1" noChangeArrowheads="1"/>
          </p:cNvSpPr>
          <p:nvPr/>
        </p:nvSpPr>
        <p:spPr bwMode="auto">
          <a:xfrm>
            <a:off x="228600" y="2209800"/>
            <a:ext cx="6019800" cy="2133600"/>
          </a:xfrm>
          <a:prstGeom prst="rect">
            <a:avLst/>
          </a:prstGeom>
          <a:noFill/>
          <a:ln>
            <a:noFill/>
          </a:ln>
          <a:extLst>
            <a:ext uri="{909E8E84-426E-40DD-AFC4-6F175D3DCCD1}"/>
            <a:ext uri="{91240B29-F687-4F45-9708-019B960494DF}"/>
          </a:extLst>
        </p:spPr>
        <p:txBody>
          <a:bodyPr/>
          <a:lstStyle/>
          <a:p>
            <a:pPr marL="806409" lvl="1" indent="-457200" algn="l">
              <a:lnSpc>
                <a:spcPts val="2500"/>
              </a:lnSpc>
              <a:spcBef>
                <a:spcPct val="25000"/>
              </a:spcBef>
              <a:buFontTx/>
              <a:buAutoNum type="alphaLcParenR"/>
            </a:pPr>
            <a:r>
              <a:rPr lang="de-CH" sz="2400" b="0" i="0">
                <a:solidFill>
                  <a:schemeClr val="tx1"/>
                </a:solidFill>
                <a:latin typeface="Arial Narrow"/>
                <a:ea typeface="+mn-ea"/>
                <a:cs typeface="+mn-cs"/>
              </a:rPr>
              <a:t>Die Beziehung zwischen Spannung und Dehnung des Materials ist nicht linear.</a:t>
            </a:r>
          </a:p>
          <a:p>
            <a:pPr marL="806409" lvl="1" indent="-457200" algn="l">
              <a:lnSpc>
                <a:spcPts val="2500"/>
              </a:lnSpc>
              <a:spcBef>
                <a:spcPct val="25000"/>
              </a:spcBef>
              <a:buFontTx/>
              <a:buAutoNum type="alphaLcParenR"/>
            </a:pPr>
            <a:r>
              <a:rPr lang="de-CH" sz="2400" b="0" i="0" spc="-30">
                <a:solidFill>
                  <a:schemeClr val="tx1"/>
                </a:solidFill>
                <a:latin typeface="Arial Narrow"/>
                <a:ea typeface="+mn-ea"/>
                <a:cs typeface="+mn-cs"/>
              </a:rPr>
              <a:t>Die induzierten Verschiebungen sind ausreichend groß, um eine Änderung der Steifheit zu bewirken.</a:t>
            </a:r>
          </a:p>
          <a:p>
            <a:pPr marL="806409" lvl="1" indent="-457200" algn="l">
              <a:lnSpc>
                <a:spcPts val="2500"/>
              </a:lnSpc>
              <a:spcBef>
                <a:spcPct val="25000"/>
              </a:spcBef>
              <a:buFontTx/>
              <a:buAutoNum type="alphaLcParenR"/>
            </a:pPr>
            <a:r>
              <a:rPr lang="de-CH" sz="2400" b="0" i="0">
                <a:solidFill>
                  <a:schemeClr val="tx1"/>
                </a:solidFill>
                <a:latin typeface="Arial Narrow"/>
                <a:ea typeface="+mn-ea"/>
                <a:cs typeface="+mn-cs"/>
              </a:rPr>
              <a:t>Die Randbedingungen variieren während der Lasteinwirkung (wie bei Kontaktproblemen).</a:t>
            </a:r>
            <a:endParaRPr lang="en-US" sz="2000" dirty="0">
              <a:latin typeface="Arial Narrow" pitchFamily="34" charset="0"/>
            </a:endParaRPr>
          </a:p>
        </p:txBody>
      </p:sp>
      <p:sp>
        <p:nvSpPr>
          <p:cNvPr id="13318" name="AutoShape 9"/>
          <p:cNvSpPr>
            <a:spLocks noChangeAspect="1" noChangeArrowheads="1"/>
          </p:cNvSpPr>
          <p:nvPr/>
        </p:nvSpPr>
        <p:spPr bwMode="auto">
          <a:xfrm>
            <a:off x="228600" y="4876800"/>
            <a:ext cx="8534400" cy="762000"/>
          </a:xfrm>
          <a:prstGeom prst="rect">
            <a:avLst/>
          </a:prstGeom>
          <a:noFill/>
          <a:ln>
            <a:noFill/>
          </a:ln>
          <a:extLst>
            <a:ext uri="{909E8E84-426E-40DD-AFC4-6F175D3DCCD1}"/>
            <a:ext uri="{91240B29-F687-4F45-9708-019B960494DF}"/>
          </a:extLst>
        </p:spPr>
        <p:txBody>
          <a:bodyPr/>
          <a:lstStyle/>
          <a:p>
            <a:pPr marL="234909" indent="-234909" algn="l">
              <a:lnSpc>
                <a:spcPct val="85000"/>
              </a:lnSpc>
              <a:spcBef>
                <a:spcPct val="50000"/>
              </a:spcBef>
              <a:buFont typeface="Wingdings"/>
              <a:buChar char="§"/>
            </a:pPr>
            <a:r>
              <a:rPr lang="de-CH" sz="2400" b="0" i="0">
                <a:solidFill>
                  <a:schemeClr val="tx1"/>
                </a:solidFill>
                <a:latin typeface="Arial Narrow"/>
                <a:ea typeface="+mn-ea"/>
                <a:cs typeface="+mn-cs"/>
              </a:rPr>
              <a:t>Die nichtlineare Analyse berechnet Spannungen, Verschiebungen, Dehnungen und Reaktionskräfte für alle gewünschten Lastebenen.</a:t>
            </a:r>
          </a:p>
        </p:txBody>
      </p:sp>
      <p:sp>
        <p:nvSpPr>
          <p:cNvPr id="7" name="TextBox 6"/>
          <p:cNvSpPr txBox="1"/>
          <p:nvPr/>
        </p:nvSpPr>
        <p:spPr>
          <a:xfrm rot="16200000">
            <a:off x="5676900" y="2247900"/>
            <a:ext cx="1600200" cy="152400"/>
          </a:xfrm>
          <a:prstGeom prst="rect">
            <a:avLst/>
          </a:prstGeom>
          <a:solidFill>
            <a:schemeClr val="bg1"/>
          </a:solidFill>
        </p:spPr>
        <p:txBody>
          <a:bodyPr wrap="square" lIns="0" tIns="0" rIns="0" bIns="0" rtlCol="0">
            <a:spAutoFit/>
          </a:bodyPr>
          <a:lstStyle/>
          <a:p>
            <a:pPr algn="ctr">
              <a:buNone/>
            </a:pPr>
            <a:r>
              <a:rPr lang="de-CH" sz="1000" b="0" i="0">
                <a:solidFill>
                  <a:srgbClr val="000000"/>
                </a:solidFill>
                <a:latin typeface="Arial"/>
                <a:ea typeface="+mn-ea"/>
                <a:cs typeface="+mn-cs"/>
              </a:rPr>
              <a:t>Allgemeine Kraft</a:t>
            </a:r>
            <a:endParaRPr lang="nl-NL" sz="1000" dirty="0">
              <a:solidFill>
                <a:schemeClr val="tx2"/>
              </a:solidFill>
            </a:endParaRPr>
          </a:p>
        </p:txBody>
      </p:sp>
      <p:sp>
        <p:nvSpPr>
          <p:cNvPr id="8" name="TextBox 7"/>
          <p:cNvSpPr txBox="1"/>
          <p:nvPr/>
        </p:nvSpPr>
        <p:spPr>
          <a:xfrm>
            <a:off x="6727825" y="1698625"/>
            <a:ext cx="838200" cy="153888"/>
          </a:xfrm>
          <a:prstGeom prst="rect">
            <a:avLst/>
          </a:prstGeom>
          <a:solidFill>
            <a:schemeClr val="bg1"/>
          </a:solidFill>
        </p:spPr>
        <p:txBody>
          <a:bodyPr wrap="square" lIns="0" tIns="0" rIns="0" bIns="0" rtlCol="0">
            <a:spAutoFit/>
          </a:bodyPr>
          <a:lstStyle/>
          <a:p>
            <a:pPr algn="r">
              <a:buNone/>
            </a:pPr>
            <a:r>
              <a:rPr lang="de-CH" sz="1000" b="0" i="0">
                <a:solidFill>
                  <a:srgbClr val="000000"/>
                </a:solidFill>
                <a:latin typeface="Arial"/>
                <a:ea typeface="+mn-ea"/>
                <a:cs typeface="+mn-cs"/>
              </a:rPr>
              <a:t>Nichtlinear</a:t>
            </a:r>
            <a:endParaRPr lang="nl-NL" sz="1000" dirty="0">
              <a:solidFill>
                <a:schemeClr val="tx2"/>
              </a:solidFill>
            </a:endParaRPr>
          </a:p>
        </p:txBody>
      </p:sp>
      <p:sp>
        <p:nvSpPr>
          <p:cNvPr id="9" name="TextBox 8"/>
          <p:cNvSpPr txBox="1"/>
          <p:nvPr/>
        </p:nvSpPr>
        <p:spPr>
          <a:xfrm>
            <a:off x="7924800" y="2590800"/>
            <a:ext cx="685800" cy="153888"/>
          </a:xfrm>
          <a:prstGeom prst="rect">
            <a:avLst/>
          </a:prstGeom>
          <a:solidFill>
            <a:schemeClr val="bg1"/>
          </a:solidFill>
        </p:spPr>
        <p:txBody>
          <a:bodyPr wrap="square" lIns="0" tIns="0" rIns="0" bIns="0" rtlCol="0">
            <a:spAutoFit/>
          </a:bodyPr>
          <a:lstStyle/>
          <a:p>
            <a:pPr algn="l">
              <a:buNone/>
            </a:pPr>
            <a:r>
              <a:rPr lang="de-CH" sz="1000" b="0" i="0">
                <a:solidFill>
                  <a:srgbClr val="000000"/>
                </a:solidFill>
                <a:latin typeface="Arial"/>
                <a:ea typeface="+mn-ea"/>
                <a:cs typeface="+mn-cs"/>
              </a:rPr>
              <a:t>Linear </a:t>
            </a:r>
            <a:endParaRPr lang="nl-NL" sz="1000" dirty="0">
              <a:solidFill>
                <a:schemeClr val="tx2"/>
              </a:solidFill>
            </a:endParaRPr>
          </a:p>
        </p:txBody>
      </p:sp>
      <p:sp>
        <p:nvSpPr>
          <p:cNvPr id="10" name="TextBox 9"/>
          <p:cNvSpPr txBox="1"/>
          <p:nvPr/>
        </p:nvSpPr>
        <p:spPr>
          <a:xfrm>
            <a:off x="6410325" y="3046512"/>
            <a:ext cx="2200275" cy="153888"/>
          </a:xfrm>
          <a:prstGeom prst="rect">
            <a:avLst/>
          </a:prstGeom>
          <a:solidFill>
            <a:schemeClr val="bg1"/>
          </a:solidFill>
        </p:spPr>
        <p:txBody>
          <a:bodyPr wrap="square" lIns="0" tIns="0" rIns="0" bIns="0" rtlCol="0">
            <a:spAutoFit/>
          </a:bodyPr>
          <a:lstStyle/>
          <a:p>
            <a:pPr algn="ctr">
              <a:buNone/>
            </a:pPr>
            <a:r>
              <a:rPr lang="de-CH" sz="1000" b="0" i="0">
                <a:solidFill>
                  <a:srgbClr val="000000"/>
                </a:solidFill>
                <a:latin typeface="Arial"/>
                <a:ea typeface="+mn-ea"/>
                <a:cs typeface="+mn-cs"/>
              </a:rPr>
              <a:t>Allgemeine Verschiebung</a:t>
            </a:r>
            <a:endParaRPr lang="nl-NL" sz="1000" dirty="0">
              <a:solidFill>
                <a:schemeClr val="tx2"/>
              </a:solidFill>
            </a:endParaRPr>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j-ea"/>
                <a:cs typeface="+mj-cs"/>
              </a:rPr>
              <a:t>Arten von Analysen: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Knickanalyse</a:t>
            </a:r>
          </a:p>
        </p:txBody>
      </p:sp>
      <p:sp>
        <p:nvSpPr>
          <p:cNvPr id="26627" name="Rectangle 3"/>
          <p:cNvSpPr>
            <a:spLocks noGrp="1" noChangeArrowheads="1"/>
          </p:cNvSpPr>
          <p:nvPr>
            <p:ph idx="1"/>
          </p:nvPr>
        </p:nvSpPr>
        <p:spPr>
          <a:xfrm>
            <a:off x="381000" y="1524000"/>
            <a:ext cx="5189538" cy="3733800"/>
          </a:xfrm>
        </p:spPr>
        <p:txBody>
          <a:bodyPr/>
          <a:lstStyle/>
          <a:p>
            <a:pPr marL="342900" indent="-342900" algn="l">
              <a:lnSpc>
                <a:spcPct val="85000"/>
              </a:lnSpc>
              <a:spcBef>
                <a:spcPts val="2000"/>
              </a:spcBef>
              <a:spcAft>
                <a:spcPct val="0"/>
              </a:spcAft>
              <a:buClr>
                <a:srgbClr val="4B575F"/>
              </a:buClr>
              <a:buFont typeface="Wingdings"/>
              <a:buChar char="§"/>
            </a:pPr>
            <a:r>
              <a:rPr lang="de-CH" sz="2400" b="0" i="0">
                <a:solidFill>
                  <a:srgbClr val="4B575F"/>
                </a:solidFill>
                <a:latin typeface="Arial Narrow"/>
                <a:ea typeface="+mn-ea"/>
                <a:cs typeface="+mn-cs"/>
              </a:rPr>
              <a:t>Bei schlanken Modellen, die kompressiven axialen Lasten ausgesetzt sind, kann es zu einer plötzlichen großen lateralen Verformung kommen. Dieses Phänomen wird als Knicken bezeichnet.</a:t>
            </a:r>
          </a:p>
          <a:p>
            <a:pPr marL="342900" indent="-342900" algn="l">
              <a:lnSpc>
                <a:spcPct val="85000"/>
              </a:lnSpc>
              <a:spcBef>
                <a:spcPts val="2000"/>
              </a:spcBef>
              <a:spcAft>
                <a:spcPct val="0"/>
              </a:spcAft>
              <a:buClr>
                <a:srgbClr val="4B575F"/>
              </a:buClr>
              <a:buFont typeface="Wingdings"/>
              <a:buChar char="§"/>
            </a:pPr>
            <a:r>
              <a:rPr lang="de-CH" sz="2400" b="0" i="0">
                <a:solidFill>
                  <a:srgbClr val="4B575F"/>
                </a:solidFill>
                <a:latin typeface="Arial Narrow"/>
                <a:ea typeface="+mn-ea"/>
                <a:cs typeface="+mn-cs"/>
              </a:rPr>
              <a:t>Knicken kann eintreten, noch bevor das Material aufgrund von hohen Spannungen versagt.</a:t>
            </a:r>
          </a:p>
          <a:p>
            <a:pPr marL="342900" indent="-342900" algn="l">
              <a:lnSpc>
                <a:spcPct val="85000"/>
              </a:lnSpc>
              <a:spcBef>
                <a:spcPts val="2000"/>
              </a:spcBef>
              <a:spcAft>
                <a:spcPct val="0"/>
              </a:spcAft>
              <a:buClr>
                <a:srgbClr val="4B575F"/>
              </a:buClr>
              <a:buFont typeface="Wingdings"/>
              <a:buChar char="§"/>
            </a:pPr>
            <a:r>
              <a:rPr lang="de-CH" sz="2400" b="0" i="0">
                <a:solidFill>
                  <a:srgbClr val="4B575F"/>
                </a:solidFill>
                <a:latin typeface="Arial Narrow"/>
                <a:ea typeface="+mn-ea"/>
                <a:cs typeface="+mn-cs"/>
              </a:rPr>
              <a:t>Die Knickanalyse testet das Versagen aufgrund von Knicken und berechnet kritische Lasten voraus</a:t>
            </a:r>
            <a:r>
              <a:rPr lang="de-CH" sz="2400" i="0">
                <a:solidFill>
                  <a:srgbClr val="4B575F"/>
                </a:solidFill>
                <a:latin typeface="Arial Narrow"/>
                <a:ea typeface="+mn-ea"/>
                <a:cs typeface="+mn-cs"/>
              </a:rPr>
              <a:t>.</a:t>
            </a:r>
            <a:endParaRPr lang="en-US" dirty="0" smtClean="0"/>
          </a:p>
        </p:txBody>
      </p:sp>
      <p:pic>
        <p:nvPicPr>
          <p:cNvPr id="26628" name="Picture 20"/>
          <p:cNvPicPr>
            <a:picLocks noChangeAspect="1" noChangeArrowheads="1"/>
          </p:cNvPicPr>
          <p:nvPr/>
        </p:nvPicPr>
        <p:blipFill>
          <a:blip r:embed="rId2" cstate="print"/>
          <a:srcRect/>
          <a:stretch>
            <a:fillRect/>
          </a:stretch>
        </p:blipFill>
        <p:spPr bwMode="auto">
          <a:xfrm>
            <a:off x="5638800" y="1905000"/>
            <a:ext cx="933450" cy="3686175"/>
          </a:xfrm>
          <a:prstGeom prst="rect">
            <a:avLst/>
          </a:prstGeom>
          <a:noFill/>
          <a:ln w="9525">
            <a:noFill/>
            <a:miter lim="800000"/>
            <a:headEnd/>
            <a:tailEnd/>
          </a:ln>
        </p:spPr>
      </p:pic>
      <p:sp>
        <p:nvSpPr>
          <p:cNvPr id="26629" name="Text Box 21"/>
          <p:cNvSpPr txBox="1">
            <a:spLocks noChangeArrowheads="1"/>
          </p:cNvSpPr>
          <p:nvPr/>
        </p:nvSpPr>
        <p:spPr bwMode="auto">
          <a:xfrm>
            <a:off x="5562600" y="1600200"/>
            <a:ext cx="2286000" cy="336550"/>
          </a:xfrm>
          <a:prstGeom prst="rect">
            <a:avLst/>
          </a:prstGeom>
          <a:noFill/>
          <a:ln w="9525">
            <a:noFill/>
            <a:miter lim="800000"/>
            <a:headEnd/>
            <a:tailEnd/>
          </a:ln>
        </p:spPr>
        <p:txBody>
          <a:bodyPr wrap="square">
            <a:spAutoFit/>
          </a:bodyPr>
          <a:lstStyle/>
          <a:p>
            <a:pPr algn="l">
              <a:spcBef>
                <a:spcPct val="50000"/>
              </a:spcBef>
              <a:buNone/>
            </a:pPr>
            <a:r>
              <a:rPr lang="de-CH" sz="1600" b="0" i="0">
                <a:solidFill>
                  <a:schemeClr val="tx1"/>
                </a:solidFill>
                <a:latin typeface="Arial"/>
                <a:ea typeface="+mn-ea"/>
                <a:cs typeface="+mn-cs"/>
              </a:rPr>
              <a:t>Axiale Last</a:t>
            </a:r>
          </a:p>
        </p:txBody>
      </p:sp>
      <p:sp>
        <p:nvSpPr>
          <p:cNvPr id="26630" name="Text Box 22"/>
          <p:cNvSpPr txBox="1">
            <a:spLocks noChangeArrowheads="1"/>
          </p:cNvSpPr>
          <p:nvPr/>
        </p:nvSpPr>
        <p:spPr bwMode="auto">
          <a:xfrm>
            <a:off x="6400800" y="2819400"/>
            <a:ext cx="2209800" cy="2308324"/>
          </a:xfrm>
          <a:prstGeom prst="rect">
            <a:avLst/>
          </a:prstGeom>
          <a:noFill/>
          <a:ln w="9525">
            <a:noFill/>
            <a:miter lim="800000"/>
            <a:headEnd/>
            <a:tailEnd/>
          </a:ln>
        </p:spPr>
        <p:txBody>
          <a:bodyPr wrap="square">
            <a:spAutoFit/>
          </a:bodyPr>
          <a:lstStyle/>
          <a:p>
            <a:pPr algn="l">
              <a:spcBef>
                <a:spcPct val="50000"/>
              </a:spcBef>
              <a:buNone/>
            </a:pPr>
            <a:r>
              <a:rPr lang="de-CH" sz="1600" b="0" i="0">
                <a:solidFill>
                  <a:schemeClr val="tx1"/>
                </a:solidFill>
                <a:latin typeface="Arial"/>
                <a:ea typeface="+mn-ea"/>
                <a:cs typeface="+mn-cs"/>
              </a:rPr>
              <a:t>Dieser schlanke Balken versagt bei Einwirken einer axialen Last aufgrund von Knicken, noch bevor das Material aufgrund von hohen Spannungen versagen kann.</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j-ea"/>
                <a:cs typeface="+mj-cs"/>
              </a:rPr>
              <a:t>Arten von Analysen: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Frequenzanalyse</a:t>
            </a:r>
          </a:p>
        </p:txBody>
      </p:sp>
      <p:sp>
        <p:nvSpPr>
          <p:cNvPr id="27651" name="Rectangle 3"/>
          <p:cNvSpPr>
            <a:spLocks noGrp="1" noChangeArrowheads="1"/>
          </p:cNvSpPr>
          <p:nvPr>
            <p:ph idx="1"/>
          </p:nvPr>
        </p:nvSpPr>
        <p:spPr>
          <a:xfrm>
            <a:off x="201613" y="1296988"/>
            <a:ext cx="5819775" cy="2395537"/>
          </a:xfrm>
        </p:spPr>
        <p:txBody>
          <a:bodyPr/>
          <a:lstStyle/>
          <a:p>
            <a:pPr marL="342900" indent="-342900" algn="l">
              <a:lnSpc>
                <a:spcPct val="85000"/>
              </a:lnSpc>
              <a:spcBef>
                <a:spcPts val="1200"/>
              </a:spcBef>
              <a:spcAft>
                <a:spcPct val="0"/>
              </a:spcAft>
              <a:buClr>
                <a:srgbClr val="4B575F"/>
              </a:buClr>
              <a:buFont typeface="Wingdings"/>
              <a:buChar char="§"/>
            </a:pPr>
            <a:r>
              <a:rPr lang="de-CH" sz="2400" b="0" i="0">
                <a:solidFill>
                  <a:srgbClr val="4B575F"/>
                </a:solidFill>
                <a:latin typeface="Arial Narrow"/>
                <a:ea typeface="+mn-ea"/>
                <a:cs typeface="+mn-cs"/>
              </a:rPr>
              <a:t>Jeder Körper tendiert dazu, bei bestimmten Frequenzen in Schwingung zu geraten. Diese werden als Eigenschwingungen bezeichnet.</a:t>
            </a:r>
          </a:p>
          <a:p>
            <a:pPr marL="342900" indent="-342900" algn="l">
              <a:lnSpc>
                <a:spcPct val="85000"/>
              </a:lnSpc>
              <a:spcBef>
                <a:spcPts val="1200"/>
              </a:spcBef>
              <a:spcAft>
                <a:spcPct val="0"/>
              </a:spcAft>
              <a:buClr>
                <a:srgbClr val="4B575F"/>
              </a:buClr>
              <a:buFont typeface="Wingdings"/>
              <a:buChar char="§"/>
            </a:pPr>
            <a:r>
              <a:rPr lang="de-CH" sz="2400" b="0" i="0">
                <a:solidFill>
                  <a:srgbClr val="4B575F"/>
                </a:solidFill>
                <a:latin typeface="Arial Narrow"/>
                <a:ea typeface="+mn-ea"/>
                <a:cs typeface="+mn-cs"/>
              </a:rPr>
              <a:t>Bei jeder Eigenschwingung nimmt der Körper eine bestimmte Form an. Diese wird als Schwingungsform bezeichnet.</a:t>
            </a:r>
          </a:p>
        </p:txBody>
      </p:sp>
      <p:pic>
        <p:nvPicPr>
          <p:cNvPr id="27652" name="Picture 4"/>
          <p:cNvPicPr>
            <a:picLocks noChangeAspect="1" noChangeArrowheads="1"/>
          </p:cNvPicPr>
          <p:nvPr/>
        </p:nvPicPr>
        <p:blipFill>
          <a:blip r:embed="rId2" cstate="print"/>
          <a:srcRect/>
          <a:stretch>
            <a:fillRect/>
          </a:stretch>
        </p:blipFill>
        <p:spPr bwMode="auto">
          <a:xfrm>
            <a:off x="5943600" y="1371600"/>
            <a:ext cx="2819400" cy="1809750"/>
          </a:xfrm>
          <a:prstGeom prst="rect">
            <a:avLst/>
          </a:prstGeom>
          <a:noFill/>
          <a:ln w="9525">
            <a:noFill/>
            <a:miter lim="800000"/>
            <a:headEnd/>
            <a:tailEnd/>
          </a:ln>
        </p:spPr>
      </p:pic>
      <p:sp>
        <p:nvSpPr>
          <p:cNvPr id="15365" name="Rectangle 5"/>
          <p:cNvSpPr>
            <a:spLocks noChangeArrowheads="1"/>
          </p:cNvSpPr>
          <p:nvPr/>
        </p:nvSpPr>
        <p:spPr bwMode="auto">
          <a:xfrm>
            <a:off x="228600" y="3505200"/>
            <a:ext cx="8763000" cy="1828800"/>
          </a:xfrm>
          <a:prstGeom prst="rect">
            <a:avLst/>
          </a:prstGeom>
          <a:noFill/>
          <a:ln>
            <a:noFill/>
          </a:ln>
          <a:extLst>
            <a:ext uri="{909E8E84-426E-40DD-AFC4-6F175D3DCCD1}"/>
            <a:ext uri="{91240B29-F687-4F45-9708-019B960494DF}"/>
          </a:extLst>
        </p:spPr>
        <p:txBody>
          <a:bodyPr/>
          <a:lstStyle/>
          <a:p>
            <a:pPr marL="234909" indent="-234909" algn="l">
              <a:lnSpc>
                <a:spcPct val="85000"/>
              </a:lnSpc>
              <a:spcBef>
                <a:spcPts val="1200"/>
              </a:spcBef>
              <a:buFont typeface="Wingdings"/>
              <a:buChar char="§"/>
            </a:pPr>
            <a:r>
              <a:rPr lang="de-CH" sz="2400" b="0" i="0">
                <a:solidFill>
                  <a:schemeClr val="tx1"/>
                </a:solidFill>
                <a:latin typeface="Arial Narrow"/>
                <a:ea typeface="+mn-ea"/>
                <a:cs typeface="+mn-cs"/>
              </a:rPr>
              <a:t>Eine Frequenzanalyse berechnet die Eigenschwingungen und die zugehörigen Schwingungsformen.</a:t>
            </a:r>
          </a:p>
          <a:p>
            <a:pPr marL="234909" indent="-234909" algn="l">
              <a:lnSpc>
                <a:spcPct val="85000"/>
              </a:lnSpc>
              <a:spcBef>
                <a:spcPts val="1200"/>
              </a:spcBef>
              <a:buFont typeface="Wingdings"/>
              <a:buChar char="§"/>
            </a:pPr>
            <a:r>
              <a:rPr lang="de-CH" sz="2400" b="0" i="0">
                <a:solidFill>
                  <a:schemeClr val="tx1"/>
                </a:solidFill>
                <a:latin typeface="Arial Narrow"/>
                <a:ea typeface="+mn-ea"/>
                <a:cs typeface="+mn-cs"/>
              </a:rPr>
              <a:t>Theoretisch verfügt ein Körper über eine unbegrenzte Anzahl an Schwingungsformen. Bei der FEA gibt es genauso viele Schwingungsformen wie Freiheitsgrade. In den meisten Fällen werden die ersten dominanten Schwingungsformen für die Analyse berücksichtigt.</a:t>
            </a:r>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j-ea"/>
                <a:cs typeface="+mj-cs"/>
              </a:rPr>
              <a:t>Arten von Analysen: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Frequenzanalyse</a:t>
            </a:r>
          </a:p>
        </p:txBody>
      </p:sp>
      <p:sp>
        <p:nvSpPr>
          <p:cNvPr id="28675" name="Rectangle 3"/>
          <p:cNvSpPr>
            <a:spLocks noGrp="1" noChangeArrowheads="1"/>
          </p:cNvSpPr>
          <p:nvPr>
            <p:ph idx="1"/>
          </p:nvPr>
        </p:nvSpPr>
        <p:spPr>
          <a:xfrm>
            <a:off x="201613" y="1508125"/>
            <a:ext cx="5665787" cy="1768475"/>
          </a:xfrm>
        </p:spPr>
        <p:txBody>
          <a:bodyPr/>
          <a:lstStyle/>
          <a:p>
            <a:pPr marL="342900" indent="-342900" algn="l">
              <a:spcBef>
                <a:spcPts val="2000"/>
              </a:spcBef>
              <a:spcAft>
                <a:spcPct val="0"/>
              </a:spcAft>
              <a:buClr>
                <a:srgbClr val="4B575F"/>
              </a:buClr>
              <a:buFont typeface="Wingdings"/>
              <a:buChar char="§"/>
            </a:pPr>
            <a:r>
              <a:rPr lang="de-CH" sz="2400" b="0" i="0">
                <a:solidFill>
                  <a:srgbClr val="4B575F"/>
                </a:solidFill>
                <a:latin typeface="Arial Narrow"/>
                <a:ea typeface="+mn-ea"/>
                <a:cs typeface="+mn-cs"/>
              </a:rPr>
              <a:t>Übermäßige Spannungen treten auf, wenn ein Körper einer dynamischen Last ausgesetzt wird, die ein Schwingen des Körpers auf einer seiner Eigenfrequenzen verursacht. Dieses Phänomen wird als Resonanz bezeichnet.</a:t>
            </a:r>
            <a:endParaRPr lang="en-US" b="1" smtClean="0"/>
          </a:p>
        </p:txBody>
      </p:sp>
      <p:pic>
        <p:nvPicPr>
          <p:cNvPr id="28676" name="Picture 4"/>
          <p:cNvPicPr>
            <a:picLocks noChangeAspect="1" noChangeArrowheads="1"/>
          </p:cNvPicPr>
          <p:nvPr/>
        </p:nvPicPr>
        <p:blipFill>
          <a:blip r:embed="rId2" cstate="print"/>
          <a:srcRect/>
          <a:stretch>
            <a:fillRect/>
          </a:stretch>
        </p:blipFill>
        <p:spPr bwMode="auto">
          <a:xfrm>
            <a:off x="5943600" y="1219200"/>
            <a:ext cx="2838450" cy="2162175"/>
          </a:xfrm>
          <a:prstGeom prst="rect">
            <a:avLst/>
          </a:prstGeom>
          <a:noFill/>
          <a:ln w="9525">
            <a:noFill/>
            <a:miter lim="800000"/>
            <a:headEnd/>
            <a:tailEnd/>
          </a:ln>
        </p:spPr>
      </p:pic>
      <p:sp>
        <p:nvSpPr>
          <p:cNvPr id="16389" name="Rectangle 5"/>
          <p:cNvSpPr>
            <a:spLocks noChangeArrowheads="1"/>
          </p:cNvSpPr>
          <p:nvPr/>
        </p:nvSpPr>
        <p:spPr bwMode="auto">
          <a:xfrm>
            <a:off x="152400" y="3886200"/>
            <a:ext cx="8229600" cy="762000"/>
          </a:xfrm>
          <a:prstGeom prst="rect">
            <a:avLst/>
          </a:prstGeom>
          <a:noFill/>
          <a:ln>
            <a:noFill/>
          </a:ln>
          <a:extLst>
            <a:ext uri="{909E8E84-426E-40DD-AFC4-6F175D3DCCD1}"/>
            <a:ext uri="{91240B29-F687-4F45-9708-019B960494DF}"/>
          </a:extLst>
        </p:spPr>
        <p:txBody>
          <a:bodyPr/>
          <a:lstStyle/>
          <a:p>
            <a:pPr marL="234909" indent="-234909" algn="l">
              <a:lnSpc>
                <a:spcPct val="85000"/>
              </a:lnSpc>
              <a:spcBef>
                <a:spcPts val="2000"/>
              </a:spcBef>
              <a:buFont typeface="Wingdings"/>
              <a:buChar char="§"/>
            </a:pPr>
            <a:r>
              <a:rPr lang="de-CH" sz="2400" b="0" i="0">
                <a:solidFill>
                  <a:schemeClr val="tx1"/>
                </a:solidFill>
                <a:latin typeface="Arial Narrow"/>
                <a:ea typeface="+mn-ea"/>
                <a:cs typeface="+mn-cs"/>
              </a:rPr>
              <a:t>Mit Hilfe der Frequenzanalyse kann Resonanz verhindert und können dynamische Reaktionsprobleme gelöst werden.</a:t>
            </a: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900112" y="401638"/>
            <a:ext cx="7253287" cy="549275"/>
          </a:xfrm>
        </p:spPr>
        <p:txBody>
          <a:bodyPr/>
          <a:lstStyle/>
          <a:p>
            <a:pPr algn="l">
              <a:spcBef>
                <a:spcPct val="0"/>
              </a:spcBef>
              <a:spcAft>
                <a:spcPct val="0"/>
              </a:spcAft>
              <a:buNone/>
            </a:pPr>
            <a:r>
              <a:rPr lang="en-US" sz="2400" b="1" i="0">
                <a:solidFill>
                  <a:srgbClr val="4B575F"/>
                </a:solidFill>
                <a:latin typeface="Arial Narrow"/>
                <a:ea typeface="+mj-ea"/>
                <a:cs typeface="+mj-cs"/>
              </a:rPr>
              <a:t>Arten von Analysen: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Thermische Analyse und thermische Spannungsanalyse</a:t>
            </a:r>
          </a:p>
        </p:txBody>
      </p:sp>
      <p:sp>
        <p:nvSpPr>
          <p:cNvPr id="17411" name="Rectangle 3"/>
          <p:cNvSpPr>
            <a:spLocks noGrp="1" noChangeArrowheads="1"/>
          </p:cNvSpPr>
          <p:nvPr>
            <p:ph idx="1"/>
          </p:nvPr>
        </p:nvSpPr>
        <p:spPr>
          <a:xfrm>
            <a:off x="228600" y="1524000"/>
            <a:ext cx="6291263" cy="2057400"/>
          </a:xfrm>
        </p:spPr>
        <p:txBody>
          <a:bodyPr rtlCol="0">
            <a:normAutofit/>
          </a:bodyPr>
          <a:lstStyle/>
          <a:p>
            <a:pPr marL="342900" indent="-342900" algn="l">
              <a:spcBef>
                <a:spcPct val="20000"/>
              </a:spcBef>
              <a:spcAft>
                <a:spcPts val="0"/>
              </a:spcAft>
              <a:buNone/>
            </a:pPr>
            <a:r>
              <a:rPr lang="en-US" sz="2400" b="1" i="0">
                <a:solidFill>
                  <a:srgbClr val="4B575F"/>
                </a:solidFill>
                <a:latin typeface="Arial Narrow"/>
                <a:ea typeface="+mn-ea"/>
                <a:cs typeface="+mn-cs"/>
              </a:rPr>
              <a:t>Thermische Analyse</a:t>
            </a:r>
          </a:p>
          <a:p>
            <a:pPr marL="342900" indent="-342900" algn="l">
              <a:spcBef>
                <a:spcPct val="20000"/>
              </a:spcBef>
              <a:spcAft>
                <a:spcPts val="0"/>
              </a:spcAft>
              <a:buNone/>
            </a:pPr>
            <a:r>
              <a:rPr lang="de-CH" sz="2400" b="0" i="0">
                <a:solidFill>
                  <a:srgbClr val="4B575F"/>
                </a:solidFill>
                <a:latin typeface="Arial Narrow"/>
                <a:ea typeface="+mn-ea"/>
                <a:cs typeface="+mn-cs"/>
              </a:rPr>
              <a:t>	Berechnet die Temperatur an allen Punkten im Modell basierend auf thermischen Lasten und thermischen Randbedingungen. Die Ergebnisse beinhalten Wärmefluss und Temperaturgefälle.</a:t>
            </a:r>
          </a:p>
        </p:txBody>
      </p:sp>
      <p:pic>
        <p:nvPicPr>
          <p:cNvPr id="29700" name="Picture 4"/>
          <p:cNvPicPr>
            <a:picLocks noChangeAspect="1" noChangeArrowheads="1"/>
          </p:cNvPicPr>
          <p:nvPr/>
        </p:nvPicPr>
        <p:blipFill>
          <a:blip r:embed="rId2" cstate="print"/>
          <a:srcRect/>
          <a:stretch>
            <a:fillRect/>
          </a:stretch>
        </p:blipFill>
        <p:spPr bwMode="auto">
          <a:xfrm>
            <a:off x="6705600" y="1524000"/>
            <a:ext cx="2257425" cy="1457325"/>
          </a:xfrm>
          <a:prstGeom prst="rect">
            <a:avLst/>
          </a:prstGeom>
          <a:noFill/>
          <a:ln w="9525">
            <a:noFill/>
            <a:miter lim="800000"/>
            <a:headEnd/>
            <a:tailEnd/>
          </a:ln>
        </p:spPr>
      </p:pic>
      <p:sp>
        <p:nvSpPr>
          <p:cNvPr id="17413" name="Rectangle 5"/>
          <p:cNvSpPr>
            <a:spLocks noChangeArrowheads="1"/>
          </p:cNvSpPr>
          <p:nvPr/>
        </p:nvSpPr>
        <p:spPr bwMode="auto">
          <a:xfrm>
            <a:off x="304800" y="3810000"/>
            <a:ext cx="8534400" cy="13716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ct val="50000"/>
              </a:spcBef>
              <a:buNone/>
            </a:pPr>
            <a:r>
              <a:rPr lang="en-US" sz="2400" b="1" i="0">
                <a:solidFill>
                  <a:schemeClr val="tx1"/>
                </a:solidFill>
                <a:latin typeface="Arial Narrow"/>
                <a:ea typeface="+mn-ea"/>
                <a:cs typeface="+mn-cs"/>
              </a:rPr>
              <a:t>Thermische Spannungsanalyse</a:t>
            </a:r>
          </a:p>
          <a:p>
            <a:pPr marL="234909" indent="-234909" algn="l">
              <a:lnSpc>
                <a:spcPct val="95000"/>
              </a:lnSpc>
              <a:spcBef>
                <a:spcPct val="50000"/>
              </a:spcBef>
              <a:buNone/>
            </a:pPr>
            <a:r>
              <a:rPr lang="de-CH" sz="2400" b="0" i="0">
                <a:solidFill>
                  <a:schemeClr val="tx1"/>
                </a:solidFill>
                <a:latin typeface="Arial"/>
                <a:ea typeface="+mn-ea"/>
                <a:cs typeface="+mn-cs"/>
              </a:rPr>
              <a:t>	</a:t>
            </a:r>
            <a:r>
              <a:rPr lang="de-CH" sz="2400" b="0" i="0">
                <a:solidFill>
                  <a:schemeClr val="tx1"/>
                </a:solidFill>
                <a:latin typeface="Arial Narrow"/>
                <a:ea typeface="+mn-ea"/>
                <a:cs typeface="+mn-cs"/>
              </a:rPr>
              <a:t>Berechnet durch thermische Effekte und Temperaturänderungen hervorgerufene Spannungen, Dehnungen und Verschiebungen.</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l">
              <a:spcBef>
                <a:spcPct val="0"/>
              </a:spcBef>
              <a:spcAft>
                <a:spcPct val="0"/>
              </a:spcAft>
              <a:buNone/>
            </a:pPr>
            <a:r>
              <a:rPr lang="en-US" sz="2400" b="1" i="0">
                <a:solidFill>
                  <a:srgbClr val="4B575F"/>
                </a:solidFill>
                <a:latin typeface="Arial Narrow"/>
                <a:ea typeface="+mj-ea"/>
                <a:cs typeface="+mj-cs"/>
              </a:rPr>
              <a:t>Arten von Analysen: </a:t>
            </a:r>
            <a:br>
              <a:rPr lang="en-US" sz="2400" b="1" i="0">
                <a:solidFill>
                  <a:srgbClr val="4B575F"/>
                </a:solidFill>
                <a:latin typeface="Arial Narrow"/>
                <a:ea typeface="+mj-ea"/>
                <a:cs typeface="+mj-cs"/>
              </a:rPr>
            </a:br>
            <a:r>
              <a:rPr lang="en-US" sz="2400" b="1" i="0">
                <a:solidFill>
                  <a:srgbClr val="4B575F"/>
                </a:solidFill>
                <a:latin typeface="Arial Narrow"/>
                <a:ea typeface="+mj-ea"/>
                <a:cs typeface="+mj-cs"/>
              </a:rPr>
              <a:t>Optimierungsanalyse</a:t>
            </a:r>
          </a:p>
        </p:txBody>
      </p:sp>
      <p:sp>
        <p:nvSpPr>
          <p:cNvPr id="30723" name="Rectangle 3"/>
          <p:cNvSpPr>
            <a:spLocks noGrp="1" noChangeArrowheads="1"/>
          </p:cNvSpPr>
          <p:nvPr>
            <p:ph idx="1"/>
          </p:nvPr>
        </p:nvSpPr>
        <p:spPr>
          <a:xfrm>
            <a:off x="201613" y="1296988"/>
            <a:ext cx="8650287" cy="2970212"/>
          </a:xfrm>
        </p:spPr>
        <p:txBody>
          <a:bodyPr/>
          <a:lstStyle/>
          <a:p>
            <a:pPr marL="342900" indent="-342900" algn="l">
              <a:spcBef>
                <a:spcPct val="20000"/>
              </a:spcBef>
              <a:spcAft>
                <a:spcPct val="0"/>
              </a:spcAft>
              <a:buNone/>
            </a:pPr>
            <a:r>
              <a:rPr lang="de-CH" sz="2400" b="0" i="0">
                <a:solidFill>
                  <a:srgbClr val="4B575F"/>
                </a:solidFill>
                <a:latin typeface="Arial Narrow"/>
                <a:ea typeface="+mn-ea"/>
                <a:cs typeface="+mn-cs"/>
              </a:rPr>
              <a:t>	Berechnet anhand der folgenden Merkmale die optimale Lösung eines Problems:</a:t>
            </a:r>
          </a:p>
          <a:p>
            <a:pPr marL="742950" lvl="1" indent="-285750" algn="l">
              <a:spcBef>
                <a:spcPct val="20000"/>
              </a:spcBef>
              <a:spcAft>
                <a:spcPct val="0"/>
              </a:spcAft>
              <a:buClr>
                <a:srgbClr val="4B575F"/>
              </a:buClr>
              <a:buFont typeface="Wingdings"/>
              <a:buChar char="§"/>
            </a:pPr>
            <a:r>
              <a:rPr lang="de-CH" sz="2200" b="0" i="0">
                <a:solidFill>
                  <a:srgbClr val="4B575F"/>
                </a:solidFill>
                <a:latin typeface="Arial Narrow"/>
                <a:ea typeface="+mn-ea"/>
                <a:cs typeface="+mn-cs"/>
              </a:rPr>
              <a:t>Ziel: Legt die Zielsetzung der Analyse fest, wie z. B. minimaler Materialaufwand für das Modell.</a:t>
            </a:r>
          </a:p>
          <a:p>
            <a:pPr marL="742950" lvl="1" indent="-285750" algn="l">
              <a:spcBef>
                <a:spcPct val="20000"/>
              </a:spcBef>
              <a:spcAft>
                <a:spcPct val="0"/>
              </a:spcAft>
              <a:buClr>
                <a:srgbClr val="4B575F"/>
              </a:buClr>
              <a:buFont typeface="Wingdings"/>
              <a:buChar char="§"/>
            </a:pPr>
            <a:r>
              <a:rPr lang="de-CH" sz="2200" b="0" i="0">
                <a:solidFill>
                  <a:srgbClr val="4B575F"/>
                </a:solidFill>
                <a:latin typeface="Arial Narrow"/>
                <a:ea typeface="+mn-ea"/>
                <a:cs typeface="+mn-cs"/>
              </a:rPr>
              <a:t>Konstruktionsvariablen: Legt die geeigneten Bemaßungsbereiche fest, die geändert werden können.</a:t>
            </a:r>
          </a:p>
          <a:p>
            <a:pPr marL="742950" lvl="1" indent="-285750" algn="l">
              <a:spcBef>
                <a:spcPct val="20000"/>
              </a:spcBef>
              <a:spcAft>
                <a:spcPct val="0"/>
              </a:spcAft>
              <a:buClr>
                <a:srgbClr val="4B575F"/>
              </a:buClr>
              <a:buFont typeface="Wingdings"/>
              <a:buChar char="§"/>
            </a:pPr>
            <a:r>
              <a:rPr lang="de-CH" sz="2200" b="0" i="0">
                <a:solidFill>
                  <a:srgbClr val="4B575F"/>
                </a:solidFill>
                <a:latin typeface="Arial Narrow"/>
                <a:ea typeface="+mn-ea"/>
                <a:cs typeface="+mn-cs"/>
              </a:rPr>
              <a:t>Zwangsbedingungen: Legt die Bedingungen fest, die die optimale Konstruktion erfüllen muss, wie z. B. der Höchstwert für Spannungen.</a:t>
            </a: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Was ist unter Spannung zu verstehen?</a:t>
            </a:r>
          </a:p>
        </p:txBody>
      </p:sp>
      <p:sp>
        <p:nvSpPr>
          <p:cNvPr id="31747" name="Rectangle 3"/>
          <p:cNvSpPr>
            <a:spLocks noGrp="1" noChangeArrowheads="1"/>
          </p:cNvSpPr>
          <p:nvPr>
            <p:ph idx="1"/>
          </p:nvPr>
        </p:nvSpPr>
        <p:spPr>
          <a:xfrm>
            <a:off x="201613" y="1296988"/>
            <a:ext cx="4954587" cy="4862512"/>
          </a:xfrm>
        </p:spPr>
        <p:txBody>
          <a:bodyPr/>
          <a:lstStyle/>
          <a:p>
            <a:pPr marL="342900" indent="-342900" algn="l">
              <a:lnSpc>
                <a:spcPct val="90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Wenn eine Last auf einen Körper einwirkt, versucht der Körper den Effekt zu absorbieren, indem innere Kräfte erzeugt werden, die von Punkt zu Punkt variieren.</a:t>
            </a:r>
          </a:p>
          <a:p>
            <a:pPr marL="342900" indent="-342900" algn="l">
              <a:lnSpc>
                <a:spcPct val="90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Die Stärke dieser Kräfte wird als Spannung bezeichnet. Spannung ist gleich Kraft pro Flächeneinheit.</a:t>
            </a:r>
          </a:p>
          <a:p>
            <a:pPr marL="342900" indent="-342900" algn="l">
              <a:lnSpc>
                <a:spcPct val="90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Die Spannung an einem bestimmten Punkt ist die Stärke der Kraft, die auf eine kleine Fläche um diesen Punkt herum wirkt.</a:t>
            </a:r>
          </a:p>
          <a:p>
            <a:pPr marL="342900" indent="-342900" algn="l">
              <a:lnSpc>
                <a:spcPct val="90000"/>
              </a:lnSpc>
              <a:spcBef>
                <a:spcPct val="20000"/>
              </a:spcBef>
              <a:spcAft>
                <a:spcPct val="0"/>
              </a:spcAft>
              <a:buFont typeface="Wingdings"/>
              <a:buChar char="§"/>
            </a:pPr>
            <a:endParaRPr lang="en-US" smtClean="0"/>
          </a:p>
          <a:p>
            <a:pPr marL="342900" indent="-342900" algn="l">
              <a:lnSpc>
                <a:spcPct val="90000"/>
              </a:lnSpc>
              <a:spcBef>
                <a:spcPct val="20000"/>
              </a:spcBef>
              <a:spcAft>
                <a:spcPct val="0"/>
              </a:spcAft>
              <a:buFont typeface="Wingdings"/>
              <a:buChar char="§"/>
            </a:pPr>
            <a:endParaRPr lang="en-US" smtClean="0"/>
          </a:p>
          <a:p>
            <a:pPr marL="342900" indent="-342900" algn="l">
              <a:lnSpc>
                <a:spcPct val="90000"/>
              </a:lnSpc>
              <a:spcBef>
                <a:spcPct val="20000"/>
              </a:spcBef>
              <a:spcAft>
                <a:spcPct val="0"/>
              </a:spcAft>
              <a:buFont typeface="Wingdings"/>
              <a:buChar char="§"/>
            </a:pPr>
            <a:endParaRPr lang="en-US" smtClean="0"/>
          </a:p>
        </p:txBody>
      </p:sp>
      <p:grpSp>
        <p:nvGrpSpPr>
          <p:cNvPr id="31751" name="Group 7"/>
          <p:cNvGrpSpPr>
            <a:grpSpLocks noChangeAspect="1"/>
          </p:cNvGrpSpPr>
          <p:nvPr/>
        </p:nvGrpSpPr>
        <p:grpSpPr bwMode="auto">
          <a:xfrm>
            <a:off x="5105419" y="838200"/>
            <a:ext cx="3127386" cy="4838700"/>
            <a:chOff x="3216" y="528"/>
            <a:chExt cx="1970" cy="3048"/>
          </a:xfrm>
        </p:grpSpPr>
        <p:sp>
          <p:nvSpPr>
            <p:cNvPr id="31750" name="AutoShape 6"/>
            <p:cNvSpPr>
              <a:spLocks noChangeAspect="1" noChangeArrowheads="1" noTextEdit="1"/>
            </p:cNvSpPr>
            <p:nvPr/>
          </p:nvSpPr>
          <p:spPr bwMode="auto">
            <a:xfrm>
              <a:off x="3216" y="528"/>
              <a:ext cx="1970" cy="3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1752" name="Freeform 8"/>
            <p:cNvSpPr>
              <a:spLocks/>
            </p:cNvSpPr>
            <p:nvPr/>
          </p:nvSpPr>
          <p:spPr bwMode="auto">
            <a:xfrm>
              <a:off x="3432" y="792"/>
              <a:ext cx="1498" cy="960"/>
            </a:xfrm>
            <a:custGeom>
              <a:avLst/>
              <a:gdLst/>
              <a:ahLst/>
              <a:cxnLst>
                <a:cxn ang="0">
                  <a:pos x="1482" y="904"/>
                </a:cxn>
                <a:cxn ang="0">
                  <a:pos x="1498" y="848"/>
                </a:cxn>
                <a:cxn ang="0">
                  <a:pos x="1474" y="784"/>
                </a:cxn>
                <a:cxn ang="0">
                  <a:pos x="1434" y="704"/>
                </a:cxn>
                <a:cxn ang="0">
                  <a:pos x="1362" y="624"/>
                </a:cxn>
                <a:cxn ang="0">
                  <a:pos x="1153" y="440"/>
                </a:cxn>
                <a:cxn ang="0">
                  <a:pos x="881" y="256"/>
                </a:cxn>
                <a:cxn ang="0">
                  <a:pos x="585" y="112"/>
                </a:cxn>
                <a:cxn ang="0">
                  <a:pos x="321" y="24"/>
                </a:cxn>
                <a:cxn ang="0">
                  <a:pos x="208" y="0"/>
                </a:cxn>
                <a:cxn ang="0">
                  <a:pos x="120" y="0"/>
                </a:cxn>
                <a:cxn ang="0">
                  <a:pos x="56" y="16"/>
                </a:cxn>
                <a:cxn ang="0">
                  <a:pos x="16" y="56"/>
                </a:cxn>
                <a:cxn ang="0">
                  <a:pos x="0" y="112"/>
                </a:cxn>
                <a:cxn ang="0">
                  <a:pos x="24" y="176"/>
                </a:cxn>
                <a:cxn ang="0">
                  <a:pos x="64" y="256"/>
                </a:cxn>
                <a:cxn ang="0">
                  <a:pos x="136" y="336"/>
                </a:cxn>
                <a:cxn ang="0">
                  <a:pos x="345" y="520"/>
                </a:cxn>
                <a:cxn ang="0">
                  <a:pos x="617" y="704"/>
                </a:cxn>
                <a:cxn ang="0">
                  <a:pos x="913" y="848"/>
                </a:cxn>
                <a:cxn ang="0">
                  <a:pos x="1177" y="936"/>
                </a:cxn>
                <a:cxn ang="0">
                  <a:pos x="1290" y="960"/>
                </a:cxn>
                <a:cxn ang="0">
                  <a:pos x="1378" y="960"/>
                </a:cxn>
                <a:cxn ang="0">
                  <a:pos x="1442" y="944"/>
                </a:cxn>
                <a:cxn ang="0">
                  <a:pos x="1482" y="904"/>
                </a:cxn>
              </a:cxnLst>
              <a:rect l="0" t="0" r="r" b="b"/>
              <a:pathLst>
                <a:path w="1498" h="960">
                  <a:moveTo>
                    <a:pt x="1482" y="904"/>
                  </a:moveTo>
                  <a:lnTo>
                    <a:pt x="1498" y="848"/>
                  </a:lnTo>
                  <a:lnTo>
                    <a:pt x="1474" y="784"/>
                  </a:lnTo>
                  <a:lnTo>
                    <a:pt x="1434" y="704"/>
                  </a:lnTo>
                  <a:lnTo>
                    <a:pt x="1362" y="624"/>
                  </a:lnTo>
                  <a:lnTo>
                    <a:pt x="1153" y="440"/>
                  </a:lnTo>
                  <a:lnTo>
                    <a:pt x="881" y="256"/>
                  </a:lnTo>
                  <a:lnTo>
                    <a:pt x="585" y="112"/>
                  </a:lnTo>
                  <a:lnTo>
                    <a:pt x="321" y="24"/>
                  </a:lnTo>
                  <a:lnTo>
                    <a:pt x="208" y="0"/>
                  </a:lnTo>
                  <a:lnTo>
                    <a:pt x="120" y="0"/>
                  </a:lnTo>
                  <a:lnTo>
                    <a:pt x="56" y="16"/>
                  </a:lnTo>
                  <a:lnTo>
                    <a:pt x="16" y="56"/>
                  </a:lnTo>
                  <a:lnTo>
                    <a:pt x="0" y="112"/>
                  </a:lnTo>
                  <a:lnTo>
                    <a:pt x="24" y="176"/>
                  </a:lnTo>
                  <a:lnTo>
                    <a:pt x="64" y="256"/>
                  </a:lnTo>
                  <a:lnTo>
                    <a:pt x="136" y="336"/>
                  </a:lnTo>
                  <a:lnTo>
                    <a:pt x="345" y="520"/>
                  </a:lnTo>
                  <a:lnTo>
                    <a:pt x="617" y="704"/>
                  </a:lnTo>
                  <a:lnTo>
                    <a:pt x="913" y="848"/>
                  </a:lnTo>
                  <a:lnTo>
                    <a:pt x="1177" y="936"/>
                  </a:lnTo>
                  <a:lnTo>
                    <a:pt x="1290" y="960"/>
                  </a:lnTo>
                  <a:lnTo>
                    <a:pt x="1378" y="960"/>
                  </a:lnTo>
                  <a:lnTo>
                    <a:pt x="1442" y="944"/>
                  </a:lnTo>
                  <a:lnTo>
                    <a:pt x="1482" y="90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53" name="Freeform 9"/>
            <p:cNvSpPr>
              <a:spLocks/>
            </p:cNvSpPr>
            <p:nvPr/>
          </p:nvSpPr>
          <p:spPr bwMode="auto">
            <a:xfrm>
              <a:off x="3424" y="784"/>
              <a:ext cx="1522" cy="984"/>
            </a:xfrm>
            <a:custGeom>
              <a:avLst/>
              <a:gdLst/>
              <a:ahLst/>
              <a:cxnLst>
                <a:cxn ang="0">
                  <a:pos x="1498" y="856"/>
                </a:cxn>
                <a:cxn ang="0">
                  <a:pos x="1466" y="800"/>
                </a:cxn>
                <a:cxn ang="0">
                  <a:pos x="1434" y="728"/>
                </a:cxn>
                <a:cxn ang="0">
                  <a:pos x="1362" y="648"/>
                </a:cxn>
                <a:cxn ang="0">
                  <a:pos x="1153" y="464"/>
                </a:cxn>
                <a:cxn ang="0">
                  <a:pos x="881" y="280"/>
                </a:cxn>
                <a:cxn ang="0">
                  <a:pos x="593" y="136"/>
                </a:cxn>
                <a:cxn ang="0">
                  <a:pos x="329" y="48"/>
                </a:cxn>
                <a:cxn ang="0">
                  <a:pos x="216" y="24"/>
                </a:cxn>
                <a:cxn ang="0">
                  <a:pos x="128" y="16"/>
                </a:cxn>
                <a:cxn ang="0">
                  <a:pos x="72" y="40"/>
                </a:cxn>
                <a:cxn ang="0">
                  <a:pos x="40" y="72"/>
                </a:cxn>
                <a:cxn ang="0">
                  <a:pos x="16" y="120"/>
                </a:cxn>
                <a:cxn ang="0">
                  <a:pos x="40" y="184"/>
                </a:cxn>
                <a:cxn ang="0">
                  <a:pos x="80" y="264"/>
                </a:cxn>
                <a:cxn ang="0">
                  <a:pos x="152" y="344"/>
                </a:cxn>
                <a:cxn ang="0">
                  <a:pos x="361" y="520"/>
                </a:cxn>
                <a:cxn ang="0">
                  <a:pos x="633" y="704"/>
                </a:cxn>
                <a:cxn ang="0">
                  <a:pos x="929" y="848"/>
                </a:cxn>
                <a:cxn ang="0">
                  <a:pos x="1193" y="936"/>
                </a:cxn>
                <a:cxn ang="0">
                  <a:pos x="1298" y="960"/>
                </a:cxn>
                <a:cxn ang="0">
                  <a:pos x="1386" y="960"/>
                </a:cxn>
                <a:cxn ang="0">
                  <a:pos x="1442" y="944"/>
                </a:cxn>
                <a:cxn ang="0">
                  <a:pos x="1482" y="904"/>
                </a:cxn>
                <a:cxn ang="0">
                  <a:pos x="1458" y="968"/>
                </a:cxn>
                <a:cxn ang="0">
                  <a:pos x="1386" y="976"/>
                </a:cxn>
                <a:cxn ang="0">
                  <a:pos x="1298" y="984"/>
                </a:cxn>
                <a:cxn ang="0">
                  <a:pos x="1185" y="960"/>
                </a:cxn>
                <a:cxn ang="0">
                  <a:pos x="921" y="872"/>
                </a:cxn>
                <a:cxn ang="0">
                  <a:pos x="617" y="728"/>
                </a:cxn>
                <a:cxn ang="0">
                  <a:pos x="345" y="544"/>
                </a:cxn>
                <a:cxn ang="0">
                  <a:pos x="136" y="360"/>
                </a:cxn>
                <a:cxn ang="0">
                  <a:pos x="64" y="280"/>
                </a:cxn>
                <a:cxn ang="0">
                  <a:pos x="16" y="192"/>
                </a:cxn>
                <a:cxn ang="0">
                  <a:pos x="0" y="120"/>
                </a:cxn>
                <a:cxn ang="0">
                  <a:pos x="16" y="64"/>
                </a:cxn>
                <a:cxn ang="0">
                  <a:pos x="56" y="24"/>
                </a:cxn>
                <a:cxn ang="0">
                  <a:pos x="128" y="0"/>
                </a:cxn>
                <a:cxn ang="0">
                  <a:pos x="216" y="0"/>
                </a:cxn>
                <a:cxn ang="0">
                  <a:pos x="337" y="24"/>
                </a:cxn>
                <a:cxn ang="0">
                  <a:pos x="601" y="112"/>
                </a:cxn>
                <a:cxn ang="0">
                  <a:pos x="897" y="256"/>
                </a:cxn>
                <a:cxn ang="0">
                  <a:pos x="1169" y="440"/>
                </a:cxn>
                <a:cxn ang="0">
                  <a:pos x="1378" y="632"/>
                </a:cxn>
                <a:cxn ang="0">
                  <a:pos x="1450" y="712"/>
                </a:cxn>
                <a:cxn ang="0">
                  <a:pos x="1490" y="792"/>
                </a:cxn>
                <a:cxn ang="0">
                  <a:pos x="1514" y="856"/>
                </a:cxn>
                <a:cxn ang="0">
                  <a:pos x="1506" y="920"/>
                </a:cxn>
              </a:cxnLst>
              <a:rect l="0" t="0" r="r" b="b"/>
              <a:pathLst>
                <a:path w="1522" h="984">
                  <a:moveTo>
                    <a:pt x="1482" y="912"/>
                  </a:moveTo>
                  <a:lnTo>
                    <a:pt x="1498" y="856"/>
                  </a:lnTo>
                  <a:lnTo>
                    <a:pt x="1498" y="856"/>
                  </a:lnTo>
                  <a:lnTo>
                    <a:pt x="1498" y="856"/>
                  </a:lnTo>
                  <a:lnTo>
                    <a:pt x="1474" y="792"/>
                  </a:lnTo>
                  <a:lnTo>
                    <a:pt x="1466" y="800"/>
                  </a:lnTo>
                  <a:lnTo>
                    <a:pt x="1466" y="800"/>
                  </a:lnTo>
                  <a:lnTo>
                    <a:pt x="1426" y="720"/>
                  </a:lnTo>
                  <a:lnTo>
                    <a:pt x="1434" y="728"/>
                  </a:lnTo>
                  <a:lnTo>
                    <a:pt x="1434" y="728"/>
                  </a:lnTo>
                  <a:lnTo>
                    <a:pt x="1362" y="648"/>
                  </a:lnTo>
                  <a:lnTo>
                    <a:pt x="1362" y="648"/>
                  </a:lnTo>
                  <a:lnTo>
                    <a:pt x="1362" y="648"/>
                  </a:lnTo>
                  <a:lnTo>
                    <a:pt x="1153" y="464"/>
                  </a:lnTo>
                  <a:lnTo>
                    <a:pt x="1153" y="464"/>
                  </a:lnTo>
                  <a:lnTo>
                    <a:pt x="1153" y="464"/>
                  </a:lnTo>
                  <a:lnTo>
                    <a:pt x="881" y="280"/>
                  </a:lnTo>
                  <a:lnTo>
                    <a:pt x="881" y="280"/>
                  </a:lnTo>
                  <a:lnTo>
                    <a:pt x="881" y="280"/>
                  </a:lnTo>
                  <a:lnTo>
                    <a:pt x="585" y="136"/>
                  </a:lnTo>
                  <a:lnTo>
                    <a:pt x="593" y="136"/>
                  </a:lnTo>
                  <a:lnTo>
                    <a:pt x="593" y="136"/>
                  </a:lnTo>
                  <a:lnTo>
                    <a:pt x="329" y="48"/>
                  </a:lnTo>
                  <a:lnTo>
                    <a:pt x="329" y="48"/>
                  </a:lnTo>
                  <a:lnTo>
                    <a:pt x="329" y="48"/>
                  </a:lnTo>
                  <a:lnTo>
                    <a:pt x="216" y="24"/>
                  </a:lnTo>
                  <a:lnTo>
                    <a:pt x="216" y="24"/>
                  </a:lnTo>
                  <a:lnTo>
                    <a:pt x="216" y="24"/>
                  </a:lnTo>
                  <a:lnTo>
                    <a:pt x="128" y="24"/>
                  </a:lnTo>
                  <a:lnTo>
                    <a:pt x="128" y="16"/>
                  </a:lnTo>
                  <a:lnTo>
                    <a:pt x="128" y="16"/>
                  </a:lnTo>
                  <a:lnTo>
                    <a:pt x="64" y="32"/>
                  </a:lnTo>
                  <a:lnTo>
                    <a:pt x="72" y="40"/>
                  </a:lnTo>
                  <a:lnTo>
                    <a:pt x="72" y="40"/>
                  </a:lnTo>
                  <a:lnTo>
                    <a:pt x="32" y="80"/>
                  </a:lnTo>
                  <a:lnTo>
                    <a:pt x="40" y="72"/>
                  </a:lnTo>
                  <a:lnTo>
                    <a:pt x="40" y="72"/>
                  </a:lnTo>
                  <a:lnTo>
                    <a:pt x="24" y="128"/>
                  </a:lnTo>
                  <a:lnTo>
                    <a:pt x="16" y="120"/>
                  </a:lnTo>
                  <a:lnTo>
                    <a:pt x="16" y="120"/>
                  </a:lnTo>
                  <a:lnTo>
                    <a:pt x="40" y="184"/>
                  </a:lnTo>
                  <a:lnTo>
                    <a:pt x="40" y="184"/>
                  </a:lnTo>
                  <a:lnTo>
                    <a:pt x="40" y="184"/>
                  </a:lnTo>
                  <a:lnTo>
                    <a:pt x="80" y="264"/>
                  </a:lnTo>
                  <a:lnTo>
                    <a:pt x="80" y="264"/>
                  </a:lnTo>
                  <a:lnTo>
                    <a:pt x="80" y="264"/>
                  </a:lnTo>
                  <a:lnTo>
                    <a:pt x="152" y="344"/>
                  </a:lnTo>
                  <a:lnTo>
                    <a:pt x="152" y="344"/>
                  </a:lnTo>
                  <a:lnTo>
                    <a:pt x="152" y="344"/>
                  </a:lnTo>
                  <a:lnTo>
                    <a:pt x="361" y="528"/>
                  </a:lnTo>
                  <a:lnTo>
                    <a:pt x="361" y="520"/>
                  </a:lnTo>
                  <a:lnTo>
                    <a:pt x="361" y="520"/>
                  </a:lnTo>
                  <a:lnTo>
                    <a:pt x="633" y="704"/>
                  </a:lnTo>
                  <a:lnTo>
                    <a:pt x="633" y="704"/>
                  </a:lnTo>
                  <a:lnTo>
                    <a:pt x="633" y="704"/>
                  </a:lnTo>
                  <a:lnTo>
                    <a:pt x="929" y="848"/>
                  </a:lnTo>
                  <a:lnTo>
                    <a:pt x="929" y="848"/>
                  </a:lnTo>
                  <a:lnTo>
                    <a:pt x="929" y="848"/>
                  </a:lnTo>
                  <a:lnTo>
                    <a:pt x="1193" y="936"/>
                  </a:lnTo>
                  <a:lnTo>
                    <a:pt x="1193" y="936"/>
                  </a:lnTo>
                  <a:lnTo>
                    <a:pt x="1193" y="936"/>
                  </a:lnTo>
                  <a:lnTo>
                    <a:pt x="1306" y="960"/>
                  </a:lnTo>
                  <a:lnTo>
                    <a:pt x="1298" y="960"/>
                  </a:lnTo>
                  <a:lnTo>
                    <a:pt x="1298" y="960"/>
                  </a:lnTo>
                  <a:lnTo>
                    <a:pt x="1386" y="960"/>
                  </a:lnTo>
                  <a:lnTo>
                    <a:pt x="1386" y="960"/>
                  </a:lnTo>
                  <a:lnTo>
                    <a:pt x="1386" y="960"/>
                  </a:lnTo>
                  <a:lnTo>
                    <a:pt x="1450" y="944"/>
                  </a:lnTo>
                  <a:lnTo>
                    <a:pt x="1442" y="944"/>
                  </a:lnTo>
                  <a:lnTo>
                    <a:pt x="1442" y="944"/>
                  </a:lnTo>
                  <a:lnTo>
                    <a:pt x="1482" y="904"/>
                  </a:lnTo>
                  <a:lnTo>
                    <a:pt x="1482" y="904"/>
                  </a:lnTo>
                  <a:lnTo>
                    <a:pt x="1498" y="928"/>
                  </a:lnTo>
                  <a:lnTo>
                    <a:pt x="1498" y="928"/>
                  </a:lnTo>
                  <a:lnTo>
                    <a:pt x="1458" y="968"/>
                  </a:lnTo>
                  <a:lnTo>
                    <a:pt x="1458" y="968"/>
                  </a:lnTo>
                  <a:lnTo>
                    <a:pt x="1450" y="960"/>
                  </a:lnTo>
                  <a:lnTo>
                    <a:pt x="1386" y="976"/>
                  </a:lnTo>
                  <a:lnTo>
                    <a:pt x="1386" y="976"/>
                  </a:lnTo>
                  <a:lnTo>
                    <a:pt x="1386" y="984"/>
                  </a:lnTo>
                  <a:lnTo>
                    <a:pt x="1298" y="984"/>
                  </a:lnTo>
                  <a:lnTo>
                    <a:pt x="1298" y="984"/>
                  </a:lnTo>
                  <a:lnTo>
                    <a:pt x="1298" y="984"/>
                  </a:lnTo>
                  <a:lnTo>
                    <a:pt x="1185" y="960"/>
                  </a:lnTo>
                  <a:lnTo>
                    <a:pt x="1185" y="960"/>
                  </a:lnTo>
                  <a:lnTo>
                    <a:pt x="1185" y="960"/>
                  </a:lnTo>
                  <a:lnTo>
                    <a:pt x="921" y="872"/>
                  </a:lnTo>
                  <a:lnTo>
                    <a:pt x="921" y="872"/>
                  </a:lnTo>
                  <a:lnTo>
                    <a:pt x="913" y="872"/>
                  </a:lnTo>
                  <a:lnTo>
                    <a:pt x="617" y="728"/>
                  </a:lnTo>
                  <a:lnTo>
                    <a:pt x="617" y="728"/>
                  </a:lnTo>
                  <a:lnTo>
                    <a:pt x="617" y="728"/>
                  </a:lnTo>
                  <a:lnTo>
                    <a:pt x="345" y="544"/>
                  </a:lnTo>
                  <a:lnTo>
                    <a:pt x="345" y="544"/>
                  </a:lnTo>
                  <a:lnTo>
                    <a:pt x="345" y="544"/>
                  </a:lnTo>
                  <a:lnTo>
                    <a:pt x="136" y="360"/>
                  </a:lnTo>
                  <a:lnTo>
                    <a:pt x="136" y="360"/>
                  </a:lnTo>
                  <a:lnTo>
                    <a:pt x="136" y="360"/>
                  </a:lnTo>
                  <a:lnTo>
                    <a:pt x="64" y="280"/>
                  </a:lnTo>
                  <a:lnTo>
                    <a:pt x="64" y="280"/>
                  </a:lnTo>
                  <a:lnTo>
                    <a:pt x="56" y="272"/>
                  </a:lnTo>
                  <a:lnTo>
                    <a:pt x="16" y="192"/>
                  </a:lnTo>
                  <a:lnTo>
                    <a:pt x="16" y="192"/>
                  </a:lnTo>
                  <a:lnTo>
                    <a:pt x="24" y="184"/>
                  </a:lnTo>
                  <a:lnTo>
                    <a:pt x="0" y="120"/>
                  </a:lnTo>
                  <a:lnTo>
                    <a:pt x="0" y="120"/>
                  </a:lnTo>
                  <a:lnTo>
                    <a:pt x="0" y="120"/>
                  </a:lnTo>
                  <a:lnTo>
                    <a:pt x="16" y="64"/>
                  </a:lnTo>
                  <a:lnTo>
                    <a:pt x="16" y="64"/>
                  </a:lnTo>
                  <a:lnTo>
                    <a:pt x="16" y="64"/>
                  </a:lnTo>
                  <a:lnTo>
                    <a:pt x="56" y="24"/>
                  </a:lnTo>
                  <a:lnTo>
                    <a:pt x="56" y="24"/>
                  </a:lnTo>
                  <a:lnTo>
                    <a:pt x="64" y="16"/>
                  </a:lnTo>
                  <a:lnTo>
                    <a:pt x="128" y="0"/>
                  </a:lnTo>
                  <a:lnTo>
                    <a:pt x="128" y="0"/>
                  </a:lnTo>
                  <a:lnTo>
                    <a:pt x="128" y="0"/>
                  </a:lnTo>
                  <a:lnTo>
                    <a:pt x="216" y="0"/>
                  </a:lnTo>
                  <a:lnTo>
                    <a:pt x="216" y="0"/>
                  </a:lnTo>
                  <a:lnTo>
                    <a:pt x="224" y="0"/>
                  </a:lnTo>
                  <a:lnTo>
                    <a:pt x="337" y="24"/>
                  </a:lnTo>
                  <a:lnTo>
                    <a:pt x="337" y="24"/>
                  </a:lnTo>
                  <a:lnTo>
                    <a:pt x="337" y="24"/>
                  </a:lnTo>
                  <a:lnTo>
                    <a:pt x="601" y="112"/>
                  </a:lnTo>
                  <a:lnTo>
                    <a:pt x="601" y="112"/>
                  </a:lnTo>
                  <a:lnTo>
                    <a:pt x="601" y="112"/>
                  </a:lnTo>
                  <a:lnTo>
                    <a:pt x="897" y="256"/>
                  </a:lnTo>
                  <a:lnTo>
                    <a:pt x="897" y="256"/>
                  </a:lnTo>
                  <a:lnTo>
                    <a:pt x="897" y="256"/>
                  </a:lnTo>
                  <a:lnTo>
                    <a:pt x="1169" y="440"/>
                  </a:lnTo>
                  <a:lnTo>
                    <a:pt x="1169" y="440"/>
                  </a:lnTo>
                  <a:lnTo>
                    <a:pt x="1169" y="448"/>
                  </a:lnTo>
                  <a:lnTo>
                    <a:pt x="1378" y="632"/>
                  </a:lnTo>
                  <a:lnTo>
                    <a:pt x="1378" y="632"/>
                  </a:lnTo>
                  <a:lnTo>
                    <a:pt x="1378" y="632"/>
                  </a:lnTo>
                  <a:lnTo>
                    <a:pt x="1450" y="712"/>
                  </a:lnTo>
                  <a:lnTo>
                    <a:pt x="1450" y="712"/>
                  </a:lnTo>
                  <a:lnTo>
                    <a:pt x="1450" y="712"/>
                  </a:lnTo>
                  <a:lnTo>
                    <a:pt x="1490" y="792"/>
                  </a:lnTo>
                  <a:lnTo>
                    <a:pt x="1490" y="792"/>
                  </a:lnTo>
                  <a:lnTo>
                    <a:pt x="1490" y="792"/>
                  </a:lnTo>
                  <a:lnTo>
                    <a:pt x="1514" y="856"/>
                  </a:lnTo>
                  <a:lnTo>
                    <a:pt x="1514" y="856"/>
                  </a:lnTo>
                  <a:lnTo>
                    <a:pt x="1522" y="864"/>
                  </a:lnTo>
                  <a:lnTo>
                    <a:pt x="1506" y="920"/>
                  </a:lnTo>
                  <a:lnTo>
                    <a:pt x="1482" y="91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54" name="Freeform 10"/>
            <p:cNvSpPr>
              <a:spLocks/>
            </p:cNvSpPr>
            <p:nvPr/>
          </p:nvSpPr>
          <p:spPr bwMode="auto">
            <a:xfrm>
              <a:off x="4906" y="1688"/>
              <a:ext cx="24" cy="24"/>
            </a:xfrm>
            <a:custGeom>
              <a:avLst/>
              <a:gdLst/>
              <a:ahLst/>
              <a:cxnLst>
                <a:cxn ang="0">
                  <a:pos x="0" y="0"/>
                </a:cxn>
                <a:cxn ang="0">
                  <a:pos x="0" y="0"/>
                </a:cxn>
                <a:cxn ang="0">
                  <a:pos x="0" y="8"/>
                </a:cxn>
                <a:cxn ang="0">
                  <a:pos x="24" y="16"/>
                </a:cxn>
                <a:cxn ang="0">
                  <a:pos x="16" y="24"/>
                </a:cxn>
                <a:cxn ang="0">
                  <a:pos x="16" y="24"/>
                </a:cxn>
                <a:cxn ang="0">
                  <a:pos x="0" y="0"/>
                </a:cxn>
              </a:cxnLst>
              <a:rect l="0" t="0" r="r" b="b"/>
              <a:pathLst>
                <a:path w="24" h="24">
                  <a:moveTo>
                    <a:pt x="0" y="0"/>
                  </a:moveTo>
                  <a:lnTo>
                    <a:pt x="0" y="0"/>
                  </a:lnTo>
                  <a:lnTo>
                    <a:pt x="0" y="8"/>
                  </a:lnTo>
                  <a:lnTo>
                    <a:pt x="24" y="16"/>
                  </a:lnTo>
                  <a:lnTo>
                    <a:pt x="16" y="24"/>
                  </a:lnTo>
                  <a:lnTo>
                    <a:pt x="16" y="24"/>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55" name="Freeform 11"/>
            <p:cNvSpPr>
              <a:spLocks/>
            </p:cNvSpPr>
            <p:nvPr/>
          </p:nvSpPr>
          <p:spPr bwMode="auto">
            <a:xfrm>
              <a:off x="3953" y="1048"/>
              <a:ext cx="512" cy="384"/>
            </a:xfrm>
            <a:custGeom>
              <a:avLst/>
              <a:gdLst/>
              <a:ahLst/>
              <a:cxnLst>
                <a:cxn ang="0">
                  <a:pos x="504" y="336"/>
                </a:cxn>
                <a:cxn ang="0">
                  <a:pos x="512" y="272"/>
                </a:cxn>
                <a:cxn ang="0">
                  <a:pos x="488" y="200"/>
                </a:cxn>
                <a:cxn ang="0">
                  <a:pos x="424" y="128"/>
                </a:cxn>
                <a:cxn ang="0">
                  <a:pos x="336" y="64"/>
                </a:cxn>
                <a:cxn ang="0">
                  <a:pos x="232" y="16"/>
                </a:cxn>
                <a:cxn ang="0">
                  <a:pos x="136" y="0"/>
                </a:cxn>
                <a:cxn ang="0">
                  <a:pos x="56" y="8"/>
                </a:cxn>
                <a:cxn ang="0">
                  <a:pos x="8" y="48"/>
                </a:cxn>
                <a:cxn ang="0">
                  <a:pos x="0" y="112"/>
                </a:cxn>
                <a:cxn ang="0">
                  <a:pos x="32" y="184"/>
                </a:cxn>
                <a:cxn ang="0">
                  <a:pos x="96" y="256"/>
                </a:cxn>
                <a:cxn ang="0">
                  <a:pos x="184" y="320"/>
                </a:cxn>
                <a:cxn ang="0">
                  <a:pos x="288" y="368"/>
                </a:cxn>
                <a:cxn ang="0">
                  <a:pos x="376" y="384"/>
                </a:cxn>
                <a:cxn ang="0">
                  <a:pos x="456" y="376"/>
                </a:cxn>
                <a:cxn ang="0">
                  <a:pos x="504" y="336"/>
                </a:cxn>
              </a:cxnLst>
              <a:rect l="0" t="0" r="r" b="b"/>
              <a:pathLst>
                <a:path w="512" h="384">
                  <a:moveTo>
                    <a:pt x="504" y="336"/>
                  </a:moveTo>
                  <a:lnTo>
                    <a:pt x="512" y="272"/>
                  </a:lnTo>
                  <a:lnTo>
                    <a:pt x="488" y="200"/>
                  </a:lnTo>
                  <a:lnTo>
                    <a:pt x="424" y="128"/>
                  </a:lnTo>
                  <a:lnTo>
                    <a:pt x="336" y="64"/>
                  </a:lnTo>
                  <a:lnTo>
                    <a:pt x="232" y="16"/>
                  </a:lnTo>
                  <a:lnTo>
                    <a:pt x="136" y="0"/>
                  </a:lnTo>
                  <a:lnTo>
                    <a:pt x="56" y="8"/>
                  </a:lnTo>
                  <a:lnTo>
                    <a:pt x="8" y="48"/>
                  </a:lnTo>
                  <a:lnTo>
                    <a:pt x="0" y="112"/>
                  </a:lnTo>
                  <a:lnTo>
                    <a:pt x="32" y="184"/>
                  </a:lnTo>
                  <a:lnTo>
                    <a:pt x="96" y="256"/>
                  </a:lnTo>
                  <a:lnTo>
                    <a:pt x="184" y="320"/>
                  </a:lnTo>
                  <a:lnTo>
                    <a:pt x="288" y="368"/>
                  </a:lnTo>
                  <a:lnTo>
                    <a:pt x="376" y="384"/>
                  </a:lnTo>
                  <a:lnTo>
                    <a:pt x="456" y="376"/>
                  </a:lnTo>
                  <a:lnTo>
                    <a:pt x="504" y="33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56" name="Freeform 12"/>
            <p:cNvSpPr>
              <a:spLocks/>
            </p:cNvSpPr>
            <p:nvPr/>
          </p:nvSpPr>
          <p:spPr bwMode="auto">
            <a:xfrm>
              <a:off x="3945" y="1040"/>
              <a:ext cx="536" cy="408"/>
            </a:xfrm>
            <a:custGeom>
              <a:avLst/>
              <a:gdLst/>
              <a:ahLst/>
              <a:cxnLst>
                <a:cxn ang="0">
                  <a:pos x="512" y="280"/>
                </a:cxn>
                <a:cxn ang="0">
                  <a:pos x="512" y="280"/>
                </a:cxn>
                <a:cxn ang="0">
                  <a:pos x="488" y="224"/>
                </a:cxn>
                <a:cxn ang="0">
                  <a:pos x="424" y="152"/>
                </a:cxn>
                <a:cxn ang="0">
                  <a:pos x="424" y="152"/>
                </a:cxn>
                <a:cxn ang="0">
                  <a:pos x="336" y="88"/>
                </a:cxn>
                <a:cxn ang="0">
                  <a:pos x="232" y="40"/>
                </a:cxn>
                <a:cxn ang="0">
                  <a:pos x="240" y="40"/>
                </a:cxn>
                <a:cxn ang="0">
                  <a:pos x="144" y="16"/>
                </a:cxn>
                <a:cxn ang="0">
                  <a:pos x="64" y="24"/>
                </a:cxn>
                <a:cxn ang="0">
                  <a:pos x="72" y="32"/>
                </a:cxn>
                <a:cxn ang="0">
                  <a:pos x="32" y="64"/>
                </a:cxn>
                <a:cxn ang="0">
                  <a:pos x="24" y="128"/>
                </a:cxn>
                <a:cxn ang="0">
                  <a:pos x="16" y="120"/>
                </a:cxn>
                <a:cxn ang="0">
                  <a:pos x="48" y="192"/>
                </a:cxn>
                <a:cxn ang="0">
                  <a:pos x="112" y="264"/>
                </a:cxn>
                <a:cxn ang="0">
                  <a:pos x="112" y="256"/>
                </a:cxn>
                <a:cxn ang="0">
                  <a:pos x="200" y="320"/>
                </a:cxn>
                <a:cxn ang="0">
                  <a:pos x="304" y="368"/>
                </a:cxn>
                <a:cxn ang="0">
                  <a:pos x="304" y="368"/>
                </a:cxn>
                <a:cxn ang="0">
                  <a:pos x="384" y="384"/>
                </a:cxn>
                <a:cxn ang="0">
                  <a:pos x="464" y="376"/>
                </a:cxn>
                <a:cxn ang="0">
                  <a:pos x="456" y="376"/>
                </a:cxn>
                <a:cxn ang="0">
                  <a:pos x="504" y="336"/>
                </a:cxn>
                <a:cxn ang="0">
                  <a:pos x="520" y="360"/>
                </a:cxn>
                <a:cxn ang="0">
                  <a:pos x="472" y="400"/>
                </a:cxn>
                <a:cxn ang="0">
                  <a:pos x="384" y="400"/>
                </a:cxn>
                <a:cxn ang="0">
                  <a:pos x="384" y="408"/>
                </a:cxn>
                <a:cxn ang="0">
                  <a:pos x="296" y="392"/>
                </a:cxn>
                <a:cxn ang="0">
                  <a:pos x="184" y="344"/>
                </a:cxn>
                <a:cxn ang="0">
                  <a:pos x="184" y="344"/>
                </a:cxn>
                <a:cxn ang="0">
                  <a:pos x="96" y="280"/>
                </a:cxn>
                <a:cxn ang="0">
                  <a:pos x="32" y="208"/>
                </a:cxn>
                <a:cxn ang="0">
                  <a:pos x="32" y="192"/>
                </a:cxn>
                <a:cxn ang="0">
                  <a:pos x="0" y="120"/>
                </a:cxn>
                <a:cxn ang="0">
                  <a:pos x="8" y="56"/>
                </a:cxn>
                <a:cxn ang="0">
                  <a:pos x="8" y="48"/>
                </a:cxn>
                <a:cxn ang="0">
                  <a:pos x="56" y="8"/>
                </a:cxn>
                <a:cxn ang="0">
                  <a:pos x="144" y="0"/>
                </a:cxn>
                <a:cxn ang="0">
                  <a:pos x="152" y="0"/>
                </a:cxn>
                <a:cxn ang="0">
                  <a:pos x="248" y="16"/>
                </a:cxn>
                <a:cxn ang="0">
                  <a:pos x="352" y="64"/>
                </a:cxn>
                <a:cxn ang="0">
                  <a:pos x="352" y="64"/>
                </a:cxn>
                <a:cxn ang="0">
                  <a:pos x="440" y="128"/>
                </a:cxn>
                <a:cxn ang="0">
                  <a:pos x="504" y="208"/>
                </a:cxn>
                <a:cxn ang="0">
                  <a:pos x="504" y="208"/>
                </a:cxn>
                <a:cxn ang="0">
                  <a:pos x="528" y="280"/>
                </a:cxn>
                <a:cxn ang="0">
                  <a:pos x="528" y="352"/>
                </a:cxn>
              </a:cxnLst>
              <a:rect l="0" t="0" r="r" b="b"/>
              <a:pathLst>
                <a:path w="536" h="408">
                  <a:moveTo>
                    <a:pt x="504" y="344"/>
                  </a:moveTo>
                  <a:lnTo>
                    <a:pt x="512" y="280"/>
                  </a:lnTo>
                  <a:lnTo>
                    <a:pt x="512" y="280"/>
                  </a:lnTo>
                  <a:lnTo>
                    <a:pt x="512" y="280"/>
                  </a:lnTo>
                  <a:lnTo>
                    <a:pt x="488" y="208"/>
                  </a:lnTo>
                  <a:lnTo>
                    <a:pt x="488" y="224"/>
                  </a:lnTo>
                  <a:lnTo>
                    <a:pt x="488" y="224"/>
                  </a:lnTo>
                  <a:lnTo>
                    <a:pt x="424" y="152"/>
                  </a:lnTo>
                  <a:lnTo>
                    <a:pt x="424" y="152"/>
                  </a:lnTo>
                  <a:lnTo>
                    <a:pt x="424" y="152"/>
                  </a:lnTo>
                  <a:lnTo>
                    <a:pt x="336" y="88"/>
                  </a:lnTo>
                  <a:lnTo>
                    <a:pt x="336" y="88"/>
                  </a:lnTo>
                  <a:lnTo>
                    <a:pt x="336" y="88"/>
                  </a:lnTo>
                  <a:lnTo>
                    <a:pt x="232" y="40"/>
                  </a:lnTo>
                  <a:lnTo>
                    <a:pt x="240" y="40"/>
                  </a:lnTo>
                  <a:lnTo>
                    <a:pt x="240" y="40"/>
                  </a:lnTo>
                  <a:lnTo>
                    <a:pt x="144" y="24"/>
                  </a:lnTo>
                  <a:lnTo>
                    <a:pt x="144" y="16"/>
                  </a:lnTo>
                  <a:lnTo>
                    <a:pt x="144" y="16"/>
                  </a:lnTo>
                  <a:lnTo>
                    <a:pt x="64" y="24"/>
                  </a:lnTo>
                  <a:lnTo>
                    <a:pt x="72" y="32"/>
                  </a:lnTo>
                  <a:lnTo>
                    <a:pt x="72" y="32"/>
                  </a:lnTo>
                  <a:lnTo>
                    <a:pt x="24" y="72"/>
                  </a:lnTo>
                  <a:lnTo>
                    <a:pt x="32" y="64"/>
                  </a:lnTo>
                  <a:lnTo>
                    <a:pt x="32" y="64"/>
                  </a:lnTo>
                  <a:lnTo>
                    <a:pt x="24" y="128"/>
                  </a:lnTo>
                  <a:lnTo>
                    <a:pt x="16" y="120"/>
                  </a:lnTo>
                  <a:lnTo>
                    <a:pt x="16" y="120"/>
                  </a:lnTo>
                  <a:lnTo>
                    <a:pt x="48" y="192"/>
                  </a:lnTo>
                  <a:lnTo>
                    <a:pt x="48" y="192"/>
                  </a:lnTo>
                  <a:lnTo>
                    <a:pt x="48" y="192"/>
                  </a:lnTo>
                  <a:lnTo>
                    <a:pt x="112" y="264"/>
                  </a:lnTo>
                  <a:lnTo>
                    <a:pt x="112" y="256"/>
                  </a:lnTo>
                  <a:lnTo>
                    <a:pt x="112" y="256"/>
                  </a:lnTo>
                  <a:lnTo>
                    <a:pt x="200" y="320"/>
                  </a:lnTo>
                  <a:lnTo>
                    <a:pt x="200" y="320"/>
                  </a:lnTo>
                  <a:lnTo>
                    <a:pt x="200" y="320"/>
                  </a:lnTo>
                  <a:lnTo>
                    <a:pt x="304" y="368"/>
                  </a:lnTo>
                  <a:lnTo>
                    <a:pt x="304" y="368"/>
                  </a:lnTo>
                  <a:lnTo>
                    <a:pt x="304" y="368"/>
                  </a:lnTo>
                  <a:lnTo>
                    <a:pt x="392" y="384"/>
                  </a:lnTo>
                  <a:lnTo>
                    <a:pt x="384" y="384"/>
                  </a:lnTo>
                  <a:lnTo>
                    <a:pt x="384" y="384"/>
                  </a:lnTo>
                  <a:lnTo>
                    <a:pt x="464" y="376"/>
                  </a:lnTo>
                  <a:lnTo>
                    <a:pt x="456" y="376"/>
                  </a:lnTo>
                  <a:lnTo>
                    <a:pt x="456" y="376"/>
                  </a:lnTo>
                  <a:lnTo>
                    <a:pt x="504" y="336"/>
                  </a:lnTo>
                  <a:lnTo>
                    <a:pt x="504" y="336"/>
                  </a:lnTo>
                  <a:lnTo>
                    <a:pt x="520" y="360"/>
                  </a:lnTo>
                  <a:lnTo>
                    <a:pt x="520" y="360"/>
                  </a:lnTo>
                  <a:lnTo>
                    <a:pt x="472" y="400"/>
                  </a:lnTo>
                  <a:lnTo>
                    <a:pt x="472" y="400"/>
                  </a:lnTo>
                  <a:lnTo>
                    <a:pt x="464" y="392"/>
                  </a:lnTo>
                  <a:lnTo>
                    <a:pt x="384" y="400"/>
                  </a:lnTo>
                  <a:lnTo>
                    <a:pt x="384" y="400"/>
                  </a:lnTo>
                  <a:lnTo>
                    <a:pt x="384" y="408"/>
                  </a:lnTo>
                  <a:lnTo>
                    <a:pt x="296" y="392"/>
                  </a:lnTo>
                  <a:lnTo>
                    <a:pt x="296" y="392"/>
                  </a:lnTo>
                  <a:lnTo>
                    <a:pt x="288" y="392"/>
                  </a:lnTo>
                  <a:lnTo>
                    <a:pt x="184" y="344"/>
                  </a:lnTo>
                  <a:lnTo>
                    <a:pt x="184" y="344"/>
                  </a:lnTo>
                  <a:lnTo>
                    <a:pt x="184" y="344"/>
                  </a:lnTo>
                  <a:lnTo>
                    <a:pt x="96" y="280"/>
                  </a:lnTo>
                  <a:lnTo>
                    <a:pt x="96" y="280"/>
                  </a:lnTo>
                  <a:lnTo>
                    <a:pt x="96" y="280"/>
                  </a:lnTo>
                  <a:lnTo>
                    <a:pt x="32" y="208"/>
                  </a:lnTo>
                  <a:lnTo>
                    <a:pt x="32" y="208"/>
                  </a:lnTo>
                  <a:lnTo>
                    <a:pt x="32" y="192"/>
                  </a:lnTo>
                  <a:lnTo>
                    <a:pt x="0" y="120"/>
                  </a:lnTo>
                  <a:lnTo>
                    <a:pt x="0" y="120"/>
                  </a:lnTo>
                  <a:lnTo>
                    <a:pt x="0" y="120"/>
                  </a:lnTo>
                  <a:lnTo>
                    <a:pt x="8" y="56"/>
                  </a:lnTo>
                  <a:lnTo>
                    <a:pt x="8" y="56"/>
                  </a:lnTo>
                  <a:lnTo>
                    <a:pt x="8" y="48"/>
                  </a:lnTo>
                  <a:lnTo>
                    <a:pt x="56" y="8"/>
                  </a:lnTo>
                  <a:lnTo>
                    <a:pt x="56" y="8"/>
                  </a:lnTo>
                  <a:lnTo>
                    <a:pt x="64" y="8"/>
                  </a:lnTo>
                  <a:lnTo>
                    <a:pt x="144" y="0"/>
                  </a:lnTo>
                  <a:lnTo>
                    <a:pt x="144" y="0"/>
                  </a:lnTo>
                  <a:lnTo>
                    <a:pt x="152" y="0"/>
                  </a:lnTo>
                  <a:lnTo>
                    <a:pt x="248" y="16"/>
                  </a:lnTo>
                  <a:lnTo>
                    <a:pt x="248" y="16"/>
                  </a:lnTo>
                  <a:lnTo>
                    <a:pt x="248" y="16"/>
                  </a:lnTo>
                  <a:lnTo>
                    <a:pt x="352" y="64"/>
                  </a:lnTo>
                  <a:lnTo>
                    <a:pt x="352" y="64"/>
                  </a:lnTo>
                  <a:lnTo>
                    <a:pt x="352" y="64"/>
                  </a:lnTo>
                  <a:lnTo>
                    <a:pt x="440" y="128"/>
                  </a:lnTo>
                  <a:lnTo>
                    <a:pt x="440" y="128"/>
                  </a:lnTo>
                  <a:lnTo>
                    <a:pt x="440" y="136"/>
                  </a:lnTo>
                  <a:lnTo>
                    <a:pt x="504" y="208"/>
                  </a:lnTo>
                  <a:lnTo>
                    <a:pt x="504" y="208"/>
                  </a:lnTo>
                  <a:lnTo>
                    <a:pt x="504" y="208"/>
                  </a:lnTo>
                  <a:lnTo>
                    <a:pt x="528" y="280"/>
                  </a:lnTo>
                  <a:lnTo>
                    <a:pt x="528" y="280"/>
                  </a:lnTo>
                  <a:lnTo>
                    <a:pt x="536" y="288"/>
                  </a:lnTo>
                  <a:lnTo>
                    <a:pt x="528" y="352"/>
                  </a:lnTo>
                  <a:lnTo>
                    <a:pt x="504" y="344"/>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57" name="Freeform 13"/>
            <p:cNvSpPr>
              <a:spLocks/>
            </p:cNvSpPr>
            <p:nvPr/>
          </p:nvSpPr>
          <p:spPr bwMode="auto">
            <a:xfrm>
              <a:off x="4449" y="1376"/>
              <a:ext cx="24" cy="24"/>
            </a:xfrm>
            <a:custGeom>
              <a:avLst/>
              <a:gdLst/>
              <a:ahLst/>
              <a:cxnLst>
                <a:cxn ang="0">
                  <a:pos x="0" y="0"/>
                </a:cxn>
                <a:cxn ang="0">
                  <a:pos x="0" y="0"/>
                </a:cxn>
                <a:cxn ang="0">
                  <a:pos x="0" y="8"/>
                </a:cxn>
                <a:cxn ang="0">
                  <a:pos x="24" y="16"/>
                </a:cxn>
                <a:cxn ang="0">
                  <a:pos x="16" y="24"/>
                </a:cxn>
                <a:cxn ang="0">
                  <a:pos x="16" y="24"/>
                </a:cxn>
                <a:cxn ang="0">
                  <a:pos x="0" y="0"/>
                </a:cxn>
              </a:cxnLst>
              <a:rect l="0" t="0" r="r" b="b"/>
              <a:pathLst>
                <a:path w="24" h="24">
                  <a:moveTo>
                    <a:pt x="0" y="0"/>
                  </a:moveTo>
                  <a:lnTo>
                    <a:pt x="0" y="0"/>
                  </a:lnTo>
                  <a:lnTo>
                    <a:pt x="0" y="8"/>
                  </a:lnTo>
                  <a:lnTo>
                    <a:pt x="24" y="16"/>
                  </a:lnTo>
                  <a:lnTo>
                    <a:pt x="16" y="24"/>
                  </a:lnTo>
                  <a:lnTo>
                    <a:pt x="16" y="24"/>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58" name="Rectangle 14"/>
            <p:cNvSpPr>
              <a:spLocks noChangeArrowheads="1"/>
            </p:cNvSpPr>
            <p:nvPr/>
          </p:nvSpPr>
          <p:spPr bwMode="auto">
            <a:xfrm>
              <a:off x="4649" y="704"/>
              <a:ext cx="208" cy="28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1AE6"/>
                  </a:solidFill>
                  <a:effectLst/>
                  <a:latin typeface="Arial"/>
                  <a:ea typeface="+mn-ea"/>
                  <a:cs typeface="+mn-cs"/>
                </a:rPr>
                <a:t>F</a:t>
              </a:r>
              <a:endParaRPr kumimoji="0" lang="en-US" sz="2400" b="0" i="0" u="none" strike="noStrike" cap="none" normalizeH="0" baseline="0" smtClean="0">
                <a:ln>
                  <a:noFill/>
                </a:ln>
                <a:solidFill>
                  <a:schemeClr val="tx1"/>
                </a:solidFill>
                <a:effectLst/>
                <a:latin typeface="Arial" pitchFamily="34" charset="0"/>
              </a:endParaRPr>
            </a:p>
          </p:txBody>
        </p:sp>
        <p:sp>
          <p:nvSpPr>
            <p:cNvPr id="31759" name="Rectangle 15"/>
            <p:cNvSpPr>
              <a:spLocks noChangeArrowheads="1"/>
            </p:cNvSpPr>
            <p:nvPr/>
          </p:nvSpPr>
          <p:spPr bwMode="auto">
            <a:xfrm>
              <a:off x="4401" y="1344"/>
              <a:ext cx="232" cy="2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de-CH" sz="2400" b="0" i="0" u="none" strike="noStrike" cap="none" baseline="0">
                  <a:ln>
                    <a:noFill/>
                  </a:ln>
                  <a:solidFill>
                    <a:srgbClr val="FF0000"/>
                  </a:solidFill>
                  <a:effectLst/>
                  <a:latin typeface="Symbol"/>
                  <a:ea typeface="+mn-ea"/>
                  <a:cs typeface="+mn-cs"/>
                </a:rPr>
                <a:t>D</a:t>
              </a:r>
              <a:endParaRPr kumimoji="0" lang="en-US" sz="2400" b="0" i="0" u="none" strike="noStrike" cap="none" normalizeH="0" baseline="0" smtClean="0">
                <a:ln>
                  <a:noFill/>
                </a:ln>
                <a:solidFill>
                  <a:schemeClr val="tx1"/>
                </a:solidFill>
                <a:effectLst/>
                <a:latin typeface="Arial" pitchFamily="34" charset="0"/>
              </a:endParaRPr>
            </a:p>
          </p:txBody>
        </p:sp>
        <p:sp>
          <p:nvSpPr>
            <p:cNvPr id="31760" name="Rectangle 16"/>
            <p:cNvSpPr>
              <a:spLocks noChangeArrowheads="1"/>
            </p:cNvSpPr>
            <p:nvPr/>
          </p:nvSpPr>
          <p:spPr bwMode="auto">
            <a:xfrm>
              <a:off x="4513" y="1352"/>
              <a:ext cx="224" cy="28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FF0000"/>
                  </a:solidFill>
                  <a:effectLst/>
                  <a:latin typeface="Arial"/>
                  <a:ea typeface="+mn-ea"/>
                  <a:cs typeface="+mn-cs"/>
                </a:rPr>
                <a:t>A</a:t>
              </a:r>
              <a:endParaRPr kumimoji="0" lang="en-US" sz="2400" b="0" i="0" u="none" strike="noStrike" cap="none" normalizeH="0" baseline="0" smtClean="0">
                <a:ln>
                  <a:noFill/>
                </a:ln>
                <a:solidFill>
                  <a:schemeClr val="tx1"/>
                </a:solidFill>
                <a:effectLst/>
                <a:latin typeface="Arial" pitchFamily="34" charset="0"/>
              </a:endParaRPr>
            </a:p>
          </p:txBody>
        </p:sp>
        <p:sp>
          <p:nvSpPr>
            <p:cNvPr id="31761" name="Rectangle 17"/>
            <p:cNvSpPr>
              <a:spLocks noChangeArrowheads="1"/>
            </p:cNvSpPr>
            <p:nvPr/>
          </p:nvSpPr>
          <p:spPr bwMode="auto">
            <a:xfrm>
              <a:off x="4657" y="1856"/>
              <a:ext cx="232" cy="2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de-CH" sz="2400" b="0" i="0" u="none" strike="noStrike" cap="none" baseline="0">
                  <a:ln>
                    <a:noFill/>
                  </a:ln>
                  <a:solidFill>
                    <a:srgbClr val="001AE6"/>
                  </a:solidFill>
                  <a:effectLst/>
                  <a:latin typeface="Symbol"/>
                  <a:ea typeface="+mn-ea"/>
                  <a:cs typeface="+mn-cs"/>
                </a:rPr>
                <a:t>s</a:t>
              </a:r>
              <a:endParaRPr kumimoji="0" lang="en-US" sz="2400" b="0" i="0" u="none" strike="noStrike" cap="none" normalizeH="0" baseline="0" smtClean="0">
                <a:ln>
                  <a:noFill/>
                </a:ln>
                <a:solidFill>
                  <a:schemeClr val="tx1"/>
                </a:solidFill>
                <a:effectLst/>
                <a:latin typeface="Arial" pitchFamily="34" charset="0"/>
              </a:endParaRPr>
            </a:p>
          </p:txBody>
        </p:sp>
        <p:sp>
          <p:nvSpPr>
            <p:cNvPr id="31762" name="Rectangle 18"/>
            <p:cNvSpPr>
              <a:spLocks noChangeArrowheads="1"/>
            </p:cNvSpPr>
            <p:nvPr/>
          </p:nvSpPr>
          <p:spPr bwMode="auto">
            <a:xfrm>
              <a:off x="4041" y="1088"/>
              <a:ext cx="272" cy="31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800" b="1" i="0" u="none" strike="noStrike" cap="none" baseline="0">
                  <a:ln>
                    <a:noFill/>
                  </a:ln>
                  <a:solidFill>
                    <a:srgbClr val="8099B3"/>
                  </a:solidFill>
                  <a:effectLst/>
                  <a:latin typeface="Courier New"/>
                  <a:ea typeface="+mn-ea"/>
                  <a:cs typeface="+mn-cs"/>
                </a:rPr>
                <a:t>P</a:t>
              </a:r>
              <a:endParaRPr kumimoji="0" lang="en-US" sz="2400" b="0" i="0" u="none" strike="noStrike" cap="none" normalizeH="0" baseline="0" smtClean="0">
                <a:ln>
                  <a:noFill/>
                </a:ln>
                <a:solidFill>
                  <a:schemeClr val="tx1"/>
                </a:solidFill>
                <a:effectLst/>
                <a:latin typeface="Arial" pitchFamily="34" charset="0"/>
              </a:endParaRPr>
            </a:p>
          </p:txBody>
        </p:sp>
        <p:sp>
          <p:nvSpPr>
            <p:cNvPr id="31763" name="Freeform 19"/>
            <p:cNvSpPr>
              <a:spLocks/>
            </p:cNvSpPr>
            <p:nvPr/>
          </p:nvSpPr>
          <p:spPr bwMode="auto">
            <a:xfrm>
              <a:off x="4177" y="1216"/>
              <a:ext cx="88" cy="96"/>
            </a:xfrm>
            <a:custGeom>
              <a:avLst/>
              <a:gdLst/>
              <a:ahLst/>
              <a:cxnLst>
                <a:cxn ang="0">
                  <a:pos x="88" y="48"/>
                </a:cxn>
                <a:cxn ang="0">
                  <a:pos x="80" y="16"/>
                </a:cxn>
                <a:cxn ang="0">
                  <a:pos x="48" y="0"/>
                </a:cxn>
                <a:cxn ang="0">
                  <a:pos x="8" y="16"/>
                </a:cxn>
                <a:cxn ang="0">
                  <a:pos x="0" y="48"/>
                </a:cxn>
                <a:cxn ang="0">
                  <a:pos x="8" y="80"/>
                </a:cxn>
                <a:cxn ang="0">
                  <a:pos x="48" y="96"/>
                </a:cxn>
                <a:cxn ang="0">
                  <a:pos x="80" y="80"/>
                </a:cxn>
                <a:cxn ang="0">
                  <a:pos x="88" y="48"/>
                </a:cxn>
              </a:cxnLst>
              <a:rect l="0" t="0" r="r" b="b"/>
              <a:pathLst>
                <a:path w="88" h="96">
                  <a:moveTo>
                    <a:pt x="88" y="48"/>
                  </a:moveTo>
                  <a:lnTo>
                    <a:pt x="80" y="16"/>
                  </a:lnTo>
                  <a:lnTo>
                    <a:pt x="48" y="0"/>
                  </a:lnTo>
                  <a:lnTo>
                    <a:pt x="8" y="16"/>
                  </a:lnTo>
                  <a:lnTo>
                    <a:pt x="0" y="48"/>
                  </a:lnTo>
                  <a:lnTo>
                    <a:pt x="8" y="80"/>
                  </a:lnTo>
                  <a:lnTo>
                    <a:pt x="48" y="96"/>
                  </a:lnTo>
                  <a:lnTo>
                    <a:pt x="80" y="80"/>
                  </a:lnTo>
                  <a:lnTo>
                    <a:pt x="88" y="48"/>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64" name="Freeform 20"/>
            <p:cNvSpPr>
              <a:spLocks/>
            </p:cNvSpPr>
            <p:nvPr/>
          </p:nvSpPr>
          <p:spPr bwMode="auto">
            <a:xfrm>
              <a:off x="4169" y="1208"/>
              <a:ext cx="112" cy="120"/>
            </a:xfrm>
            <a:custGeom>
              <a:avLst/>
              <a:gdLst/>
              <a:ahLst/>
              <a:cxnLst>
                <a:cxn ang="0">
                  <a:pos x="88" y="64"/>
                </a:cxn>
                <a:cxn ang="0">
                  <a:pos x="80" y="32"/>
                </a:cxn>
                <a:cxn ang="0">
                  <a:pos x="88" y="40"/>
                </a:cxn>
                <a:cxn ang="0">
                  <a:pos x="88" y="40"/>
                </a:cxn>
                <a:cxn ang="0">
                  <a:pos x="56" y="24"/>
                </a:cxn>
                <a:cxn ang="0">
                  <a:pos x="64" y="24"/>
                </a:cxn>
                <a:cxn ang="0">
                  <a:pos x="64" y="24"/>
                </a:cxn>
                <a:cxn ang="0">
                  <a:pos x="24" y="40"/>
                </a:cxn>
                <a:cxn ang="0">
                  <a:pos x="32" y="32"/>
                </a:cxn>
                <a:cxn ang="0">
                  <a:pos x="32" y="32"/>
                </a:cxn>
                <a:cxn ang="0">
                  <a:pos x="24" y="64"/>
                </a:cxn>
                <a:cxn ang="0">
                  <a:pos x="24" y="56"/>
                </a:cxn>
                <a:cxn ang="0">
                  <a:pos x="24" y="56"/>
                </a:cxn>
                <a:cxn ang="0">
                  <a:pos x="32" y="88"/>
                </a:cxn>
                <a:cxn ang="0">
                  <a:pos x="24" y="80"/>
                </a:cxn>
                <a:cxn ang="0">
                  <a:pos x="24" y="80"/>
                </a:cxn>
                <a:cxn ang="0">
                  <a:pos x="64" y="96"/>
                </a:cxn>
                <a:cxn ang="0">
                  <a:pos x="56" y="96"/>
                </a:cxn>
                <a:cxn ang="0">
                  <a:pos x="56" y="96"/>
                </a:cxn>
                <a:cxn ang="0">
                  <a:pos x="88" y="80"/>
                </a:cxn>
                <a:cxn ang="0">
                  <a:pos x="80" y="88"/>
                </a:cxn>
                <a:cxn ang="0">
                  <a:pos x="80" y="88"/>
                </a:cxn>
                <a:cxn ang="0">
                  <a:pos x="88" y="56"/>
                </a:cxn>
                <a:cxn ang="0">
                  <a:pos x="88" y="56"/>
                </a:cxn>
                <a:cxn ang="0">
                  <a:pos x="112" y="64"/>
                </a:cxn>
                <a:cxn ang="0">
                  <a:pos x="112" y="64"/>
                </a:cxn>
                <a:cxn ang="0">
                  <a:pos x="104" y="96"/>
                </a:cxn>
                <a:cxn ang="0">
                  <a:pos x="104" y="96"/>
                </a:cxn>
                <a:cxn ang="0">
                  <a:pos x="96" y="104"/>
                </a:cxn>
                <a:cxn ang="0">
                  <a:pos x="64" y="120"/>
                </a:cxn>
                <a:cxn ang="0">
                  <a:pos x="64" y="120"/>
                </a:cxn>
                <a:cxn ang="0">
                  <a:pos x="56" y="120"/>
                </a:cxn>
                <a:cxn ang="0">
                  <a:pos x="16" y="104"/>
                </a:cxn>
                <a:cxn ang="0">
                  <a:pos x="16" y="104"/>
                </a:cxn>
                <a:cxn ang="0">
                  <a:pos x="8" y="96"/>
                </a:cxn>
                <a:cxn ang="0">
                  <a:pos x="0" y="64"/>
                </a:cxn>
                <a:cxn ang="0">
                  <a:pos x="0" y="64"/>
                </a:cxn>
                <a:cxn ang="0">
                  <a:pos x="0" y="56"/>
                </a:cxn>
                <a:cxn ang="0">
                  <a:pos x="8" y="24"/>
                </a:cxn>
                <a:cxn ang="0">
                  <a:pos x="8" y="24"/>
                </a:cxn>
                <a:cxn ang="0">
                  <a:pos x="16" y="16"/>
                </a:cxn>
                <a:cxn ang="0">
                  <a:pos x="56" y="0"/>
                </a:cxn>
                <a:cxn ang="0">
                  <a:pos x="56" y="0"/>
                </a:cxn>
                <a:cxn ang="0">
                  <a:pos x="64" y="0"/>
                </a:cxn>
                <a:cxn ang="0">
                  <a:pos x="96" y="16"/>
                </a:cxn>
                <a:cxn ang="0">
                  <a:pos x="96" y="16"/>
                </a:cxn>
                <a:cxn ang="0">
                  <a:pos x="104" y="24"/>
                </a:cxn>
                <a:cxn ang="0">
                  <a:pos x="112" y="56"/>
                </a:cxn>
                <a:cxn ang="0">
                  <a:pos x="88" y="64"/>
                </a:cxn>
              </a:cxnLst>
              <a:rect l="0" t="0" r="r" b="b"/>
              <a:pathLst>
                <a:path w="112" h="120">
                  <a:moveTo>
                    <a:pt x="88" y="64"/>
                  </a:moveTo>
                  <a:lnTo>
                    <a:pt x="80" y="32"/>
                  </a:lnTo>
                  <a:lnTo>
                    <a:pt x="88" y="40"/>
                  </a:lnTo>
                  <a:lnTo>
                    <a:pt x="88" y="40"/>
                  </a:lnTo>
                  <a:lnTo>
                    <a:pt x="56" y="24"/>
                  </a:lnTo>
                  <a:lnTo>
                    <a:pt x="64" y="24"/>
                  </a:lnTo>
                  <a:lnTo>
                    <a:pt x="64" y="24"/>
                  </a:lnTo>
                  <a:lnTo>
                    <a:pt x="24" y="40"/>
                  </a:lnTo>
                  <a:lnTo>
                    <a:pt x="32" y="32"/>
                  </a:lnTo>
                  <a:lnTo>
                    <a:pt x="32" y="32"/>
                  </a:lnTo>
                  <a:lnTo>
                    <a:pt x="24" y="64"/>
                  </a:lnTo>
                  <a:lnTo>
                    <a:pt x="24" y="56"/>
                  </a:lnTo>
                  <a:lnTo>
                    <a:pt x="24" y="56"/>
                  </a:lnTo>
                  <a:lnTo>
                    <a:pt x="32" y="88"/>
                  </a:lnTo>
                  <a:lnTo>
                    <a:pt x="24" y="80"/>
                  </a:lnTo>
                  <a:lnTo>
                    <a:pt x="24" y="80"/>
                  </a:lnTo>
                  <a:lnTo>
                    <a:pt x="64" y="96"/>
                  </a:lnTo>
                  <a:lnTo>
                    <a:pt x="56" y="96"/>
                  </a:lnTo>
                  <a:lnTo>
                    <a:pt x="56" y="96"/>
                  </a:lnTo>
                  <a:lnTo>
                    <a:pt x="88" y="80"/>
                  </a:lnTo>
                  <a:lnTo>
                    <a:pt x="80" y="88"/>
                  </a:lnTo>
                  <a:lnTo>
                    <a:pt x="80" y="88"/>
                  </a:lnTo>
                  <a:lnTo>
                    <a:pt x="88" y="56"/>
                  </a:lnTo>
                  <a:lnTo>
                    <a:pt x="88" y="56"/>
                  </a:lnTo>
                  <a:lnTo>
                    <a:pt x="112" y="64"/>
                  </a:lnTo>
                  <a:lnTo>
                    <a:pt x="112" y="64"/>
                  </a:lnTo>
                  <a:lnTo>
                    <a:pt x="104" y="96"/>
                  </a:lnTo>
                  <a:lnTo>
                    <a:pt x="104" y="96"/>
                  </a:lnTo>
                  <a:lnTo>
                    <a:pt x="96" y="104"/>
                  </a:lnTo>
                  <a:lnTo>
                    <a:pt x="64" y="120"/>
                  </a:lnTo>
                  <a:lnTo>
                    <a:pt x="64" y="120"/>
                  </a:lnTo>
                  <a:lnTo>
                    <a:pt x="56" y="120"/>
                  </a:lnTo>
                  <a:lnTo>
                    <a:pt x="16" y="104"/>
                  </a:lnTo>
                  <a:lnTo>
                    <a:pt x="16" y="104"/>
                  </a:lnTo>
                  <a:lnTo>
                    <a:pt x="8" y="96"/>
                  </a:lnTo>
                  <a:lnTo>
                    <a:pt x="0" y="64"/>
                  </a:lnTo>
                  <a:lnTo>
                    <a:pt x="0" y="64"/>
                  </a:lnTo>
                  <a:lnTo>
                    <a:pt x="0" y="56"/>
                  </a:lnTo>
                  <a:lnTo>
                    <a:pt x="8" y="24"/>
                  </a:lnTo>
                  <a:lnTo>
                    <a:pt x="8" y="24"/>
                  </a:lnTo>
                  <a:lnTo>
                    <a:pt x="16" y="16"/>
                  </a:lnTo>
                  <a:lnTo>
                    <a:pt x="56" y="0"/>
                  </a:lnTo>
                  <a:lnTo>
                    <a:pt x="56" y="0"/>
                  </a:lnTo>
                  <a:lnTo>
                    <a:pt x="64" y="0"/>
                  </a:lnTo>
                  <a:lnTo>
                    <a:pt x="96" y="16"/>
                  </a:lnTo>
                  <a:lnTo>
                    <a:pt x="96" y="16"/>
                  </a:lnTo>
                  <a:lnTo>
                    <a:pt x="104" y="24"/>
                  </a:lnTo>
                  <a:lnTo>
                    <a:pt x="112" y="56"/>
                  </a:lnTo>
                  <a:lnTo>
                    <a:pt x="88" y="64"/>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65" name="Freeform 21"/>
            <p:cNvSpPr>
              <a:spLocks/>
            </p:cNvSpPr>
            <p:nvPr/>
          </p:nvSpPr>
          <p:spPr bwMode="auto">
            <a:xfrm>
              <a:off x="4257" y="1264"/>
              <a:ext cx="24" cy="8"/>
            </a:xfrm>
            <a:custGeom>
              <a:avLst/>
              <a:gdLst/>
              <a:ahLst/>
              <a:cxnLst>
                <a:cxn ang="0">
                  <a:pos x="0" y="0"/>
                </a:cxn>
                <a:cxn ang="0">
                  <a:pos x="0" y="0"/>
                </a:cxn>
                <a:cxn ang="0">
                  <a:pos x="0" y="8"/>
                </a:cxn>
                <a:cxn ang="0">
                  <a:pos x="24" y="0"/>
                </a:cxn>
                <a:cxn ang="0">
                  <a:pos x="24" y="8"/>
                </a:cxn>
                <a:cxn ang="0">
                  <a:pos x="24" y="8"/>
                </a:cxn>
                <a:cxn ang="0">
                  <a:pos x="0" y="0"/>
                </a:cxn>
              </a:cxnLst>
              <a:rect l="0" t="0" r="r" b="b"/>
              <a:pathLst>
                <a:path w="24" h="8">
                  <a:moveTo>
                    <a:pt x="0" y="0"/>
                  </a:moveTo>
                  <a:lnTo>
                    <a:pt x="0" y="0"/>
                  </a:lnTo>
                  <a:lnTo>
                    <a:pt x="0" y="8"/>
                  </a:lnTo>
                  <a:lnTo>
                    <a:pt x="24" y="0"/>
                  </a:lnTo>
                  <a:lnTo>
                    <a:pt x="24" y="8"/>
                  </a:lnTo>
                  <a:lnTo>
                    <a:pt x="24" y="8"/>
                  </a:lnTo>
                  <a:lnTo>
                    <a:pt x="0" y="0"/>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66" name="Freeform 22"/>
            <p:cNvSpPr>
              <a:spLocks/>
            </p:cNvSpPr>
            <p:nvPr/>
          </p:nvSpPr>
          <p:spPr bwMode="auto">
            <a:xfrm>
              <a:off x="4529" y="1008"/>
              <a:ext cx="24" cy="24"/>
            </a:xfrm>
            <a:custGeom>
              <a:avLst/>
              <a:gdLst/>
              <a:ahLst/>
              <a:cxnLst>
                <a:cxn ang="0">
                  <a:pos x="24" y="0"/>
                </a:cxn>
                <a:cxn ang="0">
                  <a:pos x="16" y="0"/>
                </a:cxn>
                <a:cxn ang="0">
                  <a:pos x="8" y="0"/>
                </a:cxn>
                <a:cxn ang="0">
                  <a:pos x="0" y="8"/>
                </a:cxn>
                <a:cxn ang="0">
                  <a:pos x="8" y="16"/>
                </a:cxn>
                <a:cxn ang="0">
                  <a:pos x="16" y="24"/>
                </a:cxn>
                <a:cxn ang="0">
                  <a:pos x="24" y="16"/>
                </a:cxn>
                <a:cxn ang="0">
                  <a:pos x="24" y="8"/>
                </a:cxn>
                <a:cxn ang="0">
                  <a:pos x="24" y="0"/>
                </a:cxn>
              </a:cxnLst>
              <a:rect l="0" t="0" r="r" b="b"/>
              <a:pathLst>
                <a:path w="24" h="24">
                  <a:moveTo>
                    <a:pt x="24" y="0"/>
                  </a:moveTo>
                  <a:lnTo>
                    <a:pt x="16" y="0"/>
                  </a:lnTo>
                  <a:lnTo>
                    <a:pt x="8" y="0"/>
                  </a:lnTo>
                  <a:lnTo>
                    <a:pt x="0" y="8"/>
                  </a:lnTo>
                  <a:lnTo>
                    <a:pt x="8" y="16"/>
                  </a:lnTo>
                  <a:lnTo>
                    <a:pt x="16" y="24"/>
                  </a:lnTo>
                  <a:lnTo>
                    <a:pt x="24" y="16"/>
                  </a:lnTo>
                  <a:lnTo>
                    <a:pt x="24" y="8"/>
                  </a:lnTo>
                  <a:lnTo>
                    <a:pt x="24" y="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67" name="Freeform 23"/>
            <p:cNvSpPr>
              <a:spLocks/>
            </p:cNvSpPr>
            <p:nvPr/>
          </p:nvSpPr>
          <p:spPr bwMode="auto">
            <a:xfrm>
              <a:off x="4521" y="912"/>
              <a:ext cx="168" cy="144"/>
            </a:xfrm>
            <a:custGeom>
              <a:avLst/>
              <a:gdLst/>
              <a:ahLst/>
              <a:cxnLst>
                <a:cxn ang="0">
                  <a:pos x="24" y="104"/>
                </a:cxn>
                <a:cxn ang="0">
                  <a:pos x="0" y="72"/>
                </a:cxn>
                <a:cxn ang="0">
                  <a:pos x="0" y="72"/>
                </a:cxn>
                <a:cxn ang="0">
                  <a:pos x="0" y="72"/>
                </a:cxn>
                <a:cxn ang="0">
                  <a:pos x="144" y="16"/>
                </a:cxn>
                <a:cxn ang="0">
                  <a:pos x="168" y="0"/>
                </a:cxn>
                <a:cxn ang="0">
                  <a:pos x="152" y="24"/>
                </a:cxn>
                <a:cxn ang="0">
                  <a:pos x="56" y="144"/>
                </a:cxn>
                <a:cxn ang="0">
                  <a:pos x="56" y="144"/>
                </a:cxn>
                <a:cxn ang="0">
                  <a:pos x="48" y="136"/>
                </a:cxn>
                <a:cxn ang="0">
                  <a:pos x="48" y="136"/>
                </a:cxn>
                <a:cxn ang="0">
                  <a:pos x="144" y="16"/>
                </a:cxn>
                <a:cxn ang="0">
                  <a:pos x="152" y="24"/>
                </a:cxn>
                <a:cxn ang="0">
                  <a:pos x="152" y="24"/>
                </a:cxn>
                <a:cxn ang="0">
                  <a:pos x="8" y="80"/>
                </a:cxn>
                <a:cxn ang="0">
                  <a:pos x="0" y="72"/>
                </a:cxn>
                <a:cxn ang="0">
                  <a:pos x="8" y="64"/>
                </a:cxn>
                <a:cxn ang="0">
                  <a:pos x="32" y="96"/>
                </a:cxn>
                <a:cxn ang="0">
                  <a:pos x="24" y="104"/>
                </a:cxn>
              </a:cxnLst>
              <a:rect l="0" t="0" r="r" b="b"/>
              <a:pathLst>
                <a:path w="168" h="144">
                  <a:moveTo>
                    <a:pt x="24" y="104"/>
                  </a:moveTo>
                  <a:lnTo>
                    <a:pt x="0" y="72"/>
                  </a:lnTo>
                  <a:lnTo>
                    <a:pt x="0" y="72"/>
                  </a:lnTo>
                  <a:lnTo>
                    <a:pt x="0" y="72"/>
                  </a:lnTo>
                  <a:lnTo>
                    <a:pt x="144" y="16"/>
                  </a:lnTo>
                  <a:lnTo>
                    <a:pt x="168" y="0"/>
                  </a:lnTo>
                  <a:lnTo>
                    <a:pt x="152" y="24"/>
                  </a:lnTo>
                  <a:lnTo>
                    <a:pt x="56" y="144"/>
                  </a:lnTo>
                  <a:lnTo>
                    <a:pt x="56" y="144"/>
                  </a:lnTo>
                  <a:lnTo>
                    <a:pt x="48" y="136"/>
                  </a:lnTo>
                  <a:lnTo>
                    <a:pt x="48" y="136"/>
                  </a:lnTo>
                  <a:lnTo>
                    <a:pt x="144" y="16"/>
                  </a:lnTo>
                  <a:lnTo>
                    <a:pt x="152" y="24"/>
                  </a:lnTo>
                  <a:lnTo>
                    <a:pt x="152" y="24"/>
                  </a:lnTo>
                  <a:lnTo>
                    <a:pt x="8" y="80"/>
                  </a:lnTo>
                  <a:lnTo>
                    <a:pt x="0" y="72"/>
                  </a:lnTo>
                  <a:lnTo>
                    <a:pt x="8" y="64"/>
                  </a:lnTo>
                  <a:lnTo>
                    <a:pt x="32" y="96"/>
                  </a:lnTo>
                  <a:lnTo>
                    <a:pt x="24" y="104"/>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68" name="Freeform 24"/>
            <p:cNvSpPr>
              <a:spLocks/>
            </p:cNvSpPr>
            <p:nvPr/>
          </p:nvSpPr>
          <p:spPr bwMode="auto">
            <a:xfrm>
              <a:off x="4545" y="1008"/>
              <a:ext cx="32" cy="40"/>
            </a:xfrm>
            <a:custGeom>
              <a:avLst/>
              <a:gdLst/>
              <a:ahLst/>
              <a:cxnLst>
                <a:cxn ang="0">
                  <a:pos x="24" y="40"/>
                </a:cxn>
                <a:cxn ang="0">
                  <a:pos x="0" y="8"/>
                </a:cxn>
                <a:cxn ang="0">
                  <a:pos x="8" y="0"/>
                </a:cxn>
                <a:cxn ang="0">
                  <a:pos x="8" y="0"/>
                </a:cxn>
                <a:cxn ang="0">
                  <a:pos x="8" y="0"/>
                </a:cxn>
                <a:cxn ang="0">
                  <a:pos x="32" y="32"/>
                </a:cxn>
                <a:cxn ang="0">
                  <a:pos x="24" y="40"/>
                </a:cxn>
              </a:cxnLst>
              <a:rect l="0" t="0" r="r" b="b"/>
              <a:pathLst>
                <a:path w="32" h="40">
                  <a:moveTo>
                    <a:pt x="24" y="40"/>
                  </a:moveTo>
                  <a:lnTo>
                    <a:pt x="0" y="8"/>
                  </a:lnTo>
                  <a:lnTo>
                    <a:pt x="8" y="0"/>
                  </a:lnTo>
                  <a:lnTo>
                    <a:pt x="8" y="0"/>
                  </a:lnTo>
                  <a:lnTo>
                    <a:pt x="8" y="0"/>
                  </a:lnTo>
                  <a:lnTo>
                    <a:pt x="32" y="32"/>
                  </a:lnTo>
                  <a:lnTo>
                    <a:pt x="24" y="4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69" name="Freeform 25"/>
            <p:cNvSpPr>
              <a:spLocks/>
            </p:cNvSpPr>
            <p:nvPr/>
          </p:nvSpPr>
          <p:spPr bwMode="auto">
            <a:xfrm>
              <a:off x="4521" y="928"/>
              <a:ext cx="144" cy="120"/>
            </a:xfrm>
            <a:custGeom>
              <a:avLst/>
              <a:gdLst/>
              <a:ahLst/>
              <a:cxnLst>
                <a:cxn ang="0">
                  <a:pos x="24" y="88"/>
                </a:cxn>
                <a:cxn ang="0">
                  <a:pos x="0" y="56"/>
                </a:cxn>
                <a:cxn ang="0">
                  <a:pos x="144" y="0"/>
                </a:cxn>
                <a:cxn ang="0">
                  <a:pos x="48" y="120"/>
                </a:cxn>
                <a:cxn ang="0">
                  <a:pos x="24" y="88"/>
                </a:cxn>
              </a:cxnLst>
              <a:rect l="0" t="0" r="r" b="b"/>
              <a:pathLst>
                <a:path w="144" h="120">
                  <a:moveTo>
                    <a:pt x="24" y="88"/>
                  </a:moveTo>
                  <a:lnTo>
                    <a:pt x="0" y="56"/>
                  </a:lnTo>
                  <a:lnTo>
                    <a:pt x="144" y="0"/>
                  </a:lnTo>
                  <a:lnTo>
                    <a:pt x="48" y="120"/>
                  </a:lnTo>
                  <a:lnTo>
                    <a:pt x="24" y="88"/>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0" name="Freeform 26"/>
            <p:cNvSpPr>
              <a:spLocks/>
            </p:cNvSpPr>
            <p:nvPr/>
          </p:nvSpPr>
          <p:spPr bwMode="auto">
            <a:xfrm>
              <a:off x="4217" y="1232"/>
              <a:ext cx="24" cy="24"/>
            </a:xfrm>
            <a:custGeom>
              <a:avLst/>
              <a:gdLst/>
              <a:ahLst/>
              <a:cxnLst>
                <a:cxn ang="0">
                  <a:pos x="8" y="0"/>
                </a:cxn>
                <a:cxn ang="0">
                  <a:pos x="0" y="8"/>
                </a:cxn>
                <a:cxn ang="0">
                  <a:pos x="16" y="24"/>
                </a:cxn>
                <a:cxn ang="0">
                  <a:pos x="24" y="16"/>
                </a:cxn>
                <a:cxn ang="0">
                  <a:pos x="8" y="0"/>
                </a:cxn>
              </a:cxnLst>
              <a:rect l="0" t="0" r="r" b="b"/>
              <a:pathLst>
                <a:path w="24" h="24">
                  <a:moveTo>
                    <a:pt x="8" y="0"/>
                  </a:moveTo>
                  <a:lnTo>
                    <a:pt x="0" y="8"/>
                  </a:lnTo>
                  <a:lnTo>
                    <a:pt x="16" y="24"/>
                  </a:lnTo>
                  <a:lnTo>
                    <a:pt x="24" y="16"/>
                  </a:lnTo>
                  <a:lnTo>
                    <a:pt x="8" y="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1" name="Freeform 27"/>
            <p:cNvSpPr>
              <a:spLocks/>
            </p:cNvSpPr>
            <p:nvPr/>
          </p:nvSpPr>
          <p:spPr bwMode="auto">
            <a:xfrm>
              <a:off x="4537" y="1000"/>
              <a:ext cx="24" cy="24"/>
            </a:xfrm>
            <a:custGeom>
              <a:avLst/>
              <a:gdLst/>
              <a:ahLst/>
              <a:cxnLst>
                <a:cxn ang="0">
                  <a:pos x="0" y="8"/>
                </a:cxn>
                <a:cxn ang="0">
                  <a:pos x="8" y="0"/>
                </a:cxn>
                <a:cxn ang="0">
                  <a:pos x="24" y="16"/>
                </a:cxn>
                <a:cxn ang="0">
                  <a:pos x="16" y="24"/>
                </a:cxn>
                <a:cxn ang="0">
                  <a:pos x="0" y="8"/>
                </a:cxn>
              </a:cxnLst>
              <a:rect l="0" t="0" r="r" b="b"/>
              <a:pathLst>
                <a:path w="24" h="24">
                  <a:moveTo>
                    <a:pt x="0" y="8"/>
                  </a:moveTo>
                  <a:lnTo>
                    <a:pt x="8" y="0"/>
                  </a:lnTo>
                  <a:lnTo>
                    <a:pt x="24" y="16"/>
                  </a:lnTo>
                  <a:lnTo>
                    <a:pt x="16" y="24"/>
                  </a:lnTo>
                  <a:lnTo>
                    <a:pt x="0" y="8"/>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2" name="Freeform 28"/>
            <p:cNvSpPr>
              <a:spLocks/>
            </p:cNvSpPr>
            <p:nvPr/>
          </p:nvSpPr>
          <p:spPr bwMode="auto">
            <a:xfrm>
              <a:off x="4225" y="1008"/>
              <a:ext cx="328" cy="240"/>
            </a:xfrm>
            <a:custGeom>
              <a:avLst/>
              <a:gdLst/>
              <a:ahLst/>
              <a:cxnLst>
                <a:cxn ang="0">
                  <a:pos x="0" y="224"/>
                </a:cxn>
                <a:cxn ang="0">
                  <a:pos x="16" y="240"/>
                </a:cxn>
                <a:cxn ang="0">
                  <a:pos x="328" y="16"/>
                </a:cxn>
                <a:cxn ang="0">
                  <a:pos x="312" y="0"/>
                </a:cxn>
                <a:cxn ang="0">
                  <a:pos x="0" y="224"/>
                </a:cxn>
              </a:cxnLst>
              <a:rect l="0" t="0" r="r" b="b"/>
              <a:pathLst>
                <a:path w="328" h="240">
                  <a:moveTo>
                    <a:pt x="0" y="224"/>
                  </a:moveTo>
                  <a:lnTo>
                    <a:pt x="16" y="240"/>
                  </a:lnTo>
                  <a:lnTo>
                    <a:pt x="328" y="16"/>
                  </a:lnTo>
                  <a:lnTo>
                    <a:pt x="312" y="0"/>
                  </a:lnTo>
                  <a:lnTo>
                    <a:pt x="0" y="224"/>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3" name="Freeform 29"/>
            <p:cNvSpPr>
              <a:spLocks/>
            </p:cNvSpPr>
            <p:nvPr/>
          </p:nvSpPr>
          <p:spPr bwMode="auto">
            <a:xfrm>
              <a:off x="3472" y="1984"/>
              <a:ext cx="1498" cy="960"/>
            </a:xfrm>
            <a:custGeom>
              <a:avLst/>
              <a:gdLst/>
              <a:ahLst/>
              <a:cxnLst>
                <a:cxn ang="0">
                  <a:pos x="1490" y="904"/>
                </a:cxn>
                <a:cxn ang="0">
                  <a:pos x="1498" y="848"/>
                </a:cxn>
                <a:cxn ang="0">
                  <a:pos x="1482" y="784"/>
                </a:cxn>
                <a:cxn ang="0">
                  <a:pos x="1434" y="704"/>
                </a:cxn>
                <a:cxn ang="0">
                  <a:pos x="1362" y="624"/>
                </a:cxn>
                <a:cxn ang="0">
                  <a:pos x="1153" y="440"/>
                </a:cxn>
                <a:cxn ang="0">
                  <a:pos x="881" y="256"/>
                </a:cxn>
                <a:cxn ang="0">
                  <a:pos x="585" y="112"/>
                </a:cxn>
                <a:cxn ang="0">
                  <a:pos x="321" y="24"/>
                </a:cxn>
                <a:cxn ang="0">
                  <a:pos x="216" y="0"/>
                </a:cxn>
                <a:cxn ang="0">
                  <a:pos x="120" y="0"/>
                </a:cxn>
                <a:cxn ang="0">
                  <a:pos x="56" y="16"/>
                </a:cxn>
                <a:cxn ang="0">
                  <a:pos x="16" y="56"/>
                </a:cxn>
                <a:cxn ang="0">
                  <a:pos x="0" y="112"/>
                </a:cxn>
                <a:cxn ang="0">
                  <a:pos x="24" y="176"/>
                </a:cxn>
                <a:cxn ang="0">
                  <a:pos x="64" y="256"/>
                </a:cxn>
                <a:cxn ang="0">
                  <a:pos x="136" y="336"/>
                </a:cxn>
                <a:cxn ang="0">
                  <a:pos x="345" y="520"/>
                </a:cxn>
                <a:cxn ang="0">
                  <a:pos x="625" y="704"/>
                </a:cxn>
                <a:cxn ang="0">
                  <a:pos x="921" y="848"/>
                </a:cxn>
                <a:cxn ang="0">
                  <a:pos x="1177" y="936"/>
                </a:cxn>
                <a:cxn ang="0">
                  <a:pos x="1290" y="960"/>
                </a:cxn>
                <a:cxn ang="0">
                  <a:pos x="1378" y="960"/>
                </a:cxn>
                <a:cxn ang="0">
                  <a:pos x="1442" y="944"/>
                </a:cxn>
                <a:cxn ang="0">
                  <a:pos x="1490" y="904"/>
                </a:cxn>
              </a:cxnLst>
              <a:rect l="0" t="0" r="r" b="b"/>
              <a:pathLst>
                <a:path w="1498" h="960">
                  <a:moveTo>
                    <a:pt x="1490" y="904"/>
                  </a:moveTo>
                  <a:lnTo>
                    <a:pt x="1498" y="848"/>
                  </a:lnTo>
                  <a:lnTo>
                    <a:pt x="1482" y="784"/>
                  </a:lnTo>
                  <a:lnTo>
                    <a:pt x="1434" y="704"/>
                  </a:lnTo>
                  <a:lnTo>
                    <a:pt x="1362" y="624"/>
                  </a:lnTo>
                  <a:lnTo>
                    <a:pt x="1153" y="440"/>
                  </a:lnTo>
                  <a:lnTo>
                    <a:pt x="881" y="256"/>
                  </a:lnTo>
                  <a:lnTo>
                    <a:pt x="585" y="112"/>
                  </a:lnTo>
                  <a:lnTo>
                    <a:pt x="321" y="24"/>
                  </a:lnTo>
                  <a:lnTo>
                    <a:pt x="216" y="0"/>
                  </a:lnTo>
                  <a:lnTo>
                    <a:pt x="120" y="0"/>
                  </a:lnTo>
                  <a:lnTo>
                    <a:pt x="56" y="16"/>
                  </a:lnTo>
                  <a:lnTo>
                    <a:pt x="16" y="56"/>
                  </a:lnTo>
                  <a:lnTo>
                    <a:pt x="0" y="112"/>
                  </a:lnTo>
                  <a:lnTo>
                    <a:pt x="24" y="176"/>
                  </a:lnTo>
                  <a:lnTo>
                    <a:pt x="64" y="256"/>
                  </a:lnTo>
                  <a:lnTo>
                    <a:pt x="136" y="336"/>
                  </a:lnTo>
                  <a:lnTo>
                    <a:pt x="345" y="520"/>
                  </a:lnTo>
                  <a:lnTo>
                    <a:pt x="625" y="704"/>
                  </a:lnTo>
                  <a:lnTo>
                    <a:pt x="921" y="848"/>
                  </a:lnTo>
                  <a:lnTo>
                    <a:pt x="1177" y="936"/>
                  </a:lnTo>
                  <a:lnTo>
                    <a:pt x="1290" y="960"/>
                  </a:lnTo>
                  <a:lnTo>
                    <a:pt x="1378" y="960"/>
                  </a:lnTo>
                  <a:lnTo>
                    <a:pt x="1442" y="944"/>
                  </a:lnTo>
                  <a:lnTo>
                    <a:pt x="1490" y="90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4" name="Freeform 30"/>
            <p:cNvSpPr>
              <a:spLocks/>
            </p:cNvSpPr>
            <p:nvPr/>
          </p:nvSpPr>
          <p:spPr bwMode="auto">
            <a:xfrm>
              <a:off x="3464" y="1976"/>
              <a:ext cx="1522" cy="984"/>
            </a:xfrm>
            <a:custGeom>
              <a:avLst/>
              <a:gdLst/>
              <a:ahLst/>
              <a:cxnLst>
                <a:cxn ang="0">
                  <a:pos x="1498" y="856"/>
                </a:cxn>
                <a:cxn ang="0">
                  <a:pos x="1482" y="808"/>
                </a:cxn>
                <a:cxn ang="0">
                  <a:pos x="1434" y="728"/>
                </a:cxn>
                <a:cxn ang="0">
                  <a:pos x="1362" y="648"/>
                </a:cxn>
                <a:cxn ang="0">
                  <a:pos x="1153" y="464"/>
                </a:cxn>
                <a:cxn ang="0">
                  <a:pos x="881" y="280"/>
                </a:cxn>
                <a:cxn ang="0">
                  <a:pos x="593" y="136"/>
                </a:cxn>
                <a:cxn ang="0">
                  <a:pos x="329" y="48"/>
                </a:cxn>
                <a:cxn ang="0">
                  <a:pos x="224" y="24"/>
                </a:cxn>
                <a:cxn ang="0">
                  <a:pos x="128" y="16"/>
                </a:cxn>
                <a:cxn ang="0">
                  <a:pos x="72" y="40"/>
                </a:cxn>
                <a:cxn ang="0">
                  <a:pos x="40" y="72"/>
                </a:cxn>
                <a:cxn ang="0">
                  <a:pos x="16" y="120"/>
                </a:cxn>
                <a:cxn ang="0">
                  <a:pos x="40" y="184"/>
                </a:cxn>
                <a:cxn ang="0">
                  <a:pos x="80" y="264"/>
                </a:cxn>
                <a:cxn ang="0">
                  <a:pos x="152" y="344"/>
                </a:cxn>
                <a:cxn ang="0">
                  <a:pos x="361" y="520"/>
                </a:cxn>
                <a:cxn ang="0">
                  <a:pos x="641" y="704"/>
                </a:cxn>
                <a:cxn ang="0">
                  <a:pos x="937" y="848"/>
                </a:cxn>
                <a:cxn ang="0">
                  <a:pos x="1193" y="936"/>
                </a:cxn>
                <a:cxn ang="0">
                  <a:pos x="1298" y="960"/>
                </a:cxn>
                <a:cxn ang="0">
                  <a:pos x="1386" y="960"/>
                </a:cxn>
                <a:cxn ang="0">
                  <a:pos x="1442" y="944"/>
                </a:cxn>
                <a:cxn ang="0">
                  <a:pos x="1490" y="904"/>
                </a:cxn>
                <a:cxn ang="0">
                  <a:pos x="1458" y="968"/>
                </a:cxn>
                <a:cxn ang="0">
                  <a:pos x="1386" y="976"/>
                </a:cxn>
                <a:cxn ang="0">
                  <a:pos x="1298" y="984"/>
                </a:cxn>
                <a:cxn ang="0">
                  <a:pos x="1185" y="960"/>
                </a:cxn>
                <a:cxn ang="0">
                  <a:pos x="929" y="872"/>
                </a:cxn>
                <a:cxn ang="0">
                  <a:pos x="625" y="728"/>
                </a:cxn>
                <a:cxn ang="0">
                  <a:pos x="345" y="544"/>
                </a:cxn>
                <a:cxn ang="0">
                  <a:pos x="136" y="360"/>
                </a:cxn>
                <a:cxn ang="0">
                  <a:pos x="64" y="280"/>
                </a:cxn>
                <a:cxn ang="0">
                  <a:pos x="16" y="192"/>
                </a:cxn>
                <a:cxn ang="0">
                  <a:pos x="0" y="120"/>
                </a:cxn>
                <a:cxn ang="0">
                  <a:pos x="16" y="64"/>
                </a:cxn>
                <a:cxn ang="0">
                  <a:pos x="56" y="24"/>
                </a:cxn>
                <a:cxn ang="0">
                  <a:pos x="128" y="0"/>
                </a:cxn>
                <a:cxn ang="0">
                  <a:pos x="224" y="0"/>
                </a:cxn>
                <a:cxn ang="0">
                  <a:pos x="337" y="24"/>
                </a:cxn>
                <a:cxn ang="0">
                  <a:pos x="601" y="112"/>
                </a:cxn>
                <a:cxn ang="0">
                  <a:pos x="897" y="256"/>
                </a:cxn>
                <a:cxn ang="0">
                  <a:pos x="1169" y="440"/>
                </a:cxn>
                <a:cxn ang="0">
                  <a:pos x="1378" y="632"/>
                </a:cxn>
                <a:cxn ang="0">
                  <a:pos x="1450" y="712"/>
                </a:cxn>
                <a:cxn ang="0">
                  <a:pos x="1498" y="792"/>
                </a:cxn>
                <a:cxn ang="0">
                  <a:pos x="1514" y="856"/>
                </a:cxn>
                <a:cxn ang="0">
                  <a:pos x="1514" y="920"/>
                </a:cxn>
              </a:cxnLst>
              <a:rect l="0" t="0" r="r" b="b"/>
              <a:pathLst>
                <a:path w="1522" h="984">
                  <a:moveTo>
                    <a:pt x="1490" y="912"/>
                  </a:moveTo>
                  <a:lnTo>
                    <a:pt x="1498" y="856"/>
                  </a:lnTo>
                  <a:lnTo>
                    <a:pt x="1498" y="856"/>
                  </a:lnTo>
                  <a:lnTo>
                    <a:pt x="1498" y="856"/>
                  </a:lnTo>
                  <a:lnTo>
                    <a:pt x="1482" y="792"/>
                  </a:lnTo>
                  <a:lnTo>
                    <a:pt x="1482" y="808"/>
                  </a:lnTo>
                  <a:lnTo>
                    <a:pt x="1482" y="808"/>
                  </a:lnTo>
                  <a:lnTo>
                    <a:pt x="1434" y="728"/>
                  </a:lnTo>
                  <a:lnTo>
                    <a:pt x="1434" y="728"/>
                  </a:lnTo>
                  <a:lnTo>
                    <a:pt x="1434" y="728"/>
                  </a:lnTo>
                  <a:lnTo>
                    <a:pt x="1362" y="648"/>
                  </a:lnTo>
                  <a:lnTo>
                    <a:pt x="1362" y="648"/>
                  </a:lnTo>
                  <a:lnTo>
                    <a:pt x="1362" y="648"/>
                  </a:lnTo>
                  <a:lnTo>
                    <a:pt x="1153" y="464"/>
                  </a:lnTo>
                  <a:lnTo>
                    <a:pt x="1153" y="464"/>
                  </a:lnTo>
                  <a:lnTo>
                    <a:pt x="1153" y="464"/>
                  </a:lnTo>
                  <a:lnTo>
                    <a:pt x="881" y="280"/>
                  </a:lnTo>
                  <a:lnTo>
                    <a:pt x="881" y="280"/>
                  </a:lnTo>
                  <a:lnTo>
                    <a:pt x="881" y="280"/>
                  </a:lnTo>
                  <a:lnTo>
                    <a:pt x="585" y="136"/>
                  </a:lnTo>
                  <a:lnTo>
                    <a:pt x="593" y="136"/>
                  </a:lnTo>
                  <a:lnTo>
                    <a:pt x="593" y="136"/>
                  </a:lnTo>
                  <a:lnTo>
                    <a:pt x="329" y="48"/>
                  </a:lnTo>
                  <a:lnTo>
                    <a:pt x="329" y="48"/>
                  </a:lnTo>
                  <a:lnTo>
                    <a:pt x="329" y="48"/>
                  </a:lnTo>
                  <a:lnTo>
                    <a:pt x="224" y="24"/>
                  </a:lnTo>
                  <a:lnTo>
                    <a:pt x="224" y="24"/>
                  </a:lnTo>
                  <a:lnTo>
                    <a:pt x="224" y="24"/>
                  </a:lnTo>
                  <a:lnTo>
                    <a:pt x="128" y="24"/>
                  </a:lnTo>
                  <a:lnTo>
                    <a:pt x="128" y="16"/>
                  </a:lnTo>
                  <a:lnTo>
                    <a:pt x="128" y="16"/>
                  </a:lnTo>
                  <a:lnTo>
                    <a:pt x="64" y="32"/>
                  </a:lnTo>
                  <a:lnTo>
                    <a:pt x="72" y="40"/>
                  </a:lnTo>
                  <a:lnTo>
                    <a:pt x="72" y="40"/>
                  </a:lnTo>
                  <a:lnTo>
                    <a:pt x="32" y="80"/>
                  </a:lnTo>
                  <a:lnTo>
                    <a:pt x="40" y="72"/>
                  </a:lnTo>
                  <a:lnTo>
                    <a:pt x="40" y="72"/>
                  </a:lnTo>
                  <a:lnTo>
                    <a:pt x="24" y="128"/>
                  </a:lnTo>
                  <a:lnTo>
                    <a:pt x="16" y="120"/>
                  </a:lnTo>
                  <a:lnTo>
                    <a:pt x="16" y="120"/>
                  </a:lnTo>
                  <a:lnTo>
                    <a:pt x="40" y="184"/>
                  </a:lnTo>
                  <a:lnTo>
                    <a:pt x="40" y="184"/>
                  </a:lnTo>
                  <a:lnTo>
                    <a:pt x="40" y="184"/>
                  </a:lnTo>
                  <a:lnTo>
                    <a:pt x="80" y="264"/>
                  </a:lnTo>
                  <a:lnTo>
                    <a:pt x="80" y="264"/>
                  </a:lnTo>
                  <a:lnTo>
                    <a:pt x="80" y="264"/>
                  </a:lnTo>
                  <a:lnTo>
                    <a:pt x="152" y="344"/>
                  </a:lnTo>
                  <a:lnTo>
                    <a:pt x="152" y="344"/>
                  </a:lnTo>
                  <a:lnTo>
                    <a:pt x="152" y="344"/>
                  </a:lnTo>
                  <a:lnTo>
                    <a:pt x="361" y="528"/>
                  </a:lnTo>
                  <a:lnTo>
                    <a:pt x="361" y="520"/>
                  </a:lnTo>
                  <a:lnTo>
                    <a:pt x="361" y="520"/>
                  </a:lnTo>
                  <a:lnTo>
                    <a:pt x="641" y="704"/>
                  </a:lnTo>
                  <a:lnTo>
                    <a:pt x="641" y="704"/>
                  </a:lnTo>
                  <a:lnTo>
                    <a:pt x="641" y="704"/>
                  </a:lnTo>
                  <a:lnTo>
                    <a:pt x="937" y="848"/>
                  </a:lnTo>
                  <a:lnTo>
                    <a:pt x="937" y="848"/>
                  </a:lnTo>
                  <a:lnTo>
                    <a:pt x="937" y="848"/>
                  </a:lnTo>
                  <a:lnTo>
                    <a:pt x="1193" y="936"/>
                  </a:lnTo>
                  <a:lnTo>
                    <a:pt x="1193" y="936"/>
                  </a:lnTo>
                  <a:lnTo>
                    <a:pt x="1193" y="936"/>
                  </a:lnTo>
                  <a:lnTo>
                    <a:pt x="1306" y="960"/>
                  </a:lnTo>
                  <a:lnTo>
                    <a:pt x="1298" y="960"/>
                  </a:lnTo>
                  <a:lnTo>
                    <a:pt x="1298" y="960"/>
                  </a:lnTo>
                  <a:lnTo>
                    <a:pt x="1386" y="960"/>
                  </a:lnTo>
                  <a:lnTo>
                    <a:pt x="1386" y="960"/>
                  </a:lnTo>
                  <a:lnTo>
                    <a:pt x="1386" y="960"/>
                  </a:lnTo>
                  <a:lnTo>
                    <a:pt x="1450" y="944"/>
                  </a:lnTo>
                  <a:lnTo>
                    <a:pt x="1442" y="944"/>
                  </a:lnTo>
                  <a:lnTo>
                    <a:pt x="1442" y="944"/>
                  </a:lnTo>
                  <a:lnTo>
                    <a:pt x="1490" y="904"/>
                  </a:lnTo>
                  <a:lnTo>
                    <a:pt x="1490" y="904"/>
                  </a:lnTo>
                  <a:lnTo>
                    <a:pt x="1506" y="928"/>
                  </a:lnTo>
                  <a:lnTo>
                    <a:pt x="1506" y="928"/>
                  </a:lnTo>
                  <a:lnTo>
                    <a:pt x="1458" y="968"/>
                  </a:lnTo>
                  <a:lnTo>
                    <a:pt x="1458" y="968"/>
                  </a:lnTo>
                  <a:lnTo>
                    <a:pt x="1450" y="960"/>
                  </a:lnTo>
                  <a:lnTo>
                    <a:pt x="1386" y="976"/>
                  </a:lnTo>
                  <a:lnTo>
                    <a:pt x="1386" y="976"/>
                  </a:lnTo>
                  <a:lnTo>
                    <a:pt x="1386" y="984"/>
                  </a:lnTo>
                  <a:lnTo>
                    <a:pt x="1298" y="984"/>
                  </a:lnTo>
                  <a:lnTo>
                    <a:pt x="1298" y="984"/>
                  </a:lnTo>
                  <a:lnTo>
                    <a:pt x="1298" y="984"/>
                  </a:lnTo>
                  <a:lnTo>
                    <a:pt x="1185" y="960"/>
                  </a:lnTo>
                  <a:lnTo>
                    <a:pt x="1185" y="960"/>
                  </a:lnTo>
                  <a:lnTo>
                    <a:pt x="1185" y="960"/>
                  </a:lnTo>
                  <a:lnTo>
                    <a:pt x="929" y="872"/>
                  </a:lnTo>
                  <a:lnTo>
                    <a:pt x="929" y="872"/>
                  </a:lnTo>
                  <a:lnTo>
                    <a:pt x="921" y="872"/>
                  </a:lnTo>
                  <a:lnTo>
                    <a:pt x="625" y="728"/>
                  </a:lnTo>
                  <a:lnTo>
                    <a:pt x="625" y="728"/>
                  </a:lnTo>
                  <a:lnTo>
                    <a:pt x="625" y="728"/>
                  </a:lnTo>
                  <a:lnTo>
                    <a:pt x="345" y="544"/>
                  </a:lnTo>
                  <a:lnTo>
                    <a:pt x="345" y="544"/>
                  </a:lnTo>
                  <a:lnTo>
                    <a:pt x="345" y="544"/>
                  </a:lnTo>
                  <a:lnTo>
                    <a:pt x="136" y="360"/>
                  </a:lnTo>
                  <a:lnTo>
                    <a:pt x="136" y="360"/>
                  </a:lnTo>
                  <a:lnTo>
                    <a:pt x="136" y="360"/>
                  </a:lnTo>
                  <a:lnTo>
                    <a:pt x="64" y="280"/>
                  </a:lnTo>
                  <a:lnTo>
                    <a:pt x="64" y="280"/>
                  </a:lnTo>
                  <a:lnTo>
                    <a:pt x="56" y="272"/>
                  </a:lnTo>
                  <a:lnTo>
                    <a:pt x="16" y="192"/>
                  </a:lnTo>
                  <a:lnTo>
                    <a:pt x="16" y="192"/>
                  </a:lnTo>
                  <a:lnTo>
                    <a:pt x="24" y="184"/>
                  </a:lnTo>
                  <a:lnTo>
                    <a:pt x="0" y="120"/>
                  </a:lnTo>
                  <a:lnTo>
                    <a:pt x="0" y="120"/>
                  </a:lnTo>
                  <a:lnTo>
                    <a:pt x="0" y="120"/>
                  </a:lnTo>
                  <a:lnTo>
                    <a:pt x="16" y="64"/>
                  </a:lnTo>
                  <a:lnTo>
                    <a:pt x="16" y="64"/>
                  </a:lnTo>
                  <a:lnTo>
                    <a:pt x="16" y="64"/>
                  </a:lnTo>
                  <a:lnTo>
                    <a:pt x="56" y="24"/>
                  </a:lnTo>
                  <a:lnTo>
                    <a:pt x="56" y="24"/>
                  </a:lnTo>
                  <a:lnTo>
                    <a:pt x="64" y="16"/>
                  </a:lnTo>
                  <a:lnTo>
                    <a:pt x="128" y="0"/>
                  </a:lnTo>
                  <a:lnTo>
                    <a:pt x="128" y="0"/>
                  </a:lnTo>
                  <a:lnTo>
                    <a:pt x="128" y="0"/>
                  </a:lnTo>
                  <a:lnTo>
                    <a:pt x="224" y="0"/>
                  </a:lnTo>
                  <a:lnTo>
                    <a:pt x="224" y="0"/>
                  </a:lnTo>
                  <a:lnTo>
                    <a:pt x="232" y="0"/>
                  </a:lnTo>
                  <a:lnTo>
                    <a:pt x="337" y="24"/>
                  </a:lnTo>
                  <a:lnTo>
                    <a:pt x="337" y="24"/>
                  </a:lnTo>
                  <a:lnTo>
                    <a:pt x="337" y="24"/>
                  </a:lnTo>
                  <a:lnTo>
                    <a:pt x="601" y="112"/>
                  </a:lnTo>
                  <a:lnTo>
                    <a:pt x="601" y="112"/>
                  </a:lnTo>
                  <a:lnTo>
                    <a:pt x="601" y="112"/>
                  </a:lnTo>
                  <a:lnTo>
                    <a:pt x="897" y="256"/>
                  </a:lnTo>
                  <a:lnTo>
                    <a:pt x="897" y="256"/>
                  </a:lnTo>
                  <a:lnTo>
                    <a:pt x="897" y="256"/>
                  </a:lnTo>
                  <a:lnTo>
                    <a:pt x="1169" y="440"/>
                  </a:lnTo>
                  <a:lnTo>
                    <a:pt x="1169" y="440"/>
                  </a:lnTo>
                  <a:lnTo>
                    <a:pt x="1169" y="448"/>
                  </a:lnTo>
                  <a:lnTo>
                    <a:pt x="1378" y="632"/>
                  </a:lnTo>
                  <a:lnTo>
                    <a:pt x="1378" y="632"/>
                  </a:lnTo>
                  <a:lnTo>
                    <a:pt x="1378" y="632"/>
                  </a:lnTo>
                  <a:lnTo>
                    <a:pt x="1450" y="712"/>
                  </a:lnTo>
                  <a:lnTo>
                    <a:pt x="1450" y="712"/>
                  </a:lnTo>
                  <a:lnTo>
                    <a:pt x="1450" y="712"/>
                  </a:lnTo>
                  <a:lnTo>
                    <a:pt x="1498" y="792"/>
                  </a:lnTo>
                  <a:lnTo>
                    <a:pt x="1498" y="792"/>
                  </a:lnTo>
                  <a:lnTo>
                    <a:pt x="1498" y="792"/>
                  </a:lnTo>
                  <a:lnTo>
                    <a:pt x="1514" y="856"/>
                  </a:lnTo>
                  <a:lnTo>
                    <a:pt x="1514" y="856"/>
                  </a:lnTo>
                  <a:lnTo>
                    <a:pt x="1522" y="864"/>
                  </a:lnTo>
                  <a:lnTo>
                    <a:pt x="1514" y="920"/>
                  </a:lnTo>
                  <a:lnTo>
                    <a:pt x="1490" y="91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5" name="Freeform 31"/>
            <p:cNvSpPr>
              <a:spLocks/>
            </p:cNvSpPr>
            <p:nvPr/>
          </p:nvSpPr>
          <p:spPr bwMode="auto">
            <a:xfrm>
              <a:off x="4954" y="2880"/>
              <a:ext cx="24" cy="24"/>
            </a:xfrm>
            <a:custGeom>
              <a:avLst/>
              <a:gdLst/>
              <a:ahLst/>
              <a:cxnLst>
                <a:cxn ang="0">
                  <a:pos x="0" y="0"/>
                </a:cxn>
                <a:cxn ang="0">
                  <a:pos x="0" y="0"/>
                </a:cxn>
                <a:cxn ang="0">
                  <a:pos x="0" y="8"/>
                </a:cxn>
                <a:cxn ang="0">
                  <a:pos x="24" y="16"/>
                </a:cxn>
                <a:cxn ang="0">
                  <a:pos x="16" y="24"/>
                </a:cxn>
                <a:cxn ang="0">
                  <a:pos x="16" y="24"/>
                </a:cxn>
                <a:cxn ang="0">
                  <a:pos x="0" y="0"/>
                </a:cxn>
              </a:cxnLst>
              <a:rect l="0" t="0" r="r" b="b"/>
              <a:pathLst>
                <a:path w="24" h="24">
                  <a:moveTo>
                    <a:pt x="0" y="0"/>
                  </a:moveTo>
                  <a:lnTo>
                    <a:pt x="0" y="0"/>
                  </a:lnTo>
                  <a:lnTo>
                    <a:pt x="0" y="8"/>
                  </a:lnTo>
                  <a:lnTo>
                    <a:pt x="24" y="16"/>
                  </a:lnTo>
                  <a:lnTo>
                    <a:pt x="16" y="24"/>
                  </a:lnTo>
                  <a:lnTo>
                    <a:pt x="16" y="24"/>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6" name="Freeform 32"/>
            <p:cNvSpPr>
              <a:spLocks/>
            </p:cNvSpPr>
            <p:nvPr/>
          </p:nvSpPr>
          <p:spPr bwMode="auto">
            <a:xfrm>
              <a:off x="3993" y="2240"/>
              <a:ext cx="520" cy="384"/>
            </a:xfrm>
            <a:custGeom>
              <a:avLst/>
              <a:gdLst/>
              <a:ahLst/>
              <a:cxnLst>
                <a:cxn ang="0">
                  <a:pos x="504" y="336"/>
                </a:cxn>
                <a:cxn ang="0">
                  <a:pos x="520" y="272"/>
                </a:cxn>
                <a:cxn ang="0">
                  <a:pos x="488" y="200"/>
                </a:cxn>
                <a:cxn ang="0">
                  <a:pos x="424" y="128"/>
                </a:cxn>
                <a:cxn ang="0">
                  <a:pos x="336" y="64"/>
                </a:cxn>
                <a:cxn ang="0">
                  <a:pos x="232" y="16"/>
                </a:cxn>
                <a:cxn ang="0">
                  <a:pos x="136" y="0"/>
                </a:cxn>
                <a:cxn ang="0">
                  <a:pos x="64" y="8"/>
                </a:cxn>
                <a:cxn ang="0">
                  <a:pos x="16" y="48"/>
                </a:cxn>
                <a:cxn ang="0">
                  <a:pos x="0" y="112"/>
                </a:cxn>
                <a:cxn ang="0">
                  <a:pos x="32" y="184"/>
                </a:cxn>
                <a:cxn ang="0">
                  <a:pos x="96" y="256"/>
                </a:cxn>
                <a:cxn ang="0">
                  <a:pos x="184" y="320"/>
                </a:cxn>
                <a:cxn ang="0">
                  <a:pos x="288" y="368"/>
                </a:cxn>
                <a:cxn ang="0">
                  <a:pos x="384" y="384"/>
                </a:cxn>
                <a:cxn ang="0">
                  <a:pos x="456" y="376"/>
                </a:cxn>
                <a:cxn ang="0">
                  <a:pos x="504" y="336"/>
                </a:cxn>
              </a:cxnLst>
              <a:rect l="0" t="0" r="r" b="b"/>
              <a:pathLst>
                <a:path w="520" h="384">
                  <a:moveTo>
                    <a:pt x="504" y="336"/>
                  </a:moveTo>
                  <a:lnTo>
                    <a:pt x="520" y="272"/>
                  </a:lnTo>
                  <a:lnTo>
                    <a:pt x="488" y="200"/>
                  </a:lnTo>
                  <a:lnTo>
                    <a:pt x="424" y="128"/>
                  </a:lnTo>
                  <a:lnTo>
                    <a:pt x="336" y="64"/>
                  </a:lnTo>
                  <a:lnTo>
                    <a:pt x="232" y="16"/>
                  </a:lnTo>
                  <a:lnTo>
                    <a:pt x="136" y="0"/>
                  </a:lnTo>
                  <a:lnTo>
                    <a:pt x="64" y="8"/>
                  </a:lnTo>
                  <a:lnTo>
                    <a:pt x="16" y="48"/>
                  </a:lnTo>
                  <a:lnTo>
                    <a:pt x="0" y="112"/>
                  </a:lnTo>
                  <a:lnTo>
                    <a:pt x="32" y="184"/>
                  </a:lnTo>
                  <a:lnTo>
                    <a:pt x="96" y="256"/>
                  </a:lnTo>
                  <a:lnTo>
                    <a:pt x="184" y="320"/>
                  </a:lnTo>
                  <a:lnTo>
                    <a:pt x="288" y="368"/>
                  </a:lnTo>
                  <a:lnTo>
                    <a:pt x="384" y="384"/>
                  </a:lnTo>
                  <a:lnTo>
                    <a:pt x="456" y="376"/>
                  </a:lnTo>
                  <a:lnTo>
                    <a:pt x="504" y="33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7" name="Freeform 33"/>
            <p:cNvSpPr>
              <a:spLocks/>
            </p:cNvSpPr>
            <p:nvPr/>
          </p:nvSpPr>
          <p:spPr bwMode="auto">
            <a:xfrm>
              <a:off x="3985" y="2232"/>
              <a:ext cx="544" cy="408"/>
            </a:xfrm>
            <a:custGeom>
              <a:avLst/>
              <a:gdLst/>
              <a:ahLst/>
              <a:cxnLst>
                <a:cxn ang="0">
                  <a:pos x="520" y="280"/>
                </a:cxn>
                <a:cxn ang="0">
                  <a:pos x="520" y="280"/>
                </a:cxn>
                <a:cxn ang="0">
                  <a:pos x="488" y="224"/>
                </a:cxn>
                <a:cxn ang="0">
                  <a:pos x="424" y="152"/>
                </a:cxn>
                <a:cxn ang="0">
                  <a:pos x="424" y="152"/>
                </a:cxn>
                <a:cxn ang="0">
                  <a:pos x="336" y="88"/>
                </a:cxn>
                <a:cxn ang="0">
                  <a:pos x="232" y="40"/>
                </a:cxn>
                <a:cxn ang="0">
                  <a:pos x="240" y="40"/>
                </a:cxn>
                <a:cxn ang="0">
                  <a:pos x="144" y="16"/>
                </a:cxn>
                <a:cxn ang="0">
                  <a:pos x="72" y="24"/>
                </a:cxn>
                <a:cxn ang="0">
                  <a:pos x="80" y="32"/>
                </a:cxn>
                <a:cxn ang="0">
                  <a:pos x="40" y="64"/>
                </a:cxn>
                <a:cxn ang="0">
                  <a:pos x="24" y="128"/>
                </a:cxn>
                <a:cxn ang="0">
                  <a:pos x="16" y="120"/>
                </a:cxn>
                <a:cxn ang="0">
                  <a:pos x="48" y="192"/>
                </a:cxn>
                <a:cxn ang="0">
                  <a:pos x="112" y="264"/>
                </a:cxn>
                <a:cxn ang="0">
                  <a:pos x="112" y="256"/>
                </a:cxn>
                <a:cxn ang="0">
                  <a:pos x="200" y="320"/>
                </a:cxn>
                <a:cxn ang="0">
                  <a:pos x="304" y="368"/>
                </a:cxn>
                <a:cxn ang="0">
                  <a:pos x="304" y="368"/>
                </a:cxn>
                <a:cxn ang="0">
                  <a:pos x="392" y="384"/>
                </a:cxn>
                <a:cxn ang="0">
                  <a:pos x="464" y="376"/>
                </a:cxn>
                <a:cxn ang="0">
                  <a:pos x="456" y="376"/>
                </a:cxn>
                <a:cxn ang="0">
                  <a:pos x="504" y="336"/>
                </a:cxn>
                <a:cxn ang="0">
                  <a:pos x="520" y="360"/>
                </a:cxn>
                <a:cxn ang="0">
                  <a:pos x="472" y="400"/>
                </a:cxn>
                <a:cxn ang="0">
                  <a:pos x="392" y="400"/>
                </a:cxn>
                <a:cxn ang="0">
                  <a:pos x="392" y="408"/>
                </a:cxn>
                <a:cxn ang="0">
                  <a:pos x="296" y="392"/>
                </a:cxn>
                <a:cxn ang="0">
                  <a:pos x="184" y="344"/>
                </a:cxn>
                <a:cxn ang="0">
                  <a:pos x="184" y="344"/>
                </a:cxn>
                <a:cxn ang="0">
                  <a:pos x="96" y="280"/>
                </a:cxn>
                <a:cxn ang="0">
                  <a:pos x="32" y="208"/>
                </a:cxn>
                <a:cxn ang="0">
                  <a:pos x="32" y="192"/>
                </a:cxn>
                <a:cxn ang="0">
                  <a:pos x="0" y="120"/>
                </a:cxn>
                <a:cxn ang="0">
                  <a:pos x="16" y="56"/>
                </a:cxn>
                <a:cxn ang="0">
                  <a:pos x="16" y="48"/>
                </a:cxn>
                <a:cxn ang="0">
                  <a:pos x="64" y="8"/>
                </a:cxn>
                <a:cxn ang="0">
                  <a:pos x="144" y="0"/>
                </a:cxn>
                <a:cxn ang="0">
                  <a:pos x="152" y="0"/>
                </a:cxn>
                <a:cxn ang="0">
                  <a:pos x="248" y="16"/>
                </a:cxn>
                <a:cxn ang="0">
                  <a:pos x="352" y="64"/>
                </a:cxn>
                <a:cxn ang="0">
                  <a:pos x="352" y="64"/>
                </a:cxn>
                <a:cxn ang="0">
                  <a:pos x="440" y="128"/>
                </a:cxn>
                <a:cxn ang="0">
                  <a:pos x="504" y="208"/>
                </a:cxn>
                <a:cxn ang="0">
                  <a:pos x="504" y="208"/>
                </a:cxn>
                <a:cxn ang="0">
                  <a:pos x="536" y="280"/>
                </a:cxn>
                <a:cxn ang="0">
                  <a:pos x="528" y="352"/>
                </a:cxn>
              </a:cxnLst>
              <a:rect l="0" t="0" r="r" b="b"/>
              <a:pathLst>
                <a:path w="544" h="408">
                  <a:moveTo>
                    <a:pt x="504" y="344"/>
                  </a:moveTo>
                  <a:lnTo>
                    <a:pt x="520" y="280"/>
                  </a:lnTo>
                  <a:lnTo>
                    <a:pt x="520" y="280"/>
                  </a:lnTo>
                  <a:lnTo>
                    <a:pt x="520" y="280"/>
                  </a:lnTo>
                  <a:lnTo>
                    <a:pt x="488" y="208"/>
                  </a:lnTo>
                  <a:lnTo>
                    <a:pt x="488" y="224"/>
                  </a:lnTo>
                  <a:lnTo>
                    <a:pt x="488" y="224"/>
                  </a:lnTo>
                  <a:lnTo>
                    <a:pt x="424" y="152"/>
                  </a:lnTo>
                  <a:lnTo>
                    <a:pt x="424" y="152"/>
                  </a:lnTo>
                  <a:lnTo>
                    <a:pt x="424" y="152"/>
                  </a:lnTo>
                  <a:lnTo>
                    <a:pt x="336" y="88"/>
                  </a:lnTo>
                  <a:lnTo>
                    <a:pt x="336" y="88"/>
                  </a:lnTo>
                  <a:lnTo>
                    <a:pt x="336" y="88"/>
                  </a:lnTo>
                  <a:lnTo>
                    <a:pt x="232" y="40"/>
                  </a:lnTo>
                  <a:lnTo>
                    <a:pt x="240" y="40"/>
                  </a:lnTo>
                  <a:lnTo>
                    <a:pt x="240" y="40"/>
                  </a:lnTo>
                  <a:lnTo>
                    <a:pt x="144" y="24"/>
                  </a:lnTo>
                  <a:lnTo>
                    <a:pt x="144" y="16"/>
                  </a:lnTo>
                  <a:lnTo>
                    <a:pt x="144" y="16"/>
                  </a:lnTo>
                  <a:lnTo>
                    <a:pt x="72" y="24"/>
                  </a:lnTo>
                  <a:lnTo>
                    <a:pt x="80" y="32"/>
                  </a:lnTo>
                  <a:lnTo>
                    <a:pt x="80" y="32"/>
                  </a:lnTo>
                  <a:lnTo>
                    <a:pt x="32" y="72"/>
                  </a:lnTo>
                  <a:lnTo>
                    <a:pt x="40" y="64"/>
                  </a:lnTo>
                  <a:lnTo>
                    <a:pt x="40" y="64"/>
                  </a:lnTo>
                  <a:lnTo>
                    <a:pt x="24" y="128"/>
                  </a:lnTo>
                  <a:lnTo>
                    <a:pt x="16" y="120"/>
                  </a:lnTo>
                  <a:lnTo>
                    <a:pt x="16" y="120"/>
                  </a:lnTo>
                  <a:lnTo>
                    <a:pt x="48" y="192"/>
                  </a:lnTo>
                  <a:lnTo>
                    <a:pt x="48" y="192"/>
                  </a:lnTo>
                  <a:lnTo>
                    <a:pt x="48" y="192"/>
                  </a:lnTo>
                  <a:lnTo>
                    <a:pt x="112" y="264"/>
                  </a:lnTo>
                  <a:lnTo>
                    <a:pt x="112" y="256"/>
                  </a:lnTo>
                  <a:lnTo>
                    <a:pt x="112" y="256"/>
                  </a:lnTo>
                  <a:lnTo>
                    <a:pt x="200" y="320"/>
                  </a:lnTo>
                  <a:lnTo>
                    <a:pt x="200" y="320"/>
                  </a:lnTo>
                  <a:lnTo>
                    <a:pt x="200" y="320"/>
                  </a:lnTo>
                  <a:lnTo>
                    <a:pt x="304" y="368"/>
                  </a:lnTo>
                  <a:lnTo>
                    <a:pt x="304" y="368"/>
                  </a:lnTo>
                  <a:lnTo>
                    <a:pt x="304" y="368"/>
                  </a:lnTo>
                  <a:lnTo>
                    <a:pt x="400" y="384"/>
                  </a:lnTo>
                  <a:lnTo>
                    <a:pt x="392" y="384"/>
                  </a:lnTo>
                  <a:lnTo>
                    <a:pt x="392" y="384"/>
                  </a:lnTo>
                  <a:lnTo>
                    <a:pt x="464" y="376"/>
                  </a:lnTo>
                  <a:lnTo>
                    <a:pt x="456" y="376"/>
                  </a:lnTo>
                  <a:lnTo>
                    <a:pt x="456" y="376"/>
                  </a:lnTo>
                  <a:lnTo>
                    <a:pt x="504" y="336"/>
                  </a:lnTo>
                  <a:lnTo>
                    <a:pt x="504" y="336"/>
                  </a:lnTo>
                  <a:lnTo>
                    <a:pt x="520" y="360"/>
                  </a:lnTo>
                  <a:lnTo>
                    <a:pt x="520" y="360"/>
                  </a:lnTo>
                  <a:lnTo>
                    <a:pt x="472" y="400"/>
                  </a:lnTo>
                  <a:lnTo>
                    <a:pt x="472" y="400"/>
                  </a:lnTo>
                  <a:lnTo>
                    <a:pt x="464" y="392"/>
                  </a:lnTo>
                  <a:lnTo>
                    <a:pt x="392" y="400"/>
                  </a:lnTo>
                  <a:lnTo>
                    <a:pt x="392" y="400"/>
                  </a:lnTo>
                  <a:lnTo>
                    <a:pt x="392" y="408"/>
                  </a:lnTo>
                  <a:lnTo>
                    <a:pt x="296" y="392"/>
                  </a:lnTo>
                  <a:lnTo>
                    <a:pt x="296" y="392"/>
                  </a:lnTo>
                  <a:lnTo>
                    <a:pt x="288" y="392"/>
                  </a:lnTo>
                  <a:lnTo>
                    <a:pt x="184" y="344"/>
                  </a:lnTo>
                  <a:lnTo>
                    <a:pt x="184" y="344"/>
                  </a:lnTo>
                  <a:lnTo>
                    <a:pt x="184" y="344"/>
                  </a:lnTo>
                  <a:lnTo>
                    <a:pt x="96" y="280"/>
                  </a:lnTo>
                  <a:lnTo>
                    <a:pt x="96" y="280"/>
                  </a:lnTo>
                  <a:lnTo>
                    <a:pt x="96" y="280"/>
                  </a:lnTo>
                  <a:lnTo>
                    <a:pt x="32" y="208"/>
                  </a:lnTo>
                  <a:lnTo>
                    <a:pt x="32" y="208"/>
                  </a:lnTo>
                  <a:lnTo>
                    <a:pt x="32" y="192"/>
                  </a:lnTo>
                  <a:lnTo>
                    <a:pt x="0" y="120"/>
                  </a:lnTo>
                  <a:lnTo>
                    <a:pt x="0" y="120"/>
                  </a:lnTo>
                  <a:lnTo>
                    <a:pt x="0" y="120"/>
                  </a:lnTo>
                  <a:lnTo>
                    <a:pt x="16" y="56"/>
                  </a:lnTo>
                  <a:lnTo>
                    <a:pt x="16" y="56"/>
                  </a:lnTo>
                  <a:lnTo>
                    <a:pt x="16" y="48"/>
                  </a:lnTo>
                  <a:lnTo>
                    <a:pt x="64" y="8"/>
                  </a:lnTo>
                  <a:lnTo>
                    <a:pt x="64" y="8"/>
                  </a:lnTo>
                  <a:lnTo>
                    <a:pt x="72" y="8"/>
                  </a:lnTo>
                  <a:lnTo>
                    <a:pt x="144" y="0"/>
                  </a:lnTo>
                  <a:lnTo>
                    <a:pt x="144" y="0"/>
                  </a:lnTo>
                  <a:lnTo>
                    <a:pt x="152" y="0"/>
                  </a:lnTo>
                  <a:lnTo>
                    <a:pt x="248" y="16"/>
                  </a:lnTo>
                  <a:lnTo>
                    <a:pt x="248" y="16"/>
                  </a:lnTo>
                  <a:lnTo>
                    <a:pt x="248" y="16"/>
                  </a:lnTo>
                  <a:lnTo>
                    <a:pt x="352" y="64"/>
                  </a:lnTo>
                  <a:lnTo>
                    <a:pt x="352" y="64"/>
                  </a:lnTo>
                  <a:lnTo>
                    <a:pt x="352" y="64"/>
                  </a:lnTo>
                  <a:lnTo>
                    <a:pt x="440" y="128"/>
                  </a:lnTo>
                  <a:lnTo>
                    <a:pt x="440" y="128"/>
                  </a:lnTo>
                  <a:lnTo>
                    <a:pt x="440" y="136"/>
                  </a:lnTo>
                  <a:lnTo>
                    <a:pt x="504" y="208"/>
                  </a:lnTo>
                  <a:lnTo>
                    <a:pt x="504" y="208"/>
                  </a:lnTo>
                  <a:lnTo>
                    <a:pt x="504" y="208"/>
                  </a:lnTo>
                  <a:lnTo>
                    <a:pt x="536" y="280"/>
                  </a:lnTo>
                  <a:lnTo>
                    <a:pt x="536" y="280"/>
                  </a:lnTo>
                  <a:lnTo>
                    <a:pt x="544" y="288"/>
                  </a:lnTo>
                  <a:lnTo>
                    <a:pt x="528" y="352"/>
                  </a:lnTo>
                  <a:lnTo>
                    <a:pt x="504" y="344"/>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8" name="Freeform 34"/>
            <p:cNvSpPr>
              <a:spLocks/>
            </p:cNvSpPr>
            <p:nvPr/>
          </p:nvSpPr>
          <p:spPr bwMode="auto">
            <a:xfrm>
              <a:off x="4489" y="2568"/>
              <a:ext cx="24" cy="24"/>
            </a:xfrm>
            <a:custGeom>
              <a:avLst/>
              <a:gdLst/>
              <a:ahLst/>
              <a:cxnLst>
                <a:cxn ang="0">
                  <a:pos x="0" y="0"/>
                </a:cxn>
                <a:cxn ang="0">
                  <a:pos x="0" y="0"/>
                </a:cxn>
                <a:cxn ang="0">
                  <a:pos x="0" y="8"/>
                </a:cxn>
                <a:cxn ang="0">
                  <a:pos x="24" y="16"/>
                </a:cxn>
                <a:cxn ang="0">
                  <a:pos x="16" y="24"/>
                </a:cxn>
                <a:cxn ang="0">
                  <a:pos x="16" y="24"/>
                </a:cxn>
                <a:cxn ang="0">
                  <a:pos x="0" y="0"/>
                </a:cxn>
              </a:cxnLst>
              <a:rect l="0" t="0" r="r" b="b"/>
              <a:pathLst>
                <a:path w="24" h="24">
                  <a:moveTo>
                    <a:pt x="0" y="0"/>
                  </a:moveTo>
                  <a:lnTo>
                    <a:pt x="0" y="0"/>
                  </a:lnTo>
                  <a:lnTo>
                    <a:pt x="0" y="8"/>
                  </a:lnTo>
                  <a:lnTo>
                    <a:pt x="24" y="16"/>
                  </a:lnTo>
                  <a:lnTo>
                    <a:pt x="16" y="24"/>
                  </a:lnTo>
                  <a:lnTo>
                    <a:pt x="16" y="24"/>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79" name="Rectangle 35"/>
            <p:cNvSpPr>
              <a:spLocks noChangeArrowheads="1"/>
            </p:cNvSpPr>
            <p:nvPr/>
          </p:nvSpPr>
          <p:spPr bwMode="auto">
            <a:xfrm>
              <a:off x="4081" y="2280"/>
              <a:ext cx="272" cy="31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800" b="1" i="0" u="none" strike="noStrike" cap="none" baseline="0">
                  <a:ln>
                    <a:noFill/>
                  </a:ln>
                  <a:solidFill>
                    <a:srgbClr val="8099B3"/>
                  </a:solidFill>
                  <a:effectLst/>
                  <a:latin typeface="Courier New"/>
                  <a:ea typeface="+mn-ea"/>
                  <a:cs typeface="+mn-cs"/>
                </a:rPr>
                <a:t>P</a:t>
              </a:r>
              <a:endParaRPr kumimoji="0" lang="en-US" sz="2400" b="0" i="0" u="none" strike="noStrike" cap="none" normalizeH="0" baseline="0" smtClean="0">
                <a:ln>
                  <a:noFill/>
                </a:ln>
                <a:solidFill>
                  <a:schemeClr val="tx1"/>
                </a:solidFill>
                <a:effectLst/>
                <a:latin typeface="Arial" pitchFamily="34" charset="0"/>
              </a:endParaRPr>
            </a:p>
          </p:txBody>
        </p:sp>
        <p:sp>
          <p:nvSpPr>
            <p:cNvPr id="31780" name="Freeform 36"/>
            <p:cNvSpPr>
              <a:spLocks/>
            </p:cNvSpPr>
            <p:nvPr/>
          </p:nvSpPr>
          <p:spPr bwMode="auto">
            <a:xfrm>
              <a:off x="4217" y="2408"/>
              <a:ext cx="96" cy="96"/>
            </a:xfrm>
            <a:custGeom>
              <a:avLst/>
              <a:gdLst/>
              <a:ahLst/>
              <a:cxnLst>
                <a:cxn ang="0">
                  <a:pos x="96" y="48"/>
                </a:cxn>
                <a:cxn ang="0">
                  <a:pos x="80" y="16"/>
                </a:cxn>
                <a:cxn ang="0">
                  <a:pos x="48" y="0"/>
                </a:cxn>
                <a:cxn ang="0">
                  <a:pos x="16" y="16"/>
                </a:cxn>
                <a:cxn ang="0">
                  <a:pos x="0" y="48"/>
                </a:cxn>
                <a:cxn ang="0">
                  <a:pos x="16" y="80"/>
                </a:cxn>
                <a:cxn ang="0">
                  <a:pos x="48" y="96"/>
                </a:cxn>
                <a:cxn ang="0">
                  <a:pos x="80" y="80"/>
                </a:cxn>
                <a:cxn ang="0">
                  <a:pos x="96" y="48"/>
                </a:cxn>
              </a:cxnLst>
              <a:rect l="0" t="0" r="r" b="b"/>
              <a:pathLst>
                <a:path w="96" h="96">
                  <a:moveTo>
                    <a:pt x="96" y="48"/>
                  </a:moveTo>
                  <a:lnTo>
                    <a:pt x="80" y="16"/>
                  </a:lnTo>
                  <a:lnTo>
                    <a:pt x="48" y="0"/>
                  </a:lnTo>
                  <a:lnTo>
                    <a:pt x="16" y="16"/>
                  </a:lnTo>
                  <a:lnTo>
                    <a:pt x="0" y="48"/>
                  </a:lnTo>
                  <a:lnTo>
                    <a:pt x="16" y="80"/>
                  </a:lnTo>
                  <a:lnTo>
                    <a:pt x="48" y="96"/>
                  </a:lnTo>
                  <a:lnTo>
                    <a:pt x="80" y="80"/>
                  </a:lnTo>
                  <a:lnTo>
                    <a:pt x="96" y="48"/>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1" name="Freeform 37"/>
            <p:cNvSpPr>
              <a:spLocks/>
            </p:cNvSpPr>
            <p:nvPr/>
          </p:nvSpPr>
          <p:spPr bwMode="auto">
            <a:xfrm>
              <a:off x="4209" y="2400"/>
              <a:ext cx="120" cy="120"/>
            </a:xfrm>
            <a:custGeom>
              <a:avLst/>
              <a:gdLst/>
              <a:ahLst/>
              <a:cxnLst>
                <a:cxn ang="0">
                  <a:pos x="96" y="64"/>
                </a:cxn>
                <a:cxn ang="0">
                  <a:pos x="80" y="32"/>
                </a:cxn>
                <a:cxn ang="0">
                  <a:pos x="88" y="40"/>
                </a:cxn>
                <a:cxn ang="0">
                  <a:pos x="88" y="40"/>
                </a:cxn>
                <a:cxn ang="0">
                  <a:pos x="56" y="24"/>
                </a:cxn>
                <a:cxn ang="0">
                  <a:pos x="64" y="24"/>
                </a:cxn>
                <a:cxn ang="0">
                  <a:pos x="64" y="24"/>
                </a:cxn>
                <a:cxn ang="0">
                  <a:pos x="32" y="40"/>
                </a:cxn>
                <a:cxn ang="0">
                  <a:pos x="40" y="32"/>
                </a:cxn>
                <a:cxn ang="0">
                  <a:pos x="40" y="32"/>
                </a:cxn>
                <a:cxn ang="0">
                  <a:pos x="24" y="64"/>
                </a:cxn>
                <a:cxn ang="0">
                  <a:pos x="24" y="56"/>
                </a:cxn>
                <a:cxn ang="0">
                  <a:pos x="24" y="56"/>
                </a:cxn>
                <a:cxn ang="0">
                  <a:pos x="40" y="88"/>
                </a:cxn>
                <a:cxn ang="0">
                  <a:pos x="32" y="80"/>
                </a:cxn>
                <a:cxn ang="0">
                  <a:pos x="32" y="80"/>
                </a:cxn>
                <a:cxn ang="0">
                  <a:pos x="64" y="96"/>
                </a:cxn>
                <a:cxn ang="0">
                  <a:pos x="56" y="96"/>
                </a:cxn>
                <a:cxn ang="0">
                  <a:pos x="56" y="96"/>
                </a:cxn>
                <a:cxn ang="0">
                  <a:pos x="88" y="80"/>
                </a:cxn>
                <a:cxn ang="0">
                  <a:pos x="80" y="88"/>
                </a:cxn>
                <a:cxn ang="0">
                  <a:pos x="80" y="88"/>
                </a:cxn>
                <a:cxn ang="0">
                  <a:pos x="96" y="56"/>
                </a:cxn>
                <a:cxn ang="0">
                  <a:pos x="96" y="56"/>
                </a:cxn>
                <a:cxn ang="0">
                  <a:pos x="120" y="64"/>
                </a:cxn>
                <a:cxn ang="0">
                  <a:pos x="120" y="64"/>
                </a:cxn>
                <a:cxn ang="0">
                  <a:pos x="104" y="96"/>
                </a:cxn>
                <a:cxn ang="0">
                  <a:pos x="104" y="96"/>
                </a:cxn>
                <a:cxn ang="0">
                  <a:pos x="96" y="104"/>
                </a:cxn>
                <a:cxn ang="0">
                  <a:pos x="64" y="120"/>
                </a:cxn>
                <a:cxn ang="0">
                  <a:pos x="64" y="120"/>
                </a:cxn>
                <a:cxn ang="0">
                  <a:pos x="56" y="120"/>
                </a:cxn>
                <a:cxn ang="0">
                  <a:pos x="24" y="104"/>
                </a:cxn>
                <a:cxn ang="0">
                  <a:pos x="24" y="104"/>
                </a:cxn>
                <a:cxn ang="0">
                  <a:pos x="16" y="96"/>
                </a:cxn>
                <a:cxn ang="0">
                  <a:pos x="0" y="64"/>
                </a:cxn>
                <a:cxn ang="0">
                  <a:pos x="0" y="64"/>
                </a:cxn>
                <a:cxn ang="0">
                  <a:pos x="0" y="56"/>
                </a:cxn>
                <a:cxn ang="0">
                  <a:pos x="16" y="24"/>
                </a:cxn>
                <a:cxn ang="0">
                  <a:pos x="16" y="24"/>
                </a:cxn>
                <a:cxn ang="0">
                  <a:pos x="24" y="16"/>
                </a:cxn>
                <a:cxn ang="0">
                  <a:pos x="56" y="0"/>
                </a:cxn>
                <a:cxn ang="0">
                  <a:pos x="56" y="0"/>
                </a:cxn>
                <a:cxn ang="0">
                  <a:pos x="64" y="0"/>
                </a:cxn>
                <a:cxn ang="0">
                  <a:pos x="96" y="16"/>
                </a:cxn>
                <a:cxn ang="0">
                  <a:pos x="96" y="16"/>
                </a:cxn>
                <a:cxn ang="0">
                  <a:pos x="104" y="24"/>
                </a:cxn>
                <a:cxn ang="0">
                  <a:pos x="120" y="56"/>
                </a:cxn>
                <a:cxn ang="0">
                  <a:pos x="96" y="64"/>
                </a:cxn>
              </a:cxnLst>
              <a:rect l="0" t="0" r="r" b="b"/>
              <a:pathLst>
                <a:path w="120" h="120">
                  <a:moveTo>
                    <a:pt x="96" y="64"/>
                  </a:moveTo>
                  <a:lnTo>
                    <a:pt x="80" y="32"/>
                  </a:lnTo>
                  <a:lnTo>
                    <a:pt x="88" y="40"/>
                  </a:lnTo>
                  <a:lnTo>
                    <a:pt x="88" y="40"/>
                  </a:lnTo>
                  <a:lnTo>
                    <a:pt x="56" y="24"/>
                  </a:lnTo>
                  <a:lnTo>
                    <a:pt x="64" y="24"/>
                  </a:lnTo>
                  <a:lnTo>
                    <a:pt x="64" y="24"/>
                  </a:lnTo>
                  <a:lnTo>
                    <a:pt x="32" y="40"/>
                  </a:lnTo>
                  <a:lnTo>
                    <a:pt x="40" y="32"/>
                  </a:lnTo>
                  <a:lnTo>
                    <a:pt x="40" y="32"/>
                  </a:lnTo>
                  <a:lnTo>
                    <a:pt x="24" y="64"/>
                  </a:lnTo>
                  <a:lnTo>
                    <a:pt x="24" y="56"/>
                  </a:lnTo>
                  <a:lnTo>
                    <a:pt x="24" y="56"/>
                  </a:lnTo>
                  <a:lnTo>
                    <a:pt x="40" y="88"/>
                  </a:lnTo>
                  <a:lnTo>
                    <a:pt x="32" y="80"/>
                  </a:lnTo>
                  <a:lnTo>
                    <a:pt x="32" y="80"/>
                  </a:lnTo>
                  <a:lnTo>
                    <a:pt x="64" y="96"/>
                  </a:lnTo>
                  <a:lnTo>
                    <a:pt x="56" y="96"/>
                  </a:lnTo>
                  <a:lnTo>
                    <a:pt x="56" y="96"/>
                  </a:lnTo>
                  <a:lnTo>
                    <a:pt x="88" y="80"/>
                  </a:lnTo>
                  <a:lnTo>
                    <a:pt x="80" y="88"/>
                  </a:lnTo>
                  <a:lnTo>
                    <a:pt x="80" y="88"/>
                  </a:lnTo>
                  <a:lnTo>
                    <a:pt x="96" y="56"/>
                  </a:lnTo>
                  <a:lnTo>
                    <a:pt x="96" y="56"/>
                  </a:lnTo>
                  <a:lnTo>
                    <a:pt x="120" y="64"/>
                  </a:lnTo>
                  <a:lnTo>
                    <a:pt x="120" y="64"/>
                  </a:lnTo>
                  <a:lnTo>
                    <a:pt x="104" y="96"/>
                  </a:lnTo>
                  <a:lnTo>
                    <a:pt x="104" y="96"/>
                  </a:lnTo>
                  <a:lnTo>
                    <a:pt x="96" y="104"/>
                  </a:lnTo>
                  <a:lnTo>
                    <a:pt x="64" y="120"/>
                  </a:lnTo>
                  <a:lnTo>
                    <a:pt x="64" y="120"/>
                  </a:lnTo>
                  <a:lnTo>
                    <a:pt x="56" y="120"/>
                  </a:lnTo>
                  <a:lnTo>
                    <a:pt x="24" y="104"/>
                  </a:lnTo>
                  <a:lnTo>
                    <a:pt x="24" y="104"/>
                  </a:lnTo>
                  <a:lnTo>
                    <a:pt x="16" y="96"/>
                  </a:lnTo>
                  <a:lnTo>
                    <a:pt x="0" y="64"/>
                  </a:lnTo>
                  <a:lnTo>
                    <a:pt x="0" y="64"/>
                  </a:lnTo>
                  <a:lnTo>
                    <a:pt x="0" y="56"/>
                  </a:lnTo>
                  <a:lnTo>
                    <a:pt x="16" y="24"/>
                  </a:lnTo>
                  <a:lnTo>
                    <a:pt x="16" y="24"/>
                  </a:lnTo>
                  <a:lnTo>
                    <a:pt x="24" y="16"/>
                  </a:lnTo>
                  <a:lnTo>
                    <a:pt x="56" y="0"/>
                  </a:lnTo>
                  <a:lnTo>
                    <a:pt x="56" y="0"/>
                  </a:lnTo>
                  <a:lnTo>
                    <a:pt x="64" y="0"/>
                  </a:lnTo>
                  <a:lnTo>
                    <a:pt x="96" y="16"/>
                  </a:lnTo>
                  <a:lnTo>
                    <a:pt x="96" y="16"/>
                  </a:lnTo>
                  <a:lnTo>
                    <a:pt x="104" y="24"/>
                  </a:lnTo>
                  <a:lnTo>
                    <a:pt x="120" y="56"/>
                  </a:lnTo>
                  <a:lnTo>
                    <a:pt x="96" y="64"/>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2" name="Freeform 38"/>
            <p:cNvSpPr>
              <a:spLocks/>
            </p:cNvSpPr>
            <p:nvPr/>
          </p:nvSpPr>
          <p:spPr bwMode="auto">
            <a:xfrm>
              <a:off x="4305" y="2456"/>
              <a:ext cx="24" cy="8"/>
            </a:xfrm>
            <a:custGeom>
              <a:avLst/>
              <a:gdLst/>
              <a:ahLst/>
              <a:cxnLst>
                <a:cxn ang="0">
                  <a:pos x="0" y="0"/>
                </a:cxn>
                <a:cxn ang="0">
                  <a:pos x="0" y="0"/>
                </a:cxn>
                <a:cxn ang="0">
                  <a:pos x="0" y="8"/>
                </a:cxn>
                <a:cxn ang="0">
                  <a:pos x="24" y="0"/>
                </a:cxn>
                <a:cxn ang="0">
                  <a:pos x="24" y="8"/>
                </a:cxn>
                <a:cxn ang="0">
                  <a:pos x="24" y="8"/>
                </a:cxn>
                <a:cxn ang="0">
                  <a:pos x="0" y="0"/>
                </a:cxn>
              </a:cxnLst>
              <a:rect l="0" t="0" r="r" b="b"/>
              <a:pathLst>
                <a:path w="24" h="8">
                  <a:moveTo>
                    <a:pt x="0" y="0"/>
                  </a:moveTo>
                  <a:lnTo>
                    <a:pt x="0" y="0"/>
                  </a:lnTo>
                  <a:lnTo>
                    <a:pt x="0" y="8"/>
                  </a:lnTo>
                  <a:lnTo>
                    <a:pt x="24" y="0"/>
                  </a:lnTo>
                  <a:lnTo>
                    <a:pt x="24" y="8"/>
                  </a:lnTo>
                  <a:lnTo>
                    <a:pt x="24" y="8"/>
                  </a:lnTo>
                  <a:lnTo>
                    <a:pt x="0" y="0"/>
                  </a:lnTo>
                  <a:close/>
                </a:path>
              </a:pathLst>
            </a:custGeom>
            <a:blipFill dpi="0" rotWithShape="0">
              <a:blip r:embed="rId6"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3" name="Freeform 39"/>
            <p:cNvSpPr>
              <a:spLocks/>
            </p:cNvSpPr>
            <p:nvPr/>
          </p:nvSpPr>
          <p:spPr bwMode="auto">
            <a:xfrm>
              <a:off x="4577" y="2200"/>
              <a:ext cx="24" cy="24"/>
            </a:xfrm>
            <a:custGeom>
              <a:avLst/>
              <a:gdLst/>
              <a:ahLst/>
              <a:cxnLst>
                <a:cxn ang="0">
                  <a:pos x="16" y="0"/>
                </a:cxn>
                <a:cxn ang="0">
                  <a:pos x="8" y="0"/>
                </a:cxn>
                <a:cxn ang="0">
                  <a:pos x="0" y="0"/>
                </a:cxn>
                <a:cxn ang="0">
                  <a:pos x="0" y="8"/>
                </a:cxn>
                <a:cxn ang="0">
                  <a:pos x="0" y="16"/>
                </a:cxn>
                <a:cxn ang="0">
                  <a:pos x="8" y="24"/>
                </a:cxn>
                <a:cxn ang="0">
                  <a:pos x="16" y="16"/>
                </a:cxn>
                <a:cxn ang="0">
                  <a:pos x="24" y="8"/>
                </a:cxn>
                <a:cxn ang="0">
                  <a:pos x="16" y="0"/>
                </a:cxn>
              </a:cxnLst>
              <a:rect l="0" t="0" r="r" b="b"/>
              <a:pathLst>
                <a:path w="24" h="24">
                  <a:moveTo>
                    <a:pt x="16" y="0"/>
                  </a:moveTo>
                  <a:lnTo>
                    <a:pt x="8" y="0"/>
                  </a:lnTo>
                  <a:lnTo>
                    <a:pt x="0" y="0"/>
                  </a:lnTo>
                  <a:lnTo>
                    <a:pt x="0" y="8"/>
                  </a:lnTo>
                  <a:lnTo>
                    <a:pt x="0" y="16"/>
                  </a:lnTo>
                  <a:lnTo>
                    <a:pt x="8" y="24"/>
                  </a:lnTo>
                  <a:lnTo>
                    <a:pt x="16" y="16"/>
                  </a:lnTo>
                  <a:lnTo>
                    <a:pt x="24" y="8"/>
                  </a:lnTo>
                  <a:lnTo>
                    <a:pt x="16" y="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4" name="Freeform 40"/>
            <p:cNvSpPr>
              <a:spLocks/>
            </p:cNvSpPr>
            <p:nvPr/>
          </p:nvSpPr>
          <p:spPr bwMode="auto">
            <a:xfrm>
              <a:off x="4561" y="2104"/>
              <a:ext cx="169" cy="144"/>
            </a:xfrm>
            <a:custGeom>
              <a:avLst/>
              <a:gdLst/>
              <a:ahLst/>
              <a:cxnLst>
                <a:cxn ang="0">
                  <a:pos x="24" y="104"/>
                </a:cxn>
                <a:cxn ang="0">
                  <a:pos x="0" y="72"/>
                </a:cxn>
                <a:cxn ang="0">
                  <a:pos x="0" y="72"/>
                </a:cxn>
                <a:cxn ang="0">
                  <a:pos x="0" y="72"/>
                </a:cxn>
                <a:cxn ang="0">
                  <a:pos x="145" y="16"/>
                </a:cxn>
                <a:cxn ang="0">
                  <a:pos x="169" y="0"/>
                </a:cxn>
                <a:cxn ang="0">
                  <a:pos x="153" y="24"/>
                </a:cxn>
                <a:cxn ang="0">
                  <a:pos x="56" y="144"/>
                </a:cxn>
                <a:cxn ang="0">
                  <a:pos x="56" y="144"/>
                </a:cxn>
                <a:cxn ang="0">
                  <a:pos x="48" y="136"/>
                </a:cxn>
                <a:cxn ang="0">
                  <a:pos x="48" y="136"/>
                </a:cxn>
                <a:cxn ang="0">
                  <a:pos x="145" y="16"/>
                </a:cxn>
                <a:cxn ang="0">
                  <a:pos x="153" y="24"/>
                </a:cxn>
                <a:cxn ang="0">
                  <a:pos x="153" y="24"/>
                </a:cxn>
                <a:cxn ang="0">
                  <a:pos x="8" y="80"/>
                </a:cxn>
                <a:cxn ang="0">
                  <a:pos x="0" y="72"/>
                </a:cxn>
                <a:cxn ang="0">
                  <a:pos x="8" y="64"/>
                </a:cxn>
                <a:cxn ang="0">
                  <a:pos x="32" y="96"/>
                </a:cxn>
                <a:cxn ang="0">
                  <a:pos x="24" y="104"/>
                </a:cxn>
              </a:cxnLst>
              <a:rect l="0" t="0" r="r" b="b"/>
              <a:pathLst>
                <a:path w="169" h="144">
                  <a:moveTo>
                    <a:pt x="24" y="104"/>
                  </a:moveTo>
                  <a:lnTo>
                    <a:pt x="0" y="72"/>
                  </a:lnTo>
                  <a:lnTo>
                    <a:pt x="0" y="72"/>
                  </a:lnTo>
                  <a:lnTo>
                    <a:pt x="0" y="72"/>
                  </a:lnTo>
                  <a:lnTo>
                    <a:pt x="145" y="16"/>
                  </a:lnTo>
                  <a:lnTo>
                    <a:pt x="169" y="0"/>
                  </a:lnTo>
                  <a:lnTo>
                    <a:pt x="153" y="24"/>
                  </a:lnTo>
                  <a:lnTo>
                    <a:pt x="56" y="144"/>
                  </a:lnTo>
                  <a:lnTo>
                    <a:pt x="56" y="144"/>
                  </a:lnTo>
                  <a:lnTo>
                    <a:pt x="48" y="136"/>
                  </a:lnTo>
                  <a:lnTo>
                    <a:pt x="48" y="136"/>
                  </a:lnTo>
                  <a:lnTo>
                    <a:pt x="145" y="16"/>
                  </a:lnTo>
                  <a:lnTo>
                    <a:pt x="153" y="24"/>
                  </a:lnTo>
                  <a:lnTo>
                    <a:pt x="153" y="24"/>
                  </a:lnTo>
                  <a:lnTo>
                    <a:pt x="8" y="80"/>
                  </a:lnTo>
                  <a:lnTo>
                    <a:pt x="0" y="72"/>
                  </a:lnTo>
                  <a:lnTo>
                    <a:pt x="8" y="64"/>
                  </a:lnTo>
                  <a:lnTo>
                    <a:pt x="32" y="96"/>
                  </a:lnTo>
                  <a:lnTo>
                    <a:pt x="24" y="104"/>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5" name="Freeform 41"/>
            <p:cNvSpPr>
              <a:spLocks/>
            </p:cNvSpPr>
            <p:nvPr/>
          </p:nvSpPr>
          <p:spPr bwMode="auto">
            <a:xfrm>
              <a:off x="4585" y="2200"/>
              <a:ext cx="32" cy="40"/>
            </a:xfrm>
            <a:custGeom>
              <a:avLst/>
              <a:gdLst/>
              <a:ahLst/>
              <a:cxnLst>
                <a:cxn ang="0">
                  <a:pos x="24" y="40"/>
                </a:cxn>
                <a:cxn ang="0">
                  <a:pos x="0" y="8"/>
                </a:cxn>
                <a:cxn ang="0">
                  <a:pos x="8" y="0"/>
                </a:cxn>
                <a:cxn ang="0">
                  <a:pos x="8" y="0"/>
                </a:cxn>
                <a:cxn ang="0">
                  <a:pos x="8" y="0"/>
                </a:cxn>
                <a:cxn ang="0">
                  <a:pos x="32" y="32"/>
                </a:cxn>
                <a:cxn ang="0">
                  <a:pos x="24" y="40"/>
                </a:cxn>
              </a:cxnLst>
              <a:rect l="0" t="0" r="r" b="b"/>
              <a:pathLst>
                <a:path w="32" h="40">
                  <a:moveTo>
                    <a:pt x="24" y="40"/>
                  </a:moveTo>
                  <a:lnTo>
                    <a:pt x="0" y="8"/>
                  </a:lnTo>
                  <a:lnTo>
                    <a:pt x="8" y="0"/>
                  </a:lnTo>
                  <a:lnTo>
                    <a:pt x="8" y="0"/>
                  </a:lnTo>
                  <a:lnTo>
                    <a:pt x="8" y="0"/>
                  </a:lnTo>
                  <a:lnTo>
                    <a:pt x="32" y="32"/>
                  </a:lnTo>
                  <a:lnTo>
                    <a:pt x="24" y="4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6" name="Freeform 42"/>
            <p:cNvSpPr>
              <a:spLocks/>
            </p:cNvSpPr>
            <p:nvPr/>
          </p:nvSpPr>
          <p:spPr bwMode="auto">
            <a:xfrm>
              <a:off x="4561" y="2120"/>
              <a:ext cx="145" cy="120"/>
            </a:xfrm>
            <a:custGeom>
              <a:avLst/>
              <a:gdLst/>
              <a:ahLst/>
              <a:cxnLst>
                <a:cxn ang="0">
                  <a:pos x="24" y="88"/>
                </a:cxn>
                <a:cxn ang="0">
                  <a:pos x="0" y="56"/>
                </a:cxn>
                <a:cxn ang="0">
                  <a:pos x="145" y="0"/>
                </a:cxn>
                <a:cxn ang="0">
                  <a:pos x="48" y="120"/>
                </a:cxn>
                <a:cxn ang="0">
                  <a:pos x="24" y="88"/>
                </a:cxn>
              </a:cxnLst>
              <a:rect l="0" t="0" r="r" b="b"/>
              <a:pathLst>
                <a:path w="145" h="120">
                  <a:moveTo>
                    <a:pt x="24" y="88"/>
                  </a:moveTo>
                  <a:lnTo>
                    <a:pt x="0" y="56"/>
                  </a:lnTo>
                  <a:lnTo>
                    <a:pt x="145" y="0"/>
                  </a:lnTo>
                  <a:lnTo>
                    <a:pt x="48" y="120"/>
                  </a:lnTo>
                  <a:lnTo>
                    <a:pt x="24" y="88"/>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7" name="Freeform 43"/>
            <p:cNvSpPr>
              <a:spLocks/>
            </p:cNvSpPr>
            <p:nvPr/>
          </p:nvSpPr>
          <p:spPr bwMode="auto">
            <a:xfrm>
              <a:off x="4257" y="2424"/>
              <a:ext cx="24" cy="24"/>
            </a:xfrm>
            <a:custGeom>
              <a:avLst/>
              <a:gdLst/>
              <a:ahLst/>
              <a:cxnLst>
                <a:cxn ang="0">
                  <a:pos x="8" y="0"/>
                </a:cxn>
                <a:cxn ang="0">
                  <a:pos x="0" y="8"/>
                </a:cxn>
                <a:cxn ang="0">
                  <a:pos x="16" y="24"/>
                </a:cxn>
                <a:cxn ang="0">
                  <a:pos x="24" y="16"/>
                </a:cxn>
                <a:cxn ang="0">
                  <a:pos x="8" y="0"/>
                </a:cxn>
              </a:cxnLst>
              <a:rect l="0" t="0" r="r" b="b"/>
              <a:pathLst>
                <a:path w="24" h="24">
                  <a:moveTo>
                    <a:pt x="8" y="0"/>
                  </a:moveTo>
                  <a:lnTo>
                    <a:pt x="0" y="8"/>
                  </a:lnTo>
                  <a:lnTo>
                    <a:pt x="16" y="24"/>
                  </a:lnTo>
                  <a:lnTo>
                    <a:pt x="24" y="16"/>
                  </a:lnTo>
                  <a:lnTo>
                    <a:pt x="8" y="0"/>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8" name="Freeform 44"/>
            <p:cNvSpPr>
              <a:spLocks/>
            </p:cNvSpPr>
            <p:nvPr/>
          </p:nvSpPr>
          <p:spPr bwMode="auto">
            <a:xfrm>
              <a:off x="4577" y="2192"/>
              <a:ext cx="24" cy="24"/>
            </a:xfrm>
            <a:custGeom>
              <a:avLst/>
              <a:gdLst/>
              <a:ahLst/>
              <a:cxnLst>
                <a:cxn ang="0">
                  <a:pos x="0" y="8"/>
                </a:cxn>
                <a:cxn ang="0">
                  <a:pos x="8" y="0"/>
                </a:cxn>
                <a:cxn ang="0">
                  <a:pos x="24" y="16"/>
                </a:cxn>
                <a:cxn ang="0">
                  <a:pos x="16" y="24"/>
                </a:cxn>
                <a:cxn ang="0">
                  <a:pos x="0" y="8"/>
                </a:cxn>
              </a:cxnLst>
              <a:rect l="0" t="0" r="r" b="b"/>
              <a:pathLst>
                <a:path w="24" h="24">
                  <a:moveTo>
                    <a:pt x="0" y="8"/>
                  </a:moveTo>
                  <a:lnTo>
                    <a:pt x="8" y="0"/>
                  </a:lnTo>
                  <a:lnTo>
                    <a:pt x="24" y="16"/>
                  </a:lnTo>
                  <a:lnTo>
                    <a:pt x="16" y="24"/>
                  </a:lnTo>
                  <a:lnTo>
                    <a:pt x="0" y="8"/>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89" name="Freeform 45"/>
            <p:cNvSpPr>
              <a:spLocks/>
            </p:cNvSpPr>
            <p:nvPr/>
          </p:nvSpPr>
          <p:spPr bwMode="auto">
            <a:xfrm>
              <a:off x="4265" y="2200"/>
              <a:ext cx="328" cy="240"/>
            </a:xfrm>
            <a:custGeom>
              <a:avLst/>
              <a:gdLst/>
              <a:ahLst/>
              <a:cxnLst>
                <a:cxn ang="0">
                  <a:pos x="0" y="224"/>
                </a:cxn>
                <a:cxn ang="0">
                  <a:pos x="16" y="240"/>
                </a:cxn>
                <a:cxn ang="0">
                  <a:pos x="328" y="16"/>
                </a:cxn>
                <a:cxn ang="0">
                  <a:pos x="312" y="0"/>
                </a:cxn>
                <a:cxn ang="0">
                  <a:pos x="0" y="224"/>
                </a:cxn>
              </a:cxnLst>
              <a:rect l="0" t="0" r="r" b="b"/>
              <a:pathLst>
                <a:path w="328" h="240">
                  <a:moveTo>
                    <a:pt x="0" y="224"/>
                  </a:moveTo>
                  <a:lnTo>
                    <a:pt x="16" y="240"/>
                  </a:lnTo>
                  <a:lnTo>
                    <a:pt x="328" y="16"/>
                  </a:lnTo>
                  <a:lnTo>
                    <a:pt x="312" y="0"/>
                  </a:lnTo>
                  <a:lnTo>
                    <a:pt x="0" y="224"/>
                  </a:lnTo>
                  <a:close/>
                </a:path>
              </a:pathLst>
            </a:custGeom>
            <a:blipFill dpi="0" rotWithShape="0">
              <a:blip r:embed="rId7"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790" name="Rectangle 46"/>
            <p:cNvSpPr>
              <a:spLocks noChangeArrowheads="1"/>
            </p:cNvSpPr>
            <p:nvPr/>
          </p:nvSpPr>
          <p:spPr bwMode="auto">
            <a:xfrm>
              <a:off x="3584" y="3048"/>
              <a:ext cx="432" cy="2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de-CH" sz="2400" b="0" i="0" u="none" strike="noStrike" cap="none" baseline="0">
                  <a:ln>
                    <a:noFill/>
                  </a:ln>
                  <a:solidFill>
                    <a:srgbClr val="001AE6"/>
                  </a:solidFill>
                  <a:effectLst/>
                  <a:latin typeface="Symbol"/>
                  <a:ea typeface="+mn-ea"/>
                  <a:cs typeface="+mn-cs"/>
                </a:rPr>
                <a:t>s = </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1" name="Rectangle 47"/>
            <p:cNvSpPr>
              <a:spLocks noChangeArrowheads="1"/>
            </p:cNvSpPr>
            <p:nvPr/>
          </p:nvSpPr>
          <p:spPr bwMode="auto">
            <a:xfrm>
              <a:off x="3897" y="3056"/>
              <a:ext cx="681" cy="31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800" b="1" i="0" u="none" strike="noStrike" cap="none" baseline="0">
                  <a:ln>
                    <a:noFill/>
                  </a:ln>
                  <a:solidFill>
                    <a:srgbClr val="000000"/>
                  </a:solidFill>
                  <a:effectLst/>
                  <a:latin typeface="Courier New"/>
                  <a:ea typeface="+mn-ea"/>
                  <a:cs typeface="+mn-cs"/>
                </a:rPr>
                <a:t>lim </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2" name="Rectangle 48"/>
            <p:cNvSpPr>
              <a:spLocks noChangeArrowheads="1"/>
            </p:cNvSpPr>
            <p:nvPr/>
          </p:nvSpPr>
          <p:spPr bwMode="auto">
            <a:xfrm>
              <a:off x="4433" y="3056"/>
              <a:ext cx="264" cy="28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1AE6"/>
                  </a:solidFill>
                  <a:effectLst/>
                  <a:latin typeface="Arial"/>
                  <a:ea typeface="+mn-ea"/>
                  <a:cs typeface="+mn-cs"/>
                </a:rPr>
                <a:t>F/</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3" name="Rectangle 49"/>
            <p:cNvSpPr>
              <a:spLocks noChangeArrowheads="1"/>
            </p:cNvSpPr>
            <p:nvPr/>
          </p:nvSpPr>
          <p:spPr bwMode="auto">
            <a:xfrm>
              <a:off x="4609" y="3048"/>
              <a:ext cx="232" cy="2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de-CH" sz="2400" b="0" i="0" u="none" strike="noStrike" cap="none" baseline="0">
                  <a:ln>
                    <a:noFill/>
                  </a:ln>
                  <a:solidFill>
                    <a:srgbClr val="001AE6"/>
                  </a:solidFill>
                  <a:effectLst/>
                  <a:latin typeface="Symbol"/>
                  <a:ea typeface="+mn-ea"/>
                  <a:cs typeface="+mn-cs"/>
                </a:rPr>
                <a:t>D</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4" name="Rectangle 50"/>
            <p:cNvSpPr>
              <a:spLocks noChangeArrowheads="1"/>
            </p:cNvSpPr>
            <p:nvPr/>
          </p:nvSpPr>
          <p:spPr bwMode="auto">
            <a:xfrm>
              <a:off x="4722" y="3056"/>
              <a:ext cx="224" cy="28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1AE6"/>
                  </a:solidFill>
                  <a:effectLst/>
                  <a:latin typeface="Arial"/>
                  <a:ea typeface="+mn-ea"/>
                  <a:cs typeface="+mn-cs"/>
                </a:rPr>
                <a:t>A</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5" name="Rectangle 51"/>
            <p:cNvSpPr>
              <a:spLocks noChangeArrowheads="1"/>
            </p:cNvSpPr>
            <p:nvPr/>
          </p:nvSpPr>
          <p:spPr bwMode="auto">
            <a:xfrm>
              <a:off x="3769" y="3208"/>
              <a:ext cx="232" cy="2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de-CH" sz="2400" b="0" i="0" u="none" strike="noStrike" cap="none" baseline="0">
                  <a:ln>
                    <a:noFill/>
                  </a:ln>
                  <a:solidFill>
                    <a:srgbClr val="001AE6"/>
                  </a:solidFill>
                  <a:effectLst/>
                  <a:latin typeface="Symbol"/>
                  <a:ea typeface="+mn-ea"/>
                  <a:cs typeface="+mn-cs"/>
                </a:rPr>
                <a:t>D</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6" name="Rectangle 52"/>
            <p:cNvSpPr>
              <a:spLocks noChangeArrowheads="1"/>
            </p:cNvSpPr>
            <p:nvPr/>
          </p:nvSpPr>
          <p:spPr bwMode="auto">
            <a:xfrm>
              <a:off x="3881" y="3216"/>
              <a:ext cx="224" cy="28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1AE6"/>
                  </a:solidFill>
                  <a:effectLst/>
                  <a:latin typeface="Arial"/>
                  <a:ea typeface="+mn-ea"/>
                  <a:cs typeface="+mn-cs"/>
                </a:rPr>
                <a:t>A</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7" name="Rectangle 53"/>
            <p:cNvSpPr>
              <a:spLocks noChangeArrowheads="1"/>
            </p:cNvSpPr>
            <p:nvPr/>
          </p:nvSpPr>
          <p:spPr bwMode="auto">
            <a:xfrm>
              <a:off x="4265" y="3216"/>
              <a:ext cx="208" cy="2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de-CH" sz="2400" b="0" i="0" u="none" strike="noStrike" cap="none" baseline="0">
                  <a:ln>
                    <a:noFill/>
                  </a:ln>
                  <a:solidFill>
                    <a:srgbClr val="001AE6"/>
                  </a:solidFill>
                  <a:effectLst/>
                  <a:latin typeface="Symbol"/>
                  <a:ea typeface="+mn-ea"/>
                  <a:cs typeface="+mn-cs"/>
                </a:rPr>
                <a:t>0</a:t>
              </a:r>
              <a:endParaRPr kumimoji="0" lang="en-US" sz="2400" b="0" i="0" u="none" strike="noStrike" cap="none" normalizeH="0" baseline="0" dirty="0" smtClean="0">
                <a:ln>
                  <a:noFill/>
                </a:ln>
                <a:solidFill>
                  <a:schemeClr val="tx1"/>
                </a:solidFill>
                <a:effectLst/>
                <a:latin typeface="Arial" pitchFamily="34" charset="0"/>
              </a:endParaRPr>
            </a:p>
          </p:txBody>
        </p:sp>
        <p:sp>
          <p:nvSpPr>
            <p:cNvPr id="31798" name="Rectangle 54"/>
            <p:cNvSpPr>
              <a:spLocks noChangeArrowheads="1"/>
            </p:cNvSpPr>
            <p:nvPr/>
          </p:nvSpPr>
          <p:spPr bwMode="auto">
            <a:xfrm>
              <a:off x="4161" y="3344"/>
              <a:ext cx="16" cy="8"/>
            </a:xfrm>
            <a:prstGeom prst="rect">
              <a:avLst/>
            </a:prstGeom>
            <a:blipFill dpi="0" rotWithShape="0">
              <a:blip r:embed="rId8"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1799" name="Freeform 55"/>
            <p:cNvSpPr>
              <a:spLocks/>
            </p:cNvSpPr>
            <p:nvPr/>
          </p:nvSpPr>
          <p:spPr bwMode="auto">
            <a:xfrm>
              <a:off x="4161" y="3328"/>
              <a:ext cx="96" cy="40"/>
            </a:xfrm>
            <a:custGeom>
              <a:avLst/>
              <a:gdLst/>
              <a:ahLst/>
              <a:cxnLst>
                <a:cxn ang="0">
                  <a:pos x="16" y="16"/>
                </a:cxn>
                <a:cxn ang="0">
                  <a:pos x="8" y="0"/>
                </a:cxn>
                <a:cxn ang="0">
                  <a:pos x="8" y="0"/>
                </a:cxn>
                <a:cxn ang="0">
                  <a:pos x="8" y="0"/>
                </a:cxn>
                <a:cxn ang="0">
                  <a:pos x="64" y="16"/>
                </a:cxn>
                <a:cxn ang="0">
                  <a:pos x="96" y="16"/>
                </a:cxn>
                <a:cxn ang="0">
                  <a:pos x="64" y="24"/>
                </a:cxn>
                <a:cxn ang="0">
                  <a:pos x="8" y="40"/>
                </a:cxn>
                <a:cxn ang="0">
                  <a:pos x="0" y="40"/>
                </a:cxn>
                <a:cxn ang="0">
                  <a:pos x="8" y="32"/>
                </a:cxn>
                <a:cxn ang="0">
                  <a:pos x="8" y="32"/>
                </a:cxn>
                <a:cxn ang="0">
                  <a:pos x="64" y="16"/>
                </a:cxn>
                <a:cxn ang="0">
                  <a:pos x="64" y="24"/>
                </a:cxn>
                <a:cxn ang="0">
                  <a:pos x="64" y="24"/>
                </a:cxn>
                <a:cxn ang="0">
                  <a:pos x="8" y="8"/>
                </a:cxn>
                <a:cxn ang="0">
                  <a:pos x="8" y="0"/>
                </a:cxn>
                <a:cxn ang="0">
                  <a:pos x="16" y="0"/>
                </a:cxn>
                <a:cxn ang="0">
                  <a:pos x="24" y="16"/>
                </a:cxn>
                <a:cxn ang="0">
                  <a:pos x="16" y="16"/>
                </a:cxn>
              </a:cxnLst>
              <a:rect l="0" t="0" r="r" b="b"/>
              <a:pathLst>
                <a:path w="96" h="40">
                  <a:moveTo>
                    <a:pt x="16" y="16"/>
                  </a:moveTo>
                  <a:lnTo>
                    <a:pt x="8" y="0"/>
                  </a:lnTo>
                  <a:lnTo>
                    <a:pt x="8" y="0"/>
                  </a:lnTo>
                  <a:lnTo>
                    <a:pt x="8" y="0"/>
                  </a:lnTo>
                  <a:lnTo>
                    <a:pt x="64" y="16"/>
                  </a:lnTo>
                  <a:lnTo>
                    <a:pt x="96" y="16"/>
                  </a:lnTo>
                  <a:lnTo>
                    <a:pt x="64" y="24"/>
                  </a:lnTo>
                  <a:lnTo>
                    <a:pt x="8" y="40"/>
                  </a:lnTo>
                  <a:lnTo>
                    <a:pt x="0" y="40"/>
                  </a:lnTo>
                  <a:lnTo>
                    <a:pt x="8" y="32"/>
                  </a:lnTo>
                  <a:lnTo>
                    <a:pt x="8" y="32"/>
                  </a:lnTo>
                  <a:lnTo>
                    <a:pt x="64" y="16"/>
                  </a:lnTo>
                  <a:lnTo>
                    <a:pt x="64" y="24"/>
                  </a:lnTo>
                  <a:lnTo>
                    <a:pt x="64" y="24"/>
                  </a:lnTo>
                  <a:lnTo>
                    <a:pt x="8" y="8"/>
                  </a:lnTo>
                  <a:lnTo>
                    <a:pt x="8" y="0"/>
                  </a:lnTo>
                  <a:lnTo>
                    <a:pt x="16" y="0"/>
                  </a:lnTo>
                  <a:lnTo>
                    <a:pt x="24" y="16"/>
                  </a:lnTo>
                  <a:lnTo>
                    <a:pt x="16" y="16"/>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800" name="Freeform 56"/>
            <p:cNvSpPr>
              <a:spLocks/>
            </p:cNvSpPr>
            <p:nvPr/>
          </p:nvSpPr>
          <p:spPr bwMode="auto">
            <a:xfrm>
              <a:off x="4169" y="3344"/>
              <a:ext cx="16" cy="16"/>
            </a:xfrm>
            <a:custGeom>
              <a:avLst/>
              <a:gdLst/>
              <a:ahLst/>
              <a:cxnLst>
                <a:cxn ang="0">
                  <a:pos x="0" y="16"/>
                </a:cxn>
                <a:cxn ang="0">
                  <a:pos x="8" y="0"/>
                </a:cxn>
                <a:cxn ang="0">
                  <a:pos x="16" y="0"/>
                </a:cxn>
                <a:cxn ang="0">
                  <a:pos x="16" y="0"/>
                </a:cxn>
                <a:cxn ang="0">
                  <a:pos x="16" y="0"/>
                </a:cxn>
                <a:cxn ang="0">
                  <a:pos x="8" y="16"/>
                </a:cxn>
                <a:cxn ang="0">
                  <a:pos x="0" y="16"/>
                </a:cxn>
              </a:cxnLst>
              <a:rect l="0" t="0" r="r" b="b"/>
              <a:pathLst>
                <a:path w="16" h="16">
                  <a:moveTo>
                    <a:pt x="0" y="16"/>
                  </a:moveTo>
                  <a:lnTo>
                    <a:pt x="8" y="0"/>
                  </a:lnTo>
                  <a:lnTo>
                    <a:pt x="16" y="0"/>
                  </a:lnTo>
                  <a:lnTo>
                    <a:pt x="16" y="0"/>
                  </a:lnTo>
                  <a:lnTo>
                    <a:pt x="16" y="0"/>
                  </a:lnTo>
                  <a:lnTo>
                    <a:pt x="8" y="16"/>
                  </a:lnTo>
                  <a:lnTo>
                    <a:pt x="0" y="16"/>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801" name="Freeform 57"/>
            <p:cNvSpPr>
              <a:spLocks/>
            </p:cNvSpPr>
            <p:nvPr/>
          </p:nvSpPr>
          <p:spPr bwMode="auto">
            <a:xfrm>
              <a:off x="4169" y="3328"/>
              <a:ext cx="56" cy="32"/>
            </a:xfrm>
            <a:custGeom>
              <a:avLst/>
              <a:gdLst/>
              <a:ahLst/>
              <a:cxnLst>
                <a:cxn ang="0">
                  <a:pos x="8" y="16"/>
                </a:cxn>
                <a:cxn ang="0">
                  <a:pos x="0" y="0"/>
                </a:cxn>
                <a:cxn ang="0">
                  <a:pos x="56" y="16"/>
                </a:cxn>
                <a:cxn ang="0">
                  <a:pos x="0" y="32"/>
                </a:cxn>
                <a:cxn ang="0">
                  <a:pos x="8" y="16"/>
                </a:cxn>
              </a:cxnLst>
              <a:rect l="0" t="0" r="r" b="b"/>
              <a:pathLst>
                <a:path w="56" h="32">
                  <a:moveTo>
                    <a:pt x="8" y="16"/>
                  </a:moveTo>
                  <a:lnTo>
                    <a:pt x="0" y="0"/>
                  </a:lnTo>
                  <a:lnTo>
                    <a:pt x="56" y="16"/>
                  </a:lnTo>
                  <a:lnTo>
                    <a:pt x="0" y="32"/>
                  </a:lnTo>
                  <a:lnTo>
                    <a:pt x="8" y="16"/>
                  </a:lnTo>
                  <a:close/>
                </a:path>
              </a:pathLst>
            </a:custGeom>
            <a:blipFill dpi="0" rotWithShape="0">
              <a:blip r:embed="rId8"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1802" name="Rectangle 58"/>
            <p:cNvSpPr>
              <a:spLocks noChangeArrowheads="1"/>
            </p:cNvSpPr>
            <p:nvPr/>
          </p:nvSpPr>
          <p:spPr bwMode="auto">
            <a:xfrm>
              <a:off x="4025" y="3344"/>
              <a:ext cx="1" cy="8"/>
            </a:xfrm>
            <a:prstGeom prst="rect">
              <a:avLst/>
            </a:prstGeom>
            <a:blipFill dpi="0" rotWithShape="0">
              <a:blip r:embed="rId8"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1803" name="Rectangle 59"/>
            <p:cNvSpPr>
              <a:spLocks noChangeArrowheads="1"/>
            </p:cNvSpPr>
            <p:nvPr/>
          </p:nvSpPr>
          <p:spPr bwMode="auto">
            <a:xfrm>
              <a:off x="4161" y="3344"/>
              <a:ext cx="1" cy="8"/>
            </a:xfrm>
            <a:prstGeom prst="rect">
              <a:avLst/>
            </a:prstGeom>
            <a:blipFill dpi="0" rotWithShape="0">
              <a:blip r:embed="rId8"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1804" name="Rectangle 60"/>
            <p:cNvSpPr>
              <a:spLocks noChangeArrowheads="1"/>
            </p:cNvSpPr>
            <p:nvPr/>
          </p:nvSpPr>
          <p:spPr bwMode="auto">
            <a:xfrm>
              <a:off x="4025" y="3344"/>
              <a:ext cx="136" cy="8"/>
            </a:xfrm>
            <a:prstGeom prst="rect">
              <a:avLst/>
            </a:prstGeom>
            <a:blipFill dpi="0" rotWithShape="0">
              <a:blip r:embed="rId8"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gr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Was ist unter Spannung zu verstehen?</a:t>
            </a:r>
          </a:p>
        </p:txBody>
      </p:sp>
      <p:sp>
        <p:nvSpPr>
          <p:cNvPr id="32771" name="Rectangle 3"/>
          <p:cNvSpPr>
            <a:spLocks noGrp="1" noChangeArrowheads="1"/>
          </p:cNvSpPr>
          <p:nvPr>
            <p:ph idx="1"/>
          </p:nvPr>
        </p:nvSpPr>
        <p:spPr>
          <a:xfrm>
            <a:off x="228600" y="1143000"/>
            <a:ext cx="8650288" cy="1217613"/>
          </a:xfrm>
        </p:spPr>
        <p:txBody>
          <a:bodyPr/>
          <a:lstStyle/>
          <a:p>
            <a:pPr marL="342900" indent="-342900" algn="l">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Spannung ist eine Tensormenge, die durch die Größe und Richtung in Bezug zu einer bestimmten Ebene beschrieben wird. Spannung wird durch sechs Komponenten vollständig beschrieben:</a:t>
            </a:r>
          </a:p>
        </p:txBody>
      </p:sp>
      <p:pic>
        <p:nvPicPr>
          <p:cNvPr id="32772" name="Picture 6"/>
          <p:cNvPicPr>
            <a:picLocks noChangeAspect="1" noChangeArrowheads="1"/>
          </p:cNvPicPr>
          <p:nvPr/>
        </p:nvPicPr>
        <p:blipFill>
          <a:blip r:embed="rId2" cstate="print"/>
          <a:srcRect/>
          <a:stretch>
            <a:fillRect/>
          </a:stretch>
        </p:blipFill>
        <p:spPr bwMode="auto">
          <a:xfrm>
            <a:off x="5562600" y="2209800"/>
            <a:ext cx="3048000" cy="2720975"/>
          </a:xfrm>
          <a:prstGeom prst="rect">
            <a:avLst/>
          </a:prstGeom>
          <a:noFill/>
          <a:ln w="9525">
            <a:noFill/>
            <a:miter lim="800000"/>
            <a:headEnd/>
            <a:tailEnd/>
          </a:ln>
        </p:spPr>
      </p:pic>
      <p:sp>
        <p:nvSpPr>
          <p:cNvPr id="20485" name="Rectangle 7"/>
          <p:cNvSpPr>
            <a:spLocks noChangeArrowheads="1"/>
          </p:cNvSpPr>
          <p:nvPr/>
        </p:nvSpPr>
        <p:spPr bwMode="auto">
          <a:xfrm>
            <a:off x="228600" y="2362200"/>
            <a:ext cx="5562600" cy="2138363"/>
          </a:xfrm>
          <a:prstGeom prst="rect">
            <a:avLst/>
          </a:prstGeom>
          <a:noFill/>
          <a:ln>
            <a:noFill/>
          </a:ln>
          <a:extLst>
            <a:ext uri="{909E8E84-426E-40DD-AFC4-6F175D3DCCD1}"/>
            <a:ext uri="{91240B29-F687-4F45-9708-019B960494DF}"/>
          </a:extLst>
        </p:spPr>
        <p:txBody>
          <a:bodyPr wrap="square">
            <a:spAutoFit/>
          </a:bodyPr>
          <a:lstStyle/>
          <a:p>
            <a:pPr lvl="1" algn="l">
              <a:lnSpc>
                <a:spcPct val="90000"/>
              </a:lnSpc>
              <a:spcBef>
                <a:spcPct val="25000"/>
              </a:spcBef>
              <a:buFont typeface="Arial"/>
              <a:buChar char="–"/>
            </a:pPr>
            <a:r>
              <a:rPr lang="de-CH" sz="2000" b="0" i="0">
                <a:solidFill>
                  <a:schemeClr val="tx1"/>
                </a:solidFill>
                <a:latin typeface="Arial Narrow"/>
                <a:ea typeface="+mn-ea"/>
                <a:cs typeface="+mn-cs"/>
              </a:rPr>
              <a:t> SX: Normalspannung in X-Richtung</a:t>
            </a:r>
          </a:p>
          <a:p>
            <a:pPr lvl="1" algn="l">
              <a:lnSpc>
                <a:spcPct val="90000"/>
              </a:lnSpc>
              <a:spcBef>
                <a:spcPct val="25000"/>
              </a:spcBef>
              <a:buFont typeface="Arial"/>
              <a:buChar char="–"/>
            </a:pPr>
            <a:r>
              <a:rPr lang="de-CH" sz="2000" b="0" i="0">
                <a:solidFill>
                  <a:schemeClr val="tx1"/>
                </a:solidFill>
                <a:latin typeface="Arial Narrow"/>
                <a:ea typeface="+mn-ea"/>
                <a:cs typeface="+mn-cs"/>
              </a:rPr>
              <a:t> SY: Normalspannung in Y-Richtung</a:t>
            </a:r>
          </a:p>
          <a:p>
            <a:pPr lvl="1" algn="l">
              <a:lnSpc>
                <a:spcPct val="90000"/>
              </a:lnSpc>
              <a:spcBef>
                <a:spcPct val="25000"/>
              </a:spcBef>
              <a:buFont typeface="Arial"/>
              <a:buChar char="–"/>
            </a:pPr>
            <a:r>
              <a:rPr lang="de-CH" sz="2000" b="0" i="0">
                <a:solidFill>
                  <a:schemeClr val="tx1"/>
                </a:solidFill>
                <a:latin typeface="Arial Narrow"/>
                <a:ea typeface="+mn-ea"/>
                <a:cs typeface="+mn-cs"/>
              </a:rPr>
              <a:t> SZ: Normalspannung in Z-Richtung</a:t>
            </a:r>
          </a:p>
          <a:p>
            <a:pPr lvl="1" algn="l">
              <a:lnSpc>
                <a:spcPct val="90000"/>
              </a:lnSpc>
              <a:spcBef>
                <a:spcPct val="25000"/>
              </a:spcBef>
              <a:buFont typeface="Arial"/>
              <a:buChar char="–"/>
            </a:pPr>
            <a:r>
              <a:rPr lang="de-CH" sz="2000" b="0" i="0">
                <a:solidFill>
                  <a:schemeClr val="tx1"/>
                </a:solidFill>
                <a:latin typeface="Arial Narrow"/>
                <a:ea typeface="+mn-ea"/>
                <a:cs typeface="+mn-cs"/>
              </a:rPr>
              <a:t> TXY: Schubspannung in Y-Richtung auf YZ-Ebene</a:t>
            </a:r>
          </a:p>
          <a:p>
            <a:pPr lvl="1" algn="l">
              <a:lnSpc>
                <a:spcPct val="90000"/>
              </a:lnSpc>
              <a:spcBef>
                <a:spcPct val="25000"/>
              </a:spcBef>
              <a:buFont typeface="Arial"/>
              <a:buChar char="–"/>
            </a:pPr>
            <a:r>
              <a:rPr lang="de-CH" sz="2000" b="0" i="0">
                <a:solidFill>
                  <a:schemeClr val="tx1"/>
                </a:solidFill>
                <a:latin typeface="Arial Narrow"/>
                <a:ea typeface="+mn-ea"/>
                <a:cs typeface="+mn-cs"/>
              </a:rPr>
              <a:t> TXZ: Schubspannung in Z-Richtung auf YZ-Ebene</a:t>
            </a:r>
          </a:p>
          <a:p>
            <a:pPr lvl="1" algn="l">
              <a:lnSpc>
                <a:spcPct val="90000"/>
              </a:lnSpc>
              <a:spcBef>
                <a:spcPct val="25000"/>
              </a:spcBef>
              <a:buFont typeface="Arial"/>
              <a:buChar char="–"/>
            </a:pPr>
            <a:r>
              <a:rPr lang="de-CH" sz="2000" b="0" i="0" smtClean="0">
                <a:solidFill>
                  <a:schemeClr val="tx1"/>
                </a:solidFill>
                <a:latin typeface="Arial Narrow"/>
                <a:ea typeface="+mn-ea"/>
                <a:cs typeface="+mn-cs"/>
              </a:rPr>
              <a:t> TYZ</a:t>
            </a:r>
            <a:r>
              <a:rPr lang="de-CH" sz="2000" b="0" i="0">
                <a:solidFill>
                  <a:schemeClr val="tx1"/>
                </a:solidFill>
                <a:latin typeface="Arial Narrow"/>
                <a:ea typeface="+mn-ea"/>
                <a:cs typeface="+mn-cs"/>
              </a:rPr>
              <a:t>: Schubspannung in Z-Richtung auf XZ-Ebene</a:t>
            </a:r>
          </a:p>
        </p:txBody>
      </p:sp>
      <p:sp>
        <p:nvSpPr>
          <p:cNvPr id="20486" name="Rectangle 8"/>
          <p:cNvSpPr>
            <a:spLocks noChangeArrowheads="1"/>
          </p:cNvSpPr>
          <p:nvPr/>
        </p:nvSpPr>
        <p:spPr bwMode="auto">
          <a:xfrm>
            <a:off x="304800" y="4930775"/>
            <a:ext cx="8650288" cy="8382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ct val="50000"/>
              </a:spcBef>
              <a:buFont typeface="Wingdings"/>
              <a:buChar char="§"/>
            </a:pPr>
            <a:r>
              <a:rPr lang="de-CH" sz="2400" b="0" i="0">
                <a:solidFill>
                  <a:schemeClr val="tx1"/>
                </a:solidFill>
                <a:latin typeface="Arial Narrow"/>
                <a:ea typeface="+mn-ea"/>
                <a:cs typeface="+mn-cs"/>
              </a:rPr>
              <a:t>Positive Spannung bedeutet Zugspannung und negative Spannung bedeutet Druckspannung.</a:t>
            </a:r>
          </a:p>
        </p:txBody>
      </p:sp>
      <p:sp>
        <p:nvSpPr>
          <p:cNvPr id="7" name="TextBox 6"/>
          <p:cNvSpPr txBox="1"/>
          <p:nvPr/>
        </p:nvSpPr>
        <p:spPr>
          <a:xfrm>
            <a:off x="6223000" y="4622800"/>
            <a:ext cx="2200275" cy="215444"/>
          </a:xfrm>
          <a:prstGeom prst="rect">
            <a:avLst/>
          </a:prstGeom>
          <a:solidFill>
            <a:schemeClr val="bg1"/>
          </a:solidFill>
        </p:spPr>
        <p:txBody>
          <a:bodyPr wrap="square" lIns="0" tIns="0" rIns="0" bIns="0" rtlCol="0">
            <a:spAutoFit/>
          </a:bodyPr>
          <a:lstStyle/>
          <a:p>
            <a:pPr algn="l">
              <a:buNone/>
            </a:pPr>
            <a:r>
              <a:rPr lang="de-CH" sz="1400" b="0" i="0">
                <a:solidFill>
                  <a:srgbClr val="000000"/>
                </a:solidFill>
                <a:latin typeface="Arial"/>
                <a:ea typeface="+mn-ea"/>
                <a:cs typeface="+mn-cs"/>
              </a:rPr>
              <a:t>Spannungskomponenten</a:t>
            </a:r>
            <a:endParaRPr lang="nl-NL" sz="1400" dirty="0">
              <a:solidFill>
                <a:schemeClr val="tx2"/>
              </a:solidFill>
            </a:endParaRPr>
          </a:p>
        </p:txBody>
      </p:sp>
      <p:sp>
        <p:nvSpPr>
          <p:cNvPr id="8" name="TextBox 7"/>
          <p:cNvSpPr txBox="1"/>
          <p:nvPr/>
        </p:nvSpPr>
        <p:spPr>
          <a:xfrm>
            <a:off x="6464301" y="4076700"/>
            <a:ext cx="952500" cy="215444"/>
          </a:xfrm>
          <a:prstGeom prst="rect">
            <a:avLst/>
          </a:prstGeom>
          <a:solidFill>
            <a:schemeClr val="bg1"/>
          </a:solidFill>
        </p:spPr>
        <p:txBody>
          <a:bodyPr wrap="square" lIns="0" tIns="0" rIns="0" bIns="0" rtlCol="0">
            <a:spAutoFit/>
          </a:bodyPr>
          <a:lstStyle/>
          <a:p>
            <a:pPr algn="l">
              <a:buNone/>
            </a:pPr>
            <a:r>
              <a:rPr lang="de-CH" sz="1400" b="0" i="0">
                <a:solidFill>
                  <a:srgbClr val="FF0000"/>
                </a:solidFill>
                <a:latin typeface="Arial"/>
                <a:ea typeface="+mn-ea"/>
                <a:cs typeface="+mn-cs"/>
              </a:rPr>
              <a:t>Ebene 1</a:t>
            </a:r>
            <a:endParaRPr lang="nl-NL" sz="1400" dirty="0">
              <a:solidFill>
                <a:srgbClr val="FF0000"/>
              </a:solidFill>
            </a:endParaRP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Hauptspannungen</a:t>
            </a:r>
          </a:p>
        </p:txBody>
      </p:sp>
      <p:sp>
        <p:nvSpPr>
          <p:cNvPr id="21507" name="Rectangle 3"/>
          <p:cNvSpPr>
            <a:spLocks noGrp="1" noChangeArrowheads="1"/>
          </p:cNvSpPr>
          <p:nvPr>
            <p:ph idx="1"/>
          </p:nvPr>
        </p:nvSpPr>
        <p:spPr>
          <a:xfrm>
            <a:off x="0" y="2286000"/>
            <a:ext cx="6096000" cy="3048000"/>
          </a:xfrm>
        </p:spPr>
        <p:txBody>
          <a:bodyPr>
            <a:normAutofit/>
          </a:bodyPr>
          <a:lstStyle/>
          <a:p>
            <a:pPr marL="342900" indent="-342900" algn="l">
              <a:lnSpc>
                <a:spcPct val="90000"/>
              </a:lnSpc>
              <a:spcBef>
                <a:spcPct val="20000"/>
              </a:spcBef>
              <a:spcAft>
                <a:spcPct val="0"/>
              </a:spcAft>
              <a:buNone/>
            </a:pPr>
            <a:endParaRPr lang="en-US" smtClean="0"/>
          </a:p>
          <a:p>
            <a:pPr marL="742950" lvl="1" indent="-285750" algn="l">
              <a:lnSpc>
                <a:spcPct val="90000"/>
              </a:lnSpc>
              <a:spcBef>
                <a:spcPts val="1200"/>
              </a:spcBef>
              <a:spcAft>
                <a:spcPct val="0"/>
              </a:spcAft>
              <a:buClr>
                <a:srgbClr val="4B575F"/>
              </a:buClr>
              <a:buFont typeface="Wingdings"/>
              <a:buChar char="§"/>
            </a:pPr>
            <a:r>
              <a:rPr lang="de-CH" sz="2400" b="0" i="0">
                <a:solidFill>
                  <a:srgbClr val="4B575F"/>
                </a:solidFill>
                <a:latin typeface="Arial Narrow"/>
                <a:ea typeface="+mn-ea"/>
                <a:cs typeface="+mn-cs"/>
              </a:rPr>
              <a:t>P1: Normalspannung in der ersten Hauptrichtung (größte Spannung).</a:t>
            </a:r>
          </a:p>
          <a:p>
            <a:pPr marL="742950" lvl="1" indent="-285750" algn="l">
              <a:lnSpc>
                <a:spcPct val="90000"/>
              </a:lnSpc>
              <a:spcBef>
                <a:spcPts val="1200"/>
              </a:spcBef>
              <a:spcAft>
                <a:spcPct val="0"/>
              </a:spcAft>
              <a:buClr>
                <a:srgbClr val="4B575F"/>
              </a:buClr>
              <a:buFont typeface="Wingdings"/>
              <a:buChar char="§"/>
            </a:pPr>
            <a:r>
              <a:rPr lang="de-CH" sz="2400" b="0" i="0">
                <a:solidFill>
                  <a:srgbClr val="4B575F"/>
                </a:solidFill>
                <a:latin typeface="Arial Narrow"/>
                <a:ea typeface="+mn-ea"/>
                <a:cs typeface="+mn-cs"/>
              </a:rPr>
              <a:t>P2: Normalspannung in der zweiten Hauptrichtung (mittlere Spannung).</a:t>
            </a:r>
          </a:p>
          <a:p>
            <a:pPr marL="742950" lvl="1" indent="-285750" algn="l">
              <a:lnSpc>
                <a:spcPct val="90000"/>
              </a:lnSpc>
              <a:spcBef>
                <a:spcPts val="1200"/>
              </a:spcBef>
              <a:spcAft>
                <a:spcPct val="0"/>
              </a:spcAft>
              <a:buClr>
                <a:srgbClr val="4B575F"/>
              </a:buClr>
              <a:buFont typeface="Wingdings"/>
              <a:buChar char="§"/>
            </a:pPr>
            <a:r>
              <a:rPr lang="de-CH" sz="2400" b="0" i="0">
                <a:solidFill>
                  <a:srgbClr val="4B575F"/>
                </a:solidFill>
                <a:latin typeface="Arial Narrow"/>
                <a:ea typeface="+mn-ea"/>
                <a:cs typeface="+mn-cs"/>
              </a:rPr>
              <a:t>P3: Normalspannung in der dritten Hauptrichtung (kleinste Spannung).</a:t>
            </a:r>
          </a:p>
        </p:txBody>
      </p:sp>
      <p:sp>
        <p:nvSpPr>
          <p:cNvPr id="33797" name="Rectangle 5"/>
          <p:cNvSpPr>
            <a:spLocks noChangeArrowheads="1"/>
          </p:cNvSpPr>
          <p:nvPr/>
        </p:nvSpPr>
        <p:spPr bwMode="auto">
          <a:xfrm>
            <a:off x="381000" y="1219200"/>
            <a:ext cx="8534400" cy="990600"/>
          </a:xfrm>
          <a:prstGeom prst="rect">
            <a:avLst/>
          </a:prstGeom>
          <a:noFill/>
          <a:ln w="9525">
            <a:noFill/>
            <a:miter lim="800000"/>
            <a:headEnd/>
            <a:tailEnd/>
          </a:ln>
        </p:spPr>
        <p:txBody>
          <a:bodyPr/>
          <a:lstStyle/>
          <a:p>
            <a:pPr marL="234909" indent="-234909" algn="l">
              <a:lnSpc>
                <a:spcPct val="85000"/>
              </a:lnSpc>
              <a:spcBef>
                <a:spcPct val="50000"/>
              </a:spcBef>
              <a:buNone/>
            </a:pPr>
            <a:r>
              <a:rPr lang="de-CH" sz="2400" b="0" i="0">
                <a:solidFill>
                  <a:schemeClr val="tx1"/>
                </a:solidFill>
                <a:latin typeface="Arial"/>
                <a:ea typeface="+mn-ea"/>
                <a:cs typeface="+mn-cs"/>
              </a:rPr>
              <a:t>	Bei einigen Ausrichtungen lösen sich die Schubspannungen auf. Die Normalspannungen, die bei diesen Ausrichtungen herrschen, werden als Hauptspannungen bezeichnet.</a:t>
            </a:r>
          </a:p>
          <a:p>
            <a:pPr marL="634959" lvl="1" indent="-285750" algn="l">
              <a:lnSpc>
                <a:spcPct val="85000"/>
              </a:lnSpc>
              <a:spcBef>
                <a:spcPts val="1200"/>
              </a:spcBef>
              <a:buClr>
                <a:srgbClr val="EF8B2B"/>
              </a:buClr>
              <a:buFont typeface="Wingdings"/>
              <a:buChar char="Ø"/>
            </a:pPr>
            <a:endParaRPr lang="en-US" sz="2000"/>
          </a:p>
        </p:txBody>
      </p:sp>
      <p:sp>
        <p:nvSpPr>
          <p:cNvPr id="33799" name="AutoShape 7"/>
          <p:cNvSpPr>
            <a:spLocks noChangeAspect="1" noChangeArrowheads="1" noTextEdit="1"/>
          </p:cNvSpPr>
          <p:nvPr/>
        </p:nvSpPr>
        <p:spPr bwMode="auto">
          <a:xfrm>
            <a:off x="5715000" y="2362200"/>
            <a:ext cx="3186113" cy="4194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grpSp>
        <p:nvGrpSpPr>
          <p:cNvPr id="85" name="Group 84"/>
          <p:cNvGrpSpPr/>
          <p:nvPr/>
        </p:nvGrpSpPr>
        <p:grpSpPr>
          <a:xfrm>
            <a:off x="5765800" y="2413000"/>
            <a:ext cx="2843213" cy="2922588"/>
            <a:chOff x="5765800" y="2413000"/>
            <a:chExt cx="2843213" cy="2922588"/>
          </a:xfrm>
        </p:grpSpPr>
        <p:sp>
          <p:nvSpPr>
            <p:cNvPr id="33801" name="Freeform 9"/>
            <p:cNvSpPr>
              <a:spLocks/>
            </p:cNvSpPr>
            <p:nvPr/>
          </p:nvSpPr>
          <p:spPr bwMode="auto">
            <a:xfrm>
              <a:off x="6045200" y="3506788"/>
              <a:ext cx="1484313" cy="1473200"/>
            </a:xfrm>
            <a:custGeom>
              <a:avLst/>
              <a:gdLst/>
              <a:ahLst/>
              <a:cxnLst>
                <a:cxn ang="0">
                  <a:pos x="0" y="352"/>
                </a:cxn>
                <a:cxn ang="0">
                  <a:pos x="600" y="0"/>
                </a:cxn>
                <a:cxn ang="0">
                  <a:pos x="935" y="584"/>
                </a:cxn>
                <a:cxn ang="0">
                  <a:pos x="328" y="928"/>
                </a:cxn>
                <a:cxn ang="0">
                  <a:pos x="0" y="352"/>
                </a:cxn>
              </a:cxnLst>
              <a:rect l="0" t="0" r="r" b="b"/>
              <a:pathLst>
                <a:path w="935" h="928">
                  <a:moveTo>
                    <a:pt x="0" y="352"/>
                  </a:moveTo>
                  <a:lnTo>
                    <a:pt x="600" y="0"/>
                  </a:lnTo>
                  <a:lnTo>
                    <a:pt x="935" y="584"/>
                  </a:lnTo>
                  <a:lnTo>
                    <a:pt x="328" y="928"/>
                  </a:lnTo>
                  <a:lnTo>
                    <a:pt x="0" y="35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2" name="Freeform 10"/>
            <p:cNvSpPr>
              <a:spLocks/>
            </p:cNvSpPr>
            <p:nvPr/>
          </p:nvSpPr>
          <p:spPr bwMode="auto">
            <a:xfrm>
              <a:off x="6045200" y="3506788"/>
              <a:ext cx="1497013" cy="1485900"/>
            </a:xfrm>
            <a:custGeom>
              <a:avLst/>
              <a:gdLst/>
              <a:ahLst/>
              <a:cxnLst>
                <a:cxn ang="0">
                  <a:pos x="0" y="352"/>
                </a:cxn>
                <a:cxn ang="0">
                  <a:pos x="600" y="0"/>
                </a:cxn>
                <a:cxn ang="0">
                  <a:pos x="608" y="0"/>
                </a:cxn>
                <a:cxn ang="0">
                  <a:pos x="608" y="0"/>
                </a:cxn>
                <a:cxn ang="0">
                  <a:pos x="943" y="584"/>
                </a:cxn>
                <a:cxn ang="0">
                  <a:pos x="943" y="584"/>
                </a:cxn>
                <a:cxn ang="0">
                  <a:pos x="935" y="592"/>
                </a:cxn>
                <a:cxn ang="0">
                  <a:pos x="328" y="936"/>
                </a:cxn>
                <a:cxn ang="0">
                  <a:pos x="328" y="936"/>
                </a:cxn>
                <a:cxn ang="0">
                  <a:pos x="328" y="928"/>
                </a:cxn>
                <a:cxn ang="0">
                  <a:pos x="328" y="928"/>
                </a:cxn>
                <a:cxn ang="0">
                  <a:pos x="935" y="584"/>
                </a:cxn>
                <a:cxn ang="0">
                  <a:pos x="935" y="592"/>
                </a:cxn>
                <a:cxn ang="0">
                  <a:pos x="935" y="584"/>
                </a:cxn>
                <a:cxn ang="0">
                  <a:pos x="600" y="0"/>
                </a:cxn>
                <a:cxn ang="0">
                  <a:pos x="608" y="0"/>
                </a:cxn>
                <a:cxn ang="0">
                  <a:pos x="600" y="8"/>
                </a:cxn>
                <a:cxn ang="0">
                  <a:pos x="0" y="360"/>
                </a:cxn>
                <a:cxn ang="0">
                  <a:pos x="0" y="352"/>
                </a:cxn>
              </a:cxnLst>
              <a:rect l="0" t="0" r="r" b="b"/>
              <a:pathLst>
                <a:path w="943" h="936">
                  <a:moveTo>
                    <a:pt x="0" y="352"/>
                  </a:moveTo>
                  <a:lnTo>
                    <a:pt x="600" y="0"/>
                  </a:lnTo>
                  <a:lnTo>
                    <a:pt x="608" y="0"/>
                  </a:lnTo>
                  <a:lnTo>
                    <a:pt x="608" y="0"/>
                  </a:lnTo>
                  <a:lnTo>
                    <a:pt x="943" y="584"/>
                  </a:lnTo>
                  <a:lnTo>
                    <a:pt x="943" y="584"/>
                  </a:lnTo>
                  <a:lnTo>
                    <a:pt x="935" y="592"/>
                  </a:lnTo>
                  <a:lnTo>
                    <a:pt x="328" y="936"/>
                  </a:lnTo>
                  <a:lnTo>
                    <a:pt x="328" y="936"/>
                  </a:lnTo>
                  <a:lnTo>
                    <a:pt x="328" y="928"/>
                  </a:lnTo>
                  <a:lnTo>
                    <a:pt x="328" y="928"/>
                  </a:lnTo>
                  <a:lnTo>
                    <a:pt x="935" y="584"/>
                  </a:lnTo>
                  <a:lnTo>
                    <a:pt x="935" y="592"/>
                  </a:lnTo>
                  <a:lnTo>
                    <a:pt x="935" y="584"/>
                  </a:lnTo>
                  <a:lnTo>
                    <a:pt x="600" y="0"/>
                  </a:lnTo>
                  <a:lnTo>
                    <a:pt x="608" y="0"/>
                  </a:lnTo>
                  <a:lnTo>
                    <a:pt x="600" y="8"/>
                  </a:lnTo>
                  <a:lnTo>
                    <a:pt x="0" y="360"/>
                  </a:lnTo>
                  <a:lnTo>
                    <a:pt x="0" y="35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3" name="Freeform 11"/>
            <p:cNvSpPr>
              <a:spLocks/>
            </p:cNvSpPr>
            <p:nvPr/>
          </p:nvSpPr>
          <p:spPr bwMode="auto">
            <a:xfrm>
              <a:off x="6045200" y="4065588"/>
              <a:ext cx="533400" cy="914400"/>
            </a:xfrm>
            <a:custGeom>
              <a:avLst/>
              <a:gdLst/>
              <a:ahLst/>
              <a:cxnLst>
                <a:cxn ang="0">
                  <a:pos x="328" y="576"/>
                </a:cxn>
                <a:cxn ang="0">
                  <a:pos x="0" y="0"/>
                </a:cxn>
                <a:cxn ang="0">
                  <a:pos x="0" y="0"/>
                </a:cxn>
                <a:cxn ang="0">
                  <a:pos x="0" y="0"/>
                </a:cxn>
                <a:cxn ang="0">
                  <a:pos x="8" y="0"/>
                </a:cxn>
                <a:cxn ang="0">
                  <a:pos x="336" y="576"/>
                </a:cxn>
                <a:cxn ang="0">
                  <a:pos x="328" y="576"/>
                </a:cxn>
              </a:cxnLst>
              <a:rect l="0" t="0" r="r" b="b"/>
              <a:pathLst>
                <a:path w="336" h="576">
                  <a:moveTo>
                    <a:pt x="328" y="576"/>
                  </a:moveTo>
                  <a:lnTo>
                    <a:pt x="0" y="0"/>
                  </a:lnTo>
                  <a:lnTo>
                    <a:pt x="0" y="0"/>
                  </a:lnTo>
                  <a:lnTo>
                    <a:pt x="0" y="0"/>
                  </a:lnTo>
                  <a:lnTo>
                    <a:pt x="8" y="0"/>
                  </a:lnTo>
                  <a:lnTo>
                    <a:pt x="336" y="576"/>
                  </a:lnTo>
                  <a:lnTo>
                    <a:pt x="328" y="57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4" name="Freeform 12"/>
            <p:cNvSpPr>
              <a:spLocks/>
            </p:cNvSpPr>
            <p:nvPr/>
          </p:nvSpPr>
          <p:spPr bwMode="auto">
            <a:xfrm>
              <a:off x="6045200" y="3022600"/>
              <a:ext cx="1016000" cy="1042988"/>
            </a:xfrm>
            <a:custGeom>
              <a:avLst/>
              <a:gdLst/>
              <a:ahLst/>
              <a:cxnLst>
                <a:cxn ang="0">
                  <a:pos x="0" y="657"/>
                </a:cxn>
                <a:cxn ang="0">
                  <a:pos x="88" y="321"/>
                </a:cxn>
                <a:cxn ang="0">
                  <a:pos x="640" y="0"/>
                </a:cxn>
                <a:cxn ang="0">
                  <a:pos x="600" y="305"/>
                </a:cxn>
                <a:cxn ang="0">
                  <a:pos x="0" y="657"/>
                </a:cxn>
              </a:cxnLst>
              <a:rect l="0" t="0" r="r" b="b"/>
              <a:pathLst>
                <a:path w="640" h="657">
                  <a:moveTo>
                    <a:pt x="0" y="657"/>
                  </a:moveTo>
                  <a:lnTo>
                    <a:pt x="88" y="321"/>
                  </a:lnTo>
                  <a:lnTo>
                    <a:pt x="640" y="0"/>
                  </a:lnTo>
                  <a:lnTo>
                    <a:pt x="600" y="305"/>
                  </a:lnTo>
                  <a:lnTo>
                    <a:pt x="0" y="657"/>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5" name="Freeform 13"/>
            <p:cNvSpPr>
              <a:spLocks/>
            </p:cNvSpPr>
            <p:nvPr/>
          </p:nvSpPr>
          <p:spPr bwMode="auto">
            <a:xfrm>
              <a:off x="6045200" y="3009900"/>
              <a:ext cx="1028700" cy="1055688"/>
            </a:xfrm>
            <a:custGeom>
              <a:avLst/>
              <a:gdLst/>
              <a:ahLst/>
              <a:cxnLst>
                <a:cxn ang="0">
                  <a:pos x="0" y="665"/>
                </a:cxn>
                <a:cxn ang="0">
                  <a:pos x="88" y="329"/>
                </a:cxn>
                <a:cxn ang="0">
                  <a:pos x="88" y="329"/>
                </a:cxn>
                <a:cxn ang="0">
                  <a:pos x="88" y="329"/>
                </a:cxn>
                <a:cxn ang="0">
                  <a:pos x="640" y="8"/>
                </a:cxn>
                <a:cxn ang="0">
                  <a:pos x="648" y="0"/>
                </a:cxn>
                <a:cxn ang="0">
                  <a:pos x="648" y="8"/>
                </a:cxn>
                <a:cxn ang="0">
                  <a:pos x="608" y="313"/>
                </a:cxn>
                <a:cxn ang="0">
                  <a:pos x="608" y="321"/>
                </a:cxn>
                <a:cxn ang="0">
                  <a:pos x="608" y="321"/>
                </a:cxn>
                <a:cxn ang="0">
                  <a:pos x="600" y="313"/>
                </a:cxn>
                <a:cxn ang="0">
                  <a:pos x="640" y="8"/>
                </a:cxn>
                <a:cxn ang="0">
                  <a:pos x="648" y="8"/>
                </a:cxn>
                <a:cxn ang="0">
                  <a:pos x="648" y="16"/>
                </a:cxn>
                <a:cxn ang="0">
                  <a:pos x="96" y="337"/>
                </a:cxn>
                <a:cxn ang="0">
                  <a:pos x="88" y="329"/>
                </a:cxn>
                <a:cxn ang="0">
                  <a:pos x="96" y="329"/>
                </a:cxn>
                <a:cxn ang="0">
                  <a:pos x="8" y="665"/>
                </a:cxn>
                <a:cxn ang="0">
                  <a:pos x="0" y="665"/>
                </a:cxn>
              </a:cxnLst>
              <a:rect l="0" t="0" r="r" b="b"/>
              <a:pathLst>
                <a:path w="648" h="665">
                  <a:moveTo>
                    <a:pt x="0" y="665"/>
                  </a:moveTo>
                  <a:lnTo>
                    <a:pt x="88" y="329"/>
                  </a:lnTo>
                  <a:lnTo>
                    <a:pt x="88" y="329"/>
                  </a:lnTo>
                  <a:lnTo>
                    <a:pt x="88" y="329"/>
                  </a:lnTo>
                  <a:lnTo>
                    <a:pt x="640" y="8"/>
                  </a:lnTo>
                  <a:lnTo>
                    <a:pt x="648" y="0"/>
                  </a:lnTo>
                  <a:lnTo>
                    <a:pt x="648" y="8"/>
                  </a:lnTo>
                  <a:lnTo>
                    <a:pt x="608" y="313"/>
                  </a:lnTo>
                  <a:lnTo>
                    <a:pt x="608" y="321"/>
                  </a:lnTo>
                  <a:lnTo>
                    <a:pt x="608" y="321"/>
                  </a:lnTo>
                  <a:lnTo>
                    <a:pt x="600" y="313"/>
                  </a:lnTo>
                  <a:lnTo>
                    <a:pt x="640" y="8"/>
                  </a:lnTo>
                  <a:lnTo>
                    <a:pt x="648" y="8"/>
                  </a:lnTo>
                  <a:lnTo>
                    <a:pt x="648" y="16"/>
                  </a:lnTo>
                  <a:lnTo>
                    <a:pt x="96" y="337"/>
                  </a:lnTo>
                  <a:lnTo>
                    <a:pt x="88" y="329"/>
                  </a:lnTo>
                  <a:lnTo>
                    <a:pt x="96" y="329"/>
                  </a:lnTo>
                  <a:lnTo>
                    <a:pt x="8" y="665"/>
                  </a:lnTo>
                  <a:lnTo>
                    <a:pt x="0" y="665"/>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6" name="Freeform 14"/>
            <p:cNvSpPr>
              <a:spLocks/>
            </p:cNvSpPr>
            <p:nvPr/>
          </p:nvSpPr>
          <p:spPr bwMode="auto">
            <a:xfrm>
              <a:off x="6032500" y="3506788"/>
              <a:ext cx="977900" cy="584200"/>
            </a:xfrm>
            <a:custGeom>
              <a:avLst/>
              <a:gdLst/>
              <a:ahLst/>
              <a:cxnLst>
                <a:cxn ang="0">
                  <a:pos x="616" y="8"/>
                </a:cxn>
                <a:cxn ang="0">
                  <a:pos x="16" y="360"/>
                </a:cxn>
                <a:cxn ang="0">
                  <a:pos x="0" y="368"/>
                </a:cxn>
                <a:cxn ang="0">
                  <a:pos x="8" y="352"/>
                </a:cxn>
                <a:cxn ang="0">
                  <a:pos x="8" y="352"/>
                </a:cxn>
                <a:cxn ang="0">
                  <a:pos x="608" y="0"/>
                </a:cxn>
                <a:cxn ang="0">
                  <a:pos x="616" y="8"/>
                </a:cxn>
              </a:cxnLst>
              <a:rect l="0" t="0" r="r" b="b"/>
              <a:pathLst>
                <a:path w="616" h="368">
                  <a:moveTo>
                    <a:pt x="616" y="8"/>
                  </a:moveTo>
                  <a:lnTo>
                    <a:pt x="16" y="360"/>
                  </a:lnTo>
                  <a:lnTo>
                    <a:pt x="0" y="368"/>
                  </a:lnTo>
                  <a:lnTo>
                    <a:pt x="8" y="352"/>
                  </a:lnTo>
                  <a:lnTo>
                    <a:pt x="8" y="352"/>
                  </a:lnTo>
                  <a:lnTo>
                    <a:pt x="608" y="0"/>
                  </a:lnTo>
                  <a:lnTo>
                    <a:pt x="616"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7" name="Freeform 15"/>
            <p:cNvSpPr>
              <a:spLocks/>
            </p:cNvSpPr>
            <p:nvPr/>
          </p:nvSpPr>
          <p:spPr bwMode="auto">
            <a:xfrm>
              <a:off x="6997700" y="3022600"/>
              <a:ext cx="582613" cy="1411288"/>
            </a:xfrm>
            <a:custGeom>
              <a:avLst/>
              <a:gdLst/>
              <a:ahLst/>
              <a:cxnLst>
                <a:cxn ang="0">
                  <a:pos x="0" y="305"/>
                </a:cxn>
                <a:cxn ang="0">
                  <a:pos x="40" y="0"/>
                </a:cxn>
                <a:cxn ang="0">
                  <a:pos x="367" y="577"/>
                </a:cxn>
                <a:cxn ang="0">
                  <a:pos x="335" y="889"/>
                </a:cxn>
                <a:cxn ang="0">
                  <a:pos x="0" y="305"/>
                </a:cxn>
              </a:cxnLst>
              <a:rect l="0" t="0" r="r" b="b"/>
              <a:pathLst>
                <a:path w="367" h="889">
                  <a:moveTo>
                    <a:pt x="0" y="305"/>
                  </a:moveTo>
                  <a:lnTo>
                    <a:pt x="40" y="0"/>
                  </a:lnTo>
                  <a:lnTo>
                    <a:pt x="367" y="577"/>
                  </a:lnTo>
                  <a:lnTo>
                    <a:pt x="335" y="889"/>
                  </a:lnTo>
                  <a:lnTo>
                    <a:pt x="0" y="305"/>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8" name="Freeform 16"/>
            <p:cNvSpPr>
              <a:spLocks/>
            </p:cNvSpPr>
            <p:nvPr/>
          </p:nvSpPr>
          <p:spPr bwMode="auto">
            <a:xfrm>
              <a:off x="6997700" y="3009900"/>
              <a:ext cx="595313" cy="1436688"/>
            </a:xfrm>
            <a:custGeom>
              <a:avLst/>
              <a:gdLst/>
              <a:ahLst/>
              <a:cxnLst>
                <a:cxn ang="0">
                  <a:pos x="0" y="313"/>
                </a:cxn>
                <a:cxn ang="0">
                  <a:pos x="40" y="8"/>
                </a:cxn>
                <a:cxn ang="0">
                  <a:pos x="40" y="0"/>
                </a:cxn>
                <a:cxn ang="0">
                  <a:pos x="48" y="8"/>
                </a:cxn>
                <a:cxn ang="0">
                  <a:pos x="375" y="585"/>
                </a:cxn>
                <a:cxn ang="0">
                  <a:pos x="375" y="585"/>
                </a:cxn>
                <a:cxn ang="0">
                  <a:pos x="375" y="585"/>
                </a:cxn>
                <a:cxn ang="0">
                  <a:pos x="343" y="897"/>
                </a:cxn>
                <a:cxn ang="0">
                  <a:pos x="343" y="905"/>
                </a:cxn>
                <a:cxn ang="0">
                  <a:pos x="335" y="897"/>
                </a:cxn>
                <a:cxn ang="0">
                  <a:pos x="335" y="897"/>
                </a:cxn>
                <a:cxn ang="0">
                  <a:pos x="367" y="585"/>
                </a:cxn>
                <a:cxn ang="0">
                  <a:pos x="375" y="585"/>
                </a:cxn>
                <a:cxn ang="0">
                  <a:pos x="367" y="585"/>
                </a:cxn>
                <a:cxn ang="0">
                  <a:pos x="40" y="8"/>
                </a:cxn>
                <a:cxn ang="0">
                  <a:pos x="48" y="8"/>
                </a:cxn>
                <a:cxn ang="0">
                  <a:pos x="48" y="8"/>
                </a:cxn>
                <a:cxn ang="0">
                  <a:pos x="8" y="313"/>
                </a:cxn>
                <a:cxn ang="0">
                  <a:pos x="0" y="313"/>
                </a:cxn>
              </a:cxnLst>
              <a:rect l="0" t="0" r="r" b="b"/>
              <a:pathLst>
                <a:path w="375" h="905">
                  <a:moveTo>
                    <a:pt x="0" y="313"/>
                  </a:moveTo>
                  <a:lnTo>
                    <a:pt x="40" y="8"/>
                  </a:lnTo>
                  <a:lnTo>
                    <a:pt x="40" y="0"/>
                  </a:lnTo>
                  <a:lnTo>
                    <a:pt x="48" y="8"/>
                  </a:lnTo>
                  <a:lnTo>
                    <a:pt x="375" y="585"/>
                  </a:lnTo>
                  <a:lnTo>
                    <a:pt x="375" y="585"/>
                  </a:lnTo>
                  <a:lnTo>
                    <a:pt x="375" y="585"/>
                  </a:lnTo>
                  <a:lnTo>
                    <a:pt x="343" y="897"/>
                  </a:lnTo>
                  <a:lnTo>
                    <a:pt x="343" y="905"/>
                  </a:lnTo>
                  <a:lnTo>
                    <a:pt x="335" y="897"/>
                  </a:lnTo>
                  <a:lnTo>
                    <a:pt x="335" y="897"/>
                  </a:lnTo>
                  <a:lnTo>
                    <a:pt x="367" y="585"/>
                  </a:lnTo>
                  <a:lnTo>
                    <a:pt x="375" y="585"/>
                  </a:lnTo>
                  <a:lnTo>
                    <a:pt x="367" y="585"/>
                  </a:lnTo>
                  <a:lnTo>
                    <a:pt x="40" y="8"/>
                  </a:lnTo>
                  <a:lnTo>
                    <a:pt x="48" y="8"/>
                  </a:lnTo>
                  <a:lnTo>
                    <a:pt x="48" y="8"/>
                  </a:lnTo>
                  <a:lnTo>
                    <a:pt x="8" y="313"/>
                  </a:lnTo>
                  <a:lnTo>
                    <a:pt x="0" y="313"/>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09" name="Freeform 17"/>
            <p:cNvSpPr>
              <a:spLocks/>
            </p:cNvSpPr>
            <p:nvPr/>
          </p:nvSpPr>
          <p:spPr bwMode="auto">
            <a:xfrm>
              <a:off x="6997700" y="3506788"/>
              <a:ext cx="544513" cy="927100"/>
            </a:xfrm>
            <a:custGeom>
              <a:avLst/>
              <a:gdLst/>
              <a:ahLst/>
              <a:cxnLst>
                <a:cxn ang="0">
                  <a:pos x="335" y="584"/>
                </a:cxn>
                <a:cxn ang="0">
                  <a:pos x="0" y="0"/>
                </a:cxn>
                <a:cxn ang="0">
                  <a:pos x="0" y="0"/>
                </a:cxn>
                <a:cxn ang="0">
                  <a:pos x="0" y="0"/>
                </a:cxn>
                <a:cxn ang="0">
                  <a:pos x="8" y="0"/>
                </a:cxn>
                <a:cxn ang="0">
                  <a:pos x="343" y="584"/>
                </a:cxn>
                <a:cxn ang="0">
                  <a:pos x="335" y="584"/>
                </a:cxn>
              </a:cxnLst>
              <a:rect l="0" t="0" r="r" b="b"/>
              <a:pathLst>
                <a:path w="343" h="584">
                  <a:moveTo>
                    <a:pt x="335" y="584"/>
                  </a:moveTo>
                  <a:lnTo>
                    <a:pt x="0" y="0"/>
                  </a:lnTo>
                  <a:lnTo>
                    <a:pt x="0" y="0"/>
                  </a:lnTo>
                  <a:lnTo>
                    <a:pt x="0" y="0"/>
                  </a:lnTo>
                  <a:lnTo>
                    <a:pt x="8" y="0"/>
                  </a:lnTo>
                  <a:lnTo>
                    <a:pt x="343" y="584"/>
                  </a:lnTo>
                  <a:lnTo>
                    <a:pt x="335" y="58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10" name="Rectangle 18"/>
            <p:cNvSpPr>
              <a:spLocks noChangeArrowheads="1"/>
            </p:cNvSpPr>
            <p:nvPr/>
          </p:nvSpPr>
          <p:spPr bwMode="auto">
            <a:xfrm rot="19800000">
              <a:off x="6310313" y="4959350"/>
              <a:ext cx="2032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de-CH" sz="1800" b="0" i="0" u="none" strike="noStrike" cap="none" baseline="0">
                  <a:ln>
                    <a:noFill/>
                  </a:ln>
                  <a:solidFill>
                    <a:srgbClr val="FF0000"/>
                  </a:solidFill>
                  <a:effectLst/>
                  <a:latin typeface="Times New Roman"/>
                  <a:ea typeface="+mn-ea"/>
                  <a:cs typeface="+mn-cs"/>
                </a:rPr>
                <a:t>1</a:t>
              </a:r>
              <a:endParaRPr kumimoji="0" lang="en-US" sz="2400" b="0" i="0" u="none" strike="noStrike" cap="none" normalizeH="0" baseline="0" smtClean="0">
                <a:ln>
                  <a:noFill/>
                </a:ln>
                <a:solidFill>
                  <a:schemeClr val="tx1"/>
                </a:solidFill>
                <a:effectLst/>
                <a:latin typeface="Arial" pitchFamily="34" charset="0"/>
              </a:endParaRPr>
            </a:p>
          </p:txBody>
        </p:sp>
        <p:sp>
          <p:nvSpPr>
            <p:cNvPr id="33811" name="Rectangle 19"/>
            <p:cNvSpPr>
              <a:spLocks noChangeArrowheads="1"/>
            </p:cNvSpPr>
            <p:nvPr/>
          </p:nvSpPr>
          <p:spPr bwMode="auto">
            <a:xfrm rot="19800000">
              <a:off x="7756525" y="3384550"/>
              <a:ext cx="2032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de-CH" sz="1800" b="0" i="0" u="none" strike="noStrike" cap="none" baseline="0">
                  <a:ln>
                    <a:noFill/>
                  </a:ln>
                  <a:solidFill>
                    <a:srgbClr val="FF0000"/>
                  </a:solidFill>
                  <a:effectLst/>
                  <a:latin typeface="Times New Roman"/>
                  <a:ea typeface="+mn-ea"/>
                  <a:cs typeface="+mn-cs"/>
                </a:rPr>
                <a:t>2</a:t>
              </a:r>
              <a:endParaRPr kumimoji="0" lang="en-US" sz="2400" b="0" i="0" u="none" strike="noStrike" cap="none" normalizeH="0" baseline="0" smtClean="0">
                <a:ln>
                  <a:noFill/>
                </a:ln>
                <a:solidFill>
                  <a:schemeClr val="tx1"/>
                </a:solidFill>
                <a:effectLst/>
                <a:latin typeface="Arial" pitchFamily="34" charset="0"/>
              </a:endParaRPr>
            </a:p>
          </p:txBody>
        </p:sp>
        <p:sp>
          <p:nvSpPr>
            <p:cNvPr id="33812" name="Rectangle 20"/>
            <p:cNvSpPr>
              <a:spLocks noChangeArrowheads="1"/>
            </p:cNvSpPr>
            <p:nvPr/>
          </p:nvSpPr>
          <p:spPr bwMode="auto">
            <a:xfrm rot="19800000">
              <a:off x="6030913" y="2963863"/>
              <a:ext cx="2032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de-CH" sz="1800" b="0" i="0" u="none" strike="noStrike" cap="none" baseline="0">
                  <a:ln>
                    <a:noFill/>
                  </a:ln>
                  <a:solidFill>
                    <a:srgbClr val="FF0000"/>
                  </a:solidFill>
                  <a:effectLst/>
                  <a:latin typeface="Times New Roman"/>
                  <a:ea typeface="+mn-ea"/>
                  <a:cs typeface="+mn-cs"/>
                </a:rPr>
                <a:t>3</a:t>
              </a:r>
              <a:endParaRPr kumimoji="0" lang="en-US" sz="2400" b="0" i="0" u="none" strike="noStrike" cap="none" normalizeH="0" baseline="0" smtClean="0">
                <a:ln>
                  <a:noFill/>
                </a:ln>
                <a:solidFill>
                  <a:schemeClr val="tx1"/>
                </a:solidFill>
                <a:effectLst/>
                <a:latin typeface="Arial" pitchFamily="34" charset="0"/>
              </a:endParaRPr>
            </a:p>
          </p:txBody>
        </p:sp>
        <p:sp>
          <p:nvSpPr>
            <p:cNvPr id="33813" name="Rectangle 21"/>
            <p:cNvSpPr>
              <a:spLocks noChangeArrowheads="1"/>
            </p:cNvSpPr>
            <p:nvPr/>
          </p:nvSpPr>
          <p:spPr bwMode="auto">
            <a:xfrm>
              <a:off x="5765800" y="4891088"/>
              <a:ext cx="2540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de-CH" sz="1800" b="0" i="0" u="none" strike="noStrike" cap="none" baseline="0">
                  <a:ln>
                    <a:noFill/>
                  </a:ln>
                  <a:solidFill>
                    <a:srgbClr val="000000"/>
                  </a:solidFill>
                  <a:effectLst/>
                  <a:latin typeface="Times New Roman"/>
                  <a:ea typeface="+mn-ea"/>
                  <a:cs typeface="+mn-cs"/>
                </a:rPr>
                <a:t>X</a:t>
              </a:r>
              <a:endParaRPr kumimoji="0" lang="en-US" sz="2400" b="0" i="0" u="none" strike="noStrike" cap="none" normalizeH="0" baseline="0" smtClean="0">
                <a:ln>
                  <a:noFill/>
                </a:ln>
                <a:solidFill>
                  <a:schemeClr val="tx1"/>
                </a:solidFill>
                <a:effectLst/>
                <a:latin typeface="Arial" pitchFamily="34" charset="0"/>
              </a:endParaRPr>
            </a:p>
          </p:txBody>
        </p:sp>
        <p:sp>
          <p:nvSpPr>
            <p:cNvPr id="33814" name="Rectangle 22"/>
            <p:cNvSpPr>
              <a:spLocks noChangeArrowheads="1"/>
            </p:cNvSpPr>
            <p:nvPr/>
          </p:nvSpPr>
          <p:spPr bwMode="auto">
            <a:xfrm>
              <a:off x="8355013" y="4116388"/>
              <a:ext cx="2540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de-CH" sz="1800" b="0" i="0" u="none" strike="noStrike" cap="none" baseline="0">
                  <a:ln>
                    <a:noFill/>
                  </a:ln>
                  <a:solidFill>
                    <a:srgbClr val="000000"/>
                  </a:solidFill>
                  <a:effectLst/>
                  <a:latin typeface="Times New Roman"/>
                  <a:ea typeface="+mn-ea"/>
                  <a:cs typeface="+mn-cs"/>
                </a:rPr>
                <a:t>Y</a:t>
              </a:r>
              <a:endParaRPr kumimoji="0" lang="en-US" sz="2400" b="0" i="0" u="none" strike="noStrike" cap="none" normalizeH="0" baseline="0" smtClean="0">
                <a:ln>
                  <a:noFill/>
                </a:ln>
                <a:solidFill>
                  <a:schemeClr val="tx1"/>
                </a:solidFill>
                <a:effectLst/>
                <a:latin typeface="Arial" pitchFamily="34" charset="0"/>
              </a:endParaRPr>
            </a:p>
          </p:txBody>
        </p:sp>
        <p:sp>
          <p:nvSpPr>
            <p:cNvPr id="33815" name="Rectangle 23"/>
            <p:cNvSpPr>
              <a:spLocks noChangeArrowheads="1"/>
            </p:cNvSpPr>
            <p:nvPr/>
          </p:nvSpPr>
          <p:spPr bwMode="auto">
            <a:xfrm>
              <a:off x="6781800" y="2413000"/>
              <a:ext cx="2286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de-CH" sz="1800" b="0" i="0" u="none" strike="noStrike" cap="none" baseline="0">
                  <a:ln>
                    <a:noFill/>
                  </a:ln>
                  <a:solidFill>
                    <a:srgbClr val="000000"/>
                  </a:solidFill>
                  <a:effectLst/>
                  <a:latin typeface="Times New Roman"/>
                  <a:ea typeface="+mn-ea"/>
                  <a:cs typeface="+mn-cs"/>
                </a:rPr>
                <a:t>Z</a:t>
              </a:r>
              <a:endParaRPr kumimoji="0" lang="en-US" sz="2400" b="0" i="0" u="none" strike="noStrike" cap="none" normalizeH="0" baseline="0" smtClean="0">
                <a:ln>
                  <a:noFill/>
                </a:ln>
                <a:solidFill>
                  <a:schemeClr val="tx1"/>
                </a:solidFill>
                <a:effectLst/>
                <a:latin typeface="Arial" pitchFamily="34" charset="0"/>
              </a:endParaRPr>
            </a:p>
          </p:txBody>
        </p:sp>
        <p:sp>
          <p:nvSpPr>
            <p:cNvPr id="33816" name="Freeform 24"/>
            <p:cNvSpPr>
              <a:spLocks/>
            </p:cNvSpPr>
            <p:nvPr/>
          </p:nvSpPr>
          <p:spPr bwMode="auto">
            <a:xfrm>
              <a:off x="6438900" y="3251200"/>
              <a:ext cx="38100" cy="50800"/>
            </a:xfrm>
            <a:custGeom>
              <a:avLst/>
              <a:gdLst/>
              <a:ahLst/>
              <a:cxnLst>
                <a:cxn ang="0">
                  <a:pos x="8" y="32"/>
                </a:cxn>
                <a:cxn ang="0">
                  <a:pos x="24" y="8"/>
                </a:cxn>
                <a:cxn ang="0">
                  <a:pos x="16" y="0"/>
                </a:cxn>
                <a:cxn ang="0">
                  <a:pos x="0" y="24"/>
                </a:cxn>
                <a:cxn ang="0">
                  <a:pos x="8" y="32"/>
                </a:cxn>
              </a:cxnLst>
              <a:rect l="0" t="0" r="r" b="b"/>
              <a:pathLst>
                <a:path w="24" h="32">
                  <a:moveTo>
                    <a:pt x="8" y="32"/>
                  </a:moveTo>
                  <a:lnTo>
                    <a:pt x="24" y="8"/>
                  </a:lnTo>
                  <a:lnTo>
                    <a:pt x="16" y="0"/>
                  </a:lnTo>
                  <a:lnTo>
                    <a:pt x="0" y="24"/>
                  </a:lnTo>
                  <a:lnTo>
                    <a:pt x="8" y="3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17" name="Freeform 25"/>
            <p:cNvSpPr>
              <a:spLocks/>
            </p:cNvSpPr>
            <p:nvPr/>
          </p:nvSpPr>
          <p:spPr bwMode="auto">
            <a:xfrm>
              <a:off x="6438900" y="3276600"/>
              <a:ext cx="38100" cy="38100"/>
            </a:xfrm>
            <a:custGeom>
              <a:avLst/>
              <a:gdLst/>
              <a:ahLst/>
              <a:cxnLst>
                <a:cxn ang="0">
                  <a:pos x="8" y="0"/>
                </a:cxn>
                <a:cxn ang="0">
                  <a:pos x="0" y="8"/>
                </a:cxn>
                <a:cxn ang="0">
                  <a:pos x="0" y="16"/>
                </a:cxn>
                <a:cxn ang="0">
                  <a:pos x="8" y="24"/>
                </a:cxn>
                <a:cxn ang="0">
                  <a:pos x="16" y="24"/>
                </a:cxn>
                <a:cxn ang="0">
                  <a:pos x="24" y="16"/>
                </a:cxn>
                <a:cxn ang="0">
                  <a:pos x="24" y="8"/>
                </a:cxn>
                <a:cxn ang="0">
                  <a:pos x="16" y="0"/>
                </a:cxn>
                <a:cxn ang="0">
                  <a:pos x="8" y="0"/>
                </a:cxn>
              </a:cxnLst>
              <a:rect l="0" t="0" r="r" b="b"/>
              <a:pathLst>
                <a:path w="24" h="24">
                  <a:moveTo>
                    <a:pt x="8" y="0"/>
                  </a:moveTo>
                  <a:lnTo>
                    <a:pt x="0" y="8"/>
                  </a:lnTo>
                  <a:lnTo>
                    <a:pt x="0" y="16"/>
                  </a:lnTo>
                  <a:lnTo>
                    <a:pt x="8" y="24"/>
                  </a:lnTo>
                  <a:lnTo>
                    <a:pt x="16" y="24"/>
                  </a:lnTo>
                  <a:lnTo>
                    <a:pt x="24" y="16"/>
                  </a:lnTo>
                  <a:lnTo>
                    <a:pt x="24" y="8"/>
                  </a:lnTo>
                  <a:lnTo>
                    <a:pt x="16" y="0"/>
                  </a:lnTo>
                  <a:lnTo>
                    <a:pt x="8"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18" name="Freeform 26"/>
            <p:cNvSpPr>
              <a:spLocks/>
            </p:cNvSpPr>
            <p:nvPr/>
          </p:nvSpPr>
          <p:spPr bwMode="auto">
            <a:xfrm>
              <a:off x="6388100" y="3162300"/>
              <a:ext cx="114300" cy="152400"/>
            </a:xfrm>
            <a:custGeom>
              <a:avLst/>
              <a:gdLst/>
              <a:ahLst/>
              <a:cxnLst>
                <a:cxn ang="0">
                  <a:pos x="40" y="72"/>
                </a:cxn>
                <a:cxn ang="0">
                  <a:pos x="24" y="96"/>
                </a:cxn>
                <a:cxn ang="0">
                  <a:pos x="24" y="96"/>
                </a:cxn>
                <a:cxn ang="0">
                  <a:pos x="24" y="96"/>
                </a:cxn>
                <a:cxn ang="0">
                  <a:pos x="0" y="0"/>
                </a:cxn>
                <a:cxn ang="0">
                  <a:pos x="8" y="0"/>
                </a:cxn>
                <a:cxn ang="0">
                  <a:pos x="8" y="0"/>
                </a:cxn>
                <a:cxn ang="0">
                  <a:pos x="72" y="64"/>
                </a:cxn>
                <a:cxn ang="0">
                  <a:pos x="72" y="64"/>
                </a:cxn>
                <a:cxn ang="0">
                  <a:pos x="64" y="64"/>
                </a:cxn>
                <a:cxn ang="0">
                  <a:pos x="64" y="64"/>
                </a:cxn>
                <a:cxn ang="0">
                  <a:pos x="0" y="0"/>
                </a:cxn>
                <a:cxn ang="0">
                  <a:pos x="8" y="0"/>
                </a:cxn>
                <a:cxn ang="0">
                  <a:pos x="8" y="0"/>
                </a:cxn>
                <a:cxn ang="0">
                  <a:pos x="32" y="88"/>
                </a:cxn>
                <a:cxn ang="0">
                  <a:pos x="24" y="96"/>
                </a:cxn>
                <a:cxn ang="0">
                  <a:pos x="24" y="88"/>
                </a:cxn>
                <a:cxn ang="0">
                  <a:pos x="40" y="64"/>
                </a:cxn>
                <a:cxn ang="0">
                  <a:pos x="40" y="72"/>
                </a:cxn>
              </a:cxnLst>
              <a:rect l="0" t="0" r="r" b="b"/>
              <a:pathLst>
                <a:path w="72" h="96">
                  <a:moveTo>
                    <a:pt x="40" y="72"/>
                  </a:moveTo>
                  <a:lnTo>
                    <a:pt x="24" y="96"/>
                  </a:lnTo>
                  <a:lnTo>
                    <a:pt x="24" y="96"/>
                  </a:lnTo>
                  <a:lnTo>
                    <a:pt x="24" y="96"/>
                  </a:lnTo>
                  <a:lnTo>
                    <a:pt x="0" y="0"/>
                  </a:lnTo>
                  <a:lnTo>
                    <a:pt x="8" y="0"/>
                  </a:lnTo>
                  <a:lnTo>
                    <a:pt x="8" y="0"/>
                  </a:lnTo>
                  <a:lnTo>
                    <a:pt x="72" y="64"/>
                  </a:lnTo>
                  <a:lnTo>
                    <a:pt x="72" y="64"/>
                  </a:lnTo>
                  <a:lnTo>
                    <a:pt x="64" y="64"/>
                  </a:lnTo>
                  <a:lnTo>
                    <a:pt x="64" y="64"/>
                  </a:lnTo>
                  <a:lnTo>
                    <a:pt x="0" y="0"/>
                  </a:lnTo>
                  <a:lnTo>
                    <a:pt x="8" y="0"/>
                  </a:lnTo>
                  <a:lnTo>
                    <a:pt x="8" y="0"/>
                  </a:lnTo>
                  <a:lnTo>
                    <a:pt x="32" y="88"/>
                  </a:lnTo>
                  <a:lnTo>
                    <a:pt x="24" y="96"/>
                  </a:lnTo>
                  <a:lnTo>
                    <a:pt x="24" y="88"/>
                  </a:lnTo>
                  <a:lnTo>
                    <a:pt x="40" y="64"/>
                  </a:lnTo>
                  <a:lnTo>
                    <a:pt x="40"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19" name="Freeform 27"/>
            <p:cNvSpPr>
              <a:spLocks/>
            </p:cNvSpPr>
            <p:nvPr/>
          </p:nvSpPr>
          <p:spPr bwMode="auto">
            <a:xfrm>
              <a:off x="6451600" y="3251200"/>
              <a:ext cx="38100" cy="25400"/>
            </a:xfrm>
            <a:custGeom>
              <a:avLst/>
              <a:gdLst/>
              <a:ahLst/>
              <a:cxnLst>
                <a:cxn ang="0">
                  <a:pos x="24" y="8"/>
                </a:cxn>
                <a:cxn ang="0">
                  <a:pos x="0" y="16"/>
                </a:cxn>
                <a:cxn ang="0">
                  <a:pos x="0" y="8"/>
                </a:cxn>
                <a:cxn ang="0">
                  <a:pos x="0" y="8"/>
                </a:cxn>
                <a:cxn ang="0">
                  <a:pos x="0" y="8"/>
                </a:cxn>
                <a:cxn ang="0">
                  <a:pos x="16" y="0"/>
                </a:cxn>
                <a:cxn ang="0">
                  <a:pos x="24" y="8"/>
                </a:cxn>
              </a:cxnLst>
              <a:rect l="0" t="0" r="r" b="b"/>
              <a:pathLst>
                <a:path w="24" h="16">
                  <a:moveTo>
                    <a:pt x="24" y="8"/>
                  </a:moveTo>
                  <a:lnTo>
                    <a:pt x="0" y="16"/>
                  </a:lnTo>
                  <a:lnTo>
                    <a:pt x="0" y="8"/>
                  </a:lnTo>
                  <a:lnTo>
                    <a:pt x="0" y="8"/>
                  </a:lnTo>
                  <a:lnTo>
                    <a:pt x="0" y="8"/>
                  </a:lnTo>
                  <a:lnTo>
                    <a:pt x="16" y="0"/>
                  </a:lnTo>
                  <a:lnTo>
                    <a:pt x="24"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0" name="Freeform 28"/>
            <p:cNvSpPr>
              <a:spLocks/>
            </p:cNvSpPr>
            <p:nvPr/>
          </p:nvSpPr>
          <p:spPr bwMode="auto">
            <a:xfrm>
              <a:off x="6388100" y="3162300"/>
              <a:ext cx="101600" cy="152400"/>
            </a:xfrm>
            <a:custGeom>
              <a:avLst/>
              <a:gdLst/>
              <a:ahLst/>
              <a:cxnLst>
                <a:cxn ang="0">
                  <a:pos x="40" y="72"/>
                </a:cxn>
                <a:cxn ang="0">
                  <a:pos x="24" y="96"/>
                </a:cxn>
                <a:cxn ang="0">
                  <a:pos x="0" y="0"/>
                </a:cxn>
                <a:cxn ang="0">
                  <a:pos x="64" y="64"/>
                </a:cxn>
                <a:cxn ang="0">
                  <a:pos x="40" y="72"/>
                </a:cxn>
              </a:cxnLst>
              <a:rect l="0" t="0" r="r" b="b"/>
              <a:pathLst>
                <a:path w="64" h="96">
                  <a:moveTo>
                    <a:pt x="40" y="72"/>
                  </a:moveTo>
                  <a:lnTo>
                    <a:pt x="24" y="96"/>
                  </a:lnTo>
                  <a:lnTo>
                    <a:pt x="0" y="0"/>
                  </a:lnTo>
                  <a:lnTo>
                    <a:pt x="64" y="64"/>
                  </a:lnTo>
                  <a:lnTo>
                    <a:pt x="40"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1" name="Freeform 29"/>
            <p:cNvSpPr>
              <a:spLocks/>
            </p:cNvSpPr>
            <p:nvPr/>
          </p:nvSpPr>
          <p:spPr bwMode="auto">
            <a:xfrm>
              <a:off x="6451600" y="3289300"/>
              <a:ext cx="139700" cy="217488"/>
            </a:xfrm>
            <a:custGeom>
              <a:avLst/>
              <a:gdLst/>
              <a:ahLst/>
              <a:cxnLst>
                <a:cxn ang="0">
                  <a:pos x="64" y="137"/>
                </a:cxn>
                <a:cxn ang="0">
                  <a:pos x="88" y="129"/>
                </a:cxn>
                <a:cxn ang="0">
                  <a:pos x="24" y="0"/>
                </a:cxn>
                <a:cxn ang="0">
                  <a:pos x="0" y="8"/>
                </a:cxn>
                <a:cxn ang="0">
                  <a:pos x="64" y="137"/>
                </a:cxn>
              </a:cxnLst>
              <a:rect l="0" t="0" r="r" b="b"/>
              <a:pathLst>
                <a:path w="88" h="137">
                  <a:moveTo>
                    <a:pt x="64" y="137"/>
                  </a:moveTo>
                  <a:lnTo>
                    <a:pt x="88" y="129"/>
                  </a:lnTo>
                  <a:lnTo>
                    <a:pt x="24" y="0"/>
                  </a:lnTo>
                  <a:lnTo>
                    <a:pt x="0" y="8"/>
                  </a:lnTo>
                  <a:lnTo>
                    <a:pt x="64" y="137"/>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2" name="Freeform 30"/>
            <p:cNvSpPr>
              <a:spLocks/>
            </p:cNvSpPr>
            <p:nvPr/>
          </p:nvSpPr>
          <p:spPr bwMode="auto">
            <a:xfrm>
              <a:off x="7466013" y="3582988"/>
              <a:ext cx="50800" cy="50800"/>
            </a:xfrm>
            <a:custGeom>
              <a:avLst/>
              <a:gdLst/>
              <a:ahLst/>
              <a:cxnLst>
                <a:cxn ang="0">
                  <a:pos x="0" y="8"/>
                </a:cxn>
                <a:cxn ang="0">
                  <a:pos x="16" y="32"/>
                </a:cxn>
                <a:cxn ang="0">
                  <a:pos x="32" y="24"/>
                </a:cxn>
                <a:cxn ang="0">
                  <a:pos x="16" y="0"/>
                </a:cxn>
                <a:cxn ang="0">
                  <a:pos x="0" y="8"/>
                </a:cxn>
              </a:cxnLst>
              <a:rect l="0" t="0" r="r" b="b"/>
              <a:pathLst>
                <a:path w="32" h="32">
                  <a:moveTo>
                    <a:pt x="0" y="8"/>
                  </a:moveTo>
                  <a:lnTo>
                    <a:pt x="16" y="32"/>
                  </a:lnTo>
                  <a:lnTo>
                    <a:pt x="32" y="24"/>
                  </a:lnTo>
                  <a:lnTo>
                    <a:pt x="16" y="0"/>
                  </a:lnTo>
                  <a:lnTo>
                    <a:pt x="0"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3" name="Freeform 31"/>
            <p:cNvSpPr>
              <a:spLocks/>
            </p:cNvSpPr>
            <p:nvPr/>
          </p:nvSpPr>
          <p:spPr bwMode="auto">
            <a:xfrm>
              <a:off x="7466013" y="3595688"/>
              <a:ext cx="38100" cy="38100"/>
            </a:xfrm>
            <a:custGeom>
              <a:avLst/>
              <a:gdLst/>
              <a:ahLst/>
              <a:cxnLst>
                <a:cxn ang="0">
                  <a:pos x="24" y="0"/>
                </a:cxn>
                <a:cxn ang="0">
                  <a:pos x="16" y="0"/>
                </a:cxn>
                <a:cxn ang="0">
                  <a:pos x="8" y="0"/>
                </a:cxn>
                <a:cxn ang="0">
                  <a:pos x="0" y="8"/>
                </a:cxn>
                <a:cxn ang="0">
                  <a:pos x="0" y="16"/>
                </a:cxn>
                <a:cxn ang="0">
                  <a:pos x="8" y="24"/>
                </a:cxn>
                <a:cxn ang="0">
                  <a:pos x="16" y="24"/>
                </a:cxn>
                <a:cxn ang="0">
                  <a:pos x="24" y="16"/>
                </a:cxn>
                <a:cxn ang="0">
                  <a:pos x="24" y="0"/>
                </a:cxn>
              </a:cxnLst>
              <a:rect l="0" t="0" r="r" b="b"/>
              <a:pathLst>
                <a:path w="24" h="24">
                  <a:moveTo>
                    <a:pt x="24" y="0"/>
                  </a:moveTo>
                  <a:lnTo>
                    <a:pt x="16" y="0"/>
                  </a:lnTo>
                  <a:lnTo>
                    <a:pt x="8" y="0"/>
                  </a:lnTo>
                  <a:lnTo>
                    <a:pt x="0" y="8"/>
                  </a:lnTo>
                  <a:lnTo>
                    <a:pt x="0" y="16"/>
                  </a:lnTo>
                  <a:lnTo>
                    <a:pt x="8" y="24"/>
                  </a:lnTo>
                  <a:lnTo>
                    <a:pt x="16" y="24"/>
                  </a:lnTo>
                  <a:lnTo>
                    <a:pt x="24" y="16"/>
                  </a:lnTo>
                  <a:lnTo>
                    <a:pt x="24"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4" name="Freeform 32"/>
            <p:cNvSpPr>
              <a:spLocks/>
            </p:cNvSpPr>
            <p:nvPr/>
          </p:nvSpPr>
          <p:spPr bwMode="auto">
            <a:xfrm>
              <a:off x="7466013" y="3519488"/>
              <a:ext cx="177800" cy="139700"/>
            </a:xfrm>
            <a:custGeom>
              <a:avLst/>
              <a:gdLst/>
              <a:ahLst/>
              <a:cxnLst>
                <a:cxn ang="0">
                  <a:pos x="24" y="48"/>
                </a:cxn>
                <a:cxn ang="0">
                  <a:pos x="0" y="32"/>
                </a:cxn>
                <a:cxn ang="0">
                  <a:pos x="0" y="32"/>
                </a:cxn>
                <a:cxn ang="0">
                  <a:pos x="0" y="32"/>
                </a:cxn>
                <a:cxn ang="0">
                  <a:pos x="88" y="8"/>
                </a:cxn>
                <a:cxn ang="0">
                  <a:pos x="112" y="0"/>
                </a:cxn>
                <a:cxn ang="0">
                  <a:pos x="88" y="16"/>
                </a:cxn>
                <a:cxn ang="0">
                  <a:pos x="24" y="88"/>
                </a:cxn>
                <a:cxn ang="0">
                  <a:pos x="24" y="88"/>
                </a:cxn>
                <a:cxn ang="0">
                  <a:pos x="24" y="80"/>
                </a:cxn>
                <a:cxn ang="0">
                  <a:pos x="24" y="80"/>
                </a:cxn>
                <a:cxn ang="0">
                  <a:pos x="88" y="8"/>
                </a:cxn>
                <a:cxn ang="0">
                  <a:pos x="88" y="16"/>
                </a:cxn>
                <a:cxn ang="0">
                  <a:pos x="88" y="16"/>
                </a:cxn>
                <a:cxn ang="0">
                  <a:pos x="0" y="40"/>
                </a:cxn>
                <a:cxn ang="0">
                  <a:pos x="0" y="32"/>
                </a:cxn>
                <a:cxn ang="0">
                  <a:pos x="8" y="24"/>
                </a:cxn>
                <a:cxn ang="0">
                  <a:pos x="32" y="48"/>
                </a:cxn>
                <a:cxn ang="0">
                  <a:pos x="24" y="48"/>
                </a:cxn>
              </a:cxnLst>
              <a:rect l="0" t="0" r="r" b="b"/>
              <a:pathLst>
                <a:path w="112" h="88">
                  <a:moveTo>
                    <a:pt x="24" y="48"/>
                  </a:moveTo>
                  <a:lnTo>
                    <a:pt x="0" y="32"/>
                  </a:lnTo>
                  <a:lnTo>
                    <a:pt x="0" y="32"/>
                  </a:lnTo>
                  <a:lnTo>
                    <a:pt x="0" y="32"/>
                  </a:lnTo>
                  <a:lnTo>
                    <a:pt x="88" y="8"/>
                  </a:lnTo>
                  <a:lnTo>
                    <a:pt x="112" y="0"/>
                  </a:lnTo>
                  <a:lnTo>
                    <a:pt x="88" y="16"/>
                  </a:lnTo>
                  <a:lnTo>
                    <a:pt x="24" y="88"/>
                  </a:lnTo>
                  <a:lnTo>
                    <a:pt x="24" y="88"/>
                  </a:lnTo>
                  <a:lnTo>
                    <a:pt x="24" y="80"/>
                  </a:lnTo>
                  <a:lnTo>
                    <a:pt x="24" y="80"/>
                  </a:lnTo>
                  <a:lnTo>
                    <a:pt x="88" y="8"/>
                  </a:lnTo>
                  <a:lnTo>
                    <a:pt x="88" y="16"/>
                  </a:lnTo>
                  <a:lnTo>
                    <a:pt x="88" y="16"/>
                  </a:lnTo>
                  <a:lnTo>
                    <a:pt x="0" y="40"/>
                  </a:lnTo>
                  <a:lnTo>
                    <a:pt x="0" y="32"/>
                  </a:lnTo>
                  <a:lnTo>
                    <a:pt x="8" y="24"/>
                  </a:lnTo>
                  <a:lnTo>
                    <a:pt x="32" y="48"/>
                  </a:lnTo>
                  <a:lnTo>
                    <a:pt x="24" y="4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5" name="Freeform 33"/>
            <p:cNvSpPr>
              <a:spLocks/>
            </p:cNvSpPr>
            <p:nvPr/>
          </p:nvSpPr>
          <p:spPr bwMode="auto">
            <a:xfrm>
              <a:off x="7504113" y="3595688"/>
              <a:ext cx="12700" cy="50800"/>
            </a:xfrm>
            <a:custGeom>
              <a:avLst/>
              <a:gdLst/>
              <a:ahLst/>
              <a:cxnLst>
                <a:cxn ang="0">
                  <a:pos x="0" y="32"/>
                </a:cxn>
                <a:cxn ang="0">
                  <a:pos x="0" y="0"/>
                </a:cxn>
                <a:cxn ang="0">
                  <a:pos x="8" y="0"/>
                </a:cxn>
                <a:cxn ang="0">
                  <a:pos x="8" y="0"/>
                </a:cxn>
                <a:cxn ang="0">
                  <a:pos x="8" y="0"/>
                </a:cxn>
                <a:cxn ang="0">
                  <a:pos x="8" y="32"/>
                </a:cxn>
                <a:cxn ang="0">
                  <a:pos x="0" y="32"/>
                </a:cxn>
              </a:cxnLst>
              <a:rect l="0" t="0" r="r" b="b"/>
              <a:pathLst>
                <a:path w="8" h="32">
                  <a:moveTo>
                    <a:pt x="0" y="32"/>
                  </a:moveTo>
                  <a:lnTo>
                    <a:pt x="0" y="0"/>
                  </a:lnTo>
                  <a:lnTo>
                    <a:pt x="8" y="0"/>
                  </a:lnTo>
                  <a:lnTo>
                    <a:pt x="8" y="0"/>
                  </a:lnTo>
                  <a:lnTo>
                    <a:pt x="8" y="0"/>
                  </a:lnTo>
                  <a:lnTo>
                    <a:pt x="8" y="32"/>
                  </a:lnTo>
                  <a:lnTo>
                    <a:pt x="0" y="3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6" name="Freeform 34"/>
            <p:cNvSpPr>
              <a:spLocks/>
            </p:cNvSpPr>
            <p:nvPr/>
          </p:nvSpPr>
          <p:spPr bwMode="auto">
            <a:xfrm>
              <a:off x="7466013" y="3532188"/>
              <a:ext cx="139700" cy="114300"/>
            </a:xfrm>
            <a:custGeom>
              <a:avLst/>
              <a:gdLst/>
              <a:ahLst/>
              <a:cxnLst>
                <a:cxn ang="0">
                  <a:pos x="24" y="40"/>
                </a:cxn>
                <a:cxn ang="0">
                  <a:pos x="0" y="24"/>
                </a:cxn>
                <a:cxn ang="0">
                  <a:pos x="88" y="0"/>
                </a:cxn>
                <a:cxn ang="0">
                  <a:pos x="24" y="72"/>
                </a:cxn>
                <a:cxn ang="0">
                  <a:pos x="24" y="40"/>
                </a:cxn>
              </a:cxnLst>
              <a:rect l="0" t="0" r="r" b="b"/>
              <a:pathLst>
                <a:path w="88" h="72">
                  <a:moveTo>
                    <a:pt x="24" y="40"/>
                  </a:moveTo>
                  <a:lnTo>
                    <a:pt x="0" y="24"/>
                  </a:lnTo>
                  <a:lnTo>
                    <a:pt x="88" y="0"/>
                  </a:lnTo>
                  <a:lnTo>
                    <a:pt x="24" y="72"/>
                  </a:lnTo>
                  <a:lnTo>
                    <a:pt x="24" y="4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7" name="Freeform 35"/>
            <p:cNvSpPr>
              <a:spLocks/>
            </p:cNvSpPr>
            <p:nvPr/>
          </p:nvSpPr>
          <p:spPr bwMode="auto">
            <a:xfrm>
              <a:off x="7277100" y="3595688"/>
              <a:ext cx="214313" cy="152400"/>
            </a:xfrm>
            <a:custGeom>
              <a:avLst/>
              <a:gdLst/>
              <a:ahLst/>
              <a:cxnLst>
                <a:cxn ang="0">
                  <a:pos x="0" y="72"/>
                </a:cxn>
                <a:cxn ang="0">
                  <a:pos x="16" y="96"/>
                </a:cxn>
                <a:cxn ang="0">
                  <a:pos x="135" y="24"/>
                </a:cxn>
                <a:cxn ang="0">
                  <a:pos x="119" y="0"/>
                </a:cxn>
                <a:cxn ang="0">
                  <a:pos x="0" y="72"/>
                </a:cxn>
              </a:cxnLst>
              <a:rect l="0" t="0" r="r" b="b"/>
              <a:pathLst>
                <a:path w="135" h="96">
                  <a:moveTo>
                    <a:pt x="0" y="72"/>
                  </a:moveTo>
                  <a:lnTo>
                    <a:pt x="16" y="96"/>
                  </a:lnTo>
                  <a:lnTo>
                    <a:pt x="135" y="24"/>
                  </a:lnTo>
                  <a:lnTo>
                    <a:pt x="119" y="0"/>
                  </a:lnTo>
                  <a:lnTo>
                    <a:pt x="0" y="72"/>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28" name="Rectangle 36"/>
            <p:cNvSpPr>
              <a:spLocks noChangeArrowheads="1"/>
            </p:cNvSpPr>
            <p:nvPr/>
          </p:nvSpPr>
          <p:spPr bwMode="auto">
            <a:xfrm>
              <a:off x="6756400" y="4421188"/>
              <a:ext cx="203200" cy="3048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de-CH" sz="1800" b="0" i="0" u="none" strike="noStrike" cap="none" baseline="0">
                  <a:ln>
                    <a:noFill/>
                  </a:ln>
                  <a:solidFill>
                    <a:srgbClr val="000000"/>
                  </a:solidFill>
                  <a:effectLst/>
                  <a:latin typeface="Times New Roman"/>
                  <a:ea typeface="+mn-ea"/>
                  <a:cs typeface="+mn-cs"/>
                </a:rPr>
                <a:t>o</a:t>
              </a:r>
              <a:endParaRPr kumimoji="0" lang="en-US" sz="2400" b="0" i="0" u="none" strike="noStrike" cap="none" normalizeH="0" baseline="0" smtClean="0">
                <a:ln>
                  <a:noFill/>
                </a:ln>
                <a:solidFill>
                  <a:schemeClr val="tx1"/>
                </a:solidFill>
                <a:effectLst/>
                <a:latin typeface="Arial" pitchFamily="34" charset="0"/>
              </a:endParaRPr>
            </a:p>
          </p:txBody>
        </p:sp>
        <p:sp>
          <p:nvSpPr>
            <p:cNvPr id="33829" name="Rectangle 37"/>
            <p:cNvSpPr>
              <a:spLocks noChangeArrowheads="1"/>
            </p:cNvSpPr>
            <p:nvPr/>
          </p:nvSpPr>
          <p:spPr bwMode="auto">
            <a:xfrm>
              <a:off x="7872413" y="3760788"/>
              <a:ext cx="12700" cy="25400"/>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3830" name="Freeform 38"/>
            <p:cNvSpPr>
              <a:spLocks/>
            </p:cNvSpPr>
            <p:nvPr/>
          </p:nvSpPr>
          <p:spPr bwMode="auto">
            <a:xfrm>
              <a:off x="7859713" y="3760788"/>
              <a:ext cx="25400" cy="25400"/>
            </a:xfrm>
            <a:custGeom>
              <a:avLst/>
              <a:gdLst/>
              <a:ahLst/>
              <a:cxnLst>
                <a:cxn ang="0">
                  <a:pos x="16" y="8"/>
                </a:cxn>
                <a:cxn ang="0">
                  <a:pos x="8" y="0"/>
                </a:cxn>
                <a:cxn ang="0">
                  <a:pos x="0" y="8"/>
                </a:cxn>
                <a:cxn ang="0">
                  <a:pos x="0" y="8"/>
                </a:cxn>
                <a:cxn ang="0">
                  <a:pos x="0" y="16"/>
                </a:cxn>
                <a:cxn ang="0">
                  <a:pos x="0" y="16"/>
                </a:cxn>
                <a:cxn ang="0">
                  <a:pos x="8" y="16"/>
                </a:cxn>
                <a:cxn ang="0">
                  <a:pos x="16" y="16"/>
                </a:cxn>
                <a:cxn ang="0">
                  <a:pos x="16" y="8"/>
                </a:cxn>
              </a:cxnLst>
              <a:rect l="0" t="0" r="r" b="b"/>
              <a:pathLst>
                <a:path w="16" h="16">
                  <a:moveTo>
                    <a:pt x="16" y="8"/>
                  </a:moveTo>
                  <a:lnTo>
                    <a:pt x="8" y="0"/>
                  </a:lnTo>
                  <a:lnTo>
                    <a:pt x="0" y="8"/>
                  </a:lnTo>
                  <a:lnTo>
                    <a:pt x="0" y="8"/>
                  </a:lnTo>
                  <a:lnTo>
                    <a:pt x="0" y="16"/>
                  </a:lnTo>
                  <a:lnTo>
                    <a:pt x="0" y="16"/>
                  </a:lnTo>
                  <a:lnTo>
                    <a:pt x="8" y="16"/>
                  </a:lnTo>
                  <a:lnTo>
                    <a:pt x="16" y="16"/>
                  </a:lnTo>
                  <a:lnTo>
                    <a:pt x="16" y="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1" name="Freeform 39"/>
            <p:cNvSpPr>
              <a:spLocks/>
            </p:cNvSpPr>
            <p:nvPr/>
          </p:nvSpPr>
          <p:spPr bwMode="auto">
            <a:xfrm>
              <a:off x="7859713" y="3722688"/>
              <a:ext cx="114300" cy="88900"/>
            </a:xfrm>
            <a:custGeom>
              <a:avLst/>
              <a:gdLst/>
              <a:ahLst/>
              <a:cxnLst>
                <a:cxn ang="0">
                  <a:pos x="16" y="32"/>
                </a:cxn>
                <a:cxn ang="0">
                  <a:pos x="0" y="16"/>
                </a:cxn>
                <a:cxn ang="0">
                  <a:pos x="0" y="16"/>
                </a:cxn>
                <a:cxn ang="0">
                  <a:pos x="0" y="16"/>
                </a:cxn>
                <a:cxn ang="0">
                  <a:pos x="72" y="0"/>
                </a:cxn>
                <a:cxn ang="0">
                  <a:pos x="72" y="8"/>
                </a:cxn>
                <a:cxn ang="0">
                  <a:pos x="72" y="8"/>
                </a:cxn>
                <a:cxn ang="0">
                  <a:pos x="16" y="56"/>
                </a:cxn>
                <a:cxn ang="0">
                  <a:pos x="16" y="56"/>
                </a:cxn>
                <a:cxn ang="0">
                  <a:pos x="16" y="48"/>
                </a:cxn>
                <a:cxn ang="0">
                  <a:pos x="16" y="48"/>
                </a:cxn>
                <a:cxn ang="0">
                  <a:pos x="72" y="0"/>
                </a:cxn>
                <a:cxn ang="0">
                  <a:pos x="72" y="0"/>
                </a:cxn>
                <a:cxn ang="0">
                  <a:pos x="72" y="8"/>
                </a:cxn>
                <a:cxn ang="0">
                  <a:pos x="0" y="24"/>
                </a:cxn>
                <a:cxn ang="0">
                  <a:pos x="0" y="16"/>
                </a:cxn>
                <a:cxn ang="0">
                  <a:pos x="8" y="16"/>
                </a:cxn>
                <a:cxn ang="0">
                  <a:pos x="24" y="32"/>
                </a:cxn>
                <a:cxn ang="0">
                  <a:pos x="16" y="32"/>
                </a:cxn>
              </a:cxnLst>
              <a:rect l="0" t="0" r="r" b="b"/>
              <a:pathLst>
                <a:path w="72" h="56">
                  <a:moveTo>
                    <a:pt x="16" y="32"/>
                  </a:moveTo>
                  <a:lnTo>
                    <a:pt x="0" y="16"/>
                  </a:lnTo>
                  <a:lnTo>
                    <a:pt x="0" y="16"/>
                  </a:lnTo>
                  <a:lnTo>
                    <a:pt x="0" y="16"/>
                  </a:lnTo>
                  <a:lnTo>
                    <a:pt x="72" y="0"/>
                  </a:lnTo>
                  <a:lnTo>
                    <a:pt x="72" y="8"/>
                  </a:lnTo>
                  <a:lnTo>
                    <a:pt x="72" y="8"/>
                  </a:lnTo>
                  <a:lnTo>
                    <a:pt x="16" y="56"/>
                  </a:lnTo>
                  <a:lnTo>
                    <a:pt x="16" y="56"/>
                  </a:lnTo>
                  <a:lnTo>
                    <a:pt x="16" y="48"/>
                  </a:lnTo>
                  <a:lnTo>
                    <a:pt x="16" y="48"/>
                  </a:lnTo>
                  <a:lnTo>
                    <a:pt x="72" y="0"/>
                  </a:lnTo>
                  <a:lnTo>
                    <a:pt x="72" y="0"/>
                  </a:lnTo>
                  <a:lnTo>
                    <a:pt x="72" y="8"/>
                  </a:lnTo>
                  <a:lnTo>
                    <a:pt x="0" y="24"/>
                  </a:lnTo>
                  <a:lnTo>
                    <a:pt x="0" y="16"/>
                  </a:lnTo>
                  <a:lnTo>
                    <a:pt x="8" y="16"/>
                  </a:lnTo>
                  <a:lnTo>
                    <a:pt x="24" y="32"/>
                  </a:lnTo>
                  <a:lnTo>
                    <a:pt x="16" y="3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2" name="Freeform 40"/>
            <p:cNvSpPr>
              <a:spLocks/>
            </p:cNvSpPr>
            <p:nvPr/>
          </p:nvSpPr>
          <p:spPr bwMode="auto">
            <a:xfrm>
              <a:off x="7885113" y="3773488"/>
              <a:ext cx="12700" cy="25400"/>
            </a:xfrm>
            <a:custGeom>
              <a:avLst/>
              <a:gdLst/>
              <a:ahLst/>
              <a:cxnLst>
                <a:cxn ang="0">
                  <a:pos x="0" y="16"/>
                </a:cxn>
                <a:cxn ang="0">
                  <a:pos x="0" y="0"/>
                </a:cxn>
                <a:cxn ang="0">
                  <a:pos x="8" y="0"/>
                </a:cxn>
                <a:cxn ang="0">
                  <a:pos x="8" y="0"/>
                </a:cxn>
                <a:cxn ang="0">
                  <a:pos x="8" y="0"/>
                </a:cxn>
                <a:cxn ang="0">
                  <a:pos x="8" y="16"/>
                </a:cxn>
                <a:cxn ang="0">
                  <a:pos x="0" y="16"/>
                </a:cxn>
              </a:cxnLst>
              <a:rect l="0" t="0" r="r" b="b"/>
              <a:pathLst>
                <a:path w="8" h="16">
                  <a:moveTo>
                    <a:pt x="0" y="16"/>
                  </a:moveTo>
                  <a:lnTo>
                    <a:pt x="0" y="0"/>
                  </a:lnTo>
                  <a:lnTo>
                    <a:pt x="8" y="0"/>
                  </a:lnTo>
                  <a:lnTo>
                    <a:pt x="8" y="0"/>
                  </a:lnTo>
                  <a:lnTo>
                    <a:pt x="8" y="0"/>
                  </a:lnTo>
                  <a:lnTo>
                    <a:pt x="8" y="16"/>
                  </a:lnTo>
                  <a:lnTo>
                    <a:pt x="0" y="1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3" name="Freeform 41"/>
            <p:cNvSpPr>
              <a:spLocks/>
            </p:cNvSpPr>
            <p:nvPr/>
          </p:nvSpPr>
          <p:spPr bwMode="auto">
            <a:xfrm>
              <a:off x="7859713" y="3722688"/>
              <a:ext cx="114300" cy="76200"/>
            </a:xfrm>
            <a:custGeom>
              <a:avLst/>
              <a:gdLst/>
              <a:ahLst/>
              <a:cxnLst>
                <a:cxn ang="0">
                  <a:pos x="16" y="32"/>
                </a:cxn>
                <a:cxn ang="0">
                  <a:pos x="0" y="16"/>
                </a:cxn>
                <a:cxn ang="0">
                  <a:pos x="72" y="0"/>
                </a:cxn>
                <a:cxn ang="0">
                  <a:pos x="16" y="48"/>
                </a:cxn>
                <a:cxn ang="0">
                  <a:pos x="16" y="32"/>
                </a:cxn>
              </a:cxnLst>
              <a:rect l="0" t="0" r="r" b="b"/>
              <a:pathLst>
                <a:path w="72" h="48">
                  <a:moveTo>
                    <a:pt x="16" y="32"/>
                  </a:moveTo>
                  <a:lnTo>
                    <a:pt x="0" y="16"/>
                  </a:lnTo>
                  <a:lnTo>
                    <a:pt x="72" y="0"/>
                  </a:lnTo>
                  <a:lnTo>
                    <a:pt x="16" y="48"/>
                  </a:lnTo>
                  <a:lnTo>
                    <a:pt x="16" y="3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4" name="Freeform 42"/>
            <p:cNvSpPr>
              <a:spLocks/>
            </p:cNvSpPr>
            <p:nvPr/>
          </p:nvSpPr>
          <p:spPr bwMode="auto">
            <a:xfrm>
              <a:off x="6718300" y="3760788"/>
              <a:ext cx="1166813" cy="673100"/>
            </a:xfrm>
            <a:custGeom>
              <a:avLst/>
              <a:gdLst/>
              <a:ahLst/>
              <a:cxnLst>
                <a:cxn ang="0">
                  <a:pos x="0" y="408"/>
                </a:cxn>
                <a:cxn ang="0">
                  <a:pos x="8" y="424"/>
                </a:cxn>
                <a:cxn ang="0">
                  <a:pos x="735" y="16"/>
                </a:cxn>
                <a:cxn ang="0">
                  <a:pos x="727" y="0"/>
                </a:cxn>
                <a:cxn ang="0">
                  <a:pos x="0" y="408"/>
                </a:cxn>
              </a:cxnLst>
              <a:rect l="0" t="0" r="r" b="b"/>
              <a:pathLst>
                <a:path w="735" h="424">
                  <a:moveTo>
                    <a:pt x="0" y="408"/>
                  </a:moveTo>
                  <a:lnTo>
                    <a:pt x="8" y="424"/>
                  </a:lnTo>
                  <a:lnTo>
                    <a:pt x="735" y="16"/>
                  </a:lnTo>
                  <a:lnTo>
                    <a:pt x="727" y="0"/>
                  </a:lnTo>
                  <a:lnTo>
                    <a:pt x="0" y="40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5" name="Freeform 43"/>
            <p:cNvSpPr>
              <a:spLocks/>
            </p:cNvSpPr>
            <p:nvPr/>
          </p:nvSpPr>
          <p:spPr bwMode="auto">
            <a:xfrm>
              <a:off x="6489700" y="5183188"/>
              <a:ext cx="38100" cy="25400"/>
            </a:xfrm>
            <a:custGeom>
              <a:avLst/>
              <a:gdLst/>
              <a:ahLst/>
              <a:cxnLst>
                <a:cxn ang="0">
                  <a:pos x="24" y="0"/>
                </a:cxn>
                <a:cxn ang="0">
                  <a:pos x="8" y="0"/>
                </a:cxn>
                <a:cxn ang="0">
                  <a:pos x="0" y="16"/>
                </a:cxn>
                <a:cxn ang="0">
                  <a:pos x="16" y="16"/>
                </a:cxn>
                <a:cxn ang="0">
                  <a:pos x="24" y="0"/>
                </a:cxn>
              </a:cxnLst>
              <a:rect l="0" t="0" r="r" b="b"/>
              <a:pathLst>
                <a:path w="24" h="16">
                  <a:moveTo>
                    <a:pt x="24" y="0"/>
                  </a:moveTo>
                  <a:lnTo>
                    <a:pt x="8" y="0"/>
                  </a:lnTo>
                  <a:lnTo>
                    <a:pt x="0" y="16"/>
                  </a:lnTo>
                  <a:lnTo>
                    <a:pt x="16" y="16"/>
                  </a:lnTo>
                  <a:lnTo>
                    <a:pt x="24"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6" name="Freeform 44"/>
            <p:cNvSpPr>
              <a:spLocks/>
            </p:cNvSpPr>
            <p:nvPr/>
          </p:nvSpPr>
          <p:spPr bwMode="auto">
            <a:xfrm>
              <a:off x="6502400" y="5170488"/>
              <a:ext cx="25400" cy="25400"/>
            </a:xfrm>
            <a:custGeom>
              <a:avLst/>
              <a:gdLst/>
              <a:ahLst/>
              <a:cxnLst>
                <a:cxn ang="0">
                  <a:pos x="0" y="16"/>
                </a:cxn>
                <a:cxn ang="0">
                  <a:pos x="8" y="16"/>
                </a:cxn>
                <a:cxn ang="0">
                  <a:pos x="16" y="16"/>
                </a:cxn>
                <a:cxn ang="0">
                  <a:pos x="16" y="8"/>
                </a:cxn>
                <a:cxn ang="0">
                  <a:pos x="8" y="0"/>
                </a:cxn>
                <a:cxn ang="0">
                  <a:pos x="0" y="0"/>
                </a:cxn>
                <a:cxn ang="0">
                  <a:pos x="0" y="8"/>
                </a:cxn>
                <a:cxn ang="0">
                  <a:pos x="0" y="16"/>
                </a:cxn>
                <a:cxn ang="0">
                  <a:pos x="0" y="16"/>
                </a:cxn>
              </a:cxnLst>
              <a:rect l="0" t="0" r="r" b="b"/>
              <a:pathLst>
                <a:path w="16" h="16">
                  <a:moveTo>
                    <a:pt x="0" y="16"/>
                  </a:moveTo>
                  <a:lnTo>
                    <a:pt x="8" y="16"/>
                  </a:lnTo>
                  <a:lnTo>
                    <a:pt x="16" y="16"/>
                  </a:lnTo>
                  <a:lnTo>
                    <a:pt x="16" y="8"/>
                  </a:lnTo>
                  <a:lnTo>
                    <a:pt x="8" y="0"/>
                  </a:lnTo>
                  <a:lnTo>
                    <a:pt x="0" y="0"/>
                  </a:lnTo>
                  <a:lnTo>
                    <a:pt x="0" y="8"/>
                  </a:lnTo>
                  <a:lnTo>
                    <a:pt x="0" y="16"/>
                  </a:lnTo>
                  <a:lnTo>
                    <a:pt x="0" y="1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7" name="Freeform 45"/>
            <p:cNvSpPr>
              <a:spLocks/>
            </p:cNvSpPr>
            <p:nvPr/>
          </p:nvSpPr>
          <p:spPr bwMode="auto">
            <a:xfrm>
              <a:off x="6464300" y="5170488"/>
              <a:ext cx="76200" cy="139700"/>
            </a:xfrm>
            <a:custGeom>
              <a:avLst/>
              <a:gdLst/>
              <a:ahLst/>
              <a:cxnLst>
                <a:cxn ang="0">
                  <a:pos x="16" y="24"/>
                </a:cxn>
                <a:cxn ang="0">
                  <a:pos x="40" y="16"/>
                </a:cxn>
                <a:cxn ang="0">
                  <a:pos x="48" y="16"/>
                </a:cxn>
                <a:cxn ang="0">
                  <a:pos x="48" y="16"/>
                </a:cxn>
                <a:cxn ang="0">
                  <a:pos x="8" y="88"/>
                </a:cxn>
                <a:cxn ang="0">
                  <a:pos x="0" y="88"/>
                </a:cxn>
                <a:cxn ang="0">
                  <a:pos x="0" y="88"/>
                </a:cxn>
                <a:cxn ang="0">
                  <a:pos x="0" y="8"/>
                </a:cxn>
                <a:cxn ang="0">
                  <a:pos x="0" y="0"/>
                </a:cxn>
                <a:cxn ang="0">
                  <a:pos x="8" y="8"/>
                </a:cxn>
                <a:cxn ang="0">
                  <a:pos x="8" y="8"/>
                </a:cxn>
                <a:cxn ang="0">
                  <a:pos x="8" y="88"/>
                </a:cxn>
                <a:cxn ang="0">
                  <a:pos x="8" y="88"/>
                </a:cxn>
                <a:cxn ang="0">
                  <a:pos x="0" y="88"/>
                </a:cxn>
                <a:cxn ang="0">
                  <a:pos x="40" y="16"/>
                </a:cxn>
                <a:cxn ang="0">
                  <a:pos x="48" y="16"/>
                </a:cxn>
                <a:cxn ang="0">
                  <a:pos x="48" y="24"/>
                </a:cxn>
                <a:cxn ang="0">
                  <a:pos x="24" y="32"/>
                </a:cxn>
                <a:cxn ang="0">
                  <a:pos x="16" y="24"/>
                </a:cxn>
              </a:cxnLst>
              <a:rect l="0" t="0" r="r" b="b"/>
              <a:pathLst>
                <a:path w="48" h="88">
                  <a:moveTo>
                    <a:pt x="16" y="24"/>
                  </a:moveTo>
                  <a:lnTo>
                    <a:pt x="40" y="16"/>
                  </a:lnTo>
                  <a:lnTo>
                    <a:pt x="48" y="16"/>
                  </a:lnTo>
                  <a:lnTo>
                    <a:pt x="48" y="16"/>
                  </a:lnTo>
                  <a:lnTo>
                    <a:pt x="8" y="88"/>
                  </a:lnTo>
                  <a:lnTo>
                    <a:pt x="0" y="88"/>
                  </a:lnTo>
                  <a:lnTo>
                    <a:pt x="0" y="88"/>
                  </a:lnTo>
                  <a:lnTo>
                    <a:pt x="0" y="8"/>
                  </a:lnTo>
                  <a:lnTo>
                    <a:pt x="0" y="0"/>
                  </a:lnTo>
                  <a:lnTo>
                    <a:pt x="8" y="8"/>
                  </a:lnTo>
                  <a:lnTo>
                    <a:pt x="8" y="8"/>
                  </a:lnTo>
                  <a:lnTo>
                    <a:pt x="8" y="88"/>
                  </a:lnTo>
                  <a:lnTo>
                    <a:pt x="8" y="88"/>
                  </a:lnTo>
                  <a:lnTo>
                    <a:pt x="0" y="88"/>
                  </a:lnTo>
                  <a:lnTo>
                    <a:pt x="40" y="16"/>
                  </a:lnTo>
                  <a:lnTo>
                    <a:pt x="48" y="16"/>
                  </a:lnTo>
                  <a:lnTo>
                    <a:pt x="48" y="24"/>
                  </a:lnTo>
                  <a:lnTo>
                    <a:pt x="24" y="32"/>
                  </a:lnTo>
                  <a:lnTo>
                    <a:pt x="16" y="24"/>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8" name="Freeform 46"/>
            <p:cNvSpPr>
              <a:spLocks/>
            </p:cNvSpPr>
            <p:nvPr/>
          </p:nvSpPr>
          <p:spPr bwMode="auto">
            <a:xfrm>
              <a:off x="6464300" y="5183188"/>
              <a:ext cx="38100" cy="38100"/>
            </a:xfrm>
            <a:custGeom>
              <a:avLst/>
              <a:gdLst/>
              <a:ahLst/>
              <a:cxnLst>
                <a:cxn ang="0">
                  <a:pos x="8" y="0"/>
                </a:cxn>
                <a:cxn ang="0">
                  <a:pos x="24" y="16"/>
                </a:cxn>
                <a:cxn ang="0">
                  <a:pos x="24" y="24"/>
                </a:cxn>
                <a:cxn ang="0">
                  <a:pos x="24" y="24"/>
                </a:cxn>
                <a:cxn ang="0">
                  <a:pos x="16" y="24"/>
                </a:cxn>
                <a:cxn ang="0">
                  <a:pos x="0" y="8"/>
                </a:cxn>
                <a:cxn ang="0">
                  <a:pos x="8" y="0"/>
                </a:cxn>
              </a:cxnLst>
              <a:rect l="0" t="0" r="r" b="b"/>
              <a:pathLst>
                <a:path w="24" h="24">
                  <a:moveTo>
                    <a:pt x="8" y="0"/>
                  </a:moveTo>
                  <a:lnTo>
                    <a:pt x="24" y="16"/>
                  </a:lnTo>
                  <a:lnTo>
                    <a:pt x="24" y="24"/>
                  </a:lnTo>
                  <a:lnTo>
                    <a:pt x="24" y="24"/>
                  </a:lnTo>
                  <a:lnTo>
                    <a:pt x="16" y="24"/>
                  </a:lnTo>
                  <a:lnTo>
                    <a:pt x="0" y="8"/>
                  </a:lnTo>
                  <a:lnTo>
                    <a:pt x="8"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39" name="Freeform 47"/>
            <p:cNvSpPr>
              <a:spLocks/>
            </p:cNvSpPr>
            <p:nvPr/>
          </p:nvSpPr>
          <p:spPr bwMode="auto">
            <a:xfrm>
              <a:off x="6477000" y="5183188"/>
              <a:ext cx="63500" cy="127000"/>
            </a:xfrm>
            <a:custGeom>
              <a:avLst/>
              <a:gdLst/>
              <a:ahLst/>
              <a:cxnLst>
                <a:cxn ang="0">
                  <a:pos x="16" y="16"/>
                </a:cxn>
                <a:cxn ang="0">
                  <a:pos x="40" y="8"/>
                </a:cxn>
                <a:cxn ang="0">
                  <a:pos x="0" y="80"/>
                </a:cxn>
                <a:cxn ang="0">
                  <a:pos x="0" y="0"/>
                </a:cxn>
                <a:cxn ang="0">
                  <a:pos x="16" y="16"/>
                </a:cxn>
              </a:cxnLst>
              <a:rect l="0" t="0" r="r" b="b"/>
              <a:pathLst>
                <a:path w="40" h="80">
                  <a:moveTo>
                    <a:pt x="16" y="16"/>
                  </a:moveTo>
                  <a:lnTo>
                    <a:pt x="40" y="8"/>
                  </a:lnTo>
                  <a:lnTo>
                    <a:pt x="0" y="80"/>
                  </a:lnTo>
                  <a:lnTo>
                    <a:pt x="0" y="0"/>
                  </a:lnTo>
                  <a:lnTo>
                    <a:pt x="16" y="1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0" name="Freeform 48"/>
            <p:cNvSpPr>
              <a:spLocks/>
            </p:cNvSpPr>
            <p:nvPr/>
          </p:nvSpPr>
          <p:spPr bwMode="auto">
            <a:xfrm>
              <a:off x="6502400" y="4421188"/>
              <a:ext cx="215900" cy="762000"/>
            </a:xfrm>
            <a:custGeom>
              <a:avLst/>
              <a:gdLst/>
              <a:ahLst/>
              <a:cxnLst>
                <a:cxn ang="0">
                  <a:pos x="136" y="0"/>
                </a:cxn>
                <a:cxn ang="0">
                  <a:pos x="120" y="0"/>
                </a:cxn>
                <a:cxn ang="0">
                  <a:pos x="0" y="480"/>
                </a:cxn>
                <a:cxn ang="0">
                  <a:pos x="16" y="480"/>
                </a:cxn>
                <a:cxn ang="0">
                  <a:pos x="136" y="0"/>
                </a:cxn>
              </a:cxnLst>
              <a:rect l="0" t="0" r="r" b="b"/>
              <a:pathLst>
                <a:path w="136" h="480">
                  <a:moveTo>
                    <a:pt x="136" y="0"/>
                  </a:moveTo>
                  <a:lnTo>
                    <a:pt x="120" y="0"/>
                  </a:lnTo>
                  <a:lnTo>
                    <a:pt x="0" y="480"/>
                  </a:lnTo>
                  <a:lnTo>
                    <a:pt x="16" y="480"/>
                  </a:lnTo>
                  <a:lnTo>
                    <a:pt x="136"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1" name="Rectangle 49"/>
            <p:cNvSpPr>
              <a:spLocks noChangeArrowheads="1"/>
            </p:cNvSpPr>
            <p:nvPr/>
          </p:nvSpPr>
          <p:spPr bwMode="auto">
            <a:xfrm>
              <a:off x="6045200" y="3302000"/>
              <a:ext cx="25400" cy="12700"/>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3842" name="Freeform 50"/>
            <p:cNvSpPr>
              <a:spLocks/>
            </p:cNvSpPr>
            <p:nvPr/>
          </p:nvSpPr>
          <p:spPr bwMode="auto">
            <a:xfrm>
              <a:off x="6057900" y="3302000"/>
              <a:ext cx="12700" cy="25400"/>
            </a:xfrm>
            <a:custGeom>
              <a:avLst/>
              <a:gdLst/>
              <a:ahLst/>
              <a:cxnLst>
                <a:cxn ang="0">
                  <a:pos x="0" y="0"/>
                </a:cxn>
                <a:cxn ang="0">
                  <a:pos x="0" y="8"/>
                </a:cxn>
                <a:cxn ang="0">
                  <a:pos x="0" y="16"/>
                </a:cxn>
                <a:cxn ang="0">
                  <a:pos x="0" y="16"/>
                </a:cxn>
                <a:cxn ang="0">
                  <a:pos x="8" y="16"/>
                </a:cxn>
                <a:cxn ang="0">
                  <a:pos x="8" y="16"/>
                </a:cxn>
                <a:cxn ang="0">
                  <a:pos x="8" y="8"/>
                </a:cxn>
                <a:cxn ang="0">
                  <a:pos x="8" y="0"/>
                </a:cxn>
                <a:cxn ang="0">
                  <a:pos x="0" y="0"/>
                </a:cxn>
              </a:cxnLst>
              <a:rect l="0" t="0" r="r" b="b"/>
              <a:pathLst>
                <a:path w="8" h="16">
                  <a:moveTo>
                    <a:pt x="0" y="0"/>
                  </a:moveTo>
                  <a:lnTo>
                    <a:pt x="0" y="8"/>
                  </a:lnTo>
                  <a:lnTo>
                    <a:pt x="0" y="16"/>
                  </a:lnTo>
                  <a:lnTo>
                    <a:pt x="0" y="16"/>
                  </a:lnTo>
                  <a:lnTo>
                    <a:pt x="8" y="16"/>
                  </a:lnTo>
                  <a:lnTo>
                    <a:pt x="8" y="16"/>
                  </a:lnTo>
                  <a:lnTo>
                    <a:pt x="8" y="8"/>
                  </a:lnTo>
                  <a:lnTo>
                    <a:pt x="8" y="0"/>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3" name="Freeform 51"/>
            <p:cNvSpPr>
              <a:spLocks/>
            </p:cNvSpPr>
            <p:nvPr/>
          </p:nvSpPr>
          <p:spPr bwMode="auto">
            <a:xfrm>
              <a:off x="5994400" y="3175000"/>
              <a:ext cx="114300" cy="152400"/>
            </a:xfrm>
            <a:custGeom>
              <a:avLst/>
              <a:gdLst/>
              <a:ahLst/>
              <a:cxnLst>
                <a:cxn ang="0">
                  <a:pos x="40" y="80"/>
                </a:cxn>
                <a:cxn ang="0">
                  <a:pos x="24" y="96"/>
                </a:cxn>
                <a:cxn ang="0">
                  <a:pos x="24" y="96"/>
                </a:cxn>
                <a:cxn ang="0">
                  <a:pos x="24" y="96"/>
                </a:cxn>
                <a:cxn ang="0">
                  <a:pos x="8" y="24"/>
                </a:cxn>
                <a:cxn ang="0">
                  <a:pos x="0" y="0"/>
                </a:cxn>
                <a:cxn ang="0">
                  <a:pos x="16" y="24"/>
                </a:cxn>
                <a:cxn ang="0">
                  <a:pos x="72" y="72"/>
                </a:cxn>
                <a:cxn ang="0">
                  <a:pos x="72" y="72"/>
                </a:cxn>
                <a:cxn ang="0">
                  <a:pos x="64" y="72"/>
                </a:cxn>
                <a:cxn ang="0">
                  <a:pos x="64" y="72"/>
                </a:cxn>
                <a:cxn ang="0">
                  <a:pos x="8" y="24"/>
                </a:cxn>
                <a:cxn ang="0">
                  <a:pos x="16" y="24"/>
                </a:cxn>
                <a:cxn ang="0">
                  <a:pos x="16" y="24"/>
                </a:cxn>
                <a:cxn ang="0">
                  <a:pos x="32" y="88"/>
                </a:cxn>
                <a:cxn ang="0">
                  <a:pos x="24" y="96"/>
                </a:cxn>
                <a:cxn ang="0">
                  <a:pos x="24" y="88"/>
                </a:cxn>
                <a:cxn ang="0">
                  <a:pos x="32" y="72"/>
                </a:cxn>
                <a:cxn ang="0">
                  <a:pos x="40" y="80"/>
                </a:cxn>
              </a:cxnLst>
              <a:rect l="0" t="0" r="r" b="b"/>
              <a:pathLst>
                <a:path w="72" h="96">
                  <a:moveTo>
                    <a:pt x="40" y="80"/>
                  </a:moveTo>
                  <a:lnTo>
                    <a:pt x="24" y="96"/>
                  </a:lnTo>
                  <a:lnTo>
                    <a:pt x="24" y="96"/>
                  </a:lnTo>
                  <a:lnTo>
                    <a:pt x="24" y="96"/>
                  </a:lnTo>
                  <a:lnTo>
                    <a:pt x="8" y="24"/>
                  </a:lnTo>
                  <a:lnTo>
                    <a:pt x="0" y="0"/>
                  </a:lnTo>
                  <a:lnTo>
                    <a:pt x="16" y="24"/>
                  </a:lnTo>
                  <a:lnTo>
                    <a:pt x="72" y="72"/>
                  </a:lnTo>
                  <a:lnTo>
                    <a:pt x="72" y="72"/>
                  </a:lnTo>
                  <a:lnTo>
                    <a:pt x="64" y="72"/>
                  </a:lnTo>
                  <a:lnTo>
                    <a:pt x="64" y="72"/>
                  </a:lnTo>
                  <a:lnTo>
                    <a:pt x="8" y="24"/>
                  </a:lnTo>
                  <a:lnTo>
                    <a:pt x="16" y="24"/>
                  </a:lnTo>
                  <a:lnTo>
                    <a:pt x="16" y="24"/>
                  </a:lnTo>
                  <a:lnTo>
                    <a:pt x="32" y="88"/>
                  </a:lnTo>
                  <a:lnTo>
                    <a:pt x="24" y="96"/>
                  </a:lnTo>
                  <a:lnTo>
                    <a:pt x="24" y="88"/>
                  </a:lnTo>
                  <a:lnTo>
                    <a:pt x="32" y="72"/>
                  </a:lnTo>
                  <a:lnTo>
                    <a:pt x="40" y="8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4" name="Freeform 52"/>
            <p:cNvSpPr>
              <a:spLocks/>
            </p:cNvSpPr>
            <p:nvPr/>
          </p:nvSpPr>
          <p:spPr bwMode="auto">
            <a:xfrm>
              <a:off x="6045200" y="3276600"/>
              <a:ext cx="50800" cy="25400"/>
            </a:xfrm>
            <a:custGeom>
              <a:avLst/>
              <a:gdLst/>
              <a:ahLst/>
              <a:cxnLst>
                <a:cxn ang="0">
                  <a:pos x="32" y="8"/>
                </a:cxn>
                <a:cxn ang="0">
                  <a:pos x="8" y="16"/>
                </a:cxn>
                <a:cxn ang="0">
                  <a:pos x="0" y="8"/>
                </a:cxn>
                <a:cxn ang="0">
                  <a:pos x="0" y="8"/>
                </a:cxn>
                <a:cxn ang="0">
                  <a:pos x="0" y="8"/>
                </a:cxn>
                <a:cxn ang="0">
                  <a:pos x="24" y="0"/>
                </a:cxn>
                <a:cxn ang="0">
                  <a:pos x="32" y="8"/>
                </a:cxn>
              </a:cxnLst>
              <a:rect l="0" t="0" r="r" b="b"/>
              <a:pathLst>
                <a:path w="32" h="16">
                  <a:moveTo>
                    <a:pt x="32" y="8"/>
                  </a:moveTo>
                  <a:lnTo>
                    <a:pt x="8" y="16"/>
                  </a:lnTo>
                  <a:lnTo>
                    <a:pt x="0" y="8"/>
                  </a:lnTo>
                  <a:lnTo>
                    <a:pt x="0" y="8"/>
                  </a:lnTo>
                  <a:lnTo>
                    <a:pt x="0" y="8"/>
                  </a:lnTo>
                  <a:lnTo>
                    <a:pt x="24" y="0"/>
                  </a:lnTo>
                  <a:lnTo>
                    <a:pt x="32" y="8"/>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5" name="Freeform 53"/>
            <p:cNvSpPr>
              <a:spLocks/>
            </p:cNvSpPr>
            <p:nvPr/>
          </p:nvSpPr>
          <p:spPr bwMode="auto">
            <a:xfrm>
              <a:off x="6007100" y="3213100"/>
              <a:ext cx="88900" cy="114300"/>
            </a:xfrm>
            <a:custGeom>
              <a:avLst/>
              <a:gdLst/>
              <a:ahLst/>
              <a:cxnLst>
                <a:cxn ang="0">
                  <a:pos x="32" y="56"/>
                </a:cxn>
                <a:cxn ang="0">
                  <a:pos x="16" y="72"/>
                </a:cxn>
                <a:cxn ang="0">
                  <a:pos x="0" y="0"/>
                </a:cxn>
                <a:cxn ang="0">
                  <a:pos x="56" y="48"/>
                </a:cxn>
                <a:cxn ang="0">
                  <a:pos x="32" y="56"/>
                </a:cxn>
              </a:cxnLst>
              <a:rect l="0" t="0" r="r" b="b"/>
              <a:pathLst>
                <a:path w="56" h="72">
                  <a:moveTo>
                    <a:pt x="32" y="56"/>
                  </a:moveTo>
                  <a:lnTo>
                    <a:pt x="16" y="72"/>
                  </a:lnTo>
                  <a:lnTo>
                    <a:pt x="0" y="0"/>
                  </a:lnTo>
                  <a:lnTo>
                    <a:pt x="56" y="48"/>
                  </a:lnTo>
                  <a:lnTo>
                    <a:pt x="32" y="56"/>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6" name="Freeform 54"/>
            <p:cNvSpPr>
              <a:spLocks/>
            </p:cNvSpPr>
            <p:nvPr/>
          </p:nvSpPr>
          <p:spPr bwMode="auto">
            <a:xfrm>
              <a:off x="6045200" y="3314700"/>
              <a:ext cx="660400" cy="1119188"/>
            </a:xfrm>
            <a:custGeom>
              <a:avLst/>
              <a:gdLst/>
              <a:ahLst/>
              <a:cxnLst>
                <a:cxn ang="0">
                  <a:pos x="400" y="705"/>
                </a:cxn>
                <a:cxn ang="0">
                  <a:pos x="416" y="697"/>
                </a:cxn>
                <a:cxn ang="0">
                  <a:pos x="16" y="0"/>
                </a:cxn>
                <a:cxn ang="0">
                  <a:pos x="0" y="8"/>
                </a:cxn>
                <a:cxn ang="0">
                  <a:pos x="400" y="705"/>
                </a:cxn>
              </a:cxnLst>
              <a:rect l="0" t="0" r="r" b="b"/>
              <a:pathLst>
                <a:path w="416" h="705">
                  <a:moveTo>
                    <a:pt x="400" y="705"/>
                  </a:moveTo>
                  <a:lnTo>
                    <a:pt x="416" y="697"/>
                  </a:lnTo>
                  <a:lnTo>
                    <a:pt x="16" y="0"/>
                  </a:lnTo>
                  <a:lnTo>
                    <a:pt x="0" y="8"/>
                  </a:lnTo>
                  <a:lnTo>
                    <a:pt x="400" y="705"/>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7" name="Freeform 55"/>
            <p:cNvSpPr>
              <a:spLocks/>
            </p:cNvSpPr>
            <p:nvPr/>
          </p:nvSpPr>
          <p:spPr bwMode="auto">
            <a:xfrm>
              <a:off x="6629400" y="4954588"/>
              <a:ext cx="38100" cy="38100"/>
            </a:xfrm>
            <a:custGeom>
              <a:avLst/>
              <a:gdLst/>
              <a:ahLst/>
              <a:cxnLst>
                <a:cxn ang="0">
                  <a:pos x="24" y="0"/>
                </a:cxn>
                <a:cxn ang="0">
                  <a:pos x="0" y="8"/>
                </a:cxn>
                <a:cxn ang="0">
                  <a:pos x="0" y="24"/>
                </a:cxn>
                <a:cxn ang="0">
                  <a:pos x="24" y="16"/>
                </a:cxn>
                <a:cxn ang="0">
                  <a:pos x="24" y="0"/>
                </a:cxn>
              </a:cxnLst>
              <a:rect l="0" t="0" r="r" b="b"/>
              <a:pathLst>
                <a:path w="24" h="24">
                  <a:moveTo>
                    <a:pt x="24" y="0"/>
                  </a:moveTo>
                  <a:lnTo>
                    <a:pt x="0" y="8"/>
                  </a:lnTo>
                  <a:lnTo>
                    <a:pt x="0" y="24"/>
                  </a:lnTo>
                  <a:lnTo>
                    <a:pt x="24" y="16"/>
                  </a:lnTo>
                  <a:lnTo>
                    <a:pt x="24"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8" name="Freeform 56"/>
            <p:cNvSpPr>
              <a:spLocks/>
            </p:cNvSpPr>
            <p:nvPr/>
          </p:nvSpPr>
          <p:spPr bwMode="auto">
            <a:xfrm>
              <a:off x="6642100" y="4929188"/>
              <a:ext cx="38100" cy="38100"/>
            </a:xfrm>
            <a:custGeom>
              <a:avLst/>
              <a:gdLst/>
              <a:ahLst/>
              <a:cxnLst>
                <a:cxn ang="0">
                  <a:pos x="8" y="24"/>
                </a:cxn>
                <a:cxn ang="0">
                  <a:pos x="16" y="24"/>
                </a:cxn>
                <a:cxn ang="0">
                  <a:pos x="24" y="16"/>
                </a:cxn>
                <a:cxn ang="0">
                  <a:pos x="24" y="8"/>
                </a:cxn>
                <a:cxn ang="0">
                  <a:pos x="16" y="0"/>
                </a:cxn>
                <a:cxn ang="0">
                  <a:pos x="8" y="8"/>
                </a:cxn>
                <a:cxn ang="0">
                  <a:pos x="0" y="16"/>
                </a:cxn>
                <a:cxn ang="0">
                  <a:pos x="0" y="24"/>
                </a:cxn>
                <a:cxn ang="0">
                  <a:pos x="8" y="24"/>
                </a:cxn>
              </a:cxnLst>
              <a:rect l="0" t="0" r="r" b="b"/>
              <a:pathLst>
                <a:path w="24" h="24">
                  <a:moveTo>
                    <a:pt x="8" y="24"/>
                  </a:moveTo>
                  <a:lnTo>
                    <a:pt x="16" y="24"/>
                  </a:lnTo>
                  <a:lnTo>
                    <a:pt x="24" y="16"/>
                  </a:lnTo>
                  <a:lnTo>
                    <a:pt x="24" y="8"/>
                  </a:lnTo>
                  <a:lnTo>
                    <a:pt x="16" y="0"/>
                  </a:lnTo>
                  <a:lnTo>
                    <a:pt x="8" y="8"/>
                  </a:lnTo>
                  <a:lnTo>
                    <a:pt x="0" y="16"/>
                  </a:lnTo>
                  <a:lnTo>
                    <a:pt x="0" y="24"/>
                  </a:lnTo>
                  <a:lnTo>
                    <a:pt x="8" y="24"/>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49" name="Freeform 57"/>
            <p:cNvSpPr>
              <a:spLocks/>
            </p:cNvSpPr>
            <p:nvPr/>
          </p:nvSpPr>
          <p:spPr bwMode="auto">
            <a:xfrm>
              <a:off x="6604000" y="4954588"/>
              <a:ext cx="88900" cy="177800"/>
            </a:xfrm>
            <a:custGeom>
              <a:avLst/>
              <a:gdLst/>
              <a:ahLst/>
              <a:cxnLst>
                <a:cxn ang="0">
                  <a:pos x="24" y="16"/>
                </a:cxn>
                <a:cxn ang="0">
                  <a:pos x="48" y="8"/>
                </a:cxn>
                <a:cxn ang="0">
                  <a:pos x="56" y="8"/>
                </a:cxn>
                <a:cxn ang="0">
                  <a:pos x="56" y="8"/>
                </a:cxn>
                <a:cxn ang="0">
                  <a:pos x="16" y="88"/>
                </a:cxn>
                <a:cxn ang="0">
                  <a:pos x="8" y="112"/>
                </a:cxn>
                <a:cxn ang="0">
                  <a:pos x="8" y="88"/>
                </a:cxn>
                <a:cxn ang="0">
                  <a:pos x="0" y="0"/>
                </a:cxn>
                <a:cxn ang="0">
                  <a:pos x="0" y="0"/>
                </a:cxn>
                <a:cxn ang="0">
                  <a:pos x="8" y="0"/>
                </a:cxn>
                <a:cxn ang="0">
                  <a:pos x="8" y="0"/>
                </a:cxn>
                <a:cxn ang="0">
                  <a:pos x="16" y="88"/>
                </a:cxn>
                <a:cxn ang="0">
                  <a:pos x="8" y="88"/>
                </a:cxn>
                <a:cxn ang="0">
                  <a:pos x="8" y="88"/>
                </a:cxn>
                <a:cxn ang="0">
                  <a:pos x="48" y="8"/>
                </a:cxn>
                <a:cxn ang="0">
                  <a:pos x="56" y="8"/>
                </a:cxn>
                <a:cxn ang="0">
                  <a:pos x="56" y="16"/>
                </a:cxn>
                <a:cxn ang="0">
                  <a:pos x="32" y="24"/>
                </a:cxn>
                <a:cxn ang="0">
                  <a:pos x="24" y="16"/>
                </a:cxn>
              </a:cxnLst>
              <a:rect l="0" t="0" r="r" b="b"/>
              <a:pathLst>
                <a:path w="56" h="112">
                  <a:moveTo>
                    <a:pt x="24" y="16"/>
                  </a:moveTo>
                  <a:lnTo>
                    <a:pt x="48" y="8"/>
                  </a:lnTo>
                  <a:lnTo>
                    <a:pt x="56" y="8"/>
                  </a:lnTo>
                  <a:lnTo>
                    <a:pt x="56" y="8"/>
                  </a:lnTo>
                  <a:lnTo>
                    <a:pt x="16" y="88"/>
                  </a:lnTo>
                  <a:lnTo>
                    <a:pt x="8" y="112"/>
                  </a:lnTo>
                  <a:lnTo>
                    <a:pt x="8" y="88"/>
                  </a:lnTo>
                  <a:lnTo>
                    <a:pt x="0" y="0"/>
                  </a:lnTo>
                  <a:lnTo>
                    <a:pt x="0" y="0"/>
                  </a:lnTo>
                  <a:lnTo>
                    <a:pt x="8" y="0"/>
                  </a:lnTo>
                  <a:lnTo>
                    <a:pt x="8" y="0"/>
                  </a:lnTo>
                  <a:lnTo>
                    <a:pt x="16" y="88"/>
                  </a:lnTo>
                  <a:lnTo>
                    <a:pt x="8" y="88"/>
                  </a:lnTo>
                  <a:lnTo>
                    <a:pt x="8" y="88"/>
                  </a:lnTo>
                  <a:lnTo>
                    <a:pt x="48" y="8"/>
                  </a:lnTo>
                  <a:lnTo>
                    <a:pt x="56" y="8"/>
                  </a:lnTo>
                  <a:lnTo>
                    <a:pt x="56" y="16"/>
                  </a:lnTo>
                  <a:lnTo>
                    <a:pt x="32" y="24"/>
                  </a:lnTo>
                  <a:lnTo>
                    <a:pt x="24" y="1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0" name="Freeform 58"/>
            <p:cNvSpPr>
              <a:spLocks/>
            </p:cNvSpPr>
            <p:nvPr/>
          </p:nvSpPr>
          <p:spPr bwMode="auto">
            <a:xfrm>
              <a:off x="6616700" y="4954588"/>
              <a:ext cx="38100" cy="38100"/>
            </a:xfrm>
            <a:custGeom>
              <a:avLst/>
              <a:gdLst/>
              <a:ahLst/>
              <a:cxnLst>
                <a:cxn ang="0">
                  <a:pos x="0" y="0"/>
                </a:cxn>
                <a:cxn ang="0">
                  <a:pos x="24" y="16"/>
                </a:cxn>
                <a:cxn ang="0">
                  <a:pos x="24" y="24"/>
                </a:cxn>
                <a:cxn ang="0">
                  <a:pos x="24" y="24"/>
                </a:cxn>
                <a:cxn ang="0">
                  <a:pos x="24" y="24"/>
                </a:cxn>
                <a:cxn ang="0">
                  <a:pos x="0" y="8"/>
                </a:cxn>
                <a:cxn ang="0">
                  <a:pos x="0" y="0"/>
                </a:cxn>
              </a:cxnLst>
              <a:rect l="0" t="0" r="r" b="b"/>
              <a:pathLst>
                <a:path w="24" h="24">
                  <a:moveTo>
                    <a:pt x="0" y="0"/>
                  </a:moveTo>
                  <a:lnTo>
                    <a:pt x="24" y="16"/>
                  </a:lnTo>
                  <a:lnTo>
                    <a:pt x="24" y="24"/>
                  </a:lnTo>
                  <a:lnTo>
                    <a:pt x="24" y="24"/>
                  </a:lnTo>
                  <a:lnTo>
                    <a:pt x="24" y="24"/>
                  </a:lnTo>
                  <a:lnTo>
                    <a:pt x="0" y="8"/>
                  </a:lnTo>
                  <a:lnTo>
                    <a:pt x="0"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1" name="Freeform 59"/>
            <p:cNvSpPr>
              <a:spLocks/>
            </p:cNvSpPr>
            <p:nvPr/>
          </p:nvSpPr>
          <p:spPr bwMode="auto">
            <a:xfrm>
              <a:off x="6616700" y="4954588"/>
              <a:ext cx="76200" cy="139700"/>
            </a:xfrm>
            <a:custGeom>
              <a:avLst/>
              <a:gdLst/>
              <a:ahLst/>
              <a:cxnLst>
                <a:cxn ang="0">
                  <a:pos x="24" y="16"/>
                </a:cxn>
                <a:cxn ang="0">
                  <a:pos x="48" y="8"/>
                </a:cxn>
                <a:cxn ang="0">
                  <a:pos x="8" y="88"/>
                </a:cxn>
                <a:cxn ang="0">
                  <a:pos x="0" y="0"/>
                </a:cxn>
                <a:cxn ang="0">
                  <a:pos x="24" y="16"/>
                </a:cxn>
              </a:cxnLst>
              <a:rect l="0" t="0" r="r" b="b"/>
              <a:pathLst>
                <a:path w="48" h="88">
                  <a:moveTo>
                    <a:pt x="24" y="16"/>
                  </a:moveTo>
                  <a:lnTo>
                    <a:pt x="48" y="8"/>
                  </a:lnTo>
                  <a:lnTo>
                    <a:pt x="8" y="88"/>
                  </a:lnTo>
                  <a:lnTo>
                    <a:pt x="0" y="0"/>
                  </a:lnTo>
                  <a:lnTo>
                    <a:pt x="24" y="1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2" name="Freeform 60"/>
            <p:cNvSpPr>
              <a:spLocks/>
            </p:cNvSpPr>
            <p:nvPr/>
          </p:nvSpPr>
          <p:spPr bwMode="auto">
            <a:xfrm>
              <a:off x="6642100" y="4217988"/>
              <a:ext cx="215900" cy="749300"/>
            </a:xfrm>
            <a:custGeom>
              <a:avLst/>
              <a:gdLst/>
              <a:ahLst/>
              <a:cxnLst>
                <a:cxn ang="0">
                  <a:pos x="136" y="8"/>
                </a:cxn>
                <a:cxn ang="0">
                  <a:pos x="112" y="0"/>
                </a:cxn>
                <a:cxn ang="0">
                  <a:pos x="0" y="464"/>
                </a:cxn>
                <a:cxn ang="0">
                  <a:pos x="24" y="472"/>
                </a:cxn>
                <a:cxn ang="0">
                  <a:pos x="136" y="8"/>
                </a:cxn>
              </a:cxnLst>
              <a:rect l="0" t="0" r="r" b="b"/>
              <a:pathLst>
                <a:path w="136" h="472">
                  <a:moveTo>
                    <a:pt x="136" y="8"/>
                  </a:moveTo>
                  <a:lnTo>
                    <a:pt x="112" y="0"/>
                  </a:lnTo>
                  <a:lnTo>
                    <a:pt x="0" y="464"/>
                  </a:lnTo>
                  <a:lnTo>
                    <a:pt x="24" y="472"/>
                  </a:lnTo>
                  <a:lnTo>
                    <a:pt x="136"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3" name="Rectangle 61"/>
            <p:cNvSpPr>
              <a:spLocks noChangeArrowheads="1"/>
            </p:cNvSpPr>
            <p:nvPr/>
          </p:nvSpPr>
          <p:spPr bwMode="auto">
            <a:xfrm>
              <a:off x="8418513" y="4421188"/>
              <a:ext cx="127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3854" name="Freeform 62"/>
            <p:cNvSpPr>
              <a:spLocks/>
            </p:cNvSpPr>
            <p:nvPr/>
          </p:nvSpPr>
          <p:spPr bwMode="auto">
            <a:xfrm>
              <a:off x="8405813" y="4408488"/>
              <a:ext cx="88900" cy="50800"/>
            </a:xfrm>
            <a:custGeom>
              <a:avLst/>
              <a:gdLst/>
              <a:ahLst/>
              <a:cxnLst>
                <a:cxn ang="0">
                  <a:pos x="16" y="16"/>
                </a:cxn>
                <a:cxn ang="0">
                  <a:pos x="8" y="8"/>
                </a:cxn>
                <a:cxn ang="0">
                  <a:pos x="8" y="0"/>
                </a:cxn>
                <a:cxn ang="0">
                  <a:pos x="8" y="0"/>
                </a:cxn>
                <a:cxn ang="0">
                  <a:pos x="56" y="8"/>
                </a:cxn>
                <a:cxn ang="0">
                  <a:pos x="56" y="16"/>
                </a:cxn>
                <a:cxn ang="0">
                  <a:pos x="56" y="16"/>
                </a:cxn>
                <a:cxn ang="0">
                  <a:pos x="8" y="32"/>
                </a:cxn>
                <a:cxn ang="0">
                  <a:pos x="0" y="32"/>
                </a:cxn>
                <a:cxn ang="0">
                  <a:pos x="8" y="24"/>
                </a:cxn>
                <a:cxn ang="0">
                  <a:pos x="8" y="24"/>
                </a:cxn>
                <a:cxn ang="0">
                  <a:pos x="56" y="8"/>
                </a:cxn>
                <a:cxn ang="0">
                  <a:pos x="56" y="8"/>
                </a:cxn>
                <a:cxn ang="0">
                  <a:pos x="56" y="16"/>
                </a:cxn>
                <a:cxn ang="0">
                  <a:pos x="8" y="8"/>
                </a:cxn>
                <a:cxn ang="0">
                  <a:pos x="8" y="0"/>
                </a:cxn>
                <a:cxn ang="0">
                  <a:pos x="16" y="0"/>
                </a:cxn>
                <a:cxn ang="0">
                  <a:pos x="24" y="8"/>
                </a:cxn>
                <a:cxn ang="0">
                  <a:pos x="16" y="16"/>
                </a:cxn>
              </a:cxnLst>
              <a:rect l="0" t="0" r="r" b="b"/>
              <a:pathLst>
                <a:path w="56" h="32">
                  <a:moveTo>
                    <a:pt x="16" y="16"/>
                  </a:moveTo>
                  <a:lnTo>
                    <a:pt x="8" y="8"/>
                  </a:lnTo>
                  <a:lnTo>
                    <a:pt x="8" y="0"/>
                  </a:lnTo>
                  <a:lnTo>
                    <a:pt x="8" y="0"/>
                  </a:lnTo>
                  <a:lnTo>
                    <a:pt x="56" y="8"/>
                  </a:lnTo>
                  <a:lnTo>
                    <a:pt x="56" y="16"/>
                  </a:lnTo>
                  <a:lnTo>
                    <a:pt x="56" y="16"/>
                  </a:lnTo>
                  <a:lnTo>
                    <a:pt x="8" y="32"/>
                  </a:lnTo>
                  <a:lnTo>
                    <a:pt x="0" y="32"/>
                  </a:lnTo>
                  <a:lnTo>
                    <a:pt x="8" y="24"/>
                  </a:lnTo>
                  <a:lnTo>
                    <a:pt x="8" y="24"/>
                  </a:lnTo>
                  <a:lnTo>
                    <a:pt x="56" y="8"/>
                  </a:lnTo>
                  <a:lnTo>
                    <a:pt x="56" y="8"/>
                  </a:lnTo>
                  <a:lnTo>
                    <a:pt x="56" y="16"/>
                  </a:lnTo>
                  <a:lnTo>
                    <a:pt x="8" y="8"/>
                  </a:lnTo>
                  <a:lnTo>
                    <a:pt x="8" y="0"/>
                  </a:lnTo>
                  <a:lnTo>
                    <a:pt x="16" y="0"/>
                  </a:lnTo>
                  <a:lnTo>
                    <a:pt x="24" y="8"/>
                  </a:lnTo>
                  <a:lnTo>
                    <a:pt x="16" y="1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5" name="Freeform 63"/>
            <p:cNvSpPr>
              <a:spLocks/>
            </p:cNvSpPr>
            <p:nvPr/>
          </p:nvSpPr>
          <p:spPr bwMode="auto">
            <a:xfrm>
              <a:off x="8418513" y="4421188"/>
              <a:ext cx="25400" cy="25400"/>
            </a:xfrm>
            <a:custGeom>
              <a:avLst/>
              <a:gdLst/>
              <a:ahLst/>
              <a:cxnLst>
                <a:cxn ang="0">
                  <a:pos x="0" y="16"/>
                </a:cxn>
                <a:cxn ang="0">
                  <a:pos x="8" y="0"/>
                </a:cxn>
                <a:cxn ang="0">
                  <a:pos x="16" y="0"/>
                </a:cxn>
                <a:cxn ang="0">
                  <a:pos x="16" y="0"/>
                </a:cxn>
                <a:cxn ang="0">
                  <a:pos x="16" y="0"/>
                </a:cxn>
                <a:cxn ang="0">
                  <a:pos x="8" y="16"/>
                </a:cxn>
                <a:cxn ang="0">
                  <a:pos x="0" y="16"/>
                </a:cxn>
              </a:cxnLst>
              <a:rect l="0" t="0" r="r" b="b"/>
              <a:pathLst>
                <a:path w="16" h="16">
                  <a:moveTo>
                    <a:pt x="0" y="16"/>
                  </a:moveTo>
                  <a:lnTo>
                    <a:pt x="8" y="0"/>
                  </a:lnTo>
                  <a:lnTo>
                    <a:pt x="16" y="0"/>
                  </a:lnTo>
                  <a:lnTo>
                    <a:pt x="16" y="0"/>
                  </a:lnTo>
                  <a:lnTo>
                    <a:pt x="16" y="0"/>
                  </a:lnTo>
                  <a:lnTo>
                    <a:pt x="8" y="16"/>
                  </a:lnTo>
                  <a:lnTo>
                    <a:pt x="0" y="1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6" name="Freeform 64"/>
            <p:cNvSpPr>
              <a:spLocks/>
            </p:cNvSpPr>
            <p:nvPr/>
          </p:nvSpPr>
          <p:spPr bwMode="auto">
            <a:xfrm>
              <a:off x="8418513" y="4408488"/>
              <a:ext cx="76200" cy="38100"/>
            </a:xfrm>
            <a:custGeom>
              <a:avLst/>
              <a:gdLst/>
              <a:ahLst/>
              <a:cxnLst>
                <a:cxn ang="0">
                  <a:pos x="8" y="8"/>
                </a:cxn>
                <a:cxn ang="0">
                  <a:pos x="0" y="0"/>
                </a:cxn>
                <a:cxn ang="0">
                  <a:pos x="48" y="8"/>
                </a:cxn>
                <a:cxn ang="0">
                  <a:pos x="0" y="24"/>
                </a:cxn>
                <a:cxn ang="0">
                  <a:pos x="8" y="8"/>
                </a:cxn>
              </a:cxnLst>
              <a:rect l="0" t="0" r="r" b="b"/>
              <a:pathLst>
                <a:path w="48" h="24">
                  <a:moveTo>
                    <a:pt x="8" y="8"/>
                  </a:moveTo>
                  <a:lnTo>
                    <a:pt x="0" y="0"/>
                  </a:lnTo>
                  <a:lnTo>
                    <a:pt x="48" y="8"/>
                  </a:lnTo>
                  <a:lnTo>
                    <a:pt x="0" y="24"/>
                  </a:lnTo>
                  <a:lnTo>
                    <a:pt x="8"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57" name="Rectangle 65"/>
            <p:cNvSpPr>
              <a:spLocks noChangeArrowheads="1"/>
            </p:cNvSpPr>
            <p:nvPr/>
          </p:nvSpPr>
          <p:spPr bwMode="auto">
            <a:xfrm>
              <a:off x="6692900" y="4421188"/>
              <a:ext cx="1725613"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3858" name="Rectangle 66"/>
            <p:cNvSpPr>
              <a:spLocks noChangeArrowheads="1"/>
            </p:cNvSpPr>
            <p:nvPr/>
          </p:nvSpPr>
          <p:spPr bwMode="auto">
            <a:xfrm>
              <a:off x="6692900" y="2514600"/>
              <a:ext cx="127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3859" name="Freeform 67"/>
            <p:cNvSpPr>
              <a:spLocks/>
            </p:cNvSpPr>
            <p:nvPr/>
          </p:nvSpPr>
          <p:spPr bwMode="auto">
            <a:xfrm>
              <a:off x="6680200" y="2413000"/>
              <a:ext cx="50800" cy="101600"/>
            </a:xfrm>
            <a:custGeom>
              <a:avLst/>
              <a:gdLst/>
              <a:ahLst/>
              <a:cxnLst>
                <a:cxn ang="0">
                  <a:pos x="8" y="64"/>
                </a:cxn>
                <a:cxn ang="0">
                  <a:pos x="0" y="64"/>
                </a:cxn>
                <a:cxn ang="0">
                  <a:pos x="0" y="64"/>
                </a:cxn>
                <a:cxn ang="0">
                  <a:pos x="0" y="64"/>
                </a:cxn>
                <a:cxn ang="0">
                  <a:pos x="8" y="24"/>
                </a:cxn>
                <a:cxn ang="0">
                  <a:pos x="8" y="0"/>
                </a:cxn>
                <a:cxn ang="0">
                  <a:pos x="16" y="24"/>
                </a:cxn>
                <a:cxn ang="0">
                  <a:pos x="32" y="64"/>
                </a:cxn>
                <a:cxn ang="0">
                  <a:pos x="32" y="64"/>
                </a:cxn>
                <a:cxn ang="0">
                  <a:pos x="24" y="64"/>
                </a:cxn>
                <a:cxn ang="0">
                  <a:pos x="24" y="64"/>
                </a:cxn>
                <a:cxn ang="0">
                  <a:pos x="8" y="24"/>
                </a:cxn>
                <a:cxn ang="0">
                  <a:pos x="16" y="24"/>
                </a:cxn>
                <a:cxn ang="0">
                  <a:pos x="16" y="24"/>
                </a:cxn>
                <a:cxn ang="0">
                  <a:pos x="8" y="64"/>
                </a:cxn>
                <a:cxn ang="0">
                  <a:pos x="0" y="64"/>
                </a:cxn>
                <a:cxn ang="0">
                  <a:pos x="0" y="56"/>
                </a:cxn>
                <a:cxn ang="0">
                  <a:pos x="8" y="56"/>
                </a:cxn>
                <a:cxn ang="0">
                  <a:pos x="8" y="64"/>
                </a:cxn>
              </a:cxnLst>
              <a:rect l="0" t="0" r="r" b="b"/>
              <a:pathLst>
                <a:path w="32" h="64">
                  <a:moveTo>
                    <a:pt x="8" y="64"/>
                  </a:moveTo>
                  <a:lnTo>
                    <a:pt x="0" y="64"/>
                  </a:lnTo>
                  <a:lnTo>
                    <a:pt x="0" y="64"/>
                  </a:lnTo>
                  <a:lnTo>
                    <a:pt x="0" y="64"/>
                  </a:lnTo>
                  <a:lnTo>
                    <a:pt x="8" y="24"/>
                  </a:lnTo>
                  <a:lnTo>
                    <a:pt x="8" y="0"/>
                  </a:lnTo>
                  <a:lnTo>
                    <a:pt x="16" y="24"/>
                  </a:lnTo>
                  <a:lnTo>
                    <a:pt x="32" y="64"/>
                  </a:lnTo>
                  <a:lnTo>
                    <a:pt x="32" y="64"/>
                  </a:lnTo>
                  <a:lnTo>
                    <a:pt x="24" y="64"/>
                  </a:lnTo>
                  <a:lnTo>
                    <a:pt x="24" y="64"/>
                  </a:lnTo>
                  <a:lnTo>
                    <a:pt x="8" y="24"/>
                  </a:lnTo>
                  <a:lnTo>
                    <a:pt x="16" y="24"/>
                  </a:lnTo>
                  <a:lnTo>
                    <a:pt x="16" y="24"/>
                  </a:lnTo>
                  <a:lnTo>
                    <a:pt x="8" y="64"/>
                  </a:lnTo>
                  <a:lnTo>
                    <a:pt x="0" y="64"/>
                  </a:lnTo>
                  <a:lnTo>
                    <a:pt x="0" y="56"/>
                  </a:lnTo>
                  <a:lnTo>
                    <a:pt x="8" y="56"/>
                  </a:lnTo>
                  <a:lnTo>
                    <a:pt x="8" y="6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0" name="Freeform 68"/>
            <p:cNvSpPr>
              <a:spLocks/>
            </p:cNvSpPr>
            <p:nvPr/>
          </p:nvSpPr>
          <p:spPr bwMode="auto">
            <a:xfrm>
              <a:off x="6692900" y="2501900"/>
              <a:ext cx="25400" cy="12700"/>
            </a:xfrm>
            <a:custGeom>
              <a:avLst/>
              <a:gdLst/>
              <a:ahLst/>
              <a:cxnLst>
                <a:cxn ang="0">
                  <a:pos x="16" y="8"/>
                </a:cxn>
                <a:cxn ang="0">
                  <a:pos x="0" y="8"/>
                </a:cxn>
                <a:cxn ang="0">
                  <a:pos x="0" y="0"/>
                </a:cxn>
                <a:cxn ang="0">
                  <a:pos x="0" y="0"/>
                </a:cxn>
                <a:cxn ang="0">
                  <a:pos x="0" y="0"/>
                </a:cxn>
                <a:cxn ang="0">
                  <a:pos x="16" y="0"/>
                </a:cxn>
                <a:cxn ang="0">
                  <a:pos x="16" y="8"/>
                </a:cxn>
              </a:cxnLst>
              <a:rect l="0" t="0" r="r" b="b"/>
              <a:pathLst>
                <a:path w="16" h="8">
                  <a:moveTo>
                    <a:pt x="16" y="8"/>
                  </a:moveTo>
                  <a:lnTo>
                    <a:pt x="0" y="8"/>
                  </a:lnTo>
                  <a:lnTo>
                    <a:pt x="0" y="0"/>
                  </a:lnTo>
                  <a:lnTo>
                    <a:pt x="0" y="0"/>
                  </a:lnTo>
                  <a:lnTo>
                    <a:pt x="0" y="0"/>
                  </a:lnTo>
                  <a:lnTo>
                    <a:pt x="16" y="0"/>
                  </a:lnTo>
                  <a:lnTo>
                    <a:pt x="16"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1" name="Freeform 69"/>
            <p:cNvSpPr>
              <a:spLocks/>
            </p:cNvSpPr>
            <p:nvPr/>
          </p:nvSpPr>
          <p:spPr bwMode="auto">
            <a:xfrm>
              <a:off x="6680200" y="2451100"/>
              <a:ext cx="38100" cy="63500"/>
            </a:xfrm>
            <a:custGeom>
              <a:avLst/>
              <a:gdLst/>
              <a:ahLst/>
              <a:cxnLst>
                <a:cxn ang="0">
                  <a:pos x="8" y="40"/>
                </a:cxn>
                <a:cxn ang="0">
                  <a:pos x="0" y="40"/>
                </a:cxn>
                <a:cxn ang="0">
                  <a:pos x="8" y="0"/>
                </a:cxn>
                <a:cxn ang="0">
                  <a:pos x="24" y="40"/>
                </a:cxn>
                <a:cxn ang="0">
                  <a:pos x="8" y="40"/>
                </a:cxn>
              </a:cxnLst>
              <a:rect l="0" t="0" r="r" b="b"/>
              <a:pathLst>
                <a:path w="24" h="40">
                  <a:moveTo>
                    <a:pt x="8" y="40"/>
                  </a:moveTo>
                  <a:lnTo>
                    <a:pt x="0" y="40"/>
                  </a:lnTo>
                  <a:lnTo>
                    <a:pt x="8" y="0"/>
                  </a:lnTo>
                  <a:lnTo>
                    <a:pt x="24" y="40"/>
                  </a:lnTo>
                  <a:lnTo>
                    <a:pt x="8" y="4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2" name="Rectangle 70"/>
            <p:cNvSpPr>
              <a:spLocks noChangeArrowheads="1"/>
            </p:cNvSpPr>
            <p:nvPr/>
          </p:nvSpPr>
          <p:spPr bwMode="auto">
            <a:xfrm>
              <a:off x="6692900" y="2527300"/>
              <a:ext cx="12700" cy="18938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33863" name="Freeform 71"/>
            <p:cNvSpPr>
              <a:spLocks/>
            </p:cNvSpPr>
            <p:nvPr/>
          </p:nvSpPr>
          <p:spPr bwMode="auto">
            <a:xfrm>
              <a:off x="5892800" y="5170488"/>
              <a:ext cx="25400" cy="25400"/>
            </a:xfrm>
            <a:custGeom>
              <a:avLst/>
              <a:gdLst/>
              <a:ahLst/>
              <a:cxnLst>
                <a:cxn ang="0">
                  <a:pos x="16" y="8"/>
                </a:cxn>
                <a:cxn ang="0">
                  <a:pos x="8" y="0"/>
                </a:cxn>
                <a:cxn ang="0">
                  <a:pos x="0" y="8"/>
                </a:cxn>
                <a:cxn ang="0">
                  <a:pos x="8" y="16"/>
                </a:cxn>
                <a:cxn ang="0">
                  <a:pos x="16" y="8"/>
                </a:cxn>
              </a:cxnLst>
              <a:rect l="0" t="0" r="r" b="b"/>
              <a:pathLst>
                <a:path w="16" h="16">
                  <a:moveTo>
                    <a:pt x="16" y="8"/>
                  </a:moveTo>
                  <a:lnTo>
                    <a:pt x="8" y="0"/>
                  </a:lnTo>
                  <a:lnTo>
                    <a:pt x="0" y="8"/>
                  </a:lnTo>
                  <a:lnTo>
                    <a:pt x="8" y="16"/>
                  </a:lnTo>
                  <a:lnTo>
                    <a:pt x="16"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4" name="Freeform 72"/>
            <p:cNvSpPr>
              <a:spLocks/>
            </p:cNvSpPr>
            <p:nvPr/>
          </p:nvSpPr>
          <p:spPr bwMode="auto">
            <a:xfrm>
              <a:off x="5854700" y="5170488"/>
              <a:ext cx="76200" cy="63500"/>
            </a:xfrm>
            <a:custGeom>
              <a:avLst/>
              <a:gdLst/>
              <a:ahLst/>
              <a:cxnLst>
                <a:cxn ang="0">
                  <a:pos x="32" y="16"/>
                </a:cxn>
                <a:cxn ang="0">
                  <a:pos x="48" y="24"/>
                </a:cxn>
                <a:cxn ang="0">
                  <a:pos x="48" y="24"/>
                </a:cxn>
                <a:cxn ang="0">
                  <a:pos x="48" y="24"/>
                </a:cxn>
                <a:cxn ang="0">
                  <a:pos x="8" y="40"/>
                </a:cxn>
                <a:cxn ang="0">
                  <a:pos x="0" y="32"/>
                </a:cxn>
                <a:cxn ang="0">
                  <a:pos x="0" y="32"/>
                </a:cxn>
                <a:cxn ang="0">
                  <a:pos x="24" y="0"/>
                </a:cxn>
                <a:cxn ang="0">
                  <a:pos x="32" y="0"/>
                </a:cxn>
                <a:cxn ang="0">
                  <a:pos x="32" y="8"/>
                </a:cxn>
                <a:cxn ang="0">
                  <a:pos x="32" y="8"/>
                </a:cxn>
                <a:cxn ang="0">
                  <a:pos x="8" y="40"/>
                </a:cxn>
                <a:cxn ang="0">
                  <a:pos x="0" y="32"/>
                </a:cxn>
                <a:cxn ang="0">
                  <a:pos x="0" y="32"/>
                </a:cxn>
                <a:cxn ang="0">
                  <a:pos x="40" y="16"/>
                </a:cxn>
                <a:cxn ang="0">
                  <a:pos x="48" y="24"/>
                </a:cxn>
                <a:cxn ang="0">
                  <a:pos x="40" y="32"/>
                </a:cxn>
                <a:cxn ang="0">
                  <a:pos x="24" y="24"/>
                </a:cxn>
                <a:cxn ang="0">
                  <a:pos x="32" y="16"/>
                </a:cxn>
              </a:cxnLst>
              <a:rect l="0" t="0" r="r" b="b"/>
              <a:pathLst>
                <a:path w="48" h="40">
                  <a:moveTo>
                    <a:pt x="32" y="16"/>
                  </a:moveTo>
                  <a:lnTo>
                    <a:pt x="48" y="24"/>
                  </a:lnTo>
                  <a:lnTo>
                    <a:pt x="48" y="24"/>
                  </a:lnTo>
                  <a:lnTo>
                    <a:pt x="48" y="24"/>
                  </a:lnTo>
                  <a:lnTo>
                    <a:pt x="8" y="40"/>
                  </a:lnTo>
                  <a:lnTo>
                    <a:pt x="0" y="32"/>
                  </a:lnTo>
                  <a:lnTo>
                    <a:pt x="0" y="32"/>
                  </a:lnTo>
                  <a:lnTo>
                    <a:pt x="24" y="0"/>
                  </a:lnTo>
                  <a:lnTo>
                    <a:pt x="32" y="0"/>
                  </a:lnTo>
                  <a:lnTo>
                    <a:pt x="32" y="8"/>
                  </a:lnTo>
                  <a:lnTo>
                    <a:pt x="32" y="8"/>
                  </a:lnTo>
                  <a:lnTo>
                    <a:pt x="8" y="40"/>
                  </a:lnTo>
                  <a:lnTo>
                    <a:pt x="0" y="32"/>
                  </a:lnTo>
                  <a:lnTo>
                    <a:pt x="0" y="32"/>
                  </a:lnTo>
                  <a:lnTo>
                    <a:pt x="40" y="16"/>
                  </a:lnTo>
                  <a:lnTo>
                    <a:pt x="48" y="24"/>
                  </a:lnTo>
                  <a:lnTo>
                    <a:pt x="40" y="32"/>
                  </a:lnTo>
                  <a:lnTo>
                    <a:pt x="24" y="24"/>
                  </a:lnTo>
                  <a:lnTo>
                    <a:pt x="32" y="1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5" name="Freeform 73"/>
            <p:cNvSpPr>
              <a:spLocks/>
            </p:cNvSpPr>
            <p:nvPr/>
          </p:nvSpPr>
          <p:spPr bwMode="auto">
            <a:xfrm>
              <a:off x="5892800" y="5183188"/>
              <a:ext cx="12700" cy="25400"/>
            </a:xfrm>
            <a:custGeom>
              <a:avLst/>
              <a:gdLst/>
              <a:ahLst/>
              <a:cxnLst>
                <a:cxn ang="0">
                  <a:pos x="8" y="0"/>
                </a:cxn>
                <a:cxn ang="0">
                  <a:pos x="8" y="8"/>
                </a:cxn>
                <a:cxn ang="0">
                  <a:pos x="0" y="16"/>
                </a:cxn>
                <a:cxn ang="0">
                  <a:pos x="0" y="8"/>
                </a:cxn>
                <a:cxn ang="0">
                  <a:pos x="0" y="8"/>
                </a:cxn>
                <a:cxn ang="0">
                  <a:pos x="0" y="0"/>
                </a:cxn>
                <a:cxn ang="0">
                  <a:pos x="8" y="0"/>
                </a:cxn>
              </a:cxnLst>
              <a:rect l="0" t="0" r="r" b="b"/>
              <a:pathLst>
                <a:path w="8" h="16">
                  <a:moveTo>
                    <a:pt x="8" y="0"/>
                  </a:moveTo>
                  <a:lnTo>
                    <a:pt x="8" y="8"/>
                  </a:lnTo>
                  <a:lnTo>
                    <a:pt x="0" y="16"/>
                  </a:lnTo>
                  <a:lnTo>
                    <a:pt x="0" y="8"/>
                  </a:lnTo>
                  <a:lnTo>
                    <a:pt x="0" y="8"/>
                  </a:lnTo>
                  <a:lnTo>
                    <a:pt x="0" y="0"/>
                  </a:lnTo>
                  <a:lnTo>
                    <a:pt x="8"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6" name="Freeform 74"/>
            <p:cNvSpPr>
              <a:spLocks/>
            </p:cNvSpPr>
            <p:nvPr/>
          </p:nvSpPr>
          <p:spPr bwMode="auto">
            <a:xfrm>
              <a:off x="5867400" y="5183188"/>
              <a:ext cx="63500" cy="50800"/>
            </a:xfrm>
            <a:custGeom>
              <a:avLst/>
              <a:gdLst/>
              <a:ahLst/>
              <a:cxnLst>
                <a:cxn ang="0">
                  <a:pos x="24" y="8"/>
                </a:cxn>
                <a:cxn ang="0">
                  <a:pos x="40" y="16"/>
                </a:cxn>
                <a:cxn ang="0">
                  <a:pos x="0" y="32"/>
                </a:cxn>
                <a:cxn ang="0">
                  <a:pos x="24" y="0"/>
                </a:cxn>
                <a:cxn ang="0">
                  <a:pos x="24" y="8"/>
                </a:cxn>
              </a:cxnLst>
              <a:rect l="0" t="0" r="r" b="b"/>
              <a:pathLst>
                <a:path w="40" h="32">
                  <a:moveTo>
                    <a:pt x="24" y="8"/>
                  </a:moveTo>
                  <a:lnTo>
                    <a:pt x="40" y="16"/>
                  </a:lnTo>
                  <a:lnTo>
                    <a:pt x="0" y="32"/>
                  </a:lnTo>
                  <a:lnTo>
                    <a:pt x="24" y="0"/>
                  </a:lnTo>
                  <a:lnTo>
                    <a:pt x="24"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7" name="Freeform 75"/>
            <p:cNvSpPr>
              <a:spLocks/>
            </p:cNvSpPr>
            <p:nvPr/>
          </p:nvSpPr>
          <p:spPr bwMode="auto">
            <a:xfrm>
              <a:off x="5918200" y="4421188"/>
              <a:ext cx="787400" cy="774700"/>
            </a:xfrm>
            <a:custGeom>
              <a:avLst/>
              <a:gdLst/>
              <a:ahLst/>
              <a:cxnLst>
                <a:cxn ang="0">
                  <a:pos x="496" y="8"/>
                </a:cxn>
                <a:cxn ang="0">
                  <a:pos x="488" y="0"/>
                </a:cxn>
                <a:cxn ang="0">
                  <a:pos x="0" y="480"/>
                </a:cxn>
                <a:cxn ang="0">
                  <a:pos x="8" y="488"/>
                </a:cxn>
                <a:cxn ang="0">
                  <a:pos x="496" y="8"/>
                </a:cxn>
              </a:cxnLst>
              <a:rect l="0" t="0" r="r" b="b"/>
              <a:pathLst>
                <a:path w="496" h="488">
                  <a:moveTo>
                    <a:pt x="496" y="8"/>
                  </a:moveTo>
                  <a:lnTo>
                    <a:pt x="488" y="0"/>
                  </a:lnTo>
                  <a:lnTo>
                    <a:pt x="0" y="480"/>
                  </a:lnTo>
                  <a:lnTo>
                    <a:pt x="8" y="488"/>
                  </a:lnTo>
                  <a:lnTo>
                    <a:pt x="496"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68" name="Rectangle 76"/>
            <p:cNvSpPr>
              <a:spLocks noChangeArrowheads="1"/>
            </p:cNvSpPr>
            <p:nvPr/>
          </p:nvSpPr>
          <p:spPr bwMode="auto">
            <a:xfrm>
              <a:off x="7427913" y="3175000"/>
              <a:ext cx="381000" cy="317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de-CH" sz="1800" b="0" i="0" u="none" strike="noStrike" cap="none" baseline="0">
                  <a:ln>
                    <a:noFill/>
                  </a:ln>
                  <a:solidFill>
                    <a:srgbClr val="0000FF"/>
                  </a:solidFill>
                  <a:effectLst/>
                  <a:latin typeface="Arial"/>
                  <a:ea typeface="+mn-ea"/>
                  <a:cs typeface="+mn-cs"/>
                </a:rPr>
                <a:t>P2</a:t>
              </a:r>
              <a:endParaRPr kumimoji="0" lang="en-US" sz="2400" b="0" i="0" u="none" strike="noStrike" cap="none" normalizeH="0" baseline="0" dirty="0" smtClean="0">
                <a:ln>
                  <a:noFill/>
                </a:ln>
                <a:solidFill>
                  <a:schemeClr val="tx1"/>
                </a:solidFill>
                <a:effectLst/>
                <a:latin typeface="Arial" pitchFamily="34" charset="0"/>
              </a:endParaRPr>
            </a:p>
          </p:txBody>
        </p:sp>
        <p:sp>
          <p:nvSpPr>
            <p:cNvPr id="33869" name="Rectangle 77"/>
            <p:cNvSpPr>
              <a:spLocks noChangeArrowheads="1"/>
            </p:cNvSpPr>
            <p:nvPr/>
          </p:nvSpPr>
          <p:spPr bwMode="auto">
            <a:xfrm>
              <a:off x="6324600" y="2832100"/>
              <a:ext cx="381000" cy="317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de-CH" sz="1800" b="0" i="0" u="none" strike="noStrike" cap="none" baseline="0">
                  <a:ln>
                    <a:noFill/>
                  </a:ln>
                  <a:solidFill>
                    <a:srgbClr val="0000FF"/>
                  </a:solidFill>
                  <a:effectLst/>
                  <a:latin typeface="Arial"/>
                  <a:ea typeface="+mn-ea"/>
                  <a:cs typeface="+mn-cs"/>
                </a:rPr>
                <a:t>P3</a:t>
              </a:r>
              <a:endParaRPr kumimoji="0" lang="en-US" sz="2400" b="0" i="0" u="none" strike="noStrike" cap="none" normalizeH="0" baseline="0" smtClean="0">
                <a:ln>
                  <a:noFill/>
                </a:ln>
                <a:solidFill>
                  <a:schemeClr val="tx1"/>
                </a:solidFill>
                <a:effectLst/>
                <a:latin typeface="Arial" pitchFamily="34" charset="0"/>
              </a:endParaRPr>
            </a:p>
          </p:txBody>
        </p:sp>
        <p:sp>
          <p:nvSpPr>
            <p:cNvPr id="33870" name="Rectangle 78"/>
            <p:cNvSpPr>
              <a:spLocks noChangeArrowheads="1"/>
            </p:cNvSpPr>
            <p:nvPr/>
          </p:nvSpPr>
          <p:spPr bwMode="auto">
            <a:xfrm>
              <a:off x="6680200" y="5018088"/>
              <a:ext cx="381000" cy="317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de-CH" sz="1800" b="0" i="0" u="none" strike="noStrike" cap="none" baseline="0">
                  <a:ln>
                    <a:noFill/>
                  </a:ln>
                  <a:solidFill>
                    <a:srgbClr val="0000FF"/>
                  </a:solidFill>
                  <a:effectLst/>
                  <a:latin typeface="Arial"/>
                  <a:ea typeface="+mn-ea"/>
                  <a:cs typeface="+mn-cs"/>
                </a:rPr>
                <a:t>P1</a:t>
              </a:r>
              <a:endParaRPr kumimoji="0" lang="en-US" sz="2400" b="0" i="0" u="none" strike="noStrike" cap="none" normalizeH="0" baseline="0" smtClean="0">
                <a:ln>
                  <a:noFill/>
                </a:ln>
                <a:solidFill>
                  <a:schemeClr val="tx1"/>
                </a:solidFill>
                <a:effectLst/>
                <a:latin typeface="Arial" pitchFamily="34" charset="0"/>
              </a:endParaRPr>
            </a:p>
          </p:txBody>
        </p:sp>
        <p:sp>
          <p:nvSpPr>
            <p:cNvPr id="33871" name="Freeform 79"/>
            <p:cNvSpPr>
              <a:spLocks/>
            </p:cNvSpPr>
            <p:nvPr/>
          </p:nvSpPr>
          <p:spPr bwMode="auto">
            <a:xfrm>
              <a:off x="6654800" y="4370388"/>
              <a:ext cx="88900" cy="88900"/>
            </a:xfrm>
            <a:custGeom>
              <a:avLst/>
              <a:gdLst/>
              <a:ahLst/>
              <a:cxnLst>
                <a:cxn ang="0">
                  <a:pos x="56" y="32"/>
                </a:cxn>
                <a:cxn ang="0">
                  <a:pos x="48" y="8"/>
                </a:cxn>
                <a:cxn ang="0">
                  <a:pos x="24" y="0"/>
                </a:cxn>
                <a:cxn ang="0">
                  <a:pos x="8" y="8"/>
                </a:cxn>
                <a:cxn ang="0">
                  <a:pos x="0" y="32"/>
                </a:cxn>
                <a:cxn ang="0">
                  <a:pos x="8" y="48"/>
                </a:cxn>
                <a:cxn ang="0">
                  <a:pos x="24" y="56"/>
                </a:cxn>
                <a:cxn ang="0">
                  <a:pos x="48" y="48"/>
                </a:cxn>
                <a:cxn ang="0">
                  <a:pos x="56" y="32"/>
                </a:cxn>
              </a:cxnLst>
              <a:rect l="0" t="0" r="r" b="b"/>
              <a:pathLst>
                <a:path w="56" h="56">
                  <a:moveTo>
                    <a:pt x="56" y="32"/>
                  </a:moveTo>
                  <a:lnTo>
                    <a:pt x="48" y="8"/>
                  </a:lnTo>
                  <a:lnTo>
                    <a:pt x="24" y="0"/>
                  </a:lnTo>
                  <a:lnTo>
                    <a:pt x="8" y="8"/>
                  </a:lnTo>
                  <a:lnTo>
                    <a:pt x="0" y="32"/>
                  </a:lnTo>
                  <a:lnTo>
                    <a:pt x="8" y="48"/>
                  </a:lnTo>
                  <a:lnTo>
                    <a:pt x="24" y="56"/>
                  </a:lnTo>
                  <a:lnTo>
                    <a:pt x="48" y="48"/>
                  </a:lnTo>
                  <a:lnTo>
                    <a:pt x="56" y="3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72" name="Freeform 80"/>
            <p:cNvSpPr>
              <a:spLocks/>
            </p:cNvSpPr>
            <p:nvPr/>
          </p:nvSpPr>
          <p:spPr bwMode="auto">
            <a:xfrm>
              <a:off x="6654800" y="4370388"/>
              <a:ext cx="101600" cy="101600"/>
            </a:xfrm>
            <a:custGeom>
              <a:avLst/>
              <a:gdLst/>
              <a:ahLst/>
              <a:cxnLst>
                <a:cxn ang="0">
                  <a:pos x="56" y="32"/>
                </a:cxn>
                <a:cxn ang="0">
                  <a:pos x="48" y="8"/>
                </a:cxn>
                <a:cxn ang="0">
                  <a:pos x="48" y="16"/>
                </a:cxn>
                <a:cxn ang="0">
                  <a:pos x="48" y="16"/>
                </a:cxn>
                <a:cxn ang="0">
                  <a:pos x="24" y="8"/>
                </a:cxn>
                <a:cxn ang="0">
                  <a:pos x="24" y="8"/>
                </a:cxn>
                <a:cxn ang="0">
                  <a:pos x="24" y="8"/>
                </a:cxn>
                <a:cxn ang="0">
                  <a:pos x="8" y="16"/>
                </a:cxn>
                <a:cxn ang="0">
                  <a:pos x="16" y="8"/>
                </a:cxn>
                <a:cxn ang="0">
                  <a:pos x="16" y="8"/>
                </a:cxn>
                <a:cxn ang="0">
                  <a:pos x="8" y="32"/>
                </a:cxn>
                <a:cxn ang="0">
                  <a:pos x="8" y="32"/>
                </a:cxn>
                <a:cxn ang="0">
                  <a:pos x="8" y="32"/>
                </a:cxn>
                <a:cxn ang="0">
                  <a:pos x="16" y="48"/>
                </a:cxn>
                <a:cxn ang="0">
                  <a:pos x="8" y="48"/>
                </a:cxn>
                <a:cxn ang="0">
                  <a:pos x="8" y="48"/>
                </a:cxn>
                <a:cxn ang="0">
                  <a:pos x="24" y="56"/>
                </a:cxn>
                <a:cxn ang="0">
                  <a:pos x="24" y="56"/>
                </a:cxn>
                <a:cxn ang="0">
                  <a:pos x="24" y="56"/>
                </a:cxn>
                <a:cxn ang="0">
                  <a:pos x="48" y="48"/>
                </a:cxn>
                <a:cxn ang="0">
                  <a:pos x="48" y="48"/>
                </a:cxn>
                <a:cxn ang="0">
                  <a:pos x="48" y="48"/>
                </a:cxn>
                <a:cxn ang="0">
                  <a:pos x="56" y="32"/>
                </a:cxn>
                <a:cxn ang="0">
                  <a:pos x="56" y="32"/>
                </a:cxn>
                <a:cxn ang="0">
                  <a:pos x="64" y="32"/>
                </a:cxn>
                <a:cxn ang="0">
                  <a:pos x="64" y="32"/>
                </a:cxn>
                <a:cxn ang="0">
                  <a:pos x="56" y="48"/>
                </a:cxn>
                <a:cxn ang="0">
                  <a:pos x="56" y="48"/>
                </a:cxn>
                <a:cxn ang="0">
                  <a:pos x="48" y="56"/>
                </a:cxn>
                <a:cxn ang="0">
                  <a:pos x="24" y="64"/>
                </a:cxn>
                <a:cxn ang="0">
                  <a:pos x="24" y="64"/>
                </a:cxn>
                <a:cxn ang="0">
                  <a:pos x="24" y="64"/>
                </a:cxn>
                <a:cxn ang="0">
                  <a:pos x="8" y="56"/>
                </a:cxn>
                <a:cxn ang="0">
                  <a:pos x="8" y="56"/>
                </a:cxn>
                <a:cxn ang="0">
                  <a:pos x="8" y="48"/>
                </a:cxn>
                <a:cxn ang="0">
                  <a:pos x="0" y="32"/>
                </a:cxn>
                <a:cxn ang="0">
                  <a:pos x="0" y="32"/>
                </a:cxn>
                <a:cxn ang="0">
                  <a:pos x="0" y="32"/>
                </a:cxn>
                <a:cxn ang="0">
                  <a:pos x="8" y="8"/>
                </a:cxn>
                <a:cxn ang="0">
                  <a:pos x="8" y="8"/>
                </a:cxn>
                <a:cxn ang="0">
                  <a:pos x="8" y="8"/>
                </a:cxn>
                <a:cxn ang="0">
                  <a:pos x="24" y="0"/>
                </a:cxn>
                <a:cxn ang="0">
                  <a:pos x="24" y="0"/>
                </a:cxn>
                <a:cxn ang="0">
                  <a:pos x="24" y="0"/>
                </a:cxn>
                <a:cxn ang="0">
                  <a:pos x="48" y="8"/>
                </a:cxn>
                <a:cxn ang="0">
                  <a:pos x="48" y="8"/>
                </a:cxn>
                <a:cxn ang="0">
                  <a:pos x="56" y="8"/>
                </a:cxn>
                <a:cxn ang="0">
                  <a:pos x="64" y="32"/>
                </a:cxn>
                <a:cxn ang="0">
                  <a:pos x="56" y="32"/>
                </a:cxn>
              </a:cxnLst>
              <a:rect l="0" t="0" r="r" b="b"/>
              <a:pathLst>
                <a:path w="64" h="64">
                  <a:moveTo>
                    <a:pt x="56" y="32"/>
                  </a:moveTo>
                  <a:lnTo>
                    <a:pt x="48" y="8"/>
                  </a:lnTo>
                  <a:lnTo>
                    <a:pt x="48" y="16"/>
                  </a:lnTo>
                  <a:lnTo>
                    <a:pt x="48" y="16"/>
                  </a:lnTo>
                  <a:lnTo>
                    <a:pt x="24" y="8"/>
                  </a:lnTo>
                  <a:lnTo>
                    <a:pt x="24" y="8"/>
                  </a:lnTo>
                  <a:lnTo>
                    <a:pt x="24" y="8"/>
                  </a:lnTo>
                  <a:lnTo>
                    <a:pt x="8" y="16"/>
                  </a:lnTo>
                  <a:lnTo>
                    <a:pt x="16" y="8"/>
                  </a:lnTo>
                  <a:lnTo>
                    <a:pt x="16" y="8"/>
                  </a:lnTo>
                  <a:lnTo>
                    <a:pt x="8" y="32"/>
                  </a:lnTo>
                  <a:lnTo>
                    <a:pt x="8" y="32"/>
                  </a:lnTo>
                  <a:lnTo>
                    <a:pt x="8" y="32"/>
                  </a:lnTo>
                  <a:lnTo>
                    <a:pt x="16" y="48"/>
                  </a:lnTo>
                  <a:lnTo>
                    <a:pt x="8" y="48"/>
                  </a:lnTo>
                  <a:lnTo>
                    <a:pt x="8" y="48"/>
                  </a:lnTo>
                  <a:lnTo>
                    <a:pt x="24" y="56"/>
                  </a:lnTo>
                  <a:lnTo>
                    <a:pt x="24" y="56"/>
                  </a:lnTo>
                  <a:lnTo>
                    <a:pt x="24" y="56"/>
                  </a:lnTo>
                  <a:lnTo>
                    <a:pt x="48" y="48"/>
                  </a:lnTo>
                  <a:lnTo>
                    <a:pt x="48" y="48"/>
                  </a:lnTo>
                  <a:lnTo>
                    <a:pt x="48" y="48"/>
                  </a:lnTo>
                  <a:lnTo>
                    <a:pt x="56" y="32"/>
                  </a:lnTo>
                  <a:lnTo>
                    <a:pt x="56" y="32"/>
                  </a:lnTo>
                  <a:lnTo>
                    <a:pt x="64" y="32"/>
                  </a:lnTo>
                  <a:lnTo>
                    <a:pt x="64" y="32"/>
                  </a:lnTo>
                  <a:lnTo>
                    <a:pt x="56" y="48"/>
                  </a:lnTo>
                  <a:lnTo>
                    <a:pt x="56" y="48"/>
                  </a:lnTo>
                  <a:lnTo>
                    <a:pt x="48" y="56"/>
                  </a:lnTo>
                  <a:lnTo>
                    <a:pt x="24" y="64"/>
                  </a:lnTo>
                  <a:lnTo>
                    <a:pt x="24" y="64"/>
                  </a:lnTo>
                  <a:lnTo>
                    <a:pt x="24" y="64"/>
                  </a:lnTo>
                  <a:lnTo>
                    <a:pt x="8" y="56"/>
                  </a:lnTo>
                  <a:lnTo>
                    <a:pt x="8" y="56"/>
                  </a:lnTo>
                  <a:lnTo>
                    <a:pt x="8" y="48"/>
                  </a:lnTo>
                  <a:lnTo>
                    <a:pt x="0" y="32"/>
                  </a:lnTo>
                  <a:lnTo>
                    <a:pt x="0" y="32"/>
                  </a:lnTo>
                  <a:lnTo>
                    <a:pt x="0" y="32"/>
                  </a:lnTo>
                  <a:lnTo>
                    <a:pt x="8" y="8"/>
                  </a:lnTo>
                  <a:lnTo>
                    <a:pt x="8" y="8"/>
                  </a:lnTo>
                  <a:lnTo>
                    <a:pt x="8" y="8"/>
                  </a:lnTo>
                  <a:lnTo>
                    <a:pt x="24" y="0"/>
                  </a:lnTo>
                  <a:lnTo>
                    <a:pt x="24" y="0"/>
                  </a:lnTo>
                  <a:lnTo>
                    <a:pt x="24" y="0"/>
                  </a:lnTo>
                  <a:lnTo>
                    <a:pt x="48" y="8"/>
                  </a:lnTo>
                  <a:lnTo>
                    <a:pt x="48" y="8"/>
                  </a:lnTo>
                  <a:lnTo>
                    <a:pt x="56" y="8"/>
                  </a:lnTo>
                  <a:lnTo>
                    <a:pt x="64" y="32"/>
                  </a:lnTo>
                  <a:lnTo>
                    <a:pt x="56" y="32"/>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33873" name="Freeform 81"/>
            <p:cNvSpPr>
              <a:spLocks/>
            </p:cNvSpPr>
            <p:nvPr/>
          </p:nvSpPr>
          <p:spPr bwMode="auto">
            <a:xfrm>
              <a:off x="6743700" y="4421188"/>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grpSp>
      <p:sp>
        <p:nvSpPr>
          <p:cNvPr id="33874" name="Rectangle 82"/>
          <p:cNvSpPr>
            <a:spLocks noChangeArrowheads="1"/>
          </p:cNvSpPr>
          <p:nvPr/>
        </p:nvSpPr>
        <p:spPr bwMode="auto">
          <a:xfrm>
            <a:off x="4876800" y="5348288"/>
            <a:ext cx="4267200" cy="646331"/>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l">
              <a:buNone/>
            </a:pPr>
            <a:r>
              <a:rPr lang="en-US" sz="1400" b="1" i="0" u="none" strike="noStrike" cap="none" baseline="0">
                <a:ln>
                  <a:noFill/>
                </a:ln>
                <a:solidFill>
                  <a:srgbClr val="000000"/>
                </a:solidFill>
                <a:effectLst/>
                <a:latin typeface="Arial"/>
                <a:ea typeface="+mn-ea"/>
                <a:cs typeface="+mn-cs"/>
              </a:rPr>
              <a:t>Die Achsen 1, 2 und 3 werden als Hauptrichtungen bezeichnet, und die Normalspannungen P1, P2 und P3 werden als Hauptspannungen bezeichnet. </a:t>
            </a:r>
            <a:endParaRPr kumimoji="0" lang="en-US" sz="24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Überblick über SolidWorks Simulation</a:t>
            </a:r>
          </a:p>
        </p:txBody>
      </p:sp>
      <p:sp>
        <p:nvSpPr>
          <p:cNvPr id="16387" name="Rectangle 3"/>
          <p:cNvSpPr>
            <a:spLocks noGrp="1" noChangeArrowheads="1"/>
          </p:cNvSpPr>
          <p:nvPr>
            <p:ph idx="1"/>
          </p:nvPr>
        </p:nvSpPr>
        <p:spPr>
          <a:xfrm>
            <a:off x="900112" y="1797050"/>
            <a:ext cx="8243888" cy="4368800"/>
          </a:xfrm>
        </p:spPr>
        <p:txBody>
          <a:bodyPr/>
          <a:lstStyle/>
          <a:p>
            <a:pPr marL="342900" indent="-342900" algn="l">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SolidWorks Simulation ist eine vollständig in SolidWorks integrierte Software zur Konstruktionsanalyse.</a:t>
            </a:r>
          </a:p>
          <a:p>
            <a:pPr marL="342900" indent="-342900" algn="l">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SolidWorks Simulation simuliert das Testen des Prototyps </a:t>
            </a:r>
            <a:r>
              <a:rPr lang="de-CH" sz="2400" b="0" i="0" smtClean="0">
                <a:solidFill>
                  <a:srgbClr val="4B575F"/>
                </a:solidFill>
                <a:latin typeface="Arial Narrow"/>
                <a:ea typeface="+mn-ea"/>
                <a:cs typeface="+mn-cs"/>
              </a:rPr>
              <a:t>Ihres Modells </a:t>
            </a:r>
            <a:r>
              <a:rPr lang="de-CH" sz="2400" b="0" i="0">
                <a:solidFill>
                  <a:srgbClr val="4B575F"/>
                </a:solidFill>
                <a:latin typeface="Arial Narrow"/>
                <a:ea typeface="+mn-ea"/>
                <a:cs typeface="+mn-cs"/>
              </a:rPr>
              <a:t>in der zugehörigen Arbeitsumgebung</a:t>
            </a:r>
            <a:r>
              <a:rPr lang="de-CH" sz="2400" b="0" i="0" smtClean="0">
                <a:solidFill>
                  <a:srgbClr val="4B575F"/>
                </a:solidFill>
                <a:latin typeface="Arial Narrow"/>
                <a:ea typeface="+mn-ea"/>
                <a:cs typeface="+mn-cs"/>
              </a:rPr>
              <a:t>. Die Konstruktionsanalyse </a:t>
            </a:r>
            <a:r>
              <a:rPr lang="de-CH" sz="2400" b="0" i="0">
                <a:solidFill>
                  <a:srgbClr val="4B575F"/>
                </a:solidFill>
                <a:latin typeface="Arial Narrow"/>
                <a:ea typeface="+mn-ea"/>
                <a:cs typeface="+mn-cs"/>
              </a:rPr>
              <a:t>kann die Frage beantworten, wie sicher, effizient und wirtschaftlich Ihre Konstruktion ist.</a:t>
            </a:r>
          </a:p>
          <a:p>
            <a:pPr marL="342900" indent="-342900" algn="l">
              <a:spcBef>
                <a:spcPts val="576"/>
              </a:spcBef>
              <a:spcAft>
                <a:spcPct val="0"/>
              </a:spcAft>
              <a:buClr>
                <a:srgbClr val="4B575F"/>
              </a:buClr>
              <a:buFont typeface="Wingdings"/>
              <a:buChar char="§"/>
            </a:pPr>
            <a:r>
              <a:rPr lang="de-CH" sz="2400" b="0" i="0">
                <a:solidFill>
                  <a:srgbClr val="4B575F"/>
                </a:solidFill>
                <a:latin typeface="Arial Narrow"/>
                <a:ea typeface="+mn-ea"/>
                <a:cs typeface="+mn-cs"/>
              </a:rPr>
              <a:t>SolidWorks Simulation wird von Studenten, Konstrukteuren, Analyseexperten, Ingenieuren und anderen professionellen Anwendern zum Erstellen von sicheren, effizienten und wirtschaftlichen Konstruktionen verwendet.</a:t>
            </a: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871538" y="266700"/>
            <a:ext cx="7586662" cy="800100"/>
          </a:xfrm>
        </p:spPr>
        <p:txBody>
          <a:bodyPr/>
          <a:lstStyle/>
          <a:p>
            <a:pPr algn="l">
              <a:spcBef>
                <a:spcPct val="0"/>
              </a:spcBef>
              <a:spcAft>
                <a:spcPct val="0"/>
              </a:spcAft>
              <a:buNone/>
            </a:pPr>
            <a:r>
              <a:rPr lang="en-US" sz="3000" b="1" i="0">
                <a:solidFill>
                  <a:srgbClr val="4B575F"/>
                </a:solidFill>
                <a:latin typeface="Arial Narrow"/>
                <a:ea typeface="+mj-ea"/>
                <a:cs typeface="+mj-cs"/>
              </a:rPr>
              <a:t>Von-Mises-Spannung</a:t>
            </a:r>
          </a:p>
        </p:txBody>
      </p:sp>
      <p:sp>
        <p:nvSpPr>
          <p:cNvPr id="34819" name="Rectangle 3"/>
          <p:cNvSpPr>
            <a:spLocks noGrp="1" noChangeArrowheads="1"/>
          </p:cNvSpPr>
          <p:nvPr>
            <p:ph type="body" sz="half" idx="1"/>
          </p:nvPr>
        </p:nvSpPr>
        <p:spPr>
          <a:xfrm>
            <a:off x="381000" y="1143000"/>
            <a:ext cx="8534400" cy="2667000"/>
          </a:xfrm>
        </p:spPr>
        <p:txBody>
          <a:bodyPr/>
          <a:lstStyle/>
          <a:p>
            <a:pPr marL="342900" indent="-342900" algn="l">
              <a:spcBef>
                <a:spcPct val="20000"/>
              </a:spcBef>
              <a:spcAft>
                <a:spcPct val="0"/>
              </a:spcAft>
              <a:buClr>
                <a:srgbClr val="4B575F"/>
              </a:buClr>
              <a:buFont typeface="Wingdings"/>
              <a:buChar char="§"/>
            </a:pPr>
            <a:r>
              <a:rPr lang="de-CH" sz="2200" b="0" i="0">
                <a:solidFill>
                  <a:srgbClr val="4B575F"/>
                </a:solidFill>
                <a:latin typeface="Arial Narrow"/>
                <a:ea typeface="+mn-ea"/>
                <a:cs typeface="+mn-cs"/>
              </a:rPr>
              <a:t>Die von-Mises-Spannung ist eine positive skalare Zahl ohne Richtung. Sie beschreibt den Spannungszustand durch eine Zahl.</a:t>
            </a:r>
          </a:p>
          <a:p>
            <a:pPr marL="342900" indent="-342900" algn="l">
              <a:spcBef>
                <a:spcPct val="20000"/>
              </a:spcBef>
              <a:spcAft>
                <a:spcPct val="0"/>
              </a:spcAft>
              <a:buClr>
                <a:srgbClr val="4B575F"/>
              </a:buClr>
              <a:buFont typeface="Wingdings"/>
              <a:buChar char="§"/>
            </a:pPr>
            <a:r>
              <a:rPr lang="de-CH" sz="2200" b="0" i="0">
                <a:solidFill>
                  <a:srgbClr val="4B575F"/>
                </a:solidFill>
                <a:latin typeface="Arial Narrow"/>
                <a:ea typeface="+mn-ea"/>
                <a:cs typeface="+mn-cs"/>
              </a:rPr>
              <a:t>Viele Materialien versagen, wenn die von-Mises-Spannung einen bestimmten Wert überschreitet. </a:t>
            </a:r>
          </a:p>
          <a:p>
            <a:pPr marL="342900" indent="-342900" algn="l">
              <a:spcBef>
                <a:spcPct val="20000"/>
              </a:spcBef>
              <a:spcAft>
                <a:spcPct val="0"/>
              </a:spcAft>
              <a:buClr>
                <a:srgbClr val="4B575F"/>
              </a:buClr>
              <a:buFont typeface="Wingdings"/>
              <a:buChar char="§"/>
            </a:pPr>
            <a:r>
              <a:rPr lang="de-CH" sz="2200" b="0" i="0">
                <a:solidFill>
                  <a:srgbClr val="4B575F"/>
                </a:solidFill>
                <a:latin typeface="Arial Narrow"/>
                <a:ea typeface="+mn-ea"/>
                <a:cs typeface="+mn-cs"/>
              </a:rPr>
              <a:t>In Bezug auf Normal- und Schubspannungen wird die von-Mises-Spannung wie folgt dargestellt:</a:t>
            </a:r>
          </a:p>
        </p:txBody>
      </p:sp>
      <p:sp>
        <p:nvSpPr>
          <p:cNvPr id="34820" name="Text Box 4"/>
          <p:cNvSpPr txBox="1">
            <a:spLocks noChangeArrowheads="1"/>
          </p:cNvSpPr>
          <p:nvPr/>
        </p:nvSpPr>
        <p:spPr bwMode="auto">
          <a:xfrm>
            <a:off x="304800" y="5334000"/>
            <a:ext cx="8458200" cy="457200"/>
          </a:xfrm>
          <a:prstGeom prst="rect">
            <a:avLst/>
          </a:prstGeom>
          <a:noFill/>
          <a:ln w="9525">
            <a:noFill/>
            <a:miter lim="800000"/>
            <a:headEnd/>
            <a:tailEnd/>
          </a:ln>
        </p:spPr>
        <p:txBody>
          <a:bodyPr>
            <a:spAutoFit/>
          </a:bodyPr>
          <a:lstStyle/>
          <a:p>
            <a:pPr>
              <a:spcBef>
                <a:spcPct val="50000"/>
              </a:spcBef>
            </a:pPr>
            <a:endParaRPr lang="en-US"/>
          </a:p>
        </p:txBody>
      </p:sp>
      <p:pic>
        <p:nvPicPr>
          <p:cNvPr id="34821" name="Picture 5"/>
          <p:cNvPicPr>
            <a:picLocks noChangeAspect="1" noChangeArrowheads="1"/>
          </p:cNvPicPr>
          <p:nvPr/>
        </p:nvPicPr>
        <p:blipFill>
          <a:blip r:embed="rId2" cstate="print"/>
          <a:srcRect/>
          <a:stretch>
            <a:fillRect/>
          </a:stretch>
        </p:blipFill>
        <p:spPr bwMode="auto">
          <a:xfrm>
            <a:off x="685800" y="3473450"/>
            <a:ext cx="7924800" cy="869950"/>
          </a:xfrm>
          <a:prstGeom prst="rect">
            <a:avLst/>
          </a:prstGeom>
          <a:solidFill>
            <a:schemeClr val="accent1">
              <a:alpha val="78038"/>
            </a:schemeClr>
          </a:solidFill>
          <a:ln w="9525">
            <a:noFill/>
            <a:miter lim="800000"/>
            <a:headEnd/>
            <a:tailEnd/>
          </a:ln>
        </p:spPr>
      </p:pic>
      <p:sp>
        <p:nvSpPr>
          <p:cNvPr id="34822" name="Text Box 10"/>
          <p:cNvSpPr txBox="1">
            <a:spLocks noChangeArrowheads="1"/>
          </p:cNvSpPr>
          <p:nvPr/>
        </p:nvSpPr>
        <p:spPr bwMode="auto">
          <a:xfrm>
            <a:off x="457200" y="5334000"/>
            <a:ext cx="8001000" cy="457200"/>
          </a:xfrm>
          <a:prstGeom prst="rect">
            <a:avLst/>
          </a:prstGeom>
          <a:noFill/>
          <a:ln w="9525">
            <a:noFill/>
            <a:miter lim="800000"/>
            <a:headEnd/>
            <a:tailEnd/>
          </a:ln>
        </p:spPr>
        <p:txBody>
          <a:bodyPr>
            <a:spAutoFit/>
          </a:bodyPr>
          <a:lstStyle/>
          <a:p>
            <a:pPr>
              <a:spcBef>
                <a:spcPct val="50000"/>
              </a:spcBef>
            </a:pPr>
            <a:endParaRPr lang="en-US"/>
          </a:p>
        </p:txBody>
      </p:sp>
      <p:sp>
        <p:nvSpPr>
          <p:cNvPr id="22535" name="Text Box 11"/>
          <p:cNvSpPr txBox="1">
            <a:spLocks noChangeArrowheads="1"/>
          </p:cNvSpPr>
          <p:nvPr/>
        </p:nvSpPr>
        <p:spPr bwMode="auto">
          <a:xfrm>
            <a:off x="381000" y="4564609"/>
            <a:ext cx="8742218" cy="921791"/>
          </a:xfrm>
          <a:prstGeom prst="rect">
            <a:avLst/>
          </a:prstGeom>
          <a:noFill/>
          <a:ln>
            <a:noFill/>
          </a:ln>
          <a:extLst>
            <a:ext uri="{909E8E84-426E-40DD-AFC4-6F175D3DCCD1}"/>
            <a:ext uri="{91240B29-F687-4F45-9708-019B960494DF}"/>
          </a:extLst>
        </p:spPr>
        <p:txBody>
          <a:bodyPr wrap="square" rIns="36000">
            <a:spAutoFit/>
          </a:bodyPr>
          <a:lstStyle/>
          <a:p>
            <a:pPr algn="l">
              <a:lnSpc>
                <a:spcPct val="95000"/>
              </a:lnSpc>
              <a:spcBef>
                <a:spcPct val="50000"/>
              </a:spcBef>
              <a:buFont typeface="Wingdings"/>
              <a:buChar char="§"/>
            </a:pPr>
            <a:r>
              <a:rPr lang="de-CH" sz="2200" b="0" i="0">
                <a:solidFill>
                  <a:schemeClr val="tx1"/>
                </a:solidFill>
                <a:latin typeface="Arial"/>
                <a:ea typeface="+mn-ea"/>
                <a:cs typeface="+mn-cs"/>
              </a:rPr>
              <a:t> </a:t>
            </a:r>
            <a:r>
              <a:rPr lang="de-CH" sz="2200" b="0" i="0">
                <a:solidFill>
                  <a:schemeClr val="tx1"/>
                </a:solidFill>
                <a:latin typeface="Arial Narrow"/>
                <a:ea typeface="+mn-ea"/>
                <a:cs typeface="+mn-cs"/>
              </a:rPr>
              <a:t>In Bezug auf Hauptspannungen wird die von-Mises-Spannung wie folgt dargestellt:</a:t>
            </a:r>
          </a:p>
          <a:p>
            <a:pPr algn="l">
              <a:spcBef>
                <a:spcPct val="50000"/>
              </a:spcBef>
              <a:buNone/>
            </a:pPr>
            <a:endParaRPr lang="en-US" sz="2200" dirty="0"/>
          </a:p>
        </p:txBody>
      </p:sp>
      <p:pic>
        <p:nvPicPr>
          <p:cNvPr id="34824" name="Picture 12"/>
          <p:cNvPicPr>
            <a:picLocks noChangeAspect="1" noChangeArrowheads="1"/>
          </p:cNvPicPr>
          <p:nvPr/>
        </p:nvPicPr>
        <p:blipFill>
          <a:blip r:embed="rId3" cstate="print"/>
          <a:srcRect/>
          <a:stretch>
            <a:fillRect/>
          </a:stretch>
        </p:blipFill>
        <p:spPr bwMode="auto">
          <a:xfrm>
            <a:off x="1768475" y="5080000"/>
            <a:ext cx="5376863" cy="711200"/>
          </a:xfrm>
          <a:prstGeom prst="rect">
            <a:avLst/>
          </a:prstGeom>
          <a:solidFill>
            <a:schemeClr val="accent1">
              <a:alpha val="79999"/>
            </a:schemeClr>
          </a:solidFill>
          <a:ln w="9525">
            <a:noFill/>
            <a:miter lim="800000"/>
            <a:headEnd/>
            <a:tailEnd/>
          </a:ln>
        </p:spPr>
      </p:pic>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795338" y="266700"/>
            <a:ext cx="7586662" cy="800100"/>
          </a:xfrm>
        </p:spPr>
        <p:txBody>
          <a:bodyPr/>
          <a:lstStyle/>
          <a:p>
            <a:pPr algn="l">
              <a:spcBef>
                <a:spcPct val="0"/>
              </a:spcBef>
              <a:spcAft>
                <a:spcPct val="0"/>
              </a:spcAft>
              <a:buNone/>
            </a:pPr>
            <a:r>
              <a:rPr lang="en-US" sz="3000" b="1" i="0">
                <a:solidFill>
                  <a:srgbClr val="4B575F"/>
                </a:solidFill>
                <a:latin typeface="Arial Narrow"/>
                <a:ea typeface="+mj-ea"/>
                <a:cs typeface="+mj-cs"/>
              </a:rPr>
              <a:t>Spannungsintensität</a:t>
            </a:r>
          </a:p>
        </p:txBody>
      </p:sp>
      <p:sp>
        <p:nvSpPr>
          <p:cNvPr id="23555" name="Rectangle 8"/>
          <p:cNvSpPr>
            <a:spLocks noChangeArrowheads="1"/>
          </p:cNvSpPr>
          <p:nvPr/>
        </p:nvSpPr>
        <p:spPr bwMode="auto">
          <a:xfrm>
            <a:off x="304800" y="1371600"/>
            <a:ext cx="8229600" cy="10668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ct val="50000"/>
              </a:spcBef>
              <a:buFont typeface="Wingdings"/>
              <a:buChar char="§"/>
            </a:pPr>
            <a:r>
              <a:rPr lang="de-CH" sz="2400" b="0" i="0">
                <a:solidFill>
                  <a:schemeClr val="tx1"/>
                </a:solidFill>
                <a:latin typeface="Arial Narrow"/>
                <a:ea typeface="+mn-ea"/>
                <a:cs typeface="+mn-cs"/>
              </a:rPr>
              <a:t>Die Spannungsintensität (INT) ist definiert als die Differenz zwischen der größten und der kleinsten Hauptspannung:</a:t>
            </a:r>
          </a:p>
        </p:txBody>
      </p:sp>
      <p:sp>
        <p:nvSpPr>
          <p:cNvPr id="23556" name="Rectangle 11"/>
          <p:cNvSpPr>
            <a:spLocks noChangeArrowheads="1"/>
          </p:cNvSpPr>
          <p:nvPr/>
        </p:nvSpPr>
        <p:spPr bwMode="auto">
          <a:xfrm>
            <a:off x="304800" y="3200400"/>
            <a:ext cx="7696200" cy="6096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ct val="50000"/>
              </a:spcBef>
              <a:buFont typeface="Wingdings"/>
              <a:buChar char="§"/>
            </a:pPr>
            <a:r>
              <a:rPr lang="de-CH" sz="2400" b="0" i="0">
                <a:solidFill>
                  <a:schemeClr val="tx1"/>
                </a:solidFill>
                <a:latin typeface="Arial Narrow"/>
                <a:ea typeface="+mn-ea"/>
                <a:cs typeface="+mn-cs"/>
              </a:rPr>
              <a:t>Die Spannungsintensität ist doppelt so groß wie die maximale Schubspannung.</a:t>
            </a:r>
          </a:p>
        </p:txBody>
      </p:sp>
      <p:sp>
        <p:nvSpPr>
          <p:cNvPr id="35845" name="Text Box 16"/>
          <p:cNvSpPr txBox="1">
            <a:spLocks noChangeArrowheads="1"/>
          </p:cNvSpPr>
          <p:nvPr/>
        </p:nvSpPr>
        <p:spPr bwMode="auto">
          <a:xfrm>
            <a:off x="3200400" y="2362200"/>
            <a:ext cx="1905000" cy="396875"/>
          </a:xfrm>
          <a:prstGeom prst="rect">
            <a:avLst/>
          </a:prstGeom>
          <a:solidFill>
            <a:schemeClr val="accent1">
              <a:alpha val="50195"/>
            </a:schemeClr>
          </a:solidFill>
          <a:ln w="9525">
            <a:noFill/>
            <a:miter lim="800000"/>
            <a:headEnd/>
            <a:tailEnd/>
          </a:ln>
        </p:spPr>
        <p:txBody>
          <a:bodyPr>
            <a:spAutoFit/>
          </a:bodyPr>
          <a:lstStyle/>
          <a:p>
            <a:pPr algn="ctr">
              <a:spcBef>
                <a:spcPct val="50000"/>
              </a:spcBef>
              <a:buNone/>
            </a:pPr>
            <a:r>
              <a:rPr lang="de-CH" sz="2000" b="0" i="0">
                <a:solidFill>
                  <a:schemeClr val="tx1"/>
                </a:solidFill>
                <a:latin typeface="Arial"/>
                <a:ea typeface="+mn-ea"/>
                <a:cs typeface="+mn-cs"/>
              </a:rPr>
              <a:t>INT = P1 – P3</a:t>
            </a:r>
            <a:endParaRPr lang="en-US" sz="2000" dirty="0"/>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Schritte zum Ausführen einer Analyse</a:t>
            </a:r>
          </a:p>
        </p:txBody>
      </p:sp>
      <p:sp>
        <p:nvSpPr>
          <p:cNvPr id="36867" name="Rectangle 3"/>
          <p:cNvSpPr>
            <a:spLocks noGrp="1" noChangeArrowheads="1"/>
          </p:cNvSpPr>
          <p:nvPr>
            <p:ph idx="1"/>
          </p:nvPr>
        </p:nvSpPr>
        <p:spPr/>
        <p:txBody>
          <a:bodyPr/>
          <a:lstStyle/>
          <a:p>
            <a:pPr marL="533370" indent="-533370" algn="l">
              <a:spcBef>
                <a:spcPct val="20000"/>
              </a:spcBef>
              <a:spcAft>
                <a:spcPct val="0"/>
              </a:spcAft>
              <a:buClr>
                <a:srgbClr val="4B575F"/>
              </a:buClr>
              <a:buFontTx/>
              <a:buAutoNum type="arabicPeriod"/>
            </a:pPr>
            <a:r>
              <a:rPr lang="de-CH" sz="2400" b="0" i="0">
                <a:solidFill>
                  <a:srgbClr val="4B575F"/>
                </a:solidFill>
                <a:latin typeface="Arial Narrow"/>
                <a:ea typeface="+mn-ea"/>
                <a:cs typeface="+mn-cs"/>
              </a:rPr>
              <a:t>Erstellen einer Studie zur Bestimmung der Art der Analyse.</a:t>
            </a:r>
          </a:p>
          <a:p>
            <a:pPr marL="533370" indent="-533370" algn="l">
              <a:spcBef>
                <a:spcPct val="20000"/>
              </a:spcBef>
              <a:spcAft>
                <a:spcPct val="0"/>
              </a:spcAft>
              <a:buClr>
                <a:srgbClr val="4B575F"/>
              </a:buClr>
              <a:buFontTx/>
              <a:buAutoNum type="arabicPeriod"/>
            </a:pPr>
            <a:r>
              <a:rPr lang="de-CH" sz="2400" b="0" i="0">
                <a:solidFill>
                  <a:srgbClr val="4B575F"/>
                </a:solidFill>
                <a:latin typeface="Arial Narrow"/>
                <a:ea typeface="+mn-ea"/>
                <a:cs typeface="+mn-cs"/>
              </a:rPr>
              <a:t>Festlegen des Materials für jede Komponente.</a:t>
            </a:r>
          </a:p>
          <a:p>
            <a:pPr marL="533370" indent="-533370" algn="l">
              <a:spcBef>
                <a:spcPct val="20000"/>
              </a:spcBef>
              <a:spcAft>
                <a:spcPct val="0"/>
              </a:spcAft>
              <a:buClr>
                <a:srgbClr val="4B575F"/>
              </a:buClr>
              <a:buFontTx/>
              <a:buAutoNum type="arabicPeriod"/>
            </a:pPr>
            <a:r>
              <a:rPr lang="de-CH" sz="2400" b="0" i="0">
                <a:solidFill>
                  <a:srgbClr val="4B575F"/>
                </a:solidFill>
                <a:latin typeface="Arial Narrow"/>
                <a:ea typeface="+mn-ea"/>
                <a:cs typeface="+mn-cs"/>
              </a:rPr>
              <a:t>Anwenden von Lagern und Lasten.</a:t>
            </a:r>
          </a:p>
          <a:p>
            <a:pPr marL="533370" indent="-533370" algn="l">
              <a:spcBef>
                <a:spcPct val="20000"/>
              </a:spcBef>
              <a:spcAft>
                <a:spcPct val="0"/>
              </a:spcAft>
              <a:buClr>
                <a:srgbClr val="4B575F"/>
              </a:buClr>
              <a:buFontTx/>
              <a:buAutoNum type="arabicPeriod"/>
            </a:pPr>
            <a:r>
              <a:rPr lang="de-CH" sz="2400" b="0" i="0">
                <a:solidFill>
                  <a:srgbClr val="4B575F"/>
                </a:solidFill>
                <a:latin typeface="Arial Narrow"/>
                <a:ea typeface="+mn-ea"/>
                <a:cs typeface="+mn-cs"/>
              </a:rPr>
              <a:t>Vernetzen des Modells. Dieser Schritt erfolgt automatisch. Dabei unterteilt das Programm das Modell in kleinere Einheiten.</a:t>
            </a:r>
          </a:p>
          <a:p>
            <a:pPr marL="533370" indent="-533370" algn="l">
              <a:spcBef>
                <a:spcPct val="20000"/>
              </a:spcBef>
              <a:spcAft>
                <a:spcPct val="0"/>
              </a:spcAft>
              <a:buClr>
                <a:srgbClr val="4B575F"/>
              </a:buClr>
              <a:buFontTx/>
              <a:buAutoNum type="arabicPeriod"/>
            </a:pPr>
            <a:r>
              <a:rPr lang="de-CH" sz="2400" b="0" i="0">
                <a:solidFill>
                  <a:srgbClr val="4B575F"/>
                </a:solidFill>
                <a:latin typeface="Arial Narrow"/>
                <a:ea typeface="+mn-ea"/>
                <a:cs typeface="+mn-cs"/>
              </a:rPr>
              <a:t>Ausführen der Analyse.</a:t>
            </a:r>
          </a:p>
          <a:p>
            <a:pPr marL="533370" indent="-533370" algn="l">
              <a:spcBef>
                <a:spcPct val="20000"/>
              </a:spcBef>
              <a:spcAft>
                <a:spcPct val="0"/>
              </a:spcAft>
              <a:buClr>
                <a:srgbClr val="4B575F"/>
              </a:buClr>
              <a:buFontTx/>
              <a:buAutoNum type="arabicPeriod"/>
            </a:pPr>
            <a:r>
              <a:rPr lang="de-CH" sz="2400" b="0" i="0">
                <a:solidFill>
                  <a:srgbClr val="4B575F"/>
                </a:solidFill>
                <a:latin typeface="Arial Narrow"/>
                <a:ea typeface="+mn-ea"/>
                <a:cs typeface="+mn-cs"/>
              </a:rPr>
              <a:t>Darstellung der Ergebnisse.</a:t>
            </a:r>
          </a:p>
          <a:p>
            <a:pPr marL="806409" lvl="1" indent="-457200" algn="l">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Die Schritte 2, 3 und 4 können in beliebiger Reihenfolge ausgeführt werden.</a:t>
            </a:r>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Erstellen einer Studie</a:t>
            </a:r>
          </a:p>
        </p:txBody>
      </p:sp>
      <p:sp>
        <p:nvSpPr>
          <p:cNvPr id="37891" name="Rectangle 3"/>
          <p:cNvSpPr>
            <a:spLocks noGrp="1" noChangeArrowheads="1"/>
          </p:cNvSpPr>
          <p:nvPr>
            <p:ph idx="1"/>
          </p:nvPr>
        </p:nvSpPr>
        <p:spPr>
          <a:xfrm>
            <a:off x="201613" y="1649413"/>
            <a:ext cx="5740400" cy="4157662"/>
          </a:xfrm>
        </p:spPr>
        <p:txBody>
          <a:bodyPr/>
          <a:lstStyle/>
          <a:p>
            <a:pPr marL="342900" indent="-342900" algn="l">
              <a:lnSpc>
                <a:spcPct val="90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Der erste Schritt beim Ausführen einer Analyse mit SolidWorks Simulation besteht im Erstellen einer Studie.</a:t>
            </a:r>
          </a:p>
          <a:p>
            <a:pPr marL="342900" indent="-342900" algn="l">
              <a:lnSpc>
                <a:spcPct val="90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Eine Studie simuliert einen Testfall oder ein Was-wäre-wenn-Szenario. Über die Studie werden Analyseziel (Typ), Materialien, Lager und Lasten definiert. </a:t>
            </a:r>
          </a:p>
          <a:p>
            <a:pPr marL="342900" indent="-342900" algn="l">
              <a:lnSpc>
                <a:spcPct val="90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Es können mehrere Studien erstellt werden; die Ergebnisse jeder Studie können jederzeit dargestellt werden.</a:t>
            </a:r>
          </a:p>
        </p:txBody>
      </p:sp>
      <p:pic>
        <p:nvPicPr>
          <p:cNvPr id="37892" name="Picture 6"/>
          <p:cNvPicPr>
            <a:picLocks noChangeAspect="1" noChangeArrowheads="1"/>
          </p:cNvPicPr>
          <p:nvPr/>
        </p:nvPicPr>
        <p:blipFill>
          <a:blip r:embed="rId2" cstate="print"/>
          <a:srcRect/>
          <a:stretch>
            <a:fillRect/>
          </a:stretch>
        </p:blipFill>
        <p:spPr bwMode="auto">
          <a:xfrm>
            <a:off x="6172200" y="1524000"/>
            <a:ext cx="1838325" cy="4600575"/>
          </a:xfrm>
          <a:prstGeom prst="rect">
            <a:avLst/>
          </a:prstGeom>
          <a:noFill/>
          <a:ln w="9525">
            <a:noFill/>
            <a:miter lim="800000"/>
            <a:headEnd/>
            <a:tailEnd/>
          </a:ln>
        </p:spPr>
      </p:pic>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Festlegen der Materialien</a:t>
            </a:r>
          </a:p>
        </p:txBody>
      </p:sp>
      <p:sp>
        <p:nvSpPr>
          <p:cNvPr id="38915" name="Rectangle 3"/>
          <p:cNvSpPr>
            <a:spLocks noGrp="1" noChangeArrowheads="1"/>
          </p:cNvSpPr>
          <p:nvPr>
            <p:ph idx="1"/>
          </p:nvPr>
        </p:nvSpPr>
        <p:spPr>
          <a:xfrm>
            <a:off x="228600" y="2057400"/>
            <a:ext cx="4495800" cy="2514600"/>
          </a:xfrm>
        </p:spPr>
        <p:txBody>
          <a:bodyPr/>
          <a:lstStyle/>
          <a:p>
            <a:pPr marL="342900" indent="-342900" algn="l">
              <a:lnSpc>
                <a:spcPct val="85000"/>
              </a:lnSpc>
              <a:spcBef>
                <a:spcPct val="20000"/>
              </a:spcBef>
              <a:spcAft>
                <a:spcPct val="0"/>
              </a:spcAft>
              <a:buClr>
                <a:srgbClr val="4B575F"/>
              </a:buClr>
              <a:buFont typeface="Wingdings"/>
              <a:buChar char="§"/>
            </a:pPr>
            <a:r>
              <a:rPr lang="de-CH" sz="2200" b="0" i="0">
                <a:solidFill>
                  <a:srgbClr val="4B575F"/>
                </a:solidFill>
                <a:latin typeface="Arial Narrow"/>
                <a:ea typeface="+mn-ea"/>
                <a:cs typeface="+mn-cs"/>
              </a:rPr>
              <a:t>Das Material kann aus der Bibliothek ausgewählt werden, oder Materialeigenschaften können manuell festgelegt werden. </a:t>
            </a:r>
          </a:p>
          <a:p>
            <a:pPr marL="342900" indent="-342900" algn="l">
              <a:lnSpc>
                <a:spcPct val="85000"/>
              </a:lnSpc>
              <a:spcBef>
                <a:spcPct val="20000"/>
              </a:spcBef>
              <a:spcAft>
                <a:spcPct val="0"/>
              </a:spcAft>
              <a:buFont typeface="Wingdings"/>
              <a:buChar char="§"/>
            </a:pPr>
            <a:endParaRPr lang="en-US" sz="1500" smtClean="0"/>
          </a:p>
          <a:p>
            <a:pPr marL="342900" indent="-342900" algn="l">
              <a:lnSpc>
                <a:spcPct val="85000"/>
              </a:lnSpc>
              <a:spcBef>
                <a:spcPct val="20000"/>
              </a:spcBef>
              <a:spcAft>
                <a:spcPct val="0"/>
              </a:spcAft>
              <a:buClr>
                <a:srgbClr val="4B575F"/>
              </a:buClr>
              <a:buFont typeface="Wingdings"/>
              <a:buChar char="§"/>
            </a:pPr>
            <a:r>
              <a:rPr lang="de-CH" sz="2200" b="0" i="0">
                <a:solidFill>
                  <a:srgbClr val="4B575F"/>
                </a:solidFill>
                <a:latin typeface="Arial Narrow"/>
                <a:ea typeface="+mn-ea"/>
                <a:cs typeface="+mn-cs"/>
              </a:rPr>
              <a:t>Es können auch eigene Materialeigenschaften hinzugefügt werden, um eine benutzerdefinierte Materialbibliothek zu erstellen.</a:t>
            </a:r>
          </a:p>
        </p:txBody>
      </p:sp>
      <p:pic>
        <p:nvPicPr>
          <p:cNvPr id="38916" name="Picture 4"/>
          <p:cNvPicPr>
            <a:picLocks noChangeAspect="1" noChangeArrowheads="1"/>
          </p:cNvPicPr>
          <p:nvPr/>
        </p:nvPicPr>
        <p:blipFill>
          <a:blip r:embed="rId2" cstate="print"/>
          <a:srcRect/>
          <a:stretch>
            <a:fillRect/>
          </a:stretch>
        </p:blipFill>
        <p:spPr bwMode="auto">
          <a:xfrm>
            <a:off x="4800600" y="1752600"/>
            <a:ext cx="3886200" cy="2989263"/>
          </a:xfrm>
          <a:prstGeom prst="rect">
            <a:avLst/>
          </a:prstGeom>
          <a:noFill/>
          <a:ln w="9525">
            <a:noFill/>
            <a:miter lim="800000"/>
            <a:headEnd/>
            <a:tailEnd/>
          </a:ln>
        </p:spPr>
      </p:pic>
      <p:sp>
        <p:nvSpPr>
          <p:cNvPr id="26629" name="Rectangle 5"/>
          <p:cNvSpPr>
            <a:spLocks noChangeArrowheads="1"/>
          </p:cNvSpPr>
          <p:nvPr/>
        </p:nvSpPr>
        <p:spPr bwMode="auto">
          <a:xfrm>
            <a:off x="228600" y="1219200"/>
            <a:ext cx="8610600" cy="5334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ct val="50000"/>
              </a:spcBef>
              <a:buFont typeface="Wingdings"/>
              <a:buChar char="§"/>
            </a:pPr>
            <a:r>
              <a:rPr lang="de-CH" sz="2200" b="0" i="0">
                <a:solidFill>
                  <a:schemeClr val="tx1"/>
                </a:solidFill>
                <a:latin typeface="Arial Narrow"/>
                <a:ea typeface="+mn-ea"/>
                <a:cs typeface="+mn-cs"/>
              </a:rPr>
              <a:t>Die Ergebnisse sind vom Material, das für jede Komponente verwendet wird, abhängig.</a:t>
            </a:r>
          </a:p>
        </p:txBody>
      </p:sp>
      <p:sp>
        <p:nvSpPr>
          <p:cNvPr id="26630" name="Rectangle 6"/>
          <p:cNvSpPr>
            <a:spLocks noChangeArrowheads="1"/>
          </p:cNvSpPr>
          <p:nvPr/>
        </p:nvSpPr>
        <p:spPr bwMode="auto">
          <a:xfrm>
            <a:off x="152400" y="4800600"/>
            <a:ext cx="8534400" cy="1524000"/>
          </a:xfrm>
          <a:prstGeom prst="rect">
            <a:avLst/>
          </a:prstGeom>
          <a:noFill/>
          <a:ln>
            <a:noFill/>
          </a:ln>
          <a:extLst>
            <a:ext uri="{909E8E84-426E-40DD-AFC4-6F175D3DCCD1}"/>
            <a:ext uri="{91240B29-F687-4F45-9708-019B960494DF}"/>
          </a:extLst>
        </p:spPr>
        <p:txBody>
          <a:bodyPr/>
          <a:lstStyle/>
          <a:p>
            <a:pPr marL="234909" indent="-234909" algn="l">
              <a:lnSpc>
                <a:spcPct val="85000"/>
              </a:lnSpc>
              <a:spcBef>
                <a:spcPct val="50000"/>
              </a:spcBef>
              <a:buFont typeface="Wingdings"/>
              <a:buChar char="§"/>
            </a:pPr>
            <a:r>
              <a:rPr lang="de-CH" sz="2200" b="0" i="0">
                <a:solidFill>
                  <a:schemeClr val="tx1"/>
                </a:solidFill>
                <a:latin typeface="Arial Narrow"/>
                <a:ea typeface="+mn-ea"/>
                <a:cs typeface="+mn-cs"/>
              </a:rPr>
              <a:t>Materialien können isotrop oder orthotrop sein. Isotrope Materialien weisen die gleichen Eigenschaften in alle Richtungen auf. Orthotrope Materialien weisen unterschiedliche Eigenschaften in unterschiedliche Richtungen auf (z. B. Holz).</a:t>
            </a: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Festlegen von Lagern und Lasten</a:t>
            </a:r>
          </a:p>
        </p:txBody>
      </p:sp>
      <p:sp>
        <p:nvSpPr>
          <p:cNvPr id="39939" name="Rectangle 4"/>
          <p:cNvSpPr>
            <a:spLocks noGrp="1" noChangeArrowheads="1"/>
          </p:cNvSpPr>
          <p:nvPr>
            <p:ph idx="1"/>
          </p:nvPr>
        </p:nvSpPr>
        <p:spPr>
          <a:xfrm>
            <a:off x="304800" y="2209800"/>
            <a:ext cx="5715000" cy="2819400"/>
          </a:xfrm>
        </p:spPr>
        <p:txBody>
          <a:bodyPr/>
          <a:lstStyle/>
          <a:p>
            <a:pPr marL="342900" indent="-342900" algn="l">
              <a:lnSpc>
                <a:spcPct val="85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Zum Unterbinden einer Starrkörperbewegung müssen geeignete Lager angewendet werden.</a:t>
            </a:r>
          </a:p>
          <a:p>
            <a:pPr marL="342900" indent="-342900" algn="l">
              <a:lnSpc>
                <a:spcPct val="85000"/>
              </a:lnSpc>
              <a:spcBef>
                <a:spcPct val="20000"/>
              </a:spcBef>
              <a:spcAft>
                <a:spcPct val="0"/>
              </a:spcAft>
              <a:buFont typeface="Wingdings"/>
              <a:buChar char="§"/>
            </a:pPr>
            <a:endParaRPr lang="en-US" smtClean="0"/>
          </a:p>
          <a:p>
            <a:pPr marL="342900" indent="-342900" algn="l">
              <a:lnSpc>
                <a:spcPct val="85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Zu Lasten zählen Kräfte, Druck, Drehmoment, Zentrifugal- und Gravitationsverschiebungen sowie angewendete Verschiebungen ungleich null und thermische Lasten. Sonderoptionen für Auflager- und Remote-Kräfte sind ebenfalls verfügbar.</a:t>
            </a:r>
          </a:p>
        </p:txBody>
      </p:sp>
      <p:sp>
        <p:nvSpPr>
          <p:cNvPr id="27652" name="Rectangle 8"/>
          <p:cNvSpPr>
            <a:spLocks noChangeArrowheads="1"/>
          </p:cNvSpPr>
          <p:nvPr/>
        </p:nvSpPr>
        <p:spPr bwMode="auto">
          <a:xfrm>
            <a:off x="304800" y="1066800"/>
            <a:ext cx="8763000" cy="12954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ct val="50000"/>
              </a:spcBef>
              <a:buFont typeface="Wingdings"/>
              <a:buChar char="§"/>
            </a:pPr>
            <a:r>
              <a:rPr lang="de-CH" sz="2400" b="0" i="0">
                <a:solidFill>
                  <a:schemeClr val="tx1"/>
                </a:solidFill>
                <a:latin typeface="Arial Narrow"/>
                <a:ea typeface="+mn-ea"/>
                <a:cs typeface="+mn-cs"/>
              </a:rPr>
              <a:t>Lager definieren, auf welche Weise ein Modell gestützt wird. Ein Körper, der nicht gelagert ist, kann sich unbegrenzt als Starrkörper bewegen.</a:t>
            </a:r>
          </a:p>
        </p:txBody>
      </p:sp>
      <p:pic>
        <p:nvPicPr>
          <p:cNvPr id="39941" name="Picture 9"/>
          <p:cNvPicPr>
            <a:picLocks noChangeAspect="1" noChangeArrowheads="1"/>
          </p:cNvPicPr>
          <p:nvPr/>
        </p:nvPicPr>
        <p:blipFill>
          <a:blip r:embed="rId2" cstate="print"/>
          <a:srcRect/>
          <a:stretch>
            <a:fillRect/>
          </a:stretch>
        </p:blipFill>
        <p:spPr bwMode="auto">
          <a:xfrm>
            <a:off x="6086475" y="2286000"/>
            <a:ext cx="2447925" cy="3095625"/>
          </a:xfrm>
          <a:prstGeom prst="rect">
            <a:avLst/>
          </a:prstGeom>
          <a:noFill/>
          <a:ln w="9525">
            <a:noFill/>
            <a:miter lim="800000"/>
            <a:headEnd/>
            <a:tailEnd/>
          </a:ln>
        </p:spPr>
      </p:pic>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Vernetzung</a:t>
            </a:r>
          </a:p>
        </p:txBody>
      </p:sp>
      <p:sp>
        <p:nvSpPr>
          <p:cNvPr id="40963" name="Rectangle 4"/>
          <p:cNvSpPr>
            <a:spLocks noGrp="1" noChangeArrowheads="1"/>
          </p:cNvSpPr>
          <p:nvPr>
            <p:ph idx="1"/>
          </p:nvPr>
        </p:nvSpPr>
        <p:spPr>
          <a:xfrm>
            <a:off x="201613" y="1296988"/>
            <a:ext cx="6503987" cy="4862512"/>
          </a:xfrm>
        </p:spPr>
        <p:txBody>
          <a:bodyPr/>
          <a:lstStyle/>
          <a:p>
            <a:pPr marL="342900" indent="-342900" algn="l">
              <a:spcBef>
                <a:spcPct val="20000"/>
              </a:spcBef>
              <a:spcAft>
                <a:spcPct val="0"/>
              </a:spcAft>
              <a:buClr>
                <a:srgbClr val="4B575F"/>
              </a:buClr>
              <a:buFont typeface="Wingdings"/>
              <a:buChar char="§"/>
            </a:pPr>
            <a:r>
              <a:rPr lang="de-CH" sz="2200" b="0" i="0">
                <a:solidFill>
                  <a:srgbClr val="4B575F"/>
                </a:solidFill>
                <a:latin typeface="Arial Narrow"/>
                <a:ea typeface="+mn-ea"/>
                <a:cs typeface="+mn-cs"/>
              </a:rPr>
              <a:t>Durch die Vernetzung wird das Modell für die mathematische Simulation in kleinere Einheiten, die als Elemente bezeichnet werden, unterteilt.</a:t>
            </a:r>
          </a:p>
          <a:p>
            <a:pPr marL="342900" indent="-342900" algn="l">
              <a:spcBef>
                <a:spcPct val="20000"/>
              </a:spcBef>
              <a:spcAft>
                <a:spcPct val="0"/>
              </a:spcAft>
              <a:buClr>
                <a:srgbClr val="4B575F"/>
              </a:buClr>
              <a:buFont typeface="Wingdings"/>
              <a:buChar char="§"/>
            </a:pPr>
            <a:r>
              <a:rPr lang="de-CH" sz="2200" b="0" i="0">
                <a:solidFill>
                  <a:srgbClr val="4B575F"/>
                </a:solidFill>
                <a:latin typeface="Arial Narrow"/>
                <a:ea typeface="+mn-ea"/>
                <a:cs typeface="+mn-cs"/>
              </a:rPr>
              <a:t>Je kleiner die Einheiten, desto genauer die Ergebnisse und desto mehr Computer-Ressourcen werden benötigt</a:t>
            </a:r>
            <a:r>
              <a:rPr lang="de-CH" sz="2200" i="0">
                <a:solidFill>
                  <a:srgbClr val="4B575F"/>
                </a:solidFill>
                <a:latin typeface="Arial Narrow"/>
                <a:ea typeface="+mn-ea"/>
                <a:cs typeface="+mn-cs"/>
              </a:rPr>
              <a:t>.</a:t>
            </a:r>
          </a:p>
          <a:p>
            <a:pPr marL="342900" indent="-342900" algn="l">
              <a:spcBef>
                <a:spcPct val="20000"/>
              </a:spcBef>
              <a:spcAft>
                <a:spcPct val="0"/>
              </a:spcAft>
              <a:buClr>
                <a:srgbClr val="4B575F"/>
              </a:buClr>
              <a:buFont typeface="Wingdings"/>
              <a:buChar char="§"/>
            </a:pPr>
            <a:r>
              <a:rPr lang="de-CH" sz="2200" b="0" i="0">
                <a:solidFill>
                  <a:srgbClr val="4B575F"/>
                </a:solidFill>
                <a:latin typeface="Arial Narrow"/>
                <a:ea typeface="+mn-ea"/>
                <a:cs typeface="+mn-cs"/>
              </a:rPr>
              <a:t>Das Programm empfiehlt eine durchschnittliche globale Elementgröße für die Vernetzung. Dies ist die durchschnittliche Länge einer Elementseite.</a:t>
            </a:r>
          </a:p>
          <a:p>
            <a:pPr marL="342900" indent="-342900" algn="l">
              <a:spcBef>
                <a:spcPct val="20000"/>
              </a:spcBef>
              <a:spcAft>
                <a:spcPct val="0"/>
              </a:spcAft>
              <a:buClr>
                <a:srgbClr val="4B575F"/>
              </a:buClr>
              <a:buFont typeface="Wingdings"/>
              <a:buChar char="§"/>
            </a:pPr>
            <a:r>
              <a:rPr lang="de-CH" sz="2200" b="0" i="0">
                <a:solidFill>
                  <a:srgbClr val="4B575F"/>
                </a:solidFill>
                <a:latin typeface="Arial Narrow"/>
                <a:ea typeface="+mn-ea"/>
                <a:cs typeface="+mn-cs"/>
              </a:rPr>
              <a:t>In kritischen Bereichen (konzentrierte Lasten, unregelmäßige Geometrie) kann die </a:t>
            </a:r>
            <a:r>
              <a:rPr lang="de-CH" sz="2200" b="0" i="0">
                <a:solidFill>
                  <a:srgbClr val="EF8B2B"/>
                </a:solidFill>
                <a:latin typeface="Arial Narrow"/>
                <a:ea typeface="+mn-ea"/>
                <a:cs typeface="+mn-cs"/>
              </a:rPr>
              <a:t>Vernetzungssteuerung</a:t>
            </a:r>
            <a:r>
              <a:rPr lang="de-CH" sz="2200" b="0" i="0">
                <a:solidFill>
                  <a:srgbClr val="315273"/>
                </a:solidFill>
                <a:latin typeface="Arial Narrow"/>
                <a:ea typeface="+mn-ea"/>
                <a:cs typeface="+mn-cs"/>
              </a:rPr>
              <a:t> </a:t>
            </a:r>
            <a:r>
              <a:rPr lang="de-CH" sz="2200" b="0" i="0">
                <a:solidFill>
                  <a:srgbClr val="4B575F"/>
                </a:solidFill>
                <a:latin typeface="Arial Narrow"/>
                <a:ea typeface="+mn-ea"/>
                <a:cs typeface="+mn-cs"/>
              </a:rPr>
              <a:t>angewendet werden, um die Elementgröße zu verringern und die Genauigkeit der Ergebnisse zu verbessern.</a:t>
            </a:r>
          </a:p>
        </p:txBody>
      </p:sp>
      <p:pic>
        <p:nvPicPr>
          <p:cNvPr id="40964" name="Picture 7"/>
          <p:cNvPicPr>
            <a:picLocks noChangeAspect="1" noChangeArrowheads="1"/>
          </p:cNvPicPr>
          <p:nvPr/>
        </p:nvPicPr>
        <p:blipFill>
          <a:blip r:embed="rId2" cstate="print"/>
          <a:srcRect/>
          <a:stretch>
            <a:fillRect/>
          </a:stretch>
        </p:blipFill>
        <p:spPr bwMode="auto">
          <a:xfrm>
            <a:off x="6796088" y="4038600"/>
            <a:ext cx="2065337" cy="2133600"/>
          </a:xfrm>
          <a:prstGeom prst="rect">
            <a:avLst/>
          </a:prstGeom>
          <a:noFill/>
          <a:ln w="9525">
            <a:noFill/>
            <a:miter lim="800000"/>
            <a:headEnd/>
            <a:tailEnd/>
          </a:ln>
        </p:spPr>
      </p:pic>
      <p:pic>
        <p:nvPicPr>
          <p:cNvPr id="40965" name="Picture 8"/>
          <p:cNvPicPr>
            <a:picLocks noChangeAspect="1" noChangeArrowheads="1"/>
          </p:cNvPicPr>
          <p:nvPr/>
        </p:nvPicPr>
        <p:blipFill>
          <a:blip r:embed="rId3" cstate="print"/>
          <a:srcRect/>
          <a:stretch>
            <a:fillRect/>
          </a:stretch>
        </p:blipFill>
        <p:spPr bwMode="auto">
          <a:xfrm>
            <a:off x="6756400" y="1066800"/>
            <a:ext cx="2095500" cy="2876550"/>
          </a:xfrm>
          <a:prstGeom prst="rect">
            <a:avLst/>
          </a:prstGeom>
          <a:noFill/>
          <a:ln w="9525">
            <a:noFill/>
            <a:miter lim="800000"/>
            <a:headEnd/>
            <a:tailEnd/>
          </a:ln>
        </p:spPr>
      </p:pic>
      <p:sp>
        <p:nvSpPr>
          <p:cNvPr id="7" name="TextBox 6"/>
          <p:cNvSpPr txBox="1"/>
          <p:nvPr/>
        </p:nvSpPr>
        <p:spPr>
          <a:xfrm>
            <a:off x="6677025" y="5741194"/>
            <a:ext cx="838200" cy="307777"/>
          </a:xfrm>
          <a:prstGeom prst="rect">
            <a:avLst/>
          </a:prstGeom>
          <a:solidFill>
            <a:schemeClr val="bg1"/>
          </a:solidFill>
        </p:spPr>
        <p:txBody>
          <a:bodyPr wrap="square" lIns="0" tIns="0" rIns="0" bIns="0" rtlCol="0">
            <a:spAutoFit/>
          </a:bodyPr>
          <a:lstStyle/>
          <a:p>
            <a:pPr algn="r">
              <a:buNone/>
            </a:pPr>
            <a:r>
              <a:rPr lang="de-CH" sz="1000" b="0" i="0">
                <a:solidFill>
                  <a:srgbClr val="000000"/>
                </a:solidFill>
                <a:latin typeface="Arial"/>
                <a:ea typeface="+mn-ea"/>
                <a:cs typeface="+mn-cs"/>
              </a:rPr>
              <a:t>Globale Größe (Durchschnitt)</a:t>
            </a:r>
            <a:endParaRPr lang="nl-NL" sz="1000" dirty="0">
              <a:solidFill>
                <a:schemeClr val="tx2"/>
              </a:solidFill>
            </a:endParaRPr>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Vernetzungstypen</a:t>
            </a:r>
          </a:p>
        </p:txBody>
      </p:sp>
      <p:sp>
        <p:nvSpPr>
          <p:cNvPr id="41987" name="Rectangle 3"/>
          <p:cNvSpPr>
            <a:spLocks noGrp="1" noChangeArrowheads="1"/>
          </p:cNvSpPr>
          <p:nvPr>
            <p:ph idx="1"/>
          </p:nvPr>
        </p:nvSpPr>
        <p:spPr>
          <a:xfrm>
            <a:off x="304800" y="1600200"/>
            <a:ext cx="8839200" cy="4191000"/>
          </a:xfrm>
        </p:spPr>
        <p:txBody>
          <a:bodyPr/>
          <a:lstStyle/>
          <a:p>
            <a:pPr marL="342900" indent="-342900" algn="l">
              <a:lnSpc>
                <a:spcPct val="90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Der Vernetzungstyp wird beim Erstellen der Studie ausgewählt. Folgende Typen stehen zur Auswahl: Volumenkörpervernetzung, Schalenvernetzung mit Mittelflächen, Schalenvernetzung mit Oberflächen, gemischtes Netz und Balkennetz.</a:t>
            </a:r>
          </a:p>
          <a:p>
            <a:pPr marL="342900" indent="-342900" algn="l">
              <a:lnSpc>
                <a:spcPct val="85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Die Volumenkörpervernetzung wird für voluminöse Modelle verwendet.</a:t>
            </a:r>
          </a:p>
          <a:p>
            <a:pPr marL="342900" indent="-342900" algn="l">
              <a:lnSpc>
                <a:spcPct val="85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Die Schalenvernetzung mit Mittelflächen wird für dünne, einfache Modelle mit konstanter Stärke verwendet.</a:t>
            </a:r>
          </a:p>
          <a:p>
            <a:pPr marL="342900" indent="-342900" algn="l">
              <a:lnSpc>
                <a:spcPct val="85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Die Schalenvernetzung mit Oberflächen wird zum Erstellen von Schalen mit unterschiedlichen Stärken und Materialien auf ausgewählten Flächen verwendet.</a:t>
            </a:r>
          </a:p>
          <a:p>
            <a:pPr marL="342900" indent="-342900" algn="l">
              <a:lnSpc>
                <a:spcPct val="85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Das gemischte Netz wird verwendet, wenn voluminöse und dünne Körper innerhalb ein und desselben Modells kombiniert werden.</a:t>
            </a:r>
          </a:p>
          <a:p>
            <a:pPr marL="342900" indent="-342900" algn="l">
              <a:lnSpc>
                <a:spcPct val="85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Das Balkennetz wird zum Modellieren von Strukturbauteilen verwendet.</a:t>
            </a:r>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Vernetzung</a:t>
            </a:r>
          </a:p>
        </p:txBody>
      </p:sp>
      <p:sp>
        <p:nvSpPr>
          <p:cNvPr id="43011" name="Rectangle 3"/>
          <p:cNvSpPr>
            <a:spLocks noGrp="1" noChangeArrowheads="1"/>
          </p:cNvSpPr>
          <p:nvPr>
            <p:ph idx="1"/>
          </p:nvPr>
        </p:nvSpPr>
        <p:spPr>
          <a:xfrm>
            <a:off x="304800" y="1600200"/>
            <a:ext cx="8382000" cy="2895600"/>
          </a:xfrm>
        </p:spPr>
        <p:txBody>
          <a:bodyPr/>
          <a:lstStyle/>
          <a:p>
            <a:pPr marL="342900" indent="-342900" algn="l">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Basierend auf der Elementgröße platziert das Programm Punkte (Knoten) auf den Begrenzungen. Anschließend wird das Volumen mit tetraedrischen 3D-Elementen für die Volumenkörpervernetzung oder mit dreieckigen 2D-Elementen für die Schalenvernetzung ausgefüllt.</a:t>
            </a:r>
          </a:p>
          <a:p>
            <a:pPr marL="342900" indent="-342900" algn="l">
              <a:spcBef>
                <a:spcPts val="2000"/>
              </a:spcBef>
              <a:spcAft>
                <a:spcPct val="0"/>
              </a:spcAft>
              <a:buClr>
                <a:srgbClr val="4B575F"/>
              </a:buClr>
              <a:buFont typeface="Wingdings"/>
              <a:buChar char="§"/>
            </a:pPr>
            <a:r>
              <a:rPr lang="de-CH" sz="2400" b="0" i="0">
                <a:solidFill>
                  <a:srgbClr val="4B575F"/>
                </a:solidFill>
                <a:latin typeface="Arial Narrow"/>
                <a:ea typeface="+mn-ea"/>
                <a:cs typeface="+mn-cs"/>
              </a:rPr>
              <a:t>Nach einer Geometrieänderung muss das Modell neu vernetzt werden. Material-, Lager- oder Laständerungen erfordern keine neue Vernetzung.</a:t>
            </a:r>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Vernetzungssteuerung</a:t>
            </a:r>
          </a:p>
        </p:txBody>
      </p:sp>
      <p:sp>
        <p:nvSpPr>
          <p:cNvPr id="44035" name="Rectangle 3"/>
          <p:cNvSpPr>
            <a:spLocks noGrp="1" noChangeArrowheads="1"/>
          </p:cNvSpPr>
          <p:nvPr>
            <p:ph idx="1"/>
          </p:nvPr>
        </p:nvSpPr>
        <p:spPr/>
        <p:txBody>
          <a:bodyPr/>
          <a:lstStyle/>
          <a:p>
            <a:pPr marL="342900" indent="-342900" algn="l">
              <a:spcBef>
                <a:spcPct val="20000"/>
              </a:spcBef>
              <a:spcAft>
                <a:spcPct val="0"/>
              </a:spcAft>
              <a:buNone/>
            </a:pPr>
            <a:r>
              <a:rPr lang="de-CH" sz="2400" b="0" i="0">
                <a:solidFill>
                  <a:srgbClr val="4B575F"/>
                </a:solidFill>
                <a:latin typeface="Arial Narrow"/>
                <a:ea typeface="+mn-ea"/>
                <a:cs typeface="+mn-cs"/>
              </a:rPr>
              <a:t>Beispiele der Vernetzungssteuerung:</a:t>
            </a:r>
          </a:p>
          <a:p>
            <a:pPr marL="342900" indent="-342900" algn="l">
              <a:spcBef>
                <a:spcPct val="20000"/>
              </a:spcBef>
              <a:spcAft>
                <a:spcPct val="0"/>
              </a:spcAft>
              <a:buFont typeface="Wingdings"/>
              <a:buChar char="§"/>
            </a:pPr>
            <a:endParaRPr lang="en-US" dirty="0" smtClean="0"/>
          </a:p>
        </p:txBody>
      </p:sp>
      <p:pic>
        <p:nvPicPr>
          <p:cNvPr id="44036" name="Picture 8"/>
          <p:cNvPicPr>
            <a:picLocks noChangeAspect="1" noChangeArrowheads="1"/>
          </p:cNvPicPr>
          <p:nvPr/>
        </p:nvPicPr>
        <p:blipFill>
          <a:blip r:embed="rId2" cstate="print"/>
          <a:srcRect/>
          <a:stretch>
            <a:fillRect/>
          </a:stretch>
        </p:blipFill>
        <p:spPr bwMode="auto">
          <a:xfrm>
            <a:off x="609600" y="2286000"/>
            <a:ext cx="2362200" cy="2943225"/>
          </a:xfrm>
          <a:prstGeom prst="rect">
            <a:avLst/>
          </a:prstGeom>
          <a:noFill/>
          <a:ln w="9525">
            <a:noFill/>
            <a:miter lim="800000"/>
            <a:headEnd/>
            <a:tailEnd/>
          </a:ln>
        </p:spPr>
      </p:pic>
      <p:pic>
        <p:nvPicPr>
          <p:cNvPr id="44037" name="Picture 9"/>
          <p:cNvPicPr>
            <a:picLocks noChangeAspect="1" noChangeArrowheads="1"/>
          </p:cNvPicPr>
          <p:nvPr/>
        </p:nvPicPr>
        <p:blipFill>
          <a:blip r:embed="rId3" cstate="print"/>
          <a:srcRect/>
          <a:stretch>
            <a:fillRect/>
          </a:stretch>
        </p:blipFill>
        <p:spPr bwMode="auto">
          <a:xfrm>
            <a:off x="3124200" y="2286000"/>
            <a:ext cx="2438400" cy="2914650"/>
          </a:xfrm>
          <a:prstGeom prst="rect">
            <a:avLst/>
          </a:prstGeom>
          <a:noFill/>
          <a:ln w="9525">
            <a:noFill/>
            <a:miter lim="800000"/>
            <a:headEnd/>
            <a:tailEnd/>
          </a:ln>
        </p:spPr>
      </p:pic>
      <p:pic>
        <p:nvPicPr>
          <p:cNvPr id="44038" name="Picture 10"/>
          <p:cNvPicPr>
            <a:picLocks noChangeAspect="1" noChangeArrowheads="1"/>
          </p:cNvPicPr>
          <p:nvPr/>
        </p:nvPicPr>
        <p:blipFill>
          <a:blip r:embed="rId4" cstate="print"/>
          <a:srcRect/>
          <a:stretch>
            <a:fillRect/>
          </a:stretch>
        </p:blipFill>
        <p:spPr bwMode="auto">
          <a:xfrm>
            <a:off x="5715000" y="2286000"/>
            <a:ext cx="2524125" cy="2914650"/>
          </a:xfrm>
          <a:prstGeom prst="rect">
            <a:avLst/>
          </a:prstGeom>
          <a:noFill/>
          <a:ln w="9525">
            <a:noFill/>
            <a:miter lim="800000"/>
            <a:headEnd/>
            <a:tailEnd/>
          </a:ln>
        </p:spPr>
      </p:pic>
      <p:sp>
        <p:nvSpPr>
          <p:cNvPr id="7" name="TextBox 6"/>
          <p:cNvSpPr txBox="1"/>
          <p:nvPr/>
        </p:nvSpPr>
        <p:spPr>
          <a:xfrm>
            <a:off x="644236" y="2320120"/>
            <a:ext cx="2327564" cy="575480"/>
          </a:xfrm>
          <a:prstGeom prst="rect">
            <a:avLst/>
          </a:prstGeom>
          <a:solidFill>
            <a:srgbClr val="C9D4D8"/>
          </a:solidFill>
        </p:spPr>
        <p:txBody>
          <a:bodyPr wrap="square" lIns="0" tIns="0" rIns="0" bIns="0" rtlCol="0" anchor="ctr" anchorCtr="0">
            <a:noAutofit/>
          </a:bodyPr>
          <a:lstStyle/>
          <a:p>
            <a:pPr algn="l">
              <a:buNone/>
            </a:pPr>
            <a:r>
              <a:rPr lang="nl-NL" sz="1050" b="1" i="0" spc="-20">
                <a:solidFill>
                  <a:srgbClr val="033E78"/>
                </a:solidFill>
                <a:latin typeface="Arial"/>
                <a:ea typeface="+mn-ea"/>
                <a:cs typeface="+mn-cs"/>
              </a:rPr>
              <a:t>Vernetzungssteuerung angewendet auf ausgewählte Kanten</a:t>
            </a:r>
            <a:endParaRPr lang="nl-NL" sz="1050" b="1" spc="-20" dirty="0">
              <a:solidFill>
                <a:srgbClr val="033E78"/>
              </a:solidFill>
            </a:endParaRPr>
          </a:p>
        </p:txBody>
      </p:sp>
      <p:sp>
        <p:nvSpPr>
          <p:cNvPr id="8" name="TextBox 7"/>
          <p:cNvSpPr txBox="1"/>
          <p:nvPr/>
        </p:nvSpPr>
        <p:spPr>
          <a:xfrm>
            <a:off x="3190009" y="2326943"/>
            <a:ext cx="2317174" cy="614149"/>
          </a:xfrm>
          <a:prstGeom prst="rect">
            <a:avLst/>
          </a:prstGeom>
          <a:solidFill>
            <a:srgbClr val="C9D4D8"/>
          </a:solidFill>
        </p:spPr>
        <p:txBody>
          <a:bodyPr wrap="square" lIns="0" tIns="0" rIns="0" bIns="0" rtlCol="0" anchor="ctr" anchorCtr="0">
            <a:noAutofit/>
          </a:bodyPr>
          <a:lstStyle/>
          <a:p>
            <a:pPr algn="l">
              <a:buNone/>
            </a:pPr>
            <a:r>
              <a:rPr lang="nl-NL" sz="1050" b="1" i="0">
                <a:solidFill>
                  <a:srgbClr val="033E78"/>
                </a:solidFill>
                <a:latin typeface="Arial"/>
                <a:ea typeface="+mn-ea"/>
                <a:cs typeface="+mn-cs"/>
              </a:rPr>
              <a:t>Vernetzungssteuerung angewendet auf einen Eckpunkt</a:t>
            </a:r>
            <a:endParaRPr lang="nl-NL" sz="1050" b="1" dirty="0">
              <a:solidFill>
                <a:srgbClr val="033E78"/>
              </a:solidFill>
            </a:endParaRPr>
          </a:p>
        </p:txBody>
      </p:sp>
      <p:sp>
        <p:nvSpPr>
          <p:cNvPr id="9" name="TextBox 8"/>
          <p:cNvSpPr txBox="1"/>
          <p:nvPr/>
        </p:nvSpPr>
        <p:spPr>
          <a:xfrm>
            <a:off x="5746172" y="2320118"/>
            <a:ext cx="2407227" cy="552735"/>
          </a:xfrm>
          <a:prstGeom prst="rect">
            <a:avLst/>
          </a:prstGeom>
          <a:solidFill>
            <a:srgbClr val="C9D4D8"/>
          </a:solidFill>
        </p:spPr>
        <p:txBody>
          <a:bodyPr wrap="square" lIns="0" tIns="0" rIns="0" bIns="0" rtlCol="0" anchor="ctr" anchorCtr="0">
            <a:noAutofit/>
          </a:bodyPr>
          <a:lstStyle/>
          <a:p>
            <a:pPr algn="l">
              <a:buNone/>
            </a:pPr>
            <a:r>
              <a:rPr lang="nl-NL" sz="1050" b="1" i="0">
                <a:solidFill>
                  <a:srgbClr val="033E78"/>
                </a:solidFill>
                <a:latin typeface="Arial"/>
                <a:ea typeface="+mn-ea"/>
                <a:cs typeface="+mn-cs"/>
              </a:rPr>
              <a:t>Vernetzungssteuerung angewendet auf ausgewählte Flächen</a:t>
            </a:r>
            <a:endParaRPr lang="nl-NL" sz="1050" b="1" dirty="0">
              <a:solidFill>
                <a:srgbClr val="033E78"/>
              </a:solidFill>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Herkömmlicher Konstruktionszyklus</a:t>
            </a:r>
          </a:p>
        </p:txBody>
      </p:sp>
      <p:sp>
        <p:nvSpPr>
          <p:cNvPr id="17411" name="Rectangle 3"/>
          <p:cNvSpPr>
            <a:spLocks noGrp="1" noChangeArrowheads="1"/>
          </p:cNvSpPr>
          <p:nvPr>
            <p:ph idx="1"/>
          </p:nvPr>
        </p:nvSpPr>
        <p:spPr>
          <a:xfrm>
            <a:off x="304800" y="1371600"/>
            <a:ext cx="5257800" cy="5257800"/>
          </a:xfrm>
        </p:spPr>
        <p:txBody>
          <a:bodyPr/>
          <a:lstStyle/>
          <a:p>
            <a:pPr marL="342900" indent="-342900" algn="l">
              <a:lnSpc>
                <a:spcPct val="85000"/>
              </a:lnSpc>
              <a:spcBef>
                <a:spcPts val="2000"/>
              </a:spcBef>
              <a:spcAft>
                <a:spcPct val="0"/>
              </a:spcAft>
              <a:buClr>
                <a:srgbClr val="4B575F"/>
              </a:buClr>
              <a:buFont typeface="Wingdings"/>
              <a:buChar char="§"/>
            </a:pPr>
            <a:r>
              <a:rPr lang="de-CH" sz="2400" b="0" i="0">
                <a:solidFill>
                  <a:srgbClr val="4B575F"/>
                </a:solidFill>
                <a:latin typeface="Arial Narrow"/>
                <a:ea typeface="+mn-ea"/>
                <a:cs typeface="+mn-cs"/>
              </a:rPr>
              <a:t>Erstellen des Modells mittels SolidWorks.</a:t>
            </a:r>
          </a:p>
          <a:p>
            <a:pPr marL="342900" indent="-342900" algn="l">
              <a:lnSpc>
                <a:spcPct val="85000"/>
              </a:lnSpc>
              <a:spcBef>
                <a:spcPts val="2000"/>
              </a:spcBef>
              <a:spcAft>
                <a:spcPct val="0"/>
              </a:spcAft>
              <a:buClr>
                <a:srgbClr val="4B575F"/>
              </a:buClr>
              <a:buFont typeface="Wingdings"/>
              <a:buChar char="§"/>
            </a:pPr>
            <a:r>
              <a:rPr lang="de-CH" sz="2400" b="0" i="0">
                <a:solidFill>
                  <a:srgbClr val="4B575F"/>
                </a:solidFill>
                <a:latin typeface="Arial Narrow"/>
                <a:ea typeface="+mn-ea"/>
                <a:cs typeface="+mn-cs"/>
              </a:rPr>
              <a:t>Fertigen eines Prototyps.</a:t>
            </a:r>
          </a:p>
          <a:p>
            <a:pPr marL="342900" indent="-342900" algn="l">
              <a:lnSpc>
                <a:spcPct val="85000"/>
              </a:lnSpc>
              <a:spcBef>
                <a:spcPts val="2000"/>
              </a:spcBef>
              <a:spcAft>
                <a:spcPct val="0"/>
              </a:spcAft>
              <a:buClr>
                <a:srgbClr val="4B575F"/>
              </a:buClr>
              <a:buFont typeface="Wingdings"/>
              <a:buChar char="§"/>
            </a:pPr>
            <a:r>
              <a:rPr lang="de-CH" sz="2400" b="0" i="0">
                <a:solidFill>
                  <a:srgbClr val="4B575F"/>
                </a:solidFill>
                <a:latin typeface="Arial Narrow"/>
                <a:ea typeface="+mn-ea"/>
                <a:cs typeface="+mn-cs"/>
              </a:rPr>
              <a:t>Testen des Prototyps unter verschiedenen Lastbedingungen. In den meisten Fällen sind dazu Geräte und Instrumente erforderlich.</a:t>
            </a:r>
          </a:p>
          <a:p>
            <a:pPr marL="342900" indent="-342900" algn="l">
              <a:lnSpc>
                <a:spcPct val="85000"/>
              </a:lnSpc>
              <a:spcBef>
                <a:spcPts val="2000"/>
              </a:spcBef>
              <a:spcAft>
                <a:spcPct val="0"/>
              </a:spcAft>
              <a:buClr>
                <a:srgbClr val="4B575F"/>
              </a:buClr>
              <a:buFont typeface="Wingdings"/>
              <a:buChar char="§"/>
            </a:pPr>
            <a:r>
              <a:rPr lang="de-CH" sz="2400" b="0" i="0">
                <a:solidFill>
                  <a:srgbClr val="4B575F"/>
                </a:solidFill>
                <a:latin typeface="Arial Narrow"/>
                <a:ea typeface="+mn-ea"/>
                <a:cs typeface="+mn-cs"/>
              </a:rPr>
              <a:t>Auswerten der Ergebnisse und Anpassen des Modells in SolidWorks. Fertigen eines neuen Prototyps und erneutes Testen, bis die Konstruktion zufriedenstellend ist.</a:t>
            </a:r>
          </a:p>
        </p:txBody>
      </p:sp>
      <p:sp>
        <p:nvSpPr>
          <p:cNvPr id="17412" name="AutoShape 6"/>
          <p:cNvSpPr>
            <a:spLocks noChangeArrowheads="1"/>
          </p:cNvSpPr>
          <p:nvPr/>
        </p:nvSpPr>
        <p:spPr bwMode="auto">
          <a:xfrm>
            <a:off x="6057900" y="952500"/>
            <a:ext cx="1447800" cy="609600"/>
          </a:xfrm>
          <a:prstGeom prst="flowChartAlternateProcess">
            <a:avLst/>
          </a:prstGeom>
          <a:noFill/>
          <a:ln w="19050">
            <a:solidFill>
              <a:schemeClr val="tx1"/>
            </a:solidFill>
            <a:miter lim="800000"/>
            <a:headEnd/>
            <a:tailEnd/>
          </a:ln>
        </p:spPr>
        <p:txBody>
          <a:bodyPr wrap="none" anchor="ctr"/>
          <a:lstStyle/>
          <a:p>
            <a:pPr algn="ctr">
              <a:buNone/>
            </a:pPr>
            <a:r>
              <a:rPr lang="de-CH" sz="1600" b="0" i="0">
                <a:solidFill>
                  <a:schemeClr val="tx1"/>
                </a:solidFill>
                <a:latin typeface="Arial"/>
                <a:ea typeface="+mn-ea"/>
                <a:cs typeface="+mn-cs"/>
              </a:rPr>
              <a:t>SolidWorks</a:t>
            </a:r>
            <a:endParaRPr lang="en-US" sz="1600" dirty="0"/>
          </a:p>
        </p:txBody>
      </p:sp>
      <p:sp>
        <p:nvSpPr>
          <p:cNvPr id="17413" name="AutoShape 7"/>
          <p:cNvSpPr>
            <a:spLocks noChangeArrowheads="1"/>
          </p:cNvSpPr>
          <p:nvPr/>
        </p:nvSpPr>
        <p:spPr bwMode="auto">
          <a:xfrm>
            <a:off x="6057900" y="2019300"/>
            <a:ext cx="1447800" cy="533400"/>
          </a:xfrm>
          <a:prstGeom prst="flowChartAlternateProcess">
            <a:avLst/>
          </a:prstGeom>
          <a:noFill/>
          <a:ln w="19050">
            <a:solidFill>
              <a:schemeClr val="tx1"/>
            </a:solidFill>
            <a:miter lim="800000"/>
            <a:headEnd/>
            <a:tailEnd/>
          </a:ln>
        </p:spPr>
        <p:txBody>
          <a:bodyPr wrap="none" anchor="ctr"/>
          <a:lstStyle/>
          <a:p>
            <a:pPr algn="ctr">
              <a:buNone/>
            </a:pPr>
            <a:r>
              <a:rPr lang="de-CH" sz="1600" b="0" i="0">
                <a:solidFill>
                  <a:schemeClr val="tx1"/>
                </a:solidFill>
                <a:latin typeface="Arial"/>
                <a:ea typeface="+mn-ea"/>
                <a:cs typeface="+mn-cs"/>
              </a:rPr>
              <a:t>Prototyp</a:t>
            </a:r>
          </a:p>
        </p:txBody>
      </p:sp>
      <p:sp>
        <p:nvSpPr>
          <p:cNvPr id="17414" name="AutoShape 8"/>
          <p:cNvSpPr>
            <a:spLocks noChangeArrowheads="1"/>
          </p:cNvSpPr>
          <p:nvPr/>
        </p:nvSpPr>
        <p:spPr bwMode="auto">
          <a:xfrm>
            <a:off x="6286500" y="3086100"/>
            <a:ext cx="914400" cy="533400"/>
          </a:xfrm>
          <a:prstGeom prst="flowChartAlternateProcess">
            <a:avLst/>
          </a:prstGeom>
          <a:noFill/>
          <a:ln w="19050">
            <a:solidFill>
              <a:schemeClr val="tx1"/>
            </a:solidFill>
            <a:miter lim="800000"/>
            <a:headEnd/>
            <a:tailEnd/>
          </a:ln>
        </p:spPr>
        <p:txBody>
          <a:bodyPr wrap="none" anchor="ctr"/>
          <a:lstStyle/>
          <a:p>
            <a:pPr algn="ctr">
              <a:buNone/>
            </a:pPr>
            <a:r>
              <a:rPr lang="de-CH" sz="1600" b="0" i="0">
                <a:solidFill>
                  <a:schemeClr val="tx1"/>
                </a:solidFill>
                <a:latin typeface="Arial"/>
                <a:ea typeface="+mn-ea"/>
                <a:cs typeface="+mn-cs"/>
              </a:rPr>
              <a:t>Test</a:t>
            </a:r>
          </a:p>
        </p:txBody>
      </p:sp>
      <p:sp>
        <p:nvSpPr>
          <p:cNvPr id="17415" name="AutoShape 9"/>
          <p:cNvSpPr>
            <a:spLocks noChangeArrowheads="1"/>
          </p:cNvSpPr>
          <p:nvPr/>
        </p:nvSpPr>
        <p:spPr bwMode="auto">
          <a:xfrm>
            <a:off x="5981700" y="3962400"/>
            <a:ext cx="1524000" cy="1295400"/>
          </a:xfrm>
          <a:prstGeom prst="flowChartDecision">
            <a:avLst/>
          </a:prstGeom>
          <a:noFill/>
          <a:ln w="19050">
            <a:solidFill>
              <a:schemeClr val="tx1"/>
            </a:solidFill>
            <a:miter lim="800000"/>
            <a:headEnd/>
            <a:tailEnd/>
          </a:ln>
        </p:spPr>
        <p:txBody>
          <a:bodyPr wrap="none" anchor="ctr"/>
          <a:lstStyle/>
          <a:p>
            <a:pPr algn="ctr">
              <a:buNone/>
            </a:pPr>
            <a:r>
              <a:rPr lang="de-CH" sz="1600" b="0" i="0" spc="-30" smtClean="0">
                <a:solidFill>
                  <a:srgbClr val="FF3300"/>
                </a:solidFill>
                <a:latin typeface="Arial"/>
                <a:ea typeface="+mn-ea"/>
                <a:cs typeface="+mn-cs"/>
              </a:rPr>
              <a:t>Zufrieden–</a:t>
            </a:r>
            <a:br>
              <a:rPr lang="de-CH" sz="1600" b="0" i="0" spc="-30" smtClean="0">
                <a:solidFill>
                  <a:srgbClr val="FF3300"/>
                </a:solidFill>
                <a:latin typeface="Arial"/>
                <a:ea typeface="+mn-ea"/>
                <a:cs typeface="+mn-cs"/>
              </a:rPr>
            </a:br>
            <a:r>
              <a:rPr lang="de-CH" sz="1600" b="0" i="0" spc="-30" smtClean="0">
                <a:solidFill>
                  <a:srgbClr val="FF3300"/>
                </a:solidFill>
                <a:latin typeface="Arial"/>
                <a:ea typeface="+mn-ea"/>
                <a:cs typeface="+mn-cs"/>
              </a:rPr>
              <a:t>stellend</a:t>
            </a:r>
            <a:r>
              <a:rPr lang="de-CH" sz="1800" b="0" i="0" spc="-30">
                <a:solidFill>
                  <a:srgbClr val="FF3300"/>
                </a:solidFill>
                <a:latin typeface="Arial"/>
                <a:ea typeface="+mn-ea"/>
                <a:cs typeface="+mn-cs"/>
              </a:rPr>
              <a:t>?</a:t>
            </a:r>
          </a:p>
        </p:txBody>
      </p:sp>
      <p:sp>
        <p:nvSpPr>
          <p:cNvPr id="17416" name="Rectangle 10"/>
          <p:cNvSpPr>
            <a:spLocks noChangeArrowheads="1"/>
          </p:cNvSpPr>
          <p:nvPr/>
        </p:nvSpPr>
        <p:spPr bwMode="auto">
          <a:xfrm>
            <a:off x="5753100" y="5600700"/>
            <a:ext cx="1981200" cy="533400"/>
          </a:xfrm>
          <a:prstGeom prst="rect">
            <a:avLst/>
          </a:prstGeom>
          <a:solidFill>
            <a:srgbClr val="00FF00"/>
          </a:solidFill>
          <a:ln w="19050">
            <a:solidFill>
              <a:srgbClr val="00FF00"/>
            </a:solidFill>
            <a:miter lim="800000"/>
            <a:headEnd/>
            <a:tailEnd/>
          </a:ln>
        </p:spPr>
        <p:txBody>
          <a:bodyPr wrap="none" anchor="ctr"/>
          <a:lstStyle/>
          <a:p>
            <a:pPr algn="ctr">
              <a:buNone/>
            </a:pPr>
            <a:r>
              <a:rPr lang="de-CH" sz="1800" b="0" i="0">
                <a:solidFill>
                  <a:srgbClr val="003300"/>
                </a:solidFill>
                <a:latin typeface="Arial"/>
                <a:ea typeface="+mn-ea"/>
                <a:cs typeface="+mn-cs"/>
              </a:rPr>
              <a:t>Serienproduktion</a:t>
            </a:r>
          </a:p>
        </p:txBody>
      </p:sp>
      <p:sp>
        <p:nvSpPr>
          <p:cNvPr id="17417" name="Line 11"/>
          <p:cNvSpPr>
            <a:spLocks noChangeShapeType="1"/>
          </p:cNvSpPr>
          <p:nvPr/>
        </p:nvSpPr>
        <p:spPr bwMode="auto">
          <a:xfrm>
            <a:off x="6743700" y="1562100"/>
            <a:ext cx="0" cy="457200"/>
          </a:xfrm>
          <a:prstGeom prst="line">
            <a:avLst/>
          </a:prstGeom>
          <a:noFill/>
          <a:ln w="19050">
            <a:solidFill>
              <a:schemeClr val="tx1"/>
            </a:solidFill>
            <a:round/>
            <a:headEnd/>
            <a:tailEnd type="triangle" w="lg" len="med"/>
          </a:ln>
        </p:spPr>
        <p:txBody>
          <a:bodyPr/>
          <a:lstStyle/>
          <a:p>
            <a:endParaRPr lang="nl-NL"/>
          </a:p>
        </p:txBody>
      </p:sp>
      <p:sp>
        <p:nvSpPr>
          <p:cNvPr id="17418" name="Line 12"/>
          <p:cNvSpPr>
            <a:spLocks noChangeShapeType="1"/>
          </p:cNvSpPr>
          <p:nvPr/>
        </p:nvSpPr>
        <p:spPr bwMode="auto">
          <a:xfrm>
            <a:off x="6743700" y="2552700"/>
            <a:ext cx="0" cy="533400"/>
          </a:xfrm>
          <a:prstGeom prst="line">
            <a:avLst/>
          </a:prstGeom>
          <a:noFill/>
          <a:ln w="19050">
            <a:solidFill>
              <a:schemeClr val="tx1"/>
            </a:solidFill>
            <a:round/>
            <a:headEnd/>
            <a:tailEnd type="triangle" w="lg" len="med"/>
          </a:ln>
        </p:spPr>
        <p:txBody>
          <a:bodyPr/>
          <a:lstStyle/>
          <a:p>
            <a:endParaRPr lang="nl-NL"/>
          </a:p>
        </p:txBody>
      </p:sp>
      <p:sp>
        <p:nvSpPr>
          <p:cNvPr id="17419" name="Line 13"/>
          <p:cNvSpPr>
            <a:spLocks noChangeShapeType="1"/>
          </p:cNvSpPr>
          <p:nvPr/>
        </p:nvSpPr>
        <p:spPr bwMode="auto">
          <a:xfrm>
            <a:off x="6743700" y="3619500"/>
            <a:ext cx="0" cy="342900"/>
          </a:xfrm>
          <a:prstGeom prst="line">
            <a:avLst/>
          </a:prstGeom>
          <a:noFill/>
          <a:ln w="19050">
            <a:solidFill>
              <a:schemeClr val="tx1"/>
            </a:solidFill>
            <a:round/>
            <a:headEnd/>
            <a:tailEnd type="triangle" w="lg" len="med"/>
          </a:ln>
        </p:spPr>
        <p:txBody>
          <a:bodyPr/>
          <a:lstStyle/>
          <a:p>
            <a:endParaRPr lang="nl-NL"/>
          </a:p>
        </p:txBody>
      </p:sp>
      <p:sp>
        <p:nvSpPr>
          <p:cNvPr id="17420" name="Line 14"/>
          <p:cNvSpPr>
            <a:spLocks noChangeShapeType="1"/>
          </p:cNvSpPr>
          <p:nvPr/>
        </p:nvSpPr>
        <p:spPr bwMode="auto">
          <a:xfrm>
            <a:off x="6743700" y="5257800"/>
            <a:ext cx="0" cy="342900"/>
          </a:xfrm>
          <a:prstGeom prst="line">
            <a:avLst/>
          </a:prstGeom>
          <a:noFill/>
          <a:ln w="19050">
            <a:solidFill>
              <a:schemeClr val="tx1"/>
            </a:solidFill>
            <a:round/>
            <a:headEnd/>
            <a:tailEnd type="triangle" w="lg" len="med"/>
          </a:ln>
        </p:spPr>
        <p:txBody>
          <a:bodyPr/>
          <a:lstStyle/>
          <a:p>
            <a:endParaRPr lang="nl-NL"/>
          </a:p>
        </p:txBody>
      </p:sp>
      <p:sp>
        <p:nvSpPr>
          <p:cNvPr id="17421" name="Line 15"/>
          <p:cNvSpPr>
            <a:spLocks noChangeShapeType="1"/>
          </p:cNvSpPr>
          <p:nvPr/>
        </p:nvSpPr>
        <p:spPr bwMode="auto">
          <a:xfrm>
            <a:off x="7505700" y="4610100"/>
            <a:ext cx="914400" cy="0"/>
          </a:xfrm>
          <a:prstGeom prst="line">
            <a:avLst/>
          </a:prstGeom>
          <a:noFill/>
          <a:ln w="19050">
            <a:solidFill>
              <a:schemeClr val="tx1"/>
            </a:solidFill>
            <a:round/>
            <a:headEnd/>
            <a:tailEnd type="triangle" w="lg" len="med"/>
          </a:ln>
        </p:spPr>
        <p:txBody>
          <a:bodyPr/>
          <a:lstStyle/>
          <a:p>
            <a:endParaRPr lang="nl-NL"/>
          </a:p>
        </p:txBody>
      </p:sp>
      <p:sp>
        <p:nvSpPr>
          <p:cNvPr id="17422" name="Line 16"/>
          <p:cNvSpPr>
            <a:spLocks noChangeShapeType="1"/>
          </p:cNvSpPr>
          <p:nvPr/>
        </p:nvSpPr>
        <p:spPr bwMode="auto">
          <a:xfrm flipV="1">
            <a:off x="8420100" y="1257300"/>
            <a:ext cx="0" cy="3352800"/>
          </a:xfrm>
          <a:prstGeom prst="line">
            <a:avLst/>
          </a:prstGeom>
          <a:noFill/>
          <a:ln w="19050">
            <a:solidFill>
              <a:schemeClr val="tx1"/>
            </a:solidFill>
            <a:round/>
            <a:headEnd/>
            <a:tailEnd type="triangle" w="lg" len="med"/>
          </a:ln>
        </p:spPr>
        <p:txBody>
          <a:bodyPr/>
          <a:lstStyle/>
          <a:p>
            <a:endParaRPr lang="nl-NL"/>
          </a:p>
        </p:txBody>
      </p:sp>
      <p:sp>
        <p:nvSpPr>
          <p:cNvPr id="17423" name="Line 17"/>
          <p:cNvSpPr>
            <a:spLocks noChangeShapeType="1"/>
          </p:cNvSpPr>
          <p:nvPr/>
        </p:nvSpPr>
        <p:spPr bwMode="auto">
          <a:xfrm flipH="1">
            <a:off x="7505700" y="1257300"/>
            <a:ext cx="914400" cy="0"/>
          </a:xfrm>
          <a:prstGeom prst="line">
            <a:avLst/>
          </a:prstGeom>
          <a:noFill/>
          <a:ln w="19050">
            <a:solidFill>
              <a:schemeClr val="tx1"/>
            </a:solidFill>
            <a:round/>
            <a:headEnd/>
            <a:tailEnd type="triangle" w="lg" len="med"/>
          </a:ln>
        </p:spPr>
        <p:txBody>
          <a:bodyPr/>
          <a:lstStyle/>
          <a:p>
            <a:endParaRPr lang="nl-NL"/>
          </a:p>
        </p:txBody>
      </p:sp>
      <p:sp>
        <p:nvSpPr>
          <p:cNvPr id="17424" name="Text Box 18"/>
          <p:cNvSpPr txBox="1">
            <a:spLocks noChangeArrowheads="1"/>
          </p:cNvSpPr>
          <p:nvPr/>
        </p:nvSpPr>
        <p:spPr bwMode="auto">
          <a:xfrm>
            <a:off x="7658100" y="4229100"/>
            <a:ext cx="476250" cy="366713"/>
          </a:xfrm>
          <a:prstGeom prst="rect">
            <a:avLst/>
          </a:prstGeom>
          <a:noFill/>
          <a:ln w="9525">
            <a:noFill/>
            <a:miter lim="800000"/>
            <a:headEnd/>
            <a:tailEnd/>
          </a:ln>
        </p:spPr>
        <p:txBody>
          <a:bodyPr wrap="none">
            <a:spAutoFit/>
          </a:bodyPr>
          <a:lstStyle/>
          <a:p>
            <a:pPr algn="l">
              <a:buNone/>
            </a:pPr>
            <a:r>
              <a:rPr lang="de-CH" sz="1800" b="0" i="0">
                <a:solidFill>
                  <a:srgbClr val="FF3300"/>
                </a:solidFill>
                <a:latin typeface="Arial"/>
                <a:ea typeface="+mn-ea"/>
                <a:cs typeface="+mn-cs"/>
              </a:rPr>
              <a:t>Nein</a:t>
            </a:r>
          </a:p>
        </p:txBody>
      </p:sp>
      <p:sp>
        <p:nvSpPr>
          <p:cNvPr id="17425" name="Text Box 19"/>
          <p:cNvSpPr txBox="1">
            <a:spLocks noChangeArrowheads="1"/>
          </p:cNvSpPr>
          <p:nvPr/>
        </p:nvSpPr>
        <p:spPr bwMode="auto">
          <a:xfrm>
            <a:off x="6819900" y="5143500"/>
            <a:ext cx="577850" cy="366713"/>
          </a:xfrm>
          <a:prstGeom prst="rect">
            <a:avLst/>
          </a:prstGeom>
          <a:noFill/>
          <a:ln w="9525">
            <a:noFill/>
            <a:miter lim="800000"/>
            <a:headEnd/>
            <a:tailEnd/>
          </a:ln>
        </p:spPr>
        <p:txBody>
          <a:bodyPr wrap="none">
            <a:spAutoFit/>
          </a:bodyPr>
          <a:lstStyle/>
          <a:p>
            <a:pPr algn="l">
              <a:buNone/>
            </a:pPr>
            <a:r>
              <a:rPr lang="de-CH" sz="1800" b="0" i="0">
                <a:solidFill>
                  <a:srgbClr val="00CC00"/>
                </a:solidFill>
                <a:latin typeface="Arial"/>
                <a:ea typeface="+mn-ea"/>
                <a:cs typeface="+mn-cs"/>
              </a:rPr>
              <a:t>Ja</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Verwenden von Symmetrie</a:t>
            </a:r>
          </a:p>
        </p:txBody>
      </p:sp>
      <p:pic>
        <p:nvPicPr>
          <p:cNvPr id="45059" name="Picture 5"/>
          <p:cNvPicPr>
            <a:picLocks noGrp="1" noChangeArrowheads="1"/>
          </p:cNvPicPr>
          <p:nvPr>
            <p:ph idx="1"/>
          </p:nvPr>
        </p:nvPicPr>
        <p:blipFill>
          <a:blip r:embed="rId2" cstate="print"/>
          <a:srcRect/>
          <a:stretch>
            <a:fillRect/>
          </a:stretch>
        </p:blipFill>
        <p:spPr>
          <a:xfrm>
            <a:off x="6781800" y="1066800"/>
            <a:ext cx="1981200" cy="1905000"/>
          </a:xfrm>
          <a:noFill/>
        </p:spPr>
      </p:pic>
      <p:pic>
        <p:nvPicPr>
          <p:cNvPr id="45060" name="Picture 4"/>
          <p:cNvPicPr>
            <a:picLocks noChangeAspect="1" noChangeArrowheads="1"/>
          </p:cNvPicPr>
          <p:nvPr/>
        </p:nvPicPr>
        <p:blipFill>
          <a:blip r:embed="rId3" cstate="print"/>
          <a:srcRect/>
          <a:stretch>
            <a:fillRect/>
          </a:stretch>
        </p:blipFill>
        <p:spPr bwMode="auto">
          <a:xfrm>
            <a:off x="6705600" y="3581400"/>
            <a:ext cx="1981200" cy="2105025"/>
          </a:xfrm>
          <a:prstGeom prst="rect">
            <a:avLst/>
          </a:prstGeom>
          <a:noFill/>
          <a:ln w="9525">
            <a:noFill/>
            <a:miter lim="800000"/>
            <a:headEnd/>
            <a:tailEnd/>
          </a:ln>
        </p:spPr>
      </p:pic>
      <p:sp>
        <p:nvSpPr>
          <p:cNvPr id="45061" name="Text Box 6"/>
          <p:cNvSpPr txBox="1">
            <a:spLocks noChangeArrowheads="1"/>
          </p:cNvSpPr>
          <p:nvPr/>
        </p:nvSpPr>
        <p:spPr bwMode="auto">
          <a:xfrm>
            <a:off x="533400" y="1600200"/>
            <a:ext cx="5105400" cy="457200"/>
          </a:xfrm>
          <a:prstGeom prst="rect">
            <a:avLst/>
          </a:prstGeom>
          <a:noFill/>
          <a:ln w="9525">
            <a:noFill/>
            <a:miter lim="800000"/>
            <a:headEnd/>
            <a:tailEnd/>
          </a:ln>
        </p:spPr>
        <p:txBody>
          <a:bodyPr>
            <a:spAutoFit/>
          </a:bodyPr>
          <a:lstStyle/>
          <a:p>
            <a:pPr>
              <a:spcBef>
                <a:spcPct val="50000"/>
              </a:spcBef>
            </a:pPr>
            <a:endParaRPr lang="en-US"/>
          </a:p>
        </p:txBody>
      </p:sp>
      <p:sp>
        <p:nvSpPr>
          <p:cNvPr id="32774" name="Rectangle 7"/>
          <p:cNvSpPr>
            <a:spLocks noChangeArrowheads="1"/>
          </p:cNvSpPr>
          <p:nvPr/>
        </p:nvSpPr>
        <p:spPr bwMode="auto">
          <a:xfrm>
            <a:off x="228600" y="1143000"/>
            <a:ext cx="6248400" cy="5105400"/>
          </a:xfrm>
          <a:prstGeom prst="rect">
            <a:avLst/>
          </a:prstGeom>
          <a:noFill/>
          <a:ln>
            <a:noFill/>
          </a:ln>
          <a:extLst>
            <a:ext uri="{909E8E84-426E-40DD-AFC4-6F175D3DCCD1}"/>
            <a:ext uri="{91240B29-F687-4F45-9708-019B960494DF}"/>
          </a:extLst>
        </p:spPr>
        <p:txBody>
          <a:bodyPr/>
          <a:lstStyle/>
          <a:p>
            <a:pPr marL="234909" indent="-234909" algn="l">
              <a:lnSpc>
                <a:spcPct val="95000"/>
              </a:lnSpc>
              <a:spcBef>
                <a:spcPts val="400"/>
              </a:spcBef>
              <a:buFont typeface="Wingdings"/>
              <a:buChar char="§"/>
            </a:pPr>
            <a:r>
              <a:rPr lang="de-CH" sz="2200" b="0" i="0">
                <a:solidFill>
                  <a:schemeClr val="tx1"/>
                </a:solidFill>
                <a:latin typeface="Arial Narrow"/>
                <a:ea typeface="+mn-ea"/>
                <a:cs typeface="+mn-cs"/>
              </a:rPr>
              <a:t>Durch das Verwenden von Symmetrie kann die Problemgröße reduziert und können die Ergebnisse verbessert werden.</a:t>
            </a:r>
          </a:p>
          <a:p>
            <a:pPr marL="234909" indent="-234909" algn="l">
              <a:lnSpc>
                <a:spcPct val="95000"/>
              </a:lnSpc>
              <a:spcBef>
                <a:spcPts val="400"/>
              </a:spcBef>
              <a:buFont typeface="Wingdings"/>
              <a:buChar char="§"/>
            </a:pPr>
            <a:r>
              <a:rPr lang="de-CH" sz="2200" b="0" i="0">
                <a:solidFill>
                  <a:schemeClr val="tx1"/>
                </a:solidFill>
                <a:latin typeface="Arial Narrow"/>
                <a:ea typeface="+mn-ea"/>
                <a:cs typeface="+mn-cs"/>
              </a:rPr>
              <a:t>Für die Symmetrie ist es erforderlich, dass Geometrie, Lasten, Materialeigenschaften und Lager symmetrisch sind.</a:t>
            </a:r>
          </a:p>
          <a:p>
            <a:pPr marL="234909" indent="-234909" algn="l">
              <a:lnSpc>
                <a:spcPct val="95000"/>
              </a:lnSpc>
              <a:spcBef>
                <a:spcPts val="400"/>
              </a:spcBef>
              <a:buFont typeface="Wingdings"/>
              <a:buChar char="§"/>
            </a:pPr>
            <a:r>
              <a:rPr lang="de-CH" sz="2200" b="0" i="0">
                <a:solidFill>
                  <a:schemeClr val="tx1"/>
                </a:solidFill>
                <a:latin typeface="Arial Narrow"/>
                <a:ea typeface="+mn-ea"/>
                <a:cs typeface="+mn-cs"/>
              </a:rPr>
              <a:t>Anforderungen an Symmetriebeschränkungen:</a:t>
            </a:r>
          </a:p>
          <a:p>
            <a:pPr marL="634959" lvl="1" indent="-285750" algn="l">
              <a:lnSpc>
                <a:spcPct val="90000"/>
              </a:lnSpc>
              <a:spcBef>
                <a:spcPts val="400"/>
              </a:spcBef>
              <a:buFont typeface="Arial"/>
              <a:buChar char="–"/>
            </a:pPr>
            <a:r>
              <a:rPr lang="de-CH" sz="1900" b="0" i="0">
                <a:solidFill>
                  <a:schemeClr val="tx1"/>
                </a:solidFill>
                <a:latin typeface="Arial Narrow"/>
                <a:ea typeface="+mn-ea"/>
                <a:cs typeface="+mn-cs"/>
              </a:rPr>
              <a:t>Volumenkörpermodelle: Bei allen Flächen, die mit einer Symmetrieebene deckungsgleich sind, wird verhindert, dass sie sich in die normale Richtung bewegen. </a:t>
            </a:r>
          </a:p>
          <a:p>
            <a:pPr marL="634959" lvl="1" indent="-285750" algn="l">
              <a:lnSpc>
                <a:spcPct val="90000"/>
              </a:lnSpc>
              <a:spcBef>
                <a:spcPts val="400"/>
              </a:spcBef>
              <a:buFont typeface="Arial"/>
              <a:buChar char="–"/>
            </a:pPr>
            <a:r>
              <a:rPr lang="de-CH" sz="1900" b="0" i="0">
                <a:solidFill>
                  <a:schemeClr val="tx1"/>
                </a:solidFill>
                <a:latin typeface="Arial Narrow"/>
                <a:ea typeface="+mn-ea"/>
                <a:cs typeface="+mn-cs"/>
              </a:rPr>
              <a:t>Schalenmodelle: Bei allen Kanten, die mit einer Symmetrieebene deckungsgleich sind, wird verhindert, dass sie sich in die normale Richtung bewegen und sich um die zwei weiteren orthogonalen Richtungen drehen. </a:t>
            </a:r>
          </a:p>
          <a:p>
            <a:pPr marL="234909" indent="-234909" algn="l">
              <a:lnSpc>
                <a:spcPct val="95000"/>
              </a:lnSpc>
              <a:spcBef>
                <a:spcPts val="400"/>
              </a:spcBef>
              <a:buFont typeface="Wingdings"/>
              <a:buChar char="§"/>
            </a:pPr>
            <a:r>
              <a:rPr lang="de-CH" sz="2200" b="0" i="0">
                <a:solidFill>
                  <a:schemeClr val="tx1"/>
                </a:solidFill>
                <a:latin typeface="Arial Narrow"/>
                <a:ea typeface="+mn-ea"/>
                <a:cs typeface="+mn-cs"/>
              </a:rPr>
              <a:t>Auf Symmetriebeschränkungen sollte bei Frequenz- und Knickstudien verzichtet werden.</a:t>
            </a:r>
          </a:p>
        </p:txBody>
      </p:sp>
      <p:sp>
        <p:nvSpPr>
          <p:cNvPr id="45063" name="Text Box 8"/>
          <p:cNvSpPr txBox="1">
            <a:spLocks noChangeArrowheads="1"/>
          </p:cNvSpPr>
          <p:nvPr/>
        </p:nvSpPr>
        <p:spPr bwMode="auto">
          <a:xfrm>
            <a:off x="6705600" y="3048000"/>
            <a:ext cx="2209800" cy="517525"/>
          </a:xfrm>
          <a:prstGeom prst="rect">
            <a:avLst/>
          </a:prstGeom>
          <a:noFill/>
          <a:ln w="9525">
            <a:noFill/>
            <a:miter lim="800000"/>
            <a:headEnd/>
            <a:tailEnd/>
          </a:ln>
        </p:spPr>
        <p:txBody>
          <a:bodyPr>
            <a:spAutoFit/>
          </a:bodyPr>
          <a:lstStyle/>
          <a:p>
            <a:pPr algn="l">
              <a:spcBef>
                <a:spcPct val="50000"/>
              </a:spcBef>
              <a:buNone/>
            </a:pPr>
            <a:r>
              <a:rPr lang="de-CH" sz="1400" b="0" i="0">
                <a:solidFill>
                  <a:schemeClr val="tx1"/>
                </a:solidFill>
                <a:latin typeface="Arial"/>
                <a:ea typeface="+mn-ea"/>
                <a:cs typeface="+mn-cs"/>
              </a:rPr>
              <a:t>Symmetrisches Modell in Bezug auf eine Ebene</a:t>
            </a:r>
          </a:p>
        </p:txBody>
      </p:sp>
      <p:sp>
        <p:nvSpPr>
          <p:cNvPr id="45064" name="Text Box 9"/>
          <p:cNvSpPr txBox="1">
            <a:spLocks noChangeArrowheads="1"/>
          </p:cNvSpPr>
          <p:nvPr/>
        </p:nvSpPr>
        <p:spPr bwMode="auto">
          <a:xfrm>
            <a:off x="6400800" y="5562600"/>
            <a:ext cx="2743200" cy="738664"/>
          </a:xfrm>
          <a:prstGeom prst="rect">
            <a:avLst/>
          </a:prstGeom>
          <a:noFill/>
          <a:ln w="9525">
            <a:noFill/>
            <a:miter lim="800000"/>
            <a:headEnd/>
            <a:tailEnd/>
          </a:ln>
        </p:spPr>
        <p:txBody>
          <a:bodyPr wrap="square">
            <a:spAutoFit/>
          </a:bodyPr>
          <a:lstStyle/>
          <a:p>
            <a:pPr algn="l">
              <a:spcBef>
                <a:spcPct val="50000"/>
              </a:spcBef>
              <a:buNone/>
            </a:pPr>
            <a:r>
              <a:rPr lang="de-CH" sz="1400" b="0" i="0">
                <a:solidFill>
                  <a:schemeClr val="tx1"/>
                </a:solidFill>
                <a:latin typeface="Arial"/>
                <a:ea typeface="+mn-ea"/>
                <a:cs typeface="+mn-cs"/>
              </a:rPr>
              <a:t>Halbiertes Modell mit angewendeten </a:t>
            </a:r>
            <a:r>
              <a:rPr lang="de-CH" sz="1400" b="0" i="0" smtClean="0">
                <a:solidFill>
                  <a:schemeClr val="tx1"/>
                </a:solidFill>
                <a:latin typeface="Arial"/>
                <a:ea typeface="+mn-ea"/>
                <a:cs typeface="+mn-cs"/>
              </a:rPr>
              <a:t>Symmetrie–beschränkungen</a:t>
            </a:r>
            <a:endParaRPr lang="de-CH" sz="1400" b="0" i="0">
              <a:solidFill>
                <a:schemeClr val="tx1"/>
              </a:solidFill>
              <a:latin typeface="Arial"/>
              <a:ea typeface="+mn-ea"/>
              <a:cs typeface="+mn-cs"/>
            </a:endParaRPr>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Schalenvernetzung</a:t>
            </a:r>
          </a:p>
        </p:txBody>
      </p:sp>
      <p:sp>
        <p:nvSpPr>
          <p:cNvPr id="46083" name="Rectangle 3"/>
          <p:cNvSpPr>
            <a:spLocks noGrp="1" noChangeArrowheads="1"/>
          </p:cNvSpPr>
          <p:nvPr>
            <p:ph idx="1"/>
          </p:nvPr>
        </p:nvSpPr>
        <p:spPr>
          <a:xfrm>
            <a:off x="228600" y="1143000"/>
            <a:ext cx="8686800" cy="4648200"/>
          </a:xfrm>
        </p:spPr>
        <p:txBody>
          <a:bodyPr/>
          <a:lstStyle/>
          <a:p>
            <a:pPr marL="342900" indent="-342900" algn="l">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Die Schalenvernetzung kann anstelle der Volumenkörpervernetzung verwendet werden, um dünne Bauteile zu modellieren.</a:t>
            </a:r>
          </a:p>
          <a:p>
            <a:pPr marL="342900" indent="-342900" algn="l">
              <a:spcBef>
                <a:spcPct val="20000"/>
              </a:spcBef>
              <a:spcAft>
                <a:spcPct val="0"/>
              </a:spcAft>
              <a:buNone/>
            </a:pPr>
            <a:endParaRPr lang="en-US" smtClean="0"/>
          </a:p>
          <a:p>
            <a:pPr marL="342900" indent="-342900" algn="l">
              <a:spcBef>
                <a:spcPct val="20000"/>
              </a:spcBef>
              <a:spcAft>
                <a:spcPct val="0"/>
              </a:spcAft>
              <a:buFont typeface="Wingdings"/>
              <a:buChar char="§"/>
            </a:pPr>
            <a:endParaRPr lang="en-US" smtClean="0"/>
          </a:p>
          <a:p>
            <a:pPr marL="342900" indent="-342900" algn="l">
              <a:spcBef>
                <a:spcPct val="20000"/>
              </a:spcBef>
              <a:spcAft>
                <a:spcPct val="0"/>
              </a:spcAft>
              <a:buFont typeface="Wingdings"/>
              <a:buChar char="§"/>
            </a:pPr>
            <a:endParaRPr lang="en-US" smtClean="0"/>
          </a:p>
          <a:p>
            <a:pPr marL="342900" indent="-342900" algn="l">
              <a:spcBef>
                <a:spcPct val="20000"/>
              </a:spcBef>
              <a:spcAft>
                <a:spcPct val="0"/>
              </a:spcAft>
              <a:buFont typeface="Wingdings"/>
              <a:buChar char="§"/>
            </a:pPr>
            <a:endParaRPr lang="en-US" smtClean="0"/>
          </a:p>
          <a:p>
            <a:pPr marL="342900" indent="-342900" algn="l">
              <a:spcBef>
                <a:spcPct val="20000"/>
              </a:spcBef>
              <a:spcAft>
                <a:spcPct val="0"/>
              </a:spcAft>
              <a:buNone/>
            </a:pPr>
            <a:endParaRPr lang="en-US" smtClean="0"/>
          </a:p>
          <a:p>
            <a:pPr marL="342900" indent="-342900" algn="l">
              <a:spcBef>
                <a:spcPct val="20000"/>
              </a:spcBef>
              <a:spcAft>
                <a:spcPct val="0"/>
              </a:spcAft>
              <a:buNone/>
            </a:pPr>
            <a:r>
              <a:rPr lang="de-CH" sz="2400" b="0" i="0">
                <a:solidFill>
                  <a:srgbClr val="4B575F"/>
                </a:solidFill>
                <a:latin typeface="Arial Narrow"/>
                <a:ea typeface="+mn-ea"/>
                <a:cs typeface="+mn-cs"/>
              </a:rPr>
              <a:t>Schalenelemente widerstehen Membran- und Biegungskräften.</a:t>
            </a:r>
          </a:p>
        </p:txBody>
      </p:sp>
      <p:pic>
        <p:nvPicPr>
          <p:cNvPr id="46084" name="Picture 8" descr="shell_model"/>
          <p:cNvPicPr>
            <a:picLocks noChangeAspect="1" noChangeArrowheads="1"/>
          </p:cNvPicPr>
          <p:nvPr/>
        </p:nvPicPr>
        <p:blipFill>
          <a:blip r:embed="rId2" cstate="print"/>
          <a:srcRect/>
          <a:stretch>
            <a:fillRect/>
          </a:stretch>
        </p:blipFill>
        <p:spPr bwMode="auto">
          <a:xfrm>
            <a:off x="5334000" y="2225675"/>
            <a:ext cx="2057400" cy="1741488"/>
          </a:xfrm>
          <a:prstGeom prst="rect">
            <a:avLst/>
          </a:prstGeom>
          <a:noFill/>
          <a:ln w="9525">
            <a:noFill/>
            <a:miter lim="800000"/>
            <a:headEnd/>
            <a:tailEnd/>
          </a:ln>
        </p:spPr>
      </p:pic>
      <p:pic>
        <p:nvPicPr>
          <p:cNvPr id="46085" name="Picture 16" descr="thin_part_shell"/>
          <p:cNvPicPr>
            <a:picLocks noChangeAspect="1" noChangeArrowheads="1"/>
          </p:cNvPicPr>
          <p:nvPr/>
        </p:nvPicPr>
        <p:blipFill>
          <a:blip r:embed="rId3" cstate="print"/>
          <a:srcRect/>
          <a:stretch>
            <a:fillRect/>
          </a:stretch>
        </p:blipFill>
        <p:spPr bwMode="auto">
          <a:xfrm>
            <a:off x="2362200" y="2225675"/>
            <a:ext cx="2133600" cy="188912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title"/>
          </p:nvPr>
        </p:nvSpPr>
        <p:spPr>
          <a:noFill/>
        </p:spPr>
        <p:txBody>
          <a:bodyPr/>
          <a:lstStyle/>
          <a:p>
            <a:pPr algn="l">
              <a:spcBef>
                <a:spcPct val="0"/>
              </a:spcBef>
              <a:spcAft>
                <a:spcPct val="0"/>
              </a:spcAft>
              <a:buNone/>
            </a:pPr>
            <a:r>
              <a:rPr lang="en-US" sz="3000" b="1" i="0">
                <a:solidFill>
                  <a:srgbClr val="4B575F"/>
                </a:solidFill>
                <a:latin typeface="Arial Narrow"/>
                <a:ea typeface="+mj-ea"/>
                <a:cs typeface="+mj-cs"/>
              </a:rPr>
              <a:t>Schalenvernetzung</a:t>
            </a:r>
          </a:p>
        </p:txBody>
      </p:sp>
      <p:sp>
        <p:nvSpPr>
          <p:cNvPr id="47107" name="Rectangle 5"/>
          <p:cNvSpPr>
            <a:spLocks noGrp="1" noChangeArrowheads="1"/>
          </p:cNvSpPr>
          <p:nvPr>
            <p:ph idx="1"/>
          </p:nvPr>
        </p:nvSpPr>
        <p:spPr>
          <a:xfrm>
            <a:off x="201613" y="1296988"/>
            <a:ext cx="8650287" cy="4951412"/>
          </a:xfrm>
        </p:spPr>
        <p:txBody>
          <a:bodyPr/>
          <a:lstStyle/>
          <a:p>
            <a:pPr marL="342900" indent="-342900" algn="l">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Die Schalenvernetzung in Entwurfsqualität verwendet lineare dreieckige Elemente mit Knoten an den drei Ecken.</a:t>
            </a:r>
          </a:p>
          <a:p>
            <a:pPr marL="342900" indent="-342900" algn="l">
              <a:spcBef>
                <a:spcPct val="20000"/>
              </a:spcBef>
              <a:spcAft>
                <a:spcPct val="0"/>
              </a:spcAft>
              <a:buNone/>
            </a:pPr>
            <a:endParaRPr lang="en-US" smtClean="0"/>
          </a:p>
          <a:p>
            <a:pPr marL="342900" indent="-342900" algn="l">
              <a:spcBef>
                <a:spcPct val="20000"/>
              </a:spcBef>
              <a:spcAft>
                <a:spcPct val="0"/>
              </a:spcAft>
              <a:buNone/>
            </a:pPr>
            <a:endParaRPr lang="en-US" smtClean="0"/>
          </a:p>
          <a:p>
            <a:pPr marL="342900" indent="-342900" algn="l">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Die Schalenvernetzung in hoher Qualität verwendet parabolische dreieckige Elemente mit Knoten an den drei Ecken und Knoten in der Mitte der drei Seiten.</a:t>
            </a:r>
          </a:p>
        </p:txBody>
      </p:sp>
      <p:pic>
        <p:nvPicPr>
          <p:cNvPr id="47108" name="Picture 8" descr="draft_quality_shell"/>
          <p:cNvPicPr>
            <a:picLocks noChangeAspect="1" noChangeArrowheads="1"/>
          </p:cNvPicPr>
          <p:nvPr/>
        </p:nvPicPr>
        <p:blipFill>
          <a:blip r:embed="rId2" cstate="print"/>
          <a:srcRect/>
          <a:stretch>
            <a:fillRect/>
          </a:stretch>
        </p:blipFill>
        <p:spPr bwMode="auto">
          <a:xfrm>
            <a:off x="4038600" y="2122487"/>
            <a:ext cx="914400" cy="849313"/>
          </a:xfrm>
          <a:prstGeom prst="rect">
            <a:avLst/>
          </a:prstGeom>
          <a:noFill/>
          <a:ln w="9525">
            <a:noFill/>
            <a:miter lim="800000"/>
            <a:headEnd/>
            <a:tailEnd/>
          </a:ln>
        </p:spPr>
      </p:pic>
      <p:sp>
        <p:nvSpPr>
          <p:cNvPr id="34821" name="Rectangle 9"/>
          <p:cNvSpPr>
            <a:spLocks noChangeArrowheads="1"/>
          </p:cNvSpPr>
          <p:nvPr/>
        </p:nvSpPr>
        <p:spPr bwMode="auto">
          <a:xfrm>
            <a:off x="228600" y="4800600"/>
            <a:ext cx="8650288" cy="1219200"/>
          </a:xfrm>
          <a:prstGeom prst="rect">
            <a:avLst/>
          </a:prstGeom>
          <a:noFill/>
          <a:ln>
            <a:noFill/>
          </a:ln>
          <a:extLst>
            <a:ext uri="{909E8E84-426E-40DD-AFC4-6F175D3DCCD1}"/>
            <a:ext uri="{91240B29-F687-4F45-9708-019B960494DF}"/>
          </a:extLst>
        </p:spPr>
        <p:txBody>
          <a:bodyPr/>
          <a:lstStyle/>
          <a:p>
            <a:pPr marL="234909" indent="-234909" algn="l">
              <a:buFont typeface="Wingdings"/>
              <a:buChar char="§"/>
            </a:pPr>
            <a:r>
              <a:rPr lang="de-CH" sz="2400" b="0" i="0">
                <a:solidFill>
                  <a:schemeClr val="tx1"/>
                </a:solidFill>
                <a:latin typeface="Arial Narrow"/>
                <a:ea typeface="+mn-ea"/>
                <a:cs typeface="+mn-cs"/>
              </a:rPr>
              <a:t>Jeder Knoten in einem Schalenelement besitzt </a:t>
            </a:r>
            <a:r>
              <a:rPr lang="de-CH" sz="2400" b="0" i="0">
                <a:solidFill>
                  <a:srgbClr val="315273"/>
                </a:solidFill>
                <a:latin typeface="Arial Narrow"/>
                <a:ea typeface="+mn-ea"/>
                <a:cs typeface="+mn-cs"/>
              </a:rPr>
              <a:t>sechs</a:t>
            </a:r>
            <a:r>
              <a:rPr lang="de-CH" sz="2400" b="0" i="0">
                <a:solidFill>
                  <a:schemeClr val="tx1"/>
                </a:solidFill>
                <a:latin typeface="Arial Narrow"/>
                <a:ea typeface="+mn-ea"/>
                <a:cs typeface="+mn-cs"/>
              </a:rPr>
              <a:t> Freiheitsgrade: drei Translationen (globale X-, Y-, Z-Richtung) und drei Rotationen (um die globale X-, Y- und Z-Achse)</a:t>
            </a:r>
          </a:p>
        </p:txBody>
      </p:sp>
      <p:pic>
        <p:nvPicPr>
          <p:cNvPr id="47110" name="Picture 11"/>
          <p:cNvPicPr>
            <a:picLocks noChangeAspect="1" noChangeArrowheads="1"/>
          </p:cNvPicPr>
          <p:nvPr/>
        </p:nvPicPr>
        <p:blipFill>
          <a:blip r:embed="rId3" cstate="print"/>
          <a:srcRect/>
          <a:stretch>
            <a:fillRect/>
          </a:stretch>
        </p:blipFill>
        <p:spPr bwMode="auto">
          <a:xfrm>
            <a:off x="4038600" y="3829050"/>
            <a:ext cx="1066800" cy="971550"/>
          </a:xfrm>
          <a:prstGeom prst="rect">
            <a:avLst/>
          </a:prstGeom>
          <a:noFill/>
          <a:ln w="9525">
            <a:noFill/>
            <a:miter lim="800000"/>
            <a:headEnd/>
            <a:tailEnd/>
          </a:ln>
        </p:spPr>
      </p:pic>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Adaptionsmethoden für statische Studien</a:t>
            </a:r>
          </a:p>
        </p:txBody>
      </p:sp>
      <p:sp>
        <p:nvSpPr>
          <p:cNvPr id="48131" name="Rectangle 3"/>
          <p:cNvSpPr>
            <a:spLocks noGrp="1" noChangeArrowheads="1"/>
          </p:cNvSpPr>
          <p:nvPr>
            <p:ph idx="1"/>
          </p:nvPr>
        </p:nvSpPr>
        <p:spPr>
          <a:xfrm>
            <a:off x="228600" y="1295400"/>
            <a:ext cx="5638800" cy="4724400"/>
          </a:xfrm>
        </p:spPr>
        <p:txBody>
          <a:bodyPr/>
          <a:lstStyle/>
          <a:p>
            <a:pPr marL="342900" indent="-342900" algn="l">
              <a:lnSpc>
                <a:spcPct val="85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Kritische Bereiche sind Stellen konzentrierter Kräfte und unregelmäßiger Geometrien (scharfe Kanten), an denen Spannungskonzentrationen auftreten.</a:t>
            </a:r>
          </a:p>
          <a:p>
            <a:pPr marL="342900" indent="-342900" algn="l">
              <a:lnSpc>
                <a:spcPct val="85000"/>
              </a:lnSpc>
              <a:spcBef>
                <a:spcPct val="20000"/>
              </a:spcBef>
              <a:spcAft>
                <a:spcPct val="0"/>
              </a:spcAft>
              <a:buFont typeface="Wingdings"/>
              <a:buChar char="§"/>
            </a:pPr>
            <a:endParaRPr lang="en-US" smtClean="0"/>
          </a:p>
          <a:p>
            <a:pPr marL="342900" indent="-342900" algn="l">
              <a:lnSpc>
                <a:spcPct val="85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In diesen kritischen Bereichen weichen die Ergebnisse für die gemeinsamen Knoten angrenzender Elemente erheblich voneinander ab. Mit Hilfe der Adaptionsmethoden kann die Genauigkeit der Ergebnisse automatisch verbessert werden.</a:t>
            </a:r>
          </a:p>
          <a:p>
            <a:pPr marL="342900" indent="-342900" algn="l">
              <a:lnSpc>
                <a:spcPct val="85000"/>
              </a:lnSpc>
              <a:spcBef>
                <a:spcPct val="20000"/>
              </a:spcBef>
              <a:spcAft>
                <a:spcPct val="0"/>
              </a:spcAft>
              <a:buFont typeface="Wingdings"/>
              <a:buChar char="§"/>
            </a:pPr>
            <a:endParaRPr lang="en-US" smtClean="0"/>
          </a:p>
          <a:p>
            <a:pPr marL="342900" indent="-342900" algn="l">
              <a:lnSpc>
                <a:spcPct val="85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Die Adaptionsmethoden basieren auf Fehlerschätzungs- und Kurvenanpassungstechniken</a:t>
            </a:r>
            <a:r>
              <a:rPr lang="de-CH" sz="2000" b="0" i="0">
                <a:solidFill>
                  <a:srgbClr val="4B575F"/>
                </a:solidFill>
                <a:latin typeface="Arial Narrow"/>
                <a:ea typeface="+mn-ea"/>
                <a:cs typeface="+mn-cs"/>
              </a:rPr>
              <a:t>.</a:t>
            </a:r>
          </a:p>
        </p:txBody>
      </p:sp>
      <p:pic>
        <p:nvPicPr>
          <p:cNvPr id="48132" name="Picture 11"/>
          <p:cNvPicPr>
            <a:picLocks noChangeAspect="1" noChangeArrowheads="1"/>
          </p:cNvPicPr>
          <p:nvPr/>
        </p:nvPicPr>
        <p:blipFill>
          <a:blip r:embed="rId2" cstate="print"/>
          <a:srcRect/>
          <a:stretch>
            <a:fillRect/>
          </a:stretch>
        </p:blipFill>
        <p:spPr bwMode="auto">
          <a:xfrm>
            <a:off x="5791200" y="1447800"/>
            <a:ext cx="3119438" cy="40195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Adaptionsmethoden für statische Studien</a:t>
            </a:r>
          </a:p>
        </p:txBody>
      </p:sp>
      <p:sp>
        <p:nvSpPr>
          <p:cNvPr id="49155" name="Rectangle 3"/>
          <p:cNvSpPr>
            <a:spLocks noGrp="1" noChangeArrowheads="1"/>
          </p:cNvSpPr>
          <p:nvPr>
            <p:ph idx="1"/>
          </p:nvPr>
        </p:nvSpPr>
        <p:spPr>
          <a:xfrm>
            <a:off x="304800" y="3429000"/>
            <a:ext cx="5562600" cy="2438400"/>
          </a:xfrm>
        </p:spPr>
        <p:txBody>
          <a:bodyPr/>
          <a:lstStyle/>
          <a:p>
            <a:pPr marL="342900" indent="-342900" algn="l">
              <a:lnSpc>
                <a:spcPct val="90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Bei der </a:t>
            </a:r>
            <a:r>
              <a:rPr lang="de-CH" sz="2400" b="0" i="0">
                <a:solidFill>
                  <a:srgbClr val="EF8B2B"/>
                </a:solidFill>
                <a:latin typeface="Arial Narrow"/>
                <a:ea typeface="+mn-ea"/>
                <a:cs typeface="+mn-cs"/>
              </a:rPr>
              <a:t>p-adaptiven</a:t>
            </a:r>
            <a:r>
              <a:rPr lang="de-CH" sz="2400" b="0" i="0">
                <a:solidFill>
                  <a:srgbClr val="4B575F"/>
                </a:solidFill>
                <a:latin typeface="Arial Narrow"/>
                <a:ea typeface="+mn-ea"/>
                <a:cs typeface="+mn-cs"/>
              </a:rPr>
              <a:t> Methode wird eine höhere Elementordnung verwendet (Polynomordnung des Verschiebungsfelds), um die Fehler zu reduzieren. Bei dieser Methode wird die Elementgröße nicht verändert.</a:t>
            </a:r>
          </a:p>
        </p:txBody>
      </p:sp>
      <p:pic>
        <p:nvPicPr>
          <p:cNvPr id="49156" name="Picture 5"/>
          <p:cNvPicPr>
            <a:picLocks noChangeAspect="1" noChangeArrowheads="1"/>
          </p:cNvPicPr>
          <p:nvPr/>
        </p:nvPicPr>
        <p:blipFill>
          <a:blip r:embed="rId2" cstate="print"/>
          <a:srcRect/>
          <a:stretch>
            <a:fillRect/>
          </a:stretch>
        </p:blipFill>
        <p:spPr bwMode="auto">
          <a:xfrm>
            <a:off x="5810250" y="1524000"/>
            <a:ext cx="2924175" cy="3638550"/>
          </a:xfrm>
          <a:prstGeom prst="rect">
            <a:avLst/>
          </a:prstGeom>
          <a:noFill/>
          <a:ln w="9525">
            <a:noFill/>
            <a:miter lim="800000"/>
            <a:headEnd/>
            <a:tailEnd/>
          </a:ln>
        </p:spPr>
      </p:pic>
      <p:sp>
        <p:nvSpPr>
          <p:cNvPr id="36869" name="Rectangle 6"/>
          <p:cNvSpPr>
            <a:spLocks noChangeArrowheads="1"/>
          </p:cNvSpPr>
          <p:nvPr/>
        </p:nvSpPr>
        <p:spPr bwMode="auto">
          <a:xfrm>
            <a:off x="304800" y="1676400"/>
            <a:ext cx="5486400" cy="1143000"/>
          </a:xfrm>
          <a:prstGeom prst="rect">
            <a:avLst/>
          </a:prstGeom>
          <a:noFill/>
          <a:ln>
            <a:noFill/>
          </a:ln>
          <a:extLst>
            <a:ext uri="{909E8E84-426E-40DD-AFC4-6F175D3DCCD1}"/>
            <a:ext uri="{91240B29-F687-4F45-9708-019B960494DF}"/>
          </a:extLst>
        </p:spPr>
        <p:txBody>
          <a:bodyPr/>
          <a:lstStyle/>
          <a:p>
            <a:pPr marL="234909" indent="-234909" algn="l">
              <a:lnSpc>
                <a:spcPct val="90000"/>
              </a:lnSpc>
              <a:spcBef>
                <a:spcPct val="50000"/>
              </a:spcBef>
              <a:buFont typeface="Wingdings"/>
              <a:buChar char="§"/>
            </a:pPr>
            <a:r>
              <a:rPr lang="de-CH" sz="2400" b="0" i="0">
                <a:solidFill>
                  <a:schemeClr val="tx1"/>
                </a:solidFill>
                <a:latin typeface="Arial Narrow"/>
                <a:ea typeface="+mn-ea"/>
                <a:cs typeface="+mn-cs"/>
              </a:rPr>
              <a:t>Bei der </a:t>
            </a:r>
            <a:r>
              <a:rPr lang="de-CH" sz="2400" b="0" i="0">
                <a:solidFill>
                  <a:srgbClr val="EF8B2B"/>
                </a:solidFill>
                <a:latin typeface="Arial Narrow"/>
                <a:ea typeface="+mn-ea"/>
                <a:cs typeface="+mn-cs"/>
              </a:rPr>
              <a:t>h-adaptiven</a:t>
            </a:r>
            <a:r>
              <a:rPr lang="de-CH" sz="2400" b="0" i="0">
                <a:solidFill>
                  <a:schemeClr val="tx1"/>
                </a:solidFill>
                <a:latin typeface="Arial Narrow"/>
                <a:ea typeface="+mn-ea"/>
                <a:cs typeface="+mn-cs"/>
              </a:rPr>
              <a:t> Methode wird die Vernetzung verfeinert (kleinere Elementgrößen), indem mehr Elemente in kritischen Bereichen verwendet werden.</a:t>
            </a:r>
          </a:p>
        </p:txBody>
      </p:sp>
      <p:sp>
        <p:nvSpPr>
          <p:cNvPr id="6" name="TextBox 5"/>
          <p:cNvSpPr txBox="1"/>
          <p:nvPr/>
        </p:nvSpPr>
        <p:spPr>
          <a:xfrm>
            <a:off x="7827645" y="2760345"/>
            <a:ext cx="990600" cy="307777"/>
          </a:xfrm>
          <a:prstGeom prst="rect">
            <a:avLst/>
          </a:prstGeom>
          <a:solidFill>
            <a:schemeClr val="bg1"/>
          </a:solidFill>
        </p:spPr>
        <p:txBody>
          <a:bodyPr wrap="square" lIns="0" tIns="0" rIns="0" bIns="0" rtlCol="0">
            <a:spAutoFit/>
          </a:bodyPr>
          <a:lstStyle/>
          <a:p>
            <a:pPr algn="l">
              <a:buNone/>
            </a:pPr>
            <a:r>
              <a:rPr lang="nl-NL" sz="1000" b="1" i="0">
                <a:solidFill>
                  <a:srgbClr val="FF0000"/>
                </a:solidFill>
                <a:latin typeface="Arial"/>
                <a:ea typeface="+mn-ea"/>
                <a:cs typeface="+mn-cs"/>
              </a:rPr>
              <a:t>Grobes Netz </a:t>
            </a:r>
          </a:p>
          <a:p>
            <a:pPr algn="l">
              <a:buNone/>
            </a:pPr>
            <a:r>
              <a:rPr lang="nl-NL" sz="1000" b="1" i="0">
                <a:solidFill>
                  <a:srgbClr val="FF0000"/>
                </a:solidFill>
                <a:latin typeface="Arial"/>
                <a:ea typeface="+mn-ea"/>
                <a:cs typeface="+mn-cs"/>
              </a:rPr>
              <a:t>(ohne Adaption)</a:t>
            </a:r>
            <a:endParaRPr lang="nl-NL" sz="1000" b="1" dirty="0">
              <a:solidFill>
                <a:srgbClr val="FF0000"/>
              </a:solidFill>
            </a:endParaRPr>
          </a:p>
        </p:txBody>
      </p:sp>
      <p:sp>
        <p:nvSpPr>
          <p:cNvPr id="7" name="TextBox 6"/>
          <p:cNvSpPr txBox="1"/>
          <p:nvPr/>
        </p:nvSpPr>
        <p:spPr>
          <a:xfrm>
            <a:off x="7795260" y="4488181"/>
            <a:ext cx="1120140" cy="307777"/>
          </a:xfrm>
          <a:prstGeom prst="rect">
            <a:avLst/>
          </a:prstGeom>
          <a:solidFill>
            <a:schemeClr val="bg1"/>
          </a:solidFill>
        </p:spPr>
        <p:txBody>
          <a:bodyPr wrap="square" lIns="0" tIns="0" rIns="0" bIns="0" rtlCol="0">
            <a:spAutoFit/>
          </a:bodyPr>
          <a:lstStyle/>
          <a:p>
            <a:pPr algn="l">
              <a:buNone/>
            </a:pPr>
            <a:r>
              <a:rPr lang="nl-NL" sz="1000" b="1" i="0">
                <a:solidFill>
                  <a:srgbClr val="FF0000"/>
                </a:solidFill>
                <a:latin typeface="Arial"/>
                <a:ea typeface="+mn-ea"/>
                <a:cs typeface="+mn-cs"/>
              </a:rPr>
              <a:t>Verfeinertes Netz </a:t>
            </a:r>
          </a:p>
          <a:p>
            <a:pPr algn="l">
              <a:buNone/>
            </a:pPr>
            <a:r>
              <a:rPr lang="nl-NL" sz="1000" b="1" i="0">
                <a:solidFill>
                  <a:srgbClr val="FF0000"/>
                </a:solidFill>
                <a:latin typeface="Arial"/>
                <a:ea typeface="+mn-ea"/>
                <a:cs typeface="+mn-cs"/>
              </a:rPr>
              <a:t>(h-adaptiv)</a:t>
            </a:r>
            <a:endParaRPr lang="nl-NL" sz="1000" b="1" dirty="0">
              <a:solidFill>
                <a:srgbClr val="FF0000"/>
              </a:solidFill>
            </a:endParaRPr>
          </a:p>
        </p:txBody>
      </p:sp>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Ausführen der Analyse</a:t>
            </a:r>
          </a:p>
        </p:txBody>
      </p:sp>
      <p:sp>
        <p:nvSpPr>
          <p:cNvPr id="50179" name="Rectangle 3"/>
          <p:cNvSpPr>
            <a:spLocks noGrp="1" noChangeArrowheads="1"/>
          </p:cNvSpPr>
          <p:nvPr>
            <p:ph idx="1"/>
          </p:nvPr>
        </p:nvSpPr>
        <p:spPr>
          <a:xfrm>
            <a:off x="201614" y="1296988"/>
            <a:ext cx="8911213" cy="3275012"/>
          </a:xfrm>
        </p:spPr>
        <p:txBody>
          <a:bodyPr lIns="72000" rIns="0"/>
          <a:lstStyle/>
          <a:p>
            <a:pPr marL="342900" indent="-342900" algn="l">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Nach dem Festlegen der Materialien, Anwenden von Lagern und Lasten </a:t>
            </a:r>
            <a:r>
              <a:rPr lang="de-CH" sz="2400" b="0" i="0" smtClean="0">
                <a:solidFill>
                  <a:srgbClr val="4B575F"/>
                </a:solidFill>
                <a:latin typeface="Arial Narrow"/>
                <a:ea typeface="+mn-ea"/>
                <a:cs typeface="+mn-cs"/>
              </a:rPr>
              <a:t>und Vernetzen </a:t>
            </a:r>
            <a:r>
              <a:rPr lang="de-CH" sz="2400" b="0" i="0">
                <a:solidFill>
                  <a:srgbClr val="4B575F"/>
                </a:solidFill>
                <a:latin typeface="Arial Narrow"/>
                <a:ea typeface="+mn-ea"/>
                <a:cs typeface="+mn-cs"/>
              </a:rPr>
              <a:t>des Modells wird die Analyse ausgeführt.</a:t>
            </a:r>
          </a:p>
          <a:p>
            <a:pPr marL="342900" indent="-342900" algn="l">
              <a:spcBef>
                <a:spcPct val="20000"/>
              </a:spcBef>
              <a:spcAft>
                <a:spcPct val="0"/>
              </a:spcAft>
              <a:buFont typeface="Wingdings"/>
              <a:buChar char="§"/>
            </a:pPr>
            <a:endParaRPr lang="en-US" smtClean="0"/>
          </a:p>
          <a:p>
            <a:pPr marL="342900" indent="-342900" algn="l">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Während der Analyse werden vom Programm die Ergebnisse berechnet. Dieser Schritt beinhaltet einige sehr intensive Zahlenverarbeitungsvorgänge. In vielen Fällen löst das Programm Hunderttausende simultaner algebraischer Gleichungen.</a:t>
            </a:r>
          </a:p>
          <a:p>
            <a:pPr marL="342900" indent="-342900" algn="l">
              <a:spcBef>
                <a:spcPct val="20000"/>
              </a:spcBef>
              <a:spcAft>
                <a:spcPct val="0"/>
              </a:spcAft>
              <a:buFont typeface="Wingdings"/>
              <a:buChar char="§"/>
            </a:pPr>
            <a:endParaRPr lang="en-US" smtClean="0"/>
          </a:p>
          <a:p>
            <a:pPr marL="342900" indent="-342900" algn="l">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SolidWorks Simulation verfügt zu diesem Zweck über fortschrittliche und schnelle Solver, die genaue Ergebnisse liefern.</a:t>
            </a:r>
          </a:p>
          <a:p>
            <a:pPr marL="342900" indent="-342900" algn="l">
              <a:spcBef>
                <a:spcPct val="20000"/>
              </a:spcBef>
              <a:spcAft>
                <a:spcPct val="0"/>
              </a:spcAft>
              <a:buFont typeface="Wingdings"/>
              <a:buChar char="§"/>
            </a:pPr>
            <a:endParaRPr lang="en-US" smtClean="0"/>
          </a:p>
        </p:txBody>
      </p:sp>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Visualisieren der Ergebnisse</a:t>
            </a:r>
          </a:p>
        </p:txBody>
      </p:sp>
      <p:sp>
        <p:nvSpPr>
          <p:cNvPr id="51203" name="Rectangle 3"/>
          <p:cNvSpPr>
            <a:spLocks noGrp="1" noChangeArrowheads="1"/>
          </p:cNvSpPr>
          <p:nvPr>
            <p:ph idx="1"/>
          </p:nvPr>
        </p:nvSpPr>
        <p:spPr>
          <a:xfrm>
            <a:off x="228600" y="1295400"/>
            <a:ext cx="8534400" cy="5257800"/>
          </a:xfrm>
        </p:spPr>
        <p:txBody>
          <a:bodyPr/>
          <a:lstStyle/>
          <a:p>
            <a:pPr marL="342900" indent="-342900" algn="l">
              <a:lnSpc>
                <a:spcPct val="85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Nach der Analyse können die Ergebnisse visualisiert werden.</a:t>
            </a:r>
          </a:p>
          <a:p>
            <a:pPr marL="342900" indent="-342900" algn="l">
              <a:lnSpc>
                <a:spcPct val="85000"/>
              </a:lnSpc>
              <a:spcBef>
                <a:spcPts val="2000"/>
              </a:spcBef>
              <a:spcAft>
                <a:spcPct val="0"/>
              </a:spcAft>
              <a:buClr>
                <a:srgbClr val="4B575F"/>
              </a:buClr>
              <a:buFont typeface="Wingdings"/>
              <a:buChar char="§"/>
            </a:pPr>
            <a:r>
              <a:rPr lang="de-CH" sz="2400" b="0" i="0">
                <a:solidFill>
                  <a:srgbClr val="4B575F"/>
                </a:solidFill>
                <a:latin typeface="Arial Narrow"/>
                <a:ea typeface="+mn-ea"/>
                <a:cs typeface="+mn-cs"/>
              </a:rPr>
              <a:t>SolidWorks Simulation bietet leistungsfähige und benutzerfreundliche Werkzeuge zur Darstellung der Ergebnisse.</a:t>
            </a:r>
          </a:p>
          <a:p>
            <a:pPr marL="342900" indent="-342900" algn="l">
              <a:lnSpc>
                <a:spcPct val="85000"/>
              </a:lnSpc>
              <a:spcBef>
                <a:spcPts val="2000"/>
              </a:spcBef>
              <a:spcAft>
                <a:spcPct val="0"/>
              </a:spcAft>
              <a:buClr>
                <a:srgbClr val="4B575F"/>
              </a:buClr>
              <a:buFont typeface="Wingdings"/>
              <a:buChar char="§"/>
            </a:pPr>
            <a:r>
              <a:rPr lang="de-CH" sz="2400" b="0" i="0">
                <a:solidFill>
                  <a:srgbClr val="4B575F"/>
                </a:solidFill>
                <a:latin typeface="Arial Narrow"/>
                <a:ea typeface="+mn-ea"/>
                <a:cs typeface="+mn-cs"/>
              </a:rPr>
              <a:t>Mit Hilfe der Schnitt- und ISO-Darstellung kann das Innere des Körpers betrachtet werden.</a:t>
            </a:r>
          </a:p>
          <a:p>
            <a:pPr marL="342900" indent="-342900" algn="l">
              <a:lnSpc>
                <a:spcPct val="85000"/>
              </a:lnSpc>
              <a:spcBef>
                <a:spcPts val="2000"/>
              </a:spcBef>
              <a:spcAft>
                <a:spcPct val="0"/>
              </a:spcAft>
              <a:buClr>
                <a:srgbClr val="4B575F"/>
              </a:buClr>
              <a:buFont typeface="Wingdings"/>
              <a:buChar char="§"/>
            </a:pPr>
            <a:r>
              <a:rPr lang="de-CH" sz="2400" b="0" i="0">
                <a:solidFill>
                  <a:srgbClr val="4B575F"/>
                </a:solidFill>
                <a:latin typeface="Arial Narrow"/>
                <a:ea typeface="+mn-ea"/>
                <a:cs typeface="+mn-cs"/>
              </a:rPr>
              <a:t>Der Assistent zur Konstruktionsprüfung prüft die Sicherheit Ihrer Konstruktion für statische Studien.</a:t>
            </a:r>
          </a:p>
          <a:p>
            <a:pPr marL="342900" indent="-342900" algn="l">
              <a:lnSpc>
                <a:spcPct val="85000"/>
              </a:lnSpc>
              <a:spcBef>
                <a:spcPts val="2000"/>
              </a:spcBef>
              <a:spcAft>
                <a:spcPct val="0"/>
              </a:spcAft>
              <a:buClr>
                <a:srgbClr val="4B575F"/>
              </a:buClr>
              <a:buFont typeface="Wingdings"/>
              <a:buChar char="§"/>
            </a:pPr>
            <a:r>
              <a:rPr lang="de-CH" sz="2400" b="0" i="0">
                <a:solidFill>
                  <a:srgbClr val="4B575F"/>
                </a:solidFill>
                <a:latin typeface="Arial Narrow"/>
                <a:ea typeface="+mn-ea"/>
                <a:cs typeface="+mn-cs"/>
              </a:rPr>
              <a:t>SolidWorks Simulation erzeugt einen strukturierten, internetfähigen Bericht für Ihre Studien.</a:t>
            </a:r>
          </a:p>
          <a:p>
            <a:pPr marL="342900" indent="-342900" algn="l">
              <a:lnSpc>
                <a:spcPct val="85000"/>
              </a:lnSpc>
              <a:spcBef>
                <a:spcPct val="20000"/>
              </a:spcBef>
              <a:spcAft>
                <a:spcPct val="0"/>
              </a:spcAft>
              <a:buFont typeface="Wingdings"/>
              <a:buChar char="§"/>
            </a:pPr>
            <a:endParaRPr lang="en-US" smtClean="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Vorteile der Analyse</a:t>
            </a:r>
          </a:p>
        </p:txBody>
      </p:sp>
      <p:sp>
        <p:nvSpPr>
          <p:cNvPr id="18435" name="Rectangle 3"/>
          <p:cNvSpPr>
            <a:spLocks noGrp="1" noChangeArrowheads="1"/>
          </p:cNvSpPr>
          <p:nvPr>
            <p:ph idx="1"/>
          </p:nvPr>
        </p:nvSpPr>
        <p:spPr>
          <a:xfrm>
            <a:off x="152400" y="1219200"/>
            <a:ext cx="8991600" cy="5257800"/>
          </a:xfrm>
        </p:spPr>
        <p:txBody>
          <a:bodyPr/>
          <a:lstStyle/>
          <a:p>
            <a:pPr marL="342900" indent="-342900" algn="l">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Konstruktionszyklen sind teuer und zeitaufwändig.</a:t>
            </a:r>
          </a:p>
          <a:p>
            <a:pPr marL="342900" indent="-342900" algn="l">
              <a:spcBef>
                <a:spcPts val="2000"/>
              </a:spcBef>
              <a:spcAft>
                <a:spcPct val="0"/>
              </a:spcAft>
              <a:buClr>
                <a:srgbClr val="4B575F"/>
              </a:buClr>
              <a:buFont typeface="Wingdings"/>
              <a:buChar char="§"/>
            </a:pPr>
            <a:r>
              <a:rPr lang="de-CH" sz="2400" b="0" i="0">
                <a:solidFill>
                  <a:srgbClr val="4B575F"/>
                </a:solidFill>
                <a:latin typeface="Arial Narrow"/>
                <a:ea typeface="+mn-ea"/>
                <a:cs typeface="+mn-cs"/>
              </a:rPr>
              <a:t>Durch die Analyse verringert sich die Anzahl der Konstruktionszyklen.</a:t>
            </a:r>
          </a:p>
          <a:p>
            <a:pPr marL="342900" indent="-342900" algn="l">
              <a:spcBef>
                <a:spcPts val="2000"/>
              </a:spcBef>
              <a:spcAft>
                <a:spcPct val="0"/>
              </a:spcAft>
              <a:buClr>
                <a:srgbClr val="4B575F"/>
              </a:buClr>
              <a:buFont typeface="Wingdings"/>
              <a:buChar char="§"/>
            </a:pPr>
            <a:r>
              <a:rPr lang="de-CH" sz="2400" b="0" i="0">
                <a:solidFill>
                  <a:srgbClr val="4B575F"/>
                </a:solidFill>
                <a:latin typeface="Arial Narrow"/>
                <a:ea typeface="+mn-ea"/>
                <a:cs typeface="+mn-cs"/>
              </a:rPr>
              <a:t>Durch die Analyse werden Kosten reduziert, da Computer-Tests des Modells teure Praxistests ersetzen.</a:t>
            </a:r>
          </a:p>
          <a:p>
            <a:pPr marL="342900" indent="-342900" algn="l">
              <a:spcBef>
                <a:spcPts val="2000"/>
              </a:spcBef>
              <a:spcAft>
                <a:spcPct val="0"/>
              </a:spcAft>
              <a:buClr>
                <a:srgbClr val="4B575F"/>
              </a:buClr>
              <a:buFont typeface="Wingdings"/>
              <a:buChar char="§"/>
            </a:pPr>
            <a:r>
              <a:rPr lang="de-CH" sz="2400" b="0" i="0">
                <a:solidFill>
                  <a:srgbClr val="4B575F"/>
                </a:solidFill>
                <a:latin typeface="Arial Narrow"/>
                <a:ea typeface="+mn-ea"/>
                <a:cs typeface="+mn-cs"/>
              </a:rPr>
              <a:t>Durch die Analyse verkürzen sich die Markteinführungszeiten.</a:t>
            </a:r>
          </a:p>
          <a:p>
            <a:pPr marL="342900" indent="-342900" algn="l">
              <a:spcBef>
                <a:spcPts val="2000"/>
              </a:spcBef>
              <a:spcAft>
                <a:spcPct val="0"/>
              </a:spcAft>
              <a:buClr>
                <a:srgbClr val="4B575F"/>
              </a:buClr>
              <a:buFont typeface="Wingdings"/>
              <a:buChar char="§"/>
            </a:pPr>
            <a:r>
              <a:rPr lang="de-CH" sz="2400" b="0" i="0">
                <a:solidFill>
                  <a:srgbClr val="4B575F"/>
                </a:solidFill>
                <a:latin typeface="Arial Narrow"/>
                <a:ea typeface="+mn-ea"/>
                <a:cs typeface="+mn-cs"/>
              </a:rPr>
              <a:t>Durch die Analyse kann die Optimierung Ihrer Konstruktionen erleichtert werden, da viele Konzepte und Szenarien vor einer endgültigen Entscheidung schnell simuliert werden können.</a:t>
            </a:r>
          </a:p>
          <a:p>
            <a:pPr marL="342900" indent="-342900" algn="l">
              <a:spcBef>
                <a:spcPts val="2000"/>
              </a:spcBef>
              <a:spcAft>
                <a:spcPct val="0"/>
              </a:spcAft>
              <a:buFont typeface="Wingdings"/>
              <a:buChar char="§"/>
            </a:pPr>
            <a:endParaRPr lang="en-US" smtClean="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Die Finite-Elemente-Methode</a:t>
            </a:r>
          </a:p>
        </p:txBody>
      </p:sp>
      <p:sp>
        <p:nvSpPr>
          <p:cNvPr id="19459" name="Rectangle 3"/>
          <p:cNvSpPr>
            <a:spLocks noGrp="1" noChangeArrowheads="1"/>
          </p:cNvSpPr>
          <p:nvPr>
            <p:ph idx="1"/>
          </p:nvPr>
        </p:nvSpPr>
        <p:spPr>
          <a:xfrm>
            <a:off x="304800" y="1295400"/>
            <a:ext cx="8229600" cy="4495800"/>
          </a:xfrm>
        </p:spPr>
        <p:txBody>
          <a:bodyPr/>
          <a:lstStyle/>
          <a:p>
            <a:pPr marL="342900" indent="-342900" algn="l">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Analytische Lösungen sind nur für einfache Probleme verfügbar. Sie beruhen auf vielen Annahmen und können die meisten praktischen Probleme nicht lösen.</a:t>
            </a:r>
          </a:p>
          <a:p>
            <a:pPr marL="342900" indent="-342900" algn="l">
              <a:spcBef>
                <a:spcPts val="2000"/>
              </a:spcBef>
              <a:spcAft>
                <a:spcPct val="0"/>
              </a:spcAft>
              <a:buClr>
                <a:srgbClr val="4B575F"/>
              </a:buClr>
              <a:buFont typeface="Wingdings"/>
              <a:buChar char="§"/>
            </a:pPr>
            <a:r>
              <a:rPr lang="de-CH" sz="2400" b="0" i="0">
                <a:solidFill>
                  <a:srgbClr val="4B575F"/>
                </a:solidFill>
                <a:latin typeface="Arial Narrow"/>
                <a:ea typeface="+mn-ea"/>
                <a:cs typeface="+mn-cs"/>
              </a:rPr>
              <a:t>SolidWorks Simulation bedient sich der Finite-Elemente-Methode (FEM). Die Analyse unter Verwendung der FEM wird als Finite-Elemente-Analyse (FEA) oder Konstruktionsanalyse bezeichnet.</a:t>
            </a:r>
          </a:p>
          <a:p>
            <a:pPr marL="342900" indent="-342900" algn="l">
              <a:spcBef>
                <a:spcPts val="2000"/>
              </a:spcBef>
              <a:spcAft>
                <a:spcPct val="0"/>
              </a:spcAft>
              <a:buClr>
                <a:srgbClr val="4B575F"/>
              </a:buClr>
              <a:buFont typeface="Wingdings"/>
              <a:buChar char="§"/>
            </a:pPr>
            <a:r>
              <a:rPr lang="de-CH" sz="2400" b="0" i="0">
                <a:solidFill>
                  <a:srgbClr val="4B575F"/>
                </a:solidFill>
                <a:latin typeface="Arial Narrow"/>
                <a:ea typeface="+mn-ea"/>
                <a:cs typeface="+mn-cs"/>
              </a:rPr>
              <a:t>Die FEA ist sehr allgemein gehalten. Sie kann zum Lösen von einfachen sowie komplexen Problemen verwendet werden.</a:t>
            </a:r>
          </a:p>
          <a:p>
            <a:pPr marL="342900" indent="-342900" algn="l">
              <a:spcBef>
                <a:spcPts val="2000"/>
              </a:spcBef>
              <a:spcAft>
                <a:spcPct val="0"/>
              </a:spcAft>
              <a:buClr>
                <a:srgbClr val="4B575F"/>
              </a:buClr>
              <a:buFont typeface="Wingdings"/>
              <a:buChar char="§"/>
            </a:pPr>
            <a:r>
              <a:rPr lang="de-CH" sz="2400" b="0" i="0">
                <a:solidFill>
                  <a:srgbClr val="4B575F"/>
                </a:solidFill>
                <a:latin typeface="Arial Narrow"/>
                <a:ea typeface="+mn-ea"/>
                <a:cs typeface="+mn-cs"/>
              </a:rPr>
              <a:t>Die FEA eignet sich gut für die Computerimplementierung. Sie ist als bevorzugte Analysemethode allgemein anerkannt.</a:t>
            </a: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Grundkonzept der Konstruktionsanalyse</a:t>
            </a:r>
          </a:p>
        </p:txBody>
      </p:sp>
      <p:sp>
        <p:nvSpPr>
          <p:cNvPr id="20483" name="Rectangle 3"/>
          <p:cNvSpPr>
            <a:spLocks noGrp="1" noChangeArrowheads="1"/>
          </p:cNvSpPr>
          <p:nvPr>
            <p:ph idx="1"/>
          </p:nvPr>
        </p:nvSpPr>
        <p:spPr>
          <a:xfrm>
            <a:off x="685800" y="1447800"/>
            <a:ext cx="8105775" cy="4718050"/>
          </a:xfrm>
        </p:spPr>
        <p:txBody>
          <a:bodyPr/>
          <a:lstStyle/>
          <a:p>
            <a:pPr marL="342900" indent="-342900" algn="l">
              <a:spcBef>
                <a:spcPct val="20000"/>
              </a:spcBef>
              <a:spcAft>
                <a:spcPct val="0"/>
              </a:spcAft>
              <a:buNone/>
            </a:pPr>
            <a:r>
              <a:rPr lang="de-CH" sz="2400" b="0" i="0">
                <a:solidFill>
                  <a:srgbClr val="4B575F"/>
                </a:solidFill>
                <a:latin typeface="Arial Narrow"/>
                <a:ea typeface="+mn-ea"/>
                <a:cs typeface="+mn-cs"/>
              </a:rPr>
              <a:t>	Die FEM ersetzt ein komplexes Problem durch viele einfache Probleme. Mit Hilfe dieser Methode wird das Modell in kleinere Einheiten unterteilt, die aus einfachen Formen bestehen und als Elemente bezeichnet werden.</a:t>
            </a:r>
          </a:p>
        </p:txBody>
      </p:sp>
      <p:pic>
        <p:nvPicPr>
          <p:cNvPr id="20484" name="Picture 6"/>
          <p:cNvPicPr>
            <a:picLocks noChangeAspect="1" noChangeArrowheads="1"/>
          </p:cNvPicPr>
          <p:nvPr/>
        </p:nvPicPr>
        <p:blipFill>
          <a:blip r:embed="rId2" cstate="print"/>
          <a:srcRect/>
          <a:stretch>
            <a:fillRect/>
          </a:stretch>
        </p:blipFill>
        <p:spPr bwMode="auto">
          <a:xfrm>
            <a:off x="685800" y="3048000"/>
            <a:ext cx="3143250" cy="3152775"/>
          </a:xfrm>
          <a:prstGeom prst="rect">
            <a:avLst/>
          </a:prstGeom>
          <a:noFill/>
          <a:ln w="9525">
            <a:noFill/>
            <a:miter lim="800000"/>
            <a:headEnd/>
            <a:tailEnd/>
          </a:ln>
        </p:spPr>
      </p:pic>
      <p:pic>
        <p:nvPicPr>
          <p:cNvPr id="20485" name="Picture 7"/>
          <p:cNvPicPr>
            <a:picLocks noChangeAspect="1" noChangeArrowheads="1"/>
          </p:cNvPicPr>
          <p:nvPr/>
        </p:nvPicPr>
        <p:blipFill>
          <a:blip r:embed="rId3" cstate="print"/>
          <a:srcRect/>
          <a:stretch>
            <a:fillRect/>
          </a:stretch>
        </p:blipFill>
        <p:spPr bwMode="auto">
          <a:xfrm>
            <a:off x="4953000" y="2895600"/>
            <a:ext cx="3162300" cy="3171825"/>
          </a:xfrm>
          <a:prstGeom prst="rect">
            <a:avLst/>
          </a:prstGeom>
          <a:noFill/>
          <a:ln w="9525">
            <a:noFill/>
            <a:miter lim="800000"/>
            <a:headEnd/>
            <a:tailEnd/>
          </a:ln>
        </p:spPr>
      </p:pic>
      <p:sp>
        <p:nvSpPr>
          <p:cNvPr id="20486" name="Text Box 8"/>
          <p:cNvSpPr txBox="1">
            <a:spLocks noChangeArrowheads="1"/>
          </p:cNvSpPr>
          <p:nvPr/>
        </p:nvSpPr>
        <p:spPr bwMode="auto">
          <a:xfrm>
            <a:off x="2514600" y="5867400"/>
            <a:ext cx="1371600" cy="336550"/>
          </a:xfrm>
          <a:prstGeom prst="rect">
            <a:avLst/>
          </a:prstGeom>
          <a:noFill/>
          <a:ln w="9525">
            <a:noFill/>
            <a:miter lim="800000"/>
            <a:headEnd/>
            <a:tailEnd/>
          </a:ln>
        </p:spPr>
        <p:txBody>
          <a:bodyPr>
            <a:spAutoFit/>
          </a:bodyPr>
          <a:lstStyle/>
          <a:p>
            <a:pPr algn="l">
              <a:spcBef>
                <a:spcPct val="50000"/>
              </a:spcBef>
              <a:buNone/>
            </a:pPr>
            <a:r>
              <a:rPr lang="de-CH" sz="1600" b="0" i="0">
                <a:solidFill>
                  <a:schemeClr val="tx1"/>
                </a:solidFill>
                <a:latin typeface="Arial"/>
                <a:ea typeface="+mn-ea"/>
                <a:cs typeface="+mn-cs"/>
              </a:rPr>
              <a:t>CAD-Modell</a:t>
            </a:r>
          </a:p>
        </p:txBody>
      </p:sp>
      <p:sp>
        <p:nvSpPr>
          <p:cNvPr id="20487" name="Text Box 9"/>
          <p:cNvSpPr txBox="1">
            <a:spLocks noChangeArrowheads="1"/>
          </p:cNvSpPr>
          <p:nvPr/>
        </p:nvSpPr>
        <p:spPr bwMode="auto">
          <a:xfrm>
            <a:off x="4495800" y="5867400"/>
            <a:ext cx="4267200" cy="336550"/>
          </a:xfrm>
          <a:prstGeom prst="rect">
            <a:avLst/>
          </a:prstGeom>
          <a:noFill/>
          <a:ln w="9525">
            <a:noFill/>
            <a:miter lim="800000"/>
            <a:headEnd/>
            <a:tailEnd/>
          </a:ln>
        </p:spPr>
        <p:txBody>
          <a:bodyPr wrap="square">
            <a:spAutoFit/>
          </a:bodyPr>
          <a:lstStyle/>
          <a:p>
            <a:pPr algn="l">
              <a:spcBef>
                <a:spcPct val="50000"/>
              </a:spcBef>
              <a:buNone/>
            </a:pPr>
            <a:r>
              <a:rPr lang="de-CH" sz="1600" b="0" i="0">
                <a:solidFill>
                  <a:schemeClr val="tx1"/>
                </a:solidFill>
                <a:latin typeface="Arial"/>
                <a:ea typeface="+mn-ea"/>
                <a:cs typeface="+mn-cs"/>
              </a:rPr>
              <a:t>In kleinere Einheiten unterteiltes CAD-Modell</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Grundkonzept der Konstruktionsanalyse</a:t>
            </a:r>
          </a:p>
        </p:txBody>
      </p:sp>
      <p:sp>
        <p:nvSpPr>
          <p:cNvPr id="21507" name="Rectangle 3"/>
          <p:cNvSpPr>
            <a:spLocks noGrp="1" noChangeArrowheads="1"/>
          </p:cNvSpPr>
          <p:nvPr>
            <p:ph idx="1"/>
          </p:nvPr>
        </p:nvSpPr>
        <p:spPr>
          <a:xfrm>
            <a:off x="228600" y="1600200"/>
            <a:ext cx="5257800" cy="2362200"/>
          </a:xfrm>
        </p:spPr>
        <p:txBody>
          <a:bodyPr/>
          <a:lstStyle/>
          <a:p>
            <a:pPr marL="342900" indent="-342900" algn="l">
              <a:lnSpc>
                <a:spcPct val="85000"/>
              </a:lnSpc>
              <a:spcBef>
                <a:spcPct val="20000"/>
              </a:spcBef>
              <a:spcAft>
                <a:spcPct val="0"/>
              </a:spcAft>
              <a:buClr>
                <a:srgbClr val="4B575F"/>
              </a:buClr>
              <a:buFont typeface="Wingdings"/>
              <a:buChar char="§"/>
            </a:pPr>
            <a:r>
              <a:rPr lang="de-CH" sz="2400" b="0" i="0">
                <a:solidFill>
                  <a:srgbClr val="4B575F"/>
                </a:solidFill>
                <a:latin typeface="Arial Narrow"/>
                <a:ea typeface="+mn-ea"/>
                <a:cs typeface="+mn-cs"/>
              </a:rPr>
              <a:t>Die Elemente verfügen über gemeinsame Punkte, die als Knoten bezeichnet werden. Das Verhalten dieser Elemente unter verschiedensten Stütz- und Belastungsszenarien ist bekannt.</a:t>
            </a:r>
          </a:p>
        </p:txBody>
      </p:sp>
      <p:sp>
        <p:nvSpPr>
          <p:cNvPr id="9222" name="Rectangle 8"/>
          <p:cNvSpPr>
            <a:spLocks noChangeArrowheads="1"/>
          </p:cNvSpPr>
          <p:nvPr/>
        </p:nvSpPr>
        <p:spPr bwMode="auto">
          <a:xfrm>
            <a:off x="228600" y="4724400"/>
            <a:ext cx="8153400" cy="1600200"/>
          </a:xfrm>
          <a:prstGeom prst="rect">
            <a:avLst/>
          </a:prstGeom>
          <a:noFill/>
          <a:ln>
            <a:noFill/>
          </a:ln>
          <a:extLst>
            <a:ext uri="{909E8E84-426E-40DD-AFC4-6F175D3DCCD1}"/>
            <a:ext uri="{91240B29-F687-4F45-9708-019B960494DF}"/>
          </a:extLst>
        </p:spPr>
        <p:txBody>
          <a:bodyPr/>
          <a:lstStyle/>
          <a:p>
            <a:pPr marL="234909" indent="-234909" algn="l">
              <a:lnSpc>
                <a:spcPct val="85000"/>
              </a:lnSpc>
              <a:spcBef>
                <a:spcPts val="2000"/>
              </a:spcBef>
              <a:buClr>
                <a:srgbClr val="000000"/>
              </a:buClr>
              <a:buFont typeface="Wingdings"/>
              <a:buChar char="§"/>
            </a:pPr>
            <a:r>
              <a:rPr lang="de-CH" sz="2400" b="0" i="0">
                <a:solidFill>
                  <a:schemeClr val="tx1"/>
                </a:solidFill>
                <a:latin typeface="Arial Narrow"/>
                <a:ea typeface="+mn-ea"/>
                <a:cs typeface="+mn-cs"/>
              </a:rPr>
              <a:t>Die Bewegung jedes einzelnen Knotens wird durch Translationen in die X-, Y- und Z-Richtung vollständig beschrieben. Diese werden als Freiheitsgrade bezeichnet. Jeder Knoten besitzt 3 Freiheitsgrade.</a:t>
            </a:r>
          </a:p>
        </p:txBody>
      </p:sp>
      <p:sp>
        <p:nvSpPr>
          <p:cNvPr id="21512" name="AutoShape 8"/>
          <p:cNvSpPr>
            <a:spLocks noChangeAspect="1" noChangeArrowheads="1" noTextEdit="1"/>
          </p:cNvSpPr>
          <p:nvPr/>
        </p:nvSpPr>
        <p:spPr bwMode="auto">
          <a:xfrm>
            <a:off x="4800600" y="1295400"/>
            <a:ext cx="3848100" cy="4025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grpSp>
        <p:nvGrpSpPr>
          <p:cNvPr id="95" name="Group 94"/>
          <p:cNvGrpSpPr/>
          <p:nvPr/>
        </p:nvGrpSpPr>
        <p:grpSpPr>
          <a:xfrm>
            <a:off x="5702300" y="1511300"/>
            <a:ext cx="2540000" cy="2514600"/>
            <a:chOff x="5702300" y="1511300"/>
            <a:chExt cx="2540000" cy="2514600"/>
          </a:xfrm>
        </p:grpSpPr>
        <p:sp>
          <p:nvSpPr>
            <p:cNvPr id="21514" name="Freeform 10"/>
            <p:cNvSpPr>
              <a:spLocks/>
            </p:cNvSpPr>
            <p:nvPr/>
          </p:nvSpPr>
          <p:spPr bwMode="auto">
            <a:xfrm>
              <a:off x="7048500" y="1574800"/>
              <a:ext cx="38100" cy="50800"/>
            </a:xfrm>
            <a:custGeom>
              <a:avLst/>
              <a:gdLst/>
              <a:ahLst/>
              <a:cxnLst>
                <a:cxn ang="0">
                  <a:pos x="16" y="32"/>
                </a:cxn>
                <a:cxn ang="0">
                  <a:pos x="24" y="24"/>
                </a:cxn>
                <a:cxn ang="0">
                  <a:pos x="8" y="0"/>
                </a:cxn>
                <a:cxn ang="0">
                  <a:pos x="0" y="8"/>
                </a:cxn>
                <a:cxn ang="0">
                  <a:pos x="16" y="32"/>
                </a:cxn>
              </a:cxnLst>
              <a:rect l="0" t="0" r="r" b="b"/>
              <a:pathLst>
                <a:path w="24" h="32">
                  <a:moveTo>
                    <a:pt x="16" y="32"/>
                  </a:moveTo>
                  <a:lnTo>
                    <a:pt x="24" y="24"/>
                  </a:lnTo>
                  <a:lnTo>
                    <a:pt x="8" y="0"/>
                  </a:lnTo>
                  <a:lnTo>
                    <a:pt x="0" y="8"/>
                  </a:lnTo>
                  <a:lnTo>
                    <a:pt x="16" y="3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15" name="Freeform 11"/>
            <p:cNvSpPr>
              <a:spLocks/>
            </p:cNvSpPr>
            <p:nvPr/>
          </p:nvSpPr>
          <p:spPr bwMode="auto">
            <a:xfrm>
              <a:off x="6045200" y="1587500"/>
              <a:ext cx="1028700" cy="1143000"/>
            </a:xfrm>
            <a:custGeom>
              <a:avLst/>
              <a:gdLst/>
              <a:ahLst/>
              <a:cxnLst>
                <a:cxn ang="0">
                  <a:pos x="648" y="24"/>
                </a:cxn>
                <a:cxn ang="0">
                  <a:pos x="520" y="104"/>
                </a:cxn>
                <a:cxn ang="0">
                  <a:pos x="520" y="96"/>
                </a:cxn>
                <a:cxn ang="0">
                  <a:pos x="520" y="96"/>
                </a:cxn>
                <a:cxn ang="0">
                  <a:pos x="408" y="208"/>
                </a:cxn>
                <a:cxn ang="0">
                  <a:pos x="408" y="208"/>
                </a:cxn>
                <a:cxn ang="0">
                  <a:pos x="408" y="208"/>
                </a:cxn>
                <a:cxn ang="0">
                  <a:pos x="216" y="448"/>
                </a:cxn>
                <a:cxn ang="0">
                  <a:pos x="216" y="448"/>
                </a:cxn>
                <a:cxn ang="0">
                  <a:pos x="216" y="448"/>
                </a:cxn>
                <a:cxn ang="0">
                  <a:pos x="16" y="720"/>
                </a:cxn>
                <a:cxn ang="0">
                  <a:pos x="24" y="720"/>
                </a:cxn>
                <a:cxn ang="0">
                  <a:pos x="0" y="704"/>
                </a:cxn>
                <a:cxn ang="0">
                  <a:pos x="0" y="704"/>
                </a:cxn>
                <a:cxn ang="0">
                  <a:pos x="200" y="432"/>
                </a:cxn>
                <a:cxn ang="0">
                  <a:pos x="200" y="432"/>
                </a:cxn>
                <a:cxn ang="0">
                  <a:pos x="200" y="432"/>
                </a:cxn>
                <a:cxn ang="0">
                  <a:pos x="392" y="192"/>
                </a:cxn>
                <a:cxn ang="0">
                  <a:pos x="392" y="192"/>
                </a:cxn>
                <a:cxn ang="0">
                  <a:pos x="392" y="192"/>
                </a:cxn>
                <a:cxn ang="0">
                  <a:pos x="504" y="80"/>
                </a:cxn>
                <a:cxn ang="0">
                  <a:pos x="504" y="80"/>
                </a:cxn>
                <a:cxn ang="0">
                  <a:pos x="504" y="80"/>
                </a:cxn>
                <a:cxn ang="0">
                  <a:pos x="632" y="0"/>
                </a:cxn>
                <a:cxn ang="0">
                  <a:pos x="648" y="24"/>
                </a:cxn>
              </a:cxnLst>
              <a:rect l="0" t="0" r="r" b="b"/>
              <a:pathLst>
                <a:path w="648" h="720">
                  <a:moveTo>
                    <a:pt x="648" y="24"/>
                  </a:moveTo>
                  <a:lnTo>
                    <a:pt x="520" y="104"/>
                  </a:lnTo>
                  <a:lnTo>
                    <a:pt x="520" y="96"/>
                  </a:lnTo>
                  <a:lnTo>
                    <a:pt x="520" y="96"/>
                  </a:lnTo>
                  <a:lnTo>
                    <a:pt x="408" y="208"/>
                  </a:lnTo>
                  <a:lnTo>
                    <a:pt x="408" y="208"/>
                  </a:lnTo>
                  <a:lnTo>
                    <a:pt x="408" y="208"/>
                  </a:lnTo>
                  <a:lnTo>
                    <a:pt x="216" y="448"/>
                  </a:lnTo>
                  <a:lnTo>
                    <a:pt x="216" y="448"/>
                  </a:lnTo>
                  <a:lnTo>
                    <a:pt x="216" y="448"/>
                  </a:lnTo>
                  <a:lnTo>
                    <a:pt x="16" y="720"/>
                  </a:lnTo>
                  <a:lnTo>
                    <a:pt x="24" y="720"/>
                  </a:lnTo>
                  <a:lnTo>
                    <a:pt x="0" y="704"/>
                  </a:lnTo>
                  <a:lnTo>
                    <a:pt x="0" y="704"/>
                  </a:lnTo>
                  <a:lnTo>
                    <a:pt x="200" y="432"/>
                  </a:lnTo>
                  <a:lnTo>
                    <a:pt x="200" y="432"/>
                  </a:lnTo>
                  <a:lnTo>
                    <a:pt x="200" y="432"/>
                  </a:lnTo>
                  <a:lnTo>
                    <a:pt x="392" y="192"/>
                  </a:lnTo>
                  <a:lnTo>
                    <a:pt x="392" y="192"/>
                  </a:lnTo>
                  <a:lnTo>
                    <a:pt x="392" y="192"/>
                  </a:lnTo>
                  <a:lnTo>
                    <a:pt x="504" y="80"/>
                  </a:lnTo>
                  <a:lnTo>
                    <a:pt x="504" y="80"/>
                  </a:lnTo>
                  <a:lnTo>
                    <a:pt x="504" y="80"/>
                  </a:lnTo>
                  <a:lnTo>
                    <a:pt x="632" y="0"/>
                  </a:lnTo>
                  <a:lnTo>
                    <a:pt x="648"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16" name="Freeform 12"/>
            <p:cNvSpPr>
              <a:spLocks/>
            </p:cNvSpPr>
            <p:nvPr/>
          </p:nvSpPr>
          <p:spPr bwMode="auto">
            <a:xfrm>
              <a:off x="5905500" y="2705100"/>
              <a:ext cx="177800" cy="241300"/>
            </a:xfrm>
            <a:custGeom>
              <a:avLst/>
              <a:gdLst/>
              <a:ahLst/>
              <a:cxnLst>
                <a:cxn ang="0">
                  <a:pos x="112" y="16"/>
                </a:cxn>
                <a:cxn ang="0">
                  <a:pos x="24" y="152"/>
                </a:cxn>
                <a:cxn ang="0">
                  <a:pos x="24" y="152"/>
                </a:cxn>
                <a:cxn ang="0">
                  <a:pos x="0" y="144"/>
                </a:cxn>
                <a:cxn ang="0">
                  <a:pos x="0" y="136"/>
                </a:cxn>
                <a:cxn ang="0">
                  <a:pos x="88" y="0"/>
                </a:cxn>
                <a:cxn ang="0">
                  <a:pos x="112" y="16"/>
                </a:cxn>
              </a:cxnLst>
              <a:rect l="0" t="0" r="r" b="b"/>
              <a:pathLst>
                <a:path w="112" h="152">
                  <a:moveTo>
                    <a:pt x="112" y="16"/>
                  </a:moveTo>
                  <a:lnTo>
                    <a:pt x="24" y="152"/>
                  </a:lnTo>
                  <a:lnTo>
                    <a:pt x="24" y="152"/>
                  </a:lnTo>
                  <a:lnTo>
                    <a:pt x="0" y="144"/>
                  </a:lnTo>
                  <a:lnTo>
                    <a:pt x="0" y="136"/>
                  </a:lnTo>
                  <a:lnTo>
                    <a:pt x="88" y="0"/>
                  </a:lnTo>
                  <a:lnTo>
                    <a:pt x="112" y="16"/>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17" name="Freeform 13"/>
            <p:cNvSpPr>
              <a:spLocks/>
            </p:cNvSpPr>
            <p:nvPr/>
          </p:nvSpPr>
          <p:spPr bwMode="auto">
            <a:xfrm>
              <a:off x="5803900" y="3175000"/>
              <a:ext cx="38100" cy="25400"/>
            </a:xfrm>
            <a:custGeom>
              <a:avLst/>
              <a:gdLst/>
              <a:ahLst/>
              <a:cxnLst>
                <a:cxn ang="0">
                  <a:pos x="24" y="8"/>
                </a:cxn>
                <a:cxn ang="0">
                  <a:pos x="24" y="16"/>
                </a:cxn>
                <a:cxn ang="0">
                  <a:pos x="0" y="8"/>
                </a:cxn>
                <a:cxn ang="0">
                  <a:pos x="0" y="0"/>
                </a:cxn>
                <a:cxn ang="0">
                  <a:pos x="24" y="8"/>
                </a:cxn>
              </a:cxnLst>
              <a:rect l="0" t="0" r="r" b="b"/>
              <a:pathLst>
                <a:path w="24" h="16">
                  <a:moveTo>
                    <a:pt x="24" y="8"/>
                  </a:moveTo>
                  <a:lnTo>
                    <a:pt x="24" y="16"/>
                  </a:lnTo>
                  <a:lnTo>
                    <a:pt x="0" y="8"/>
                  </a:lnTo>
                  <a:lnTo>
                    <a:pt x="0" y="0"/>
                  </a:lnTo>
                  <a:lnTo>
                    <a:pt x="24" y="8"/>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18" name="Freeform 14"/>
            <p:cNvSpPr>
              <a:spLocks/>
            </p:cNvSpPr>
            <p:nvPr/>
          </p:nvSpPr>
          <p:spPr bwMode="auto">
            <a:xfrm>
              <a:off x="5803900" y="2933700"/>
              <a:ext cx="139700" cy="254000"/>
            </a:xfrm>
            <a:custGeom>
              <a:avLst/>
              <a:gdLst/>
              <a:ahLst/>
              <a:cxnLst>
                <a:cxn ang="0">
                  <a:pos x="88" y="8"/>
                </a:cxn>
                <a:cxn ang="0">
                  <a:pos x="64" y="0"/>
                </a:cxn>
                <a:cxn ang="0">
                  <a:pos x="0" y="152"/>
                </a:cxn>
                <a:cxn ang="0">
                  <a:pos x="24" y="160"/>
                </a:cxn>
                <a:cxn ang="0">
                  <a:pos x="88" y="8"/>
                </a:cxn>
              </a:cxnLst>
              <a:rect l="0" t="0" r="r" b="b"/>
              <a:pathLst>
                <a:path w="88" h="160">
                  <a:moveTo>
                    <a:pt x="88" y="8"/>
                  </a:moveTo>
                  <a:lnTo>
                    <a:pt x="64" y="0"/>
                  </a:lnTo>
                  <a:lnTo>
                    <a:pt x="0" y="152"/>
                  </a:lnTo>
                  <a:lnTo>
                    <a:pt x="24" y="160"/>
                  </a:lnTo>
                  <a:lnTo>
                    <a:pt x="88" y="8"/>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19" name="Freeform 15"/>
            <p:cNvSpPr>
              <a:spLocks/>
            </p:cNvSpPr>
            <p:nvPr/>
          </p:nvSpPr>
          <p:spPr bwMode="auto">
            <a:xfrm>
              <a:off x="7073900" y="1625600"/>
              <a:ext cx="38100" cy="25400"/>
            </a:xfrm>
            <a:custGeom>
              <a:avLst/>
              <a:gdLst/>
              <a:ahLst/>
              <a:cxnLst>
                <a:cxn ang="0">
                  <a:pos x="24" y="16"/>
                </a:cxn>
                <a:cxn ang="0">
                  <a:pos x="24" y="8"/>
                </a:cxn>
                <a:cxn ang="0">
                  <a:pos x="0" y="0"/>
                </a:cxn>
                <a:cxn ang="0">
                  <a:pos x="0" y="8"/>
                </a:cxn>
                <a:cxn ang="0">
                  <a:pos x="24" y="16"/>
                </a:cxn>
              </a:cxnLst>
              <a:rect l="0" t="0" r="r" b="b"/>
              <a:pathLst>
                <a:path w="24" h="16">
                  <a:moveTo>
                    <a:pt x="24" y="16"/>
                  </a:moveTo>
                  <a:lnTo>
                    <a:pt x="24" y="8"/>
                  </a:lnTo>
                  <a:lnTo>
                    <a:pt x="0" y="0"/>
                  </a:lnTo>
                  <a:lnTo>
                    <a:pt x="0" y="8"/>
                  </a:lnTo>
                  <a:lnTo>
                    <a:pt x="24" y="16"/>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0" name="Freeform 16"/>
            <p:cNvSpPr>
              <a:spLocks/>
            </p:cNvSpPr>
            <p:nvPr/>
          </p:nvSpPr>
          <p:spPr bwMode="auto">
            <a:xfrm>
              <a:off x="6604000" y="1638300"/>
              <a:ext cx="508000" cy="1765300"/>
            </a:xfrm>
            <a:custGeom>
              <a:avLst/>
              <a:gdLst/>
              <a:ahLst/>
              <a:cxnLst>
                <a:cxn ang="0">
                  <a:pos x="320" y="8"/>
                </a:cxn>
                <a:cxn ang="0">
                  <a:pos x="192" y="264"/>
                </a:cxn>
                <a:cxn ang="0">
                  <a:pos x="192" y="264"/>
                </a:cxn>
                <a:cxn ang="0">
                  <a:pos x="192" y="264"/>
                </a:cxn>
                <a:cxn ang="0">
                  <a:pos x="96" y="544"/>
                </a:cxn>
                <a:cxn ang="0">
                  <a:pos x="96" y="544"/>
                </a:cxn>
                <a:cxn ang="0">
                  <a:pos x="96" y="544"/>
                </a:cxn>
                <a:cxn ang="0">
                  <a:pos x="40" y="824"/>
                </a:cxn>
                <a:cxn ang="0">
                  <a:pos x="40" y="816"/>
                </a:cxn>
                <a:cxn ang="0">
                  <a:pos x="40" y="816"/>
                </a:cxn>
                <a:cxn ang="0">
                  <a:pos x="24" y="1112"/>
                </a:cxn>
                <a:cxn ang="0">
                  <a:pos x="24" y="1112"/>
                </a:cxn>
                <a:cxn ang="0">
                  <a:pos x="0" y="1112"/>
                </a:cxn>
                <a:cxn ang="0">
                  <a:pos x="0" y="1112"/>
                </a:cxn>
                <a:cxn ang="0">
                  <a:pos x="16" y="816"/>
                </a:cxn>
                <a:cxn ang="0">
                  <a:pos x="16" y="816"/>
                </a:cxn>
                <a:cxn ang="0">
                  <a:pos x="16" y="816"/>
                </a:cxn>
                <a:cxn ang="0">
                  <a:pos x="72" y="536"/>
                </a:cxn>
                <a:cxn ang="0">
                  <a:pos x="72" y="536"/>
                </a:cxn>
                <a:cxn ang="0">
                  <a:pos x="72" y="536"/>
                </a:cxn>
                <a:cxn ang="0">
                  <a:pos x="168" y="256"/>
                </a:cxn>
                <a:cxn ang="0">
                  <a:pos x="168" y="256"/>
                </a:cxn>
                <a:cxn ang="0">
                  <a:pos x="168" y="256"/>
                </a:cxn>
                <a:cxn ang="0">
                  <a:pos x="296" y="0"/>
                </a:cxn>
                <a:cxn ang="0">
                  <a:pos x="320" y="8"/>
                </a:cxn>
              </a:cxnLst>
              <a:rect l="0" t="0" r="r" b="b"/>
              <a:pathLst>
                <a:path w="320" h="1112">
                  <a:moveTo>
                    <a:pt x="320" y="8"/>
                  </a:moveTo>
                  <a:lnTo>
                    <a:pt x="192" y="264"/>
                  </a:lnTo>
                  <a:lnTo>
                    <a:pt x="192" y="264"/>
                  </a:lnTo>
                  <a:lnTo>
                    <a:pt x="192" y="264"/>
                  </a:lnTo>
                  <a:lnTo>
                    <a:pt x="96" y="544"/>
                  </a:lnTo>
                  <a:lnTo>
                    <a:pt x="96" y="544"/>
                  </a:lnTo>
                  <a:lnTo>
                    <a:pt x="96" y="544"/>
                  </a:lnTo>
                  <a:lnTo>
                    <a:pt x="40" y="824"/>
                  </a:lnTo>
                  <a:lnTo>
                    <a:pt x="40" y="816"/>
                  </a:lnTo>
                  <a:lnTo>
                    <a:pt x="40" y="816"/>
                  </a:lnTo>
                  <a:lnTo>
                    <a:pt x="24" y="1112"/>
                  </a:lnTo>
                  <a:lnTo>
                    <a:pt x="24" y="1112"/>
                  </a:lnTo>
                  <a:lnTo>
                    <a:pt x="0" y="1112"/>
                  </a:lnTo>
                  <a:lnTo>
                    <a:pt x="0" y="1112"/>
                  </a:lnTo>
                  <a:lnTo>
                    <a:pt x="16" y="816"/>
                  </a:lnTo>
                  <a:lnTo>
                    <a:pt x="16" y="816"/>
                  </a:lnTo>
                  <a:lnTo>
                    <a:pt x="16" y="816"/>
                  </a:lnTo>
                  <a:lnTo>
                    <a:pt x="72" y="536"/>
                  </a:lnTo>
                  <a:lnTo>
                    <a:pt x="72" y="536"/>
                  </a:lnTo>
                  <a:lnTo>
                    <a:pt x="72" y="536"/>
                  </a:lnTo>
                  <a:lnTo>
                    <a:pt x="168" y="256"/>
                  </a:lnTo>
                  <a:lnTo>
                    <a:pt x="168" y="256"/>
                  </a:lnTo>
                  <a:lnTo>
                    <a:pt x="168" y="256"/>
                  </a:lnTo>
                  <a:lnTo>
                    <a:pt x="296" y="0"/>
                  </a:lnTo>
                  <a:lnTo>
                    <a:pt x="320" y="8"/>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1" name="Freeform 17"/>
            <p:cNvSpPr>
              <a:spLocks/>
            </p:cNvSpPr>
            <p:nvPr/>
          </p:nvSpPr>
          <p:spPr bwMode="auto">
            <a:xfrm>
              <a:off x="6604000" y="3403600"/>
              <a:ext cx="38100" cy="241300"/>
            </a:xfrm>
            <a:custGeom>
              <a:avLst/>
              <a:gdLst/>
              <a:ahLst/>
              <a:cxnLst>
                <a:cxn ang="0">
                  <a:pos x="24" y="0"/>
                </a:cxn>
                <a:cxn ang="0">
                  <a:pos x="24" y="152"/>
                </a:cxn>
                <a:cxn ang="0">
                  <a:pos x="24" y="152"/>
                </a:cxn>
                <a:cxn ang="0">
                  <a:pos x="0" y="152"/>
                </a:cxn>
                <a:cxn ang="0">
                  <a:pos x="0" y="152"/>
                </a:cxn>
                <a:cxn ang="0">
                  <a:pos x="0" y="0"/>
                </a:cxn>
                <a:cxn ang="0">
                  <a:pos x="24" y="0"/>
                </a:cxn>
              </a:cxnLst>
              <a:rect l="0" t="0" r="r" b="b"/>
              <a:pathLst>
                <a:path w="24" h="152">
                  <a:moveTo>
                    <a:pt x="24" y="0"/>
                  </a:moveTo>
                  <a:lnTo>
                    <a:pt x="24" y="152"/>
                  </a:lnTo>
                  <a:lnTo>
                    <a:pt x="24" y="152"/>
                  </a:lnTo>
                  <a:lnTo>
                    <a:pt x="0" y="152"/>
                  </a:lnTo>
                  <a:lnTo>
                    <a:pt x="0" y="152"/>
                  </a:lnTo>
                  <a:lnTo>
                    <a:pt x="0" y="0"/>
                  </a:lnTo>
                  <a:lnTo>
                    <a:pt x="24"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2" name="Rectangle 18"/>
            <p:cNvSpPr>
              <a:spLocks noChangeArrowheads="1"/>
            </p:cNvSpPr>
            <p:nvPr/>
          </p:nvSpPr>
          <p:spPr bwMode="auto">
            <a:xfrm>
              <a:off x="6604000" y="3873500"/>
              <a:ext cx="38100" cy="127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23" name="Rectangle 19"/>
            <p:cNvSpPr>
              <a:spLocks noChangeArrowheads="1"/>
            </p:cNvSpPr>
            <p:nvPr/>
          </p:nvSpPr>
          <p:spPr bwMode="auto">
            <a:xfrm>
              <a:off x="6604000" y="3644900"/>
              <a:ext cx="38100" cy="2286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24" name="Freeform 20"/>
            <p:cNvSpPr>
              <a:spLocks/>
            </p:cNvSpPr>
            <p:nvPr/>
          </p:nvSpPr>
          <p:spPr bwMode="auto">
            <a:xfrm>
              <a:off x="7086600" y="1612900"/>
              <a:ext cx="38100" cy="25400"/>
            </a:xfrm>
            <a:custGeom>
              <a:avLst/>
              <a:gdLst/>
              <a:ahLst/>
              <a:cxnLst>
                <a:cxn ang="0">
                  <a:pos x="24" y="8"/>
                </a:cxn>
                <a:cxn ang="0">
                  <a:pos x="24" y="0"/>
                </a:cxn>
                <a:cxn ang="0">
                  <a:pos x="0" y="8"/>
                </a:cxn>
                <a:cxn ang="0">
                  <a:pos x="0" y="16"/>
                </a:cxn>
                <a:cxn ang="0">
                  <a:pos x="24" y="8"/>
                </a:cxn>
              </a:cxnLst>
              <a:rect l="0" t="0" r="r" b="b"/>
              <a:pathLst>
                <a:path w="24" h="16">
                  <a:moveTo>
                    <a:pt x="24" y="8"/>
                  </a:moveTo>
                  <a:lnTo>
                    <a:pt x="24" y="0"/>
                  </a:lnTo>
                  <a:lnTo>
                    <a:pt x="0" y="8"/>
                  </a:lnTo>
                  <a:lnTo>
                    <a:pt x="0" y="16"/>
                  </a:lnTo>
                  <a:lnTo>
                    <a:pt x="24" y="8"/>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5" name="Freeform 21"/>
            <p:cNvSpPr>
              <a:spLocks/>
            </p:cNvSpPr>
            <p:nvPr/>
          </p:nvSpPr>
          <p:spPr bwMode="auto">
            <a:xfrm>
              <a:off x="7086600" y="1625600"/>
              <a:ext cx="774700" cy="1270000"/>
            </a:xfrm>
            <a:custGeom>
              <a:avLst/>
              <a:gdLst/>
              <a:ahLst/>
              <a:cxnLst>
                <a:cxn ang="0">
                  <a:pos x="24" y="0"/>
                </a:cxn>
                <a:cxn ang="0">
                  <a:pos x="96" y="224"/>
                </a:cxn>
                <a:cxn ang="0">
                  <a:pos x="96" y="224"/>
                </a:cxn>
                <a:cxn ang="0">
                  <a:pos x="96" y="224"/>
                </a:cxn>
                <a:cxn ang="0">
                  <a:pos x="208" y="424"/>
                </a:cxn>
                <a:cxn ang="0">
                  <a:pos x="200" y="416"/>
                </a:cxn>
                <a:cxn ang="0">
                  <a:pos x="200" y="416"/>
                </a:cxn>
                <a:cxn ang="0">
                  <a:pos x="488" y="784"/>
                </a:cxn>
                <a:cxn ang="0">
                  <a:pos x="488" y="784"/>
                </a:cxn>
                <a:cxn ang="0">
                  <a:pos x="472" y="800"/>
                </a:cxn>
                <a:cxn ang="0">
                  <a:pos x="472" y="800"/>
                </a:cxn>
                <a:cxn ang="0">
                  <a:pos x="184" y="432"/>
                </a:cxn>
                <a:cxn ang="0">
                  <a:pos x="184" y="432"/>
                </a:cxn>
                <a:cxn ang="0">
                  <a:pos x="184" y="432"/>
                </a:cxn>
                <a:cxn ang="0">
                  <a:pos x="72" y="232"/>
                </a:cxn>
                <a:cxn ang="0">
                  <a:pos x="72" y="232"/>
                </a:cxn>
                <a:cxn ang="0">
                  <a:pos x="72" y="232"/>
                </a:cxn>
                <a:cxn ang="0">
                  <a:pos x="0" y="8"/>
                </a:cxn>
                <a:cxn ang="0">
                  <a:pos x="24" y="0"/>
                </a:cxn>
              </a:cxnLst>
              <a:rect l="0" t="0" r="r" b="b"/>
              <a:pathLst>
                <a:path w="488" h="800">
                  <a:moveTo>
                    <a:pt x="24" y="0"/>
                  </a:moveTo>
                  <a:lnTo>
                    <a:pt x="96" y="224"/>
                  </a:lnTo>
                  <a:lnTo>
                    <a:pt x="96" y="224"/>
                  </a:lnTo>
                  <a:lnTo>
                    <a:pt x="96" y="224"/>
                  </a:lnTo>
                  <a:lnTo>
                    <a:pt x="208" y="424"/>
                  </a:lnTo>
                  <a:lnTo>
                    <a:pt x="200" y="416"/>
                  </a:lnTo>
                  <a:lnTo>
                    <a:pt x="200" y="416"/>
                  </a:lnTo>
                  <a:lnTo>
                    <a:pt x="488" y="784"/>
                  </a:lnTo>
                  <a:lnTo>
                    <a:pt x="488" y="784"/>
                  </a:lnTo>
                  <a:lnTo>
                    <a:pt x="472" y="800"/>
                  </a:lnTo>
                  <a:lnTo>
                    <a:pt x="472" y="800"/>
                  </a:lnTo>
                  <a:lnTo>
                    <a:pt x="184" y="432"/>
                  </a:lnTo>
                  <a:lnTo>
                    <a:pt x="184" y="432"/>
                  </a:lnTo>
                  <a:lnTo>
                    <a:pt x="184" y="432"/>
                  </a:lnTo>
                  <a:lnTo>
                    <a:pt x="72" y="232"/>
                  </a:lnTo>
                  <a:lnTo>
                    <a:pt x="72" y="232"/>
                  </a:lnTo>
                  <a:lnTo>
                    <a:pt x="72" y="232"/>
                  </a:lnTo>
                  <a:lnTo>
                    <a:pt x="0" y="8"/>
                  </a:lnTo>
                  <a:lnTo>
                    <a:pt x="24"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6" name="Freeform 22"/>
            <p:cNvSpPr>
              <a:spLocks/>
            </p:cNvSpPr>
            <p:nvPr/>
          </p:nvSpPr>
          <p:spPr bwMode="auto">
            <a:xfrm>
              <a:off x="7835900" y="2870200"/>
              <a:ext cx="139700" cy="152400"/>
            </a:xfrm>
            <a:custGeom>
              <a:avLst/>
              <a:gdLst/>
              <a:ahLst/>
              <a:cxnLst>
                <a:cxn ang="0">
                  <a:pos x="16" y="0"/>
                </a:cxn>
                <a:cxn ang="0">
                  <a:pos x="88" y="72"/>
                </a:cxn>
                <a:cxn ang="0">
                  <a:pos x="88" y="72"/>
                </a:cxn>
                <a:cxn ang="0">
                  <a:pos x="72" y="96"/>
                </a:cxn>
                <a:cxn ang="0">
                  <a:pos x="72" y="88"/>
                </a:cxn>
                <a:cxn ang="0">
                  <a:pos x="0" y="16"/>
                </a:cxn>
                <a:cxn ang="0">
                  <a:pos x="16" y="0"/>
                </a:cxn>
              </a:cxnLst>
              <a:rect l="0" t="0" r="r" b="b"/>
              <a:pathLst>
                <a:path w="88" h="96">
                  <a:moveTo>
                    <a:pt x="16" y="0"/>
                  </a:moveTo>
                  <a:lnTo>
                    <a:pt x="88" y="72"/>
                  </a:lnTo>
                  <a:lnTo>
                    <a:pt x="88" y="72"/>
                  </a:lnTo>
                  <a:lnTo>
                    <a:pt x="72" y="96"/>
                  </a:lnTo>
                  <a:lnTo>
                    <a:pt x="72" y="88"/>
                  </a:lnTo>
                  <a:lnTo>
                    <a:pt x="0" y="16"/>
                  </a:lnTo>
                  <a:lnTo>
                    <a:pt x="16"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7" name="Freeform 23"/>
            <p:cNvSpPr>
              <a:spLocks/>
            </p:cNvSpPr>
            <p:nvPr/>
          </p:nvSpPr>
          <p:spPr bwMode="auto">
            <a:xfrm>
              <a:off x="8077200" y="3060700"/>
              <a:ext cx="38100" cy="50800"/>
            </a:xfrm>
            <a:custGeom>
              <a:avLst/>
              <a:gdLst/>
              <a:ahLst/>
              <a:cxnLst>
                <a:cxn ang="0">
                  <a:pos x="16" y="0"/>
                </a:cxn>
                <a:cxn ang="0">
                  <a:pos x="24" y="8"/>
                </a:cxn>
                <a:cxn ang="0">
                  <a:pos x="8" y="32"/>
                </a:cxn>
                <a:cxn ang="0">
                  <a:pos x="0" y="24"/>
                </a:cxn>
                <a:cxn ang="0">
                  <a:pos x="16" y="0"/>
                </a:cxn>
              </a:cxnLst>
              <a:rect l="0" t="0" r="r" b="b"/>
              <a:pathLst>
                <a:path w="24" h="32">
                  <a:moveTo>
                    <a:pt x="16" y="0"/>
                  </a:moveTo>
                  <a:lnTo>
                    <a:pt x="24" y="8"/>
                  </a:lnTo>
                  <a:lnTo>
                    <a:pt x="8" y="32"/>
                  </a:lnTo>
                  <a:lnTo>
                    <a:pt x="0" y="24"/>
                  </a:lnTo>
                  <a:lnTo>
                    <a:pt x="16"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8" name="Freeform 24"/>
            <p:cNvSpPr>
              <a:spLocks/>
            </p:cNvSpPr>
            <p:nvPr/>
          </p:nvSpPr>
          <p:spPr bwMode="auto">
            <a:xfrm>
              <a:off x="7950200" y="2984500"/>
              <a:ext cx="152400" cy="114300"/>
            </a:xfrm>
            <a:custGeom>
              <a:avLst/>
              <a:gdLst/>
              <a:ahLst/>
              <a:cxnLst>
                <a:cxn ang="0">
                  <a:pos x="16" y="0"/>
                </a:cxn>
                <a:cxn ang="0">
                  <a:pos x="0" y="24"/>
                </a:cxn>
                <a:cxn ang="0">
                  <a:pos x="80" y="72"/>
                </a:cxn>
                <a:cxn ang="0">
                  <a:pos x="96" y="48"/>
                </a:cxn>
                <a:cxn ang="0">
                  <a:pos x="16" y="0"/>
                </a:cxn>
              </a:cxnLst>
              <a:rect l="0" t="0" r="r" b="b"/>
              <a:pathLst>
                <a:path w="96" h="72">
                  <a:moveTo>
                    <a:pt x="16" y="0"/>
                  </a:moveTo>
                  <a:lnTo>
                    <a:pt x="0" y="24"/>
                  </a:lnTo>
                  <a:lnTo>
                    <a:pt x="80" y="72"/>
                  </a:lnTo>
                  <a:lnTo>
                    <a:pt x="96" y="48"/>
                  </a:lnTo>
                  <a:lnTo>
                    <a:pt x="16"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29" name="Freeform 25"/>
            <p:cNvSpPr>
              <a:spLocks/>
            </p:cNvSpPr>
            <p:nvPr/>
          </p:nvSpPr>
          <p:spPr bwMode="auto">
            <a:xfrm>
              <a:off x="8089900" y="3086100"/>
              <a:ext cx="38100" cy="25400"/>
            </a:xfrm>
            <a:custGeom>
              <a:avLst/>
              <a:gdLst/>
              <a:ahLst/>
              <a:cxnLst>
                <a:cxn ang="0">
                  <a:pos x="24" y="16"/>
                </a:cxn>
                <a:cxn ang="0">
                  <a:pos x="24" y="8"/>
                </a:cxn>
                <a:cxn ang="0">
                  <a:pos x="0" y="0"/>
                </a:cxn>
                <a:cxn ang="0">
                  <a:pos x="0" y="8"/>
                </a:cxn>
                <a:cxn ang="0">
                  <a:pos x="24" y="16"/>
                </a:cxn>
              </a:cxnLst>
              <a:rect l="0" t="0" r="r" b="b"/>
              <a:pathLst>
                <a:path w="24" h="16">
                  <a:moveTo>
                    <a:pt x="24" y="16"/>
                  </a:moveTo>
                  <a:lnTo>
                    <a:pt x="24" y="8"/>
                  </a:lnTo>
                  <a:lnTo>
                    <a:pt x="0" y="0"/>
                  </a:lnTo>
                  <a:lnTo>
                    <a:pt x="0" y="8"/>
                  </a:lnTo>
                  <a:lnTo>
                    <a:pt x="24" y="16"/>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0" name="Freeform 26"/>
            <p:cNvSpPr>
              <a:spLocks/>
            </p:cNvSpPr>
            <p:nvPr/>
          </p:nvSpPr>
          <p:spPr bwMode="auto">
            <a:xfrm>
              <a:off x="7226300" y="3098800"/>
              <a:ext cx="901700" cy="825500"/>
            </a:xfrm>
            <a:custGeom>
              <a:avLst/>
              <a:gdLst/>
              <a:ahLst/>
              <a:cxnLst>
                <a:cxn ang="0">
                  <a:pos x="568" y="8"/>
                </a:cxn>
                <a:cxn ang="0">
                  <a:pos x="512" y="160"/>
                </a:cxn>
                <a:cxn ang="0">
                  <a:pos x="504" y="160"/>
                </a:cxn>
                <a:cxn ang="0">
                  <a:pos x="504" y="160"/>
                </a:cxn>
                <a:cxn ang="0">
                  <a:pos x="408" y="304"/>
                </a:cxn>
                <a:cxn ang="0">
                  <a:pos x="408" y="304"/>
                </a:cxn>
                <a:cxn ang="0">
                  <a:pos x="408" y="304"/>
                </a:cxn>
                <a:cxn ang="0">
                  <a:pos x="352" y="368"/>
                </a:cxn>
                <a:cxn ang="0">
                  <a:pos x="352" y="368"/>
                </a:cxn>
                <a:cxn ang="0">
                  <a:pos x="352" y="368"/>
                </a:cxn>
                <a:cxn ang="0">
                  <a:pos x="288" y="416"/>
                </a:cxn>
                <a:cxn ang="0">
                  <a:pos x="288" y="424"/>
                </a:cxn>
                <a:cxn ang="0">
                  <a:pos x="288" y="424"/>
                </a:cxn>
                <a:cxn ang="0">
                  <a:pos x="128" y="504"/>
                </a:cxn>
                <a:cxn ang="0">
                  <a:pos x="120" y="504"/>
                </a:cxn>
                <a:cxn ang="0">
                  <a:pos x="120" y="504"/>
                </a:cxn>
                <a:cxn ang="0">
                  <a:pos x="0" y="520"/>
                </a:cxn>
                <a:cxn ang="0">
                  <a:pos x="0" y="520"/>
                </a:cxn>
                <a:cxn ang="0">
                  <a:pos x="0" y="496"/>
                </a:cxn>
                <a:cxn ang="0">
                  <a:pos x="0" y="496"/>
                </a:cxn>
                <a:cxn ang="0">
                  <a:pos x="120" y="480"/>
                </a:cxn>
                <a:cxn ang="0">
                  <a:pos x="120" y="480"/>
                </a:cxn>
                <a:cxn ang="0">
                  <a:pos x="120" y="480"/>
                </a:cxn>
                <a:cxn ang="0">
                  <a:pos x="280" y="400"/>
                </a:cxn>
                <a:cxn ang="0">
                  <a:pos x="280" y="400"/>
                </a:cxn>
                <a:cxn ang="0">
                  <a:pos x="272" y="400"/>
                </a:cxn>
                <a:cxn ang="0">
                  <a:pos x="336" y="352"/>
                </a:cxn>
                <a:cxn ang="0">
                  <a:pos x="336" y="352"/>
                </a:cxn>
                <a:cxn ang="0">
                  <a:pos x="336" y="352"/>
                </a:cxn>
                <a:cxn ang="0">
                  <a:pos x="392" y="288"/>
                </a:cxn>
                <a:cxn ang="0">
                  <a:pos x="392" y="288"/>
                </a:cxn>
                <a:cxn ang="0">
                  <a:pos x="392" y="288"/>
                </a:cxn>
                <a:cxn ang="0">
                  <a:pos x="488" y="144"/>
                </a:cxn>
                <a:cxn ang="0">
                  <a:pos x="488" y="144"/>
                </a:cxn>
                <a:cxn ang="0">
                  <a:pos x="488" y="152"/>
                </a:cxn>
                <a:cxn ang="0">
                  <a:pos x="544" y="0"/>
                </a:cxn>
                <a:cxn ang="0">
                  <a:pos x="568" y="8"/>
                </a:cxn>
              </a:cxnLst>
              <a:rect l="0" t="0" r="r" b="b"/>
              <a:pathLst>
                <a:path w="568" h="520">
                  <a:moveTo>
                    <a:pt x="568" y="8"/>
                  </a:moveTo>
                  <a:lnTo>
                    <a:pt x="512" y="160"/>
                  </a:lnTo>
                  <a:lnTo>
                    <a:pt x="504" y="160"/>
                  </a:lnTo>
                  <a:lnTo>
                    <a:pt x="504" y="160"/>
                  </a:lnTo>
                  <a:lnTo>
                    <a:pt x="408" y="304"/>
                  </a:lnTo>
                  <a:lnTo>
                    <a:pt x="408" y="304"/>
                  </a:lnTo>
                  <a:lnTo>
                    <a:pt x="408" y="304"/>
                  </a:lnTo>
                  <a:lnTo>
                    <a:pt x="352" y="368"/>
                  </a:lnTo>
                  <a:lnTo>
                    <a:pt x="352" y="368"/>
                  </a:lnTo>
                  <a:lnTo>
                    <a:pt x="352" y="368"/>
                  </a:lnTo>
                  <a:lnTo>
                    <a:pt x="288" y="416"/>
                  </a:lnTo>
                  <a:lnTo>
                    <a:pt x="288" y="424"/>
                  </a:lnTo>
                  <a:lnTo>
                    <a:pt x="288" y="424"/>
                  </a:lnTo>
                  <a:lnTo>
                    <a:pt x="128" y="504"/>
                  </a:lnTo>
                  <a:lnTo>
                    <a:pt x="120" y="504"/>
                  </a:lnTo>
                  <a:lnTo>
                    <a:pt x="120" y="504"/>
                  </a:lnTo>
                  <a:lnTo>
                    <a:pt x="0" y="520"/>
                  </a:lnTo>
                  <a:lnTo>
                    <a:pt x="0" y="520"/>
                  </a:lnTo>
                  <a:lnTo>
                    <a:pt x="0" y="496"/>
                  </a:lnTo>
                  <a:lnTo>
                    <a:pt x="0" y="496"/>
                  </a:lnTo>
                  <a:lnTo>
                    <a:pt x="120" y="480"/>
                  </a:lnTo>
                  <a:lnTo>
                    <a:pt x="120" y="480"/>
                  </a:lnTo>
                  <a:lnTo>
                    <a:pt x="120" y="480"/>
                  </a:lnTo>
                  <a:lnTo>
                    <a:pt x="280" y="400"/>
                  </a:lnTo>
                  <a:lnTo>
                    <a:pt x="280" y="400"/>
                  </a:lnTo>
                  <a:lnTo>
                    <a:pt x="272" y="400"/>
                  </a:lnTo>
                  <a:lnTo>
                    <a:pt x="336" y="352"/>
                  </a:lnTo>
                  <a:lnTo>
                    <a:pt x="336" y="352"/>
                  </a:lnTo>
                  <a:lnTo>
                    <a:pt x="336" y="352"/>
                  </a:lnTo>
                  <a:lnTo>
                    <a:pt x="392" y="288"/>
                  </a:lnTo>
                  <a:lnTo>
                    <a:pt x="392" y="288"/>
                  </a:lnTo>
                  <a:lnTo>
                    <a:pt x="392" y="288"/>
                  </a:lnTo>
                  <a:lnTo>
                    <a:pt x="488" y="144"/>
                  </a:lnTo>
                  <a:lnTo>
                    <a:pt x="488" y="144"/>
                  </a:lnTo>
                  <a:lnTo>
                    <a:pt x="488" y="152"/>
                  </a:lnTo>
                  <a:lnTo>
                    <a:pt x="544" y="0"/>
                  </a:lnTo>
                  <a:lnTo>
                    <a:pt x="568" y="8"/>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1" name="Freeform 27"/>
            <p:cNvSpPr>
              <a:spLocks/>
            </p:cNvSpPr>
            <p:nvPr/>
          </p:nvSpPr>
          <p:spPr bwMode="auto">
            <a:xfrm>
              <a:off x="7023100" y="3886200"/>
              <a:ext cx="203200" cy="38100"/>
            </a:xfrm>
            <a:custGeom>
              <a:avLst/>
              <a:gdLst/>
              <a:ahLst/>
              <a:cxnLst>
                <a:cxn ang="0">
                  <a:pos x="128" y="24"/>
                </a:cxn>
                <a:cxn ang="0">
                  <a:pos x="0" y="24"/>
                </a:cxn>
                <a:cxn ang="0">
                  <a:pos x="0" y="24"/>
                </a:cxn>
                <a:cxn ang="0">
                  <a:pos x="0" y="0"/>
                </a:cxn>
                <a:cxn ang="0">
                  <a:pos x="0" y="0"/>
                </a:cxn>
                <a:cxn ang="0">
                  <a:pos x="128" y="0"/>
                </a:cxn>
                <a:cxn ang="0">
                  <a:pos x="128" y="24"/>
                </a:cxn>
              </a:cxnLst>
              <a:rect l="0" t="0" r="r" b="b"/>
              <a:pathLst>
                <a:path w="128" h="24">
                  <a:moveTo>
                    <a:pt x="128" y="24"/>
                  </a:moveTo>
                  <a:lnTo>
                    <a:pt x="0" y="24"/>
                  </a:lnTo>
                  <a:lnTo>
                    <a:pt x="0" y="24"/>
                  </a:lnTo>
                  <a:lnTo>
                    <a:pt x="0" y="0"/>
                  </a:lnTo>
                  <a:lnTo>
                    <a:pt x="0" y="0"/>
                  </a:lnTo>
                  <a:lnTo>
                    <a:pt x="128" y="0"/>
                  </a:lnTo>
                  <a:lnTo>
                    <a:pt x="128"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2" name="Rectangle 28"/>
            <p:cNvSpPr>
              <a:spLocks noChangeArrowheads="1"/>
            </p:cNvSpPr>
            <p:nvPr/>
          </p:nvSpPr>
          <p:spPr bwMode="auto">
            <a:xfrm>
              <a:off x="6604000" y="3860800"/>
              <a:ext cx="127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33" name="Freeform 29"/>
            <p:cNvSpPr>
              <a:spLocks/>
            </p:cNvSpPr>
            <p:nvPr/>
          </p:nvSpPr>
          <p:spPr bwMode="auto">
            <a:xfrm>
              <a:off x="6616700" y="3860800"/>
              <a:ext cx="406400" cy="63500"/>
            </a:xfrm>
            <a:custGeom>
              <a:avLst/>
              <a:gdLst/>
              <a:ahLst/>
              <a:cxnLst>
                <a:cxn ang="0">
                  <a:pos x="256" y="40"/>
                </a:cxn>
                <a:cxn ang="0">
                  <a:pos x="256" y="16"/>
                </a:cxn>
                <a:cxn ang="0">
                  <a:pos x="0" y="0"/>
                </a:cxn>
                <a:cxn ang="0">
                  <a:pos x="0" y="24"/>
                </a:cxn>
                <a:cxn ang="0">
                  <a:pos x="256" y="40"/>
                </a:cxn>
              </a:cxnLst>
              <a:rect l="0" t="0" r="r" b="b"/>
              <a:pathLst>
                <a:path w="256" h="40">
                  <a:moveTo>
                    <a:pt x="256" y="40"/>
                  </a:moveTo>
                  <a:lnTo>
                    <a:pt x="256" y="16"/>
                  </a:lnTo>
                  <a:lnTo>
                    <a:pt x="0" y="0"/>
                  </a:lnTo>
                  <a:lnTo>
                    <a:pt x="0" y="24"/>
                  </a:lnTo>
                  <a:lnTo>
                    <a:pt x="256" y="4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4" name="Rectangle 30"/>
            <p:cNvSpPr>
              <a:spLocks noChangeArrowheads="1"/>
            </p:cNvSpPr>
            <p:nvPr/>
          </p:nvSpPr>
          <p:spPr bwMode="auto">
            <a:xfrm>
              <a:off x="8039100" y="3098800"/>
              <a:ext cx="508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35" name="Rectangle 31"/>
            <p:cNvSpPr>
              <a:spLocks noChangeArrowheads="1"/>
            </p:cNvSpPr>
            <p:nvPr/>
          </p:nvSpPr>
          <p:spPr bwMode="auto">
            <a:xfrm>
              <a:off x="7861300" y="3086100"/>
              <a:ext cx="1016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36" name="Freeform 32"/>
            <p:cNvSpPr>
              <a:spLocks/>
            </p:cNvSpPr>
            <p:nvPr/>
          </p:nvSpPr>
          <p:spPr bwMode="auto">
            <a:xfrm>
              <a:off x="7683500" y="3060700"/>
              <a:ext cx="101600" cy="50800"/>
            </a:xfrm>
            <a:custGeom>
              <a:avLst/>
              <a:gdLst/>
              <a:ahLst/>
              <a:cxnLst>
                <a:cxn ang="0">
                  <a:pos x="64" y="32"/>
                </a:cxn>
                <a:cxn ang="0">
                  <a:pos x="64" y="8"/>
                </a:cxn>
                <a:cxn ang="0">
                  <a:pos x="0" y="0"/>
                </a:cxn>
                <a:cxn ang="0">
                  <a:pos x="0" y="24"/>
                </a:cxn>
                <a:cxn ang="0">
                  <a:pos x="64" y="32"/>
                </a:cxn>
              </a:cxnLst>
              <a:rect l="0" t="0" r="r" b="b"/>
              <a:pathLst>
                <a:path w="64" h="32">
                  <a:moveTo>
                    <a:pt x="64" y="32"/>
                  </a:moveTo>
                  <a:lnTo>
                    <a:pt x="64" y="8"/>
                  </a:lnTo>
                  <a:lnTo>
                    <a:pt x="0" y="0"/>
                  </a:lnTo>
                  <a:lnTo>
                    <a:pt x="0" y="24"/>
                  </a:lnTo>
                  <a:lnTo>
                    <a:pt x="64" y="3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7" name="Freeform 33"/>
            <p:cNvSpPr>
              <a:spLocks/>
            </p:cNvSpPr>
            <p:nvPr/>
          </p:nvSpPr>
          <p:spPr bwMode="auto">
            <a:xfrm>
              <a:off x="7505700" y="3048000"/>
              <a:ext cx="101600" cy="50800"/>
            </a:xfrm>
            <a:custGeom>
              <a:avLst/>
              <a:gdLst/>
              <a:ahLst/>
              <a:cxnLst>
                <a:cxn ang="0">
                  <a:pos x="64" y="32"/>
                </a:cxn>
                <a:cxn ang="0">
                  <a:pos x="64" y="8"/>
                </a:cxn>
                <a:cxn ang="0">
                  <a:pos x="0" y="0"/>
                </a:cxn>
                <a:cxn ang="0">
                  <a:pos x="0" y="24"/>
                </a:cxn>
                <a:cxn ang="0">
                  <a:pos x="64" y="32"/>
                </a:cxn>
              </a:cxnLst>
              <a:rect l="0" t="0" r="r" b="b"/>
              <a:pathLst>
                <a:path w="64" h="32">
                  <a:moveTo>
                    <a:pt x="64" y="32"/>
                  </a:moveTo>
                  <a:lnTo>
                    <a:pt x="64" y="8"/>
                  </a:lnTo>
                  <a:lnTo>
                    <a:pt x="0" y="0"/>
                  </a:lnTo>
                  <a:lnTo>
                    <a:pt x="0" y="24"/>
                  </a:lnTo>
                  <a:lnTo>
                    <a:pt x="64" y="3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8" name="Freeform 34"/>
            <p:cNvSpPr>
              <a:spLocks/>
            </p:cNvSpPr>
            <p:nvPr/>
          </p:nvSpPr>
          <p:spPr bwMode="auto">
            <a:xfrm>
              <a:off x="7327900" y="3022600"/>
              <a:ext cx="101600" cy="50800"/>
            </a:xfrm>
            <a:custGeom>
              <a:avLst/>
              <a:gdLst/>
              <a:ahLst/>
              <a:cxnLst>
                <a:cxn ang="0">
                  <a:pos x="64" y="32"/>
                </a:cxn>
                <a:cxn ang="0">
                  <a:pos x="64" y="8"/>
                </a:cxn>
                <a:cxn ang="0">
                  <a:pos x="0" y="0"/>
                </a:cxn>
                <a:cxn ang="0">
                  <a:pos x="0" y="24"/>
                </a:cxn>
                <a:cxn ang="0">
                  <a:pos x="64" y="32"/>
                </a:cxn>
              </a:cxnLst>
              <a:rect l="0" t="0" r="r" b="b"/>
              <a:pathLst>
                <a:path w="64" h="32">
                  <a:moveTo>
                    <a:pt x="64" y="32"/>
                  </a:moveTo>
                  <a:lnTo>
                    <a:pt x="64" y="8"/>
                  </a:lnTo>
                  <a:lnTo>
                    <a:pt x="0" y="0"/>
                  </a:lnTo>
                  <a:lnTo>
                    <a:pt x="0" y="24"/>
                  </a:lnTo>
                  <a:lnTo>
                    <a:pt x="64" y="3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39" name="Freeform 35"/>
            <p:cNvSpPr>
              <a:spLocks/>
            </p:cNvSpPr>
            <p:nvPr/>
          </p:nvSpPr>
          <p:spPr bwMode="auto">
            <a:xfrm>
              <a:off x="7150100" y="3009900"/>
              <a:ext cx="101600" cy="50800"/>
            </a:xfrm>
            <a:custGeom>
              <a:avLst/>
              <a:gdLst/>
              <a:ahLst/>
              <a:cxnLst>
                <a:cxn ang="0">
                  <a:pos x="64" y="32"/>
                </a:cxn>
                <a:cxn ang="0">
                  <a:pos x="64" y="8"/>
                </a:cxn>
                <a:cxn ang="0">
                  <a:pos x="0" y="0"/>
                </a:cxn>
                <a:cxn ang="0">
                  <a:pos x="0" y="24"/>
                </a:cxn>
                <a:cxn ang="0">
                  <a:pos x="64" y="32"/>
                </a:cxn>
              </a:cxnLst>
              <a:rect l="0" t="0" r="r" b="b"/>
              <a:pathLst>
                <a:path w="64" h="32">
                  <a:moveTo>
                    <a:pt x="64" y="32"/>
                  </a:moveTo>
                  <a:lnTo>
                    <a:pt x="64" y="8"/>
                  </a:lnTo>
                  <a:lnTo>
                    <a:pt x="0" y="0"/>
                  </a:lnTo>
                  <a:lnTo>
                    <a:pt x="0" y="24"/>
                  </a:lnTo>
                  <a:lnTo>
                    <a:pt x="64" y="32"/>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0" name="Rectangle 36"/>
            <p:cNvSpPr>
              <a:spLocks noChangeArrowheads="1"/>
            </p:cNvSpPr>
            <p:nvPr/>
          </p:nvSpPr>
          <p:spPr bwMode="auto">
            <a:xfrm>
              <a:off x="6972300" y="2997200"/>
              <a:ext cx="1016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41" name="Rectangle 37"/>
            <p:cNvSpPr>
              <a:spLocks noChangeArrowheads="1"/>
            </p:cNvSpPr>
            <p:nvPr/>
          </p:nvSpPr>
          <p:spPr bwMode="auto">
            <a:xfrm>
              <a:off x="6794500" y="2984500"/>
              <a:ext cx="1016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42" name="Freeform 38"/>
            <p:cNvSpPr>
              <a:spLocks/>
            </p:cNvSpPr>
            <p:nvPr/>
          </p:nvSpPr>
          <p:spPr bwMode="auto">
            <a:xfrm>
              <a:off x="6629400" y="2984500"/>
              <a:ext cx="88900" cy="38100"/>
            </a:xfrm>
            <a:custGeom>
              <a:avLst/>
              <a:gdLst/>
              <a:ahLst/>
              <a:cxnLst>
                <a:cxn ang="0">
                  <a:pos x="56" y="24"/>
                </a:cxn>
                <a:cxn ang="0">
                  <a:pos x="56" y="0"/>
                </a:cxn>
                <a:cxn ang="0">
                  <a:pos x="0" y="0"/>
                </a:cxn>
                <a:cxn ang="0">
                  <a:pos x="0" y="0"/>
                </a:cxn>
                <a:cxn ang="0">
                  <a:pos x="0" y="24"/>
                </a:cxn>
                <a:cxn ang="0">
                  <a:pos x="0" y="24"/>
                </a:cxn>
                <a:cxn ang="0">
                  <a:pos x="56" y="24"/>
                </a:cxn>
              </a:cxnLst>
              <a:rect l="0" t="0" r="r" b="b"/>
              <a:pathLst>
                <a:path w="56" h="24">
                  <a:moveTo>
                    <a:pt x="56" y="24"/>
                  </a:moveTo>
                  <a:lnTo>
                    <a:pt x="56" y="0"/>
                  </a:lnTo>
                  <a:lnTo>
                    <a:pt x="0" y="0"/>
                  </a:lnTo>
                  <a:lnTo>
                    <a:pt x="0" y="0"/>
                  </a:lnTo>
                  <a:lnTo>
                    <a:pt x="0" y="24"/>
                  </a:lnTo>
                  <a:lnTo>
                    <a:pt x="0" y="24"/>
                  </a:lnTo>
                  <a:lnTo>
                    <a:pt x="56"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3" name="Rectangle 39"/>
            <p:cNvSpPr>
              <a:spLocks noChangeArrowheads="1"/>
            </p:cNvSpPr>
            <p:nvPr/>
          </p:nvSpPr>
          <p:spPr bwMode="auto">
            <a:xfrm>
              <a:off x="6616700" y="2984500"/>
              <a:ext cx="12700" cy="38100"/>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44" name="Freeform 40"/>
            <p:cNvSpPr>
              <a:spLocks/>
            </p:cNvSpPr>
            <p:nvPr/>
          </p:nvSpPr>
          <p:spPr bwMode="auto">
            <a:xfrm>
              <a:off x="6438900" y="2997200"/>
              <a:ext cx="101600" cy="50800"/>
            </a:xfrm>
            <a:custGeom>
              <a:avLst/>
              <a:gdLst/>
              <a:ahLst/>
              <a:cxnLst>
                <a:cxn ang="0">
                  <a:pos x="64" y="24"/>
                </a:cxn>
                <a:cxn ang="0">
                  <a:pos x="64" y="0"/>
                </a:cxn>
                <a:cxn ang="0">
                  <a:pos x="0" y="8"/>
                </a:cxn>
                <a:cxn ang="0">
                  <a:pos x="0" y="32"/>
                </a:cxn>
                <a:cxn ang="0">
                  <a:pos x="64" y="24"/>
                </a:cxn>
              </a:cxnLst>
              <a:rect l="0" t="0" r="r" b="b"/>
              <a:pathLst>
                <a:path w="64" h="32">
                  <a:moveTo>
                    <a:pt x="64" y="24"/>
                  </a:moveTo>
                  <a:lnTo>
                    <a:pt x="64" y="0"/>
                  </a:lnTo>
                  <a:lnTo>
                    <a:pt x="0" y="8"/>
                  </a:lnTo>
                  <a:lnTo>
                    <a:pt x="0" y="32"/>
                  </a:lnTo>
                  <a:lnTo>
                    <a:pt x="64"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5" name="Freeform 41"/>
            <p:cNvSpPr>
              <a:spLocks/>
            </p:cNvSpPr>
            <p:nvPr/>
          </p:nvSpPr>
          <p:spPr bwMode="auto">
            <a:xfrm>
              <a:off x="6337300" y="3009900"/>
              <a:ext cx="25400" cy="38100"/>
            </a:xfrm>
            <a:custGeom>
              <a:avLst/>
              <a:gdLst/>
              <a:ahLst/>
              <a:cxnLst>
                <a:cxn ang="0">
                  <a:pos x="16" y="24"/>
                </a:cxn>
                <a:cxn ang="0">
                  <a:pos x="16" y="0"/>
                </a:cxn>
                <a:cxn ang="0">
                  <a:pos x="0" y="0"/>
                </a:cxn>
                <a:cxn ang="0">
                  <a:pos x="0" y="0"/>
                </a:cxn>
                <a:cxn ang="0">
                  <a:pos x="8" y="24"/>
                </a:cxn>
                <a:cxn ang="0">
                  <a:pos x="0" y="24"/>
                </a:cxn>
                <a:cxn ang="0">
                  <a:pos x="16" y="24"/>
                </a:cxn>
              </a:cxnLst>
              <a:rect l="0" t="0" r="r" b="b"/>
              <a:pathLst>
                <a:path w="16" h="24">
                  <a:moveTo>
                    <a:pt x="16" y="24"/>
                  </a:moveTo>
                  <a:lnTo>
                    <a:pt x="16" y="0"/>
                  </a:lnTo>
                  <a:lnTo>
                    <a:pt x="0" y="0"/>
                  </a:lnTo>
                  <a:lnTo>
                    <a:pt x="0" y="0"/>
                  </a:lnTo>
                  <a:lnTo>
                    <a:pt x="8" y="24"/>
                  </a:lnTo>
                  <a:lnTo>
                    <a:pt x="0" y="24"/>
                  </a:lnTo>
                  <a:lnTo>
                    <a:pt x="16"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6" name="Freeform 42"/>
            <p:cNvSpPr>
              <a:spLocks/>
            </p:cNvSpPr>
            <p:nvPr/>
          </p:nvSpPr>
          <p:spPr bwMode="auto">
            <a:xfrm>
              <a:off x="6261100" y="3009900"/>
              <a:ext cx="88900" cy="63500"/>
            </a:xfrm>
            <a:custGeom>
              <a:avLst/>
              <a:gdLst/>
              <a:ahLst/>
              <a:cxnLst>
                <a:cxn ang="0">
                  <a:pos x="56" y="24"/>
                </a:cxn>
                <a:cxn ang="0">
                  <a:pos x="48" y="0"/>
                </a:cxn>
                <a:cxn ang="0">
                  <a:pos x="0" y="16"/>
                </a:cxn>
                <a:cxn ang="0">
                  <a:pos x="8" y="40"/>
                </a:cxn>
                <a:cxn ang="0">
                  <a:pos x="56" y="24"/>
                </a:cxn>
              </a:cxnLst>
              <a:rect l="0" t="0" r="r" b="b"/>
              <a:pathLst>
                <a:path w="56" h="40">
                  <a:moveTo>
                    <a:pt x="56" y="24"/>
                  </a:moveTo>
                  <a:lnTo>
                    <a:pt x="48" y="0"/>
                  </a:lnTo>
                  <a:lnTo>
                    <a:pt x="0" y="16"/>
                  </a:lnTo>
                  <a:lnTo>
                    <a:pt x="8" y="40"/>
                  </a:lnTo>
                  <a:lnTo>
                    <a:pt x="56"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7" name="Freeform 43"/>
            <p:cNvSpPr>
              <a:spLocks/>
            </p:cNvSpPr>
            <p:nvPr/>
          </p:nvSpPr>
          <p:spPr bwMode="auto">
            <a:xfrm>
              <a:off x="6083300" y="3048000"/>
              <a:ext cx="114300" cy="63500"/>
            </a:xfrm>
            <a:custGeom>
              <a:avLst/>
              <a:gdLst/>
              <a:ahLst/>
              <a:cxnLst>
                <a:cxn ang="0">
                  <a:pos x="72" y="24"/>
                </a:cxn>
                <a:cxn ang="0">
                  <a:pos x="64" y="0"/>
                </a:cxn>
                <a:cxn ang="0">
                  <a:pos x="0" y="16"/>
                </a:cxn>
                <a:cxn ang="0">
                  <a:pos x="8" y="40"/>
                </a:cxn>
                <a:cxn ang="0">
                  <a:pos x="72" y="24"/>
                </a:cxn>
              </a:cxnLst>
              <a:rect l="0" t="0" r="r" b="b"/>
              <a:pathLst>
                <a:path w="72" h="40">
                  <a:moveTo>
                    <a:pt x="72" y="24"/>
                  </a:moveTo>
                  <a:lnTo>
                    <a:pt x="64" y="0"/>
                  </a:lnTo>
                  <a:lnTo>
                    <a:pt x="0" y="16"/>
                  </a:lnTo>
                  <a:lnTo>
                    <a:pt x="8" y="40"/>
                  </a:lnTo>
                  <a:lnTo>
                    <a:pt x="72"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8" name="Freeform 44"/>
            <p:cNvSpPr>
              <a:spLocks/>
            </p:cNvSpPr>
            <p:nvPr/>
          </p:nvSpPr>
          <p:spPr bwMode="auto">
            <a:xfrm>
              <a:off x="5918200" y="3098800"/>
              <a:ext cx="101600" cy="76200"/>
            </a:xfrm>
            <a:custGeom>
              <a:avLst/>
              <a:gdLst/>
              <a:ahLst/>
              <a:cxnLst>
                <a:cxn ang="0">
                  <a:pos x="64" y="24"/>
                </a:cxn>
                <a:cxn ang="0">
                  <a:pos x="56" y="0"/>
                </a:cxn>
                <a:cxn ang="0">
                  <a:pos x="0" y="24"/>
                </a:cxn>
                <a:cxn ang="0">
                  <a:pos x="8" y="48"/>
                </a:cxn>
                <a:cxn ang="0">
                  <a:pos x="64" y="24"/>
                </a:cxn>
              </a:cxnLst>
              <a:rect l="0" t="0" r="r" b="b"/>
              <a:pathLst>
                <a:path w="64" h="48">
                  <a:moveTo>
                    <a:pt x="64" y="24"/>
                  </a:moveTo>
                  <a:lnTo>
                    <a:pt x="56" y="0"/>
                  </a:lnTo>
                  <a:lnTo>
                    <a:pt x="0" y="24"/>
                  </a:lnTo>
                  <a:lnTo>
                    <a:pt x="8" y="48"/>
                  </a:lnTo>
                  <a:lnTo>
                    <a:pt x="64"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49" name="Freeform 45"/>
            <p:cNvSpPr>
              <a:spLocks/>
            </p:cNvSpPr>
            <p:nvPr/>
          </p:nvSpPr>
          <p:spPr bwMode="auto">
            <a:xfrm>
              <a:off x="5791200" y="3162300"/>
              <a:ext cx="63500" cy="50800"/>
            </a:xfrm>
            <a:custGeom>
              <a:avLst/>
              <a:gdLst/>
              <a:ahLst/>
              <a:cxnLst>
                <a:cxn ang="0">
                  <a:pos x="40" y="24"/>
                </a:cxn>
                <a:cxn ang="0">
                  <a:pos x="32" y="0"/>
                </a:cxn>
                <a:cxn ang="0">
                  <a:pos x="0" y="8"/>
                </a:cxn>
                <a:cxn ang="0">
                  <a:pos x="8" y="32"/>
                </a:cxn>
                <a:cxn ang="0">
                  <a:pos x="40" y="24"/>
                </a:cxn>
              </a:cxnLst>
              <a:rect l="0" t="0" r="r" b="b"/>
              <a:pathLst>
                <a:path w="40" h="32">
                  <a:moveTo>
                    <a:pt x="40" y="24"/>
                  </a:moveTo>
                  <a:lnTo>
                    <a:pt x="32" y="0"/>
                  </a:lnTo>
                  <a:lnTo>
                    <a:pt x="0" y="8"/>
                  </a:lnTo>
                  <a:lnTo>
                    <a:pt x="8" y="32"/>
                  </a:lnTo>
                  <a:lnTo>
                    <a:pt x="40" y="24"/>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0" name="Freeform 46"/>
            <p:cNvSpPr>
              <a:spLocks/>
            </p:cNvSpPr>
            <p:nvPr/>
          </p:nvSpPr>
          <p:spPr bwMode="auto">
            <a:xfrm>
              <a:off x="5778500" y="3200400"/>
              <a:ext cx="25400" cy="38100"/>
            </a:xfrm>
            <a:custGeom>
              <a:avLst/>
              <a:gdLst/>
              <a:ahLst/>
              <a:cxnLst>
                <a:cxn ang="0">
                  <a:pos x="16" y="0"/>
                </a:cxn>
                <a:cxn ang="0">
                  <a:pos x="8" y="0"/>
                </a:cxn>
                <a:cxn ang="0">
                  <a:pos x="0" y="24"/>
                </a:cxn>
                <a:cxn ang="0">
                  <a:pos x="8" y="24"/>
                </a:cxn>
                <a:cxn ang="0">
                  <a:pos x="16" y="0"/>
                </a:cxn>
              </a:cxnLst>
              <a:rect l="0" t="0" r="r" b="b"/>
              <a:pathLst>
                <a:path w="16" h="24">
                  <a:moveTo>
                    <a:pt x="16" y="0"/>
                  </a:moveTo>
                  <a:lnTo>
                    <a:pt x="8" y="0"/>
                  </a:lnTo>
                  <a:lnTo>
                    <a:pt x="0" y="24"/>
                  </a:lnTo>
                  <a:lnTo>
                    <a:pt x="8" y="24"/>
                  </a:lnTo>
                  <a:lnTo>
                    <a:pt x="16"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1" name="Freeform 47"/>
            <p:cNvSpPr>
              <a:spLocks/>
            </p:cNvSpPr>
            <p:nvPr/>
          </p:nvSpPr>
          <p:spPr bwMode="auto">
            <a:xfrm>
              <a:off x="5791200" y="3200400"/>
              <a:ext cx="647700" cy="495300"/>
            </a:xfrm>
            <a:custGeom>
              <a:avLst/>
              <a:gdLst/>
              <a:ahLst/>
              <a:cxnLst>
                <a:cxn ang="0">
                  <a:pos x="8" y="0"/>
                </a:cxn>
                <a:cxn ang="0">
                  <a:pos x="128" y="40"/>
                </a:cxn>
                <a:cxn ang="0">
                  <a:pos x="128" y="40"/>
                </a:cxn>
                <a:cxn ang="0">
                  <a:pos x="128" y="40"/>
                </a:cxn>
                <a:cxn ang="0">
                  <a:pos x="232" y="120"/>
                </a:cxn>
                <a:cxn ang="0">
                  <a:pos x="232" y="120"/>
                </a:cxn>
                <a:cxn ang="0">
                  <a:pos x="232" y="120"/>
                </a:cxn>
                <a:cxn ang="0">
                  <a:pos x="408" y="296"/>
                </a:cxn>
                <a:cxn ang="0">
                  <a:pos x="408" y="296"/>
                </a:cxn>
                <a:cxn ang="0">
                  <a:pos x="392" y="312"/>
                </a:cxn>
                <a:cxn ang="0">
                  <a:pos x="392" y="312"/>
                </a:cxn>
                <a:cxn ang="0">
                  <a:pos x="216" y="136"/>
                </a:cxn>
                <a:cxn ang="0">
                  <a:pos x="216" y="136"/>
                </a:cxn>
                <a:cxn ang="0">
                  <a:pos x="216" y="136"/>
                </a:cxn>
                <a:cxn ang="0">
                  <a:pos x="112" y="56"/>
                </a:cxn>
                <a:cxn ang="0">
                  <a:pos x="112" y="56"/>
                </a:cxn>
                <a:cxn ang="0">
                  <a:pos x="120" y="64"/>
                </a:cxn>
                <a:cxn ang="0">
                  <a:pos x="0" y="24"/>
                </a:cxn>
                <a:cxn ang="0">
                  <a:pos x="8" y="0"/>
                </a:cxn>
              </a:cxnLst>
              <a:rect l="0" t="0" r="r" b="b"/>
              <a:pathLst>
                <a:path w="408" h="312">
                  <a:moveTo>
                    <a:pt x="8" y="0"/>
                  </a:moveTo>
                  <a:lnTo>
                    <a:pt x="128" y="40"/>
                  </a:lnTo>
                  <a:lnTo>
                    <a:pt x="128" y="40"/>
                  </a:lnTo>
                  <a:lnTo>
                    <a:pt x="128" y="40"/>
                  </a:lnTo>
                  <a:lnTo>
                    <a:pt x="232" y="120"/>
                  </a:lnTo>
                  <a:lnTo>
                    <a:pt x="232" y="120"/>
                  </a:lnTo>
                  <a:lnTo>
                    <a:pt x="232" y="120"/>
                  </a:lnTo>
                  <a:lnTo>
                    <a:pt x="408" y="296"/>
                  </a:lnTo>
                  <a:lnTo>
                    <a:pt x="408" y="296"/>
                  </a:lnTo>
                  <a:lnTo>
                    <a:pt x="392" y="312"/>
                  </a:lnTo>
                  <a:lnTo>
                    <a:pt x="392" y="312"/>
                  </a:lnTo>
                  <a:lnTo>
                    <a:pt x="216" y="136"/>
                  </a:lnTo>
                  <a:lnTo>
                    <a:pt x="216" y="136"/>
                  </a:lnTo>
                  <a:lnTo>
                    <a:pt x="216" y="136"/>
                  </a:lnTo>
                  <a:lnTo>
                    <a:pt x="112" y="56"/>
                  </a:lnTo>
                  <a:lnTo>
                    <a:pt x="112" y="56"/>
                  </a:lnTo>
                  <a:lnTo>
                    <a:pt x="120" y="64"/>
                  </a:lnTo>
                  <a:lnTo>
                    <a:pt x="0" y="24"/>
                  </a:lnTo>
                  <a:lnTo>
                    <a:pt x="8"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2" name="Freeform 48"/>
            <p:cNvSpPr>
              <a:spLocks/>
            </p:cNvSpPr>
            <p:nvPr/>
          </p:nvSpPr>
          <p:spPr bwMode="auto">
            <a:xfrm>
              <a:off x="6413500" y="3670300"/>
              <a:ext cx="127000" cy="101600"/>
            </a:xfrm>
            <a:custGeom>
              <a:avLst/>
              <a:gdLst/>
              <a:ahLst/>
              <a:cxnLst>
                <a:cxn ang="0">
                  <a:pos x="16" y="0"/>
                </a:cxn>
                <a:cxn ang="0">
                  <a:pos x="72" y="48"/>
                </a:cxn>
                <a:cxn ang="0">
                  <a:pos x="80" y="56"/>
                </a:cxn>
                <a:cxn ang="0">
                  <a:pos x="56" y="64"/>
                </a:cxn>
                <a:cxn ang="0">
                  <a:pos x="56" y="64"/>
                </a:cxn>
                <a:cxn ang="0">
                  <a:pos x="0" y="16"/>
                </a:cxn>
                <a:cxn ang="0">
                  <a:pos x="16" y="0"/>
                </a:cxn>
              </a:cxnLst>
              <a:rect l="0" t="0" r="r" b="b"/>
              <a:pathLst>
                <a:path w="80" h="64">
                  <a:moveTo>
                    <a:pt x="16" y="0"/>
                  </a:moveTo>
                  <a:lnTo>
                    <a:pt x="72" y="48"/>
                  </a:lnTo>
                  <a:lnTo>
                    <a:pt x="80" y="56"/>
                  </a:lnTo>
                  <a:lnTo>
                    <a:pt x="56" y="64"/>
                  </a:lnTo>
                  <a:lnTo>
                    <a:pt x="56" y="64"/>
                  </a:lnTo>
                  <a:lnTo>
                    <a:pt x="0" y="16"/>
                  </a:lnTo>
                  <a:lnTo>
                    <a:pt x="16"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3" name="Freeform 49"/>
            <p:cNvSpPr>
              <a:spLocks/>
            </p:cNvSpPr>
            <p:nvPr/>
          </p:nvSpPr>
          <p:spPr bwMode="auto">
            <a:xfrm>
              <a:off x="6565900" y="3873500"/>
              <a:ext cx="38100" cy="25400"/>
            </a:xfrm>
            <a:custGeom>
              <a:avLst/>
              <a:gdLst/>
              <a:ahLst/>
              <a:cxnLst>
                <a:cxn ang="0">
                  <a:pos x="24" y="0"/>
                </a:cxn>
                <a:cxn ang="0">
                  <a:pos x="24" y="8"/>
                </a:cxn>
                <a:cxn ang="0">
                  <a:pos x="0" y="16"/>
                </a:cxn>
                <a:cxn ang="0">
                  <a:pos x="0" y="8"/>
                </a:cxn>
                <a:cxn ang="0">
                  <a:pos x="24" y="0"/>
                </a:cxn>
              </a:cxnLst>
              <a:rect l="0" t="0" r="r" b="b"/>
              <a:pathLst>
                <a:path w="24" h="16">
                  <a:moveTo>
                    <a:pt x="24" y="0"/>
                  </a:moveTo>
                  <a:lnTo>
                    <a:pt x="24" y="8"/>
                  </a:lnTo>
                  <a:lnTo>
                    <a:pt x="0" y="16"/>
                  </a:lnTo>
                  <a:lnTo>
                    <a:pt x="0" y="8"/>
                  </a:lnTo>
                  <a:lnTo>
                    <a:pt x="24"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4" name="Freeform 50"/>
            <p:cNvSpPr>
              <a:spLocks/>
            </p:cNvSpPr>
            <p:nvPr/>
          </p:nvSpPr>
          <p:spPr bwMode="auto">
            <a:xfrm>
              <a:off x="6502400" y="3759200"/>
              <a:ext cx="101600" cy="127000"/>
            </a:xfrm>
            <a:custGeom>
              <a:avLst/>
              <a:gdLst/>
              <a:ahLst/>
              <a:cxnLst>
                <a:cxn ang="0">
                  <a:pos x="24" y="0"/>
                </a:cxn>
                <a:cxn ang="0">
                  <a:pos x="0" y="8"/>
                </a:cxn>
                <a:cxn ang="0">
                  <a:pos x="40" y="80"/>
                </a:cxn>
                <a:cxn ang="0">
                  <a:pos x="64" y="72"/>
                </a:cxn>
                <a:cxn ang="0">
                  <a:pos x="24" y="0"/>
                </a:cxn>
              </a:cxnLst>
              <a:rect l="0" t="0" r="r" b="b"/>
              <a:pathLst>
                <a:path w="64" h="80">
                  <a:moveTo>
                    <a:pt x="24" y="0"/>
                  </a:moveTo>
                  <a:lnTo>
                    <a:pt x="0" y="8"/>
                  </a:lnTo>
                  <a:lnTo>
                    <a:pt x="40" y="80"/>
                  </a:lnTo>
                  <a:lnTo>
                    <a:pt x="64" y="72"/>
                  </a:lnTo>
                  <a:lnTo>
                    <a:pt x="24" y="0"/>
                  </a:lnTo>
                  <a:close/>
                </a:path>
              </a:pathLst>
            </a:custGeom>
            <a:blipFill dpi="0" rotWithShape="0">
              <a:blip r:embed="rId2"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5" name="Freeform 51"/>
            <p:cNvSpPr>
              <a:spLocks/>
            </p:cNvSpPr>
            <p:nvPr/>
          </p:nvSpPr>
          <p:spPr bwMode="auto">
            <a:xfrm>
              <a:off x="7467600" y="3683000"/>
              <a:ext cx="228600" cy="228600"/>
            </a:xfrm>
            <a:custGeom>
              <a:avLst/>
              <a:gdLst/>
              <a:ahLst/>
              <a:cxnLst>
                <a:cxn ang="0">
                  <a:pos x="144" y="72"/>
                </a:cxn>
                <a:cxn ang="0">
                  <a:pos x="120" y="24"/>
                </a:cxn>
                <a:cxn ang="0">
                  <a:pos x="72" y="0"/>
                </a:cxn>
                <a:cxn ang="0">
                  <a:pos x="24" y="24"/>
                </a:cxn>
                <a:cxn ang="0">
                  <a:pos x="0" y="72"/>
                </a:cxn>
                <a:cxn ang="0">
                  <a:pos x="24" y="120"/>
                </a:cxn>
                <a:cxn ang="0">
                  <a:pos x="72" y="144"/>
                </a:cxn>
                <a:cxn ang="0">
                  <a:pos x="120" y="120"/>
                </a:cxn>
                <a:cxn ang="0">
                  <a:pos x="144" y="72"/>
                </a:cxn>
              </a:cxnLst>
              <a:rect l="0" t="0" r="r" b="b"/>
              <a:pathLst>
                <a:path w="144" h="144">
                  <a:moveTo>
                    <a:pt x="144" y="72"/>
                  </a:moveTo>
                  <a:lnTo>
                    <a:pt x="120" y="24"/>
                  </a:lnTo>
                  <a:lnTo>
                    <a:pt x="72" y="0"/>
                  </a:lnTo>
                  <a:lnTo>
                    <a:pt x="24" y="24"/>
                  </a:lnTo>
                  <a:lnTo>
                    <a:pt x="0" y="72"/>
                  </a:lnTo>
                  <a:lnTo>
                    <a:pt x="24" y="120"/>
                  </a:lnTo>
                  <a:lnTo>
                    <a:pt x="72" y="144"/>
                  </a:lnTo>
                  <a:lnTo>
                    <a:pt x="120" y="120"/>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6" name="Freeform 52"/>
            <p:cNvSpPr>
              <a:spLocks/>
            </p:cNvSpPr>
            <p:nvPr/>
          </p:nvSpPr>
          <p:spPr bwMode="auto">
            <a:xfrm>
              <a:off x="7467600" y="3683000"/>
              <a:ext cx="241300" cy="241300"/>
            </a:xfrm>
            <a:custGeom>
              <a:avLst/>
              <a:gdLst/>
              <a:ahLst/>
              <a:cxnLst>
                <a:cxn ang="0">
                  <a:pos x="144" y="72"/>
                </a:cxn>
                <a:cxn ang="0">
                  <a:pos x="120" y="24"/>
                </a:cxn>
                <a:cxn ang="0">
                  <a:pos x="120" y="32"/>
                </a:cxn>
                <a:cxn ang="0">
                  <a:pos x="120" y="32"/>
                </a:cxn>
                <a:cxn ang="0">
                  <a:pos x="72" y="8"/>
                </a:cxn>
                <a:cxn ang="0">
                  <a:pos x="72" y="8"/>
                </a:cxn>
                <a:cxn ang="0">
                  <a:pos x="72" y="8"/>
                </a:cxn>
                <a:cxn ang="0">
                  <a:pos x="24" y="32"/>
                </a:cxn>
                <a:cxn ang="0">
                  <a:pos x="32" y="24"/>
                </a:cxn>
                <a:cxn ang="0">
                  <a:pos x="32" y="24"/>
                </a:cxn>
                <a:cxn ang="0">
                  <a:pos x="8" y="72"/>
                </a:cxn>
                <a:cxn ang="0">
                  <a:pos x="8" y="72"/>
                </a:cxn>
                <a:cxn ang="0">
                  <a:pos x="8" y="72"/>
                </a:cxn>
                <a:cxn ang="0">
                  <a:pos x="32" y="120"/>
                </a:cxn>
                <a:cxn ang="0">
                  <a:pos x="24" y="120"/>
                </a:cxn>
                <a:cxn ang="0">
                  <a:pos x="24" y="120"/>
                </a:cxn>
                <a:cxn ang="0">
                  <a:pos x="72" y="144"/>
                </a:cxn>
                <a:cxn ang="0">
                  <a:pos x="72" y="144"/>
                </a:cxn>
                <a:cxn ang="0">
                  <a:pos x="72" y="144"/>
                </a:cxn>
                <a:cxn ang="0">
                  <a:pos x="120" y="120"/>
                </a:cxn>
                <a:cxn ang="0">
                  <a:pos x="120" y="120"/>
                </a:cxn>
                <a:cxn ang="0">
                  <a:pos x="120" y="120"/>
                </a:cxn>
                <a:cxn ang="0">
                  <a:pos x="144" y="72"/>
                </a:cxn>
                <a:cxn ang="0">
                  <a:pos x="144" y="72"/>
                </a:cxn>
                <a:cxn ang="0">
                  <a:pos x="152" y="72"/>
                </a:cxn>
                <a:cxn ang="0">
                  <a:pos x="152" y="72"/>
                </a:cxn>
                <a:cxn ang="0">
                  <a:pos x="128" y="120"/>
                </a:cxn>
                <a:cxn ang="0">
                  <a:pos x="128" y="120"/>
                </a:cxn>
                <a:cxn ang="0">
                  <a:pos x="120" y="128"/>
                </a:cxn>
                <a:cxn ang="0">
                  <a:pos x="72" y="152"/>
                </a:cxn>
                <a:cxn ang="0">
                  <a:pos x="72" y="152"/>
                </a:cxn>
                <a:cxn ang="0">
                  <a:pos x="72" y="152"/>
                </a:cxn>
                <a:cxn ang="0">
                  <a:pos x="24" y="128"/>
                </a:cxn>
                <a:cxn ang="0">
                  <a:pos x="24" y="128"/>
                </a:cxn>
                <a:cxn ang="0">
                  <a:pos x="24" y="120"/>
                </a:cxn>
                <a:cxn ang="0">
                  <a:pos x="0" y="72"/>
                </a:cxn>
                <a:cxn ang="0">
                  <a:pos x="0" y="72"/>
                </a:cxn>
                <a:cxn ang="0">
                  <a:pos x="0" y="72"/>
                </a:cxn>
                <a:cxn ang="0">
                  <a:pos x="24" y="24"/>
                </a:cxn>
                <a:cxn ang="0">
                  <a:pos x="24" y="24"/>
                </a:cxn>
                <a:cxn ang="0">
                  <a:pos x="24" y="24"/>
                </a:cxn>
                <a:cxn ang="0">
                  <a:pos x="72" y="0"/>
                </a:cxn>
                <a:cxn ang="0">
                  <a:pos x="72" y="0"/>
                </a:cxn>
                <a:cxn ang="0">
                  <a:pos x="72" y="0"/>
                </a:cxn>
                <a:cxn ang="0">
                  <a:pos x="120" y="24"/>
                </a:cxn>
                <a:cxn ang="0">
                  <a:pos x="120" y="24"/>
                </a:cxn>
                <a:cxn ang="0">
                  <a:pos x="128" y="24"/>
                </a:cxn>
                <a:cxn ang="0">
                  <a:pos x="152" y="72"/>
                </a:cxn>
                <a:cxn ang="0">
                  <a:pos x="144" y="72"/>
                </a:cxn>
              </a:cxnLst>
              <a:rect l="0" t="0" r="r" b="b"/>
              <a:pathLst>
                <a:path w="152" h="152">
                  <a:moveTo>
                    <a:pt x="144" y="72"/>
                  </a:moveTo>
                  <a:lnTo>
                    <a:pt x="120" y="24"/>
                  </a:lnTo>
                  <a:lnTo>
                    <a:pt x="120" y="32"/>
                  </a:lnTo>
                  <a:lnTo>
                    <a:pt x="120" y="32"/>
                  </a:lnTo>
                  <a:lnTo>
                    <a:pt x="72" y="8"/>
                  </a:lnTo>
                  <a:lnTo>
                    <a:pt x="72" y="8"/>
                  </a:lnTo>
                  <a:lnTo>
                    <a:pt x="72" y="8"/>
                  </a:lnTo>
                  <a:lnTo>
                    <a:pt x="24" y="32"/>
                  </a:lnTo>
                  <a:lnTo>
                    <a:pt x="32" y="24"/>
                  </a:lnTo>
                  <a:lnTo>
                    <a:pt x="32" y="24"/>
                  </a:lnTo>
                  <a:lnTo>
                    <a:pt x="8" y="72"/>
                  </a:lnTo>
                  <a:lnTo>
                    <a:pt x="8" y="72"/>
                  </a:lnTo>
                  <a:lnTo>
                    <a:pt x="8" y="72"/>
                  </a:lnTo>
                  <a:lnTo>
                    <a:pt x="32" y="120"/>
                  </a:lnTo>
                  <a:lnTo>
                    <a:pt x="24" y="120"/>
                  </a:lnTo>
                  <a:lnTo>
                    <a:pt x="24" y="120"/>
                  </a:lnTo>
                  <a:lnTo>
                    <a:pt x="72" y="144"/>
                  </a:lnTo>
                  <a:lnTo>
                    <a:pt x="72" y="144"/>
                  </a:lnTo>
                  <a:lnTo>
                    <a:pt x="72" y="144"/>
                  </a:lnTo>
                  <a:lnTo>
                    <a:pt x="120" y="120"/>
                  </a:lnTo>
                  <a:lnTo>
                    <a:pt x="120" y="120"/>
                  </a:lnTo>
                  <a:lnTo>
                    <a:pt x="120" y="120"/>
                  </a:lnTo>
                  <a:lnTo>
                    <a:pt x="144" y="72"/>
                  </a:lnTo>
                  <a:lnTo>
                    <a:pt x="144" y="72"/>
                  </a:lnTo>
                  <a:lnTo>
                    <a:pt x="152" y="72"/>
                  </a:lnTo>
                  <a:lnTo>
                    <a:pt x="152" y="72"/>
                  </a:lnTo>
                  <a:lnTo>
                    <a:pt x="128" y="120"/>
                  </a:lnTo>
                  <a:lnTo>
                    <a:pt x="128" y="120"/>
                  </a:lnTo>
                  <a:lnTo>
                    <a:pt x="120" y="128"/>
                  </a:lnTo>
                  <a:lnTo>
                    <a:pt x="72" y="152"/>
                  </a:lnTo>
                  <a:lnTo>
                    <a:pt x="72" y="152"/>
                  </a:lnTo>
                  <a:lnTo>
                    <a:pt x="72" y="152"/>
                  </a:lnTo>
                  <a:lnTo>
                    <a:pt x="24" y="128"/>
                  </a:lnTo>
                  <a:lnTo>
                    <a:pt x="24" y="128"/>
                  </a:lnTo>
                  <a:lnTo>
                    <a:pt x="24" y="120"/>
                  </a:lnTo>
                  <a:lnTo>
                    <a:pt x="0" y="72"/>
                  </a:lnTo>
                  <a:lnTo>
                    <a:pt x="0" y="72"/>
                  </a:lnTo>
                  <a:lnTo>
                    <a:pt x="0" y="72"/>
                  </a:lnTo>
                  <a:lnTo>
                    <a:pt x="24" y="24"/>
                  </a:lnTo>
                  <a:lnTo>
                    <a:pt x="24" y="24"/>
                  </a:lnTo>
                  <a:lnTo>
                    <a:pt x="24" y="24"/>
                  </a:lnTo>
                  <a:lnTo>
                    <a:pt x="72" y="0"/>
                  </a:lnTo>
                  <a:lnTo>
                    <a:pt x="72" y="0"/>
                  </a:lnTo>
                  <a:lnTo>
                    <a:pt x="72" y="0"/>
                  </a:lnTo>
                  <a:lnTo>
                    <a:pt x="120" y="24"/>
                  </a:lnTo>
                  <a:lnTo>
                    <a:pt x="120" y="24"/>
                  </a:lnTo>
                  <a:lnTo>
                    <a:pt x="128" y="24"/>
                  </a:lnTo>
                  <a:lnTo>
                    <a:pt x="152" y="72"/>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7" name="Freeform 53"/>
            <p:cNvSpPr>
              <a:spLocks/>
            </p:cNvSpPr>
            <p:nvPr/>
          </p:nvSpPr>
          <p:spPr bwMode="auto">
            <a:xfrm>
              <a:off x="7696200" y="37973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8" name="Freeform 54"/>
            <p:cNvSpPr>
              <a:spLocks/>
            </p:cNvSpPr>
            <p:nvPr/>
          </p:nvSpPr>
          <p:spPr bwMode="auto">
            <a:xfrm>
              <a:off x="5702300" y="3086100"/>
              <a:ext cx="215900" cy="228600"/>
            </a:xfrm>
            <a:custGeom>
              <a:avLst/>
              <a:gdLst/>
              <a:ahLst/>
              <a:cxnLst>
                <a:cxn ang="0">
                  <a:pos x="136" y="72"/>
                </a:cxn>
                <a:cxn ang="0">
                  <a:pos x="120" y="24"/>
                </a:cxn>
                <a:cxn ang="0">
                  <a:pos x="64" y="0"/>
                </a:cxn>
                <a:cxn ang="0">
                  <a:pos x="16" y="24"/>
                </a:cxn>
                <a:cxn ang="0">
                  <a:pos x="0" y="72"/>
                </a:cxn>
                <a:cxn ang="0">
                  <a:pos x="16" y="120"/>
                </a:cxn>
                <a:cxn ang="0">
                  <a:pos x="64" y="144"/>
                </a:cxn>
                <a:cxn ang="0">
                  <a:pos x="120" y="120"/>
                </a:cxn>
                <a:cxn ang="0">
                  <a:pos x="136" y="72"/>
                </a:cxn>
              </a:cxnLst>
              <a:rect l="0" t="0" r="r" b="b"/>
              <a:pathLst>
                <a:path w="136" h="144">
                  <a:moveTo>
                    <a:pt x="136" y="72"/>
                  </a:moveTo>
                  <a:lnTo>
                    <a:pt x="120" y="24"/>
                  </a:lnTo>
                  <a:lnTo>
                    <a:pt x="64" y="0"/>
                  </a:lnTo>
                  <a:lnTo>
                    <a:pt x="16" y="24"/>
                  </a:lnTo>
                  <a:lnTo>
                    <a:pt x="0" y="72"/>
                  </a:lnTo>
                  <a:lnTo>
                    <a:pt x="16" y="120"/>
                  </a:lnTo>
                  <a:lnTo>
                    <a:pt x="64" y="144"/>
                  </a:lnTo>
                  <a:lnTo>
                    <a:pt x="120" y="120"/>
                  </a:lnTo>
                  <a:lnTo>
                    <a:pt x="136"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59" name="Freeform 55"/>
            <p:cNvSpPr>
              <a:spLocks/>
            </p:cNvSpPr>
            <p:nvPr/>
          </p:nvSpPr>
          <p:spPr bwMode="auto">
            <a:xfrm>
              <a:off x="5702300" y="3086100"/>
              <a:ext cx="228600" cy="241300"/>
            </a:xfrm>
            <a:custGeom>
              <a:avLst/>
              <a:gdLst/>
              <a:ahLst/>
              <a:cxnLst>
                <a:cxn ang="0">
                  <a:pos x="136" y="72"/>
                </a:cxn>
                <a:cxn ang="0">
                  <a:pos x="120" y="24"/>
                </a:cxn>
                <a:cxn ang="0">
                  <a:pos x="120" y="32"/>
                </a:cxn>
                <a:cxn ang="0">
                  <a:pos x="120" y="32"/>
                </a:cxn>
                <a:cxn ang="0">
                  <a:pos x="64" y="8"/>
                </a:cxn>
                <a:cxn ang="0">
                  <a:pos x="64" y="8"/>
                </a:cxn>
                <a:cxn ang="0">
                  <a:pos x="64" y="8"/>
                </a:cxn>
                <a:cxn ang="0">
                  <a:pos x="16" y="32"/>
                </a:cxn>
                <a:cxn ang="0">
                  <a:pos x="24" y="24"/>
                </a:cxn>
                <a:cxn ang="0">
                  <a:pos x="24" y="24"/>
                </a:cxn>
                <a:cxn ang="0">
                  <a:pos x="8" y="72"/>
                </a:cxn>
                <a:cxn ang="0">
                  <a:pos x="8" y="72"/>
                </a:cxn>
                <a:cxn ang="0">
                  <a:pos x="8" y="72"/>
                </a:cxn>
                <a:cxn ang="0">
                  <a:pos x="24" y="120"/>
                </a:cxn>
                <a:cxn ang="0">
                  <a:pos x="16" y="120"/>
                </a:cxn>
                <a:cxn ang="0">
                  <a:pos x="16" y="120"/>
                </a:cxn>
                <a:cxn ang="0">
                  <a:pos x="64" y="144"/>
                </a:cxn>
                <a:cxn ang="0">
                  <a:pos x="64" y="144"/>
                </a:cxn>
                <a:cxn ang="0">
                  <a:pos x="64" y="144"/>
                </a:cxn>
                <a:cxn ang="0">
                  <a:pos x="120" y="120"/>
                </a:cxn>
                <a:cxn ang="0">
                  <a:pos x="120" y="120"/>
                </a:cxn>
                <a:cxn ang="0">
                  <a:pos x="120" y="120"/>
                </a:cxn>
                <a:cxn ang="0">
                  <a:pos x="136" y="72"/>
                </a:cxn>
                <a:cxn ang="0">
                  <a:pos x="136" y="72"/>
                </a:cxn>
                <a:cxn ang="0">
                  <a:pos x="144" y="72"/>
                </a:cxn>
                <a:cxn ang="0">
                  <a:pos x="144" y="72"/>
                </a:cxn>
                <a:cxn ang="0">
                  <a:pos x="128" y="120"/>
                </a:cxn>
                <a:cxn ang="0">
                  <a:pos x="128" y="120"/>
                </a:cxn>
                <a:cxn ang="0">
                  <a:pos x="120" y="128"/>
                </a:cxn>
                <a:cxn ang="0">
                  <a:pos x="64" y="152"/>
                </a:cxn>
                <a:cxn ang="0">
                  <a:pos x="64" y="152"/>
                </a:cxn>
                <a:cxn ang="0">
                  <a:pos x="64" y="152"/>
                </a:cxn>
                <a:cxn ang="0">
                  <a:pos x="16" y="128"/>
                </a:cxn>
                <a:cxn ang="0">
                  <a:pos x="16" y="128"/>
                </a:cxn>
                <a:cxn ang="0">
                  <a:pos x="16" y="120"/>
                </a:cxn>
                <a:cxn ang="0">
                  <a:pos x="0" y="72"/>
                </a:cxn>
                <a:cxn ang="0">
                  <a:pos x="0" y="72"/>
                </a:cxn>
                <a:cxn ang="0">
                  <a:pos x="0" y="72"/>
                </a:cxn>
                <a:cxn ang="0">
                  <a:pos x="16" y="24"/>
                </a:cxn>
                <a:cxn ang="0">
                  <a:pos x="16" y="24"/>
                </a:cxn>
                <a:cxn ang="0">
                  <a:pos x="16" y="24"/>
                </a:cxn>
                <a:cxn ang="0">
                  <a:pos x="64" y="0"/>
                </a:cxn>
                <a:cxn ang="0">
                  <a:pos x="64" y="0"/>
                </a:cxn>
                <a:cxn ang="0">
                  <a:pos x="64" y="0"/>
                </a:cxn>
                <a:cxn ang="0">
                  <a:pos x="120" y="24"/>
                </a:cxn>
                <a:cxn ang="0">
                  <a:pos x="120" y="24"/>
                </a:cxn>
                <a:cxn ang="0">
                  <a:pos x="128" y="24"/>
                </a:cxn>
                <a:cxn ang="0">
                  <a:pos x="144" y="72"/>
                </a:cxn>
                <a:cxn ang="0">
                  <a:pos x="136" y="72"/>
                </a:cxn>
              </a:cxnLst>
              <a:rect l="0" t="0" r="r" b="b"/>
              <a:pathLst>
                <a:path w="144" h="152">
                  <a:moveTo>
                    <a:pt x="136" y="72"/>
                  </a:moveTo>
                  <a:lnTo>
                    <a:pt x="120" y="24"/>
                  </a:lnTo>
                  <a:lnTo>
                    <a:pt x="120" y="32"/>
                  </a:lnTo>
                  <a:lnTo>
                    <a:pt x="120" y="32"/>
                  </a:lnTo>
                  <a:lnTo>
                    <a:pt x="64" y="8"/>
                  </a:lnTo>
                  <a:lnTo>
                    <a:pt x="64" y="8"/>
                  </a:lnTo>
                  <a:lnTo>
                    <a:pt x="64" y="8"/>
                  </a:lnTo>
                  <a:lnTo>
                    <a:pt x="16" y="32"/>
                  </a:lnTo>
                  <a:lnTo>
                    <a:pt x="24" y="24"/>
                  </a:lnTo>
                  <a:lnTo>
                    <a:pt x="24" y="24"/>
                  </a:lnTo>
                  <a:lnTo>
                    <a:pt x="8" y="72"/>
                  </a:lnTo>
                  <a:lnTo>
                    <a:pt x="8" y="72"/>
                  </a:lnTo>
                  <a:lnTo>
                    <a:pt x="8" y="72"/>
                  </a:lnTo>
                  <a:lnTo>
                    <a:pt x="24" y="120"/>
                  </a:lnTo>
                  <a:lnTo>
                    <a:pt x="16" y="120"/>
                  </a:lnTo>
                  <a:lnTo>
                    <a:pt x="16" y="120"/>
                  </a:lnTo>
                  <a:lnTo>
                    <a:pt x="64" y="144"/>
                  </a:lnTo>
                  <a:lnTo>
                    <a:pt x="64" y="144"/>
                  </a:lnTo>
                  <a:lnTo>
                    <a:pt x="64" y="144"/>
                  </a:lnTo>
                  <a:lnTo>
                    <a:pt x="120" y="120"/>
                  </a:lnTo>
                  <a:lnTo>
                    <a:pt x="120" y="120"/>
                  </a:lnTo>
                  <a:lnTo>
                    <a:pt x="120" y="120"/>
                  </a:lnTo>
                  <a:lnTo>
                    <a:pt x="136" y="72"/>
                  </a:lnTo>
                  <a:lnTo>
                    <a:pt x="136" y="72"/>
                  </a:lnTo>
                  <a:lnTo>
                    <a:pt x="144" y="72"/>
                  </a:lnTo>
                  <a:lnTo>
                    <a:pt x="144" y="72"/>
                  </a:lnTo>
                  <a:lnTo>
                    <a:pt x="128" y="120"/>
                  </a:lnTo>
                  <a:lnTo>
                    <a:pt x="128" y="120"/>
                  </a:lnTo>
                  <a:lnTo>
                    <a:pt x="120" y="128"/>
                  </a:lnTo>
                  <a:lnTo>
                    <a:pt x="64" y="152"/>
                  </a:lnTo>
                  <a:lnTo>
                    <a:pt x="64" y="152"/>
                  </a:lnTo>
                  <a:lnTo>
                    <a:pt x="64" y="152"/>
                  </a:lnTo>
                  <a:lnTo>
                    <a:pt x="16" y="128"/>
                  </a:lnTo>
                  <a:lnTo>
                    <a:pt x="16" y="128"/>
                  </a:lnTo>
                  <a:lnTo>
                    <a:pt x="16" y="120"/>
                  </a:lnTo>
                  <a:lnTo>
                    <a:pt x="0" y="72"/>
                  </a:lnTo>
                  <a:lnTo>
                    <a:pt x="0" y="72"/>
                  </a:lnTo>
                  <a:lnTo>
                    <a:pt x="0" y="72"/>
                  </a:lnTo>
                  <a:lnTo>
                    <a:pt x="16" y="24"/>
                  </a:lnTo>
                  <a:lnTo>
                    <a:pt x="16" y="24"/>
                  </a:lnTo>
                  <a:lnTo>
                    <a:pt x="16" y="24"/>
                  </a:lnTo>
                  <a:lnTo>
                    <a:pt x="64" y="0"/>
                  </a:lnTo>
                  <a:lnTo>
                    <a:pt x="64" y="0"/>
                  </a:lnTo>
                  <a:lnTo>
                    <a:pt x="64" y="0"/>
                  </a:lnTo>
                  <a:lnTo>
                    <a:pt x="120" y="24"/>
                  </a:lnTo>
                  <a:lnTo>
                    <a:pt x="120" y="24"/>
                  </a:lnTo>
                  <a:lnTo>
                    <a:pt x="128" y="24"/>
                  </a:lnTo>
                  <a:lnTo>
                    <a:pt x="144" y="72"/>
                  </a:lnTo>
                  <a:lnTo>
                    <a:pt x="136"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0" name="Freeform 56"/>
            <p:cNvSpPr>
              <a:spLocks/>
            </p:cNvSpPr>
            <p:nvPr/>
          </p:nvSpPr>
          <p:spPr bwMode="auto">
            <a:xfrm>
              <a:off x="5918200" y="32004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1" name="Freeform 57"/>
            <p:cNvSpPr>
              <a:spLocks/>
            </p:cNvSpPr>
            <p:nvPr/>
          </p:nvSpPr>
          <p:spPr bwMode="auto">
            <a:xfrm>
              <a:off x="6972300" y="1511300"/>
              <a:ext cx="228600" cy="228600"/>
            </a:xfrm>
            <a:custGeom>
              <a:avLst/>
              <a:gdLst/>
              <a:ahLst/>
              <a:cxnLst>
                <a:cxn ang="0">
                  <a:pos x="144" y="72"/>
                </a:cxn>
                <a:cxn ang="0">
                  <a:pos x="120" y="24"/>
                </a:cxn>
                <a:cxn ang="0">
                  <a:pos x="72" y="0"/>
                </a:cxn>
                <a:cxn ang="0">
                  <a:pos x="24" y="24"/>
                </a:cxn>
                <a:cxn ang="0">
                  <a:pos x="0" y="72"/>
                </a:cxn>
                <a:cxn ang="0">
                  <a:pos x="24" y="120"/>
                </a:cxn>
                <a:cxn ang="0">
                  <a:pos x="72" y="144"/>
                </a:cxn>
                <a:cxn ang="0">
                  <a:pos x="120" y="120"/>
                </a:cxn>
                <a:cxn ang="0">
                  <a:pos x="144" y="72"/>
                </a:cxn>
              </a:cxnLst>
              <a:rect l="0" t="0" r="r" b="b"/>
              <a:pathLst>
                <a:path w="144" h="144">
                  <a:moveTo>
                    <a:pt x="144" y="72"/>
                  </a:moveTo>
                  <a:lnTo>
                    <a:pt x="120" y="24"/>
                  </a:lnTo>
                  <a:lnTo>
                    <a:pt x="72" y="0"/>
                  </a:lnTo>
                  <a:lnTo>
                    <a:pt x="24" y="24"/>
                  </a:lnTo>
                  <a:lnTo>
                    <a:pt x="0" y="72"/>
                  </a:lnTo>
                  <a:lnTo>
                    <a:pt x="24" y="120"/>
                  </a:lnTo>
                  <a:lnTo>
                    <a:pt x="72" y="144"/>
                  </a:lnTo>
                  <a:lnTo>
                    <a:pt x="120" y="120"/>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2" name="Freeform 58"/>
            <p:cNvSpPr>
              <a:spLocks/>
            </p:cNvSpPr>
            <p:nvPr/>
          </p:nvSpPr>
          <p:spPr bwMode="auto">
            <a:xfrm>
              <a:off x="6972300" y="1511300"/>
              <a:ext cx="241300" cy="241300"/>
            </a:xfrm>
            <a:custGeom>
              <a:avLst/>
              <a:gdLst/>
              <a:ahLst/>
              <a:cxnLst>
                <a:cxn ang="0">
                  <a:pos x="144" y="72"/>
                </a:cxn>
                <a:cxn ang="0">
                  <a:pos x="120" y="24"/>
                </a:cxn>
                <a:cxn ang="0">
                  <a:pos x="120" y="32"/>
                </a:cxn>
                <a:cxn ang="0">
                  <a:pos x="120" y="32"/>
                </a:cxn>
                <a:cxn ang="0">
                  <a:pos x="72" y="8"/>
                </a:cxn>
                <a:cxn ang="0">
                  <a:pos x="72" y="8"/>
                </a:cxn>
                <a:cxn ang="0">
                  <a:pos x="72" y="8"/>
                </a:cxn>
                <a:cxn ang="0">
                  <a:pos x="24" y="32"/>
                </a:cxn>
                <a:cxn ang="0">
                  <a:pos x="32" y="24"/>
                </a:cxn>
                <a:cxn ang="0">
                  <a:pos x="32" y="24"/>
                </a:cxn>
                <a:cxn ang="0">
                  <a:pos x="8" y="72"/>
                </a:cxn>
                <a:cxn ang="0">
                  <a:pos x="8" y="72"/>
                </a:cxn>
                <a:cxn ang="0">
                  <a:pos x="8" y="72"/>
                </a:cxn>
                <a:cxn ang="0">
                  <a:pos x="32" y="120"/>
                </a:cxn>
                <a:cxn ang="0">
                  <a:pos x="24" y="120"/>
                </a:cxn>
                <a:cxn ang="0">
                  <a:pos x="24" y="120"/>
                </a:cxn>
                <a:cxn ang="0">
                  <a:pos x="72" y="144"/>
                </a:cxn>
                <a:cxn ang="0">
                  <a:pos x="72" y="144"/>
                </a:cxn>
                <a:cxn ang="0">
                  <a:pos x="72" y="144"/>
                </a:cxn>
                <a:cxn ang="0">
                  <a:pos x="120" y="120"/>
                </a:cxn>
                <a:cxn ang="0">
                  <a:pos x="120" y="120"/>
                </a:cxn>
                <a:cxn ang="0">
                  <a:pos x="120" y="120"/>
                </a:cxn>
                <a:cxn ang="0">
                  <a:pos x="144" y="72"/>
                </a:cxn>
                <a:cxn ang="0">
                  <a:pos x="144" y="72"/>
                </a:cxn>
                <a:cxn ang="0">
                  <a:pos x="152" y="72"/>
                </a:cxn>
                <a:cxn ang="0">
                  <a:pos x="152" y="72"/>
                </a:cxn>
                <a:cxn ang="0">
                  <a:pos x="128" y="120"/>
                </a:cxn>
                <a:cxn ang="0">
                  <a:pos x="128" y="120"/>
                </a:cxn>
                <a:cxn ang="0">
                  <a:pos x="120" y="128"/>
                </a:cxn>
                <a:cxn ang="0">
                  <a:pos x="72" y="152"/>
                </a:cxn>
                <a:cxn ang="0">
                  <a:pos x="72" y="152"/>
                </a:cxn>
                <a:cxn ang="0">
                  <a:pos x="72" y="152"/>
                </a:cxn>
                <a:cxn ang="0">
                  <a:pos x="24" y="128"/>
                </a:cxn>
                <a:cxn ang="0">
                  <a:pos x="24" y="128"/>
                </a:cxn>
                <a:cxn ang="0">
                  <a:pos x="24" y="120"/>
                </a:cxn>
                <a:cxn ang="0">
                  <a:pos x="0" y="72"/>
                </a:cxn>
                <a:cxn ang="0">
                  <a:pos x="0" y="72"/>
                </a:cxn>
                <a:cxn ang="0">
                  <a:pos x="0" y="72"/>
                </a:cxn>
                <a:cxn ang="0">
                  <a:pos x="24" y="24"/>
                </a:cxn>
                <a:cxn ang="0">
                  <a:pos x="24" y="24"/>
                </a:cxn>
                <a:cxn ang="0">
                  <a:pos x="24" y="24"/>
                </a:cxn>
                <a:cxn ang="0">
                  <a:pos x="72" y="0"/>
                </a:cxn>
                <a:cxn ang="0">
                  <a:pos x="72" y="0"/>
                </a:cxn>
                <a:cxn ang="0">
                  <a:pos x="72" y="0"/>
                </a:cxn>
                <a:cxn ang="0">
                  <a:pos x="120" y="24"/>
                </a:cxn>
                <a:cxn ang="0">
                  <a:pos x="120" y="24"/>
                </a:cxn>
                <a:cxn ang="0">
                  <a:pos x="128" y="24"/>
                </a:cxn>
                <a:cxn ang="0">
                  <a:pos x="152" y="72"/>
                </a:cxn>
                <a:cxn ang="0">
                  <a:pos x="144" y="72"/>
                </a:cxn>
              </a:cxnLst>
              <a:rect l="0" t="0" r="r" b="b"/>
              <a:pathLst>
                <a:path w="152" h="152">
                  <a:moveTo>
                    <a:pt x="144" y="72"/>
                  </a:moveTo>
                  <a:lnTo>
                    <a:pt x="120" y="24"/>
                  </a:lnTo>
                  <a:lnTo>
                    <a:pt x="120" y="32"/>
                  </a:lnTo>
                  <a:lnTo>
                    <a:pt x="120" y="32"/>
                  </a:lnTo>
                  <a:lnTo>
                    <a:pt x="72" y="8"/>
                  </a:lnTo>
                  <a:lnTo>
                    <a:pt x="72" y="8"/>
                  </a:lnTo>
                  <a:lnTo>
                    <a:pt x="72" y="8"/>
                  </a:lnTo>
                  <a:lnTo>
                    <a:pt x="24" y="32"/>
                  </a:lnTo>
                  <a:lnTo>
                    <a:pt x="32" y="24"/>
                  </a:lnTo>
                  <a:lnTo>
                    <a:pt x="32" y="24"/>
                  </a:lnTo>
                  <a:lnTo>
                    <a:pt x="8" y="72"/>
                  </a:lnTo>
                  <a:lnTo>
                    <a:pt x="8" y="72"/>
                  </a:lnTo>
                  <a:lnTo>
                    <a:pt x="8" y="72"/>
                  </a:lnTo>
                  <a:lnTo>
                    <a:pt x="32" y="120"/>
                  </a:lnTo>
                  <a:lnTo>
                    <a:pt x="24" y="120"/>
                  </a:lnTo>
                  <a:lnTo>
                    <a:pt x="24" y="120"/>
                  </a:lnTo>
                  <a:lnTo>
                    <a:pt x="72" y="144"/>
                  </a:lnTo>
                  <a:lnTo>
                    <a:pt x="72" y="144"/>
                  </a:lnTo>
                  <a:lnTo>
                    <a:pt x="72" y="144"/>
                  </a:lnTo>
                  <a:lnTo>
                    <a:pt x="120" y="120"/>
                  </a:lnTo>
                  <a:lnTo>
                    <a:pt x="120" y="120"/>
                  </a:lnTo>
                  <a:lnTo>
                    <a:pt x="120" y="120"/>
                  </a:lnTo>
                  <a:lnTo>
                    <a:pt x="144" y="72"/>
                  </a:lnTo>
                  <a:lnTo>
                    <a:pt x="144" y="72"/>
                  </a:lnTo>
                  <a:lnTo>
                    <a:pt x="152" y="72"/>
                  </a:lnTo>
                  <a:lnTo>
                    <a:pt x="152" y="72"/>
                  </a:lnTo>
                  <a:lnTo>
                    <a:pt x="128" y="120"/>
                  </a:lnTo>
                  <a:lnTo>
                    <a:pt x="128" y="120"/>
                  </a:lnTo>
                  <a:lnTo>
                    <a:pt x="120" y="128"/>
                  </a:lnTo>
                  <a:lnTo>
                    <a:pt x="72" y="152"/>
                  </a:lnTo>
                  <a:lnTo>
                    <a:pt x="72" y="152"/>
                  </a:lnTo>
                  <a:lnTo>
                    <a:pt x="72" y="152"/>
                  </a:lnTo>
                  <a:lnTo>
                    <a:pt x="24" y="128"/>
                  </a:lnTo>
                  <a:lnTo>
                    <a:pt x="24" y="128"/>
                  </a:lnTo>
                  <a:lnTo>
                    <a:pt x="24" y="120"/>
                  </a:lnTo>
                  <a:lnTo>
                    <a:pt x="0" y="72"/>
                  </a:lnTo>
                  <a:lnTo>
                    <a:pt x="0" y="72"/>
                  </a:lnTo>
                  <a:lnTo>
                    <a:pt x="0" y="72"/>
                  </a:lnTo>
                  <a:lnTo>
                    <a:pt x="24" y="24"/>
                  </a:lnTo>
                  <a:lnTo>
                    <a:pt x="24" y="24"/>
                  </a:lnTo>
                  <a:lnTo>
                    <a:pt x="24" y="24"/>
                  </a:lnTo>
                  <a:lnTo>
                    <a:pt x="72" y="0"/>
                  </a:lnTo>
                  <a:lnTo>
                    <a:pt x="72" y="0"/>
                  </a:lnTo>
                  <a:lnTo>
                    <a:pt x="72" y="0"/>
                  </a:lnTo>
                  <a:lnTo>
                    <a:pt x="120" y="24"/>
                  </a:lnTo>
                  <a:lnTo>
                    <a:pt x="120" y="24"/>
                  </a:lnTo>
                  <a:lnTo>
                    <a:pt x="128" y="24"/>
                  </a:lnTo>
                  <a:lnTo>
                    <a:pt x="152" y="72"/>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3" name="Freeform 59"/>
            <p:cNvSpPr>
              <a:spLocks/>
            </p:cNvSpPr>
            <p:nvPr/>
          </p:nvSpPr>
          <p:spPr bwMode="auto">
            <a:xfrm>
              <a:off x="7200900" y="16256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4" name="Freeform 60"/>
            <p:cNvSpPr>
              <a:spLocks/>
            </p:cNvSpPr>
            <p:nvPr/>
          </p:nvSpPr>
          <p:spPr bwMode="auto">
            <a:xfrm>
              <a:off x="8001000" y="2984500"/>
              <a:ext cx="228600" cy="215900"/>
            </a:xfrm>
            <a:custGeom>
              <a:avLst/>
              <a:gdLst/>
              <a:ahLst/>
              <a:cxnLst>
                <a:cxn ang="0">
                  <a:pos x="144" y="72"/>
                </a:cxn>
                <a:cxn ang="0">
                  <a:pos x="120" y="24"/>
                </a:cxn>
                <a:cxn ang="0">
                  <a:pos x="72" y="0"/>
                </a:cxn>
                <a:cxn ang="0">
                  <a:pos x="24" y="24"/>
                </a:cxn>
                <a:cxn ang="0">
                  <a:pos x="0" y="72"/>
                </a:cxn>
                <a:cxn ang="0">
                  <a:pos x="24" y="120"/>
                </a:cxn>
                <a:cxn ang="0">
                  <a:pos x="72" y="136"/>
                </a:cxn>
                <a:cxn ang="0">
                  <a:pos x="120" y="120"/>
                </a:cxn>
                <a:cxn ang="0">
                  <a:pos x="144" y="72"/>
                </a:cxn>
              </a:cxnLst>
              <a:rect l="0" t="0" r="r" b="b"/>
              <a:pathLst>
                <a:path w="144" h="136">
                  <a:moveTo>
                    <a:pt x="144" y="72"/>
                  </a:moveTo>
                  <a:lnTo>
                    <a:pt x="120" y="24"/>
                  </a:lnTo>
                  <a:lnTo>
                    <a:pt x="72" y="0"/>
                  </a:lnTo>
                  <a:lnTo>
                    <a:pt x="24" y="24"/>
                  </a:lnTo>
                  <a:lnTo>
                    <a:pt x="0" y="72"/>
                  </a:lnTo>
                  <a:lnTo>
                    <a:pt x="24" y="120"/>
                  </a:lnTo>
                  <a:lnTo>
                    <a:pt x="72" y="136"/>
                  </a:lnTo>
                  <a:lnTo>
                    <a:pt x="120" y="120"/>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5" name="Freeform 61"/>
            <p:cNvSpPr>
              <a:spLocks/>
            </p:cNvSpPr>
            <p:nvPr/>
          </p:nvSpPr>
          <p:spPr bwMode="auto">
            <a:xfrm>
              <a:off x="8001000" y="2984500"/>
              <a:ext cx="241300" cy="228600"/>
            </a:xfrm>
            <a:custGeom>
              <a:avLst/>
              <a:gdLst/>
              <a:ahLst/>
              <a:cxnLst>
                <a:cxn ang="0">
                  <a:pos x="144" y="72"/>
                </a:cxn>
                <a:cxn ang="0">
                  <a:pos x="120" y="24"/>
                </a:cxn>
                <a:cxn ang="0">
                  <a:pos x="120" y="32"/>
                </a:cxn>
                <a:cxn ang="0">
                  <a:pos x="120" y="32"/>
                </a:cxn>
                <a:cxn ang="0">
                  <a:pos x="72" y="8"/>
                </a:cxn>
                <a:cxn ang="0">
                  <a:pos x="72" y="8"/>
                </a:cxn>
                <a:cxn ang="0">
                  <a:pos x="72" y="8"/>
                </a:cxn>
                <a:cxn ang="0">
                  <a:pos x="24" y="32"/>
                </a:cxn>
                <a:cxn ang="0">
                  <a:pos x="32" y="24"/>
                </a:cxn>
                <a:cxn ang="0">
                  <a:pos x="32" y="24"/>
                </a:cxn>
                <a:cxn ang="0">
                  <a:pos x="8" y="72"/>
                </a:cxn>
                <a:cxn ang="0">
                  <a:pos x="8" y="72"/>
                </a:cxn>
                <a:cxn ang="0">
                  <a:pos x="8" y="72"/>
                </a:cxn>
                <a:cxn ang="0">
                  <a:pos x="32" y="120"/>
                </a:cxn>
                <a:cxn ang="0">
                  <a:pos x="24" y="120"/>
                </a:cxn>
                <a:cxn ang="0">
                  <a:pos x="24" y="120"/>
                </a:cxn>
                <a:cxn ang="0">
                  <a:pos x="72" y="136"/>
                </a:cxn>
                <a:cxn ang="0">
                  <a:pos x="72" y="136"/>
                </a:cxn>
                <a:cxn ang="0">
                  <a:pos x="72" y="136"/>
                </a:cxn>
                <a:cxn ang="0">
                  <a:pos x="120" y="120"/>
                </a:cxn>
                <a:cxn ang="0">
                  <a:pos x="120" y="120"/>
                </a:cxn>
                <a:cxn ang="0">
                  <a:pos x="120" y="120"/>
                </a:cxn>
                <a:cxn ang="0">
                  <a:pos x="144" y="72"/>
                </a:cxn>
                <a:cxn ang="0">
                  <a:pos x="144" y="72"/>
                </a:cxn>
                <a:cxn ang="0">
                  <a:pos x="152" y="72"/>
                </a:cxn>
                <a:cxn ang="0">
                  <a:pos x="152" y="72"/>
                </a:cxn>
                <a:cxn ang="0">
                  <a:pos x="128" y="120"/>
                </a:cxn>
                <a:cxn ang="0">
                  <a:pos x="128" y="120"/>
                </a:cxn>
                <a:cxn ang="0">
                  <a:pos x="120" y="128"/>
                </a:cxn>
                <a:cxn ang="0">
                  <a:pos x="72" y="144"/>
                </a:cxn>
                <a:cxn ang="0">
                  <a:pos x="72" y="144"/>
                </a:cxn>
                <a:cxn ang="0">
                  <a:pos x="72" y="144"/>
                </a:cxn>
                <a:cxn ang="0">
                  <a:pos x="24" y="128"/>
                </a:cxn>
                <a:cxn ang="0">
                  <a:pos x="24" y="128"/>
                </a:cxn>
                <a:cxn ang="0">
                  <a:pos x="24" y="120"/>
                </a:cxn>
                <a:cxn ang="0">
                  <a:pos x="0" y="72"/>
                </a:cxn>
                <a:cxn ang="0">
                  <a:pos x="0" y="72"/>
                </a:cxn>
                <a:cxn ang="0">
                  <a:pos x="0" y="72"/>
                </a:cxn>
                <a:cxn ang="0">
                  <a:pos x="24" y="24"/>
                </a:cxn>
                <a:cxn ang="0">
                  <a:pos x="24" y="24"/>
                </a:cxn>
                <a:cxn ang="0">
                  <a:pos x="24" y="24"/>
                </a:cxn>
                <a:cxn ang="0">
                  <a:pos x="72" y="0"/>
                </a:cxn>
                <a:cxn ang="0">
                  <a:pos x="72" y="0"/>
                </a:cxn>
                <a:cxn ang="0">
                  <a:pos x="72" y="0"/>
                </a:cxn>
                <a:cxn ang="0">
                  <a:pos x="120" y="24"/>
                </a:cxn>
                <a:cxn ang="0">
                  <a:pos x="120" y="24"/>
                </a:cxn>
                <a:cxn ang="0">
                  <a:pos x="128" y="24"/>
                </a:cxn>
                <a:cxn ang="0">
                  <a:pos x="152" y="72"/>
                </a:cxn>
                <a:cxn ang="0">
                  <a:pos x="144" y="72"/>
                </a:cxn>
              </a:cxnLst>
              <a:rect l="0" t="0" r="r" b="b"/>
              <a:pathLst>
                <a:path w="152" h="144">
                  <a:moveTo>
                    <a:pt x="144" y="72"/>
                  </a:moveTo>
                  <a:lnTo>
                    <a:pt x="120" y="24"/>
                  </a:lnTo>
                  <a:lnTo>
                    <a:pt x="120" y="32"/>
                  </a:lnTo>
                  <a:lnTo>
                    <a:pt x="120" y="32"/>
                  </a:lnTo>
                  <a:lnTo>
                    <a:pt x="72" y="8"/>
                  </a:lnTo>
                  <a:lnTo>
                    <a:pt x="72" y="8"/>
                  </a:lnTo>
                  <a:lnTo>
                    <a:pt x="72" y="8"/>
                  </a:lnTo>
                  <a:lnTo>
                    <a:pt x="24" y="32"/>
                  </a:lnTo>
                  <a:lnTo>
                    <a:pt x="32" y="24"/>
                  </a:lnTo>
                  <a:lnTo>
                    <a:pt x="32" y="24"/>
                  </a:lnTo>
                  <a:lnTo>
                    <a:pt x="8" y="72"/>
                  </a:lnTo>
                  <a:lnTo>
                    <a:pt x="8" y="72"/>
                  </a:lnTo>
                  <a:lnTo>
                    <a:pt x="8" y="72"/>
                  </a:lnTo>
                  <a:lnTo>
                    <a:pt x="32" y="120"/>
                  </a:lnTo>
                  <a:lnTo>
                    <a:pt x="24" y="120"/>
                  </a:lnTo>
                  <a:lnTo>
                    <a:pt x="24" y="120"/>
                  </a:lnTo>
                  <a:lnTo>
                    <a:pt x="72" y="136"/>
                  </a:lnTo>
                  <a:lnTo>
                    <a:pt x="72" y="136"/>
                  </a:lnTo>
                  <a:lnTo>
                    <a:pt x="72" y="136"/>
                  </a:lnTo>
                  <a:lnTo>
                    <a:pt x="120" y="120"/>
                  </a:lnTo>
                  <a:lnTo>
                    <a:pt x="120" y="120"/>
                  </a:lnTo>
                  <a:lnTo>
                    <a:pt x="120" y="120"/>
                  </a:lnTo>
                  <a:lnTo>
                    <a:pt x="144" y="72"/>
                  </a:lnTo>
                  <a:lnTo>
                    <a:pt x="144" y="72"/>
                  </a:lnTo>
                  <a:lnTo>
                    <a:pt x="152" y="72"/>
                  </a:lnTo>
                  <a:lnTo>
                    <a:pt x="152" y="72"/>
                  </a:lnTo>
                  <a:lnTo>
                    <a:pt x="128" y="120"/>
                  </a:lnTo>
                  <a:lnTo>
                    <a:pt x="128" y="120"/>
                  </a:lnTo>
                  <a:lnTo>
                    <a:pt x="120" y="128"/>
                  </a:lnTo>
                  <a:lnTo>
                    <a:pt x="72" y="144"/>
                  </a:lnTo>
                  <a:lnTo>
                    <a:pt x="72" y="144"/>
                  </a:lnTo>
                  <a:lnTo>
                    <a:pt x="72" y="144"/>
                  </a:lnTo>
                  <a:lnTo>
                    <a:pt x="24" y="128"/>
                  </a:lnTo>
                  <a:lnTo>
                    <a:pt x="24" y="128"/>
                  </a:lnTo>
                  <a:lnTo>
                    <a:pt x="24" y="120"/>
                  </a:lnTo>
                  <a:lnTo>
                    <a:pt x="0" y="72"/>
                  </a:lnTo>
                  <a:lnTo>
                    <a:pt x="0" y="72"/>
                  </a:lnTo>
                  <a:lnTo>
                    <a:pt x="0" y="72"/>
                  </a:lnTo>
                  <a:lnTo>
                    <a:pt x="24" y="24"/>
                  </a:lnTo>
                  <a:lnTo>
                    <a:pt x="24" y="24"/>
                  </a:lnTo>
                  <a:lnTo>
                    <a:pt x="24" y="24"/>
                  </a:lnTo>
                  <a:lnTo>
                    <a:pt x="72" y="0"/>
                  </a:lnTo>
                  <a:lnTo>
                    <a:pt x="72" y="0"/>
                  </a:lnTo>
                  <a:lnTo>
                    <a:pt x="72" y="0"/>
                  </a:lnTo>
                  <a:lnTo>
                    <a:pt x="120" y="24"/>
                  </a:lnTo>
                  <a:lnTo>
                    <a:pt x="120" y="24"/>
                  </a:lnTo>
                  <a:lnTo>
                    <a:pt x="128" y="24"/>
                  </a:lnTo>
                  <a:lnTo>
                    <a:pt x="152" y="72"/>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6" name="Freeform 62"/>
            <p:cNvSpPr>
              <a:spLocks/>
            </p:cNvSpPr>
            <p:nvPr/>
          </p:nvSpPr>
          <p:spPr bwMode="auto">
            <a:xfrm>
              <a:off x="8229600" y="30988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8" name="Freeform 64"/>
            <p:cNvSpPr>
              <a:spLocks/>
            </p:cNvSpPr>
            <p:nvPr/>
          </p:nvSpPr>
          <p:spPr bwMode="auto">
            <a:xfrm>
              <a:off x="7327900" y="2222500"/>
              <a:ext cx="190500" cy="190500"/>
            </a:xfrm>
            <a:custGeom>
              <a:avLst/>
              <a:gdLst/>
              <a:ahLst/>
              <a:cxnLst>
                <a:cxn ang="0">
                  <a:pos x="120" y="64"/>
                </a:cxn>
                <a:cxn ang="0">
                  <a:pos x="104" y="24"/>
                </a:cxn>
                <a:cxn ang="0">
                  <a:pos x="64" y="0"/>
                </a:cxn>
                <a:cxn ang="0">
                  <a:pos x="16" y="24"/>
                </a:cxn>
                <a:cxn ang="0">
                  <a:pos x="0" y="64"/>
                </a:cxn>
                <a:cxn ang="0">
                  <a:pos x="16" y="104"/>
                </a:cxn>
                <a:cxn ang="0">
                  <a:pos x="64" y="120"/>
                </a:cxn>
                <a:cxn ang="0">
                  <a:pos x="104" y="104"/>
                </a:cxn>
                <a:cxn ang="0">
                  <a:pos x="120" y="64"/>
                </a:cxn>
              </a:cxnLst>
              <a:rect l="0" t="0" r="r" b="b"/>
              <a:pathLst>
                <a:path w="120" h="120">
                  <a:moveTo>
                    <a:pt x="120" y="64"/>
                  </a:moveTo>
                  <a:lnTo>
                    <a:pt x="104" y="24"/>
                  </a:lnTo>
                  <a:lnTo>
                    <a:pt x="64" y="0"/>
                  </a:lnTo>
                  <a:lnTo>
                    <a:pt x="16" y="24"/>
                  </a:lnTo>
                  <a:lnTo>
                    <a:pt x="0" y="64"/>
                  </a:lnTo>
                  <a:lnTo>
                    <a:pt x="16" y="104"/>
                  </a:lnTo>
                  <a:lnTo>
                    <a:pt x="64" y="120"/>
                  </a:lnTo>
                  <a:lnTo>
                    <a:pt x="104" y="104"/>
                  </a:lnTo>
                  <a:lnTo>
                    <a:pt x="120" y="6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69" name="Freeform 65"/>
            <p:cNvSpPr>
              <a:spLocks/>
            </p:cNvSpPr>
            <p:nvPr/>
          </p:nvSpPr>
          <p:spPr bwMode="auto">
            <a:xfrm>
              <a:off x="7327900" y="2222500"/>
              <a:ext cx="203200" cy="203200"/>
            </a:xfrm>
            <a:custGeom>
              <a:avLst/>
              <a:gdLst/>
              <a:ahLst/>
              <a:cxnLst>
                <a:cxn ang="0">
                  <a:pos x="120" y="64"/>
                </a:cxn>
                <a:cxn ang="0">
                  <a:pos x="104" y="24"/>
                </a:cxn>
                <a:cxn ang="0">
                  <a:pos x="104" y="32"/>
                </a:cxn>
                <a:cxn ang="0">
                  <a:pos x="104" y="32"/>
                </a:cxn>
                <a:cxn ang="0">
                  <a:pos x="64" y="8"/>
                </a:cxn>
                <a:cxn ang="0">
                  <a:pos x="64" y="8"/>
                </a:cxn>
                <a:cxn ang="0">
                  <a:pos x="64" y="8"/>
                </a:cxn>
                <a:cxn ang="0">
                  <a:pos x="16" y="32"/>
                </a:cxn>
                <a:cxn ang="0">
                  <a:pos x="24" y="24"/>
                </a:cxn>
                <a:cxn ang="0">
                  <a:pos x="24" y="24"/>
                </a:cxn>
                <a:cxn ang="0">
                  <a:pos x="8" y="64"/>
                </a:cxn>
                <a:cxn ang="0">
                  <a:pos x="8" y="64"/>
                </a:cxn>
                <a:cxn ang="0">
                  <a:pos x="8" y="64"/>
                </a:cxn>
                <a:cxn ang="0">
                  <a:pos x="24" y="104"/>
                </a:cxn>
                <a:cxn ang="0">
                  <a:pos x="16" y="104"/>
                </a:cxn>
                <a:cxn ang="0">
                  <a:pos x="16" y="104"/>
                </a:cxn>
                <a:cxn ang="0">
                  <a:pos x="64" y="120"/>
                </a:cxn>
                <a:cxn ang="0">
                  <a:pos x="64" y="120"/>
                </a:cxn>
                <a:cxn ang="0">
                  <a:pos x="64" y="120"/>
                </a:cxn>
                <a:cxn ang="0">
                  <a:pos x="104" y="104"/>
                </a:cxn>
                <a:cxn ang="0">
                  <a:pos x="104" y="104"/>
                </a:cxn>
                <a:cxn ang="0">
                  <a:pos x="104" y="104"/>
                </a:cxn>
                <a:cxn ang="0">
                  <a:pos x="120" y="64"/>
                </a:cxn>
                <a:cxn ang="0">
                  <a:pos x="120" y="64"/>
                </a:cxn>
                <a:cxn ang="0">
                  <a:pos x="128" y="64"/>
                </a:cxn>
                <a:cxn ang="0">
                  <a:pos x="128" y="64"/>
                </a:cxn>
                <a:cxn ang="0">
                  <a:pos x="112" y="104"/>
                </a:cxn>
                <a:cxn ang="0">
                  <a:pos x="112" y="104"/>
                </a:cxn>
                <a:cxn ang="0">
                  <a:pos x="104" y="112"/>
                </a:cxn>
                <a:cxn ang="0">
                  <a:pos x="64" y="128"/>
                </a:cxn>
                <a:cxn ang="0">
                  <a:pos x="64" y="128"/>
                </a:cxn>
                <a:cxn ang="0">
                  <a:pos x="64" y="128"/>
                </a:cxn>
                <a:cxn ang="0">
                  <a:pos x="16" y="112"/>
                </a:cxn>
                <a:cxn ang="0">
                  <a:pos x="16" y="112"/>
                </a:cxn>
                <a:cxn ang="0">
                  <a:pos x="16" y="104"/>
                </a:cxn>
                <a:cxn ang="0">
                  <a:pos x="0" y="64"/>
                </a:cxn>
                <a:cxn ang="0">
                  <a:pos x="0" y="64"/>
                </a:cxn>
                <a:cxn ang="0">
                  <a:pos x="0" y="64"/>
                </a:cxn>
                <a:cxn ang="0">
                  <a:pos x="16" y="24"/>
                </a:cxn>
                <a:cxn ang="0">
                  <a:pos x="16" y="24"/>
                </a:cxn>
                <a:cxn ang="0">
                  <a:pos x="16" y="24"/>
                </a:cxn>
                <a:cxn ang="0">
                  <a:pos x="64" y="0"/>
                </a:cxn>
                <a:cxn ang="0">
                  <a:pos x="64" y="0"/>
                </a:cxn>
                <a:cxn ang="0">
                  <a:pos x="72" y="0"/>
                </a:cxn>
                <a:cxn ang="0">
                  <a:pos x="112" y="24"/>
                </a:cxn>
                <a:cxn ang="0">
                  <a:pos x="112" y="24"/>
                </a:cxn>
                <a:cxn ang="0">
                  <a:pos x="112" y="24"/>
                </a:cxn>
                <a:cxn ang="0">
                  <a:pos x="128" y="64"/>
                </a:cxn>
                <a:cxn ang="0">
                  <a:pos x="120" y="64"/>
                </a:cxn>
              </a:cxnLst>
              <a:rect l="0" t="0" r="r" b="b"/>
              <a:pathLst>
                <a:path w="128" h="128">
                  <a:moveTo>
                    <a:pt x="120" y="64"/>
                  </a:moveTo>
                  <a:lnTo>
                    <a:pt x="104" y="24"/>
                  </a:lnTo>
                  <a:lnTo>
                    <a:pt x="104" y="32"/>
                  </a:lnTo>
                  <a:lnTo>
                    <a:pt x="104" y="32"/>
                  </a:lnTo>
                  <a:lnTo>
                    <a:pt x="64" y="8"/>
                  </a:lnTo>
                  <a:lnTo>
                    <a:pt x="64" y="8"/>
                  </a:lnTo>
                  <a:lnTo>
                    <a:pt x="64" y="8"/>
                  </a:lnTo>
                  <a:lnTo>
                    <a:pt x="16" y="32"/>
                  </a:lnTo>
                  <a:lnTo>
                    <a:pt x="24" y="24"/>
                  </a:lnTo>
                  <a:lnTo>
                    <a:pt x="24" y="24"/>
                  </a:lnTo>
                  <a:lnTo>
                    <a:pt x="8" y="64"/>
                  </a:lnTo>
                  <a:lnTo>
                    <a:pt x="8" y="64"/>
                  </a:lnTo>
                  <a:lnTo>
                    <a:pt x="8" y="64"/>
                  </a:lnTo>
                  <a:lnTo>
                    <a:pt x="24" y="104"/>
                  </a:lnTo>
                  <a:lnTo>
                    <a:pt x="16" y="104"/>
                  </a:lnTo>
                  <a:lnTo>
                    <a:pt x="16" y="104"/>
                  </a:lnTo>
                  <a:lnTo>
                    <a:pt x="64" y="120"/>
                  </a:lnTo>
                  <a:lnTo>
                    <a:pt x="64" y="120"/>
                  </a:lnTo>
                  <a:lnTo>
                    <a:pt x="64" y="120"/>
                  </a:lnTo>
                  <a:lnTo>
                    <a:pt x="104" y="104"/>
                  </a:lnTo>
                  <a:lnTo>
                    <a:pt x="104" y="104"/>
                  </a:lnTo>
                  <a:lnTo>
                    <a:pt x="104" y="104"/>
                  </a:lnTo>
                  <a:lnTo>
                    <a:pt x="120" y="64"/>
                  </a:lnTo>
                  <a:lnTo>
                    <a:pt x="120" y="64"/>
                  </a:lnTo>
                  <a:lnTo>
                    <a:pt x="128" y="64"/>
                  </a:lnTo>
                  <a:lnTo>
                    <a:pt x="128" y="64"/>
                  </a:lnTo>
                  <a:lnTo>
                    <a:pt x="112" y="104"/>
                  </a:lnTo>
                  <a:lnTo>
                    <a:pt x="112" y="104"/>
                  </a:lnTo>
                  <a:lnTo>
                    <a:pt x="104" y="112"/>
                  </a:lnTo>
                  <a:lnTo>
                    <a:pt x="64" y="128"/>
                  </a:lnTo>
                  <a:lnTo>
                    <a:pt x="64" y="128"/>
                  </a:lnTo>
                  <a:lnTo>
                    <a:pt x="64" y="128"/>
                  </a:lnTo>
                  <a:lnTo>
                    <a:pt x="16" y="112"/>
                  </a:lnTo>
                  <a:lnTo>
                    <a:pt x="16" y="112"/>
                  </a:lnTo>
                  <a:lnTo>
                    <a:pt x="16" y="104"/>
                  </a:lnTo>
                  <a:lnTo>
                    <a:pt x="0" y="64"/>
                  </a:lnTo>
                  <a:lnTo>
                    <a:pt x="0" y="64"/>
                  </a:lnTo>
                  <a:lnTo>
                    <a:pt x="0" y="64"/>
                  </a:lnTo>
                  <a:lnTo>
                    <a:pt x="16" y="24"/>
                  </a:lnTo>
                  <a:lnTo>
                    <a:pt x="16" y="24"/>
                  </a:lnTo>
                  <a:lnTo>
                    <a:pt x="16" y="24"/>
                  </a:lnTo>
                  <a:lnTo>
                    <a:pt x="64" y="0"/>
                  </a:lnTo>
                  <a:lnTo>
                    <a:pt x="64" y="0"/>
                  </a:lnTo>
                  <a:lnTo>
                    <a:pt x="72" y="0"/>
                  </a:lnTo>
                  <a:lnTo>
                    <a:pt x="112" y="24"/>
                  </a:lnTo>
                  <a:lnTo>
                    <a:pt x="112" y="24"/>
                  </a:lnTo>
                  <a:lnTo>
                    <a:pt x="112" y="24"/>
                  </a:lnTo>
                  <a:lnTo>
                    <a:pt x="128" y="64"/>
                  </a:lnTo>
                  <a:lnTo>
                    <a:pt x="120" y="6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0" name="Freeform 66"/>
            <p:cNvSpPr>
              <a:spLocks/>
            </p:cNvSpPr>
            <p:nvPr/>
          </p:nvSpPr>
          <p:spPr bwMode="auto">
            <a:xfrm>
              <a:off x="7518400" y="23241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1" name="Freeform 67"/>
            <p:cNvSpPr>
              <a:spLocks/>
            </p:cNvSpPr>
            <p:nvPr/>
          </p:nvSpPr>
          <p:spPr bwMode="auto">
            <a:xfrm>
              <a:off x="6108700" y="3390900"/>
              <a:ext cx="190500" cy="190500"/>
            </a:xfrm>
            <a:custGeom>
              <a:avLst/>
              <a:gdLst/>
              <a:ahLst/>
              <a:cxnLst>
                <a:cxn ang="0">
                  <a:pos x="120" y="56"/>
                </a:cxn>
                <a:cxn ang="0">
                  <a:pos x="104" y="16"/>
                </a:cxn>
                <a:cxn ang="0">
                  <a:pos x="64" y="0"/>
                </a:cxn>
                <a:cxn ang="0">
                  <a:pos x="16" y="16"/>
                </a:cxn>
                <a:cxn ang="0">
                  <a:pos x="0" y="56"/>
                </a:cxn>
                <a:cxn ang="0">
                  <a:pos x="16" y="96"/>
                </a:cxn>
                <a:cxn ang="0">
                  <a:pos x="64" y="120"/>
                </a:cxn>
                <a:cxn ang="0">
                  <a:pos x="104" y="96"/>
                </a:cxn>
                <a:cxn ang="0">
                  <a:pos x="120" y="56"/>
                </a:cxn>
              </a:cxnLst>
              <a:rect l="0" t="0" r="r" b="b"/>
              <a:pathLst>
                <a:path w="120" h="120">
                  <a:moveTo>
                    <a:pt x="120" y="56"/>
                  </a:moveTo>
                  <a:lnTo>
                    <a:pt x="104" y="16"/>
                  </a:lnTo>
                  <a:lnTo>
                    <a:pt x="64" y="0"/>
                  </a:lnTo>
                  <a:lnTo>
                    <a:pt x="16" y="16"/>
                  </a:lnTo>
                  <a:lnTo>
                    <a:pt x="0" y="56"/>
                  </a:lnTo>
                  <a:lnTo>
                    <a:pt x="16" y="96"/>
                  </a:lnTo>
                  <a:lnTo>
                    <a:pt x="64" y="120"/>
                  </a:lnTo>
                  <a:lnTo>
                    <a:pt x="104" y="96"/>
                  </a:lnTo>
                  <a:lnTo>
                    <a:pt x="120" y="5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2" name="Freeform 68"/>
            <p:cNvSpPr>
              <a:spLocks/>
            </p:cNvSpPr>
            <p:nvPr/>
          </p:nvSpPr>
          <p:spPr bwMode="auto">
            <a:xfrm>
              <a:off x="6108700" y="3390900"/>
              <a:ext cx="203200" cy="203200"/>
            </a:xfrm>
            <a:custGeom>
              <a:avLst/>
              <a:gdLst/>
              <a:ahLst/>
              <a:cxnLst>
                <a:cxn ang="0">
                  <a:pos x="120" y="56"/>
                </a:cxn>
                <a:cxn ang="0">
                  <a:pos x="104" y="16"/>
                </a:cxn>
                <a:cxn ang="0">
                  <a:pos x="104" y="24"/>
                </a:cxn>
                <a:cxn ang="0">
                  <a:pos x="104" y="24"/>
                </a:cxn>
                <a:cxn ang="0">
                  <a:pos x="64" y="8"/>
                </a:cxn>
                <a:cxn ang="0">
                  <a:pos x="64" y="8"/>
                </a:cxn>
                <a:cxn ang="0">
                  <a:pos x="64" y="8"/>
                </a:cxn>
                <a:cxn ang="0">
                  <a:pos x="16" y="24"/>
                </a:cxn>
                <a:cxn ang="0">
                  <a:pos x="24" y="16"/>
                </a:cxn>
                <a:cxn ang="0">
                  <a:pos x="24" y="16"/>
                </a:cxn>
                <a:cxn ang="0">
                  <a:pos x="8" y="56"/>
                </a:cxn>
                <a:cxn ang="0">
                  <a:pos x="8" y="56"/>
                </a:cxn>
                <a:cxn ang="0">
                  <a:pos x="8" y="56"/>
                </a:cxn>
                <a:cxn ang="0">
                  <a:pos x="24" y="96"/>
                </a:cxn>
                <a:cxn ang="0">
                  <a:pos x="16" y="96"/>
                </a:cxn>
                <a:cxn ang="0">
                  <a:pos x="16" y="96"/>
                </a:cxn>
                <a:cxn ang="0">
                  <a:pos x="64" y="120"/>
                </a:cxn>
                <a:cxn ang="0">
                  <a:pos x="64" y="120"/>
                </a:cxn>
                <a:cxn ang="0">
                  <a:pos x="64" y="120"/>
                </a:cxn>
                <a:cxn ang="0">
                  <a:pos x="104" y="96"/>
                </a:cxn>
                <a:cxn ang="0">
                  <a:pos x="104" y="96"/>
                </a:cxn>
                <a:cxn ang="0">
                  <a:pos x="104" y="96"/>
                </a:cxn>
                <a:cxn ang="0">
                  <a:pos x="120" y="56"/>
                </a:cxn>
                <a:cxn ang="0">
                  <a:pos x="120" y="56"/>
                </a:cxn>
                <a:cxn ang="0">
                  <a:pos x="128" y="56"/>
                </a:cxn>
                <a:cxn ang="0">
                  <a:pos x="128" y="56"/>
                </a:cxn>
                <a:cxn ang="0">
                  <a:pos x="112" y="96"/>
                </a:cxn>
                <a:cxn ang="0">
                  <a:pos x="112" y="96"/>
                </a:cxn>
                <a:cxn ang="0">
                  <a:pos x="112" y="104"/>
                </a:cxn>
                <a:cxn ang="0">
                  <a:pos x="72" y="128"/>
                </a:cxn>
                <a:cxn ang="0">
                  <a:pos x="72" y="128"/>
                </a:cxn>
                <a:cxn ang="0">
                  <a:pos x="64" y="128"/>
                </a:cxn>
                <a:cxn ang="0">
                  <a:pos x="16" y="104"/>
                </a:cxn>
                <a:cxn ang="0">
                  <a:pos x="16" y="104"/>
                </a:cxn>
                <a:cxn ang="0">
                  <a:pos x="16" y="96"/>
                </a:cxn>
                <a:cxn ang="0">
                  <a:pos x="0" y="56"/>
                </a:cxn>
                <a:cxn ang="0">
                  <a:pos x="0" y="56"/>
                </a:cxn>
                <a:cxn ang="0">
                  <a:pos x="0" y="56"/>
                </a:cxn>
                <a:cxn ang="0">
                  <a:pos x="16" y="16"/>
                </a:cxn>
                <a:cxn ang="0">
                  <a:pos x="16" y="16"/>
                </a:cxn>
                <a:cxn ang="0">
                  <a:pos x="16" y="16"/>
                </a:cxn>
                <a:cxn ang="0">
                  <a:pos x="64" y="0"/>
                </a:cxn>
                <a:cxn ang="0">
                  <a:pos x="64" y="0"/>
                </a:cxn>
                <a:cxn ang="0">
                  <a:pos x="64" y="0"/>
                </a:cxn>
                <a:cxn ang="0">
                  <a:pos x="104" y="16"/>
                </a:cxn>
                <a:cxn ang="0">
                  <a:pos x="104" y="16"/>
                </a:cxn>
                <a:cxn ang="0">
                  <a:pos x="112" y="16"/>
                </a:cxn>
                <a:cxn ang="0">
                  <a:pos x="128" y="56"/>
                </a:cxn>
                <a:cxn ang="0">
                  <a:pos x="120" y="56"/>
                </a:cxn>
              </a:cxnLst>
              <a:rect l="0" t="0" r="r" b="b"/>
              <a:pathLst>
                <a:path w="128" h="128">
                  <a:moveTo>
                    <a:pt x="120" y="56"/>
                  </a:moveTo>
                  <a:lnTo>
                    <a:pt x="104" y="16"/>
                  </a:lnTo>
                  <a:lnTo>
                    <a:pt x="104" y="24"/>
                  </a:lnTo>
                  <a:lnTo>
                    <a:pt x="104" y="24"/>
                  </a:lnTo>
                  <a:lnTo>
                    <a:pt x="64" y="8"/>
                  </a:lnTo>
                  <a:lnTo>
                    <a:pt x="64" y="8"/>
                  </a:lnTo>
                  <a:lnTo>
                    <a:pt x="64" y="8"/>
                  </a:lnTo>
                  <a:lnTo>
                    <a:pt x="16" y="24"/>
                  </a:lnTo>
                  <a:lnTo>
                    <a:pt x="24" y="16"/>
                  </a:lnTo>
                  <a:lnTo>
                    <a:pt x="24" y="16"/>
                  </a:lnTo>
                  <a:lnTo>
                    <a:pt x="8" y="56"/>
                  </a:lnTo>
                  <a:lnTo>
                    <a:pt x="8" y="56"/>
                  </a:lnTo>
                  <a:lnTo>
                    <a:pt x="8" y="56"/>
                  </a:lnTo>
                  <a:lnTo>
                    <a:pt x="24" y="96"/>
                  </a:lnTo>
                  <a:lnTo>
                    <a:pt x="16" y="96"/>
                  </a:lnTo>
                  <a:lnTo>
                    <a:pt x="16" y="96"/>
                  </a:lnTo>
                  <a:lnTo>
                    <a:pt x="64" y="120"/>
                  </a:lnTo>
                  <a:lnTo>
                    <a:pt x="64" y="120"/>
                  </a:lnTo>
                  <a:lnTo>
                    <a:pt x="64" y="120"/>
                  </a:lnTo>
                  <a:lnTo>
                    <a:pt x="104" y="96"/>
                  </a:lnTo>
                  <a:lnTo>
                    <a:pt x="104" y="96"/>
                  </a:lnTo>
                  <a:lnTo>
                    <a:pt x="104" y="96"/>
                  </a:lnTo>
                  <a:lnTo>
                    <a:pt x="120" y="56"/>
                  </a:lnTo>
                  <a:lnTo>
                    <a:pt x="120" y="56"/>
                  </a:lnTo>
                  <a:lnTo>
                    <a:pt x="128" y="56"/>
                  </a:lnTo>
                  <a:lnTo>
                    <a:pt x="128" y="56"/>
                  </a:lnTo>
                  <a:lnTo>
                    <a:pt x="112" y="96"/>
                  </a:lnTo>
                  <a:lnTo>
                    <a:pt x="112" y="96"/>
                  </a:lnTo>
                  <a:lnTo>
                    <a:pt x="112" y="104"/>
                  </a:lnTo>
                  <a:lnTo>
                    <a:pt x="72" y="128"/>
                  </a:lnTo>
                  <a:lnTo>
                    <a:pt x="72" y="128"/>
                  </a:lnTo>
                  <a:lnTo>
                    <a:pt x="64" y="128"/>
                  </a:lnTo>
                  <a:lnTo>
                    <a:pt x="16" y="104"/>
                  </a:lnTo>
                  <a:lnTo>
                    <a:pt x="16" y="104"/>
                  </a:lnTo>
                  <a:lnTo>
                    <a:pt x="16" y="96"/>
                  </a:lnTo>
                  <a:lnTo>
                    <a:pt x="0" y="56"/>
                  </a:lnTo>
                  <a:lnTo>
                    <a:pt x="0" y="56"/>
                  </a:lnTo>
                  <a:lnTo>
                    <a:pt x="0" y="56"/>
                  </a:lnTo>
                  <a:lnTo>
                    <a:pt x="16" y="16"/>
                  </a:lnTo>
                  <a:lnTo>
                    <a:pt x="16" y="16"/>
                  </a:lnTo>
                  <a:lnTo>
                    <a:pt x="16" y="16"/>
                  </a:lnTo>
                  <a:lnTo>
                    <a:pt x="64" y="0"/>
                  </a:lnTo>
                  <a:lnTo>
                    <a:pt x="64" y="0"/>
                  </a:lnTo>
                  <a:lnTo>
                    <a:pt x="64" y="0"/>
                  </a:lnTo>
                  <a:lnTo>
                    <a:pt x="104" y="16"/>
                  </a:lnTo>
                  <a:lnTo>
                    <a:pt x="104" y="16"/>
                  </a:lnTo>
                  <a:lnTo>
                    <a:pt x="112" y="16"/>
                  </a:lnTo>
                  <a:lnTo>
                    <a:pt x="128" y="56"/>
                  </a:lnTo>
                  <a:lnTo>
                    <a:pt x="120" y="5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3" name="Freeform 69"/>
            <p:cNvSpPr>
              <a:spLocks/>
            </p:cNvSpPr>
            <p:nvPr/>
          </p:nvSpPr>
          <p:spPr bwMode="auto">
            <a:xfrm>
              <a:off x="6299200" y="34798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4" name="Freeform 70"/>
            <p:cNvSpPr>
              <a:spLocks/>
            </p:cNvSpPr>
            <p:nvPr/>
          </p:nvSpPr>
          <p:spPr bwMode="auto">
            <a:xfrm>
              <a:off x="6146800" y="2324100"/>
              <a:ext cx="190500" cy="190500"/>
            </a:xfrm>
            <a:custGeom>
              <a:avLst/>
              <a:gdLst/>
              <a:ahLst/>
              <a:cxnLst>
                <a:cxn ang="0">
                  <a:pos x="120" y="64"/>
                </a:cxn>
                <a:cxn ang="0">
                  <a:pos x="96" y="24"/>
                </a:cxn>
                <a:cxn ang="0">
                  <a:pos x="56" y="0"/>
                </a:cxn>
                <a:cxn ang="0">
                  <a:pos x="16" y="24"/>
                </a:cxn>
                <a:cxn ang="0">
                  <a:pos x="0" y="64"/>
                </a:cxn>
                <a:cxn ang="0">
                  <a:pos x="16" y="104"/>
                </a:cxn>
                <a:cxn ang="0">
                  <a:pos x="56" y="120"/>
                </a:cxn>
                <a:cxn ang="0">
                  <a:pos x="96" y="104"/>
                </a:cxn>
                <a:cxn ang="0">
                  <a:pos x="120" y="64"/>
                </a:cxn>
              </a:cxnLst>
              <a:rect l="0" t="0" r="r" b="b"/>
              <a:pathLst>
                <a:path w="120" h="120">
                  <a:moveTo>
                    <a:pt x="120" y="64"/>
                  </a:moveTo>
                  <a:lnTo>
                    <a:pt x="96" y="24"/>
                  </a:lnTo>
                  <a:lnTo>
                    <a:pt x="56" y="0"/>
                  </a:lnTo>
                  <a:lnTo>
                    <a:pt x="16" y="24"/>
                  </a:lnTo>
                  <a:lnTo>
                    <a:pt x="0" y="64"/>
                  </a:lnTo>
                  <a:lnTo>
                    <a:pt x="16" y="104"/>
                  </a:lnTo>
                  <a:lnTo>
                    <a:pt x="56" y="120"/>
                  </a:lnTo>
                  <a:lnTo>
                    <a:pt x="96" y="104"/>
                  </a:lnTo>
                  <a:lnTo>
                    <a:pt x="120" y="6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5" name="Freeform 71"/>
            <p:cNvSpPr>
              <a:spLocks/>
            </p:cNvSpPr>
            <p:nvPr/>
          </p:nvSpPr>
          <p:spPr bwMode="auto">
            <a:xfrm>
              <a:off x="6146800" y="2324100"/>
              <a:ext cx="203200" cy="203200"/>
            </a:xfrm>
            <a:custGeom>
              <a:avLst/>
              <a:gdLst/>
              <a:ahLst/>
              <a:cxnLst>
                <a:cxn ang="0">
                  <a:pos x="120" y="72"/>
                </a:cxn>
                <a:cxn ang="0">
                  <a:pos x="96" y="32"/>
                </a:cxn>
                <a:cxn ang="0">
                  <a:pos x="96" y="32"/>
                </a:cxn>
                <a:cxn ang="0">
                  <a:pos x="96" y="32"/>
                </a:cxn>
                <a:cxn ang="0">
                  <a:pos x="56" y="8"/>
                </a:cxn>
                <a:cxn ang="0">
                  <a:pos x="64" y="8"/>
                </a:cxn>
                <a:cxn ang="0">
                  <a:pos x="64" y="8"/>
                </a:cxn>
                <a:cxn ang="0">
                  <a:pos x="24" y="32"/>
                </a:cxn>
                <a:cxn ang="0">
                  <a:pos x="24" y="24"/>
                </a:cxn>
                <a:cxn ang="0">
                  <a:pos x="24" y="24"/>
                </a:cxn>
                <a:cxn ang="0">
                  <a:pos x="8" y="64"/>
                </a:cxn>
                <a:cxn ang="0">
                  <a:pos x="8" y="64"/>
                </a:cxn>
                <a:cxn ang="0">
                  <a:pos x="8" y="64"/>
                </a:cxn>
                <a:cxn ang="0">
                  <a:pos x="24" y="104"/>
                </a:cxn>
                <a:cxn ang="0">
                  <a:pos x="16" y="104"/>
                </a:cxn>
                <a:cxn ang="0">
                  <a:pos x="16" y="104"/>
                </a:cxn>
                <a:cxn ang="0">
                  <a:pos x="56" y="120"/>
                </a:cxn>
                <a:cxn ang="0">
                  <a:pos x="56" y="120"/>
                </a:cxn>
                <a:cxn ang="0">
                  <a:pos x="56" y="120"/>
                </a:cxn>
                <a:cxn ang="0">
                  <a:pos x="96" y="104"/>
                </a:cxn>
                <a:cxn ang="0">
                  <a:pos x="96" y="104"/>
                </a:cxn>
                <a:cxn ang="0">
                  <a:pos x="96" y="104"/>
                </a:cxn>
                <a:cxn ang="0">
                  <a:pos x="120" y="64"/>
                </a:cxn>
                <a:cxn ang="0">
                  <a:pos x="120" y="64"/>
                </a:cxn>
                <a:cxn ang="0">
                  <a:pos x="128" y="72"/>
                </a:cxn>
                <a:cxn ang="0">
                  <a:pos x="128" y="72"/>
                </a:cxn>
                <a:cxn ang="0">
                  <a:pos x="104" y="112"/>
                </a:cxn>
                <a:cxn ang="0">
                  <a:pos x="104" y="112"/>
                </a:cxn>
                <a:cxn ang="0">
                  <a:pos x="96" y="112"/>
                </a:cxn>
                <a:cxn ang="0">
                  <a:pos x="56" y="128"/>
                </a:cxn>
                <a:cxn ang="0">
                  <a:pos x="56" y="128"/>
                </a:cxn>
                <a:cxn ang="0">
                  <a:pos x="56" y="128"/>
                </a:cxn>
                <a:cxn ang="0">
                  <a:pos x="16" y="112"/>
                </a:cxn>
                <a:cxn ang="0">
                  <a:pos x="16" y="112"/>
                </a:cxn>
                <a:cxn ang="0">
                  <a:pos x="16" y="104"/>
                </a:cxn>
                <a:cxn ang="0">
                  <a:pos x="0" y="64"/>
                </a:cxn>
                <a:cxn ang="0">
                  <a:pos x="0" y="64"/>
                </a:cxn>
                <a:cxn ang="0">
                  <a:pos x="0" y="64"/>
                </a:cxn>
                <a:cxn ang="0">
                  <a:pos x="16" y="24"/>
                </a:cxn>
                <a:cxn ang="0">
                  <a:pos x="16" y="24"/>
                </a:cxn>
                <a:cxn ang="0">
                  <a:pos x="16" y="24"/>
                </a:cxn>
                <a:cxn ang="0">
                  <a:pos x="56" y="0"/>
                </a:cxn>
                <a:cxn ang="0">
                  <a:pos x="56" y="0"/>
                </a:cxn>
                <a:cxn ang="0">
                  <a:pos x="64" y="0"/>
                </a:cxn>
                <a:cxn ang="0">
                  <a:pos x="104" y="24"/>
                </a:cxn>
                <a:cxn ang="0">
                  <a:pos x="104" y="24"/>
                </a:cxn>
                <a:cxn ang="0">
                  <a:pos x="104" y="24"/>
                </a:cxn>
                <a:cxn ang="0">
                  <a:pos x="128" y="64"/>
                </a:cxn>
                <a:cxn ang="0">
                  <a:pos x="120" y="72"/>
                </a:cxn>
              </a:cxnLst>
              <a:rect l="0" t="0" r="r" b="b"/>
              <a:pathLst>
                <a:path w="128" h="128">
                  <a:moveTo>
                    <a:pt x="120" y="72"/>
                  </a:moveTo>
                  <a:lnTo>
                    <a:pt x="96" y="32"/>
                  </a:lnTo>
                  <a:lnTo>
                    <a:pt x="96" y="32"/>
                  </a:lnTo>
                  <a:lnTo>
                    <a:pt x="96" y="32"/>
                  </a:lnTo>
                  <a:lnTo>
                    <a:pt x="56" y="8"/>
                  </a:lnTo>
                  <a:lnTo>
                    <a:pt x="64" y="8"/>
                  </a:lnTo>
                  <a:lnTo>
                    <a:pt x="64" y="8"/>
                  </a:lnTo>
                  <a:lnTo>
                    <a:pt x="24" y="32"/>
                  </a:lnTo>
                  <a:lnTo>
                    <a:pt x="24" y="24"/>
                  </a:lnTo>
                  <a:lnTo>
                    <a:pt x="24" y="24"/>
                  </a:lnTo>
                  <a:lnTo>
                    <a:pt x="8" y="64"/>
                  </a:lnTo>
                  <a:lnTo>
                    <a:pt x="8" y="64"/>
                  </a:lnTo>
                  <a:lnTo>
                    <a:pt x="8" y="64"/>
                  </a:lnTo>
                  <a:lnTo>
                    <a:pt x="24" y="104"/>
                  </a:lnTo>
                  <a:lnTo>
                    <a:pt x="16" y="104"/>
                  </a:lnTo>
                  <a:lnTo>
                    <a:pt x="16" y="104"/>
                  </a:lnTo>
                  <a:lnTo>
                    <a:pt x="56" y="120"/>
                  </a:lnTo>
                  <a:lnTo>
                    <a:pt x="56" y="120"/>
                  </a:lnTo>
                  <a:lnTo>
                    <a:pt x="56" y="120"/>
                  </a:lnTo>
                  <a:lnTo>
                    <a:pt x="96" y="104"/>
                  </a:lnTo>
                  <a:lnTo>
                    <a:pt x="96" y="104"/>
                  </a:lnTo>
                  <a:lnTo>
                    <a:pt x="96" y="104"/>
                  </a:lnTo>
                  <a:lnTo>
                    <a:pt x="120" y="64"/>
                  </a:lnTo>
                  <a:lnTo>
                    <a:pt x="120" y="64"/>
                  </a:lnTo>
                  <a:lnTo>
                    <a:pt x="128" y="72"/>
                  </a:lnTo>
                  <a:lnTo>
                    <a:pt x="128" y="72"/>
                  </a:lnTo>
                  <a:lnTo>
                    <a:pt x="104" y="112"/>
                  </a:lnTo>
                  <a:lnTo>
                    <a:pt x="104" y="112"/>
                  </a:lnTo>
                  <a:lnTo>
                    <a:pt x="96" y="112"/>
                  </a:lnTo>
                  <a:lnTo>
                    <a:pt x="56" y="128"/>
                  </a:lnTo>
                  <a:lnTo>
                    <a:pt x="56" y="128"/>
                  </a:lnTo>
                  <a:lnTo>
                    <a:pt x="56" y="128"/>
                  </a:lnTo>
                  <a:lnTo>
                    <a:pt x="16" y="112"/>
                  </a:lnTo>
                  <a:lnTo>
                    <a:pt x="16" y="112"/>
                  </a:lnTo>
                  <a:lnTo>
                    <a:pt x="16" y="104"/>
                  </a:lnTo>
                  <a:lnTo>
                    <a:pt x="0" y="64"/>
                  </a:lnTo>
                  <a:lnTo>
                    <a:pt x="0" y="64"/>
                  </a:lnTo>
                  <a:lnTo>
                    <a:pt x="0" y="64"/>
                  </a:lnTo>
                  <a:lnTo>
                    <a:pt x="16" y="24"/>
                  </a:lnTo>
                  <a:lnTo>
                    <a:pt x="16" y="24"/>
                  </a:lnTo>
                  <a:lnTo>
                    <a:pt x="16" y="24"/>
                  </a:lnTo>
                  <a:lnTo>
                    <a:pt x="56" y="0"/>
                  </a:lnTo>
                  <a:lnTo>
                    <a:pt x="56" y="0"/>
                  </a:lnTo>
                  <a:lnTo>
                    <a:pt x="64" y="0"/>
                  </a:lnTo>
                  <a:lnTo>
                    <a:pt x="104" y="24"/>
                  </a:lnTo>
                  <a:lnTo>
                    <a:pt x="104" y="24"/>
                  </a:lnTo>
                  <a:lnTo>
                    <a:pt x="104" y="24"/>
                  </a:lnTo>
                  <a:lnTo>
                    <a:pt x="128" y="64"/>
                  </a:lnTo>
                  <a:lnTo>
                    <a:pt x="120"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6" name="Freeform 72"/>
            <p:cNvSpPr>
              <a:spLocks/>
            </p:cNvSpPr>
            <p:nvPr/>
          </p:nvSpPr>
          <p:spPr bwMode="auto">
            <a:xfrm>
              <a:off x="6337300" y="2425700"/>
              <a:ext cx="12700" cy="12700"/>
            </a:xfrm>
            <a:custGeom>
              <a:avLst/>
              <a:gdLst/>
              <a:ahLst/>
              <a:cxnLst>
                <a:cxn ang="0">
                  <a:pos x="0" y="0"/>
                </a:cxn>
                <a:cxn ang="0">
                  <a:pos x="0" y="0"/>
                </a:cxn>
                <a:cxn ang="0">
                  <a:pos x="0" y="8"/>
                </a:cxn>
                <a:cxn ang="0">
                  <a:pos x="8" y="0"/>
                </a:cxn>
                <a:cxn ang="0">
                  <a:pos x="8" y="8"/>
                </a:cxn>
                <a:cxn ang="0">
                  <a:pos x="8" y="8"/>
                </a:cxn>
                <a:cxn ang="0">
                  <a:pos x="0" y="0"/>
                </a:cxn>
              </a:cxnLst>
              <a:rect l="0" t="0" r="r" b="b"/>
              <a:pathLst>
                <a:path w="8" h="8">
                  <a:moveTo>
                    <a:pt x="0" y="0"/>
                  </a:moveTo>
                  <a:lnTo>
                    <a:pt x="0" y="0"/>
                  </a:lnTo>
                  <a:lnTo>
                    <a:pt x="0" y="8"/>
                  </a:lnTo>
                  <a:lnTo>
                    <a:pt x="8" y="0"/>
                  </a:lnTo>
                  <a:lnTo>
                    <a:pt x="8" y="8"/>
                  </a:lnTo>
                  <a:lnTo>
                    <a:pt x="8" y="8"/>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7" name="Freeform 73"/>
            <p:cNvSpPr>
              <a:spLocks/>
            </p:cNvSpPr>
            <p:nvPr/>
          </p:nvSpPr>
          <p:spPr bwMode="auto">
            <a:xfrm>
              <a:off x="6591300" y="2578100"/>
              <a:ext cx="190500" cy="190500"/>
            </a:xfrm>
            <a:custGeom>
              <a:avLst/>
              <a:gdLst/>
              <a:ahLst/>
              <a:cxnLst>
                <a:cxn ang="0">
                  <a:pos x="120" y="56"/>
                </a:cxn>
                <a:cxn ang="0">
                  <a:pos x="104" y="16"/>
                </a:cxn>
                <a:cxn ang="0">
                  <a:pos x="64" y="0"/>
                </a:cxn>
                <a:cxn ang="0">
                  <a:pos x="24" y="16"/>
                </a:cxn>
                <a:cxn ang="0">
                  <a:pos x="0" y="56"/>
                </a:cxn>
                <a:cxn ang="0">
                  <a:pos x="24" y="96"/>
                </a:cxn>
                <a:cxn ang="0">
                  <a:pos x="64" y="120"/>
                </a:cxn>
                <a:cxn ang="0">
                  <a:pos x="104" y="96"/>
                </a:cxn>
                <a:cxn ang="0">
                  <a:pos x="120" y="56"/>
                </a:cxn>
              </a:cxnLst>
              <a:rect l="0" t="0" r="r" b="b"/>
              <a:pathLst>
                <a:path w="120" h="120">
                  <a:moveTo>
                    <a:pt x="120" y="56"/>
                  </a:moveTo>
                  <a:lnTo>
                    <a:pt x="104" y="16"/>
                  </a:lnTo>
                  <a:lnTo>
                    <a:pt x="64" y="0"/>
                  </a:lnTo>
                  <a:lnTo>
                    <a:pt x="24" y="16"/>
                  </a:lnTo>
                  <a:lnTo>
                    <a:pt x="0" y="56"/>
                  </a:lnTo>
                  <a:lnTo>
                    <a:pt x="24" y="96"/>
                  </a:lnTo>
                  <a:lnTo>
                    <a:pt x="64" y="120"/>
                  </a:lnTo>
                  <a:lnTo>
                    <a:pt x="104" y="96"/>
                  </a:lnTo>
                  <a:lnTo>
                    <a:pt x="120" y="5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8" name="Freeform 74"/>
            <p:cNvSpPr>
              <a:spLocks/>
            </p:cNvSpPr>
            <p:nvPr/>
          </p:nvSpPr>
          <p:spPr bwMode="auto">
            <a:xfrm>
              <a:off x="6591300" y="2578100"/>
              <a:ext cx="203200" cy="203200"/>
            </a:xfrm>
            <a:custGeom>
              <a:avLst/>
              <a:gdLst/>
              <a:ahLst/>
              <a:cxnLst>
                <a:cxn ang="0">
                  <a:pos x="120" y="56"/>
                </a:cxn>
                <a:cxn ang="0">
                  <a:pos x="104" y="16"/>
                </a:cxn>
                <a:cxn ang="0">
                  <a:pos x="104" y="24"/>
                </a:cxn>
                <a:cxn ang="0">
                  <a:pos x="104" y="24"/>
                </a:cxn>
                <a:cxn ang="0">
                  <a:pos x="64" y="8"/>
                </a:cxn>
                <a:cxn ang="0">
                  <a:pos x="64" y="8"/>
                </a:cxn>
                <a:cxn ang="0">
                  <a:pos x="64" y="8"/>
                </a:cxn>
                <a:cxn ang="0">
                  <a:pos x="24" y="24"/>
                </a:cxn>
                <a:cxn ang="0">
                  <a:pos x="32" y="24"/>
                </a:cxn>
                <a:cxn ang="0">
                  <a:pos x="32" y="24"/>
                </a:cxn>
                <a:cxn ang="0">
                  <a:pos x="8" y="64"/>
                </a:cxn>
                <a:cxn ang="0">
                  <a:pos x="8" y="56"/>
                </a:cxn>
                <a:cxn ang="0">
                  <a:pos x="8" y="56"/>
                </a:cxn>
                <a:cxn ang="0">
                  <a:pos x="32" y="96"/>
                </a:cxn>
                <a:cxn ang="0">
                  <a:pos x="32" y="96"/>
                </a:cxn>
                <a:cxn ang="0">
                  <a:pos x="32" y="96"/>
                </a:cxn>
                <a:cxn ang="0">
                  <a:pos x="72" y="120"/>
                </a:cxn>
                <a:cxn ang="0">
                  <a:pos x="64" y="120"/>
                </a:cxn>
                <a:cxn ang="0">
                  <a:pos x="64" y="120"/>
                </a:cxn>
                <a:cxn ang="0">
                  <a:pos x="104" y="96"/>
                </a:cxn>
                <a:cxn ang="0">
                  <a:pos x="104" y="96"/>
                </a:cxn>
                <a:cxn ang="0">
                  <a:pos x="104" y="96"/>
                </a:cxn>
                <a:cxn ang="0">
                  <a:pos x="120" y="56"/>
                </a:cxn>
                <a:cxn ang="0">
                  <a:pos x="120" y="56"/>
                </a:cxn>
                <a:cxn ang="0">
                  <a:pos x="128" y="56"/>
                </a:cxn>
                <a:cxn ang="0">
                  <a:pos x="128" y="56"/>
                </a:cxn>
                <a:cxn ang="0">
                  <a:pos x="112" y="96"/>
                </a:cxn>
                <a:cxn ang="0">
                  <a:pos x="112" y="96"/>
                </a:cxn>
                <a:cxn ang="0">
                  <a:pos x="112" y="104"/>
                </a:cxn>
                <a:cxn ang="0">
                  <a:pos x="72" y="128"/>
                </a:cxn>
                <a:cxn ang="0">
                  <a:pos x="72" y="128"/>
                </a:cxn>
                <a:cxn ang="0">
                  <a:pos x="64" y="128"/>
                </a:cxn>
                <a:cxn ang="0">
                  <a:pos x="24" y="104"/>
                </a:cxn>
                <a:cxn ang="0">
                  <a:pos x="24" y="104"/>
                </a:cxn>
                <a:cxn ang="0">
                  <a:pos x="24" y="104"/>
                </a:cxn>
                <a:cxn ang="0">
                  <a:pos x="0" y="64"/>
                </a:cxn>
                <a:cxn ang="0">
                  <a:pos x="0" y="64"/>
                </a:cxn>
                <a:cxn ang="0">
                  <a:pos x="0" y="56"/>
                </a:cxn>
                <a:cxn ang="0">
                  <a:pos x="24" y="16"/>
                </a:cxn>
                <a:cxn ang="0">
                  <a:pos x="24" y="16"/>
                </a:cxn>
                <a:cxn ang="0">
                  <a:pos x="24" y="16"/>
                </a:cxn>
                <a:cxn ang="0">
                  <a:pos x="64" y="0"/>
                </a:cxn>
                <a:cxn ang="0">
                  <a:pos x="64" y="0"/>
                </a:cxn>
                <a:cxn ang="0">
                  <a:pos x="64" y="0"/>
                </a:cxn>
                <a:cxn ang="0">
                  <a:pos x="104" y="16"/>
                </a:cxn>
                <a:cxn ang="0">
                  <a:pos x="104" y="16"/>
                </a:cxn>
                <a:cxn ang="0">
                  <a:pos x="112" y="16"/>
                </a:cxn>
                <a:cxn ang="0">
                  <a:pos x="128" y="56"/>
                </a:cxn>
                <a:cxn ang="0">
                  <a:pos x="120" y="56"/>
                </a:cxn>
              </a:cxnLst>
              <a:rect l="0" t="0" r="r" b="b"/>
              <a:pathLst>
                <a:path w="128" h="128">
                  <a:moveTo>
                    <a:pt x="120" y="56"/>
                  </a:moveTo>
                  <a:lnTo>
                    <a:pt x="104" y="16"/>
                  </a:lnTo>
                  <a:lnTo>
                    <a:pt x="104" y="24"/>
                  </a:lnTo>
                  <a:lnTo>
                    <a:pt x="104" y="24"/>
                  </a:lnTo>
                  <a:lnTo>
                    <a:pt x="64" y="8"/>
                  </a:lnTo>
                  <a:lnTo>
                    <a:pt x="64" y="8"/>
                  </a:lnTo>
                  <a:lnTo>
                    <a:pt x="64" y="8"/>
                  </a:lnTo>
                  <a:lnTo>
                    <a:pt x="24" y="24"/>
                  </a:lnTo>
                  <a:lnTo>
                    <a:pt x="32" y="24"/>
                  </a:lnTo>
                  <a:lnTo>
                    <a:pt x="32" y="24"/>
                  </a:lnTo>
                  <a:lnTo>
                    <a:pt x="8" y="64"/>
                  </a:lnTo>
                  <a:lnTo>
                    <a:pt x="8" y="56"/>
                  </a:lnTo>
                  <a:lnTo>
                    <a:pt x="8" y="56"/>
                  </a:lnTo>
                  <a:lnTo>
                    <a:pt x="32" y="96"/>
                  </a:lnTo>
                  <a:lnTo>
                    <a:pt x="32" y="96"/>
                  </a:lnTo>
                  <a:lnTo>
                    <a:pt x="32" y="96"/>
                  </a:lnTo>
                  <a:lnTo>
                    <a:pt x="72" y="120"/>
                  </a:lnTo>
                  <a:lnTo>
                    <a:pt x="64" y="120"/>
                  </a:lnTo>
                  <a:lnTo>
                    <a:pt x="64" y="120"/>
                  </a:lnTo>
                  <a:lnTo>
                    <a:pt x="104" y="96"/>
                  </a:lnTo>
                  <a:lnTo>
                    <a:pt x="104" y="96"/>
                  </a:lnTo>
                  <a:lnTo>
                    <a:pt x="104" y="96"/>
                  </a:lnTo>
                  <a:lnTo>
                    <a:pt x="120" y="56"/>
                  </a:lnTo>
                  <a:lnTo>
                    <a:pt x="120" y="56"/>
                  </a:lnTo>
                  <a:lnTo>
                    <a:pt x="128" y="56"/>
                  </a:lnTo>
                  <a:lnTo>
                    <a:pt x="128" y="56"/>
                  </a:lnTo>
                  <a:lnTo>
                    <a:pt x="112" y="96"/>
                  </a:lnTo>
                  <a:lnTo>
                    <a:pt x="112" y="96"/>
                  </a:lnTo>
                  <a:lnTo>
                    <a:pt x="112" y="104"/>
                  </a:lnTo>
                  <a:lnTo>
                    <a:pt x="72" y="128"/>
                  </a:lnTo>
                  <a:lnTo>
                    <a:pt x="72" y="128"/>
                  </a:lnTo>
                  <a:lnTo>
                    <a:pt x="64" y="128"/>
                  </a:lnTo>
                  <a:lnTo>
                    <a:pt x="24" y="104"/>
                  </a:lnTo>
                  <a:lnTo>
                    <a:pt x="24" y="104"/>
                  </a:lnTo>
                  <a:lnTo>
                    <a:pt x="24" y="104"/>
                  </a:lnTo>
                  <a:lnTo>
                    <a:pt x="0" y="64"/>
                  </a:lnTo>
                  <a:lnTo>
                    <a:pt x="0" y="64"/>
                  </a:lnTo>
                  <a:lnTo>
                    <a:pt x="0" y="56"/>
                  </a:lnTo>
                  <a:lnTo>
                    <a:pt x="24" y="16"/>
                  </a:lnTo>
                  <a:lnTo>
                    <a:pt x="24" y="16"/>
                  </a:lnTo>
                  <a:lnTo>
                    <a:pt x="24" y="16"/>
                  </a:lnTo>
                  <a:lnTo>
                    <a:pt x="64" y="0"/>
                  </a:lnTo>
                  <a:lnTo>
                    <a:pt x="64" y="0"/>
                  </a:lnTo>
                  <a:lnTo>
                    <a:pt x="64" y="0"/>
                  </a:lnTo>
                  <a:lnTo>
                    <a:pt x="104" y="16"/>
                  </a:lnTo>
                  <a:lnTo>
                    <a:pt x="104" y="16"/>
                  </a:lnTo>
                  <a:lnTo>
                    <a:pt x="112" y="16"/>
                  </a:lnTo>
                  <a:lnTo>
                    <a:pt x="128" y="56"/>
                  </a:lnTo>
                  <a:lnTo>
                    <a:pt x="120" y="5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79" name="Freeform 75"/>
            <p:cNvSpPr>
              <a:spLocks/>
            </p:cNvSpPr>
            <p:nvPr/>
          </p:nvSpPr>
          <p:spPr bwMode="auto">
            <a:xfrm>
              <a:off x="6781800" y="26670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0" name="Freeform 76"/>
            <p:cNvSpPr>
              <a:spLocks/>
            </p:cNvSpPr>
            <p:nvPr/>
          </p:nvSpPr>
          <p:spPr bwMode="auto">
            <a:xfrm>
              <a:off x="6934200" y="2933700"/>
              <a:ext cx="190500" cy="190500"/>
            </a:xfrm>
            <a:custGeom>
              <a:avLst/>
              <a:gdLst/>
              <a:ahLst/>
              <a:cxnLst>
                <a:cxn ang="0">
                  <a:pos x="120" y="56"/>
                </a:cxn>
                <a:cxn ang="0">
                  <a:pos x="96" y="16"/>
                </a:cxn>
                <a:cxn ang="0">
                  <a:pos x="56" y="0"/>
                </a:cxn>
                <a:cxn ang="0">
                  <a:pos x="16" y="16"/>
                </a:cxn>
                <a:cxn ang="0">
                  <a:pos x="0" y="56"/>
                </a:cxn>
                <a:cxn ang="0">
                  <a:pos x="16" y="96"/>
                </a:cxn>
                <a:cxn ang="0">
                  <a:pos x="56" y="120"/>
                </a:cxn>
                <a:cxn ang="0">
                  <a:pos x="96" y="96"/>
                </a:cxn>
                <a:cxn ang="0">
                  <a:pos x="120" y="56"/>
                </a:cxn>
              </a:cxnLst>
              <a:rect l="0" t="0" r="r" b="b"/>
              <a:pathLst>
                <a:path w="120" h="120">
                  <a:moveTo>
                    <a:pt x="120" y="56"/>
                  </a:moveTo>
                  <a:lnTo>
                    <a:pt x="96" y="16"/>
                  </a:lnTo>
                  <a:lnTo>
                    <a:pt x="56" y="0"/>
                  </a:lnTo>
                  <a:lnTo>
                    <a:pt x="16" y="16"/>
                  </a:lnTo>
                  <a:lnTo>
                    <a:pt x="0" y="56"/>
                  </a:lnTo>
                  <a:lnTo>
                    <a:pt x="16" y="96"/>
                  </a:lnTo>
                  <a:lnTo>
                    <a:pt x="56" y="120"/>
                  </a:lnTo>
                  <a:lnTo>
                    <a:pt x="96" y="96"/>
                  </a:lnTo>
                  <a:lnTo>
                    <a:pt x="120" y="5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1" name="Freeform 77"/>
            <p:cNvSpPr>
              <a:spLocks/>
            </p:cNvSpPr>
            <p:nvPr/>
          </p:nvSpPr>
          <p:spPr bwMode="auto">
            <a:xfrm>
              <a:off x="6934200" y="2933700"/>
              <a:ext cx="203200" cy="203200"/>
            </a:xfrm>
            <a:custGeom>
              <a:avLst/>
              <a:gdLst/>
              <a:ahLst/>
              <a:cxnLst>
                <a:cxn ang="0">
                  <a:pos x="120" y="64"/>
                </a:cxn>
                <a:cxn ang="0">
                  <a:pos x="96" y="24"/>
                </a:cxn>
                <a:cxn ang="0">
                  <a:pos x="96" y="24"/>
                </a:cxn>
                <a:cxn ang="0">
                  <a:pos x="96" y="24"/>
                </a:cxn>
                <a:cxn ang="0">
                  <a:pos x="56" y="8"/>
                </a:cxn>
                <a:cxn ang="0">
                  <a:pos x="56" y="8"/>
                </a:cxn>
                <a:cxn ang="0">
                  <a:pos x="56" y="8"/>
                </a:cxn>
                <a:cxn ang="0">
                  <a:pos x="16" y="24"/>
                </a:cxn>
                <a:cxn ang="0">
                  <a:pos x="24" y="16"/>
                </a:cxn>
                <a:cxn ang="0">
                  <a:pos x="24" y="16"/>
                </a:cxn>
                <a:cxn ang="0">
                  <a:pos x="8" y="56"/>
                </a:cxn>
                <a:cxn ang="0">
                  <a:pos x="8" y="56"/>
                </a:cxn>
                <a:cxn ang="0">
                  <a:pos x="8" y="56"/>
                </a:cxn>
                <a:cxn ang="0">
                  <a:pos x="24" y="96"/>
                </a:cxn>
                <a:cxn ang="0">
                  <a:pos x="24" y="96"/>
                </a:cxn>
                <a:cxn ang="0">
                  <a:pos x="24" y="96"/>
                </a:cxn>
                <a:cxn ang="0">
                  <a:pos x="64" y="120"/>
                </a:cxn>
                <a:cxn ang="0">
                  <a:pos x="56" y="120"/>
                </a:cxn>
                <a:cxn ang="0">
                  <a:pos x="56" y="120"/>
                </a:cxn>
                <a:cxn ang="0">
                  <a:pos x="96" y="96"/>
                </a:cxn>
                <a:cxn ang="0">
                  <a:pos x="96" y="96"/>
                </a:cxn>
                <a:cxn ang="0">
                  <a:pos x="96" y="96"/>
                </a:cxn>
                <a:cxn ang="0">
                  <a:pos x="120" y="56"/>
                </a:cxn>
                <a:cxn ang="0">
                  <a:pos x="120" y="56"/>
                </a:cxn>
                <a:cxn ang="0">
                  <a:pos x="128" y="64"/>
                </a:cxn>
                <a:cxn ang="0">
                  <a:pos x="128" y="64"/>
                </a:cxn>
                <a:cxn ang="0">
                  <a:pos x="104" y="104"/>
                </a:cxn>
                <a:cxn ang="0">
                  <a:pos x="104" y="104"/>
                </a:cxn>
                <a:cxn ang="0">
                  <a:pos x="104" y="104"/>
                </a:cxn>
                <a:cxn ang="0">
                  <a:pos x="64" y="128"/>
                </a:cxn>
                <a:cxn ang="0">
                  <a:pos x="64" y="128"/>
                </a:cxn>
                <a:cxn ang="0">
                  <a:pos x="56" y="128"/>
                </a:cxn>
                <a:cxn ang="0">
                  <a:pos x="16" y="104"/>
                </a:cxn>
                <a:cxn ang="0">
                  <a:pos x="16" y="104"/>
                </a:cxn>
                <a:cxn ang="0">
                  <a:pos x="16" y="96"/>
                </a:cxn>
                <a:cxn ang="0">
                  <a:pos x="0" y="56"/>
                </a:cxn>
                <a:cxn ang="0">
                  <a:pos x="0" y="56"/>
                </a:cxn>
                <a:cxn ang="0">
                  <a:pos x="0" y="56"/>
                </a:cxn>
                <a:cxn ang="0">
                  <a:pos x="16" y="16"/>
                </a:cxn>
                <a:cxn ang="0">
                  <a:pos x="16" y="16"/>
                </a:cxn>
                <a:cxn ang="0">
                  <a:pos x="16" y="16"/>
                </a:cxn>
                <a:cxn ang="0">
                  <a:pos x="56" y="0"/>
                </a:cxn>
                <a:cxn ang="0">
                  <a:pos x="56" y="0"/>
                </a:cxn>
                <a:cxn ang="0">
                  <a:pos x="56" y="0"/>
                </a:cxn>
                <a:cxn ang="0">
                  <a:pos x="96" y="16"/>
                </a:cxn>
                <a:cxn ang="0">
                  <a:pos x="96" y="16"/>
                </a:cxn>
                <a:cxn ang="0">
                  <a:pos x="104" y="16"/>
                </a:cxn>
                <a:cxn ang="0">
                  <a:pos x="128" y="56"/>
                </a:cxn>
                <a:cxn ang="0">
                  <a:pos x="120" y="64"/>
                </a:cxn>
              </a:cxnLst>
              <a:rect l="0" t="0" r="r" b="b"/>
              <a:pathLst>
                <a:path w="128" h="128">
                  <a:moveTo>
                    <a:pt x="120" y="64"/>
                  </a:moveTo>
                  <a:lnTo>
                    <a:pt x="96" y="24"/>
                  </a:lnTo>
                  <a:lnTo>
                    <a:pt x="96" y="24"/>
                  </a:lnTo>
                  <a:lnTo>
                    <a:pt x="96" y="24"/>
                  </a:lnTo>
                  <a:lnTo>
                    <a:pt x="56" y="8"/>
                  </a:lnTo>
                  <a:lnTo>
                    <a:pt x="56" y="8"/>
                  </a:lnTo>
                  <a:lnTo>
                    <a:pt x="56" y="8"/>
                  </a:lnTo>
                  <a:lnTo>
                    <a:pt x="16" y="24"/>
                  </a:lnTo>
                  <a:lnTo>
                    <a:pt x="24" y="16"/>
                  </a:lnTo>
                  <a:lnTo>
                    <a:pt x="24" y="16"/>
                  </a:lnTo>
                  <a:lnTo>
                    <a:pt x="8" y="56"/>
                  </a:lnTo>
                  <a:lnTo>
                    <a:pt x="8" y="56"/>
                  </a:lnTo>
                  <a:lnTo>
                    <a:pt x="8" y="56"/>
                  </a:lnTo>
                  <a:lnTo>
                    <a:pt x="24" y="96"/>
                  </a:lnTo>
                  <a:lnTo>
                    <a:pt x="24" y="96"/>
                  </a:lnTo>
                  <a:lnTo>
                    <a:pt x="24" y="96"/>
                  </a:lnTo>
                  <a:lnTo>
                    <a:pt x="64" y="120"/>
                  </a:lnTo>
                  <a:lnTo>
                    <a:pt x="56" y="120"/>
                  </a:lnTo>
                  <a:lnTo>
                    <a:pt x="56" y="120"/>
                  </a:lnTo>
                  <a:lnTo>
                    <a:pt x="96" y="96"/>
                  </a:lnTo>
                  <a:lnTo>
                    <a:pt x="96" y="96"/>
                  </a:lnTo>
                  <a:lnTo>
                    <a:pt x="96" y="96"/>
                  </a:lnTo>
                  <a:lnTo>
                    <a:pt x="120" y="56"/>
                  </a:lnTo>
                  <a:lnTo>
                    <a:pt x="120" y="56"/>
                  </a:lnTo>
                  <a:lnTo>
                    <a:pt x="128" y="64"/>
                  </a:lnTo>
                  <a:lnTo>
                    <a:pt x="128" y="64"/>
                  </a:lnTo>
                  <a:lnTo>
                    <a:pt x="104" y="104"/>
                  </a:lnTo>
                  <a:lnTo>
                    <a:pt x="104" y="104"/>
                  </a:lnTo>
                  <a:lnTo>
                    <a:pt x="104" y="104"/>
                  </a:lnTo>
                  <a:lnTo>
                    <a:pt x="64" y="128"/>
                  </a:lnTo>
                  <a:lnTo>
                    <a:pt x="64" y="128"/>
                  </a:lnTo>
                  <a:lnTo>
                    <a:pt x="56" y="128"/>
                  </a:lnTo>
                  <a:lnTo>
                    <a:pt x="16" y="104"/>
                  </a:lnTo>
                  <a:lnTo>
                    <a:pt x="16" y="104"/>
                  </a:lnTo>
                  <a:lnTo>
                    <a:pt x="16" y="96"/>
                  </a:lnTo>
                  <a:lnTo>
                    <a:pt x="0" y="56"/>
                  </a:lnTo>
                  <a:lnTo>
                    <a:pt x="0" y="56"/>
                  </a:lnTo>
                  <a:lnTo>
                    <a:pt x="0" y="56"/>
                  </a:lnTo>
                  <a:lnTo>
                    <a:pt x="16" y="16"/>
                  </a:lnTo>
                  <a:lnTo>
                    <a:pt x="16" y="16"/>
                  </a:lnTo>
                  <a:lnTo>
                    <a:pt x="16" y="16"/>
                  </a:lnTo>
                  <a:lnTo>
                    <a:pt x="56" y="0"/>
                  </a:lnTo>
                  <a:lnTo>
                    <a:pt x="56" y="0"/>
                  </a:lnTo>
                  <a:lnTo>
                    <a:pt x="56" y="0"/>
                  </a:lnTo>
                  <a:lnTo>
                    <a:pt x="96" y="16"/>
                  </a:lnTo>
                  <a:lnTo>
                    <a:pt x="96" y="16"/>
                  </a:lnTo>
                  <a:lnTo>
                    <a:pt x="104" y="16"/>
                  </a:lnTo>
                  <a:lnTo>
                    <a:pt x="128" y="56"/>
                  </a:lnTo>
                  <a:lnTo>
                    <a:pt x="120" y="64"/>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2" name="Freeform 78"/>
            <p:cNvSpPr>
              <a:spLocks/>
            </p:cNvSpPr>
            <p:nvPr/>
          </p:nvSpPr>
          <p:spPr bwMode="auto">
            <a:xfrm>
              <a:off x="7124700" y="3022600"/>
              <a:ext cx="12700" cy="12700"/>
            </a:xfrm>
            <a:custGeom>
              <a:avLst/>
              <a:gdLst/>
              <a:ahLst/>
              <a:cxnLst>
                <a:cxn ang="0">
                  <a:pos x="0" y="0"/>
                </a:cxn>
                <a:cxn ang="0">
                  <a:pos x="0" y="0"/>
                </a:cxn>
                <a:cxn ang="0">
                  <a:pos x="0" y="8"/>
                </a:cxn>
                <a:cxn ang="0">
                  <a:pos x="8" y="0"/>
                </a:cxn>
                <a:cxn ang="0">
                  <a:pos x="8" y="8"/>
                </a:cxn>
                <a:cxn ang="0">
                  <a:pos x="8" y="8"/>
                </a:cxn>
                <a:cxn ang="0">
                  <a:pos x="0" y="0"/>
                </a:cxn>
              </a:cxnLst>
              <a:rect l="0" t="0" r="r" b="b"/>
              <a:pathLst>
                <a:path w="8" h="8">
                  <a:moveTo>
                    <a:pt x="0" y="0"/>
                  </a:moveTo>
                  <a:lnTo>
                    <a:pt x="0" y="0"/>
                  </a:lnTo>
                  <a:lnTo>
                    <a:pt x="0" y="8"/>
                  </a:lnTo>
                  <a:lnTo>
                    <a:pt x="8" y="0"/>
                  </a:lnTo>
                  <a:lnTo>
                    <a:pt x="8" y="8"/>
                  </a:lnTo>
                  <a:lnTo>
                    <a:pt x="8" y="8"/>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3" name="Freeform 79"/>
            <p:cNvSpPr>
              <a:spLocks/>
            </p:cNvSpPr>
            <p:nvPr/>
          </p:nvSpPr>
          <p:spPr bwMode="auto">
            <a:xfrm>
              <a:off x="6489700" y="3797300"/>
              <a:ext cx="228600" cy="215900"/>
            </a:xfrm>
            <a:custGeom>
              <a:avLst/>
              <a:gdLst/>
              <a:ahLst/>
              <a:cxnLst>
                <a:cxn ang="0">
                  <a:pos x="144" y="72"/>
                </a:cxn>
                <a:cxn ang="0">
                  <a:pos x="120" y="16"/>
                </a:cxn>
                <a:cxn ang="0">
                  <a:pos x="72" y="0"/>
                </a:cxn>
                <a:cxn ang="0">
                  <a:pos x="24" y="16"/>
                </a:cxn>
                <a:cxn ang="0">
                  <a:pos x="0" y="72"/>
                </a:cxn>
                <a:cxn ang="0">
                  <a:pos x="24" y="120"/>
                </a:cxn>
                <a:cxn ang="0">
                  <a:pos x="72" y="136"/>
                </a:cxn>
                <a:cxn ang="0">
                  <a:pos x="120" y="120"/>
                </a:cxn>
                <a:cxn ang="0">
                  <a:pos x="144" y="72"/>
                </a:cxn>
              </a:cxnLst>
              <a:rect l="0" t="0" r="r" b="b"/>
              <a:pathLst>
                <a:path w="144" h="136">
                  <a:moveTo>
                    <a:pt x="144" y="72"/>
                  </a:moveTo>
                  <a:lnTo>
                    <a:pt x="120" y="16"/>
                  </a:lnTo>
                  <a:lnTo>
                    <a:pt x="72" y="0"/>
                  </a:lnTo>
                  <a:lnTo>
                    <a:pt x="24" y="16"/>
                  </a:lnTo>
                  <a:lnTo>
                    <a:pt x="0" y="72"/>
                  </a:lnTo>
                  <a:lnTo>
                    <a:pt x="24" y="120"/>
                  </a:lnTo>
                  <a:lnTo>
                    <a:pt x="72" y="136"/>
                  </a:lnTo>
                  <a:lnTo>
                    <a:pt x="120" y="120"/>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4" name="Freeform 80"/>
            <p:cNvSpPr>
              <a:spLocks/>
            </p:cNvSpPr>
            <p:nvPr/>
          </p:nvSpPr>
          <p:spPr bwMode="auto">
            <a:xfrm>
              <a:off x="6489700" y="3797300"/>
              <a:ext cx="241300" cy="228600"/>
            </a:xfrm>
            <a:custGeom>
              <a:avLst/>
              <a:gdLst/>
              <a:ahLst/>
              <a:cxnLst>
                <a:cxn ang="0">
                  <a:pos x="144" y="72"/>
                </a:cxn>
                <a:cxn ang="0">
                  <a:pos x="120" y="16"/>
                </a:cxn>
                <a:cxn ang="0">
                  <a:pos x="120" y="24"/>
                </a:cxn>
                <a:cxn ang="0">
                  <a:pos x="120" y="24"/>
                </a:cxn>
                <a:cxn ang="0">
                  <a:pos x="72" y="8"/>
                </a:cxn>
                <a:cxn ang="0">
                  <a:pos x="72" y="8"/>
                </a:cxn>
                <a:cxn ang="0">
                  <a:pos x="72" y="8"/>
                </a:cxn>
                <a:cxn ang="0">
                  <a:pos x="24" y="24"/>
                </a:cxn>
                <a:cxn ang="0">
                  <a:pos x="32" y="16"/>
                </a:cxn>
                <a:cxn ang="0">
                  <a:pos x="32" y="16"/>
                </a:cxn>
                <a:cxn ang="0">
                  <a:pos x="8" y="72"/>
                </a:cxn>
                <a:cxn ang="0">
                  <a:pos x="8" y="72"/>
                </a:cxn>
                <a:cxn ang="0">
                  <a:pos x="8" y="72"/>
                </a:cxn>
                <a:cxn ang="0">
                  <a:pos x="32" y="120"/>
                </a:cxn>
                <a:cxn ang="0">
                  <a:pos x="24" y="120"/>
                </a:cxn>
                <a:cxn ang="0">
                  <a:pos x="24" y="120"/>
                </a:cxn>
                <a:cxn ang="0">
                  <a:pos x="72" y="136"/>
                </a:cxn>
                <a:cxn ang="0">
                  <a:pos x="72" y="136"/>
                </a:cxn>
                <a:cxn ang="0">
                  <a:pos x="72" y="136"/>
                </a:cxn>
                <a:cxn ang="0">
                  <a:pos x="120" y="120"/>
                </a:cxn>
                <a:cxn ang="0">
                  <a:pos x="120" y="120"/>
                </a:cxn>
                <a:cxn ang="0">
                  <a:pos x="120" y="120"/>
                </a:cxn>
                <a:cxn ang="0">
                  <a:pos x="144" y="72"/>
                </a:cxn>
                <a:cxn ang="0">
                  <a:pos x="144" y="72"/>
                </a:cxn>
                <a:cxn ang="0">
                  <a:pos x="152" y="72"/>
                </a:cxn>
                <a:cxn ang="0">
                  <a:pos x="152" y="72"/>
                </a:cxn>
                <a:cxn ang="0">
                  <a:pos x="128" y="120"/>
                </a:cxn>
                <a:cxn ang="0">
                  <a:pos x="128" y="120"/>
                </a:cxn>
                <a:cxn ang="0">
                  <a:pos x="120" y="128"/>
                </a:cxn>
                <a:cxn ang="0">
                  <a:pos x="72" y="144"/>
                </a:cxn>
                <a:cxn ang="0">
                  <a:pos x="72" y="144"/>
                </a:cxn>
                <a:cxn ang="0">
                  <a:pos x="72" y="144"/>
                </a:cxn>
                <a:cxn ang="0">
                  <a:pos x="24" y="128"/>
                </a:cxn>
                <a:cxn ang="0">
                  <a:pos x="24" y="128"/>
                </a:cxn>
                <a:cxn ang="0">
                  <a:pos x="24" y="120"/>
                </a:cxn>
                <a:cxn ang="0">
                  <a:pos x="0" y="72"/>
                </a:cxn>
                <a:cxn ang="0">
                  <a:pos x="0" y="72"/>
                </a:cxn>
                <a:cxn ang="0">
                  <a:pos x="0" y="72"/>
                </a:cxn>
                <a:cxn ang="0">
                  <a:pos x="24" y="16"/>
                </a:cxn>
                <a:cxn ang="0">
                  <a:pos x="24" y="16"/>
                </a:cxn>
                <a:cxn ang="0">
                  <a:pos x="24" y="16"/>
                </a:cxn>
                <a:cxn ang="0">
                  <a:pos x="72" y="0"/>
                </a:cxn>
                <a:cxn ang="0">
                  <a:pos x="72" y="0"/>
                </a:cxn>
                <a:cxn ang="0">
                  <a:pos x="72" y="0"/>
                </a:cxn>
                <a:cxn ang="0">
                  <a:pos x="120" y="16"/>
                </a:cxn>
                <a:cxn ang="0">
                  <a:pos x="120" y="16"/>
                </a:cxn>
                <a:cxn ang="0">
                  <a:pos x="128" y="16"/>
                </a:cxn>
                <a:cxn ang="0">
                  <a:pos x="152" y="72"/>
                </a:cxn>
                <a:cxn ang="0">
                  <a:pos x="144" y="72"/>
                </a:cxn>
              </a:cxnLst>
              <a:rect l="0" t="0" r="r" b="b"/>
              <a:pathLst>
                <a:path w="152" h="144">
                  <a:moveTo>
                    <a:pt x="144" y="72"/>
                  </a:moveTo>
                  <a:lnTo>
                    <a:pt x="120" y="16"/>
                  </a:lnTo>
                  <a:lnTo>
                    <a:pt x="120" y="24"/>
                  </a:lnTo>
                  <a:lnTo>
                    <a:pt x="120" y="24"/>
                  </a:lnTo>
                  <a:lnTo>
                    <a:pt x="72" y="8"/>
                  </a:lnTo>
                  <a:lnTo>
                    <a:pt x="72" y="8"/>
                  </a:lnTo>
                  <a:lnTo>
                    <a:pt x="72" y="8"/>
                  </a:lnTo>
                  <a:lnTo>
                    <a:pt x="24" y="24"/>
                  </a:lnTo>
                  <a:lnTo>
                    <a:pt x="32" y="16"/>
                  </a:lnTo>
                  <a:lnTo>
                    <a:pt x="32" y="16"/>
                  </a:lnTo>
                  <a:lnTo>
                    <a:pt x="8" y="72"/>
                  </a:lnTo>
                  <a:lnTo>
                    <a:pt x="8" y="72"/>
                  </a:lnTo>
                  <a:lnTo>
                    <a:pt x="8" y="72"/>
                  </a:lnTo>
                  <a:lnTo>
                    <a:pt x="32" y="120"/>
                  </a:lnTo>
                  <a:lnTo>
                    <a:pt x="24" y="120"/>
                  </a:lnTo>
                  <a:lnTo>
                    <a:pt x="24" y="120"/>
                  </a:lnTo>
                  <a:lnTo>
                    <a:pt x="72" y="136"/>
                  </a:lnTo>
                  <a:lnTo>
                    <a:pt x="72" y="136"/>
                  </a:lnTo>
                  <a:lnTo>
                    <a:pt x="72" y="136"/>
                  </a:lnTo>
                  <a:lnTo>
                    <a:pt x="120" y="120"/>
                  </a:lnTo>
                  <a:lnTo>
                    <a:pt x="120" y="120"/>
                  </a:lnTo>
                  <a:lnTo>
                    <a:pt x="120" y="120"/>
                  </a:lnTo>
                  <a:lnTo>
                    <a:pt x="144" y="72"/>
                  </a:lnTo>
                  <a:lnTo>
                    <a:pt x="144" y="72"/>
                  </a:lnTo>
                  <a:lnTo>
                    <a:pt x="152" y="72"/>
                  </a:lnTo>
                  <a:lnTo>
                    <a:pt x="152" y="72"/>
                  </a:lnTo>
                  <a:lnTo>
                    <a:pt x="128" y="120"/>
                  </a:lnTo>
                  <a:lnTo>
                    <a:pt x="128" y="120"/>
                  </a:lnTo>
                  <a:lnTo>
                    <a:pt x="120" y="128"/>
                  </a:lnTo>
                  <a:lnTo>
                    <a:pt x="72" y="144"/>
                  </a:lnTo>
                  <a:lnTo>
                    <a:pt x="72" y="144"/>
                  </a:lnTo>
                  <a:lnTo>
                    <a:pt x="72" y="144"/>
                  </a:lnTo>
                  <a:lnTo>
                    <a:pt x="24" y="128"/>
                  </a:lnTo>
                  <a:lnTo>
                    <a:pt x="24" y="128"/>
                  </a:lnTo>
                  <a:lnTo>
                    <a:pt x="24" y="120"/>
                  </a:lnTo>
                  <a:lnTo>
                    <a:pt x="0" y="72"/>
                  </a:lnTo>
                  <a:lnTo>
                    <a:pt x="0" y="72"/>
                  </a:lnTo>
                  <a:lnTo>
                    <a:pt x="0" y="72"/>
                  </a:lnTo>
                  <a:lnTo>
                    <a:pt x="24" y="16"/>
                  </a:lnTo>
                  <a:lnTo>
                    <a:pt x="24" y="16"/>
                  </a:lnTo>
                  <a:lnTo>
                    <a:pt x="24" y="16"/>
                  </a:lnTo>
                  <a:lnTo>
                    <a:pt x="72" y="0"/>
                  </a:lnTo>
                  <a:lnTo>
                    <a:pt x="72" y="0"/>
                  </a:lnTo>
                  <a:lnTo>
                    <a:pt x="72" y="0"/>
                  </a:lnTo>
                  <a:lnTo>
                    <a:pt x="120" y="16"/>
                  </a:lnTo>
                  <a:lnTo>
                    <a:pt x="120" y="16"/>
                  </a:lnTo>
                  <a:lnTo>
                    <a:pt x="128" y="16"/>
                  </a:lnTo>
                  <a:lnTo>
                    <a:pt x="152" y="72"/>
                  </a:lnTo>
                  <a:lnTo>
                    <a:pt x="144"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5" name="Freeform 81"/>
            <p:cNvSpPr>
              <a:spLocks/>
            </p:cNvSpPr>
            <p:nvPr/>
          </p:nvSpPr>
          <p:spPr bwMode="auto">
            <a:xfrm>
              <a:off x="6718300" y="3911600"/>
              <a:ext cx="12700" cy="1588"/>
            </a:xfrm>
            <a:custGeom>
              <a:avLst/>
              <a:gdLst/>
              <a:ahLst/>
              <a:cxnLst>
                <a:cxn ang="0">
                  <a:pos x="0" y="0"/>
                </a:cxn>
                <a:cxn ang="0">
                  <a:pos x="0" y="0"/>
                </a:cxn>
                <a:cxn ang="0">
                  <a:pos x="0" y="0"/>
                </a:cxn>
                <a:cxn ang="0">
                  <a:pos x="8" y="0"/>
                </a:cxn>
                <a:cxn ang="0">
                  <a:pos x="8" y="0"/>
                </a:cxn>
                <a:cxn ang="0">
                  <a:pos x="8" y="0"/>
                </a:cxn>
                <a:cxn ang="0">
                  <a:pos x="0" y="0"/>
                </a:cxn>
              </a:cxnLst>
              <a:rect l="0" t="0" r="r" b="b"/>
              <a:pathLst>
                <a:path w="8">
                  <a:moveTo>
                    <a:pt x="0" y="0"/>
                  </a:moveTo>
                  <a:lnTo>
                    <a:pt x="0" y="0"/>
                  </a:lnTo>
                  <a:lnTo>
                    <a:pt x="0" y="0"/>
                  </a:lnTo>
                  <a:lnTo>
                    <a:pt x="8" y="0"/>
                  </a:lnTo>
                  <a:lnTo>
                    <a:pt x="8" y="0"/>
                  </a:lnTo>
                  <a:lnTo>
                    <a:pt x="8" y="0"/>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6" name="Freeform 82"/>
            <p:cNvSpPr>
              <a:spLocks/>
            </p:cNvSpPr>
            <p:nvPr/>
          </p:nvSpPr>
          <p:spPr bwMode="auto">
            <a:xfrm>
              <a:off x="7505700" y="2133600"/>
              <a:ext cx="88900" cy="101600"/>
            </a:xfrm>
            <a:custGeom>
              <a:avLst/>
              <a:gdLst/>
              <a:ahLst/>
              <a:cxnLst>
                <a:cxn ang="0">
                  <a:pos x="40" y="16"/>
                </a:cxn>
                <a:cxn ang="0">
                  <a:pos x="56" y="24"/>
                </a:cxn>
                <a:cxn ang="0">
                  <a:pos x="56" y="24"/>
                </a:cxn>
                <a:cxn ang="0">
                  <a:pos x="56" y="24"/>
                </a:cxn>
                <a:cxn ang="0">
                  <a:pos x="8" y="64"/>
                </a:cxn>
                <a:cxn ang="0">
                  <a:pos x="0" y="56"/>
                </a:cxn>
                <a:cxn ang="0">
                  <a:pos x="0" y="56"/>
                </a:cxn>
                <a:cxn ang="0">
                  <a:pos x="24" y="0"/>
                </a:cxn>
                <a:cxn ang="0">
                  <a:pos x="24" y="0"/>
                </a:cxn>
                <a:cxn ang="0">
                  <a:pos x="32" y="8"/>
                </a:cxn>
                <a:cxn ang="0">
                  <a:pos x="32" y="8"/>
                </a:cxn>
                <a:cxn ang="0">
                  <a:pos x="8" y="64"/>
                </a:cxn>
                <a:cxn ang="0">
                  <a:pos x="8" y="64"/>
                </a:cxn>
                <a:cxn ang="0">
                  <a:pos x="0" y="56"/>
                </a:cxn>
                <a:cxn ang="0">
                  <a:pos x="48" y="16"/>
                </a:cxn>
                <a:cxn ang="0">
                  <a:pos x="56" y="24"/>
                </a:cxn>
                <a:cxn ang="0">
                  <a:pos x="48" y="32"/>
                </a:cxn>
                <a:cxn ang="0">
                  <a:pos x="32" y="24"/>
                </a:cxn>
                <a:cxn ang="0">
                  <a:pos x="40" y="16"/>
                </a:cxn>
              </a:cxnLst>
              <a:rect l="0" t="0" r="r" b="b"/>
              <a:pathLst>
                <a:path w="56" h="64">
                  <a:moveTo>
                    <a:pt x="40" y="16"/>
                  </a:moveTo>
                  <a:lnTo>
                    <a:pt x="56" y="24"/>
                  </a:lnTo>
                  <a:lnTo>
                    <a:pt x="56" y="24"/>
                  </a:lnTo>
                  <a:lnTo>
                    <a:pt x="56" y="24"/>
                  </a:lnTo>
                  <a:lnTo>
                    <a:pt x="8" y="64"/>
                  </a:lnTo>
                  <a:lnTo>
                    <a:pt x="0" y="56"/>
                  </a:lnTo>
                  <a:lnTo>
                    <a:pt x="0" y="56"/>
                  </a:lnTo>
                  <a:lnTo>
                    <a:pt x="24" y="0"/>
                  </a:lnTo>
                  <a:lnTo>
                    <a:pt x="24" y="0"/>
                  </a:lnTo>
                  <a:lnTo>
                    <a:pt x="32" y="8"/>
                  </a:lnTo>
                  <a:lnTo>
                    <a:pt x="32" y="8"/>
                  </a:lnTo>
                  <a:lnTo>
                    <a:pt x="8" y="64"/>
                  </a:lnTo>
                  <a:lnTo>
                    <a:pt x="8" y="64"/>
                  </a:lnTo>
                  <a:lnTo>
                    <a:pt x="0" y="56"/>
                  </a:lnTo>
                  <a:lnTo>
                    <a:pt x="48" y="16"/>
                  </a:lnTo>
                  <a:lnTo>
                    <a:pt x="56" y="24"/>
                  </a:lnTo>
                  <a:lnTo>
                    <a:pt x="48" y="32"/>
                  </a:lnTo>
                  <a:lnTo>
                    <a:pt x="32" y="24"/>
                  </a:lnTo>
                  <a:lnTo>
                    <a:pt x="40" y="16"/>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7" name="Freeform 83"/>
            <p:cNvSpPr>
              <a:spLocks/>
            </p:cNvSpPr>
            <p:nvPr/>
          </p:nvSpPr>
          <p:spPr bwMode="auto">
            <a:xfrm>
              <a:off x="7543800" y="2146300"/>
              <a:ext cx="25400" cy="25400"/>
            </a:xfrm>
            <a:custGeom>
              <a:avLst/>
              <a:gdLst/>
              <a:ahLst/>
              <a:cxnLst>
                <a:cxn ang="0">
                  <a:pos x="8" y="0"/>
                </a:cxn>
                <a:cxn ang="0">
                  <a:pos x="16" y="8"/>
                </a:cxn>
                <a:cxn ang="0">
                  <a:pos x="8" y="16"/>
                </a:cxn>
                <a:cxn ang="0">
                  <a:pos x="8" y="16"/>
                </a:cxn>
                <a:cxn ang="0">
                  <a:pos x="8" y="16"/>
                </a:cxn>
                <a:cxn ang="0">
                  <a:pos x="0" y="8"/>
                </a:cxn>
                <a:cxn ang="0">
                  <a:pos x="8" y="0"/>
                </a:cxn>
              </a:cxnLst>
              <a:rect l="0" t="0" r="r" b="b"/>
              <a:pathLst>
                <a:path w="16" h="16">
                  <a:moveTo>
                    <a:pt x="8" y="0"/>
                  </a:moveTo>
                  <a:lnTo>
                    <a:pt x="16" y="8"/>
                  </a:lnTo>
                  <a:lnTo>
                    <a:pt x="8" y="16"/>
                  </a:lnTo>
                  <a:lnTo>
                    <a:pt x="8" y="16"/>
                  </a:lnTo>
                  <a:lnTo>
                    <a:pt x="8" y="16"/>
                  </a:lnTo>
                  <a:lnTo>
                    <a:pt x="0" y="8"/>
                  </a:lnTo>
                  <a:lnTo>
                    <a:pt x="8"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8" name="Freeform 84"/>
            <p:cNvSpPr>
              <a:spLocks/>
            </p:cNvSpPr>
            <p:nvPr/>
          </p:nvSpPr>
          <p:spPr bwMode="auto">
            <a:xfrm>
              <a:off x="7518400" y="2146300"/>
              <a:ext cx="76200" cy="88900"/>
            </a:xfrm>
            <a:custGeom>
              <a:avLst/>
              <a:gdLst/>
              <a:ahLst/>
              <a:cxnLst>
                <a:cxn ang="0">
                  <a:pos x="32" y="8"/>
                </a:cxn>
                <a:cxn ang="0">
                  <a:pos x="48" y="16"/>
                </a:cxn>
                <a:cxn ang="0">
                  <a:pos x="0" y="56"/>
                </a:cxn>
                <a:cxn ang="0">
                  <a:pos x="24" y="0"/>
                </a:cxn>
                <a:cxn ang="0">
                  <a:pos x="32" y="8"/>
                </a:cxn>
              </a:cxnLst>
              <a:rect l="0" t="0" r="r" b="b"/>
              <a:pathLst>
                <a:path w="48" h="56">
                  <a:moveTo>
                    <a:pt x="32" y="8"/>
                  </a:moveTo>
                  <a:lnTo>
                    <a:pt x="48" y="16"/>
                  </a:lnTo>
                  <a:lnTo>
                    <a:pt x="0" y="56"/>
                  </a:lnTo>
                  <a:lnTo>
                    <a:pt x="24" y="0"/>
                  </a:lnTo>
                  <a:lnTo>
                    <a:pt x="32"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89" name="Freeform 85"/>
            <p:cNvSpPr>
              <a:spLocks/>
            </p:cNvSpPr>
            <p:nvPr/>
          </p:nvSpPr>
          <p:spPr bwMode="auto">
            <a:xfrm>
              <a:off x="7886700" y="1778000"/>
              <a:ext cx="12700" cy="12700"/>
            </a:xfrm>
            <a:custGeom>
              <a:avLst/>
              <a:gdLst/>
              <a:ahLst/>
              <a:cxnLst>
                <a:cxn ang="0">
                  <a:pos x="8" y="8"/>
                </a:cxn>
                <a:cxn ang="0">
                  <a:pos x="8" y="8"/>
                </a:cxn>
                <a:cxn ang="0">
                  <a:pos x="0" y="0"/>
                </a:cxn>
                <a:cxn ang="0">
                  <a:pos x="0" y="0"/>
                </a:cxn>
                <a:cxn ang="0">
                  <a:pos x="8" y="8"/>
                </a:cxn>
              </a:cxnLst>
              <a:rect l="0" t="0" r="r" b="b"/>
              <a:pathLst>
                <a:path w="8" h="8">
                  <a:moveTo>
                    <a:pt x="8" y="8"/>
                  </a:moveTo>
                  <a:lnTo>
                    <a:pt x="8" y="8"/>
                  </a:lnTo>
                  <a:lnTo>
                    <a:pt x="0" y="0"/>
                  </a:lnTo>
                  <a:lnTo>
                    <a:pt x="0" y="0"/>
                  </a:lnTo>
                  <a:lnTo>
                    <a:pt x="8"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90" name="Freeform 86"/>
            <p:cNvSpPr>
              <a:spLocks/>
            </p:cNvSpPr>
            <p:nvPr/>
          </p:nvSpPr>
          <p:spPr bwMode="auto">
            <a:xfrm>
              <a:off x="7581900" y="2146300"/>
              <a:ext cx="12700" cy="12700"/>
            </a:xfrm>
            <a:custGeom>
              <a:avLst/>
              <a:gdLst/>
              <a:ahLst/>
              <a:cxnLst>
                <a:cxn ang="0">
                  <a:pos x="8" y="8"/>
                </a:cxn>
                <a:cxn ang="0">
                  <a:pos x="8" y="8"/>
                </a:cxn>
                <a:cxn ang="0">
                  <a:pos x="0" y="0"/>
                </a:cxn>
                <a:cxn ang="0">
                  <a:pos x="0" y="0"/>
                </a:cxn>
                <a:cxn ang="0">
                  <a:pos x="8" y="8"/>
                </a:cxn>
              </a:cxnLst>
              <a:rect l="0" t="0" r="r" b="b"/>
              <a:pathLst>
                <a:path w="8" h="8">
                  <a:moveTo>
                    <a:pt x="8" y="8"/>
                  </a:moveTo>
                  <a:lnTo>
                    <a:pt x="8" y="8"/>
                  </a:lnTo>
                  <a:lnTo>
                    <a:pt x="0" y="0"/>
                  </a:lnTo>
                  <a:lnTo>
                    <a:pt x="0" y="0"/>
                  </a:lnTo>
                  <a:lnTo>
                    <a:pt x="8"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91" name="Freeform 87"/>
            <p:cNvSpPr>
              <a:spLocks/>
            </p:cNvSpPr>
            <p:nvPr/>
          </p:nvSpPr>
          <p:spPr bwMode="auto">
            <a:xfrm>
              <a:off x="7581900" y="1778000"/>
              <a:ext cx="317500" cy="381000"/>
            </a:xfrm>
            <a:custGeom>
              <a:avLst/>
              <a:gdLst/>
              <a:ahLst/>
              <a:cxnLst>
                <a:cxn ang="0">
                  <a:pos x="200" y="8"/>
                </a:cxn>
                <a:cxn ang="0">
                  <a:pos x="192" y="0"/>
                </a:cxn>
                <a:cxn ang="0">
                  <a:pos x="0" y="232"/>
                </a:cxn>
                <a:cxn ang="0">
                  <a:pos x="8" y="240"/>
                </a:cxn>
                <a:cxn ang="0">
                  <a:pos x="200" y="8"/>
                </a:cxn>
              </a:cxnLst>
              <a:rect l="0" t="0" r="r" b="b"/>
              <a:pathLst>
                <a:path w="200" h="240">
                  <a:moveTo>
                    <a:pt x="200" y="8"/>
                  </a:moveTo>
                  <a:lnTo>
                    <a:pt x="192" y="0"/>
                  </a:lnTo>
                  <a:lnTo>
                    <a:pt x="0" y="232"/>
                  </a:lnTo>
                  <a:lnTo>
                    <a:pt x="8" y="240"/>
                  </a:lnTo>
                  <a:lnTo>
                    <a:pt x="200"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92" name="Freeform 88"/>
            <p:cNvSpPr>
              <a:spLocks/>
            </p:cNvSpPr>
            <p:nvPr/>
          </p:nvSpPr>
          <p:spPr bwMode="auto">
            <a:xfrm>
              <a:off x="8051800" y="2882900"/>
              <a:ext cx="63500" cy="114300"/>
            </a:xfrm>
            <a:custGeom>
              <a:avLst/>
              <a:gdLst/>
              <a:ahLst/>
              <a:cxnLst>
                <a:cxn ang="0">
                  <a:pos x="24" y="0"/>
                </a:cxn>
                <a:cxn ang="0">
                  <a:pos x="40" y="0"/>
                </a:cxn>
                <a:cxn ang="0">
                  <a:pos x="40" y="0"/>
                </a:cxn>
                <a:cxn ang="0">
                  <a:pos x="40" y="0"/>
                </a:cxn>
                <a:cxn ang="0">
                  <a:pos x="40" y="56"/>
                </a:cxn>
                <a:cxn ang="0">
                  <a:pos x="40" y="72"/>
                </a:cxn>
                <a:cxn ang="0">
                  <a:pos x="32" y="56"/>
                </a:cxn>
                <a:cxn ang="0">
                  <a:pos x="0" y="8"/>
                </a:cxn>
                <a:cxn ang="0">
                  <a:pos x="0" y="8"/>
                </a:cxn>
                <a:cxn ang="0">
                  <a:pos x="8" y="8"/>
                </a:cxn>
                <a:cxn ang="0">
                  <a:pos x="8" y="8"/>
                </a:cxn>
                <a:cxn ang="0">
                  <a:pos x="40" y="56"/>
                </a:cxn>
                <a:cxn ang="0">
                  <a:pos x="32" y="56"/>
                </a:cxn>
                <a:cxn ang="0">
                  <a:pos x="32" y="56"/>
                </a:cxn>
                <a:cxn ang="0">
                  <a:pos x="32" y="0"/>
                </a:cxn>
                <a:cxn ang="0">
                  <a:pos x="40" y="0"/>
                </a:cxn>
                <a:cxn ang="0">
                  <a:pos x="40" y="8"/>
                </a:cxn>
                <a:cxn ang="0">
                  <a:pos x="24" y="8"/>
                </a:cxn>
                <a:cxn ang="0">
                  <a:pos x="24" y="0"/>
                </a:cxn>
              </a:cxnLst>
              <a:rect l="0" t="0" r="r" b="b"/>
              <a:pathLst>
                <a:path w="40" h="72">
                  <a:moveTo>
                    <a:pt x="24" y="0"/>
                  </a:moveTo>
                  <a:lnTo>
                    <a:pt x="40" y="0"/>
                  </a:lnTo>
                  <a:lnTo>
                    <a:pt x="40" y="0"/>
                  </a:lnTo>
                  <a:lnTo>
                    <a:pt x="40" y="0"/>
                  </a:lnTo>
                  <a:lnTo>
                    <a:pt x="40" y="56"/>
                  </a:lnTo>
                  <a:lnTo>
                    <a:pt x="40" y="72"/>
                  </a:lnTo>
                  <a:lnTo>
                    <a:pt x="32" y="56"/>
                  </a:lnTo>
                  <a:lnTo>
                    <a:pt x="0" y="8"/>
                  </a:lnTo>
                  <a:lnTo>
                    <a:pt x="0" y="8"/>
                  </a:lnTo>
                  <a:lnTo>
                    <a:pt x="8" y="8"/>
                  </a:lnTo>
                  <a:lnTo>
                    <a:pt x="8" y="8"/>
                  </a:lnTo>
                  <a:lnTo>
                    <a:pt x="40" y="56"/>
                  </a:lnTo>
                  <a:lnTo>
                    <a:pt x="32" y="56"/>
                  </a:lnTo>
                  <a:lnTo>
                    <a:pt x="32" y="56"/>
                  </a:lnTo>
                  <a:lnTo>
                    <a:pt x="32" y="0"/>
                  </a:lnTo>
                  <a:lnTo>
                    <a:pt x="40" y="0"/>
                  </a:lnTo>
                  <a:lnTo>
                    <a:pt x="40" y="8"/>
                  </a:lnTo>
                  <a:lnTo>
                    <a:pt x="24" y="8"/>
                  </a:lnTo>
                  <a:lnTo>
                    <a:pt x="24"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93" name="Freeform 89"/>
            <p:cNvSpPr>
              <a:spLocks/>
            </p:cNvSpPr>
            <p:nvPr/>
          </p:nvSpPr>
          <p:spPr bwMode="auto">
            <a:xfrm>
              <a:off x="8064500" y="2882900"/>
              <a:ext cx="25400" cy="25400"/>
            </a:xfrm>
            <a:custGeom>
              <a:avLst/>
              <a:gdLst/>
              <a:ahLst/>
              <a:cxnLst>
                <a:cxn ang="0">
                  <a:pos x="0" y="8"/>
                </a:cxn>
                <a:cxn ang="0">
                  <a:pos x="16" y="0"/>
                </a:cxn>
                <a:cxn ang="0">
                  <a:pos x="16" y="0"/>
                </a:cxn>
                <a:cxn ang="0">
                  <a:pos x="16" y="0"/>
                </a:cxn>
                <a:cxn ang="0">
                  <a:pos x="16" y="8"/>
                </a:cxn>
                <a:cxn ang="0">
                  <a:pos x="0" y="16"/>
                </a:cxn>
                <a:cxn ang="0">
                  <a:pos x="0" y="8"/>
                </a:cxn>
              </a:cxnLst>
              <a:rect l="0" t="0" r="r" b="b"/>
              <a:pathLst>
                <a:path w="16" h="16">
                  <a:moveTo>
                    <a:pt x="0" y="8"/>
                  </a:moveTo>
                  <a:lnTo>
                    <a:pt x="16" y="0"/>
                  </a:lnTo>
                  <a:lnTo>
                    <a:pt x="16" y="0"/>
                  </a:lnTo>
                  <a:lnTo>
                    <a:pt x="16" y="0"/>
                  </a:lnTo>
                  <a:lnTo>
                    <a:pt x="16" y="8"/>
                  </a:lnTo>
                  <a:lnTo>
                    <a:pt x="0" y="16"/>
                  </a:lnTo>
                  <a:lnTo>
                    <a:pt x="0" y="8"/>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94" name="Freeform 90"/>
            <p:cNvSpPr>
              <a:spLocks/>
            </p:cNvSpPr>
            <p:nvPr/>
          </p:nvSpPr>
          <p:spPr bwMode="auto">
            <a:xfrm>
              <a:off x="8064500" y="2882900"/>
              <a:ext cx="50800" cy="88900"/>
            </a:xfrm>
            <a:custGeom>
              <a:avLst/>
              <a:gdLst/>
              <a:ahLst/>
              <a:cxnLst>
                <a:cxn ang="0">
                  <a:pos x="16" y="0"/>
                </a:cxn>
                <a:cxn ang="0">
                  <a:pos x="32" y="0"/>
                </a:cxn>
                <a:cxn ang="0">
                  <a:pos x="32" y="56"/>
                </a:cxn>
                <a:cxn ang="0">
                  <a:pos x="0" y="8"/>
                </a:cxn>
                <a:cxn ang="0">
                  <a:pos x="16" y="0"/>
                </a:cxn>
              </a:cxnLst>
              <a:rect l="0" t="0" r="r" b="b"/>
              <a:pathLst>
                <a:path w="32" h="56">
                  <a:moveTo>
                    <a:pt x="16" y="0"/>
                  </a:moveTo>
                  <a:lnTo>
                    <a:pt x="32" y="0"/>
                  </a:lnTo>
                  <a:lnTo>
                    <a:pt x="32" y="56"/>
                  </a:lnTo>
                  <a:lnTo>
                    <a:pt x="0" y="8"/>
                  </a:lnTo>
                  <a:lnTo>
                    <a:pt x="16"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1595" name="Rectangle 91"/>
            <p:cNvSpPr>
              <a:spLocks noChangeArrowheads="1"/>
            </p:cNvSpPr>
            <p:nvPr/>
          </p:nvSpPr>
          <p:spPr bwMode="auto">
            <a:xfrm>
              <a:off x="7899400" y="1778000"/>
              <a:ext cx="12700" cy="1588"/>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96" name="Rectangle 92"/>
            <p:cNvSpPr>
              <a:spLocks noChangeArrowheads="1"/>
            </p:cNvSpPr>
            <p:nvPr/>
          </p:nvSpPr>
          <p:spPr bwMode="auto">
            <a:xfrm>
              <a:off x="8089900" y="2882900"/>
              <a:ext cx="12700" cy="1588"/>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1597" name="Freeform 93"/>
            <p:cNvSpPr>
              <a:spLocks/>
            </p:cNvSpPr>
            <p:nvPr/>
          </p:nvSpPr>
          <p:spPr bwMode="auto">
            <a:xfrm>
              <a:off x="7899400" y="1778000"/>
              <a:ext cx="203200" cy="1104900"/>
            </a:xfrm>
            <a:custGeom>
              <a:avLst/>
              <a:gdLst/>
              <a:ahLst/>
              <a:cxnLst>
                <a:cxn ang="0">
                  <a:pos x="8" y="0"/>
                </a:cxn>
                <a:cxn ang="0">
                  <a:pos x="0" y="0"/>
                </a:cxn>
                <a:cxn ang="0">
                  <a:pos x="120" y="696"/>
                </a:cxn>
                <a:cxn ang="0">
                  <a:pos x="128" y="696"/>
                </a:cxn>
                <a:cxn ang="0">
                  <a:pos x="8" y="0"/>
                </a:cxn>
              </a:cxnLst>
              <a:rect l="0" t="0" r="r" b="b"/>
              <a:pathLst>
                <a:path w="128" h="696">
                  <a:moveTo>
                    <a:pt x="8" y="0"/>
                  </a:moveTo>
                  <a:lnTo>
                    <a:pt x="0" y="0"/>
                  </a:lnTo>
                  <a:lnTo>
                    <a:pt x="120" y="696"/>
                  </a:lnTo>
                  <a:lnTo>
                    <a:pt x="128" y="696"/>
                  </a:lnTo>
                  <a:lnTo>
                    <a:pt x="8" y="0"/>
                  </a:lnTo>
                  <a:close/>
                </a:path>
              </a:pathLst>
            </a:custGeom>
            <a:blipFill dpi="0" rotWithShape="0">
              <a:blip r:embed="rId4"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grpSp>
      <p:sp>
        <p:nvSpPr>
          <p:cNvPr id="21598" name="Rectangle 94"/>
          <p:cNvSpPr>
            <a:spLocks noChangeArrowheads="1"/>
          </p:cNvSpPr>
          <p:nvPr/>
        </p:nvSpPr>
        <p:spPr bwMode="auto">
          <a:xfrm>
            <a:off x="7645400" y="1333500"/>
            <a:ext cx="1066800" cy="444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0000"/>
                </a:solidFill>
                <a:effectLst/>
                <a:latin typeface="Arial"/>
                <a:ea typeface="+mn-ea"/>
                <a:cs typeface="+mn-cs"/>
              </a:rPr>
              <a:t>Knoten</a:t>
            </a:r>
            <a:endParaRPr kumimoji="0" lang="en-US" sz="2400" b="0" i="0" u="none" strike="noStrike" cap="none" normalizeH="0" baseline="0" dirty="0" smtClean="0">
              <a:ln>
                <a:noFill/>
              </a:ln>
              <a:solidFill>
                <a:schemeClr val="tx1"/>
              </a:solidFill>
              <a:effectLst/>
              <a:latin typeface="Arial" pitchFamily="34" charset="0"/>
            </a:endParaRPr>
          </a:p>
        </p:txBody>
      </p:sp>
      <p:sp>
        <p:nvSpPr>
          <p:cNvPr id="21599" name="Rectangle 95"/>
          <p:cNvSpPr>
            <a:spLocks noChangeArrowheads="1"/>
          </p:cNvSpPr>
          <p:nvPr/>
        </p:nvSpPr>
        <p:spPr bwMode="auto">
          <a:xfrm>
            <a:off x="5219700" y="4076700"/>
            <a:ext cx="3149600" cy="444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0000"/>
                </a:solidFill>
                <a:effectLst/>
                <a:latin typeface="Arial"/>
                <a:ea typeface="+mn-ea"/>
                <a:cs typeface="+mn-cs"/>
              </a:rPr>
              <a:t> Tetraeder-Element</a:t>
            </a:r>
            <a:endParaRPr kumimoji="0" lang="en-US" sz="24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Grundkonzept der Konstruktionsanalyse</a:t>
            </a:r>
          </a:p>
        </p:txBody>
      </p:sp>
      <p:sp>
        <p:nvSpPr>
          <p:cNvPr id="22531" name="Rectangle 3"/>
          <p:cNvSpPr>
            <a:spLocks noGrp="1" noChangeArrowheads="1"/>
          </p:cNvSpPr>
          <p:nvPr>
            <p:ph idx="1"/>
          </p:nvPr>
        </p:nvSpPr>
        <p:spPr>
          <a:xfrm>
            <a:off x="201613" y="1296988"/>
            <a:ext cx="8789987" cy="3876675"/>
          </a:xfrm>
        </p:spPr>
        <p:txBody>
          <a:bodyPr/>
          <a:lstStyle/>
          <a:p>
            <a:pPr marL="342900" indent="-342900" algn="l">
              <a:spcBef>
                <a:spcPts val="2000"/>
              </a:spcBef>
              <a:spcAft>
                <a:spcPct val="0"/>
              </a:spcAft>
              <a:buClr>
                <a:srgbClr val="4B575F"/>
              </a:buClr>
              <a:buFont typeface="Wingdings"/>
              <a:buChar char="§"/>
            </a:pPr>
            <a:r>
              <a:rPr lang="de-CH" sz="2400" b="0" i="0">
                <a:solidFill>
                  <a:srgbClr val="4B575F"/>
                </a:solidFill>
                <a:latin typeface="Arial Narrow"/>
                <a:ea typeface="+mn-ea"/>
                <a:cs typeface="+mn-cs"/>
              </a:rPr>
              <a:t>SolidWorks Simulation erstellt die Gleichungen, die das Verhalten der einzelnen Elemente regeln; dabei werden auch die Verbindungen der Elemente untereinander berücksichtigt.</a:t>
            </a:r>
          </a:p>
          <a:p>
            <a:pPr marL="342900" indent="-342900" algn="l">
              <a:spcBef>
                <a:spcPts val="2000"/>
              </a:spcBef>
              <a:spcAft>
                <a:spcPct val="0"/>
              </a:spcAft>
              <a:buClr>
                <a:srgbClr val="4B575F"/>
              </a:buClr>
              <a:buFont typeface="Wingdings"/>
              <a:buChar char="§"/>
            </a:pPr>
            <a:r>
              <a:rPr lang="de-CH" sz="2400" b="0" i="0">
                <a:solidFill>
                  <a:srgbClr val="4B575F"/>
                </a:solidFill>
                <a:latin typeface="Arial Narrow"/>
                <a:ea typeface="+mn-ea"/>
                <a:cs typeface="+mn-cs"/>
              </a:rPr>
              <a:t>Diese Gleichungen setzen die Unbekannten zueinander in Beziehung, wie z. B. Verschiebungen bei der Spannungsanalyse oder Verschiebungen zu bekannten Materialeigenschaften, Lagern und Lasten.</a:t>
            </a:r>
          </a:p>
          <a:p>
            <a:pPr marL="342900" indent="-342900" algn="l">
              <a:spcBef>
                <a:spcPts val="2000"/>
              </a:spcBef>
              <a:spcAft>
                <a:spcPct val="0"/>
              </a:spcAft>
              <a:buClr>
                <a:srgbClr val="4B575F"/>
              </a:buClr>
              <a:buFont typeface="Wingdings"/>
              <a:buChar char="§"/>
            </a:pPr>
            <a:r>
              <a:rPr lang="de-CH" sz="2400" b="0" i="0">
                <a:solidFill>
                  <a:srgbClr val="4B575F"/>
                </a:solidFill>
                <a:latin typeface="Arial Narrow"/>
                <a:ea typeface="+mn-ea"/>
                <a:cs typeface="+mn-cs"/>
              </a:rPr>
              <a:t>Anschließend werden die Gleichungen in einem großen Satz simultaner algebraischer Gleichungen zusammengefügt. In diesem Satz können Hunderttausende oder sogar Millionen von Gleichungen enthalten sein.</a:t>
            </a:r>
            <a:endParaRPr lang="en-US" sz="2000" smtClean="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algn="l">
              <a:spcBef>
                <a:spcPct val="0"/>
              </a:spcBef>
              <a:spcAft>
                <a:spcPct val="0"/>
              </a:spcAft>
              <a:buNone/>
            </a:pPr>
            <a:r>
              <a:rPr lang="en-US" sz="3000" b="1" i="0">
                <a:solidFill>
                  <a:srgbClr val="4B575F"/>
                </a:solidFill>
                <a:latin typeface="Arial Narrow"/>
                <a:ea typeface="+mj-ea"/>
                <a:cs typeface="+mj-cs"/>
              </a:rPr>
              <a:t>Grundkonzept der Konstruktionsanalyse</a:t>
            </a:r>
          </a:p>
        </p:txBody>
      </p:sp>
      <p:sp>
        <p:nvSpPr>
          <p:cNvPr id="23555" name="Rectangle 3"/>
          <p:cNvSpPr>
            <a:spLocks noGrp="1" noChangeArrowheads="1"/>
          </p:cNvSpPr>
          <p:nvPr>
            <p:ph idx="1"/>
          </p:nvPr>
        </p:nvSpPr>
        <p:spPr>
          <a:xfrm>
            <a:off x="201613" y="1508125"/>
            <a:ext cx="6046787" cy="3241675"/>
          </a:xfrm>
        </p:spPr>
        <p:txBody>
          <a:bodyPr/>
          <a:lstStyle/>
          <a:p>
            <a:pPr marL="342900" indent="-342900" algn="l">
              <a:lnSpc>
                <a:spcPct val="85000"/>
              </a:lnSpc>
              <a:spcBef>
                <a:spcPts val="2000"/>
              </a:spcBef>
              <a:spcAft>
                <a:spcPct val="0"/>
              </a:spcAft>
              <a:buClr>
                <a:srgbClr val="4B575F"/>
              </a:buClr>
              <a:buFont typeface="Wingdings"/>
              <a:buChar char="§"/>
            </a:pPr>
            <a:r>
              <a:rPr lang="de-CH" sz="2400" b="0" i="0">
                <a:solidFill>
                  <a:srgbClr val="4B575F"/>
                </a:solidFill>
                <a:latin typeface="Arial Narrow"/>
                <a:ea typeface="+mn-ea"/>
                <a:cs typeface="+mn-cs"/>
              </a:rPr>
              <a:t>Bei der statischen Analyse findet der Solver die Verschiebungen in die X-, Y- und Z-Richtung an den einzelnen Knoten.</a:t>
            </a:r>
          </a:p>
          <a:p>
            <a:pPr marL="342900" indent="-342900" algn="l">
              <a:lnSpc>
                <a:spcPct val="85000"/>
              </a:lnSpc>
              <a:spcBef>
                <a:spcPts val="2000"/>
              </a:spcBef>
              <a:spcAft>
                <a:spcPct val="0"/>
              </a:spcAft>
              <a:buClr>
                <a:srgbClr val="4B575F"/>
              </a:buClr>
              <a:buFont typeface="Wingdings"/>
              <a:buChar char="§"/>
            </a:pPr>
            <a:r>
              <a:rPr lang="de-CH" sz="2400" b="0" i="0">
                <a:solidFill>
                  <a:srgbClr val="4B575F"/>
                </a:solidFill>
                <a:latin typeface="Arial Narrow"/>
                <a:ea typeface="+mn-ea"/>
                <a:cs typeface="+mn-cs"/>
              </a:rPr>
              <a:t>Sobald die Verschiebungen an jedem Knoten jedes einzelnen Elements bekannt sind, kann das Programm die Dehnungen in die verschiedenen Richtungen berechnen. Unter Dehnung versteht man die Änderung der Länge geteilt durch die ursprüngliche Länge.</a:t>
            </a:r>
          </a:p>
        </p:txBody>
      </p:sp>
      <p:sp>
        <p:nvSpPr>
          <p:cNvPr id="11269" name="Rectangle 8"/>
          <p:cNvSpPr>
            <a:spLocks noChangeArrowheads="1"/>
          </p:cNvSpPr>
          <p:nvPr/>
        </p:nvSpPr>
        <p:spPr bwMode="auto">
          <a:xfrm>
            <a:off x="304800" y="5410200"/>
            <a:ext cx="8382000" cy="838200"/>
          </a:xfrm>
          <a:prstGeom prst="rect">
            <a:avLst/>
          </a:prstGeom>
          <a:noFill/>
          <a:ln>
            <a:noFill/>
          </a:ln>
          <a:extLst>
            <a:ext uri="{909E8E84-426E-40DD-AFC4-6F175D3DCCD1}"/>
            <a:ext uri="{91240B29-F687-4F45-9708-019B960494DF}"/>
          </a:extLst>
        </p:spPr>
        <p:txBody>
          <a:bodyPr/>
          <a:lstStyle/>
          <a:p>
            <a:pPr marL="234909" indent="-234909" algn="l">
              <a:lnSpc>
                <a:spcPct val="75000"/>
              </a:lnSpc>
              <a:spcBef>
                <a:spcPts val="2000"/>
              </a:spcBef>
              <a:buFont typeface="Wingdings"/>
              <a:buChar char="§"/>
            </a:pPr>
            <a:r>
              <a:rPr lang="de-CH" sz="2400" b="0" i="0">
                <a:solidFill>
                  <a:schemeClr val="tx1"/>
                </a:solidFill>
                <a:latin typeface="Arial Narrow"/>
                <a:ea typeface="+mn-ea"/>
                <a:cs typeface="+mn-cs"/>
              </a:rPr>
              <a:t>Abschließend werden mit Hilfe von mathematischen Ausdrücken die durch die Dehnungen verursachten Spannungen berechnet.</a:t>
            </a:r>
          </a:p>
        </p:txBody>
      </p:sp>
      <p:sp>
        <p:nvSpPr>
          <p:cNvPr id="23559" name="AutoShape 7"/>
          <p:cNvSpPr>
            <a:spLocks noChangeAspect="1" noChangeArrowheads="1" noTextEdit="1"/>
          </p:cNvSpPr>
          <p:nvPr/>
        </p:nvSpPr>
        <p:spPr bwMode="auto">
          <a:xfrm>
            <a:off x="6096000" y="1371600"/>
            <a:ext cx="2187575" cy="3381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89" name="Rectangle 37"/>
          <p:cNvSpPr>
            <a:spLocks noChangeArrowheads="1"/>
          </p:cNvSpPr>
          <p:nvPr/>
        </p:nvSpPr>
        <p:spPr bwMode="auto">
          <a:xfrm>
            <a:off x="7697788" y="1778000"/>
            <a:ext cx="684212" cy="36933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l">
              <a:buNone/>
            </a:pPr>
            <a:r>
              <a:rPr lang="de-CH" sz="2400" b="0" i="0" u="none" strike="noStrike" cap="none" baseline="0">
                <a:ln>
                  <a:noFill/>
                </a:ln>
                <a:solidFill>
                  <a:srgbClr val="000000"/>
                </a:solidFill>
                <a:effectLst/>
                <a:latin typeface="Symbol"/>
                <a:ea typeface="+mn-ea"/>
                <a:cs typeface="+mn-cs"/>
              </a:rPr>
              <a:t>d</a:t>
            </a:r>
            <a:r>
              <a:rPr lang="de-CH" sz="2400" b="1" i="0">
                <a:solidFill>
                  <a:srgbClr val="000000"/>
                </a:solidFill>
                <a:latin typeface="Arial"/>
                <a:ea typeface="+mn-ea"/>
                <a:cs typeface="+mn-cs"/>
              </a:rPr>
              <a:t>L</a:t>
            </a:r>
            <a:endParaRPr kumimoji="0" lang="en-US" sz="2400" b="0" i="0" u="none" strike="noStrike" cap="none" normalizeH="0" baseline="0" dirty="0" smtClean="0">
              <a:ln>
                <a:noFill/>
              </a:ln>
              <a:solidFill>
                <a:schemeClr val="tx1"/>
              </a:solidFill>
              <a:effectLst/>
              <a:latin typeface="Arial" pitchFamily="34" charset="0"/>
            </a:endParaRPr>
          </a:p>
        </p:txBody>
      </p:sp>
      <p:grpSp>
        <p:nvGrpSpPr>
          <p:cNvPr id="66" name="Group 65"/>
          <p:cNvGrpSpPr/>
          <p:nvPr/>
        </p:nvGrpSpPr>
        <p:grpSpPr>
          <a:xfrm>
            <a:off x="6350000" y="1447800"/>
            <a:ext cx="1311276" cy="2847975"/>
            <a:chOff x="6350000" y="1447800"/>
            <a:chExt cx="1311276" cy="2847975"/>
          </a:xfrm>
        </p:grpSpPr>
        <p:sp>
          <p:nvSpPr>
            <p:cNvPr id="23561" name="Rectangle 9"/>
            <p:cNvSpPr>
              <a:spLocks noChangeArrowheads="1"/>
            </p:cNvSpPr>
            <p:nvPr/>
          </p:nvSpPr>
          <p:spPr bwMode="auto">
            <a:xfrm>
              <a:off x="6745288" y="1879600"/>
              <a:ext cx="127000" cy="2390775"/>
            </a:xfrm>
            <a:prstGeom prst="rect">
              <a:avLst/>
            </a:prstGeom>
            <a:blipFill dpi="0" rotWithShape="0">
              <a:blip r:embed="rId2"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2" name="Rectangle 10"/>
            <p:cNvSpPr>
              <a:spLocks noChangeArrowheads="1"/>
            </p:cNvSpPr>
            <p:nvPr/>
          </p:nvSpPr>
          <p:spPr bwMode="auto">
            <a:xfrm>
              <a:off x="6745288" y="1879600"/>
              <a:ext cx="1397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3" name="Rectangle 11"/>
            <p:cNvSpPr>
              <a:spLocks noChangeArrowheads="1"/>
            </p:cNvSpPr>
            <p:nvPr/>
          </p:nvSpPr>
          <p:spPr bwMode="auto">
            <a:xfrm>
              <a:off x="6872288" y="1879600"/>
              <a:ext cx="12700" cy="2403475"/>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4" name="Rectangle 12"/>
            <p:cNvSpPr>
              <a:spLocks noChangeArrowheads="1"/>
            </p:cNvSpPr>
            <p:nvPr/>
          </p:nvSpPr>
          <p:spPr bwMode="auto">
            <a:xfrm>
              <a:off x="6745288" y="4270375"/>
              <a:ext cx="1270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5" name="Rectangle 13"/>
            <p:cNvSpPr>
              <a:spLocks noChangeArrowheads="1"/>
            </p:cNvSpPr>
            <p:nvPr/>
          </p:nvSpPr>
          <p:spPr bwMode="auto">
            <a:xfrm>
              <a:off x="6745288" y="1879600"/>
              <a:ext cx="12700" cy="2390775"/>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6" name="Rectangle 14"/>
            <p:cNvSpPr>
              <a:spLocks noChangeArrowheads="1"/>
            </p:cNvSpPr>
            <p:nvPr/>
          </p:nvSpPr>
          <p:spPr bwMode="auto">
            <a:xfrm>
              <a:off x="7138988" y="2082800"/>
              <a:ext cx="114300" cy="2187575"/>
            </a:xfrm>
            <a:prstGeom prst="rect">
              <a:avLst/>
            </a:prstGeom>
            <a:blipFill dpi="0" rotWithShape="0">
              <a:blip r:embed="rId4"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7" name="Rectangle 15"/>
            <p:cNvSpPr>
              <a:spLocks noChangeArrowheads="1"/>
            </p:cNvSpPr>
            <p:nvPr/>
          </p:nvSpPr>
          <p:spPr bwMode="auto">
            <a:xfrm>
              <a:off x="7138988" y="2082800"/>
              <a:ext cx="1270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8" name="Rectangle 16"/>
            <p:cNvSpPr>
              <a:spLocks noChangeArrowheads="1"/>
            </p:cNvSpPr>
            <p:nvPr/>
          </p:nvSpPr>
          <p:spPr bwMode="auto">
            <a:xfrm>
              <a:off x="7253288" y="2082800"/>
              <a:ext cx="12700" cy="2200275"/>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69" name="Rectangle 17"/>
            <p:cNvSpPr>
              <a:spLocks noChangeArrowheads="1"/>
            </p:cNvSpPr>
            <p:nvPr/>
          </p:nvSpPr>
          <p:spPr bwMode="auto">
            <a:xfrm>
              <a:off x="7138988" y="4270375"/>
              <a:ext cx="1143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0" name="Rectangle 18"/>
            <p:cNvSpPr>
              <a:spLocks noChangeArrowheads="1"/>
            </p:cNvSpPr>
            <p:nvPr/>
          </p:nvSpPr>
          <p:spPr bwMode="auto">
            <a:xfrm>
              <a:off x="7138988" y="2082800"/>
              <a:ext cx="12700" cy="2187575"/>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1" name="Rectangle 19"/>
            <p:cNvSpPr>
              <a:spLocks noChangeArrowheads="1"/>
            </p:cNvSpPr>
            <p:nvPr/>
          </p:nvSpPr>
          <p:spPr bwMode="auto">
            <a:xfrm>
              <a:off x="6935788" y="18923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2" name="Rectangle 20"/>
            <p:cNvSpPr>
              <a:spLocks noChangeArrowheads="1"/>
            </p:cNvSpPr>
            <p:nvPr/>
          </p:nvSpPr>
          <p:spPr bwMode="auto">
            <a:xfrm>
              <a:off x="7634288" y="18923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3" name="Rectangle 21"/>
            <p:cNvSpPr>
              <a:spLocks noChangeArrowheads="1"/>
            </p:cNvSpPr>
            <p:nvPr/>
          </p:nvSpPr>
          <p:spPr bwMode="auto">
            <a:xfrm>
              <a:off x="6935788" y="1892300"/>
              <a:ext cx="6985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4" name="Rectangle 22"/>
            <p:cNvSpPr>
              <a:spLocks noChangeArrowheads="1"/>
            </p:cNvSpPr>
            <p:nvPr/>
          </p:nvSpPr>
          <p:spPr bwMode="auto">
            <a:xfrm>
              <a:off x="7329488" y="20828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5" name="Rectangle 23"/>
            <p:cNvSpPr>
              <a:spLocks noChangeArrowheads="1"/>
            </p:cNvSpPr>
            <p:nvPr/>
          </p:nvSpPr>
          <p:spPr bwMode="auto">
            <a:xfrm>
              <a:off x="7659688" y="20828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6" name="Rectangle 24"/>
            <p:cNvSpPr>
              <a:spLocks noChangeArrowheads="1"/>
            </p:cNvSpPr>
            <p:nvPr/>
          </p:nvSpPr>
          <p:spPr bwMode="auto">
            <a:xfrm>
              <a:off x="7329488" y="2082800"/>
              <a:ext cx="3302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77" name="Freeform 25"/>
            <p:cNvSpPr>
              <a:spLocks/>
            </p:cNvSpPr>
            <p:nvPr/>
          </p:nvSpPr>
          <p:spPr bwMode="auto">
            <a:xfrm>
              <a:off x="7494588" y="1739900"/>
              <a:ext cx="76200" cy="127000"/>
            </a:xfrm>
            <a:custGeom>
              <a:avLst/>
              <a:gdLst/>
              <a:ahLst/>
              <a:cxnLst>
                <a:cxn ang="0">
                  <a:pos x="32" y="0"/>
                </a:cxn>
                <a:cxn ang="0">
                  <a:pos x="48" y="0"/>
                </a:cxn>
                <a:cxn ang="0">
                  <a:pos x="48" y="0"/>
                </a:cxn>
                <a:cxn ang="0">
                  <a:pos x="48" y="0"/>
                </a:cxn>
                <a:cxn ang="0">
                  <a:pos x="32" y="80"/>
                </a:cxn>
                <a:cxn ang="0">
                  <a:pos x="24" y="80"/>
                </a:cxn>
                <a:cxn ang="0">
                  <a:pos x="24" y="80"/>
                </a:cxn>
                <a:cxn ang="0">
                  <a:pos x="0" y="0"/>
                </a:cxn>
                <a:cxn ang="0">
                  <a:pos x="0" y="0"/>
                </a:cxn>
                <a:cxn ang="0">
                  <a:pos x="8" y="0"/>
                </a:cxn>
                <a:cxn ang="0">
                  <a:pos x="8" y="0"/>
                </a:cxn>
                <a:cxn ang="0">
                  <a:pos x="32" y="80"/>
                </a:cxn>
                <a:cxn ang="0">
                  <a:pos x="32" y="80"/>
                </a:cxn>
                <a:cxn ang="0">
                  <a:pos x="24" y="80"/>
                </a:cxn>
                <a:cxn ang="0">
                  <a:pos x="40" y="0"/>
                </a:cxn>
                <a:cxn ang="0">
                  <a:pos x="48" y="0"/>
                </a:cxn>
                <a:cxn ang="0">
                  <a:pos x="48" y="8"/>
                </a:cxn>
                <a:cxn ang="0">
                  <a:pos x="32" y="8"/>
                </a:cxn>
                <a:cxn ang="0">
                  <a:pos x="32" y="0"/>
                </a:cxn>
              </a:cxnLst>
              <a:rect l="0" t="0" r="r" b="b"/>
              <a:pathLst>
                <a:path w="48" h="80">
                  <a:moveTo>
                    <a:pt x="32" y="0"/>
                  </a:moveTo>
                  <a:lnTo>
                    <a:pt x="48" y="0"/>
                  </a:lnTo>
                  <a:lnTo>
                    <a:pt x="48" y="0"/>
                  </a:lnTo>
                  <a:lnTo>
                    <a:pt x="48" y="0"/>
                  </a:lnTo>
                  <a:lnTo>
                    <a:pt x="32" y="80"/>
                  </a:lnTo>
                  <a:lnTo>
                    <a:pt x="24" y="80"/>
                  </a:lnTo>
                  <a:lnTo>
                    <a:pt x="24" y="80"/>
                  </a:lnTo>
                  <a:lnTo>
                    <a:pt x="0" y="0"/>
                  </a:lnTo>
                  <a:lnTo>
                    <a:pt x="0" y="0"/>
                  </a:lnTo>
                  <a:lnTo>
                    <a:pt x="8" y="0"/>
                  </a:lnTo>
                  <a:lnTo>
                    <a:pt x="8" y="0"/>
                  </a:lnTo>
                  <a:lnTo>
                    <a:pt x="32" y="80"/>
                  </a:lnTo>
                  <a:lnTo>
                    <a:pt x="32" y="80"/>
                  </a:lnTo>
                  <a:lnTo>
                    <a:pt x="24" y="80"/>
                  </a:lnTo>
                  <a:lnTo>
                    <a:pt x="40" y="0"/>
                  </a:lnTo>
                  <a:lnTo>
                    <a:pt x="48" y="0"/>
                  </a:lnTo>
                  <a:lnTo>
                    <a:pt x="48" y="8"/>
                  </a:lnTo>
                  <a:lnTo>
                    <a:pt x="32" y="8"/>
                  </a:lnTo>
                  <a:lnTo>
                    <a:pt x="32"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78" name="Freeform 26"/>
            <p:cNvSpPr>
              <a:spLocks/>
            </p:cNvSpPr>
            <p:nvPr/>
          </p:nvSpPr>
          <p:spPr bwMode="auto">
            <a:xfrm>
              <a:off x="7507288" y="1739900"/>
              <a:ext cx="38100" cy="12700"/>
            </a:xfrm>
            <a:custGeom>
              <a:avLst/>
              <a:gdLst/>
              <a:ahLst/>
              <a:cxnLst>
                <a:cxn ang="0">
                  <a:pos x="0" y="0"/>
                </a:cxn>
                <a:cxn ang="0">
                  <a:pos x="24" y="0"/>
                </a:cxn>
                <a:cxn ang="0">
                  <a:pos x="24" y="8"/>
                </a:cxn>
                <a:cxn ang="0">
                  <a:pos x="24" y="8"/>
                </a:cxn>
                <a:cxn ang="0">
                  <a:pos x="24" y="8"/>
                </a:cxn>
                <a:cxn ang="0">
                  <a:pos x="0" y="8"/>
                </a:cxn>
                <a:cxn ang="0">
                  <a:pos x="0" y="0"/>
                </a:cxn>
              </a:cxnLst>
              <a:rect l="0" t="0" r="r" b="b"/>
              <a:pathLst>
                <a:path w="24" h="8">
                  <a:moveTo>
                    <a:pt x="0" y="0"/>
                  </a:moveTo>
                  <a:lnTo>
                    <a:pt x="24" y="0"/>
                  </a:lnTo>
                  <a:lnTo>
                    <a:pt x="24" y="8"/>
                  </a:lnTo>
                  <a:lnTo>
                    <a:pt x="24" y="8"/>
                  </a:lnTo>
                  <a:lnTo>
                    <a:pt x="24" y="8"/>
                  </a:lnTo>
                  <a:lnTo>
                    <a:pt x="0" y="8"/>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79" name="Freeform 27"/>
            <p:cNvSpPr>
              <a:spLocks/>
            </p:cNvSpPr>
            <p:nvPr/>
          </p:nvSpPr>
          <p:spPr bwMode="auto">
            <a:xfrm>
              <a:off x="7507288" y="1739900"/>
              <a:ext cx="63500" cy="127000"/>
            </a:xfrm>
            <a:custGeom>
              <a:avLst/>
              <a:gdLst/>
              <a:ahLst/>
              <a:cxnLst>
                <a:cxn ang="0">
                  <a:pos x="24" y="0"/>
                </a:cxn>
                <a:cxn ang="0">
                  <a:pos x="40" y="0"/>
                </a:cxn>
                <a:cxn ang="0">
                  <a:pos x="24" y="80"/>
                </a:cxn>
                <a:cxn ang="0">
                  <a:pos x="0" y="0"/>
                </a:cxn>
                <a:cxn ang="0">
                  <a:pos x="24" y="0"/>
                </a:cxn>
              </a:cxnLst>
              <a:rect l="0" t="0" r="r" b="b"/>
              <a:pathLst>
                <a:path w="40" h="80">
                  <a:moveTo>
                    <a:pt x="24" y="0"/>
                  </a:moveTo>
                  <a:lnTo>
                    <a:pt x="40" y="0"/>
                  </a:lnTo>
                  <a:lnTo>
                    <a:pt x="24" y="80"/>
                  </a:lnTo>
                  <a:lnTo>
                    <a:pt x="0" y="0"/>
                  </a:lnTo>
                  <a:lnTo>
                    <a:pt x="24"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80" name="Rectangle 28"/>
            <p:cNvSpPr>
              <a:spLocks noChangeArrowheads="1"/>
            </p:cNvSpPr>
            <p:nvPr/>
          </p:nvSpPr>
          <p:spPr bwMode="auto">
            <a:xfrm>
              <a:off x="7545388" y="1739900"/>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81" name="Rectangle 29"/>
            <p:cNvSpPr>
              <a:spLocks noChangeArrowheads="1"/>
            </p:cNvSpPr>
            <p:nvPr/>
          </p:nvSpPr>
          <p:spPr bwMode="auto">
            <a:xfrm>
              <a:off x="7545388" y="1625600"/>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82" name="Rectangle 30"/>
            <p:cNvSpPr>
              <a:spLocks noChangeArrowheads="1"/>
            </p:cNvSpPr>
            <p:nvPr/>
          </p:nvSpPr>
          <p:spPr bwMode="auto">
            <a:xfrm>
              <a:off x="7545388" y="1625600"/>
              <a:ext cx="12700" cy="1143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83" name="Freeform 31"/>
            <p:cNvSpPr>
              <a:spLocks/>
            </p:cNvSpPr>
            <p:nvPr/>
          </p:nvSpPr>
          <p:spPr bwMode="auto">
            <a:xfrm>
              <a:off x="7507288" y="2108200"/>
              <a:ext cx="76200" cy="115888"/>
            </a:xfrm>
            <a:custGeom>
              <a:avLst/>
              <a:gdLst/>
              <a:ahLst/>
              <a:cxnLst>
                <a:cxn ang="0">
                  <a:pos x="24" y="73"/>
                </a:cxn>
                <a:cxn ang="0">
                  <a:pos x="0" y="73"/>
                </a:cxn>
                <a:cxn ang="0">
                  <a:pos x="0" y="73"/>
                </a:cxn>
                <a:cxn ang="0">
                  <a:pos x="0" y="73"/>
                </a:cxn>
                <a:cxn ang="0">
                  <a:pos x="24" y="0"/>
                </a:cxn>
                <a:cxn ang="0">
                  <a:pos x="32" y="0"/>
                </a:cxn>
                <a:cxn ang="0">
                  <a:pos x="32" y="0"/>
                </a:cxn>
                <a:cxn ang="0">
                  <a:pos x="48" y="73"/>
                </a:cxn>
                <a:cxn ang="0">
                  <a:pos x="48" y="73"/>
                </a:cxn>
                <a:cxn ang="0">
                  <a:pos x="40" y="73"/>
                </a:cxn>
                <a:cxn ang="0">
                  <a:pos x="40" y="73"/>
                </a:cxn>
                <a:cxn ang="0">
                  <a:pos x="24" y="0"/>
                </a:cxn>
                <a:cxn ang="0">
                  <a:pos x="32" y="0"/>
                </a:cxn>
                <a:cxn ang="0">
                  <a:pos x="32" y="0"/>
                </a:cxn>
                <a:cxn ang="0">
                  <a:pos x="8" y="73"/>
                </a:cxn>
                <a:cxn ang="0">
                  <a:pos x="0" y="73"/>
                </a:cxn>
                <a:cxn ang="0">
                  <a:pos x="0" y="64"/>
                </a:cxn>
                <a:cxn ang="0">
                  <a:pos x="24" y="64"/>
                </a:cxn>
                <a:cxn ang="0">
                  <a:pos x="24" y="73"/>
                </a:cxn>
              </a:cxnLst>
              <a:rect l="0" t="0" r="r" b="b"/>
              <a:pathLst>
                <a:path w="48" h="73">
                  <a:moveTo>
                    <a:pt x="24" y="73"/>
                  </a:moveTo>
                  <a:lnTo>
                    <a:pt x="0" y="73"/>
                  </a:lnTo>
                  <a:lnTo>
                    <a:pt x="0" y="73"/>
                  </a:lnTo>
                  <a:lnTo>
                    <a:pt x="0" y="73"/>
                  </a:lnTo>
                  <a:lnTo>
                    <a:pt x="24" y="0"/>
                  </a:lnTo>
                  <a:lnTo>
                    <a:pt x="32" y="0"/>
                  </a:lnTo>
                  <a:lnTo>
                    <a:pt x="32" y="0"/>
                  </a:lnTo>
                  <a:lnTo>
                    <a:pt x="48" y="73"/>
                  </a:lnTo>
                  <a:lnTo>
                    <a:pt x="48" y="73"/>
                  </a:lnTo>
                  <a:lnTo>
                    <a:pt x="40" y="73"/>
                  </a:lnTo>
                  <a:lnTo>
                    <a:pt x="40" y="73"/>
                  </a:lnTo>
                  <a:lnTo>
                    <a:pt x="24" y="0"/>
                  </a:lnTo>
                  <a:lnTo>
                    <a:pt x="32" y="0"/>
                  </a:lnTo>
                  <a:lnTo>
                    <a:pt x="32" y="0"/>
                  </a:lnTo>
                  <a:lnTo>
                    <a:pt x="8" y="73"/>
                  </a:lnTo>
                  <a:lnTo>
                    <a:pt x="0" y="73"/>
                  </a:lnTo>
                  <a:lnTo>
                    <a:pt x="0" y="64"/>
                  </a:lnTo>
                  <a:lnTo>
                    <a:pt x="24" y="64"/>
                  </a:lnTo>
                  <a:lnTo>
                    <a:pt x="24" y="73"/>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84" name="Freeform 32"/>
            <p:cNvSpPr>
              <a:spLocks/>
            </p:cNvSpPr>
            <p:nvPr/>
          </p:nvSpPr>
          <p:spPr bwMode="auto">
            <a:xfrm>
              <a:off x="7545388" y="2209800"/>
              <a:ext cx="25400" cy="14288"/>
            </a:xfrm>
            <a:custGeom>
              <a:avLst/>
              <a:gdLst/>
              <a:ahLst/>
              <a:cxnLst>
                <a:cxn ang="0">
                  <a:pos x="16" y="9"/>
                </a:cxn>
                <a:cxn ang="0">
                  <a:pos x="0" y="9"/>
                </a:cxn>
                <a:cxn ang="0">
                  <a:pos x="0" y="0"/>
                </a:cxn>
                <a:cxn ang="0">
                  <a:pos x="0" y="0"/>
                </a:cxn>
                <a:cxn ang="0">
                  <a:pos x="0" y="0"/>
                </a:cxn>
                <a:cxn ang="0">
                  <a:pos x="16" y="0"/>
                </a:cxn>
                <a:cxn ang="0">
                  <a:pos x="16" y="9"/>
                </a:cxn>
              </a:cxnLst>
              <a:rect l="0" t="0" r="r" b="b"/>
              <a:pathLst>
                <a:path w="16" h="9">
                  <a:moveTo>
                    <a:pt x="16" y="9"/>
                  </a:moveTo>
                  <a:lnTo>
                    <a:pt x="0" y="9"/>
                  </a:lnTo>
                  <a:lnTo>
                    <a:pt x="0" y="0"/>
                  </a:lnTo>
                  <a:lnTo>
                    <a:pt x="0" y="0"/>
                  </a:lnTo>
                  <a:lnTo>
                    <a:pt x="0" y="0"/>
                  </a:lnTo>
                  <a:lnTo>
                    <a:pt x="16" y="0"/>
                  </a:lnTo>
                  <a:lnTo>
                    <a:pt x="16" y="9"/>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85" name="Freeform 33"/>
            <p:cNvSpPr>
              <a:spLocks/>
            </p:cNvSpPr>
            <p:nvPr/>
          </p:nvSpPr>
          <p:spPr bwMode="auto">
            <a:xfrm>
              <a:off x="7507288" y="2108200"/>
              <a:ext cx="63500" cy="115888"/>
            </a:xfrm>
            <a:custGeom>
              <a:avLst/>
              <a:gdLst/>
              <a:ahLst/>
              <a:cxnLst>
                <a:cxn ang="0">
                  <a:pos x="24" y="73"/>
                </a:cxn>
                <a:cxn ang="0">
                  <a:pos x="0" y="73"/>
                </a:cxn>
                <a:cxn ang="0">
                  <a:pos x="24" y="0"/>
                </a:cxn>
                <a:cxn ang="0">
                  <a:pos x="40" y="73"/>
                </a:cxn>
                <a:cxn ang="0">
                  <a:pos x="24" y="73"/>
                </a:cxn>
              </a:cxnLst>
              <a:rect l="0" t="0" r="r" b="b"/>
              <a:pathLst>
                <a:path w="40" h="73">
                  <a:moveTo>
                    <a:pt x="24" y="73"/>
                  </a:moveTo>
                  <a:lnTo>
                    <a:pt x="0" y="73"/>
                  </a:lnTo>
                  <a:lnTo>
                    <a:pt x="24" y="0"/>
                  </a:lnTo>
                  <a:lnTo>
                    <a:pt x="40" y="73"/>
                  </a:lnTo>
                  <a:lnTo>
                    <a:pt x="24" y="73"/>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86" name="Rectangle 34"/>
            <p:cNvSpPr>
              <a:spLocks noChangeArrowheads="1"/>
            </p:cNvSpPr>
            <p:nvPr/>
          </p:nvSpPr>
          <p:spPr bwMode="auto">
            <a:xfrm>
              <a:off x="7545388" y="2236788"/>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87" name="Rectangle 35"/>
            <p:cNvSpPr>
              <a:spLocks noChangeArrowheads="1"/>
            </p:cNvSpPr>
            <p:nvPr/>
          </p:nvSpPr>
          <p:spPr bwMode="auto">
            <a:xfrm>
              <a:off x="7545388" y="2427288"/>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88" name="Rectangle 36"/>
            <p:cNvSpPr>
              <a:spLocks noChangeArrowheads="1"/>
            </p:cNvSpPr>
            <p:nvPr/>
          </p:nvSpPr>
          <p:spPr bwMode="auto">
            <a:xfrm>
              <a:off x="7545388" y="2236788"/>
              <a:ext cx="12700" cy="1905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91" name="Rectangle 39"/>
            <p:cNvSpPr>
              <a:spLocks noChangeArrowheads="1"/>
            </p:cNvSpPr>
            <p:nvPr/>
          </p:nvSpPr>
          <p:spPr bwMode="auto">
            <a:xfrm>
              <a:off x="6426200" y="4283075"/>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92" name="Rectangle 40"/>
            <p:cNvSpPr>
              <a:spLocks noChangeArrowheads="1"/>
            </p:cNvSpPr>
            <p:nvPr/>
          </p:nvSpPr>
          <p:spPr bwMode="auto">
            <a:xfrm>
              <a:off x="7608888" y="4283075"/>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93" name="Rectangle 41"/>
            <p:cNvSpPr>
              <a:spLocks noChangeArrowheads="1"/>
            </p:cNvSpPr>
            <p:nvPr/>
          </p:nvSpPr>
          <p:spPr bwMode="auto">
            <a:xfrm>
              <a:off x="6426200" y="4283075"/>
              <a:ext cx="11826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94" name="Freeform 42"/>
            <p:cNvSpPr>
              <a:spLocks/>
            </p:cNvSpPr>
            <p:nvPr/>
          </p:nvSpPr>
          <p:spPr bwMode="auto">
            <a:xfrm>
              <a:off x="6770688" y="1714500"/>
              <a:ext cx="76200" cy="114300"/>
            </a:xfrm>
            <a:custGeom>
              <a:avLst/>
              <a:gdLst/>
              <a:ahLst/>
              <a:cxnLst>
                <a:cxn ang="0">
                  <a:pos x="24" y="0"/>
                </a:cxn>
                <a:cxn ang="0">
                  <a:pos x="48" y="0"/>
                </a:cxn>
                <a:cxn ang="0">
                  <a:pos x="48" y="0"/>
                </a:cxn>
                <a:cxn ang="0">
                  <a:pos x="48" y="0"/>
                </a:cxn>
                <a:cxn ang="0">
                  <a:pos x="24" y="72"/>
                </a:cxn>
                <a:cxn ang="0">
                  <a:pos x="16" y="72"/>
                </a:cxn>
                <a:cxn ang="0">
                  <a:pos x="16" y="72"/>
                </a:cxn>
                <a:cxn ang="0">
                  <a:pos x="0" y="0"/>
                </a:cxn>
                <a:cxn ang="0">
                  <a:pos x="0" y="0"/>
                </a:cxn>
                <a:cxn ang="0">
                  <a:pos x="8" y="0"/>
                </a:cxn>
                <a:cxn ang="0">
                  <a:pos x="8" y="0"/>
                </a:cxn>
                <a:cxn ang="0">
                  <a:pos x="24" y="72"/>
                </a:cxn>
                <a:cxn ang="0">
                  <a:pos x="16" y="72"/>
                </a:cxn>
                <a:cxn ang="0">
                  <a:pos x="16" y="72"/>
                </a:cxn>
                <a:cxn ang="0">
                  <a:pos x="40" y="0"/>
                </a:cxn>
                <a:cxn ang="0">
                  <a:pos x="48" y="0"/>
                </a:cxn>
                <a:cxn ang="0">
                  <a:pos x="48" y="8"/>
                </a:cxn>
                <a:cxn ang="0">
                  <a:pos x="24" y="8"/>
                </a:cxn>
                <a:cxn ang="0">
                  <a:pos x="24" y="0"/>
                </a:cxn>
              </a:cxnLst>
              <a:rect l="0" t="0" r="r" b="b"/>
              <a:pathLst>
                <a:path w="48" h="72">
                  <a:moveTo>
                    <a:pt x="24" y="0"/>
                  </a:moveTo>
                  <a:lnTo>
                    <a:pt x="48" y="0"/>
                  </a:lnTo>
                  <a:lnTo>
                    <a:pt x="48" y="0"/>
                  </a:lnTo>
                  <a:lnTo>
                    <a:pt x="48" y="0"/>
                  </a:lnTo>
                  <a:lnTo>
                    <a:pt x="24" y="72"/>
                  </a:lnTo>
                  <a:lnTo>
                    <a:pt x="16" y="72"/>
                  </a:lnTo>
                  <a:lnTo>
                    <a:pt x="16" y="72"/>
                  </a:lnTo>
                  <a:lnTo>
                    <a:pt x="0" y="0"/>
                  </a:lnTo>
                  <a:lnTo>
                    <a:pt x="0" y="0"/>
                  </a:lnTo>
                  <a:lnTo>
                    <a:pt x="8" y="0"/>
                  </a:lnTo>
                  <a:lnTo>
                    <a:pt x="8" y="0"/>
                  </a:lnTo>
                  <a:lnTo>
                    <a:pt x="24" y="72"/>
                  </a:lnTo>
                  <a:lnTo>
                    <a:pt x="16" y="72"/>
                  </a:lnTo>
                  <a:lnTo>
                    <a:pt x="16" y="72"/>
                  </a:lnTo>
                  <a:lnTo>
                    <a:pt x="40" y="0"/>
                  </a:lnTo>
                  <a:lnTo>
                    <a:pt x="48" y="0"/>
                  </a:lnTo>
                  <a:lnTo>
                    <a:pt x="48" y="8"/>
                  </a:lnTo>
                  <a:lnTo>
                    <a:pt x="24" y="8"/>
                  </a:lnTo>
                  <a:lnTo>
                    <a:pt x="24"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95" name="Freeform 43"/>
            <p:cNvSpPr>
              <a:spLocks/>
            </p:cNvSpPr>
            <p:nvPr/>
          </p:nvSpPr>
          <p:spPr bwMode="auto">
            <a:xfrm>
              <a:off x="6783388" y="1714500"/>
              <a:ext cx="25400" cy="12700"/>
            </a:xfrm>
            <a:custGeom>
              <a:avLst/>
              <a:gdLst/>
              <a:ahLst/>
              <a:cxnLst>
                <a:cxn ang="0">
                  <a:pos x="0" y="0"/>
                </a:cxn>
                <a:cxn ang="0">
                  <a:pos x="16" y="0"/>
                </a:cxn>
                <a:cxn ang="0">
                  <a:pos x="16" y="8"/>
                </a:cxn>
                <a:cxn ang="0">
                  <a:pos x="16" y="8"/>
                </a:cxn>
                <a:cxn ang="0">
                  <a:pos x="16" y="8"/>
                </a:cxn>
                <a:cxn ang="0">
                  <a:pos x="0" y="8"/>
                </a:cxn>
                <a:cxn ang="0">
                  <a:pos x="0" y="0"/>
                </a:cxn>
              </a:cxnLst>
              <a:rect l="0" t="0" r="r" b="b"/>
              <a:pathLst>
                <a:path w="16" h="8">
                  <a:moveTo>
                    <a:pt x="0" y="0"/>
                  </a:moveTo>
                  <a:lnTo>
                    <a:pt x="16" y="0"/>
                  </a:lnTo>
                  <a:lnTo>
                    <a:pt x="16" y="8"/>
                  </a:lnTo>
                  <a:lnTo>
                    <a:pt x="16" y="8"/>
                  </a:lnTo>
                  <a:lnTo>
                    <a:pt x="16" y="8"/>
                  </a:lnTo>
                  <a:lnTo>
                    <a:pt x="0" y="8"/>
                  </a:lnTo>
                  <a:lnTo>
                    <a:pt x="0"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96" name="Freeform 44"/>
            <p:cNvSpPr>
              <a:spLocks/>
            </p:cNvSpPr>
            <p:nvPr/>
          </p:nvSpPr>
          <p:spPr bwMode="auto">
            <a:xfrm>
              <a:off x="6783388" y="1714500"/>
              <a:ext cx="63500" cy="114300"/>
            </a:xfrm>
            <a:custGeom>
              <a:avLst/>
              <a:gdLst/>
              <a:ahLst/>
              <a:cxnLst>
                <a:cxn ang="0">
                  <a:pos x="16" y="0"/>
                </a:cxn>
                <a:cxn ang="0">
                  <a:pos x="40" y="0"/>
                </a:cxn>
                <a:cxn ang="0">
                  <a:pos x="16" y="72"/>
                </a:cxn>
                <a:cxn ang="0">
                  <a:pos x="0" y="0"/>
                </a:cxn>
                <a:cxn ang="0">
                  <a:pos x="16" y="0"/>
                </a:cxn>
              </a:cxnLst>
              <a:rect l="0" t="0" r="r" b="b"/>
              <a:pathLst>
                <a:path w="40" h="72">
                  <a:moveTo>
                    <a:pt x="16" y="0"/>
                  </a:moveTo>
                  <a:lnTo>
                    <a:pt x="40" y="0"/>
                  </a:lnTo>
                  <a:lnTo>
                    <a:pt x="16" y="72"/>
                  </a:lnTo>
                  <a:lnTo>
                    <a:pt x="0" y="0"/>
                  </a:lnTo>
                  <a:lnTo>
                    <a:pt x="16" y="0"/>
                  </a:lnTo>
                  <a:close/>
                </a:path>
              </a:pathLst>
            </a:custGeom>
            <a:blipFill dpi="0" rotWithShape="0">
              <a:blip r:embed="rId5"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597" name="Rectangle 45"/>
            <p:cNvSpPr>
              <a:spLocks noChangeArrowheads="1"/>
            </p:cNvSpPr>
            <p:nvPr/>
          </p:nvSpPr>
          <p:spPr bwMode="auto">
            <a:xfrm>
              <a:off x="6808788" y="1701800"/>
              <a:ext cx="12700" cy="1588"/>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98" name="Rectangle 46"/>
            <p:cNvSpPr>
              <a:spLocks noChangeArrowheads="1"/>
            </p:cNvSpPr>
            <p:nvPr/>
          </p:nvSpPr>
          <p:spPr bwMode="auto">
            <a:xfrm>
              <a:off x="6808788" y="1447800"/>
              <a:ext cx="12700" cy="1588"/>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599" name="Rectangle 47"/>
            <p:cNvSpPr>
              <a:spLocks noChangeArrowheads="1"/>
            </p:cNvSpPr>
            <p:nvPr/>
          </p:nvSpPr>
          <p:spPr bwMode="auto">
            <a:xfrm>
              <a:off x="6808788" y="1447800"/>
              <a:ext cx="12700" cy="254000"/>
            </a:xfrm>
            <a:prstGeom prst="rect">
              <a:avLst/>
            </a:prstGeom>
            <a:blipFill dpi="0" rotWithShape="0">
              <a:blip r:embed="rId5"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0" name="Rectangle 48"/>
            <p:cNvSpPr>
              <a:spLocks noChangeArrowheads="1"/>
            </p:cNvSpPr>
            <p:nvPr/>
          </p:nvSpPr>
          <p:spPr bwMode="auto">
            <a:xfrm>
              <a:off x="6629400" y="18923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1" name="Rectangle 49"/>
            <p:cNvSpPr>
              <a:spLocks noChangeArrowheads="1"/>
            </p:cNvSpPr>
            <p:nvPr/>
          </p:nvSpPr>
          <p:spPr bwMode="auto">
            <a:xfrm>
              <a:off x="6350000" y="1892300"/>
              <a:ext cx="1588"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2" name="Rectangle 50"/>
            <p:cNvSpPr>
              <a:spLocks noChangeArrowheads="1"/>
            </p:cNvSpPr>
            <p:nvPr/>
          </p:nvSpPr>
          <p:spPr bwMode="auto">
            <a:xfrm>
              <a:off x="6350000" y="1892300"/>
              <a:ext cx="279400" cy="12700"/>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3" name="Freeform 51"/>
            <p:cNvSpPr>
              <a:spLocks/>
            </p:cNvSpPr>
            <p:nvPr/>
          </p:nvSpPr>
          <p:spPr bwMode="auto">
            <a:xfrm>
              <a:off x="6451600" y="1879600"/>
              <a:ext cx="76200" cy="152400"/>
            </a:xfrm>
            <a:custGeom>
              <a:avLst/>
              <a:gdLst/>
              <a:ahLst/>
              <a:cxnLst>
                <a:cxn ang="0">
                  <a:pos x="16" y="96"/>
                </a:cxn>
                <a:cxn ang="0">
                  <a:pos x="0" y="96"/>
                </a:cxn>
                <a:cxn ang="0">
                  <a:pos x="0" y="96"/>
                </a:cxn>
                <a:cxn ang="0">
                  <a:pos x="0" y="96"/>
                </a:cxn>
                <a:cxn ang="0">
                  <a:pos x="16" y="24"/>
                </a:cxn>
                <a:cxn ang="0">
                  <a:pos x="16" y="0"/>
                </a:cxn>
                <a:cxn ang="0">
                  <a:pos x="24" y="24"/>
                </a:cxn>
                <a:cxn ang="0">
                  <a:pos x="48" y="96"/>
                </a:cxn>
                <a:cxn ang="0">
                  <a:pos x="48" y="96"/>
                </a:cxn>
                <a:cxn ang="0">
                  <a:pos x="40" y="96"/>
                </a:cxn>
                <a:cxn ang="0">
                  <a:pos x="40" y="96"/>
                </a:cxn>
                <a:cxn ang="0">
                  <a:pos x="16" y="24"/>
                </a:cxn>
                <a:cxn ang="0">
                  <a:pos x="24" y="24"/>
                </a:cxn>
                <a:cxn ang="0">
                  <a:pos x="24" y="24"/>
                </a:cxn>
                <a:cxn ang="0">
                  <a:pos x="8" y="96"/>
                </a:cxn>
                <a:cxn ang="0">
                  <a:pos x="0" y="96"/>
                </a:cxn>
                <a:cxn ang="0">
                  <a:pos x="0" y="88"/>
                </a:cxn>
                <a:cxn ang="0">
                  <a:pos x="16" y="88"/>
                </a:cxn>
                <a:cxn ang="0">
                  <a:pos x="16" y="96"/>
                </a:cxn>
              </a:cxnLst>
              <a:rect l="0" t="0" r="r" b="b"/>
              <a:pathLst>
                <a:path w="48" h="96">
                  <a:moveTo>
                    <a:pt x="16" y="96"/>
                  </a:moveTo>
                  <a:lnTo>
                    <a:pt x="0" y="96"/>
                  </a:lnTo>
                  <a:lnTo>
                    <a:pt x="0" y="96"/>
                  </a:lnTo>
                  <a:lnTo>
                    <a:pt x="0" y="96"/>
                  </a:lnTo>
                  <a:lnTo>
                    <a:pt x="16" y="24"/>
                  </a:lnTo>
                  <a:lnTo>
                    <a:pt x="16" y="0"/>
                  </a:lnTo>
                  <a:lnTo>
                    <a:pt x="24" y="24"/>
                  </a:lnTo>
                  <a:lnTo>
                    <a:pt x="48" y="96"/>
                  </a:lnTo>
                  <a:lnTo>
                    <a:pt x="48" y="96"/>
                  </a:lnTo>
                  <a:lnTo>
                    <a:pt x="40" y="96"/>
                  </a:lnTo>
                  <a:lnTo>
                    <a:pt x="40" y="96"/>
                  </a:lnTo>
                  <a:lnTo>
                    <a:pt x="16" y="24"/>
                  </a:lnTo>
                  <a:lnTo>
                    <a:pt x="24" y="24"/>
                  </a:lnTo>
                  <a:lnTo>
                    <a:pt x="24" y="24"/>
                  </a:lnTo>
                  <a:lnTo>
                    <a:pt x="8" y="96"/>
                  </a:lnTo>
                  <a:lnTo>
                    <a:pt x="0" y="96"/>
                  </a:lnTo>
                  <a:lnTo>
                    <a:pt x="0" y="88"/>
                  </a:lnTo>
                  <a:lnTo>
                    <a:pt x="16" y="88"/>
                  </a:lnTo>
                  <a:lnTo>
                    <a:pt x="16" y="96"/>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604" name="Freeform 52"/>
            <p:cNvSpPr>
              <a:spLocks/>
            </p:cNvSpPr>
            <p:nvPr/>
          </p:nvSpPr>
          <p:spPr bwMode="auto">
            <a:xfrm>
              <a:off x="6477000" y="2019300"/>
              <a:ext cx="38100" cy="12700"/>
            </a:xfrm>
            <a:custGeom>
              <a:avLst/>
              <a:gdLst/>
              <a:ahLst/>
              <a:cxnLst>
                <a:cxn ang="0">
                  <a:pos x="24" y="8"/>
                </a:cxn>
                <a:cxn ang="0">
                  <a:pos x="0" y="8"/>
                </a:cxn>
                <a:cxn ang="0">
                  <a:pos x="0" y="0"/>
                </a:cxn>
                <a:cxn ang="0">
                  <a:pos x="0" y="0"/>
                </a:cxn>
                <a:cxn ang="0">
                  <a:pos x="0" y="0"/>
                </a:cxn>
                <a:cxn ang="0">
                  <a:pos x="24" y="0"/>
                </a:cxn>
                <a:cxn ang="0">
                  <a:pos x="24" y="8"/>
                </a:cxn>
              </a:cxnLst>
              <a:rect l="0" t="0" r="r" b="b"/>
              <a:pathLst>
                <a:path w="24" h="8">
                  <a:moveTo>
                    <a:pt x="24" y="8"/>
                  </a:moveTo>
                  <a:lnTo>
                    <a:pt x="0" y="8"/>
                  </a:lnTo>
                  <a:lnTo>
                    <a:pt x="0" y="0"/>
                  </a:lnTo>
                  <a:lnTo>
                    <a:pt x="0" y="0"/>
                  </a:lnTo>
                  <a:lnTo>
                    <a:pt x="0" y="0"/>
                  </a:lnTo>
                  <a:lnTo>
                    <a:pt x="24" y="0"/>
                  </a:lnTo>
                  <a:lnTo>
                    <a:pt x="24" y="8"/>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605" name="Freeform 53"/>
            <p:cNvSpPr>
              <a:spLocks/>
            </p:cNvSpPr>
            <p:nvPr/>
          </p:nvSpPr>
          <p:spPr bwMode="auto">
            <a:xfrm>
              <a:off x="6451600" y="1917700"/>
              <a:ext cx="63500" cy="114300"/>
            </a:xfrm>
            <a:custGeom>
              <a:avLst/>
              <a:gdLst/>
              <a:ahLst/>
              <a:cxnLst>
                <a:cxn ang="0">
                  <a:pos x="16" y="72"/>
                </a:cxn>
                <a:cxn ang="0">
                  <a:pos x="0" y="72"/>
                </a:cxn>
                <a:cxn ang="0">
                  <a:pos x="16" y="0"/>
                </a:cxn>
                <a:cxn ang="0">
                  <a:pos x="40" y="72"/>
                </a:cxn>
                <a:cxn ang="0">
                  <a:pos x="16" y="72"/>
                </a:cxn>
              </a:cxnLst>
              <a:rect l="0" t="0" r="r" b="b"/>
              <a:pathLst>
                <a:path w="40" h="72">
                  <a:moveTo>
                    <a:pt x="16" y="72"/>
                  </a:moveTo>
                  <a:lnTo>
                    <a:pt x="0" y="72"/>
                  </a:lnTo>
                  <a:lnTo>
                    <a:pt x="16" y="0"/>
                  </a:lnTo>
                  <a:lnTo>
                    <a:pt x="40" y="72"/>
                  </a:lnTo>
                  <a:lnTo>
                    <a:pt x="16" y="72"/>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606" name="Rectangle 54"/>
            <p:cNvSpPr>
              <a:spLocks noChangeArrowheads="1"/>
            </p:cNvSpPr>
            <p:nvPr/>
          </p:nvSpPr>
          <p:spPr bwMode="auto">
            <a:xfrm>
              <a:off x="6477000" y="2044700"/>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7" name="Rectangle 55"/>
            <p:cNvSpPr>
              <a:spLocks noChangeArrowheads="1"/>
            </p:cNvSpPr>
            <p:nvPr/>
          </p:nvSpPr>
          <p:spPr bwMode="auto">
            <a:xfrm>
              <a:off x="6477000" y="2693988"/>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8" name="Rectangle 56"/>
            <p:cNvSpPr>
              <a:spLocks noChangeArrowheads="1"/>
            </p:cNvSpPr>
            <p:nvPr/>
          </p:nvSpPr>
          <p:spPr bwMode="auto">
            <a:xfrm>
              <a:off x="6477000" y="2044700"/>
              <a:ext cx="12700" cy="6492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09" name="Freeform 57"/>
            <p:cNvSpPr>
              <a:spLocks/>
            </p:cNvSpPr>
            <p:nvPr/>
          </p:nvSpPr>
          <p:spPr bwMode="auto">
            <a:xfrm>
              <a:off x="6451600" y="4117975"/>
              <a:ext cx="76200" cy="114300"/>
            </a:xfrm>
            <a:custGeom>
              <a:avLst/>
              <a:gdLst/>
              <a:ahLst/>
              <a:cxnLst>
                <a:cxn ang="0">
                  <a:pos x="24" y="0"/>
                </a:cxn>
                <a:cxn ang="0">
                  <a:pos x="48" y="0"/>
                </a:cxn>
                <a:cxn ang="0">
                  <a:pos x="48" y="0"/>
                </a:cxn>
                <a:cxn ang="0">
                  <a:pos x="48" y="0"/>
                </a:cxn>
                <a:cxn ang="0">
                  <a:pos x="24" y="72"/>
                </a:cxn>
                <a:cxn ang="0">
                  <a:pos x="16" y="72"/>
                </a:cxn>
                <a:cxn ang="0">
                  <a:pos x="16" y="72"/>
                </a:cxn>
                <a:cxn ang="0">
                  <a:pos x="0" y="0"/>
                </a:cxn>
                <a:cxn ang="0">
                  <a:pos x="0" y="0"/>
                </a:cxn>
                <a:cxn ang="0">
                  <a:pos x="8" y="0"/>
                </a:cxn>
                <a:cxn ang="0">
                  <a:pos x="8" y="0"/>
                </a:cxn>
                <a:cxn ang="0">
                  <a:pos x="24" y="72"/>
                </a:cxn>
                <a:cxn ang="0">
                  <a:pos x="16" y="72"/>
                </a:cxn>
                <a:cxn ang="0">
                  <a:pos x="16" y="72"/>
                </a:cxn>
                <a:cxn ang="0">
                  <a:pos x="40" y="0"/>
                </a:cxn>
                <a:cxn ang="0">
                  <a:pos x="48" y="0"/>
                </a:cxn>
                <a:cxn ang="0">
                  <a:pos x="48" y="8"/>
                </a:cxn>
                <a:cxn ang="0">
                  <a:pos x="24" y="8"/>
                </a:cxn>
                <a:cxn ang="0">
                  <a:pos x="24" y="0"/>
                </a:cxn>
              </a:cxnLst>
              <a:rect l="0" t="0" r="r" b="b"/>
              <a:pathLst>
                <a:path w="48" h="72">
                  <a:moveTo>
                    <a:pt x="24" y="0"/>
                  </a:moveTo>
                  <a:lnTo>
                    <a:pt x="48" y="0"/>
                  </a:lnTo>
                  <a:lnTo>
                    <a:pt x="48" y="0"/>
                  </a:lnTo>
                  <a:lnTo>
                    <a:pt x="48" y="0"/>
                  </a:lnTo>
                  <a:lnTo>
                    <a:pt x="24" y="72"/>
                  </a:lnTo>
                  <a:lnTo>
                    <a:pt x="16" y="72"/>
                  </a:lnTo>
                  <a:lnTo>
                    <a:pt x="16" y="72"/>
                  </a:lnTo>
                  <a:lnTo>
                    <a:pt x="0" y="0"/>
                  </a:lnTo>
                  <a:lnTo>
                    <a:pt x="0" y="0"/>
                  </a:lnTo>
                  <a:lnTo>
                    <a:pt x="8" y="0"/>
                  </a:lnTo>
                  <a:lnTo>
                    <a:pt x="8" y="0"/>
                  </a:lnTo>
                  <a:lnTo>
                    <a:pt x="24" y="72"/>
                  </a:lnTo>
                  <a:lnTo>
                    <a:pt x="16" y="72"/>
                  </a:lnTo>
                  <a:lnTo>
                    <a:pt x="16" y="72"/>
                  </a:lnTo>
                  <a:lnTo>
                    <a:pt x="40" y="0"/>
                  </a:lnTo>
                  <a:lnTo>
                    <a:pt x="48" y="0"/>
                  </a:lnTo>
                  <a:lnTo>
                    <a:pt x="48" y="8"/>
                  </a:lnTo>
                  <a:lnTo>
                    <a:pt x="24" y="8"/>
                  </a:lnTo>
                  <a:lnTo>
                    <a:pt x="24"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610" name="Freeform 58"/>
            <p:cNvSpPr>
              <a:spLocks/>
            </p:cNvSpPr>
            <p:nvPr/>
          </p:nvSpPr>
          <p:spPr bwMode="auto">
            <a:xfrm>
              <a:off x="6464300" y="4117975"/>
              <a:ext cx="25400" cy="12700"/>
            </a:xfrm>
            <a:custGeom>
              <a:avLst/>
              <a:gdLst/>
              <a:ahLst/>
              <a:cxnLst>
                <a:cxn ang="0">
                  <a:pos x="0" y="0"/>
                </a:cxn>
                <a:cxn ang="0">
                  <a:pos x="16" y="0"/>
                </a:cxn>
                <a:cxn ang="0">
                  <a:pos x="16" y="8"/>
                </a:cxn>
                <a:cxn ang="0">
                  <a:pos x="16" y="8"/>
                </a:cxn>
                <a:cxn ang="0">
                  <a:pos x="16" y="8"/>
                </a:cxn>
                <a:cxn ang="0">
                  <a:pos x="0" y="8"/>
                </a:cxn>
                <a:cxn ang="0">
                  <a:pos x="0" y="0"/>
                </a:cxn>
              </a:cxnLst>
              <a:rect l="0" t="0" r="r" b="b"/>
              <a:pathLst>
                <a:path w="16" h="8">
                  <a:moveTo>
                    <a:pt x="0" y="0"/>
                  </a:moveTo>
                  <a:lnTo>
                    <a:pt x="16" y="0"/>
                  </a:lnTo>
                  <a:lnTo>
                    <a:pt x="16" y="8"/>
                  </a:lnTo>
                  <a:lnTo>
                    <a:pt x="16" y="8"/>
                  </a:lnTo>
                  <a:lnTo>
                    <a:pt x="16" y="8"/>
                  </a:lnTo>
                  <a:lnTo>
                    <a:pt x="0" y="8"/>
                  </a:lnTo>
                  <a:lnTo>
                    <a:pt x="0"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611" name="Freeform 59"/>
            <p:cNvSpPr>
              <a:spLocks/>
            </p:cNvSpPr>
            <p:nvPr/>
          </p:nvSpPr>
          <p:spPr bwMode="auto">
            <a:xfrm>
              <a:off x="6464300" y="4117975"/>
              <a:ext cx="63500" cy="114300"/>
            </a:xfrm>
            <a:custGeom>
              <a:avLst/>
              <a:gdLst/>
              <a:ahLst/>
              <a:cxnLst>
                <a:cxn ang="0">
                  <a:pos x="16" y="0"/>
                </a:cxn>
                <a:cxn ang="0">
                  <a:pos x="40" y="0"/>
                </a:cxn>
                <a:cxn ang="0">
                  <a:pos x="16" y="72"/>
                </a:cxn>
                <a:cxn ang="0">
                  <a:pos x="0" y="0"/>
                </a:cxn>
                <a:cxn ang="0">
                  <a:pos x="16" y="0"/>
                </a:cxn>
              </a:cxnLst>
              <a:rect l="0" t="0" r="r" b="b"/>
              <a:pathLst>
                <a:path w="40" h="72">
                  <a:moveTo>
                    <a:pt x="16" y="0"/>
                  </a:moveTo>
                  <a:lnTo>
                    <a:pt x="40" y="0"/>
                  </a:lnTo>
                  <a:lnTo>
                    <a:pt x="16" y="72"/>
                  </a:lnTo>
                  <a:lnTo>
                    <a:pt x="0" y="0"/>
                  </a:lnTo>
                  <a:lnTo>
                    <a:pt x="16" y="0"/>
                  </a:lnTo>
                  <a:close/>
                </a:path>
              </a:pathLst>
            </a:custGeom>
            <a:blipFill dpi="0" rotWithShape="0">
              <a:blip r:embed="rId3" cstate="print"/>
              <a:srcRect/>
              <a:tile tx="0" ty="0" sx="100000" sy="100000" flip="none" algn="tl"/>
            </a:blipFill>
            <a:ln w="9525">
              <a:noFill/>
              <a:round/>
              <a:headEnd/>
              <a:tailEnd/>
            </a:ln>
          </p:spPr>
          <p:txBody>
            <a:bodyPr vert="horz" wrap="square" lIns="91440" tIns="45720" rIns="91440" bIns="45720" numCol="1" anchor="t" anchorCtr="0" compatLnSpc="1">
              <a:prstTxWarp prst="textNoShape">
                <a:avLst/>
              </a:prstTxWarp>
            </a:bodyPr>
            <a:lstStyle/>
            <a:p>
              <a:endParaRPr lang="nl-NL"/>
            </a:p>
          </p:txBody>
        </p:sp>
        <p:sp>
          <p:nvSpPr>
            <p:cNvPr id="23612" name="Rectangle 60"/>
            <p:cNvSpPr>
              <a:spLocks noChangeArrowheads="1"/>
            </p:cNvSpPr>
            <p:nvPr/>
          </p:nvSpPr>
          <p:spPr bwMode="auto">
            <a:xfrm>
              <a:off x="6489700" y="3290888"/>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13" name="Rectangle 61"/>
            <p:cNvSpPr>
              <a:spLocks noChangeArrowheads="1"/>
            </p:cNvSpPr>
            <p:nvPr/>
          </p:nvSpPr>
          <p:spPr bwMode="auto">
            <a:xfrm>
              <a:off x="6489700" y="4117975"/>
              <a:ext cx="12700" cy="15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14" name="Rectangle 62"/>
            <p:cNvSpPr>
              <a:spLocks noChangeArrowheads="1"/>
            </p:cNvSpPr>
            <p:nvPr/>
          </p:nvSpPr>
          <p:spPr bwMode="auto">
            <a:xfrm>
              <a:off x="6489700" y="3290888"/>
              <a:ext cx="12700" cy="827088"/>
            </a:xfrm>
            <a:prstGeom prst="rect">
              <a:avLst/>
            </a:prstGeom>
            <a:blipFill dpi="0" rotWithShape="0">
              <a:blip r:embed="rId3" cstate="print"/>
              <a:srcRect/>
              <a:tile tx="0" ty="0" sx="100000" sy="100000" flip="none" algn="tl"/>
            </a:blipFill>
            <a:ln w="9525">
              <a:no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23615" name="Rectangle 63"/>
            <p:cNvSpPr>
              <a:spLocks noChangeArrowheads="1"/>
            </p:cNvSpPr>
            <p:nvPr/>
          </p:nvSpPr>
          <p:spPr bwMode="auto">
            <a:xfrm>
              <a:off x="6451600" y="2782888"/>
              <a:ext cx="330200" cy="444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indent="0" algn="l" defTabSz="914400">
                <a:lnSpc>
                  <a:spcPct val="100000"/>
                </a:lnSpc>
                <a:spcBef>
                  <a:spcPct val="0"/>
                </a:spcBef>
                <a:spcAft>
                  <a:spcPct val="0"/>
                </a:spcAft>
                <a:buNone/>
                <a:tabLst/>
              </a:pPr>
              <a:r>
                <a:rPr lang="en-US" sz="2400" b="1" i="0" u="none" strike="noStrike" cap="none" baseline="0">
                  <a:ln>
                    <a:noFill/>
                  </a:ln>
                  <a:solidFill>
                    <a:srgbClr val="000000"/>
                  </a:solidFill>
                  <a:effectLst/>
                  <a:latin typeface="Arial"/>
                  <a:ea typeface="+mn-ea"/>
                  <a:cs typeface="+mn-cs"/>
                </a:rPr>
                <a:t>L</a:t>
              </a:r>
              <a:endParaRPr kumimoji="0" lang="en-US" sz="2400" b="0" i="0" u="none" strike="noStrike" cap="none" normalizeH="0" baseline="0" smtClean="0">
                <a:ln>
                  <a:noFill/>
                </a:ln>
                <a:solidFill>
                  <a:schemeClr val="tx1"/>
                </a:solidFill>
                <a:effectLst/>
                <a:latin typeface="Arial" pitchFamily="34" charset="0"/>
              </a:endParaRPr>
            </a:p>
          </p:txBody>
        </p:sp>
      </p:grpSp>
      <p:sp>
        <p:nvSpPr>
          <p:cNvPr id="23616" name="Rectangle 64"/>
          <p:cNvSpPr>
            <a:spLocks noChangeArrowheads="1"/>
          </p:cNvSpPr>
          <p:nvPr/>
        </p:nvSpPr>
        <p:spPr bwMode="auto">
          <a:xfrm>
            <a:off x="6172200" y="4308474"/>
            <a:ext cx="2667000" cy="36933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algn="l">
              <a:buNone/>
            </a:pPr>
            <a:r>
              <a:rPr lang="de-CH" sz="2400" b="1" i="0" u="none" strike="noStrike" cap="none" baseline="0">
                <a:ln>
                  <a:noFill/>
                </a:ln>
                <a:solidFill>
                  <a:srgbClr val="000000"/>
                </a:solidFill>
                <a:effectLst/>
                <a:latin typeface="Arial"/>
                <a:ea typeface="+mn-ea"/>
                <a:cs typeface="+mn-cs"/>
              </a:rPr>
              <a:t>Dehnung = </a:t>
            </a:r>
            <a:r>
              <a:rPr lang="de-CH" sz="2400" b="0" i="0">
                <a:solidFill>
                  <a:srgbClr val="000000"/>
                </a:solidFill>
                <a:latin typeface="Symbol"/>
                <a:ea typeface="+mn-ea"/>
                <a:cs typeface="+mn-cs"/>
              </a:rPr>
              <a:t>(d</a:t>
            </a:r>
            <a:r>
              <a:rPr lang="de-CH" sz="2400" b="1" i="0">
                <a:solidFill>
                  <a:srgbClr val="000000"/>
                </a:solidFill>
                <a:latin typeface="Arial"/>
                <a:ea typeface="+mn-ea"/>
                <a:cs typeface="+mn-cs"/>
              </a:rPr>
              <a:t>L)/L</a:t>
            </a:r>
            <a:endParaRPr lang="en-US" dirty="0" smtClean="0">
              <a:latin typeface="Arial" pitchFamily="34" charset="0"/>
            </a:endParaRPr>
          </a:p>
        </p:txBody>
      </p:sp>
    </p:spTree>
  </p:cSld>
  <p:clrMapOvr>
    <a:masterClrMapping/>
  </p:clrMapOvr>
  <p:transition>
    <p:wipe dir="r"/>
  </p:transition>
</p:sld>
</file>

<file path=ppt/theme/theme1.xml><?xml version="1.0" encoding="utf-8"?>
<a:theme xmlns:a="http://schemas.openxmlformats.org/drawingml/2006/main" name="SolidWorksCORP_PPT_Template">
  <a:themeElements>
    <a:clrScheme name="SolidWorksCORP_PPT_Template 1">
      <a:dk1>
        <a:srgbClr val="4D4D4D"/>
      </a:dk1>
      <a:lt1>
        <a:srgbClr val="FFFFFF"/>
      </a:lt1>
      <a:dk2>
        <a:srgbClr val="9C8E80"/>
      </a:dk2>
      <a:lt2>
        <a:srgbClr val="CEC7C0"/>
      </a:lt2>
      <a:accent1>
        <a:srgbClr val="F6950D"/>
      </a:accent1>
      <a:accent2>
        <a:srgbClr val="CC0000"/>
      </a:accent2>
      <a:accent3>
        <a:srgbClr val="FFFFFF"/>
      </a:accent3>
      <a:accent4>
        <a:srgbClr val="404040"/>
      </a:accent4>
      <a:accent5>
        <a:srgbClr val="FAC8AA"/>
      </a:accent5>
      <a:accent6>
        <a:srgbClr val="B90000"/>
      </a:accent6>
      <a:hlink>
        <a:srgbClr val="0F0068"/>
      </a:hlink>
      <a:folHlink>
        <a:srgbClr val="538034"/>
      </a:folHlink>
    </a:clrScheme>
    <a:fontScheme name="SolidWorksCORP_PPT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olidWorksCORP_PPT_Template 1">
        <a:dk1>
          <a:srgbClr val="4D4D4D"/>
        </a:dk1>
        <a:lt1>
          <a:srgbClr val="FFFFFF"/>
        </a:lt1>
        <a:dk2>
          <a:srgbClr val="9C8E80"/>
        </a:dk2>
        <a:lt2>
          <a:srgbClr val="CEC7C0"/>
        </a:lt2>
        <a:accent1>
          <a:srgbClr val="F6950D"/>
        </a:accent1>
        <a:accent2>
          <a:srgbClr val="CC0000"/>
        </a:accent2>
        <a:accent3>
          <a:srgbClr val="FFFFFF"/>
        </a:accent3>
        <a:accent4>
          <a:srgbClr val="404040"/>
        </a:accent4>
        <a:accent5>
          <a:srgbClr val="FAC8AA"/>
        </a:accent5>
        <a:accent6>
          <a:srgbClr val="B90000"/>
        </a:accent6>
        <a:hlink>
          <a:srgbClr val="0F0068"/>
        </a:hlink>
        <a:folHlink>
          <a:srgbClr val="53803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W2011">
  <a:themeElements>
    <a:clrScheme name="Custom 45">
      <a:dk1>
        <a:srgbClr val="4B575F"/>
      </a:dk1>
      <a:lt1>
        <a:srgbClr val="FFFFFF"/>
      </a:lt1>
      <a:dk2>
        <a:srgbClr val="000000"/>
      </a:dk2>
      <a:lt2>
        <a:srgbClr val="EBEBEC"/>
      </a:lt2>
      <a:accent1>
        <a:srgbClr val="EF8B2B"/>
      </a:accent1>
      <a:accent2>
        <a:srgbClr val="555656"/>
      </a:accent2>
      <a:accent3>
        <a:srgbClr val="32B6CD"/>
      </a:accent3>
      <a:accent4>
        <a:srgbClr val="499F3F"/>
      </a:accent4>
      <a:accent5>
        <a:srgbClr val="84587F"/>
      </a:accent5>
      <a:accent6>
        <a:srgbClr val="E62533"/>
      </a:accent6>
      <a:hlink>
        <a:srgbClr val="196637"/>
      </a:hlink>
      <a:folHlink>
        <a:srgbClr val="F9C852"/>
      </a:folHlink>
    </a:clrScheme>
    <a:fontScheme name="DS4">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175" cap="flat" cmpd="sng" algn="ctr">
          <a:solidFill>
            <a:schemeClr val="tx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1901</TotalTime>
  <Words>2146</Words>
  <Application>Microsoft Office PowerPoint</Application>
  <PresentationFormat>On-screen Show (4:3)</PresentationFormat>
  <Paragraphs>234</Paragraphs>
  <Slides>36</Slides>
  <Notes>0</Notes>
  <HiddenSlides>0</HiddenSlides>
  <MMClips>0</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SolidWorksCORP_PPT_Template</vt:lpstr>
      <vt:lpstr>SW2011</vt:lpstr>
      <vt:lpstr>SolidWorks Simulation Überblick über die Finite-Elemente-Analyse</vt:lpstr>
      <vt:lpstr>Überblick über SolidWorks Simulation</vt:lpstr>
      <vt:lpstr>Herkömmlicher Konstruktionszyklus</vt:lpstr>
      <vt:lpstr>Vorteile der Analyse</vt:lpstr>
      <vt:lpstr>Die Finite-Elemente-Methode</vt:lpstr>
      <vt:lpstr>Grundkonzept der Konstruktionsanalyse</vt:lpstr>
      <vt:lpstr>Grundkonzept der Konstruktionsanalyse</vt:lpstr>
      <vt:lpstr>Grundkonzept der Konstruktionsanalyse</vt:lpstr>
      <vt:lpstr>Grundkonzept der Konstruktionsanalyse</vt:lpstr>
      <vt:lpstr>Arten von Analysen:  Statische Analyse oder Spannungsanalyse</vt:lpstr>
      <vt:lpstr>Arten von Analysen:  Nichtlineare statische Analyse</vt:lpstr>
      <vt:lpstr>Arten von Analysen:  Knickanalyse</vt:lpstr>
      <vt:lpstr>Arten von Analysen:  Frequenzanalyse</vt:lpstr>
      <vt:lpstr>Arten von Analysen:  Frequenzanalyse</vt:lpstr>
      <vt:lpstr>Arten von Analysen:  Thermische Analyse und thermische Spannungsanalyse</vt:lpstr>
      <vt:lpstr>Arten von Analysen:  Optimierungsanalyse</vt:lpstr>
      <vt:lpstr>Was ist unter Spannung zu verstehen?</vt:lpstr>
      <vt:lpstr>Was ist unter Spannung zu verstehen?</vt:lpstr>
      <vt:lpstr>Hauptspannungen</vt:lpstr>
      <vt:lpstr>Von-Mises-Spannung</vt:lpstr>
      <vt:lpstr>Spannungsintensität</vt:lpstr>
      <vt:lpstr>Schritte zum Ausführen einer Analyse</vt:lpstr>
      <vt:lpstr>Erstellen einer Studie</vt:lpstr>
      <vt:lpstr>Festlegen der Materialien</vt:lpstr>
      <vt:lpstr>Festlegen von Lagern und Lasten</vt:lpstr>
      <vt:lpstr>Vernetzung</vt:lpstr>
      <vt:lpstr>Vernetzungstypen</vt:lpstr>
      <vt:lpstr>Vernetzung</vt:lpstr>
      <vt:lpstr>Vernetzungssteuerung</vt:lpstr>
      <vt:lpstr>Verwenden von Symmetrie</vt:lpstr>
      <vt:lpstr>Schalenvernetzung</vt:lpstr>
      <vt:lpstr>Schalenvernetzung</vt:lpstr>
      <vt:lpstr>Adaptionsmethoden für statische Studien</vt:lpstr>
      <vt:lpstr>Adaptionsmethoden für statische Studien</vt:lpstr>
      <vt:lpstr>Ausführen der Analyse</vt:lpstr>
      <vt:lpstr>Visualisieren der Ergebnisse</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user</dc:creator>
  <cp:lastModifiedBy>Cipriano García</cp:lastModifiedBy>
  <cp:revision>207</cp:revision>
  <dcterms:created xsi:type="dcterms:W3CDTF">2005-11-14T21:24:32Z</dcterms:created>
  <dcterms:modified xsi:type="dcterms:W3CDTF">2012-03-07T08:46:40Z</dcterms:modified>
</cp:coreProperties>
</file>