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707" r:id="rId2"/>
  </p:sldMasterIdLst>
  <p:sldIdLst>
    <p:sldId id="259" r:id="rId3"/>
    <p:sldId id="257" r:id="rId4"/>
    <p:sldId id="260" r:id="rId5"/>
    <p:sldId id="263" r:id="rId6"/>
    <p:sldId id="264" r:id="rId7"/>
    <p:sldId id="265" r:id="rId8"/>
    <p:sldId id="266" r:id="rId9"/>
    <p:sldId id="267" r:id="rId10"/>
    <p:sldId id="268" r:id="rId11"/>
    <p:sldId id="269" r:id="rId12"/>
    <p:sldId id="290" r:id="rId13"/>
    <p:sldId id="270" r:id="rId14"/>
    <p:sldId id="271" r:id="rId15"/>
    <p:sldId id="272" r:id="rId16"/>
    <p:sldId id="273" r:id="rId17"/>
    <p:sldId id="274" r:id="rId18"/>
    <p:sldId id="276" r:id="rId19"/>
    <p:sldId id="277" r:id="rId20"/>
    <p:sldId id="279" r:id="rId21"/>
    <p:sldId id="280" r:id="rId22"/>
    <p:sldId id="281" r:id="rId23"/>
    <p:sldId id="282" r:id="rId24"/>
    <p:sldId id="283" r:id="rId25"/>
    <p:sldId id="284" r:id="rId26"/>
    <p:sldId id="285" r:id="rId27"/>
    <p:sldId id="286" r:id="rId28"/>
    <p:sldId id="299" r:id="rId29"/>
    <p:sldId id="287" r:id="rId30"/>
    <p:sldId id="294" r:id="rId31"/>
    <p:sldId id="295" r:id="rId32"/>
    <p:sldId id="292" r:id="rId33"/>
    <p:sldId id="296" r:id="rId34"/>
    <p:sldId id="291" r:id="rId35"/>
    <p:sldId id="298" r:id="rId36"/>
    <p:sldId id="288" r:id="rId37"/>
    <p:sldId id="289" r:id="rId3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3E78"/>
    <a:srgbClr val="C9D4D8"/>
    <a:srgbClr val="315273"/>
    <a:srgbClr val="F7931E"/>
    <a:srgbClr val="CA4040"/>
    <a:srgbClr val="D9413D"/>
    <a:srgbClr val="4B8D4B"/>
    <a:srgbClr val="5F793D"/>
    <a:srgbClr val="637E40"/>
    <a:srgbClr val="718F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autoAdjust="0"/>
    <p:restoredTop sz="94660" autoAdjust="0"/>
  </p:normalViewPr>
  <p:slideViewPr>
    <p:cSldViewPr>
      <p:cViewPr varScale="1">
        <p:scale>
          <a:sx n="88" d="100"/>
          <a:sy n="88" d="100"/>
        </p:scale>
        <p:origin x="-165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3175" y="12700"/>
            <a:ext cx="9140825" cy="6854825"/>
            <a:chOff x="2" y="8"/>
            <a:chExt cx="5758" cy="4318"/>
          </a:xfrm>
        </p:grpSpPr>
        <p:pic>
          <p:nvPicPr>
            <p:cNvPr id="5" name="Picture 3" descr="12173-SolidWorks-cov"/>
            <p:cNvPicPr>
              <a:picLocks noChangeAspect="1" noChangeArrowheads="1"/>
            </p:cNvPicPr>
            <p:nvPr/>
          </p:nvPicPr>
          <p:blipFill>
            <a:blip r:embed="rId2" cstate="print"/>
            <a:srcRect/>
            <a:stretch>
              <a:fillRect/>
            </a:stretch>
          </p:blipFill>
          <p:spPr bwMode="auto">
            <a:xfrm>
              <a:off x="2" y="8"/>
              <a:ext cx="5758" cy="4318"/>
            </a:xfrm>
            <a:prstGeom prst="rect">
              <a:avLst/>
            </a:prstGeom>
            <a:noFill/>
            <a:ln w="9525">
              <a:noFill/>
              <a:miter lim="800000"/>
              <a:headEnd/>
              <a:tailEnd/>
            </a:ln>
          </p:spPr>
        </p:pic>
        <p:sp>
          <p:nvSpPr>
            <p:cNvPr id="6" name="Text Box 4"/>
            <p:cNvSpPr txBox="1">
              <a:spLocks noChangeArrowheads="1"/>
            </p:cNvSpPr>
            <p:nvPr/>
          </p:nvSpPr>
          <p:spPr bwMode="auto">
            <a:xfrm>
              <a:off x="4013" y="3974"/>
              <a:ext cx="1518" cy="298"/>
            </a:xfrm>
            <a:prstGeom prst="rect">
              <a:avLst/>
            </a:prstGeom>
            <a:noFill/>
            <a:ln w="9525" algn="ctr">
              <a:noFill/>
              <a:miter lim="800000"/>
              <a:headEnd/>
              <a:tailEnd/>
            </a:ln>
          </p:spPr>
          <p:txBody>
            <a:bodyPr anchor="b">
              <a:spAutoFit/>
            </a:bodyPr>
            <a:lstStyle/>
            <a:p>
              <a:pPr algn="l">
                <a:lnSpc>
                  <a:spcPct val="90000"/>
                </a:lnSpc>
                <a:buNone/>
              </a:pPr>
              <a:r>
                <a:rPr lang="it-CH" sz="700" b="0" i="0">
                  <a:solidFill>
                    <a:srgbClr val="9C8E80"/>
                  </a:solidFill>
                  <a:latin typeface="Arial"/>
                  <a:ea typeface="+mn-ea"/>
                  <a:cs typeface="+mn-cs"/>
                </a:rPr>
                <a:t>Immagine per gentile concessione di National Optical Astronomy Observatory, un ente della Association of Universities for Research in Astronomy, ai sensi dell'accordo di collaborazione con la National Science Foundation.</a:t>
              </a:r>
            </a:p>
          </p:txBody>
        </p:sp>
        <p:pic>
          <p:nvPicPr>
            <p:cNvPr id="7" name="Picture 5" descr="swlogcol"/>
            <p:cNvPicPr>
              <a:picLocks noChangeAspect="1" noChangeArrowheads="1"/>
            </p:cNvPicPr>
            <p:nvPr/>
          </p:nvPicPr>
          <p:blipFill>
            <a:blip r:embed="rId3" cstate="print"/>
            <a:srcRect/>
            <a:stretch>
              <a:fillRect/>
            </a:stretch>
          </p:blipFill>
          <p:spPr bwMode="auto">
            <a:xfrm>
              <a:off x="4685" y="279"/>
              <a:ext cx="843" cy="460"/>
            </a:xfrm>
            <a:prstGeom prst="rect">
              <a:avLst/>
            </a:prstGeom>
            <a:noFill/>
            <a:ln w="9525">
              <a:noFill/>
              <a:miter lim="800000"/>
              <a:headEnd/>
              <a:tailEnd/>
            </a:ln>
          </p:spPr>
        </p:pic>
      </p:grpSp>
      <p:sp>
        <p:nvSpPr>
          <p:cNvPr id="61446" name="Rectangle 6"/>
          <p:cNvSpPr>
            <a:spLocks noGrp="1" noChangeArrowheads="1"/>
          </p:cNvSpPr>
          <p:nvPr>
            <p:ph type="ctrTitle"/>
          </p:nvPr>
        </p:nvSpPr>
        <p:spPr>
          <a:xfrm>
            <a:off x="184150" y="2452688"/>
            <a:ext cx="8623300" cy="1117600"/>
          </a:xfrm>
        </p:spPr>
        <p:txBody>
          <a:bodyPr anchor="b"/>
          <a:lstStyle>
            <a:lvl1pPr>
              <a:defRPr sz="3200"/>
            </a:lvl1pPr>
          </a:lstStyle>
          <a:p>
            <a:r>
              <a:rPr lang="en-US"/>
              <a:t>Click to edit Master </a:t>
            </a:r>
            <a:br>
              <a:rPr lang="en-US"/>
            </a:br>
            <a:r>
              <a:rPr lang="en-US"/>
              <a:t>Title Style</a:t>
            </a:r>
          </a:p>
        </p:txBody>
      </p:sp>
      <p:sp>
        <p:nvSpPr>
          <p:cNvPr id="61447" name="Rectangle 7"/>
          <p:cNvSpPr>
            <a:spLocks noGrp="1" noChangeArrowheads="1"/>
          </p:cNvSpPr>
          <p:nvPr>
            <p:ph type="subTitle" idx="1"/>
          </p:nvPr>
        </p:nvSpPr>
        <p:spPr>
          <a:xfrm>
            <a:off x="5607050" y="3733800"/>
            <a:ext cx="3184525" cy="1893888"/>
          </a:xfrm>
        </p:spPr>
        <p:txBody>
          <a:bodyPr/>
          <a:lstStyle>
            <a:lvl1pPr marL="0" indent="0" algn="r">
              <a:lnSpc>
                <a:spcPct val="100000"/>
              </a:lnSpc>
              <a:spcBef>
                <a:spcPct val="0"/>
              </a:spcBef>
              <a:buFont typeface="Wingdings" pitchFamily="2" charset="2"/>
              <a:buNone/>
              <a:defRPr sz="2000"/>
            </a:lvl1pPr>
          </a:lstStyle>
          <a:p>
            <a:r>
              <a:rPr lang="en-US"/>
              <a:t>Click to edit Master </a:t>
            </a:r>
            <a:br>
              <a:rPr lang="en-US"/>
            </a:br>
            <a:r>
              <a:rPr lang="en-US"/>
              <a:t>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07950"/>
            <a:ext cx="2162175" cy="6051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1613" y="107950"/>
            <a:ext cx="6335712" cy="6051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Tree>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6"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7.pn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6.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image" Target="../media/image5.png"/><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12173-SolidWorks-bkg"/>
          <p:cNvPicPr>
            <a:picLocks noChangeAspect="1" noChangeArrowheads="1"/>
          </p:cNvPicPr>
          <p:nvPr/>
        </p:nvPicPr>
        <p:blipFill>
          <a:blip r:embed="rId14" cstate="print"/>
          <a:srcRect/>
          <a:stretch>
            <a:fillRect/>
          </a:stretch>
        </p:blipFill>
        <p:spPr bwMode="auto">
          <a:xfrm>
            <a:off x="3175" y="0"/>
            <a:ext cx="9140825" cy="6854825"/>
          </a:xfrm>
          <a:prstGeom prst="rect">
            <a:avLst/>
          </a:prstGeom>
          <a:noFill/>
          <a:ln w="9525">
            <a:noFill/>
            <a:miter lim="800000"/>
            <a:headEnd/>
            <a:tailEnd/>
          </a:ln>
        </p:spPr>
      </p:pic>
      <p:sp>
        <p:nvSpPr>
          <p:cNvPr id="1027" name="Text Box 3"/>
          <p:cNvSpPr txBox="1">
            <a:spLocks noChangeArrowheads="1"/>
          </p:cNvSpPr>
          <p:nvPr/>
        </p:nvSpPr>
        <p:spPr bwMode="auto">
          <a:xfrm>
            <a:off x="8540750" y="6397625"/>
            <a:ext cx="400050" cy="304800"/>
          </a:xfrm>
          <a:prstGeom prst="rect">
            <a:avLst/>
          </a:prstGeom>
          <a:noFill/>
          <a:ln w="9525">
            <a:noFill/>
            <a:miter lim="800000"/>
            <a:headEnd/>
            <a:tailEnd/>
          </a:ln>
        </p:spPr>
        <p:txBody>
          <a:bodyPr wrap="none">
            <a:spAutoFit/>
          </a:bodyPr>
          <a:lstStyle/>
          <a:p>
            <a:pPr algn="l">
              <a:buNone/>
            </a:pPr>
            <a:fld id="{B957F548-E91A-4547-A13E-3BB8D90DA3C0}" type="slidenum">
              <a:rPr lang="en-US" sz="1400" b="1" i="0">
                <a:solidFill>
                  <a:srgbClr val="FF9900"/>
                </a:solidFill>
                <a:latin typeface="Arial"/>
                <a:ea typeface="+mn-ea"/>
                <a:cs typeface="+mn-cs"/>
              </a:rPr>
              <a:pPr algn="l">
                <a:buNone/>
              </a:pPr>
              <a:t>‹#›</a:t>
            </a:fld>
            <a:endParaRPr lang="en-US" sz="1400" b="1">
              <a:solidFill>
                <a:srgbClr val="FF9900"/>
              </a:solidFill>
            </a:endParaRPr>
          </a:p>
        </p:txBody>
      </p:sp>
      <p:sp>
        <p:nvSpPr>
          <p:cNvPr id="1028" name="Rectangle 4"/>
          <p:cNvSpPr>
            <a:spLocks noGrp="1" noChangeArrowheads="1"/>
          </p:cNvSpPr>
          <p:nvPr>
            <p:ph type="title"/>
          </p:nvPr>
        </p:nvSpPr>
        <p:spPr bwMode="auto">
          <a:xfrm>
            <a:off x="201613" y="107950"/>
            <a:ext cx="7586662" cy="8001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201613" y="1296988"/>
            <a:ext cx="8650287" cy="4862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6"/>
          <p:cNvSpPr txBox="1">
            <a:spLocks noChangeArrowheads="1"/>
          </p:cNvSpPr>
          <p:nvPr/>
        </p:nvSpPr>
        <p:spPr bwMode="auto">
          <a:xfrm>
            <a:off x="236538" y="6518275"/>
            <a:ext cx="2509837" cy="201613"/>
          </a:xfrm>
          <a:prstGeom prst="rect">
            <a:avLst/>
          </a:prstGeom>
          <a:noFill/>
          <a:ln w="9525" algn="ctr">
            <a:noFill/>
            <a:miter lim="800000"/>
            <a:headEnd/>
            <a:tailEnd/>
          </a:ln>
        </p:spPr>
        <p:txBody>
          <a:bodyPr anchor="b">
            <a:spAutoFit/>
          </a:bodyPr>
          <a:lstStyle/>
          <a:p>
            <a:pPr marL="342900" indent="-342900" algn="l">
              <a:lnSpc>
                <a:spcPct val="90000"/>
              </a:lnSpc>
              <a:buNone/>
            </a:pPr>
            <a:r>
              <a:rPr lang="it-CH" sz="800" b="0" i="0">
                <a:solidFill>
                  <a:srgbClr val="CEC7C0"/>
                </a:solidFill>
                <a:latin typeface="Arial"/>
                <a:ea typeface="+mn-ea"/>
                <a:cs typeface="Arial"/>
              </a:rPr>
              <a:t>© 2006 SolidWorks Corp. - Informazioni riservate.</a:t>
            </a:r>
          </a:p>
        </p:txBody>
      </p:sp>
      <p:pic>
        <p:nvPicPr>
          <p:cNvPr id="1031" name="Picture 7" descr="swlogcol"/>
          <p:cNvPicPr>
            <a:picLocks noChangeAspect="1" noChangeArrowheads="1"/>
          </p:cNvPicPr>
          <p:nvPr/>
        </p:nvPicPr>
        <p:blipFill>
          <a:blip r:embed="rId15" cstate="print"/>
          <a:srcRect/>
          <a:stretch>
            <a:fillRect/>
          </a:stretch>
        </p:blipFill>
        <p:spPr bwMode="auto">
          <a:xfrm>
            <a:off x="7983538" y="306388"/>
            <a:ext cx="1023937"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2"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ransition>
    <p:wipe dir="r"/>
  </p:transition>
  <p:timing>
    <p:tnLst>
      <p:par>
        <p:cTn id="1" dur="indefinite" restart="never" nodeType="tmRoot"/>
      </p:par>
    </p:tnLst>
  </p:timing>
  <p:txStyles>
    <p:titleStyle>
      <a:lvl1pPr algn="l" rtl="0" eaLnBrk="0" fontAlgn="base" hangingPunct="0">
        <a:lnSpc>
          <a:spcPct val="95000"/>
        </a:lnSpc>
        <a:spcBef>
          <a:spcPct val="0"/>
        </a:spcBef>
        <a:spcAft>
          <a:spcPct val="0"/>
        </a:spcAft>
        <a:defRPr sz="2800">
          <a:solidFill>
            <a:schemeClr val="tx1"/>
          </a:solidFill>
          <a:latin typeface="+mj-lt"/>
          <a:ea typeface="+mj-ea"/>
          <a:cs typeface="+mj-cs"/>
        </a:defRPr>
      </a:lvl1pPr>
      <a:lvl2pPr algn="l" rtl="0" eaLnBrk="0" fontAlgn="base" hangingPunct="0">
        <a:lnSpc>
          <a:spcPct val="95000"/>
        </a:lnSpc>
        <a:spcBef>
          <a:spcPct val="0"/>
        </a:spcBef>
        <a:spcAft>
          <a:spcPct val="0"/>
        </a:spcAft>
        <a:defRPr sz="2800">
          <a:solidFill>
            <a:schemeClr val="tx1"/>
          </a:solidFill>
          <a:latin typeface="Arial" charset="0"/>
        </a:defRPr>
      </a:lvl2pPr>
      <a:lvl3pPr algn="l" rtl="0" eaLnBrk="0" fontAlgn="base" hangingPunct="0">
        <a:lnSpc>
          <a:spcPct val="95000"/>
        </a:lnSpc>
        <a:spcBef>
          <a:spcPct val="0"/>
        </a:spcBef>
        <a:spcAft>
          <a:spcPct val="0"/>
        </a:spcAft>
        <a:defRPr sz="2800">
          <a:solidFill>
            <a:schemeClr val="tx1"/>
          </a:solidFill>
          <a:latin typeface="Arial" charset="0"/>
        </a:defRPr>
      </a:lvl3pPr>
      <a:lvl4pPr algn="l" rtl="0" eaLnBrk="0" fontAlgn="base" hangingPunct="0">
        <a:lnSpc>
          <a:spcPct val="95000"/>
        </a:lnSpc>
        <a:spcBef>
          <a:spcPct val="0"/>
        </a:spcBef>
        <a:spcAft>
          <a:spcPct val="0"/>
        </a:spcAft>
        <a:defRPr sz="2800">
          <a:solidFill>
            <a:schemeClr val="tx1"/>
          </a:solidFill>
          <a:latin typeface="Arial" charset="0"/>
        </a:defRPr>
      </a:lvl4pPr>
      <a:lvl5pPr algn="l" rtl="0" eaLnBrk="0" fontAlgn="base" hangingPunct="0">
        <a:lnSpc>
          <a:spcPct val="95000"/>
        </a:lnSpc>
        <a:spcBef>
          <a:spcPct val="0"/>
        </a:spcBef>
        <a:spcAft>
          <a:spcPct val="0"/>
        </a:spcAft>
        <a:defRPr sz="2800">
          <a:solidFill>
            <a:schemeClr val="tx1"/>
          </a:solidFill>
          <a:latin typeface="Arial" charset="0"/>
        </a:defRPr>
      </a:lvl5pPr>
      <a:lvl6pPr marL="457200" algn="l" rtl="0" fontAlgn="base">
        <a:lnSpc>
          <a:spcPct val="95000"/>
        </a:lnSpc>
        <a:spcBef>
          <a:spcPct val="0"/>
        </a:spcBef>
        <a:spcAft>
          <a:spcPct val="0"/>
        </a:spcAft>
        <a:defRPr sz="2800">
          <a:solidFill>
            <a:schemeClr val="tx1"/>
          </a:solidFill>
          <a:latin typeface="Arial" charset="0"/>
        </a:defRPr>
      </a:lvl6pPr>
      <a:lvl7pPr marL="914400" algn="l" rtl="0" fontAlgn="base">
        <a:lnSpc>
          <a:spcPct val="95000"/>
        </a:lnSpc>
        <a:spcBef>
          <a:spcPct val="0"/>
        </a:spcBef>
        <a:spcAft>
          <a:spcPct val="0"/>
        </a:spcAft>
        <a:defRPr sz="2800">
          <a:solidFill>
            <a:schemeClr val="tx1"/>
          </a:solidFill>
          <a:latin typeface="Arial" charset="0"/>
        </a:defRPr>
      </a:lvl7pPr>
      <a:lvl8pPr marL="1371600" algn="l" rtl="0" fontAlgn="base">
        <a:lnSpc>
          <a:spcPct val="95000"/>
        </a:lnSpc>
        <a:spcBef>
          <a:spcPct val="0"/>
        </a:spcBef>
        <a:spcAft>
          <a:spcPct val="0"/>
        </a:spcAft>
        <a:defRPr sz="2800">
          <a:solidFill>
            <a:schemeClr val="tx1"/>
          </a:solidFill>
          <a:latin typeface="Arial" charset="0"/>
        </a:defRPr>
      </a:lvl8pPr>
      <a:lvl9pPr marL="1828800" algn="l" rtl="0" fontAlgn="base">
        <a:lnSpc>
          <a:spcPct val="95000"/>
        </a:lnSpc>
        <a:spcBef>
          <a:spcPct val="0"/>
        </a:spcBef>
        <a:spcAft>
          <a:spcPct val="0"/>
        </a:spcAft>
        <a:defRPr sz="2800">
          <a:solidFill>
            <a:schemeClr val="tx1"/>
          </a:solidFill>
          <a:latin typeface="Arial" charset="0"/>
        </a:defRPr>
      </a:lvl9pPr>
    </p:titleStyle>
    <p:bodyStyle>
      <a:lvl1pPr marL="234950" indent="-234950" algn="l" rtl="0" eaLnBrk="0" fontAlgn="base" hangingPunct="0">
        <a:lnSpc>
          <a:spcPct val="95000"/>
        </a:lnSpc>
        <a:spcBef>
          <a:spcPct val="50000"/>
        </a:spcBef>
        <a:spcAft>
          <a:spcPct val="0"/>
        </a:spcAft>
        <a:buClr>
          <a:schemeClr val="accent1"/>
        </a:buClr>
        <a:buFont typeface="Wingdings" pitchFamily="2" charset="2"/>
        <a:buChar char="§"/>
        <a:defRPr sz="2400">
          <a:solidFill>
            <a:schemeClr val="tx1"/>
          </a:solidFill>
          <a:latin typeface="+mn-lt"/>
          <a:ea typeface="+mn-ea"/>
          <a:cs typeface="+mn-cs"/>
        </a:defRPr>
      </a:lvl1pPr>
      <a:lvl2pPr marL="635000" indent="-285750" algn="l" rtl="0" eaLnBrk="0" fontAlgn="base" hangingPunct="0">
        <a:lnSpc>
          <a:spcPct val="90000"/>
        </a:lnSpc>
        <a:spcBef>
          <a:spcPct val="25000"/>
        </a:spcBef>
        <a:spcAft>
          <a:spcPct val="0"/>
        </a:spcAft>
        <a:buClr>
          <a:schemeClr val="accent1"/>
        </a:buClr>
        <a:buFont typeface="Arial" charset="0"/>
        <a:buChar char="–"/>
        <a:defRPr sz="2000">
          <a:solidFill>
            <a:schemeClr val="tx1"/>
          </a:solidFill>
          <a:latin typeface="+mn-lt"/>
        </a:defRPr>
      </a:lvl2pPr>
      <a:lvl3pPr marL="9779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3pPr>
      <a:lvl4pPr marL="1320800" indent="-228600" algn="l" rtl="0" eaLnBrk="0" fontAlgn="base" hangingPunct="0">
        <a:lnSpc>
          <a:spcPct val="90000"/>
        </a:lnSpc>
        <a:spcBef>
          <a:spcPct val="25000"/>
        </a:spcBef>
        <a:spcAft>
          <a:spcPct val="0"/>
        </a:spcAft>
        <a:buClr>
          <a:schemeClr val="accent1"/>
        </a:buClr>
        <a:buFont typeface="Arial" charset="0"/>
        <a:buChar char="–"/>
        <a:defRPr>
          <a:solidFill>
            <a:schemeClr val="tx1"/>
          </a:solidFill>
          <a:latin typeface="+mn-lt"/>
        </a:defRPr>
      </a:lvl4pPr>
      <a:lvl5pPr marL="16637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5pPr>
      <a:lvl6pPr marL="21209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6pPr>
      <a:lvl7pPr marL="25781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7pPr>
      <a:lvl8pPr marL="30353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8pPr>
      <a:lvl9pPr marL="34925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2051"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p>
            <a:pPr algn="ctr">
              <a:buNone/>
            </a:pPr>
            <a:fld id="{4700B582-A5FA-4871-8218-0A17FDD22AA7}" type="slidenum">
              <a:rPr lang="it-CH" sz="1000" b="0" i="0">
                <a:solidFill>
                  <a:srgbClr val="A6A6A6"/>
                </a:solidFill>
                <a:latin typeface="Arial"/>
                <a:ea typeface="+mn-ea"/>
                <a:cs typeface="Arial"/>
              </a:rPr>
              <a:pPr algn="ctr">
                <a:buNone/>
              </a:pPr>
              <a:t>‹#›</a:t>
            </a:fld>
            <a:endParaRPr lang="fr-FR" sz="1000">
              <a:solidFill>
                <a:srgbClr val="A6A6A6"/>
              </a:solidFill>
              <a:cs typeface="Arial" charset="0"/>
            </a:endParaRPr>
          </a:p>
        </p:txBody>
      </p:sp>
      <p:pic>
        <p:nvPicPr>
          <p:cNvPr id="2053" name="Picture 10" descr="Emblem_3DS_RGBcolor.png"/>
          <p:cNvPicPr>
            <a:picLocks noChangeAspect="1"/>
          </p:cNvPicPr>
          <p:nvPr/>
        </p:nvPicPr>
        <p:blipFill>
          <a:blip r:embed="rId23" cstate="print"/>
          <a:srcRect/>
          <a:stretch>
            <a:fillRect/>
          </a:stretch>
        </p:blipFill>
        <p:spPr bwMode="auto">
          <a:xfrm>
            <a:off x="107950" y="6242050"/>
            <a:ext cx="536575" cy="500063"/>
          </a:xfrm>
          <a:prstGeom prst="rect">
            <a:avLst/>
          </a:prstGeom>
          <a:noFill/>
          <a:ln w="9525">
            <a:noFill/>
            <a:miter lim="800000"/>
            <a:headEnd/>
            <a:tailEnd/>
          </a:ln>
        </p:spPr>
      </p:pic>
      <p:pic>
        <p:nvPicPr>
          <p:cNvPr id="2054" name="Picture 8" descr="Bouton_charte_clic.png"/>
          <p:cNvPicPr>
            <a:picLocks noChangeAspect="1"/>
          </p:cNvPicPr>
          <p:nvPr/>
        </p:nvPicPr>
        <p:blipFill>
          <a:blip r:embed="rId24"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p>
            <a:pPr algn="ctr">
              <a:buNone/>
            </a:pP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 Dassault Systèmes </a:t>
            </a: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a:t>
            </a:r>
            <a:r>
              <a:rPr lang="en-US" sz="700" b="0" i="0">
                <a:solidFill>
                  <a:srgbClr val="A6A6A6"/>
                </a:solidFill>
                <a:latin typeface="Arial Narrow"/>
                <a:ea typeface="+mn-ea"/>
                <a:cs typeface="Arial"/>
              </a:rPr>
              <a:t>Informazioni</a:t>
            </a:r>
            <a:r>
              <a:rPr lang="fr-FR" sz="700" b="0" i="0">
                <a:solidFill>
                  <a:srgbClr val="A6A6A6"/>
                </a:solidFill>
                <a:latin typeface="Arial Narrow"/>
                <a:ea typeface="+mn-ea"/>
                <a:cs typeface="Arial"/>
              </a:rPr>
              <a:t> riservate </a:t>
            </a:r>
            <a:r>
              <a:rPr lang="el-GR" sz="700" b="0" i="0">
                <a:solidFill>
                  <a:srgbClr val="A6A6A6"/>
                </a:solidFill>
                <a:latin typeface="Arial Narrow"/>
                <a:ea typeface="+mn-ea"/>
                <a:cs typeface="Arial"/>
              </a:rPr>
              <a:t>Ι</a:t>
            </a:r>
            <a:endParaRPr lang="fr-FR" sz="700">
              <a:solidFill>
                <a:srgbClr val="A6A6A6"/>
              </a:solidFill>
              <a:latin typeface="Arial Narrow" pitchFamily="34" charset="0"/>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r-FR">
              <a:solidFill>
                <a:srgbClr val="FFFFFF"/>
              </a:solidFill>
            </a:endParaRPr>
          </a:p>
        </p:txBody>
      </p:sp>
      <p:pic>
        <p:nvPicPr>
          <p:cNvPr id="2059" name="Picture 14"/>
          <p:cNvPicPr>
            <a:picLocks noChangeAspect="1"/>
          </p:cNvPicPr>
          <p:nvPr/>
        </p:nvPicPr>
        <p:blipFill>
          <a:blip r:embed="rId25"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3" r:id="rId1"/>
    <p:sldLayoutId id="2147483842" r:id="rId2"/>
    <p:sldLayoutId id="2147483843" r:id="rId3"/>
    <p:sldLayoutId id="2147483844" r:id="rId4"/>
    <p:sldLayoutId id="2147483845" r:id="rId5"/>
    <p:sldLayoutId id="2147483854" r:id="rId6"/>
    <p:sldLayoutId id="2147483846" r:id="rId7"/>
    <p:sldLayoutId id="2147483847" r:id="rId8"/>
    <p:sldLayoutId id="2147483848" r:id="rId9"/>
    <p:sldLayoutId id="2147483849"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 id="2147483850" r:id="rId20"/>
    <p:sldLayoutId id="2147483851" r:id="rId21"/>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752600" y="1441450"/>
            <a:ext cx="6851650" cy="549275"/>
          </a:xfrm>
        </p:spPr>
        <p:txBody>
          <a:bodyPr/>
          <a:lstStyle/>
          <a:p>
            <a:pPr algn="r">
              <a:spcBef>
                <a:spcPct val="0"/>
              </a:spcBef>
              <a:buNone/>
            </a:pPr>
            <a:r>
              <a:rPr lang="it-CH" sz="3600" b="0" i="0" u="none" strike="noStrike" spc="0" baseline="0">
                <a:ln>
                  <a:noFill/>
                </a:ln>
                <a:solidFill>
                  <a:srgbClr val="4B575F"/>
                </a:solidFill>
                <a:effectLst/>
                <a:latin typeface="Arial Narrow"/>
                <a:ea typeface="+mj-ea"/>
                <a:cs typeface="+mj-cs"/>
              </a:rPr>
              <a:t>SolidWorks Simulation</a:t>
            </a:r>
            <a:br>
              <a:rPr lang="it-CH" sz="3600" b="0" i="0" u="none" strike="noStrike" spc="0" baseline="0">
                <a:ln>
                  <a:noFill/>
                </a:ln>
                <a:solidFill>
                  <a:srgbClr val="4B575F"/>
                </a:solidFill>
                <a:effectLst/>
                <a:latin typeface="Arial Narrow"/>
                <a:ea typeface="+mj-ea"/>
                <a:cs typeface="+mj-cs"/>
              </a:rPr>
            </a:br>
            <a:r>
              <a:rPr lang="it-CH" sz="3600" b="0" i="0" u="none" strike="noStrike" spc="0" baseline="0">
                <a:ln>
                  <a:noFill/>
                </a:ln>
                <a:solidFill>
                  <a:srgbClr val="4B575F"/>
                </a:solidFill>
                <a:effectLst/>
                <a:latin typeface="Arial Narrow"/>
                <a:ea typeface="+mj-ea"/>
                <a:cs typeface="+mj-cs"/>
              </a:rPr>
              <a:t>Panoramica e analisi degli elementi finiti</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statica o Analisi della sollecitazione</a:t>
            </a:r>
          </a:p>
        </p:txBody>
      </p:sp>
      <p:sp>
        <p:nvSpPr>
          <p:cNvPr id="24579" name="Rectangle 3"/>
          <p:cNvSpPr>
            <a:spLocks noGrp="1" noChangeArrowheads="1"/>
          </p:cNvSpPr>
          <p:nvPr>
            <p:ph idx="1"/>
          </p:nvPr>
        </p:nvSpPr>
        <p:spPr>
          <a:xfrm>
            <a:off x="304800" y="1371600"/>
            <a:ext cx="8534400" cy="3657600"/>
          </a:xfrm>
        </p:spPr>
        <p:txBody>
          <a:bodyPr/>
          <a:lstStyle/>
          <a:p>
            <a:pPr marL="342900" indent="-342900" algn="l">
              <a:spcBef>
                <a:spcPts val="1500"/>
              </a:spcBef>
              <a:spcAft>
                <a:spcPct val="0"/>
              </a:spcAft>
              <a:buClr>
                <a:srgbClr val="4B575F"/>
              </a:buClr>
              <a:buFont typeface="Wingdings"/>
              <a:buChar char="§"/>
            </a:pPr>
            <a:r>
              <a:rPr lang="it-CH" sz="2400" b="0" i="0">
                <a:solidFill>
                  <a:srgbClr val="4B575F"/>
                </a:solidFill>
                <a:latin typeface="Arial Narrow"/>
                <a:ea typeface="+mn-ea"/>
                <a:cs typeface="+mn-cs"/>
              </a:rPr>
              <a:t>Si tratta del tipo di analisi più comune. Presume un comportamento lineare del materiale e trascura la forza di inerzia. Il corpo torna alla sua posizione originale quando i carichi vengono rimossi.</a:t>
            </a:r>
          </a:p>
          <a:p>
            <a:pPr marL="342900" indent="-342900" algn="l">
              <a:spcBef>
                <a:spcPts val="1500"/>
              </a:spcBef>
              <a:spcAft>
                <a:spcPct val="0"/>
              </a:spcAft>
              <a:buClr>
                <a:srgbClr val="4B575F"/>
              </a:buClr>
              <a:buFont typeface="Wingdings"/>
              <a:buChar char="§"/>
            </a:pPr>
            <a:r>
              <a:rPr lang="it-CH" sz="2400" b="0" i="0">
                <a:solidFill>
                  <a:srgbClr val="4B575F"/>
                </a:solidFill>
                <a:latin typeface="Arial Narrow"/>
                <a:ea typeface="+mn-ea"/>
                <a:cs typeface="+mn-cs"/>
              </a:rPr>
              <a:t>L'analisi statica calcola gli spostamenti, le deformazioni, le sollecitazioni e le forze di reazione del modello.</a:t>
            </a:r>
          </a:p>
          <a:p>
            <a:pPr marL="342900" indent="-342900" algn="l">
              <a:spcBef>
                <a:spcPts val="1500"/>
              </a:spcBef>
              <a:spcAft>
                <a:spcPct val="0"/>
              </a:spcAft>
              <a:buClr>
                <a:srgbClr val="4B575F"/>
              </a:buClr>
              <a:buFont typeface="Wingdings"/>
              <a:buChar char="§"/>
            </a:pPr>
            <a:r>
              <a:rPr lang="it-CH" sz="2400" b="0" i="0">
                <a:solidFill>
                  <a:srgbClr val="4B575F"/>
                </a:solidFill>
                <a:latin typeface="Arial Narrow"/>
                <a:ea typeface="+mn-ea"/>
                <a:cs typeface="+mn-cs"/>
              </a:rPr>
              <a:t>Un materiale cede quando la sollecitazione raggiunge un certo limite. Materiali diversi cedono a livelli di sollecitazione diversi. Con l'analisi statica è possibile esaminare il cedimento di molti materiali.</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statica non lineare</a:t>
            </a:r>
          </a:p>
        </p:txBody>
      </p:sp>
      <p:sp>
        <p:nvSpPr>
          <p:cNvPr id="25603" name="AutoShape 4"/>
          <p:cNvSpPr>
            <a:spLocks noGrp="1" noChangeAspect="1" noChangeArrowheads="1"/>
          </p:cNvSpPr>
          <p:nvPr>
            <p:ph idx="1"/>
          </p:nvPr>
        </p:nvSpPr>
        <p:spPr>
          <a:xfrm>
            <a:off x="228600" y="1295400"/>
            <a:ext cx="6019800" cy="762000"/>
          </a:xfrm>
        </p:spPr>
        <p:txBody>
          <a:bodyPr/>
          <a:lstStyle/>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Utilizzare l'analisi non lineare quando è possibile applicare almeno una delle condizioni seguenti:</a:t>
            </a:r>
          </a:p>
        </p:txBody>
      </p:sp>
      <p:pic>
        <p:nvPicPr>
          <p:cNvPr id="25604" name="Picture 5" descr="nonlinear"/>
          <p:cNvPicPr>
            <a:picLocks noChangeAspect="1" noChangeArrowheads="1"/>
          </p:cNvPicPr>
          <p:nvPr/>
        </p:nvPicPr>
        <p:blipFill>
          <a:blip r:embed="rId2" cstate="print"/>
          <a:srcRect/>
          <a:stretch>
            <a:fillRect/>
          </a:stretch>
        </p:blipFill>
        <p:spPr bwMode="auto">
          <a:xfrm>
            <a:off x="6324600" y="1371600"/>
            <a:ext cx="2447925" cy="1885950"/>
          </a:xfrm>
          <a:prstGeom prst="rect">
            <a:avLst/>
          </a:prstGeom>
          <a:noFill/>
          <a:ln w="9525">
            <a:solidFill>
              <a:schemeClr val="tx1"/>
            </a:solidFill>
            <a:miter lim="800000"/>
            <a:headEnd/>
            <a:tailEnd/>
          </a:ln>
        </p:spPr>
      </p:pic>
      <p:sp>
        <p:nvSpPr>
          <p:cNvPr id="13317" name="AutoShape 6"/>
          <p:cNvSpPr>
            <a:spLocks noChangeAspect="1" noChangeArrowheads="1"/>
          </p:cNvSpPr>
          <p:nvPr/>
        </p:nvSpPr>
        <p:spPr bwMode="auto">
          <a:xfrm>
            <a:off x="228600" y="2209800"/>
            <a:ext cx="6019800" cy="2133600"/>
          </a:xfrm>
          <a:prstGeom prst="rect">
            <a:avLst/>
          </a:prstGeom>
          <a:noFill/>
          <a:ln>
            <a:noFill/>
          </a:ln>
          <a:extLst>
            <a:ext uri="{909E8E84-426E-40DD-AFC4-6F175D3DCCD1}"/>
            <a:ext uri="{91240B29-F687-4F45-9708-019B960494DF}"/>
          </a:extLst>
        </p:spPr>
        <p:txBody>
          <a:bodyPr/>
          <a:lstStyle/>
          <a:p>
            <a:pPr marL="806409" lvl="1" indent="-457200" algn="l">
              <a:lnSpc>
                <a:spcPct val="90000"/>
              </a:lnSpc>
              <a:spcBef>
                <a:spcPct val="25000"/>
              </a:spcBef>
              <a:buFontTx/>
              <a:buAutoNum type="alphaLcParenR"/>
            </a:pPr>
            <a:r>
              <a:rPr lang="it-CH" sz="2400" b="0" i="0">
                <a:solidFill>
                  <a:schemeClr val="tx1"/>
                </a:solidFill>
                <a:latin typeface="Arial Narrow"/>
                <a:ea typeface="+mn-ea"/>
                <a:cs typeface="+mn-cs"/>
              </a:rPr>
              <a:t>La relazione sollecitazione-deformazione del materiale non è lineare.</a:t>
            </a:r>
          </a:p>
          <a:p>
            <a:pPr marL="806409" lvl="1" indent="-457200" algn="l">
              <a:lnSpc>
                <a:spcPct val="75000"/>
              </a:lnSpc>
              <a:spcBef>
                <a:spcPct val="25000"/>
              </a:spcBef>
              <a:buFontTx/>
              <a:buAutoNum type="alphaLcParenR"/>
            </a:pPr>
            <a:r>
              <a:rPr lang="it-CH" sz="2400" b="0" i="0">
                <a:solidFill>
                  <a:schemeClr val="tx1"/>
                </a:solidFill>
                <a:latin typeface="Arial Narrow"/>
                <a:ea typeface="+mn-ea"/>
                <a:cs typeface="+mn-cs"/>
              </a:rPr>
              <a:t>Gli spostamenti indotti sono di dimensioni sufficienti a modificare la rigidità.</a:t>
            </a:r>
          </a:p>
          <a:p>
            <a:pPr marL="806409" lvl="1" indent="-457200" algn="l">
              <a:lnSpc>
                <a:spcPct val="75000"/>
              </a:lnSpc>
              <a:spcBef>
                <a:spcPct val="25000"/>
              </a:spcBef>
              <a:buFontTx/>
              <a:buAutoNum type="alphaLcParenR"/>
            </a:pPr>
            <a:r>
              <a:rPr lang="it-CH" sz="2400" b="0" i="0">
                <a:solidFill>
                  <a:schemeClr val="tx1"/>
                </a:solidFill>
                <a:latin typeface="Arial Narrow"/>
                <a:ea typeface="+mn-ea"/>
                <a:cs typeface="+mn-cs"/>
              </a:rPr>
              <a:t>Le condizioni ai limiti variano durante il caricamento (come per problemi di contatto).</a:t>
            </a:r>
            <a:endParaRPr lang="en-US" sz="2000" dirty="0">
              <a:latin typeface="Arial Narrow" pitchFamily="34" charset="0"/>
            </a:endParaRPr>
          </a:p>
        </p:txBody>
      </p:sp>
      <p:sp>
        <p:nvSpPr>
          <p:cNvPr id="13318" name="AutoShape 9"/>
          <p:cNvSpPr>
            <a:spLocks noChangeAspect="1" noChangeArrowheads="1"/>
          </p:cNvSpPr>
          <p:nvPr/>
        </p:nvSpPr>
        <p:spPr bwMode="auto">
          <a:xfrm>
            <a:off x="228600" y="4419600"/>
            <a:ext cx="8534400" cy="762000"/>
          </a:xfrm>
          <a:prstGeom prst="rect">
            <a:avLst/>
          </a:prstGeom>
          <a:noFill/>
          <a:ln>
            <a:noFill/>
          </a:ln>
          <a:extLst>
            <a:ext uri="{909E8E84-426E-40DD-AFC4-6F175D3DCCD1}"/>
            <a:ext uri="{91240B29-F687-4F45-9708-019B960494DF}"/>
          </a:extLst>
        </p:spPr>
        <p:txBody>
          <a:bodyPr/>
          <a:lstStyle/>
          <a:p>
            <a:pPr marL="358775" indent="-358775" algn="l">
              <a:lnSpc>
                <a:spcPct val="85000"/>
              </a:lnSpc>
              <a:spcBef>
                <a:spcPct val="50000"/>
              </a:spcBef>
              <a:buFont typeface="Wingdings"/>
              <a:buChar char="§"/>
            </a:pPr>
            <a:r>
              <a:rPr lang="it-CH" sz="2400" b="0" i="0">
                <a:solidFill>
                  <a:schemeClr val="tx1"/>
                </a:solidFill>
                <a:latin typeface="Arial Narrow"/>
                <a:ea typeface="+mn-ea"/>
                <a:cs typeface="+mn-cs"/>
              </a:rPr>
              <a:t>L'analisi non lineare calcola le sollecitazioni, gli spostamenti, le deformazioni e le forze di reazione sui livelli desiderati di carico.</a:t>
            </a:r>
          </a:p>
        </p:txBody>
      </p:sp>
      <p:sp>
        <p:nvSpPr>
          <p:cNvPr id="7" name="TextBox 6"/>
          <p:cNvSpPr txBox="1"/>
          <p:nvPr/>
        </p:nvSpPr>
        <p:spPr>
          <a:xfrm rot="16200000">
            <a:off x="5676900" y="2247900"/>
            <a:ext cx="1600200" cy="152400"/>
          </a:xfrm>
          <a:prstGeom prst="rect">
            <a:avLst/>
          </a:prstGeom>
          <a:solidFill>
            <a:schemeClr val="bg1"/>
          </a:solidFill>
        </p:spPr>
        <p:txBody>
          <a:bodyPr wrap="square" lIns="0" tIns="0" rIns="0" bIns="0" rtlCol="0">
            <a:spAutoFit/>
          </a:bodyPr>
          <a:lstStyle/>
          <a:p>
            <a:pPr algn="ctr">
              <a:buNone/>
            </a:pPr>
            <a:r>
              <a:rPr lang="it-CH" sz="1000" b="0" i="0">
                <a:solidFill>
                  <a:srgbClr val="000000"/>
                </a:solidFill>
                <a:latin typeface="Arial"/>
                <a:ea typeface="+mn-ea"/>
                <a:cs typeface="+mn-cs"/>
              </a:rPr>
              <a:t>Forza generalizzata</a:t>
            </a:r>
            <a:endParaRPr lang="nl-NL" sz="1000" dirty="0">
              <a:solidFill>
                <a:schemeClr val="tx2"/>
              </a:solidFill>
            </a:endParaRPr>
          </a:p>
        </p:txBody>
      </p:sp>
      <p:sp>
        <p:nvSpPr>
          <p:cNvPr id="8" name="TextBox 7"/>
          <p:cNvSpPr txBox="1"/>
          <p:nvPr/>
        </p:nvSpPr>
        <p:spPr>
          <a:xfrm>
            <a:off x="6727825" y="1698625"/>
            <a:ext cx="838200" cy="153888"/>
          </a:xfrm>
          <a:prstGeom prst="rect">
            <a:avLst/>
          </a:prstGeom>
          <a:solidFill>
            <a:schemeClr val="bg1"/>
          </a:solidFill>
        </p:spPr>
        <p:txBody>
          <a:bodyPr wrap="square" lIns="0" tIns="0" rIns="0" bIns="0" rtlCol="0">
            <a:spAutoFit/>
          </a:bodyPr>
          <a:lstStyle/>
          <a:p>
            <a:pPr algn="r">
              <a:buNone/>
            </a:pPr>
            <a:r>
              <a:rPr lang="it-CH" sz="1000" b="0" i="0">
                <a:solidFill>
                  <a:srgbClr val="000000"/>
                </a:solidFill>
                <a:latin typeface="Arial"/>
                <a:ea typeface="+mn-ea"/>
                <a:cs typeface="+mn-cs"/>
              </a:rPr>
              <a:t>Non lineare</a:t>
            </a:r>
            <a:endParaRPr lang="nl-NL" sz="1000" dirty="0">
              <a:solidFill>
                <a:schemeClr val="tx2"/>
              </a:solidFill>
            </a:endParaRPr>
          </a:p>
        </p:txBody>
      </p:sp>
      <p:sp>
        <p:nvSpPr>
          <p:cNvPr id="9" name="TextBox 8"/>
          <p:cNvSpPr txBox="1"/>
          <p:nvPr/>
        </p:nvSpPr>
        <p:spPr>
          <a:xfrm>
            <a:off x="7924800" y="2590800"/>
            <a:ext cx="685800" cy="153888"/>
          </a:xfrm>
          <a:prstGeom prst="rect">
            <a:avLst/>
          </a:prstGeom>
          <a:solidFill>
            <a:schemeClr val="bg1"/>
          </a:solidFill>
        </p:spPr>
        <p:txBody>
          <a:bodyPr wrap="square" lIns="0" tIns="0" rIns="0" bIns="0" rtlCol="0">
            <a:spAutoFit/>
          </a:bodyPr>
          <a:lstStyle/>
          <a:p>
            <a:pPr algn="l">
              <a:buNone/>
            </a:pPr>
            <a:r>
              <a:rPr lang="it-CH" sz="1000" b="0" i="0">
                <a:solidFill>
                  <a:srgbClr val="000000"/>
                </a:solidFill>
                <a:latin typeface="Arial"/>
                <a:ea typeface="+mn-ea"/>
                <a:cs typeface="+mn-cs"/>
              </a:rPr>
              <a:t>Lineare </a:t>
            </a:r>
            <a:endParaRPr lang="nl-NL" sz="1000" dirty="0">
              <a:solidFill>
                <a:schemeClr val="tx2"/>
              </a:solidFill>
            </a:endParaRPr>
          </a:p>
        </p:txBody>
      </p:sp>
      <p:sp>
        <p:nvSpPr>
          <p:cNvPr id="10" name="TextBox 9"/>
          <p:cNvSpPr txBox="1"/>
          <p:nvPr/>
        </p:nvSpPr>
        <p:spPr>
          <a:xfrm>
            <a:off x="6410325" y="3046512"/>
            <a:ext cx="2200275" cy="153888"/>
          </a:xfrm>
          <a:prstGeom prst="rect">
            <a:avLst/>
          </a:prstGeom>
          <a:solidFill>
            <a:schemeClr val="bg1"/>
          </a:solidFill>
        </p:spPr>
        <p:txBody>
          <a:bodyPr wrap="square" lIns="0" tIns="0" rIns="0" bIns="0" rtlCol="0">
            <a:spAutoFit/>
          </a:bodyPr>
          <a:lstStyle/>
          <a:p>
            <a:pPr algn="ctr">
              <a:buNone/>
            </a:pPr>
            <a:r>
              <a:rPr lang="it-CH" sz="1000" b="0" i="0">
                <a:solidFill>
                  <a:srgbClr val="000000"/>
                </a:solidFill>
                <a:latin typeface="Arial"/>
                <a:ea typeface="+mn-ea"/>
                <a:cs typeface="+mn-cs"/>
              </a:rPr>
              <a:t>Spostamento generalizzato</a:t>
            </a:r>
            <a:endParaRPr lang="nl-NL" sz="1000" dirty="0">
              <a:solidFill>
                <a:schemeClr val="tx2"/>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della instabilità</a:t>
            </a:r>
          </a:p>
        </p:txBody>
      </p:sp>
      <p:sp>
        <p:nvSpPr>
          <p:cNvPr id="26627" name="Rectangle 3"/>
          <p:cNvSpPr>
            <a:spLocks noGrp="1" noChangeArrowheads="1"/>
          </p:cNvSpPr>
          <p:nvPr>
            <p:ph idx="1"/>
          </p:nvPr>
        </p:nvSpPr>
        <p:spPr>
          <a:xfrm>
            <a:off x="381000" y="1524000"/>
            <a:ext cx="5189538" cy="3733800"/>
          </a:xfrm>
        </p:spPr>
        <p:txBody>
          <a:bodyPr/>
          <a:lstStyle/>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I modelli sottili soggetti a carichi di compressione assiale tendono a subire improvvise e ampie deformazioni laterali. Questo fenomeno viene denominato instabilità a carico di punta.</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L'instabilità può verificarsi prima che il materiale ceda a causa di sollecitazioni elevate.</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L'analisi dell'instabilità a carico di punta verifica i cedimenti dovuti a instabilità e prevede i carichi critici</a:t>
            </a:r>
            <a:r>
              <a:rPr lang="it-CH" sz="2400" i="0">
                <a:solidFill>
                  <a:srgbClr val="4B575F"/>
                </a:solidFill>
                <a:latin typeface="Arial Narrow"/>
                <a:ea typeface="+mn-ea"/>
                <a:cs typeface="+mn-cs"/>
              </a:rPr>
              <a:t>.</a:t>
            </a:r>
            <a:endParaRPr lang="en-US" dirty="0" smtClean="0"/>
          </a:p>
        </p:txBody>
      </p:sp>
      <p:pic>
        <p:nvPicPr>
          <p:cNvPr id="26628" name="Picture 20"/>
          <p:cNvPicPr>
            <a:picLocks noChangeAspect="1" noChangeArrowheads="1"/>
          </p:cNvPicPr>
          <p:nvPr/>
        </p:nvPicPr>
        <p:blipFill>
          <a:blip r:embed="rId2" cstate="print"/>
          <a:srcRect/>
          <a:stretch>
            <a:fillRect/>
          </a:stretch>
        </p:blipFill>
        <p:spPr bwMode="auto">
          <a:xfrm>
            <a:off x="5638800" y="1905000"/>
            <a:ext cx="933450" cy="3686175"/>
          </a:xfrm>
          <a:prstGeom prst="rect">
            <a:avLst/>
          </a:prstGeom>
          <a:noFill/>
          <a:ln w="9525">
            <a:noFill/>
            <a:miter lim="800000"/>
            <a:headEnd/>
            <a:tailEnd/>
          </a:ln>
        </p:spPr>
      </p:pic>
      <p:sp>
        <p:nvSpPr>
          <p:cNvPr id="26629" name="Text Box 21"/>
          <p:cNvSpPr txBox="1">
            <a:spLocks noChangeArrowheads="1"/>
          </p:cNvSpPr>
          <p:nvPr/>
        </p:nvSpPr>
        <p:spPr bwMode="auto">
          <a:xfrm>
            <a:off x="5562600" y="1600200"/>
            <a:ext cx="2286000" cy="336550"/>
          </a:xfrm>
          <a:prstGeom prst="rect">
            <a:avLst/>
          </a:prstGeom>
          <a:noFill/>
          <a:ln w="9525">
            <a:noFill/>
            <a:miter lim="800000"/>
            <a:headEnd/>
            <a:tailEnd/>
          </a:ln>
        </p:spPr>
        <p:txBody>
          <a:bodyPr wrap="square">
            <a:spAutoFit/>
          </a:bodyPr>
          <a:lstStyle/>
          <a:p>
            <a:pPr algn="l">
              <a:spcBef>
                <a:spcPct val="50000"/>
              </a:spcBef>
              <a:buNone/>
            </a:pPr>
            <a:r>
              <a:rPr lang="it-CH" sz="1600" b="0" i="0">
                <a:solidFill>
                  <a:schemeClr val="tx1"/>
                </a:solidFill>
                <a:latin typeface="Arial"/>
                <a:ea typeface="+mn-ea"/>
                <a:cs typeface="+mn-cs"/>
              </a:rPr>
              <a:t>Carico assiale</a:t>
            </a:r>
          </a:p>
        </p:txBody>
      </p:sp>
      <p:sp>
        <p:nvSpPr>
          <p:cNvPr id="26630" name="Text Box 22"/>
          <p:cNvSpPr txBox="1">
            <a:spLocks noChangeArrowheads="1"/>
          </p:cNvSpPr>
          <p:nvPr/>
        </p:nvSpPr>
        <p:spPr bwMode="auto">
          <a:xfrm>
            <a:off x="6400800" y="2819400"/>
            <a:ext cx="2209800" cy="2062103"/>
          </a:xfrm>
          <a:prstGeom prst="rect">
            <a:avLst/>
          </a:prstGeom>
          <a:noFill/>
          <a:ln w="9525">
            <a:noFill/>
            <a:miter lim="800000"/>
            <a:headEnd/>
            <a:tailEnd/>
          </a:ln>
        </p:spPr>
        <p:txBody>
          <a:bodyPr wrap="square">
            <a:spAutoFit/>
          </a:bodyPr>
          <a:lstStyle/>
          <a:p>
            <a:pPr algn="l">
              <a:spcBef>
                <a:spcPct val="50000"/>
              </a:spcBef>
              <a:buNone/>
            </a:pPr>
            <a:r>
              <a:rPr lang="it-CH" sz="1600" b="0" i="0">
                <a:solidFill>
                  <a:schemeClr val="tx1"/>
                </a:solidFill>
                <a:latin typeface="Arial"/>
                <a:ea typeface="+mn-ea"/>
                <a:cs typeface="+mn-cs"/>
              </a:rPr>
              <a:t>Questa barra sottile soggetta a un carico assiale cederà per instabilità a carico di punta prima che il materiale inizi a cedere a causa di sollecitazioni elevate.</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della frequenza</a:t>
            </a:r>
          </a:p>
        </p:txBody>
      </p:sp>
      <p:sp>
        <p:nvSpPr>
          <p:cNvPr id="27651" name="Rectangle 3"/>
          <p:cNvSpPr>
            <a:spLocks noGrp="1" noChangeArrowheads="1"/>
          </p:cNvSpPr>
          <p:nvPr>
            <p:ph idx="1"/>
          </p:nvPr>
        </p:nvSpPr>
        <p:spPr>
          <a:xfrm>
            <a:off x="201613" y="1296988"/>
            <a:ext cx="5819775" cy="2395537"/>
          </a:xfrm>
        </p:spPr>
        <p:txBody>
          <a:bodyPr/>
          <a:lstStyle/>
          <a:p>
            <a:pPr marL="342900" indent="-342900" algn="l">
              <a:lnSpc>
                <a:spcPct val="85000"/>
              </a:lnSpc>
              <a:spcBef>
                <a:spcPts val="1200"/>
              </a:spcBef>
              <a:spcAft>
                <a:spcPct val="0"/>
              </a:spcAft>
              <a:buClr>
                <a:srgbClr val="4B575F"/>
              </a:buClr>
              <a:buFont typeface="Wingdings"/>
              <a:buChar char="§"/>
            </a:pPr>
            <a:r>
              <a:rPr lang="it-CH" sz="2400" b="0" i="0">
                <a:solidFill>
                  <a:srgbClr val="4B575F"/>
                </a:solidFill>
                <a:latin typeface="Arial Narrow"/>
                <a:ea typeface="+mn-ea"/>
                <a:cs typeface="+mn-cs"/>
              </a:rPr>
              <a:t>Tutti i corpi tendono a vibrare a determinate frequenze denominate frequenze naturali.</a:t>
            </a:r>
          </a:p>
          <a:p>
            <a:pPr marL="342900" indent="-342900" algn="l">
              <a:lnSpc>
                <a:spcPct val="85000"/>
              </a:lnSpc>
              <a:spcBef>
                <a:spcPts val="1200"/>
              </a:spcBef>
              <a:spcAft>
                <a:spcPct val="0"/>
              </a:spcAft>
              <a:buClr>
                <a:srgbClr val="4B575F"/>
              </a:buClr>
              <a:buFont typeface="Wingdings"/>
              <a:buChar char="§"/>
            </a:pPr>
            <a:r>
              <a:rPr lang="it-CH" sz="2400" b="0" i="0">
                <a:solidFill>
                  <a:srgbClr val="4B575F"/>
                </a:solidFill>
                <a:latin typeface="Arial Narrow"/>
                <a:ea typeface="+mn-ea"/>
                <a:cs typeface="+mn-cs"/>
              </a:rPr>
              <a:t>Per ciascuna frequenza naturale un corpo assume una determinata forma denominata forma modale.</a:t>
            </a:r>
          </a:p>
        </p:txBody>
      </p:sp>
      <p:pic>
        <p:nvPicPr>
          <p:cNvPr id="27652" name="Picture 4"/>
          <p:cNvPicPr>
            <a:picLocks noChangeAspect="1" noChangeArrowheads="1"/>
          </p:cNvPicPr>
          <p:nvPr/>
        </p:nvPicPr>
        <p:blipFill>
          <a:blip r:embed="rId2" cstate="print"/>
          <a:srcRect/>
          <a:stretch>
            <a:fillRect/>
          </a:stretch>
        </p:blipFill>
        <p:spPr bwMode="auto">
          <a:xfrm>
            <a:off x="5943600" y="1371600"/>
            <a:ext cx="2819400" cy="1809750"/>
          </a:xfrm>
          <a:prstGeom prst="rect">
            <a:avLst/>
          </a:prstGeom>
          <a:noFill/>
          <a:ln w="9525">
            <a:noFill/>
            <a:miter lim="800000"/>
            <a:headEnd/>
            <a:tailEnd/>
          </a:ln>
        </p:spPr>
      </p:pic>
      <p:sp>
        <p:nvSpPr>
          <p:cNvPr id="15365" name="Rectangle 5"/>
          <p:cNvSpPr>
            <a:spLocks noChangeArrowheads="1"/>
          </p:cNvSpPr>
          <p:nvPr/>
        </p:nvSpPr>
        <p:spPr bwMode="auto">
          <a:xfrm>
            <a:off x="228600" y="3505200"/>
            <a:ext cx="8534400" cy="18288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1200"/>
              </a:spcBef>
              <a:buFont typeface="Wingdings"/>
              <a:buChar char="§"/>
            </a:pPr>
            <a:r>
              <a:rPr lang="it-CH" sz="2400" b="0" i="0">
                <a:solidFill>
                  <a:schemeClr val="tx1"/>
                </a:solidFill>
                <a:latin typeface="Arial Narrow"/>
                <a:ea typeface="+mn-ea"/>
                <a:cs typeface="+mn-cs"/>
              </a:rPr>
              <a:t>L'analisi della frequenza calcola le frequenze proprie e le forme modali associate.</a:t>
            </a:r>
          </a:p>
          <a:p>
            <a:pPr marL="234909" indent="-234909" algn="l">
              <a:lnSpc>
                <a:spcPct val="85000"/>
              </a:lnSpc>
              <a:spcBef>
                <a:spcPts val="1200"/>
              </a:spcBef>
              <a:buFont typeface="Wingdings"/>
              <a:buChar char="§"/>
            </a:pPr>
            <a:r>
              <a:rPr lang="it-CH" sz="2400" b="0" i="0">
                <a:solidFill>
                  <a:schemeClr val="tx1"/>
                </a:solidFill>
                <a:latin typeface="Arial Narrow"/>
                <a:ea typeface="+mn-ea"/>
                <a:cs typeface="+mn-cs"/>
              </a:rPr>
              <a:t>In teoria, un corpo ha un numero infinito di forme modali. Nell'analisi degli elementi finiti esiste lo stesso numero di forme modali dei gradi di libertà. Nella maggior parte dei casi, vengono considerate per l'analisi le prime forme modali dominanti.</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della frequenza</a:t>
            </a:r>
          </a:p>
        </p:txBody>
      </p:sp>
      <p:sp>
        <p:nvSpPr>
          <p:cNvPr id="28675" name="Rectangle 3"/>
          <p:cNvSpPr>
            <a:spLocks noGrp="1" noChangeArrowheads="1"/>
          </p:cNvSpPr>
          <p:nvPr>
            <p:ph idx="1"/>
          </p:nvPr>
        </p:nvSpPr>
        <p:spPr>
          <a:xfrm>
            <a:off x="228600" y="1447800"/>
            <a:ext cx="5589587" cy="1768475"/>
          </a:xfrm>
        </p:spPr>
        <p:txBody>
          <a:bodyPr/>
          <a:lstStyle/>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Se un corpo è soggetto a un carico dinamico che vibra con una delle relative frequenze naturali, si verificano delle sollecitazioni eccessive. Questo fenomeno viene denominato risonanza.</a:t>
            </a:r>
            <a:endParaRPr lang="en-US" b="1" smtClean="0"/>
          </a:p>
        </p:txBody>
      </p:sp>
      <p:pic>
        <p:nvPicPr>
          <p:cNvPr id="28676" name="Picture 4"/>
          <p:cNvPicPr>
            <a:picLocks noChangeAspect="1" noChangeArrowheads="1"/>
          </p:cNvPicPr>
          <p:nvPr/>
        </p:nvPicPr>
        <p:blipFill>
          <a:blip r:embed="rId2" cstate="print"/>
          <a:srcRect/>
          <a:stretch>
            <a:fillRect/>
          </a:stretch>
        </p:blipFill>
        <p:spPr bwMode="auto">
          <a:xfrm>
            <a:off x="5943600" y="1219200"/>
            <a:ext cx="2838450" cy="2162175"/>
          </a:xfrm>
          <a:prstGeom prst="rect">
            <a:avLst/>
          </a:prstGeom>
          <a:noFill/>
          <a:ln w="9525">
            <a:noFill/>
            <a:miter lim="800000"/>
            <a:headEnd/>
            <a:tailEnd/>
          </a:ln>
        </p:spPr>
      </p:pic>
      <p:sp>
        <p:nvSpPr>
          <p:cNvPr id="16389" name="Rectangle 5"/>
          <p:cNvSpPr>
            <a:spLocks noChangeArrowheads="1"/>
          </p:cNvSpPr>
          <p:nvPr/>
        </p:nvSpPr>
        <p:spPr bwMode="auto">
          <a:xfrm>
            <a:off x="228600" y="3886200"/>
            <a:ext cx="7924800" cy="762000"/>
          </a:xfrm>
          <a:prstGeom prst="rect">
            <a:avLst/>
          </a:prstGeom>
          <a:noFill/>
          <a:ln>
            <a:noFill/>
          </a:ln>
          <a:extLst>
            <a:ext uri="{909E8E84-426E-40DD-AFC4-6F175D3DCCD1}"/>
            <a:ext uri="{91240B29-F687-4F45-9708-019B960494DF}"/>
          </a:extLst>
        </p:spPr>
        <p:txBody>
          <a:bodyPr/>
          <a:lstStyle/>
          <a:p>
            <a:pPr marL="358775" indent="-358775" algn="l">
              <a:lnSpc>
                <a:spcPct val="85000"/>
              </a:lnSpc>
              <a:spcBef>
                <a:spcPts val="2000"/>
              </a:spcBef>
              <a:buFont typeface="Wingdings"/>
              <a:buChar char="§"/>
            </a:pPr>
            <a:r>
              <a:rPr lang="it-CH" sz="2400" b="0" i="0">
                <a:solidFill>
                  <a:schemeClr val="tx1"/>
                </a:solidFill>
                <a:latin typeface="Arial Narrow"/>
                <a:ea typeface="+mn-ea"/>
                <a:cs typeface="+mn-cs"/>
              </a:rPr>
              <a:t>L'analisi della frequenza può essere utilizzata per evitare la risonanza e risolvere problemi di risposta dinamica.</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termica e della sollecitazione termica</a:t>
            </a:r>
          </a:p>
        </p:txBody>
      </p:sp>
      <p:sp>
        <p:nvSpPr>
          <p:cNvPr id="17411" name="Rectangle 3"/>
          <p:cNvSpPr>
            <a:spLocks noGrp="1" noChangeArrowheads="1"/>
          </p:cNvSpPr>
          <p:nvPr>
            <p:ph idx="1"/>
          </p:nvPr>
        </p:nvSpPr>
        <p:spPr>
          <a:xfrm>
            <a:off x="228600" y="1524000"/>
            <a:ext cx="6291263" cy="2057400"/>
          </a:xfrm>
        </p:spPr>
        <p:txBody>
          <a:bodyPr rtlCol="0">
            <a:normAutofit/>
          </a:bodyPr>
          <a:lstStyle/>
          <a:p>
            <a:pPr marL="342900" indent="-342900" algn="l">
              <a:spcBef>
                <a:spcPct val="20000"/>
              </a:spcBef>
              <a:spcAft>
                <a:spcPts val="0"/>
              </a:spcAft>
              <a:buNone/>
            </a:pPr>
            <a:r>
              <a:rPr lang="en-US" sz="2400" b="1" i="0">
                <a:solidFill>
                  <a:srgbClr val="4B575F"/>
                </a:solidFill>
                <a:latin typeface="Arial Narrow"/>
                <a:ea typeface="+mn-ea"/>
                <a:cs typeface="+mn-cs"/>
              </a:rPr>
              <a:t>Analisi termica</a:t>
            </a:r>
          </a:p>
          <a:p>
            <a:pPr marL="342900" indent="-342900" algn="l">
              <a:spcBef>
                <a:spcPct val="20000"/>
              </a:spcBef>
              <a:spcAft>
                <a:spcPts val="0"/>
              </a:spcAft>
              <a:buNone/>
            </a:pPr>
            <a:r>
              <a:rPr lang="it-CH" sz="2400" b="0" i="0">
                <a:solidFill>
                  <a:srgbClr val="4B575F"/>
                </a:solidFill>
                <a:latin typeface="Arial Narrow"/>
                <a:ea typeface="+mn-ea"/>
                <a:cs typeface="+mn-cs"/>
              </a:rPr>
              <a:t>	Calcola la temperatura in ogni punto del modello in base ai carichi termici e alle condizioni termiche al contorno. I risultati includono il flusso termale e i gradienti termici.</a:t>
            </a:r>
          </a:p>
        </p:txBody>
      </p:sp>
      <p:pic>
        <p:nvPicPr>
          <p:cNvPr id="29700" name="Picture 4"/>
          <p:cNvPicPr>
            <a:picLocks noChangeAspect="1" noChangeArrowheads="1"/>
          </p:cNvPicPr>
          <p:nvPr/>
        </p:nvPicPr>
        <p:blipFill>
          <a:blip r:embed="rId2" cstate="print"/>
          <a:srcRect/>
          <a:stretch>
            <a:fillRect/>
          </a:stretch>
        </p:blipFill>
        <p:spPr bwMode="auto">
          <a:xfrm>
            <a:off x="6705600" y="1524000"/>
            <a:ext cx="2257425" cy="1457325"/>
          </a:xfrm>
          <a:prstGeom prst="rect">
            <a:avLst/>
          </a:prstGeom>
          <a:noFill/>
          <a:ln w="9525">
            <a:noFill/>
            <a:miter lim="800000"/>
            <a:headEnd/>
            <a:tailEnd/>
          </a:ln>
        </p:spPr>
      </p:pic>
      <p:sp>
        <p:nvSpPr>
          <p:cNvPr id="17413" name="Rectangle 5"/>
          <p:cNvSpPr>
            <a:spLocks noChangeArrowheads="1"/>
          </p:cNvSpPr>
          <p:nvPr/>
        </p:nvSpPr>
        <p:spPr bwMode="auto">
          <a:xfrm>
            <a:off x="304800" y="3810000"/>
            <a:ext cx="8534400" cy="1371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None/>
            </a:pPr>
            <a:r>
              <a:rPr lang="en-US" sz="2400" b="1" i="0">
                <a:solidFill>
                  <a:schemeClr val="tx1"/>
                </a:solidFill>
                <a:latin typeface="Arial Narrow"/>
                <a:ea typeface="+mn-ea"/>
                <a:cs typeface="+mn-cs"/>
              </a:rPr>
              <a:t>Analisi della sollecitazione termica</a:t>
            </a:r>
          </a:p>
          <a:p>
            <a:pPr marL="234909" indent="-234909" algn="l">
              <a:lnSpc>
                <a:spcPct val="95000"/>
              </a:lnSpc>
              <a:spcBef>
                <a:spcPct val="50000"/>
              </a:spcBef>
              <a:buNone/>
            </a:pPr>
            <a:r>
              <a:rPr lang="it-CH" sz="2400" b="0" i="0">
                <a:solidFill>
                  <a:schemeClr val="tx1"/>
                </a:solidFill>
                <a:latin typeface="Arial"/>
                <a:ea typeface="+mn-ea"/>
                <a:cs typeface="+mn-cs"/>
              </a:rPr>
              <a:t>	</a:t>
            </a:r>
            <a:r>
              <a:rPr lang="it-CH" sz="2400" b="0" i="0">
                <a:solidFill>
                  <a:schemeClr val="tx1"/>
                </a:solidFill>
                <a:latin typeface="Arial Narrow"/>
                <a:ea typeface="+mn-ea"/>
                <a:cs typeface="+mn-cs"/>
              </a:rPr>
              <a:t>Calcola le sollecitazioni, le deformazioni e gli spostamenti causati dagli effetti termici e dai cambiamenti di temperatura.</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Tipi di analisi: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Analisi dell'ottimizzazione</a:t>
            </a:r>
          </a:p>
        </p:txBody>
      </p:sp>
      <p:sp>
        <p:nvSpPr>
          <p:cNvPr id="30723" name="Rectangle 3"/>
          <p:cNvSpPr>
            <a:spLocks noGrp="1" noChangeArrowheads="1"/>
          </p:cNvSpPr>
          <p:nvPr>
            <p:ph idx="1"/>
          </p:nvPr>
        </p:nvSpPr>
        <p:spPr>
          <a:xfrm>
            <a:off x="201613" y="1296988"/>
            <a:ext cx="8650287" cy="2970212"/>
          </a:xfrm>
        </p:spPr>
        <p:txBody>
          <a:bodyPr/>
          <a:lstStyle/>
          <a:p>
            <a:pPr marL="342900" indent="-342900" algn="l">
              <a:spcBef>
                <a:spcPct val="20000"/>
              </a:spcBef>
              <a:spcAft>
                <a:spcPct val="0"/>
              </a:spcAft>
              <a:buNone/>
            </a:pPr>
            <a:r>
              <a:rPr lang="it-CH" sz="2400" b="0" i="0">
                <a:solidFill>
                  <a:srgbClr val="4B575F"/>
                </a:solidFill>
                <a:latin typeface="Arial Narrow"/>
                <a:ea typeface="+mn-ea"/>
                <a:cs typeface="+mn-cs"/>
              </a:rPr>
              <a:t>	Calcola la soluzione ottimale di un problema in base a quanto segue:</a:t>
            </a:r>
          </a:p>
          <a:p>
            <a:pPr marL="742950" lvl="1" indent="-285750" algn="l">
              <a:spcBef>
                <a:spcPct val="20000"/>
              </a:spcBef>
              <a:spcAft>
                <a:spcPct val="0"/>
              </a:spcAft>
              <a:buClr>
                <a:srgbClr val="4B575F"/>
              </a:buClr>
              <a:buFont typeface="Wingdings"/>
              <a:buChar char="§"/>
            </a:pPr>
            <a:r>
              <a:rPr lang="it-CH" sz="2200" b="0" i="0">
                <a:solidFill>
                  <a:srgbClr val="4B575F"/>
                </a:solidFill>
                <a:latin typeface="Arial Narrow"/>
                <a:ea typeface="+mn-ea"/>
                <a:cs typeface="+mn-cs"/>
              </a:rPr>
              <a:t>Obiettivo: imposta l'obiettivo dell'analisi, ad esempio ridurre al minimo il materiale del modello.</a:t>
            </a:r>
          </a:p>
          <a:p>
            <a:pPr marL="742950" lvl="1" indent="-285750" algn="l">
              <a:spcBef>
                <a:spcPct val="20000"/>
              </a:spcBef>
              <a:spcAft>
                <a:spcPct val="0"/>
              </a:spcAft>
              <a:buClr>
                <a:srgbClr val="4B575F"/>
              </a:buClr>
              <a:buFont typeface="Wingdings"/>
              <a:buChar char="§"/>
            </a:pPr>
            <a:r>
              <a:rPr lang="it-CH" sz="2200" b="0" i="0">
                <a:solidFill>
                  <a:srgbClr val="4B575F"/>
                </a:solidFill>
                <a:latin typeface="Arial Narrow"/>
                <a:ea typeface="+mn-ea"/>
                <a:cs typeface="+mn-cs"/>
              </a:rPr>
              <a:t>Variabili di progettazione: specifica gli intervalli accettabili per le quote che possono cambiare.</a:t>
            </a:r>
          </a:p>
          <a:p>
            <a:pPr marL="742950" lvl="1" indent="-285750" algn="l">
              <a:spcBef>
                <a:spcPct val="20000"/>
              </a:spcBef>
              <a:spcAft>
                <a:spcPct val="0"/>
              </a:spcAft>
              <a:buClr>
                <a:srgbClr val="4B575F"/>
              </a:buClr>
              <a:buFont typeface="Wingdings"/>
              <a:buChar char="§"/>
            </a:pPr>
            <a:r>
              <a:rPr lang="it-CH" sz="2200" b="0" i="0">
                <a:solidFill>
                  <a:srgbClr val="4B575F"/>
                </a:solidFill>
                <a:latin typeface="Arial Narrow"/>
                <a:ea typeface="+mn-ea"/>
                <a:cs typeface="+mn-cs"/>
              </a:rPr>
              <a:t>Vincoli: imposta le condizioni per la progettazione ottimale, ad esempio specifica un valore massimo per le sollecitazioni.</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Cos'è la sollecitazione?</a:t>
            </a:r>
          </a:p>
        </p:txBody>
      </p:sp>
      <p:sp>
        <p:nvSpPr>
          <p:cNvPr id="31747" name="Rectangle 3"/>
          <p:cNvSpPr>
            <a:spLocks noGrp="1" noChangeArrowheads="1"/>
          </p:cNvSpPr>
          <p:nvPr>
            <p:ph idx="1"/>
          </p:nvPr>
        </p:nvSpPr>
        <p:spPr>
          <a:xfrm>
            <a:off x="201613" y="1296988"/>
            <a:ext cx="4979987" cy="4862512"/>
          </a:xfrm>
        </p:spPr>
        <p:txBody>
          <a:bodyPr/>
          <a:lstStyle/>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Quando un carico viene applicato a un corpo, il corpo tenta di assorbire l'effetto generando forze interne che variano da un punto all'altro.</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L'intensità di queste forze è denominata sollecitazione. La sollecitazione è la forza per unità di area.</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La sollecitazione in un punto è l'intensità della forza su un'area ridotta intorno a tale punto.</a:t>
            </a:r>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Font typeface="Wingdings"/>
              <a:buChar char="§"/>
            </a:pPr>
            <a:endParaRPr lang="en-US" smtClean="0"/>
          </a:p>
        </p:txBody>
      </p:sp>
      <p:grpSp>
        <p:nvGrpSpPr>
          <p:cNvPr id="31751" name="Group 7"/>
          <p:cNvGrpSpPr>
            <a:grpSpLocks noChangeAspect="1"/>
          </p:cNvGrpSpPr>
          <p:nvPr/>
        </p:nvGrpSpPr>
        <p:grpSpPr bwMode="auto">
          <a:xfrm>
            <a:off x="5105419" y="838200"/>
            <a:ext cx="3127386" cy="4838700"/>
            <a:chOff x="3216" y="528"/>
            <a:chExt cx="1970" cy="3048"/>
          </a:xfrm>
        </p:grpSpPr>
        <p:sp>
          <p:nvSpPr>
            <p:cNvPr id="31750" name="AutoShape 6"/>
            <p:cNvSpPr>
              <a:spLocks noChangeAspect="1" noChangeArrowheads="1" noTextEdit="1"/>
            </p:cNvSpPr>
            <p:nvPr/>
          </p:nvSpPr>
          <p:spPr bwMode="auto">
            <a:xfrm>
              <a:off x="3216" y="528"/>
              <a:ext cx="1970" cy="3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752" name="Freeform 8"/>
            <p:cNvSpPr>
              <a:spLocks/>
            </p:cNvSpPr>
            <p:nvPr/>
          </p:nvSpPr>
          <p:spPr bwMode="auto">
            <a:xfrm>
              <a:off x="3432" y="792"/>
              <a:ext cx="1498" cy="960"/>
            </a:xfrm>
            <a:custGeom>
              <a:avLst/>
              <a:gdLst/>
              <a:ahLst/>
              <a:cxnLst>
                <a:cxn ang="0">
                  <a:pos x="1482" y="904"/>
                </a:cxn>
                <a:cxn ang="0">
                  <a:pos x="1498" y="848"/>
                </a:cxn>
                <a:cxn ang="0">
                  <a:pos x="1474" y="784"/>
                </a:cxn>
                <a:cxn ang="0">
                  <a:pos x="1434" y="704"/>
                </a:cxn>
                <a:cxn ang="0">
                  <a:pos x="1362" y="624"/>
                </a:cxn>
                <a:cxn ang="0">
                  <a:pos x="1153" y="440"/>
                </a:cxn>
                <a:cxn ang="0">
                  <a:pos x="881" y="256"/>
                </a:cxn>
                <a:cxn ang="0">
                  <a:pos x="585" y="112"/>
                </a:cxn>
                <a:cxn ang="0">
                  <a:pos x="321" y="24"/>
                </a:cxn>
                <a:cxn ang="0">
                  <a:pos x="208" y="0"/>
                </a:cxn>
                <a:cxn ang="0">
                  <a:pos x="120" y="0"/>
                </a:cxn>
                <a:cxn ang="0">
                  <a:pos x="56" y="16"/>
                </a:cxn>
                <a:cxn ang="0">
                  <a:pos x="16" y="56"/>
                </a:cxn>
                <a:cxn ang="0">
                  <a:pos x="0" y="112"/>
                </a:cxn>
                <a:cxn ang="0">
                  <a:pos x="24" y="176"/>
                </a:cxn>
                <a:cxn ang="0">
                  <a:pos x="64" y="256"/>
                </a:cxn>
                <a:cxn ang="0">
                  <a:pos x="136" y="336"/>
                </a:cxn>
                <a:cxn ang="0">
                  <a:pos x="345" y="520"/>
                </a:cxn>
                <a:cxn ang="0">
                  <a:pos x="617" y="704"/>
                </a:cxn>
                <a:cxn ang="0">
                  <a:pos x="913" y="848"/>
                </a:cxn>
                <a:cxn ang="0">
                  <a:pos x="1177" y="936"/>
                </a:cxn>
                <a:cxn ang="0">
                  <a:pos x="1290" y="960"/>
                </a:cxn>
                <a:cxn ang="0">
                  <a:pos x="1378" y="960"/>
                </a:cxn>
                <a:cxn ang="0">
                  <a:pos x="1442" y="944"/>
                </a:cxn>
                <a:cxn ang="0">
                  <a:pos x="1482" y="904"/>
                </a:cxn>
              </a:cxnLst>
              <a:rect l="0" t="0" r="r" b="b"/>
              <a:pathLst>
                <a:path w="1498" h="960">
                  <a:moveTo>
                    <a:pt x="1482" y="904"/>
                  </a:moveTo>
                  <a:lnTo>
                    <a:pt x="1498" y="848"/>
                  </a:lnTo>
                  <a:lnTo>
                    <a:pt x="1474" y="784"/>
                  </a:lnTo>
                  <a:lnTo>
                    <a:pt x="1434" y="704"/>
                  </a:lnTo>
                  <a:lnTo>
                    <a:pt x="1362" y="624"/>
                  </a:lnTo>
                  <a:lnTo>
                    <a:pt x="1153" y="440"/>
                  </a:lnTo>
                  <a:lnTo>
                    <a:pt x="881" y="256"/>
                  </a:lnTo>
                  <a:lnTo>
                    <a:pt x="585" y="112"/>
                  </a:lnTo>
                  <a:lnTo>
                    <a:pt x="321" y="24"/>
                  </a:lnTo>
                  <a:lnTo>
                    <a:pt x="208" y="0"/>
                  </a:lnTo>
                  <a:lnTo>
                    <a:pt x="120" y="0"/>
                  </a:lnTo>
                  <a:lnTo>
                    <a:pt x="56" y="16"/>
                  </a:lnTo>
                  <a:lnTo>
                    <a:pt x="16" y="56"/>
                  </a:lnTo>
                  <a:lnTo>
                    <a:pt x="0" y="112"/>
                  </a:lnTo>
                  <a:lnTo>
                    <a:pt x="24" y="176"/>
                  </a:lnTo>
                  <a:lnTo>
                    <a:pt x="64" y="256"/>
                  </a:lnTo>
                  <a:lnTo>
                    <a:pt x="136" y="336"/>
                  </a:lnTo>
                  <a:lnTo>
                    <a:pt x="345" y="520"/>
                  </a:lnTo>
                  <a:lnTo>
                    <a:pt x="617" y="704"/>
                  </a:lnTo>
                  <a:lnTo>
                    <a:pt x="913" y="848"/>
                  </a:lnTo>
                  <a:lnTo>
                    <a:pt x="1177" y="936"/>
                  </a:lnTo>
                  <a:lnTo>
                    <a:pt x="1290" y="960"/>
                  </a:lnTo>
                  <a:lnTo>
                    <a:pt x="1378" y="960"/>
                  </a:lnTo>
                  <a:lnTo>
                    <a:pt x="1442" y="944"/>
                  </a:lnTo>
                  <a:lnTo>
                    <a:pt x="1482"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3" name="Freeform 9"/>
            <p:cNvSpPr>
              <a:spLocks/>
            </p:cNvSpPr>
            <p:nvPr/>
          </p:nvSpPr>
          <p:spPr bwMode="auto">
            <a:xfrm>
              <a:off x="3424" y="784"/>
              <a:ext cx="1522" cy="984"/>
            </a:xfrm>
            <a:custGeom>
              <a:avLst/>
              <a:gdLst/>
              <a:ahLst/>
              <a:cxnLst>
                <a:cxn ang="0">
                  <a:pos x="1498" y="856"/>
                </a:cxn>
                <a:cxn ang="0">
                  <a:pos x="1466" y="800"/>
                </a:cxn>
                <a:cxn ang="0">
                  <a:pos x="1434" y="728"/>
                </a:cxn>
                <a:cxn ang="0">
                  <a:pos x="1362" y="648"/>
                </a:cxn>
                <a:cxn ang="0">
                  <a:pos x="1153" y="464"/>
                </a:cxn>
                <a:cxn ang="0">
                  <a:pos x="881" y="280"/>
                </a:cxn>
                <a:cxn ang="0">
                  <a:pos x="593" y="136"/>
                </a:cxn>
                <a:cxn ang="0">
                  <a:pos x="329" y="48"/>
                </a:cxn>
                <a:cxn ang="0">
                  <a:pos x="216" y="24"/>
                </a:cxn>
                <a:cxn ang="0">
                  <a:pos x="128" y="16"/>
                </a:cxn>
                <a:cxn ang="0">
                  <a:pos x="72" y="40"/>
                </a:cxn>
                <a:cxn ang="0">
                  <a:pos x="40" y="72"/>
                </a:cxn>
                <a:cxn ang="0">
                  <a:pos x="16" y="120"/>
                </a:cxn>
                <a:cxn ang="0">
                  <a:pos x="40" y="184"/>
                </a:cxn>
                <a:cxn ang="0">
                  <a:pos x="80" y="264"/>
                </a:cxn>
                <a:cxn ang="0">
                  <a:pos x="152" y="344"/>
                </a:cxn>
                <a:cxn ang="0">
                  <a:pos x="361" y="520"/>
                </a:cxn>
                <a:cxn ang="0">
                  <a:pos x="633" y="704"/>
                </a:cxn>
                <a:cxn ang="0">
                  <a:pos x="929" y="848"/>
                </a:cxn>
                <a:cxn ang="0">
                  <a:pos x="1193" y="936"/>
                </a:cxn>
                <a:cxn ang="0">
                  <a:pos x="1298" y="960"/>
                </a:cxn>
                <a:cxn ang="0">
                  <a:pos x="1386" y="960"/>
                </a:cxn>
                <a:cxn ang="0">
                  <a:pos x="1442" y="944"/>
                </a:cxn>
                <a:cxn ang="0">
                  <a:pos x="1482" y="904"/>
                </a:cxn>
                <a:cxn ang="0">
                  <a:pos x="1458" y="968"/>
                </a:cxn>
                <a:cxn ang="0">
                  <a:pos x="1386" y="976"/>
                </a:cxn>
                <a:cxn ang="0">
                  <a:pos x="1298" y="984"/>
                </a:cxn>
                <a:cxn ang="0">
                  <a:pos x="1185" y="960"/>
                </a:cxn>
                <a:cxn ang="0">
                  <a:pos x="921" y="872"/>
                </a:cxn>
                <a:cxn ang="0">
                  <a:pos x="617" y="728"/>
                </a:cxn>
                <a:cxn ang="0">
                  <a:pos x="345" y="544"/>
                </a:cxn>
                <a:cxn ang="0">
                  <a:pos x="136" y="360"/>
                </a:cxn>
                <a:cxn ang="0">
                  <a:pos x="64" y="280"/>
                </a:cxn>
                <a:cxn ang="0">
                  <a:pos x="16" y="192"/>
                </a:cxn>
                <a:cxn ang="0">
                  <a:pos x="0" y="120"/>
                </a:cxn>
                <a:cxn ang="0">
                  <a:pos x="16" y="64"/>
                </a:cxn>
                <a:cxn ang="0">
                  <a:pos x="56" y="24"/>
                </a:cxn>
                <a:cxn ang="0">
                  <a:pos x="128" y="0"/>
                </a:cxn>
                <a:cxn ang="0">
                  <a:pos x="216" y="0"/>
                </a:cxn>
                <a:cxn ang="0">
                  <a:pos x="337" y="24"/>
                </a:cxn>
                <a:cxn ang="0">
                  <a:pos x="601" y="112"/>
                </a:cxn>
                <a:cxn ang="0">
                  <a:pos x="897" y="256"/>
                </a:cxn>
                <a:cxn ang="0">
                  <a:pos x="1169" y="440"/>
                </a:cxn>
                <a:cxn ang="0">
                  <a:pos x="1378" y="632"/>
                </a:cxn>
                <a:cxn ang="0">
                  <a:pos x="1450" y="712"/>
                </a:cxn>
                <a:cxn ang="0">
                  <a:pos x="1490" y="792"/>
                </a:cxn>
                <a:cxn ang="0">
                  <a:pos x="1514" y="856"/>
                </a:cxn>
                <a:cxn ang="0">
                  <a:pos x="1506" y="920"/>
                </a:cxn>
              </a:cxnLst>
              <a:rect l="0" t="0" r="r" b="b"/>
              <a:pathLst>
                <a:path w="1522" h="984">
                  <a:moveTo>
                    <a:pt x="1482" y="912"/>
                  </a:moveTo>
                  <a:lnTo>
                    <a:pt x="1498" y="856"/>
                  </a:lnTo>
                  <a:lnTo>
                    <a:pt x="1498" y="856"/>
                  </a:lnTo>
                  <a:lnTo>
                    <a:pt x="1498" y="856"/>
                  </a:lnTo>
                  <a:lnTo>
                    <a:pt x="1474" y="792"/>
                  </a:lnTo>
                  <a:lnTo>
                    <a:pt x="1466" y="800"/>
                  </a:lnTo>
                  <a:lnTo>
                    <a:pt x="1466" y="800"/>
                  </a:lnTo>
                  <a:lnTo>
                    <a:pt x="1426" y="720"/>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16" y="24"/>
                  </a:lnTo>
                  <a:lnTo>
                    <a:pt x="216" y="24"/>
                  </a:lnTo>
                  <a:lnTo>
                    <a:pt x="216"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33" y="704"/>
                  </a:lnTo>
                  <a:lnTo>
                    <a:pt x="633" y="704"/>
                  </a:lnTo>
                  <a:lnTo>
                    <a:pt x="633" y="704"/>
                  </a:lnTo>
                  <a:lnTo>
                    <a:pt x="929" y="848"/>
                  </a:lnTo>
                  <a:lnTo>
                    <a:pt x="929" y="848"/>
                  </a:lnTo>
                  <a:lnTo>
                    <a:pt x="929"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82" y="904"/>
                  </a:lnTo>
                  <a:lnTo>
                    <a:pt x="1482" y="904"/>
                  </a:lnTo>
                  <a:lnTo>
                    <a:pt x="1498" y="928"/>
                  </a:lnTo>
                  <a:lnTo>
                    <a:pt x="1498"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1" y="872"/>
                  </a:lnTo>
                  <a:lnTo>
                    <a:pt x="921" y="872"/>
                  </a:lnTo>
                  <a:lnTo>
                    <a:pt x="913" y="872"/>
                  </a:lnTo>
                  <a:lnTo>
                    <a:pt x="617" y="728"/>
                  </a:lnTo>
                  <a:lnTo>
                    <a:pt x="617" y="728"/>
                  </a:lnTo>
                  <a:lnTo>
                    <a:pt x="617"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16" y="0"/>
                  </a:lnTo>
                  <a:lnTo>
                    <a:pt x="216" y="0"/>
                  </a:lnTo>
                  <a:lnTo>
                    <a:pt x="224"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0" y="792"/>
                  </a:lnTo>
                  <a:lnTo>
                    <a:pt x="1490" y="792"/>
                  </a:lnTo>
                  <a:lnTo>
                    <a:pt x="1490" y="792"/>
                  </a:lnTo>
                  <a:lnTo>
                    <a:pt x="1514" y="856"/>
                  </a:lnTo>
                  <a:lnTo>
                    <a:pt x="1514" y="856"/>
                  </a:lnTo>
                  <a:lnTo>
                    <a:pt x="1522" y="864"/>
                  </a:lnTo>
                  <a:lnTo>
                    <a:pt x="1506" y="920"/>
                  </a:lnTo>
                  <a:lnTo>
                    <a:pt x="1482"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4" name="Freeform 10"/>
            <p:cNvSpPr>
              <a:spLocks/>
            </p:cNvSpPr>
            <p:nvPr/>
          </p:nvSpPr>
          <p:spPr bwMode="auto">
            <a:xfrm>
              <a:off x="4906" y="168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5" name="Freeform 11"/>
            <p:cNvSpPr>
              <a:spLocks/>
            </p:cNvSpPr>
            <p:nvPr/>
          </p:nvSpPr>
          <p:spPr bwMode="auto">
            <a:xfrm>
              <a:off x="3953" y="1048"/>
              <a:ext cx="512" cy="384"/>
            </a:xfrm>
            <a:custGeom>
              <a:avLst/>
              <a:gdLst/>
              <a:ahLst/>
              <a:cxnLst>
                <a:cxn ang="0">
                  <a:pos x="504" y="336"/>
                </a:cxn>
                <a:cxn ang="0">
                  <a:pos x="512" y="272"/>
                </a:cxn>
                <a:cxn ang="0">
                  <a:pos x="488" y="200"/>
                </a:cxn>
                <a:cxn ang="0">
                  <a:pos x="424" y="128"/>
                </a:cxn>
                <a:cxn ang="0">
                  <a:pos x="336" y="64"/>
                </a:cxn>
                <a:cxn ang="0">
                  <a:pos x="232" y="16"/>
                </a:cxn>
                <a:cxn ang="0">
                  <a:pos x="136" y="0"/>
                </a:cxn>
                <a:cxn ang="0">
                  <a:pos x="56" y="8"/>
                </a:cxn>
                <a:cxn ang="0">
                  <a:pos x="8" y="48"/>
                </a:cxn>
                <a:cxn ang="0">
                  <a:pos x="0" y="112"/>
                </a:cxn>
                <a:cxn ang="0">
                  <a:pos x="32" y="184"/>
                </a:cxn>
                <a:cxn ang="0">
                  <a:pos x="96" y="256"/>
                </a:cxn>
                <a:cxn ang="0">
                  <a:pos x="184" y="320"/>
                </a:cxn>
                <a:cxn ang="0">
                  <a:pos x="288" y="368"/>
                </a:cxn>
                <a:cxn ang="0">
                  <a:pos x="376" y="384"/>
                </a:cxn>
                <a:cxn ang="0">
                  <a:pos x="456" y="376"/>
                </a:cxn>
                <a:cxn ang="0">
                  <a:pos x="504" y="336"/>
                </a:cxn>
              </a:cxnLst>
              <a:rect l="0" t="0" r="r" b="b"/>
              <a:pathLst>
                <a:path w="512" h="384">
                  <a:moveTo>
                    <a:pt x="504" y="336"/>
                  </a:moveTo>
                  <a:lnTo>
                    <a:pt x="512" y="272"/>
                  </a:lnTo>
                  <a:lnTo>
                    <a:pt x="488" y="200"/>
                  </a:lnTo>
                  <a:lnTo>
                    <a:pt x="424" y="128"/>
                  </a:lnTo>
                  <a:lnTo>
                    <a:pt x="336" y="64"/>
                  </a:lnTo>
                  <a:lnTo>
                    <a:pt x="232" y="16"/>
                  </a:lnTo>
                  <a:lnTo>
                    <a:pt x="136" y="0"/>
                  </a:lnTo>
                  <a:lnTo>
                    <a:pt x="56" y="8"/>
                  </a:lnTo>
                  <a:lnTo>
                    <a:pt x="8" y="48"/>
                  </a:lnTo>
                  <a:lnTo>
                    <a:pt x="0" y="112"/>
                  </a:lnTo>
                  <a:lnTo>
                    <a:pt x="32" y="184"/>
                  </a:lnTo>
                  <a:lnTo>
                    <a:pt x="96" y="256"/>
                  </a:lnTo>
                  <a:lnTo>
                    <a:pt x="184" y="320"/>
                  </a:lnTo>
                  <a:lnTo>
                    <a:pt x="288" y="368"/>
                  </a:lnTo>
                  <a:lnTo>
                    <a:pt x="376"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6" name="Freeform 12"/>
            <p:cNvSpPr>
              <a:spLocks/>
            </p:cNvSpPr>
            <p:nvPr/>
          </p:nvSpPr>
          <p:spPr bwMode="auto">
            <a:xfrm>
              <a:off x="3945" y="1040"/>
              <a:ext cx="536" cy="408"/>
            </a:xfrm>
            <a:custGeom>
              <a:avLst/>
              <a:gdLst/>
              <a:ahLst/>
              <a:cxnLst>
                <a:cxn ang="0">
                  <a:pos x="512" y="280"/>
                </a:cxn>
                <a:cxn ang="0">
                  <a:pos x="512" y="280"/>
                </a:cxn>
                <a:cxn ang="0">
                  <a:pos x="488" y="224"/>
                </a:cxn>
                <a:cxn ang="0">
                  <a:pos x="424" y="152"/>
                </a:cxn>
                <a:cxn ang="0">
                  <a:pos x="424" y="152"/>
                </a:cxn>
                <a:cxn ang="0">
                  <a:pos x="336" y="88"/>
                </a:cxn>
                <a:cxn ang="0">
                  <a:pos x="232" y="40"/>
                </a:cxn>
                <a:cxn ang="0">
                  <a:pos x="240" y="40"/>
                </a:cxn>
                <a:cxn ang="0">
                  <a:pos x="144" y="16"/>
                </a:cxn>
                <a:cxn ang="0">
                  <a:pos x="64" y="24"/>
                </a:cxn>
                <a:cxn ang="0">
                  <a:pos x="72" y="32"/>
                </a:cxn>
                <a:cxn ang="0">
                  <a:pos x="32" y="64"/>
                </a:cxn>
                <a:cxn ang="0">
                  <a:pos x="24" y="128"/>
                </a:cxn>
                <a:cxn ang="0">
                  <a:pos x="16" y="120"/>
                </a:cxn>
                <a:cxn ang="0">
                  <a:pos x="48" y="192"/>
                </a:cxn>
                <a:cxn ang="0">
                  <a:pos x="112" y="264"/>
                </a:cxn>
                <a:cxn ang="0">
                  <a:pos x="112" y="256"/>
                </a:cxn>
                <a:cxn ang="0">
                  <a:pos x="200" y="320"/>
                </a:cxn>
                <a:cxn ang="0">
                  <a:pos x="304" y="368"/>
                </a:cxn>
                <a:cxn ang="0">
                  <a:pos x="304" y="368"/>
                </a:cxn>
                <a:cxn ang="0">
                  <a:pos x="384" y="384"/>
                </a:cxn>
                <a:cxn ang="0">
                  <a:pos x="464" y="376"/>
                </a:cxn>
                <a:cxn ang="0">
                  <a:pos x="456" y="376"/>
                </a:cxn>
                <a:cxn ang="0">
                  <a:pos x="504" y="336"/>
                </a:cxn>
                <a:cxn ang="0">
                  <a:pos x="520" y="360"/>
                </a:cxn>
                <a:cxn ang="0">
                  <a:pos x="472" y="400"/>
                </a:cxn>
                <a:cxn ang="0">
                  <a:pos x="384" y="400"/>
                </a:cxn>
                <a:cxn ang="0">
                  <a:pos x="384" y="408"/>
                </a:cxn>
                <a:cxn ang="0">
                  <a:pos x="296" y="392"/>
                </a:cxn>
                <a:cxn ang="0">
                  <a:pos x="184" y="344"/>
                </a:cxn>
                <a:cxn ang="0">
                  <a:pos x="184" y="344"/>
                </a:cxn>
                <a:cxn ang="0">
                  <a:pos x="96" y="280"/>
                </a:cxn>
                <a:cxn ang="0">
                  <a:pos x="32" y="208"/>
                </a:cxn>
                <a:cxn ang="0">
                  <a:pos x="32" y="192"/>
                </a:cxn>
                <a:cxn ang="0">
                  <a:pos x="0" y="120"/>
                </a:cxn>
                <a:cxn ang="0">
                  <a:pos x="8" y="56"/>
                </a:cxn>
                <a:cxn ang="0">
                  <a:pos x="8" y="48"/>
                </a:cxn>
                <a:cxn ang="0">
                  <a:pos x="56" y="8"/>
                </a:cxn>
                <a:cxn ang="0">
                  <a:pos x="144" y="0"/>
                </a:cxn>
                <a:cxn ang="0">
                  <a:pos x="152" y="0"/>
                </a:cxn>
                <a:cxn ang="0">
                  <a:pos x="248" y="16"/>
                </a:cxn>
                <a:cxn ang="0">
                  <a:pos x="352" y="64"/>
                </a:cxn>
                <a:cxn ang="0">
                  <a:pos x="352" y="64"/>
                </a:cxn>
                <a:cxn ang="0">
                  <a:pos x="440" y="128"/>
                </a:cxn>
                <a:cxn ang="0">
                  <a:pos x="504" y="208"/>
                </a:cxn>
                <a:cxn ang="0">
                  <a:pos x="504" y="208"/>
                </a:cxn>
                <a:cxn ang="0">
                  <a:pos x="528" y="280"/>
                </a:cxn>
                <a:cxn ang="0">
                  <a:pos x="528" y="352"/>
                </a:cxn>
              </a:cxnLst>
              <a:rect l="0" t="0" r="r" b="b"/>
              <a:pathLst>
                <a:path w="536" h="408">
                  <a:moveTo>
                    <a:pt x="504" y="344"/>
                  </a:moveTo>
                  <a:lnTo>
                    <a:pt x="512" y="280"/>
                  </a:lnTo>
                  <a:lnTo>
                    <a:pt x="512" y="280"/>
                  </a:lnTo>
                  <a:lnTo>
                    <a:pt x="512"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64" y="24"/>
                  </a:lnTo>
                  <a:lnTo>
                    <a:pt x="72" y="32"/>
                  </a:lnTo>
                  <a:lnTo>
                    <a:pt x="72" y="32"/>
                  </a:lnTo>
                  <a:lnTo>
                    <a:pt x="24" y="72"/>
                  </a:lnTo>
                  <a:lnTo>
                    <a:pt x="32" y="64"/>
                  </a:lnTo>
                  <a:lnTo>
                    <a:pt x="32"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392" y="384"/>
                  </a:lnTo>
                  <a:lnTo>
                    <a:pt x="384" y="384"/>
                  </a:lnTo>
                  <a:lnTo>
                    <a:pt x="384"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84" y="400"/>
                  </a:lnTo>
                  <a:lnTo>
                    <a:pt x="384" y="400"/>
                  </a:lnTo>
                  <a:lnTo>
                    <a:pt x="384"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8" y="56"/>
                  </a:lnTo>
                  <a:lnTo>
                    <a:pt x="8" y="56"/>
                  </a:lnTo>
                  <a:lnTo>
                    <a:pt x="8" y="48"/>
                  </a:lnTo>
                  <a:lnTo>
                    <a:pt x="56" y="8"/>
                  </a:lnTo>
                  <a:lnTo>
                    <a:pt x="56" y="8"/>
                  </a:lnTo>
                  <a:lnTo>
                    <a:pt x="64"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28" y="280"/>
                  </a:lnTo>
                  <a:lnTo>
                    <a:pt x="528" y="280"/>
                  </a:lnTo>
                  <a:lnTo>
                    <a:pt x="536"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7" name="Freeform 13"/>
            <p:cNvSpPr>
              <a:spLocks/>
            </p:cNvSpPr>
            <p:nvPr/>
          </p:nvSpPr>
          <p:spPr bwMode="auto">
            <a:xfrm>
              <a:off x="4449" y="1376"/>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8" name="Rectangle 14"/>
            <p:cNvSpPr>
              <a:spLocks noChangeArrowheads="1"/>
            </p:cNvSpPr>
            <p:nvPr/>
          </p:nvSpPr>
          <p:spPr bwMode="auto">
            <a:xfrm>
              <a:off x="4649" y="704"/>
              <a:ext cx="208"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F</a:t>
              </a:r>
              <a:endParaRPr kumimoji="0" lang="en-US" sz="2400" b="0" i="0" u="none" strike="noStrike" cap="none" normalizeH="0" baseline="0" smtClean="0">
                <a:ln>
                  <a:noFill/>
                </a:ln>
                <a:solidFill>
                  <a:schemeClr val="tx1"/>
                </a:solidFill>
                <a:effectLst/>
                <a:latin typeface="Arial" pitchFamily="34" charset="0"/>
              </a:endParaRPr>
            </a:p>
          </p:txBody>
        </p:sp>
        <p:sp>
          <p:nvSpPr>
            <p:cNvPr id="31759" name="Rectangle 15"/>
            <p:cNvSpPr>
              <a:spLocks noChangeArrowheads="1"/>
            </p:cNvSpPr>
            <p:nvPr/>
          </p:nvSpPr>
          <p:spPr bwMode="auto">
            <a:xfrm>
              <a:off x="4401" y="1344"/>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2400" b="0" i="0" u="none" strike="noStrike" cap="none" baseline="0">
                  <a:ln>
                    <a:noFill/>
                  </a:ln>
                  <a:solidFill>
                    <a:srgbClr val="FF0000"/>
                  </a:solidFill>
                  <a:effectLst/>
                  <a:latin typeface="Symbol"/>
                  <a:ea typeface="+mn-ea"/>
                  <a:cs typeface="+mn-cs"/>
                </a:rPr>
                <a:t>D</a:t>
              </a:r>
              <a:endParaRPr kumimoji="0" lang="en-US" sz="2400" b="0" i="0" u="none" strike="noStrike" cap="none" normalizeH="0" baseline="0" smtClean="0">
                <a:ln>
                  <a:noFill/>
                </a:ln>
                <a:solidFill>
                  <a:schemeClr val="tx1"/>
                </a:solidFill>
                <a:effectLst/>
                <a:latin typeface="Arial" pitchFamily="34" charset="0"/>
              </a:endParaRPr>
            </a:p>
          </p:txBody>
        </p:sp>
        <p:sp>
          <p:nvSpPr>
            <p:cNvPr id="31760" name="Rectangle 16"/>
            <p:cNvSpPr>
              <a:spLocks noChangeArrowheads="1"/>
            </p:cNvSpPr>
            <p:nvPr/>
          </p:nvSpPr>
          <p:spPr bwMode="auto">
            <a:xfrm>
              <a:off x="4513" y="1352"/>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FF0000"/>
                  </a:solidFill>
                  <a:effectLst/>
                  <a:latin typeface="Arial"/>
                  <a:ea typeface="+mn-ea"/>
                  <a:cs typeface="+mn-cs"/>
                </a:rPr>
                <a:t>A</a:t>
              </a:r>
              <a:endParaRPr kumimoji="0" lang="en-US" sz="2400" b="0" i="0" u="none" strike="noStrike" cap="none" normalizeH="0" baseline="0" smtClean="0">
                <a:ln>
                  <a:noFill/>
                </a:ln>
                <a:solidFill>
                  <a:schemeClr val="tx1"/>
                </a:solidFill>
                <a:effectLst/>
                <a:latin typeface="Arial" pitchFamily="34" charset="0"/>
              </a:endParaRPr>
            </a:p>
          </p:txBody>
        </p:sp>
        <p:sp>
          <p:nvSpPr>
            <p:cNvPr id="31761" name="Rectangle 17"/>
            <p:cNvSpPr>
              <a:spLocks noChangeArrowheads="1"/>
            </p:cNvSpPr>
            <p:nvPr/>
          </p:nvSpPr>
          <p:spPr bwMode="auto">
            <a:xfrm>
              <a:off x="4657" y="1856"/>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2400" b="0" i="0" u="none" strike="noStrike" cap="none" baseline="0">
                  <a:ln>
                    <a:noFill/>
                  </a:ln>
                  <a:solidFill>
                    <a:srgbClr val="001AE6"/>
                  </a:solidFill>
                  <a:effectLst/>
                  <a:latin typeface="Symbol"/>
                  <a:ea typeface="+mn-ea"/>
                  <a:cs typeface="+mn-cs"/>
                </a:rPr>
                <a:t>s</a:t>
              </a:r>
              <a:endParaRPr kumimoji="0" lang="en-US" sz="2400" b="0" i="0" u="none" strike="noStrike" cap="none" normalizeH="0" baseline="0" smtClean="0">
                <a:ln>
                  <a:noFill/>
                </a:ln>
                <a:solidFill>
                  <a:schemeClr val="tx1"/>
                </a:solidFill>
                <a:effectLst/>
                <a:latin typeface="Arial" pitchFamily="34" charset="0"/>
              </a:endParaRPr>
            </a:p>
          </p:txBody>
        </p:sp>
        <p:sp>
          <p:nvSpPr>
            <p:cNvPr id="31762" name="Rectangle 18"/>
            <p:cNvSpPr>
              <a:spLocks noChangeArrowheads="1"/>
            </p:cNvSpPr>
            <p:nvPr/>
          </p:nvSpPr>
          <p:spPr bwMode="auto">
            <a:xfrm>
              <a:off x="4041" y="1088"/>
              <a:ext cx="272"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8099B3"/>
                  </a:solidFill>
                  <a:effectLst/>
                  <a:latin typeface="Courier New"/>
                  <a:ea typeface="+mn-ea"/>
                  <a:cs typeface="+mn-cs"/>
                </a:rPr>
                <a:t>P</a:t>
              </a:r>
              <a:endParaRPr kumimoji="0" lang="en-US" sz="2400" b="0" i="0" u="none" strike="noStrike" cap="none" normalizeH="0" baseline="0" smtClean="0">
                <a:ln>
                  <a:noFill/>
                </a:ln>
                <a:solidFill>
                  <a:schemeClr val="tx1"/>
                </a:solidFill>
                <a:effectLst/>
                <a:latin typeface="Arial" pitchFamily="34" charset="0"/>
              </a:endParaRPr>
            </a:p>
          </p:txBody>
        </p:sp>
        <p:sp>
          <p:nvSpPr>
            <p:cNvPr id="31763" name="Freeform 19"/>
            <p:cNvSpPr>
              <a:spLocks/>
            </p:cNvSpPr>
            <p:nvPr/>
          </p:nvSpPr>
          <p:spPr bwMode="auto">
            <a:xfrm>
              <a:off x="4177" y="1216"/>
              <a:ext cx="88" cy="96"/>
            </a:xfrm>
            <a:custGeom>
              <a:avLst/>
              <a:gdLst/>
              <a:ahLst/>
              <a:cxnLst>
                <a:cxn ang="0">
                  <a:pos x="88" y="48"/>
                </a:cxn>
                <a:cxn ang="0">
                  <a:pos x="80" y="16"/>
                </a:cxn>
                <a:cxn ang="0">
                  <a:pos x="48" y="0"/>
                </a:cxn>
                <a:cxn ang="0">
                  <a:pos x="8" y="16"/>
                </a:cxn>
                <a:cxn ang="0">
                  <a:pos x="0" y="48"/>
                </a:cxn>
                <a:cxn ang="0">
                  <a:pos x="8" y="80"/>
                </a:cxn>
                <a:cxn ang="0">
                  <a:pos x="48" y="96"/>
                </a:cxn>
                <a:cxn ang="0">
                  <a:pos x="80" y="80"/>
                </a:cxn>
                <a:cxn ang="0">
                  <a:pos x="88" y="48"/>
                </a:cxn>
              </a:cxnLst>
              <a:rect l="0" t="0" r="r" b="b"/>
              <a:pathLst>
                <a:path w="88" h="96">
                  <a:moveTo>
                    <a:pt x="88" y="48"/>
                  </a:moveTo>
                  <a:lnTo>
                    <a:pt x="80" y="16"/>
                  </a:lnTo>
                  <a:lnTo>
                    <a:pt x="48" y="0"/>
                  </a:lnTo>
                  <a:lnTo>
                    <a:pt x="8" y="16"/>
                  </a:lnTo>
                  <a:lnTo>
                    <a:pt x="0" y="48"/>
                  </a:lnTo>
                  <a:lnTo>
                    <a:pt x="8" y="80"/>
                  </a:lnTo>
                  <a:lnTo>
                    <a:pt x="48" y="96"/>
                  </a:lnTo>
                  <a:lnTo>
                    <a:pt x="80" y="80"/>
                  </a:lnTo>
                  <a:lnTo>
                    <a:pt x="88"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4" name="Freeform 20"/>
            <p:cNvSpPr>
              <a:spLocks/>
            </p:cNvSpPr>
            <p:nvPr/>
          </p:nvSpPr>
          <p:spPr bwMode="auto">
            <a:xfrm>
              <a:off x="4169" y="1208"/>
              <a:ext cx="112" cy="120"/>
            </a:xfrm>
            <a:custGeom>
              <a:avLst/>
              <a:gdLst/>
              <a:ahLst/>
              <a:cxnLst>
                <a:cxn ang="0">
                  <a:pos x="88" y="64"/>
                </a:cxn>
                <a:cxn ang="0">
                  <a:pos x="80" y="32"/>
                </a:cxn>
                <a:cxn ang="0">
                  <a:pos x="88" y="40"/>
                </a:cxn>
                <a:cxn ang="0">
                  <a:pos x="88" y="40"/>
                </a:cxn>
                <a:cxn ang="0">
                  <a:pos x="56" y="24"/>
                </a:cxn>
                <a:cxn ang="0">
                  <a:pos x="64" y="24"/>
                </a:cxn>
                <a:cxn ang="0">
                  <a:pos x="64" y="24"/>
                </a:cxn>
                <a:cxn ang="0">
                  <a:pos x="24" y="40"/>
                </a:cxn>
                <a:cxn ang="0">
                  <a:pos x="32" y="32"/>
                </a:cxn>
                <a:cxn ang="0">
                  <a:pos x="32" y="32"/>
                </a:cxn>
                <a:cxn ang="0">
                  <a:pos x="24" y="64"/>
                </a:cxn>
                <a:cxn ang="0">
                  <a:pos x="24" y="56"/>
                </a:cxn>
                <a:cxn ang="0">
                  <a:pos x="24" y="56"/>
                </a:cxn>
                <a:cxn ang="0">
                  <a:pos x="32" y="88"/>
                </a:cxn>
                <a:cxn ang="0">
                  <a:pos x="24" y="80"/>
                </a:cxn>
                <a:cxn ang="0">
                  <a:pos x="24" y="80"/>
                </a:cxn>
                <a:cxn ang="0">
                  <a:pos x="64" y="96"/>
                </a:cxn>
                <a:cxn ang="0">
                  <a:pos x="56" y="96"/>
                </a:cxn>
                <a:cxn ang="0">
                  <a:pos x="56" y="96"/>
                </a:cxn>
                <a:cxn ang="0">
                  <a:pos x="88" y="80"/>
                </a:cxn>
                <a:cxn ang="0">
                  <a:pos x="80" y="88"/>
                </a:cxn>
                <a:cxn ang="0">
                  <a:pos x="80" y="88"/>
                </a:cxn>
                <a:cxn ang="0">
                  <a:pos x="88" y="56"/>
                </a:cxn>
                <a:cxn ang="0">
                  <a:pos x="88" y="56"/>
                </a:cxn>
                <a:cxn ang="0">
                  <a:pos x="112" y="64"/>
                </a:cxn>
                <a:cxn ang="0">
                  <a:pos x="112" y="64"/>
                </a:cxn>
                <a:cxn ang="0">
                  <a:pos x="104" y="96"/>
                </a:cxn>
                <a:cxn ang="0">
                  <a:pos x="104" y="96"/>
                </a:cxn>
                <a:cxn ang="0">
                  <a:pos x="96" y="104"/>
                </a:cxn>
                <a:cxn ang="0">
                  <a:pos x="64" y="120"/>
                </a:cxn>
                <a:cxn ang="0">
                  <a:pos x="64" y="120"/>
                </a:cxn>
                <a:cxn ang="0">
                  <a:pos x="56" y="120"/>
                </a:cxn>
                <a:cxn ang="0">
                  <a:pos x="16" y="104"/>
                </a:cxn>
                <a:cxn ang="0">
                  <a:pos x="16" y="104"/>
                </a:cxn>
                <a:cxn ang="0">
                  <a:pos x="8" y="96"/>
                </a:cxn>
                <a:cxn ang="0">
                  <a:pos x="0" y="64"/>
                </a:cxn>
                <a:cxn ang="0">
                  <a:pos x="0" y="64"/>
                </a:cxn>
                <a:cxn ang="0">
                  <a:pos x="0" y="56"/>
                </a:cxn>
                <a:cxn ang="0">
                  <a:pos x="8" y="24"/>
                </a:cxn>
                <a:cxn ang="0">
                  <a:pos x="8" y="24"/>
                </a:cxn>
                <a:cxn ang="0">
                  <a:pos x="16" y="16"/>
                </a:cxn>
                <a:cxn ang="0">
                  <a:pos x="56" y="0"/>
                </a:cxn>
                <a:cxn ang="0">
                  <a:pos x="56" y="0"/>
                </a:cxn>
                <a:cxn ang="0">
                  <a:pos x="64" y="0"/>
                </a:cxn>
                <a:cxn ang="0">
                  <a:pos x="96" y="16"/>
                </a:cxn>
                <a:cxn ang="0">
                  <a:pos x="96" y="16"/>
                </a:cxn>
                <a:cxn ang="0">
                  <a:pos x="104" y="24"/>
                </a:cxn>
                <a:cxn ang="0">
                  <a:pos x="112" y="56"/>
                </a:cxn>
                <a:cxn ang="0">
                  <a:pos x="88" y="64"/>
                </a:cxn>
              </a:cxnLst>
              <a:rect l="0" t="0" r="r" b="b"/>
              <a:pathLst>
                <a:path w="112" h="120">
                  <a:moveTo>
                    <a:pt x="88" y="64"/>
                  </a:moveTo>
                  <a:lnTo>
                    <a:pt x="80" y="32"/>
                  </a:lnTo>
                  <a:lnTo>
                    <a:pt x="88" y="40"/>
                  </a:lnTo>
                  <a:lnTo>
                    <a:pt x="88" y="40"/>
                  </a:lnTo>
                  <a:lnTo>
                    <a:pt x="56" y="24"/>
                  </a:lnTo>
                  <a:lnTo>
                    <a:pt x="64" y="24"/>
                  </a:lnTo>
                  <a:lnTo>
                    <a:pt x="64" y="24"/>
                  </a:lnTo>
                  <a:lnTo>
                    <a:pt x="24" y="40"/>
                  </a:lnTo>
                  <a:lnTo>
                    <a:pt x="32" y="32"/>
                  </a:lnTo>
                  <a:lnTo>
                    <a:pt x="32" y="32"/>
                  </a:lnTo>
                  <a:lnTo>
                    <a:pt x="24" y="64"/>
                  </a:lnTo>
                  <a:lnTo>
                    <a:pt x="24" y="56"/>
                  </a:lnTo>
                  <a:lnTo>
                    <a:pt x="24" y="56"/>
                  </a:lnTo>
                  <a:lnTo>
                    <a:pt x="32" y="88"/>
                  </a:lnTo>
                  <a:lnTo>
                    <a:pt x="24" y="80"/>
                  </a:lnTo>
                  <a:lnTo>
                    <a:pt x="24" y="80"/>
                  </a:lnTo>
                  <a:lnTo>
                    <a:pt x="64" y="96"/>
                  </a:lnTo>
                  <a:lnTo>
                    <a:pt x="56" y="96"/>
                  </a:lnTo>
                  <a:lnTo>
                    <a:pt x="56" y="96"/>
                  </a:lnTo>
                  <a:lnTo>
                    <a:pt x="88" y="80"/>
                  </a:lnTo>
                  <a:lnTo>
                    <a:pt x="80" y="88"/>
                  </a:lnTo>
                  <a:lnTo>
                    <a:pt x="80" y="88"/>
                  </a:lnTo>
                  <a:lnTo>
                    <a:pt x="88" y="56"/>
                  </a:lnTo>
                  <a:lnTo>
                    <a:pt x="88" y="56"/>
                  </a:lnTo>
                  <a:lnTo>
                    <a:pt x="112" y="64"/>
                  </a:lnTo>
                  <a:lnTo>
                    <a:pt x="112" y="64"/>
                  </a:lnTo>
                  <a:lnTo>
                    <a:pt x="104" y="96"/>
                  </a:lnTo>
                  <a:lnTo>
                    <a:pt x="104" y="96"/>
                  </a:lnTo>
                  <a:lnTo>
                    <a:pt x="96" y="104"/>
                  </a:lnTo>
                  <a:lnTo>
                    <a:pt x="64" y="120"/>
                  </a:lnTo>
                  <a:lnTo>
                    <a:pt x="64" y="120"/>
                  </a:lnTo>
                  <a:lnTo>
                    <a:pt x="56" y="120"/>
                  </a:lnTo>
                  <a:lnTo>
                    <a:pt x="16" y="104"/>
                  </a:lnTo>
                  <a:lnTo>
                    <a:pt x="16" y="104"/>
                  </a:lnTo>
                  <a:lnTo>
                    <a:pt x="8" y="96"/>
                  </a:lnTo>
                  <a:lnTo>
                    <a:pt x="0" y="64"/>
                  </a:lnTo>
                  <a:lnTo>
                    <a:pt x="0" y="64"/>
                  </a:lnTo>
                  <a:lnTo>
                    <a:pt x="0" y="56"/>
                  </a:lnTo>
                  <a:lnTo>
                    <a:pt x="8" y="24"/>
                  </a:lnTo>
                  <a:lnTo>
                    <a:pt x="8" y="24"/>
                  </a:lnTo>
                  <a:lnTo>
                    <a:pt x="16" y="16"/>
                  </a:lnTo>
                  <a:lnTo>
                    <a:pt x="56" y="0"/>
                  </a:lnTo>
                  <a:lnTo>
                    <a:pt x="56" y="0"/>
                  </a:lnTo>
                  <a:lnTo>
                    <a:pt x="64" y="0"/>
                  </a:lnTo>
                  <a:lnTo>
                    <a:pt x="96" y="16"/>
                  </a:lnTo>
                  <a:lnTo>
                    <a:pt x="96" y="16"/>
                  </a:lnTo>
                  <a:lnTo>
                    <a:pt x="104" y="24"/>
                  </a:lnTo>
                  <a:lnTo>
                    <a:pt x="112" y="56"/>
                  </a:lnTo>
                  <a:lnTo>
                    <a:pt x="88"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5" name="Freeform 21"/>
            <p:cNvSpPr>
              <a:spLocks/>
            </p:cNvSpPr>
            <p:nvPr/>
          </p:nvSpPr>
          <p:spPr bwMode="auto">
            <a:xfrm>
              <a:off x="4257" y="1264"/>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6" name="Freeform 22"/>
            <p:cNvSpPr>
              <a:spLocks/>
            </p:cNvSpPr>
            <p:nvPr/>
          </p:nvSpPr>
          <p:spPr bwMode="auto">
            <a:xfrm>
              <a:off x="4529" y="1008"/>
              <a:ext cx="24" cy="24"/>
            </a:xfrm>
            <a:custGeom>
              <a:avLst/>
              <a:gdLst/>
              <a:ahLst/>
              <a:cxnLst>
                <a:cxn ang="0">
                  <a:pos x="24" y="0"/>
                </a:cxn>
                <a:cxn ang="0">
                  <a:pos x="16" y="0"/>
                </a:cxn>
                <a:cxn ang="0">
                  <a:pos x="8" y="0"/>
                </a:cxn>
                <a:cxn ang="0">
                  <a:pos x="0" y="8"/>
                </a:cxn>
                <a:cxn ang="0">
                  <a:pos x="8" y="16"/>
                </a:cxn>
                <a:cxn ang="0">
                  <a:pos x="16" y="24"/>
                </a:cxn>
                <a:cxn ang="0">
                  <a:pos x="24" y="16"/>
                </a:cxn>
                <a:cxn ang="0">
                  <a:pos x="24" y="8"/>
                </a:cxn>
                <a:cxn ang="0">
                  <a:pos x="24" y="0"/>
                </a:cxn>
              </a:cxnLst>
              <a:rect l="0" t="0" r="r" b="b"/>
              <a:pathLst>
                <a:path w="24" h="24">
                  <a:moveTo>
                    <a:pt x="24" y="0"/>
                  </a:moveTo>
                  <a:lnTo>
                    <a:pt x="16" y="0"/>
                  </a:lnTo>
                  <a:lnTo>
                    <a:pt x="8" y="0"/>
                  </a:lnTo>
                  <a:lnTo>
                    <a:pt x="0" y="8"/>
                  </a:lnTo>
                  <a:lnTo>
                    <a:pt x="8" y="16"/>
                  </a:lnTo>
                  <a:lnTo>
                    <a:pt x="16" y="24"/>
                  </a:lnTo>
                  <a:lnTo>
                    <a:pt x="24" y="16"/>
                  </a:lnTo>
                  <a:lnTo>
                    <a:pt x="24" y="8"/>
                  </a:lnTo>
                  <a:lnTo>
                    <a:pt x="24"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7" name="Freeform 23"/>
            <p:cNvSpPr>
              <a:spLocks/>
            </p:cNvSpPr>
            <p:nvPr/>
          </p:nvSpPr>
          <p:spPr bwMode="auto">
            <a:xfrm>
              <a:off x="4521" y="912"/>
              <a:ext cx="168" cy="144"/>
            </a:xfrm>
            <a:custGeom>
              <a:avLst/>
              <a:gdLst/>
              <a:ahLst/>
              <a:cxnLst>
                <a:cxn ang="0">
                  <a:pos x="24" y="104"/>
                </a:cxn>
                <a:cxn ang="0">
                  <a:pos x="0" y="72"/>
                </a:cxn>
                <a:cxn ang="0">
                  <a:pos x="0" y="72"/>
                </a:cxn>
                <a:cxn ang="0">
                  <a:pos x="0" y="72"/>
                </a:cxn>
                <a:cxn ang="0">
                  <a:pos x="144" y="16"/>
                </a:cxn>
                <a:cxn ang="0">
                  <a:pos x="168" y="0"/>
                </a:cxn>
                <a:cxn ang="0">
                  <a:pos x="152" y="24"/>
                </a:cxn>
                <a:cxn ang="0">
                  <a:pos x="56" y="144"/>
                </a:cxn>
                <a:cxn ang="0">
                  <a:pos x="56" y="144"/>
                </a:cxn>
                <a:cxn ang="0">
                  <a:pos x="48" y="136"/>
                </a:cxn>
                <a:cxn ang="0">
                  <a:pos x="48" y="136"/>
                </a:cxn>
                <a:cxn ang="0">
                  <a:pos x="144" y="16"/>
                </a:cxn>
                <a:cxn ang="0">
                  <a:pos x="152" y="24"/>
                </a:cxn>
                <a:cxn ang="0">
                  <a:pos x="152" y="24"/>
                </a:cxn>
                <a:cxn ang="0">
                  <a:pos x="8" y="80"/>
                </a:cxn>
                <a:cxn ang="0">
                  <a:pos x="0" y="72"/>
                </a:cxn>
                <a:cxn ang="0">
                  <a:pos x="8" y="64"/>
                </a:cxn>
                <a:cxn ang="0">
                  <a:pos x="32" y="96"/>
                </a:cxn>
                <a:cxn ang="0">
                  <a:pos x="24" y="104"/>
                </a:cxn>
              </a:cxnLst>
              <a:rect l="0" t="0" r="r" b="b"/>
              <a:pathLst>
                <a:path w="168" h="144">
                  <a:moveTo>
                    <a:pt x="24" y="104"/>
                  </a:moveTo>
                  <a:lnTo>
                    <a:pt x="0" y="72"/>
                  </a:lnTo>
                  <a:lnTo>
                    <a:pt x="0" y="72"/>
                  </a:lnTo>
                  <a:lnTo>
                    <a:pt x="0" y="72"/>
                  </a:lnTo>
                  <a:lnTo>
                    <a:pt x="144" y="16"/>
                  </a:lnTo>
                  <a:lnTo>
                    <a:pt x="168" y="0"/>
                  </a:lnTo>
                  <a:lnTo>
                    <a:pt x="152" y="24"/>
                  </a:lnTo>
                  <a:lnTo>
                    <a:pt x="56" y="144"/>
                  </a:lnTo>
                  <a:lnTo>
                    <a:pt x="56" y="144"/>
                  </a:lnTo>
                  <a:lnTo>
                    <a:pt x="48" y="136"/>
                  </a:lnTo>
                  <a:lnTo>
                    <a:pt x="48" y="136"/>
                  </a:lnTo>
                  <a:lnTo>
                    <a:pt x="144" y="16"/>
                  </a:lnTo>
                  <a:lnTo>
                    <a:pt x="152" y="24"/>
                  </a:lnTo>
                  <a:lnTo>
                    <a:pt x="152"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8" name="Freeform 24"/>
            <p:cNvSpPr>
              <a:spLocks/>
            </p:cNvSpPr>
            <p:nvPr/>
          </p:nvSpPr>
          <p:spPr bwMode="auto">
            <a:xfrm>
              <a:off x="4545" y="1008"/>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9" name="Freeform 25"/>
            <p:cNvSpPr>
              <a:spLocks/>
            </p:cNvSpPr>
            <p:nvPr/>
          </p:nvSpPr>
          <p:spPr bwMode="auto">
            <a:xfrm>
              <a:off x="4521" y="928"/>
              <a:ext cx="144" cy="120"/>
            </a:xfrm>
            <a:custGeom>
              <a:avLst/>
              <a:gdLst/>
              <a:ahLst/>
              <a:cxnLst>
                <a:cxn ang="0">
                  <a:pos x="24" y="88"/>
                </a:cxn>
                <a:cxn ang="0">
                  <a:pos x="0" y="56"/>
                </a:cxn>
                <a:cxn ang="0">
                  <a:pos x="144" y="0"/>
                </a:cxn>
                <a:cxn ang="0">
                  <a:pos x="48" y="120"/>
                </a:cxn>
                <a:cxn ang="0">
                  <a:pos x="24" y="88"/>
                </a:cxn>
              </a:cxnLst>
              <a:rect l="0" t="0" r="r" b="b"/>
              <a:pathLst>
                <a:path w="144" h="120">
                  <a:moveTo>
                    <a:pt x="24" y="88"/>
                  </a:moveTo>
                  <a:lnTo>
                    <a:pt x="0" y="56"/>
                  </a:lnTo>
                  <a:lnTo>
                    <a:pt x="144"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0" name="Freeform 26"/>
            <p:cNvSpPr>
              <a:spLocks/>
            </p:cNvSpPr>
            <p:nvPr/>
          </p:nvSpPr>
          <p:spPr bwMode="auto">
            <a:xfrm>
              <a:off x="4217" y="1232"/>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1" name="Freeform 27"/>
            <p:cNvSpPr>
              <a:spLocks/>
            </p:cNvSpPr>
            <p:nvPr/>
          </p:nvSpPr>
          <p:spPr bwMode="auto">
            <a:xfrm>
              <a:off x="4537" y="1000"/>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2" name="Freeform 28"/>
            <p:cNvSpPr>
              <a:spLocks/>
            </p:cNvSpPr>
            <p:nvPr/>
          </p:nvSpPr>
          <p:spPr bwMode="auto">
            <a:xfrm>
              <a:off x="4225" y="1008"/>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3" name="Freeform 29"/>
            <p:cNvSpPr>
              <a:spLocks/>
            </p:cNvSpPr>
            <p:nvPr/>
          </p:nvSpPr>
          <p:spPr bwMode="auto">
            <a:xfrm>
              <a:off x="3472" y="1984"/>
              <a:ext cx="1498" cy="960"/>
            </a:xfrm>
            <a:custGeom>
              <a:avLst/>
              <a:gdLst/>
              <a:ahLst/>
              <a:cxnLst>
                <a:cxn ang="0">
                  <a:pos x="1490" y="904"/>
                </a:cxn>
                <a:cxn ang="0">
                  <a:pos x="1498" y="848"/>
                </a:cxn>
                <a:cxn ang="0">
                  <a:pos x="1482" y="784"/>
                </a:cxn>
                <a:cxn ang="0">
                  <a:pos x="1434" y="704"/>
                </a:cxn>
                <a:cxn ang="0">
                  <a:pos x="1362" y="624"/>
                </a:cxn>
                <a:cxn ang="0">
                  <a:pos x="1153" y="440"/>
                </a:cxn>
                <a:cxn ang="0">
                  <a:pos x="881" y="256"/>
                </a:cxn>
                <a:cxn ang="0">
                  <a:pos x="585" y="112"/>
                </a:cxn>
                <a:cxn ang="0">
                  <a:pos x="321" y="24"/>
                </a:cxn>
                <a:cxn ang="0">
                  <a:pos x="216" y="0"/>
                </a:cxn>
                <a:cxn ang="0">
                  <a:pos x="120" y="0"/>
                </a:cxn>
                <a:cxn ang="0">
                  <a:pos x="56" y="16"/>
                </a:cxn>
                <a:cxn ang="0">
                  <a:pos x="16" y="56"/>
                </a:cxn>
                <a:cxn ang="0">
                  <a:pos x="0" y="112"/>
                </a:cxn>
                <a:cxn ang="0">
                  <a:pos x="24" y="176"/>
                </a:cxn>
                <a:cxn ang="0">
                  <a:pos x="64" y="256"/>
                </a:cxn>
                <a:cxn ang="0">
                  <a:pos x="136" y="336"/>
                </a:cxn>
                <a:cxn ang="0">
                  <a:pos x="345" y="520"/>
                </a:cxn>
                <a:cxn ang="0">
                  <a:pos x="625" y="704"/>
                </a:cxn>
                <a:cxn ang="0">
                  <a:pos x="921" y="848"/>
                </a:cxn>
                <a:cxn ang="0">
                  <a:pos x="1177" y="936"/>
                </a:cxn>
                <a:cxn ang="0">
                  <a:pos x="1290" y="960"/>
                </a:cxn>
                <a:cxn ang="0">
                  <a:pos x="1378" y="960"/>
                </a:cxn>
                <a:cxn ang="0">
                  <a:pos x="1442" y="944"/>
                </a:cxn>
                <a:cxn ang="0">
                  <a:pos x="1490" y="904"/>
                </a:cxn>
              </a:cxnLst>
              <a:rect l="0" t="0" r="r" b="b"/>
              <a:pathLst>
                <a:path w="1498" h="960">
                  <a:moveTo>
                    <a:pt x="1490" y="904"/>
                  </a:moveTo>
                  <a:lnTo>
                    <a:pt x="1498" y="848"/>
                  </a:lnTo>
                  <a:lnTo>
                    <a:pt x="1482" y="784"/>
                  </a:lnTo>
                  <a:lnTo>
                    <a:pt x="1434" y="704"/>
                  </a:lnTo>
                  <a:lnTo>
                    <a:pt x="1362" y="624"/>
                  </a:lnTo>
                  <a:lnTo>
                    <a:pt x="1153" y="440"/>
                  </a:lnTo>
                  <a:lnTo>
                    <a:pt x="881" y="256"/>
                  </a:lnTo>
                  <a:lnTo>
                    <a:pt x="585" y="112"/>
                  </a:lnTo>
                  <a:lnTo>
                    <a:pt x="321" y="24"/>
                  </a:lnTo>
                  <a:lnTo>
                    <a:pt x="216" y="0"/>
                  </a:lnTo>
                  <a:lnTo>
                    <a:pt x="120" y="0"/>
                  </a:lnTo>
                  <a:lnTo>
                    <a:pt x="56" y="16"/>
                  </a:lnTo>
                  <a:lnTo>
                    <a:pt x="16" y="56"/>
                  </a:lnTo>
                  <a:lnTo>
                    <a:pt x="0" y="112"/>
                  </a:lnTo>
                  <a:lnTo>
                    <a:pt x="24" y="176"/>
                  </a:lnTo>
                  <a:lnTo>
                    <a:pt x="64" y="256"/>
                  </a:lnTo>
                  <a:lnTo>
                    <a:pt x="136" y="336"/>
                  </a:lnTo>
                  <a:lnTo>
                    <a:pt x="345" y="520"/>
                  </a:lnTo>
                  <a:lnTo>
                    <a:pt x="625" y="704"/>
                  </a:lnTo>
                  <a:lnTo>
                    <a:pt x="921" y="848"/>
                  </a:lnTo>
                  <a:lnTo>
                    <a:pt x="1177" y="936"/>
                  </a:lnTo>
                  <a:lnTo>
                    <a:pt x="1290" y="960"/>
                  </a:lnTo>
                  <a:lnTo>
                    <a:pt x="1378" y="960"/>
                  </a:lnTo>
                  <a:lnTo>
                    <a:pt x="1442" y="944"/>
                  </a:lnTo>
                  <a:lnTo>
                    <a:pt x="1490"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4" name="Freeform 30"/>
            <p:cNvSpPr>
              <a:spLocks/>
            </p:cNvSpPr>
            <p:nvPr/>
          </p:nvSpPr>
          <p:spPr bwMode="auto">
            <a:xfrm>
              <a:off x="3464" y="1976"/>
              <a:ext cx="1522" cy="984"/>
            </a:xfrm>
            <a:custGeom>
              <a:avLst/>
              <a:gdLst/>
              <a:ahLst/>
              <a:cxnLst>
                <a:cxn ang="0">
                  <a:pos x="1498" y="856"/>
                </a:cxn>
                <a:cxn ang="0">
                  <a:pos x="1482" y="808"/>
                </a:cxn>
                <a:cxn ang="0">
                  <a:pos x="1434" y="728"/>
                </a:cxn>
                <a:cxn ang="0">
                  <a:pos x="1362" y="648"/>
                </a:cxn>
                <a:cxn ang="0">
                  <a:pos x="1153" y="464"/>
                </a:cxn>
                <a:cxn ang="0">
                  <a:pos x="881" y="280"/>
                </a:cxn>
                <a:cxn ang="0">
                  <a:pos x="593" y="136"/>
                </a:cxn>
                <a:cxn ang="0">
                  <a:pos x="329" y="48"/>
                </a:cxn>
                <a:cxn ang="0">
                  <a:pos x="224" y="24"/>
                </a:cxn>
                <a:cxn ang="0">
                  <a:pos x="128" y="16"/>
                </a:cxn>
                <a:cxn ang="0">
                  <a:pos x="72" y="40"/>
                </a:cxn>
                <a:cxn ang="0">
                  <a:pos x="40" y="72"/>
                </a:cxn>
                <a:cxn ang="0">
                  <a:pos x="16" y="120"/>
                </a:cxn>
                <a:cxn ang="0">
                  <a:pos x="40" y="184"/>
                </a:cxn>
                <a:cxn ang="0">
                  <a:pos x="80" y="264"/>
                </a:cxn>
                <a:cxn ang="0">
                  <a:pos x="152" y="344"/>
                </a:cxn>
                <a:cxn ang="0">
                  <a:pos x="361" y="520"/>
                </a:cxn>
                <a:cxn ang="0">
                  <a:pos x="641" y="704"/>
                </a:cxn>
                <a:cxn ang="0">
                  <a:pos x="937" y="848"/>
                </a:cxn>
                <a:cxn ang="0">
                  <a:pos x="1193" y="936"/>
                </a:cxn>
                <a:cxn ang="0">
                  <a:pos x="1298" y="960"/>
                </a:cxn>
                <a:cxn ang="0">
                  <a:pos x="1386" y="960"/>
                </a:cxn>
                <a:cxn ang="0">
                  <a:pos x="1442" y="944"/>
                </a:cxn>
                <a:cxn ang="0">
                  <a:pos x="1490" y="904"/>
                </a:cxn>
                <a:cxn ang="0">
                  <a:pos x="1458" y="968"/>
                </a:cxn>
                <a:cxn ang="0">
                  <a:pos x="1386" y="976"/>
                </a:cxn>
                <a:cxn ang="0">
                  <a:pos x="1298" y="984"/>
                </a:cxn>
                <a:cxn ang="0">
                  <a:pos x="1185" y="960"/>
                </a:cxn>
                <a:cxn ang="0">
                  <a:pos x="929" y="872"/>
                </a:cxn>
                <a:cxn ang="0">
                  <a:pos x="625" y="728"/>
                </a:cxn>
                <a:cxn ang="0">
                  <a:pos x="345" y="544"/>
                </a:cxn>
                <a:cxn ang="0">
                  <a:pos x="136" y="360"/>
                </a:cxn>
                <a:cxn ang="0">
                  <a:pos x="64" y="280"/>
                </a:cxn>
                <a:cxn ang="0">
                  <a:pos x="16" y="192"/>
                </a:cxn>
                <a:cxn ang="0">
                  <a:pos x="0" y="120"/>
                </a:cxn>
                <a:cxn ang="0">
                  <a:pos x="16" y="64"/>
                </a:cxn>
                <a:cxn ang="0">
                  <a:pos x="56" y="24"/>
                </a:cxn>
                <a:cxn ang="0">
                  <a:pos x="128" y="0"/>
                </a:cxn>
                <a:cxn ang="0">
                  <a:pos x="224" y="0"/>
                </a:cxn>
                <a:cxn ang="0">
                  <a:pos x="337" y="24"/>
                </a:cxn>
                <a:cxn ang="0">
                  <a:pos x="601" y="112"/>
                </a:cxn>
                <a:cxn ang="0">
                  <a:pos x="897" y="256"/>
                </a:cxn>
                <a:cxn ang="0">
                  <a:pos x="1169" y="440"/>
                </a:cxn>
                <a:cxn ang="0">
                  <a:pos x="1378" y="632"/>
                </a:cxn>
                <a:cxn ang="0">
                  <a:pos x="1450" y="712"/>
                </a:cxn>
                <a:cxn ang="0">
                  <a:pos x="1498" y="792"/>
                </a:cxn>
                <a:cxn ang="0">
                  <a:pos x="1514" y="856"/>
                </a:cxn>
                <a:cxn ang="0">
                  <a:pos x="1514" y="920"/>
                </a:cxn>
              </a:cxnLst>
              <a:rect l="0" t="0" r="r" b="b"/>
              <a:pathLst>
                <a:path w="1522" h="984">
                  <a:moveTo>
                    <a:pt x="1490" y="912"/>
                  </a:moveTo>
                  <a:lnTo>
                    <a:pt x="1498" y="856"/>
                  </a:lnTo>
                  <a:lnTo>
                    <a:pt x="1498" y="856"/>
                  </a:lnTo>
                  <a:lnTo>
                    <a:pt x="1498" y="856"/>
                  </a:lnTo>
                  <a:lnTo>
                    <a:pt x="1482" y="792"/>
                  </a:lnTo>
                  <a:lnTo>
                    <a:pt x="1482" y="808"/>
                  </a:lnTo>
                  <a:lnTo>
                    <a:pt x="1482" y="808"/>
                  </a:lnTo>
                  <a:lnTo>
                    <a:pt x="1434" y="728"/>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24" y="24"/>
                  </a:lnTo>
                  <a:lnTo>
                    <a:pt x="224" y="24"/>
                  </a:lnTo>
                  <a:lnTo>
                    <a:pt x="224"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41" y="704"/>
                  </a:lnTo>
                  <a:lnTo>
                    <a:pt x="641" y="704"/>
                  </a:lnTo>
                  <a:lnTo>
                    <a:pt x="641" y="704"/>
                  </a:lnTo>
                  <a:lnTo>
                    <a:pt x="937" y="848"/>
                  </a:lnTo>
                  <a:lnTo>
                    <a:pt x="937" y="848"/>
                  </a:lnTo>
                  <a:lnTo>
                    <a:pt x="937"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90" y="904"/>
                  </a:lnTo>
                  <a:lnTo>
                    <a:pt x="1490" y="904"/>
                  </a:lnTo>
                  <a:lnTo>
                    <a:pt x="1506" y="928"/>
                  </a:lnTo>
                  <a:lnTo>
                    <a:pt x="1506"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9" y="872"/>
                  </a:lnTo>
                  <a:lnTo>
                    <a:pt x="929" y="872"/>
                  </a:lnTo>
                  <a:lnTo>
                    <a:pt x="921" y="872"/>
                  </a:lnTo>
                  <a:lnTo>
                    <a:pt x="625" y="728"/>
                  </a:lnTo>
                  <a:lnTo>
                    <a:pt x="625" y="728"/>
                  </a:lnTo>
                  <a:lnTo>
                    <a:pt x="625"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24" y="0"/>
                  </a:lnTo>
                  <a:lnTo>
                    <a:pt x="224" y="0"/>
                  </a:lnTo>
                  <a:lnTo>
                    <a:pt x="232"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8" y="792"/>
                  </a:lnTo>
                  <a:lnTo>
                    <a:pt x="1498" y="792"/>
                  </a:lnTo>
                  <a:lnTo>
                    <a:pt x="1498" y="792"/>
                  </a:lnTo>
                  <a:lnTo>
                    <a:pt x="1514" y="856"/>
                  </a:lnTo>
                  <a:lnTo>
                    <a:pt x="1514" y="856"/>
                  </a:lnTo>
                  <a:lnTo>
                    <a:pt x="1522" y="864"/>
                  </a:lnTo>
                  <a:lnTo>
                    <a:pt x="1514" y="920"/>
                  </a:lnTo>
                  <a:lnTo>
                    <a:pt x="1490"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5" name="Freeform 31"/>
            <p:cNvSpPr>
              <a:spLocks/>
            </p:cNvSpPr>
            <p:nvPr/>
          </p:nvSpPr>
          <p:spPr bwMode="auto">
            <a:xfrm>
              <a:off x="4954" y="2880"/>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6" name="Freeform 32"/>
            <p:cNvSpPr>
              <a:spLocks/>
            </p:cNvSpPr>
            <p:nvPr/>
          </p:nvSpPr>
          <p:spPr bwMode="auto">
            <a:xfrm>
              <a:off x="3993" y="2240"/>
              <a:ext cx="520" cy="384"/>
            </a:xfrm>
            <a:custGeom>
              <a:avLst/>
              <a:gdLst/>
              <a:ahLst/>
              <a:cxnLst>
                <a:cxn ang="0">
                  <a:pos x="504" y="336"/>
                </a:cxn>
                <a:cxn ang="0">
                  <a:pos x="520" y="272"/>
                </a:cxn>
                <a:cxn ang="0">
                  <a:pos x="488" y="200"/>
                </a:cxn>
                <a:cxn ang="0">
                  <a:pos x="424" y="128"/>
                </a:cxn>
                <a:cxn ang="0">
                  <a:pos x="336" y="64"/>
                </a:cxn>
                <a:cxn ang="0">
                  <a:pos x="232" y="16"/>
                </a:cxn>
                <a:cxn ang="0">
                  <a:pos x="136" y="0"/>
                </a:cxn>
                <a:cxn ang="0">
                  <a:pos x="64" y="8"/>
                </a:cxn>
                <a:cxn ang="0">
                  <a:pos x="16" y="48"/>
                </a:cxn>
                <a:cxn ang="0">
                  <a:pos x="0" y="112"/>
                </a:cxn>
                <a:cxn ang="0">
                  <a:pos x="32" y="184"/>
                </a:cxn>
                <a:cxn ang="0">
                  <a:pos x="96" y="256"/>
                </a:cxn>
                <a:cxn ang="0">
                  <a:pos x="184" y="320"/>
                </a:cxn>
                <a:cxn ang="0">
                  <a:pos x="288" y="368"/>
                </a:cxn>
                <a:cxn ang="0">
                  <a:pos x="384" y="384"/>
                </a:cxn>
                <a:cxn ang="0">
                  <a:pos x="456" y="376"/>
                </a:cxn>
                <a:cxn ang="0">
                  <a:pos x="504" y="336"/>
                </a:cxn>
              </a:cxnLst>
              <a:rect l="0" t="0" r="r" b="b"/>
              <a:pathLst>
                <a:path w="520" h="384">
                  <a:moveTo>
                    <a:pt x="504" y="336"/>
                  </a:moveTo>
                  <a:lnTo>
                    <a:pt x="520" y="272"/>
                  </a:lnTo>
                  <a:lnTo>
                    <a:pt x="488" y="200"/>
                  </a:lnTo>
                  <a:lnTo>
                    <a:pt x="424" y="128"/>
                  </a:lnTo>
                  <a:lnTo>
                    <a:pt x="336" y="64"/>
                  </a:lnTo>
                  <a:lnTo>
                    <a:pt x="232" y="16"/>
                  </a:lnTo>
                  <a:lnTo>
                    <a:pt x="136" y="0"/>
                  </a:lnTo>
                  <a:lnTo>
                    <a:pt x="64" y="8"/>
                  </a:lnTo>
                  <a:lnTo>
                    <a:pt x="16" y="48"/>
                  </a:lnTo>
                  <a:lnTo>
                    <a:pt x="0" y="112"/>
                  </a:lnTo>
                  <a:lnTo>
                    <a:pt x="32" y="184"/>
                  </a:lnTo>
                  <a:lnTo>
                    <a:pt x="96" y="256"/>
                  </a:lnTo>
                  <a:lnTo>
                    <a:pt x="184" y="320"/>
                  </a:lnTo>
                  <a:lnTo>
                    <a:pt x="288" y="368"/>
                  </a:lnTo>
                  <a:lnTo>
                    <a:pt x="384"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7" name="Freeform 33"/>
            <p:cNvSpPr>
              <a:spLocks/>
            </p:cNvSpPr>
            <p:nvPr/>
          </p:nvSpPr>
          <p:spPr bwMode="auto">
            <a:xfrm>
              <a:off x="3985" y="2232"/>
              <a:ext cx="544" cy="408"/>
            </a:xfrm>
            <a:custGeom>
              <a:avLst/>
              <a:gdLst/>
              <a:ahLst/>
              <a:cxnLst>
                <a:cxn ang="0">
                  <a:pos x="520" y="280"/>
                </a:cxn>
                <a:cxn ang="0">
                  <a:pos x="520" y="280"/>
                </a:cxn>
                <a:cxn ang="0">
                  <a:pos x="488" y="224"/>
                </a:cxn>
                <a:cxn ang="0">
                  <a:pos x="424" y="152"/>
                </a:cxn>
                <a:cxn ang="0">
                  <a:pos x="424" y="152"/>
                </a:cxn>
                <a:cxn ang="0">
                  <a:pos x="336" y="88"/>
                </a:cxn>
                <a:cxn ang="0">
                  <a:pos x="232" y="40"/>
                </a:cxn>
                <a:cxn ang="0">
                  <a:pos x="240" y="40"/>
                </a:cxn>
                <a:cxn ang="0">
                  <a:pos x="144" y="16"/>
                </a:cxn>
                <a:cxn ang="0">
                  <a:pos x="72" y="24"/>
                </a:cxn>
                <a:cxn ang="0">
                  <a:pos x="80" y="32"/>
                </a:cxn>
                <a:cxn ang="0">
                  <a:pos x="40" y="64"/>
                </a:cxn>
                <a:cxn ang="0">
                  <a:pos x="24" y="128"/>
                </a:cxn>
                <a:cxn ang="0">
                  <a:pos x="16" y="120"/>
                </a:cxn>
                <a:cxn ang="0">
                  <a:pos x="48" y="192"/>
                </a:cxn>
                <a:cxn ang="0">
                  <a:pos x="112" y="264"/>
                </a:cxn>
                <a:cxn ang="0">
                  <a:pos x="112" y="256"/>
                </a:cxn>
                <a:cxn ang="0">
                  <a:pos x="200" y="320"/>
                </a:cxn>
                <a:cxn ang="0">
                  <a:pos x="304" y="368"/>
                </a:cxn>
                <a:cxn ang="0">
                  <a:pos x="304" y="368"/>
                </a:cxn>
                <a:cxn ang="0">
                  <a:pos x="392" y="384"/>
                </a:cxn>
                <a:cxn ang="0">
                  <a:pos x="464" y="376"/>
                </a:cxn>
                <a:cxn ang="0">
                  <a:pos x="456" y="376"/>
                </a:cxn>
                <a:cxn ang="0">
                  <a:pos x="504" y="336"/>
                </a:cxn>
                <a:cxn ang="0">
                  <a:pos x="520" y="360"/>
                </a:cxn>
                <a:cxn ang="0">
                  <a:pos x="472" y="400"/>
                </a:cxn>
                <a:cxn ang="0">
                  <a:pos x="392" y="400"/>
                </a:cxn>
                <a:cxn ang="0">
                  <a:pos x="392" y="408"/>
                </a:cxn>
                <a:cxn ang="0">
                  <a:pos x="296" y="392"/>
                </a:cxn>
                <a:cxn ang="0">
                  <a:pos x="184" y="344"/>
                </a:cxn>
                <a:cxn ang="0">
                  <a:pos x="184" y="344"/>
                </a:cxn>
                <a:cxn ang="0">
                  <a:pos x="96" y="280"/>
                </a:cxn>
                <a:cxn ang="0">
                  <a:pos x="32" y="208"/>
                </a:cxn>
                <a:cxn ang="0">
                  <a:pos x="32" y="192"/>
                </a:cxn>
                <a:cxn ang="0">
                  <a:pos x="0" y="120"/>
                </a:cxn>
                <a:cxn ang="0">
                  <a:pos x="16" y="56"/>
                </a:cxn>
                <a:cxn ang="0">
                  <a:pos x="16" y="48"/>
                </a:cxn>
                <a:cxn ang="0">
                  <a:pos x="64" y="8"/>
                </a:cxn>
                <a:cxn ang="0">
                  <a:pos x="144" y="0"/>
                </a:cxn>
                <a:cxn ang="0">
                  <a:pos x="152" y="0"/>
                </a:cxn>
                <a:cxn ang="0">
                  <a:pos x="248" y="16"/>
                </a:cxn>
                <a:cxn ang="0">
                  <a:pos x="352" y="64"/>
                </a:cxn>
                <a:cxn ang="0">
                  <a:pos x="352" y="64"/>
                </a:cxn>
                <a:cxn ang="0">
                  <a:pos x="440" y="128"/>
                </a:cxn>
                <a:cxn ang="0">
                  <a:pos x="504" y="208"/>
                </a:cxn>
                <a:cxn ang="0">
                  <a:pos x="504" y="208"/>
                </a:cxn>
                <a:cxn ang="0">
                  <a:pos x="536" y="280"/>
                </a:cxn>
                <a:cxn ang="0">
                  <a:pos x="528" y="352"/>
                </a:cxn>
              </a:cxnLst>
              <a:rect l="0" t="0" r="r" b="b"/>
              <a:pathLst>
                <a:path w="544" h="408">
                  <a:moveTo>
                    <a:pt x="504" y="344"/>
                  </a:moveTo>
                  <a:lnTo>
                    <a:pt x="520" y="280"/>
                  </a:lnTo>
                  <a:lnTo>
                    <a:pt x="520" y="280"/>
                  </a:lnTo>
                  <a:lnTo>
                    <a:pt x="520"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72" y="24"/>
                  </a:lnTo>
                  <a:lnTo>
                    <a:pt x="80" y="32"/>
                  </a:lnTo>
                  <a:lnTo>
                    <a:pt x="80" y="32"/>
                  </a:lnTo>
                  <a:lnTo>
                    <a:pt x="32" y="72"/>
                  </a:lnTo>
                  <a:lnTo>
                    <a:pt x="40" y="64"/>
                  </a:lnTo>
                  <a:lnTo>
                    <a:pt x="40"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400" y="384"/>
                  </a:lnTo>
                  <a:lnTo>
                    <a:pt x="392" y="384"/>
                  </a:lnTo>
                  <a:lnTo>
                    <a:pt x="392"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92" y="400"/>
                  </a:lnTo>
                  <a:lnTo>
                    <a:pt x="392" y="400"/>
                  </a:lnTo>
                  <a:lnTo>
                    <a:pt x="392"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16" y="56"/>
                  </a:lnTo>
                  <a:lnTo>
                    <a:pt x="16" y="56"/>
                  </a:lnTo>
                  <a:lnTo>
                    <a:pt x="16" y="48"/>
                  </a:lnTo>
                  <a:lnTo>
                    <a:pt x="64" y="8"/>
                  </a:lnTo>
                  <a:lnTo>
                    <a:pt x="64" y="8"/>
                  </a:lnTo>
                  <a:lnTo>
                    <a:pt x="72"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36" y="280"/>
                  </a:lnTo>
                  <a:lnTo>
                    <a:pt x="536" y="280"/>
                  </a:lnTo>
                  <a:lnTo>
                    <a:pt x="544"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8" name="Freeform 34"/>
            <p:cNvSpPr>
              <a:spLocks/>
            </p:cNvSpPr>
            <p:nvPr/>
          </p:nvSpPr>
          <p:spPr bwMode="auto">
            <a:xfrm>
              <a:off x="4489" y="256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9" name="Rectangle 35"/>
            <p:cNvSpPr>
              <a:spLocks noChangeArrowheads="1"/>
            </p:cNvSpPr>
            <p:nvPr/>
          </p:nvSpPr>
          <p:spPr bwMode="auto">
            <a:xfrm>
              <a:off x="4081" y="2280"/>
              <a:ext cx="272"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8099B3"/>
                  </a:solidFill>
                  <a:effectLst/>
                  <a:latin typeface="Courier New"/>
                  <a:ea typeface="+mn-ea"/>
                  <a:cs typeface="+mn-cs"/>
                </a:rPr>
                <a:t>P</a:t>
              </a:r>
              <a:endParaRPr kumimoji="0" lang="en-US" sz="2400" b="0" i="0" u="none" strike="noStrike" cap="none" normalizeH="0" baseline="0" smtClean="0">
                <a:ln>
                  <a:noFill/>
                </a:ln>
                <a:solidFill>
                  <a:schemeClr val="tx1"/>
                </a:solidFill>
                <a:effectLst/>
                <a:latin typeface="Arial" pitchFamily="34" charset="0"/>
              </a:endParaRPr>
            </a:p>
          </p:txBody>
        </p:sp>
        <p:sp>
          <p:nvSpPr>
            <p:cNvPr id="31780" name="Freeform 36"/>
            <p:cNvSpPr>
              <a:spLocks/>
            </p:cNvSpPr>
            <p:nvPr/>
          </p:nvSpPr>
          <p:spPr bwMode="auto">
            <a:xfrm>
              <a:off x="4217" y="2408"/>
              <a:ext cx="96" cy="96"/>
            </a:xfrm>
            <a:custGeom>
              <a:avLst/>
              <a:gdLst/>
              <a:ahLst/>
              <a:cxnLst>
                <a:cxn ang="0">
                  <a:pos x="96" y="48"/>
                </a:cxn>
                <a:cxn ang="0">
                  <a:pos x="80" y="16"/>
                </a:cxn>
                <a:cxn ang="0">
                  <a:pos x="48" y="0"/>
                </a:cxn>
                <a:cxn ang="0">
                  <a:pos x="16" y="16"/>
                </a:cxn>
                <a:cxn ang="0">
                  <a:pos x="0" y="48"/>
                </a:cxn>
                <a:cxn ang="0">
                  <a:pos x="16" y="80"/>
                </a:cxn>
                <a:cxn ang="0">
                  <a:pos x="48" y="96"/>
                </a:cxn>
                <a:cxn ang="0">
                  <a:pos x="80" y="80"/>
                </a:cxn>
                <a:cxn ang="0">
                  <a:pos x="96" y="48"/>
                </a:cxn>
              </a:cxnLst>
              <a:rect l="0" t="0" r="r" b="b"/>
              <a:pathLst>
                <a:path w="96" h="96">
                  <a:moveTo>
                    <a:pt x="96" y="48"/>
                  </a:moveTo>
                  <a:lnTo>
                    <a:pt x="80" y="16"/>
                  </a:lnTo>
                  <a:lnTo>
                    <a:pt x="48" y="0"/>
                  </a:lnTo>
                  <a:lnTo>
                    <a:pt x="16" y="16"/>
                  </a:lnTo>
                  <a:lnTo>
                    <a:pt x="0" y="48"/>
                  </a:lnTo>
                  <a:lnTo>
                    <a:pt x="16" y="80"/>
                  </a:lnTo>
                  <a:lnTo>
                    <a:pt x="48" y="96"/>
                  </a:lnTo>
                  <a:lnTo>
                    <a:pt x="80" y="80"/>
                  </a:lnTo>
                  <a:lnTo>
                    <a:pt x="96"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1" name="Freeform 37"/>
            <p:cNvSpPr>
              <a:spLocks/>
            </p:cNvSpPr>
            <p:nvPr/>
          </p:nvSpPr>
          <p:spPr bwMode="auto">
            <a:xfrm>
              <a:off x="4209" y="2400"/>
              <a:ext cx="120" cy="120"/>
            </a:xfrm>
            <a:custGeom>
              <a:avLst/>
              <a:gdLst/>
              <a:ahLst/>
              <a:cxnLst>
                <a:cxn ang="0">
                  <a:pos x="96" y="64"/>
                </a:cxn>
                <a:cxn ang="0">
                  <a:pos x="80" y="32"/>
                </a:cxn>
                <a:cxn ang="0">
                  <a:pos x="88" y="40"/>
                </a:cxn>
                <a:cxn ang="0">
                  <a:pos x="88" y="40"/>
                </a:cxn>
                <a:cxn ang="0">
                  <a:pos x="56" y="24"/>
                </a:cxn>
                <a:cxn ang="0">
                  <a:pos x="64" y="24"/>
                </a:cxn>
                <a:cxn ang="0">
                  <a:pos x="64" y="24"/>
                </a:cxn>
                <a:cxn ang="0">
                  <a:pos x="32" y="40"/>
                </a:cxn>
                <a:cxn ang="0">
                  <a:pos x="40" y="32"/>
                </a:cxn>
                <a:cxn ang="0">
                  <a:pos x="40" y="32"/>
                </a:cxn>
                <a:cxn ang="0">
                  <a:pos x="24" y="64"/>
                </a:cxn>
                <a:cxn ang="0">
                  <a:pos x="24" y="56"/>
                </a:cxn>
                <a:cxn ang="0">
                  <a:pos x="24" y="56"/>
                </a:cxn>
                <a:cxn ang="0">
                  <a:pos x="40" y="88"/>
                </a:cxn>
                <a:cxn ang="0">
                  <a:pos x="32" y="80"/>
                </a:cxn>
                <a:cxn ang="0">
                  <a:pos x="32" y="80"/>
                </a:cxn>
                <a:cxn ang="0">
                  <a:pos x="64" y="96"/>
                </a:cxn>
                <a:cxn ang="0">
                  <a:pos x="56" y="96"/>
                </a:cxn>
                <a:cxn ang="0">
                  <a:pos x="56" y="96"/>
                </a:cxn>
                <a:cxn ang="0">
                  <a:pos x="88" y="80"/>
                </a:cxn>
                <a:cxn ang="0">
                  <a:pos x="80" y="88"/>
                </a:cxn>
                <a:cxn ang="0">
                  <a:pos x="80" y="88"/>
                </a:cxn>
                <a:cxn ang="0">
                  <a:pos x="96" y="56"/>
                </a:cxn>
                <a:cxn ang="0">
                  <a:pos x="96" y="56"/>
                </a:cxn>
                <a:cxn ang="0">
                  <a:pos x="120" y="64"/>
                </a:cxn>
                <a:cxn ang="0">
                  <a:pos x="120" y="64"/>
                </a:cxn>
                <a:cxn ang="0">
                  <a:pos x="104" y="96"/>
                </a:cxn>
                <a:cxn ang="0">
                  <a:pos x="104" y="96"/>
                </a:cxn>
                <a:cxn ang="0">
                  <a:pos x="96" y="104"/>
                </a:cxn>
                <a:cxn ang="0">
                  <a:pos x="64" y="120"/>
                </a:cxn>
                <a:cxn ang="0">
                  <a:pos x="64" y="120"/>
                </a:cxn>
                <a:cxn ang="0">
                  <a:pos x="56" y="120"/>
                </a:cxn>
                <a:cxn ang="0">
                  <a:pos x="24" y="104"/>
                </a:cxn>
                <a:cxn ang="0">
                  <a:pos x="24" y="104"/>
                </a:cxn>
                <a:cxn ang="0">
                  <a:pos x="16" y="96"/>
                </a:cxn>
                <a:cxn ang="0">
                  <a:pos x="0" y="64"/>
                </a:cxn>
                <a:cxn ang="0">
                  <a:pos x="0" y="64"/>
                </a:cxn>
                <a:cxn ang="0">
                  <a:pos x="0" y="56"/>
                </a:cxn>
                <a:cxn ang="0">
                  <a:pos x="16" y="24"/>
                </a:cxn>
                <a:cxn ang="0">
                  <a:pos x="16" y="24"/>
                </a:cxn>
                <a:cxn ang="0">
                  <a:pos x="24" y="16"/>
                </a:cxn>
                <a:cxn ang="0">
                  <a:pos x="56" y="0"/>
                </a:cxn>
                <a:cxn ang="0">
                  <a:pos x="56" y="0"/>
                </a:cxn>
                <a:cxn ang="0">
                  <a:pos x="64" y="0"/>
                </a:cxn>
                <a:cxn ang="0">
                  <a:pos x="96" y="16"/>
                </a:cxn>
                <a:cxn ang="0">
                  <a:pos x="96" y="16"/>
                </a:cxn>
                <a:cxn ang="0">
                  <a:pos x="104" y="24"/>
                </a:cxn>
                <a:cxn ang="0">
                  <a:pos x="120" y="56"/>
                </a:cxn>
                <a:cxn ang="0">
                  <a:pos x="96" y="64"/>
                </a:cxn>
              </a:cxnLst>
              <a:rect l="0" t="0" r="r" b="b"/>
              <a:pathLst>
                <a:path w="120" h="120">
                  <a:moveTo>
                    <a:pt x="96" y="64"/>
                  </a:moveTo>
                  <a:lnTo>
                    <a:pt x="80" y="32"/>
                  </a:lnTo>
                  <a:lnTo>
                    <a:pt x="88" y="40"/>
                  </a:lnTo>
                  <a:lnTo>
                    <a:pt x="88" y="40"/>
                  </a:lnTo>
                  <a:lnTo>
                    <a:pt x="56" y="24"/>
                  </a:lnTo>
                  <a:lnTo>
                    <a:pt x="64" y="24"/>
                  </a:lnTo>
                  <a:lnTo>
                    <a:pt x="64" y="24"/>
                  </a:lnTo>
                  <a:lnTo>
                    <a:pt x="32" y="40"/>
                  </a:lnTo>
                  <a:lnTo>
                    <a:pt x="40" y="32"/>
                  </a:lnTo>
                  <a:lnTo>
                    <a:pt x="40" y="32"/>
                  </a:lnTo>
                  <a:lnTo>
                    <a:pt x="24" y="64"/>
                  </a:lnTo>
                  <a:lnTo>
                    <a:pt x="24" y="56"/>
                  </a:lnTo>
                  <a:lnTo>
                    <a:pt x="24" y="56"/>
                  </a:lnTo>
                  <a:lnTo>
                    <a:pt x="40" y="88"/>
                  </a:lnTo>
                  <a:lnTo>
                    <a:pt x="32" y="80"/>
                  </a:lnTo>
                  <a:lnTo>
                    <a:pt x="32" y="80"/>
                  </a:lnTo>
                  <a:lnTo>
                    <a:pt x="64" y="96"/>
                  </a:lnTo>
                  <a:lnTo>
                    <a:pt x="56" y="96"/>
                  </a:lnTo>
                  <a:lnTo>
                    <a:pt x="56" y="96"/>
                  </a:lnTo>
                  <a:lnTo>
                    <a:pt x="88" y="80"/>
                  </a:lnTo>
                  <a:lnTo>
                    <a:pt x="80" y="88"/>
                  </a:lnTo>
                  <a:lnTo>
                    <a:pt x="80" y="88"/>
                  </a:lnTo>
                  <a:lnTo>
                    <a:pt x="96" y="56"/>
                  </a:lnTo>
                  <a:lnTo>
                    <a:pt x="96" y="56"/>
                  </a:lnTo>
                  <a:lnTo>
                    <a:pt x="120" y="64"/>
                  </a:lnTo>
                  <a:lnTo>
                    <a:pt x="120" y="64"/>
                  </a:lnTo>
                  <a:lnTo>
                    <a:pt x="104" y="96"/>
                  </a:lnTo>
                  <a:lnTo>
                    <a:pt x="104" y="96"/>
                  </a:lnTo>
                  <a:lnTo>
                    <a:pt x="96" y="104"/>
                  </a:lnTo>
                  <a:lnTo>
                    <a:pt x="64" y="120"/>
                  </a:lnTo>
                  <a:lnTo>
                    <a:pt x="64" y="120"/>
                  </a:lnTo>
                  <a:lnTo>
                    <a:pt x="56" y="120"/>
                  </a:lnTo>
                  <a:lnTo>
                    <a:pt x="24" y="104"/>
                  </a:lnTo>
                  <a:lnTo>
                    <a:pt x="24" y="104"/>
                  </a:lnTo>
                  <a:lnTo>
                    <a:pt x="16" y="96"/>
                  </a:lnTo>
                  <a:lnTo>
                    <a:pt x="0" y="64"/>
                  </a:lnTo>
                  <a:lnTo>
                    <a:pt x="0" y="64"/>
                  </a:lnTo>
                  <a:lnTo>
                    <a:pt x="0" y="56"/>
                  </a:lnTo>
                  <a:lnTo>
                    <a:pt x="16" y="24"/>
                  </a:lnTo>
                  <a:lnTo>
                    <a:pt x="16" y="24"/>
                  </a:lnTo>
                  <a:lnTo>
                    <a:pt x="24" y="16"/>
                  </a:lnTo>
                  <a:lnTo>
                    <a:pt x="56" y="0"/>
                  </a:lnTo>
                  <a:lnTo>
                    <a:pt x="56" y="0"/>
                  </a:lnTo>
                  <a:lnTo>
                    <a:pt x="64" y="0"/>
                  </a:lnTo>
                  <a:lnTo>
                    <a:pt x="96" y="16"/>
                  </a:lnTo>
                  <a:lnTo>
                    <a:pt x="96" y="16"/>
                  </a:lnTo>
                  <a:lnTo>
                    <a:pt x="104" y="24"/>
                  </a:lnTo>
                  <a:lnTo>
                    <a:pt x="120" y="56"/>
                  </a:lnTo>
                  <a:lnTo>
                    <a:pt x="96"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2" name="Freeform 38"/>
            <p:cNvSpPr>
              <a:spLocks/>
            </p:cNvSpPr>
            <p:nvPr/>
          </p:nvSpPr>
          <p:spPr bwMode="auto">
            <a:xfrm>
              <a:off x="4305" y="2456"/>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3" name="Freeform 39"/>
            <p:cNvSpPr>
              <a:spLocks/>
            </p:cNvSpPr>
            <p:nvPr/>
          </p:nvSpPr>
          <p:spPr bwMode="auto">
            <a:xfrm>
              <a:off x="4577" y="2200"/>
              <a:ext cx="24" cy="24"/>
            </a:xfrm>
            <a:custGeom>
              <a:avLst/>
              <a:gdLst/>
              <a:ahLst/>
              <a:cxnLst>
                <a:cxn ang="0">
                  <a:pos x="16" y="0"/>
                </a:cxn>
                <a:cxn ang="0">
                  <a:pos x="8" y="0"/>
                </a:cxn>
                <a:cxn ang="0">
                  <a:pos x="0" y="0"/>
                </a:cxn>
                <a:cxn ang="0">
                  <a:pos x="0" y="8"/>
                </a:cxn>
                <a:cxn ang="0">
                  <a:pos x="0" y="16"/>
                </a:cxn>
                <a:cxn ang="0">
                  <a:pos x="8" y="24"/>
                </a:cxn>
                <a:cxn ang="0">
                  <a:pos x="16" y="16"/>
                </a:cxn>
                <a:cxn ang="0">
                  <a:pos x="24" y="8"/>
                </a:cxn>
                <a:cxn ang="0">
                  <a:pos x="16" y="0"/>
                </a:cxn>
              </a:cxnLst>
              <a:rect l="0" t="0" r="r" b="b"/>
              <a:pathLst>
                <a:path w="24" h="24">
                  <a:moveTo>
                    <a:pt x="16" y="0"/>
                  </a:moveTo>
                  <a:lnTo>
                    <a:pt x="8" y="0"/>
                  </a:lnTo>
                  <a:lnTo>
                    <a:pt x="0" y="0"/>
                  </a:lnTo>
                  <a:lnTo>
                    <a:pt x="0" y="8"/>
                  </a:lnTo>
                  <a:lnTo>
                    <a:pt x="0" y="16"/>
                  </a:lnTo>
                  <a:lnTo>
                    <a:pt x="8" y="24"/>
                  </a:lnTo>
                  <a:lnTo>
                    <a:pt x="16" y="16"/>
                  </a:lnTo>
                  <a:lnTo>
                    <a:pt x="24" y="8"/>
                  </a:lnTo>
                  <a:lnTo>
                    <a:pt x="16"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4" name="Freeform 40"/>
            <p:cNvSpPr>
              <a:spLocks/>
            </p:cNvSpPr>
            <p:nvPr/>
          </p:nvSpPr>
          <p:spPr bwMode="auto">
            <a:xfrm>
              <a:off x="4561" y="2104"/>
              <a:ext cx="169" cy="144"/>
            </a:xfrm>
            <a:custGeom>
              <a:avLst/>
              <a:gdLst/>
              <a:ahLst/>
              <a:cxnLst>
                <a:cxn ang="0">
                  <a:pos x="24" y="104"/>
                </a:cxn>
                <a:cxn ang="0">
                  <a:pos x="0" y="72"/>
                </a:cxn>
                <a:cxn ang="0">
                  <a:pos x="0" y="72"/>
                </a:cxn>
                <a:cxn ang="0">
                  <a:pos x="0" y="72"/>
                </a:cxn>
                <a:cxn ang="0">
                  <a:pos x="145" y="16"/>
                </a:cxn>
                <a:cxn ang="0">
                  <a:pos x="169" y="0"/>
                </a:cxn>
                <a:cxn ang="0">
                  <a:pos x="153" y="24"/>
                </a:cxn>
                <a:cxn ang="0">
                  <a:pos x="56" y="144"/>
                </a:cxn>
                <a:cxn ang="0">
                  <a:pos x="56" y="144"/>
                </a:cxn>
                <a:cxn ang="0">
                  <a:pos x="48" y="136"/>
                </a:cxn>
                <a:cxn ang="0">
                  <a:pos x="48" y="136"/>
                </a:cxn>
                <a:cxn ang="0">
                  <a:pos x="145" y="16"/>
                </a:cxn>
                <a:cxn ang="0">
                  <a:pos x="153" y="24"/>
                </a:cxn>
                <a:cxn ang="0">
                  <a:pos x="153" y="24"/>
                </a:cxn>
                <a:cxn ang="0">
                  <a:pos x="8" y="80"/>
                </a:cxn>
                <a:cxn ang="0">
                  <a:pos x="0" y="72"/>
                </a:cxn>
                <a:cxn ang="0">
                  <a:pos x="8" y="64"/>
                </a:cxn>
                <a:cxn ang="0">
                  <a:pos x="32" y="96"/>
                </a:cxn>
                <a:cxn ang="0">
                  <a:pos x="24" y="104"/>
                </a:cxn>
              </a:cxnLst>
              <a:rect l="0" t="0" r="r" b="b"/>
              <a:pathLst>
                <a:path w="169" h="144">
                  <a:moveTo>
                    <a:pt x="24" y="104"/>
                  </a:moveTo>
                  <a:lnTo>
                    <a:pt x="0" y="72"/>
                  </a:lnTo>
                  <a:lnTo>
                    <a:pt x="0" y="72"/>
                  </a:lnTo>
                  <a:lnTo>
                    <a:pt x="0" y="72"/>
                  </a:lnTo>
                  <a:lnTo>
                    <a:pt x="145" y="16"/>
                  </a:lnTo>
                  <a:lnTo>
                    <a:pt x="169" y="0"/>
                  </a:lnTo>
                  <a:lnTo>
                    <a:pt x="153" y="24"/>
                  </a:lnTo>
                  <a:lnTo>
                    <a:pt x="56" y="144"/>
                  </a:lnTo>
                  <a:lnTo>
                    <a:pt x="56" y="144"/>
                  </a:lnTo>
                  <a:lnTo>
                    <a:pt x="48" y="136"/>
                  </a:lnTo>
                  <a:lnTo>
                    <a:pt x="48" y="136"/>
                  </a:lnTo>
                  <a:lnTo>
                    <a:pt x="145" y="16"/>
                  </a:lnTo>
                  <a:lnTo>
                    <a:pt x="153" y="24"/>
                  </a:lnTo>
                  <a:lnTo>
                    <a:pt x="153"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5" name="Freeform 41"/>
            <p:cNvSpPr>
              <a:spLocks/>
            </p:cNvSpPr>
            <p:nvPr/>
          </p:nvSpPr>
          <p:spPr bwMode="auto">
            <a:xfrm>
              <a:off x="4585" y="2200"/>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6" name="Freeform 42"/>
            <p:cNvSpPr>
              <a:spLocks/>
            </p:cNvSpPr>
            <p:nvPr/>
          </p:nvSpPr>
          <p:spPr bwMode="auto">
            <a:xfrm>
              <a:off x="4561" y="2120"/>
              <a:ext cx="145" cy="120"/>
            </a:xfrm>
            <a:custGeom>
              <a:avLst/>
              <a:gdLst/>
              <a:ahLst/>
              <a:cxnLst>
                <a:cxn ang="0">
                  <a:pos x="24" y="88"/>
                </a:cxn>
                <a:cxn ang="0">
                  <a:pos x="0" y="56"/>
                </a:cxn>
                <a:cxn ang="0">
                  <a:pos x="145" y="0"/>
                </a:cxn>
                <a:cxn ang="0">
                  <a:pos x="48" y="120"/>
                </a:cxn>
                <a:cxn ang="0">
                  <a:pos x="24" y="88"/>
                </a:cxn>
              </a:cxnLst>
              <a:rect l="0" t="0" r="r" b="b"/>
              <a:pathLst>
                <a:path w="145" h="120">
                  <a:moveTo>
                    <a:pt x="24" y="88"/>
                  </a:moveTo>
                  <a:lnTo>
                    <a:pt x="0" y="56"/>
                  </a:lnTo>
                  <a:lnTo>
                    <a:pt x="145"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7" name="Freeform 43"/>
            <p:cNvSpPr>
              <a:spLocks/>
            </p:cNvSpPr>
            <p:nvPr/>
          </p:nvSpPr>
          <p:spPr bwMode="auto">
            <a:xfrm>
              <a:off x="4257" y="2424"/>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8" name="Freeform 44"/>
            <p:cNvSpPr>
              <a:spLocks/>
            </p:cNvSpPr>
            <p:nvPr/>
          </p:nvSpPr>
          <p:spPr bwMode="auto">
            <a:xfrm>
              <a:off x="4577" y="2192"/>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9" name="Freeform 45"/>
            <p:cNvSpPr>
              <a:spLocks/>
            </p:cNvSpPr>
            <p:nvPr/>
          </p:nvSpPr>
          <p:spPr bwMode="auto">
            <a:xfrm>
              <a:off x="4265" y="2200"/>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90" name="Rectangle 46"/>
            <p:cNvSpPr>
              <a:spLocks noChangeArrowheads="1"/>
            </p:cNvSpPr>
            <p:nvPr/>
          </p:nvSpPr>
          <p:spPr bwMode="auto">
            <a:xfrm>
              <a:off x="3584" y="3048"/>
              <a:ext cx="4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2400" b="0" i="0" u="none" strike="noStrike" cap="none" baseline="0">
                  <a:ln>
                    <a:noFill/>
                  </a:ln>
                  <a:solidFill>
                    <a:srgbClr val="001AE6"/>
                  </a:solidFill>
                  <a:effectLst/>
                  <a:latin typeface="Symbol"/>
                  <a:ea typeface="+mn-ea"/>
                  <a:cs typeface="+mn-cs"/>
                </a:rPr>
                <a:t>s = </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1" name="Rectangle 47"/>
            <p:cNvSpPr>
              <a:spLocks noChangeArrowheads="1"/>
            </p:cNvSpPr>
            <p:nvPr/>
          </p:nvSpPr>
          <p:spPr bwMode="auto">
            <a:xfrm>
              <a:off x="3897" y="3056"/>
              <a:ext cx="681"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000000"/>
                  </a:solidFill>
                  <a:effectLst/>
                  <a:latin typeface="Courier New"/>
                  <a:ea typeface="+mn-ea"/>
                  <a:cs typeface="+mn-cs"/>
                </a:rPr>
                <a:t>lim </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2" name="Rectangle 48"/>
            <p:cNvSpPr>
              <a:spLocks noChangeArrowheads="1"/>
            </p:cNvSpPr>
            <p:nvPr/>
          </p:nvSpPr>
          <p:spPr bwMode="auto">
            <a:xfrm>
              <a:off x="4433" y="3056"/>
              <a:ext cx="26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F/</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3" name="Rectangle 49"/>
            <p:cNvSpPr>
              <a:spLocks noChangeArrowheads="1"/>
            </p:cNvSpPr>
            <p:nvPr/>
          </p:nvSpPr>
          <p:spPr bwMode="auto">
            <a:xfrm>
              <a:off x="4609" y="3048"/>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2400" b="0" i="0" u="none" strike="noStrike" cap="none" baseline="0">
                  <a:ln>
                    <a:noFill/>
                  </a:ln>
                  <a:solidFill>
                    <a:srgbClr val="001AE6"/>
                  </a:solidFill>
                  <a:effectLst/>
                  <a:latin typeface="Symbol"/>
                  <a:ea typeface="+mn-ea"/>
                  <a:cs typeface="+mn-cs"/>
                </a:rPr>
                <a:t>D</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4" name="Rectangle 50"/>
            <p:cNvSpPr>
              <a:spLocks noChangeArrowheads="1"/>
            </p:cNvSpPr>
            <p:nvPr/>
          </p:nvSpPr>
          <p:spPr bwMode="auto">
            <a:xfrm>
              <a:off x="4722" y="3056"/>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A</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5" name="Rectangle 51"/>
            <p:cNvSpPr>
              <a:spLocks noChangeArrowheads="1"/>
            </p:cNvSpPr>
            <p:nvPr/>
          </p:nvSpPr>
          <p:spPr bwMode="auto">
            <a:xfrm>
              <a:off x="3769" y="3208"/>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2400" b="0" i="0" u="none" strike="noStrike" cap="none" baseline="0">
                  <a:ln>
                    <a:noFill/>
                  </a:ln>
                  <a:solidFill>
                    <a:srgbClr val="001AE6"/>
                  </a:solidFill>
                  <a:effectLst/>
                  <a:latin typeface="Symbol"/>
                  <a:ea typeface="+mn-ea"/>
                  <a:cs typeface="+mn-cs"/>
                </a:rPr>
                <a:t>D</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6" name="Rectangle 52"/>
            <p:cNvSpPr>
              <a:spLocks noChangeArrowheads="1"/>
            </p:cNvSpPr>
            <p:nvPr/>
          </p:nvSpPr>
          <p:spPr bwMode="auto">
            <a:xfrm>
              <a:off x="3881" y="3216"/>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A</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7" name="Rectangle 53"/>
            <p:cNvSpPr>
              <a:spLocks noChangeArrowheads="1"/>
            </p:cNvSpPr>
            <p:nvPr/>
          </p:nvSpPr>
          <p:spPr bwMode="auto">
            <a:xfrm>
              <a:off x="4265" y="3216"/>
              <a:ext cx="208"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2400" b="0" i="0" u="none" strike="noStrike" cap="none" baseline="0">
                  <a:ln>
                    <a:noFill/>
                  </a:ln>
                  <a:solidFill>
                    <a:srgbClr val="001AE6"/>
                  </a:solidFill>
                  <a:effectLst/>
                  <a:latin typeface="Symbol"/>
                  <a:ea typeface="+mn-ea"/>
                  <a:cs typeface="+mn-cs"/>
                </a:rPr>
                <a:t>0</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8" name="Rectangle 54"/>
            <p:cNvSpPr>
              <a:spLocks noChangeArrowheads="1"/>
            </p:cNvSpPr>
            <p:nvPr/>
          </p:nvSpPr>
          <p:spPr bwMode="auto">
            <a:xfrm>
              <a:off x="4161" y="3344"/>
              <a:ext cx="1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799" name="Freeform 55"/>
            <p:cNvSpPr>
              <a:spLocks/>
            </p:cNvSpPr>
            <p:nvPr/>
          </p:nvSpPr>
          <p:spPr bwMode="auto">
            <a:xfrm>
              <a:off x="4161" y="3328"/>
              <a:ext cx="96" cy="40"/>
            </a:xfrm>
            <a:custGeom>
              <a:avLst/>
              <a:gdLst/>
              <a:ahLst/>
              <a:cxnLst>
                <a:cxn ang="0">
                  <a:pos x="16" y="16"/>
                </a:cxn>
                <a:cxn ang="0">
                  <a:pos x="8" y="0"/>
                </a:cxn>
                <a:cxn ang="0">
                  <a:pos x="8" y="0"/>
                </a:cxn>
                <a:cxn ang="0">
                  <a:pos x="8" y="0"/>
                </a:cxn>
                <a:cxn ang="0">
                  <a:pos x="64" y="16"/>
                </a:cxn>
                <a:cxn ang="0">
                  <a:pos x="96" y="16"/>
                </a:cxn>
                <a:cxn ang="0">
                  <a:pos x="64" y="24"/>
                </a:cxn>
                <a:cxn ang="0">
                  <a:pos x="8" y="40"/>
                </a:cxn>
                <a:cxn ang="0">
                  <a:pos x="0" y="40"/>
                </a:cxn>
                <a:cxn ang="0">
                  <a:pos x="8" y="32"/>
                </a:cxn>
                <a:cxn ang="0">
                  <a:pos x="8" y="32"/>
                </a:cxn>
                <a:cxn ang="0">
                  <a:pos x="64" y="16"/>
                </a:cxn>
                <a:cxn ang="0">
                  <a:pos x="64" y="24"/>
                </a:cxn>
                <a:cxn ang="0">
                  <a:pos x="64" y="24"/>
                </a:cxn>
                <a:cxn ang="0">
                  <a:pos x="8" y="8"/>
                </a:cxn>
                <a:cxn ang="0">
                  <a:pos x="8" y="0"/>
                </a:cxn>
                <a:cxn ang="0">
                  <a:pos x="16" y="0"/>
                </a:cxn>
                <a:cxn ang="0">
                  <a:pos x="24" y="16"/>
                </a:cxn>
                <a:cxn ang="0">
                  <a:pos x="16" y="16"/>
                </a:cxn>
              </a:cxnLst>
              <a:rect l="0" t="0" r="r" b="b"/>
              <a:pathLst>
                <a:path w="96" h="40">
                  <a:moveTo>
                    <a:pt x="16" y="16"/>
                  </a:moveTo>
                  <a:lnTo>
                    <a:pt x="8" y="0"/>
                  </a:lnTo>
                  <a:lnTo>
                    <a:pt x="8" y="0"/>
                  </a:lnTo>
                  <a:lnTo>
                    <a:pt x="8" y="0"/>
                  </a:lnTo>
                  <a:lnTo>
                    <a:pt x="64" y="16"/>
                  </a:lnTo>
                  <a:lnTo>
                    <a:pt x="96" y="16"/>
                  </a:lnTo>
                  <a:lnTo>
                    <a:pt x="64" y="24"/>
                  </a:lnTo>
                  <a:lnTo>
                    <a:pt x="8" y="40"/>
                  </a:lnTo>
                  <a:lnTo>
                    <a:pt x="0" y="40"/>
                  </a:lnTo>
                  <a:lnTo>
                    <a:pt x="8" y="32"/>
                  </a:lnTo>
                  <a:lnTo>
                    <a:pt x="8" y="32"/>
                  </a:lnTo>
                  <a:lnTo>
                    <a:pt x="64" y="16"/>
                  </a:lnTo>
                  <a:lnTo>
                    <a:pt x="64" y="24"/>
                  </a:lnTo>
                  <a:lnTo>
                    <a:pt x="64" y="24"/>
                  </a:lnTo>
                  <a:lnTo>
                    <a:pt x="8" y="8"/>
                  </a:lnTo>
                  <a:lnTo>
                    <a:pt x="8" y="0"/>
                  </a:lnTo>
                  <a:lnTo>
                    <a:pt x="16" y="0"/>
                  </a:lnTo>
                  <a:lnTo>
                    <a:pt x="24" y="16"/>
                  </a:lnTo>
                  <a:lnTo>
                    <a:pt x="16"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0" name="Freeform 56"/>
            <p:cNvSpPr>
              <a:spLocks/>
            </p:cNvSpPr>
            <p:nvPr/>
          </p:nvSpPr>
          <p:spPr bwMode="auto">
            <a:xfrm>
              <a:off x="4169" y="3344"/>
              <a:ext cx="16" cy="16"/>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1" name="Freeform 57"/>
            <p:cNvSpPr>
              <a:spLocks/>
            </p:cNvSpPr>
            <p:nvPr/>
          </p:nvSpPr>
          <p:spPr bwMode="auto">
            <a:xfrm>
              <a:off x="4169" y="3328"/>
              <a:ext cx="56" cy="32"/>
            </a:xfrm>
            <a:custGeom>
              <a:avLst/>
              <a:gdLst/>
              <a:ahLst/>
              <a:cxnLst>
                <a:cxn ang="0">
                  <a:pos x="8" y="16"/>
                </a:cxn>
                <a:cxn ang="0">
                  <a:pos x="0" y="0"/>
                </a:cxn>
                <a:cxn ang="0">
                  <a:pos x="56" y="16"/>
                </a:cxn>
                <a:cxn ang="0">
                  <a:pos x="0" y="32"/>
                </a:cxn>
                <a:cxn ang="0">
                  <a:pos x="8" y="16"/>
                </a:cxn>
              </a:cxnLst>
              <a:rect l="0" t="0" r="r" b="b"/>
              <a:pathLst>
                <a:path w="56" h="32">
                  <a:moveTo>
                    <a:pt x="8" y="16"/>
                  </a:moveTo>
                  <a:lnTo>
                    <a:pt x="0" y="0"/>
                  </a:lnTo>
                  <a:lnTo>
                    <a:pt x="56" y="16"/>
                  </a:lnTo>
                  <a:lnTo>
                    <a:pt x="0" y="32"/>
                  </a:lnTo>
                  <a:lnTo>
                    <a:pt x="8"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2" name="Rectangle 58"/>
            <p:cNvSpPr>
              <a:spLocks noChangeArrowheads="1"/>
            </p:cNvSpPr>
            <p:nvPr/>
          </p:nvSpPr>
          <p:spPr bwMode="auto">
            <a:xfrm>
              <a:off x="4025"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803" name="Rectangle 59"/>
            <p:cNvSpPr>
              <a:spLocks noChangeArrowheads="1"/>
            </p:cNvSpPr>
            <p:nvPr/>
          </p:nvSpPr>
          <p:spPr bwMode="auto">
            <a:xfrm>
              <a:off x="4161"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804" name="Rectangle 60"/>
            <p:cNvSpPr>
              <a:spLocks noChangeArrowheads="1"/>
            </p:cNvSpPr>
            <p:nvPr/>
          </p:nvSpPr>
          <p:spPr bwMode="auto">
            <a:xfrm>
              <a:off x="4025" y="3344"/>
              <a:ext cx="13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Cos'è la sollecitazione?</a:t>
            </a:r>
          </a:p>
        </p:txBody>
      </p:sp>
      <p:sp>
        <p:nvSpPr>
          <p:cNvPr id="32771" name="Rectangle 3"/>
          <p:cNvSpPr>
            <a:spLocks noGrp="1" noChangeArrowheads="1"/>
          </p:cNvSpPr>
          <p:nvPr>
            <p:ph idx="1"/>
          </p:nvPr>
        </p:nvSpPr>
        <p:spPr>
          <a:xfrm>
            <a:off x="228600" y="1143000"/>
            <a:ext cx="8650288" cy="1217613"/>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La sollecitazione è la quantità di tensione descritta dalla magnitudo e dalla direzione con riferimento a un piano specifico. La sollecitazione viene descritta in modo completo attraverso sei componenti:</a:t>
            </a:r>
          </a:p>
        </p:txBody>
      </p:sp>
      <p:pic>
        <p:nvPicPr>
          <p:cNvPr id="32772" name="Picture 6"/>
          <p:cNvPicPr>
            <a:picLocks noChangeAspect="1" noChangeArrowheads="1"/>
          </p:cNvPicPr>
          <p:nvPr/>
        </p:nvPicPr>
        <p:blipFill>
          <a:blip r:embed="rId2" cstate="print"/>
          <a:srcRect/>
          <a:stretch>
            <a:fillRect/>
          </a:stretch>
        </p:blipFill>
        <p:spPr bwMode="auto">
          <a:xfrm>
            <a:off x="5562600" y="2209800"/>
            <a:ext cx="3048000" cy="2720975"/>
          </a:xfrm>
          <a:prstGeom prst="rect">
            <a:avLst/>
          </a:prstGeom>
          <a:noFill/>
          <a:ln w="9525">
            <a:noFill/>
            <a:miter lim="800000"/>
            <a:headEnd/>
            <a:tailEnd/>
          </a:ln>
        </p:spPr>
      </p:pic>
      <p:sp>
        <p:nvSpPr>
          <p:cNvPr id="20485" name="Rectangle 7"/>
          <p:cNvSpPr>
            <a:spLocks noChangeArrowheads="1"/>
          </p:cNvSpPr>
          <p:nvPr/>
        </p:nvSpPr>
        <p:spPr bwMode="auto">
          <a:xfrm>
            <a:off x="228600" y="2431642"/>
            <a:ext cx="5486400" cy="2826158"/>
          </a:xfrm>
          <a:prstGeom prst="rect">
            <a:avLst/>
          </a:prstGeom>
          <a:noFill/>
          <a:ln>
            <a:noFill/>
          </a:ln>
          <a:extLst>
            <a:ext uri="{909E8E84-426E-40DD-AFC4-6F175D3DCCD1}"/>
            <a:ext uri="{91240B29-F687-4F45-9708-019B960494DF}"/>
          </a:extLst>
        </p:spPr>
        <p:txBody>
          <a:bodyPr>
            <a:spAutoFit/>
          </a:bodyPr>
          <a:lstStyle/>
          <a:p>
            <a:pPr marL="719138" lvl="1" indent="-261938" algn="l">
              <a:lnSpc>
                <a:spcPct val="90000"/>
              </a:lnSpc>
              <a:spcBef>
                <a:spcPct val="25000"/>
              </a:spcBef>
              <a:buFont typeface="Arial"/>
              <a:buChar char="–"/>
              <a:tabLst>
                <a:tab pos="719138" algn="l"/>
              </a:tabLst>
            </a:pPr>
            <a:r>
              <a:rPr lang="it-CH" sz="1900" b="0" i="0" smtClean="0">
                <a:solidFill>
                  <a:schemeClr val="tx1"/>
                </a:solidFill>
                <a:latin typeface="Arial Narrow"/>
                <a:ea typeface="+mn-ea"/>
                <a:cs typeface="+mn-cs"/>
              </a:rPr>
              <a:t>SX</a:t>
            </a:r>
            <a:r>
              <a:rPr lang="it-CH" sz="1900" b="0" i="0">
                <a:solidFill>
                  <a:schemeClr val="tx1"/>
                </a:solidFill>
                <a:latin typeface="Arial Narrow"/>
                <a:ea typeface="+mn-ea"/>
                <a:cs typeface="+mn-cs"/>
              </a:rPr>
              <a:t>: sollecitazione normale nella direzione X.</a:t>
            </a:r>
          </a:p>
          <a:p>
            <a:pPr marL="719138" lvl="1" indent="-261938" algn="l">
              <a:lnSpc>
                <a:spcPct val="90000"/>
              </a:lnSpc>
              <a:spcBef>
                <a:spcPct val="25000"/>
              </a:spcBef>
              <a:buFont typeface="Arial"/>
              <a:buChar char="–"/>
              <a:tabLst>
                <a:tab pos="719138" algn="l"/>
              </a:tabLst>
            </a:pPr>
            <a:r>
              <a:rPr lang="it-CH" sz="1900" b="0" i="0" smtClean="0">
                <a:solidFill>
                  <a:schemeClr val="tx1"/>
                </a:solidFill>
                <a:latin typeface="Arial Narrow"/>
                <a:ea typeface="+mn-ea"/>
                <a:cs typeface="+mn-cs"/>
              </a:rPr>
              <a:t>SY</a:t>
            </a:r>
            <a:r>
              <a:rPr lang="it-CH" sz="1900" b="0" i="0">
                <a:solidFill>
                  <a:schemeClr val="tx1"/>
                </a:solidFill>
                <a:latin typeface="Arial Narrow"/>
                <a:ea typeface="+mn-ea"/>
                <a:cs typeface="+mn-cs"/>
              </a:rPr>
              <a:t>: sollecitazione normale nella direzione Y.</a:t>
            </a:r>
          </a:p>
          <a:p>
            <a:pPr marL="719138" lvl="1" indent="-261938" algn="l">
              <a:lnSpc>
                <a:spcPct val="90000"/>
              </a:lnSpc>
              <a:spcBef>
                <a:spcPct val="25000"/>
              </a:spcBef>
              <a:buFont typeface="Arial"/>
              <a:buChar char="–"/>
              <a:tabLst>
                <a:tab pos="719138" algn="l"/>
              </a:tabLst>
            </a:pPr>
            <a:r>
              <a:rPr lang="it-CH" sz="1900" b="0" i="0" smtClean="0">
                <a:solidFill>
                  <a:schemeClr val="tx1"/>
                </a:solidFill>
                <a:latin typeface="Arial Narrow"/>
                <a:ea typeface="+mn-ea"/>
                <a:cs typeface="+mn-cs"/>
              </a:rPr>
              <a:t>SZ</a:t>
            </a:r>
            <a:r>
              <a:rPr lang="it-CH" sz="1900" b="0" i="0">
                <a:solidFill>
                  <a:schemeClr val="tx1"/>
                </a:solidFill>
                <a:latin typeface="Arial Narrow"/>
                <a:ea typeface="+mn-ea"/>
                <a:cs typeface="+mn-cs"/>
              </a:rPr>
              <a:t>: sollecitazione normale nella direzione Z.</a:t>
            </a:r>
          </a:p>
          <a:p>
            <a:pPr marL="719138" lvl="1" indent="-261938" algn="l">
              <a:lnSpc>
                <a:spcPct val="90000"/>
              </a:lnSpc>
              <a:spcBef>
                <a:spcPct val="25000"/>
              </a:spcBef>
              <a:buFont typeface="Arial"/>
              <a:buChar char="–"/>
              <a:tabLst>
                <a:tab pos="719138" algn="l"/>
              </a:tabLst>
            </a:pPr>
            <a:r>
              <a:rPr lang="it-CH" sz="1900" b="0" i="0" smtClean="0">
                <a:solidFill>
                  <a:schemeClr val="tx1"/>
                </a:solidFill>
                <a:latin typeface="Arial Narrow"/>
                <a:ea typeface="+mn-ea"/>
                <a:cs typeface="+mn-cs"/>
              </a:rPr>
              <a:t>TXY</a:t>
            </a:r>
            <a:r>
              <a:rPr lang="it-CH" sz="1900" b="0" i="0">
                <a:solidFill>
                  <a:schemeClr val="tx1"/>
                </a:solidFill>
                <a:latin typeface="Arial Narrow"/>
                <a:ea typeface="+mn-ea"/>
                <a:cs typeface="+mn-cs"/>
              </a:rPr>
              <a:t>: sollecitazione di taglio nella direzione Y sul piano YZ.</a:t>
            </a:r>
          </a:p>
          <a:p>
            <a:pPr marL="719138" lvl="1" indent="-261938" algn="l">
              <a:lnSpc>
                <a:spcPct val="90000"/>
              </a:lnSpc>
              <a:spcBef>
                <a:spcPct val="25000"/>
              </a:spcBef>
              <a:buFont typeface="Arial"/>
              <a:buChar char="–"/>
              <a:tabLst>
                <a:tab pos="719138" algn="l"/>
              </a:tabLst>
            </a:pPr>
            <a:r>
              <a:rPr lang="it-CH" sz="1900" b="0" i="0" smtClean="0">
                <a:solidFill>
                  <a:schemeClr val="tx1"/>
                </a:solidFill>
                <a:latin typeface="Arial Narrow"/>
                <a:ea typeface="+mn-ea"/>
                <a:cs typeface="+mn-cs"/>
              </a:rPr>
              <a:t>TXZ</a:t>
            </a:r>
            <a:r>
              <a:rPr lang="it-CH" sz="1900" b="0" i="0">
                <a:solidFill>
                  <a:schemeClr val="tx1"/>
                </a:solidFill>
                <a:latin typeface="Arial Narrow"/>
                <a:ea typeface="+mn-ea"/>
                <a:cs typeface="+mn-cs"/>
              </a:rPr>
              <a:t>: sollecitazione di taglio nella direzione Z sul piano YZ.</a:t>
            </a:r>
          </a:p>
          <a:p>
            <a:pPr marL="719138" lvl="1" indent="-261938" algn="l">
              <a:lnSpc>
                <a:spcPct val="90000"/>
              </a:lnSpc>
              <a:spcBef>
                <a:spcPct val="25000"/>
              </a:spcBef>
              <a:buFont typeface="Arial"/>
              <a:buChar char="–"/>
              <a:tabLst>
                <a:tab pos="719138" algn="l"/>
              </a:tabLst>
            </a:pPr>
            <a:r>
              <a:rPr lang="it-CH" sz="1900" b="0" i="0" smtClean="0">
                <a:solidFill>
                  <a:schemeClr val="tx1"/>
                </a:solidFill>
                <a:latin typeface="Arial Narrow"/>
                <a:ea typeface="+mn-ea"/>
                <a:cs typeface="+mn-cs"/>
              </a:rPr>
              <a:t>TYZ</a:t>
            </a:r>
            <a:r>
              <a:rPr lang="it-CH" sz="1900" b="0" i="0">
                <a:solidFill>
                  <a:schemeClr val="tx1"/>
                </a:solidFill>
                <a:latin typeface="Arial Narrow"/>
                <a:ea typeface="+mn-ea"/>
                <a:cs typeface="+mn-cs"/>
              </a:rPr>
              <a:t>: sollecitazione di taglio nella direzione Z sul piano XZ.</a:t>
            </a:r>
          </a:p>
        </p:txBody>
      </p:sp>
      <p:sp>
        <p:nvSpPr>
          <p:cNvPr id="20486" name="Rectangle 8"/>
          <p:cNvSpPr>
            <a:spLocks noChangeArrowheads="1"/>
          </p:cNvSpPr>
          <p:nvPr/>
        </p:nvSpPr>
        <p:spPr bwMode="auto">
          <a:xfrm>
            <a:off x="304800" y="5257800"/>
            <a:ext cx="8650288" cy="8382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it-CH" sz="2400" b="0" i="0">
                <a:solidFill>
                  <a:schemeClr val="tx1"/>
                </a:solidFill>
                <a:latin typeface="Arial Narrow"/>
                <a:ea typeface="+mn-ea"/>
                <a:cs typeface="+mn-cs"/>
              </a:rPr>
              <a:t>Una sollecitazione positiva indica una tensione e una sollecitazione negativa indica una compressione.</a:t>
            </a:r>
          </a:p>
        </p:txBody>
      </p:sp>
      <p:sp>
        <p:nvSpPr>
          <p:cNvPr id="7" name="TextBox 6"/>
          <p:cNvSpPr txBox="1"/>
          <p:nvPr/>
        </p:nvSpPr>
        <p:spPr>
          <a:xfrm>
            <a:off x="6019800" y="4622800"/>
            <a:ext cx="2463800" cy="215444"/>
          </a:xfrm>
          <a:prstGeom prst="rect">
            <a:avLst/>
          </a:prstGeom>
          <a:solidFill>
            <a:schemeClr val="bg1"/>
          </a:solidFill>
        </p:spPr>
        <p:txBody>
          <a:bodyPr wrap="square" lIns="0" tIns="0" rIns="0" bIns="0" rtlCol="0">
            <a:spAutoFit/>
          </a:bodyPr>
          <a:lstStyle/>
          <a:p>
            <a:pPr algn="l">
              <a:buNone/>
            </a:pPr>
            <a:r>
              <a:rPr lang="it-CH" sz="1400" b="0" i="0">
                <a:solidFill>
                  <a:srgbClr val="000000"/>
                </a:solidFill>
                <a:latin typeface="Arial"/>
                <a:ea typeface="+mn-ea"/>
                <a:cs typeface="+mn-cs"/>
              </a:rPr>
              <a:t>Componenti di sollecitazione</a:t>
            </a:r>
            <a:endParaRPr lang="nl-NL" sz="1400" dirty="0">
              <a:solidFill>
                <a:schemeClr val="tx2"/>
              </a:solidFill>
            </a:endParaRPr>
          </a:p>
        </p:txBody>
      </p:sp>
      <p:sp>
        <p:nvSpPr>
          <p:cNvPr id="8" name="TextBox 7"/>
          <p:cNvSpPr txBox="1"/>
          <p:nvPr/>
        </p:nvSpPr>
        <p:spPr>
          <a:xfrm>
            <a:off x="6464301" y="4076700"/>
            <a:ext cx="952500" cy="215444"/>
          </a:xfrm>
          <a:prstGeom prst="rect">
            <a:avLst/>
          </a:prstGeom>
          <a:solidFill>
            <a:schemeClr val="bg1"/>
          </a:solidFill>
        </p:spPr>
        <p:txBody>
          <a:bodyPr wrap="square" lIns="0" tIns="0" rIns="0" bIns="0" rtlCol="0">
            <a:spAutoFit/>
          </a:bodyPr>
          <a:lstStyle/>
          <a:p>
            <a:pPr algn="l">
              <a:buNone/>
            </a:pPr>
            <a:r>
              <a:rPr lang="it-CH" sz="1400" b="0" i="0">
                <a:solidFill>
                  <a:srgbClr val="FF0000"/>
                </a:solidFill>
                <a:latin typeface="Arial"/>
                <a:ea typeface="+mn-ea"/>
                <a:cs typeface="+mn-cs"/>
              </a:rPr>
              <a:t>Piano 1</a:t>
            </a:r>
            <a:endParaRPr lang="nl-NL" sz="1400" dirty="0">
              <a:solidFill>
                <a:srgbClr val="FF0000"/>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Sollecitazioni principali?</a:t>
            </a:r>
          </a:p>
        </p:txBody>
      </p:sp>
      <p:sp>
        <p:nvSpPr>
          <p:cNvPr id="21507" name="Rectangle 3"/>
          <p:cNvSpPr>
            <a:spLocks noGrp="1" noChangeArrowheads="1"/>
          </p:cNvSpPr>
          <p:nvPr>
            <p:ph idx="1"/>
          </p:nvPr>
        </p:nvSpPr>
        <p:spPr>
          <a:xfrm>
            <a:off x="0" y="2057400"/>
            <a:ext cx="6096000" cy="3048000"/>
          </a:xfrm>
        </p:spPr>
        <p:txBody>
          <a:bodyPr>
            <a:normAutofit/>
          </a:bodyPr>
          <a:lstStyle/>
          <a:p>
            <a:pPr marL="342900" indent="-342900" algn="l">
              <a:lnSpc>
                <a:spcPct val="90000"/>
              </a:lnSpc>
              <a:spcBef>
                <a:spcPct val="20000"/>
              </a:spcBef>
              <a:spcAft>
                <a:spcPct val="0"/>
              </a:spcAft>
              <a:buNone/>
            </a:pPr>
            <a:endParaRPr lang="en-US" smtClean="0"/>
          </a:p>
          <a:p>
            <a:pPr marL="742950" lvl="1" indent="-285750" algn="l">
              <a:lnSpc>
                <a:spcPct val="90000"/>
              </a:lnSpc>
              <a:spcBef>
                <a:spcPts val="1200"/>
              </a:spcBef>
              <a:spcAft>
                <a:spcPct val="0"/>
              </a:spcAft>
              <a:buClr>
                <a:srgbClr val="4B575F"/>
              </a:buClr>
              <a:buFont typeface="Wingdings"/>
              <a:buChar char="§"/>
            </a:pPr>
            <a:r>
              <a:rPr lang="it-CH" sz="2400" b="0" i="0">
                <a:solidFill>
                  <a:srgbClr val="4B575F"/>
                </a:solidFill>
                <a:latin typeface="Arial Narrow"/>
                <a:ea typeface="+mn-ea"/>
                <a:cs typeface="+mn-cs"/>
              </a:rPr>
              <a:t>P1: sollecitazione normale nella prima direzione principale (la maggiore).</a:t>
            </a:r>
          </a:p>
          <a:p>
            <a:pPr marL="742950" lvl="1" indent="-285750" algn="l">
              <a:lnSpc>
                <a:spcPct val="90000"/>
              </a:lnSpc>
              <a:spcBef>
                <a:spcPts val="1200"/>
              </a:spcBef>
              <a:spcAft>
                <a:spcPct val="0"/>
              </a:spcAft>
              <a:buClr>
                <a:srgbClr val="4B575F"/>
              </a:buClr>
              <a:buFont typeface="Wingdings"/>
              <a:buChar char="§"/>
            </a:pPr>
            <a:r>
              <a:rPr lang="it-CH" sz="2400" b="0" i="0">
                <a:solidFill>
                  <a:srgbClr val="4B575F"/>
                </a:solidFill>
                <a:latin typeface="Arial Narrow"/>
                <a:ea typeface="+mn-ea"/>
                <a:cs typeface="+mn-cs"/>
              </a:rPr>
              <a:t>P2: sollecitazione normale nella seconda direzione principale (intermedia).</a:t>
            </a:r>
          </a:p>
          <a:p>
            <a:pPr marL="742950" lvl="1" indent="-285750" algn="l">
              <a:lnSpc>
                <a:spcPct val="90000"/>
              </a:lnSpc>
              <a:spcBef>
                <a:spcPts val="1200"/>
              </a:spcBef>
              <a:spcAft>
                <a:spcPct val="0"/>
              </a:spcAft>
              <a:buClr>
                <a:srgbClr val="4B575F"/>
              </a:buClr>
              <a:buFont typeface="Wingdings"/>
              <a:buChar char="§"/>
            </a:pPr>
            <a:r>
              <a:rPr lang="it-CH" sz="2400" b="0" i="0">
                <a:solidFill>
                  <a:srgbClr val="4B575F"/>
                </a:solidFill>
                <a:latin typeface="Arial Narrow"/>
                <a:ea typeface="+mn-ea"/>
                <a:cs typeface="+mn-cs"/>
              </a:rPr>
              <a:t>P3: sollecitazione normale nella terza direzione principale (la minore).</a:t>
            </a:r>
          </a:p>
        </p:txBody>
      </p:sp>
      <p:sp>
        <p:nvSpPr>
          <p:cNvPr id="33797" name="Rectangle 5"/>
          <p:cNvSpPr>
            <a:spLocks noChangeArrowheads="1"/>
          </p:cNvSpPr>
          <p:nvPr/>
        </p:nvSpPr>
        <p:spPr bwMode="auto">
          <a:xfrm>
            <a:off x="381000" y="1219200"/>
            <a:ext cx="8077200" cy="990600"/>
          </a:xfrm>
          <a:prstGeom prst="rect">
            <a:avLst/>
          </a:prstGeom>
          <a:noFill/>
          <a:ln w="9525">
            <a:noFill/>
            <a:miter lim="800000"/>
            <a:headEnd/>
            <a:tailEnd/>
          </a:ln>
        </p:spPr>
        <p:txBody>
          <a:bodyPr/>
          <a:lstStyle/>
          <a:p>
            <a:pPr marL="234909" indent="-234909" algn="l">
              <a:lnSpc>
                <a:spcPct val="85000"/>
              </a:lnSpc>
              <a:spcBef>
                <a:spcPct val="50000"/>
              </a:spcBef>
              <a:buNone/>
            </a:pPr>
            <a:r>
              <a:rPr lang="it-CH" sz="2400" b="0" i="0">
                <a:solidFill>
                  <a:schemeClr val="tx1"/>
                </a:solidFill>
                <a:latin typeface="Arial"/>
                <a:ea typeface="+mn-ea"/>
                <a:cs typeface="+mn-cs"/>
              </a:rPr>
              <a:t>	Le sollecitazioni di taglio svaniscono per alcuni orientamenti. Le sollecitazioni normali su questi orientamenti sono denominate sollecitazioni principali.</a:t>
            </a:r>
          </a:p>
          <a:p>
            <a:pPr marL="634959" lvl="1" indent="-285750" algn="l">
              <a:lnSpc>
                <a:spcPct val="85000"/>
              </a:lnSpc>
              <a:spcBef>
                <a:spcPts val="1200"/>
              </a:spcBef>
              <a:buClr>
                <a:srgbClr val="EF8B2B"/>
              </a:buClr>
              <a:buFont typeface="Wingdings"/>
              <a:buChar char="Ø"/>
            </a:pPr>
            <a:endParaRPr lang="en-US" sz="2000"/>
          </a:p>
        </p:txBody>
      </p:sp>
      <p:sp>
        <p:nvSpPr>
          <p:cNvPr id="33799" name="AutoShape 7"/>
          <p:cNvSpPr>
            <a:spLocks noChangeAspect="1" noChangeArrowheads="1" noTextEdit="1"/>
          </p:cNvSpPr>
          <p:nvPr/>
        </p:nvSpPr>
        <p:spPr bwMode="auto">
          <a:xfrm>
            <a:off x="5715000" y="2362200"/>
            <a:ext cx="3186113"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85" name="Group 84"/>
          <p:cNvGrpSpPr/>
          <p:nvPr/>
        </p:nvGrpSpPr>
        <p:grpSpPr>
          <a:xfrm>
            <a:off x="5765800" y="2413000"/>
            <a:ext cx="2843213" cy="2922588"/>
            <a:chOff x="5765800" y="2413000"/>
            <a:chExt cx="2843213" cy="2922588"/>
          </a:xfrm>
        </p:grpSpPr>
        <p:sp>
          <p:nvSpPr>
            <p:cNvPr id="33801" name="Freeform 9"/>
            <p:cNvSpPr>
              <a:spLocks/>
            </p:cNvSpPr>
            <p:nvPr/>
          </p:nvSpPr>
          <p:spPr bwMode="auto">
            <a:xfrm>
              <a:off x="6045200" y="3506788"/>
              <a:ext cx="1484313" cy="1473200"/>
            </a:xfrm>
            <a:custGeom>
              <a:avLst/>
              <a:gdLst/>
              <a:ahLst/>
              <a:cxnLst>
                <a:cxn ang="0">
                  <a:pos x="0" y="352"/>
                </a:cxn>
                <a:cxn ang="0">
                  <a:pos x="600" y="0"/>
                </a:cxn>
                <a:cxn ang="0">
                  <a:pos x="935" y="584"/>
                </a:cxn>
                <a:cxn ang="0">
                  <a:pos x="328" y="928"/>
                </a:cxn>
                <a:cxn ang="0">
                  <a:pos x="0" y="352"/>
                </a:cxn>
              </a:cxnLst>
              <a:rect l="0" t="0" r="r" b="b"/>
              <a:pathLst>
                <a:path w="935" h="928">
                  <a:moveTo>
                    <a:pt x="0" y="352"/>
                  </a:moveTo>
                  <a:lnTo>
                    <a:pt x="600" y="0"/>
                  </a:lnTo>
                  <a:lnTo>
                    <a:pt x="935" y="584"/>
                  </a:lnTo>
                  <a:lnTo>
                    <a:pt x="328" y="928"/>
                  </a:lnTo>
                  <a:lnTo>
                    <a:pt x="0" y="35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2" name="Freeform 10"/>
            <p:cNvSpPr>
              <a:spLocks/>
            </p:cNvSpPr>
            <p:nvPr/>
          </p:nvSpPr>
          <p:spPr bwMode="auto">
            <a:xfrm>
              <a:off x="6045200" y="3506788"/>
              <a:ext cx="1497013" cy="1485900"/>
            </a:xfrm>
            <a:custGeom>
              <a:avLst/>
              <a:gdLst/>
              <a:ahLst/>
              <a:cxnLst>
                <a:cxn ang="0">
                  <a:pos x="0" y="352"/>
                </a:cxn>
                <a:cxn ang="0">
                  <a:pos x="600" y="0"/>
                </a:cxn>
                <a:cxn ang="0">
                  <a:pos x="608" y="0"/>
                </a:cxn>
                <a:cxn ang="0">
                  <a:pos x="608" y="0"/>
                </a:cxn>
                <a:cxn ang="0">
                  <a:pos x="943" y="584"/>
                </a:cxn>
                <a:cxn ang="0">
                  <a:pos x="943" y="584"/>
                </a:cxn>
                <a:cxn ang="0">
                  <a:pos x="935" y="592"/>
                </a:cxn>
                <a:cxn ang="0">
                  <a:pos x="328" y="936"/>
                </a:cxn>
                <a:cxn ang="0">
                  <a:pos x="328" y="936"/>
                </a:cxn>
                <a:cxn ang="0">
                  <a:pos x="328" y="928"/>
                </a:cxn>
                <a:cxn ang="0">
                  <a:pos x="328" y="928"/>
                </a:cxn>
                <a:cxn ang="0">
                  <a:pos x="935" y="584"/>
                </a:cxn>
                <a:cxn ang="0">
                  <a:pos x="935" y="592"/>
                </a:cxn>
                <a:cxn ang="0">
                  <a:pos x="935" y="584"/>
                </a:cxn>
                <a:cxn ang="0">
                  <a:pos x="600" y="0"/>
                </a:cxn>
                <a:cxn ang="0">
                  <a:pos x="608" y="0"/>
                </a:cxn>
                <a:cxn ang="0">
                  <a:pos x="600" y="8"/>
                </a:cxn>
                <a:cxn ang="0">
                  <a:pos x="0" y="360"/>
                </a:cxn>
                <a:cxn ang="0">
                  <a:pos x="0" y="352"/>
                </a:cxn>
              </a:cxnLst>
              <a:rect l="0" t="0" r="r" b="b"/>
              <a:pathLst>
                <a:path w="943" h="936">
                  <a:moveTo>
                    <a:pt x="0" y="352"/>
                  </a:moveTo>
                  <a:lnTo>
                    <a:pt x="600" y="0"/>
                  </a:lnTo>
                  <a:lnTo>
                    <a:pt x="608" y="0"/>
                  </a:lnTo>
                  <a:lnTo>
                    <a:pt x="608" y="0"/>
                  </a:lnTo>
                  <a:lnTo>
                    <a:pt x="943" y="584"/>
                  </a:lnTo>
                  <a:lnTo>
                    <a:pt x="943" y="584"/>
                  </a:lnTo>
                  <a:lnTo>
                    <a:pt x="935" y="592"/>
                  </a:lnTo>
                  <a:lnTo>
                    <a:pt x="328" y="936"/>
                  </a:lnTo>
                  <a:lnTo>
                    <a:pt x="328" y="936"/>
                  </a:lnTo>
                  <a:lnTo>
                    <a:pt x="328" y="928"/>
                  </a:lnTo>
                  <a:lnTo>
                    <a:pt x="328" y="928"/>
                  </a:lnTo>
                  <a:lnTo>
                    <a:pt x="935" y="584"/>
                  </a:lnTo>
                  <a:lnTo>
                    <a:pt x="935" y="592"/>
                  </a:lnTo>
                  <a:lnTo>
                    <a:pt x="935" y="584"/>
                  </a:lnTo>
                  <a:lnTo>
                    <a:pt x="600" y="0"/>
                  </a:lnTo>
                  <a:lnTo>
                    <a:pt x="608" y="0"/>
                  </a:lnTo>
                  <a:lnTo>
                    <a:pt x="600" y="8"/>
                  </a:lnTo>
                  <a:lnTo>
                    <a:pt x="0" y="360"/>
                  </a:lnTo>
                  <a:lnTo>
                    <a:pt x="0" y="35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3" name="Freeform 11"/>
            <p:cNvSpPr>
              <a:spLocks/>
            </p:cNvSpPr>
            <p:nvPr/>
          </p:nvSpPr>
          <p:spPr bwMode="auto">
            <a:xfrm>
              <a:off x="6045200" y="4065588"/>
              <a:ext cx="533400" cy="914400"/>
            </a:xfrm>
            <a:custGeom>
              <a:avLst/>
              <a:gdLst/>
              <a:ahLst/>
              <a:cxnLst>
                <a:cxn ang="0">
                  <a:pos x="328" y="576"/>
                </a:cxn>
                <a:cxn ang="0">
                  <a:pos x="0" y="0"/>
                </a:cxn>
                <a:cxn ang="0">
                  <a:pos x="0" y="0"/>
                </a:cxn>
                <a:cxn ang="0">
                  <a:pos x="0" y="0"/>
                </a:cxn>
                <a:cxn ang="0">
                  <a:pos x="8" y="0"/>
                </a:cxn>
                <a:cxn ang="0">
                  <a:pos x="336" y="576"/>
                </a:cxn>
                <a:cxn ang="0">
                  <a:pos x="328" y="576"/>
                </a:cxn>
              </a:cxnLst>
              <a:rect l="0" t="0" r="r" b="b"/>
              <a:pathLst>
                <a:path w="336" h="576">
                  <a:moveTo>
                    <a:pt x="328" y="576"/>
                  </a:moveTo>
                  <a:lnTo>
                    <a:pt x="0" y="0"/>
                  </a:lnTo>
                  <a:lnTo>
                    <a:pt x="0" y="0"/>
                  </a:lnTo>
                  <a:lnTo>
                    <a:pt x="0" y="0"/>
                  </a:lnTo>
                  <a:lnTo>
                    <a:pt x="8" y="0"/>
                  </a:lnTo>
                  <a:lnTo>
                    <a:pt x="336" y="576"/>
                  </a:lnTo>
                  <a:lnTo>
                    <a:pt x="328" y="57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4" name="Freeform 12"/>
            <p:cNvSpPr>
              <a:spLocks/>
            </p:cNvSpPr>
            <p:nvPr/>
          </p:nvSpPr>
          <p:spPr bwMode="auto">
            <a:xfrm>
              <a:off x="6045200" y="3022600"/>
              <a:ext cx="1016000" cy="1042988"/>
            </a:xfrm>
            <a:custGeom>
              <a:avLst/>
              <a:gdLst/>
              <a:ahLst/>
              <a:cxnLst>
                <a:cxn ang="0">
                  <a:pos x="0" y="657"/>
                </a:cxn>
                <a:cxn ang="0">
                  <a:pos x="88" y="321"/>
                </a:cxn>
                <a:cxn ang="0">
                  <a:pos x="640" y="0"/>
                </a:cxn>
                <a:cxn ang="0">
                  <a:pos x="600" y="305"/>
                </a:cxn>
                <a:cxn ang="0">
                  <a:pos x="0" y="657"/>
                </a:cxn>
              </a:cxnLst>
              <a:rect l="0" t="0" r="r" b="b"/>
              <a:pathLst>
                <a:path w="640" h="657">
                  <a:moveTo>
                    <a:pt x="0" y="657"/>
                  </a:moveTo>
                  <a:lnTo>
                    <a:pt x="88" y="321"/>
                  </a:lnTo>
                  <a:lnTo>
                    <a:pt x="640" y="0"/>
                  </a:lnTo>
                  <a:lnTo>
                    <a:pt x="600" y="305"/>
                  </a:lnTo>
                  <a:lnTo>
                    <a:pt x="0" y="657"/>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5" name="Freeform 13"/>
            <p:cNvSpPr>
              <a:spLocks/>
            </p:cNvSpPr>
            <p:nvPr/>
          </p:nvSpPr>
          <p:spPr bwMode="auto">
            <a:xfrm>
              <a:off x="6045200" y="3009900"/>
              <a:ext cx="1028700" cy="1055688"/>
            </a:xfrm>
            <a:custGeom>
              <a:avLst/>
              <a:gdLst/>
              <a:ahLst/>
              <a:cxnLst>
                <a:cxn ang="0">
                  <a:pos x="0" y="665"/>
                </a:cxn>
                <a:cxn ang="0">
                  <a:pos x="88" y="329"/>
                </a:cxn>
                <a:cxn ang="0">
                  <a:pos x="88" y="329"/>
                </a:cxn>
                <a:cxn ang="0">
                  <a:pos x="88" y="329"/>
                </a:cxn>
                <a:cxn ang="0">
                  <a:pos x="640" y="8"/>
                </a:cxn>
                <a:cxn ang="0">
                  <a:pos x="648" y="0"/>
                </a:cxn>
                <a:cxn ang="0">
                  <a:pos x="648" y="8"/>
                </a:cxn>
                <a:cxn ang="0">
                  <a:pos x="608" y="313"/>
                </a:cxn>
                <a:cxn ang="0">
                  <a:pos x="608" y="321"/>
                </a:cxn>
                <a:cxn ang="0">
                  <a:pos x="608" y="321"/>
                </a:cxn>
                <a:cxn ang="0">
                  <a:pos x="600" y="313"/>
                </a:cxn>
                <a:cxn ang="0">
                  <a:pos x="640" y="8"/>
                </a:cxn>
                <a:cxn ang="0">
                  <a:pos x="648" y="8"/>
                </a:cxn>
                <a:cxn ang="0">
                  <a:pos x="648" y="16"/>
                </a:cxn>
                <a:cxn ang="0">
                  <a:pos x="96" y="337"/>
                </a:cxn>
                <a:cxn ang="0">
                  <a:pos x="88" y="329"/>
                </a:cxn>
                <a:cxn ang="0">
                  <a:pos x="96" y="329"/>
                </a:cxn>
                <a:cxn ang="0">
                  <a:pos x="8" y="665"/>
                </a:cxn>
                <a:cxn ang="0">
                  <a:pos x="0" y="665"/>
                </a:cxn>
              </a:cxnLst>
              <a:rect l="0" t="0" r="r" b="b"/>
              <a:pathLst>
                <a:path w="648" h="665">
                  <a:moveTo>
                    <a:pt x="0" y="665"/>
                  </a:moveTo>
                  <a:lnTo>
                    <a:pt x="88" y="329"/>
                  </a:lnTo>
                  <a:lnTo>
                    <a:pt x="88" y="329"/>
                  </a:lnTo>
                  <a:lnTo>
                    <a:pt x="88" y="329"/>
                  </a:lnTo>
                  <a:lnTo>
                    <a:pt x="640" y="8"/>
                  </a:lnTo>
                  <a:lnTo>
                    <a:pt x="648" y="0"/>
                  </a:lnTo>
                  <a:lnTo>
                    <a:pt x="648" y="8"/>
                  </a:lnTo>
                  <a:lnTo>
                    <a:pt x="608" y="313"/>
                  </a:lnTo>
                  <a:lnTo>
                    <a:pt x="608" y="321"/>
                  </a:lnTo>
                  <a:lnTo>
                    <a:pt x="608" y="321"/>
                  </a:lnTo>
                  <a:lnTo>
                    <a:pt x="600" y="313"/>
                  </a:lnTo>
                  <a:lnTo>
                    <a:pt x="640" y="8"/>
                  </a:lnTo>
                  <a:lnTo>
                    <a:pt x="648" y="8"/>
                  </a:lnTo>
                  <a:lnTo>
                    <a:pt x="648" y="16"/>
                  </a:lnTo>
                  <a:lnTo>
                    <a:pt x="96" y="337"/>
                  </a:lnTo>
                  <a:lnTo>
                    <a:pt x="88" y="329"/>
                  </a:lnTo>
                  <a:lnTo>
                    <a:pt x="96" y="329"/>
                  </a:lnTo>
                  <a:lnTo>
                    <a:pt x="8" y="665"/>
                  </a:lnTo>
                  <a:lnTo>
                    <a:pt x="0" y="665"/>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6" name="Freeform 14"/>
            <p:cNvSpPr>
              <a:spLocks/>
            </p:cNvSpPr>
            <p:nvPr/>
          </p:nvSpPr>
          <p:spPr bwMode="auto">
            <a:xfrm>
              <a:off x="6032500" y="3506788"/>
              <a:ext cx="977900" cy="584200"/>
            </a:xfrm>
            <a:custGeom>
              <a:avLst/>
              <a:gdLst/>
              <a:ahLst/>
              <a:cxnLst>
                <a:cxn ang="0">
                  <a:pos x="616" y="8"/>
                </a:cxn>
                <a:cxn ang="0">
                  <a:pos x="16" y="360"/>
                </a:cxn>
                <a:cxn ang="0">
                  <a:pos x="0" y="368"/>
                </a:cxn>
                <a:cxn ang="0">
                  <a:pos x="8" y="352"/>
                </a:cxn>
                <a:cxn ang="0">
                  <a:pos x="8" y="352"/>
                </a:cxn>
                <a:cxn ang="0">
                  <a:pos x="608" y="0"/>
                </a:cxn>
                <a:cxn ang="0">
                  <a:pos x="616" y="8"/>
                </a:cxn>
              </a:cxnLst>
              <a:rect l="0" t="0" r="r" b="b"/>
              <a:pathLst>
                <a:path w="616" h="368">
                  <a:moveTo>
                    <a:pt x="616" y="8"/>
                  </a:moveTo>
                  <a:lnTo>
                    <a:pt x="16" y="360"/>
                  </a:lnTo>
                  <a:lnTo>
                    <a:pt x="0" y="368"/>
                  </a:lnTo>
                  <a:lnTo>
                    <a:pt x="8" y="352"/>
                  </a:lnTo>
                  <a:lnTo>
                    <a:pt x="8" y="352"/>
                  </a:lnTo>
                  <a:lnTo>
                    <a:pt x="608" y="0"/>
                  </a:lnTo>
                  <a:lnTo>
                    <a:pt x="6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7" name="Freeform 15"/>
            <p:cNvSpPr>
              <a:spLocks/>
            </p:cNvSpPr>
            <p:nvPr/>
          </p:nvSpPr>
          <p:spPr bwMode="auto">
            <a:xfrm>
              <a:off x="6997700" y="3022600"/>
              <a:ext cx="582613" cy="1411288"/>
            </a:xfrm>
            <a:custGeom>
              <a:avLst/>
              <a:gdLst/>
              <a:ahLst/>
              <a:cxnLst>
                <a:cxn ang="0">
                  <a:pos x="0" y="305"/>
                </a:cxn>
                <a:cxn ang="0">
                  <a:pos x="40" y="0"/>
                </a:cxn>
                <a:cxn ang="0">
                  <a:pos x="367" y="577"/>
                </a:cxn>
                <a:cxn ang="0">
                  <a:pos x="335" y="889"/>
                </a:cxn>
                <a:cxn ang="0">
                  <a:pos x="0" y="305"/>
                </a:cxn>
              </a:cxnLst>
              <a:rect l="0" t="0" r="r" b="b"/>
              <a:pathLst>
                <a:path w="367" h="889">
                  <a:moveTo>
                    <a:pt x="0" y="305"/>
                  </a:moveTo>
                  <a:lnTo>
                    <a:pt x="40" y="0"/>
                  </a:lnTo>
                  <a:lnTo>
                    <a:pt x="367" y="577"/>
                  </a:lnTo>
                  <a:lnTo>
                    <a:pt x="335" y="889"/>
                  </a:lnTo>
                  <a:lnTo>
                    <a:pt x="0" y="305"/>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8" name="Freeform 16"/>
            <p:cNvSpPr>
              <a:spLocks/>
            </p:cNvSpPr>
            <p:nvPr/>
          </p:nvSpPr>
          <p:spPr bwMode="auto">
            <a:xfrm>
              <a:off x="6997700" y="3009900"/>
              <a:ext cx="595313" cy="1436688"/>
            </a:xfrm>
            <a:custGeom>
              <a:avLst/>
              <a:gdLst/>
              <a:ahLst/>
              <a:cxnLst>
                <a:cxn ang="0">
                  <a:pos x="0" y="313"/>
                </a:cxn>
                <a:cxn ang="0">
                  <a:pos x="40" y="8"/>
                </a:cxn>
                <a:cxn ang="0">
                  <a:pos x="40" y="0"/>
                </a:cxn>
                <a:cxn ang="0">
                  <a:pos x="48" y="8"/>
                </a:cxn>
                <a:cxn ang="0">
                  <a:pos x="375" y="585"/>
                </a:cxn>
                <a:cxn ang="0">
                  <a:pos x="375" y="585"/>
                </a:cxn>
                <a:cxn ang="0">
                  <a:pos x="375" y="585"/>
                </a:cxn>
                <a:cxn ang="0">
                  <a:pos x="343" y="897"/>
                </a:cxn>
                <a:cxn ang="0">
                  <a:pos x="343" y="905"/>
                </a:cxn>
                <a:cxn ang="0">
                  <a:pos x="335" y="897"/>
                </a:cxn>
                <a:cxn ang="0">
                  <a:pos x="335" y="897"/>
                </a:cxn>
                <a:cxn ang="0">
                  <a:pos x="367" y="585"/>
                </a:cxn>
                <a:cxn ang="0">
                  <a:pos x="375" y="585"/>
                </a:cxn>
                <a:cxn ang="0">
                  <a:pos x="367" y="585"/>
                </a:cxn>
                <a:cxn ang="0">
                  <a:pos x="40" y="8"/>
                </a:cxn>
                <a:cxn ang="0">
                  <a:pos x="48" y="8"/>
                </a:cxn>
                <a:cxn ang="0">
                  <a:pos x="48" y="8"/>
                </a:cxn>
                <a:cxn ang="0">
                  <a:pos x="8" y="313"/>
                </a:cxn>
                <a:cxn ang="0">
                  <a:pos x="0" y="313"/>
                </a:cxn>
              </a:cxnLst>
              <a:rect l="0" t="0" r="r" b="b"/>
              <a:pathLst>
                <a:path w="375" h="905">
                  <a:moveTo>
                    <a:pt x="0" y="313"/>
                  </a:moveTo>
                  <a:lnTo>
                    <a:pt x="40" y="8"/>
                  </a:lnTo>
                  <a:lnTo>
                    <a:pt x="40" y="0"/>
                  </a:lnTo>
                  <a:lnTo>
                    <a:pt x="48" y="8"/>
                  </a:lnTo>
                  <a:lnTo>
                    <a:pt x="375" y="585"/>
                  </a:lnTo>
                  <a:lnTo>
                    <a:pt x="375" y="585"/>
                  </a:lnTo>
                  <a:lnTo>
                    <a:pt x="375" y="585"/>
                  </a:lnTo>
                  <a:lnTo>
                    <a:pt x="343" y="897"/>
                  </a:lnTo>
                  <a:lnTo>
                    <a:pt x="343" y="905"/>
                  </a:lnTo>
                  <a:lnTo>
                    <a:pt x="335" y="897"/>
                  </a:lnTo>
                  <a:lnTo>
                    <a:pt x="335" y="897"/>
                  </a:lnTo>
                  <a:lnTo>
                    <a:pt x="367" y="585"/>
                  </a:lnTo>
                  <a:lnTo>
                    <a:pt x="375" y="585"/>
                  </a:lnTo>
                  <a:lnTo>
                    <a:pt x="367" y="585"/>
                  </a:lnTo>
                  <a:lnTo>
                    <a:pt x="40" y="8"/>
                  </a:lnTo>
                  <a:lnTo>
                    <a:pt x="48" y="8"/>
                  </a:lnTo>
                  <a:lnTo>
                    <a:pt x="48" y="8"/>
                  </a:lnTo>
                  <a:lnTo>
                    <a:pt x="8" y="313"/>
                  </a:lnTo>
                  <a:lnTo>
                    <a:pt x="0" y="31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9" name="Freeform 17"/>
            <p:cNvSpPr>
              <a:spLocks/>
            </p:cNvSpPr>
            <p:nvPr/>
          </p:nvSpPr>
          <p:spPr bwMode="auto">
            <a:xfrm>
              <a:off x="6997700" y="3506788"/>
              <a:ext cx="544513" cy="927100"/>
            </a:xfrm>
            <a:custGeom>
              <a:avLst/>
              <a:gdLst/>
              <a:ahLst/>
              <a:cxnLst>
                <a:cxn ang="0">
                  <a:pos x="335" y="584"/>
                </a:cxn>
                <a:cxn ang="0">
                  <a:pos x="0" y="0"/>
                </a:cxn>
                <a:cxn ang="0">
                  <a:pos x="0" y="0"/>
                </a:cxn>
                <a:cxn ang="0">
                  <a:pos x="0" y="0"/>
                </a:cxn>
                <a:cxn ang="0">
                  <a:pos x="8" y="0"/>
                </a:cxn>
                <a:cxn ang="0">
                  <a:pos x="343" y="584"/>
                </a:cxn>
                <a:cxn ang="0">
                  <a:pos x="335" y="584"/>
                </a:cxn>
              </a:cxnLst>
              <a:rect l="0" t="0" r="r" b="b"/>
              <a:pathLst>
                <a:path w="343" h="584">
                  <a:moveTo>
                    <a:pt x="335" y="584"/>
                  </a:moveTo>
                  <a:lnTo>
                    <a:pt x="0" y="0"/>
                  </a:lnTo>
                  <a:lnTo>
                    <a:pt x="0" y="0"/>
                  </a:lnTo>
                  <a:lnTo>
                    <a:pt x="0" y="0"/>
                  </a:lnTo>
                  <a:lnTo>
                    <a:pt x="8" y="0"/>
                  </a:lnTo>
                  <a:lnTo>
                    <a:pt x="343" y="584"/>
                  </a:lnTo>
                  <a:lnTo>
                    <a:pt x="335" y="58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0" name="Rectangle 18"/>
            <p:cNvSpPr>
              <a:spLocks noChangeArrowheads="1"/>
            </p:cNvSpPr>
            <p:nvPr/>
          </p:nvSpPr>
          <p:spPr bwMode="auto">
            <a:xfrm rot="19800000">
              <a:off x="6310313" y="4959350"/>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FF0000"/>
                  </a:solidFill>
                  <a:effectLst/>
                  <a:latin typeface="Times New Roman"/>
                  <a:ea typeface="+mn-ea"/>
                  <a:cs typeface="+mn-cs"/>
                </a:rPr>
                <a:t>1</a:t>
              </a:r>
              <a:endParaRPr kumimoji="0" lang="en-US" sz="2400" b="0" i="0" u="none" strike="noStrike" cap="none" normalizeH="0" baseline="0" smtClean="0">
                <a:ln>
                  <a:noFill/>
                </a:ln>
                <a:solidFill>
                  <a:schemeClr val="tx1"/>
                </a:solidFill>
                <a:effectLst/>
                <a:latin typeface="Arial" pitchFamily="34" charset="0"/>
              </a:endParaRPr>
            </a:p>
          </p:txBody>
        </p:sp>
        <p:sp>
          <p:nvSpPr>
            <p:cNvPr id="33811" name="Rectangle 19"/>
            <p:cNvSpPr>
              <a:spLocks noChangeArrowheads="1"/>
            </p:cNvSpPr>
            <p:nvPr/>
          </p:nvSpPr>
          <p:spPr bwMode="auto">
            <a:xfrm rot="19800000">
              <a:off x="7756525" y="3384550"/>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FF0000"/>
                  </a:solidFill>
                  <a:effectLst/>
                  <a:latin typeface="Times New Roman"/>
                  <a:ea typeface="+mn-ea"/>
                  <a:cs typeface="+mn-cs"/>
                </a:rPr>
                <a:t>2</a:t>
              </a:r>
              <a:endParaRPr kumimoji="0" lang="en-US" sz="2400" b="0" i="0" u="none" strike="noStrike" cap="none" normalizeH="0" baseline="0" smtClean="0">
                <a:ln>
                  <a:noFill/>
                </a:ln>
                <a:solidFill>
                  <a:schemeClr val="tx1"/>
                </a:solidFill>
                <a:effectLst/>
                <a:latin typeface="Arial" pitchFamily="34" charset="0"/>
              </a:endParaRPr>
            </a:p>
          </p:txBody>
        </p:sp>
        <p:sp>
          <p:nvSpPr>
            <p:cNvPr id="33812" name="Rectangle 20"/>
            <p:cNvSpPr>
              <a:spLocks noChangeArrowheads="1"/>
            </p:cNvSpPr>
            <p:nvPr/>
          </p:nvSpPr>
          <p:spPr bwMode="auto">
            <a:xfrm rot="19800000">
              <a:off x="6030913" y="2963863"/>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FF0000"/>
                  </a:solidFill>
                  <a:effectLst/>
                  <a:latin typeface="Times New Roman"/>
                  <a:ea typeface="+mn-ea"/>
                  <a:cs typeface="+mn-cs"/>
                </a:rPr>
                <a:t>3</a:t>
              </a:r>
              <a:endParaRPr kumimoji="0" lang="en-US" sz="2400" b="0" i="0" u="none" strike="noStrike" cap="none" normalizeH="0" baseline="0" smtClean="0">
                <a:ln>
                  <a:noFill/>
                </a:ln>
                <a:solidFill>
                  <a:schemeClr val="tx1"/>
                </a:solidFill>
                <a:effectLst/>
                <a:latin typeface="Arial" pitchFamily="34" charset="0"/>
              </a:endParaRPr>
            </a:p>
          </p:txBody>
        </p:sp>
        <p:sp>
          <p:nvSpPr>
            <p:cNvPr id="33813" name="Rectangle 21"/>
            <p:cNvSpPr>
              <a:spLocks noChangeArrowheads="1"/>
            </p:cNvSpPr>
            <p:nvPr/>
          </p:nvSpPr>
          <p:spPr bwMode="auto">
            <a:xfrm>
              <a:off x="5765800" y="4891088"/>
              <a:ext cx="2540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00"/>
                  </a:solidFill>
                  <a:effectLst/>
                  <a:latin typeface="Times New Roman"/>
                  <a:ea typeface="+mn-ea"/>
                  <a:cs typeface="+mn-cs"/>
                </a:rPr>
                <a:t>X</a:t>
              </a:r>
              <a:endParaRPr kumimoji="0" lang="en-US" sz="2400" b="0" i="0" u="none" strike="noStrike" cap="none" normalizeH="0" baseline="0" smtClean="0">
                <a:ln>
                  <a:noFill/>
                </a:ln>
                <a:solidFill>
                  <a:schemeClr val="tx1"/>
                </a:solidFill>
                <a:effectLst/>
                <a:latin typeface="Arial" pitchFamily="34" charset="0"/>
              </a:endParaRPr>
            </a:p>
          </p:txBody>
        </p:sp>
        <p:sp>
          <p:nvSpPr>
            <p:cNvPr id="33814" name="Rectangle 22"/>
            <p:cNvSpPr>
              <a:spLocks noChangeArrowheads="1"/>
            </p:cNvSpPr>
            <p:nvPr/>
          </p:nvSpPr>
          <p:spPr bwMode="auto">
            <a:xfrm>
              <a:off x="8355013" y="4116388"/>
              <a:ext cx="2540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00"/>
                  </a:solidFill>
                  <a:effectLst/>
                  <a:latin typeface="Times New Roman"/>
                  <a:ea typeface="+mn-ea"/>
                  <a:cs typeface="+mn-cs"/>
                </a:rPr>
                <a:t>Y</a:t>
              </a:r>
              <a:endParaRPr kumimoji="0" lang="en-US" sz="2400" b="0" i="0" u="none" strike="noStrike" cap="none" normalizeH="0" baseline="0" smtClean="0">
                <a:ln>
                  <a:noFill/>
                </a:ln>
                <a:solidFill>
                  <a:schemeClr val="tx1"/>
                </a:solidFill>
                <a:effectLst/>
                <a:latin typeface="Arial" pitchFamily="34" charset="0"/>
              </a:endParaRPr>
            </a:p>
          </p:txBody>
        </p:sp>
        <p:sp>
          <p:nvSpPr>
            <p:cNvPr id="33815" name="Rectangle 23"/>
            <p:cNvSpPr>
              <a:spLocks noChangeArrowheads="1"/>
            </p:cNvSpPr>
            <p:nvPr/>
          </p:nvSpPr>
          <p:spPr bwMode="auto">
            <a:xfrm>
              <a:off x="6781800" y="2413000"/>
              <a:ext cx="2286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00"/>
                  </a:solidFill>
                  <a:effectLst/>
                  <a:latin typeface="Times New Roman"/>
                  <a:ea typeface="+mn-ea"/>
                  <a:cs typeface="+mn-cs"/>
                </a:rPr>
                <a:t>Z</a:t>
              </a:r>
              <a:endParaRPr kumimoji="0" lang="en-US" sz="2400" b="0" i="0" u="none" strike="noStrike" cap="none" normalizeH="0" baseline="0" smtClean="0">
                <a:ln>
                  <a:noFill/>
                </a:ln>
                <a:solidFill>
                  <a:schemeClr val="tx1"/>
                </a:solidFill>
                <a:effectLst/>
                <a:latin typeface="Arial" pitchFamily="34" charset="0"/>
              </a:endParaRPr>
            </a:p>
          </p:txBody>
        </p:sp>
        <p:sp>
          <p:nvSpPr>
            <p:cNvPr id="33816" name="Freeform 24"/>
            <p:cNvSpPr>
              <a:spLocks/>
            </p:cNvSpPr>
            <p:nvPr/>
          </p:nvSpPr>
          <p:spPr bwMode="auto">
            <a:xfrm>
              <a:off x="6438900" y="3251200"/>
              <a:ext cx="38100" cy="50800"/>
            </a:xfrm>
            <a:custGeom>
              <a:avLst/>
              <a:gdLst/>
              <a:ahLst/>
              <a:cxnLst>
                <a:cxn ang="0">
                  <a:pos x="8" y="32"/>
                </a:cxn>
                <a:cxn ang="0">
                  <a:pos x="24" y="8"/>
                </a:cxn>
                <a:cxn ang="0">
                  <a:pos x="16" y="0"/>
                </a:cxn>
                <a:cxn ang="0">
                  <a:pos x="0" y="24"/>
                </a:cxn>
                <a:cxn ang="0">
                  <a:pos x="8" y="32"/>
                </a:cxn>
              </a:cxnLst>
              <a:rect l="0" t="0" r="r" b="b"/>
              <a:pathLst>
                <a:path w="24" h="32">
                  <a:moveTo>
                    <a:pt x="8" y="32"/>
                  </a:moveTo>
                  <a:lnTo>
                    <a:pt x="24" y="8"/>
                  </a:lnTo>
                  <a:lnTo>
                    <a:pt x="16" y="0"/>
                  </a:lnTo>
                  <a:lnTo>
                    <a:pt x="0" y="24"/>
                  </a:lnTo>
                  <a:lnTo>
                    <a:pt x="8"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7" name="Freeform 25"/>
            <p:cNvSpPr>
              <a:spLocks/>
            </p:cNvSpPr>
            <p:nvPr/>
          </p:nvSpPr>
          <p:spPr bwMode="auto">
            <a:xfrm>
              <a:off x="6438900" y="3276600"/>
              <a:ext cx="38100" cy="38100"/>
            </a:xfrm>
            <a:custGeom>
              <a:avLst/>
              <a:gdLst/>
              <a:ahLst/>
              <a:cxnLst>
                <a:cxn ang="0">
                  <a:pos x="8" y="0"/>
                </a:cxn>
                <a:cxn ang="0">
                  <a:pos x="0" y="8"/>
                </a:cxn>
                <a:cxn ang="0">
                  <a:pos x="0" y="16"/>
                </a:cxn>
                <a:cxn ang="0">
                  <a:pos x="8" y="24"/>
                </a:cxn>
                <a:cxn ang="0">
                  <a:pos x="16" y="24"/>
                </a:cxn>
                <a:cxn ang="0">
                  <a:pos x="24" y="16"/>
                </a:cxn>
                <a:cxn ang="0">
                  <a:pos x="24" y="8"/>
                </a:cxn>
                <a:cxn ang="0">
                  <a:pos x="16" y="0"/>
                </a:cxn>
                <a:cxn ang="0">
                  <a:pos x="8" y="0"/>
                </a:cxn>
              </a:cxnLst>
              <a:rect l="0" t="0" r="r" b="b"/>
              <a:pathLst>
                <a:path w="24" h="24">
                  <a:moveTo>
                    <a:pt x="8" y="0"/>
                  </a:moveTo>
                  <a:lnTo>
                    <a:pt x="0" y="8"/>
                  </a:lnTo>
                  <a:lnTo>
                    <a:pt x="0" y="16"/>
                  </a:lnTo>
                  <a:lnTo>
                    <a:pt x="8" y="24"/>
                  </a:lnTo>
                  <a:lnTo>
                    <a:pt x="16" y="24"/>
                  </a:lnTo>
                  <a:lnTo>
                    <a:pt x="24" y="16"/>
                  </a:lnTo>
                  <a:lnTo>
                    <a:pt x="24" y="8"/>
                  </a:lnTo>
                  <a:lnTo>
                    <a:pt x="16" y="0"/>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8" name="Freeform 26"/>
            <p:cNvSpPr>
              <a:spLocks/>
            </p:cNvSpPr>
            <p:nvPr/>
          </p:nvSpPr>
          <p:spPr bwMode="auto">
            <a:xfrm>
              <a:off x="6388100" y="3162300"/>
              <a:ext cx="114300" cy="152400"/>
            </a:xfrm>
            <a:custGeom>
              <a:avLst/>
              <a:gdLst/>
              <a:ahLst/>
              <a:cxnLst>
                <a:cxn ang="0">
                  <a:pos x="40" y="72"/>
                </a:cxn>
                <a:cxn ang="0">
                  <a:pos x="24" y="96"/>
                </a:cxn>
                <a:cxn ang="0">
                  <a:pos x="24" y="96"/>
                </a:cxn>
                <a:cxn ang="0">
                  <a:pos x="24" y="96"/>
                </a:cxn>
                <a:cxn ang="0">
                  <a:pos x="0" y="0"/>
                </a:cxn>
                <a:cxn ang="0">
                  <a:pos x="8" y="0"/>
                </a:cxn>
                <a:cxn ang="0">
                  <a:pos x="8" y="0"/>
                </a:cxn>
                <a:cxn ang="0">
                  <a:pos x="72" y="64"/>
                </a:cxn>
                <a:cxn ang="0">
                  <a:pos x="72" y="64"/>
                </a:cxn>
                <a:cxn ang="0">
                  <a:pos x="64" y="64"/>
                </a:cxn>
                <a:cxn ang="0">
                  <a:pos x="64" y="64"/>
                </a:cxn>
                <a:cxn ang="0">
                  <a:pos x="0" y="0"/>
                </a:cxn>
                <a:cxn ang="0">
                  <a:pos x="8" y="0"/>
                </a:cxn>
                <a:cxn ang="0">
                  <a:pos x="8" y="0"/>
                </a:cxn>
                <a:cxn ang="0">
                  <a:pos x="32" y="88"/>
                </a:cxn>
                <a:cxn ang="0">
                  <a:pos x="24" y="96"/>
                </a:cxn>
                <a:cxn ang="0">
                  <a:pos x="24" y="88"/>
                </a:cxn>
                <a:cxn ang="0">
                  <a:pos x="40" y="64"/>
                </a:cxn>
                <a:cxn ang="0">
                  <a:pos x="40" y="72"/>
                </a:cxn>
              </a:cxnLst>
              <a:rect l="0" t="0" r="r" b="b"/>
              <a:pathLst>
                <a:path w="72" h="96">
                  <a:moveTo>
                    <a:pt x="40" y="72"/>
                  </a:moveTo>
                  <a:lnTo>
                    <a:pt x="24" y="96"/>
                  </a:lnTo>
                  <a:lnTo>
                    <a:pt x="24" y="96"/>
                  </a:lnTo>
                  <a:lnTo>
                    <a:pt x="24" y="96"/>
                  </a:lnTo>
                  <a:lnTo>
                    <a:pt x="0" y="0"/>
                  </a:lnTo>
                  <a:lnTo>
                    <a:pt x="8" y="0"/>
                  </a:lnTo>
                  <a:lnTo>
                    <a:pt x="8" y="0"/>
                  </a:lnTo>
                  <a:lnTo>
                    <a:pt x="72" y="64"/>
                  </a:lnTo>
                  <a:lnTo>
                    <a:pt x="72" y="64"/>
                  </a:lnTo>
                  <a:lnTo>
                    <a:pt x="64" y="64"/>
                  </a:lnTo>
                  <a:lnTo>
                    <a:pt x="64" y="64"/>
                  </a:lnTo>
                  <a:lnTo>
                    <a:pt x="0" y="0"/>
                  </a:lnTo>
                  <a:lnTo>
                    <a:pt x="8" y="0"/>
                  </a:lnTo>
                  <a:lnTo>
                    <a:pt x="8" y="0"/>
                  </a:lnTo>
                  <a:lnTo>
                    <a:pt x="32" y="88"/>
                  </a:lnTo>
                  <a:lnTo>
                    <a:pt x="24" y="96"/>
                  </a:lnTo>
                  <a:lnTo>
                    <a:pt x="24" y="88"/>
                  </a:lnTo>
                  <a:lnTo>
                    <a:pt x="40"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9" name="Freeform 27"/>
            <p:cNvSpPr>
              <a:spLocks/>
            </p:cNvSpPr>
            <p:nvPr/>
          </p:nvSpPr>
          <p:spPr bwMode="auto">
            <a:xfrm>
              <a:off x="6451600" y="3251200"/>
              <a:ext cx="38100" cy="25400"/>
            </a:xfrm>
            <a:custGeom>
              <a:avLst/>
              <a:gdLst/>
              <a:ahLst/>
              <a:cxnLst>
                <a:cxn ang="0">
                  <a:pos x="24" y="8"/>
                </a:cxn>
                <a:cxn ang="0">
                  <a:pos x="0" y="16"/>
                </a:cxn>
                <a:cxn ang="0">
                  <a:pos x="0" y="8"/>
                </a:cxn>
                <a:cxn ang="0">
                  <a:pos x="0" y="8"/>
                </a:cxn>
                <a:cxn ang="0">
                  <a:pos x="0" y="8"/>
                </a:cxn>
                <a:cxn ang="0">
                  <a:pos x="16" y="0"/>
                </a:cxn>
                <a:cxn ang="0">
                  <a:pos x="24" y="8"/>
                </a:cxn>
              </a:cxnLst>
              <a:rect l="0" t="0" r="r" b="b"/>
              <a:pathLst>
                <a:path w="24" h="16">
                  <a:moveTo>
                    <a:pt x="24" y="8"/>
                  </a:moveTo>
                  <a:lnTo>
                    <a:pt x="0" y="16"/>
                  </a:lnTo>
                  <a:lnTo>
                    <a:pt x="0" y="8"/>
                  </a:lnTo>
                  <a:lnTo>
                    <a:pt x="0" y="8"/>
                  </a:lnTo>
                  <a:lnTo>
                    <a:pt x="0" y="8"/>
                  </a:lnTo>
                  <a:lnTo>
                    <a:pt x="16" y="0"/>
                  </a:lnTo>
                  <a:lnTo>
                    <a:pt x="24"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0" name="Freeform 28"/>
            <p:cNvSpPr>
              <a:spLocks/>
            </p:cNvSpPr>
            <p:nvPr/>
          </p:nvSpPr>
          <p:spPr bwMode="auto">
            <a:xfrm>
              <a:off x="6388100" y="3162300"/>
              <a:ext cx="101600" cy="152400"/>
            </a:xfrm>
            <a:custGeom>
              <a:avLst/>
              <a:gdLst/>
              <a:ahLst/>
              <a:cxnLst>
                <a:cxn ang="0">
                  <a:pos x="40" y="72"/>
                </a:cxn>
                <a:cxn ang="0">
                  <a:pos x="24" y="96"/>
                </a:cxn>
                <a:cxn ang="0">
                  <a:pos x="0" y="0"/>
                </a:cxn>
                <a:cxn ang="0">
                  <a:pos x="64" y="64"/>
                </a:cxn>
                <a:cxn ang="0">
                  <a:pos x="40" y="72"/>
                </a:cxn>
              </a:cxnLst>
              <a:rect l="0" t="0" r="r" b="b"/>
              <a:pathLst>
                <a:path w="64" h="96">
                  <a:moveTo>
                    <a:pt x="40" y="72"/>
                  </a:moveTo>
                  <a:lnTo>
                    <a:pt x="24" y="96"/>
                  </a:lnTo>
                  <a:lnTo>
                    <a:pt x="0" y="0"/>
                  </a:lnTo>
                  <a:lnTo>
                    <a:pt x="64"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1" name="Freeform 29"/>
            <p:cNvSpPr>
              <a:spLocks/>
            </p:cNvSpPr>
            <p:nvPr/>
          </p:nvSpPr>
          <p:spPr bwMode="auto">
            <a:xfrm>
              <a:off x="6451600" y="3289300"/>
              <a:ext cx="139700" cy="217488"/>
            </a:xfrm>
            <a:custGeom>
              <a:avLst/>
              <a:gdLst/>
              <a:ahLst/>
              <a:cxnLst>
                <a:cxn ang="0">
                  <a:pos x="64" y="137"/>
                </a:cxn>
                <a:cxn ang="0">
                  <a:pos x="88" y="129"/>
                </a:cxn>
                <a:cxn ang="0">
                  <a:pos x="24" y="0"/>
                </a:cxn>
                <a:cxn ang="0">
                  <a:pos x="0" y="8"/>
                </a:cxn>
                <a:cxn ang="0">
                  <a:pos x="64" y="137"/>
                </a:cxn>
              </a:cxnLst>
              <a:rect l="0" t="0" r="r" b="b"/>
              <a:pathLst>
                <a:path w="88" h="137">
                  <a:moveTo>
                    <a:pt x="64" y="137"/>
                  </a:moveTo>
                  <a:lnTo>
                    <a:pt x="88" y="129"/>
                  </a:lnTo>
                  <a:lnTo>
                    <a:pt x="24" y="0"/>
                  </a:lnTo>
                  <a:lnTo>
                    <a:pt x="0" y="8"/>
                  </a:lnTo>
                  <a:lnTo>
                    <a:pt x="64" y="137"/>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2" name="Freeform 30"/>
            <p:cNvSpPr>
              <a:spLocks/>
            </p:cNvSpPr>
            <p:nvPr/>
          </p:nvSpPr>
          <p:spPr bwMode="auto">
            <a:xfrm>
              <a:off x="7466013" y="3582988"/>
              <a:ext cx="50800" cy="50800"/>
            </a:xfrm>
            <a:custGeom>
              <a:avLst/>
              <a:gdLst/>
              <a:ahLst/>
              <a:cxnLst>
                <a:cxn ang="0">
                  <a:pos x="0" y="8"/>
                </a:cxn>
                <a:cxn ang="0">
                  <a:pos x="16" y="32"/>
                </a:cxn>
                <a:cxn ang="0">
                  <a:pos x="32" y="24"/>
                </a:cxn>
                <a:cxn ang="0">
                  <a:pos x="16" y="0"/>
                </a:cxn>
                <a:cxn ang="0">
                  <a:pos x="0" y="8"/>
                </a:cxn>
              </a:cxnLst>
              <a:rect l="0" t="0" r="r" b="b"/>
              <a:pathLst>
                <a:path w="32" h="32">
                  <a:moveTo>
                    <a:pt x="0" y="8"/>
                  </a:moveTo>
                  <a:lnTo>
                    <a:pt x="16" y="32"/>
                  </a:lnTo>
                  <a:lnTo>
                    <a:pt x="32" y="24"/>
                  </a:lnTo>
                  <a:lnTo>
                    <a:pt x="16" y="0"/>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3" name="Freeform 31"/>
            <p:cNvSpPr>
              <a:spLocks/>
            </p:cNvSpPr>
            <p:nvPr/>
          </p:nvSpPr>
          <p:spPr bwMode="auto">
            <a:xfrm>
              <a:off x="7466013" y="3595688"/>
              <a:ext cx="38100" cy="38100"/>
            </a:xfrm>
            <a:custGeom>
              <a:avLst/>
              <a:gdLst/>
              <a:ahLst/>
              <a:cxnLst>
                <a:cxn ang="0">
                  <a:pos x="24" y="0"/>
                </a:cxn>
                <a:cxn ang="0">
                  <a:pos x="16" y="0"/>
                </a:cxn>
                <a:cxn ang="0">
                  <a:pos x="8" y="0"/>
                </a:cxn>
                <a:cxn ang="0">
                  <a:pos x="0" y="8"/>
                </a:cxn>
                <a:cxn ang="0">
                  <a:pos x="0" y="16"/>
                </a:cxn>
                <a:cxn ang="0">
                  <a:pos x="8" y="24"/>
                </a:cxn>
                <a:cxn ang="0">
                  <a:pos x="16" y="24"/>
                </a:cxn>
                <a:cxn ang="0">
                  <a:pos x="24" y="16"/>
                </a:cxn>
                <a:cxn ang="0">
                  <a:pos x="24" y="0"/>
                </a:cxn>
              </a:cxnLst>
              <a:rect l="0" t="0" r="r" b="b"/>
              <a:pathLst>
                <a:path w="24" h="24">
                  <a:moveTo>
                    <a:pt x="24" y="0"/>
                  </a:moveTo>
                  <a:lnTo>
                    <a:pt x="16" y="0"/>
                  </a:lnTo>
                  <a:lnTo>
                    <a:pt x="8" y="0"/>
                  </a:lnTo>
                  <a:lnTo>
                    <a:pt x="0" y="8"/>
                  </a:lnTo>
                  <a:lnTo>
                    <a:pt x="0" y="16"/>
                  </a:lnTo>
                  <a:lnTo>
                    <a:pt x="8" y="24"/>
                  </a:lnTo>
                  <a:lnTo>
                    <a:pt x="16"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4" name="Freeform 32"/>
            <p:cNvSpPr>
              <a:spLocks/>
            </p:cNvSpPr>
            <p:nvPr/>
          </p:nvSpPr>
          <p:spPr bwMode="auto">
            <a:xfrm>
              <a:off x="7466013" y="3519488"/>
              <a:ext cx="177800" cy="139700"/>
            </a:xfrm>
            <a:custGeom>
              <a:avLst/>
              <a:gdLst/>
              <a:ahLst/>
              <a:cxnLst>
                <a:cxn ang="0">
                  <a:pos x="24" y="48"/>
                </a:cxn>
                <a:cxn ang="0">
                  <a:pos x="0" y="32"/>
                </a:cxn>
                <a:cxn ang="0">
                  <a:pos x="0" y="32"/>
                </a:cxn>
                <a:cxn ang="0">
                  <a:pos x="0" y="32"/>
                </a:cxn>
                <a:cxn ang="0">
                  <a:pos x="88" y="8"/>
                </a:cxn>
                <a:cxn ang="0">
                  <a:pos x="112" y="0"/>
                </a:cxn>
                <a:cxn ang="0">
                  <a:pos x="88" y="16"/>
                </a:cxn>
                <a:cxn ang="0">
                  <a:pos x="24" y="88"/>
                </a:cxn>
                <a:cxn ang="0">
                  <a:pos x="24" y="88"/>
                </a:cxn>
                <a:cxn ang="0">
                  <a:pos x="24" y="80"/>
                </a:cxn>
                <a:cxn ang="0">
                  <a:pos x="24" y="80"/>
                </a:cxn>
                <a:cxn ang="0">
                  <a:pos x="88" y="8"/>
                </a:cxn>
                <a:cxn ang="0">
                  <a:pos x="88" y="16"/>
                </a:cxn>
                <a:cxn ang="0">
                  <a:pos x="88" y="16"/>
                </a:cxn>
                <a:cxn ang="0">
                  <a:pos x="0" y="40"/>
                </a:cxn>
                <a:cxn ang="0">
                  <a:pos x="0" y="32"/>
                </a:cxn>
                <a:cxn ang="0">
                  <a:pos x="8" y="24"/>
                </a:cxn>
                <a:cxn ang="0">
                  <a:pos x="32" y="48"/>
                </a:cxn>
                <a:cxn ang="0">
                  <a:pos x="24" y="48"/>
                </a:cxn>
              </a:cxnLst>
              <a:rect l="0" t="0" r="r" b="b"/>
              <a:pathLst>
                <a:path w="112" h="88">
                  <a:moveTo>
                    <a:pt x="24" y="48"/>
                  </a:moveTo>
                  <a:lnTo>
                    <a:pt x="0" y="32"/>
                  </a:lnTo>
                  <a:lnTo>
                    <a:pt x="0" y="32"/>
                  </a:lnTo>
                  <a:lnTo>
                    <a:pt x="0" y="32"/>
                  </a:lnTo>
                  <a:lnTo>
                    <a:pt x="88" y="8"/>
                  </a:lnTo>
                  <a:lnTo>
                    <a:pt x="112" y="0"/>
                  </a:lnTo>
                  <a:lnTo>
                    <a:pt x="88" y="16"/>
                  </a:lnTo>
                  <a:lnTo>
                    <a:pt x="24" y="88"/>
                  </a:lnTo>
                  <a:lnTo>
                    <a:pt x="24" y="88"/>
                  </a:lnTo>
                  <a:lnTo>
                    <a:pt x="24" y="80"/>
                  </a:lnTo>
                  <a:lnTo>
                    <a:pt x="24" y="80"/>
                  </a:lnTo>
                  <a:lnTo>
                    <a:pt x="88" y="8"/>
                  </a:lnTo>
                  <a:lnTo>
                    <a:pt x="88" y="16"/>
                  </a:lnTo>
                  <a:lnTo>
                    <a:pt x="88" y="16"/>
                  </a:lnTo>
                  <a:lnTo>
                    <a:pt x="0" y="40"/>
                  </a:lnTo>
                  <a:lnTo>
                    <a:pt x="0" y="32"/>
                  </a:lnTo>
                  <a:lnTo>
                    <a:pt x="8" y="24"/>
                  </a:lnTo>
                  <a:lnTo>
                    <a:pt x="32" y="48"/>
                  </a:lnTo>
                  <a:lnTo>
                    <a:pt x="24" y="4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5" name="Freeform 33"/>
            <p:cNvSpPr>
              <a:spLocks/>
            </p:cNvSpPr>
            <p:nvPr/>
          </p:nvSpPr>
          <p:spPr bwMode="auto">
            <a:xfrm>
              <a:off x="7504113" y="3595688"/>
              <a:ext cx="12700" cy="50800"/>
            </a:xfrm>
            <a:custGeom>
              <a:avLst/>
              <a:gdLst/>
              <a:ahLst/>
              <a:cxnLst>
                <a:cxn ang="0">
                  <a:pos x="0" y="32"/>
                </a:cxn>
                <a:cxn ang="0">
                  <a:pos x="0" y="0"/>
                </a:cxn>
                <a:cxn ang="0">
                  <a:pos x="8" y="0"/>
                </a:cxn>
                <a:cxn ang="0">
                  <a:pos x="8" y="0"/>
                </a:cxn>
                <a:cxn ang="0">
                  <a:pos x="8" y="0"/>
                </a:cxn>
                <a:cxn ang="0">
                  <a:pos x="8" y="32"/>
                </a:cxn>
                <a:cxn ang="0">
                  <a:pos x="0" y="32"/>
                </a:cxn>
              </a:cxnLst>
              <a:rect l="0" t="0" r="r" b="b"/>
              <a:pathLst>
                <a:path w="8" h="32">
                  <a:moveTo>
                    <a:pt x="0" y="32"/>
                  </a:moveTo>
                  <a:lnTo>
                    <a:pt x="0" y="0"/>
                  </a:lnTo>
                  <a:lnTo>
                    <a:pt x="8" y="0"/>
                  </a:lnTo>
                  <a:lnTo>
                    <a:pt x="8" y="0"/>
                  </a:lnTo>
                  <a:lnTo>
                    <a:pt x="8" y="0"/>
                  </a:lnTo>
                  <a:lnTo>
                    <a:pt x="8" y="32"/>
                  </a:lnTo>
                  <a:lnTo>
                    <a:pt x="0"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6" name="Freeform 34"/>
            <p:cNvSpPr>
              <a:spLocks/>
            </p:cNvSpPr>
            <p:nvPr/>
          </p:nvSpPr>
          <p:spPr bwMode="auto">
            <a:xfrm>
              <a:off x="7466013" y="3532188"/>
              <a:ext cx="139700" cy="114300"/>
            </a:xfrm>
            <a:custGeom>
              <a:avLst/>
              <a:gdLst/>
              <a:ahLst/>
              <a:cxnLst>
                <a:cxn ang="0">
                  <a:pos x="24" y="40"/>
                </a:cxn>
                <a:cxn ang="0">
                  <a:pos x="0" y="24"/>
                </a:cxn>
                <a:cxn ang="0">
                  <a:pos x="88" y="0"/>
                </a:cxn>
                <a:cxn ang="0">
                  <a:pos x="24" y="72"/>
                </a:cxn>
                <a:cxn ang="0">
                  <a:pos x="24" y="40"/>
                </a:cxn>
              </a:cxnLst>
              <a:rect l="0" t="0" r="r" b="b"/>
              <a:pathLst>
                <a:path w="88" h="72">
                  <a:moveTo>
                    <a:pt x="24" y="40"/>
                  </a:moveTo>
                  <a:lnTo>
                    <a:pt x="0" y="24"/>
                  </a:lnTo>
                  <a:lnTo>
                    <a:pt x="88" y="0"/>
                  </a:lnTo>
                  <a:lnTo>
                    <a:pt x="24" y="72"/>
                  </a:lnTo>
                  <a:lnTo>
                    <a:pt x="24" y="4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7" name="Freeform 35"/>
            <p:cNvSpPr>
              <a:spLocks/>
            </p:cNvSpPr>
            <p:nvPr/>
          </p:nvSpPr>
          <p:spPr bwMode="auto">
            <a:xfrm>
              <a:off x="7277100" y="3595688"/>
              <a:ext cx="214313" cy="152400"/>
            </a:xfrm>
            <a:custGeom>
              <a:avLst/>
              <a:gdLst/>
              <a:ahLst/>
              <a:cxnLst>
                <a:cxn ang="0">
                  <a:pos x="0" y="72"/>
                </a:cxn>
                <a:cxn ang="0">
                  <a:pos x="16" y="96"/>
                </a:cxn>
                <a:cxn ang="0">
                  <a:pos x="135" y="24"/>
                </a:cxn>
                <a:cxn ang="0">
                  <a:pos x="119" y="0"/>
                </a:cxn>
                <a:cxn ang="0">
                  <a:pos x="0" y="72"/>
                </a:cxn>
              </a:cxnLst>
              <a:rect l="0" t="0" r="r" b="b"/>
              <a:pathLst>
                <a:path w="135" h="96">
                  <a:moveTo>
                    <a:pt x="0" y="72"/>
                  </a:moveTo>
                  <a:lnTo>
                    <a:pt x="16" y="96"/>
                  </a:lnTo>
                  <a:lnTo>
                    <a:pt x="135" y="24"/>
                  </a:lnTo>
                  <a:lnTo>
                    <a:pt x="119" y="0"/>
                  </a:lnTo>
                  <a:lnTo>
                    <a:pt x="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8" name="Rectangle 36"/>
            <p:cNvSpPr>
              <a:spLocks noChangeArrowheads="1"/>
            </p:cNvSpPr>
            <p:nvPr/>
          </p:nvSpPr>
          <p:spPr bwMode="auto">
            <a:xfrm>
              <a:off x="6756400" y="4421188"/>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00"/>
                  </a:solidFill>
                  <a:effectLst/>
                  <a:latin typeface="Times New Roman"/>
                  <a:ea typeface="+mn-ea"/>
                  <a:cs typeface="+mn-cs"/>
                </a:rPr>
                <a:t>o</a:t>
              </a:r>
              <a:endParaRPr kumimoji="0" lang="en-US" sz="2400" b="0" i="0" u="none" strike="noStrike" cap="none" normalizeH="0" baseline="0" smtClean="0">
                <a:ln>
                  <a:noFill/>
                </a:ln>
                <a:solidFill>
                  <a:schemeClr val="tx1"/>
                </a:solidFill>
                <a:effectLst/>
                <a:latin typeface="Arial" pitchFamily="34" charset="0"/>
              </a:endParaRPr>
            </a:p>
          </p:txBody>
        </p:sp>
        <p:sp>
          <p:nvSpPr>
            <p:cNvPr id="33829" name="Rectangle 37"/>
            <p:cNvSpPr>
              <a:spLocks noChangeArrowheads="1"/>
            </p:cNvSpPr>
            <p:nvPr/>
          </p:nvSpPr>
          <p:spPr bwMode="auto">
            <a:xfrm>
              <a:off x="7872413" y="3760788"/>
              <a:ext cx="12700" cy="254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30" name="Freeform 38"/>
            <p:cNvSpPr>
              <a:spLocks/>
            </p:cNvSpPr>
            <p:nvPr/>
          </p:nvSpPr>
          <p:spPr bwMode="auto">
            <a:xfrm>
              <a:off x="7859713" y="3760788"/>
              <a:ext cx="25400" cy="25400"/>
            </a:xfrm>
            <a:custGeom>
              <a:avLst/>
              <a:gdLst/>
              <a:ahLst/>
              <a:cxnLst>
                <a:cxn ang="0">
                  <a:pos x="16" y="8"/>
                </a:cxn>
                <a:cxn ang="0">
                  <a:pos x="8" y="0"/>
                </a:cxn>
                <a:cxn ang="0">
                  <a:pos x="0" y="8"/>
                </a:cxn>
                <a:cxn ang="0">
                  <a:pos x="0" y="8"/>
                </a:cxn>
                <a:cxn ang="0">
                  <a:pos x="0" y="16"/>
                </a:cxn>
                <a:cxn ang="0">
                  <a:pos x="0" y="16"/>
                </a:cxn>
                <a:cxn ang="0">
                  <a:pos x="8" y="16"/>
                </a:cxn>
                <a:cxn ang="0">
                  <a:pos x="16" y="16"/>
                </a:cxn>
                <a:cxn ang="0">
                  <a:pos x="16" y="8"/>
                </a:cxn>
              </a:cxnLst>
              <a:rect l="0" t="0" r="r" b="b"/>
              <a:pathLst>
                <a:path w="16" h="16">
                  <a:moveTo>
                    <a:pt x="16" y="8"/>
                  </a:moveTo>
                  <a:lnTo>
                    <a:pt x="8" y="0"/>
                  </a:lnTo>
                  <a:lnTo>
                    <a:pt x="0" y="8"/>
                  </a:lnTo>
                  <a:lnTo>
                    <a:pt x="0" y="8"/>
                  </a:lnTo>
                  <a:lnTo>
                    <a:pt x="0" y="16"/>
                  </a:lnTo>
                  <a:lnTo>
                    <a:pt x="0" y="16"/>
                  </a:lnTo>
                  <a:lnTo>
                    <a:pt x="8" y="16"/>
                  </a:lnTo>
                  <a:lnTo>
                    <a:pt x="16" y="16"/>
                  </a:lnTo>
                  <a:lnTo>
                    <a:pt x="16"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1" name="Freeform 39"/>
            <p:cNvSpPr>
              <a:spLocks/>
            </p:cNvSpPr>
            <p:nvPr/>
          </p:nvSpPr>
          <p:spPr bwMode="auto">
            <a:xfrm>
              <a:off x="7859713" y="3722688"/>
              <a:ext cx="114300" cy="88900"/>
            </a:xfrm>
            <a:custGeom>
              <a:avLst/>
              <a:gdLst/>
              <a:ahLst/>
              <a:cxnLst>
                <a:cxn ang="0">
                  <a:pos x="16" y="32"/>
                </a:cxn>
                <a:cxn ang="0">
                  <a:pos x="0" y="16"/>
                </a:cxn>
                <a:cxn ang="0">
                  <a:pos x="0" y="16"/>
                </a:cxn>
                <a:cxn ang="0">
                  <a:pos x="0" y="16"/>
                </a:cxn>
                <a:cxn ang="0">
                  <a:pos x="72" y="0"/>
                </a:cxn>
                <a:cxn ang="0">
                  <a:pos x="72" y="8"/>
                </a:cxn>
                <a:cxn ang="0">
                  <a:pos x="72" y="8"/>
                </a:cxn>
                <a:cxn ang="0">
                  <a:pos x="16" y="56"/>
                </a:cxn>
                <a:cxn ang="0">
                  <a:pos x="16" y="56"/>
                </a:cxn>
                <a:cxn ang="0">
                  <a:pos x="16" y="48"/>
                </a:cxn>
                <a:cxn ang="0">
                  <a:pos x="16" y="48"/>
                </a:cxn>
                <a:cxn ang="0">
                  <a:pos x="72" y="0"/>
                </a:cxn>
                <a:cxn ang="0">
                  <a:pos x="72" y="0"/>
                </a:cxn>
                <a:cxn ang="0">
                  <a:pos x="72" y="8"/>
                </a:cxn>
                <a:cxn ang="0">
                  <a:pos x="0" y="24"/>
                </a:cxn>
                <a:cxn ang="0">
                  <a:pos x="0" y="16"/>
                </a:cxn>
                <a:cxn ang="0">
                  <a:pos x="8" y="16"/>
                </a:cxn>
                <a:cxn ang="0">
                  <a:pos x="24" y="32"/>
                </a:cxn>
                <a:cxn ang="0">
                  <a:pos x="16" y="32"/>
                </a:cxn>
              </a:cxnLst>
              <a:rect l="0" t="0" r="r" b="b"/>
              <a:pathLst>
                <a:path w="72" h="56">
                  <a:moveTo>
                    <a:pt x="16" y="32"/>
                  </a:moveTo>
                  <a:lnTo>
                    <a:pt x="0" y="16"/>
                  </a:lnTo>
                  <a:lnTo>
                    <a:pt x="0" y="16"/>
                  </a:lnTo>
                  <a:lnTo>
                    <a:pt x="0" y="16"/>
                  </a:lnTo>
                  <a:lnTo>
                    <a:pt x="72" y="0"/>
                  </a:lnTo>
                  <a:lnTo>
                    <a:pt x="72" y="8"/>
                  </a:lnTo>
                  <a:lnTo>
                    <a:pt x="72" y="8"/>
                  </a:lnTo>
                  <a:lnTo>
                    <a:pt x="16" y="56"/>
                  </a:lnTo>
                  <a:lnTo>
                    <a:pt x="16" y="56"/>
                  </a:lnTo>
                  <a:lnTo>
                    <a:pt x="16" y="48"/>
                  </a:lnTo>
                  <a:lnTo>
                    <a:pt x="16" y="48"/>
                  </a:lnTo>
                  <a:lnTo>
                    <a:pt x="72" y="0"/>
                  </a:lnTo>
                  <a:lnTo>
                    <a:pt x="72" y="0"/>
                  </a:lnTo>
                  <a:lnTo>
                    <a:pt x="72" y="8"/>
                  </a:lnTo>
                  <a:lnTo>
                    <a:pt x="0" y="24"/>
                  </a:lnTo>
                  <a:lnTo>
                    <a:pt x="0" y="16"/>
                  </a:lnTo>
                  <a:lnTo>
                    <a:pt x="8" y="16"/>
                  </a:lnTo>
                  <a:lnTo>
                    <a:pt x="24" y="32"/>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2" name="Freeform 40"/>
            <p:cNvSpPr>
              <a:spLocks/>
            </p:cNvSpPr>
            <p:nvPr/>
          </p:nvSpPr>
          <p:spPr bwMode="auto">
            <a:xfrm>
              <a:off x="7885113" y="3773488"/>
              <a:ext cx="12700" cy="25400"/>
            </a:xfrm>
            <a:custGeom>
              <a:avLst/>
              <a:gdLst/>
              <a:ahLst/>
              <a:cxnLst>
                <a:cxn ang="0">
                  <a:pos x="0" y="16"/>
                </a:cxn>
                <a:cxn ang="0">
                  <a:pos x="0" y="0"/>
                </a:cxn>
                <a:cxn ang="0">
                  <a:pos x="8" y="0"/>
                </a:cxn>
                <a:cxn ang="0">
                  <a:pos x="8" y="0"/>
                </a:cxn>
                <a:cxn ang="0">
                  <a:pos x="8" y="0"/>
                </a:cxn>
                <a:cxn ang="0">
                  <a:pos x="8" y="16"/>
                </a:cxn>
                <a:cxn ang="0">
                  <a:pos x="0" y="16"/>
                </a:cxn>
              </a:cxnLst>
              <a:rect l="0" t="0" r="r" b="b"/>
              <a:pathLst>
                <a:path w="8" h="16">
                  <a:moveTo>
                    <a:pt x="0" y="16"/>
                  </a:moveTo>
                  <a:lnTo>
                    <a:pt x="0" y="0"/>
                  </a:lnTo>
                  <a:lnTo>
                    <a:pt x="8" y="0"/>
                  </a:lnTo>
                  <a:lnTo>
                    <a:pt x="8" y="0"/>
                  </a:lnTo>
                  <a:lnTo>
                    <a:pt x="8" y="0"/>
                  </a:lnTo>
                  <a:lnTo>
                    <a:pt x="8"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3" name="Freeform 41"/>
            <p:cNvSpPr>
              <a:spLocks/>
            </p:cNvSpPr>
            <p:nvPr/>
          </p:nvSpPr>
          <p:spPr bwMode="auto">
            <a:xfrm>
              <a:off x="7859713" y="3722688"/>
              <a:ext cx="114300" cy="76200"/>
            </a:xfrm>
            <a:custGeom>
              <a:avLst/>
              <a:gdLst/>
              <a:ahLst/>
              <a:cxnLst>
                <a:cxn ang="0">
                  <a:pos x="16" y="32"/>
                </a:cxn>
                <a:cxn ang="0">
                  <a:pos x="0" y="16"/>
                </a:cxn>
                <a:cxn ang="0">
                  <a:pos x="72" y="0"/>
                </a:cxn>
                <a:cxn ang="0">
                  <a:pos x="16" y="48"/>
                </a:cxn>
                <a:cxn ang="0">
                  <a:pos x="16" y="32"/>
                </a:cxn>
              </a:cxnLst>
              <a:rect l="0" t="0" r="r" b="b"/>
              <a:pathLst>
                <a:path w="72" h="48">
                  <a:moveTo>
                    <a:pt x="16" y="32"/>
                  </a:moveTo>
                  <a:lnTo>
                    <a:pt x="0" y="16"/>
                  </a:lnTo>
                  <a:lnTo>
                    <a:pt x="72" y="0"/>
                  </a:lnTo>
                  <a:lnTo>
                    <a:pt x="16" y="48"/>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4" name="Freeform 42"/>
            <p:cNvSpPr>
              <a:spLocks/>
            </p:cNvSpPr>
            <p:nvPr/>
          </p:nvSpPr>
          <p:spPr bwMode="auto">
            <a:xfrm>
              <a:off x="6718300" y="3760788"/>
              <a:ext cx="1166813" cy="673100"/>
            </a:xfrm>
            <a:custGeom>
              <a:avLst/>
              <a:gdLst/>
              <a:ahLst/>
              <a:cxnLst>
                <a:cxn ang="0">
                  <a:pos x="0" y="408"/>
                </a:cxn>
                <a:cxn ang="0">
                  <a:pos x="8" y="424"/>
                </a:cxn>
                <a:cxn ang="0">
                  <a:pos x="735" y="16"/>
                </a:cxn>
                <a:cxn ang="0">
                  <a:pos x="727" y="0"/>
                </a:cxn>
                <a:cxn ang="0">
                  <a:pos x="0" y="408"/>
                </a:cxn>
              </a:cxnLst>
              <a:rect l="0" t="0" r="r" b="b"/>
              <a:pathLst>
                <a:path w="735" h="424">
                  <a:moveTo>
                    <a:pt x="0" y="408"/>
                  </a:moveTo>
                  <a:lnTo>
                    <a:pt x="8" y="424"/>
                  </a:lnTo>
                  <a:lnTo>
                    <a:pt x="735" y="16"/>
                  </a:lnTo>
                  <a:lnTo>
                    <a:pt x="727" y="0"/>
                  </a:lnTo>
                  <a:lnTo>
                    <a:pt x="0" y="40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5" name="Freeform 43"/>
            <p:cNvSpPr>
              <a:spLocks/>
            </p:cNvSpPr>
            <p:nvPr/>
          </p:nvSpPr>
          <p:spPr bwMode="auto">
            <a:xfrm>
              <a:off x="6489700" y="5183188"/>
              <a:ext cx="38100" cy="25400"/>
            </a:xfrm>
            <a:custGeom>
              <a:avLst/>
              <a:gdLst/>
              <a:ahLst/>
              <a:cxnLst>
                <a:cxn ang="0">
                  <a:pos x="24" y="0"/>
                </a:cxn>
                <a:cxn ang="0">
                  <a:pos x="8" y="0"/>
                </a:cxn>
                <a:cxn ang="0">
                  <a:pos x="0" y="16"/>
                </a:cxn>
                <a:cxn ang="0">
                  <a:pos x="16" y="16"/>
                </a:cxn>
                <a:cxn ang="0">
                  <a:pos x="24" y="0"/>
                </a:cxn>
              </a:cxnLst>
              <a:rect l="0" t="0" r="r" b="b"/>
              <a:pathLst>
                <a:path w="24" h="16">
                  <a:moveTo>
                    <a:pt x="24" y="0"/>
                  </a:moveTo>
                  <a:lnTo>
                    <a:pt x="8" y="0"/>
                  </a:lnTo>
                  <a:lnTo>
                    <a:pt x="0" y="16"/>
                  </a:lnTo>
                  <a:lnTo>
                    <a:pt x="16" y="16"/>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6" name="Freeform 44"/>
            <p:cNvSpPr>
              <a:spLocks/>
            </p:cNvSpPr>
            <p:nvPr/>
          </p:nvSpPr>
          <p:spPr bwMode="auto">
            <a:xfrm>
              <a:off x="6502400" y="5170488"/>
              <a:ext cx="25400" cy="25400"/>
            </a:xfrm>
            <a:custGeom>
              <a:avLst/>
              <a:gdLst/>
              <a:ahLst/>
              <a:cxnLst>
                <a:cxn ang="0">
                  <a:pos x="0" y="16"/>
                </a:cxn>
                <a:cxn ang="0">
                  <a:pos x="8" y="16"/>
                </a:cxn>
                <a:cxn ang="0">
                  <a:pos x="16" y="16"/>
                </a:cxn>
                <a:cxn ang="0">
                  <a:pos x="16" y="8"/>
                </a:cxn>
                <a:cxn ang="0">
                  <a:pos x="8" y="0"/>
                </a:cxn>
                <a:cxn ang="0">
                  <a:pos x="0" y="0"/>
                </a:cxn>
                <a:cxn ang="0">
                  <a:pos x="0" y="8"/>
                </a:cxn>
                <a:cxn ang="0">
                  <a:pos x="0" y="16"/>
                </a:cxn>
                <a:cxn ang="0">
                  <a:pos x="0" y="16"/>
                </a:cxn>
              </a:cxnLst>
              <a:rect l="0" t="0" r="r" b="b"/>
              <a:pathLst>
                <a:path w="16" h="16">
                  <a:moveTo>
                    <a:pt x="0" y="16"/>
                  </a:moveTo>
                  <a:lnTo>
                    <a:pt x="8" y="16"/>
                  </a:lnTo>
                  <a:lnTo>
                    <a:pt x="16" y="16"/>
                  </a:lnTo>
                  <a:lnTo>
                    <a:pt x="16" y="8"/>
                  </a:lnTo>
                  <a:lnTo>
                    <a:pt x="8" y="0"/>
                  </a:lnTo>
                  <a:lnTo>
                    <a:pt x="0" y="0"/>
                  </a:lnTo>
                  <a:lnTo>
                    <a:pt x="0" y="8"/>
                  </a:lnTo>
                  <a:lnTo>
                    <a:pt x="0"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7" name="Freeform 45"/>
            <p:cNvSpPr>
              <a:spLocks/>
            </p:cNvSpPr>
            <p:nvPr/>
          </p:nvSpPr>
          <p:spPr bwMode="auto">
            <a:xfrm>
              <a:off x="6464300" y="5170488"/>
              <a:ext cx="76200" cy="139700"/>
            </a:xfrm>
            <a:custGeom>
              <a:avLst/>
              <a:gdLst/>
              <a:ahLst/>
              <a:cxnLst>
                <a:cxn ang="0">
                  <a:pos x="16" y="24"/>
                </a:cxn>
                <a:cxn ang="0">
                  <a:pos x="40" y="16"/>
                </a:cxn>
                <a:cxn ang="0">
                  <a:pos x="48" y="16"/>
                </a:cxn>
                <a:cxn ang="0">
                  <a:pos x="48" y="16"/>
                </a:cxn>
                <a:cxn ang="0">
                  <a:pos x="8" y="88"/>
                </a:cxn>
                <a:cxn ang="0">
                  <a:pos x="0" y="88"/>
                </a:cxn>
                <a:cxn ang="0">
                  <a:pos x="0" y="88"/>
                </a:cxn>
                <a:cxn ang="0">
                  <a:pos x="0" y="8"/>
                </a:cxn>
                <a:cxn ang="0">
                  <a:pos x="0" y="0"/>
                </a:cxn>
                <a:cxn ang="0">
                  <a:pos x="8" y="8"/>
                </a:cxn>
                <a:cxn ang="0">
                  <a:pos x="8" y="8"/>
                </a:cxn>
                <a:cxn ang="0">
                  <a:pos x="8" y="88"/>
                </a:cxn>
                <a:cxn ang="0">
                  <a:pos x="8" y="88"/>
                </a:cxn>
                <a:cxn ang="0">
                  <a:pos x="0" y="88"/>
                </a:cxn>
                <a:cxn ang="0">
                  <a:pos x="40" y="16"/>
                </a:cxn>
                <a:cxn ang="0">
                  <a:pos x="48" y="16"/>
                </a:cxn>
                <a:cxn ang="0">
                  <a:pos x="48" y="24"/>
                </a:cxn>
                <a:cxn ang="0">
                  <a:pos x="24" y="32"/>
                </a:cxn>
                <a:cxn ang="0">
                  <a:pos x="16" y="24"/>
                </a:cxn>
              </a:cxnLst>
              <a:rect l="0" t="0" r="r" b="b"/>
              <a:pathLst>
                <a:path w="48" h="88">
                  <a:moveTo>
                    <a:pt x="16" y="24"/>
                  </a:moveTo>
                  <a:lnTo>
                    <a:pt x="40" y="16"/>
                  </a:lnTo>
                  <a:lnTo>
                    <a:pt x="48" y="16"/>
                  </a:lnTo>
                  <a:lnTo>
                    <a:pt x="48" y="16"/>
                  </a:lnTo>
                  <a:lnTo>
                    <a:pt x="8" y="88"/>
                  </a:lnTo>
                  <a:lnTo>
                    <a:pt x="0" y="88"/>
                  </a:lnTo>
                  <a:lnTo>
                    <a:pt x="0" y="88"/>
                  </a:lnTo>
                  <a:lnTo>
                    <a:pt x="0" y="8"/>
                  </a:lnTo>
                  <a:lnTo>
                    <a:pt x="0" y="0"/>
                  </a:lnTo>
                  <a:lnTo>
                    <a:pt x="8" y="8"/>
                  </a:lnTo>
                  <a:lnTo>
                    <a:pt x="8" y="8"/>
                  </a:lnTo>
                  <a:lnTo>
                    <a:pt x="8" y="88"/>
                  </a:lnTo>
                  <a:lnTo>
                    <a:pt x="8" y="88"/>
                  </a:lnTo>
                  <a:lnTo>
                    <a:pt x="0" y="88"/>
                  </a:lnTo>
                  <a:lnTo>
                    <a:pt x="40" y="16"/>
                  </a:lnTo>
                  <a:lnTo>
                    <a:pt x="48" y="16"/>
                  </a:lnTo>
                  <a:lnTo>
                    <a:pt x="48" y="24"/>
                  </a:lnTo>
                  <a:lnTo>
                    <a:pt x="24" y="32"/>
                  </a:lnTo>
                  <a:lnTo>
                    <a:pt x="16" y="2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8" name="Freeform 46"/>
            <p:cNvSpPr>
              <a:spLocks/>
            </p:cNvSpPr>
            <p:nvPr/>
          </p:nvSpPr>
          <p:spPr bwMode="auto">
            <a:xfrm>
              <a:off x="6464300" y="5183188"/>
              <a:ext cx="38100" cy="38100"/>
            </a:xfrm>
            <a:custGeom>
              <a:avLst/>
              <a:gdLst/>
              <a:ahLst/>
              <a:cxnLst>
                <a:cxn ang="0">
                  <a:pos x="8" y="0"/>
                </a:cxn>
                <a:cxn ang="0">
                  <a:pos x="24" y="16"/>
                </a:cxn>
                <a:cxn ang="0">
                  <a:pos x="24" y="24"/>
                </a:cxn>
                <a:cxn ang="0">
                  <a:pos x="24" y="24"/>
                </a:cxn>
                <a:cxn ang="0">
                  <a:pos x="16" y="24"/>
                </a:cxn>
                <a:cxn ang="0">
                  <a:pos x="0" y="8"/>
                </a:cxn>
                <a:cxn ang="0">
                  <a:pos x="8" y="0"/>
                </a:cxn>
              </a:cxnLst>
              <a:rect l="0" t="0" r="r" b="b"/>
              <a:pathLst>
                <a:path w="24" h="24">
                  <a:moveTo>
                    <a:pt x="8" y="0"/>
                  </a:moveTo>
                  <a:lnTo>
                    <a:pt x="24" y="16"/>
                  </a:lnTo>
                  <a:lnTo>
                    <a:pt x="24" y="24"/>
                  </a:lnTo>
                  <a:lnTo>
                    <a:pt x="24" y="24"/>
                  </a:lnTo>
                  <a:lnTo>
                    <a:pt x="16" y="24"/>
                  </a:lnTo>
                  <a:lnTo>
                    <a:pt x="0" y="8"/>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9" name="Freeform 47"/>
            <p:cNvSpPr>
              <a:spLocks/>
            </p:cNvSpPr>
            <p:nvPr/>
          </p:nvSpPr>
          <p:spPr bwMode="auto">
            <a:xfrm>
              <a:off x="6477000" y="5183188"/>
              <a:ext cx="63500" cy="127000"/>
            </a:xfrm>
            <a:custGeom>
              <a:avLst/>
              <a:gdLst/>
              <a:ahLst/>
              <a:cxnLst>
                <a:cxn ang="0">
                  <a:pos x="16" y="16"/>
                </a:cxn>
                <a:cxn ang="0">
                  <a:pos x="40" y="8"/>
                </a:cxn>
                <a:cxn ang="0">
                  <a:pos x="0" y="80"/>
                </a:cxn>
                <a:cxn ang="0">
                  <a:pos x="0" y="0"/>
                </a:cxn>
                <a:cxn ang="0">
                  <a:pos x="16" y="16"/>
                </a:cxn>
              </a:cxnLst>
              <a:rect l="0" t="0" r="r" b="b"/>
              <a:pathLst>
                <a:path w="40" h="80">
                  <a:moveTo>
                    <a:pt x="16" y="16"/>
                  </a:moveTo>
                  <a:lnTo>
                    <a:pt x="40" y="8"/>
                  </a:lnTo>
                  <a:lnTo>
                    <a:pt x="0" y="80"/>
                  </a:lnTo>
                  <a:lnTo>
                    <a:pt x="0" y="0"/>
                  </a:lnTo>
                  <a:lnTo>
                    <a:pt x="16"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0" name="Freeform 48"/>
            <p:cNvSpPr>
              <a:spLocks/>
            </p:cNvSpPr>
            <p:nvPr/>
          </p:nvSpPr>
          <p:spPr bwMode="auto">
            <a:xfrm>
              <a:off x="6502400" y="4421188"/>
              <a:ext cx="215900" cy="762000"/>
            </a:xfrm>
            <a:custGeom>
              <a:avLst/>
              <a:gdLst/>
              <a:ahLst/>
              <a:cxnLst>
                <a:cxn ang="0">
                  <a:pos x="136" y="0"/>
                </a:cxn>
                <a:cxn ang="0">
                  <a:pos x="120" y="0"/>
                </a:cxn>
                <a:cxn ang="0">
                  <a:pos x="0" y="480"/>
                </a:cxn>
                <a:cxn ang="0">
                  <a:pos x="16" y="480"/>
                </a:cxn>
                <a:cxn ang="0">
                  <a:pos x="136" y="0"/>
                </a:cxn>
              </a:cxnLst>
              <a:rect l="0" t="0" r="r" b="b"/>
              <a:pathLst>
                <a:path w="136" h="480">
                  <a:moveTo>
                    <a:pt x="136" y="0"/>
                  </a:moveTo>
                  <a:lnTo>
                    <a:pt x="120" y="0"/>
                  </a:lnTo>
                  <a:lnTo>
                    <a:pt x="0" y="480"/>
                  </a:lnTo>
                  <a:lnTo>
                    <a:pt x="16" y="480"/>
                  </a:lnTo>
                  <a:lnTo>
                    <a:pt x="13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1" name="Rectangle 49"/>
            <p:cNvSpPr>
              <a:spLocks noChangeArrowheads="1"/>
            </p:cNvSpPr>
            <p:nvPr/>
          </p:nvSpPr>
          <p:spPr bwMode="auto">
            <a:xfrm>
              <a:off x="6045200" y="3302000"/>
              <a:ext cx="25400" cy="127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42" name="Freeform 50"/>
            <p:cNvSpPr>
              <a:spLocks/>
            </p:cNvSpPr>
            <p:nvPr/>
          </p:nvSpPr>
          <p:spPr bwMode="auto">
            <a:xfrm>
              <a:off x="6057900" y="3302000"/>
              <a:ext cx="12700" cy="25400"/>
            </a:xfrm>
            <a:custGeom>
              <a:avLst/>
              <a:gdLst/>
              <a:ahLst/>
              <a:cxnLst>
                <a:cxn ang="0">
                  <a:pos x="0" y="0"/>
                </a:cxn>
                <a:cxn ang="0">
                  <a:pos x="0" y="8"/>
                </a:cxn>
                <a:cxn ang="0">
                  <a:pos x="0" y="16"/>
                </a:cxn>
                <a:cxn ang="0">
                  <a:pos x="0" y="16"/>
                </a:cxn>
                <a:cxn ang="0">
                  <a:pos x="8" y="16"/>
                </a:cxn>
                <a:cxn ang="0">
                  <a:pos x="8" y="16"/>
                </a:cxn>
                <a:cxn ang="0">
                  <a:pos x="8" y="8"/>
                </a:cxn>
                <a:cxn ang="0">
                  <a:pos x="8" y="0"/>
                </a:cxn>
                <a:cxn ang="0">
                  <a:pos x="0" y="0"/>
                </a:cxn>
              </a:cxnLst>
              <a:rect l="0" t="0" r="r" b="b"/>
              <a:pathLst>
                <a:path w="8" h="16">
                  <a:moveTo>
                    <a:pt x="0" y="0"/>
                  </a:moveTo>
                  <a:lnTo>
                    <a:pt x="0" y="8"/>
                  </a:lnTo>
                  <a:lnTo>
                    <a:pt x="0" y="16"/>
                  </a:lnTo>
                  <a:lnTo>
                    <a:pt x="0" y="16"/>
                  </a:lnTo>
                  <a:lnTo>
                    <a:pt x="8" y="16"/>
                  </a:lnTo>
                  <a:lnTo>
                    <a:pt x="8" y="16"/>
                  </a:lnTo>
                  <a:lnTo>
                    <a:pt x="8" y="8"/>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3" name="Freeform 51"/>
            <p:cNvSpPr>
              <a:spLocks/>
            </p:cNvSpPr>
            <p:nvPr/>
          </p:nvSpPr>
          <p:spPr bwMode="auto">
            <a:xfrm>
              <a:off x="5994400" y="3175000"/>
              <a:ext cx="114300" cy="152400"/>
            </a:xfrm>
            <a:custGeom>
              <a:avLst/>
              <a:gdLst/>
              <a:ahLst/>
              <a:cxnLst>
                <a:cxn ang="0">
                  <a:pos x="40" y="80"/>
                </a:cxn>
                <a:cxn ang="0">
                  <a:pos x="24" y="96"/>
                </a:cxn>
                <a:cxn ang="0">
                  <a:pos x="24" y="96"/>
                </a:cxn>
                <a:cxn ang="0">
                  <a:pos x="24" y="96"/>
                </a:cxn>
                <a:cxn ang="0">
                  <a:pos x="8" y="24"/>
                </a:cxn>
                <a:cxn ang="0">
                  <a:pos x="0" y="0"/>
                </a:cxn>
                <a:cxn ang="0">
                  <a:pos x="16" y="24"/>
                </a:cxn>
                <a:cxn ang="0">
                  <a:pos x="72" y="72"/>
                </a:cxn>
                <a:cxn ang="0">
                  <a:pos x="72" y="72"/>
                </a:cxn>
                <a:cxn ang="0">
                  <a:pos x="64" y="72"/>
                </a:cxn>
                <a:cxn ang="0">
                  <a:pos x="64" y="72"/>
                </a:cxn>
                <a:cxn ang="0">
                  <a:pos x="8" y="24"/>
                </a:cxn>
                <a:cxn ang="0">
                  <a:pos x="16" y="24"/>
                </a:cxn>
                <a:cxn ang="0">
                  <a:pos x="16" y="24"/>
                </a:cxn>
                <a:cxn ang="0">
                  <a:pos x="32" y="88"/>
                </a:cxn>
                <a:cxn ang="0">
                  <a:pos x="24" y="96"/>
                </a:cxn>
                <a:cxn ang="0">
                  <a:pos x="24" y="88"/>
                </a:cxn>
                <a:cxn ang="0">
                  <a:pos x="32" y="72"/>
                </a:cxn>
                <a:cxn ang="0">
                  <a:pos x="40" y="80"/>
                </a:cxn>
              </a:cxnLst>
              <a:rect l="0" t="0" r="r" b="b"/>
              <a:pathLst>
                <a:path w="72" h="96">
                  <a:moveTo>
                    <a:pt x="40" y="80"/>
                  </a:moveTo>
                  <a:lnTo>
                    <a:pt x="24" y="96"/>
                  </a:lnTo>
                  <a:lnTo>
                    <a:pt x="24" y="96"/>
                  </a:lnTo>
                  <a:lnTo>
                    <a:pt x="24" y="96"/>
                  </a:lnTo>
                  <a:lnTo>
                    <a:pt x="8" y="24"/>
                  </a:lnTo>
                  <a:lnTo>
                    <a:pt x="0" y="0"/>
                  </a:lnTo>
                  <a:lnTo>
                    <a:pt x="16" y="24"/>
                  </a:lnTo>
                  <a:lnTo>
                    <a:pt x="72" y="72"/>
                  </a:lnTo>
                  <a:lnTo>
                    <a:pt x="72" y="72"/>
                  </a:lnTo>
                  <a:lnTo>
                    <a:pt x="64" y="72"/>
                  </a:lnTo>
                  <a:lnTo>
                    <a:pt x="64" y="72"/>
                  </a:lnTo>
                  <a:lnTo>
                    <a:pt x="8" y="24"/>
                  </a:lnTo>
                  <a:lnTo>
                    <a:pt x="16" y="24"/>
                  </a:lnTo>
                  <a:lnTo>
                    <a:pt x="16" y="24"/>
                  </a:lnTo>
                  <a:lnTo>
                    <a:pt x="32" y="88"/>
                  </a:lnTo>
                  <a:lnTo>
                    <a:pt x="24" y="96"/>
                  </a:lnTo>
                  <a:lnTo>
                    <a:pt x="24" y="88"/>
                  </a:lnTo>
                  <a:lnTo>
                    <a:pt x="32" y="72"/>
                  </a:lnTo>
                  <a:lnTo>
                    <a:pt x="40" y="8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4" name="Freeform 52"/>
            <p:cNvSpPr>
              <a:spLocks/>
            </p:cNvSpPr>
            <p:nvPr/>
          </p:nvSpPr>
          <p:spPr bwMode="auto">
            <a:xfrm>
              <a:off x="6045200" y="3276600"/>
              <a:ext cx="50800" cy="25400"/>
            </a:xfrm>
            <a:custGeom>
              <a:avLst/>
              <a:gdLst/>
              <a:ahLst/>
              <a:cxnLst>
                <a:cxn ang="0">
                  <a:pos x="32" y="8"/>
                </a:cxn>
                <a:cxn ang="0">
                  <a:pos x="8" y="16"/>
                </a:cxn>
                <a:cxn ang="0">
                  <a:pos x="0" y="8"/>
                </a:cxn>
                <a:cxn ang="0">
                  <a:pos x="0" y="8"/>
                </a:cxn>
                <a:cxn ang="0">
                  <a:pos x="0" y="8"/>
                </a:cxn>
                <a:cxn ang="0">
                  <a:pos x="24" y="0"/>
                </a:cxn>
                <a:cxn ang="0">
                  <a:pos x="32" y="8"/>
                </a:cxn>
              </a:cxnLst>
              <a:rect l="0" t="0" r="r" b="b"/>
              <a:pathLst>
                <a:path w="32" h="16">
                  <a:moveTo>
                    <a:pt x="32" y="8"/>
                  </a:moveTo>
                  <a:lnTo>
                    <a:pt x="8" y="16"/>
                  </a:lnTo>
                  <a:lnTo>
                    <a:pt x="0" y="8"/>
                  </a:lnTo>
                  <a:lnTo>
                    <a:pt x="0" y="8"/>
                  </a:lnTo>
                  <a:lnTo>
                    <a:pt x="0" y="8"/>
                  </a:lnTo>
                  <a:lnTo>
                    <a:pt x="24" y="0"/>
                  </a:lnTo>
                  <a:lnTo>
                    <a:pt x="32"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5" name="Freeform 53"/>
            <p:cNvSpPr>
              <a:spLocks/>
            </p:cNvSpPr>
            <p:nvPr/>
          </p:nvSpPr>
          <p:spPr bwMode="auto">
            <a:xfrm>
              <a:off x="6007100" y="3213100"/>
              <a:ext cx="88900" cy="114300"/>
            </a:xfrm>
            <a:custGeom>
              <a:avLst/>
              <a:gdLst/>
              <a:ahLst/>
              <a:cxnLst>
                <a:cxn ang="0">
                  <a:pos x="32" y="56"/>
                </a:cxn>
                <a:cxn ang="0">
                  <a:pos x="16" y="72"/>
                </a:cxn>
                <a:cxn ang="0">
                  <a:pos x="0" y="0"/>
                </a:cxn>
                <a:cxn ang="0">
                  <a:pos x="56" y="48"/>
                </a:cxn>
                <a:cxn ang="0">
                  <a:pos x="32" y="56"/>
                </a:cxn>
              </a:cxnLst>
              <a:rect l="0" t="0" r="r" b="b"/>
              <a:pathLst>
                <a:path w="56" h="72">
                  <a:moveTo>
                    <a:pt x="32" y="56"/>
                  </a:moveTo>
                  <a:lnTo>
                    <a:pt x="16" y="72"/>
                  </a:lnTo>
                  <a:lnTo>
                    <a:pt x="0" y="0"/>
                  </a:lnTo>
                  <a:lnTo>
                    <a:pt x="56" y="48"/>
                  </a:lnTo>
                  <a:lnTo>
                    <a:pt x="32" y="5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6" name="Freeform 54"/>
            <p:cNvSpPr>
              <a:spLocks/>
            </p:cNvSpPr>
            <p:nvPr/>
          </p:nvSpPr>
          <p:spPr bwMode="auto">
            <a:xfrm>
              <a:off x="6045200" y="3314700"/>
              <a:ext cx="660400" cy="1119188"/>
            </a:xfrm>
            <a:custGeom>
              <a:avLst/>
              <a:gdLst/>
              <a:ahLst/>
              <a:cxnLst>
                <a:cxn ang="0">
                  <a:pos x="400" y="705"/>
                </a:cxn>
                <a:cxn ang="0">
                  <a:pos x="416" y="697"/>
                </a:cxn>
                <a:cxn ang="0">
                  <a:pos x="16" y="0"/>
                </a:cxn>
                <a:cxn ang="0">
                  <a:pos x="0" y="8"/>
                </a:cxn>
                <a:cxn ang="0">
                  <a:pos x="400" y="705"/>
                </a:cxn>
              </a:cxnLst>
              <a:rect l="0" t="0" r="r" b="b"/>
              <a:pathLst>
                <a:path w="416" h="705">
                  <a:moveTo>
                    <a:pt x="400" y="705"/>
                  </a:moveTo>
                  <a:lnTo>
                    <a:pt x="416" y="697"/>
                  </a:lnTo>
                  <a:lnTo>
                    <a:pt x="16" y="0"/>
                  </a:lnTo>
                  <a:lnTo>
                    <a:pt x="0" y="8"/>
                  </a:lnTo>
                  <a:lnTo>
                    <a:pt x="400" y="705"/>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7" name="Freeform 55"/>
            <p:cNvSpPr>
              <a:spLocks/>
            </p:cNvSpPr>
            <p:nvPr/>
          </p:nvSpPr>
          <p:spPr bwMode="auto">
            <a:xfrm>
              <a:off x="6629400" y="4954588"/>
              <a:ext cx="38100" cy="38100"/>
            </a:xfrm>
            <a:custGeom>
              <a:avLst/>
              <a:gdLst/>
              <a:ahLst/>
              <a:cxnLst>
                <a:cxn ang="0">
                  <a:pos x="24" y="0"/>
                </a:cxn>
                <a:cxn ang="0">
                  <a:pos x="0" y="8"/>
                </a:cxn>
                <a:cxn ang="0">
                  <a:pos x="0" y="24"/>
                </a:cxn>
                <a:cxn ang="0">
                  <a:pos x="24" y="16"/>
                </a:cxn>
                <a:cxn ang="0">
                  <a:pos x="24" y="0"/>
                </a:cxn>
              </a:cxnLst>
              <a:rect l="0" t="0" r="r" b="b"/>
              <a:pathLst>
                <a:path w="24" h="24">
                  <a:moveTo>
                    <a:pt x="24" y="0"/>
                  </a:moveTo>
                  <a:lnTo>
                    <a:pt x="0" y="8"/>
                  </a:lnTo>
                  <a:lnTo>
                    <a:pt x="0"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8" name="Freeform 56"/>
            <p:cNvSpPr>
              <a:spLocks/>
            </p:cNvSpPr>
            <p:nvPr/>
          </p:nvSpPr>
          <p:spPr bwMode="auto">
            <a:xfrm>
              <a:off x="6642100" y="4929188"/>
              <a:ext cx="38100" cy="38100"/>
            </a:xfrm>
            <a:custGeom>
              <a:avLst/>
              <a:gdLst/>
              <a:ahLst/>
              <a:cxnLst>
                <a:cxn ang="0">
                  <a:pos x="8" y="24"/>
                </a:cxn>
                <a:cxn ang="0">
                  <a:pos x="16" y="24"/>
                </a:cxn>
                <a:cxn ang="0">
                  <a:pos x="24" y="16"/>
                </a:cxn>
                <a:cxn ang="0">
                  <a:pos x="24" y="8"/>
                </a:cxn>
                <a:cxn ang="0">
                  <a:pos x="16" y="0"/>
                </a:cxn>
                <a:cxn ang="0">
                  <a:pos x="8" y="8"/>
                </a:cxn>
                <a:cxn ang="0">
                  <a:pos x="0" y="16"/>
                </a:cxn>
                <a:cxn ang="0">
                  <a:pos x="0" y="24"/>
                </a:cxn>
                <a:cxn ang="0">
                  <a:pos x="8" y="24"/>
                </a:cxn>
              </a:cxnLst>
              <a:rect l="0" t="0" r="r" b="b"/>
              <a:pathLst>
                <a:path w="24" h="24">
                  <a:moveTo>
                    <a:pt x="8" y="24"/>
                  </a:moveTo>
                  <a:lnTo>
                    <a:pt x="16" y="24"/>
                  </a:lnTo>
                  <a:lnTo>
                    <a:pt x="24" y="16"/>
                  </a:lnTo>
                  <a:lnTo>
                    <a:pt x="24" y="8"/>
                  </a:lnTo>
                  <a:lnTo>
                    <a:pt x="16" y="0"/>
                  </a:lnTo>
                  <a:lnTo>
                    <a:pt x="8" y="8"/>
                  </a:lnTo>
                  <a:lnTo>
                    <a:pt x="0" y="16"/>
                  </a:lnTo>
                  <a:lnTo>
                    <a:pt x="0" y="24"/>
                  </a:lnTo>
                  <a:lnTo>
                    <a:pt x="8" y="2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9" name="Freeform 57"/>
            <p:cNvSpPr>
              <a:spLocks/>
            </p:cNvSpPr>
            <p:nvPr/>
          </p:nvSpPr>
          <p:spPr bwMode="auto">
            <a:xfrm>
              <a:off x="6604000" y="4954588"/>
              <a:ext cx="88900" cy="177800"/>
            </a:xfrm>
            <a:custGeom>
              <a:avLst/>
              <a:gdLst/>
              <a:ahLst/>
              <a:cxnLst>
                <a:cxn ang="0">
                  <a:pos x="24" y="16"/>
                </a:cxn>
                <a:cxn ang="0">
                  <a:pos x="48" y="8"/>
                </a:cxn>
                <a:cxn ang="0">
                  <a:pos x="56" y="8"/>
                </a:cxn>
                <a:cxn ang="0">
                  <a:pos x="56" y="8"/>
                </a:cxn>
                <a:cxn ang="0">
                  <a:pos x="16" y="88"/>
                </a:cxn>
                <a:cxn ang="0">
                  <a:pos x="8" y="112"/>
                </a:cxn>
                <a:cxn ang="0">
                  <a:pos x="8" y="88"/>
                </a:cxn>
                <a:cxn ang="0">
                  <a:pos x="0" y="0"/>
                </a:cxn>
                <a:cxn ang="0">
                  <a:pos x="0" y="0"/>
                </a:cxn>
                <a:cxn ang="0">
                  <a:pos x="8" y="0"/>
                </a:cxn>
                <a:cxn ang="0">
                  <a:pos x="8" y="0"/>
                </a:cxn>
                <a:cxn ang="0">
                  <a:pos x="16" y="88"/>
                </a:cxn>
                <a:cxn ang="0">
                  <a:pos x="8" y="88"/>
                </a:cxn>
                <a:cxn ang="0">
                  <a:pos x="8" y="88"/>
                </a:cxn>
                <a:cxn ang="0">
                  <a:pos x="48" y="8"/>
                </a:cxn>
                <a:cxn ang="0">
                  <a:pos x="56" y="8"/>
                </a:cxn>
                <a:cxn ang="0">
                  <a:pos x="56" y="16"/>
                </a:cxn>
                <a:cxn ang="0">
                  <a:pos x="32" y="24"/>
                </a:cxn>
                <a:cxn ang="0">
                  <a:pos x="24" y="16"/>
                </a:cxn>
              </a:cxnLst>
              <a:rect l="0" t="0" r="r" b="b"/>
              <a:pathLst>
                <a:path w="56" h="112">
                  <a:moveTo>
                    <a:pt x="24" y="16"/>
                  </a:moveTo>
                  <a:lnTo>
                    <a:pt x="48" y="8"/>
                  </a:lnTo>
                  <a:lnTo>
                    <a:pt x="56" y="8"/>
                  </a:lnTo>
                  <a:lnTo>
                    <a:pt x="56" y="8"/>
                  </a:lnTo>
                  <a:lnTo>
                    <a:pt x="16" y="88"/>
                  </a:lnTo>
                  <a:lnTo>
                    <a:pt x="8" y="112"/>
                  </a:lnTo>
                  <a:lnTo>
                    <a:pt x="8" y="88"/>
                  </a:lnTo>
                  <a:lnTo>
                    <a:pt x="0" y="0"/>
                  </a:lnTo>
                  <a:lnTo>
                    <a:pt x="0" y="0"/>
                  </a:lnTo>
                  <a:lnTo>
                    <a:pt x="8" y="0"/>
                  </a:lnTo>
                  <a:lnTo>
                    <a:pt x="8" y="0"/>
                  </a:lnTo>
                  <a:lnTo>
                    <a:pt x="16" y="88"/>
                  </a:lnTo>
                  <a:lnTo>
                    <a:pt x="8" y="88"/>
                  </a:lnTo>
                  <a:lnTo>
                    <a:pt x="8" y="88"/>
                  </a:lnTo>
                  <a:lnTo>
                    <a:pt x="48" y="8"/>
                  </a:lnTo>
                  <a:lnTo>
                    <a:pt x="56" y="8"/>
                  </a:lnTo>
                  <a:lnTo>
                    <a:pt x="56" y="16"/>
                  </a:lnTo>
                  <a:lnTo>
                    <a:pt x="32" y="24"/>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0" name="Freeform 58"/>
            <p:cNvSpPr>
              <a:spLocks/>
            </p:cNvSpPr>
            <p:nvPr/>
          </p:nvSpPr>
          <p:spPr bwMode="auto">
            <a:xfrm>
              <a:off x="6616700" y="4954588"/>
              <a:ext cx="38100" cy="38100"/>
            </a:xfrm>
            <a:custGeom>
              <a:avLst/>
              <a:gdLst/>
              <a:ahLst/>
              <a:cxnLst>
                <a:cxn ang="0">
                  <a:pos x="0" y="0"/>
                </a:cxn>
                <a:cxn ang="0">
                  <a:pos x="24" y="16"/>
                </a:cxn>
                <a:cxn ang="0">
                  <a:pos x="24" y="24"/>
                </a:cxn>
                <a:cxn ang="0">
                  <a:pos x="24" y="24"/>
                </a:cxn>
                <a:cxn ang="0">
                  <a:pos x="24" y="24"/>
                </a:cxn>
                <a:cxn ang="0">
                  <a:pos x="0" y="8"/>
                </a:cxn>
                <a:cxn ang="0">
                  <a:pos x="0" y="0"/>
                </a:cxn>
              </a:cxnLst>
              <a:rect l="0" t="0" r="r" b="b"/>
              <a:pathLst>
                <a:path w="24" h="24">
                  <a:moveTo>
                    <a:pt x="0" y="0"/>
                  </a:moveTo>
                  <a:lnTo>
                    <a:pt x="24" y="16"/>
                  </a:lnTo>
                  <a:lnTo>
                    <a:pt x="24" y="24"/>
                  </a:lnTo>
                  <a:lnTo>
                    <a:pt x="24" y="24"/>
                  </a:lnTo>
                  <a:lnTo>
                    <a:pt x="24" y="24"/>
                  </a:lnTo>
                  <a:lnTo>
                    <a:pt x="0"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1" name="Freeform 59"/>
            <p:cNvSpPr>
              <a:spLocks/>
            </p:cNvSpPr>
            <p:nvPr/>
          </p:nvSpPr>
          <p:spPr bwMode="auto">
            <a:xfrm>
              <a:off x="6616700" y="4954588"/>
              <a:ext cx="76200" cy="139700"/>
            </a:xfrm>
            <a:custGeom>
              <a:avLst/>
              <a:gdLst/>
              <a:ahLst/>
              <a:cxnLst>
                <a:cxn ang="0">
                  <a:pos x="24" y="16"/>
                </a:cxn>
                <a:cxn ang="0">
                  <a:pos x="48" y="8"/>
                </a:cxn>
                <a:cxn ang="0">
                  <a:pos x="8" y="88"/>
                </a:cxn>
                <a:cxn ang="0">
                  <a:pos x="0" y="0"/>
                </a:cxn>
                <a:cxn ang="0">
                  <a:pos x="24" y="16"/>
                </a:cxn>
              </a:cxnLst>
              <a:rect l="0" t="0" r="r" b="b"/>
              <a:pathLst>
                <a:path w="48" h="88">
                  <a:moveTo>
                    <a:pt x="24" y="16"/>
                  </a:moveTo>
                  <a:lnTo>
                    <a:pt x="48" y="8"/>
                  </a:lnTo>
                  <a:lnTo>
                    <a:pt x="8" y="88"/>
                  </a:lnTo>
                  <a:lnTo>
                    <a:pt x="0" y="0"/>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2" name="Freeform 60"/>
            <p:cNvSpPr>
              <a:spLocks/>
            </p:cNvSpPr>
            <p:nvPr/>
          </p:nvSpPr>
          <p:spPr bwMode="auto">
            <a:xfrm>
              <a:off x="6642100" y="4217988"/>
              <a:ext cx="215900" cy="749300"/>
            </a:xfrm>
            <a:custGeom>
              <a:avLst/>
              <a:gdLst/>
              <a:ahLst/>
              <a:cxnLst>
                <a:cxn ang="0">
                  <a:pos x="136" y="8"/>
                </a:cxn>
                <a:cxn ang="0">
                  <a:pos x="112" y="0"/>
                </a:cxn>
                <a:cxn ang="0">
                  <a:pos x="0" y="464"/>
                </a:cxn>
                <a:cxn ang="0">
                  <a:pos x="24" y="472"/>
                </a:cxn>
                <a:cxn ang="0">
                  <a:pos x="136" y="8"/>
                </a:cxn>
              </a:cxnLst>
              <a:rect l="0" t="0" r="r" b="b"/>
              <a:pathLst>
                <a:path w="136" h="472">
                  <a:moveTo>
                    <a:pt x="136" y="8"/>
                  </a:moveTo>
                  <a:lnTo>
                    <a:pt x="112" y="0"/>
                  </a:lnTo>
                  <a:lnTo>
                    <a:pt x="0" y="464"/>
                  </a:lnTo>
                  <a:lnTo>
                    <a:pt x="24" y="472"/>
                  </a:lnTo>
                  <a:lnTo>
                    <a:pt x="13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3" name="Rectangle 61"/>
            <p:cNvSpPr>
              <a:spLocks noChangeArrowheads="1"/>
            </p:cNvSpPr>
            <p:nvPr/>
          </p:nvSpPr>
          <p:spPr bwMode="auto">
            <a:xfrm>
              <a:off x="8418513" y="4421188"/>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4" name="Freeform 62"/>
            <p:cNvSpPr>
              <a:spLocks/>
            </p:cNvSpPr>
            <p:nvPr/>
          </p:nvSpPr>
          <p:spPr bwMode="auto">
            <a:xfrm>
              <a:off x="8405813" y="4408488"/>
              <a:ext cx="88900" cy="50800"/>
            </a:xfrm>
            <a:custGeom>
              <a:avLst/>
              <a:gdLst/>
              <a:ahLst/>
              <a:cxnLst>
                <a:cxn ang="0">
                  <a:pos x="16" y="16"/>
                </a:cxn>
                <a:cxn ang="0">
                  <a:pos x="8" y="8"/>
                </a:cxn>
                <a:cxn ang="0">
                  <a:pos x="8" y="0"/>
                </a:cxn>
                <a:cxn ang="0">
                  <a:pos x="8" y="0"/>
                </a:cxn>
                <a:cxn ang="0">
                  <a:pos x="56" y="8"/>
                </a:cxn>
                <a:cxn ang="0">
                  <a:pos x="56" y="16"/>
                </a:cxn>
                <a:cxn ang="0">
                  <a:pos x="56" y="16"/>
                </a:cxn>
                <a:cxn ang="0">
                  <a:pos x="8" y="32"/>
                </a:cxn>
                <a:cxn ang="0">
                  <a:pos x="0" y="32"/>
                </a:cxn>
                <a:cxn ang="0">
                  <a:pos x="8" y="24"/>
                </a:cxn>
                <a:cxn ang="0">
                  <a:pos x="8" y="24"/>
                </a:cxn>
                <a:cxn ang="0">
                  <a:pos x="56" y="8"/>
                </a:cxn>
                <a:cxn ang="0">
                  <a:pos x="56" y="8"/>
                </a:cxn>
                <a:cxn ang="0">
                  <a:pos x="56" y="16"/>
                </a:cxn>
                <a:cxn ang="0">
                  <a:pos x="8" y="8"/>
                </a:cxn>
                <a:cxn ang="0">
                  <a:pos x="8" y="0"/>
                </a:cxn>
                <a:cxn ang="0">
                  <a:pos x="16" y="0"/>
                </a:cxn>
                <a:cxn ang="0">
                  <a:pos x="24" y="8"/>
                </a:cxn>
                <a:cxn ang="0">
                  <a:pos x="16" y="16"/>
                </a:cxn>
              </a:cxnLst>
              <a:rect l="0" t="0" r="r" b="b"/>
              <a:pathLst>
                <a:path w="56" h="32">
                  <a:moveTo>
                    <a:pt x="16" y="16"/>
                  </a:moveTo>
                  <a:lnTo>
                    <a:pt x="8" y="8"/>
                  </a:lnTo>
                  <a:lnTo>
                    <a:pt x="8" y="0"/>
                  </a:lnTo>
                  <a:lnTo>
                    <a:pt x="8" y="0"/>
                  </a:lnTo>
                  <a:lnTo>
                    <a:pt x="56" y="8"/>
                  </a:lnTo>
                  <a:lnTo>
                    <a:pt x="56" y="16"/>
                  </a:lnTo>
                  <a:lnTo>
                    <a:pt x="56" y="16"/>
                  </a:lnTo>
                  <a:lnTo>
                    <a:pt x="8" y="32"/>
                  </a:lnTo>
                  <a:lnTo>
                    <a:pt x="0" y="32"/>
                  </a:lnTo>
                  <a:lnTo>
                    <a:pt x="8" y="24"/>
                  </a:lnTo>
                  <a:lnTo>
                    <a:pt x="8" y="24"/>
                  </a:lnTo>
                  <a:lnTo>
                    <a:pt x="56" y="8"/>
                  </a:lnTo>
                  <a:lnTo>
                    <a:pt x="56" y="8"/>
                  </a:lnTo>
                  <a:lnTo>
                    <a:pt x="56" y="16"/>
                  </a:lnTo>
                  <a:lnTo>
                    <a:pt x="8" y="8"/>
                  </a:lnTo>
                  <a:lnTo>
                    <a:pt x="8" y="0"/>
                  </a:lnTo>
                  <a:lnTo>
                    <a:pt x="16" y="0"/>
                  </a:lnTo>
                  <a:lnTo>
                    <a:pt x="24" y="8"/>
                  </a:lnTo>
                  <a:lnTo>
                    <a:pt x="16"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5" name="Freeform 63"/>
            <p:cNvSpPr>
              <a:spLocks/>
            </p:cNvSpPr>
            <p:nvPr/>
          </p:nvSpPr>
          <p:spPr bwMode="auto">
            <a:xfrm>
              <a:off x="8418513" y="4421188"/>
              <a:ext cx="25400" cy="25400"/>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6" name="Freeform 64"/>
            <p:cNvSpPr>
              <a:spLocks/>
            </p:cNvSpPr>
            <p:nvPr/>
          </p:nvSpPr>
          <p:spPr bwMode="auto">
            <a:xfrm>
              <a:off x="8418513" y="4408488"/>
              <a:ext cx="76200" cy="38100"/>
            </a:xfrm>
            <a:custGeom>
              <a:avLst/>
              <a:gdLst/>
              <a:ahLst/>
              <a:cxnLst>
                <a:cxn ang="0">
                  <a:pos x="8" y="8"/>
                </a:cxn>
                <a:cxn ang="0">
                  <a:pos x="0" y="0"/>
                </a:cxn>
                <a:cxn ang="0">
                  <a:pos x="48" y="8"/>
                </a:cxn>
                <a:cxn ang="0">
                  <a:pos x="0" y="24"/>
                </a:cxn>
                <a:cxn ang="0">
                  <a:pos x="8" y="8"/>
                </a:cxn>
              </a:cxnLst>
              <a:rect l="0" t="0" r="r" b="b"/>
              <a:pathLst>
                <a:path w="48" h="24">
                  <a:moveTo>
                    <a:pt x="8" y="8"/>
                  </a:moveTo>
                  <a:lnTo>
                    <a:pt x="0" y="0"/>
                  </a:lnTo>
                  <a:lnTo>
                    <a:pt x="48" y="8"/>
                  </a:lnTo>
                  <a:lnTo>
                    <a:pt x="0" y="24"/>
                  </a:lnTo>
                  <a:lnTo>
                    <a:pt x="8"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7" name="Rectangle 65"/>
            <p:cNvSpPr>
              <a:spLocks noChangeArrowheads="1"/>
            </p:cNvSpPr>
            <p:nvPr/>
          </p:nvSpPr>
          <p:spPr bwMode="auto">
            <a:xfrm>
              <a:off x="6692900" y="4421188"/>
              <a:ext cx="1725613"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8" name="Rectangle 66"/>
            <p:cNvSpPr>
              <a:spLocks noChangeArrowheads="1"/>
            </p:cNvSpPr>
            <p:nvPr/>
          </p:nvSpPr>
          <p:spPr bwMode="auto">
            <a:xfrm>
              <a:off x="6692900" y="2514600"/>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9" name="Freeform 67"/>
            <p:cNvSpPr>
              <a:spLocks/>
            </p:cNvSpPr>
            <p:nvPr/>
          </p:nvSpPr>
          <p:spPr bwMode="auto">
            <a:xfrm>
              <a:off x="6680200" y="2413000"/>
              <a:ext cx="50800" cy="101600"/>
            </a:xfrm>
            <a:custGeom>
              <a:avLst/>
              <a:gdLst/>
              <a:ahLst/>
              <a:cxnLst>
                <a:cxn ang="0">
                  <a:pos x="8" y="64"/>
                </a:cxn>
                <a:cxn ang="0">
                  <a:pos x="0" y="64"/>
                </a:cxn>
                <a:cxn ang="0">
                  <a:pos x="0" y="64"/>
                </a:cxn>
                <a:cxn ang="0">
                  <a:pos x="0" y="64"/>
                </a:cxn>
                <a:cxn ang="0">
                  <a:pos x="8" y="24"/>
                </a:cxn>
                <a:cxn ang="0">
                  <a:pos x="8" y="0"/>
                </a:cxn>
                <a:cxn ang="0">
                  <a:pos x="16" y="24"/>
                </a:cxn>
                <a:cxn ang="0">
                  <a:pos x="32" y="64"/>
                </a:cxn>
                <a:cxn ang="0">
                  <a:pos x="32" y="64"/>
                </a:cxn>
                <a:cxn ang="0">
                  <a:pos x="24" y="64"/>
                </a:cxn>
                <a:cxn ang="0">
                  <a:pos x="24" y="64"/>
                </a:cxn>
                <a:cxn ang="0">
                  <a:pos x="8" y="24"/>
                </a:cxn>
                <a:cxn ang="0">
                  <a:pos x="16" y="24"/>
                </a:cxn>
                <a:cxn ang="0">
                  <a:pos x="16" y="24"/>
                </a:cxn>
                <a:cxn ang="0">
                  <a:pos x="8" y="64"/>
                </a:cxn>
                <a:cxn ang="0">
                  <a:pos x="0" y="64"/>
                </a:cxn>
                <a:cxn ang="0">
                  <a:pos x="0" y="56"/>
                </a:cxn>
                <a:cxn ang="0">
                  <a:pos x="8" y="56"/>
                </a:cxn>
                <a:cxn ang="0">
                  <a:pos x="8" y="64"/>
                </a:cxn>
              </a:cxnLst>
              <a:rect l="0" t="0" r="r" b="b"/>
              <a:pathLst>
                <a:path w="32" h="64">
                  <a:moveTo>
                    <a:pt x="8" y="64"/>
                  </a:moveTo>
                  <a:lnTo>
                    <a:pt x="0" y="64"/>
                  </a:lnTo>
                  <a:lnTo>
                    <a:pt x="0" y="64"/>
                  </a:lnTo>
                  <a:lnTo>
                    <a:pt x="0" y="64"/>
                  </a:lnTo>
                  <a:lnTo>
                    <a:pt x="8" y="24"/>
                  </a:lnTo>
                  <a:lnTo>
                    <a:pt x="8" y="0"/>
                  </a:lnTo>
                  <a:lnTo>
                    <a:pt x="16" y="24"/>
                  </a:lnTo>
                  <a:lnTo>
                    <a:pt x="32" y="64"/>
                  </a:lnTo>
                  <a:lnTo>
                    <a:pt x="32" y="64"/>
                  </a:lnTo>
                  <a:lnTo>
                    <a:pt x="24" y="64"/>
                  </a:lnTo>
                  <a:lnTo>
                    <a:pt x="24" y="64"/>
                  </a:lnTo>
                  <a:lnTo>
                    <a:pt x="8" y="24"/>
                  </a:lnTo>
                  <a:lnTo>
                    <a:pt x="16" y="24"/>
                  </a:lnTo>
                  <a:lnTo>
                    <a:pt x="16" y="24"/>
                  </a:lnTo>
                  <a:lnTo>
                    <a:pt x="8" y="64"/>
                  </a:lnTo>
                  <a:lnTo>
                    <a:pt x="0" y="64"/>
                  </a:lnTo>
                  <a:lnTo>
                    <a:pt x="0" y="56"/>
                  </a:lnTo>
                  <a:lnTo>
                    <a:pt x="8" y="56"/>
                  </a:lnTo>
                  <a:lnTo>
                    <a:pt x="8"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0" name="Freeform 68"/>
            <p:cNvSpPr>
              <a:spLocks/>
            </p:cNvSpPr>
            <p:nvPr/>
          </p:nvSpPr>
          <p:spPr bwMode="auto">
            <a:xfrm>
              <a:off x="6692900" y="2501900"/>
              <a:ext cx="25400" cy="12700"/>
            </a:xfrm>
            <a:custGeom>
              <a:avLst/>
              <a:gdLst/>
              <a:ahLst/>
              <a:cxnLst>
                <a:cxn ang="0">
                  <a:pos x="16" y="8"/>
                </a:cxn>
                <a:cxn ang="0">
                  <a:pos x="0" y="8"/>
                </a:cxn>
                <a:cxn ang="0">
                  <a:pos x="0" y="0"/>
                </a:cxn>
                <a:cxn ang="0">
                  <a:pos x="0" y="0"/>
                </a:cxn>
                <a:cxn ang="0">
                  <a:pos x="0" y="0"/>
                </a:cxn>
                <a:cxn ang="0">
                  <a:pos x="16" y="0"/>
                </a:cxn>
                <a:cxn ang="0">
                  <a:pos x="16" y="8"/>
                </a:cxn>
              </a:cxnLst>
              <a:rect l="0" t="0" r="r" b="b"/>
              <a:pathLst>
                <a:path w="16" h="8">
                  <a:moveTo>
                    <a:pt x="16" y="8"/>
                  </a:moveTo>
                  <a:lnTo>
                    <a:pt x="0" y="8"/>
                  </a:lnTo>
                  <a:lnTo>
                    <a:pt x="0" y="0"/>
                  </a:lnTo>
                  <a:lnTo>
                    <a:pt x="0" y="0"/>
                  </a:lnTo>
                  <a:lnTo>
                    <a:pt x="0" y="0"/>
                  </a:lnTo>
                  <a:lnTo>
                    <a:pt x="16" y="0"/>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1" name="Freeform 69"/>
            <p:cNvSpPr>
              <a:spLocks/>
            </p:cNvSpPr>
            <p:nvPr/>
          </p:nvSpPr>
          <p:spPr bwMode="auto">
            <a:xfrm>
              <a:off x="6680200" y="2451100"/>
              <a:ext cx="38100" cy="63500"/>
            </a:xfrm>
            <a:custGeom>
              <a:avLst/>
              <a:gdLst/>
              <a:ahLst/>
              <a:cxnLst>
                <a:cxn ang="0">
                  <a:pos x="8" y="40"/>
                </a:cxn>
                <a:cxn ang="0">
                  <a:pos x="0" y="40"/>
                </a:cxn>
                <a:cxn ang="0">
                  <a:pos x="8" y="0"/>
                </a:cxn>
                <a:cxn ang="0">
                  <a:pos x="24" y="40"/>
                </a:cxn>
                <a:cxn ang="0">
                  <a:pos x="8" y="40"/>
                </a:cxn>
              </a:cxnLst>
              <a:rect l="0" t="0" r="r" b="b"/>
              <a:pathLst>
                <a:path w="24" h="40">
                  <a:moveTo>
                    <a:pt x="8" y="40"/>
                  </a:moveTo>
                  <a:lnTo>
                    <a:pt x="0" y="40"/>
                  </a:lnTo>
                  <a:lnTo>
                    <a:pt x="8" y="0"/>
                  </a:lnTo>
                  <a:lnTo>
                    <a:pt x="24" y="40"/>
                  </a:lnTo>
                  <a:lnTo>
                    <a:pt x="8" y="4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2" name="Rectangle 70"/>
            <p:cNvSpPr>
              <a:spLocks noChangeArrowheads="1"/>
            </p:cNvSpPr>
            <p:nvPr/>
          </p:nvSpPr>
          <p:spPr bwMode="auto">
            <a:xfrm>
              <a:off x="6692900" y="2527300"/>
              <a:ext cx="12700" cy="18938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63" name="Freeform 71"/>
            <p:cNvSpPr>
              <a:spLocks/>
            </p:cNvSpPr>
            <p:nvPr/>
          </p:nvSpPr>
          <p:spPr bwMode="auto">
            <a:xfrm>
              <a:off x="5892800" y="5170488"/>
              <a:ext cx="25400" cy="25400"/>
            </a:xfrm>
            <a:custGeom>
              <a:avLst/>
              <a:gdLst/>
              <a:ahLst/>
              <a:cxnLst>
                <a:cxn ang="0">
                  <a:pos x="16" y="8"/>
                </a:cxn>
                <a:cxn ang="0">
                  <a:pos x="8" y="0"/>
                </a:cxn>
                <a:cxn ang="0">
                  <a:pos x="0" y="8"/>
                </a:cxn>
                <a:cxn ang="0">
                  <a:pos x="8" y="16"/>
                </a:cxn>
                <a:cxn ang="0">
                  <a:pos x="16" y="8"/>
                </a:cxn>
              </a:cxnLst>
              <a:rect l="0" t="0" r="r" b="b"/>
              <a:pathLst>
                <a:path w="16" h="16">
                  <a:moveTo>
                    <a:pt x="16" y="8"/>
                  </a:moveTo>
                  <a:lnTo>
                    <a:pt x="8" y="0"/>
                  </a:lnTo>
                  <a:lnTo>
                    <a:pt x="0" y="8"/>
                  </a:lnTo>
                  <a:lnTo>
                    <a:pt x="8" y="16"/>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4" name="Freeform 72"/>
            <p:cNvSpPr>
              <a:spLocks/>
            </p:cNvSpPr>
            <p:nvPr/>
          </p:nvSpPr>
          <p:spPr bwMode="auto">
            <a:xfrm>
              <a:off x="5854700" y="5170488"/>
              <a:ext cx="76200" cy="63500"/>
            </a:xfrm>
            <a:custGeom>
              <a:avLst/>
              <a:gdLst/>
              <a:ahLst/>
              <a:cxnLst>
                <a:cxn ang="0">
                  <a:pos x="32" y="16"/>
                </a:cxn>
                <a:cxn ang="0">
                  <a:pos x="48" y="24"/>
                </a:cxn>
                <a:cxn ang="0">
                  <a:pos x="48" y="24"/>
                </a:cxn>
                <a:cxn ang="0">
                  <a:pos x="48" y="24"/>
                </a:cxn>
                <a:cxn ang="0">
                  <a:pos x="8" y="40"/>
                </a:cxn>
                <a:cxn ang="0">
                  <a:pos x="0" y="32"/>
                </a:cxn>
                <a:cxn ang="0">
                  <a:pos x="0" y="32"/>
                </a:cxn>
                <a:cxn ang="0">
                  <a:pos x="24" y="0"/>
                </a:cxn>
                <a:cxn ang="0">
                  <a:pos x="32" y="0"/>
                </a:cxn>
                <a:cxn ang="0">
                  <a:pos x="32" y="8"/>
                </a:cxn>
                <a:cxn ang="0">
                  <a:pos x="32" y="8"/>
                </a:cxn>
                <a:cxn ang="0">
                  <a:pos x="8" y="40"/>
                </a:cxn>
                <a:cxn ang="0">
                  <a:pos x="0" y="32"/>
                </a:cxn>
                <a:cxn ang="0">
                  <a:pos x="0" y="32"/>
                </a:cxn>
                <a:cxn ang="0">
                  <a:pos x="40" y="16"/>
                </a:cxn>
                <a:cxn ang="0">
                  <a:pos x="48" y="24"/>
                </a:cxn>
                <a:cxn ang="0">
                  <a:pos x="40" y="32"/>
                </a:cxn>
                <a:cxn ang="0">
                  <a:pos x="24" y="24"/>
                </a:cxn>
                <a:cxn ang="0">
                  <a:pos x="32" y="16"/>
                </a:cxn>
              </a:cxnLst>
              <a:rect l="0" t="0" r="r" b="b"/>
              <a:pathLst>
                <a:path w="48" h="40">
                  <a:moveTo>
                    <a:pt x="32" y="16"/>
                  </a:moveTo>
                  <a:lnTo>
                    <a:pt x="48" y="24"/>
                  </a:lnTo>
                  <a:lnTo>
                    <a:pt x="48" y="24"/>
                  </a:lnTo>
                  <a:lnTo>
                    <a:pt x="48" y="24"/>
                  </a:lnTo>
                  <a:lnTo>
                    <a:pt x="8" y="40"/>
                  </a:lnTo>
                  <a:lnTo>
                    <a:pt x="0" y="32"/>
                  </a:lnTo>
                  <a:lnTo>
                    <a:pt x="0" y="32"/>
                  </a:lnTo>
                  <a:lnTo>
                    <a:pt x="24" y="0"/>
                  </a:lnTo>
                  <a:lnTo>
                    <a:pt x="32" y="0"/>
                  </a:lnTo>
                  <a:lnTo>
                    <a:pt x="32" y="8"/>
                  </a:lnTo>
                  <a:lnTo>
                    <a:pt x="32" y="8"/>
                  </a:lnTo>
                  <a:lnTo>
                    <a:pt x="8" y="40"/>
                  </a:lnTo>
                  <a:lnTo>
                    <a:pt x="0" y="32"/>
                  </a:lnTo>
                  <a:lnTo>
                    <a:pt x="0" y="32"/>
                  </a:lnTo>
                  <a:lnTo>
                    <a:pt x="40" y="16"/>
                  </a:lnTo>
                  <a:lnTo>
                    <a:pt x="48" y="24"/>
                  </a:lnTo>
                  <a:lnTo>
                    <a:pt x="40" y="32"/>
                  </a:lnTo>
                  <a:lnTo>
                    <a:pt x="24" y="24"/>
                  </a:lnTo>
                  <a:lnTo>
                    <a:pt x="32"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5" name="Freeform 73"/>
            <p:cNvSpPr>
              <a:spLocks/>
            </p:cNvSpPr>
            <p:nvPr/>
          </p:nvSpPr>
          <p:spPr bwMode="auto">
            <a:xfrm>
              <a:off x="5892800" y="5183188"/>
              <a:ext cx="12700" cy="25400"/>
            </a:xfrm>
            <a:custGeom>
              <a:avLst/>
              <a:gdLst/>
              <a:ahLst/>
              <a:cxnLst>
                <a:cxn ang="0">
                  <a:pos x="8" y="0"/>
                </a:cxn>
                <a:cxn ang="0">
                  <a:pos x="8" y="8"/>
                </a:cxn>
                <a:cxn ang="0">
                  <a:pos x="0" y="16"/>
                </a:cxn>
                <a:cxn ang="0">
                  <a:pos x="0" y="8"/>
                </a:cxn>
                <a:cxn ang="0">
                  <a:pos x="0" y="8"/>
                </a:cxn>
                <a:cxn ang="0">
                  <a:pos x="0" y="0"/>
                </a:cxn>
                <a:cxn ang="0">
                  <a:pos x="8" y="0"/>
                </a:cxn>
              </a:cxnLst>
              <a:rect l="0" t="0" r="r" b="b"/>
              <a:pathLst>
                <a:path w="8" h="16">
                  <a:moveTo>
                    <a:pt x="8" y="0"/>
                  </a:moveTo>
                  <a:lnTo>
                    <a:pt x="8" y="8"/>
                  </a:lnTo>
                  <a:lnTo>
                    <a:pt x="0" y="16"/>
                  </a:lnTo>
                  <a:lnTo>
                    <a:pt x="0" y="8"/>
                  </a:lnTo>
                  <a:lnTo>
                    <a:pt x="0" y="8"/>
                  </a:lnTo>
                  <a:lnTo>
                    <a:pt x="0" y="0"/>
                  </a:lnTo>
                  <a:lnTo>
                    <a:pt x="8"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6" name="Freeform 74"/>
            <p:cNvSpPr>
              <a:spLocks/>
            </p:cNvSpPr>
            <p:nvPr/>
          </p:nvSpPr>
          <p:spPr bwMode="auto">
            <a:xfrm>
              <a:off x="5867400" y="5183188"/>
              <a:ext cx="63500" cy="50800"/>
            </a:xfrm>
            <a:custGeom>
              <a:avLst/>
              <a:gdLst/>
              <a:ahLst/>
              <a:cxnLst>
                <a:cxn ang="0">
                  <a:pos x="24" y="8"/>
                </a:cxn>
                <a:cxn ang="0">
                  <a:pos x="40" y="16"/>
                </a:cxn>
                <a:cxn ang="0">
                  <a:pos x="0" y="32"/>
                </a:cxn>
                <a:cxn ang="0">
                  <a:pos x="24" y="0"/>
                </a:cxn>
                <a:cxn ang="0">
                  <a:pos x="24" y="8"/>
                </a:cxn>
              </a:cxnLst>
              <a:rect l="0" t="0" r="r" b="b"/>
              <a:pathLst>
                <a:path w="40" h="32">
                  <a:moveTo>
                    <a:pt x="24" y="8"/>
                  </a:moveTo>
                  <a:lnTo>
                    <a:pt x="40" y="16"/>
                  </a:lnTo>
                  <a:lnTo>
                    <a:pt x="0" y="32"/>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7" name="Freeform 75"/>
            <p:cNvSpPr>
              <a:spLocks/>
            </p:cNvSpPr>
            <p:nvPr/>
          </p:nvSpPr>
          <p:spPr bwMode="auto">
            <a:xfrm>
              <a:off x="5918200" y="4421188"/>
              <a:ext cx="787400" cy="774700"/>
            </a:xfrm>
            <a:custGeom>
              <a:avLst/>
              <a:gdLst/>
              <a:ahLst/>
              <a:cxnLst>
                <a:cxn ang="0">
                  <a:pos x="496" y="8"/>
                </a:cxn>
                <a:cxn ang="0">
                  <a:pos x="488" y="0"/>
                </a:cxn>
                <a:cxn ang="0">
                  <a:pos x="0" y="480"/>
                </a:cxn>
                <a:cxn ang="0">
                  <a:pos x="8" y="488"/>
                </a:cxn>
                <a:cxn ang="0">
                  <a:pos x="496" y="8"/>
                </a:cxn>
              </a:cxnLst>
              <a:rect l="0" t="0" r="r" b="b"/>
              <a:pathLst>
                <a:path w="496" h="488">
                  <a:moveTo>
                    <a:pt x="496" y="8"/>
                  </a:moveTo>
                  <a:lnTo>
                    <a:pt x="488" y="0"/>
                  </a:lnTo>
                  <a:lnTo>
                    <a:pt x="0" y="480"/>
                  </a:lnTo>
                  <a:lnTo>
                    <a:pt x="8" y="488"/>
                  </a:lnTo>
                  <a:lnTo>
                    <a:pt x="49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8" name="Rectangle 76"/>
            <p:cNvSpPr>
              <a:spLocks noChangeArrowheads="1"/>
            </p:cNvSpPr>
            <p:nvPr/>
          </p:nvSpPr>
          <p:spPr bwMode="auto">
            <a:xfrm>
              <a:off x="7427913" y="3175000"/>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FF"/>
                  </a:solidFill>
                  <a:effectLst/>
                  <a:latin typeface="Arial"/>
                  <a:ea typeface="+mn-ea"/>
                  <a:cs typeface="+mn-cs"/>
                </a:rPr>
                <a:t>P2</a:t>
              </a:r>
              <a:endParaRPr kumimoji="0" lang="en-US" sz="2400" b="0" i="0" u="none" strike="noStrike" cap="none" normalizeH="0" baseline="0" dirty="0" smtClean="0">
                <a:ln>
                  <a:noFill/>
                </a:ln>
                <a:solidFill>
                  <a:schemeClr val="tx1"/>
                </a:solidFill>
                <a:effectLst/>
                <a:latin typeface="Arial" pitchFamily="34" charset="0"/>
              </a:endParaRPr>
            </a:p>
          </p:txBody>
        </p:sp>
        <p:sp>
          <p:nvSpPr>
            <p:cNvPr id="33869" name="Rectangle 77"/>
            <p:cNvSpPr>
              <a:spLocks noChangeArrowheads="1"/>
            </p:cNvSpPr>
            <p:nvPr/>
          </p:nvSpPr>
          <p:spPr bwMode="auto">
            <a:xfrm>
              <a:off x="6324600" y="2832100"/>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FF"/>
                  </a:solidFill>
                  <a:effectLst/>
                  <a:latin typeface="Arial"/>
                  <a:ea typeface="+mn-ea"/>
                  <a:cs typeface="+mn-cs"/>
                </a:rPr>
                <a:t>P3</a:t>
              </a:r>
              <a:endParaRPr kumimoji="0" lang="en-US" sz="2400" b="0" i="0" u="none" strike="noStrike" cap="none" normalizeH="0" baseline="0" smtClean="0">
                <a:ln>
                  <a:noFill/>
                </a:ln>
                <a:solidFill>
                  <a:schemeClr val="tx1"/>
                </a:solidFill>
                <a:effectLst/>
                <a:latin typeface="Arial" pitchFamily="34" charset="0"/>
              </a:endParaRPr>
            </a:p>
          </p:txBody>
        </p:sp>
        <p:sp>
          <p:nvSpPr>
            <p:cNvPr id="33870" name="Rectangle 78"/>
            <p:cNvSpPr>
              <a:spLocks noChangeArrowheads="1"/>
            </p:cNvSpPr>
            <p:nvPr/>
          </p:nvSpPr>
          <p:spPr bwMode="auto">
            <a:xfrm>
              <a:off x="6680200" y="5018088"/>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it-CH" sz="1800" b="0" i="0" u="none" strike="noStrike" cap="none" baseline="0">
                  <a:ln>
                    <a:noFill/>
                  </a:ln>
                  <a:solidFill>
                    <a:srgbClr val="0000FF"/>
                  </a:solidFill>
                  <a:effectLst/>
                  <a:latin typeface="Arial"/>
                  <a:ea typeface="+mn-ea"/>
                  <a:cs typeface="+mn-cs"/>
                </a:rPr>
                <a:t>P1</a:t>
              </a:r>
              <a:endParaRPr kumimoji="0" lang="en-US" sz="2400" b="0" i="0" u="none" strike="noStrike" cap="none" normalizeH="0" baseline="0" smtClean="0">
                <a:ln>
                  <a:noFill/>
                </a:ln>
                <a:solidFill>
                  <a:schemeClr val="tx1"/>
                </a:solidFill>
                <a:effectLst/>
                <a:latin typeface="Arial" pitchFamily="34" charset="0"/>
              </a:endParaRPr>
            </a:p>
          </p:txBody>
        </p:sp>
        <p:sp>
          <p:nvSpPr>
            <p:cNvPr id="33871" name="Freeform 79"/>
            <p:cNvSpPr>
              <a:spLocks/>
            </p:cNvSpPr>
            <p:nvPr/>
          </p:nvSpPr>
          <p:spPr bwMode="auto">
            <a:xfrm>
              <a:off x="6654800" y="4370388"/>
              <a:ext cx="88900" cy="88900"/>
            </a:xfrm>
            <a:custGeom>
              <a:avLst/>
              <a:gdLst/>
              <a:ahLst/>
              <a:cxnLst>
                <a:cxn ang="0">
                  <a:pos x="56" y="32"/>
                </a:cxn>
                <a:cxn ang="0">
                  <a:pos x="48" y="8"/>
                </a:cxn>
                <a:cxn ang="0">
                  <a:pos x="24" y="0"/>
                </a:cxn>
                <a:cxn ang="0">
                  <a:pos x="8" y="8"/>
                </a:cxn>
                <a:cxn ang="0">
                  <a:pos x="0" y="32"/>
                </a:cxn>
                <a:cxn ang="0">
                  <a:pos x="8" y="48"/>
                </a:cxn>
                <a:cxn ang="0">
                  <a:pos x="24" y="56"/>
                </a:cxn>
                <a:cxn ang="0">
                  <a:pos x="48" y="48"/>
                </a:cxn>
                <a:cxn ang="0">
                  <a:pos x="56" y="32"/>
                </a:cxn>
              </a:cxnLst>
              <a:rect l="0" t="0" r="r" b="b"/>
              <a:pathLst>
                <a:path w="56" h="56">
                  <a:moveTo>
                    <a:pt x="56" y="32"/>
                  </a:moveTo>
                  <a:lnTo>
                    <a:pt x="48" y="8"/>
                  </a:lnTo>
                  <a:lnTo>
                    <a:pt x="24" y="0"/>
                  </a:lnTo>
                  <a:lnTo>
                    <a:pt x="8" y="8"/>
                  </a:lnTo>
                  <a:lnTo>
                    <a:pt x="0" y="32"/>
                  </a:lnTo>
                  <a:lnTo>
                    <a:pt x="8" y="48"/>
                  </a:lnTo>
                  <a:lnTo>
                    <a:pt x="24" y="56"/>
                  </a:lnTo>
                  <a:lnTo>
                    <a:pt x="48" y="48"/>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72" name="Freeform 80"/>
            <p:cNvSpPr>
              <a:spLocks/>
            </p:cNvSpPr>
            <p:nvPr/>
          </p:nvSpPr>
          <p:spPr bwMode="auto">
            <a:xfrm>
              <a:off x="6654800" y="4370388"/>
              <a:ext cx="101600" cy="101600"/>
            </a:xfrm>
            <a:custGeom>
              <a:avLst/>
              <a:gdLst/>
              <a:ahLst/>
              <a:cxnLst>
                <a:cxn ang="0">
                  <a:pos x="56" y="32"/>
                </a:cxn>
                <a:cxn ang="0">
                  <a:pos x="48" y="8"/>
                </a:cxn>
                <a:cxn ang="0">
                  <a:pos x="48" y="16"/>
                </a:cxn>
                <a:cxn ang="0">
                  <a:pos x="48" y="16"/>
                </a:cxn>
                <a:cxn ang="0">
                  <a:pos x="24" y="8"/>
                </a:cxn>
                <a:cxn ang="0">
                  <a:pos x="24" y="8"/>
                </a:cxn>
                <a:cxn ang="0">
                  <a:pos x="24" y="8"/>
                </a:cxn>
                <a:cxn ang="0">
                  <a:pos x="8" y="16"/>
                </a:cxn>
                <a:cxn ang="0">
                  <a:pos x="16" y="8"/>
                </a:cxn>
                <a:cxn ang="0">
                  <a:pos x="16" y="8"/>
                </a:cxn>
                <a:cxn ang="0">
                  <a:pos x="8" y="32"/>
                </a:cxn>
                <a:cxn ang="0">
                  <a:pos x="8" y="32"/>
                </a:cxn>
                <a:cxn ang="0">
                  <a:pos x="8" y="32"/>
                </a:cxn>
                <a:cxn ang="0">
                  <a:pos x="16" y="48"/>
                </a:cxn>
                <a:cxn ang="0">
                  <a:pos x="8" y="48"/>
                </a:cxn>
                <a:cxn ang="0">
                  <a:pos x="8" y="48"/>
                </a:cxn>
                <a:cxn ang="0">
                  <a:pos x="24" y="56"/>
                </a:cxn>
                <a:cxn ang="0">
                  <a:pos x="24" y="56"/>
                </a:cxn>
                <a:cxn ang="0">
                  <a:pos x="24" y="56"/>
                </a:cxn>
                <a:cxn ang="0">
                  <a:pos x="48" y="48"/>
                </a:cxn>
                <a:cxn ang="0">
                  <a:pos x="48" y="48"/>
                </a:cxn>
                <a:cxn ang="0">
                  <a:pos x="48" y="48"/>
                </a:cxn>
                <a:cxn ang="0">
                  <a:pos x="56" y="32"/>
                </a:cxn>
                <a:cxn ang="0">
                  <a:pos x="56" y="32"/>
                </a:cxn>
                <a:cxn ang="0">
                  <a:pos x="64" y="32"/>
                </a:cxn>
                <a:cxn ang="0">
                  <a:pos x="64" y="32"/>
                </a:cxn>
                <a:cxn ang="0">
                  <a:pos x="56" y="48"/>
                </a:cxn>
                <a:cxn ang="0">
                  <a:pos x="56" y="48"/>
                </a:cxn>
                <a:cxn ang="0">
                  <a:pos x="48" y="56"/>
                </a:cxn>
                <a:cxn ang="0">
                  <a:pos x="24" y="64"/>
                </a:cxn>
                <a:cxn ang="0">
                  <a:pos x="24" y="64"/>
                </a:cxn>
                <a:cxn ang="0">
                  <a:pos x="24" y="64"/>
                </a:cxn>
                <a:cxn ang="0">
                  <a:pos x="8" y="56"/>
                </a:cxn>
                <a:cxn ang="0">
                  <a:pos x="8" y="56"/>
                </a:cxn>
                <a:cxn ang="0">
                  <a:pos x="8" y="48"/>
                </a:cxn>
                <a:cxn ang="0">
                  <a:pos x="0" y="32"/>
                </a:cxn>
                <a:cxn ang="0">
                  <a:pos x="0" y="32"/>
                </a:cxn>
                <a:cxn ang="0">
                  <a:pos x="0" y="32"/>
                </a:cxn>
                <a:cxn ang="0">
                  <a:pos x="8" y="8"/>
                </a:cxn>
                <a:cxn ang="0">
                  <a:pos x="8" y="8"/>
                </a:cxn>
                <a:cxn ang="0">
                  <a:pos x="8" y="8"/>
                </a:cxn>
                <a:cxn ang="0">
                  <a:pos x="24" y="0"/>
                </a:cxn>
                <a:cxn ang="0">
                  <a:pos x="24" y="0"/>
                </a:cxn>
                <a:cxn ang="0">
                  <a:pos x="24" y="0"/>
                </a:cxn>
                <a:cxn ang="0">
                  <a:pos x="48" y="8"/>
                </a:cxn>
                <a:cxn ang="0">
                  <a:pos x="48" y="8"/>
                </a:cxn>
                <a:cxn ang="0">
                  <a:pos x="56" y="8"/>
                </a:cxn>
                <a:cxn ang="0">
                  <a:pos x="64" y="32"/>
                </a:cxn>
                <a:cxn ang="0">
                  <a:pos x="56" y="32"/>
                </a:cxn>
              </a:cxnLst>
              <a:rect l="0" t="0" r="r" b="b"/>
              <a:pathLst>
                <a:path w="64" h="64">
                  <a:moveTo>
                    <a:pt x="56" y="32"/>
                  </a:moveTo>
                  <a:lnTo>
                    <a:pt x="48" y="8"/>
                  </a:lnTo>
                  <a:lnTo>
                    <a:pt x="48" y="16"/>
                  </a:lnTo>
                  <a:lnTo>
                    <a:pt x="48" y="16"/>
                  </a:lnTo>
                  <a:lnTo>
                    <a:pt x="24" y="8"/>
                  </a:lnTo>
                  <a:lnTo>
                    <a:pt x="24" y="8"/>
                  </a:lnTo>
                  <a:lnTo>
                    <a:pt x="24" y="8"/>
                  </a:lnTo>
                  <a:lnTo>
                    <a:pt x="8" y="16"/>
                  </a:lnTo>
                  <a:lnTo>
                    <a:pt x="16" y="8"/>
                  </a:lnTo>
                  <a:lnTo>
                    <a:pt x="16" y="8"/>
                  </a:lnTo>
                  <a:lnTo>
                    <a:pt x="8" y="32"/>
                  </a:lnTo>
                  <a:lnTo>
                    <a:pt x="8" y="32"/>
                  </a:lnTo>
                  <a:lnTo>
                    <a:pt x="8" y="32"/>
                  </a:lnTo>
                  <a:lnTo>
                    <a:pt x="16" y="48"/>
                  </a:lnTo>
                  <a:lnTo>
                    <a:pt x="8" y="48"/>
                  </a:lnTo>
                  <a:lnTo>
                    <a:pt x="8" y="48"/>
                  </a:lnTo>
                  <a:lnTo>
                    <a:pt x="24" y="56"/>
                  </a:lnTo>
                  <a:lnTo>
                    <a:pt x="24" y="56"/>
                  </a:lnTo>
                  <a:lnTo>
                    <a:pt x="24" y="56"/>
                  </a:lnTo>
                  <a:lnTo>
                    <a:pt x="48" y="48"/>
                  </a:lnTo>
                  <a:lnTo>
                    <a:pt x="48" y="48"/>
                  </a:lnTo>
                  <a:lnTo>
                    <a:pt x="48" y="48"/>
                  </a:lnTo>
                  <a:lnTo>
                    <a:pt x="56" y="32"/>
                  </a:lnTo>
                  <a:lnTo>
                    <a:pt x="56" y="32"/>
                  </a:lnTo>
                  <a:lnTo>
                    <a:pt x="64" y="32"/>
                  </a:lnTo>
                  <a:lnTo>
                    <a:pt x="64" y="32"/>
                  </a:lnTo>
                  <a:lnTo>
                    <a:pt x="56" y="48"/>
                  </a:lnTo>
                  <a:lnTo>
                    <a:pt x="56" y="48"/>
                  </a:lnTo>
                  <a:lnTo>
                    <a:pt x="48" y="56"/>
                  </a:lnTo>
                  <a:lnTo>
                    <a:pt x="24" y="64"/>
                  </a:lnTo>
                  <a:lnTo>
                    <a:pt x="24" y="64"/>
                  </a:lnTo>
                  <a:lnTo>
                    <a:pt x="24" y="64"/>
                  </a:lnTo>
                  <a:lnTo>
                    <a:pt x="8" y="56"/>
                  </a:lnTo>
                  <a:lnTo>
                    <a:pt x="8" y="56"/>
                  </a:lnTo>
                  <a:lnTo>
                    <a:pt x="8" y="48"/>
                  </a:lnTo>
                  <a:lnTo>
                    <a:pt x="0" y="32"/>
                  </a:lnTo>
                  <a:lnTo>
                    <a:pt x="0" y="32"/>
                  </a:lnTo>
                  <a:lnTo>
                    <a:pt x="0" y="32"/>
                  </a:lnTo>
                  <a:lnTo>
                    <a:pt x="8" y="8"/>
                  </a:lnTo>
                  <a:lnTo>
                    <a:pt x="8" y="8"/>
                  </a:lnTo>
                  <a:lnTo>
                    <a:pt x="8" y="8"/>
                  </a:lnTo>
                  <a:lnTo>
                    <a:pt x="24" y="0"/>
                  </a:lnTo>
                  <a:lnTo>
                    <a:pt x="24" y="0"/>
                  </a:lnTo>
                  <a:lnTo>
                    <a:pt x="24" y="0"/>
                  </a:lnTo>
                  <a:lnTo>
                    <a:pt x="48" y="8"/>
                  </a:lnTo>
                  <a:lnTo>
                    <a:pt x="48" y="8"/>
                  </a:lnTo>
                  <a:lnTo>
                    <a:pt x="56" y="8"/>
                  </a:lnTo>
                  <a:lnTo>
                    <a:pt x="64" y="32"/>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73" name="Freeform 81"/>
            <p:cNvSpPr>
              <a:spLocks/>
            </p:cNvSpPr>
            <p:nvPr/>
          </p:nvSpPr>
          <p:spPr bwMode="auto">
            <a:xfrm>
              <a:off x="6743700" y="4421188"/>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grpSp>
      <p:sp>
        <p:nvSpPr>
          <p:cNvPr id="33874" name="Rectangle 82"/>
          <p:cNvSpPr>
            <a:spLocks noChangeArrowheads="1"/>
          </p:cNvSpPr>
          <p:nvPr/>
        </p:nvSpPr>
        <p:spPr bwMode="auto">
          <a:xfrm>
            <a:off x="5638800" y="5348288"/>
            <a:ext cx="3276600" cy="861774"/>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en-US" sz="1400" b="1" i="0" u="none" strike="noStrike" cap="none" baseline="0">
                <a:ln>
                  <a:noFill/>
                </a:ln>
                <a:solidFill>
                  <a:srgbClr val="000000"/>
                </a:solidFill>
                <a:effectLst/>
                <a:latin typeface="Arial"/>
                <a:ea typeface="+mn-ea"/>
                <a:cs typeface="+mn-cs"/>
              </a:rPr>
              <a:t>Gli assi 1, 2 e 3 sono denominati direzioni principali e le sollecitazioni normali P1, P2 e P3 sono denominate sollecitazioni principali. </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Cos'è SolidWorks Simulation?</a:t>
            </a:r>
          </a:p>
        </p:txBody>
      </p:sp>
      <p:sp>
        <p:nvSpPr>
          <p:cNvPr id="16387" name="Rectangle 3"/>
          <p:cNvSpPr>
            <a:spLocks noGrp="1" noChangeArrowheads="1"/>
          </p:cNvSpPr>
          <p:nvPr>
            <p:ph idx="1"/>
          </p:nvPr>
        </p:nvSpPr>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è un'applicazione di analisi progettuale interamente integrata in SolidWorks.</a:t>
            </a:r>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SolidWorks simula l'uso delle tecniche di verifica dei prototipi in un ambiente d'uso reale, per consentire di rispondere a domande riguardanti la sicurezza, l'efficienza e il costo di produzione di un prodotto.</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è utilizzato da studenti, progettisti, analisti, ingegneri e altri professionisti per creare progetti sicuri, efficaci e attenti ai costi.</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871538" y="266700"/>
            <a:ext cx="7586662" cy="800100"/>
          </a:xfrm>
        </p:spPr>
        <p:txBody>
          <a:bodyPr/>
          <a:lstStyle/>
          <a:p>
            <a:pPr algn="l">
              <a:spcBef>
                <a:spcPct val="0"/>
              </a:spcBef>
              <a:spcAft>
                <a:spcPct val="0"/>
              </a:spcAft>
              <a:buNone/>
            </a:pPr>
            <a:r>
              <a:rPr lang="en-US" sz="3000" b="1" i="0">
                <a:solidFill>
                  <a:srgbClr val="4B575F"/>
                </a:solidFill>
                <a:latin typeface="Arial Narrow"/>
                <a:ea typeface="+mj-ea"/>
                <a:cs typeface="+mj-cs"/>
              </a:rPr>
              <a:t>Sollecitazione von Mises</a:t>
            </a:r>
          </a:p>
        </p:txBody>
      </p:sp>
      <p:sp>
        <p:nvSpPr>
          <p:cNvPr id="34819" name="Rectangle 3"/>
          <p:cNvSpPr>
            <a:spLocks noGrp="1" noChangeArrowheads="1"/>
          </p:cNvSpPr>
          <p:nvPr>
            <p:ph type="body" sz="half" idx="1"/>
          </p:nvPr>
        </p:nvSpPr>
        <p:spPr>
          <a:xfrm>
            <a:off x="381000" y="1143000"/>
            <a:ext cx="8675914" cy="2667000"/>
          </a:xfrm>
        </p:spPr>
        <p:txBody>
          <a:bodyPr rIns="0"/>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La sollecitazione von Mises è un numero positivo scalare che non ha una direzione. Descrive lo stato di sollecitazione in base a un solo numero.</a:t>
            </a:r>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Molti materiali cedono quando la sollecitazione von Mises supera un certo limite. </a:t>
            </a:r>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In termini di sollecitazione normale e di taglio, la sollecitazione von Mises è data da:</a:t>
            </a:r>
          </a:p>
        </p:txBody>
      </p:sp>
      <p:sp>
        <p:nvSpPr>
          <p:cNvPr id="34820" name="Text Box 4"/>
          <p:cNvSpPr txBox="1">
            <a:spLocks noChangeArrowheads="1"/>
          </p:cNvSpPr>
          <p:nvPr/>
        </p:nvSpPr>
        <p:spPr bwMode="auto">
          <a:xfrm>
            <a:off x="304800" y="5334000"/>
            <a:ext cx="8458200" cy="457200"/>
          </a:xfrm>
          <a:prstGeom prst="rect">
            <a:avLst/>
          </a:prstGeom>
          <a:noFill/>
          <a:ln w="9525">
            <a:noFill/>
            <a:miter lim="800000"/>
            <a:headEnd/>
            <a:tailEnd/>
          </a:ln>
        </p:spPr>
        <p:txBody>
          <a:bodyPr>
            <a:spAutoFit/>
          </a:bodyPr>
          <a:lstStyle/>
          <a:p>
            <a:pPr>
              <a:spcBef>
                <a:spcPct val="50000"/>
              </a:spcBef>
            </a:pPr>
            <a:endParaRPr lang="en-US"/>
          </a:p>
        </p:txBody>
      </p:sp>
      <p:pic>
        <p:nvPicPr>
          <p:cNvPr id="34821" name="Picture 5"/>
          <p:cNvPicPr>
            <a:picLocks noChangeAspect="1" noChangeArrowheads="1"/>
          </p:cNvPicPr>
          <p:nvPr/>
        </p:nvPicPr>
        <p:blipFill>
          <a:blip r:embed="rId2" cstate="print"/>
          <a:srcRect/>
          <a:stretch>
            <a:fillRect/>
          </a:stretch>
        </p:blipFill>
        <p:spPr bwMode="auto">
          <a:xfrm>
            <a:off x="685800" y="3702050"/>
            <a:ext cx="7924800" cy="869950"/>
          </a:xfrm>
          <a:prstGeom prst="rect">
            <a:avLst/>
          </a:prstGeom>
          <a:solidFill>
            <a:schemeClr val="accent1">
              <a:alpha val="78038"/>
            </a:schemeClr>
          </a:solidFill>
          <a:ln w="9525">
            <a:noFill/>
            <a:miter lim="800000"/>
            <a:headEnd/>
            <a:tailEnd/>
          </a:ln>
        </p:spPr>
      </p:pic>
      <p:sp>
        <p:nvSpPr>
          <p:cNvPr id="34822" name="Text Box 10"/>
          <p:cNvSpPr txBox="1">
            <a:spLocks noChangeArrowheads="1"/>
          </p:cNvSpPr>
          <p:nvPr/>
        </p:nvSpPr>
        <p:spPr bwMode="auto">
          <a:xfrm>
            <a:off x="457200" y="5334000"/>
            <a:ext cx="8001000" cy="457200"/>
          </a:xfrm>
          <a:prstGeom prst="rect">
            <a:avLst/>
          </a:prstGeom>
          <a:noFill/>
          <a:ln w="9525">
            <a:noFill/>
            <a:miter lim="800000"/>
            <a:headEnd/>
            <a:tailEnd/>
          </a:ln>
        </p:spPr>
        <p:txBody>
          <a:bodyPr>
            <a:spAutoFit/>
          </a:bodyPr>
          <a:lstStyle/>
          <a:p>
            <a:pPr>
              <a:spcBef>
                <a:spcPct val="50000"/>
              </a:spcBef>
            </a:pPr>
            <a:endParaRPr lang="en-US"/>
          </a:p>
        </p:txBody>
      </p:sp>
      <p:sp>
        <p:nvSpPr>
          <p:cNvPr id="22535" name="Text Box 11"/>
          <p:cNvSpPr txBox="1">
            <a:spLocks noChangeArrowheads="1"/>
          </p:cNvSpPr>
          <p:nvPr/>
        </p:nvSpPr>
        <p:spPr bwMode="auto">
          <a:xfrm>
            <a:off x="381000" y="4718050"/>
            <a:ext cx="8610600" cy="996950"/>
          </a:xfrm>
          <a:prstGeom prst="rect">
            <a:avLst/>
          </a:prstGeom>
          <a:noFill/>
          <a:ln>
            <a:noFill/>
          </a:ln>
          <a:extLst>
            <a:ext uri="{909E8E84-426E-40DD-AFC4-6F175D3DCCD1}"/>
            <a:ext uri="{91240B29-F687-4F45-9708-019B960494DF}"/>
          </a:extLst>
        </p:spPr>
        <p:txBody>
          <a:bodyPr wrap="square">
            <a:spAutoFit/>
          </a:bodyPr>
          <a:lstStyle/>
          <a:p>
            <a:pPr algn="l">
              <a:lnSpc>
                <a:spcPct val="95000"/>
              </a:lnSpc>
              <a:spcBef>
                <a:spcPct val="50000"/>
              </a:spcBef>
              <a:buFont typeface="Wingdings"/>
              <a:buChar char="§"/>
            </a:pPr>
            <a:r>
              <a:rPr lang="it-CH" sz="2400" b="0" i="0">
                <a:solidFill>
                  <a:schemeClr val="tx1"/>
                </a:solidFill>
                <a:latin typeface="Arial"/>
                <a:ea typeface="+mn-ea"/>
                <a:cs typeface="+mn-cs"/>
              </a:rPr>
              <a:t> </a:t>
            </a:r>
            <a:r>
              <a:rPr lang="it-CH" sz="2400" b="0" i="0">
                <a:solidFill>
                  <a:schemeClr val="tx1"/>
                </a:solidFill>
                <a:latin typeface="Arial Narrow"/>
                <a:ea typeface="+mn-ea"/>
                <a:cs typeface="+mn-cs"/>
              </a:rPr>
              <a:t>In termini di sollecitazioni principali, la sollecitazione von Mises è data da:</a:t>
            </a:r>
          </a:p>
          <a:p>
            <a:pPr algn="l">
              <a:spcBef>
                <a:spcPct val="50000"/>
              </a:spcBef>
              <a:buNone/>
            </a:pPr>
            <a:endParaRPr lang="en-US" dirty="0"/>
          </a:p>
        </p:txBody>
      </p:sp>
      <p:pic>
        <p:nvPicPr>
          <p:cNvPr id="34824" name="Picture 12"/>
          <p:cNvPicPr>
            <a:picLocks noChangeAspect="1" noChangeArrowheads="1"/>
          </p:cNvPicPr>
          <p:nvPr/>
        </p:nvPicPr>
        <p:blipFill>
          <a:blip r:embed="rId3" cstate="print"/>
          <a:srcRect/>
          <a:stretch>
            <a:fillRect/>
          </a:stretch>
        </p:blipFill>
        <p:spPr bwMode="auto">
          <a:xfrm>
            <a:off x="1768475" y="5308600"/>
            <a:ext cx="5376863" cy="711200"/>
          </a:xfrm>
          <a:prstGeom prst="rect">
            <a:avLst/>
          </a:prstGeom>
          <a:solidFill>
            <a:schemeClr val="accent1">
              <a:alpha val="79999"/>
            </a:schemeClr>
          </a:solidFill>
          <a:ln w="9525">
            <a:noFill/>
            <a:miter lim="800000"/>
            <a:headEnd/>
            <a:tailEnd/>
          </a:ln>
        </p:spPr>
      </p:pic>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95338" y="266700"/>
            <a:ext cx="7586662" cy="800100"/>
          </a:xfrm>
        </p:spPr>
        <p:txBody>
          <a:bodyPr/>
          <a:lstStyle/>
          <a:p>
            <a:pPr algn="l">
              <a:spcBef>
                <a:spcPct val="0"/>
              </a:spcBef>
              <a:spcAft>
                <a:spcPct val="0"/>
              </a:spcAft>
              <a:buNone/>
            </a:pPr>
            <a:r>
              <a:rPr lang="en-US" sz="3000" b="1" i="0">
                <a:solidFill>
                  <a:srgbClr val="4B575F"/>
                </a:solidFill>
                <a:latin typeface="Arial Narrow"/>
                <a:ea typeface="+mj-ea"/>
                <a:cs typeface="+mj-cs"/>
              </a:rPr>
              <a:t>Intensità della sollecitazione</a:t>
            </a:r>
          </a:p>
        </p:txBody>
      </p:sp>
      <p:sp>
        <p:nvSpPr>
          <p:cNvPr id="23555" name="Rectangle 8"/>
          <p:cNvSpPr>
            <a:spLocks noChangeArrowheads="1"/>
          </p:cNvSpPr>
          <p:nvPr/>
        </p:nvSpPr>
        <p:spPr bwMode="auto">
          <a:xfrm>
            <a:off x="304800" y="1371600"/>
            <a:ext cx="8229600" cy="10668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it-CH" sz="2400" b="0" i="0">
                <a:solidFill>
                  <a:schemeClr val="tx1"/>
                </a:solidFill>
                <a:latin typeface="Arial Narrow"/>
                <a:ea typeface="+mn-ea"/>
                <a:cs typeface="+mn-cs"/>
              </a:rPr>
              <a:t>L'intensità della sollecitazione (INT) viene definita come la differenza tra la sollecitazione principale maggiore e quella minore:</a:t>
            </a:r>
          </a:p>
        </p:txBody>
      </p:sp>
      <p:sp>
        <p:nvSpPr>
          <p:cNvPr id="23556" name="Rectangle 11"/>
          <p:cNvSpPr>
            <a:spLocks noChangeArrowheads="1"/>
          </p:cNvSpPr>
          <p:nvPr/>
        </p:nvSpPr>
        <p:spPr bwMode="auto">
          <a:xfrm>
            <a:off x="304800" y="3200400"/>
            <a:ext cx="7696200" cy="609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it-CH" sz="2400" b="0" i="0">
                <a:solidFill>
                  <a:schemeClr val="tx1"/>
                </a:solidFill>
                <a:latin typeface="Arial Narrow"/>
                <a:ea typeface="+mn-ea"/>
                <a:cs typeface="+mn-cs"/>
              </a:rPr>
              <a:t>L'intensità della sollecitazione è pari al doppio della massima sollecitazione di taglio.</a:t>
            </a:r>
          </a:p>
        </p:txBody>
      </p:sp>
      <p:sp>
        <p:nvSpPr>
          <p:cNvPr id="35845" name="Text Box 16"/>
          <p:cNvSpPr txBox="1">
            <a:spLocks noChangeArrowheads="1"/>
          </p:cNvSpPr>
          <p:nvPr/>
        </p:nvSpPr>
        <p:spPr bwMode="auto">
          <a:xfrm>
            <a:off x="3200400" y="2362200"/>
            <a:ext cx="1905000" cy="396875"/>
          </a:xfrm>
          <a:prstGeom prst="rect">
            <a:avLst/>
          </a:prstGeom>
          <a:solidFill>
            <a:schemeClr val="accent1">
              <a:alpha val="50195"/>
            </a:schemeClr>
          </a:solidFill>
          <a:ln w="9525">
            <a:noFill/>
            <a:miter lim="800000"/>
            <a:headEnd/>
            <a:tailEnd/>
          </a:ln>
        </p:spPr>
        <p:txBody>
          <a:bodyPr>
            <a:spAutoFit/>
          </a:bodyPr>
          <a:lstStyle/>
          <a:p>
            <a:pPr algn="ctr">
              <a:spcBef>
                <a:spcPct val="50000"/>
              </a:spcBef>
              <a:buNone/>
            </a:pPr>
            <a:r>
              <a:rPr lang="it-CH" sz="2000" b="0" i="0">
                <a:solidFill>
                  <a:schemeClr val="tx1"/>
                </a:solidFill>
                <a:latin typeface="Arial"/>
                <a:ea typeface="+mn-ea"/>
                <a:cs typeface="+mn-cs"/>
              </a:rPr>
              <a:t>INT = P1 – P3</a:t>
            </a:r>
            <a:endParaRPr lang="en-US" sz="2000"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Procedura di analisi</a:t>
            </a:r>
          </a:p>
        </p:txBody>
      </p:sp>
      <p:sp>
        <p:nvSpPr>
          <p:cNvPr id="36867" name="Rectangle 3"/>
          <p:cNvSpPr>
            <a:spLocks noGrp="1" noChangeArrowheads="1"/>
          </p:cNvSpPr>
          <p:nvPr>
            <p:ph idx="1"/>
          </p:nvPr>
        </p:nvSpPr>
        <p:spPr>
          <a:xfrm>
            <a:off x="900112" y="1797050"/>
            <a:ext cx="8015287" cy="4368800"/>
          </a:xfrm>
        </p:spPr>
        <p:txBody>
          <a:bodyPr/>
          <a:lstStyle/>
          <a:p>
            <a:pPr marL="533370" indent="-533370" algn="l">
              <a:spcBef>
                <a:spcPct val="20000"/>
              </a:spcBef>
              <a:spcAft>
                <a:spcPct val="0"/>
              </a:spcAft>
              <a:buClr>
                <a:srgbClr val="4B575F"/>
              </a:buClr>
              <a:buFontTx/>
              <a:buAutoNum type="arabicPeriod"/>
            </a:pPr>
            <a:r>
              <a:rPr lang="it-CH" sz="2400" b="0" i="0">
                <a:solidFill>
                  <a:srgbClr val="4B575F"/>
                </a:solidFill>
                <a:latin typeface="Arial Narrow"/>
                <a:ea typeface="+mn-ea"/>
                <a:cs typeface="+mn-cs"/>
              </a:rPr>
              <a:t>Creare uno studio per definire il tipo di analisi.</a:t>
            </a:r>
          </a:p>
          <a:p>
            <a:pPr marL="533370" indent="-533370" algn="l">
              <a:spcBef>
                <a:spcPct val="20000"/>
              </a:spcBef>
              <a:spcAft>
                <a:spcPct val="0"/>
              </a:spcAft>
              <a:buClr>
                <a:srgbClr val="4B575F"/>
              </a:buClr>
              <a:buFontTx/>
              <a:buAutoNum type="arabicPeriod"/>
            </a:pPr>
            <a:r>
              <a:rPr lang="it-CH" sz="2400" b="0" i="0">
                <a:solidFill>
                  <a:srgbClr val="4B575F"/>
                </a:solidFill>
                <a:latin typeface="Arial Narrow"/>
                <a:ea typeface="+mn-ea"/>
                <a:cs typeface="+mn-cs"/>
              </a:rPr>
              <a:t>Definire il materiale per ciascun componente.</a:t>
            </a:r>
          </a:p>
          <a:p>
            <a:pPr marL="533370" indent="-533370" algn="l">
              <a:spcBef>
                <a:spcPct val="20000"/>
              </a:spcBef>
              <a:spcAft>
                <a:spcPct val="0"/>
              </a:spcAft>
              <a:buClr>
                <a:srgbClr val="4B575F"/>
              </a:buClr>
              <a:buFontTx/>
              <a:buAutoNum type="arabicPeriod"/>
            </a:pPr>
            <a:r>
              <a:rPr lang="it-CH" sz="2400" b="0" i="0">
                <a:solidFill>
                  <a:srgbClr val="4B575F"/>
                </a:solidFill>
                <a:latin typeface="Arial Narrow"/>
                <a:ea typeface="+mn-ea"/>
                <a:cs typeface="+mn-cs"/>
              </a:rPr>
              <a:t>Applicare vincoli e carichi.</a:t>
            </a:r>
          </a:p>
          <a:p>
            <a:pPr marL="533370" indent="-533370" algn="l">
              <a:spcBef>
                <a:spcPct val="20000"/>
              </a:spcBef>
              <a:spcAft>
                <a:spcPct val="0"/>
              </a:spcAft>
              <a:buClr>
                <a:srgbClr val="4B575F"/>
              </a:buClr>
              <a:buFontTx/>
              <a:buAutoNum type="arabicPeriod"/>
            </a:pPr>
            <a:r>
              <a:rPr lang="it-CH" sz="2400" b="0" i="0">
                <a:solidFill>
                  <a:srgbClr val="4B575F"/>
                </a:solidFill>
                <a:latin typeface="Arial Narrow"/>
                <a:ea typeface="+mn-ea"/>
                <a:cs typeface="+mn-cs"/>
              </a:rPr>
              <a:t>Creare la mesh del modello. Questo è un passaggio automatico in cui il programma suddivide il modello in molti piccoli pezzi.</a:t>
            </a:r>
          </a:p>
          <a:p>
            <a:pPr marL="533370" indent="-533370" algn="l">
              <a:spcBef>
                <a:spcPct val="20000"/>
              </a:spcBef>
              <a:spcAft>
                <a:spcPct val="0"/>
              </a:spcAft>
              <a:buClr>
                <a:srgbClr val="4B575F"/>
              </a:buClr>
              <a:buFontTx/>
              <a:buAutoNum type="arabicPeriod"/>
            </a:pPr>
            <a:r>
              <a:rPr lang="it-CH" sz="2400" b="0" i="0">
                <a:solidFill>
                  <a:srgbClr val="4B575F"/>
                </a:solidFill>
                <a:latin typeface="Arial Narrow"/>
                <a:ea typeface="+mn-ea"/>
                <a:cs typeface="+mn-cs"/>
              </a:rPr>
              <a:t>Eseguire l'analisi.</a:t>
            </a:r>
          </a:p>
          <a:p>
            <a:pPr marL="533370" indent="-533370" algn="l">
              <a:spcBef>
                <a:spcPct val="20000"/>
              </a:spcBef>
              <a:spcAft>
                <a:spcPct val="0"/>
              </a:spcAft>
              <a:buClr>
                <a:srgbClr val="4B575F"/>
              </a:buClr>
              <a:buFontTx/>
              <a:buAutoNum type="arabicPeriod"/>
            </a:pPr>
            <a:r>
              <a:rPr lang="it-CH" sz="2400" b="0" i="0">
                <a:solidFill>
                  <a:srgbClr val="4B575F"/>
                </a:solidFill>
                <a:latin typeface="Arial Narrow"/>
                <a:ea typeface="+mn-ea"/>
                <a:cs typeface="+mn-cs"/>
              </a:rPr>
              <a:t>Visualizzare i risultati.</a:t>
            </a:r>
          </a:p>
          <a:p>
            <a:pPr marL="806409" lvl="1" indent="-4572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 passaggi 2, 3 e 4 possono essere eseguiti in qualsiasi ordine.</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Creazione di uno studio</a:t>
            </a:r>
          </a:p>
        </p:txBody>
      </p:sp>
      <p:sp>
        <p:nvSpPr>
          <p:cNvPr id="37891" name="Rectangle 3"/>
          <p:cNvSpPr>
            <a:spLocks noGrp="1" noChangeArrowheads="1"/>
          </p:cNvSpPr>
          <p:nvPr>
            <p:ph idx="1"/>
          </p:nvPr>
        </p:nvSpPr>
        <p:spPr>
          <a:xfrm>
            <a:off x="201613" y="1649413"/>
            <a:ext cx="5740400" cy="4157662"/>
          </a:xfrm>
        </p:spPr>
        <p:txBody>
          <a:bodyPr/>
          <a:lstStyle/>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Il primo passo per eseguire l'analisi in SolidWorks Simulation consiste nel creare uno studio.</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Uno studio simula un caso di prova o uno scenario condizionale. Definisce la finalità dell'analisi (tipo), materiali, vincoli e carichi. </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È possibile realizzare molti studi e visualizzarne i risultati in qualsiasi momento.</a:t>
            </a:r>
          </a:p>
        </p:txBody>
      </p:sp>
      <p:pic>
        <p:nvPicPr>
          <p:cNvPr id="37892" name="Picture 6"/>
          <p:cNvPicPr>
            <a:picLocks noChangeAspect="1" noChangeArrowheads="1"/>
          </p:cNvPicPr>
          <p:nvPr/>
        </p:nvPicPr>
        <p:blipFill>
          <a:blip r:embed="rId2" cstate="print"/>
          <a:srcRect/>
          <a:stretch>
            <a:fillRect/>
          </a:stretch>
        </p:blipFill>
        <p:spPr bwMode="auto">
          <a:xfrm>
            <a:off x="6172200" y="1524000"/>
            <a:ext cx="1838325" cy="4600575"/>
          </a:xfrm>
          <a:prstGeom prst="rect">
            <a:avLst/>
          </a:prstGeom>
          <a:noFill/>
          <a:ln w="9525">
            <a:noFill/>
            <a:miter lim="800000"/>
            <a:headEnd/>
            <a:tailEnd/>
          </a:ln>
        </p:spPr>
      </p:pic>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Definizione dei materiali</a:t>
            </a:r>
          </a:p>
        </p:txBody>
      </p:sp>
      <p:sp>
        <p:nvSpPr>
          <p:cNvPr id="38915" name="Rectangle 3"/>
          <p:cNvSpPr>
            <a:spLocks noGrp="1" noChangeArrowheads="1"/>
          </p:cNvSpPr>
          <p:nvPr>
            <p:ph idx="1"/>
          </p:nvPr>
        </p:nvSpPr>
        <p:spPr>
          <a:xfrm>
            <a:off x="228600" y="1828800"/>
            <a:ext cx="4495800" cy="2514600"/>
          </a:xfrm>
        </p:spPr>
        <p:txBody>
          <a:bodyPr/>
          <a:lstStyle/>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È possibile selezionare un materiale dalla libreria oppure definire le proprietà del materiale in modo manuale. </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È inoltre possibile aggiungere proprietà del materiale personali per creare librerie di materiali personalizzate.</a:t>
            </a:r>
          </a:p>
        </p:txBody>
      </p:sp>
      <p:pic>
        <p:nvPicPr>
          <p:cNvPr id="38916" name="Picture 4"/>
          <p:cNvPicPr>
            <a:picLocks noChangeAspect="1" noChangeArrowheads="1"/>
          </p:cNvPicPr>
          <p:nvPr/>
        </p:nvPicPr>
        <p:blipFill>
          <a:blip r:embed="rId2" cstate="print"/>
          <a:srcRect/>
          <a:stretch>
            <a:fillRect/>
          </a:stretch>
        </p:blipFill>
        <p:spPr bwMode="auto">
          <a:xfrm>
            <a:off x="4800600" y="1752600"/>
            <a:ext cx="3886200" cy="2989263"/>
          </a:xfrm>
          <a:prstGeom prst="rect">
            <a:avLst/>
          </a:prstGeom>
          <a:noFill/>
          <a:ln w="9525">
            <a:noFill/>
            <a:miter lim="800000"/>
            <a:headEnd/>
            <a:tailEnd/>
          </a:ln>
        </p:spPr>
      </p:pic>
      <p:sp>
        <p:nvSpPr>
          <p:cNvPr id="26629" name="Rectangle 5"/>
          <p:cNvSpPr>
            <a:spLocks noChangeArrowheads="1"/>
          </p:cNvSpPr>
          <p:nvPr/>
        </p:nvSpPr>
        <p:spPr bwMode="auto">
          <a:xfrm>
            <a:off x="228600" y="1219200"/>
            <a:ext cx="8610600" cy="533400"/>
          </a:xfrm>
          <a:prstGeom prst="rect">
            <a:avLst/>
          </a:prstGeom>
          <a:noFill/>
          <a:ln>
            <a:noFill/>
          </a:ln>
          <a:extLst>
            <a:ext uri="{909E8E84-426E-40DD-AFC4-6F175D3DCCD1}"/>
            <a:ext uri="{91240B29-F687-4F45-9708-019B960494DF}"/>
          </a:extLst>
        </p:spPr>
        <p:txBody>
          <a:bodyPr/>
          <a:lstStyle/>
          <a:p>
            <a:pPr marL="358775" indent="-358775" algn="l">
              <a:lnSpc>
                <a:spcPct val="95000"/>
              </a:lnSpc>
              <a:spcBef>
                <a:spcPct val="50000"/>
              </a:spcBef>
              <a:buFont typeface="Wingdings"/>
              <a:buChar char="§"/>
            </a:pPr>
            <a:r>
              <a:rPr lang="it-CH" sz="2400" b="0" i="0">
                <a:solidFill>
                  <a:schemeClr val="tx1"/>
                </a:solidFill>
                <a:latin typeface="Arial Narrow"/>
                <a:ea typeface="+mn-ea"/>
                <a:cs typeface="+mn-cs"/>
              </a:rPr>
              <a:t>I risultati dipendono dal materiale utilizzato per ciascun componente.</a:t>
            </a:r>
          </a:p>
        </p:txBody>
      </p:sp>
      <p:sp>
        <p:nvSpPr>
          <p:cNvPr id="26630" name="Rectangle 6"/>
          <p:cNvSpPr>
            <a:spLocks noChangeArrowheads="1"/>
          </p:cNvSpPr>
          <p:nvPr/>
        </p:nvSpPr>
        <p:spPr bwMode="auto">
          <a:xfrm>
            <a:off x="228600" y="5029200"/>
            <a:ext cx="8534400" cy="1295400"/>
          </a:xfrm>
          <a:prstGeom prst="rect">
            <a:avLst/>
          </a:prstGeom>
          <a:noFill/>
          <a:ln>
            <a:noFill/>
          </a:ln>
          <a:extLst>
            <a:ext uri="{909E8E84-426E-40DD-AFC4-6F175D3DCCD1}"/>
            <a:ext uri="{91240B29-F687-4F45-9708-019B960494DF}"/>
          </a:extLst>
        </p:spPr>
        <p:txBody>
          <a:bodyPr/>
          <a:lstStyle/>
          <a:p>
            <a:pPr marL="358775" indent="-358775" algn="l">
              <a:lnSpc>
                <a:spcPct val="85000"/>
              </a:lnSpc>
              <a:spcBef>
                <a:spcPct val="50000"/>
              </a:spcBef>
              <a:buFont typeface="Wingdings"/>
              <a:buChar char="§"/>
            </a:pPr>
            <a:r>
              <a:rPr lang="it-CH" sz="2400" b="0" i="0">
                <a:solidFill>
                  <a:schemeClr val="tx1"/>
                </a:solidFill>
                <a:latin typeface="Arial Narrow"/>
                <a:ea typeface="+mn-ea"/>
                <a:cs typeface="+mn-cs"/>
              </a:rPr>
              <a:t>I materiali possono essere isotropici o ortotropici. I materiali isotropici hanno le stesse proprietà in tutte le direzioni. I materiali ortotropici hanno proprietà diverse in direzioni diverse (come il legno).</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Definizione di vincoli e carichi</a:t>
            </a:r>
          </a:p>
        </p:txBody>
      </p:sp>
      <p:sp>
        <p:nvSpPr>
          <p:cNvPr id="39939" name="Rectangle 4"/>
          <p:cNvSpPr>
            <a:spLocks noGrp="1" noChangeArrowheads="1"/>
          </p:cNvSpPr>
          <p:nvPr>
            <p:ph idx="1"/>
          </p:nvPr>
        </p:nvSpPr>
        <p:spPr>
          <a:xfrm>
            <a:off x="304800" y="2209800"/>
            <a:ext cx="5334000" cy="2819400"/>
          </a:xfrm>
        </p:spPr>
        <p:txBody>
          <a:bodyPr/>
          <a:lstStyle/>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È necessario applicare i vincoli adeguati per evitare il moto del corpo rigido.</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it-CH" sz="2400" b="0" i="0" spc="-20">
                <a:solidFill>
                  <a:srgbClr val="4B575F"/>
                </a:solidFill>
                <a:latin typeface="Arial Narrow"/>
                <a:ea typeface="+mn-ea"/>
                <a:cs typeface="+mn-cs"/>
              </a:rPr>
              <a:t>I carichi includono forze, pressione, coppia, forza centrifuga e gravitazionale, spostamenti imposti diversi da zero e carichi termali. Sono inoltre disponibili opzioni speciali per le forze remote e di supporto.</a:t>
            </a:r>
          </a:p>
        </p:txBody>
      </p:sp>
      <p:sp>
        <p:nvSpPr>
          <p:cNvPr id="27652" name="Rectangle 8"/>
          <p:cNvSpPr>
            <a:spLocks noChangeArrowheads="1"/>
          </p:cNvSpPr>
          <p:nvPr/>
        </p:nvSpPr>
        <p:spPr bwMode="auto">
          <a:xfrm>
            <a:off x="304800" y="1066800"/>
            <a:ext cx="8763000" cy="12954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it-CH" sz="2400" b="0" i="0">
                <a:solidFill>
                  <a:schemeClr val="tx1"/>
                </a:solidFill>
                <a:latin typeface="Arial Narrow"/>
                <a:ea typeface="+mn-ea"/>
                <a:cs typeface="+mn-cs"/>
              </a:rPr>
              <a:t>I vincoli definiscono il modo in cui un modello è limitato. Un corpo non vincolato può muoversi in modo indefinito come un corpo rigido.</a:t>
            </a:r>
          </a:p>
        </p:txBody>
      </p:sp>
      <p:pic>
        <p:nvPicPr>
          <p:cNvPr id="39941" name="Picture 9"/>
          <p:cNvPicPr>
            <a:picLocks noChangeAspect="1" noChangeArrowheads="1"/>
          </p:cNvPicPr>
          <p:nvPr/>
        </p:nvPicPr>
        <p:blipFill>
          <a:blip r:embed="rId2" cstate="print"/>
          <a:srcRect/>
          <a:stretch>
            <a:fillRect/>
          </a:stretch>
        </p:blipFill>
        <p:spPr bwMode="auto">
          <a:xfrm>
            <a:off x="5715000" y="2286000"/>
            <a:ext cx="2447925" cy="3095625"/>
          </a:xfrm>
          <a:prstGeom prst="rect">
            <a:avLst/>
          </a:prstGeom>
          <a:noFill/>
          <a:ln w="9525">
            <a:noFill/>
            <a:miter lim="800000"/>
            <a:headEnd/>
            <a:tailEnd/>
          </a:ln>
        </p:spPr>
      </p:pic>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Creazione di mesh</a:t>
            </a:r>
          </a:p>
        </p:txBody>
      </p:sp>
      <p:sp>
        <p:nvSpPr>
          <p:cNvPr id="40963" name="Rectangle 4"/>
          <p:cNvSpPr>
            <a:spLocks noGrp="1" noChangeArrowheads="1"/>
          </p:cNvSpPr>
          <p:nvPr>
            <p:ph idx="1"/>
          </p:nvPr>
        </p:nvSpPr>
        <p:spPr>
          <a:xfrm>
            <a:off x="201613" y="1296988"/>
            <a:ext cx="6684962" cy="4862512"/>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La creazione di mesh suddivide il modello in diversi pezzi di piccole dimensioni che prendono il nome di elementi, per la simulazione matematica.</a:t>
            </a:r>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Elementi più piccoli offrono risultati più accurati ma richiedono un maggior numero di risorse del computer</a:t>
            </a:r>
            <a:r>
              <a:rPr lang="it-CH" sz="2400" i="0">
                <a:solidFill>
                  <a:srgbClr val="4B575F"/>
                </a:solidFill>
                <a:latin typeface="Arial Narrow"/>
                <a:ea typeface="+mn-ea"/>
                <a:cs typeface="+mn-cs"/>
              </a:rPr>
              <a:t>.</a:t>
            </a:r>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Il programma suggerisce una dimensione generale media degli elementi per la creazione delle mesh. Si tratta della lunghezza media del lato di un elemento.</a:t>
            </a:r>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Nelle regioni critiche (carichi concentrati, geometria irregolare) è possibile applicare il </a:t>
            </a:r>
            <a:r>
              <a:rPr lang="it-CH" sz="2400" b="0" i="0">
                <a:solidFill>
                  <a:srgbClr val="EF8B2B"/>
                </a:solidFill>
                <a:latin typeface="Arial Narrow"/>
                <a:ea typeface="+mn-ea"/>
                <a:cs typeface="+mn-cs"/>
              </a:rPr>
              <a:t>Controllo mesh</a:t>
            </a:r>
            <a:r>
              <a:rPr lang="it-CH" sz="2400" b="0" i="0">
                <a:solidFill>
                  <a:srgbClr val="315273"/>
                </a:solidFill>
                <a:latin typeface="Arial Narrow"/>
                <a:ea typeface="+mn-ea"/>
                <a:cs typeface="+mn-cs"/>
              </a:rPr>
              <a:t> </a:t>
            </a:r>
            <a:r>
              <a:rPr lang="it-CH" sz="2400" b="0" i="0">
                <a:solidFill>
                  <a:srgbClr val="4B575F"/>
                </a:solidFill>
                <a:latin typeface="Arial Narrow"/>
                <a:ea typeface="+mn-ea"/>
                <a:cs typeface="+mn-cs"/>
              </a:rPr>
              <a:t>per ridurre le dimensioni degli elementi e migliorare la precisione dei risultati.</a:t>
            </a:r>
          </a:p>
        </p:txBody>
      </p:sp>
      <p:pic>
        <p:nvPicPr>
          <p:cNvPr id="40964" name="Picture 7"/>
          <p:cNvPicPr>
            <a:picLocks noChangeAspect="1" noChangeArrowheads="1"/>
          </p:cNvPicPr>
          <p:nvPr/>
        </p:nvPicPr>
        <p:blipFill>
          <a:blip r:embed="rId2" cstate="print"/>
          <a:srcRect/>
          <a:stretch>
            <a:fillRect/>
          </a:stretch>
        </p:blipFill>
        <p:spPr bwMode="auto">
          <a:xfrm>
            <a:off x="6796088" y="4038600"/>
            <a:ext cx="2065337" cy="2133600"/>
          </a:xfrm>
          <a:prstGeom prst="rect">
            <a:avLst/>
          </a:prstGeom>
          <a:noFill/>
          <a:ln w="9525">
            <a:noFill/>
            <a:miter lim="800000"/>
            <a:headEnd/>
            <a:tailEnd/>
          </a:ln>
        </p:spPr>
      </p:pic>
      <p:pic>
        <p:nvPicPr>
          <p:cNvPr id="40965" name="Picture 8"/>
          <p:cNvPicPr>
            <a:picLocks noChangeAspect="1" noChangeArrowheads="1"/>
          </p:cNvPicPr>
          <p:nvPr/>
        </p:nvPicPr>
        <p:blipFill>
          <a:blip r:embed="rId3" cstate="print"/>
          <a:srcRect/>
          <a:stretch>
            <a:fillRect/>
          </a:stretch>
        </p:blipFill>
        <p:spPr bwMode="auto">
          <a:xfrm>
            <a:off x="6756400" y="1066800"/>
            <a:ext cx="2095500" cy="2876550"/>
          </a:xfrm>
          <a:prstGeom prst="rect">
            <a:avLst/>
          </a:prstGeom>
          <a:noFill/>
          <a:ln w="9525">
            <a:noFill/>
            <a:miter lim="800000"/>
            <a:headEnd/>
            <a:tailEnd/>
          </a:ln>
        </p:spPr>
      </p:pic>
      <p:sp>
        <p:nvSpPr>
          <p:cNvPr id="7" name="TextBox 6"/>
          <p:cNvSpPr txBox="1"/>
          <p:nvPr/>
        </p:nvSpPr>
        <p:spPr>
          <a:xfrm>
            <a:off x="6477000" y="5741194"/>
            <a:ext cx="1038225" cy="307777"/>
          </a:xfrm>
          <a:prstGeom prst="rect">
            <a:avLst/>
          </a:prstGeom>
          <a:solidFill>
            <a:schemeClr val="bg1"/>
          </a:solidFill>
        </p:spPr>
        <p:txBody>
          <a:bodyPr wrap="square" lIns="0" tIns="0" rIns="0" bIns="0" rtlCol="0">
            <a:spAutoFit/>
          </a:bodyPr>
          <a:lstStyle/>
          <a:p>
            <a:pPr algn="r">
              <a:buNone/>
            </a:pPr>
            <a:r>
              <a:rPr lang="it-CH" sz="1000" b="0" i="0">
                <a:solidFill>
                  <a:srgbClr val="000000"/>
                </a:solidFill>
                <a:latin typeface="Arial"/>
                <a:ea typeface="+mn-ea"/>
                <a:cs typeface="+mn-cs"/>
              </a:rPr>
              <a:t>Dimensione </a:t>
            </a:r>
            <a:r>
              <a:rPr lang="it-CH" sz="1000" b="0" i="0" smtClean="0">
                <a:solidFill>
                  <a:srgbClr val="000000"/>
                </a:solidFill>
                <a:latin typeface="Arial"/>
                <a:ea typeface="+mn-ea"/>
                <a:cs typeface="+mn-cs"/>
              </a:rPr>
              <a:t>generale media</a:t>
            </a:r>
            <a:endParaRPr lang="nl-NL" sz="1000" dirty="0">
              <a:solidFill>
                <a:schemeClr val="tx2"/>
              </a:solidFill>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Tipi di mesh</a:t>
            </a:r>
          </a:p>
        </p:txBody>
      </p:sp>
      <p:sp>
        <p:nvSpPr>
          <p:cNvPr id="41987" name="Rectangle 3"/>
          <p:cNvSpPr>
            <a:spLocks noGrp="1" noChangeArrowheads="1"/>
          </p:cNvSpPr>
          <p:nvPr>
            <p:ph idx="1"/>
          </p:nvPr>
        </p:nvSpPr>
        <p:spPr>
          <a:xfrm>
            <a:off x="304800" y="1600200"/>
            <a:ext cx="8773886" cy="4191000"/>
          </a:xfrm>
        </p:spPr>
        <p:txBody>
          <a:bodyPr rIns="0"/>
          <a:lstStyle/>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È possibile scegliere il tipo di mesh quando si crea uno studio. È possibile scegliere: Mesh di elementi solidi, Mesh di shell mediante superfici intermedie, Mesh di shell mediante superfici, Mesh mista e Mesh di beam.</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Utilizzare Mesh di elementi solidi per i modelli voluminosi.</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Utilizzare Mesh di shell mediante superfici intermedie per modelli semplici e sottili con uno spessore costante.</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Utilizzare Mesh di shell mediante superfici per creare shell con diversi spessori e materiali sulle facce selezionate.</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Utilizzare Mesh mista quando il modello contiene sia parti voluminose che parti sottili.</a:t>
            </a:r>
          </a:p>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Utilizzare Mesh di beam per modellare parti della struttura.</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Creazione di mesh</a:t>
            </a:r>
          </a:p>
        </p:txBody>
      </p:sp>
      <p:sp>
        <p:nvSpPr>
          <p:cNvPr id="43011" name="Rectangle 3"/>
          <p:cNvSpPr>
            <a:spLocks noGrp="1" noChangeArrowheads="1"/>
          </p:cNvSpPr>
          <p:nvPr>
            <p:ph idx="1"/>
          </p:nvPr>
        </p:nvSpPr>
        <p:spPr>
          <a:xfrm>
            <a:off x="304800" y="1600200"/>
            <a:ext cx="8382000" cy="2895600"/>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In base alle dimensioni dell'elemento, il programma posiziona i punti (nodi) sui margini e quindi riempie il volume con elementi tetraedrici 3D per le mesh di elementi solidi o elementi triangolari 2D per le mesh di shell.</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È necessario ricreare la mesh del modello dopo qualsiasi modifica alla geometria. Modifiche a materiali, vincoli e carichi non richiedono la di ricreare la mesh.</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Controllo della mesh</a:t>
            </a:r>
          </a:p>
        </p:txBody>
      </p:sp>
      <p:sp>
        <p:nvSpPr>
          <p:cNvPr id="44035" name="Rectangle 3"/>
          <p:cNvSpPr>
            <a:spLocks noGrp="1" noChangeArrowheads="1"/>
          </p:cNvSpPr>
          <p:nvPr>
            <p:ph idx="1"/>
          </p:nvPr>
        </p:nvSpPr>
        <p:spPr/>
        <p:txBody>
          <a:bodyPr/>
          <a:lstStyle/>
          <a:p>
            <a:pPr marL="342900" indent="-342900" algn="l">
              <a:spcBef>
                <a:spcPct val="20000"/>
              </a:spcBef>
              <a:spcAft>
                <a:spcPct val="0"/>
              </a:spcAft>
              <a:buNone/>
            </a:pPr>
            <a:r>
              <a:rPr lang="it-CH" sz="2400" b="0" i="0">
                <a:solidFill>
                  <a:srgbClr val="4B575F"/>
                </a:solidFill>
                <a:latin typeface="Arial Narrow"/>
                <a:ea typeface="+mn-ea"/>
                <a:cs typeface="+mn-cs"/>
              </a:rPr>
              <a:t>Esempi di controllo della mesh:</a:t>
            </a:r>
          </a:p>
          <a:p>
            <a:pPr marL="342900" indent="-342900" algn="l">
              <a:spcBef>
                <a:spcPct val="20000"/>
              </a:spcBef>
              <a:spcAft>
                <a:spcPct val="0"/>
              </a:spcAft>
              <a:buFont typeface="Wingdings"/>
              <a:buChar char="§"/>
            </a:pPr>
            <a:endParaRPr lang="en-US" dirty="0" smtClean="0"/>
          </a:p>
        </p:txBody>
      </p:sp>
      <p:pic>
        <p:nvPicPr>
          <p:cNvPr id="44036" name="Picture 8"/>
          <p:cNvPicPr>
            <a:picLocks noChangeAspect="1" noChangeArrowheads="1"/>
          </p:cNvPicPr>
          <p:nvPr/>
        </p:nvPicPr>
        <p:blipFill>
          <a:blip r:embed="rId2" cstate="print"/>
          <a:srcRect/>
          <a:stretch>
            <a:fillRect/>
          </a:stretch>
        </p:blipFill>
        <p:spPr bwMode="auto">
          <a:xfrm>
            <a:off x="609600" y="2286000"/>
            <a:ext cx="2362200" cy="2943225"/>
          </a:xfrm>
          <a:prstGeom prst="rect">
            <a:avLst/>
          </a:prstGeom>
          <a:noFill/>
          <a:ln w="9525">
            <a:noFill/>
            <a:miter lim="800000"/>
            <a:headEnd/>
            <a:tailEnd/>
          </a:ln>
        </p:spPr>
      </p:pic>
      <p:pic>
        <p:nvPicPr>
          <p:cNvPr id="44037" name="Picture 9"/>
          <p:cNvPicPr>
            <a:picLocks noChangeAspect="1" noChangeArrowheads="1"/>
          </p:cNvPicPr>
          <p:nvPr/>
        </p:nvPicPr>
        <p:blipFill>
          <a:blip r:embed="rId3" cstate="print"/>
          <a:srcRect/>
          <a:stretch>
            <a:fillRect/>
          </a:stretch>
        </p:blipFill>
        <p:spPr bwMode="auto">
          <a:xfrm>
            <a:off x="3124200" y="2286000"/>
            <a:ext cx="2438400" cy="2914650"/>
          </a:xfrm>
          <a:prstGeom prst="rect">
            <a:avLst/>
          </a:prstGeom>
          <a:noFill/>
          <a:ln w="9525">
            <a:noFill/>
            <a:miter lim="800000"/>
            <a:headEnd/>
            <a:tailEnd/>
          </a:ln>
        </p:spPr>
      </p:pic>
      <p:pic>
        <p:nvPicPr>
          <p:cNvPr id="44038" name="Picture 10"/>
          <p:cNvPicPr>
            <a:picLocks noChangeAspect="1" noChangeArrowheads="1"/>
          </p:cNvPicPr>
          <p:nvPr/>
        </p:nvPicPr>
        <p:blipFill>
          <a:blip r:embed="rId4" cstate="print"/>
          <a:srcRect/>
          <a:stretch>
            <a:fillRect/>
          </a:stretch>
        </p:blipFill>
        <p:spPr bwMode="auto">
          <a:xfrm>
            <a:off x="5715000" y="2286000"/>
            <a:ext cx="2524125" cy="2914650"/>
          </a:xfrm>
          <a:prstGeom prst="rect">
            <a:avLst/>
          </a:prstGeom>
          <a:noFill/>
          <a:ln w="9525">
            <a:noFill/>
            <a:miter lim="800000"/>
            <a:headEnd/>
            <a:tailEnd/>
          </a:ln>
        </p:spPr>
      </p:pic>
      <p:sp>
        <p:nvSpPr>
          <p:cNvPr id="7" name="TextBox 6"/>
          <p:cNvSpPr txBox="1"/>
          <p:nvPr/>
        </p:nvSpPr>
        <p:spPr>
          <a:xfrm>
            <a:off x="609600" y="2329542"/>
            <a:ext cx="2279904" cy="610507"/>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mn-ea"/>
                <a:cs typeface="+mn-cs"/>
              </a:rPr>
              <a:t>Controllo della mesh applicato ai bordi selezionati</a:t>
            </a:r>
            <a:endParaRPr lang="nl-NL" sz="1200" b="1" dirty="0">
              <a:solidFill>
                <a:srgbClr val="033E78"/>
              </a:solidFill>
            </a:endParaRPr>
          </a:p>
        </p:txBody>
      </p:sp>
      <p:sp>
        <p:nvSpPr>
          <p:cNvPr id="8" name="TextBox 7"/>
          <p:cNvSpPr txBox="1"/>
          <p:nvPr/>
        </p:nvSpPr>
        <p:spPr>
          <a:xfrm>
            <a:off x="3148013" y="2329542"/>
            <a:ext cx="2338388" cy="566057"/>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mn-ea"/>
                <a:cs typeface="+mn-cs"/>
              </a:rPr>
              <a:t>Controllo della mesh applicato a un vertice</a:t>
            </a:r>
            <a:endParaRPr lang="nl-NL" sz="1200" b="1" dirty="0">
              <a:solidFill>
                <a:srgbClr val="033E78"/>
              </a:solidFill>
            </a:endParaRPr>
          </a:p>
        </p:txBody>
      </p:sp>
      <p:sp>
        <p:nvSpPr>
          <p:cNvPr id="9" name="TextBox 8"/>
          <p:cNvSpPr txBox="1"/>
          <p:nvPr/>
        </p:nvSpPr>
        <p:spPr>
          <a:xfrm>
            <a:off x="5721350" y="2286000"/>
            <a:ext cx="2432050" cy="584200"/>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mn-ea"/>
                <a:cs typeface="+mn-cs"/>
              </a:rPr>
              <a:t>Controllo della mesh applicato alle facce selezionate</a:t>
            </a:r>
            <a:endParaRPr lang="nl-NL" sz="1200" b="1" dirty="0">
              <a:solidFill>
                <a:srgbClr val="033E78"/>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Ciclo di progettazione tradizionale</a:t>
            </a:r>
          </a:p>
        </p:txBody>
      </p:sp>
      <p:sp>
        <p:nvSpPr>
          <p:cNvPr id="17411" name="Rectangle 3"/>
          <p:cNvSpPr>
            <a:spLocks noGrp="1" noChangeArrowheads="1"/>
          </p:cNvSpPr>
          <p:nvPr>
            <p:ph idx="1"/>
          </p:nvPr>
        </p:nvSpPr>
        <p:spPr>
          <a:xfrm>
            <a:off x="304800" y="1371600"/>
            <a:ext cx="5410200" cy="5257800"/>
          </a:xfrm>
        </p:spPr>
        <p:txBody>
          <a:bodyPr/>
          <a:lstStyle/>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Utilizzare SolidWorks per creare il modello.</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Realizzare un prototipo.</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Esaminare il prototipo con diverse condizioni di carico. Nella maggior parte dei casi sarà necessario utilizzare una strumentazione adeguata.</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In base ai risultati, modificare il modello in SolidWorks, realizzare un nuovo prototipo e provarlo ancora, fino a raggiungere i risultati desiderati.</a:t>
            </a:r>
          </a:p>
        </p:txBody>
      </p:sp>
      <p:sp>
        <p:nvSpPr>
          <p:cNvPr id="17412" name="AutoShape 6"/>
          <p:cNvSpPr>
            <a:spLocks noChangeArrowheads="1"/>
          </p:cNvSpPr>
          <p:nvPr/>
        </p:nvSpPr>
        <p:spPr bwMode="auto">
          <a:xfrm>
            <a:off x="6057900" y="952500"/>
            <a:ext cx="1447800" cy="609600"/>
          </a:xfrm>
          <a:prstGeom prst="flowChartAlternateProcess">
            <a:avLst/>
          </a:prstGeom>
          <a:noFill/>
          <a:ln w="19050">
            <a:solidFill>
              <a:schemeClr val="tx1"/>
            </a:solidFill>
            <a:miter lim="800000"/>
            <a:headEnd/>
            <a:tailEnd/>
          </a:ln>
        </p:spPr>
        <p:txBody>
          <a:bodyPr wrap="none" anchor="ctr"/>
          <a:lstStyle/>
          <a:p>
            <a:pPr algn="ctr">
              <a:buNone/>
            </a:pPr>
            <a:r>
              <a:rPr lang="it-CH" sz="1800" b="0" i="0">
                <a:solidFill>
                  <a:schemeClr val="tx1"/>
                </a:solidFill>
                <a:latin typeface="Arial"/>
                <a:ea typeface="+mn-ea"/>
                <a:cs typeface="+mn-cs"/>
              </a:rPr>
              <a:t>SolidWorks</a:t>
            </a:r>
            <a:endParaRPr lang="en-US" sz="1800" dirty="0"/>
          </a:p>
        </p:txBody>
      </p:sp>
      <p:sp>
        <p:nvSpPr>
          <p:cNvPr id="17413" name="AutoShape 7"/>
          <p:cNvSpPr>
            <a:spLocks noChangeArrowheads="1"/>
          </p:cNvSpPr>
          <p:nvPr/>
        </p:nvSpPr>
        <p:spPr bwMode="auto">
          <a:xfrm>
            <a:off x="6057900" y="2019300"/>
            <a:ext cx="1447800" cy="533400"/>
          </a:xfrm>
          <a:prstGeom prst="flowChartAlternateProcess">
            <a:avLst/>
          </a:prstGeom>
          <a:noFill/>
          <a:ln w="19050">
            <a:solidFill>
              <a:schemeClr val="tx1"/>
            </a:solidFill>
            <a:miter lim="800000"/>
            <a:headEnd/>
            <a:tailEnd/>
          </a:ln>
        </p:spPr>
        <p:txBody>
          <a:bodyPr wrap="none" anchor="ctr"/>
          <a:lstStyle/>
          <a:p>
            <a:pPr algn="ctr">
              <a:buNone/>
            </a:pPr>
            <a:r>
              <a:rPr lang="it-CH" sz="1800" b="0" i="0">
                <a:solidFill>
                  <a:schemeClr val="tx1"/>
                </a:solidFill>
                <a:latin typeface="Arial"/>
                <a:ea typeface="+mn-ea"/>
                <a:cs typeface="+mn-cs"/>
              </a:rPr>
              <a:t>Prototipo</a:t>
            </a:r>
          </a:p>
        </p:txBody>
      </p:sp>
      <p:sp>
        <p:nvSpPr>
          <p:cNvPr id="17414" name="AutoShape 8"/>
          <p:cNvSpPr>
            <a:spLocks noChangeArrowheads="1"/>
          </p:cNvSpPr>
          <p:nvPr/>
        </p:nvSpPr>
        <p:spPr bwMode="auto">
          <a:xfrm>
            <a:off x="6286500" y="3086100"/>
            <a:ext cx="914400" cy="533400"/>
          </a:xfrm>
          <a:prstGeom prst="flowChartAlternateProcess">
            <a:avLst/>
          </a:prstGeom>
          <a:noFill/>
          <a:ln w="19050">
            <a:solidFill>
              <a:schemeClr val="tx1"/>
            </a:solidFill>
            <a:miter lim="800000"/>
            <a:headEnd/>
            <a:tailEnd/>
          </a:ln>
        </p:spPr>
        <p:txBody>
          <a:bodyPr wrap="none" anchor="ctr"/>
          <a:lstStyle/>
          <a:p>
            <a:pPr algn="ctr">
              <a:buNone/>
            </a:pPr>
            <a:r>
              <a:rPr lang="it-CH" sz="1800" b="0" i="0">
                <a:solidFill>
                  <a:schemeClr val="tx1"/>
                </a:solidFill>
                <a:latin typeface="Arial"/>
                <a:ea typeface="+mn-ea"/>
                <a:cs typeface="+mn-cs"/>
              </a:rPr>
              <a:t>Test</a:t>
            </a:r>
          </a:p>
        </p:txBody>
      </p:sp>
      <p:sp>
        <p:nvSpPr>
          <p:cNvPr id="17415" name="AutoShape 9"/>
          <p:cNvSpPr>
            <a:spLocks noChangeArrowheads="1"/>
          </p:cNvSpPr>
          <p:nvPr/>
        </p:nvSpPr>
        <p:spPr bwMode="auto">
          <a:xfrm>
            <a:off x="5867400" y="4076700"/>
            <a:ext cx="1752600" cy="1181100"/>
          </a:xfrm>
          <a:prstGeom prst="flowChartDecision">
            <a:avLst/>
          </a:prstGeom>
          <a:noFill/>
          <a:ln w="19050">
            <a:solidFill>
              <a:schemeClr val="tx1"/>
            </a:solidFill>
            <a:miter lim="800000"/>
            <a:headEnd/>
            <a:tailEnd/>
          </a:ln>
        </p:spPr>
        <p:txBody>
          <a:bodyPr wrap="none" anchor="ctr"/>
          <a:lstStyle/>
          <a:p>
            <a:pPr algn="ctr">
              <a:buNone/>
            </a:pPr>
            <a:r>
              <a:rPr lang="it-CH" sz="1500" b="0" i="0" smtClean="0">
                <a:solidFill>
                  <a:srgbClr val="FF3300"/>
                </a:solidFill>
                <a:latin typeface="Arial"/>
                <a:ea typeface="+mn-ea"/>
                <a:cs typeface="+mn-cs"/>
              </a:rPr>
              <a:t>Risultati</a:t>
            </a:r>
            <a:br>
              <a:rPr lang="it-CH" sz="1500" b="0" i="0" smtClean="0">
                <a:solidFill>
                  <a:srgbClr val="FF3300"/>
                </a:solidFill>
                <a:latin typeface="Arial"/>
                <a:ea typeface="+mn-ea"/>
                <a:cs typeface="+mn-cs"/>
              </a:rPr>
            </a:br>
            <a:r>
              <a:rPr lang="it-CH" sz="1500" b="0" i="0" smtClean="0">
                <a:solidFill>
                  <a:srgbClr val="FF3300"/>
                </a:solidFill>
                <a:latin typeface="Arial"/>
                <a:ea typeface="+mn-ea"/>
                <a:cs typeface="+mn-cs"/>
              </a:rPr>
              <a:t>soddisfacenti?</a:t>
            </a:r>
            <a:br>
              <a:rPr lang="it-CH" sz="1500" b="0" i="0" smtClean="0">
                <a:solidFill>
                  <a:srgbClr val="FF3300"/>
                </a:solidFill>
                <a:latin typeface="Arial"/>
                <a:ea typeface="+mn-ea"/>
                <a:cs typeface="+mn-cs"/>
              </a:rPr>
            </a:br>
            <a:endParaRPr lang="it-CH" sz="500" b="0" i="0">
              <a:solidFill>
                <a:srgbClr val="FF3300"/>
              </a:solidFill>
              <a:latin typeface="Arial"/>
              <a:ea typeface="+mn-ea"/>
              <a:cs typeface="+mn-cs"/>
            </a:endParaRPr>
          </a:p>
        </p:txBody>
      </p:sp>
      <p:sp>
        <p:nvSpPr>
          <p:cNvPr id="17416" name="Rectangle 10"/>
          <p:cNvSpPr>
            <a:spLocks noChangeArrowheads="1"/>
          </p:cNvSpPr>
          <p:nvPr/>
        </p:nvSpPr>
        <p:spPr bwMode="auto">
          <a:xfrm>
            <a:off x="5638800" y="5600700"/>
            <a:ext cx="2209800" cy="533400"/>
          </a:xfrm>
          <a:prstGeom prst="rect">
            <a:avLst/>
          </a:prstGeom>
          <a:solidFill>
            <a:srgbClr val="00FF00"/>
          </a:solidFill>
          <a:ln w="19050">
            <a:solidFill>
              <a:srgbClr val="00FF00"/>
            </a:solidFill>
            <a:miter lim="800000"/>
            <a:headEnd/>
            <a:tailEnd/>
          </a:ln>
        </p:spPr>
        <p:txBody>
          <a:bodyPr wrap="none" anchor="ctr"/>
          <a:lstStyle/>
          <a:p>
            <a:pPr algn="ctr">
              <a:buNone/>
            </a:pPr>
            <a:r>
              <a:rPr lang="it-CH" sz="1800" b="0" i="0">
                <a:solidFill>
                  <a:srgbClr val="003300"/>
                </a:solidFill>
                <a:latin typeface="Arial"/>
                <a:ea typeface="+mn-ea"/>
                <a:cs typeface="+mn-cs"/>
              </a:rPr>
              <a:t>Produzione di massa</a:t>
            </a:r>
          </a:p>
        </p:txBody>
      </p:sp>
      <p:sp>
        <p:nvSpPr>
          <p:cNvPr id="17417" name="Line 11"/>
          <p:cNvSpPr>
            <a:spLocks noChangeShapeType="1"/>
          </p:cNvSpPr>
          <p:nvPr/>
        </p:nvSpPr>
        <p:spPr bwMode="auto">
          <a:xfrm>
            <a:off x="6743700" y="1562100"/>
            <a:ext cx="0" cy="457200"/>
          </a:xfrm>
          <a:prstGeom prst="line">
            <a:avLst/>
          </a:prstGeom>
          <a:noFill/>
          <a:ln w="19050">
            <a:solidFill>
              <a:schemeClr val="tx1"/>
            </a:solidFill>
            <a:round/>
            <a:headEnd/>
            <a:tailEnd type="triangle" w="lg" len="med"/>
          </a:ln>
        </p:spPr>
        <p:txBody>
          <a:bodyPr/>
          <a:lstStyle/>
          <a:p>
            <a:endParaRPr lang="nl-NL"/>
          </a:p>
        </p:txBody>
      </p:sp>
      <p:sp>
        <p:nvSpPr>
          <p:cNvPr id="17418" name="Line 12"/>
          <p:cNvSpPr>
            <a:spLocks noChangeShapeType="1"/>
          </p:cNvSpPr>
          <p:nvPr/>
        </p:nvSpPr>
        <p:spPr bwMode="auto">
          <a:xfrm>
            <a:off x="6743700" y="2552700"/>
            <a:ext cx="0" cy="533400"/>
          </a:xfrm>
          <a:prstGeom prst="line">
            <a:avLst/>
          </a:prstGeom>
          <a:noFill/>
          <a:ln w="19050">
            <a:solidFill>
              <a:schemeClr val="tx1"/>
            </a:solidFill>
            <a:round/>
            <a:headEnd/>
            <a:tailEnd type="triangle" w="lg" len="med"/>
          </a:ln>
        </p:spPr>
        <p:txBody>
          <a:bodyPr/>
          <a:lstStyle/>
          <a:p>
            <a:endParaRPr lang="nl-NL"/>
          </a:p>
        </p:txBody>
      </p:sp>
      <p:sp>
        <p:nvSpPr>
          <p:cNvPr id="17419" name="Line 13"/>
          <p:cNvSpPr>
            <a:spLocks noChangeShapeType="1"/>
          </p:cNvSpPr>
          <p:nvPr/>
        </p:nvSpPr>
        <p:spPr bwMode="auto">
          <a:xfrm>
            <a:off x="6743700" y="3619500"/>
            <a:ext cx="0" cy="457200"/>
          </a:xfrm>
          <a:prstGeom prst="line">
            <a:avLst/>
          </a:prstGeom>
          <a:noFill/>
          <a:ln w="19050">
            <a:solidFill>
              <a:schemeClr val="tx1"/>
            </a:solidFill>
            <a:round/>
            <a:headEnd/>
            <a:tailEnd type="triangle" w="lg" len="med"/>
          </a:ln>
        </p:spPr>
        <p:txBody>
          <a:bodyPr/>
          <a:lstStyle/>
          <a:p>
            <a:endParaRPr lang="nl-NL"/>
          </a:p>
        </p:txBody>
      </p:sp>
      <p:sp>
        <p:nvSpPr>
          <p:cNvPr id="17420" name="Line 14"/>
          <p:cNvSpPr>
            <a:spLocks noChangeShapeType="1"/>
          </p:cNvSpPr>
          <p:nvPr/>
        </p:nvSpPr>
        <p:spPr bwMode="auto">
          <a:xfrm>
            <a:off x="6743700" y="5257800"/>
            <a:ext cx="0" cy="342900"/>
          </a:xfrm>
          <a:prstGeom prst="line">
            <a:avLst/>
          </a:prstGeom>
          <a:noFill/>
          <a:ln w="19050">
            <a:solidFill>
              <a:schemeClr val="tx1"/>
            </a:solidFill>
            <a:round/>
            <a:headEnd/>
            <a:tailEnd type="triangle" w="lg" len="med"/>
          </a:ln>
        </p:spPr>
        <p:txBody>
          <a:bodyPr/>
          <a:lstStyle/>
          <a:p>
            <a:endParaRPr lang="nl-NL"/>
          </a:p>
        </p:txBody>
      </p:sp>
      <p:sp>
        <p:nvSpPr>
          <p:cNvPr id="17421" name="Line 15"/>
          <p:cNvSpPr>
            <a:spLocks noChangeShapeType="1"/>
          </p:cNvSpPr>
          <p:nvPr/>
        </p:nvSpPr>
        <p:spPr bwMode="auto">
          <a:xfrm>
            <a:off x="7619999" y="4668487"/>
            <a:ext cx="812965" cy="0"/>
          </a:xfrm>
          <a:prstGeom prst="line">
            <a:avLst/>
          </a:prstGeom>
          <a:noFill/>
          <a:ln w="19050">
            <a:solidFill>
              <a:schemeClr val="tx1"/>
            </a:solidFill>
            <a:round/>
            <a:headEnd/>
            <a:tailEnd type="triangle" w="lg" len="med"/>
          </a:ln>
        </p:spPr>
        <p:txBody>
          <a:bodyPr/>
          <a:lstStyle/>
          <a:p>
            <a:endParaRPr lang="nl-NL"/>
          </a:p>
        </p:txBody>
      </p:sp>
      <p:sp>
        <p:nvSpPr>
          <p:cNvPr id="17422" name="Line 16"/>
          <p:cNvSpPr>
            <a:spLocks noChangeShapeType="1"/>
          </p:cNvSpPr>
          <p:nvPr/>
        </p:nvSpPr>
        <p:spPr bwMode="auto">
          <a:xfrm flipV="1">
            <a:off x="8420100" y="1257300"/>
            <a:ext cx="0" cy="3421578"/>
          </a:xfrm>
          <a:prstGeom prst="line">
            <a:avLst/>
          </a:prstGeom>
          <a:noFill/>
          <a:ln w="19050">
            <a:solidFill>
              <a:schemeClr val="tx1"/>
            </a:solidFill>
            <a:round/>
            <a:headEnd/>
            <a:tailEnd type="triangle" w="lg" len="med"/>
          </a:ln>
        </p:spPr>
        <p:txBody>
          <a:bodyPr/>
          <a:lstStyle/>
          <a:p>
            <a:endParaRPr lang="nl-NL"/>
          </a:p>
        </p:txBody>
      </p:sp>
      <p:sp>
        <p:nvSpPr>
          <p:cNvPr id="17423" name="Line 17"/>
          <p:cNvSpPr>
            <a:spLocks noChangeShapeType="1"/>
          </p:cNvSpPr>
          <p:nvPr/>
        </p:nvSpPr>
        <p:spPr bwMode="auto">
          <a:xfrm flipH="1">
            <a:off x="7505700" y="1257300"/>
            <a:ext cx="914400" cy="0"/>
          </a:xfrm>
          <a:prstGeom prst="line">
            <a:avLst/>
          </a:prstGeom>
          <a:noFill/>
          <a:ln w="19050">
            <a:solidFill>
              <a:schemeClr val="tx1"/>
            </a:solidFill>
            <a:round/>
            <a:headEnd/>
            <a:tailEnd type="triangle" w="lg" len="med"/>
          </a:ln>
        </p:spPr>
        <p:txBody>
          <a:bodyPr/>
          <a:lstStyle/>
          <a:p>
            <a:endParaRPr lang="nl-NL"/>
          </a:p>
        </p:txBody>
      </p:sp>
      <p:sp>
        <p:nvSpPr>
          <p:cNvPr id="17424" name="Text Box 18"/>
          <p:cNvSpPr txBox="1">
            <a:spLocks noChangeArrowheads="1"/>
          </p:cNvSpPr>
          <p:nvPr/>
        </p:nvSpPr>
        <p:spPr bwMode="auto">
          <a:xfrm>
            <a:off x="7658100" y="4229100"/>
            <a:ext cx="476250" cy="366713"/>
          </a:xfrm>
          <a:prstGeom prst="rect">
            <a:avLst/>
          </a:prstGeom>
          <a:noFill/>
          <a:ln w="9525">
            <a:noFill/>
            <a:miter lim="800000"/>
            <a:headEnd/>
            <a:tailEnd/>
          </a:ln>
        </p:spPr>
        <p:txBody>
          <a:bodyPr wrap="none">
            <a:spAutoFit/>
          </a:bodyPr>
          <a:lstStyle/>
          <a:p>
            <a:pPr algn="l">
              <a:buNone/>
            </a:pPr>
            <a:r>
              <a:rPr lang="it-CH" sz="1800" b="0" i="0">
                <a:solidFill>
                  <a:srgbClr val="FF3300"/>
                </a:solidFill>
                <a:latin typeface="Arial"/>
                <a:ea typeface="+mn-ea"/>
                <a:cs typeface="+mn-cs"/>
              </a:rPr>
              <a:t>No</a:t>
            </a:r>
          </a:p>
        </p:txBody>
      </p:sp>
      <p:sp>
        <p:nvSpPr>
          <p:cNvPr id="17425" name="Text Box 19"/>
          <p:cNvSpPr txBox="1">
            <a:spLocks noChangeArrowheads="1"/>
          </p:cNvSpPr>
          <p:nvPr/>
        </p:nvSpPr>
        <p:spPr bwMode="auto">
          <a:xfrm>
            <a:off x="6819900" y="5143500"/>
            <a:ext cx="577850" cy="366713"/>
          </a:xfrm>
          <a:prstGeom prst="rect">
            <a:avLst/>
          </a:prstGeom>
          <a:noFill/>
          <a:ln w="9525">
            <a:noFill/>
            <a:miter lim="800000"/>
            <a:headEnd/>
            <a:tailEnd/>
          </a:ln>
        </p:spPr>
        <p:txBody>
          <a:bodyPr wrap="none">
            <a:spAutoFit/>
          </a:bodyPr>
          <a:lstStyle/>
          <a:p>
            <a:pPr algn="l">
              <a:buNone/>
            </a:pPr>
            <a:r>
              <a:rPr lang="it-CH" sz="1800" b="0" i="0">
                <a:solidFill>
                  <a:srgbClr val="00CC00"/>
                </a:solidFill>
                <a:latin typeface="Arial"/>
                <a:ea typeface="+mn-ea"/>
                <a:cs typeface="+mn-cs"/>
              </a:rPr>
              <a:t>Sì</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Utilizzo della simmetria</a:t>
            </a:r>
          </a:p>
        </p:txBody>
      </p:sp>
      <p:pic>
        <p:nvPicPr>
          <p:cNvPr id="45059" name="Picture 5"/>
          <p:cNvPicPr>
            <a:picLocks noGrp="1" noChangeArrowheads="1"/>
          </p:cNvPicPr>
          <p:nvPr>
            <p:ph idx="1"/>
          </p:nvPr>
        </p:nvPicPr>
        <p:blipFill>
          <a:blip r:embed="rId2" cstate="print"/>
          <a:srcRect/>
          <a:stretch>
            <a:fillRect/>
          </a:stretch>
        </p:blipFill>
        <p:spPr>
          <a:xfrm>
            <a:off x="6781800" y="1066800"/>
            <a:ext cx="1981200" cy="1905000"/>
          </a:xfrm>
          <a:noFill/>
        </p:spPr>
      </p:pic>
      <p:pic>
        <p:nvPicPr>
          <p:cNvPr id="45060" name="Picture 4"/>
          <p:cNvPicPr>
            <a:picLocks noChangeAspect="1" noChangeArrowheads="1"/>
          </p:cNvPicPr>
          <p:nvPr/>
        </p:nvPicPr>
        <p:blipFill>
          <a:blip r:embed="rId3" cstate="print"/>
          <a:srcRect/>
          <a:stretch>
            <a:fillRect/>
          </a:stretch>
        </p:blipFill>
        <p:spPr bwMode="auto">
          <a:xfrm>
            <a:off x="6705600" y="3657600"/>
            <a:ext cx="1981200" cy="2105025"/>
          </a:xfrm>
          <a:prstGeom prst="rect">
            <a:avLst/>
          </a:prstGeom>
          <a:noFill/>
          <a:ln w="9525">
            <a:noFill/>
            <a:miter lim="800000"/>
            <a:headEnd/>
            <a:tailEnd/>
          </a:ln>
        </p:spPr>
      </p:pic>
      <p:sp>
        <p:nvSpPr>
          <p:cNvPr id="45061" name="Text Box 6"/>
          <p:cNvSpPr txBox="1">
            <a:spLocks noChangeArrowheads="1"/>
          </p:cNvSpPr>
          <p:nvPr/>
        </p:nvSpPr>
        <p:spPr bwMode="auto">
          <a:xfrm>
            <a:off x="533400" y="1600200"/>
            <a:ext cx="5105400" cy="457200"/>
          </a:xfrm>
          <a:prstGeom prst="rect">
            <a:avLst/>
          </a:prstGeom>
          <a:noFill/>
          <a:ln w="9525">
            <a:noFill/>
            <a:miter lim="800000"/>
            <a:headEnd/>
            <a:tailEnd/>
          </a:ln>
        </p:spPr>
        <p:txBody>
          <a:bodyPr>
            <a:spAutoFit/>
          </a:bodyPr>
          <a:lstStyle/>
          <a:p>
            <a:pPr>
              <a:spcBef>
                <a:spcPct val="50000"/>
              </a:spcBef>
            </a:pPr>
            <a:endParaRPr lang="en-US"/>
          </a:p>
        </p:txBody>
      </p:sp>
      <p:sp>
        <p:nvSpPr>
          <p:cNvPr id="32774" name="Rectangle 7"/>
          <p:cNvSpPr>
            <a:spLocks noChangeArrowheads="1"/>
          </p:cNvSpPr>
          <p:nvPr/>
        </p:nvSpPr>
        <p:spPr bwMode="auto">
          <a:xfrm>
            <a:off x="228600" y="1143000"/>
            <a:ext cx="6248400" cy="51054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ts val="400"/>
              </a:spcBef>
              <a:buFont typeface="Wingdings"/>
              <a:buChar char="§"/>
            </a:pPr>
            <a:r>
              <a:rPr lang="it-CH" sz="2400" b="0" i="0">
                <a:solidFill>
                  <a:schemeClr val="tx1"/>
                </a:solidFill>
                <a:latin typeface="Arial Narrow"/>
                <a:ea typeface="+mn-ea"/>
                <a:cs typeface="+mn-cs"/>
              </a:rPr>
              <a:t>L'utilizzo della simmetria consente di ridurre la dimensione del problema e di migliorare i risultati.</a:t>
            </a:r>
          </a:p>
          <a:p>
            <a:pPr marL="234909" indent="-234909" algn="l">
              <a:lnSpc>
                <a:spcPct val="95000"/>
              </a:lnSpc>
              <a:spcBef>
                <a:spcPts val="400"/>
              </a:spcBef>
              <a:buFont typeface="Wingdings"/>
              <a:buChar char="§"/>
            </a:pPr>
            <a:r>
              <a:rPr lang="it-CH" sz="2400" b="0" i="0">
                <a:solidFill>
                  <a:schemeClr val="tx1"/>
                </a:solidFill>
                <a:latin typeface="Arial Narrow"/>
                <a:ea typeface="+mn-ea"/>
                <a:cs typeface="+mn-cs"/>
              </a:rPr>
              <a:t>La simmetria richiede che la geometria, i carichi, le proprietà del materiale e i vincoli siano simmetrici.</a:t>
            </a:r>
          </a:p>
          <a:p>
            <a:pPr marL="234909" indent="-234909" algn="l">
              <a:lnSpc>
                <a:spcPct val="95000"/>
              </a:lnSpc>
              <a:spcBef>
                <a:spcPts val="400"/>
              </a:spcBef>
              <a:buFont typeface="Wingdings"/>
              <a:buChar char="§"/>
            </a:pPr>
            <a:r>
              <a:rPr lang="it-CH" sz="2400" b="0" i="0">
                <a:solidFill>
                  <a:schemeClr val="tx1"/>
                </a:solidFill>
                <a:latin typeface="Arial Narrow"/>
                <a:ea typeface="+mn-ea"/>
                <a:cs typeface="+mn-cs"/>
              </a:rPr>
              <a:t>Requisiti dei vincoli di simmetria:</a:t>
            </a:r>
          </a:p>
          <a:p>
            <a:pPr marL="634959" lvl="1" indent="-285750" algn="l">
              <a:lnSpc>
                <a:spcPct val="90000"/>
              </a:lnSpc>
              <a:spcBef>
                <a:spcPts val="400"/>
              </a:spcBef>
              <a:buFont typeface="Arial"/>
              <a:buChar char="–"/>
            </a:pPr>
            <a:r>
              <a:rPr lang="it-CH" sz="2000" b="0" i="0">
                <a:solidFill>
                  <a:schemeClr val="tx1"/>
                </a:solidFill>
                <a:latin typeface="Arial Narrow"/>
                <a:ea typeface="+mn-ea"/>
                <a:cs typeface="+mn-cs"/>
              </a:rPr>
              <a:t>Modelli solidi: a tutte le facce che coincidono con un piano di simmetria è impedito il movimento nella direzione normale. </a:t>
            </a:r>
          </a:p>
          <a:p>
            <a:pPr marL="634959" lvl="1" indent="-285750" algn="l">
              <a:lnSpc>
                <a:spcPct val="90000"/>
              </a:lnSpc>
              <a:spcBef>
                <a:spcPts val="400"/>
              </a:spcBef>
              <a:buFont typeface="Arial"/>
              <a:buChar char="–"/>
            </a:pPr>
            <a:r>
              <a:rPr lang="it-CH" sz="2000" b="0" i="0">
                <a:solidFill>
                  <a:schemeClr val="tx1"/>
                </a:solidFill>
                <a:latin typeface="Arial Narrow"/>
                <a:ea typeface="+mn-ea"/>
                <a:cs typeface="+mn-cs"/>
              </a:rPr>
              <a:t>Modelli di shell: a tutti i bordi che coincidono con un piano di simmetria è impedito il movimento nella direzione normale. e la rotazione intorno alle altre due direzioni ortogonali. </a:t>
            </a:r>
          </a:p>
          <a:p>
            <a:pPr marL="234909" indent="-234909" algn="l">
              <a:lnSpc>
                <a:spcPct val="95000"/>
              </a:lnSpc>
              <a:spcBef>
                <a:spcPts val="400"/>
              </a:spcBef>
              <a:buFont typeface="Wingdings"/>
              <a:buChar char="§"/>
            </a:pPr>
            <a:r>
              <a:rPr lang="it-CH" sz="2400" b="0" i="0">
                <a:solidFill>
                  <a:schemeClr val="tx1"/>
                </a:solidFill>
                <a:latin typeface="Arial Narrow"/>
                <a:ea typeface="+mn-ea"/>
                <a:cs typeface="+mn-cs"/>
              </a:rPr>
              <a:t>I vincoli di simmetria dovrebbero essere evitati negli studi della frequenza e dell'instabilità a carico di punta.</a:t>
            </a:r>
          </a:p>
        </p:txBody>
      </p:sp>
      <p:sp>
        <p:nvSpPr>
          <p:cNvPr id="45063" name="Text Box 8"/>
          <p:cNvSpPr txBox="1">
            <a:spLocks noChangeArrowheads="1"/>
          </p:cNvSpPr>
          <p:nvPr/>
        </p:nvSpPr>
        <p:spPr bwMode="auto">
          <a:xfrm>
            <a:off x="6705600" y="3048000"/>
            <a:ext cx="2209800" cy="517525"/>
          </a:xfrm>
          <a:prstGeom prst="rect">
            <a:avLst/>
          </a:prstGeom>
          <a:noFill/>
          <a:ln w="9525">
            <a:noFill/>
            <a:miter lim="800000"/>
            <a:headEnd/>
            <a:tailEnd/>
          </a:ln>
        </p:spPr>
        <p:txBody>
          <a:bodyPr>
            <a:spAutoFit/>
          </a:bodyPr>
          <a:lstStyle/>
          <a:p>
            <a:pPr algn="l">
              <a:spcBef>
                <a:spcPct val="50000"/>
              </a:spcBef>
              <a:buNone/>
            </a:pPr>
            <a:r>
              <a:rPr lang="it-CH" sz="1400" b="0" i="0">
                <a:solidFill>
                  <a:schemeClr val="tx1"/>
                </a:solidFill>
                <a:latin typeface="Arial"/>
                <a:ea typeface="+mn-ea"/>
                <a:cs typeface="+mn-cs"/>
              </a:rPr>
              <a:t>Modello simmetrico rispetto a un solo piano.</a:t>
            </a:r>
          </a:p>
        </p:txBody>
      </p:sp>
      <p:sp>
        <p:nvSpPr>
          <p:cNvPr id="45064" name="Text Box 9"/>
          <p:cNvSpPr txBox="1">
            <a:spLocks noChangeArrowheads="1"/>
          </p:cNvSpPr>
          <p:nvPr/>
        </p:nvSpPr>
        <p:spPr bwMode="auto">
          <a:xfrm>
            <a:off x="6477000" y="5791200"/>
            <a:ext cx="2438400" cy="517525"/>
          </a:xfrm>
          <a:prstGeom prst="rect">
            <a:avLst/>
          </a:prstGeom>
          <a:noFill/>
          <a:ln w="9525">
            <a:noFill/>
            <a:miter lim="800000"/>
            <a:headEnd/>
            <a:tailEnd/>
          </a:ln>
        </p:spPr>
        <p:txBody>
          <a:bodyPr>
            <a:spAutoFit/>
          </a:bodyPr>
          <a:lstStyle/>
          <a:p>
            <a:pPr algn="l">
              <a:spcBef>
                <a:spcPct val="50000"/>
              </a:spcBef>
              <a:buNone/>
            </a:pPr>
            <a:r>
              <a:rPr lang="it-CH" sz="1400" b="0" i="0">
                <a:solidFill>
                  <a:schemeClr val="tx1"/>
                </a:solidFill>
                <a:latin typeface="Arial"/>
                <a:ea typeface="+mn-ea"/>
                <a:cs typeface="+mn-cs"/>
              </a:rPr>
              <a:t>Metà del modello con vincoli di simmetria applicati.</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Mesh di shell</a:t>
            </a:r>
          </a:p>
        </p:txBody>
      </p:sp>
      <p:sp>
        <p:nvSpPr>
          <p:cNvPr id="46083" name="Rectangle 3"/>
          <p:cNvSpPr>
            <a:spLocks noGrp="1" noChangeArrowheads="1"/>
          </p:cNvSpPr>
          <p:nvPr>
            <p:ph idx="1"/>
          </p:nvPr>
        </p:nvSpPr>
        <p:spPr>
          <a:xfrm>
            <a:off x="228600" y="1143000"/>
            <a:ext cx="8686800" cy="4648200"/>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È possibile utilizzare mesh di shell invece di mesh di elementi solidi per modellare parti sottili.</a:t>
            </a:r>
          </a:p>
          <a:p>
            <a:pPr marL="342900" indent="-342900" algn="l">
              <a:spcBef>
                <a:spcPct val="20000"/>
              </a:spcBef>
              <a:spcAft>
                <a:spcPct val="0"/>
              </a:spcAft>
              <a:buNone/>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None/>
            </a:pPr>
            <a:endParaRPr lang="en-US" smtClean="0"/>
          </a:p>
          <a:p>
            <a:pPr marL="342900" indent="-342900" algn="l">
              <a:spcBef>
                <a:spcPct val="20000"/>
              </a:spcBef>
              <a:spcAft>
                <a:spcPct val="0"/>
              </a:spcAft>
              <a:buNone/>
            </a:pPr>
            <a:r>
              <a:rPr lang="it-CH" sz="2400" b="0" i="0">
                <a:solidFill>
                  <a:srgbClr val="4B575F"/>
                </a:solidFill>
                <a:latin typeface="Arial Narrow"/>
                <a:ea typeface="+mn-ea"/>
                <a:cs typeface="+mn-cs"/>
              </a:rPr>
              <a:t>Gli elementi shell resistono alle forze flessionali e sulla membrana.</a:t>
            </a:r>
          </a:p>
        </p:txBody>
      </p:sp>
      <p:pic>
        <p:nvPicPr>
          <p:cNvPr id="46084" name="Picture 8" descr="shell_model"/>
          <p:cNvPicPr>
            <a:picLocks noChangeAspect="1" noChangeArrowheads="1"/>
          </p:cNvPicPr>
          <p:nvPr/>
        </p:nvPicPr>
        <p:blipFill>
          <a:blip r:embed="rId2" cstate="print"/>
          <a:srcRect/>
          <a:stretch>
            <a:fillRect/>
          </a:stretch>
        </p:blipFill>
        <p:spPr bwMode="auto">
          <a:xfrm>
            <a:off x="5334000" y="2149475"/>
            <a:ext cx="2057400" cy="1741488"/>
          </a:xfrm>
          <a:prstGeom prst="rect">
            <a:avLst/>
          </a:prstGeom>
          <a:noFill/>
          <a:ln w="9525">
            <a:noFill/>
            <a:miter lim="800000"/>
            <a:headEnd/>
            <a:tailEnd/>
          </a:ln>
        </p:spPr>
      </p:pic>
      <p:pic>
        <p:nvPicPr>
          <p:cNvPr id="46085" name="Picture 16" descr="thin_part_shell"/>
          <p:cNvPicPr>
            <a:picLocks noChangeAspect="1" noChangeArrowheads="1"/>
          </p:cNvPicPr>
          <p:nvPr/>
        </p:nvPicPr>
        <p:blipFill>
          <a:blip r:embed="rId3" cstate="print"/>
          <a:srcRect/>
          <a:stretch>
            <a:fillRect/>
          </a:stretch>
        </p:blipFill>
        <p:spPr bwMode="auto">
          <a:xfrm>
            <a:off x="2362200" y="2149475"/>
            <a:ext cx="21336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noFill/>
        </p:spPr>
        <p:txBody>
          <a:bodyPr/>
          <a:lstStyle/>
          <a:p>
            <a:pPr algn="l">
              <a:spcBef>
                <a:spcPct val="0"/>
              </a:spcBef>
              <a:spcAft>
                <a:spcPct val="0"/>
              </a:spcAft>
              <a:buNone/>
            </a:pPr>
            <a:r>
              <a:rPr lang="en-US" sz="3000" b="1" i="0">
                <a:solidFill>
                  <a:srgbClr val="4B575F"/>
                </a:solidFill>
                <a:latin typeface="Arial Narrow"/>
                <a:ea typeface="+mj-ea"/>
                <a:cs typeface="+mj-cs"/>
              </a:rPr>
              <a:t>Mesh di shell</a:t>
            </a:r>
          </a:p>
        </p:txBody>
      </p:sp>
      <p:sp>
        <p:nvSpPr>
          <p:cNvPr id="47107" name="Rectangle 5"/>
          <p:cNvSpPr>
            <a:spLocks noGrp="1" noChangeArrowheads="1"/>
          </p:cNvSpPr>
          <p:nvPr>
            <p:ph idx="1"/>
          </p:nvPr>
        </p:nvSpPr>
        <p:spPr>
          <a:xfrm>
            <a:off x="201613" y="1296988"/>
            <a:ext cx="8650287" cy="4951412"/>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La mesh di shell in qualità bozza utilizza elementi triangolari lineari con nodi a tre angoli.</a:t>
            </a:r>
          </a:p>
          <a:p>
            <a:pPr marL="342900" indent="-342900" algn="l">
              <a:spcBef>
                <a:spcPct val="20000"/>
              </a:spcBef>
              <a:spcAft>
                <a:spcPct val="0"/>
              </a:spcAft>
              <a:buNone/>
            </a:pPr>
            <a:endParaRPr lang="en-US" smtClean="0"/>
          </a:p>
          <a:p>
            <a:pPr marL="342900" indent="-342900" algn="l">
              <a:spcBef>
                <a:spcPct val="20000"/>
              </a:spcBef>
              <a:spcAft>
                <a:spcPct val="0"/>
              </a:spcAft>
              <a:buNone/>
            </a:pPr>
            <a:endParaRPr lang="en-US" smtClean="0"/>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La mesh di shell in qualità alta utilizza elementi triangolari parabolici con tre angoli e tre nodi medio-laterali.</a:t>
            </a:r>
          </a:p>
        </p:txBody>
      </p:sp>
      <p:pic>
        <p:nvPicPr>
          <p:cNvPr id="47108" name="Picture 8" descr="draft_quality_shell"/>
          <p:cNvPicPr>
            <a:picLocks noChangeAspect="1" noChangeArrowheads="1"/>
          </p:cNvPicPr>
          <p:nvPr/>
        </p:nvPicPr>
        <p:blipFill>
          <a:blip r:embed="rId2" cstate="print"/>
          <a:srcRect/>
          <a:stretch>
            <a:fillRect/>
          </a:stretch>
        </p:blipFill>
        <p:spPr bwMode="auto">
          <a:xfrm>
            <a:off x="4038600" y="1970087"/>
            <a:ext cx="914400" cy="849313"/>
          </a:xfrm>
          <a:prstGeom prst="rect">
            <a:avLst/>
          </a:prstGeom>
          <a:noFill/>
          <a:ln w="9525">
            <a:noFill/>
            <a:miter lim="800000"/>
            <a:headEnd/>
            <a:tailEnd/>
          </a:ln>
        </p:spPr>
      </p:pic>
      <p:sp>
        <p:nvSpPr>
          <p:cNvPr id="34821" name="Rectangle 9"/>
          <p:cNvSpPr>
            <a:spLocks noChangeArrowheads="1"/>
          </p:cNvSpPr>
          <p:nvPr/>
        </p:nvSpPr>
        <p:spPr bwMode="auto">
          <a:xfrm>
            <a:off x="228600" y="4800600"/>
            <a:ext cx="8458200" cy="1219200"/>
          </a:xfrm>
          <a:prstGeom prst="rect">
            <a:avLst/>
          </a:prstGeom>
          <a:noFill/>
          <a:ln>
            <a:noFill/>
          </a:ln>
          <a:extLst>
            <a:ext uri="{909E8E84-426E-40DD-AFC4-6F175D3DCCD1}"/>
            <a:ext uri="{91240B29-F687-4F45-9708-019B960494DF}"/>
          </a:extLst>
        </p:spPr>
        <p:txBody>
          <a:bodyPr/>
          <a:lstStyle/>
          <a:p>
            <a:pPr marL="358775" indent="-358775" algn="l">
              <a:buFont typeface="Wingdings"/>
              <a:buChar char="§"/>
            </a:pPr>
            <a:r>
              <a:rPr lang="it-CH" sz="2400" b="0" i="0">
                <a:solidFill>
                  <a:schemeClr val="tx1"/>
                </a:solidFill>
                <a:latin typeface="Arial Narrow"/>
                <a:ea typeface="+mn-ea"/>
                <a:cs typeface="+mn-cs"/>
              </a:rPr>
              <a:t>Ogni nodo in un elemento di shell ha </a:t>
            </a:r>
            <a:r>
              <a:rPr lang="it-CH" sz="2400" b="0" i="0">
                <a:solidFill>
                  <a:srgbClr val="315273"/>
                </a:solidFill>
                <a:latin typeface="Arial Narrow"/>
                <a:ea typeface="+mn-ea"/>
                <a:cs typeface="+mn-cs"/>
              </a:rPr>
              <a:t>sei</a:t>
            </a:r>
            <a:r>
              <a:rPr lang="it-CH" sz="2400" b="0" i="0">
                <a:solidFill>
                  <a:schemeClr val="tx1"/>
                </a:solidFill>
                <a:latin typeface="Arial Narrow"/>
                <a:ea typeface="+mn-ea"/>
                <a:cs typeface="+mn-cs"/>
              </a:rPr>
              <a:t> gradi di libertà: tre traslazioni (dir globale X, Y, Z) e tre rotazioni (intorno agli assi globali X, Y e Z)</a:t>
            </a:r>
          </a:p>
        </p:txBody>
      </p:sp>
      <p:pic>
        <p:nvPicPr>
          <p:cNvPr id="47110" name="Picture 11"/>
          <p:cNvPicPr>
            <a:picLocks noChangeAspect="1" noChangeArrowheads="1"/>
          </p:cNvPicPr>
          <p:nvPr/>
        </p:nvPicPr>
        <p:blipFill>
          <a:blip r:embed="rId3" cstate="print"/>
          <a:srcRect/>
          <a:stretch>
            <a:fillRect/>
          </a:stretch>
        </p:blipFill>
        <p:spPr bwMode="auto">
          <a:xfrm>
            <a:off x="4038600" y="3905250"/>
            <a:ext cx="1066800" cy="971550"/>
          </a:xfrm>
          <a:prstGeom prst="rect">
            <a:avLst/>
          </a:prstGeom>
          <a:noFill/>
          <a:ln w="9525">
            <a:noFill/>
            <a:miter lim="800000"/>
            <a:headEnd/>
            <a:tailEnd/>
          </a:ln>
        </p:spPr>
      </p:pic>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Metodi adattivi per gli studi statici</a:t>
            </a:r>
          </a:p>
        </p:txBody>
      </p:sp>
      <p:sp>
        <p:nvSpPr>
          <p:cNvPr id="48131" name="Rectangle 3"/>
          <p:cNvSpPr>
            <a:spLocks noGrp="1" noChangeArrowheads="1"/>
          </p:cNvSpPr>
          <p:nvPr>
            <p:ph idx="1"/>
          </p:nvPr>
        </p:nvSpPr>
        <p:spPr>
          <a:xfrm>
            <a:off x="228600" y="1295400"/>
            <a:ext cx="5562600" cy="4724400"/>
          </a:xfrm>
        </p:spPr>
        <p:txBody>
          <a:bodyPr/>
          <a:lstStyle/>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Le regioni critiche sono posizioni di forze concentrate e geometrie non regolari (spigoli vivi) in cui si verifica la concentrazione della sollecitazione.</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In queste regioni critiche, i risultati sui nodi comuni di elementi adiacenti differiscono in modo significativo. I metodi adattivi migliorano la precisione dei risultati in modo automatico.</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 metodi adattivi sono basati su una stima dell'errore e su tecniche di adattamento della curva</a:t>
            </a:r>
            <a:r>
              <a:rPr lang="it-CH" sz="2000" b="0" i="0">
                <a:solidFill>
                  <a:srgbClr val="4B575F"/>
                </a:solidFill>
                <a:latin typeface="Arial Narrow"/>
                <a:ea typeface="+mn-ea"/>
                <a:cs typeface="+mn-cs"/>
              </a:rPr>
              <a:t>.</a:t>
            </a:r>
          </a:p>
        </p:txBody>
      </p:sp>
      <p:pic>
        <p:nvPicPr>
          <p:cNvPr id="48132" name="Picture 11"/>
          <p:cNvPicPr>
            <a:picLocks noChangeAspect="1" noChangeArrowheads="1"/>
          </p:cNvPicPr>
          <p:nvPr/>
        </p:nvPicPr>
        <p:blipFill>
          <a:blip r:embed="rId2" cstate="print"/>
          <a:srcRect/>
          <a:stretch>
            <a:fillRect/>
          </a:stretch>
        </p:blipFill>
        <p:spPr bwMode="auto">
          <a:xfrm>
            <a:off x="5791200" y="1447800"/>
            <a:ext cx="3119438" cy="4019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Metodi adattivi per gli studi statici</a:t>
            </a:r>
          </a:p>
        </p:txBody>
      </p:sp>
      <p:sp>
        <p:nvSpPr>
          <p:cNvPr id="49155" name="Rectangle 3"/>
          <p:cNvSpPr>
            <a:spLocks noGrp="1" noChangeArrowheads="1"/>
          </p:cNvSpPr>
          <p:nvPr>
            <p:ph idx="1"/>
          </p:nvPr>
        </p:nvSpPr>
        <p:spPr>
          <a:xfrm>
            <a:off x="304800" y="3429000"/>
            <a:ext cx="5562600" cy="2438400"/>
          </a:xfrm>
        </p:spPr>
        <p:txBody>
          <a:bodyPr/>
          <a:lstStyle/>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Il metodo </a:t>
            </a:r>
            <a:r>
              <a:rPr lang="it-CH" sz="2400" b="0" i="0">
                <a:solidFill>
                  <a:srgbClr val="EF8B2B"/>
                </a:solidFill>
                <a:latin typeface="Arial Narrow"/>
                <a:ea typeface="+mn-ea"/>
                <a:cs typeface="+mn-cs"/>
              </a:rPr>
              <a:t>p-adattivo</a:t>
            </a:r>
            <a:r>
              <a:rPr lang="it-CH" sz="2400" b="0" i="0">
                <a:solidFill>
                  <a:srgbClr val="4B575F"/>
                </a:solidFill>
                <a:latin typeface="Arial Narrow"/>
                <a:ea typeface="+mn-ea"/>
                <a:cs typeface="+mn-cs"/>
              </a:rPr>
              <a:t> utilizza un ordine degli elementi più elevato (ordine polinomiale del campo spostamento) per ridurre gli errori. Non modifica le dimensioni dell'elemento.</a:t>
            </a:r>
          </a:p>
        </p:txBody>
      </p:sp>
      <p:pic>
        <p:nvPicPr>
          <p:cNvPr id="49156" name="Picture 5"/>
          <p:cNvPicPr>
            <a:picLocks noChangeAspect="1" noChangeArrowheads="1"/>
          </p:cNvPicPr>
          <p:nvPr/>
        </p:nvPicPr>
        <p:blipFill>
          <a:blip r:embed="rId2" cstate="print"/>
          <a:srcRect/>
          <a:stretch>
            <a:fillRect/>
          </a:stretch>
        </p:blipFill>
        <p:spPr bwMode="auto">
          <a:xfrm>
            <a:off x="5810250" y="1524000"/>
            <a:ext cx="2924175" cy="3638550"/>
          </a:xfrm>
          <a:prstGeom prst="rect">
            <a:avLst/>
          </a:prstGeom>
          <a:noFill/>
          <a:ln w="9525">
            <a:noFill/>
            <a:miter lim="800000"/>
            <a:headEnd/>
            <a:tailEnd/>
          </a:ln>
        </p:spPr>
      </p:pic>
      <p:sp>
        <p:nvSpPr>
          <p:cNvPr id="36869" name="Rectangle 6"/>
          <p:cNvSpPr>
            <a:spLocks noChangeArrowheads="1"/>
          </p:cNvSpPr>
          <p:nvPr/>
        </p:nvSpPr>
        <p:spPr bwMode="auto">
          <a:xfrm>
            <a:off x="304800" y="1676400"/>
            <a:ext cx="5486400" cy="1143000"/>
          </a:xfrm>
          <a:prstGeom prst="rect">
            <a:avLst/>
          </a:prstGeom>
          <a:noFill/>
          <a:ln>
            <a:noFill/>
          </a:ln>
          <a:extLst>
            <a:ext uri="{909E8E84-426E-40DD-AFC4-6F175D3DCCD1}"/>
            <a:ext uri="{91240B29-F687-4F45-9708-019B960494DF}"/>
          </a:extLst>
        </p:spPr>
        <p:txBody>
          <a:bodyPr/>
          <a:lstStyle/>
          <a:p>
            <a:pPr marL="358775" indent="-358775" algn="l">
              <a:lnSpc>
                <a:spcPct val="90000"/>
              </a:lnSpc>
              <a:spcBef>
                <a:spcPct val="50000"/>
              </a:spcBef>
              <a:buFont typeface="Wingdings"/>
              <a:buChar char="§"/>
            </a:pPr>
            <a:r>
              <a:rPr lang="it-CH" sz="2400" b="0" i="0">
                <a:solidFill>
                  <a:schemeClr val="tx1"/>
                </a:solidFill>
                <a:latin typeface="Arial Narrow"/>
                <a:ea typeface="+mn-ea"/>
                <a:cs typeface="+mn-cs"/>
              </a:rPr>
              <a:t>Il metodo </a:t>
            </a:r>
            <a:r>
              <a:rPr lang="it-CH" sz="2400" b="0" i="0">
                <a:solidFill>
                  <a:srgbClr val="EF8B2B"/>
                </a:solidFill>
                <a:latin typeface="Arial Narrow"/>
                <a:ea typeface="+mn-ea"/>
                <a:cs typeface="+mn-cs"/>
              </a:rPr>
              <a:t>h-adattivo</a:t>
            </a:r>
            <a:r>
              <a:rPr lang="it-CH" sz="2400" b="0" i="0">
                <a:solidFill>
                  <a:schemeClr val="tx1"/>
                </a:solidFill>
                <a:latin typeface="Arial Narrow"/>
                <a:ea typeface="+mn-ea"/>
                <a:cs typeface="+mn-cs"/>
              </a:rPr>
              <a:t> affina la mesh (elementi con dimensioni più piccole) utilizzando più elementi nelle regioni critiche.</a:t>
            </a:r>
          </a:p>
        </p:txBody>
      </p:sp>
      <p:sp>
        <p:nvSpPr>
          <p:cNvPr id="6" name="TextBox 5"/>
          <p:cNvSpPr txBox="1"/>
          <p:nvPr/>
        </p:nvSpPr>
        <p:spPr>
          <a:xfrm>
            <a:off x="7827644" y="2760345"/>
            <a:ext cx="1087755" cy="461665"/>
          </a:xfrm>
          <a:prstGeom prst="rect">
            <a:avLst/>
          </a:prstGeom>
          <a:solidFill>
            <a:schemeClr val="bg1"/>
          </a:solidFill>
        </p:spPr>
        <p:txBody>
          <a:bodyPr wrap="square" lIns="0" tIns="0" rIns="0" bIns="0" rtlCol="0">
            <a:spAutoFit/>
          </a:bodyPr>
          <a:lstStyle/>
          <a:p>
            <a:pPr algn="l">
              <a:buNone/>
            </a:pPr>
            <a:r>
              <a:rPr lang="nl-NL" sz="1000" b="1" i="0">
                <a:solidFill>
                  <a:srgbClr val="FF0000"/>
                </a:solidFill>
                <a:latin typeface="Arial"/>
                <a:ea typeface="+mn-ea"/>
                <a:cs typeface="+mn-cs"/>
              </a:rPr>
              <a:t>Mesh grossolana </a:t>
            </a:r>
          </a:p>
          <a:p>
            <a:pPr algn="l">
              <a:buNone/>
            </a:pPr>
            <a:r>
              <a:rPr lang="nl-NL" sz="1000" b="1" i="0">
                <a:solidFill>
                  <a:srgbClr val="FF0000"/>
                </a:solidFill>
                <a:latin typeface="Arial"/>
                <a:ea typeface="+mn-ea"/>
                <a:cs typeface="+mn-cs"/>
              </a:rPr>
              <a:t>(nessun metodo adattivo)</a:t>
            </a:r>
            <a:endParaRPr lang="nl-NL" sz="1000" b="1" dirty="0">
              <a:solidFill>
                <a:srgbClr val="FF0000"/>
              </a:solidFill>
            </a:endParaRPr>
          </a:p>
        </p:txBody>
      </p:sp>
      <p:sp>
        <p:nvSpPr>
          <p:cNvPr id="7" name="TextBox 6"/>
          <p:cNvSpPr txBox="1"/>
          <p:nvPr/>
        </p:nvSpPr>
        <p:spPr>
          <a:xfrm>
            <a:off x="7795260" y="4488181"/>
            <a:ext cx="1348740" cy="307777"/>
          </a:xfrm>
          <a:prstGeom prst="rect">
            <a:avLst/>
          </a:prstGeom>
          <a:solidFill>
            <a:schemeClr val="bg1"/>
          </a:solidFill>
        </p:spPr>
        <p:txBody>
          <a:bodyPr wrap="square" lIns="0" tIns="0" rIns="0" bIns="0" rtlCol="0">
            <a:spAutoFit/>
          </a:bodyPr>
          <a:lstStyle/>
          <a:p>
            <a:pPr algn="l">
              <a:buNone/>
            </a:pPr>
            <a:r>
              <a:rPr lang="nl-NL" sz="1000" b="1" i="0">
                <a:solidFill>
                  <a:srgbClr val="FF0000"/>
                </a:solidFill>
                <a:latin typeface="Arial"/>
                <a:ea typeface="+mn-ea"/>
                <a:cs typeface="+mn-cs"/>
              </a:rPr>
              <a:t>Mesh di affinamento </a:t>
            </a:r>
          </a:p>
          <a:p>
            <a:pPr algn="l">
              <a:buNone/>
            </a:pPr>
            <a:r>
              <a:rPr lang="nl-NL" sz="1000" b="1" i="0">
                <a:solidFill>
                  <a:srgbClr val="FF0000"/>
                </a:solidFill>
                <a:latin typeface="Arial"/>
                <a:ea typeface="+mn-ea"/>
                <a:cs typeface="+mn-cs"/>
              </a:rPr>
              <a:t>(metodo h-adattivo)</a:t>
            </a:r>
            <a:endParaRPr lang="nl-NL" sz="1000" b="1"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Esecuzione dell'analisi</a:t>
            </a:r>
          </a:p>
        </p:txBody>
      </p:sp>
      <p:sp>
        <p:nvSpPr>
          <p:cNvPr id="50179" name="Rectangle 3"/>
          <p:cNvSpPr>
            <a:spLocks noGrp="1" noChangeArrowheads="1"/>
          </p:cNvSpPr>
          <p:nvPr>
            <p:ph idx="1"/>
          </p:nvPr>
        </p:nvSpPr>
        <p:spPr>
          <a:xfrm>
            <a:off x="201613" y="1296988"/>
            <a:ext cx="8650287" cy="3275012"/>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Dopo aver definito i materiali, applicato i vincoli e i carichi e aver creato la mesh del modello, è possibile eseguire l'analisi.</a:t>
            </a:r>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Durante l'analisi, il programma calcola i risultati. Questo passaggio include una serie di calcoli numerici intensivi. In molti casi il programma risolverà centinaia di migliaia di equazioni algebriche simultanee.</a:t>
            </a:r>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è dotato di solutori avanzati, veloci e accurati.</a:t>
            </a:r>
          </a:p>
          <a:p>
            <a:pPr marL="342900" indent="-342900" algn="l">
              <a:spcBef>
                <a:spcPct val="20000"/>
              </a:spcBef>
              <a:spcAft>
                <a:spcPct val="0"/>
              </a:spcAft>
              <a:buFont typeface="Wingdings"/>
              <a:buChar char="§"/>
            </a:pPr>
            <a:endParaRPr lang="en-US" smtClean="0"/>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Visualizzazione dei risultati</a:t>
            </a:r>
          </a:p>
        </p:txBody>
      </p:sp>
      <p:sp>
        <p:nvSpPr>
          <p:cNvPr id="51203" name="Rectangle 3"/>
          <p:cNvSpPr>
            <a:spLocks noGrp="1" noChangeArrowheads="1"/>
          </p:cNvSpPr>
          <p:nvPr>
            <p:ph idx="1"/>
          </p:nvPr>
        </p:nvSpPr>
        <p:spPr>
          <a:xfrm>
            <a:off x="228600" y="1295400"/>
            <a:ext cx="8534400" cy="5257800"/>
          </a:xfrm>
        </p:spPr>
        <p:txBody>
          <a:bodyPr/>
          <a:lstStyle/>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Al termine dell'analisi, è possibile visualizzare i risultati.</a:t>
            </a:r>
          </a:p>
          <a:p>
            <a:pPr marL="342900" indent="-342900" algn="l">
              <a:lnSpc>
                <a:spcPct val="85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offre una serie di strumenti di facile utilizzo che consentono di visualizzare i risultati con pochi e semplici clic del mouse.</a:t>
            </a:r>
          </a:p>
          <a:p>
            <a:pPr marL="342900" indent="-342900" algn="l">
              <a:lnSpc>
                <a:spcPct val="85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Utilizzare i grafici ISO e di sezione per cercare all'interno del corpo.</a:t>
            </a:r>
          </a:p>
          <a:p>
            <a:pPr marL="342900" indent="-342900" algn="l">
              <a:lnSpc>
                <a:spcPct val="85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 procedura guidata Verifica progetto controlla la sicurezza del progetto in merito agli studi statici.</a:t>
            </a:r>
          </a:p>
          <a:p>
            <a:pPr marL="342900" indent="-342900" algn="l">
              <a:lnSpc>
                <a:spcPct val="85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genera un report strutturato visualizzabile sul Web per gli studi.</a:t>
            </a:r>
          </a:p>
          <a:p>
            <a:pPr marL="342900" indent="-342900" algn="l">
              <a:lnSpc>
                <a:spcPct val="85000"/>
              </a:lnSpc>
              <a:spcBef>
                <a:spcPct val="20000"/>
              </a:spcBef>
              <a:spcAft>
                <a:spcPct val="0"/>
              </a:spcAft>
              <a:buFont typeface="Wingdings"/>
              <a:buChar char="§"/>
            </a:pPr>
            <a:endParaRPr lang="en-US"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Vantaggi dell'analisi</a:t>
            </a:r>
          </a:p>
        </p:txBody>
      </p:sp>
      <p:sp>
        <p:nvSpPr>
          <p:cNvPr id="18435" name="Rectangle 3"/>
          <p:cNvSpPr>
            <a:spLocks noGrp="1" noChangeArrowheads="1"/>
          </p:cNvSpPr>
          <p:nvPr>
            <p:ph idx="1"/>
          </p:nvPr>
        </p:nvSpPr>
        <p:spPr>
          <a:xfrm>
            <a:off x="152400" y="1219200"/>
            <a:ext cx="8991600" cy="5257800"/>
          </a:xfrm>
        </p:spPr>
        <p:txBody>
          <a:bodyPr/>
          <a:lstStyle/>
          <a:p>
            <a:pPr marL="342900" indent="-342900" algn="l">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I cicli di progettazione sono costosi e richiedono molto tempo.</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L'analisi consente di ridurre il numero di cicli di progettazione.</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L'analisi riduce i costi grazie all'esame del modello mediante il computer anziché mediante costosi test sul campo.</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L'analisi consente di ridurre il time-to-market.</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L'analisi consente di ottimizzare i progetti simulando rapidamente molteplici scenari e concetti prima di prendere la decisione finale.</a:t>
            </a:r>
          </a:p>
          <a:p>
            <a:pPr marL="342900" indent="-342900" algn="l">
              <a:spcBef>
                <a:spcPts val="2000"/>
              </a:spcBef>
              <a:spcAft>
                <a:spcPct val="0"/>
              </a:spcAft>
              <a:buFont typeface="Wingdings"/>
              <a:buChar char="§"/>
            </a:pPr>
            <a:endParaRPr lang="en-US" smtClean="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Metodo di elementi finiti</a:t>
            </a:r>
          </a:p>
        </p:txBody>
      </p:sp>
      <p:sp>
        <p:nvSpPr>
          <p:cNvPr id="19459" name="Rectangle 3"/>
          <p:cNvSpPr>
            <a:spLocks noGrp="1" noChangeArrowheads="1"/>
          </p:cNvSpPr>
          <p:nvPr>
            <p:ph idx="1"/>
          </p:nvPr>
        </p:nvSpPr>
        <p:spPr>
          <a:xfrm>
            <a:off x="304800" y="1295400"/>
            <a:ext cx="8077200" cy="4495800"/>
          </a:xfrm>
        </p:spPr>
        <p:txBody>
          <a:bodyPr/>
          <a:lstStyle/>
          <a:p>
            <a:pPr marL="342900" indent="-342900" algn="l">
              <a:lnSpc>
                <a:spcPct val="90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Le soluzioni analitiche sono disponibili solo per i problemi semplici. Si basano su molte ipotesi e non riescono a risolvere la maggior parte dei problemi pratici.</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utilizza il metodo di elementi finiti. L'analisi che utilizza questo metodo viene denominata analisi degli elementi finiti (Finite Element Analysis, FEA) o analisi progettuale.</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L'analisi degli elementi finiti è molto generale. Può essere utilizzata per risolvere sia problemi semplici che problemi complessi.</a:t>
            </a:r>
          </a:p>
          <a:p>
            <a:pPr marL="342900" indent="-342900" algn="l">
              <a:lnSpc>
                <a:spcPct val="90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È inoltre adatta all'implementazione mediante computer ed è universalmente riconosciuta come metodo di analisi preferito.</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Concetto di base dell'analisi progettuale</a:t>
            </a:r>
          </a:p>
        </p:txBody>
      </p:sp>
      <p:sp>
        <p:nvSpPr>
          <p:cNvPr id="20483" name="Rectangle 3"/>
          <p:cNvSpPr>
            <a:spLocks noGrp="1" noChangeArrowheads="1"/>
          </p:cNvSpPr>
          <p:nvPr>
            <p:ph idx="1"/>
          </p:nvPr>
        </p:nvSpPr>
        <p:spPr/>
        <p:txBody>
          <a:bodyPr/>
          <a:lstStyle/>
          <a:p>
            <a:pPr marL="342900" indent="-342900" algn="l">
              <a:spcBef>
                <a:spcPct val="20000"/>
              </a:spcBef>
              <a:spcAft>
                <a:spcPct val="0"/>
              </a:spcAft>
              <a:buNone/>
            </a:pPr>
            <a:r>
              <a:rPr lang="it-CH" sz="2400" b="0" i="0">
                <a:solidFill>
                  <a:srgbClr val="4B575F"/>
                </a:solidFill>
                <a:latin typeface="Arial Narrow"/>
                <a:ea typeface="+mn-ea"/>
                <a:cs typeface="+mn-cs"/>
              </a:rPr>
              <a:t>	Il metodo di elementi finiti sostituisce un problema complesso con molti problemi semplici. Suddivide il modello in diversi pezzi piccoli di forma più semplice, che prendono il nome di elementi.</a:t>
            </a:r>
          </a:p>
        </p:txBody>
      </p:sp>
      <p:pic>
        <p:nvPicPr>
          <p:cNvPr id="20484" name="Picture 6"/>
          <p:cNvPicPr>
            <a:picLocks noChangeAspect="1" noChangeArrowheads="1"/>
          </p:cNvPicPr>
          <p:nvPr/>
        </p:nvPicPr>
        <p:blipFill>
          <a:blip r:embed="rId2" cstate="print"/>
          <a:srcRect/>
          <a:stretch>
            <a:fillRect/>
          </a:stretch>
        </p:blipFill>
        <p:spPr bwMode="auto">
          <a:xfrm>
            <a:off x="685800" y="3048000"/>
            <a:ext cx="3143250" cy="3152775"/>
          </a:xfrm>
          <a:prstGeom prst="rect">
            <a:avLst/>
          </a:prstGeom>
          <a:noFill/>
          <a:ln w="9525">
            <a:noFill/>
            <a:miter lim="800000"/>
            <a:headEnd/>
            <a:tailEnd/>
          </a:ln>
        </p:spPr>
      </p:pic>
      <p:pic>
        <p:nvPicPr>
          <p:cNvPr id="20485" name="Picture 7"/>
          <p:cNvPicPr>
            <a:picLocks noChangeAspect="1" noChangeArrowheads="1"/>
          </p:cNvPicPr>
          <p:nvPr/>
        </p:nvPicPr>
        <p:blipFill>
          <a:blip r:embed="rId3" cstate="print"/>
          <a:srcRect/>
          <a:stretch>
            <a:fillRect/>
          </a:stretch>
        </p:blipFill>
        <p:spPr bwMode="auto">
          <a:xfrm>
            <a:off x="4953000" y="2895600"/>
            <a:ext cx="3162300" cy="3171825"/>
          </a:xfrm>
          <a:prstGeom prst="rect">
            <a:avLst/>
          </a:prstGeom>
          <a:noFill/>
          <a:ln w="9525">
            <a:noFill/>
            <a:miter lim="800000"/>
            <a:headEnd/>
            <a:tailEnd/>
          </a:ln>
        </p:spPr>
      </p:pic>
      <p:sp>
        <p:nvSpPr>
          <p:cNvPr id="20486" name="Text Box 8"/>
          <p:cNvSpPr txBox="1">
            <a:spLocks noChangeArrowheads="1"/>
          </p:cNvSpPr>
          <p:nvPr/>
        </p:nvSpPr>
        <p:spPr bwMode="auto">
          <a:xfrm>
            <a:off x="2362200" y="5867400"/>
            <a:ext cx="1524000" cy="336550"/>
          </a:xfrm>
          <a:prstGeom prst="rect">
            <a:avLst/>
          </a:prstGeom>
          <a:noFill/>
          <a:ln w="9525">
            <a:noFill/>
            <a:miter lim="800000"/>
            <a:headEnd/>
            <a:tailEnd/>
          </a:ln>
        </p:spPr>
        <p:txBody>
          <a:bodyPr wrap="square">
            <a:spAutoFit/>
          </a:bodyPr>
          <a:lstStyle/>
          <a:p>
            <a:pPr algn="l">
              <a:spcBef>
                <a:spcPct val="50000"/>
              </a:spcBef>
              <a:buNone/>
            </a:pPr>
            <a:r>
              <a:rPr lang="it-CH" sz="1600" b="0" i="0">
                <a:solidFill>
                  <a:schemeClr val="tx1"/>
                </a:solidFill>
                <a:latin typeface="Arial"/>
                <a:ea typeface="+mn-ea"/>
                <a:cs typeface="+mn-cs"/>
              </a:rPr>
              <a:t>Modello CAD</a:t>
            </a:r>
          </a:p>
        </p:txBody>
      </p:sp>
      <p:sp>
        <p:nvSpPr>
          <p:cNvPr id="20487" name="Text Box 9"/>
          <p:cNvSpPr txBox="1">
            <a:spLocks noChangeArrowheads="1"/>
          </p:cNvSpPr>
          <p:nvPr/>
        </p:nvSpPr>
        <p:spPr bwMode="auto">
          <a:xfrm>
            <a:off x="4800600" y="5867400"/>
            <a:ext cx="3429000" cy="336550"/>
          </a:xfrm>
          <a:prstGeom prst="rect">
            <a:avLst/>
          </a:prstGeom>
          <a:noFill/>
          <a:ln w="9525">
            <a:noFill/>
            <a:miter lim="800000"/>
            <a:headEnd/>
            <a:tailEnd/>
          </a:ln>
        </p:spPr>
        <p:txBody>
          <a:bodyPr wrap="square">
            <a:spAutoFit/>
          </a:bodyPr>
          <a:lstStyle/>
          <a:p>
            <a:pPr algn="l">
              <a:spcBef>
                <a:spcPct val="50000"/>
              </a:spcBef>
              <a:buNone/>
            </a:pPr>
            <a:r>
              <a:rPr lang="it-CH" sz="1600" b="0" i="0">
                <a:solidFill>
                  <a:schemeClr val="tx1"/>
                </a:solidFill>
                <a:latin typeface="Arial"/>
                <a:ea typeface="+mn-ea"/>
                <a:cs typeface="+mn-cs"/>
              </a:rPr>
              <a:t>Modello CAD suddiviso in più pezzi</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Concetto di base dell'analisi progettuale</a:t>
            </a:r>
          </a:p>
        </p:txBody>
      </p:sp>
      <p:sp>
        <p:nvSpPr>
          <p:cNvPr id="21507" name="Rectangle 3"/>
          <p:cNvSpPr>
            <a:spLocks noGrp="1" noChangeArrowheads="1"/>
          </p:cNvSpPr>
          <p:nvPr>
            <p:ph idx="1"/>
          </p:nvPr>
        </p:nvSpPr>
        <p:spPr>
          <a:xfrm>
            <a:off x="228600" y="1600200"/>
            <a:ext cx="5410200" cy="2362200"/>
          </a:xfrm>
        </p:spPr>
        <p:txBody>
          <a:bodyPr/>
          <a:lstStyle/>
          <a:p>
            <a:pPr marL="342900" indent="-342900" algn="l">
              <a:lnSpc>
                <a:spcPct val="85000"/>
              </a:lnSpc>
              <a:spcBef>
                <a:spcPct val="20000"/>
              </a:spcBef>
              <a:spcAft>
                <a:spcPct val="0"/>
              </a:spcAft>
              <a:buClr>
                <a:srgbClr val="4B575F"/>
              </a:buClr>
              <a:buFont typeface="Wingdings"/>
              <a:buChar char="§"/>
            </a:pPr>
            <a:r>
              <a:rPr lang="it-CH" sz="2400" b="0" i="0">
                <a:solidFill>
                  <a:srgbClr val="4B575F"/>
                </a:solidFill>
                <a:latin typeface="Arial Narrow"/>
                <a:ea typeface="+mn-ea"/>
                <a:cs typeface="+mn-cs"/>
              </a:rPr>
              <a:t>Gli elementi condividono punti in comune denominati nodi. Il funzionamento di questi elementi è noto in qualsiasi scenario di vincolo e carico.</a:t>
            </a:r>
          </a:p>
        </p:txBody>
      </p:sp>
      <p:sp>
        <p:nvSpPr>
          <p:cNvPr id="9222" name="Rectangle 8"/>
          <p:cNvSpPr>
            <a:spLocks noChangeArrowheads="1"/>
          </p:cNvSpPr>
          <p:nvPr/>
        </p:nvSpPr>
        <p:spPr bwMode="auto">
          <a:xfrm>
            <a:off x="228600" y="4724400"/>
            <a:ext cx="8153400" cy="16002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2000"/>
              </a:spcBef>
              <a:buClr>
                <a:srgbClr val="000000"/>
              </a:buClr>
              <a:buFont typeface="Wingdings"/>
              <a:buChar char="§"/>
            </a:pPr>
            <a:r>
              <a:rPr lang="it-CH" sz="2400" b="0" i="0">
                <a:solidFill>
                  <a:schemeClr val="tx1"/>
                </a:solidFill>
                <a:latin typeface="Arial Narrow"/>
                <a:ea typeface="+mn-ea"/>
                <a:cs typeface="+mn-cs"/>
              </a:rPr>
              <a:t>Il moto di ciascun nodo è descritto interamente dalle traslazioni nelle direzioni X, Y e Z, denominate gradi di libertà. Ogni nodo ha 3 gradi di libertà.</a:t>
            </a:r>
          </a:p>
        </p:txBody>
      </p:sp>
      <p:sp>
        <p:nvSpPr>
          <p:cNvPr id="21512" name="AutoShape 8"/>
          <p:cNvSpPr>
            <a:spLocks noChangeAspect="1" noChangeArrowheads="1" noTextEdit="1"/>
          </p:cNvSpPr>
          <p:nvPr/>
        </p:nvSpPr>
        <p:spPr bwMode="auto">
          <a:xfrm>
            <a:off x="4800600" y="1295400"/>
            <a:ext cx="3848100" cy="402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95" name="Group 94"/>
          <p:cNvGrpSpPr/>
          <p:nvPr/>
        </p:nvGrpSpPr>
        <p:grpSpPr>
          <a:xfrm>
            <a:off x="5702300" y="1511300"/>
            <a:ext cx="2540000" cy="2514600"/>
            <a:chOff x="5702300" y="1511300"/>
            <a:chExt cx="2540000" cy="2514600"/>
          </a:xfrm>
        </p:grpSpPr>
        <p:sp>
          <p:nvSpPr>
            <p:cNvPr id="21514" name="Freeform 10"/>
            <p:cNvSpPr>
              <a:spLocks/>
            </p:cNvSpPr>
            <p:nvPr/>
          </p:nvSpPr>
          <p:spPr bwMode="auto">
            <a:xfrm>
              <a:off x="7048500" y="1574800"/>
              <a:ext cx="38100" cy="50800"/>
            </a:xfrm>
            <a:custGeom>
              <a:avLst/>
              <a:gdLst/>
              <a:ahLst/>
              <a:cxnLst>
                <a:cxn ang="0">
                  <a:pos x="16" y="32"/>
                </a:cxn>
                <a:cxn ang="0">
                  <a:pos x="24" y="24"/>
                </a:cxn>
                <a:cxn ang="0">
                  <a:pos x="8" y="0"/>
                </a:cxn>
                <a:cxn ang="0">
                  <a:pos x="0" y="8"/>
                </a:cxn>
                <a:cxn ang="0">
                  <a:pos x="16" y="32"/>
                </a:cxn>
              </a:cxnLst>
              <a:rect l="0" t="0" r="r" b="b"/>
              <a:pathLst>
                <a:path w="24" h="32">
                  <a:moveTo>
                    <a:pt x="16" y="32"/>
                  </a:moveTo>
                  <a:lnTo>
                    <a:pt x="24" y="24"/>
                  </a:lnTo>
                  <a:lnTo>
                    <a:pt x="8" y="0"/>
                  </a:lnTo>
                  <a:lnTo>
                    <a:pt x="0" y="8"/>
                  </a:lnTo>
                  <a:lnTo>
                    <a:pt x="16"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5" name="Freeform 11"/>
            <p:cNvSpPr>
              <a:spLocks/>
            </p:cNvSpPr>
            <p:nvPr/>
          </p:nvSpPr>
          <p:spPr bwMode="auto">
            <a:xfrm>
              <a:off x="6045200" y="1587500"/>
              <a:ext cx="1028700" cy="1143000"/>
            </a:xfrm>
            <a:custGeom>
              <a:avLst/>
              <a:gdLst/>
              <a:ahLst/>
              <a:cxnLst>
                <a:cxn ang="0">
                  <a:pos x="648" y="24"/>
                </a:cxn>
                <a:cxn ang="0">
                  <a:pos x="520" y="104"/>
                </a:cxn>
                <a:cxn ang="0">
                  <a:pos x="520" y="96"/>
                </a:cxn>
                <a:cxn ang="0">
                  <a:pos x="520" y="96"/>
                </a:cxn>
                <a:cxn ang="0">
                  <a:pos x="408" y="208"/>
                </a:cxn>
                <a:cxn ang="0">
                  <a:pos x="408" y="208"/>
                </a:cxn>
                <a:cxn ang="0">
                  <a:pos x="408" y="208"/>
                </a:cxn>
                <a:cxn ang="0">
                  <a:pos x="216" y="448"/>
                </a:cxn>
                <a:cxn ang="0">
                  <a:pos x="216" y="448"/>
                </a:cxn>
                <a:cxn ang="0">
                  <a:pos x="216" y="448"/>
                </a:cxn>
                <a:cxn ang="0">
                  <a:pos x="16" y="720"/>
                </a:cxn>
                <a:cxn ang="0">
                  <a:pos x="24" y="720"/>
                </a:cxn>
                <a:cxn ang="0">
                  <a:pos x="0" y="704"/>
                </a:cxn>
                <a:cxn ang="0">
                  <a:pos x="0" y="704"/>
                </a:cxn>
                <a:cxn ang="0">
                  <a:pos x="200" y="432"/>
                </a:cxn>
                <a:cxn ang="0">
                  <a:pos x="200" y="432"/>
                </a:cxn>
                <a:cxn ang="0">
                  <a:pos x="200" y="432"/>
                </a:cxn>
                <a:cxn ang="0">
                  <a:pos x="392" y="192"/>
                </a:cxn>
                <a:cxn ang="0">
                  <a:pos x="392" y="192"/>
                </a:cxn>
                <a:cxn ang="0">
                  <a:pos x="392" y="192"/>
                </a:cxn>
                <a:cxn ang="0">
                  <a:pos x="504" y="80"/>
                </a:cxn>
                <a:cxn ang="0">
                  <a:pos x="504" y="80"/>
                </a:cxn>
                <a:cxn ang="0">
                  <a:pos x="504" y="80"/>
                </a:cxn>
                <a:cxn ang="0">
                  <a:pos x="632" y="0"/>
                </a:cxn>
                <a:cxn ang="0">
                  <a:pos x="648" y="24"/>
                </a:cxn>
              </a:cxnLst>
              <a:rect l="0" t="0" r="r" b="b"/>
              <a:pathLst>
                <a:path w="648" h="720">
                  <a:moveTo>
                    <a:pt x="648" y="24"/>
                  </a:moveTo>
                  <a:lnTo>
                    <a:pt x="520" y="104"/>
                  </a:lnTo>
                  <a:lnTo>
                    <a:pt x="520" y="96"/>
                  </a:lnTo>
                  <a:lnTo>
                    <a:pt x="520" y="96"/>
                  </a:lnTo>
                  <a:lnTo>
                    <a:pt x="408" y="208"/>
                  </a:lnTo>
                  <a:lnTo>
                    <a:pt x="408" y="208"/>
                  </a:lnTo>
                  <a:lnTo>
                    <a:pt x="408" y="208"/>
                  </a:lnTo>
                  <a:lnTo>
                    <a:pt x="216" y="448"/>
                  </a:lnTo>
                  <a:lnTo>
                    <a:pt x="216" y="448"/>
                  </a:lnTo>
                  <a:lnTo>
                    <a:pt x="216" y="448"/>
                  </a:lnTo>
                  <a:lnTo>
                    <a:pt x="16" y="720"/>
                  </a:lnTo>
                  <a:lnTo>
                    <a:pt x="24" y="720"/>
                  </a:lnTo>
                  <a:lnTo>
                    <a:pt x="0" y="704"/>
                  </a:lnTo>
                  <a:lnTo>
                    <a:pt x="0" y="704"/>
                  </a:lnTo>
                  <a:lnTo>
                    <a:pt x="200" y="432"/>
                  </a:lnTo>
                  <a:lnTo>
                    <a:pt x="200" y="432"/>
                  </a:lnTo>
                  <a:lnTo>
                    <a:pt x="200" y="432"/>
                  </a:lnTo>
                  <a:lnTo>
                    <a:pt x="392" y="192"/>
                  </a:lnTo>
                  <a:lnTo>
                    <a:pt x="392" y="192"/>
                  </a:lnTo>
                  <a:lnTo>
                    <a:pt x="392" y="192"/>
                  </a:lnTo>
                  <a:lnTo>
                    <a:pt x="504" y="80"/>
                  </a:lnTo>
                  <a:lnTo>
                    <a:pt x="504" y="80"/>
                  </a:lnTo>
                  <a:lnTo>
                    <a:pt x="504" y="80"/>
                  </a:lnTo>
                  <a:lnTo>
                    <a:pt x="632" y="0"/>
                  </a:lnTo>
                  <a:lnTo>
                    <a:pt x="64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6" name="Freeform 12"/>
            <p:cNvSpPr>
              <a:spLocks/>
            </p:cNvSpPr>
            <p:nvPr/>
          </p:nvSpPr>
          <p:spPr bwMode="auto">
            <a:xfrm>
              <a:off x="5905500" y="2705100"/>
              <a:ext cx="177800" cy="241300"/>
            </a:xfrm>
            <a:custGeom>
              <a:avLst/>
              <a:gdLst/>
              <a:ahLst/>
              <a:cxnLst>
                <a:cxn ang="0">
                  <a:pos x="112" y="16"/>
                </a:cxn>
                <a:cxn ang="0">
                  <a:pos x="24" y="152"/>
                </a:cxn>
                <a:cxn ang="0">
                  <a:pos x="24" y="152"/>
                </a:cxn>
                <a:cxn ang="0">
                  <a:pos x="0" y="144"/>
                </a:cxn>
                <a:cxn ang="0">
                  <a:pos x="0" y="136"/>
                </a:cxn>
                <a:cxn ang="0">
                  <a:pos x="88" y="0"/>
                </a:cxn>
                <a:cxn ang="0">
                  <a:pos x="112" y="16"/>
                </a:cxn>
              </a:cxnLst>
              <a:rect l="0" t="0" r="r" b="b"/>
              <a:pathLst>
                <a:path w="112" h="152">
                  <a:moveTo>
                    <a:pt x="112" y="16"/>
                  </a:moveTo>
                  <a:lnTo>
                    <a:pt x="24" y="152"/>
                  </a:lnTo>
                  <a:lnTo>
                    <a:pt x="24" y="152"/>
                  </a:lnTo>
                  <a:lnTo>
                    <a:pt x="0" y="144"/>
                  </a:lnTo>
                  <a:lnTo>
                    <a:pt x="0" y="136"/>
                  </a:lnTo>
                  <a:lnTo>
                    <a:pt x="88" y="0"/>
                  </a:lnTo>
                  <a:lnTo>
                    <a:pt x="112"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7" name="Freeform 13"/>
            <p:cNvSpPr>
              <a:spLocks/>
            </p:cNvSpPr>
            <p:nvPr/>
          </p:nvSpPr>
          <p:spPr bwMode="auto">
            <a:xfrm>
              <a:off x="5803900" y="3175000"/>
              <a:ext cx="38100" cy="25400"/>
            </a:xfrm>
            <a:custGeom>
              <a:avLst/>
              <a:gdLst/>
              <a:ahLst/>
              <a:cxnLst>
                <a:cxn ang="0">
                  <a:pos x="24" y="8"/>
                </a:cxn>
                <a:cxn ang="0">
                  <a:pos x="24" y="16"/>
                </a:cxn>
                <a:cxn ang="0">
                  <a:pos x="0" y="8"/>
                </a:cxn>
                <a:cxn ang="0">
                  <a:pos x="0" y="0"/>
                </a:cxn>
                <a:cxn ang="0">
                  <a:pos x="24" y="8"/>
                </a:cxn>
              </a:cxnLst>
              <a:rect l="0" t="0" r="r" b="b"/>
              <a:pathLst>
                <a:path w="24" h="16">
                  <a:moveTo>
                    <a:pt x="24" y="8"/>
                  </a:moveTo>
                  <a:lnTo>
                    <a:pt x="24" y="16"/>
                  </a:lnTo>
                  <a:lnTo>
                    <a:pt x="0" y="8"/>
                  </a:lnTo>
                  <a:lnTo>
                    <a:pt x="0" y="0"/>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8" name="Freeform 14"/>
            <p:cNvSpPr>
              <a:spLocks/>
            </p:cNvSpPr>
            <p:nvPr/>
          </p:nvSpPr>
          <p:spPr bwMode="auto">
            <a:xfrm>
              <a:off x="5803900" y="2933700"/>
              <a:ext cx="139700" cy="254000"/>
            </a:xfrm>
            <a:custGeom>
              <a:avLst/>
              <a:gdLst/>
              <a:ahLst/>
              <a:cxnLst>
                <a:cxn ang="0">
                  <a:pos x="88" y="8"/>
                </a:cxn>
                <a:cxn ang="0">
                  <a:pos x="64" y="0"/>
                </a:cxn>
                <a:cxn ang="0">
                  <a:pos x="0" y="152"/>
                </a:cxn>
                <a:cxn ang="0">
                  <a:pos x="24" y="160"/>
                </a:cxn>
                <a:cxn ang="0">
                  <a:pos x="88" y="8"/>
                </a:cxn>
              </a:cxnLst>
              <a:rect l="0" t="0" r="r" b="b"/>
              <a:pathLst>
                <a:path w="88" h="160">
                  <a:moveTo>
                    <a:pt x="88" y="8"/>
                  </a:moveTo>
                  <a:lnTo>
                    <a:pt x="64" y="0"/>
                  </a:lnTo>
                  <a:lnTo>
                    <a:pt x="0" y="152"/>
                  </a:lnTo>
                  <a:lnTo>
                    <a:pt x="24" y="160"/>
                  </a:lnTo>
                  <a:lnTo>
                    <a:pt x="8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9" name="Freeform 15"/>
            <p:cNvSpPr>
              <a:spLocks/>
            </p:cNvSpPr>
            <p:nvPr/>
          </p:nvSpPr>
          <p:spPr bwMode="auto">
            <a:xfrm>
              <a:off x="7073900" y="16256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0" name="Freeform 16"/>
            <p:cNvSpPr>
              <a:spLocks/>
            </p:cNvSpPr>
            <p:nvPr/>
          </p:nvSpPr>
          <p:spPr bwMode="auto">
            <a:xfrm>
              <a:off x="6604000" y="1638300"/>
              <a:ext cx="508000" cy="1765300"/>
            </a:xfrm>
            <a:custGeom>
              <a:avLst/>
              <a:gdLst/>
              <a:ahLst/>
              <a:cxnLst>
                <a:cxn ang="0">
                  <a:pos x="320" y="8"/>
                </a:cxn>
                <a:cxn ang="0">
                  <a:pos x="192" y="264"/>
                </a:cxn>
                <a:cxn ang="0">
                  <a:pos x="192" y="264"/>
                </a:cxn>
                <a:cxn ang="0">
                  <a:pos x="192" y="264"/>
                </a:cxn>
                <a:cxn ang="0">
                  <a:pos x="96" y="544"/>
                </a:cxn>
                <a:cxn ang="0">
                  <a:pos x="96" y="544"/>
                </a:cxn>
                <a:cxn ang="0">
                  <a:pos x="96" y="544"/>
                </a:cxn>
                <a:cxn ang="0">
                  <a:pos x="40" y="824"/>
                </a:cxn>
                <a:cxn ang="0">
                  <a:pos x="40" y="816"/>
                </a:cxn>
                <a:cxn ang="0">
                  <a:pos x="40" y="816"/>
                </a:cxn>
                <a:cxn ang="0">
                  <a:pos x="24" y="1112"/>
                </a:cxn>
                <a:cxn ang="0">
                  <a:pos x="24" y="1112"/>
                </a:cxn>
                <a:cxn ang="0">
                  <a:pos x="0" y="1112"/>
                </a:cxn>
                <a:cxn ang="0">
                  <a:pos x="0" y="1112"/>
                </a:cxn>
                <a:cxn ang="0">
                  <a:pos x="16" y="816"/>
                </a:cxn>
                <a:cxn ang="0">
                  <a:pos x="16" y="816"/>
                </a:cxn>
                <a:cxn ang="0">
                  <a:pos x="16" y="816"/>
                </a:cxn>
                <a:cxn ang="0">
                  <a:pos x="72" y="536"/>
                </a:cxn>
                <a:cxn ang="0">
                  <a:pos x="72" y="536"/>
                </a:cxn>
                <a:cxn ang="0">
                  <a:pos x="72" y="536"/>
                </a:cxn>
                <a:cxn ang="0">
                  <a:pos x="168" y="256"/>
                </a:cxn>
                <a:cxn ang="0">
                  <a:pos x="168" y="256"/>
                </a:cxn>
                <a:cxn ang="0">
                  <a:pos x="168" y="256"/>
                </a:cxn>
                <a:cxn ang="0">
                  <a:pos x="296" y="0"/>
                </a:cxn>
                <a:cxn ang="0">
                  <a:pos x="320" y="8"/>
                </a:cxn>
              </a:cxnLst>
              <a:rect l="0" t="0" r="r" b="b"/>
              <a:pathLst>
                <a:path w="320" h="1112">
                  <a:moveTo>
                    <a:pt x="320" y="8"/>
                  </a:moveTo>
                  <a:lnTo>
                    <a:pt x="192" y="264"/>
                  </a:lnTo>
                  <a:lnTo>
                    <a:pt x="192" y="264"/>
                  </a:lnTo>
                  <a:lnTo>
                    <a:pt x="192" y="264"/>
                  </a:lnTo>
                  <a:lnTo>
                    <a:pt x="96" y="544"/>
                  </a:lnTo>
                  <a:lnTo>
                    <a:pt x="96" y="544"/>
                  </a:lnTo>
                  <a:lnTo>
                    <a:pt x="96" y="544"/>
                  </a:lnTo>
                  <a:lnTo>
                    <a:pt x="40" y="824"/>
                  </a:lnTo>
                  <a:lnTo>
                    <a:pt x="40" y="816"/>
                  </a:lnTo>
                  <a:lnTo>
                    <a:pt x="40" y="816"/>
                  </a:lnTo>
                  <a:lnTo>
                    <a:pt x="24" y="1112"/>
                  </a:lnTo>
                  <a:lnTo>
                    <a:pt x="24" y="1112"/>
                  </a:lnTo>
                  <a:lnTo>
                    <a:pt x="0" y="1112"/>
                  </a:lnTo>
                  <a:lnTo>
                    <a:pt x="0" y="1112"/>
                  </a:lnTo>
                  <a:lnTo>
                    <a:pt x="16" y="816"/>
                  </a:lnTo>
                  <a:lnTo>
                    <a:pt x="16" y="816"/>
                  </a:lnTo>
                  <a:lnTo>
                    <a:pt x="16" y="816"/>
                  </a:lnTo>
                  <a:lnTo>
                    <a:pt x="72" y="536"/>
                  </a:lnTo>
                  <a:lnTo>
                    <a:pt x="72" y="536"/>
                  </a:lnTo>
                  <a:lnTo>
                    <a:pt x="72" y="536"/>
                  </a:lnTo>
                  <a:lnTo>
                    <a:pt x="168" y="256"/>
                  </a:lnTo>
                  <a:lnTo>
                    <a:pt x="168" y="256"/>
                  </a:lnTo>
                  <a:lnTo>
                    <a:pt x="168" y="256"/>
                  </a:lnTo>
                  <a:lnTo>
                    <a:pt x="296" y="0"/>
                  </a:lnTo>
                  <a:lnTo>
                    <a:pt x="320"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1" name="Freeform 17"/>
            <p:cNvSpPr>
              <a:spLocks/>
            </p:cNvSpPr>
            <p:nvPr/>
          </p:nvSpPr>
          <p:spPr bwMode="auto">
            <a:xfrm>
              <a:off x="6604000" y="3403600"/>
              <a:ext cx="38100" cy="241300"/>
            </a:xfrm>
            <a:custGeom>
              <a:avLst/>
              <a:gdLst/>
              <a:ahLst/>
              <a:cxnLst>
                <a:cxn ang="0">
                  <a:pos x="24" y="0"/>
                </a:cxn>
                <a:cxn ang="0">
                  <a:pos x="24" y="152"/>
                </a:cxn>
                <a:cxn ang="0">
                  <a:pos x="24" y="152"/>
                </a:cxn>
                <a:cxn ang="0">
                  <a:pos x="0" y="152"/>
                </a:cxn>
                <a:cxn ang="0">
                  <a:pos x="0" y="152"/>
                </a:cxn>
                <a:cxn ang="0">
                  <a:pos x="0" y="0"/>
                </a:cxn>
                <a:cxn ang="0">
                  <a:pos x="24" y="0"/>
                </a:cxn>
              </a:cxnLst>
              <a:rect l="0" t="0" r="r" b="b"/>
              <a:pathLst>
                <a:path w="24" h="152">
                  <a:moveTo>
                    <a:pt x="24" y="0"/>
                  </a:moveTo>
                  <a:lnTo>
                    <a:pt x="24" y="152"/>
                  </a:lnTo>
                  <a:lnTo>
                    <a:pt x="24" y="152"/>
                  </a:lnTo>
                  <a:lnTo>
                    <a:pt x="0" y="152"/>
                  </a:lnTo>
                  <a:lnTo>
                    <a:pt x="0" y="152"/>
                  </a:lnTo>
                  <a:lnTo>
                    <a:pt x="0" y="0"/>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2" name="Rectangle 18"/>
            <p:cNvSpPr>
              <a:spLocks noChangeArrowheads="1"/>
            </p:cNvSpPr>
            <p:nvPr/>
          </p:nvSpPr>
          <p:spPr bwMode="auto">
            <a:xfrm>
              <a:off x="6604000" y="3873500"/>
              <a:ext cx="38100" cy="127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23" name="Rectangle 19"/>
            <p:cNvSpPr>
              <a:spLocks noChangeArrowheads="1"/>
            </p:cNvSpPr>
            <p:nvPr/>
          </p:nvSpPr>
          <p:spPr bwMode="auto">
            <a:xfrm>
              <a:off x="6604000" y="3644900"/>
              <a:ext cx="38100" cy="2286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24" name="Freeform 20"/>
            <p:cNvSpPr>
              <a:spLocks/>
            </p:cNvSpPr>
            <p:nvPr/>
          </p:nvSpPr>
          <p:spPr bwMode="auto">
            <a:xfrm>
              <a:off x="7086600" y="1612900"/>
              <a:ext cx="38100" cy="25400"/>
            </a:xfrm>
            <a:custGeom>
              <a:avLst/>
              <a:gdLst/>
              <a:ahLst/>
              <a:cxnLst>
                <a:cxn ang="0">
                  <a:pos x="24" y="8"/>
                </a:cxn>
                <a:cxn ang="0">
                  <a:pos x="24" y="0"/>
                </a:cxn>
                <a:cxn ang="0">
                  <a:pos x="0" y="8"/>
                </a:cxn>
                <a:cxn ang="0">
                  <a:pos x="0" y="16"/>
                </a:cxn>
                <a:cxn ang="0">
                  <a:pos x="24" y="8"/>
                </a:cxn>
              </a:cxnLst>
              <a:rect l="0" t="0" r="r" b="b"/>
              <a:pathLst>
                <a:path w="24" h="16">
                  <a:moveTo>
                    <a:pt x="24" y="8"/>
                  </a:moveTo>
                  <a:lnTo>
                    <a:pt x="24" y="0"/>
                  </a:lnTo>
                  <a:lnTo>
                    <a:pt x="0" y="8"/>
                  </a:lnTo>
                  <a:lnTo>
                    <a:pt x="0" y="16"/>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5" name="Freeform 21"/>
            <p:cNvSpPr>
              <a:spLocks/>
            </p:cNvSpPr>
            <p:nvPr/>
          </p:nvSpPr>
          <p:spPr bwMode="auto">
            <a:xfrm>
              <a:off x="7086600" y="1625600"/>
              <a:ext cx="774700" cy="1270000"/>
            </a:xfrm>
            <a:custGeom>
              <a:avLst/>
              <a:gdLst/>
              <a:ahLst/>
              <a:cxnLst>
                <a:cxn ang="0">
                  <a:pos x="24" y="0"/>
                </a:cxn>
                <a:cxn ang="0">
                  <a:pos x="96" y="224"/>
                </a:cxn>
                <a:cxn ang="0">
                  <a:pos x="96" y="224"/>
                </a:cxn>
                <a:cxn ang="0">
                  <a:pos x="96" y="224"/>
                </a:cxn>
                <a:cxn ang="0">
                  <a:pos x="208" y="424"/>
                </a:cxn>
                <a:cxn ang="0">
                  <a:pos x="200" y="416"/>
                </a:cxn>
                <a:cxn ang="0">
                  <a:pos x="200" y="416"/>
                </a:cxn>
                <a:cxn ang="0">
                  <a:pos x="488" y="784"/>
                </a:cxn>
                <a:cxn ang="0">
                  <a:pos x="488" y="784"/>
                </a:cxn>
                <a:cxn ang="0">
                  <a:pos x="472" y="800"/>
                </a:cxn>
                <a:cxn ang="0">
                  <a:pos x="472" y="800"/>
                </a:cxn>
                <a:cxn ang="0">
                  <a:pos x="184" y="432"/>
                </a:cxn>
                <a:cxn ang="0">
                  <a:pos x="184" y="432"/>
                </a:cxn>
                <a:cxn ang="0">
                  <a:pos x="184" y="432"/>
                </a:cxn>
                <a:cxn ang="0">
                  <a:pos x="72" y="232"/>
                </a:cxn>
                <a:cxn ang="0">
                  <a:pos x="72" y="232"/>
                </a:cxn>
                <a:cxn ang="0">
                  <a:pos x="72" y="232"/>
                </a:cxn>
                <a:cxn ang="0">
                  <a:pos x="0" y="8"/>
                </a:cxn>
                <a:cxn ang="0">
                  <a:pos x="24" y="0"/>
                </a:cxn>
              </a:cxnLst>
              <a:rect l="0" t="0" r="r" b="b"/>
              <a:pathLst>
                <a:path w="488" h="800">
                  <a:moveTo>
                    <a:pt x="24" y="0"/>
                  </a:moveTo>
                  <a:lnTo>
                    <a:pt x="96" y="224"/>
                  </a:lnTo>
                  <a:lnTo>
                    <a:pt x="96" y="224"/>
                  </a:lnTo>
                  <a:lnTo>
                    <a:pt x="96" y="224"/>
                  </a:lnTo>
                  <a:lnTo>
                    <a:pt x="208" y="424"/>
                  </a:lnTo>
                  <a:lnTo>
                    <a:pt x="200" y="416"/>
                  </a:lnTo>
                  <a:lnTo>
                    <a:pt x="200" y="416"/>
                  </a:lnTo>
                  <a:lnTo>
                    <a:pt x="488" y="784"/>
                  </a:lnTo>
                  <a:lnTo>
                    <a:pt x="488" y="784"/>
                  </a:lnTo>
                  <a:lnTo>
                    <a:pt x="472" y="800"/>
                  </a:lnTo>
                  <a:lnTo>
                    <a:pt x="472" y="800"/>
                  </a:lnTo>
                  <a:lnTo>
                    <a:pt x="184" y="432"/>
                  </a:lnTo>
                  <a:lnTo>
                    <a:pt x="184" y="432"/>
                  </a:lnTo>
                  <a:lnTo>
                    <a:pt x="184" y="432"/>
                  </a:lnTo>
                  <a:lnTo>
                    <a:pt x="72" y="232"/>
                  </a:lnTo>
                  <a:lnTo>
                    <a:pt x="72" y="232"/>
                  </a:lnTo>
                  <a:lnTo>
                    <a:pt x="72" y="232"/>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6" name="Freeform 22"/>
            <p:cNvSpPr>
              <a:spLocks/>
            </p:cNvSpPr>
            <p:nvPr/>
          </p:nvSpPr>
          <p:spPr bwMode="auto">
            <a:xfrm>
              <a:off x="7835900" y="2870200"/>
              <a:ext cx="139700" cy="152400"/>
            </a:xfrm>
            <a:custGeom>
              <a:avLst/>
              <a:gdLst/>
              <a:ahLst/>
              <a:cxnLst>
                <a:cxn ang="0">
                  <a:pos x="16" y="0"/>
                </a:cxn>
                <a:cxn ang="0">
                  <a:pos x="88" y="72"/>
                </a:cxn>
                <a:cxn ang="0">
                  <a:pos x="88" y="72"/>
                </a:cxn>
                <a:cxn ang="0">
                  <a:pos x="72" y="96"/>
                </a:cxn>
                <a:cxn ang="0">
                  <a:pos x="72" y="88"/>
                </a:cxn>
                <a:cxn ang="0">
                  <a:pos x="0" y="16"/>
                </a:cxn>
                <a:cxn ang="0">
                  <a:pos x="16" y="0"/>
                </a:cxn>
              </a:cxnLst>
              <a:rect l="0" t="0" r="r" b="b"/>
              <a:pathLst>
                <a:path w="88" h="96">
                  <a:moveTo>
                    <a:pt x="16" y="0"/>
                  </a:moveTo>
                  <a:lnTo>
                    <a:pt x="88" y="72"/>
                  </a:lnTo>
                  <a:lnTo>
                    <a:pt x="88" y="72"/>
                  </a:lnTo>
                  <a:lnTo>
                    <a:pt x="72" y="96"/>
                  </a:lnTo>
                  <a:lnTo>
                    <a:pt x="72" y="88"/>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7" name="Freeform 23"/>
            <p:cNvSpPr>
              <a:spLocks/>
            </p:cNvSpPr>
            <p:nvPr/>
          </p:nvSpPr>
          <p:spPr bwMode="auto">
            <a:xfrm>
              <a:off x="8077200" y="3060700"/>
              <a:ext cx="38100" cy="50800"/>
            </a:xfrm>
            <a:custGeom>
              <a:avLst/>
              <a:gdLst/>
              <a:ahLst/>
              <a:cxnLst>
                <a:cxn ang="0">
                  <a:pos x="16" y="0"/>
                </a:cxn>
                <a:cxn ang="0">
                  <a:pos x="24" y="8"/>
                </a:cxn>
                <a:cxn ang="0">
                  <a:pos x="8" y="32"/>
                </a:cxn>
                <a:cxn ang="0">
                  <a:pos x="0" y="24"/>
                </a:cxn>
                <a:cxn ang="0">
                  <a:pos x="16" y="0"/>
                </a:cxn>
              </a:cxnLst>
              <a:rect l="0" t="0" r="r" b="b"/>
              <a:pathLst>
                <a:path w="24" h="32">
                  <a:moveTo>
                    <a:pt x="16" y="0"/>
                  </a:moveTo>
                  <a:lnTo>
                    <a:pt x="24" y="8"/>
                  </a:lnTo>
                  <a:lnTo>
                    <a:pt x="8" y="32"/>
                  </a:lnTo>
                  <a:lnTo>
                    <a:pt x="0"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8" name="Freeform 24"/>
            <p:cNvSpPr>
              <a:spLocks/>
            </p:cNvSpPr>
            <p:nvPr/>
          </p:nvSpPr>
          <p:spPr bwMode="auto">
            <a:xfrm>
              <a:off x="7950200" y="2984500"/>
              <a:ext cx="152400" cy="114300"/>
            </a:xfrm>
            <a:custGeom>
              <a:avLst/>
              <a:gdLst/>
              <a:ahLst/>
              <a:cxnLst>
                <a:cxn ang="0">
                  <a:pos x="16" y="0"/>
                </a:cxn>
                <a:cxn ang="0">
                  <a:pos x="0" y="24"/>
                </a:cxn>
                <a:cxn ang="0">
                  <a:pos x="80" y="72"/>
                </a:cxn>
                <a:cxn ang="0">
                  <a:pos x="96" y="48"/>
                </a:cxn>
                <a:cxn ang="0">
                  <a:pos x="16" y="0"/>
                </a:cxn>
              </a:cxnLst>
              <a:rect l="0" t="0" r="r" b="b"/>
              <a:pathLst>
                <a:path w="96" h="72">
                  <a:moveTo>
                    <a:pt x="16" y="0"/>
                  </a:moveTo>
                  <a:lnTo>
                    <a:pt x="0" y="24"/>
                  </a:lnTo>
                  <a:lnTo>
                    <a:pt x="80" y="72"/>
                  </a:lnTo>
                  <a:lnTo>
                    <a:pt x="96" y="48"/>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9" name="Freeform 25"/>
            <p:cNvSpPr>
              <a:spLocks/>
            </p:cNvSpPr>
            <p:nvPr/>
          </p:nvSpPr>
          <p:spPr bwMode="auto">
            <a:xfrm>
              <a:off x="8089900" y="30861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0" name="Freeform 26"/>
            <p:cNvSpPr>
              <a:spLocks/>
            </p:cNvSpPr>
            <p:nvPr/>
          </p:nvSpPr>
          <p:spPr bwMode="auto">
            <a:xfrm>
              <a:off x="7226300" y="3098800"/>
              <a:ext cx="901700" cy="825500"/>
            </a:xfrm>
            <a:custGeom>
              <a:avLst/>
              <a:gdLst/>
              <a:ahLst/>
              <a:cxnLst>
                <a:cxn ang="0">
                  <a:pos x="568" y="8"/>
                </a:cxn>
                <a:cxn ang="0">
                  <a:pos x="512" y="160"/>
                </a:cxn>
                <a:cxn ang="0">
                  <a:pos x="504" y="160"/>
                </a:cxn>
                <a:cxn ang="0">
                  <a:pos x="504" y="160"/>
                </a:cxn>
                <a:cxn ang="0">
                  <a:pos x="408" y="304"/>
                </a:cxn>
                <a:cxn ang="0">
                  <a:pos x="408" y="304"/>
                </a:cxn>
                <a:cxn ang="0">
                  <a:pos x="408" y="304"/>
                </a:cxn>
                <a:cxn ang="0">
                  <a:pos x="352" y="368"/>
                </a:cxn>
                <a:cxn ang="0">
                  <a:pos x="352" y="368"/>
                </a:cxn>
                <a:cxn ang="0">
                  <a:pos x="352" y="368"/>
                </a:cxn>
                <a:cxn ang="0">
                  <a:pos x="288" y="416"/>
                </a:cxn>
                <a:cxn ang="0">
                  <a:pos x="288" y="424"/>
                </a:cxn>
                <a:cxn ang="0">
                  <a:pos x="288" y="424"/>
                </a:cxn>
                <a:cxn ang="0">
                  <a:pos x="128" y="504"/>
                </a:cxn>
                <a:cxn ang="0">
                  <a:pos x="120" y="504"/>
                </a:cxn>
                <a:cxn ang="0">
                  <a:pos x="120" y="504"/>
                </a:cxn>
                <a:cxn ang="0">
                  <a:pos x="0" y="520"/>
                </a:cxn>
                <a:cxn ang="0">
                  <a:pos x="0" y="520"/>
                </a:cxn>
                <a:cxn ang="0">
                  <a:pos x="0" y="496"/>
                </a:cxn>
                <a:cxn ang="0">
                  <a:pos x="0" y="496"/>
                </a:cxn>
                <a:cxn ang="0">
                  <a:pos x="120" y="480"/>
                </a:cxn>
                <a:cxn ang="0">
                  <a:pos x="120" y="480"/>
                </a:cxn>
                <a:cxn ang="0">
                  <a:pos x="120" y="480"/>
                </a:cxn>
                <a:cxn ang="0">
                  <a:pos x="280" y="400"/>
                </a:cxn>
                <a:cxn ang="0">
                  <a:pos x="280" y="400"/>
                </a:cxn>
                <a:cxn ang="0">
                  <a:pos x="272" y="400"/>
                </a:cxn>
                <a:cxn ang="0">
                  <a:pos x="336" y="352"/>
                </a:cxn>
                <a:cxn ang="0">
                  <a:pos x="336" y="352"/>
                </a:cxn>
                <a:cxn ang="0">
                  <a:pos x="336" y="352"/>
                </a:cxn>
                <a:cxn ang="0">
                  <a:pos x="392" y="288"/>
                </a:cxn>
                <a:cxn ang="0">
                  <a:pos x="392" y="288"/>
                </a:cxn>
                <a:cxn ang="0">
                  <a:pos x="392" y="288"/>
                </a:cxn>
                <a:cxn ang="0">
                  <a:pos x="488" y="144"/>
                </a:cxn>
                <a:cxn ang="0">
                  <a:pos x="488" y="144"/>
                </a:cxn>
                <a:cxn ang="0">
                  <a:pos x="488" y="152"/>
                </a:cxn>
                <a:cxn ang="0">
                  <a:pos x="544" y="0"/>
                </a:cxn>
                <a:cxn ang="0">
                  <a:pos x="568" y="8"/>
                </a:cxn>
              </a:cxnLst>
              <a:rect l="0" t="0" r="r" b="b"/>
              <a:pathLst>
                <a:path w="568" h="520">
                  <a:moveTo>
                    <a:pt x="568" y="8"/>
                  </a:moveTo>
                  <a:lnTo>
                    <a:pt x="512" y="160"/>
                  </a:lnTo>
                  <a:lnTo>
                    <a:pt x="504" y="160"/>
                  </a:lnTo>
                  <a:lnTo>
                    <a:pt x="504" y="160"/>
                  </a:lnTo>
                  <a:lnTo>
                    <a:pt x="408" y="304"/>
                  </a:lnTo>
                  <a:lnTo>
                    <a:pt x="408" y="304"/>
                  </a:lnTo>
                  <a:lnTo>
                    <a:pt x="408" y="304"/>
                  </a:lnTo>
                  <a:lnTo>
                    <a:pt x="352" y="368"/>
                  </a:lnTo>
                  <a:lnTo>
                    <a:pt x="352" y="368"/>
                  </a:lnTo>
                  <a:lnTo>
                    <a:pt x="352" y="368"/>
                  </a:lnTo>
                  <a:lnTo>
                    <a:pt x="288" y="416"/>
                  </a:lnTo>
                  <a:lnTo>
                    <a:pt x="288" y="424"/>
                  </a:lnTo>
                  <a:lnTo>
                    <a:pt x="288" y="424"/>
                  </a:lnTo>
                  <a:lnTo>
                    <a:pt x="128" y="504"/>
                  </a:lnTo>
                  <a:lnTo>
                    <a:pt x="120" y="504"/>
                  </a:lnTo>
                  <a:lnTo>
                    <a:pt x="120" y="504"/>
                  </a:lnTo>
                  <a:lnTo>
                    <a:pt x="0" y="520"/>
                  </a:lnTo>
                  <a:lnTo>
                    <a:pt x="0" y="520"/>
                  </a:lnTo>
                  <a:lnTo>
                    <a:pt x="0" y="496"/>
                  </a:lnTo>
                  <a:lnTo>
                    <a:pt x="0" y="496"/>
                  </a:lnTo>
                  <a:lnTo>
                    <a:pt x="120" y="480"/>
                  </a:lnTo>
                  <a:lnTo>
                    <a:pt x="120" y="480"/>
                  </a:lnTo>
                  <a:lnTo>
                    <a:pt x="120" y="480"/>
                  </a:lnTo>
                  <a:lnTo>
                    <a:pt x="280" y="400"/>
                  </a:lnTo>
                  <a:lnTo>
                    <a:pt x="280" y="400"/>
                  </a:lnTo>
                  <a:lnTo>
                    <a:pt x="272" y="400"/>
                  </a:lnTo>
                  <a:lnTo>
                    <a:pt x="336" y="352"/>
                  </a:lnTo>
                  <a:lnTo>
                    <a:pt x="336" y="352"/>
                  </a:lnTo>
                  <a:lnTo>
                    <a:pt x="336" y="352"/>
                  </a:lnTo>
                  <a:lnTo>
                    <a:pt x="392" y="288"/>
                  </a:lnTo>
                  <a:lnTo>
                    <a:pt x="392" y="288"/>
                  </a:lnTo>
                  <a:lnTo>
                    <a:pt x="392" y="288"/>
                  </a:lnTo>
                  <a:lnTo>
                    <a:pt x="488" y="144"/>
                  </a:lnTo>
                  <a:lnTo>
                    <a:pt x="488" y="144"/>
                  </a:lnTo>
                  <a:lnTo>
                    <a:pt x="488" y="152"/>
                  </a:lnTo>
                  <a:lnTo>
                    <a:pt x="544" y="0"/>
                  </a:lnTo>
                  <a:lnTo>
                    <a:pt x="56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1" name="Freeform 27"/>
            <p:cNvSpPr>
              <a:spLocks/>
            </p:cNvSpPr>
            <p:nvPr/>
          </p:nvSpPr>
          <p:spPr bwMode="auto">
            <a:xfrm>
              <a:off x="7023100" y="3886200"/>
              <a:ext cx="203200" cy="38100"/>
            </a:xfrm>
            <a:custGeom>
              <a:avLst/>
              <a:gdLst/>
              <a:ahLst/>
              <a:cxnLst>
                <a:cxn ang="0">
                  <a:pos x="128" y="24"/>
                </a:cxn>
                <a:cxn ang="0">
                  <a:pos x="0" y="24"/>
                </a:cxn>
                <a:cxn ang="0">
                  <a:pos x="0" y="24"/>
                </a:cxn>
                <a:cxn ang="0">
                  <a:pos x="0" y="0"/>
                </a:cxn>
                <a:cxn ang="0">
                  <a:pos x="0" y="0"/>
                </a:cxn>
                <a:cxn ang="0">
                  <a:pos x="128" y="0"/>
                </a:cxn>
                <a:cxn ang="0">
                  <a:pos x="128" y="24"/>
                </a:cxn>
              </a:cxnLst>
              <a:rect l="0" t="0" r="r" b="b"/>
              <a:pathLst>
                <a:path w="128" h="24">
                  <a:moveTo>
                    <a:pt x="128" y="24"/>
                  </a:moveTo>
                  <a:lnTo>
                    <a:pt x="0" y="24"/>
                  </a:lnTo>
                  <a:lnTo>
                    <a:pt x="0" y="24"/>
                  </a:lnTo>
                  <a:lnTo>
                    <a:pt x="0" y="0"/>
                  </a:lnTo>
                  <a:lnTo>
                    <a:pt x="0" y="0"/>
                  </a:lnTo>
                  <a:lnTo>
                    <a:pt x="128" y="0"/>
                  </a:lnTo>
                  <a:lnTo>
                    <a:pt x="12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2" name="Rectangle 28"/>
            <p:cNvSpPr>
              <a:spLocks noChangeArrowheads="1"/>
            </p:cNvSpPr>
            <p:nvPr/>
          </p:nvSpPr>
          <p:spPr bwMode="auto">
            <a:xfrm>
              <a:off x="6604000" y="38608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3" name="Freeform 29"/>
            <p:cNvSpPr>
              <a:spLocks/>
            </p:cNvSpPr>
            <p:nvPr/>
          </p:nvSpPr>
          <p:spPr bwMode="auto">
            <a:xfrm>
              <a:off x="6616700" y="3860800"/>
              <a:ext cx="406400" cy="63500"/>
            </a:xfrm>
            <a:custGeom>
              <a:avLst/>
              <a:gdLst/>
              <a:ahLst/>
              <a:cxnLst>
                <a:cxn ang="0">
                  <a:pos x="256" y="40"/>
                </a:cxn>
                <a:cxn ang="0">
                  <a:pos x="256" y="16"/>
                </a:cxn>
                <a:cxn ang="0">
                  <a:pos x="0" y="0"/>
                </a:cxn>
                <a:cxn ang="0">
                  <a:pos x="0" y="24"/>
                </a:cxn>
                <a:cxn ang="0">
                  <a:pos x="256" y="40"/>
                </a:cxn>
              </a:cxnLst>
              <a:rect l="0" t="0" r="r" b="b"/>
              <a:pathLst>
                <a:path w="256" h="40">
                  <a:moveTo>
                    <a:pt x="256" y="40"/>
                  </a:moveTo>
                  <a:lnTo>
                    <a:pt x="256" y="16"/>
                  </a:lnTo>
                  <a:lnTo>
                    <a:pt x="0" y="0"/>
                  </a:lnTo>
                  <a:lnTo>
                    <a:pt x="0" y="24"/>
                  </a:lnTo>
                  <a:lnTo>
                    <a:pt x="256" y="4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4" name="Rectangle 30"/>
            <p:cNvSpPr>
              <a:spLocks noChangeArrowheads="1"/>
            </p:cNvSpPr>
            <p:nvPr/>
          </p:nvSpPr>
          <p:spPr bwMode="auto">
            <a:xfrm>
              <a:off x="8039100" y="3098800"/>
              <a:ext cx="508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5" name="Rectangle 31"/>
            <p:cNvSpPr>
              <a:spLocks noChangeArrowheads="1"/>
            </p:cNvSpPr>
            <p:nvPr/>
          </p:nvSpPr>
          <p:spPr bwMode="auto">
            <a:xfrm>
              <a:off x="7861300" y="30861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6" name="Freeform 32"/>
            <p:cNvSpPr>
              <a:spLocks/>
            </p:cNvSpPr>
            <p:nvPr/>
          </p:nvSpPr>
          <p:spPr bwMode="auto">
            <a:xfrm>
              <a:off x="7683500" y="30607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7" name="Freeform 33"/>
            <p:cNvSpPr>
              <a:spLocks/>
            </p:cNvSpPr>
            <p:nvPr/>
          </p:nvSpPr>
          <p:spPr bwMode="auto">
            <a:xfrm>
              <a:off x="7505700" y="30480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8" name="Freeform 34"/>
            <p:cNvSpPr>
              <a:spLocks/>
            </p:cNvSpPr>
            <p:nvPr/>
          </p:nvSpPr>
          <p:spPr bwMode="auto">
            <a:xfrm>
              <a:off x="7327900" y="30226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9" name="Freeform 35"/>
            <p:cNvSpPr>
              <a:spLocks/>
            </p:cNvSpPr>
            <p:nvPr/>
          </p:nvSpPr>
          <p:spPr bwMode="auto">
            <a:xfrm>
              <a:off x="7150100" y="30099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0" name="Rectangle 36"/>
            <p:cNvSpPr>
              <a:spLocks noChangeArrowheads="1"/>
            </p:cNvSpPr>
            <p:nvPr/>
          </p:nvSpPr>
          <p:spPr bwMode="auto">
            <a:xfrm>
              <a:off x="6972300" y="29972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1" name="Rectangle 37"/>
            <p:cNvSpPr>
              <a:spLocks noChangeArrowheads="1"/>
            </p:cNvSpPr>
            <p:nvPr/>
          </p:nvSpPr>
          <p:spPr bwMode="auto">
            <a:xfrm>
              <a:off x="6794500" y="29845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2" name="Freeform 38"/>
            <p:cNvSpPr>
              <a:spLocks/>
            </p:cNvSpPr>
            <p:nvPr/>
          </p:nvSpPr>
          <p:spPr bwMode="auto">
            <a:xfrm>
              <a:off x="6629400" y="2984500"/>
              <a:ext cx="88900" cy="38100"/>
            </a:xfrm>
            <a:custGeom>
              <a:avLst/>
              <a:gdLst/>
              <a:ahLst/>
              <a:cxnLst>
                <a:cxn ang="0">
                  <a:pos x="56" y="24"/>
                </a:cxn>
                <a:cxn ang="0">
                  <a:pos x="56" y="0"/>
                </a:cxn>
                <a:cxn ang="0">
                  <a:pos x="0" y="0"/>
                </a:cxn>
                <a:cxn ang="0">
                  <a:pos x="0" y="0"/>
                </a:cxn>
                <a:cxn ang="0">
                  <a:pos x="0" y="24"/>
                </a:cxn>
                <a:cxn ang="0">
                  <a:pos x="0" y="24"/>
                </a:cxn>
                <a:cxn ang="0">
                  <a:pos x="56" y="24"/>
                </a:cxn>
              </a:cxnLst>
              <a:rect l="0" t="0" r="r" b="b"/>
              <a:pathLst>
                <a:path w="56" h="24">
                  <a:moveTo>
                    <a:pt x="56" y="24"/>
                  </a:moveTo>
                  <a:lnTo>
                    <a:pt x="56" y="0"/>
                  </a:lnTo>
                  <a:lnTo>
                    <a:pt x="0" y="0"/>
                  </a:lnTo>
                  <a:lnTo>
                    <a:pt x="0" y="0"/>
                  </a:lnTo>
                  <a:lnTo>
                    <a:pt x="0" y="24"/>
                  </a:lnTo>
                  <a:lnTo>
                    <a:pt x="0" y="24"/>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3" name="Rectangle 39"/>
            <p:cNvSpPr>
              <a:spLocks noChangeArrowheads="1"/>
            </p:cNvSpPr>
            <p:nvPr/>
          </p:nvSpPr>
          <p:spPr bwMode="auto">
            <a:xfrm>
              <a:off x="6616700" y="29845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4" name="Freeform 40"/>
            <p:cNvSpPr>
              <a:spLocks/>
            </p:cNvSpPr>
            <p:nvPr/>
          </p:nvSpPr>
          <p:spPr bwMode="auto">
            <a:xfrm>
              <a:off x="6438900" y="2997200"/>
              <a:ext cx="101600" cy="50800"/>
            </a:xfrm>
            <a:custGeom>
              <a:avLst/>
              <a:gdLst/>
              <a:ahLst/>
              <a:cxnLst>
                <a:cxn ang="0">
                  <a:pos x="64" y="24"/>
                </a:cxn>
                <a:cxn ang="0">
                  <a:pos x="64" y="0"/>
                </a:cxn>
                <a:cxn ang="0">
                  <a:pos x="0" y="8"/>
                </a:cxn>
                <a:cxn ang="0">
                  <a:pos x="0" y="32"/>
                </a:cxn>
                <a:cxn ang="0">
                  <a:pos x="64" y="24"/>
                </a:cxn>
              </a:cxnLst>
              <a:rect l="0" t="0" r="r" b="b"/>
              <a:pathLst>
                <a:path w="64" h="32">
                  <a:moveTo>
                    <a:pt x="64" y="24"/>
                  </a:moveTo>
                  <a:lnTo>
                    <a:pt x="64" y="0"/>
                  </a:lnTo>
                  <a:lnTo>
                    <a:pt x="0" y="8"/>
                  </a:lnTo>
                  <a:lnTo>
                    <a:pt x="0" y="32"/>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5" name="Freeform 41"/>
            <p:cNvSpPr>
              <a:spLocks/>
            </p:cNvSpPr>
            <p:nvPr/>
          </p:nvSpPr>
          <p:spPr bwMode="auto">
            <a:xfrm>
              <a:off x="6337300" y="3009900"/>
              <a:ext cx="25400" cy="38100"/>
            </a:xfrm>
            <a:custGeom>
              <a:avLst/>
              <a:gdLst/>
              <a:ahLst/>
              <a:cxnLst>
                <a:cxn ang="0">
                  <a:pos x="16" y="24"/>
                </a:cxn>
                <a:cxn ang="0">
                  <a:pos x="16" y="0"/>
                </a:cxn>
                <a:cxn ang="0">
                  <a:pos x="0" y="0"/>
                </a:cxn>
                <a:cxn ang="0">
                  <a:pos x="0" y="0"/>
                </a:cxn>
                <a:cxn ang="0">
                  <a:pos x="8" y="24"/>
                </a:cxn>
                <a:cxn ang="0">
                  <a:pos x="0" y="24"/>
                </a:cxn>
                <a:cxn ang="0">
                  <a:pos x="16" y="24"/>
                </a:cxn>
              </a:cxnLst>
              <a:rect l="0" t="0" r="r" b="b"/>
              <a:pathLst>
                <a:path w="16" h="24">
                  <a:moveTo>
                    <a:pt x="16" y="24"/>
                  </a:moveTo>
                  <a:lnTo>
                    <a:pt x="16" y="0"/>
                  </a:lnTo>
                  <a:lnTo>
                    <a:pt x="0" y="0"/>
                  </a:lnTo>
                  <a:lnTo>
                    <a:pt x="0" y="0"/>
                  </a:lnTo>
                  <a:lnTo>
                    <a:pt x="8" y="24"/>
                  </a:lnTo>
                  <a:lnTo>
                    <a:pt x="0" y="24"/>
                  </a:lnTo>
                  <a:lnTo>
                    <a:pt x="1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6" name="Freeform 42"/>
            <p:cNvSpPr>
              <a:spLocks/>
            </p:cNvSpPr>
            <p:nvPr/>
          </p:nvSpPr>
          <p:spPr bwMode="auto">
            <a:xfrm>
              <a:off x="6261100" y="3009900"/>
              <a:ext cx="88900" cy="63500"/>
            </a:xfrm>
            <a:custGeom>
              <a:avLst/>
              <a:gdLst/>
              <a:ahLst/>
              <a:cxnLst>
                <a:cxn ang="0">
                  <a:pos x="56" y="24"/>
                </a:cxn>
                <a:cxn ang="0">
                  <a:pos x="48" y="0"/>
                </a:cxn>
                <a:cxn ang="0">
                  <a:pos x="0" y="16"/>
                </a:cxn>
                <a:cxn ang="0">
                  <a:pos x="8" y="40"/>
                </a:cxn>
                <a:cxn ang="0">
                  <a:pos x="56" y="24"/>
                </a:cxn>
              </a:cxnLst>
              <a:rect l="0" t="0" r="r" b="b"/>
              <a:pathLst>
                <a:path w="56" h="40">
                  <a:moveTo>
                    <a:pt x="56" y="24"/>
                  </a:moveTo>
                  <a:lnTo>
                    <a:pt x="48" y="0"/>
                  </a:lnTo>
                  <a:lnTo>
                    <a:pt x="0" y="16"/>
                  </a:lnTo>
                  <a:lnTo>
                    <a:pt x="8" y="40"/>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7" name="Freeform 43"/>
            <p:cNvSpPr>
              <a:spLocks/>
            </p:cNvSpPr>
            <p:nvPr/>
          </p:nvSpPr>
          <p:spPr bwMode="auto">
            <a:xfrm>
              <a:off x="6083300" y="3048000"/>
              <a:ext cx="114300" cy="63500"/>
            </a:xfrm>
            <a:custGeom>
              <a:avLst/>
              <a:gdLst/>
              <a:ahLst/>
              <a:cxnLst>
                <a:cxn ang="0">
                  <a:pos x="72" y="24"/>
                </a:cxn>
                <a:cxn ang="0">
                  <a:pos x="64" y="0"/>
                </a:cxn>
                <a:cxn ang="0">
                  <a:pos x="0" y="16"/>
                </a:cxn>
                <a:cxn ang="0">
                  <a:pos x="8" y="40"/>
                </a:cxn>
                <a:cxn ang="0">
                  <a:pos x="72" y="24"/>
                </a:cxn>
              </a:cxnLst>
              <a:rect l="0" t="0" r="r" b="b"/>
              <a:pathLst>
                <a:path w="72" h="40">
                  <a:moveTo>
                    <a:pt x="72" y="24"/>
                  </a:moveTo>
                  <a:lnTo>
                    <a:pt x="64" y="0"/>
                  </a:lnTo>
                  <a:lnTo>
                    <a:pt x="0" y="16"/>
                  </a:lnTo>
                  <a:lnTo>
                    <a:pt x="8" y="40"/>
                  </a:lnTo>
                  <a:lnTo>
                    <a:pt x="72"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8" name="Freeform 44"/>
            <p:cNvSpPr>
              <a:spLocks/>
            </p:cNvSpPr>
            <p:nvPr/>
          </p:nvSpPr>
          <p:spPr bwMode="auto">
            <a:xfrm>
              <a:off x="5918200" y="3098800"/>
              <a:ext cx="101600" cy="76200"/>
            </a:xfrm>
            <a:custGeom>
              <a:avLst/>
              <a:gdLst/>
              <a:ahLst/>
              <a:cxnLst>
                <a:cxn ang="0">
                  <a:pos x="64" y="24"/>
                </a:cxn>
                <a:cxn ang="0">
                  <a:pos x="56" y="0"/>
                </a:cxn>
                <a:cxn ang="0">
                  <a:pos x="0" y="24"/>
                </a:cxn>
                <a:cxn ang="0">
                  <a:pos x="8" y="48"/>
                </a:cxn>
                <a:cxn ang="0">
                  <a:pos x="64" y="24"/>
                </a:cxn>
              </a:cxnLst>
              <a:rect l="0" t="0" r="r" b="b"/>
              <a:pathLst>
                <a:path w="64" h="48">
                  <a:moveTo>
                    <a:pt x="64" y="24"/>
                  </a:moveTo>
                  <a:lnTo>
                    <a:pt x="56" y="0"/>
                  </a:lnTo>
                  <a:lnTo>
                    <a:pt x="0" y="24"/>
                  </a:lnTo>
                  <a:lnTo>
                    <a:pt x="8" y="48"/>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9" name="Freeform 45"/>
            <p:cNvSpPr>
              <a:spLocks/>
            </p:cNvSpPr>
            <p:nvPr/>
          </p:nvSpPr>
          <p:spPr bwMode="auto">
            <a:xfrm>
              <a:off x="5791200" y="3162300"/>
              <a:ext cx="63500" cy="50800"/>
            </a:xfrm>
            <a:custGeom>
              <a:avLst/>
              <a:gdLst/>
              <a:ahLst/>
              <a:cxnLst>
                <a:cxn ang="0">
                  <a:pos x="40" y="24"/>
                </a:cxn>
                <a:cxn ang="0">
                  <a:pos x="32" y="0"/>
                </a:cxn>
                <a:cxn ang="0">
                  <a:pos x="0" y="8"/>
                </a:cxn>
                <a:cxn ang="0">
                  <a:pos x="8" y="32"/>
                </a:cxn>
                <a:cxn ang="0">
                  <a:pos x="40" y="24"/>
                </a:cxn>
              </a:cxnLst>
              <a:rect l="0" t="0" r="r" b="b"/>
              <a:pathLst>
                <a:path w="40" h="32">
                  <a:moveTo>
                    <a:pt x="40" y="24"/>
                  </a:moveTo>
                  <a:lnTo>
                    <a:pt x="32" y="0"/>
                  </a:lnTo>
                  <a:lnTo>
                    <a:pt x="0" y="8"/>
                  </a:lnTo>
                  <a:lnTo>
                    <a:pt x="8" y="32"/>
                  </a:lnTo>
                  <a:lnTo>
                    <a:pt x="40"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0" name="Freeform 46"/>
            <p:cNvSpPr>
              <a:spLocks/>
            </p:cNvSpPr>
            <p:nvPr/>
          </p:nvSpPr>
          <p:spPr bwMode="auto">
            <a:xfrm>
              <a:off x="5778500" y="3200400"/>
              <a:ext cx="25400" cy="38100"/>
            </a:xfrm>
            <a:custGeom>
              <a:avLst/>
              <a:gdLst/>
              <a:ahLst/>
              <a:cxnLst>
                <a:cxn ang="0">
                  <a:pos x="16" y="0"/>
                </a:cxn>
                <a:cxn ang="0">
                  <a:pos x="8" y="0"/>
                </a:cxn>
                <a:cxn ang="0">
                  <a:pos x="0" y="24"/>
                </a:cxn>
                <a:cxn ang="0">
                  <a:pos x="8" y="24"/>
                </a:cxn>
                <a:cxn ang="0">
                  <a:pos x="16" y="0"/>
                </a:cxn>
              </a:cxnLst>
              <a:rect l="0" t="0" r="r" b="b"/>
              <a:pathLst>
                <a:path w="16" h="24">
                  <a:moveTo>
                    <a:pt x="16" y="0"/>
                  </a:moveTo>
                  <a:lnTo>
                    <a:pt x="8" y="0"/>
                  </a:lnTo>
                  <a:lnTo>
                    <a:pt x="0" y="24"/>
                  </a:lnTo>
                  <a:lnTo>
                    <a:pt x="8"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1" name="Freeform 47"/>
            <p:cNvSpPr>
              <a:spLocks/>
            </p:cNvSpPr>
            <p:nvPr/>
          </p:nvSpPr>
          <p:spPr bwMode="auto">
            <a:xfrm>
              <a:off x="5791200" y="3200400"/>
              <a:ext cx="647700" cy="495300"/>
            </a:xfrm>
            <a:custGeom>
              <a:avLst/>
              <a:gdLst/>
              <a:ahLst/>
              <a:cxnLst>
                <a:cxn ang="0">
                  <a:pos x="8" y="0"/>
                </a:cxn>
                <a:cxn ang="0">
                  <a:pos x="128" y="40"/>
                </a:cxn>
                <a:cxn ang="0">
                  <a:pos x="128" y="40"/>
                </a:cxn>
                <a:cxn ang="0">
                  <a:pos x="128" y="40"/>
                </a:cxn>
                <a:cxn ang="0">
                  <a:pos x="232" y="120"/>
                </a:cxn>
                <a:cxn ang="0">
                  <a:pos x="232" y="120"/>
                </a:cxn>
                <a:cxn ang="0">
                  <a:pos x="232" y="120"/>
                </a:cxn>
                <a:cxn ang="0">
                  <a:pos x="408" y="296"/>
                </a:cxn>
                <a:cxn ang="0">
                  <a:pos x="408" y="296"/>
                </a:cxn>
                <a:cxn ang="0">
                  <a:pos x="392" y="312"/>
                </a:cxn>
                <a:cxn ang="0">
                  <a:pos x="392" y="312"/>
                </a:cxn>
                <a:cxn ang="0">
                  <a:pos x="216" y="136"/>
                </a:cxn>
                <a:cxn ang="0">
                  <a:pos x="216" y="136"/>
                </a:cxn>
                <a:cxn ang="0">
                  <a:pos x="216" y="136"/>
                </a:cxn>
                <a:cxn ang="0">
                  <a:pos x="112" y="56"/>
                </a:cxn>
                <a:cxn ang="0">
                  <a:pos x="112" y="56"/>
                </a:cxn>
                <a:cxn ang="0">
                  <a:pos x="120" y="64"/>
                </a:cxn>
                <a:cxn ang="0">
                  <a:pos x="0" y="24"/>
                </a:cxn>
                <a:cxn ang="0">
                  <a:pos x="8" y="0"/>
                </a:cxn>
              </a:cxnLst>
              <a:rect l="0" t="0" r="r" b="b"/>
              <a:pathLst>
                <a:path w="408" h="312">
                  <a:moveTo>
                    <a:pt x="8" y="0"/>
                  </a:moveTo>
                  <a:lnTo>
                    <a:pt x="128" y="40"/>
                  </a:lnTo>
                  <a:lnTo>
                    <a:pt x="128" y="40"/>
                  </a:lnTo>
                  <a:lnTo>
                    <a:pt x="128" y="40"/>
                  </a:lnTo>
                  <a:lnTo>
                    <a:pt x="232" y="120"/>
                  </a:lnTo>
                  <a:lnTo>
                    <a:pt x="232" y="120"/>
                  </a:lnTo>
                  <a:lnTo>
                    <a:pt x="232" y="120"/>
                  </a:lnTo>
                  <a:lnTo>
                    <a:pt x="408" y="296"/>
                  </a:lnTo>
                  <a:lnTo>
                    <a:pt x="408" y="296"/>
                  </a:lnTo>
                  <a:lnTo>
                    <a:pt x="392" y="312"/>
                  </a:lnTo>
                  <a:lnTo>
                    <a:pt x="392" y="312"/>
                  </a:lnTo>
                  <a:lnTo>
                    <a:pt x="216" y="136"/>
                  </a:lnTo>
                  <a:lnTo>
                    <a:pt x="216" y="136"/>
                  </a:lnTo>
                  <a:lnTo>
                    <a:pt x="216" y="136"/>
                  </a:lnTo>
                  <a:lnTo>
                    <a:pt x="112" y="56"/>
                  </a:lnTo>
                  <a:lnTo>
                    <a:pt x="112" y="56"/>
                  </a:lnTo>
                  <a:lnTo>
                    <a:pt x="120" y="64"/>
                  </a:lnTo>
                  <a:lnTo>
                    <a:pt x="0" y="24"/>
                  </a:lnTo>
                  <a:lnTo>
                    <a:pt x="8"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2" name="Freeform 48"/>
            <p:cNvSpPr>
              <a:spLocks/>
            </p:cNvSpPr>
            <p:nvPr/>
          </p:nvSpPr>
          <p:spPr bwMode="auto">
            <a:xfrm>
              <a:off x="6413500" y="3670300"/>
              <a:ext cx="127000" cy="101600"/>
            </a:xfrm>
            <a:custGeom>
              <a:avLst/>
              <a:gdLst/>
              <a:ahLst/>
              <a:cxnLst>
                <a:cxn ang="0">
                  <a:pos x="16" y="0"/>
                </a:cxn>
                <a:cxn ang="0">
                  <a:pos x="72" y="48"/>
                </a:cxn>
                <a:cxn ang="0">
                  <a:pos x="80" y="56"/>
                </a:cxn>
                <a:cxn ang="0">
                  <a:pos x="56" y="64"/>
                </a:cxn>
                <a:cxn ang="0">
                  <a:pos x="56" y="64"/>
                </a:cxn>
                <a:cxn ang="0">
                  <a:pos x="0" y="16"/>
                </a:cxn>
                <a:cxn ang="0">
                  <a:pos x="16" y="0"/>
                </a:cxn>
              </a:cxnLst>
              <a:rect l="0" t="0" r="r" b="b"/>
              <a:pathLst>
                <a:path w="80" h="64">
                  <a:moveTo>
                    <a:pt x="16" y="0"/>
                  </a:moveTo>
                  <a:lnTo>
                    <a:pt x="72" y="48"/>
                  </a:lnTo>
                  <a:lnTo>
                    <a:pt x="80" y="56"/>
                  </a:lnTo>
                  <a:lnTo>
                    <a:pt x="56" y="64"/>
                  </a:lnTo>
                  <a:lnTo>
                    <a:pt x="56" y="64"/>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3" name="Freeform 49"/>
            <p:cNvSpPr>
              <a:spLocks/>
            </p:cNvSpPr>
            <p:nvPr/>
          </p:nvSpPr>
          <p:spPr bwMode="auto">
            <a:xfrm>
              <a:off x="6565900" y="3873500"/>
              <a:ext cx="38100" cy="25400"/>
            </a:xfrm>
            <a:custGeom>
              <a:avLst/>
              <a:gdLst/>
              <a:ahLst/>
              <a:cxnLst>
                <a:cxn ang="0">
                  <a:pos x="24" y="0"/>
                </a:cxn>
                <a:cxn ang="0">
                  <a:pos x="24" y="8"/>
                </a:cxn>
                <a:cxn ang="0">
                  <a:pos x="0" y="16"/>
                </a:cxn>
                <a:cxn ang="0">
                  <a:pos x="0" y="8"/>
                </a:cxn>
                <a:cxn ang="0">
                  <a:pos x="24" y="0"/>
                </a:cxn>
              </a:cxnLst>
              <a:rect l="0" t="0" r="r" b="b"/>
              <a:pathLst>
                <a:path w="24" h="16">
                  <a:moveTo>
                    <a:pt x="24" y="0"/>
                  </a:moveTo>
                  <a:lnTo>
                    <a:pt x="24" y="8"/>
                  </a:lnTo>
                  <a:lnTo>
                    <a:pt x="0" y="16"/>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4" name="Freeform 50"/>
            <p:cNvSpPr>
              <a:spLocks/>
            </p:cNvSpPr>
            <p:nvPr/>
          </p:nvSpPr>
          <p:spPr bwMode="auto">
            <a:xfrm>
              <a:off x="6502400" y="3759200"/>
              <a:ext cx="101600" cy="127000"/>
            </a:xfrm>
            <a:custGeom>
              <a:avLst/>
              <a:gdLst/>
              <a:ahLst/>
              <a:cxnLst>
                <a:cxn ang="0">
                  <a:pos x="24" y="0"/>
                </a:cxn>
                <a:cxn ang="0">
                  <a:pos x="0" y="8"/>
                </a:cxn>
                <a:cxn ang="0">
                  <a:pos x="40" y="80"/>
                </a:cxn>
                <a:cxn ang="0">
                  <a:pos x="64" y="72"/>
                </a:cxn>
                <a:cxn ang="0">
                  <a:pos x="24" y="0"/>
                </a:cxn>
              </a:cxnLst>
              <a:rect l="0" t="0" r="r" b="b"/>
              <a:pathLst>
                <a:path w="64" h="80">
                  <a:moveTo>
                    <a:pt x="24" y="0"/>
                  </a:moveTo>
                  <a:lnTo>
                    <a:pt x="0" y="8"/>
                  </a:lnTo>
                  <a:lnTo>
                    <a:pt x="40" y="80"/>
                  </a:lnTo>
                  <a:lnTo>
                    <a:pt x="64" y="72"/>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5" name="Freeform 51"/>
            <p:cNvSpPr>
              <a:spLocks/>
            </p:cNvSpPr>
            <p:nvPr/>
          </p:nvSpPr>
          <p:spPr bwMode="auto">
            <a:xfrm>
              <a:off x="7467600" y="36830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6" name="Freeform 52"/>
            <p:cNvSpPr>
              <a:spLocks/>
            </p:cNvSpPr>
            <p:nvPr/>
          </p:nvSpPr>
          <p:spPr bwMode="auto">
            <a:xfrm>
              <a:off x="7467600" y="36830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7" name="Freeform 53"/>
            <p:cNvSpPr>
              <a:spLocks/>
            </p:cNvSpPr>
            <p:nvPr/>
          </p:nvSpPr>
          <p:spPr bwMode="auto">
            <a:xfrm>
              <a:off x="7696200" y="37973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8" name="Freeform 54"/>
            <p:cNvSpPr>
              <a:spLocks/>
            </p:cNvSpPr>
            <p:nvPr/>
          </p:nvSpPr>
          <p:spPr bwMode="auto">
            <a:xfrm>
              <a:off x="5702300" y="3086100"/>
              <a:ext cx="215900" cy="228600"/>
            </a:xfrm>
            <a:custGeom>
              <a:avLst/>
              <a:gdLst/>
              <a:ahLst/>
              <a:cxnLst>
                <a:cxn ang="0">
                  <a:pos x="136" y="72"/>
                </a:cxn>
                <a:cxn ang="0">
                  <a:pos x="120" y="24"/>
                </a:cxn>
                <a:cxn ang="0">
                  <a:pos x="64" y="0"/>
                </a:cxn>
                <a:cxn ang="0">
                  <a:pos x="16" y="24"/>
                </a:cxn>
                <a:cxn ang="0">
                  <a:pos x="0" y="72"/>
                </a:cxn>
                <a:cxn ang="0">
                  <a:pos x="16" y="120"/>
                </a:cxn>
                <a:cxn ang="0">
                  <a:pos x="64" y="144"/>
                </a:cxn>
                <a:cxn ang="0">
                  <a:pos x="120" y="120"/>
                </a:cxn>
                <a:cxn ang="0">
                  <a:pos x="136" y="72"/>
                </a:cxn>
              </a:cxnLst>
              <a:rect l="0" t="0" r="r" b="b"/>
              <a:pathLst>
                <a:path w="136" h="144">
                  <a:moveTo>
                    <a:pt x="136" y="72"/>
                  </a:moveTo>
                  <a:lnTo>
                    <a:pt x="120" y="24"/>
                  </a:lnTo>
                  <a:lnTo>
                    <a:pt x="64" y="0"/>
                  </a:lnTo>
                  <a:lnTo>
                    <a:pt x="16" y="24"/>
                  </a:lnTo>
                  <a:lnTo>
                    <a:pt x="0" y="72"/>
                  </a:lnTo>
                  <a:lnTo>
                    <a:pt x="16" y="120"/>
                  </a:lnTo>
                  <a:lnTo>
                    <a:pt x="64" y="144"/>
                  </a:lnTo>
                  <a:lnTo>
                    <a:pt x="120" y="120"/>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9" name="Freeform 55"/>
            <p:cNvSpPr>
              <a:spLocks/>
            </p:cNvSpPr>
            <p:nvPr/>
          </p:nvSpPr>
          <p:spPr bwMode="auto">
            <a:xfrm>
              <a:off x="5702300" y="3086100"/>
              <a:ext cx="228600" cy="241300"/>
            </a:xfrm>
            <a:custGeom>
              <a:avLst/>
              <a:gdLst/>
              <a:ahLst/>
              <a:cxnLst>
                <a:cxn ang="0">
                  <a:pos x="136" y="72"/>
                </a:cxn>
                <a:cxn ang="0">
                  <a:pos x="120" y="24"/>
                </a:cxn>
                <a:cxn ang="0">
                  <a:pos x="120" y="32"/>
                </a:cxn>
                <a:cxn ang="0">
                  <a:pos x="120" y="32"/>
                </a:cxn>
                <a:cxn ang="0">
                  <a:pos x="64" y="8"/>
                </a:cxn>
                <a:cxn ang="0">
                  <a:pos x="64" y="8"/>
                </a:cxn>
                <a:cxn ang="0">
                  <a:pos x="64" y="8"/>
                </a:cxn>
                <a:cxn ang="0">
                  <a:pos x="16" y="32"/>
                </a:cxn>
                <a:cxn ang="0">
                  <a:pos x="24" y="24"/>
                </a:cxn>
                <a:cxn ang="0">
                  <a:pos x="24" y="24"/>
                </a:cxn>
                <a:cxn ang="0">
                  <a:pos x="8" y="72"/>
                </a:cxn>
                <a:cxn ang="0">
                  <a:pos x="8" y="72"/>
                </a:cxn>
                <a:cxn ang="0">
                  <a:pos x="8" y="72"/>
                </a:cxn>
                <a:cxn ang="0">
                  <a:pos x="24" y="120"/>
                </a:cxn>
                <a:cxn ang="0">
                  <a:pos x="16" y="120"/>
                </a:cxn>
                <a:cxn ang="0">
                  <a:pos x="16" y="120"/>
                </a:cxn>
                <a:cxn ang="0">
                  <a:pos x="64" y="144"/>
                </a:cxn>
                <a:cxn ang="0">
                  <a:pos x="64" y="144"/>
                </a:cxn>
                <a:cxn ang="0">
                  <a:pos x="64" y="144"/>
                </a:cxn>
                <a:cxn ang="0">
                  <a:pos x="120" y="120"/>
                </a:cxn>
                <a:cxn ang="0">
                  <a:pos x="120" y="120"/>
                </a:cxn>
                <a:cxn ang="0">
                  <a:pos x="120" y="120"/>
                </a:cxn>
                <a:cxn ang="0">
                  <a:pos x="136" y="72"/>
                </a:cxn>
                <a:cxn ang="0">
                  <a:pos x="136" y="72"/>
                </a:cxn>
                <a:cxn ang="0">
                  <a:pos x="144" y="72"/>
                </a:cxn>
                <a:cxn ang="0">
                  <a:pos x="144" y="72"/>
                </a:cxn>
                <a:cxn ang="0">
                  <a:pos x="128" y="120"/>
                </a:cxn>
                <a:cxn ang="0">
                  <a:pos x="128" y="120"/>
                </a:cxn>
                <a:cxn ang="0">
                  <a:pos x="120" y="128"/>
                </a:cxn>
                <a:cxn ang="0">
                  <a:pos x="64" y="152"/>
                </a:cxn>
                <a:cxn ang="0">
                  <a:pos x="64" y="152"/>
                </a:cxn>
                <a:cxn ang="0">
                  <a:pos x="64" y="152"/>
                </a:cxn>
                <a:cxn ang="0">
                  <a:pos x="16" y="128"/>
                </a:cxn>
                <a:cxn ang="0">
                  <a:pos x="16" y="128"/>
                </a:cxn>
                <a:cxn ang="0">
                  <a:pos x="16" y="120"/>
                </a:cxn>
                <a:cxn ang="0">
                  <a:pos x="0" y="72"/>
                </a:cxn>
                <a:cxn ang="0">
                  <a:pos x="0" y="72"/>
                </a:cxn>
                <a:cxn ang="0">
                  <a:pos x="0" y="72"/>
                </a:cxn>
                <a:cxn ang="0">
                  <a:pos x="16" y="24"/>
                </a:cxn>
                <a:cxn ang="0">
                  <a:pos x="16" y="24"/>
                </a:cxn>
                <a:cxn ang="0">
                  <a:pos x="16" y="24"/>
                </a:cxn>
                <a:cxn ang="0">
                  <a:pos x="64" y="0"/>
                </a:cxn>
                <a:cxn ang="0">
                  <a:pos x="64" y="0"/>
                </a:cxn>
                <a:cxn ang="0">
                  <a:pos x="64" y="0"/>
                </a:cxn>
                <a:cxn ang="0">
                  <a:pos x="120" y="24"/>
                </a:cxn>
                <a:cxn ang="0">
                  <a:pos x="120" y="24"/>
                </a:cxn>
                <a:cxn ang="0">
                  <a:pos x="128" y="24"/>
                </a:cxn>
                <a:cxn ang="0">
                  <a:pos x="144" y="72"/>
                </a:cxn>
                <a:cxn ang="0">
                  <a:pos x="136" y="72"/>
                </a:cxn>
              </a:cxnLst>
              <a:rect l="0" t="0" r="r" b="b"/>
              <a:pathLst>
                <a:path w="144" h="152">
                  <a:moveTo>
                    <a:pt x="136" y="72"/>
                  </a:moveTo>
                  <a:lnTo>
                    <a:pt x="120" y="24"/>
                  </a:lnTo>
                  <a:lnTo>
                    <a:pt x="120" y="32"/>
                  </a:lnTo>
                  <a:lnTo>
                    <a:pt x="120" y="32"/>
                  </a:lnTo>
                  <a:lnTo>
                    <a:pt x="64" y="8"/>
                  </a:lnTo>
                  <a:lnTo>
                    <a:pt x="64" y="8"/>
                  </a:lnTo>
                  <a:lnTo>
                    <a:pt x="64" y="8"/>
                  </a:lnTo>
                  <a:lnTo>
                    <a:pt x="16" y="32"/>
                  </a:lnTo>
                  <a:lnTo>
                    <a:pt x="24" y="24"/>
                  </a:lnTo>
                  <a:lnTo>
                    <a:pt x="24" y="24"/>
                  </a:lnTo>
                  <a:lnTo>
                    <a:pt x="8" y="72"/>
                  </a:lnTo>
                  <a:lnTo>
                    <a:pt x="8" y="72"/>
                  </a:lnTo>
                  <a:lnTo>
                    <a:pt x="8" y="72"/>
                  </a:lnTo>
                  <a:lnTo>
                    <a:pt x="24" y="120"/>
                  </a:lnTo>
                  <a:lnTo>
                    <a:pt x="16" y="120"/>
                  </a:lnTo>
                  <a:lnTo>
                    <a:pt x="16" y="120"/>
                  </a:lnTo>
                  <a:lnTo>
                    <a:pt x="64" y="144"/>
                  </a:lnTo>
                  <a:lnTo>
                    <a:pt x="64" y="144"/>
                  </a:lnTo>
                  <a:lnTo>
                    <a:pt x="64" y="144"/>
                  </a:lnTo>
                  <a:lnTo>
                    <a:pt x="120" y="120"/>
                  </a:lnTo>
                  <a:lnTo>
                    <a:pt x="120" y="120"/>
                  </a:lnTo>
                  <a:lnTo>
                    <a:pt x="120" y="120"/>
                  </a:lnTo>
                  <a:lnTo>
                    <a:pt x="136" y="72"/>
                  </a:lnTo>
                  <a:lnTo>
                    <a:pt x="136" y="72"/>
                  </a:lnTo>
                  <a:lnTo>
                    <a:pt x="144" y="72"/>
                  </a:lnTo>
                  <a:lnTo>
                    <a:pt x="144" y="72"/>
                  </a:lnTo>
                  <a:lnTo>
                    <a:pt x="128" y="120"/>
                  </a:lnTo>
                  <a:lnTo>
                    <a:pt x="128" y="120"/>
                  </a:lnTo>
                  <a:lnTo>
                    <a:pt x="120" y="128"/>
                  </a:lnTo>
                  <a:lnTo>
                    <a:pt x="64" y="152"/>
                  </a:lnTo>
                  <a:lnTo>
                    <a:pt x="64" y="152"/>
                  </a:lnTo>
                  <a:lnTo>
                    <a:pt x="64" y="152"/>
                  </a:lnTo>
                  <a:lnTo>
                    <a:pt x="16" y="128"/>
                  </a:lnTo>
                  <a:lnTo>
                    <a:pt x="16" y="128"/>
                  </a:lnTo>
                  <a:lnTo>
                    <a:pt x="16" y="120"/>
                  </a:lnTo>
                  <a:lnTo>
                    <a:pt x="0" y="72"/>
                  </a:lnTo>
                  <a:lnTo>
                    <a:pt x="0" y="72"/>
                  </a:lnTo>
                  <a:lnTo>
                    <a:pt x="0" y="72"/>
                  </a:lnTo>
                  <a:lnTo>
                    <a:pt x="16" y="24"/>
                  </a:lnTo>
                  <a:lnTo>
                    <a:pt x="16" y="24"/>
                  </a:lnTo>
                  <a:lnTo>
                    <a:pt x="16" y="24"/>
                  </a:lnTo>
                  <a:lnTo>
                    <a:pt x="64" y="0"/>
                  </a:lnTo>
                  <a:lnTo>
                    <a:pt x="64" y="0"/>
                  </a:lnTo>
                  <a:lnTo>
                    <a:pt x="64" y="0"/>
                  </a:lnTo>
                  <a:lnTo>
                    <a:pt x="120" y="24"/>
                  </a:lnTo>
                  <a:lnTo>
                    <a:pt x="120" y="24"/>
                  </a:lnTo>
                  <a:lnTo>
                    <a:pt x="128" y="24"/>
                  </a:lnTo>
                  <a:lnTo>
                    <a:pt x="144" y="72"/>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0" name="Freeform 56"/>
            <p:cNvSpPr>
              <a:spLocks/>
            </p:cNvSpPr>
            <p:nvPr/>
          </p:nvSpPr>
          <p:spPr bwMode="auto">
            <a:xfrm>
              <a:off x="5918200" y="32004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1" name="Freeform 57"/>
            <p:cNvSpPr>
              <a:spLocks/>
            </p:cNvSpPr>
            <p:nvPr/>
          </p:nvSpPr>
          <p:spPr bwMode="auto">
            <a:xfrm>
              <a:off x="6972300" y="15113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2" name="Freeform 58"/>
            <p:cNvSpPr>
              <a:spLocks/>
            </p:cNvSpPr>
            <p:nvPr/>
          </p:nvSpPr>
          <p:spPr bwMode="auto">
            <a:xfrm>
              <a:off x="6972300" y="15113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3" name="Freeform 59"/>
            <p:cNvSpPr>
              <a:spLocks/>
            </p:cNvSpPr>
            <p:nvPr/>
          </p:nvSpPr>
          <p:spPr bwMode="auto">
            <a:xfrm>
              <a:off x="7200900" y="1625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4" name="Freeform 60"/>
            <p:cNvSpPr>
              <a:spLocks/>
            </p:cNvSpPr>
            <p:nvPr/>
          </p:nvSpPr>
          <p:spPr bwMode="auto">
            <a:xfrm>
              <a:off x="8001000" y="2984500"/>
              <a:ext cx="228600" cy="215900"/>
            </a:xfrm>
            <a:custGeom>
              <a:avLst/>
              <a:gdLst/>
              <a:ahLst/>
              <a:cxnLst>
                <a:cxn ang="0">
                  <a:pos x="144" y="72"/>
                </a:cxn>
                <a:cxn ang="0">
                  <a:pos x="120" y="24"/>
                </a:cxn>
                <a:cxn ang="0">
                  <a:pos x="72" y="0"/>
                </a:cxn>
                <a:cxn ang="0">
                  <a:pos x="24" y="24"/>
                </a:cxn>
                <a:cxn ang="0">
                  <a:pos x="0" y="72"/>
                </a:cxn>
                <a:cxn ang="0">
                  <a:pos x="24" y="120"/>
                </a:cxn>
                <a:cxn ang="0">
                  <a:pos x="72" y="136"/>
                </a:cxn>
                <a:cxn ang="0">
                  <a:pos x="120" y="120"/>
                </a:cxn>
                <a:cxn ang="0">
                  <a:pos x="144" y="72"/>
                </a:cxn>
              </a:cxnLst>
              <a:rect l="0" t="0" r="r" b="b"/>
              <a:pathLst>
                <a:path w="144" h="136">
                  <a:moveTo>
                    <a:pt x="144" y="72"/>
                  </a:moveTo>
                  <a:lnTo>
                    <a:pt x="120" y="24"/>
                  </a:lnTo>
                  <a:lnTo>
                    <a:pt x="72" y="0"/>
                  </a:lnTo>
                  <a:lnTo>
                    <a:pt x="24" y="24"/>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5" name="Freeform 61"/>
            <p:cNvSpPr>
              <a:spLocks/>
            </p:cNvSpPr>
            <p:nvPr/>
          </p:nvSpPr>
          <p:spPr bwMode="auto">
            <a:xfrm>
              <a:off x="8001000" y="2984500"/>
              <a:ext cx="241300" cy="2286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44">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6" name="Freeform 62"/>
            <p:cNvSpPr>
              <a:spLocks/>
            </p:cNvSpPr>
            <p:nvPr/>
          </p:nvSpPr>
          <p:spPr bwMode="auto">
            <a:xfrm>
              <a:off x="8229600" y="3098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8" name="Freeform 64"/>
            <p:cNvSpPr>
              <a:spLocks/>
            </p:cNvSpPr>
            <p:nvPr/>
          </p:nvSpPr>
          <p:spPr bwMode="auto">
            <a:xfrm>
              <a:off x="7327900" y="2222500"/>
              <a:ext cx="190500" cy="190500"/>
            </a:xfrm>
            <a:custGeom>
              <a:avLst/>
              <a:gdLst/>
              <a:ahLst/>
              <a:cxnLst>
                <a:cxn ang="0">
                  <a:pos x="120" y="64"/>
                </a:cxn>
                <a:cxn ang="0">
                  <a:pos x="104" y="24"/>
                </a:cxn>
                <a:cxn ang="0">
                  <a:pos x="64" y="0"/>
                </a:cxn>
                <a:cxn ang="0">
                  <a:pos x="16" y="24"/>
                </a:cxn>
                <a:cxn ang="0">
                  <a:pos x="0" y="64"/>
                </a:cxn>
                <a:cxn ang="0">
                  <a:pos x="16" y="104"/>
                </a:cxn>
                <a:cxn ang="0">
                  <a:pos x="64" y="120"/>
                </a:cxn>
                <a:cxn ang="0">
                  <a:pos x="104" y="104"/>
                </a:cxn>
                <a:cxn ang="0">
                  <a:pos x="120" y="64"/>
                </a:cxn>
              </a:cxnLst>
              <a:rect l="0" t="0" r="r" b="b"/>
              <a:pathLst>
                <a:path w="120" h="120">
                  <a:moveTo>
                    <a:pt x="120" y="64"/>
                  </a:moveTo>
                  <a:lnTo>
                    <a:pt x="104" y="24"/>
                  </a:lnTo>
                  <a:lnTo>
                    <a:pt x="64" y="0"/>
                  </a:lnTo>
                  <a:lnTo>
                    <a:pt x="16" y="24"/>
                  </a:lnTo>
                  <a:lnTo>
                    <a:pt x="0" y="64"/>
                  </a:lnTo>
                  <a:lnTo>
                    <a:pt x="16" y="104"/>
                  </a:lnTo>
                  <a:lnTo>
                    <a:pt x="64" y="120"/>
                  </a:lnTo>
                  <a:lnTo>
                    <a:pt x="104"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9" name="Freeform 65"/>
            <p:cNvSpPr>
              <a:spLocks/>
            </p:cNvSpPr>
            <p:nvPr/>
          </p:nvSpPr>
          <p:spPr bwMode="auto">
            <a:xfrm>
              <a:off x="7327900" y="2222500"/>
              <a:ext cx="203200" cy="203200"/>
            </a:xfrm>
            <a:custGeom>
              <a:avLst/>
              <a:gdLst/>
              <a:ahLst/>
              <a:cxnLst>
                <a:cxn ang="0">
                  <a:pos x="120" y="64"/>
                </a:cxn>
                <a:cxn ang="0">
                  <a:pos x="104" y="24"/>
                </a:cxn>
                <a:cxn ang="0">
                  <a:pos x="104" y="32"/>
                </a:cxn>
                <a:cxn ang="0">
                  <a:pos x="104" y="32"/>
                </a:cxn>
                <a:cxn ang="0">
                  <a:pos x="64" y="8"/>
                </a:cxn>
                <a:cxn ang="0">
                  <a:pos x="64" y="8"/>
                </a:cxn>
                <a:cxn ang="0">
                  <a:pos x="64" y="8"/>
                </a:cxn>
                <a:cxn ang="0">
                  <a:pos x="16" y="32"/>
                </a:cxn>
                <a:cxn ang="0">
                  <a:pos x="24" y="24"/>
                </a:cxn>
                <a:cxn ang="0">
                  <a:pos x="24" y="24"/>
                </a:cxn>
                <a:cxn ang="0">
                  <a:pos x="8" y="64"/>
                </a:cxn>
                <a:cxn ang="0">
                  <a:pos x="8" y="64"/>
                </a:cxn>
                <a:cxn ang="0">
                  <a:pos x="8" y="64"/>
                </a:cxn>
                <a:cxn ang="0">
                  <a:pos x="24" y="104"/>
                </a:cxn>
                <a:cxn ang="0">
                  <a:pos x="16" y="104"/>
                </a:cxn>
                <a:cxn ang="0">
                  <a:pos x="16" y="104"/>
                </a:cxn>
                <a:cxn ang="0">
                  <a:pos x="64" y="120"/>
                </a:cxn>
                <a:cxn ang="0">
                  <a:pos x="64" y="120"/>
                </a:cxn>
                <a:cxn ang="0">
                  <a:pos x="64" y="120"/>
                </a:cxn>
                <a:cxn ang="0">
                  <a:pos x="104" y="104"/>
                </a:cxn>
                <a:cxn ang="0">
                  <a:pos x="104" y="104"/>
                </a:cxn>
                <a:cxn ang="0">
                  <a:pos x="104" y="104"/>
                </a:cxn>
                <a:cxn ang="0">
                  <a:pos x="120" y="64"/>
                </a:cxn>
                <a:cxn ang="0">
                  <a:pos x="120" y="64"/>
                </a:cxn>
                <a:cxn ang="0">
                  <a:pos x="128" y="64"/>
                </a:cxn>
                <a:cxn ang="0">
                  <a:pos x="128" y="64"/>
                </a:cxn>
                <a:cxn ang="0">
                  <a:pos x="112" y="104"/>
                </a:cxn>
                <a:cxn ang="0">
                  <a:pos x="112" y="104"/>
                </a:cxn>
                <a:cxn ang="0">
                  <a:pos x="104" y="112"/>
                </a:cxn>
                <a:cxn ang="0">
                  <a:pos x="64" y="128"/>
                </a:cxn>
                <a:cxn ang="0">
                  <a:pos x="64" y="128"/>
                </a:cxn>
                <a:cxn ang="0">
                  <a:pos x="64" y="128"/>
                </a:cxn>
                <a:cxn ang="0">
                  <a:pos x="16" y="112"/>
                </a:cxn>
                <a:cxn ang="0">
                  <a:pos x="16" y="112"/>
                </a:cxn>
                <a:cxn ang="0">
                  <a:pos x="16" y="104"/>
                </a:cxn>
                <a:cxn ang="0">
                  <a:pos x="0" y="64"/>
                </a:cxn>
                <a:cxn ang="0">
                  <a:pos x="0" y="64"/>
                </a:cxn>
                <a:cxn ang="0">
                  <a:pos x="0" y="64"/>
                </a:cxn>
                <a:cxn ang="0">
                  <a:pos x="16" y="24"/>
                </a:cxn>
                <a:cxn ang="0">
                  <a:pos x="16" y="24"/>
                </a:cxn>
                <a:cxn ang="0">
                  <a:pos x="16" y="24"/>
                </a:cxn>
                <a:cxn ang="0">
                  <a:pos x="64" y="0"/>
                </a:cxn>
                <a:cxn ang="0">
                  <a:pos x="64" y="0"/>
                </a:cxn>
                <a:cxn ang="0">
                  <a:pos x="72" y="0"/>
                </a:cxn>
                <a:cxn ang="0">
                  <a:pos x="112" y="24"/>
                </a:cxn>
                <a:cxn ang="0">
                  <a:pos x="112" y="24"/>
                </a:cxn>
                <a:cxn ang="0">
                  <a:pos x="112" y="24"/>
                </a:cxn>
                <a:cxn ang="0">
                  <a:pos x="128" y="64"/>
                </a:cxn>
                <a:cxn ang="0">
                  <a:pos x="120" y="64"/>
                </a:cxn>
              </a:cxnLst>
              <a:rect l="0" t="0" r="r" b="b"/>
              <a:pathLst>
                <a:path w="128" h="128">
                  <a:moveTo>
                    <a:pt x="120" y="64"/>
                  </a:moveTo>
                  <a:lnTo>
                    <a:pt x="104" y="24"/>
                  </a:lnTo>
                  <a:lnTo>
                    <a:pt x="104" y="32"/>
                  </a:lnTo>
                  <a:lnTo>
                    <a:pt x="104" y="32"/>
                  </a:lnTo>
                  <a:lnTo>
                    <a:pt x="64" y="8"/>
                  </a:lnTo>
                  <a:lnTo>
                    <a:pt x="64" y="8"/>
                  </a:lnTo>
                  <a:lnTo>
                    <a:pt x="64" y="8"/>
                  </a:lnTo>
                  <a:lnTo>
                    <a:pt x="16" y="32"/>
                  </a:lnTo>
                  <a:lnTo>
                    <a:pt x="24" y="24"/>
                  </a:lnTo>
                  <a:lnTo>
                    <a:pt x="24" y="24"/>
                  </a:lnTo>
                  <a:lnTo>
                    <a:pt x="8" y="64"/>
                  </a:lnTo>
                  <a:lnTo>
                    <a:pt x="8" y="64"/>
                  </a:lnTo>
                  <a:lnTo>
                    <a:pt x="8" y="64"/>
                  </a:lnTo>
                  <a:lnTo>
                    <a:pt x="24" y="104"/>
                  </a:lnTo>
                  <a:lnTo>
                    <a:pt x="16" y="104"/>
                  </a:lnTo>
                  <a:lnTo>
                    <a:pt x="16" y="104"/>
                  </a:lnTo>
                  <a:lnTo>
                    <a:pt x="64" y="120"/>
                  </a:lnTo>
                  <a:lnTo>
                    <a:pt x="64" y="120"/>
                  </a:lnTo>
                  <a:lnTo>
                    <a:pt x="64" y="120"/>
                  </a:lnTo>
                  <a:lnTo>
                    <a:pt x="104" y="104"/>
                  </a:lnTo>
                  <a:lnTo>
                    <a:pt x="104" y="104"/>
                  </a:lnTo>
                  <a:lnTo>
                    <a:pt x="104" y="104"/>
                  </a:lnTo>
                  <a:lnTo>
                    <a:pt x="120" y="64"/>
                  </a:lnTo>
                  <a:lnTo>
                    <a:pt x="120" y="64"/>
                  </a:lnTo>
                  <a:lnTo>
                    <a:pt x="128" y="64"/>
                  </a:lnTo>
                  <a:lnTo>
                    <a:pt x="128" y="64"/>
                  </a:lnTo>
                  <a:lnTo>
                    <a:pt x="112" y="104"/>
                  </a:lnTo>
                  <a:lnTo>
                    <a:pt x="112" y="104"/>
                  </a:lnTo>
                  <a:lnTo>
                    <a:pt x="104" y="112"/>
                  </a:lnTo>
                  <a:lnTo>
                    <a:pt x="64" y="128"/>
                  </a:lnTo>
                  <a:lnTo>
                    <a:pt x="64" y="128"/>
                  </a:lnTo>
                  <a:lnTo>
                    <a:pt x="64" y="128"/>
                  </a:lnTo>
                  <a:lnTo>
                    <a:pt x="16" y="112"/>
                  </a:lnTo>
                  <a:lnTo>
                    <a:pt x="16" y="112"/>
                  </a:lnTo>
                  <a:lnTo>
                    <a:pt x="16" y="104"/>
                  </a:lnTo>
                  <a:lnTo>
                    <a:pt x="0" y="64"/>
                  </a:lnTo>
                  <a:lnTo>
                    <a:pt x="0" y="64"/>
                  </a:lnTo>
                  <a:lnTo>
                    <a:pt x="0" y="64"/>
                  </a:lnTo>
                  <a:lnTo>
                    <a:pt x="16" y="24"/>
                  </a:lnTo>
                  <a:lnTo>
                    <a:pt x="16" y="24"/>
                  </a:lnTo>
                  <a:lnTo>
                    <a:pt x="16" y="24"/>
                  </a:lnTo>
                  <a:lnTo>
                    <a:pt x="64" y="0"/>
                  </a:lnTo>
                  <a:lnTo>
                    <a:pt x="64" y="0"/>
                  </a:lnTo>
                  <a:lnTo>
                    <a:pt x="72" y="0"/>
                  </a:lnTo>
                  <a:lnTo>
                    <a:pt x="112" y="24"/>
                  </a:lnTo>
                  <a:lnTo>
                    <a:pt x="112" y="24"/>
                  </a:lnTo>
                  <a:lnTo>
                    <a:pt x="112" y="24"/>
                  </a:lnTo>
                  <a:lnTo>
                    <a:pt x="128" y="6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0" name="Freeform 66"/>
            <p:cNvSpPr>
              <a:spLocks/>
            </p:cNvSpPr>
            <p:nvPr/>
          </p:nvSpPr>
          <p:spPr bwMode="auto">
            <a:xfrm>
              <a:off x="7518400" y="23241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1" name="Freeform 67"/>
            <p:cNvSpPr>
              <a:spLocks/>
            </p:cNvSpPr>
            <p:nvPr/>
          </p:nvSpPr>
          <p:spPr bwMode="auto">
            <a:xfrm>
              <a:off x="6108700" y="3390900"/>
              <a:ext cx="190500" cy="190500"/>
            </a:xfrm>
            <a:custGeom>
              <a:avLst/>
              <a:gdLst/>
              <a:ahLst/>
              <a:cxnLst>
                <a:cxn ang="0">
                  <a:pos x="120" y="56"/>
                </a:cxn>
                <a:cxn ang="0">
                  <a:pos x="104" y="16"/>
                </a:cxn>
                <a:cxn ang="0">
                  <a:pos x="64" y="0"/>
                </a:cxn>
                <a:cxn ang="0">
                  <a:pos x="16" y="16"/>
                </a:cxn>
                <a:cxn ang="0">
                  <a:pos x="0" y="56"/>
                </a:cxn>
                <a:cxn ang="0">
                  <a:pos x="16" y="96"/>
                </a:cxn>
                <a:cxn ang="0">
                  <a:pos x="64" y="120"/>
                </a:cxn>
                <a:cxn ang="0">
                  <a:pos x="104" y="96"/>
                </a:cxn>
                <a:cxn ang="0">
                  <a:pos x="120" y="56"/>
                </a:cxn>
              </a:cxnLst>
              <a:rect l="0" t="0" r="r" b="b"/>
              <a:pathLst>
                <a:path w="120" h="120">
                  <a:moveTo>
                    <a:pt x="120" y="56"/>
                  </a:moveTo>
                  <a:lnTo>
                    <a:pt x="104" y="16"/>
                  </a:lnTo>
                  <a:lnTo>
                    <a:pt x="64" y="0"/>
                  </a:lnTo>
                  <a:lnTo>
                    <a:pt x="16" y="16"/>
                  </a:lnTo>
                  <a:lnTo>
                    <a:pt x="0" y="56"/>
                  </a:lnTo>
                  <a:lnTo>
                    <a:pt x="16"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2" name="Freeform 68"/>
            <p:cNvSpPr>
              <a:spLocks/>
            </p:cNvSpPr>
            <p:nvPr/>
          </p:nvSpPr>
          <p:spPr bwMode="auto">
            <a:xfrm>
              <a:off x="6108700" y="33909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16" y="24"/>
                </a:cxn>
                <a:cxn ang="0">
                  <a:pos x="24" y="16"/>
                </a:cxn>
                <a:cxn ang="0">
                  <a:pos x="24" y="16"/>
                </a:cxn>
                <a:cxn ang="0">
                  <a:pos x="8" y="56"/>
                </a:cxn>
                <a:cxn ang="0">
                  <a:pos x="8" y="56"/>
                </a:cxn>
                <a:cxn ang="0">
                  <a:pos x="8" y="56"/>
                </a:cxn>
                <a:cxn ang="0">
                  <a:pos x="24" y="96"/>
                </a:cxn>
                <a:cxn ang="0">
                  <a:pos x="16" y="96"/>
                </a:cxn>
                <a:cxn ang="0">
                  <a:pos x="16" y="96"/>
                </a:cxn>
                <a:cxn ang="0">
                  <a:pos x="64"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16" y="104"/>
                </a:cxn>
                <a:cxn ang="0">
                  <a:pos x="16" y="104"/>
                </a:cxn>
                <a:cxn ang="0">
                  <a:pos x="16" y="96"/>
                </a:cxn>
                <a:cxn ang="0">
                  <a:pos x="0" y="56"/>
                </a:cxn>
                <a:cxn ang="0">
                  <a:pos x="0" y="56"/>
                </a:cxn>
                <a:cxn ang="0">
                  <a:pos x="0" y="56"/>
                </a:cxn>
                <a:cxn ang="0">
                  <a:pos x="16" y="16"/>
                </a:cxn>
                <a:cxn ang="0">
                  <a:pos x="16" y="16"/>
                </a:cxn>
                <a:cxn ang="0">
                  <a:pos x="16"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16" y="24"/>
                  </a:lnTo>
                  <a:lnTo>
                    <a:pt x="24" y="16"/>
                  </a:lnTo>
                  <a:lnTo>
                    <a:pt x="24" y="16"/>
                  </a:lnTo>
                  <a:lnTo>
                    <a:pt x="8" y="56"/>
                  </a:lnTo>
                  <a:lnTo>
                    <a:pt x="8" y="56"/>
                  </a:lnTo>
                  <a:lnTo>
                    <a:pt x="8" y="56"/>
                  </a:lnTo>
                  <a:lnTo>
                    <a:pt x="24" y="96"/>
                  </a:lnTo>
                  <a:lnTo>
                    <a:pt x="16" y="96"/>
                  </a:lnTo>
                  <a:lnTo>
                    <a:pt x="16" y="96"/>
                  </a:lnTo>
                  <a:lnTo>
                    <a:pt x="64"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16" y="104"/>
                  </a:lnTo>
                  <a:lnTo>
                    <a:pt x="16" y="104"/>
                  </a:lnTo>
                  <a:lnTo>
                    <a:pt x="16" y="96"/>
                  </a:lnTo>
                  <a:lnTo>
                    <a:pt x="0" y="56"/>
                  </a:lnTo>
                  <a:lnTo>
                    <a:pt x="0" y="56"/>
                  </a:lnTo>
                  <a:lnTo>
                    <a:pt x="0" y="56"/>
                  </a:lnTo>
                  <a:lnTo>
                    <a:pt x="16" y="16"/>
                  </a:lnTo>
                  <a:lnTo>
                    <a:pt x="16" y="16"/>
                  </a:lnTo>
                  <a:lnTo>
                    <a:pt x="16"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3" name="Freeform 69"/>
            <p:cNvSpPr>
              <a:spLocks/>
            </p:cNvSpPr>
            <p:nvPr/>
          </p:nvSpPr>
          <p:spPr bwMode="auto">
            <a:xfrm>
              <a:off x="6299200" y="3479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4" name="Freeform 70"/>
            <p:cNvSpPr>
              <a:spLocks/>
            </p:cNvSpPr>
            <p:nvPr/>
          </p:nvSpPr>
          <p:spPr bwMode="auto">
            <a:xfrm>
              <a:off x="6146800" y="2324100"/>
              <a:ext cx="190500" cy="190500"/>
            </a:xfrm>
            <a:custGeom>
              <a:avLst/>
              <a:gdLst/>
              <a:ahLst/>
              <a:cxnLst>
                <a:cxn ang="0">
                  <a:pos x="120" y="64"/>
                </a:cxn>
                <a:cxn ang="0">
                  <a:pos x="96" y="24"/>
                </a:cxn>
                <a:cxn ang="0">
                  <a:pos x="56" y="0"/>
                </a:cxn>
                <a:cxn ang="0">
                  <a:pos x="16" y="24"/>
                </a:cxn>
                <a:cxn ang="0">
                  <a:pos x="0" y="64"/>
                </a:cxn>
                <a:cxn ang="0">
                  <a:pos x="16" y="104"/>
                </a:cxn>
                <a:cxn ang="0">
                  <a:pos x="56" y="120"/>
                </a:cxn>
                <a:cxn ang="0">
                  <a:pos x="96" y="104"/>
                </a:cxn>
                <a:cxn ang="0">
                  <a:pos x="120" y="64"/>
                </a:cxn>
              </a:cxnLst>
              <a:rect l="0" t="0" r="r" b="b"/>
              <a:pathLst>
                <a:path w="120" h="120">
                  <a:moveTo>
                    <a:pt x="120" y="64"/>
                  </a:moveTo>
                  <a:lnTo>
                    <a:pt x="96" y="24"/>
                  </a:lnTo>
                  <a:lnTo>
                    <a:pt x="56" y="0"/>
                  </a:lnTo>
                  <a:lnTo>
                    <a:pt x="16" y="24"/>
                  </a:lnTo>
                  <a:lnTo>
                    <a:pt x="0" y="64"/>
                  </a:lnTo>
                  <a:lnTo>
                    <a:pt x="16" y="104"/>
                  </a:lnTo>
                  <a:lnTo>
                    <a:pt x="56" y="120"/>
                  </a:lnTo>
                  <a:lnTo>
                    <a:pt x="96"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5" name="Freeform 71"/>
            <p:cNvSpPr>
              <a:spLocks/>
            </p:cNvSpPr>
            <p:nvPr/>
          </p:nvSpPr>
          <p:spPr bwMode="auto">
            <a:xfrm>
              <a:off x="6146800" y="2324100"/>
              <a:ext cx="203200" cy="203200"/>
            </a:xfrm>
            <a:custGeom>
              <a:avLst/>
              <a:gdLst/>
              <a:ahLst/>
              <a:cxnLst>
                <a:cxn ang="0">
                  <a:pos x="120" y="72"/>
                </a:cxn>
                <a:cxn ang="0">
                  <a:pos x="96" y="32"/>
                </a:cxn>
                <a:cxn ang="0">
                  <a:pos x="96" y="32"/>
                </a:cxn>
                <a:cxn ang="0">
                  <a:pos x="96" y="32"/>
                </a:cxn>
                <a:cxn ang="0">
                  <a:pos x="56" y="8"/>
                </a:cxn>
                <a:cxn ang="0">
                  <a:pos x="64" y="8"/>
                </a:cxn>
                <a:cxn ang="0">
                  <a:pos x="64" y="8"/>
                </a:cxn>
                <a:cxn ang="0">
                  <a:pos x="24" y="32"/>
                </a:cxn>
                <a:cxn ang="0">
                  <a:pos x="24" y="24"/>
                </a:cxn>
                <a:cxn ang="0">
                  <a:pos x="24" y="24"/>
                </a:cxn>
                <a:cxn ang="0">
                  <a:pos x="8" y="64"/>
                </a:cxn>
                <a:cxn ang="0">
                  <a:pos x="8" y="64"/>
                </a:cxn>
                <a:cxn ang="0">
                  <a:pos x="8" y="64"/>
                </a:cxn>
                <a:cxn ang="0">
                  <a:pos x="24" y="104"/>
                </a:cxn>
                <a:cxn ang="0">
                  <a:pos x="16" y="104"/>
                </a:cxn>
                <a:cxn ang="0">
                  <a:pos x="16" y="104"/>
                </a:cxn>
                <a:cxn ang="0">
                  <a:pos x="56" y="120"/>
                </a:cxn>
                <a:cxn ang="0">
                  <a:pos x="56" y="120"/>
                </a:cxn>
                <a:cxn ang="0">
                  <a:pos x="56" y="120"/>
                </a:cxn>
                <a:cxn ang="0">
                  <a:pos x="96" y="104"/>
                </a:cxn>
                <a:cxn ang="0">
                  <a:pos x="96" y="104"/>
                </a:cxn>
                <a:cxn ang="0">
                  <a:pos x="96" y="104"/>
                </a:cxn>
                <a:cxn ang="0">
                  <a:pos x="120" y="64"/>
                </a:cxn>
                <a:cxn ang="0">
                  <a:pos x="120" y="64"/>
                </a:cxn>
                <a:cxn ang="0">
                  <a:pos x="128" y="72"/>
                </a:cxn>
                <a:cxn ang="0">
                  <a:pos x="128" y="72"/>
                </a:cxn>
                <a:cxn ang="0">
                  <a:pos x="104" y="112"/>
                </a:cxn>
                <a:cxn ang="0">
                  <a:pos x="104" y="112"/>
                </a:cxn>
                <a:cxn ang="0">
                  <a:pos x="96" y="112"/>
                </a:cxn>
                <a:cxn ang="0">
                  <a:pos x="56" y="128"/>
                </a:cxn>
                <a:cxn ang="0">
                  <a:pos x="56" y="128"/>
                </a:cxn>
                <a:cxn ang="0">
                  <a:pos x="56" y="128"/>
                </a:cxn>
                <a:cxn ang="0">
                  <a:pos x="16" y="112"/>
                </a:cxn>
                <a:cxn ang="0">
                  <a:pos x="16" y="112"/>
                </a:cxn>
                <a:cxn ang="0">
                  <a:pos x="16" y="104"/>
                </a:cxn>
                <a:cxn ang="0">
                  <a:pos x="0" y="64"/>
                </a:cxn>
                <a:cxn ang="0">
                  <a:pos x="0" y="64"/>
                </a:cxn>
                <a:cxn ang="0">
                  <a:pos x="0" y="64"/>
                </a:cxn>
                <a:cxn ang="0">
                  <a:pos x="16" y="24"/>
                </a:cxn>
                <a:cxn ang="0">
                  <a:pos x="16" y="24"/>
                </a:cxn>
                <a:cxn ang="0">
                  <a:pos x="16" y="24"/>
                </a:cxn>
                <a:cxn ang="0">
                  <a:pos x="56" y="0"/>
                </a:cxn>
                <a:cxn ang="0">
                  <a:pos x="56" y="0"/>
                </a:cxn>
                <a:cxn ang="0">
                  <a:pos x="64" y="0"/>
                </a:cxn>
                <a:cxn ang="0">
                  <a:pos x="104" y="24"/>
                </a:cxn>
                <a:cxn ang="0">
                  <a:pos x="104" y="24"/>
                </a:cxn>
                <a:cxn ang="0">
                  <a:pos x="104" y="24"/>
                </a:cxn>
                <a:cxn ang="0">
                  <a:pos x="128" y="64"/>
                </a:cxn>
                <a:cxn ang="0">
                  <a:pos x="120" y="72"/>
                </a:cxn>
              </a:cxnLst>
              <a:rect l="0" t="0" r="r" b="b"/>
              <a:pathLst>
                <a:path w="128" h="128">
                  <a:moveTo>
                    <a:pt x="120" y="72"/>
                  </a:moveTo>
                  <a:lnTo>
                    <a:pt x="96" y="32"/>
                  </a:lnTo>
                  <a:lnTo>
                    <a:pt x="96" y="32"/>
                  </a:lnTo>
                  <a:lnTo>
                    <a:pt x="96" y="32"/>
                  </a:lnTo>
                  <a:lnTo>
                    <a:pt x="56" y="8"/>
                  </a:lnTo>
                  <a:lnTo>
                    <a:pt x="64" y="8"/>
                  </a:lnTo>
                  <a:lnTo>
                    <a:pt x="64" y="8"/>
                  </a:lnTo>
                  <a:lnTo>
                    <a:pt x="24" y="32"/>
                  </a:lnTo>
                  <a:lnTo>
                    <a:pt x="24" y="24"/>
                  </a:lnTo>
                  <a:lnTo>
                    <a:pt x="24" y="24"/>
                  </a:lnTo>
                  <a:lnTo>
                    <a:pt x="8" y="64"/>
                  </a:lnTo>
                  <a:lnTo>
                    <a:pt x="8" y="64"/>
                  </a:lnTo>
                  <a:lnTo>
                    <a:pt x="8" y="64"/>
                  </a:lnTo>
                  <a:lnTo>
                    <a:pt x="24" y="104"/>
                  </a:lnTo>
                  <a:lnTo>
                    <a:pt x="16" y="104"/>
                  </a:lnTo>
                  <a:lnTo>
                    <a:pt x="16" y="104"/>
                  </a:lnTo>
                  <a:lnTo>
                    <a:pt x="56" y="120"/>
                  </a:lnTo>
                  <a:lnTo>
                    <a:pt x="56" y="120"/>
                  </a:lnTo>
                  <a:lnTo>
                    <a:pt x="56" y="120"/>
                  </a:lnTo>
                  <a:lnTo>
                    <a:pt x="96" y="104"/>
                  </a:lnTo>
                  <a:lnTo>
                    <a:pt x="96" y="104"/>
                  </a:lnTo>
                  <a:lnTo>
                    <a:pt x="96" y="104"/>
                  </a:lnTo>
                  <a:lnTo>
                    <a:pt x="120" y="64"/>
                  </a:lnTo>
                  <a:lnTo>
                    <a:pt x="120" y="64"/>
                  </a:lnTo>
                  <a:lnTo>
                    <a:pt x="128" y="72"/>
                  </a:lnTo>
                  <a:lnTo>
                    <a:pt x="128" y="72"/>
                  </a:lnTo>
                  <a:lnTo>
                    <a:pt x="104" y="112"/>
                  </a:lnTo>
                  <a:lnTo>
                    <a:pt x="104" y="112"/>
                  </a:lnTo>
                  <a:lnTo>
                    <a:pt x="96" y="112"/>
                  </a:lnTo>
                  <a:lnTo>
                    <a:pt x="56" y="128"/>
                  </a:lnTo>
                  <a:lnTo>
                    <a:pt x="56" y="128"/>
                  </a:lnTo>
                  <a:lnTo>
                    <a:pt x="56" y="128"/>
                  </a:lnTo>
                  <a:lnTo>
                    <a:pt x="16" y="112"/>
                  </a:lnTo>
                  <a:lnTo>
                    <a:pt x="16" y="112"/>
                  </a:lnTo>
                  <a:lnTo>
                    <a:pt x="16" y="104"/>
                  </a:lnTo>
                  <a:lnTo>
                    <a:pt x="0" y="64"/>
                  </a:lnTo>
                  <a:lnTo>
                    <a:pt x="0" y="64"/>
                  </a:lnTo>
                  <a:lnTo>
                    <a:pt x="0" y="64"/>
                  </a:lnTo>
                  <a:lnTo>
                    <a:pt x="16" y="24"/>
                  </a:lnTo>
                  <a:lnTo>
                    <a:pt x="16" y="24"/>
                  </a:lnTo>
                  <a:lnTo>
                    <a:pt x="16" y="24"/>
                  </a:lnTo>
                  <a:lnTo>
                    <a:pt x="56" y="0"/>
                  </a:lnTo>
                  <a:lnTo>
                    <a:pt x="56" y="0"/>
                  </a:lnTo>
                  <a:lnTo>
                    <a:pt x="64" y="0"/>
                  </a:lnTo>
                  <a:lnTo>
                    <a:pt x="104" y="24"/>
                  </a:lnTo>
                  <a:lnTo>
                    <a:pt x="104" y="24"/>
                  </a:lnTo>
                  <a:lnTo>
                    <a:pt x="104" y="24"/>
                  </a:lnTo>
                  <a:lnTo>
                    <a:pt x="128" y="64"/>
                  </a:lnTo>
                  <a:lnTo>
                    <a:pt x="120"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6" name="Freeform 72"/>
            <p:cNvSpPr>
              <a:spLocks/>
            </p:cNvSpPr>
            <p:nvPr/>
          </p:nvSpPr>
          <p:spPr bwMode="auto">
            <a:xfrm>
              <a:off x="6337300" y="24257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7" name="Freeform 73"/>
            <p:cNvSpPr>
              <a:spLocks/>
            </p:cNvSpPr>
            <p:nvPr/>
          </p:nvSpPr>
          <p:spPr bwMode="auto">
            <a:xfrm>
              <a:off x="6591300" y="2578100"/>
              <a:ext cx="190500" cy="190500"/>
            </a:xfrm>
            <a:custGeom>
              <a:avLst/>
              <a:gdLst/>
              <a:ahLst/>
              <a:cxnLst>
                <a:cxn ang="0">
                  <a:pos x="120" y="56"/>
                </a:cxn>
                <a:cxn ang="0">
                  <a:pos x="104" y="16"/>
                </a:cxn>
                <a:cxn ang="0">
                  <a:pos x="64" y="0"/>
                </a:cxn>
                <a:cxn ang="0">
                  <a:pos x="24" y="16"/>
                </a:cxn>
                <a:cxn ang="0">
                  <a:pos x="0" y="56"/>
                </a:cxn>
                <a:cxn ang="0">
                  <a:pos x="24" y="96"/>
                </a:cxn>
                <a:cxn ang="0">
                  <a:pos x="64" y="120"/>
                </a:cxn>
                <a:cxn ang="0">
                  <a:pos x="104" y="96"/>
                </a:cxn>
                <a:cxn ang="0">
                  <a:pos x="120" y="56"/>
                </a:cxn>
              </a:cxnLst>
              <a:rect l="0" t="0" r="r" b="b"/>
              <a:pathLst>
                <a:path w="120" h="120">
                  <a:moveTo>
                    <a:pt x="120" y="56"/>
                  </a:moveTo>
                  <a:lnTo>
                    <a:pt x="104" y="16"/>
                  </a:lnTo>
                  <a:lnTo>
                    <a:pt x="64" y="0"/>
                  </a:lnTo>
                  <a:lnTo>
                    <a:pt x="24" y="16"/>
                  </a:lnTo>
                  <a:lnTo>
                    <a:pt x="0" y="56"/>
                  </a:lnTo>
                  <a:lnTo>
                    <a:pt x="24"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8" name="Freeform 74"/>
            <p:cNvSpPr>
              <a:spLocks/>
            </p:cNvSpPr>
            <p:nvPr/>
          </p:nvSpPr>
          <p:spPr bwMode="auto">
            <a:xfrm>
              <a:off x="6591300" y="25781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24" y="24"/>
                </a:cxn>
                <a:cxn ang="0">
                  <a:pos x="32" y="24"/>
                </a:cxn>
                <a:cxn ang="0">
                  <a:pos x="32" y="24"/>
                </a:cxn>
                <a:cxn ang="0">
                  <a:pos x="8" y="64"/>
                </a:cxn>
                <a:cxn ang="0">
                  <a:pos x="8" y="56"/>
                </a:cxn>
                <a:cxn ang="0">
                  <a:pos x="8" y="56"/>
                </a:cxn>
                <a:cxn ang="0">
                  <a:pos x="32" y="96"/>
                </a:cxn>
                <a:cxn ang="0">
                  <a:pos x="32" y="96"/>
                </a:cxn>
                <a:cxn ang="0">
                  <a:pos x="32" y="96"/>
                </a:cxn>
                <a:cxn ang="0">
                  <a:pos x="72"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24" y="104"/>
                </a:cxn>
                <a:cxn ang="0">
                  <a:pos x="24" y="104"/>
                </a:cxn>
                <a:cxn ang="0">
                  <a:pos x="24" y="104"/>
                </a:cxn>
                <a:cxn ang="0">
                  <a:pos x="0" y="64"/>
                </a:cxn>
                <a:cxn ang="0">
                  <a:pos x="0" y="64"/>
                </a:cxn>
                <a:cxn ang="0">
                  <a:pos x="0" y="56"/>
                </a:cxn>
                <a:cxn ang="0">
                  <a:pos x="24" y="16"/>
                </a:cxn>
                <a:cxn ang="0">
                  <a:pos x="24" y="16"/>
                </a:cxn>
                <a:cxn ang="0">
                  <a:pos x="24"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24" y="24"/>
                  </a:lnTo>
                  <a:lnTo>
                    <a:pt x="32" y="24"/>
                  </a:lnTo>
                  <a:lnTo>
                    <a:pt x="32" y="24"/>
                  </a:lnTo>
                  <a:lnTo>
                    <a:pt x="8" y="64"/>
                  </a:lnTo>
                  <a:lnTo>
                    <a:pt x="8" y="56"/>
                  </a:lnTo>
                  <a:lnTo>
                    <a:pt x="8" y="56"/>
                  </a:lnTo>
                  <a:lnTo>
                    <a:pt x="32" y="96"/>
                  </a:lnTo>
                  <a:lnTo>
                    <a:pt x="32" y="96"/>
                  </a:lnTo>
                  <a:lnTo>
                    <a:pt x="32" y="96"/>
                  </a:lnTo>
                  <a:lnTo>
                    <a:pt x="72"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24" y="104"/>
                  </a:lnTo>
                  <a:lnTo>
                    <a:pt x="24" y="104"/>
                  </a:lnTo>
                  <a:lnTo>
                    <a:pt x="24" y="104"/>
                  </a:lnTo>
                  <a:lnTo>
                    <a:pt x="0" y="64"/>
                  </a:lnTo>
                  <a:lnTo>
                    <a:pt x="0" y="64"/>
                  </a:lnTo>
                  <a:lnTo>
                    <a:pt x="0" y="56"/>
                  </a:lnTo>
                  <a:lnTo>
                    <a:pt x="24" y="16"/>
                  </a:lnTo>
                  <a:lnTo>
                    <a:pt x="24" y="16"/>
                  </a:lnTo>
                  <a:lnTo>
                    <a:pt x="24"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9" name="Freeform 75"/>
            <p:cNvSpPr>
              <a:spLocks/>
            </p:cNvSpPr>
            <p:nvPr/>
          </p:nvSpPr>
          <p:spPr bwMode="auto">
            <a:xfrm>
              <a:off x="6781800" y="26670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0" name="Freeform 76"/>
            <p:cNvSpPr>
              <a:spLocks/>
            </p:cNvSpPr>
            <p:nvPr/>
          </p:nvSpPr>
          <p:spPr bwMode="auto">
            <a:xfrm>
              <a:off x="6934200" y="2933700"/>
              <a:ext cx="190500" cy="190500"/>
            </a:xfrm>
            <a:custGeom>
              <a:avLst/>
              <a:gdLst/>
              <a:ahLst/>
              <a:cxnLst>
                <a:cxn ang="0">
                  <a:pos x="120" y="56"/>
                </a:cxn>
                <a:cxn ang="0">
                  <a:pos x="96" y="16"/>
                </a:cxn>
                <a:cxn ang="0">
                  <a:pos x="56" y="0"/>
                </a:cxn>
                <a:cxn ang="0">
                  <a:pos x="16" y="16"/>
                </a:cxn>
                <a:cxn ang="0">
                  <a:pos x="0" y="56"/>
                </a:cxn>
                <a:cxn ang="0">
                  <a:pos x="16" y="96"/>
                </a:cxn>
                <a:cxn ang="0">
                  <a:pos x="56" y="120"/>
                </a:cxn>
                <a:cxn ang="0">
                  <a:pos x="96" y="96"/>
                </a:cxn>
                <a:cxn ang="0">
                  <a:pos x="120" y="56"/>
                </a:cxn>
              </a:cxnLst>
              <a:rect l="0" t="0" r="r" b="b"/>
              <a:pathLst>
                <a:path w="120" h="120">
                  <a:moveTo>
                    <a:pt x="120" y="56"/>
                  </a:moveTo>
                  <a:lnTo>
                    <a:pt x="96" y="16"/>
                  </a:lnTo>
                  <a:lnTo>
                    <a:pt x="56" y="0"/>
                  </a:lnTo>
                  <a:lnTo>
                    <a:pt x="16" y="16"/>
                  </a:lnTo>
                  <a:lnTo>
                    <a:pt x="0" y="56"/>
                  </a:lnTo>
                  <a:lnTo>
                    <a:pt x="16" y="96"/>
                  </a:lnTo>
                  <a:lnTo>
                    <a:pt x="56" y="120"/>
                  </a:lnTo>
                  <a:lnTo>
                    <a:pt x="96"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1" name="Freeform 77"/>
            <p:cNvSpPr>
              <a:spLocks/>
            </p:cNvSpPr>
            <p:nvPr/>
          </p:nvSpPr>
          <p:spPr bwMode="auto">
            <a:xfrm>
              <a:off x="6934200" y="2933700"/>
              <a:ext cx="203200" cy="203200"/>
            </a:xfrm>
            <a:custGeom>
              <a:avLst/>
              <a:gdLst/>
              <a:ahLst/>
              <a:cxnLst>
                <a:cxn ang="0">
                  <a:pos x="120" y="64"/>
                </a:cxn>
                <a:cxn ang="0">
                  <a:pos x="96" y="24"/>
                </a:cxn>
                <a:cxn ang="0">
                  <a:pos x="96" y="24"/>
                </a:cxn>
                <a:cxn ang="0">
                  <a:pos x="96" y="24"/>
                </a:cxn>
                <a:cxn ang="0">
                  <a:pos x="56" y="8"/>
                </a:cxn>
                <a:cxn ang="0">
                  <a:pos x="56" y="8"/>
                </a:cxn>
                <a:cxn ang="0">
                  <a:pos x="56" y="8"/>
                </a:cxn>
                <a:cxn ang="0">
                  <a:pos x="16" y="24"/>
                </a:cxn>
                <a:cxn ang="0">
                  <a:pos x="24" y="16"/>
                </a:cxn>
                <a:cxn ang="0">
                  <a:pos x="24" y="16"/>
                </a:cxn>
                <a:cxn ang="0">
                  <a:pos x="8" y="56"/>
                </a:cxn>
                <a:cxn ang="0">
                  <a:pos x="8" y="56"/>
                </a:cxn>
                <a:cxn ang="0">
                  <a:pos x="8" y="56"/>
                </a:cxn>
                <a:cxn ang="0">
                  <a:pos x="24" y="96"/>
                </a:cxn>
                <a:cxn ang="0">
                  <a:pos x="24" y="96"/>
                </a:cxn>
                <a:cxn ang="0">
                  <a:pos x="24" y="96"/>
                </a:cxn>
                <a:cxn ang="0">
                  <a:pos x="64" y="120"/>
                </a:cxn>
                <a:cxn ang="0">
                  <a:pos x="56" y="120"/>
                </a:cxn>
                <a:cxn ang="0">
                  <a:pos x="56" y="120"/>
                </a:cxn>
                <a:cxn ang="0">
                  <a:pos x="96" y="96"/>
                </a:cxn>
                <a:cxn ang="0">
                  <a:pos x="96" y="96"/>
                </a:cxn>
                <a:cxn ang="0">
                  <a:pos x="96" y="96"/>
                </a:cxn>
                <a:cxn ang="0">
                  <a:pos x="120" y="56"/>
                </a:cxn>
                <a:cxn ang="0">
                  <a:pos x="120" y="56"/>
                </a:cxn>
                <a:cxn ang="0">
                  <a:pos x="128" y="64"/>
                </a:cxn>
                <a:cxn ang="0">
                  <a:pos x="128" y="64"/>
                </a:cxn>
                <a:cxn ang="0">
                  <a:pos x="104" y="104"/>
                </a:cxn>
                <a:cxn ang="0">
                  <a:pos x="104" y="104"/>
                </a:cxn>
                <a:cxn ang="0">
                  <a:pos x="104" y="104"/>
                </a:cxn>
                <a:cxn ang="0">
                  <a:pos x="64" y="128"/>
                </a:cxn>
                <a:cxn ang="0">
                  <a:pos x="64" y="128"/>
                </a:cxn>
                <a:cxn ang="0">
                  <a:pos x="56" y="128"/>
                </a:cxn>
                <a:cxn ang="0">
                  <a:pos x="16" y="104"/>
                </a:cxn>
                <a:cxn ang="0">
                  <a:pos x="16" y="104"/>
                </a:cxn>
                <a:cxn ang="0">
                  <a:pos x="16" y="96"/>
                </a:cxn>
                <a:cxn ang="0">
                  <a:pos x="0" y="56"/>
                </a:cxn>
                <a:cxn ang="0">
                  <a:pos x="0" y="56"/>
                </a:cxn>
                <a:cxn ang="0">
                  <a:pos x="0" y="56"/>
                </a:cxn>
                <a:cxn ang="0">
                  <a:pos x="16" y="16"/>
                </a:cxn>
                <a:cxn ang="0">
                  <a:pos x="16" y="16"/>
                </a:cxn>
                <a:cxn ang="0">
                  <a:pos x="16" y="16"/>
                </a:cxn>
                <a:cxn ang="0">
                  <a:pos x="56" y="0"/>
                </a:cxn>
                <a:cxn ang="0">
                  <a:pos x="56" y="0"/>
                </a:cxn>
                <a:cxn ang="0">
                  <a:pos x="56" y="0"/>
                </a:cxn>
                <a:cxn ang="0">
                  <a:pos x="96" y="16"/>
                </a:cxn>
                <a:cxn ang="0">
                  <a:pos x="96" y="16"/>
                </a:cxn>
                <a:cxn ang="0">
                  <a:pos x="104" y="16"/>
                </a:cxn>
                <a:cxn ang="0">
                  <a:pos x="128" y="56"/>
                </a:cxn>
                <a:cxn ang="0">
                  <a:pos x="120" y="64"/>
                </a:cxn>
              </a:cxnLst>
              <a:rect l="0" t="0" r="r" b="b"/>
              <a:pathLst>
                <a:path w="128" h="128">
                  <a:moveTo>
                    <a:pt x="120" y="64"/>
                  </a:moveTo>
                  <a:lnTo>
                    <a:pt x="96" y="24"/>
                  </a:lnTo>
                  <a:lnTo>
                    <a:pt x="96" y="24"/>
                  </a:lnTo>
                  <a:lnTo>
                    <a:pt x="96" y="24"/>
                  </a:lnTo>
                  <a:lnTo>
                    <a:pt x="56" y="8"/>
                  </a:lnTo>
                  <a:lnTo>
                    <a:pt x="56" y="8"/>
                  </a:lnTo>
                  <a:lnTo>
                    <a:pt x="56" y="8"/>
                  </a:lnTo>
                  <a:lnTo>
                    <a:pt x="16" y="24"/>
                  </a:lnTo>
                  <a:lnTo>
                    <a:pt x="24" y="16"/>
                  </a:lnTo>
                  <a:lnTo>
                    <a:pt x="24" y="16"/>
                  </a:lnTo>
                  <a:lnTo>
                    <a:pt x="8" y="56"/>
                  </a:lnTo>
                  <a:lnTo>
                    <a:pt x="8" y="56"/>
                  </a:lnTo>
                  <a:lnTo>
                    <a:pt x="8" y="56"/>
                  </a:lnTo>
                  <a:lnTo>
                    <a:pt x="24" y="96"/>
                  </a:lnTo>
                  <a:lnTo>
                    <a:pt x="24" y="96"/>
                  </a:lnTo>
                  <a:lnTo>
                    <a:pt x="24" y="96"/>
                  </a:lnTo>
                  <a:lnTo>
                    <a:pt x="64" y="120"/>
                  </a:lnTo>
                  <a:lnTo>
                    <a:pt x="56" y="120"/>
                  </a:lnTo>
                  <a:lnTo>
                    <a:pt x="56" y="120"/>
                  </a:lnTo>
                  <a:lnTo>
                    <a:pt x="96" y="96"/>
                  </a:lnTo>
                  <a:lnTo>
                    <a:pt x="96" y="96"/>
                  </a:lnTo>
                  <a:lnTo>
                    <a:pt x="96" y="96"/>
                  </a:lnTo>
                  <a:lnTo>
                    <a:pt x="120" y="56"/>
                  </a:lnTo>
                  <a:lnTo>
                    <a:pt x="120" y="56"/>
                  </a:lnTo>
                  <a:lnTo>
                    <a:pt x="128" y="64"/>
                  </a:lnTo>
                  <a:lnTo>
                    <a:pt x="128" y="64"/>
                  </a:lnTo>
                  <a:lnTo>
                    <a:pt x="104" y="104"/>
                  </a:lnTo>
                  <a:lnTo>
                    <a:pt x="104" y="104"/>
                  </a:lnTo>
                  <a:lnTo>
                    <a:pt x="104" y="104"/>
                  </a:lnTo>
                  <a:lnTo>
                    <a:pt x="64" y="128"/>
                  </a:lnTo>
                  <a:lnTo>
                    <a:pt x="64" y="128"/>
                  </a:lnTo>
                  <a:lnTo>
                    <a:pt x="56" y="128"/>
                  </a:lnTo>
                  <a:lnTo>
                    <a:pt x="16" y="104"/>
                  </a:lnTo>
                  <a:lnTo>
                    <a:pt x="16" y="104"/>
                  </a:lnTo>
                  <a:lnTo>
                    <a:pt x="16" y="96"/>
                  </a:lnTo>
                  <a:lnTo>
                    <a:pt x="0" y="56"/>
                  </a:lnTo>
                  <a:lnTo>
                    <a:pt x="0" y="56"/>
                  </a:lnTo>
                  <a:lnTo>
                    <a:pt x="0" y="56"/>
                  </a:lnTo>
                  <a:lnTo>
                    <a:pt x="16" y="16"/>
                  </a:lnTo>
                  <a:lnTo>
                    <a:pt x="16" y="16"/>
                  </a:lnTo>
                  <a:lnTo>
                    <a:pt x="16" y="16"/>
                  </a:lnTo>
                  <a:lnTo>
                    <a:pt x="56" y="0"/>
                  </a:lnTo>
                  <a:lnTo>
                    <a:pt x="56" y="0"/>
                  </a:lnTo>
                  <a:lnTo>
                    <a:pt x="56" y="0"/>
                  </a:lnTo>
                  <a:lnTo>
                    <a:pt x="96" y="16"/>
                  </a:lnTo>
                  <a:lnTo>
                    <a:pt x="96" y="16"/>
                  </a:lnTo>
                  <a:lnTo>
                    <a:pt x="104" y="16"/>
                  </a:lnTo>
                  <a:lnTo>
                    <a:pt x="128" y="56"/>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2" name="Freeform 78"/>
            <p:cNvSpPr>
              <a:spLocks/>
            </p:cNvSpPr>
            <p:nvPr/>
          </p:nvSpPr>
          <p:spPr bwMode="auto">
            <a:xfrm>
              <a:off x="7124700" y="30226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3" name="Freeform 79"/>
            <p:cNvSpPr>
              <a:spLocks/>
            </p:cNvSpPr>
            <p:nvPr/>
          </p:nvSpPr>
          <p:spPr bwMode="auto">
            <a:xfrm>
              <a:off x="6489700" y="3797300"/>
              <a:ext cx="228600" cy="215900"/>
            </a:xfrm>
            <a:custGeom>
              <a:avLst/>
              <a:gdLst/>
              <a:ahLst/>
              <a:cxnLst>
                <a:cxn ang="0">
                  <a:pos x="144" y="72"/>
                </a:cxn>
                <a:cxn ang="0">
                  <a:pos x="120" y="16"/>
                </a:cxn>
                <a:cxn ang="0">
                  <a:pos x="72" y="0"/>
                </a:cxn>
                <a:cxn ang="0">
                  <a:pos x="24" y="16"/>
                </a:cxn>
                <a:cxn ang="0">
                  <a:pos x="0" y="72"/>
                </a:cxn>
                <a:cxn ang="0">
                  <a:pos x="24" y="120"/>
                </a:cxn>
                <a:cxn ang="0">
                  <a:pos x="72" y="136"/>
                </a:cxn>
                <a:cxn ang="0">
                  <a:pos x="120" y="120"/>
                </a:cxn>
                <a:cxn ang="0">
                  <a:pos x="144" y="72"/>
                </a:cxn>
              </a:cxnLst>
              <a:rect l="0" t="0" r="r" b="b"/>
              <a:pathLst>
                <a:path w="144" h="136">
                  <a:moveTo>
                    <a:pt x="144" y="72"/>
                  </a:moveTo>
                  <a:lnTo>
                    <a:pt x="120" y="16"/>
                  </a:lnTo>
                  <a:lnTo>
                    <a:pt x="72" y="0"/>
                  </a:lnTo>
                  <a:lnTo>
                    <a:pt x="24" y="16"/>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4" name="Freeform 80"/>
            <p:cNvSpPr>
              <a:spLocks/>
            </p:cNvSpPr>
            <p:nvPr/>
          </p:nvSpPr>
          <p:spPr bwMode="auto">
            <a:xfrm>
              <a:off x="6489700" y="3797300"/>
              <a:ext cx="241300" cy="228600"/>
            </a:xfrm>
            <a:custGeom>
              <a:avLst/>
              <a:gdLst/>
              <a:ahLst/>
              <a:cxnLst>
                <a:cxn ang="0">
                  <a:pos x="144" y="72"/>
                </a:cxn>
                <a:cxn ang="0">
                  <a:pos x="120" y="16"/>
                </a:cxn>
                <a:cxn ang="0">
                  <a:pos x="120" y="24"/>
                </a:cxn>
                <a:cxn ang="0">
                  <a:pos x="120" y="24"/>
                </a:cxn>
                <a:cxn ang="0">
                  <a:pos x="72" y="8"/>
                </a:cxn>
                <a:cxn ang="0">
                  <a:pos x="72" y="8"/>
                </a:cxn>
                <a:cxn ang="0">
                  <a:pos x="72" y="8"/>
                </a:cxn>
                <a:cxn ang="0">
                  <a:pos x="24" y="24"/>
                </a:cxn>
                <a:cxn ang="0">
                  <a:pos x="32" y="16"/>
                </a:cxn>
                <a:cxn ang="0">
                  <a:pos x="32" y="16"/>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16"/>
                </a:cxn>
                <a:cxn ang="0">
                  <a:pos x="24" y="16"/>
                </a:cxn>
                <a:cxn ang="0">
                  <a:pos x="24" y="16"/>
                </a:cxn>
                <a:cxn ang="0">
                  <a:pos x="72" y="0"/>
                </a:cxn>
                <a:cxn ang="0">
                  <a:pos x="72" y="0"/>
                </a:cxn>
                <a:cxn ang="0">
                  <a:pos x="72" y="0"/>
                </a:cxn>
                <a:cxn ang="0">
                  <a:pos x="120" y="16"/>
                </a:cxn>
                <a:cxn ang="0">
                  <a:pos x="120" y="16"/>
                </a:cxn>
                <a:cxn ang="0">
                  <a:pos x="128" y="16"/>
                </a:cxn>
                <a:cxn ang="0">
                  <a:pos x="152" y="72"/>
                </a:cxn>
                <a:cxn ang="0">
                  <a:pos x="144" y="72"/>
                </a:cxn>
              </a:cxnLst>
              <a:rect l="0" t="0" r="r" b="b"/>
              <a:pathLst>
                <a:path w="152" h="144">
                  <a:moveTo>
                    <a:pt x="144" y="72"/>
                  </a:moveTo>
                  <a:lnTo>
                    <a:pt x="120" y="16"/>
                  </a:lnTo>
                  <a:lnTo>
                    <a:pt x="120" y="24"/>
                  </a:lnTo>
                  <a:lnTo>
                    <a:pt x="120" y="24"/>
                  </a:lnTo>
                  <a:lnTo>
                    <a:pt x="72" y="8"/>
                  </a:lnTo>
                  <a:lnTo>
                    <a:pt x="72" y="8"/>
                  </a:lnTo>
                  <a:lnTo>
                    <a:pt x="72" y="8"/>
                  </a:lnTo>
                  <a:lnTo>
                    <a:pt x="24" y="24"/>
                  </a:lnTo>
                  <a:lnTo>
                    <a:pt x="32" y="16"/>
                  </a:lnTo>
                  <a:lnTo>
                    <a:pt x="32" y="16"/>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16"/>
                  </a:lnTo>
                  <a:lnTo>
                    <a:pt x="24" y="16"/>
                  </a:lnTo>
                  <a:lnTo>
                    <a:pt x="24" y="16"/>
                  </a:lnTo>
                  <a:lnTo>
                    <a:pt x="72" y="0"/>
                  </a:lnTo>
                  <a:lnTo>
                    <a:pt x="72" y="0"/>
                  </a:lnTo>
                  <a:lnTo>
                    <a:pt x="72" y="0"/>
                  </a:lnTo>
                  <a:lnTo>
                    <a:pt x="120" y="16"/>
                  </a:lnTo>
                  <a:lnTo>
                    <a:pt x="120" y="16"/>
                  </a:lnTo>
                  <a:lnTo>
                    <a:pt x="128" y="16"/>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5" name="Freeform 81"/>
            <p:cNvSpPr>
              <a:spLocks/>
            </p:cNvSpPr>
            <p:nvPr/>
          </p:nvSpPr>
          <p:spPr bwMode="auto">
            <a:xfrm>
              <a:off x="6718300" y="3911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6" name="Freeform 82"/>
            <p:cNvSpPr>
              <a:spLocks/>
            </p:cNvSpPr>
            <p:nvPr/>
          </p:nvSpPr>
          <p:spPr bwMode="auto">
            <a:xfrm>
              <a:off x="7505700" y="2133600"/>
              <a:ext cx="88900" cy="101600"/>
            </a:xfrm>
            <a:custGeom>
              <a:avLst/>
              <a:gdLst/>
              <a:ahLst/>
              <a:cxnLst>
                <a:cxn ang="0">
                  <a:pos x="40" y="16"/>
                </a:cxn>
                <a:cxn ang="0">
                  <a:pos x="56" y="24"/>
                </a:cxn>
                <a:cxn ang="0">
                  <a:pos x="56" y="24"/>
                </a:cxn>
                <a:cxn ang="0">
                  <a:pos x="56" y="24"/>
                </a:cxn>
                <a:cxn ang="0">
                  <a:pos x="8" y="64"/>
                </a:cxn>
                <a:cxn ang="0">
                  <a:pos x="0" y="56"/>
                </a:cxn>
                <a:cxn ang="0">
                  <a:pos x="0" y="56"/>
                </a:cxn>
                <a:cxn ang="0">
                  <a:pos x="24" y="0"/>
                </a:cxn>
                <a:cxn ang="0">
                  <a:pos x="24" y="0"/>
                </a:cxn>
                <a:cxn ang="0">
                  <a:pos x="32" y="8"/>
                </a:cxn>
                <a:cxn ang="0">
                  <a:pos x="32" y="8"/>
                </a:cxn>
                <a:cxn ang="0">
                  <a:pos x="8" y="64"/>
                </a:cxn>
                <a:cxn ang="0">
                  <a:pos x="8" y="64"/>
                </a:cxn>
                <a:cxn ang="0">
                  <a:pos x="0" y="56"/>
                </a:cxn>
                <a:cxn ang="0">
                  <a:pos x="48" y="16"/>
                </a:cxn>
                <a:cxn ang="0">
                  <a:pos x="56" y="24"/>
                </a:cxn>
                <a:cxn ang="0">
                  <a:pos x="48" y="32"/>
                </a:cxn>
                <a:cxn ang="0">
                  <a:pos x="32" y="24"/>
                </a:cxn>
                <a:cxn ang="0">
                  <a:pos x="40" y="16"/>
                </a:cxn>
              </a:cxnLst>
              <a:rect l="0" t="0" r="r" b="b"/>
              <a:pathLst>
                <a:path w="56" h="64">
                  <a:moveTo>
                    <a:pt x="40" y="16"/>
                  </a:moveTo>
                  <a:lnTo>
                    <a:pt x="56" y="24"/>
                  </a:lnTo>
                  <a:lnTo>
                    <a:pt x="56" y="24"/>
                  </a:lnTo>
                  <a:lnTo>
                    <a:pt x="56" y="24"/>
                  </a:lnTo>
                  <a:lnTo>
                    <a:pt x="8" y="64"/>
                  </a:lnTo>
                  <a:lnTo>
                    <a:pt x="0" y="56"/>
                  </a:lnTo>
                  <a:lnTo>
                    <a:pt x="0" y="56"/>
                  </a:lnTo>
                  <a:lnTo>
                    <a:pt x="24" y="0"/>
                  </a:lnTo>
                  <a:lnTo>
                    <a:pt x="24" y="0"/>
                  </a:lnTo>
                  <a:lnTo>
                    <a:pt x="32" y="8"/>
                  </a:lnTo>
                  <a:lnTo>
                    <a:pt x="32" y="8"/>
                  </a:lnTo>
                  <a:lnTo>
                    <a:pt x="8" y="64"/>
                  </a:lnTo>
                  <a:lnTo>
                    <a:pt x="8" y="64"/>
                  </a:lnTo>
                  <a:lnTo>
                    <a:pt x="0" y="56"/>
                  </a:lnTo>
                  <a:lnTo>
                    <a:pt x="48" y="16"/>
                  </a:lnTo>
                  <a:lnTo>
                    <a:pt x="56" y="24"/>
                  </a:lnTo>
                  <a:lnTo>
                    <a:pt x="48" y="32"/>
                  </a:lnTo>
                  <a:lnTo>
                    <a:pt x="32" y="24"/>
                  </a:lnTo>
                  <a:lnTo>
                    <a:pt x="40"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7" name="Freeform 83"/>
            <p:cNvSpPr>
              <a:spLocks/>
            </p:cNvSpPr>
            <p:nvPr/>
          </p:nvSpPr>
          <p:spPr bwMode="auto">
            <a:xfrm>
              <a:off x="7543800" y="2146300"/>
              <a:ext cx="25400" cy="25400"/>
            </a:xfrm>
            <a:custGeom>
              <a:avLst/>
              <a:gdLst/>
              <a:ahLst/>
              <a:cxnLst>
                <a:cxn ang="0">
                  <a:pos x="8" y="0"/>
                </a:cxn>
                <a:cxn ang="0">
                  <a:pos x="16" y="8"/>
                </a:cxn>
                <a:cxn ang="0">
                  <a:pos x="8" y="16"/>
                </a:cxn>
                <a:cxn ang="0">
                  <a:pos x="8" y="16"/>
                </a:cxn>
                <a:cxn ang="0">
                  <a:pos x="8" y="16"/>
                </a:cxn>
                <a:cxn ang="0">
                  <a:pos x="0" y="8"/>
                </a:cxn>
                <a:cxn ang="0">
                  <a:pos x="8" y="0"/>
                </a:cxn>
              </a:cxnLst>
              <a:rect l="0" t="0" r="r" b="b"/>
              <a:pathLst>
                <a:path w="16" h="16">
                  <a:moveTo>
                    <a:pt x="8" y="0"/>
                  </a:moveTo>
                  <a:lnTo>
                    <a:pt x="16" y="8"/>
                  </a:lnTo>
                  <a:lnTo>
                    <a:pt x="8" y="16"/>
                  </a:lnTo>
                  <a:lnTo>
                    <a:pt x="8" y="16"/>
                  </a:lnTo>
                  <a:lnTo>
                    <a:pt x="8" y="16"/>
                  </a:lnTo>
                  <a:lnTo>
                    <a:pt x="0" y="8"/>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8" name="Freeform 84"/>
            <p:cNvSpPr>
              <a:spLocks/>
            </p:cNvSpPr>
            <p:nvPr/>
          </p:nvSpPr>
          <p:spPr bwMode="auto">
            <a:xfrm>
              <a:off x="7518400" y="2146300"/>
              <a:ext cx="76200" cy="88900"/>
            </a:xfrm>
            <a:custGeom>
              <a:avLst/>
              <a:gdLst/>
              <a:ahLst/>
              <a:cxnLst>
                <a:cxn ang="0">
                  <a:pos x="32" y="8"/>
                </a:cxn>
                <a:cxn ang="0">
                  <a:pos x="48" y="16"/>
                </a:cxn>
                <a:cxn ang="0">
                  <a:pos x="0" y="56"/>
                </a:cxn>
                <a:cxn ang="0">
                  <a:pos x="24" y="0"/>
                </a:cxn>
                <a:cxn ang="0">
                  <a:pos x="32" y="8"/>
                </a:cxn>
              </a:cxnLst>
              <a:rect l="0" t="0" r="r" b="b"/>
              <a:pathLst>
                <a:path w="48" h="56">
                  <a:moveTo>
                    <a:pt x="32" y="8"/>
                  </a:moveTo>
                  <a:lnTo>
                    <a:pt x="48" y="16"/>
                  </a:lnTo>
                  <a:lnTo>
                    <a:pt x="0" y="56"/>
                  </a:lnTo>
                  <a:lnTo>
                    <a:pt x="24" y="0"/>
                  </a:lnTo>
                  <a:lnTo>
                    <a:pt x="32"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9" name="Freeform 85"/>
            <p:cNvSpPr>
              <a:spLocks/>
            </p:cNvSpPr>
            <p:nvPr/>
          </p:nvSpPr>
          <p:spPr bwMode="auto">
            <a:xfrm>
              <a:off x="7886700" y="17780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0" name="Freeform 86"/>
            <p:cNvSpPr>
              <a:spLocks/>
            </p:cNvSpPr>
            <p:nvPr/>
          </p:nvSpPr>
          <p:spPr bwMode="auto">
            <a:xfrm>
              <a:off x="7581900" y="21463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1" name="Freeform 87"/>
            <p:cNvSpPr>
              <a:spLocks/>
            </p:cNvSpPr>
            <p:nvPr/>
          </p:nvSpPr>
          <p:spPr bwMode="auto">
            <a:xfrm>
              <a:off x="7581900" y="1778000"/>
              <a:ext cx="317500" cy="381000"/>
            </a:xfrm>
            <a:custGeom>
              <a:avLst/>
              <a:gdLst/>
              <a:ahLst/>
              <a:cxnLst>
                <a:cxn ang="0">
                  <a:pos x="200" y="8"/>
                </a:cxn>
                <a:cxn ang="0">
                  <a:pos x="192" y="0"/>
                </a:cxn>
                <a:cxn ang="0">
                  <a:pos x="0" y="232"/>
                </a:cxn>
                <a:cxn ang="0">
                  <a:pos x="8" y="240"/>
                </a:cxn>
                <a:cxn ang="0">
                  <a:pos x="200" y="8"/>
                </a:cxn>
              </a:cxnLst>
              <a:rect l="0" t="0" r="r" b="b"/>
              <a:pathLst>
                <a:path w="200" h="240">
                  <a:moveTo>
                    <a:pt x="200" y="8"/>
                  </a:moveTo>
                  <a:lnTo>
                    <a:pt x="192" y="0"/>
                  </a:lnTo>
                  <a:lnTo>
                    <a:pt x="0" y="232"/>
                  </a:lnTo>
                  <a:lnTo>
                    <a:pt x="8" y="240"/>
                  </a:lnTo>
                  <a:lnTo>
                    <a:pt x="20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2" name="Freeform 88"/>
            <p:cNvSpPr>
              <a:spLocks/>
            </p:cNvSpPr>
            <p:nvPr/>
          </p:nvSpPr>
          <p:spPr bwMode="auto">
            <a:xfrm>
              <a:off x="8051800" y="2882900"/>
              <a:ext cx="63500" cy="114300"/>
            </a:xfrm>
            <a:custGeom>
              <a:avLst/>
              <a:gdLst/>
              <a:ahLst/>
              <a:cxnLst>
                <a:cxn ang="0">
                  <a:pos x="24" y="0"/>
                </a:cxn>
                <a:cxn ang="0">
                  <a:pos x="40" y="0"/>
                </a:cxn>
                <a:cxn ang="0">
                  <a:pos x="40" y="0"/>
                </a:cxn>
                <a:cxn ang="0">
                  <a:pos x="40" y="0"/>
                </a:cxn>
                <a:cxn ang="0">
                  <a:pos x="40" y="56"/>
                </a:cxn>
                <a:cxn ang="0">
                  <a:pos x="40" y="72"/>
                </a:cxn>
                <a:cxn ang="0">
                  <a:pos x="32" y="56"/>
                </a:cxn>
                <a:cxn ang="0">
                  <a:pos x="0" y="8"/>
                </a:cxn>
                <a:cxn ang="0">
                  <a:pos x="0" y="8"/>
                </a:cxn>
                <a:cxn ang="0">
                  <a:pos x="8" y="8"/>
                </a:cxn>
                <a:cxn ang="0">
                  <a:pos x="8" y="8"/>
                </a:cxn>
                <a:cxn ang="0">
                  <a:pos x="40" y="56"/>
                </a:cxn>
                <a:cxn ang="0">
                  <a:pos x="32" y="56"/>
                </a:cxn>
                <a:cxn ang="0">
                  <a:pos x="32" y="56"/>
                </a:cxn>
                <a:cxn ang="0">
                  <a:pos x="32" y="0"/>
                </a:cxn>
                <a:cxn ang="0">
                  <a:pos x="40" y="0"/>
                </a:cxn>
                <a:cxn ang="0">
                  <a:pos x="40" y="8"/>
                </a:cxn>
                <a:cxn ang="0">
                  <a:pos x="24" y="8"/>
                </a:cxn>
                <a:cxn ang="0">
                  <a:pos x="24" y="0"/>
                </a:cxn>
              </a:cxnLst>
              <a:rect l="0" t="0" r="r" b="b"/>
              <a:pathLst>
                <a:path w="40" h="72">
                  <a:moveTo>
                    <a:pt x="24" y="0"/>
                  </a:moveTo>
                  <a:lnTo>
                    <a:pt x="40" y="0"/>
                  </a:lnTo>
                  <a:lnTo>
                    <a:pt x="40" y="0"/>
                  </a:lnTo>
                  <a:lnTo>
                    <a:pt x="40" y="0"/>
                  </a:lnTo>
                  <a:lnTo>
                    <a:pt x="40" y="56"/>
                  </a:lnTo>
                  <a:lnTo>
                    <a:pt x="40" y="72"/>
                  </a:lnTo>
                  <a:lnTo>
                    <a:pt x="32" y="56"/>
                  </a:lnTo>
                  <a:lnTo>
                    <a:pt x="0" y="8"/>
                  </a:lnTo>
                  <a:lnTo>
                    <a:pt x="0" y="8"/>
                  </a:lnTo>
                  <a:lnTo>
                    <a:pt x="8" y="8"/>
                  </a:lnTo>
                  <a:lnTo>
                    <a:pt x="8" y="8"/>
                  </a:lnTo>
                  <a:lnTo>
                    <a:pt x="40" y="56"/>
                  </a:lnTo>
                  <a:lnTo>
                    <a:pt x="32" y="56"/>
                  </a:lnTo>
                  <a:lnTo>
                    <a:pt x="32" y="56"/>
                  </a:lnTo>
                  <a:lnTo>
                    <a:pt x="32" y="0"/>
                  </a:lnTo>
                  <a:lnTo>
                    <a:pt x="40" y="0"/>
                  </a:lnTo>
                  <a:lnTo>
                    <a:pt x="40" y="8"/>
                  </a:lnTo>
                  <a:lnTo>
                    <a:pt x="24" y="8"/>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3" name="Freeform 89"/>
            <p:cNvSpPr>
              <a:spLocks/>
            </p:cNvSpPr>
            <p:nvPr/>
          </p:nvSpPr>
          <p:spPr bwMode="auto">
            <a:xfrm>
              <a:off x="8064500" y="2882900"/>
              <a:ext cx="25400" cy="25400"/>
            </a:xfrm>
            <a:custGeom>
              <a:avLst/>
              <a:gdLst/>
              <a:ahLst/>
              <a:cxnLst>
                <a:cxn ang="0">
                  <a:pos x="0" y="8"/>
                </a:cxn>
                <a:cxn ang="0">
                  <a:pos x="16" y="0"/>
                </a:cxn>
                <a:cxn ang="0">
                  <a:pos x="16" y="0"/>
                </a:cxn>
                <a:cxn ang="0">
                  <a:pos x="16" y="0"/>
                </a:cxn>
                <a:cxn ang="0">
                  <a:pos x="16" y="8"/>
                </a:cxn>
                <a:cxn ang="0">
                  <a:pos x="0" y="16"/>
                </a:cxn>
                <a:cxn ang="0">
                  <a:pos x="0" y="8"/>
                </a:cxn>
              </a:cxnLst>
              <a:rect l="0" t="0" r="r" b="b"/>
              <a:pathLst>
                <a:path w="16" h="16">
                  <a:moveTo>
                    <a:pt x="0" y="8"/>
                  </a:moveTo>
                  <a:lnTo>
                    <a:pt x="16" y="0"/>
                  </a:lnTo>
                  <a:lnTo>
                    <a:pt x="16" y="0"/>
                  </a:lnTo>
                  <a:lnTo>
                    <a:pt x="16" y="0"/>
                  </a:lnTo>
                  <a:lnTo>
                    <a:pt x="16" y="8"/>
                  </a:lnTo>
                  <a:lnTo>
                    <a:pt x="0" y="16"/>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4" name="Freeform 90"/>
            <p:cNvSpPr>
              <a:spLocks/>
            </p:cNvSpPr>
            <p:nvPr/>
          </p:nvSpPr>
          <p:spPr bwMode="auto">
            <a:xfrm>
              <a:off x="8064500" y="2882900"/>
              <a:ext cx="50800" cy="88900"/>
            </a:xfrm>
            <a:custGeom>
              <a:avLst/>
              <a:gdLst/>
              <a:ahLst/>
              <a:cxnLst>
                <a:cxn ang="0">
                  <a:pos x="16" y="0"/>
                </a:cxn>
                <a:cxn ang="0">
                  <a:pos x="32" y="0"/>
                </a:cxn>
                <a:cxn ang="0">
                  <a:pos x="32" y="56"/>
                </a:cxn>
                <a:cxn ang="0">
                  <a:pos x="0" y="8"/>
                </a:cxn>
                <a:cxn ang="0">
                  <a:pos x="16" y="0"/>
                </a:cxn>
              </a:cxnLst>
              <a:rect l="0" t="0" r="r" b="b"/>
              <a:pathLst>
                <a:path w="32" h="56">
                  <a:moveTo>
                    <a:pt x="16" y="0"/>
                  </a:moveTo>
                  <a:lnTo>
                    <a:pt x="32" y="0"/>
                  </a:lnTo>
                  <a:lnTo>
                    <a:pt x="32" y="56"/>
                  </a:lnTo>
                  <a:lnTo>
                    <a:pt x="0" y="8"/>
                  </a:lnTo>
                  <a:lnTo>
                    <a:pt x="16"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5" name="Rectangle 91"/>
            <p:cNvSpPr>
              <a:spLocks noChangeArrowheads="1"/>
            </p:cNvSpPr>
            <p:nvPr/>
          </p:nvSpPr>
          <p:spPr bwMode="auto">
            <a:xfrm>
              <a:off x="7899400" y="17780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96" name="Rectangle 92"/>
            <p:cNvSpPr>
              <a:spLocks noChangeArrowheads="1"/>
            </p:cNvSpPr>
            <p:nvPr/>
          </p:nvSpPr>
          <p:spPr bwMode="auto">
            <a:xfrm>
              <a:off x="8089900" y="28829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97" name="Freeform 93"/>
            <p:cNvSpPr>
              <a:spLocks/>
            </p:cNvSpPr>
            <p:nvPr/>
          </p:nvSpPr>
          <p:spPr bwMode="auto">
            <a:xfrm>
              <a:off x="7899400" y="1778000"/>
              <a:ext cx="203200" cy="1104900"/>
            </a:xfrm>
            <a:custGeom>
              <a:avLst/>
              <a:gdLst/>
              <a:ahLst/>
              <a:cxnLst>
                <a:cxn ang="0">
                  <a:pos x="8" y="0"/>
                </a:cxn>
                <a:cxn ang="0">
                  <a:pos x="0" y="0"/>
                </a:cxn>
                <a:cxn ang="0">
                  <a:pos x="120" y="696"/>
                </a:cxn>
                <a:cxn ang="0">
                  <a:pos x="128" y="696"/>
                </a:cxn>
                <a:cxn ang="0">
                  <a:pos x="8" y="0"/>
                </a:cxn>
              </a:cxnLst>
              <a:rect l="0" t="0" r="r" b="b"/>
              <a:pathLst>
                <a:path w="128" h="696">
                  <a:moveTo>
                    <a:pt x="8" y="0"/>
                  </a:moveTo>
                  <a:lnTo>
                    <a:pt x="0" y="0"/>
                  </a:lnTo>
                  <a:lnTo>
                    <a:pt x="120" y="696"/>
                  </a:lnTo>
                  <a:lnTo>
                    <a:pt x="128" y="696"/>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grpSp>
      <p:sp>
        <p:nvSpPr>
          <p:cNvPr id="21598" name="Rectangle 94"/>
          <p:cNvSpPr>
            <a:spLocks noChangeArrowheads="1"/>
          </p:cNvSpPr>
          <p:nvPr/>
        </p:nvSpPr>
        <p:spPr bwMode="auto">
          <a:xfrm>
            <a:off x="7645400" y="1333500"/>
            <a:ext cx="10668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Nodi</a:t>
            </a:r>
            <a:endParaRPr kumimoji="0" lang="en-US" sz="2400" b="0" i="0" u="none" strike="noStrike" cap="none" normalizeH="0" baseline="0" dirty="0" smtClean="0">
              <a:ln>
                <a:noFill/>
              </a:ln>
              <a:solidFill>
                <a:schemeClr val="tx1"/>
              </a:solidFill>
              <a:effectLst/>
              <a:latin typeface="Arial" pitchFamily="34" charset="0"/>
            </a:endParaRPr>
          </a:p>
        </p:txBody>
      </p:sp>
      <p:sp>
        <p:nvSpPr>
          <p:cNvPr id="21599" name="Rectangle 95"/>
          <p:cNvSpPr>
            <a:spLocks noChangeArrowheads="1"/>
          </p:cNvSpPr>
          <p:nvPr/>
        </p:nvSpPr>
        <p:spPr bwMode="auto">
          <a:xfrm>
            <a:off x="5219700" y="4076700"/>
            <a:ext cx="31496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 Elemento tetraedrico</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Concetto di base dell'analisi progettuale</a:t>
            </a:r>
          </a:p>
        </p:txBody>
      </p:sp>
      <p:sp>
        <p:nvSpPr>
          <p:cNvPr id="22531" name="Rectangle 3"/>
          <p:cNvSpPr>
            <a:spLocks noGrp="1" noChangeArrowheads="1"/>
          </p:cNvSpPr>
          <p:nvPr>
            <p:ph idx="1"/>
          </p:nvPr>
        </p:nvSpPr>
        <p:spPr>
          <a:xfrm>
            <a:off x="201613" y="1296988"/>
            <a:ext cx="8650287" cy="3876675"/>
          </a:xfrm>
        </p:spPr>
        <p:txBody>
          <a:bodyPr/>
          <a:lstStyle/>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SolidWorks Simulation scrive le equazioni che regolano il funzionamento di ciascun elemento prendendo in considerazione la connettività con altri elementi.</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Queste equazioni vengono correlate con gli elementi non noti, ad esempio gli spostamenti nell'analisi delle sollecitazioni, per definire le proprietà del materiale, i carichi e i vincoli.</a:t>
            </a:r>
          </a:p>
          <a:p>
            <a:pPr marL="342900" indent="-342900" algn="l">
              <a:spcBef>
                <a:spcPts val="2000"/>
              </a:spcBef>
              <a:spcAft>
                <a:spcPct val="0"/>
              </a:spcAft>
              <a:buClr>
                <a:srgbClr val="4B575F"/>
              </a:buClr>
              <a:buFont typeface="Wingdings"/>
              <a:buChar char="§"/>
            </a:pPr>
            <a:r>
              <a:rPr lang="it-CH" sz="2400" b="0" i="0">
                <a:solidFill>
                  <a:srgbClr val="4B575F"/>
                </a:solidFill>
                <a:latin typeface="Arial Narrow"/>
                <a:ea typeface="+mn-ea"/>
                <a:cs typeface="+mn-cs"/>
              </a:rPr>
              <a:t>Il programma assembla quindi le equazioni in una più ampia serie di equazioni algebriche. Le equazioni di questo tipo possono essere centinaia di migliaia o anche milioni.</a:t>
            </a:r>
            <a:endParaRPr lang="en-US" sz="2000" smtClean="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Concetto di base dell'analisi progettuale</a:t>
            </a:r>
          </a:p>
        </p:txBody>
      </p:sp>
      <p:sp>
        <p:nvSpPr>
          <p:cNvPr id="23555" name="Rectangle 3"/>
          <p:cNvSpPr>
            <a:spLocks noGrp="1" noChangeArrowheads="1"/>
          </p:cNvSpPr>
          <p:nvPr>
            <p:ph idx="1"/>
          </p:nvPr>
        </p:nvSpPr>
        <p:spPr>
          <a:xfrm>
            <a:off x="201613" y="1508125"/>
            <a:ext cx="6122987" cy="3241675"/>
          </a:xfrm>
        </p:spPr>
        <p:txBody>
          <a:bodyPr/>
          <a:lstStyle/>
          <a:p>
            <a:pPr marL="342900" indent="-342900" algn="l">
              <a:lnSpc>
                <a:spcPct val="85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Nell'analisi statica, il solutore trova gli spostamenti nelle direzioni X, Y e Z su ciascun nodo.</a:t>
            </a:r>
          </a:p>
          <a:p>
            <a:pPr marL="342900" indent="-342900" algn="l">
              <a:lnSpc>
                <a:spcPct val="85000"/>
              </a:lnSpc>
              <a:spcBef>
                <a:spcPts val="2000"/>
              </a:spcBef>
              <a:spcAft>
                <a:spcPct val="0"/>
              </a:spcAft>
              <a:buClr>
                <a:srgbClr val="4B575F"/>
              </a:buClr>
              <a:buFont typeface="Wingdings"/>
              <a:buChar char="§"/>
            </a:pPr>
            <a:r>
              <a:rPr lang="it-CH" sz="2400" b="0" i="0">
                <a:solidFill>
                  <a:srgbClr val="4B575F"/>
                </a:solidFill>
                <a:latin typeface="Arial Narrow"/>
                <a:ea typeface="+mn-ea"/>
                <a:cs typeface="+mn-cs"/>
              </a:rPr>
              <a:t>Una volta noti gli spostamenti su ciascun nodo di ciascun elemento, il programma calcola le deformazioni in diverse direzioni. La deformazione è la modifica in lunghezza divisa per la lunghezza originale.</a:t>
            </a:r>
          </a:p>
        </p:txBody>
      </p:sp>
      <p:sp>
        <p:nvSpPr>
          <p:cNvPr id="11269" name="Rectangle 8"/>
          <p:cNvSpPr>
            <a:spLocks noChangeArrowheads="1"/>
          </p:cNvSpPr>
          <p:nvPr/>
        </p:nvSpPr>
        <p:spPr bwMode="auto">
          <a:xfrm>
            <a:off x="304800" y="5410200"/>
            <a:ext cx="8382000" cy="838200"/>
          </a:xfrm>
          <a:prstGeom prst="rect">
            <a:avLst/>
          </a:prstGeom>
          <a:noFill/>
          <a:ln>
            <a:noFill/>
          </a:ln>
          <a:extLst>
            <a:ext uri="{909E8E84-426E-40DD-AFC4-6F175D3DCCD1}"/>
            <a:ext uri="{91240B29-F687-4F45-9708-019B960494DF}"/>
          </a:extLst>
        </p:spPr>
        <p:txBody>
          <a:bodyPr/>
          <a:lstStyle/>
          <a:p>
            <a:pPr marL="234909" indent="-234909" algn="l">
              <a:lnSpc>
                <a:spcPct val="75000"/>
              </a:lnSpc>
              <a:spcBef>
                <a:spcPts val="2000"/>
              </a:spcBef>
              <a:buFont typeface="Wingdings"/>
              <a:buChar char="§"/>
            </a:pPr>
            <a:r>
              <a:rPr lang="it-CH" sz="2400" b="0" i="0">
                <a:solidFill>
                  <a:schemeClr val="tx1"/>
                </a:solidFill>
                <a:latin typeface="Arial Narrow"/>
                <a:ea typeface="+mn-ea"/>
                <a:cs typeface="+mn-cs"/>
              </a:rPr>
              <a:t>Infine, il programma utilizza le espressioni matematiche per calcolare le sollecitazioni dalle deformazioni.</a:t>
            </a:r>
          </a:p>
        </p:txBody>
      </p:sp>
      <p:sp>
        <p:nvSpPr>
          <p:cNvPr id="23559" name="AutoShape 7"/>
          <p:cNvSpPr>
            <a:spLocks noChangeAspect="1" noChangeArrowheads="1" noTextEdit="1"/>
          </p:cNvSpPr>
          <p:nvPr/>
        </p:nvSpPr>
        <p:spPr bwMode="auto">
          <a:xfrm>
            <a:off x="6248400" y="1371600"/>
            <a:ext cx="2187575" cy="338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9" name="Rectangle 37"/>
          <p:cNvSpPr>
            <a:spLocks noChangeArrowheads="1"/>
          </p:cNvSpPr>
          <p:nvPr/>
        </p:nvSpPr>
        <p:spPr bwMode="auto">
          <a:xfrm>
            <a:off x="7850188" y="1778000"/>
            <a:ext cx="684212"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it-CH" sz="2400" b="0" i="0" u="none" strike="noStrike" cap="none" baseline="0">
                <a:ln>
                  <a:noFill/>
                </a:ln>
                <a:solidFill>
                  <a:srgbClr val="000000"/>
                </a:solidFill>
                <a:effectLst/>
                <a:latin typeface="Symbol"/>
                <a:ea typeface="+mn-ea"/>
                <a:cs typeface="+mn-cs"/>
              </a:rPr>
              <a:t>d</a:t>
            </a:r>
            <a:r>
              <a:rPr lang="it-CH" sz="2400" b="1" i="0">
                <a:solidFill>
                  <a:srgbClr val="000000"/>
                </a:solidFill>
                <a:latin typeface="Arial"/>
                <a:ea typeface="+mn-ea"/>
                <a:cs typeface="+mn-cs"/>
              </a:rPr>
              <a:t>L</a:t>
            </a:r>
            <a:endParaRPr kumimoji="0" lang="en-US" sz="2400" b="0" i="0" u="none" strike="noStrike" cap="none" normalizeH="0" baseline="0" dirty="0" smtClean="0">
              <a:ln>
                <a:noFill/>
              </a:ln>
              <a:solidFill>
                <a:schemeClr val="tx1"/>
              </a:solidFill>
              <a:effectLst/>
              <a:latin typeface="Arial" pitchFamily="34" charset="0"/>
            </a:endParaRPr>
          </a:p>
        </p:txBody>
      </p:sp>
      <p:grpSp>
        <p:nvGrpSpPr>
          <p:cNvPr id="66" name="Group 65"/>
          <p:cNvGrpSpPr/>
          <p:nvPr/>
        </p:nvGrpSpPr>
        <p:grpSpPr>
          <a:xfrm>
            <a:off x="6502400" y="1447800"/>
            <a:ext cx="1311276" cy="2847975"/>
            <a:chOff x="6350000" y="1447800"/>
            <a:chExt cx="1311276" cy="2847975"/>
          </a:xfrm>
        </p:grpSpPr>
        <p:sp>
          <p:nvSpPr>
            <p:cNvPr id="23561" name="Rectangle 9"/>
            <p:cNvSpPr>
              <a:spLocks noChangeArrowheads="1"/>
            </p:cNvSpPr>
            <p:nvPr/>
          </p:nvSpPr>
          <p:spPr bwMode="auto">
            <a:xfrm>
              <a:off x="6745288" y="1879600"/>
              <a:ext cx="127000" cy="2390775"/>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2" name="Rectangle 10"/>
            <p:cNvSpPr>
              <a:spLocks noChangeArrowheads="1"/>
            </p:cNvSpPr>
            <p:nvPr/>
          </p:nvSpPr>
          <p:spPr bwMode="auto">
            <a:xfrm>
              <a:off x="6745288" y="1879600"/>
              <a:ext cx="139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3" name="Rectangle 11"/>
            <p:cNvSpPr>
              <a:spLocks noChangeArrowheads="1"/>
            </p:cNvSpPr>
            <p:nvPr/>
          </p:nvSpPr>
          <p:spPr bwMode="auto">
            <a:xfrm>
              <a:off x="6872288" y="1879600"/>
              <a:ext cx="12700" cy="24034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4" name="Rectangle 12"/>
            <p:cNvSpPr>
              <a:spLocks noChangeArrowheads="1"/>
            </p:cNvSpPr>
            <p:nvPr/>
          </p:nvSpPr>
          <p:spPr bwMode="auto">
            <a:xfrm>
              <a:off x="6745288" y="4270375"/>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5" name="Rectangle 13"/>
            <p:cNvSpPr>
              <a:spLocks noChangeArrowheads="1"/>
            </p:cNvSpPr>
            <p:nvPr/>
          </p:nvSpPr>
          <p:spPr bwMode="auto">
            <a:xfrm>
              <a:off x="6745288" y="1879600"/>
              <a:ext cx="12700" cy="23907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6" name="Rectangle 14"/>
            <p:cNvSpPr>
              <a:spLocks noChangeArrowheads="1"/>
            </p:cNvSpPr>
            <p:nvPr/>
          </p:nvSpPr>
          <p:spPr bwMode="auto">
            <a:xfrm>
              <a:off x="7138988" y="2082800"/>
              <a:ext cx="114300" cy="21875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7" name="Rectangle 15"/>
            <p:cNvSpPr>
              <a:spLocks noChangeArrowheads="1"/>
            </p:cNvSpPr>
            <p:nvPr/>
          </p:nvSpPr>
          <p:spPr bwMode="auto">
            <a:xfrm>
              <a:off x="7138988" y="2082800"/>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8" name="Rectangle 16"/>
            <p:cNvSpPr>
              <a:spLocks noChangeArrowheads="1"/>
            </p:cNvSpPr>
            <p:nvPr/>
          </p:nvSpPr>
          <p:spPr bwMode="auto">
            <a:xfrm>
              <a:off x="7253288" y="2082800"/>
              <a:ext cx="12700" cy="22002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9" name="Rectangle 17"/>
            <p:cNvSpPr>
              <a:spLocks noChangeArrowheads="1"/>
            </p:cNvSpPr>
            <p:nvPr/>
          </p:nvSpPr>
          <p:spPr bwMode="auto">
            <a:xfrm>
              <a:off x="7138988" y="4270375"/>
              <a:ext cx="1143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0" name="Rectangle 18"/>
            <p:cNvSpPr>
              <a:spLocks noChangeArrowheads="1"/>
            </p:cNvSpPr>
            <p:nvPr/>
          </p:nvSpPr>
          <p:spPr bwMode="auto">
            <a:xfrm>
              <a:off x="7138988" y="2082800"/>
              <a:ext cx="12700" cy="21875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1" name="Rectangle 19"/>
            <p:cNvSpPr>
              <a:spLocks noChangeArrowheads="1"/>
            </p:cNvSpPr>
            <p:nvPr/>
          </p:nvSpPr>
          <p:spPr bwMode="auto">
            <a:xfrm>
              <a:off x="69357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2" name="Rectangle 20"/>
            <p:cNvSpPr>
              <a:spLocks noChangeArrowheads="1"/>
            </p:cNvSpPr>
            <p:nvPr/>
          </p:nvSpPr>
          <p:spPr bwMode="auto">
            <a:xfrm>
              <a:off x="76342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3" name="Rectangle 21"/>
            <p:cNvSpPr>
              <a:spLocks noChangeArrowheads="1"/>
            </p:cNvSpPr>
            <p:nvPr/>
          </p:nvSpPr>
          <p:spPr bwMode="auto">
            <a:xfrm>
              <a:off x="6935788" y="1892300"/>
              <a:ext cx="6985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4" name="Rectangle 22"/>
            <p:cNvSpPr>
              <a:spLocks noChangeArrowheads="1"/>
            </p:cNvSpPr>
            <p:nvPr/>
          </p:nvSpPr>
          <p:spPr bwMode="auto">
            <a:xfrm>
              <a:off x="73294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5" name="Rectangle 23"/>
            <p:cNvSpPr>
              <a:spLocks noChangeArrowheads="1"/>
            </p:cNvSpPr>
            <p:nvPr/>
          </p:nvSpPr>
          <p:spPr bwMode="auto">
            <a:xfrm>
              <a:off x="76596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6" name="Rectangle 24"/>
            <p:cNvSpPr>
              <a:spLocks noChangeArrowheads="1"/>
            </p:cNvSpPr>
            <p:nvPr/>
          </p:nvSpPr>
          <p:spPr bwMode="auto">
            <a:xfrm>
              <a:off x="7329488" y="2082800"/>
              <a:ext cx="3302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7" name="Freeform 25"/>
            <p:cNvSpPr>
              <a:spLocks/>
            </p:cNvSpPr>
            <p:nvPr/>
          </p:nvSpPr>
          <p:spPr bwMode="auto">
            <a:xfrm>
              <a:off x="7494588" y="1739900"/>
              <a:ext cx="76200" cy="127000"/>
            </a:xfrm>
            <a:custGeom>
              <a:avLst/>
              <a:gdLst/>
              <a:ahLst/>
              <a:cxnLst>
                <a:cxn ang="0">
                  <a:pos x="32" y="0"/>
                </a:cxn>
                <a:cxn ang="0">
                  <a:pos x="48" y="0"/>
                </a:cxn>
                <a:cxn ang="0">
                  <a:pos x="48" y="0"/>
                </a:cxn>
                <a:cxn ang="0">
                  <a:pos x="48" y="0"/>
                </a:cxn>
                <a:cxn ang="0">
                  <a:pos x="32" y="80"/>
                </a:cxn>
                <a:cxn ang="0">
                  <a:pos x="24" y="80"/>
                </a:cxn>
                <a:cxn ang="0">
                  <a:pos x="24" y="80"/>
                </a:cxn>
                <a:cxn ang="0">
                  <a:pos x="0" y="0"/>
                </a:cxn>
                <a:cxn ang="0">
                  <a:pos x="0" y="0"/>
                </a:cxn>
                <a:cxn ang="0">
                  <a:pos x="8" y="0"/>
                </a:cxn>
                <a:cxn ang="0">
                  <a:pos x="8" y="0"/>
                </a:cxn>
                <a:cxn ang="0">
                  <a:pos x="32" y="80"/>
                </a:cxn>
                <a:cxn ang="0">
                  <a:pos x="32" y="80"/>
                </a:cxn>
                <a:cxn ang="0">
                  <a:pos x="24" y="80"/>
                </a:cxn>
                <a:cxn ang="0">
                  <a:pos x="40" y="0"/>
                </a:cxn>
                <a:cxn ang="0">
                  <a:pos x="48" y="0"/>
                </a:cxn>
                <a:cxn ang="0">
                  <a:pos x="48" y="8"/>
                </a:cxn>
                <a:cxn ang="0">
                  <a:pos x="32" y="8"/>
                </a:cxn>
                <a:cxn ang="0">
                  <a:pos x="32" y="0"/>
                </a:cxn>
              </a:cxnLst>
              <a:rect l="0" t="0" r="r" b="b"/>
              <a:pathLst>
                <a:path w="48" h="80">
                  <a:moveTo>
                    <a:pt x="32" y="0"/>
                  </a:moveTo>
                  <a:lnTo>
                    <a:pt x="48" y="0"/>
                  </a:lnTo>
                  <a:lnTo>
                    <a:pt x="48" y="0"/>
                  </a:lnTo>
                  <a:lnTo>
                    <a:pt x="48" y="0"/>
                  </a:lnTo>
                  <a:lnTo>
                    <a:pt x="32" y="80"/>
                  </a:lnTo>
                  <a:lnTo>
                    <a:pt x="24" y="80"/>
                  </a:lnTo>
                  <a:lnTo>
                    <a:pt x="24" y="80"/>
                  </a:lnTo>
                  <a:lnTo>
                    <a:pt x="0" y="0"/>
                  </a:lnTo>
                  <a:lnTo>
                    <a:pt x="0" y="0"/>
                  </a:lnTo>
                  <a:lnTo>
                    <a:pt x="8" y="0"/>
                  </a:lnTo>
                  <a:lnTo>
                    <a:pt x="8" y="0"/>
                  </a:lnTo>
                  <a:lnTo>
                    <a:pt x="32" y="80"/>
                  </a:lnTo>
                  <a:lnTo>
                    <a:pt x="32" y="80"/>
                  </a:lnTo>
                  <a:lnTo>
                    <a:pt x="24" y="80"/>
                  </a:lnTo>
                  <a:lnTo>
                    <a:pt x="40" y="0"/>
                  </a:lnTo>
                  <a:lnTo>
                    <a:pt x="48" y="0"/>
                  </a:lnTo>
                  <a:lnTo>
                    <a:pt x="48" y="8"/>
                  </a:lnTo>
                  <a:lnTo>
                    <a:pt x="32" y="8"/>
                  </a:lnTo>
                  <a:lnTo>
                    <a:pt x="32"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78" name="Freeform 26"/>
            <p:cNvSpPr>
              <a:spLocks/>
            </p:cNvSpPr>
            <p:nvPr/>
          </p:nvSpPr>
          <p:spPr bwMode="auto">
            <a:xfrm>
              <a:off x="7507288" y="1739900"/>
              <a:ext cx="38100" cy="12700"/>
            </a:xfrm>
            <a:custGeom>
              <a:avLst/>
              <a:gdLst/>
              <a:ahLst/>
              <a:cxnLst>
                <a:cxn ang="0">
                  <a:pos x="0" y="0"/>
                </a:cxn>
                <a:cxn ang="0">
                  <a:pos x="24" y="0"/>
                </a:cxn>
                <a:cxn ang="0">
                  <a:pos x="24" y="8"/>
                </a:cxn>
                <a:cxn ang="0">
                  <a:pos x="24" y="8"/>
                </a:cxn>
                <a:cxn ang="0">
                  <a:pos x="24" y="8"/>
                </a:cxn>
                <a:cxn ang="0">
                  <a:pos x="0" y="8"/>
                </a:cxn>
                <a:cxn ang="0">
                  <a:pos x="0" y="0"/>
                </a:cxn>
              </a:cxnLst>
              <a:rect l="0" t="0" r="r" b="b"/>
              <a:pathLst>
                <a:path w="24" h="8">
                  <a:moveTo>
                    <a:pt x="0" y="0"/>
                  </a:moveTo>
                  <a:lnTo>
                    <a:pt x="24" y="0"/>
                  </a:lnTo>
                  <a:lnTo>
                    <a:pt x="24" y="8"/>
                  </a:lnTo>
                  <a:lnTo>
                    <a:pt x="24" y="8"/>
                  </a:lnTo>
                  <a:lnTo>
                    <a:pt x="24"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79" name="Freeform 27"/>
            <p:cNvSpPr>
              <a:spLocks/>
            </p:cNvSpPr>
            <p:nvPr/>
          </p:nvSpPr>
          <p:spPr bwMode="auto">
            <a:xfrm>
              <a:off x="7507288" y="1739900"/>
              <a:ext cx="63500" cy="127000"/>
            </a:xfrm>
            <a:custGeom>
              <a:avLst/>
              <a:gdLst/>
              <a:ahLst/>
              <a:cxnLst>
                <a:cxn ang="0">
                  <a:pos x="24" y="0"/>
                </a:cxn>
                <a:cxn ang="0">
                  <a:pos x="40" y="0"/>
                </a:cxn>
                <a:cxn ang="0">
                  <a:pos x="24" y="80"/>
                </a:cxn>
                <a:cxn ang="0">
                  <a:pos x="0" y="0"/>
                </a:cxn>
                <a:cxn ang="0">
                  <a:pos x="24" y="0"/>
                </a:cxn>
              </a:cxnLst>
              <a:rect l="0" t="0" r="r" b="b"/>
              <a:pathLst>
                <a:path w="40" h="80">
                  <a:moveTo>
                    <a:pt x="24" y="0"/>
                  </a:moveTo>
                  <a:lnTo>
                    <a:pt x="40" y="0"/>
                  </a:lnTo>
                  <a:lnTo>
                    <a:pt x="24" y="80"/>
                  </a:lnTo>
                  <a:lnTo>
                    <a:pt x="0" y="0"/>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0" name="Rectangle 28"/>
            <p:cNvSpPr>
              <a:spLocks noChangeArrowheads="1"/>
            </p:cNvSpPr>
            <p:nvPr/>
          </p:nvSpPr>
          <p:spPr bwMode="auto">
            <a:xfrm>
              <a:off x="7545388" y="17399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1" name="Rectangle 29"/>
            <p:cNvSpPr>
              <a:spLocks noChangeArrowheads="1"/>
            </p:cNvSpPr>
            <p:nvPr/>
          </p:nvSpPr>
          <p:spPr bwMode="auto">
            <a:xfrm>
              <a:off x="7545388" y="16256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2" name="Rectangle 30"/>
            <p:cNvSpPr>
              <a:spLocks noChangeArrowheads="1"/>
            </p:cNvSpPr>
            <p:nvPr/>
          </p:nvSpPr>
          <p:spPr bwMode="auto">
            <a:xfrm>
              <a:off x="7545388" y="1625600"/>
              <a:ext cx="12700" cy="1143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3" name="Freeform 31"/>
            <p:cNvSpPr>
              <a:spLocks/>
            </p:cNvSpPr>
            <p:nvPr/>
          </p:nvSpPr>
          <p:spPr bwMode="auto">
            <a:xfrm>
              <a:off x="7507288" y="2108200"/>
              <a:ext cx="76200" cy="115888"/>
            </a:xfrm>
            <a:custGeom>
              <a:avLst/>
              <a:gdLst/>
              <a:ahLst/>
              <a:cxnLst>
                <a:cxn ang="0">
                  <a:pos x="24" y="73"/>
                </a:cxn>
                <a:cxn ang="0">
                  <a:pos x="0" y="73"/>
                </a:cxn>
                <a:cxn ang="0">
                  <a:pos x="0" y="73"/>
                </a:cxn>
                <a:cxn ang="0">
                  <a:pos x="0" y="73"/>
                </a:cxn>
                <a:cxn ang="0">
                  <a:pos x="24" y="0"/>
                </a:cxn>
                <a:cxn ang="0">
                  <a:pos x="32" y="0"/>
                </a:cxn>
                <a:cxn ang="0">
                  <a:pos x="32" y="0"/>
                </a:cxn>
                <a:cxn ang="0">
                  <a:pos x="48" y="73"/>
                </a:cxn>
                <a:cxn ang="0">
                  <a:pos x="48" y="73"/>
                </a:cxn>
                <a:cxn ang="0">
                  <a:pos x="40" y="73"/>
                </a:cxn>
                <a:cxn ang="0">
                  <a:pos x="40" y="73"/>
                </a:cxn>
                <a:cxn ang="0">
                  <a:pos x="24" y="0"/>
                </a:cxn>
                <a:cxn ang="0">
                  <a:pos x="32" y="0"/>
                </a:cxn>
                <a:cxn ang="0">
                  <a:pos x="32" y="0"/>
                </a:cxn>
                <a:cxn ang="0">
                  <a:pos x="8" y="73"/>
                </a:cxn>
                <a:cxn ang="0">
                  <a:pos x="0" y="73"/>
                </a:cxn>
                <a:cxn ang="0">
                  <a:pos x="0" y="64"/>
                </a:cxn>
                <a:cxn ang="0">
                  <a:pos x="24" y="64"/>
                </a:cxn>
                <a:cxn ang="0">
                  <a:pos x="24" y="73"/>
                </a:cxn>
              </a:cxnLst>
              <a:rect l="0" t="0" r="r" b="b"/>
              <a:pathLst>
                <a:path w="48" h="73">
                  <a:moveTo>
                    <a:pt x="24" y="73"/>
                  </a:moveTo>
                  <a:lnTo>
                    <a:pt x="0" y="73"/>
                  </a:lnTo>
                  <a:lnTo>
                    <a:pt x="0" y="73"/>
                  </a:lnTo>
                  <a:lnTo>
                    <a:pt x="0" y="73"/>
                  </a:lnTo>
                  <a:lnTo>
                    <a:pt x="24" y="0"/>
                  </a:lnTo>
                  <a:lnTo>
                    <a:pt x="32" y="0"/>
                  </a:lnTo>
                  <a:lnTo>
                    <a:pt x="32" y="0"/>
                  </a:lnTo>
                  <a:lnTo>
                    <a:pt x="48" y="73"/>
                  </a:lnTo>
                  <a:lnTo>
                    <a:pt x="48" y="73"/>
                  </a:lnTo>
                  <a:lnTo>
                    <a:pt x="40" y="73"/>
                  </a:lnTo>
                  <a:lnTo>
                    <a:pt x="40" y="73"/>
                  </a:lnTo>
                  <a:lnTo>
                    <a:pt x="24" y="0"/>
                  </a:lnTo>
                  <a:lnTo>
                    <a:pt x="32" y="0"/>
                  </a:lnTo>
                  <a:lnTo>
                    <a:pt x="32" y="0"/>
                  </a:lnTo>
                  <a:lnTo>
                    <a:pt x="8" y="73"/>
                  </a:lnTo>
                  <a:lnTo>
                    <a:pt x="0" y="73"/>
                  </a:lnTo>
                  <a:lnTo>
                    <a:pt x="0" y="64"/>
                  </a:lnTo>
                  <a:lnTo>
                    <a:pt x="24" y="64"/>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4" name="Freeform 32"/>
            <p:cNvSpPr>
              <a:spLocks/>
            </p:cNvSpPr>
            <p:nvPr/>
          </p:nvSpPr>
          <p:spPr bwMode="auto">
            <a:xfrm>
              <a:off x="7545388" y="2209800"/>
              <a:ext cx="25400" cy="14288"/>
            </a:xfrm>
            <a:custGeom>
              <a:avLst/>
              <a:gdLst/>
              <a:ahLst/>
              <a:cxnLst>
                <a:cxn ang="0">
                  <a:pos x="16" y="9"/>
                </a:cxn>
                <a:cxn ang="0">
                  <a:pos x="0" y="9"/>
                </a:cxn>
                <a:cxn ang="0">
                  <a:pos x="0" y="0"/>
                </a:cxn>
                <a:cxn ang="0">
                  <a:pos x="0" y="0"/>
                </a:cxn>
                <a:cxn ang="0">
                  <a:pos x="0" y="0"/>
                </a:cxn>
                <a:cxn ang="0">
                  <a:pos x="16" y="0"/>
                </a:cxn>
                <a:cxn ang="0">
                  <a:pos x="16" y="9"/>
                </a:cxn>
              </a:cxnLst>
              <a:rect l="0" t="0" r="r" b="b"/>
              <a:pathLst>
                <a:path w="16" h="9">
                  <a:moveTo>
                    <a:pt x="16" y="9"/>
                  </a:moveTo>
                  <a:lnTo>
                    <a:pt x="0" y="9"/>
                  </a:lnTo>
                  <a:lnTo>
                    <a:pt x="0" y="0"/>
                  </a:lnTo>
                  <a:lnTo>
                    <a:pt x="0" y="0"/>
                  </a:lnTo>
                  <a:lnTo>
                    <a:pt x="0" y="0"/>
                  </a:lnTo>
                  <a:lnTo>
                    <a:pt x="16" y="0"/>
                  </a:lnTo>
                  <a:lnTo>
                    <a:pt x="16" y="9"/>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5" name="Freeform 33"/>
            <p:cNvSpPr>
              <a:spLocks/>
            </p:cNvSpPr>
            <p:nvPr/>
          </p:nvSpPr>
          <p:spPr bwMode="auto">
            <a:xfrm>
              <a:off x="7507288" y="2108200"/>
              <a:ext cx="63500" cy="115888"/>
            </a:xfrm>
            <a:custGeom>
              <a:avLst/>
              <a:gdLst/>
              <a:ahLst/>
              <a:cxnLst>
                <a:cxn ang="0">
                  <a:pos x="24" y="73"/>
                </a:cxn>
                <a:cxn ang="0">
                  <a:pos x="0" y="73"/>
                </a:cxn>
                <a:cxn ang="0">
                  <a:pos x="24" y="0"/>
                </a:cxn>
                <a:cxn ang="0">
                  <a:pos x="40" y="73"/>
                </a:cxn>
                <a:cxn ang="0">
                  <a:pos x="24" y="73"/>
                </a:cxn>
              </a:cxnLst>
              <a:rect l="0" t="0" r="r" b="b"/>
              <a:pathLst>
                <a:path w="40" h="73">
                  <a:moveTo>
                    <a:pt x="24" y="73"/>
                  </a:moveTo>
                  <a:lnTo>
                    <a:pt x="0" y="73"/>
                  </a:lnTo>
                  <a:lnTo>
                    <a:pt x="24" y="0"/>
                  </a:lnTo>
                  <a:lnTo>
                    <a:pt x="40" y="73"/>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6" name="Rectangle 34"/>
            <p:cNvSpPr>
              <a:spLocks noChangeArrowheads="1"/>
            </p:cNvSpPr>
            <p:nvPr/>
          </p:nvSpPr>
          <p:spPr bwMode="auto">
            <a:xfrm>
              <a:off x="7545388" y="22367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7" name="Rectangle 35"/>
            <p:cNvSpPr>
              <a:spLocks noChangeArrowheads="1"/>
            </p:cNvSpPr>
            <p:nvPr/>
          </p:nvSpPr>
          <p:spPr bwMode="auto">
            <a:xfrm>
              <a:off x="7545388" y="24272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8" name="Rectangle 36"/>
            <p:cNvSpPr>
              <a:spLocks noChangeArrowheads="1"/>
            </p:cNvSpPr>
            <p:nvPr/>
          </p:nvSpPr>
          <p:spPr bwMode="auto">
            <a:xfrm>
              <a:off x="7545388" y="2236788"/>
              <a:ext cx="12700" cy="1905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1" name="Rectangle 39"/>
            <p:cNvSpPr>
              <a:spLocks noChangeArrowheads="1"/>
            </p:cNvSpPr>
            <p:nvPr/>
          </p:nvSpPr>
          <p:spPr bwMode="auto">
            <a:xfrm>
              <a:off x="6426200"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2" name="Rectangle 40"/>
            <p:cNvSpPr>
              <a:spLocks noChangeArrowheads="1"/>
            </p:cNvSpPr>
            <p:nvPr/>
          </p:nvSpPr>
          <p:spPr bwMode="auto">
            <a:xfrm>
              <a:off x="7608888"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3" name="Rectangle 41"/>
            <p:cNvSpPr>
              <a:spLocks noChangeArrowheads="1"/>
            </p:cNvSpPr>
            <p:nvPr/>
          </p:nvSpPr>
          <p:spPr bwMode="auto">
            <a:xfrm>
              <a:off x="6426200" y="4283075"/>
              <a:ext cx="11826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4" name="Freeform 42"/>
            <p:cNvSpPr>
              <a:spLocks/>
            </p:cNvSpPr>
            <p:nvPr/>
          </p:nvSpPr>
          <p:spPr bwMode="auto">
            <a:xfrm>
              <a:off x="6770688" y="1714500"/>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5" name="Freeform 43"/>
            <p:cNvSpPr>
              <a:spLocks/>
            </p:cNvSpPr>
            <p:nvPr/>
          </p:nvSpPr>
          <p:spPr bwMode="auto">
            <a:xfrm>
              <a:off x="6783388" y="1714500"/>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6" name="Freeform 44"/>
            <p:cNvSpPr>
              <a:spLocks/>
            </p:cNvSpPr>
            <p:nvPr/>
          </p:nvSpPr>
          <p:spPr bwMode="auto">
            <a:xfrm>
              <a:off x="6783388" y="1714500"/>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7" name="Rectangle 45"/>
            <p:cNvSpPr>
              <a:spLocks noChangeArrowheads="1"/>
            </p:cNvSpPr>
            <p:nvPr/>
          </p:nvSpPr>
          <p:spPr bwMode="auto">
            <a:xfrm>
              <a:off x="6808788" y="1701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8" name="Rectangle 46"/>
            <p:cNvSpPr>
              <a:spLocks noChangeArrowheads="1"/>
            </p:cNvSpPr>
            <p:nvPr/>
          </p:nvSpPr>
          <p:spPr bwMode="auto">
            <a:xfrm>
              <a:off x="6808788" y="1447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9" name="Rectangle 47"/>
            <p:cNvSpPr>
              <a:spLocks noChangeArrowheads="1"/>
            </p:cNvSpPr>
            <p:nvPr/>
          </p:nvSpPr>
          <p:spPr bwMode="auto">
            <a:xfrm>
              <a:off x="6808788" y="1447800"/>
              <a:ext cx="12700" cy="2540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0" name="Rectangle 48"/>
            <p:cNvSpPr>
              <a:spLocks noChangeArrowheads="1"/>
            </p:cNvSpPr>
            <p:nvPr/>
          </p:nvSpPr>
          <p:spPr bwMode="auto">
            <a:xfrm>
              <a:off x="66294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1" name="Rectangle 49"/>
            <p:cNvSpPr>
              <a:spLocks noChangeArrowheads="1"/>
            </p:cNvSpPr>
            <p:nvPr/>
          </p:nvSpPr>
          <p:spPr bwMode="auto">
            <a:xfrm>
              <a:off x="63500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2" name="Rectangle 50"/>
            <p:cNvSpPr>
              <a:spLocks noChangeArrowheads="1"/>
            </p:cNvSpPr>
            <p:nvPr/>
          </p:nvSpPr>
          <p:spPr bwMode="auto">
            <a:xfrm>
              <a:off x="6350000" y="1892300"/>
              <a:ext cx="2794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3" name="Freeform 51"/>
            <p:cNvSpPr>
              <a:spLocks/>
            </p:cNvSpPr>
            <p:nvPr/>
          </p:nvSpPr>
          <p:spPr bwMode="auto">
            <a:xfrm>
              <a:off x="6451600" y="1879600"/>
              <a:ext cx="76200" cy="152400"/>
            </a:xfrm>
            <a:custGeom>
              <a:avLst/>
              <a:gdLst/>
              <a:ahLst/>
              <a:cxnLst>
                <a:cxn ang="0">
                  <a:pos x="16" y="96"/>
                </a:cxn>
                <a:cxn ang="0">
                  <a:pos x="0" y="96"/>
                </a:cxn>
                <a:cxn ang="0">
                  <a:pos x="0" y="96"/>
                </a:cxn>
                <a:cxn ang="0">
                  <a:pos x="0" y="96"/>
                </a:cxn>
                <a:cxn ang="0">
                  <a:pos x="16" y="24"/>
                </a:cxn>
                <a:cxn ang="0">
                  <a:pos x="16" y="0"/>
                </a:cxn>
                <a:cxn ang="0">
                  <a:pos x="24" y="24"/>
                </a:cxn>
                <a:cxn ang="0">
                  <a:pos x="48" y="96"/>
                </a:cxn>
                <a:cxn ang="0">
                  <a:pos x="48" y="96"/>
                </a:cxn>
                <a:cxn ang="0">
                  <a:pos x="40" y="96"/>
                </a:cxn>
                <a:cxn ang="0">
                  <a:pos x="40" y="96"/>
                </a:cxn>
                <a:cxn ang="0">
                  <a:pos x="16" y="24"/>
                </a:cxn>
                <a:cxn ang="0">
                  <a:pos x="24" y="24"/>
                </a:cxn>
                <a:cxn ang="0">
                  <a:pos x="24" y="24"/>
                </a:cxn>
                <a:cxn ang="0">
                  <a:pos x="8" y="96"/>
                </a:cxn>
                <a:cxn ang="0">
                  <a:pos x="0" y="96"/>
                </a:cxn>
                <a:cxn ang="0">
                  <a:pos x="0" y="88"/>
                </a:cxn>
                <a:cxn ang="0">
                  <a:pos x="16" y="88"/>
                </a:cxn>
                <a:cxn ang="0">
                  <a:pos x="16" y="96"/>
                </a:cxn>
              </a:cxnLst>
              <a:rect l="0" t="0" r="r" b="b"/>
              <a:pathLst>
                <a:path w="48" h="96">
                  <a:moveTo>
                    <a:pt x="16" y="96"/>
                  </a:moveTo>
                  <a:lnTo>
                    <a:pt x="0" y="96"/>
                  </a:lnTo>
                  <a:lnTo>
                    <a:pt x="0" y="96"/>
                  </a:lnTo>
                  <a:lnTo>
                    <a:pt x="0" y="96"/>
                  </a:lnTo>
                  <a:lnTo>
                    <a:pt x="16" y="24"/>
                  </a:lnTo>
                  <a:lnTo>
                    <a:pt x="16" y="0"/>
                  </a:lnTo>
                  <a:lnTo>
                    <a:pt x="24" y="24"/>
                  </a:lnTo>
                  <a:lnTo>
                    <a:pt x="48" y="96"/>
                  </a:lnTo>
                  <a:lnTo>
                    <a:pt x="48" y="96"/>
                  </a:lnTo>
                  <a:lnTo>
                    <a:pt x="40" y="96"/>
                  </a:lnTo>
                  <a:lnTo>
                    <a:pt x="40" y="96"/>
                  </a:lnTo>
                  <a:lnTo>
                    <a:pt x="16" y="24"/>
                  </a:lnTo>
                  <a:lnTo>
                    <a:pt x="24" y="24"/>
                  </a:lnTo>
                  <a:lnTo>
                    <a:pt x="24" y="24"/>
                  </a:lnTo>
                  <a:lnTo>
                    <a:pt x="8" y="96"/>
                  </a:lnTo>
                  <a:lnTo>
                    <a:pt x="0" y="96"/>
                  </a:lnTo>
                  <a:lnTo>
                    <a:pt x="0" y="88"/>
                  </a:lnTo>
                  <a:lnTo>
                    <a:pt x="16" y="88"/>
                  </a:lnTo>
                  <a:lnTo>
                    <a:pt x="16" y="9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4" name="Freeform 52"/>
            <p:cNvSpPr>
              <a:spLocks/>
            </p:cNvSpPr>
            <p:nvPr/>
          </p:nvSpPr>
          <p:spPr bwMode="auto">
            <a:xfrm>
              <a:off x="6477000" y="2019300"/>
              <a:ext cx="38100" cy="12700"/>
            </a:xfrm>
            <a:custGeom>
              <a:avLst/>
              <a:gdLst/>
              <a:ahLst/>
              <a:cxnLst>
                <a:cxn ang="0">
                  <a:pos x="24" y="8"/>
                </a:cxn>
                <a:cxn ang="0">
                  <a:pos x="0" y="8"/>
                </a:cxn>
                <a:cxn ang="0">
                  <a:pos x="0" y="0"/>
                </a:cxn>
                <a:cxn ang="0">
                  <a:pos x="0" y="0"/>
                </a:cxn>
                <a:cxn ang="0">
                  <a:pos x="0" y="0"/>
                </a:cxn>
                <a:cxn ang="0">
                  <a:pos x="24" y="0"/>
                </a:cxn>
                <a:cxn ang="0">
                  <a:pos x="24" y="8"/>
                </a:cxn>
              </a:cxnLst>
              <a:rect l="0" t="0" r="r" b="b"/>
              <a:pathLst>
                <a:path w="24" h="8">
                  <a:moveTo>
                    <a:pt x="24" y="8"/>
                  </a:moveTo>
                  <a:lnTo>
                    <a:pt x="0" y="8"/>
                  </a:lnTo>
                  <a:lnTo>
                    <a:pt x="0" y="0"/>
                  </a:lnTo>
                  <a:lnTo>
                    <a:pt x="0" y="0"/>
                  </a:lnTo>
                  <a:lnTo>
                    <a:pt x="0" y="0"/>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5" name="Freeform 53"/>
            <p:cNvSpPr>
              <a:spLocks/>
            </p:cNvSpPr>
            <p:nvPr/>
          </p:nvSpPr>
          <p:spPr bwMode="auto">
            <a:xfrm>
              <a:off x="6451600" y="1917700"/>
              <a:ext cx="63500" cy="114300"/>
            </a:xfrm>
            <a:custGeom>
              <a:avLst/>
              <a:gdLst/>
              <a:ahLst/>
              <a:cxnLst>
                <a:cxn ang="0">
                  <a:pos x="16" y="72"/>
                </a:cxn>
                <a:cxn ang="0">
                  <a:pos x="0" y="72"/>
                </a:cxn>
                <a:cxn ang="0">
                  <a:pos x="16" y="0"/>
                </a:cxn>
                <a:cxn ang="0">
                  <a:pos x="40" y="72"/>
                </a:cxn>
                <a:cxn ang="0">
                  <a:pos x="16" y="72"/>
                </a:cxn>
              </a:cxnLst>
              <a:rect l="0" t="0" r="r" b="b"/>
              <a:pathLst>
                <a:path w="40" h="72">
                  <a:moveTo>
                    <a:pt x="16" y="72"/>
                  </a:moveTo>
                  <a:lnTo>
                    <a:pt x="0" y="72"/>
                  </a:lnTo>
                  <a:lnTo>
                    <a:pt x="16" y="0"/>
                  </a:lnTo>
                  <a:lnTo>
                    <a:pt x="40" y="72"/>
                  </a:lnTo>
                  <a:lnTo>
                    <a:pt x="1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6" name="Rectangle 54"/>
            <p:cNvSpPr>
              <a:spLocks noChangeArrowheads="1"/>
            </p:cNvSpPr>
            <p:nvPr/>
          </p:nvSpPr>
          <p:spPr bwMode="auto">
            <a:xfrm>
              <a:off x="6477000" y="20447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7" name="Rectangle 55"/>
            <p:cNvSpPr>
              <a:spLocks noChangeArrowheads="1"/>
            </p:cNvSpPr>
            <p:nvPr/>
          </p:nvSpPr>
          <p:spPr bwMode="auto">
            <a:xfrm>
              <a:off x="6477000" y="26939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8" name="Rectangle 56"/>
            <p:cNvSpPr>
              <a:spLocks noChangeArrowheads="1"/>
            </p:cNvSpPr>
            <p:nvPr/>
          </p:nvSpPr>
          <p:spPr bwMode="auto">
            <a:xfrm>
              <a:off x="6477000" y="2044700"/>
              <a:ext cx="12700" cy="6492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9" name="Freeform 57"/>
            <p:cNvSpPr>
              <a:spLocks/>
            </p:cNvSpPr>
            <p:nvPr/>
          </p:nvSpPr>
          <p:spPr bwMode="auto">
            <a:xfrm>
              <a:off x="6451600" y="4117975"/>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0" name="Freeform 58"/>
            <p:cNvSpPr>
              <a:spLocks/>
            </p:cNvSpPr>
            <p:nvPr/>
          </p:nvSpPr>
          <p:spPr bwMode="auto">
            <a:xfrm>
              <a:off x="6464300" y="4117975"/>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1" name="Freeform 59"/>
            <p:cNvSpPr>
              <a:spLocks/>
            </p:cNvSpPr>
            <p:nvPr/>
          </p:nvSpPr>
          <p:spPr bwMode="auto">
            <a:xfrm>
              <a:off x="6464300" y="4117975"/>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2" name="Rectangle 60"/>
            <p:cNvSpPr>
              <a:spLocks noChangeArrowheads="1"/>
            </p:cNvSpPr>
            <p:nvPr/>
          </p:nvSpPr>
          <p:spPr bwMode="auto">
            <a:xfrm>
              <a:off x="6489700" y="32908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3" name="Rectangle 61"/>
            <p:cNvSpPr>
              <a:spLocks noChangeArrowheads="1"/>
            </p:cNvSpPr>
            <p:nvPr/>
          </p:nvSpPr>
          <p:spPr bwMode="auto">
            <a:xfrm>
              <a:off x="6489700" y="4117975"/>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4" name="Rectangle 62"/>
            <p:cNvSpPr>
              <a:spLocks noChangeArrowheads="1"/>
            </p:cNvSpPr>
            <p:nvPr/>
          </p:nvSpPr>
          <p:spPr bwMode="auto">
            <a:xfrm>
              <a:off x="6489700" y="3290888"/>
              <a:ext cx="12700" cy="8270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5" name="Rectangle 63"/>
            <p:cNvSpPr>
              <a:spLocks noChangeArrowheads="1"/>
            </p:cNvSpPr>
            <p:nvPr/>
          </p:nvSpPr>
          <p:spPr bwMode="auto">
            <a:xfrm>
              <a:off x="6451600" y="2782888"/>
              <a:ext cx="3302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L</a:t>
              </a:r>
              <a:endParaRPr kumimoji="0" lang="en-US" sz="2400" b="0" i="0" u="none" strike="noStrike" cap="none" normalizeH="0" baseline="0" smtClean="0">
                <a:ln>
                  <a:noFill/>
                </a:ln>
                <a:solidFill>
                  <a:schemeClr val="tx1"/>
                </a:solidFill>
                <a:effectLst/>
                <a:latin typeface="Arial" pitchFamily="34" charset="0"/>
              </a:endParaRPr>
            </a:p>
          </p:txBody>
        </p:sp>
      </p:grpSp>
      <p:sp>
        <p:nvSpPr>
          <p:cNvPr id="23616" name="Rectangle 64"/>
          <p:cNvSpPr>
            <a:spLocks noChangeArrowheads="1"/>
          </p:cNvSpPr>
          <p:nvPr/>
        </p:nvSpPr>
        <p:spPr bwMode="auto">
          <a:xfrm>
            <a:off x="5791200" y="4308474"/>
            <a:ext cx="32004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it-CH" sz="2400" b="1" i="0" u="none" strike="noStrike" cap="none" baseline="0">
                <a:ln>
                  <a:noFill/>
                </a:ln>
                <a:solidFill>
                  <a:srgbClr val="000000"/>
                </a:solidFill>
                <a:effectLst/>
                <a:latin typeface="Arial"/>
                <a:ea typeface="+mn-ea"/>
                <a:cs typeface="+mn-cs"/>
              </a:rPr>
              <a:t>Deformazione = </a:t>
            </a:r>
            <a:r>
              <a:rPr lang="it-CH" sz="2400" b="0" i="0">
                <a:solidFill>
                  <a:srgbClr val="000000"/>
                </a:solidFill>
                <a:latin typeface="Symbol"/>
                <a:ea typeface="+mn-ea"/>
                <a:cs typeface="+mn-cs"/>
              </a:rPr>
              <a:t>(d</a:t>
            </a:r>
            <a:r>
              <a:rPr lang="it-CH" sz="2400" b="1" i="0">
                <a:solidFill>
                  <a:srgbClr val="000000"/>
                </a:solidFill>
                <a:latin typeface="Arial"/>
                <a:ea typeface="+mn-ea"/>
                <a:cs typeface="+mn-cs"/>
              </a:rPr>
              <a:t>L)/L</a:t>
            </a:r>
            <a:endParaRPr lang="en-US" dirty="0" smtClean="0">
              <a:latin typeface="Arial" pitchFamily="34" charset="0"/>
            </a:endParaRPr>
          </a:p>
        </p:txBody>
      </p:sp>
    </p:spTree>
  </p:cSld>
  <p:clrMapOvr>
    <a:masterClrMapping/>
  </p:clrMapOvr>
  <p:transition>
    <p:wipe dir="r"/>
  </p:transition>
</p:sld>
</file>

<file path=ppt/theme/theme1.xml><?xml version="1.0" encoding="utf-8"?>
<a:theme xmlns:a="http://schemas.openxmlformats.org/drawingml/2006/main" name="SolidWorksCORP_PPT_Template">
  <a:themeElements>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fontScheme name="SolidWorksCORP_PP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W2011">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1910</TotalTime>
  <Words>2511</Words>
  <Application>Microsoft Office PowerPoint</Application>
  <PresentationFormat>On-screen Show (4:3)</PresentationFormat>
  <Paragraphs>234</Paragraphs>
  <Slides>36</Slides>
  <Notes>0</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SolidWorksCORP_PPT_Template</vt:lpstr>
      <vt:lpstr>SW2011</vt:lpstr>
      <vt:lpstr>SolidWorks Simulation Panoramica e analisi degli elementi finiti</vt:lpstr>
      <vt:lpstr>Cos'è SolidWorks Simulation?</vt:lpstr>
      <vt:lpstr>Ciclo di progettazione tradizionale</vt:lpstr>
      <vt:lpstr>Vantaggi dell'analisi</vt:lpstr>
      <vt:lpstr>Metodo di elementi finiti</vt:lpstr>
      <vt:lpstr>Concetto di base dell'analisi progettuale</vt:lpstr>
      <vt:lpstr>Concetto di base dell'analisi progettuale</vt:lpstr>
      <vt:lpstr>Concetto di base dell'analisi progettuale</vt:lpstr>
      <vt:lpstr>Concetto di base dell'analisi progettuale</vt:lpstr>
      <vt:lpstr>Tipi di analisi:  Analisi statica o Analisi della sollecitazione</vt:lpstr>
      <vt:lpstr>Tipi di analisi:  Analisi statica non lineare</vt:lpstr>
      <vt:lpstr>Tipi di analisi:  Analisi della instabilità</vt:lpstr>
      <vt:lpstr>Tipi di analisi:  Analisi della frequenza</vt:lpstr>
      <vt:lpstr>Tipi di analisi:  Analisi della frequenza</vt:lpstr>
      <vt:lpstr>Tipi di analisi:  Analisi termica e della sollecitazione termica</vt:lpstr>
      <vt:lpstr>Tipi di analisi:  Analisi dell'ottimizzazione</vt:lpstr>
      <vt:lpstr>Cos'è la sollecitazione?</vt:lpstr>
      <vt:lpstr>Cos'è la sollecitazione?</vt:lpstr>
      <vt:lpstr>Sollecitazioni principali?</vt:lpstr>
      <vt:lpstr>Sollecitazione von Mises</vt:lpstr>
      <vt:lpstr>Intensità della sollecitazione</vt:lpstr>
      <vt:lpstr>Procedura di analisi</vt:lpstr>
      <vt:lpstr>Creazione di uno studio</vt:lpstr>
      <vt:lpstr>Definizione dei materiali</vt:lpstr>
      <vt:lpstr>Definizione di vincoli e carichi</vt:lpstr>
      <vt:lpstr>Creazione di mesh</vt:lpstr>
      <vt:lpstr>Tipi di mesh</vt:lpstr>
      <vt:lpstr>Creazione di mesh</vt:lpstr>
      <vt:lpstr>Controllo della mesh</vt:lpstr>
      <vt:lpstr>Utilizzo della simmetria</vt:lpstr>
      <vt:lpstr>Mesh di shell</vt:lpstr>
      <vt:lpstr>Mesh di shell</vt:lpstr>
      <vt:lpstr>Metodi adattivi per gli studi statici</vt:lpstr>
      <vt:lpstr>Metodi adattivi per gli studi statici</vt:lpstr>
      <vt:lpstr>Esecuzione dell'analisi</vt:lpstr>
      <vt:lpstr>Visualizzazione dei risultati</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user</dc:creator>
  <cp:lastModifiedBy>Cipriano García</cp:lastModifiedBy>
  <cp:revision>207</cp:revision>
  <dcterms:created xsi:type="dcterms:W3CDTF">2005-11-14T21:24:32Z</dcterms:created>
  <dcterms:modified xsi:type="dcterms:W3CDTF">2012-03-07T10:07:19Z</dcterms:modified>
</cp:coreProperties>
</file>