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notesSlides/notesSlide18.xml" ContentType="application/vnd.openxmlformats-officedocument.presentationml.notesSlide+xml"/>
  <Default Extension="wmf" ContentType="image/x-wmf"/>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notesSlides/notesSlide25.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5" r:id="rId1"/>
    <p:sldMasterId id="2147483707" r:id="rId2"/>
  </p:sldMasterIdLst>
  <p:notesMasterIdLst>
    <p:notesMasterId r:id="rId39"/>
  </p:notesMasterIdLst>
  <p:sldIdLst>
    <p:sldId id="259" r:id="rId3"/>
    <p:sldId id="257" r:id="rId4"/>
    <p:sldId id="260" r:id="rId5"/>
    <p:sldId id="263" r:id="rId6"/>
    <p:sldId id="264" r:id="rId7"/>
    <p:sldId id="265" r:id="rId8"/>
    <p:sldId id="266" r:id="rId9"/>
    <p:sldId id="267" r:id="rId10"/>
    <p:sldId id="268" r:id="rId11"/>
    <p:sldId id="269" r:id="rId12"/>
    <p:sldId id="290" r:id="rId13"/>
    <p:sldId id="270" r:id="rId14"/>
    <p:sldId id="271" r:id="rId15"/>
    <p:sldId id="272" r:id="rId16"/>
    <p:sldId id="273" r:id="rId17"/>
    <p:sldId id="274" r:id="rId18"/>
    <p:sldId id="276" r:id="rId19"/>
    <p:sldId id="277" r:id="rId20"/>
    <p:sldId id="279" r:id="rId21"/>
    <p:sldId id="280" r:id="rId22"/>
    <p:sldId id="281" r:id="rId23"/>
    <p:sldId id="282" r:id="rId24"/>
    <p:sldId id="283" r:id="rId25"/>
    <p:sldId id="284" r:id="rId26"/>
    <p:sldId id="285" r:id="rId27"/>
    <p:sldId id="286" r:id="rId28"/>
    <p:sldId id="299" r:id="rId29"/>
    <p:sldId id="287" r:id="rId30"/>
    <p:sldId id="294" r:id="rId31"/>
    <p:sldId id="295" r:id="rId32"/>
    <p:sldId id="292" r:id="rId33"/>
    <p:sldId id="296" r:id="rId34"/>
    <p:sldId id="291" r:id="rId35"/>
    <p:sldId id="298" r:id="rId36"/>
    <p:sldId id="288" r:id="rId37"/>
    <p:sldId id="289" r:id="rId38"/>
  </p:sldIdLst>
  <p:sldSz cx="9144000" cy="6858000" type="screen4x3"/>
  <p:notesSz cx="6858000" cy="9144000"/>
  <p:defaultTextStyle>
    <a:defPPr>
      <a:defRPr lang="en-US"/>
    </a:defPPr>
    <a:lvl1pPr algn="l" rtl="0" fontAlgn="base">
      <a:spcBef>
        <a:spcPct val="0"/>
      </a:spcBef>
      <a:spcAft>
        <a:spcPct val="0"/>
      </a:spcAft>
      <a:defRPr sz="2400" kern="1200">
        <a:solidFill>
          <a:schemeClr val="tx1"/>
        </a:solidFill>
        <a:latin typeface="Arial" charset="0"/>
        <a:ea typeface="+mn-ea"/>
        <a:cs typeface="+mn-cs"/>
      </a:defRPr>
    </a:lvl1pPr>
    <a:lvl2pPr marL="457200" algn="l" rtl="0" fontAlgn="base">
      <a:spcBef>
        <a:spcPct val="0"/>
      </a:spcBef>
      <a:spcAft>
        <a:spcPct val="0"/>
      </a:spcAft>
      <a:defRPr sz="2400" kern="1200">
        <a:solidFill>
          <a:schemeClr val="tx1"/>
        </a:solidFill>
        <a:latin typeface="Arial" charset="0"/>
        <a:ea typeface="+mn-ea"/>
        <a:cs typeface="+mn-cs"/>
      </a:defRPr>
    </a:lvl2pPr>
    <a:lvl3pPr marL="914400" algn="l" rtl="0" fontAlgn="base">
      <a:spcBef>
        <a:spcPct val="0"/>
      </a:spcBef>
      <a:spcAft>
        <a:spcPct val="0"/>
      </a:spcAft>
      <a:defRPr sz="2400" kern="1200">
        <a:solidFill>
          <a:schemeClr val="tx1"/>
        </a:solidFill>
        <a:latin typeface="Arial" charset="0"/>
        <a:ea typeface="+mn-ea"/>
        <a:cs typeface="+mn-cs"/>
      </a:defRPr>
    </a:lvl3pPr>
    <a:lvl4pPr marL="1371600" algn="l" rtl="0" fontAlgn="base">
      <a:spcBef>
        <a:spcPct val="0"/>
      </a:spcBef>
      <a:spcAft>
        <a:spcPct val="0"/>
      </a:spcAft>
      <a:defRPr sz="2400" kern="1200">
        <a:solidFill>
          <a:schemeClr val="tx1"/>
        </a:solidFill>
        <a:latin typeface="Arial" charset="0"/>
        <a:ea typeface="+mn-ea"/>
        <a:cs typeface="+mn-cs"/>
      </a:defRPr>
    </a:lvl4pPr>
    <a:lvl5pPr marL="1828800" algn="l" rtl="0" fontAlgn="base">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33E78"/>
    <a:srgbClr val="C9D4D8"/>
    <a:srgbClr val="315273"/>
    <a:srgbClr val="F7931E"/>
    <a:srgbClr val="CA4040"/>
    <a:srgbClr val="D9413D"/>
    <a:srgbClr val="4B8D4B"/>
    <a:srgbClr val="5F793D"/>
    <a:srgbClr val="637E40"/>
    <a:srgbClr val="718F49"/>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autoAdjust="0"/>
    <p:restoredTop sz="94660" autoAdjust="0"/>
  </p:normalViewPr>
  <p:slideViewPr>
    <p:cSldViewPr>
      <p:cViewPr varScale="1">
        <p:scale>
          <a:sx n="89" d="100"/>
          <a:sy n="89" d="100"/>
        </p:scale>
        <p:origin x="-948"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varScale="1">
        <p:scale>
          <a:sx n="67" d="100"/>
          <a:sy n="67" d="100"/>
        </p:scale>
        <p:origin x="-2748" y="-114"/>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E0D59BF-5696-47AB-90B3-CBAF57F5EC7A}" type="datetimeFigureOut">
              <a:rPr lang="es-ES" smtClean="0"/>
              <a:t>07/03/2012</a:t>
            </a:fld>
            <a:endParaRPr lang="es-E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E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E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0411AD8-3C2A-4454-B4AD-63415C15826D}" type="slidenum">
              <a:rPr lang="es-ES" smtClean="0"/>
              <a:t>‹#›</a:t>
            </a:fld>
            <a:endParaRPr lang="es-E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ES"/>
          </a:p>
        </p:txBody>
      </p:sp>
      <p:sp>
        <p:nvSpPr>
          <p:cNvPr id="4" name="Slide Number Placeholder 3"/>
          <p:cNvSpPr>
            <a:spLocks noGrp="1"/>
          </p:cNvSpPr>
          <p:nvPr>
            <p:ph type="sldNum" sz="quarter" idx="10"/>
          </p:nvPr>
        </p:nvSpPr>
        <p:spPr/>
        <p:txBody>
          <a:bodyPr/>
          <a:lstStyle/>
          <a:p>
            <a:fld id="{40411AD8-3C2A-4454-B4AD-63415C15826D}" type="slidenum">
              <a:rPr lang="es-ES" smtClean="0"/>
              <a:t>1</a:t>
            </a:fld>
            <a:endParaRPr lang="es-E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ES"/>
          </a:p>
        </p:txBody>
      </p:sp>
      <p:sp>
        <p:nvSpPr>
          <p:cNvPr id="4" name="Slide Number Placeholder 3"/>
          <p:cNvSpPr>
            <a:spLocks noGrp="1"/>
          </p:cNvSpPr>
          <p:nvPr>
            <p:ph type="sldNum" sz="quarter" idx="10"/>
          </p:nvPr>
        </p:nvSpPr>
        <p:spPr/>
        <p:txBody>
          <a:bodyPr/>
          <a:lstStyle/>
          <a:p>
            <a:fld id="{40411AD8-3C2A-4454-B4AD-63415C15826D}" type="slidenum">
              <a:rPr lang="es-ES" smtClean="0"/>
              <a:t>10</a:t>
            </a:fld>
            <a:endParaRPr lang="es-E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ES"/>
          </a:p>
        </p:txBody>
      </p:sp>
      <p:sp>
        <p:nvSpPr>
          <p:cNvPr id="4" name="Slide Number Placeholder 3"/>
          <p:cNvSpPr>
            <a:spLocks noGrp="1"/>
          </p:cNvSpPr>
          <p:nvPr>
            <p:ph type="sldNum" sz="quarter" idx="10"/>
          </p:nvPr>
        </p:nvSpPr>
        <p:spPr/>
        <p:txBody>
          <a:bodyPr/>
          <a:lstStyle/>
          <a:p>
            <a:fld id="{40411AD8-3C2A-4454-B4AD-63415C15826D}" type="slidenum">
              <a:rPr lang="es-ES" smtClean="0"/>
              <a:t>11</a:t>
            </a:fld>
            <a:endParaRPr lang="es-E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ES"/>
          </a:p>
        </p:txBody>
      </p:sp>
      <p:sp>
        <p:nvSpPr>
          <p:cNvPr id="4" name="Slide Number Placeholder 3"/>
          <p:cNvSpPr>
            <a:spLocks noGrp="1"/>
          </p:cNvSpPr>
          <p:nvPr>
            <p:ph type="sldNum" sz="quarter" idx="10"/>
          </p:nvPr>
        </p:nvSpPr>
        <p:spPr/>
        <p:txBody>
          <a:bodyPr/>
          <a:lstStyle/>
          <a:p>
            <a:fld id="{40411AD8-3C2A-4454-B4AD-63415C15826D}" type="slidenum">
              <a:rPr lang="es-ES" smtClean="0"/>
              <a:t>12</a:t>
            </a:fld>
            <a:endParaRPr lang="es-E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ES"/>
          </a:p>
        </p:txBody>
      </p:sp>
      <p:sp>
        <p:nvSpPr>
          <p:cNvPr id="4" name="Slide Number Placeholder 3"/>
          <p:cNvSpPr>
            <a:spLocks noGrp="1"/>
          </p:cNvSpPr>
          <p:nvPr>
            <p:ph type="sldNum" sz="quarter" idx="10"/>
          </p:nvPr>
        </p:nvSpPr>
        <p:spPr/>
        <p:txBody>
          <a:bodyPr/>
          <a:lstStyle/>
          <a:p>
            <a:fld id="{40411AD8-3C2A-4454-B4AD-63415C15826D}" type="slidenum">
              <a:rPr lang="es-ES" smtClean="0"/>
              <a:t>13</a:t>
            </a:fld>
            <a:endParaRPr lang="es-E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ES"/>
          </a:p>
        </p:txBody>
      </p:sp>
      <p:sp>
        <p:nvSpPr>
          <p:cNvPr id="4" name="Slide Number Placeholder 3"/>
          <p:cNvSpPr>
            <a:spLocks noGrp="1"/>
          </p:cNvSpPr>
          <p:nvPr>
            <p:ph type="sldNum" sz="quarter" idx="10"/>
          </p:nvPr>
        </p:nvSpPr>
        <p:spPr/>
        <p:txBody>
          <a:bodyPr/>
          <a:lstStyle/>
          <a:p>
            <a:fld id="{40411AD8-3C2A-4454-B4AD-63415C15826D}" type="slidenum">
              <a:rPr lang="es-ES" smtClean="0"/>
              <a:t>14</a:t>
            </a:fld>
            <a:endParaRPr lang="es-E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ES"/>
          </a:p>
        </p:txBody>
      </p:sp>
      <p:sp>
        <p:nvSpPr>
          <p:cNvPr id="4" name="Slide Number Placeholder 3"/>
          <p:cNvSpPr>
            <a:spLocks noGrp="1"/>
          </p:cNvSpPr>
          <p:nvPr>
            <p:ph type="sldNum" sz="quarter" idx="10"/>
          </p:nvPr>
        </p:nvSpPr>
        <p:spPr/>
        <p:txBody>
          <a:bodyPr/>
          <a:lstStyle/>
          <a:p>
            <a:fld id="{40411AD8-3C2A-4454-B4AD-63415C15826D}" type="slidenum">
              <a:rPr lang="es-ES" smtClean="0"/>
              <a:t>15</a:t>
            </a:fld>
            <a:endParaRPr lang="es-E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ES"/>
          </a:p>
        </p:txBody>
      </p:sp>
      <p:sp>
        <p:nvSpPr>
          <p:cNvPr id="4" name="Slide Number Placeholder 3"/>
          <p:cNvSpPr>
            <a:spLocks noGrp="1"/>
          </p:cNvSpPr>
          <p:nvPr>
            <p:ph type="sldNum" sz="quarter" idx="10"/>
          </p:nvPr>
        </p:nvSpPr>
        <p:spPr/>
        <p:txBody>
          <a:bodyPr/>
          <a:lstStyle/>
          <a:p>
            <a:fld id="{40411AD8-3C2A-4454-B4AD-63415C15826D}" type="slidenum">
              <a:rPr lang="es-ES" smtClean="0"/>
              <a:t>16</a:t>
            </a:fld>
            <a:endParaRPr lang="es-E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ES"/>
          </a:p>
        </p:txBody>
      </p:sp>
      <p:sp>
        <p:nvSpPr>
          <p:cNvPr id="4" name="Slide Number Placeholder 3"/>
          <p:cNvSpPr>
            <a:spLocks noGrp="1"/>
          </p:cNvSpPr>
          <p:nvPr>
            <p:ph type="sldNum" sz="quarter" idx="10"/>
          </p:nvPr>
        </p:nvSpPr>
        <p:spPr/>
        <p:txBody>
          <a:bodyPr/>
          <a:lstStyle/>
          <a:p>
            <a:fld id="{40411AD8-3C2A-4454-B4AD-63415C15826D}" type="slidenum">
              <a:rPr lang="es-ES" smtClean="0"/>
              <a:t>17</a:t>
            </a:fld>
            <a:endParaRPr lang="es-E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ES"/>
          </a:p>
        </p:txBody>
      </p:sp>
      <p:sp>
        <p:nvSpPr>
          <p:cNvPr id="4" name="Slide Number Placeholder 3"/>
          <p:cNvSpPr>
            <a:spLocks noGrp="1"/>
          </p:cNvSpPr>
          <p:nvPr>
            <p:ph type="sldNum" sz="quarter" idx="10"/>
          </p:nvPr>
        </p:nvSpPr>
        <p:spPr/>
        <p:txBody>
          <a:bodyPr/>
          <a:lstStyle/>
          <a:p>
            <a:fld id="{40411AD8-3C2A-4454-B4AD-63415C15826D}" type="slidenum">
              <a:rPr lang="es-ES" smtClean="0"/>
              <a:t>18</a:t>
            </a:fld>
            <a:endParaRPr lang="es-E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ES"/>
          </a:p>
        </p:txBody>
      </p:sp>
      <p:sp>
        <p:nvSpPr>
          <p:cNvPr id="4" name="Slide Number Placeholder 3"/>
          <p:cNvSpPr>
            <a:spLocks noGrp="1"/>
          </p:cNvSpPr>
          <p:nvPr>
            <p:ph type="sldNum" sz="quarter" idx="10"/>
          </p:nvPr>
        </p:nvSpPr>
        <p:spPr/>
        <p:txBody>
          <a:bodyPr/>
          <a:lstStyle/>
          <a:p>
            <a:fld id="{40411AD8-3C2A-4454-B4AD-63415C15826D}" type="slidenum">
              <a:rPr lang="es-ES" smtClean="0"/>
              <a:t>19</a:t>
            </a:fld>
            <a:endParaRPr lang="es-E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ES"/>
          </a:p>
        </p:txBody>
      </p:sp>
      <p:sp>
        <p:nvSpPr>
          <p:cNvPr id="4" name="Slide Number Placeholder 3"/>
          <p:cNvSpPr>
            <a:spLocks noGrp="1"/>
          </p:cNvSpPr>
          <p:nvPr>
            <p:ph type="sldNum" sz="quarter" idx="10"/>
          </p:nvPr>
        </p:nvSpPr>
        <p:spPr/>
        <p:txBody>
          <a:bodyPr/>
          <a:lstStyle/>
          <a:p>
            <a:fld id="{40411AD8-3C2A-4454-B4AD-63415C15826D}" type="slidenum">
              <a:rPr lang="es-ES" smtClean="0"/>
              <a:t>2</a:t>
            </a:fld>
            <a:endParaRPr lang="es-E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ES"/>
          </a:p>
        </p:txBody>
      </p:sp>
      <p:sp>
        <p:nvSpPr>
          <p:cNvPr id="4" name="Slide Number Placeholder 3"/>
          <p:cNvSpPr>
            <a:spLocks noGrp="1"/>
          </p:cNvSpPr>
          <p:nvPr>
            <p:ph type="sldNum" sz="quarter" idx="10"/>
          </p:nvPr>
        </p:nvSpPr>
        <p:spPr/>
        <p:txBody>
          <a:bodyPr/>
          <a:lstStyle/>
          <a:p>
            <a:fld id="{40411AD8-3C2A-4454-B4AD-63415C15826D}" type="slidenum">
              <a:rPr lang="es-ES" smtClean="0"/>
              <a:t>20</a:t>
            </a:fld>
            <a:endParaRPr lang="es-E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ES"/>
          </a:p>
        </p:txBody>
      </p:sp>
      <p:sp>
        <p:nvSpPr>
          <p:cNvPr id="4" name="Slide Number Placeholder 3"/>
          <p:cNvSpPr>
            <a:spLocks noGrp="1"/>
          </p:cNvSpPr>
          <p:nvPr>
            <p:ph type="sldNum" sz="quarter" idx="10"/>
          </p:nvPr>
        </p:nvSpPr>
        <p:spPr/>
        <p:txBody>
          <a:bodyPr/>
          <a:lstStyle/>
          <a:p>
            <a:fld id="{40411AD8-3C2A-4454-B4AD-63415C15826D}" type="slidenum">
              <a:rPr lang="es-ES" smtClean="0"/>
              <a:t>21</a:t>
            </a:fld>
            <a:endParaRPr lang="es-E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ES"/>
          </a:p>
        </p:txBody>
      </p:sp>
      <p:sp>
        <p:nvSpPr>
          <p:cNvPr id="4" name="Slide Number Placeholder 3"/>
          <p:cNvSpPr>
            <a:spLocks noGrp="1"/>
          </p:cNvSpPr>
          <p:nvPr>
            <p:ph type="sldNum" sz="quarter" idx="10"/>
          </p:nvPr>
        </p:nvSpPr>
        <p:spPr/>
        <p:txBody>
          <a:bodyPr/>
          <a:lstStyle/>
          <a:p>
            <a:fld id="{40411AD8-3C2A-4454-B4AD-63415C15826D}" type="slidenum">
              <a:rPr lang="es-ES" smtClean="0"/>
              <a:t>22</a:t>
            </a:fld>
            <a:endParaRPr lang="es-E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ES"/>
          </a:p>
        </p:txBody>
      </p:sp>
      <p:sp>
        <p:nvSpPr>
          <p:cNvPr id="4" name="Slide Number Placeholder 3"/>
          <p:cNvSpPr>
            <a:spLocks noGrp="1"/>
          </p:cNvSpPr>
          <p:nvPr>
            <p:ph type="sldNum" sz="quarter" idx="10"/>
          </p:nvPr>
        </p:nvSpPr>
        <p:spPr/>
        <p:txBody>
          <a:bodyPr/>
          <a:lstStyle/>
          <a:p>
            <a:fld id="{40411AD8-3C2A-4454-B4AD-63415C15826D}" type="slidenum">
              <a:rPr lang="es-ES" smtClean="0"/>
              <a:t>23</a:t>
            </a:fld>
            <a:endParaRPr lang="es-E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ES"/>
          </a:p>
        </p:txBody>
      </p:sp>
      <p:sp>
        <p:nvSpPr>
          <p:cNvPr id="4" name="Slide Number Placeholder 3"/>
          <p:cNvSpPr>
            <a:spLocks noGrp="1"/>
          </p:cNvSpPr>
          <p:nvPr>
            <p:ph type="sldNum" sz="quarter" idx="10"/>
          </p:nvPr>
        </p:nvSpPr>
        <p:spPr/>
        <p:txBody>
          <a:bodyPr/>
          <a:lstStyle/>
          <a:p>
            <a:fld id="{40411AD8-3C2A-4454-B4AD-63415C15826D}" type="slidenum">
              <a:rPr lang="es-ES" smtClean="0"/>
              <a:t>24</a:t>
            </a:fld>
            <a:endParaRPr lang="es-E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ES"/>
          </a:p>
        </p:txBody>
      </p:sp>
      <p:sp>
        <p:nvSpPr>
          <p:cNvPr id="4" name="Slide Number Placeholder 3"/>
          <p:cNvSpPr>
            <a:spLocks noGrp="1"/>
          </p:cNvSpPr>
          <p:nvPr>
            <p:ph type="sldNum" sz="quarter" idx="10"/>
          </p:nvPr>
        </p:nvSpPr>
        <p:spPr/>
        <p:txBody>
          <a:bodyPr/>
          <a:lstStyle/>
          <a:p>
            <a:fld id="{40411AD8-3C2A-4454-B4AD-63415C15826D}" type="slidenum">
              <a:rPr lang="es-ES" smtClean="0"/>
              <a:t>25</a:t>
            </a:fld>
            <a:endParaRPr lang="es-E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ES"/>
          </a:p>
        </p:txBody>
      </p:sp>
      <p:sp>
        <p:nvSpPr>
          <p:cNvPr id="4" name="Slide Number Placeholder 3"/>
          <p:cNvSpPr>
            <a:spLocks noGrp="1"/>
          </p:cNvSpPr>
          <p:nvPr>
            <p:ph type="sldNum" sz="quarter" idx="10"/>
          </p:nvPr>
        </p:nvSpPr>
        <p:spPr/>
        <p:txBody>
          <a:bodyPr/>
          <a:lstStyle/>
          <a:p>
            <a:fld id="{40411AD8-3C2A-4454-B4AD-63415C15826D}" type="slidenum">
              <a:rPr lang="es-ES" smtClean="0"/>
              <a:t>26</a:t>
            </a:fld>
            <a:endParaRPr lang="es-E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ES"/>
          </a:p>
        </p:txBody>
      </p:sp>
      <p:sp>
        <p:nvSpPr>
          <p:cNvPr id="4" name="Slide Number Placeholder 3"/>
          <p:cNvSpPr>
            <a:spLocks noGrp="1"/>
          </p:cNvSpPr>
          <p:nvPr>
            <p:ph type="sldNum" sz="quarter" idx="10"/>
          </p:nvPr>
        </p:nvSpPr>
        <p:spPr/>
        <p:txBody>
          <a:bodyPr/>
          <a:lstStyle/>
          <a:p>
            <a:fld id="{40411AD8-3C2A-4454-B4AD-63415C15826D}" type="slidenum">
              <a:rPr lang="es-ES" smtClean="0"/>
              <a:t>27</a:t>
            </a:fld>
            <a:endParaRPr lang="es-E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ES"/>
          </a:p>
        </p:txBody>
      </p:sp>
      <p:sp>
        <p:nvSpPr>
          <p:cNvPr id="4" name="Slide Number Placeholder 3"/>
          <p:cNvSpPr>
            <a:spLocks noGrp="1"/>
          </p:cNvSpPr>
          <p:nvPr>
            <p:ph type="sldNum" sz="quarter" idx="10"/>
          </p:nvPr>
        </p:nvSpPr>
        <p:spPr/>
        <p:txBody>
          <a:bodyPr/>
          <a:lstStyle/>
          <a:p>
            <a:fld id="{40411AD8-3C2A-4454-B4AD-63415C15826D}" type="slidenum">
              <a:rPr lang="es-ES" smtClean="0"/>
              <a:t>28</a:t>
            </a:fld>
            <a:endParaRPr lang="es-E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ES"/>
          </a:p>
        </p:txBody>
      </p:sp>
      <p:sp>
        <p:nvSpPr>
          <p:cNvPr id="4" name="Slide Number Placeholder 3"/>
          <p:cNvSpPr>
            <a:spLocks noGrp="1"/>
          </p:cNvSpPr>
          <p:nvPr>
            <p:ph type="sldNum" sz="quarter" idx="10"/>
          </p:nvPr>
        </p:nvSpPr>
        <p:spPr/>
        <p:txBody>
          <a:bodyPr/>
          <a:lstStyle/>
          <a:p>
            <a:fld id="{40411AD8-3C2A-4454-B4AD-63415C15826D}" type="slidenum">
              <a:rPr lang="es-ES" smtClean="0"/>
              <a:t>29</a:t>
            </a:fld>
            <a:endParaRPr lang="es-E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ES"/>
          </a:p>
        </p:txBody>
      </p:sp>
      <p:sp>
        <p:nvSpPr>
          <p:cNvPr id="4" name="Slide Number Placeholder 3"/>
          <p:cNvSpPr>
            <a:spLocks noGrp="1"/>
          </p:cNvSpPr>
          <p:nvPr>
            <p:ph type="sldNum" sz="quarter" idx="10"/>
          </p:nvPr>
        </p:nvSpPr>
        <p:spPr/>
        <p:txBody>
          <a:bodyPr/>
          <a:lstStyle/>
          <a:p>
            <a:fld id="{40411AD8-3C2A-4454-B4AD-63415C15826D}" type="slidenum">
              <a:rPr lang="es-ES" smtClean="0"/>
              <a:t>3</a:t>
            </a:fld>
            <a:endParaRPr lang="es-E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ES"/>
          </a:p>
        </p:txBody>
      </p:sp>
      <p:sp>
        <p:nvSpPr>
          <p:cNvPr id="4" name="Slide Number Placeholder 3"/>
          <p:cNvSpPr>
            <a:spLocks noGrp="1"/>
          </p:cNvSpPr>
          <p:nvPr>
            <p:ph type="sldNum" sz="quarter" idx="10"/>
          </p:nvPr>
        </p:nvSpPr>
        <p:spPr/>
        <p:txBody>
          <a:bodyPr/>
          <a:lstStyle/>
          <a:p>
            <a:fld id="{40411AD8-3C2A-4454-B4AD-63415C15826D}" type="slidenum">
              <a:rPr lang="es-ES" smtClean="0"/>
              <a:t>30</a:t>
            </a:fld>
            <a:endParaRPr lang="es-E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ES"/>
          </a:p>
        </p:txBody>
      </p:sp>
      <p:sp>
        <p:nvSpPr>
          <p:cNvPr id="4" name="Slide Number Placeholder 3"/>
          <p:cNvSpPr>
            <a:spLocks noGrp="1"/>
          </p:cNvSpPr>
          <p:nvPr>
            <p:ph type="sldNum" sz="quarter" idx="10"/>
          </p:nvPr>
        </p:nvSpPr>
        <p:spPr/>
        <p:txBody>
          <a:bodyPr/>
          <a:lstStyle/>
          <a:p>
            <a:fld id="{40411AD8-3C2A-4454-B4AD-63415C15826D}" type="slidenum">
              <a:rPr lang="es-ES" smtClean="0"/>
              <a:t>31</a:t>
            </a:fld>
            <a:endParaRPr lang="es-E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ES"/>
          </a:p>
        </p:txBody>
      </p:sp>
      <p:sp>
        <p:nvSpPr>
          <p:cNvPr id="4" name="Slide Number Placeholder 3"/>
          <p:cNvSpPr>
            <a:spLocks noGrp="1"/>
          </p:cNvSpPr>
          <p:nvPr>
            <p:ph type="sldNum" sz="quarter" idx="10"/>
          </p:nvPr>
        </p:nvSpPr>
        <p:spPr/>
        <p:txBody>
          <a:bodyPr/>
          <a:lstStyle/>
          <a:p>
            <a:fld id="{40411AD8-3C2A-4454-B4AD-63415C15826D}" type="slidenum">
              <a:rPr lang="es-ES" smtClean="0"/>
              <a:t>32</a:t>
            </a:fld>
            <a:endParaRPr lang="es-E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ES"/>
          </a:p>
        </p:txBody>
      </p:sp>
      <p:sp>
        <p:nvSpPr>
          <p:cNvPr id="4" name="Slide Number Placeholder 3"/>
          <p:cNvSpPr>
            <a:spLocks noGrp="1"/>
          </p:cNvSpPr>
          <p:nvPr>
            <p:ph type="sldNum" sz="quarter" idx="10"/>
          </p:nvPr>
        </p:nvSpPr>
        <p:spPr/>
        <p:txBody>
          <a:bodyPr/>
          <a:lstStyle/>
          <a:p>
            <a:fld id="{40411AD8-3C2A-4454-B4AD-63415C15826D}" type="slidenum">
              <a:rPr lang="es-ES" smtClean="0"/>
              <a:t>4</a:t>
            </a:fld>
            <a:endParaRPr lang="es-E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ES"/>
          </a:p>
        </p:txBody>
      </p:sp>
      <p:sp>
        <p:nvSpPr>
          <p:cNvPr id="4" name="Slide Number Placeholder 3"/>
          <p:cNvSpPr>
            <a:spLocks noGrp="1"/>
          </p:cNvSpPr>
          <p:nvPr>
            <p:ph type="sldNum" sz="quarter" idx="10"/>
          </p:nvPr>
        </p:nvSpPr>
        <p:spPr/>
        <p:txBody>
          <a:bodyPr/>
          <a:lstStyle/>
          <a:p>
            <a:fld id="{40411AD8-3C2A-4454-B4AD-63415C15826D}" type="slidenum">
              <a:rPr lang="es-ES" smtClean="0"/>
              <a:t>5</a:t>
            </a:fld>
            <a:endParaRPr lang="es-E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ES"/>
          </a:p>
        </p:txBody>
      </p:sp>
      <p:sp>
        <p:nvSpPr>
          <p:cNvPr id="4" name="Slide Number Placeholder 3"/>
          <p:cNvSpPr>
            <a:spLocks noGrp="1"/>
          </p:cNvSpPr>
          <p:nvPr>
            <p:ph type="sldNum" sz="quarter" idx="10"/>
          </p:nvPr>
        </p:nvSpPr>
        <p:spPr/>
        <p:txBody>
          <a:bodyPr/>
          <a:lstStyle/>
          <a:p>
            <a:fld id="{40411AD8-3C2A-4454-B4AD-63415C15826D}" type="slidenum">
              <a:rPr lang="es-ES" smtClean="0"/>
              <a:t>6</a:t>
            </a:fld>
            <a:endParaRPr lang="es-E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ES"/>
          </a:p>
        </p:txBody>
      </p:sp>
      <p:sp>
        <p:nvSpPr>
          <p:cNvPr id="4" name="Slide Number Placeholder 3"/>
          <p:cNvSpPr>
            <a:spLocks noGrp="1"/>
          </p:cNvSpPr>
          <p:nvPr>
            <p:ph type="sldNum" sz="quarter" idx="10"/>
          </p:nvPr>
        </p:nvSpPr>
        <p:spPr/>
        <p:txBody>
          <a:bodyPr/>
          <a:lstStyle/>
          <a:p>
            <a:fld id="{40411AD8-3C2A-4454-B4AD-63415C15826D}" type="slidenum">
              <a:rPr lang="es-ES" smtClean="0"/>
              <a:t>7</a:t>
            </a:fld>
            <a:endParaRPr lang="es-E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ES"/>
          </a:p>
        </p:txBody>
      </p:sp>
      <p:sp>
        <p:nvSpPr>
          <p:cNvPr id="4" name="Slide Number Placeholder 3"/>
          <p:cNvSpPr>
            <a:spLocks noGrp="1"/>
          </p:cNvSpPr>
          <p:nvPr>
            <p:ph type="sldNum" sz="quarter" idx="10"/>
          </p:nvPr>
        </p:nvSpPr>
        <p:spPr/>
        <p:txBody>
          <a:bodyPr/>
          <a:lstStyle/>
          <a:p>
            <a:fld id="{40411AD8-3C2A-4454-B4AD-63415C15826D}" type="slidenum">
              <a:rPr lang="es-ES" smtClean="0"/>
              <a:t>8</a:t>
            </a:fld>
            <a:endParaRPr lang="es-E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ES"/>
          </a:p>
        </p:txBody>
      </p:sp>
      <p:sp>
        <p:nvSpPr>
          <p:cNvPr id="4" name="Slide Number Placeholder 3"/>
          <p:cNvSpPr>
            <a:spLocks noGrp="1"/>
          </p:cNvSpPr>
          <p:nvPr>
            <p:ph type="sldNum" sz="quarter" idx="10"/>
          </p:nvPr>
        </p:nvSpPr>
        <p:spPr/>
        <p:txBody>
          <a:bodyPr/>
          <a:lstStyle/>
          <a:p>
            <a:fld id="{40411AD8-3C2A-4454-B4AD-63415C15826D}" type="slidenum">
              <a:rPr lang="es-ES" smtClean="0"/>
              <a:t>9</a:t>
            </a:fld>
            <a:endParaRPr lang="es-E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bwMode="ltGray">
      <p:bgPr>
        <a:solidFill>
          <a:schemeClr val="bg1"/>
        </a:solidFill>
        <a:effectLst/>
      </p:bgPr>
    </p:bg>
    <p:spTree>
      <p:nvGrpSpPr>
        <p:cNvPr id="1" name=""/>
        <p:cNvGrpSpPr/>
        <p:nvPr/>
      </p:nvGrpSpPr>
      <p:grpSpPr>
        <a:xfrm>
          <a:off x="0" y="0"/>
          <a:ext cx="0" cy="0"/>
          <a:chOff x="0" y="0"/>
          <a:chExt cx="0" cy="0"/>
        </a:xfrm>
      </p:grpSpPr>
      <p:grpSp>
        <p:nvGrpSpPr>
          <p:cNvPr id="4" name="Group 2"/>
          <p:cNvGrpSpPr>
            <a:grpSpLocks/>
          </p:cNvGrpSpPr>
          <p:nvPr/>
        </p:nvGrpSpPr>
        <p:grpSpPr bwMode="auto">
          <a:xfrm>
            <a:off x="3175" y="12700"/>
            <a:ext cx="9140825" cy="6854825"/>
            <a:chOff x="2" y="8"/>
            <a:chExt cx="5758" cy="4318"/>
          </a:xfrm>
        </p:grpSpPr>
        <p:pic>
          <p:nvPicPr>
            <p:cNvPr id="5" name="Picture 3" descr="12173-SolidWorks-cov"/>
            <p:cNvPicPr>
              <a:picLocks noChangeAspect="1" noChangeArrowheads="1"/>
            </p:cNvPicPr>
            <p:nvPr/>
          </p:nvPicPr>
          <p:blipFill>
            <a:blip r:embed="rId2" cstate="print"/>
            <a:srcRect/>
            <a:stretch>
              <a:fillRect/>
            </a:stretch>
          </p:blipFill>
          <p:spPr bwMode="auto">
            <a:xfrm>
              <a:off x="2" y="8"/>
              <a:ext cx="5758" cy="4318"/>
            </a:xfrm>
            <a:prstGeom prst="rect">
              <a:avLst/>
            </a:prstGeom>
            <a:noFill/>
            <a:ln w="9525">
              <a:noFill/>
              <a:miter lim="800000"/>
              <a:headEnd/>
              <a:tailEnd/>
            </a:ln>
          </p:spPr>
        </p:pic>
        <p:sp>
          <p:nvSpPr>
            <p:cNvPr id="6" name="Text Box 4"/>
            <p:cNvSpPr txBox="1">
              <a:spLocks noChangeArrowheads="1"/>
            </p:cNvSpPr>
            <p:nvPr/>
          </p:nvSpPr>
          <p:spPr bwMode="auto">
            <a:xfrm>
              <a:off x="4013" y="3974"/>
              <a:ext cx="1518" cy="298"/>
            </a:xfrm>
            <a:prstGeom prst="rect">
              <a:avLst/>
            </a:prstGeom>
            <a:noFill/>
            <a:ln w="9525" algn="ctr">
              <a:noFill/>
              <a:miter lim="800000"/>
              <a:headEnd/>
              <a:tailEnd/>
            </a:ln>
          </p:spPr>
          <p:txBody>
            <a:bodyPr anchor="b">
              <a:spAutoFit/>
            </a:bodyPr>
            <a:lstStyle/>
            <a:p>
              <a:pPr algn="l">
                <a:lnSpc>
                  <a:spcPct val="90000"/>
                </a:lnSpc>
                <a:buNone/>
              </a:pPr>
              <a:r>
                <a:rPr lang="ja-JP" sz="700" b="0" i="0">
                  <a:solidFill>
                    <a:srgbClr val="9C8E80"/>
                  </a:solidFill>
                  <a:latin typeface="Arial"/>
                  <a:ea typeface="+mn-ea"/>
                  <a:cs typeface="+mn-cs"/>
                </a:rPr>
                <a:t>イメージはAssociation of Universities for Research in Astronomyの運営するNational Optical Astronomy Observatoryにより、National Science Foundationとの共同契約に基づいてご提供いただいたものです。</a:t>
              </a:r>
            </a:p>
          </p:txBody>
        </p:sp>
        <p:pic>
          <p:nvPicPr>
            <p:cNvPr id="7" name="Picture 5" descr="swlogcol"/>
            <p:cNvPicPr>
              <a:picLocks noChangeAspect="1" noChangeArrowheads="1"/>
            </p:cNvPicPr>
            <p:nvPr/>
          </p:nvPicPr>
          <p:blipFill>
            <a:blip r:embed="rId3" cstate="print"/>
            <a:srcRect/>
            <a:stretch>
              <a:fillRect/>
            </a:stretch>
          </p:blipFill>
          <p:spPr bwMode="auto">
            <a:xfrm>
              <a:off x="4685" y="279"/>
              <a:ext cx="843" cy="460"/>
            </a:xfrm>
            <a:prstGeom prst="rect">
              <a:avLst/>
            </a:prstGeom>
            <a:noFill/>
            <a:ln w="9525">
              <a:noFill/>
              <a:miter lim="800000"/>
              <a:headEnd/>
              <a:tailEnd/>
            </a:ln>
          </p:spPr>
        </p:pic>
      </p:grpSp>
      <p:sp>
        <p:nvSpPr>
          <p:cNvPr id="61446" name="Rectangle 6"/>
          <p:cNvSpPr>
            <a:spLocks noGrp="1" noChangeArrowheads="1"/>
          </p:cNvSpPr>
          <p:nvPr>
            <p:ph type="ctrTitle"/>
          </p:nvPr>
        </p:nvSpPr>
        <p:spPr>
          <a:xfrm>
            <a:off x="184150" y="2452688"/>
            <a:ext cx="8623300" cy="1117600"/>
          </a:xfrm>
        </p:spPr>
        <p:txBody>
          <a:bodyPr anchor="b"/>
          <a:lstStyle>
            <a:lvl1pPr>
              <a:defRPr sz="3200"/>
            </a:lvl1pPr>
          </a:lstStyle>
          <a:p>
            <a:r>
              <a:rPr lang="en-US"/>
              <a:t>Click to edit Master </a:t>
            </a:r>
            <a:br>
              <a:rPr lang="en-US"/>
            </a:br>
            <a:r>
              <a:rPr lang="en-US"/>
              <a:t>Title Style</a:t>
            </a:r>
          </a:p>
        </p:txBody>
      </p:sp>
      <p:sp>
        <p:nvSpPr>
          <p:cNvPr id="61447" name="Rectangle 7"/>
          <p:cNvSpPr>
            <a:spLocks noGrp="1" noChangeArrowheads="1"/>
          </p:cNvSpPr>
          <p:nvPr>
            <p:ph type="subTitle" idx="1"/>
          </p:nvPr>
        </p:nvSpPr>
        <p:spPr>
          <a:xfrm>
            <a:off x="5607050" y="3733800"/>
            <a:ext cx="3184525" cy="1893888"/>
          </a:xfrm>
        </p:spPr>
        <p:txBody>
          <a:bodyPr/>
          <a:lstStyle>
            <a:lvl1pPr marL="0" indent="0" algn="r">
              <a:lnSpc>
                <a:spcPct val="100000"/>
              </a:lnSpc>
              <a:spcBef>
                <a:spcPct val="0"/>
              </a:spcBef>
              <a:buFont typeface="Wingdings" pitchFamily="2" charset="2"/>
              <a:buNone/>
              <a:defRPr sz="2000"/>
            </a:lvl1pPr>
          </a:lstStyle>
          <a:p>
            <a:r>
              <a:rPr lang="en-US"/>
              <a:t>Click to edit Master </a:t>
            </a:r>
            <a:br>
              <a:rPr lang="en-US"/>
            </a:br>
            <a:r>
              <a:rPr lang="en-US"/>
              <a:t>subtitle style</a:t>
            </a:r>
          </a:p>
        </p:txBody>
      </p:sp>
    </p:spTree>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9725" y="107950"/>
            <a:ext cx="2162175" cy="605155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01613" y="107950"/>
            <a:ext cx="6335712" cy="60515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01613" y="107950"/>
            <a:ext cx="7586662" cy="8001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201613" y="1296988"/>
            <a:ext cx="4248150" cy="48625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02163" y="1296988"/>
            <a:ext cx="4249737" cy="48625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5" name="Image 8" descr="3DS_emblem_3D_pers1_PPT.jpg"/>
          <p:cNvPicPr>
            <a:picLocks noChangeAspect="1"/>
          </p:cNvPicPr>
          <p:nvPr/>
        </p:nvPicPr>
        <p:blipFill>
          <a:blip r:embed="rId2" cstate="print"/>
          <a:srcRect/>
          <a:stretch>
            <a:fillRect/>
          </a:stretch>
        </p:blipFill>
        <p:spPr bwMode="auto">
          <a:xfrm>
            <a:off x="1116013" y="2909888"/>
            <a:ext cx="3527425" cy="3948112"/>
          </a:xfrm>
          <a:prstGeom prst="rect">
            <a:avLst/>
          </a:prstGeom>
          <a:noFill/>
          <a:ln w="9525">
            <a:noFill/>
            <a:miter lim="800000"/>
            <a:headEnd/>
            <a:tailEnd/>
          </a:ln>
        </p:spPr>
      </p:pic>
      <p:sp>
        <p:nvSpPr>
          <p:cNvPr id="6" name="Rectangle 5"/>
          <p:cNvSpPr/>
          <p:nvPr/>
        </p:nvSpPr>
        <p:spPr>
          <a:xfrm>
            <a:off x="323850" y="231775"/>
            <a:ext cx="647700" cy="863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endParaRPr>
          </a:p>
        </p:txBody>
      </p:sp>
      <p:sp>
        <p:nvSpPr>
          <p:cNvPr id="7" name="Titre 6"/>
          <p:cNvSpPr>
            <a:spLocks noGrp="1"/>
          </p:cNvSpPr>
          <p:nvPr>
            <p:ph type="title"/>
          </p:nvPr>
        </p:nvSpPr>
        <p:spPr>
          <a:xfrm>
            <a:off x="2102848" y="1441579"/>
            <a:ext cx="6501600" cy="548640"/>
          </a:xfrm>
        </p:spPr>
        <p:txBody>
          <a:bodyPr rtlCol="0">
            <a:noAutofit/>
          </a:bodyPr>
          <a:lstStyle>
            <a:lvl1pPr algn="r">
              <a:defRPr kumimoji="0" lang="fr-FR" sz="3600" b="0" i="0" u="none" strike="noStrike" kern="1200" cap="none" spc="0" normalizeH="0" baseline="0" noProof="0" dirty="0">
                <a:ln>
                  <a:noFill/>
                </a:ln>
                <a:solidFill>
                  <a:schemeClr val="tx1"/>
                </a:solidFill>
                <a:effectLst/>
                <a:uLnTx/>
                <a:uFillTx/>
                <a:latin typeface="Arial Narrow" pitchFamily="34" charset="0"/>
                <a:ea typeface="+mj-ea"/>
                <a:cs typeface="+mj-cs"/>
              </a:defRPr>
            </a:lvl1pPr>
          </a:lstStyle>
          <a:p>
            <a:pPr lvl="0"/>
            <a:r>
              <a:rPr lang="en-US" smtClean="0"/>
              <a:t>Click to edit Master title style</a:t>
            </a:r>
            <a:endParaRPr lang="fr-FR" dirty="0"/>
          </a:p>
        </p:txBody>
      </p:sp>
      <p:sp>
        <p:nvSpPr>
          <p:cNvPr id="4" name="Text Placeholder 3"/>
          <p:cNvSpPr>
            <a:spLocks noGrp="1"/>
          </p:cNvSpPr>
          <p:nvPr>
            <p:ph type="body" sz="quarter" idx="10"/>
          </p:nvPr>
        </p:nvSpPr>
        <p:spPr>
          <a:xfrm>
            <a:off x="2411760" y="2060848"/>
            <a:ext cx="6192837" cy="576263"/>
          </a:xfrm>
        </p:spPr>
        <p:txBody>
          <a:bodyPr/>
          <a:lstStyle>
            <a:lvl1pPr marL="0" indent="0" algn="r">
              <a:buNone/>
              <a:defRPr>
                <a:solidFill>
                  <a:schemeClr val="tx1"/>
                </a:solidFill>
              </a:defRPr>
            </a:lvl1pPr>
          </a:lstStyle>
          <a:p>
            <a:pPr lvl="0"/>
            <a:r>
              <a:rPr lang="en-US" smtClean="0"/>
              <a:t>Click to edit Master text styles</a:t>
            </a:r>
          </a:p>
        </p:txBody>
      </p:sp>
    </p:spTree>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899592" y="1797120"/>
            <a:ext cx="7891200" cy="4368184"/>
          </a:xfrm>
        </p:spPr>
        <p:txBody>
          <a:bodyPr/>
          <a:lstStyle>
            <a:lvl1pPr>
              <a:defRPr sz="2400">
                <a:effectLst/>
              </a:defRPr>
            </a:lvl1pPr>
            <a:lvl2pPr>
              <a:defRPr sz="2000">
                <a:effectLst/>
              </a:defRPr>
            </a:lvl2pPr>
            <a:lvl3pPr>
              <a:defRPr sz="1800">
                <a:effectLst/>
              </a:defRPr>
            </a:lvl3pPr>
            <a:lvl4pPr>
              <a:defRPr sz="1600">
                <a:effectLst/>
              </a:defRPr>
            </a:lvl4pPr>
            <a:lvl5pPr>
              <a:defRPr sz="1100">
                <a:effect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7" name="Text Placeholder 6"/>
          <p:cNvSpPr>
            <a:spLocks noGrp="1"/>
          </p:cNvSpPr>
          <p:nvPr>
            <p:ph type="body" sz="quarter" idx="10"/>
          </p:nvPr>
        </p:nvSpPr>
        <p:spPr>
          <a:xfrm>
            <a:off x="899592" y="994794"/>
            <a:ext cx="6501600" cy="556632"/>
          </a:xfrm>
        </p:spPr>
        <p:txBody>
          <a:bodyPr>
            <a:normAutofit/>
          </a:bodyPr>
          <a:lstStyle>
            <a:lvl1pPr marL="0" indent="0">
              <a:buNone/>
              <a:defRPr sz="2200" b="1">
                <a:solidFill>
                  <a:schemeClr val="accent6"/>
                </a:solidFill>
              </a:defRPr>
            </a:lvl1pPr>
          </a:lstStyle>
          <a:p>
            <a:pPr lvl="0"/>
            <a:r>
              <a:rPr lang="en-US" smtClean="0"/>
              <a:t>Click to edit Master text styles</a:t>
            </a:r>
          </a:p>
        </p:txBody>
      </p:sp>
      <p:sp>
        <p:nvSpPr>
          <p:cNvPr id="8" name="Title 7"/>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itle and Content (no sub)">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899592" y="1797120"/>
            <a:ext cx="7891200" cy="4368184"/>
          </a:xfrm>
        </p:spPr>
        <p:txBody>
          <a:bodyPr>
            <a:normAutofit/>
          </a:bodyPr>
          <a:lstStyle>
            <a:lvl1pPr>
              <a:defRPr sz="2400">
                <a:effectLst/>
              </a:defRPr>
            </a:lvl1pPr>
            <a:lvl2pPr>
              <a:defRPr sz="2000">
                <a:effectLst/>
              </a:defRPr>
            </a:lvl2pPr>
            <a:lvl3pPr>
              <a:defRPr sz="1800">
                <a:effectLst/>
              </a:defRPr>
            </a:lvl3pPr>
            <a:lvl4pPr>
              <a:defRPr sz="1600">
                <a:effectLst/>
              </a:defRPr>
            </a:lvl4pPr>
            <a:lvl5pPr>
              <a:defRPr sz="1100">
                <a:effect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8" name="Title 7"/>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no Content">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899592" y="994794"/>
            <a:ext cx="6501600" cy="556632"/>
          </a:xfrm>
        </p:spPr>
        <p:txBody>
          <a:bodyPr>
            <a:normAutofit/>
          </a:bodyPr>
          <a:lstStyle>
            <a:lvl1pPr marL="0" indent="0">
              <a:buNone/>
              <a:defRPr sz="2200" b="1">
                <a:solidFill>
                  <a:schemeClr val="accent6"/>
                </a:solidFill>
              </a:defRPr>
            </a:lvl1pPr>
          </a:lstStyle>
          <a:p>
            <a:pPr lvl="0"/>
            <a:r>
              <a:rPr lang="en-US" smtClean="0"/>
              <a:t>Click to edit Master text styles</a:t>
            </a:r>
          </a:p>
        </p:txBody>
      </p:sp>
      <p:sp>
        <p:nvSpPr>
          <p:cNvPr id="8" name="Title 7"/>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itle no Content (no sub)">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itle Slide (no Logo)">
    <p:spTree>
      <p:nvGrpSpPr>
        <p:cNvPr id="1" name=""/>
        <p:cNvGrpSpPr/>
        <p:nvPr/>
      </p:nvGrpSpPr>
      <p:grpSpPr>
        <a:xfrm>
          <a:off x="0" y="0"/>
          <a:ext cx="0" cy="0"/>
          <a:chOff x="0" y="0"/>
          <a:chExt cx="0" cy="0"/>
        </a:xfrm>
      </p:grpSpPr>
      <p:sp>
        <p:nvSpPr>
          <p:cNvPr id="4" name="Rectangle 3"/>
          <p:cNvSpPr/>
          <p:nvPr/>
        </p:nvSpPr>
        <p:spPr>
          <a:xfrm>
            <a:off x="323850" y="231775"/>
            <a:ext cx="647700" cy="863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endParaRPr>
          </a:p>
        </p:txBody>
      </p:sp>
      <p:sp>
        <p:nvSpPr>
          <p:cNvPr id="5" name="Titre 6"/>
          <p:cNvSpPr>
            <a:spLocks noGrp="1"/>
          </p:cNvSpPr>
          <p:nvPr>
            <p:ph type="title"/>
          </p:nvPr>
        </p:nvSpPr>
        <p:spPr>
          <a:xfrm>
            <a:off x="2102848" y="1441579"/>
            <a:ext cx="6501600" cy="548640"/>
          </a:xfrm>
        </p:spPr>
        <p:txBody>
          <a:bodyPr rtlCol="0">
            <a:noAutofit/>
          </a:bodyPr>
          <a:lstStyle>
            <a:lvl1pPr algn="r">
              <a:defRPr kumimoji="0" lang="fr-FR" sz="3600" b="0" i="0" u="none" strike="noStrike" kern="1200" cap="none" spc="0" normalizeH="0" baseline="0" noProof="0" dirty="0">
                <a:ln>
                  <a:noFill/>
                </a:ln>
                <a:solidFill>
                  <a:schemeClr val="tx1"/>
                </a:solidFill>
                <a:effectLst/>
                <a:uLnTx/>
                <a:uFillTx/>
                <a:latin typeface="Arial Narrow" pitchFamily="34" charset="0"/>
                <a:ea typeface="+mj-ea"/>
                <a:cs typeface="+mj-cs"/>
              </a:defRPr>
            </a:lvl1pPr>
          </a:lstStyle>
          <a:p>
            <a:pPr lvl="0"/>
            <a:r>
              <a:rPr lang="en-US" smtClean="0"/>
              <a:t>Click to edit Master title style</a:t>
            </a:r>
            <a:endParaRPr lang="fr-FR" dirty="0"/>
          </a:p>
        </p:txBody>
      </p:sp>
      <p:sp>
        <p:nvSpPr>
          <p:cNvPr id="6" name="Text Placeholder 3"/>
          <p:cNvSpPr>
            <a:spLocks noGrp="1"/>
          </p:cNvSpPr>
          <p:nvPr>
            <p:ph type="body" sz="quarter" idx="10"/>
          </p:nvPr>
        </p:nvSpPr>
        <p:spPr>
          <a:xfrm>
            <a:off x="2411760" y="2060848"/>
            <a:ext cx="6192837" cy="576263"/>
          </a:xfrm>
        </p:spPr>
        <p:txBody>
          <a:bodyPr/>
          <a:lstStyle>
            <a:lvl1pPr marL="0" indent="0" algn="r">
              <a:buNone/>
              <a:defRPr>
                <a:solidFill>
                  <a:schemeClr val="tx1"/>
                </a:solidFill>
              </a:defRPr>
            </a:lvl1pPr>
          </a:lstStyle>
          <a:p>
            <a:pPr lvl="0"/>
            <a:r>
              <a:rPr lang="en-US" smtClean="0"/>
              <a:t>Click to edit Master text styles</a:t>
            </a: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solidFill>
                  <a:schemeClr val="tx1"/>
                </a:solidFill>
              </a:defRPr>
            </a:lvl1pPr>
          </a:lstStyle>
          <a:p>
            <a:r>
              <a:rPr lang="en-US" smtClean="0"/>
              <a:t>Click to edit Master title style</a:t>
            </a:r>
            <a:endParaRPr lang="fr-FR" dirty="0"/>
          </a:p>
        </p:txBody>
      </p:sp>
      <p:sp>
        <p:nvSpPr>
          <p:cNvPr id="3" name="Espace réservé du contenu 2"/>
          <p:cNvSpPr>
            <a:spLocks noGrp="1"/>
          </p:cNvSpPr>
          <p:nvPr>
            <p:ph sz="half" idx="1"/>
          </p:nvPr>
        </p:nvSpPr>
        <p:spPr>
          <a:xfrm>
            <a:off x="457200" y="1600200"/>
            <a:ext cx="4038600" cy="4565104"/>
          </a:xfrm>
        </p:spPr>
        <p:txBody>
          <a:bodyPr>
            <a:normAutofit/>
          </a:bodyPr>
          <a:lstStyle>
            <a:lvl1pPr>
              <a:defRPr sz="2400">
                <a:solidFill>
                  <a:schemeClr val="tx1"/>
                </a:solidFill>
              </a:defRPr>
            </a:lvl1pPr>
            <a:lvl2pPr>
              <a:defRPr sz="2000">
                <a:solidFill>
                  <a:schemeClr val="tx1"/>
                </a:solidFill>
              </a:defRPr>
            </a:lvl2pPr>
            <a:lvl3pPr>
              <a:defRPr sz="1800">
                <a:solidFill>
                  <a:schemeClr val="tx1"/>
                </a:solidFill>
              </a:defRPr>
            </a:lvl3pPr>
            <a:lvl4pPr>
              <a:defRPr sz="1600">
                <a:solidFill>
                  <a:schemeClr val="tx1"/>
                </a:solidFill>
              </a:defRPr>
            </a:lvl4pPr>
            <a:lvl5pPr>
              <a:defRPr sz="1600">
                <a:solidFill>
                  <a:schemeClr val="tx1"/>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4" name="Espace réservé du contenu 3"/>
          <p:cNvSpPr>
            <a:spLocks noGrp="1"/>
          </p:cNvSpPr>
          <p:nvPr>
            <p:ph sz="half" idx="2"/>
          </p:nvPr>
        </p:nvSpPr>
        <p:spPr>
          <a:xfrm>
            <a:off x="4648200" y="1600200"/>
            <a:ext cx="4038600" cy="4565104"/>
          </a:xfrm>
        </p:spPr>
        <p:txBody>
          <a:bodyPr>
            <a:normAutofit/>
          </a:bodyPr>
          <a:lstStyle>
            <a:lvl1pPr>
              <a:defRPr sz="2400">
                <a:solidFill>
                  <a:schemeClr val="tx1"/>
                </a:solidFill>
              </a:defRPr>
            </a:lvl1pPr>
            <a:lvl2pPr>
              <a:defRPr sz="2000">
                <a:solidFill>
                  <a:schemeClr val="tx1"/>
                </a:solidFill>
              </a:defRPr>
            </a:lvl2pPr>
            <a:lvl3pPr>
              <a:defRPr sz="1800">
                <a:solidFill>
                  <a:schemeClr val="tx1"/>
                </a:solidFill>
              </a:defRPr>
            </a:lvl3pPr>
            <a:lvl4pPr>
              <a:defRPr sz="1600">
                <a:solidFill>
                  <a:schemeClr val="tx1"/>
                </a:solidFill>
              </a:defRPr>
            </a:lvl4pPr>
            <a:lvl5pPr>
              <a:defRPr sz="1600">
                <a:solidFill>
                  <a:schemeClr val="tx1"/>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5" name="Text Placeholder 6"/>
          <p:cNvSpPr>
            <a:spLocks noGrp="1"/>
          </p:cNvSpPr>
          <p:nvPr>
            <p:ph type="body" sz="quarter" idx="10"/>
          </p:nvPr>
        </p:nvSpPr>
        <p:spPr>
          <a:xfrm>
            <a:off x="899592" y="994794"/>
            <a:ext cx="6501600" cy="556632"/>
          </a:xfrm>
        </p:spPr>
        <p:txBody>
          <a:bodyPr>
            <a:normAutofit/>
          </a:bodyPr>
          <a:lstStyle>
            <a:lvl1pPr marL="0" indent="0">
              <a:buNone/>
              <a:defRPr sz="2200" b="1">
                <a:solidFill>
                  <a:srgbClr val="E62533"/>
                </a:solidFill>
              </a:defRPr>
            </a:lvl1pPr>
          </a:lstStyle>
          <a:p>
            <a:pPr lvl="0"/>
            <a:r>
              <a:rPr lang="en-US" smtClean="0"/>
              <a:t>Click to edit Master text styles</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wipe dir="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Two Content (no Sub)">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FR" dirty="0"/>
          </a:p>
        </p:txBody>
      </p:sp>
      <p:sp>
        <p:nvSpPr>
          <p:cNvPr id="3" name="Espace réservé du contenu 2"/>
          <p:cNvSpPr>
            <a:spLocks noGrp="1"/>
          </p:cNvSpPr>
          <p:nvPr>
            <p:ph sz="half" idx="1"/>
          </p:nvPr>
        </p:nvSpPr>
        <p:spPr>
          <a:xfrm>
            <a:off x="457200" y="1600200"/>
            <a:ext cx="4038600" cy="4565104"/>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4" name="Espace réservé du contenu 3"/>
          <p:cNvSpPr>
            <a:spLocks noGrp="1"/>
          </p:cNvSpPr>
          <p:nvPr>
            <p:ph sz="half" idx="2"/>
          </p:nvPr>
        </p:nvSpPr>
        <p:spPr>
          <a:xfrm>
            <a:off x="4648200" y="1600200"/>
            <a:ext cx="4038600" cy="4565104"/>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en-US" smtClean="0"/>
              <a:t>Click to edit Master title style</a:t>
            </a:r>
            <a:endParaRPr lang="fr-FR"/>
          </a:p>
        </p:txBody>
      </p:sp>
      <p:sp>
        <p:nvSpPr>
          <p:cNvPr id="3" name="Espace réservé du texte 2"/>
          <p:cNvSpPr>
            <a:spLocks noGrp="1"/>
          </p:cNvSpPr>
          <p:nvPr>
            <p:ph type="body" idx="1"/>
          </p:nvPr>
        </p:nvSpPr>
        <p:spPr>
          <a:xfrm>
            <a:off x="457200" y="1535115"/>
            <a:ext cx="4040188" cy="639762"/>
          </a:xfrm>
        </p:spPr>
        <p:txBody>
          <a:bodyPr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Espace réservé du contenu 3"/>
          <p:cNvSpPr>
            <a:spLocks noGrp="1"/>
          </p:cNvSpPr>
          <p:nvPr>
            <p:ph sz="half" idx="2"/>
          </p:nvPr>
        </p:nvSpPr>
        <p:spPr>
          <a:xfrm>
            <a:off x="457200" y="2174874"/>
            <a:ext cx="4040188" cy="3990429"/>
          </a:xfrm>
        </p:spPr>
        <p:txBody>
          <a:bodyPr>
            <a:normAutofit/>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5" name="Espace réservé du texte 4"/>
          <p:cNvSpPr>
            <a:spLocks noGrp="1"/>
          </p:cNvSpPr>
          <p:nvPr>
            <p:ph type="body" sz="quarter" idx="3"/>
          </p:nvPr>
        </p:nvSpPr>
        <p:spPr>
          <a:xfrm>
            <a:off x="4645029" y="1535115"/>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Espace réservé du contenu 5"/>
          <p:cNvSpPr>
            <a:spLocks noGrp="1"/>
          </p:cNvSpPr>
          <p:nvPr>
            <p:ph sz="quarter" idx="4"/>
          </p:nvPr>
        </p:nvSpPr>
        <p:spPr>
          <a:xfrm>
            <a:off x="4645029" y="2174874"/>
            <a:ext cx="4041775" cy="399042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8" name="Text Placeholder 6"/>
          <p:cNvSpPr>
            <a:spLocks noGrp="1"/>
          </p:cNvSpPr>
          <p:nvPr>
            <p:ph type="body" sz="quarter" idx="10"/>
          </p:nvPr>
        </p:nvSpPr>
        <p:spPr>
          <a:xfrm>
            <a:off x="899592" y="994794"/>
            <a:ext cx="6501600" cy="489990"/>
          </a:xfrm>
        </p:spPr>
        <p:txBody>
          <a:bodyPr>
            <a:normAutofit/>
          </a:bodyPr>
          <a:lstStyle>
            <a:lvl1pPr marL="0" indent="0">
              <a:buNone/>
              <a:defRPr sz="2200" b="1">
                <a:solidFill>
                  <a:srgbClr val="E62533"/>
                </a:solidFill>
              </a:defRPr>
            </a:lvl1pPr>
          </a:lstStyle>
          <a:p>
            <a:pPr lvl="0"/>
            <a:r>
              <a:rPr lang="en-US" smtClean="0"/>
              <a:t>Click to edit Master text styles</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Comparison (no Sub)">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en-US" smtClean="0"/>
              <a:t>Click to edit Master title style</a:t>
            </a:r>
            <a:endParaRPr lang="fr-FR"/>
          </a:p>
        </p:txBody>
      </p:sp>
      <p:sp>
        <p:nvSpPr>
          <p:cNvPr id="3" name="Espace réservé du texte 2"/>
          <p:cNvSpPr>
            <a:spLocks noGrp="1"/>
          </p:cNvSpPr>
          <p:nvPr>
            <p:ph type="body" idx="1"/>
          </p:nvPr>
        </p:nvSpPr>
        <p:spPr>
          <a:xfrm>
            <a:off x="457200" y="1535115"/>
            <a:ext cx="4040188" cy="639762"/>
          </a:xfrm>
        </p:spPr>
        <p:txBody>
          <a:bodyPr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Espace réservé du contenu 3"/>
          <p:cNvSpPr>
            <a:spLocks noGrp="1"/>
          </p:cNvSpPr>
          <p:nvPr>
            <p:ph sz="half" idx="2"/>
          </p:nvPr>
        </p:nvSpPr>
        <p:spPr>
          <a:xfrm>
            <a:off x="457200" y="2174874"/>
            <a:ext cx="4040188" cy="3990429"/>
          </a:xfrm>
        </p:spPr>
        <p:txBody>
          <a:bodyPr>
            <a:normAutofit/>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5" name="Espace réservé du texte 4"/>
          <p:cNvSpPr>
            <a:spLocks noGrp="1"/>
          </p:cNvSpPr>
          <p:nvPr>
            <p:ph type="body" sz="quarter" idx="3"/>
          </p:nvPr>
        </p:nvSpPr>
        <p:spPr>
          <a:xfrm>
            <a:off x="4645029" y="1535115"/>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Espace réservé du contenu 5"/>
          <p:cNvSpPr>
            <a:spLocks noGrp="1"/>
          </p:cNvSpPr>
          <p:nvPr>
            <p:ph sz="quarter" idx="4"/>
          </p:nvPr>
        </p:nvSpPr>
        <p:spPr>
          <a:xfrm>
            <a:off x="4645029" y="2174874"/>
            <a:ext cx="4041775" cy="399042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pic>
        <p:nvPicPr>
          <p:cNvPr id="4" name="Image 6" descr="3DS_emblem_3D_pers1_PPT.jpg"/>
          <p:cNvPicPr>
            <a:picLocks noChangeAspect="1"/>
          </p:cNvPicPr>
          <p:nvPr/>
        </p:nvPicPr>
        <p:blipFill>
          <a:blip r:embed="rId2" cstate="print"/>
          <a:srcRect/>
          <a:stretch>
            <a:fillRect/>
          </a:stretch>
        </p:blipFill>
        <p:spPr bwMode="auto">
          <a:xfrm>
            <a:off x="1116013" y="2909888"/>
            <a:ext cx="3527425" cy="3948112"/>
          </a:xfrm>
          <a:prstGeom prst="rect">
            <a:avLst/>
          </a:prstGeom>
          <a:noFill/>
          <a:ln w="9525">
            <a:noFill/>
            <a:miter lim="800000"/>
            <a:headEnd/>
            <a:tailEnd/>
          </a:ln>
        </p:spPr>
      </p:pic>
      <p:sp>
        <p:nvSpPr>
          <p:cNvPr id="2" name="Titre 1"/>
          <p:cNvSpPr>
            <a:spLocks noGrp="1"/>
          </p:cNvSpPr>
          <p:nvPr>
            <p:ph type="title"/>
          </p:nvPr>
        </p:nvSpPr>
        <p:spPr/>
        <p:txBody>
          <a:bodyPr/>
          <a:lstStyle/>
          <a:p>
            <a:r>
              <a:rPr lang="en-US" smtClean="0"/>
              <a:t>Click to edit Master title style</a:t>
            </a:r>
            <a:endParaRPr lang="fr-FR"/>
          </a:p>
        </p:txBody>
      </p:sp>
      <p:sp>
        <p:nvSpPr>
          <p:cNvPr id="5" name="Text Placeholder 6"/>
          <p:cNvSpPr>
            <a:spLocks noGrp="1"/>
          </p:cNvSpPr>
          <p:nvPr>
            <p:ph type="body" sz="quarter" idx="10"/>
          </p:nvPr>
        </p:nvSpPr>
        <p:spPr>
          <a:xfrm>
            <a:off x="899592" y="994794"/>
            <a:ext cx="6501600" cy="556632"/>
          </a:xfrm>
        </p:spPr>
        <p:txBody>
          <a:bodyPr>
            <a:normAutofit/>
          </a:bodyPr>
          <a:lstStyle>
            <a:lvl1pPr marL="0" indent="0">
              <a:buNone/>
              <a:defRPr sz="2200" b="1">
                <a:solidFill>
                  <a:srgbClr val="E62533"/>
                </a:solidFill>
              </a:defRPr>
            </a:lvl1pPr>
          </a:lstStyle>
          <a:p>
            <a:pPr lvl="0"/>
            <a:r>
              <a:rPr lang="en-US" smtClean="0"/>
              <a:t>Click to edit Master text styles</a:t>
            </a: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
          <p:cNvSpPr/>
          <p:nvPr/>
        </p:nvSpPr>
        <p:spPr>
          <a:xfrm>
            <a:off x="250825" y="231775"/>
            <a:ext cx="649288" cy="863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endParaRPr>
          </a:p>
        </p:txBody>
      </p:sp>
    </p:spTree>
  </p:cSld>
  <p:clrMapOvr>
    <a:masterClrMapping/>
  </p:clrMapOvr>
  <p:transition>
    <p:wipe dir="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Logo Only">
    <p:spTree>
      <p:nvGrpSpPr>
        <p:cNvPr id="1" name=""/>
        <p:cNvGrpSpPr/>
        <p:nvPr/>
      </p:nvGrpSpPr>
      <p:grpSpPr>
        <a:xfrm>
          <a:off x="0" y="0"/>
          <a:ext cx="0" cy="0"/>
          <a:chOff x="0" y="0"/>
          <a:chExt cx="0" cy="0"/>
        </a:xfrm>
      </p:grpSpPr>
      <p:sp>
        <p:nvSpPr>
          <p:cNvPr id="2" name="Rectangle 1"/>
          <p:cNvSpPr/>
          <p:nvPr/>
        </p:nvSpPr>
        <p:spPr>
          <a:xfrm>
            <a:off x="250825" y="231775"/>
            <a:ext cx="649288" cy="863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endParaRPr>
          </a:p>
        </p:txBody>
      </p:sp>
      <p:pic>
        <p:nvPicPr>
          <p:cNvPr id="3" name="Image 6" descr="3DS_emblem_3D_pers1_PPT.jpg"/>
          <p:cNvPicPr>
            <a:picLocks noChangeAspect="1"/>
          </p:cNvPicPr>
          <p:nvPr/>
        </p:nvPicPr>
        <p:blipFill>
          <a:blip r:embed="rId2" cstate="print"/>
          <a:srcRect/>
          <a:stretch>
            <a:fillRect/>
          </a:stretch>
        </p:blipFill>
        <p:spPr bwMode="auto">
          <a:xfrm>
            <a:off x="1116013" y="2909888"/>
            <a:ext cx="3527425" cy="3948112"/>
          </a:xfrm>
          <a:prstGeom prst="rect">
            <a:avLst/>
          </a:prstGeom>
          <a:noFill/>
          <a:ln w="9525">
            <a:noFill/>
            <a:miter lim="800000"/>
            <a:headEnd/>
            <a:tailEnd/>
          </a:ln>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Espace réservé de la date 3"/>
          <p:cNvSpPr txBox="1">
            <a:spLocks/>
          </p:cNvSpPr>
          <p:nvPr/>
        </p:nvSpPr>
        <p:spPr>
          <a:xfrm rot="16200000">
            <a:off x="-3276600" y="3276600"/>
            <a:ext cx="6858000" cy="304800"/>
          </a:xfrm>
          <a:prstGeom prst="rect">
            <a:avLst/>
          </a:prstGeom>
        </p:spPr>
        <p:txBody>
          <a:bodyPr/>
          <a:lstStyle/>
          <a:p>
            <a:pPr algn="ctr"/>
            <a:endParaRPr lang="fr-FR" sz="700">
              <a:latin typeface="Arial Narrow" pitchFamily="34" charset="0"/>
            </a:endParaRPr>
          </a:p>
        </p:txBody>
      </p:sp>
      <p:sp>
        <p:nvSpPr>
          <p:cNvPr id="2" name="Titre 1"/>
          <p:cNvSpPr>
            <a:spLocks noGrp="1"/>
          </p:cNvSpPr>
          <p:nvPr>
            <p:ph type="title"/>
          </p:nvPr>
        </p:nvSpPr>
        <p:spPr>
          <a:xfrm>
            <a:off x="827584" y="273052"/>
            <a:ext cx="2637933" cy="1162050"/>
          </a:xfrm>
        </p:spPr>
        <p:txBody>
          <a:bodyPr/>
          <a:lstStyle>
            <a:lvl1pPr algn="l">
              <a:defRPr sz="2000" b="1"/>
            </a:lvl1pPr>
          </a:lstStyle>
          <a:p>
            <a:r>
              <a:rPr lang="en-US" smtClean="0"/>
              <a:t>Click to edit Master title style</a:t>
            </a:r>
            <a:endParaRPr lang="fr-FR" dirty="0"/>
          </a:p>
        </p:txBody>
      </p:sp>
      <p:sp>
        <p:nvSpPr>
          <p:cNvPr id="3" name="Espace réservé du contenu 2"/>
          <p:cNvSpPr>
            <a:spLocks noGrp="1"/>
          </p:cNvSpPr>
          <p:nvPr>
            <p:ph idx="1"/>
          </p:nvPr>
        </p:nvSpPr>
        <p:spPr>
          <a:xfrm>
            <a:off x="3575050" y="273050"/>
            <a:ext cx="5111750" cy="5892254"/>
          </a:xfrm>
        </p:spPr>
        <p:txBody>
          <a:bodyPr>
            <a:normAutofit/>
          </a:bodyPr>
          <a:lstStyle>
            <a:lvl1pPr>
              <a:defRPr sz="2400"/>
            </a:lvl1pPr>
            <a:lvl2pPr>
              <a:defRPr sz="2000"/>
            </a:lvl2pPr>
            <a:lvl3pPr>
              <a:defRPr sz="1800"/>
            </a:lvl3pPr>
            <a:lvl4pPr>
              <a:defRPr sz="16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4" name="Espace réservé du texte 3"/>
          <p:cNvSpPr>
            <a:spLocks noGrp="1"/>
          </p:cNvSpPr>
          <p:nvPr>
            <p:ph type="body" sz="half" idx="2"/>
          </p:nvPr>
        </p:nvSpPr>
        <p:spPr>
          <a:xfrm>
            <a:off x="457204" y="1435102"/>
            <a:ext cx="3008313" cy="4730202"/>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wipe dir="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5" name="Rectangle 4"/>
          <p:cNvSpPr/>
          <p:nvPr/>
        </p:nvSpPr>
        <p:spPr>
          <a:xfrm>
            <a:off x="323850" y="231775"/>
            <a:ext cx="647700" cy="863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endParaRPr>
          </a:p>
        </p:txBody>
      </p:sp>
      <p:sp>
        <p:nvSpPr>
          <p:cNvPr id="6" name="Espace réservé de la date 3"/>
          <p:cNvSpPr txBox="1">
            <a:spLocks/>
          </p:cNvSpPr>
          <p:nvPr/>
        </p:nvSpPr>
        <p:spPr>
          <a:xfrm rot="16200000">
            <a:off x="-3276600" y="3276600"/>
            <a:ext cx="6858000" cy="304800"/>
          </a:xfrm>
          <a:prstGeom prst="rect">
            <a:avLst/>
          </a:prstGeom>
        </p:spPr>
        <p:txBody>
          <a:bodyPr/>
          <a:lstStyle/>
          <a:p>
            <a:pPr algn="ctr"/>
            <a:endParaRPr lang="fr-FR" sz="700">
              <a:latin typeface="Arial Narrow" pitchFamily="34" charset="0"/>
            </a:endParaRPr>
          </a:p>
        </p:txBody>
      </p:sp>
      <p:sp>
        <p:nvSpPr>
          <p:cNvPr id="2" name="Titr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fr-FR" dirty="0"/>
          </a:p>
        </p:txBody>
      </p:sp>
      <p:sp>
        <p:nvSpPr>
          <p:cNvPr id="3" name="Espace réservé pour une image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fr-FR" noProof="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wipe dir="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Title and Vertical Text">
    <p:spTree>
      <p:nvGrpSpPr>
        <p:cNvPr id="1" name=""/>
        <p:cNvGrpSpPr/>
        <p:nvPr/>
      </p:nvGrpSpPr>
      <p:grpSpPr>
        <a:xfrm>
          <a:off x="0" y="0"/>
          <a:ext cx="0" cy="0"/>
          <a:chOff x="0" y="0"/>
          <a:chExt cx="0" cy="0"/>
        </a:xfrm>
      </p:grpSpPr>
      <p:sp>
        <p:nvSpPr>
          <p:cNvPr id="5" name="Espace réservé de la date 3"/>
          <p:cNvSpPr txBox="1">
            <a:spLocks/>
          </p:cNvSpPr>
          <p:nvPr/>
        </p:nvSpPr>
        <p:spPr>
          <a:xfrm rot="16200000">
            <a:off x="-3276600" y="3276600"/>
            <a:ext cx="6858000" cy="304800"/>
          </a:xfrm>
          <a:prstGeom prst="rect">
            <a:avLst/>
          </a:prstGeom>
        </p:spPr>
        <p:txBody>
          <a:bodyPr/>
          <a:lstStyle/>
          <a:p>
            <a:pPr algn="ctr"/>
            <a:endParaRPr lang="fr-FR" sz="700">
              <a:latin typeface="Arial Narrow" pitchFamily="34" charset="0"/>
            </a:endParaRPr>
          </a:p>
        </p:txBody>
      </p:sp>
      <p:sp>
        <p:nvSpPr>
          <p:cNvPr id="2" name="Titre 1"/>
          <p:cNvSpPr>
            <a:spLocks noGrp="1"/>
          </p:cNvSpPr>
          <p:nvPr>
            <p:ph type="title"/>
          </p:nvPr>
        </p:nvSpPr>
        <p:spPr/>
        <p:txBody>
          <a:bodyPr/>
          <a:lstStyle/>
          <a:p>
            <a:r>
              <a:rPr lang="en-US" smtClean="0"/>
              <a:t>Click to edit Master title style</a:t>
            </a:r>
            <a:endParaRPr lang="fr-FR" dirty="0"/>
          </a:p>
        </p:txBody>
      </p:sp>
      <p:sp>
        <p:nvSpPr>
          <p:cNvPr id="3" name="Espace réservé du texte vertical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6" name="Text Placeholder 6"/>
          <p:cNvSpPr>
            <a:spLocks noGrp="1"/>
          </p:cNvSpPr>
          <p:nvPr>
            <p:ph type="body" sz="quarter" idx="10"/>
          </p:nvPr>
        </p:nvSpPr>
        <p:spPr>
          <a:xfrm>
            <a:off x="899592" y="994794"/>
            <a:ext cx="6501600" cy="556632"/>
          </a:xfrm>
        </p:spPr>
        <p:txBody>
          <a:bodyPr>
            <a:normAutofit/>
          </a:bodyPr>
          <a:lstStyle>
            <a:lvl1pPr marL="0" indent="0">
              <a:buNone/>
              <a:defRPr sz="2200" b="1">
                <a:solidFill>
                  <a:srgbClr val="E62533"/>
                </a:solidFill>
              </a:defRPr>
            </a:lvl1pPr>
          </a:lstStyle>
          <a:p>
            <a:pPr lvl="0"/>
            <a:r>
              <a:rPr lang="en-US" smtClean="0"/>
              <a:t>Click to edit Master text styles</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Title and Vertical Text (no Sub)">
    <p:spTree>
      <p:nvGrpSpPr>
        <p:cNvPr id="1" name=""/>
        <p:cNvGrpSpPr/>
        <p:nvPr/>
      </p:nvGrpSpPr>
      <p:grpSpPr>
        <a:xfrm>
          <a:off x="0" y="0"/>
          <a:ext cx="0" cy="0"/>
          <a:chOff x="0" y="0"/>
          <a:chExt cx="0" cy="0"/>
        </a:xfrm>
      </p:grpSpPr>
      <p:sp>
        <p:nvSpPr>
          <p:cNvPr id="4" name="Espace réservé de la date 3"/>
          <p:cNvSpPr txBox="1">
            <a:spLocks/>
          </p:cNvSpPr>
          <p:nvPr/>
        </p:nvSpPr>
        <p:spPr>
          <a:xfrm rot="16200000">
            <a:off x="-3276600" y="3276600"/>
            <a:ext cx="6858000" cy="304800"/>
          </a:xfrm>
          <a:prstGeom prst="rect">
            <a:avLst/>
          </a:prstGeom>
        </p:spPr>
        <p:txBody>
          <a:bodyPr/>
          <a:lstStyle/>
          <a:p>
            <a:pPr algn="ctr"/>
            <a:endParaRPr lang="fr-FR" sz="700">
              <a:latin typeface="Arial Narrow" pitchFamily="34" charset="0"/>
            </a:endParaRPr>
          </a:p>
        </p:txBody>
      </p:sp>
      <p:sp>
        <p:nvSpPr>
          <p:cNvPr id="2" name="Titre 1"/>
          <p:cNvSpPr>
            <a:spLocks noGrp="1"/>
          </p:cNvSpPr>
          <p:nvPr>
            <p:ph type="title"/>
          </p:nvPr>
        </p:nvSpPr>
        <p:spPr/>
        <p:txBody>
          <a:bodyPr/>
          <a:lstStyle/>
          <a:p>
            <a:r>
              <a:rPr lang="en-US" smtClean="0"/>
              <a:t>Click to edit Master title style</a:t>
            </a:r>
            <a:endParaRPr lang="fr-FR" dirty="0"/>
          </a:p>
        </p:txBody>
      </p:sp>
      <p:sp>
        <p:nvSpPr>
          <p:cNvPr id="3" name="Espace réservé du texte vertical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wipe dir="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4" name="Rectangle 3"/>
          <p:cNvSpPr/>
          <p:nvPr/>
        </p:nvSpPr>
        <p:spPr>
          <a:xfrm>
            <a:off x="250825" y="231775"/>
            <a:ext cx="649288" cy="863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endParaRPr>
          </a:p>
        </p:txBody>
      </p:sp>
      <p:sp>
        <p:nvSpPr>
          <p:cNvPr id="5" name="Espace réservé de la date 3"/>
          <p:cNvSpPr txBox="1">
            <a:spLocks/>
          </p:cNvSpPr>
          <p:nvPr/>
        </p:nvSpPr>
        <p:spPr>
          <a:xfrm rot="16200000">
            <a:off x="-3276600" y="3276600"/>
            <a:ext cx="6858000" cy="304800"/>
          </a:xfrm>
          <a:prstGeom prst="rect">
            <a:avLst/>
          </a:prstGeom>
        </p:spPr>
        <p:txBody>
          <a:bodyPr/>
          <a:lstStyle/>
          <a:p>
            <a:pPr algn="ctr"/>
            <a:endParaRPr lang="fr-FR" sz="700">
              <a:latin typeface="Arial Narrow" pitchFamily="34" charset="0"/>
            </a:endParaRPr>
          </a:p>
        </p:txBody>
      </p:sp>
      <p:sp>
        <p:nvSpPr>
          <p:cNvPr id="2" name="Titre vertical 1"/>
          <p:cNvSpPr>
            <a:spLocks noGrp="1"/>
          </p:cNvSpPr>
          <p:nvPr>
            <p:ph type="title" orient="vert"/>
          </p:nvPr>
        </p:nvSpPr>
        <p:spPr>
          <a:xfrm>
            <a:off x="6629400" y="274640"/>
            <a:ext cx="2057400" cy="5890664"/>
          </a:xfrm>
        </p:spPr>
        <p:txBody>
          <a:bodyPr vert="eaVert"/>
          <a:lstStyle/>
          <a:p>
            <a:r>
              <a:rPr lang="en-US" smtClean="0"/>
              <a:t>Click to edit Master title style</a:t>
            </a:r>
            <a:endParaRPr lang="fr-FR" dirty="0"/>
          </a:p>
        </p:txBody>
      </p:sp>
      <p:sp>
        <p:nvSpPr>
          <p:cNvPr id="3" name="Espace réservé du texte vertical 2"/>
          <p:cNvSpPr>
            <a:spLocks noGrp="1"/>
          </p:cNvSpPr>
          <p:nvPr>
            <p:ph type="body" orient="vert" idx="1"/>
          </p:nvPr>
        </p:nvSpPr>
        <p:spPr>
          <a:xfrm>
            <a:off x="457200" y="274640"/>
            <a:ext cx="6019800" cy="589066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Tree>
  </p:cSld>
  <p:clrMapOvr>
    <a:masterClrMapping/>
  </p:clrMapOvr>
  <p:transition>
    <p:wipe dir="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cSld name="1_Title and Content">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obj">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wipe dir="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01613" y="107950"/>
            <a:ext cx="7586662" cy="8001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201613" y="1296988"/>
            <a:ext cx="4248150" cy="48625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02163" y="1296988"/>
            <a:ext cx="4249737" cy="48625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01613" y="1296988"/>
            <a:ext cx="4248150" cy="48625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02163" y="1296988"/>
            <a:ext cx="4249737" cy="48625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18" Type="http://schemas.openxmlformats.org/officeDocument/2006/relationships/slideLayout" Target="../slideLayouts/slideLayout30.xml"/><Relationship Id="rId3" Type="http://schemas.openxmlformats.org/officeDocument/2006/relationships/slideLayout" Target="../slideLayouts/slideLayout15.xml"/><Relationship Id="rId21" Type="http://schemas.openxmlformats.org/officeDocument/2006/relationships/slideLayout" Target="../slideLayouts/slideLayout33.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17" Type="http://schemas.openxmlformats.org/officeDocument/2006/relationships/slideLayout" Target="../slideLayouts/slideLayout29.xml"/><Relationship Id="rId25" Type="http://schemas.openxmlformats.org/officeDocument/2006/relationships/image" Target="../media/image7.png"/><Relationship Id="rId2" Type="http://schemas.openxmlformats.org/officeDocument/2006/relationships/slideLayout" Target="../slideLayouts/slideLayout14.xml"/><Relationship Id="rId16" Type="http://schemas.openxmlformats.org/officeDocument/2006/relationships/slideLayout" Target="../slideLayouts/slideLayout28.xml"/><Relationship Id="rId20" Type="http://schemas.openxmlformats.org/officeDocument/2006/relationships/slideLayout" Target="../slideLayouts/slideLayout32.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24" Type="http://schemas.openxmlformats.org/officeDocument/2006/relationships/image" Target="../media/image6.png"/><Relationship Id="rId5" Type="http://schemas.openxmlformats.org/officeDocument/2006/relationships/slideLayout" Target="../slideLayouts/slideLayout17.xml"/><Relationship Id="rId15" Type="http://schemas.openxmlformats.org/officeDocument/2006/relationships/slideLayout" Target="../slideLayouts/slideLayout27.xml"/><Relationship Id="rId23" Type="http://schemas.openxmlformats.org/officeDocument/2006/relationships/image" Target="../media/image5.png"/><Relationship Id="rId10" Type="http://schemas.openxmlformats.org/officeDocument/2006/relationships/slideLayout" Target="../slideLayouts/slideLayout22.xml"/><Relationship Id="rId19" Type="http://schemas.openxmlformats.org/officeDocument/2006/relationships/slideLayout" Target="../slideLayouts/slideLayout31.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 Id="rId22"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2" descr="12173-SolidWorks-bkg"/>
          <p:cNvPicPr>
            <a:picLocks noChangeAspect="1" noChangeArrowheads="1"/>
          </p:cNvPicPr>
          <p:nvPr/>
        </p:nvPicPr>
        <p:blipFill>
          <a:blip r:embed="rId14" cstate="print"/>
          <a:srcRect/>
          <a:stretch>
            <a:fillRect/>
          </a:stretch>
        </p:blipFill>
        <p:spPr bwMode="auto">
          <a:xfrm>
            <a:off x="3175" y="0"/>
            <a:ext cx="9140825" cy="6854825"/>
          </a:xfrm>
          <a:prstGeom prst="rect">
            <a:avLst/>
          </a:prstGeom>
          <a:noFill/>
          <a:ln w="9525">
            <a:noFill/>
            <a:miter lim="800000"/>
            <a:headEnd/>
            <a:tailEnd/>
          </a:ln>
        </p:spPr>
      </p:pic>
      <p:sp>
        <p:nvSpPr>
          <p:cNvPr id="1027" name="Text Box 3"/>
          <p:cNvSpPr txBox="1">
            <a:spLocks noChangeArrowheads="1"/>
          </p:cNvSpPr>
          <p:nvPr/>
        </p:nvSpPr>
        <p:spPr bwMode="auto">
          <a:xfrm>
            <a:off x="8540750" y="6397625"/>
            <a:ext cx="400050" cy="304800"/>
          </a:xfrm>
          <a:prstGeom prst="rect">
            <a:avLst/>
          </a:prstGeom>
          <a:noFill/>
          <a:ln w="9525">
            <a:noFill/>
            <a:miter lim="800000"/>
            <a:headEnd/>
            <a:tailEnd/>
          </a:ln>
        </p:spPr>
        <p:txBody>
          <a:bodyPr wrap="none">
            <a:spAutoFit/>
          </a:bodyPr>
          <a:lstStyle/>
          <a:p>
            <a:pPr algn="l">
              <a:buNone/>
            </a:pPr>
            <a:fld id="{B957F548-E91A-4547-A13E-3BB8D90DA3C0}" type="slidenum">
              <a:rPr lang="en-US" sz="1400" b="1" i="0">
                <a:solidFill>
                  <a:srgbClr val="FF9900"/>
                </a:solidFill>
                <a:latin typeface="Arial"/>
                <a:ea typeface="+mn-ea"/>
                <a:cs typeface="+mn-cs"/>
              </a:rPr>
              <a:pPr algn="l">
                <a:buNone/>
              </a:pPr>
              <a:t>‹#›</a:t>
            </a:fld>
            <a:endParaRPr lang="en-US" sz="1400" b="1">
              <a:solidFill>
                <a:srgbClr val="FF9900"/>
              </a:solidFill>
            </a:endParaRPr>
          </a:p>
        </p:txBody>
      </p:sp>
      <p:sp>
        <p:nvSpPr>
          <p:cNvPr id="1028" name="Rectangle 4"/>
          <p:cNvSpPr>
            <a:spLocks noGrp="1" noChangeArrowheads="1"/>
          </p:cNvSpPr>
          <p:nvPr>
            <p:ph type="title"/>
          </p:nvPr>
        </p:nvSpPr>
        <p:spPr bwMode="auto">
          <a:xfrm>
            <a:off x="201613" y="107950"/>
            <a:ext cx="7586662" cy="8001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9" name="Rectangle 5"/>
          <p:cNvSpPr>
            <a:spLocks noGrp="1" noChangeArrowheads="1"/>
          </p:cNvSpPr>
          <p:nvPr>
            <p:ph type="body" idx="1"/>
          </p:nvPr>
        </p:nvSpPr>
        <p:spPr bwMode="auto">
          <a:xfrm>
            <a:off x="201613" y="1296988"/>
            <a:ext cx="8650287" cy="48625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30" name="Text Box 6"/>
          <p:cNvSpPr txBox="1">
            <a:spLocks noChangeArrowheads="1"/>
          </p:cNvSpPr>
          <p:nvPr/>
        </p:nvSpPr>
        <p:spPr bwMode="auto">
          <a:xfrm>
            <a:off x="236538" y="6518275"/>
            <a:ext cx="2509837" cy="201613"/>
          </a:xfrm>
          <a:prstGeom prst="rect">
            <a:avLst/>
          </a:prstGeom>
          <a:noFill/>
          <a:ln w="9525" algn="ctr">
            <a:noFill/>
            <a:miter lim="800000"/>
            <a:headEnd/>
            <a:tailEnd/>
          </a:ln>
        </p:spPr>
        <p:txBody>
          <a:bodyPr anchor="b">
            <a:spAutoFit/>
          </a:bodyPr>
          <a:lstStyle/>
          <a:p>
            <a:pPr marL="342900" indent="-342900" algn="l">
              <a:lnSpc>
                <a:spcPct val="90000"/>
              </a:lnSpc>
              <a:buNone/>
            </a:pPr>
            <a:r>
              <a:rPr lang="ja-JP" sz="800" b="0" i="0">
                <a:solidFill>
                  <a:srgbClr val="CEC7C0"/>
                </a:solidFill>
                <a:latin typeface="Arial"/>
                <a:ea typeface="+mn-ea"/>
                <a:cs typeface="Arial"/>
              </a:rPr>
              <a:t>© 2006 SolidWorks Corp. Confidential.</a:t>
            </a:r>
          </a:p>
        </p:txBody>
      </p:sp>
      <p:pic>
        <p:nvPicPr>
          <p:cNvPr id="1031" name="Picture 7" descr="swlogcol"/>
          <p:cNvPicPr>
            <a:picLocks noChangeAspect="1" noChangeArrowheads="1"/>
          </p:cNvPicPr>
          <p:nvPr/>
        </p:nvPicPr>
        <p:blipFill>
          <a:blip r:embed="rId15" cstate="print"/>
          <a:srcRect/>
          <a:stretch>
            <a:fillRect/>
          </a:stretch>
        </p:blipFill>
        <p:spPr bwMode="auto">
          <a:xfrm>
            <a:off x="7983538" y="306388"/>
            <a:ext cx="1023937" cy="5588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852" r:id="rId1"/>
    <p:sldLayoutId id="2147483831" r:id="rId2"/>
    <p:sldLayoutId id="2147483832" r:id="rId3"/>
    <p:sldLayoutId id="2147483833" r:id="rId4"/>
    <p:sldLayoutId id="2147483834" r:id="rId5"/>
    <p:sldLayoutId id="2147483835" r:id="rId6"/>
    <p:sldLayoutId id="2147483836" r:id="rId7"/>
    <p:sldLayoutId id="2147483837" r:id="rId8"/>
    <p:sldLayoutId id="2147483838" r:id="rId9"/>
    <p:sldLayoutId id="2147483839" r:id="rId10"/>
    <p:sldLayoutId id="2147483840" r:id="rId11"/>
    <p:sldLayoutId id="2147483841" r:id="rId12"/>
  </p:sldLayoutIdLst>
  <p:transition>
    <p:wipe dir="r"/>
  </p:transition>
  <p:timing>
    <p:tnLst>
      <p:par>
        <p:cTn id="1" dur="indefinite" restart="never" nodeType="tmRoot"/>
      </p:par>
    </p:tnLst>
  </p:timing>
  <p:txStyles>
    <p:titleStyle>
      <a:lvl1pPr algn="l" rtl="0" eaLnBrk="0" fontAlgn="base" hangingPunct="0">
        <a:lnSpc>
          <a:spcPct val="95000"/>
        </a:lnSpc>
        <a:spcBef>
          <a:spcPct val="0"/>
        </a:spcBef>
        <a:spcAft>
          <a:spcPct val="0"/>
        </a:spcAft>
        <a:defRPr sz="2800">
          <a:solidFill>
            <a:schemeClr val="tx1"/>
          </a:solidFill>
          <a:latin typeface="+mj-lt"/>
          <a:ea typeface="+mj-ea"/>
          <a:cs typeface="+mj-cs"/>
        </a:defRPr>
      </a:lvl1pPr>
      <a:lvl2pPr algn="l" rtl="0" eaLnBrk="0" fontAlgn="base" hangingPunct="0">
        <a:lnSpc>
          <a:spcPct val="95000"/>
        </a:lnSpc>
        <a:spcBef>
          <a:spcPct val="0"/>
        </a:spcBef>
        <a:spcAft>
          <a:spcPct val="0"/>
        </a:spcAft>
        <a:defRPr sz="2800">
          <a:solidFill>
            <a:schemeClr val="tx1"/>
          </a:solidFill>
          <a:latin typeface="Arial" charset="0"/>
        </a:defRPr>
      </a:lvl2pPr>
      <a:lvl3pPr algn="l" rtl="0" eaLnBrk="0" fontAlgn="base" hangingPunct="0">
        <a:lnSpc>
          <a:spcPct val="95000"/>
        </a:lnSpc>
        <a:spcBef>
          <a:spcPct val="0"/>
        </a:spcBef>
        <a:spcAft>
          <a:spcPct val="0"/>
        </a:spcAft>
        <a:defRPr sz="2800">
          <a:solidFill>
            <a:schemeClr val="tx1"/>
          </a:solidFill>
          <a:latin typeface="Arial" charset="0"/>
        </a:defRPr>
      </a:lvl3pPr>
      <a:lvl4pPr algn="l" rtl="0" eaLnBrk="0" fontAlgn="base" hangingPunct="0">
        <a:lnSpc>
          <a:spcPct val="95000"/>
        </a:lnSpc>
        <a:spcBef>
          <a:spcPct val="0"/>
        </a:spcBef>
        <a:spcAft>
          <a:spcPct val="0"/>
        </a:spcAft>
        <a:defRPr sz="2800">
          <a:solidFill>
            <a:schemeClr val="tx1"/>
          </a:solidFill>
          <a:latin typeface="Arial" charset="0"/>
        </a:defRPr>
      </a:lvl4pPr>
      <a:lvl5pPr algn="l" rtl="0" eaLnBrk="0" fontAlgn="base" hangingPunct="0">
        <a:lnSpc>
          <a:spcPct val="95000"/>
        </a:lnSpc>
        <a:spcBef>
          <a:spcPct val="0"/>
        </a:spcBef>
        <a:spcAft>
          <a:spcPct val="0"/>
        </a:spcAft>
        <a:defRPr sz="2800">
          <a:solidFill>
            <a:schemeClr val="tx1"/>
          </a:solidFill>
          <a:latin typeface="Arial" charset="0"/>
        </a:defRPr>
      </a:lvl5pPr>
      <a:lvl6pPr marL="457200" algn="l" rtl="0" fontAlgn="base">
        <a:lnSpc>
          <a:spcPct val="95000"/>
        </a:lnSpc>
        <a:spcBef>
          <a:spcPct val="0"/>
        </a:spcBef>
        <a:spcAft>
          <a:spcPct val="0"/>
        </a:spcAft>
        <a:defRPr sz="2800">
          <a:solidFill>
            <a:schemeClr val="tx1"/>
          </a:solidFill>
          <a:latin typeface="Arial" charset="0"/>
        </a:defRPr>
      </a:lvl6pPr>
      <a:lvl7pPr marL="914400" algn="l" rtl="0" fontAlgn="base">
        <a:lnSpc>
          <a:spcPct val="95000"/>
        </a:lnSpc>
        <a:spcBef>
          <a:spcPct val="0"/>
        </a:spcBef>
        <a:spcAft>
          <a:spcPct val="0"/>
        </a:spcAft>
        <a:defRPr sz="2800">
          <a:solidFill>
            <a:schemeClr val="tx1"/>
          </a:solidFill>
          <a:latin typeface="Arial" charset="0"/>
        </a:defRPr>
      </a:lvl7pPr>
      <a:lvl8pPr marL="1371600" algn="l" rtl="0" fontAlgn="base">
        <a:lnSpc>
          <a:spcPct val="95000"/>
        </a:lnSpc>
        <a:spcBef>
          <a:spcPct val="0"/>
        </a:spcBef>
        <a:spcAft>
          <a:spcPct val="0"/>
        </a:spcAft>
        <a:defRPr sz="2800">
          <a:solidFill>
            <a:schemeClr val="tx1"/>
          </a:solidFill>
          <a:latin typeface="Arial" charset="0"/>
        </a:defRPr>
      </a:lvl8pPr>
      <a:lvl9pPr marL="1828800" algn="l" rtl="0" fontAlgn="base">
        <a:lnSpc>
          <a:spcPct val="95000"/>
        </a:lnSpc>
        <a:spcBef>
          <a:spcPct val="0"/>
        </a:spcBef>
        <a:spcAft>
          <a:spcPct val="0"/>
        </a:spcAft>
        <a:defRPr sz="2800">
          <a:solidFill>
            <a:schemeClr val="tx1"/>
          </a:solidFill>
          <a:latin typeface="Arial" charset="0"/>
        </a:defRPr>
      </a:lvl9pPr>
    </p:titleStyle>
    <p:bodyStyle>
      <a:lvl1pPr marL="234950" indent="-234950" algn="l" rtl="0" eaLnBrk="0" fontAlgn="base" hangingPunct="0">
        <a:lnSpc>
          <a:spcPct val="95000"/>
        </a:lnSpc>
        <a:spcBef>
          <a:spcPct val="50000"/>
        </a:spcBef>
        <a:spcAft>
          <a:spcPct val="0"/>
        </a:spcAft>
        <a:buClr>
          <a:schemeClr val="accent1"/>
        </a:buClr>
        <a:buFont typeface="Wingdings" pitchFamily="2" charset="2"/>
        <a:buChar char="§"/>
        <a:defRPr sz="2400">
          <a:solidFill>
            <a:schemeClr val="tx1"/>
          </a:solidFill>
          <a:latin typeface="+mn-lt"/>
          <a:ea typeface="+mn-ea"/>
          <a:cs typeface="+mn-cs"/>
        </a:defRPr>
      </a:lvl1pPr>
      <a:lvl2pPr marL="635000" indent="-285750" algn="l" rtl="0" eaLnBrk="0" fontAlgn="base" hangingPunct="0">
        <a:lnSpc>
          <a:spcPct val="90000"/>
        </a:lnSpc>
        <a:spcBef>
          <a:spcPct val="25000"/>
        </a:spcBef>
        <a:spcAft>
          <a:spcPct val="0"/>
        </a:spcAft>
        <a:buClr>
          <a:schemeClr val="accent1"/>
        </a:buClr>
        <a:buFont typeface="Arial" charset="0"/>
        <a:buChar char="–"/>
        <a:defRPr sz="2000">
          <a:solidFill>
            <a:schemeClr val="tx1"/>
          </a:solidFill>
          <a:latin typeface="+mn-lt"/>
        </a:defRPr>
      </a:lvl2pPr>
      <a:lvl3pPr marL="977900" indent="-228600" algn="l" rtl="0" eaLnBrk="0" fontAlgn="base" hangingPunct="0">
        <a:lnSpc>
          <a:spcPct val="90000"/>
        </a:lnSpc>
        <a:spcBef>
          <a:spcPct val="25000"/>
        </a:spcBef>
        <a:spcAft>
          <a:spcPct val="0"/>
        </a:spcAft>
        <a:buClr>
          <a:schemeClr val="accent1"/>
        </a:buClr>
        <a:buFont typeface="Wingdings" pitchFamily="2" charset="2"/>
        <a:buChar char="§"/>
        <a:defRPr>
          <a:solidFill>
            <a:schemeClr val="tx1"/>
          </a:solidFill>
          <a:latin typeface="+mn-lt"/>
        </a:defRPr>
      </a:lvl3pPr>
      <a:lvl4pPr marL="1320800" indent="-228600" algn="l" rtl="0" eaLnBrk="0" fontAlgn="base" hangingPunct="0">
        <a:lnSpc>
          <a:spcPct val="90000"/>
        </a:lnSpc>
        <a:spcBef>
          <a:spcPct val="25000"/>
        </a:spcBef>
        <a:spcAft>
          <a:spcPct val="0"/>
        </a:spcAft>
        <a:buClr>
          <a:schemeClr val="accent1"/>
        </a:buClr>
        <a:buFont typeface="Arial" charset="0"/>
        <a:buChar char="–"/>
        <a:defRPr>
          <a:solidFill>
            <a:schemeClr val="tx1"/>
          </a:solidFill>
          <a:latin typeface="+mn-lt"/>
        </a:defRPr>
      </a:lvl4pPr>
      <a:lvl5pPr marL="1663700" indent="-228600" algn="l" rtl="0" eaLnBrk="0" fontAlgn="base" hangingPunct="0">
        <a:lnSpc>
          <a:spcPct val="90000"/>
        </a:lnSpc>
        <a:spcBef>
          <a:spcPct val="25000"/>
        </a:spcBef>
        <a:spcAft>
          <a:spcPct val="0"/>
        </a:spcAft>
        <a:buClr>
          <a:schemeClr val="accent1"/>
        </a:buClr>
        <a:buFont typeface="Wingdings" pitchFamily="2" charset="2"/>
        <a:buChar char="§"/>
        <a:defRPr>
          <a:solidFill>
            <a:schemeClr val="tx1"/>
          </a:solidFill>
          <a:latin typeface="+mn-lt"/>
        </a:defRPr>
      </a:lvl5pPr>
      <a:lvl6pPr marL="2120900" indent="-228600" algn="l" rtl="0" fontAlgn="base">
        <a:lnSpc>
          <a:spcPct val="90000"/>
        </a:lnSpc>
        <a:spcBef>
          <a:spcPct val="25000"/>
        </a:spcBef>
        <a:spcAft>
          <a:spcPct val="0"/>
        </a:spcAft>
        <a:buClr>
          <a:schemeClr val="accent1"/>
        </a:buClr>
        <a:buFont typeface="Wingdings" pitchFamily="2" charset="2"/>
        <a:buChar char="§"/>
        <a:defRPr>
          <a:solidFill>
            <a:schemeClr val="tx1"/>
          </a:solidFill>
          <a:latin typeface="+mn-lt"/>
        </a:defRPr>
      </a:lvl6pPr>
      <a:lvl7pPr marL="2578100" indent="-228600" algn="l" rtl="0" fontAlgn="base">
        <a:lnSpc>
          <a:spcPct val="90000"/>
        </a:lnSpc>
        <a:spcBef>
          <a:spcPct val="25000"/>
        </a:spcBef>
        <a:spcAft>
          <a:spcPct val="0"/>
        </a:spcAft>
        <a:buClr>
          <a:schemeClr val="accent1"/>
        </a:buClr>
        <a:buFont typeface="Wingdings" pitchFamily="2" charset="2"/>
        <a:buChar char="§"/>
        <a:defRPr>
          <a:solidFill>
            <a:schemeClr val="tx1"/>
          </a:solidFill>
          <a:latin typeface="+mn-lt"/>
        </a:defRPr>
      </a:lvl7pPr>
      <a:lvl8pPr marL="3035300" indent="-228600" algn="l" rtl="0" fontAlgn="base">
        <a:lnSpc>
          <a:spcPct val="90000"/>
        </a:lnSpc>
        <a:spcBef>
          <a:spcPct val="25000"/>
        </a:spcBef>
        <a:spcAft>
          <a:spcPct val="0"/>
        </a:spcAft>
        <a:buClr>
          <a:schemeClr val="accent1"/>
        </a:buClr>
        <a:buFont typeface="Wingdings" pitchFamily="2" charset="2"/>
        <a:buChar char="§"/>
        <a:defRPr>
          <a:solidFill>
            <a:schemeClr val="tx1"/>
          </a:solidFill>
          <a:latin typeface="+mn-lt"/>
        </a:defRPr>
      </a:lvl8pPr>
      <a:lvl9pPr marL="3492500" indent="-228600" algn="l" rtl="0" fontAlgn="base">
        <a:lnSpc>
          <a:spcPct val="90000"/>
        </a:lnSpc>
        <a:spcBef>
          <a:spcPct val="25000"/>
        </a:spcBef>
        <a:spcAft>
          <a:spcPct val="0"/>
        </a:spcAft>
        <a:buClr>
          <a:schemeClr val="accent1"/>
        </a:buClr>
        <a:buFont typeface="Wingdings" pitchFamily="2" charset="2"/>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050" name="Espace réservé du titre 1"/>
          <p:cNvSpPr>
            <a:spLocks noGrp="1"/>
          </p:cNvSpPr>
          <p:nvPr>
            <p:ph type="title"/>
          </p:nvPr>
        </p:nvSpPr>
        <p:spPr bwMode="auto">
          <a:xfrm>
            <a:off x="900113" y="401638"/>
            <a:ext cx="6500812" cy="5492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Main Title</a:t>
            </a:r>
          </a:p>
        </p:txBody>
      </p:sp>
      <p:sp>
        <p:nvSpPr>
          <p:cNvPr id="2051" name="Espace réservé du texte 2"/>
          <p:cNvSpPr>
            <a:spLocks noGrp="1"/>
          </p:cNvSpPr>
          <p:nvPr>
            <p:ph type="body" idx="1"/>
          </p:nvPr>
        </p:nvSpPr>
        <p:spPr bwMode="auto">
          <a:xfrm>
            <a:off x="900113" y="1797050"/>
            <a:ext cx="7891462" cy="4368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dirty="0" smtClean="0"/>
              <a:t>Click to edit Master text styles</a:t>
            </a:r>
          </a:p>
          <a:p>
            <a:pPr lvl="1"/>
            <a:r>
              <a:rPr lang="en-GB" dirty="0" smtClean="0"/>
              <a:t>Second level</a:t>
            </a:r>
            <a:endParaRPr lang="en-US" dirty="0" smtClean="0"/>
          </a:p>
          <a:p>
            <a:pPr lvl="2"/>
            <a:r>
              <a:rPr lang="en-US" dirty="0" smtClean="0"/>
              <a:t>Third level</a:t>
            </a:r>
          </a:p>
          <a:p>
            <a:pPr lvl="3"/>
            <a:r>
              <a:rPr lang="en-US" dirty="0" smtClean="0"/>
              <a:t>Forth level</a:t>
            </a:r>
          </a:p>
          <a:p>
            <a:pPr lvl="4"/>
            <a:r>
              <a:rPr lang="en-US" dirty="0" smtClean="0"/>
              <a:t>Fifth level</a:t>
            </a:r>
          </a:p>
        </p:txBody>
      </p:sp>
      <p:sp>
        <p:nvSpPr>
          <p:cNvPr id="9" name="Espace réservé du numéro de diapositive 5"/>
          <p:cNvSpPr txBox="1">
            <a:spLocks/>
          </p:cNvSpPr>
          <p:nvPr/>
        </p:nvSpPr>
        <p:spPr>
          <a:xfrm>
            <a:off x="4191000" y="6492875"/>
            <a:ext cx="693738" cy="365125"/>
          </a:xfrm>
          <a:prstGeom prst="rect">
            <a:avLst/>
          </a:prstGeom>
        </p:spPr>
        <p:txBody>
          <a:bodyPr/>
          <a:lstStyle/>
          <a:p>
            <a:pPr algn="ctr">
              <a:buNone/>
            </a:pPr>
            <a:fld id="{4700B582-A5FA-4871-8218-0A17FDD22AA7}" type="slidenum">
              <a:rPr lang="es-ES" altLang="ja-JP" sz="1000" b="0" i="0">
                <a:solidFill>
                  <a:srgbClr val="A6A6A6"/>
                </a:solidFill>
                <a:latin typeface="Arial"/>
                <a:ea typeface="+mn-ea"/>
                <a:cs typeface="Arial"/>
              </a:rPr>
              <a:pPr algn="ctr">
                <a:buNone/>
              </a:pPr>
              <a:t>‹#›</a:t>
            </a:fld>
            <a:endParaRPr lang="fr-FR" sz="1000">
              <a:solidFill>
                <a:srgbClr val="A6A6A6"/>
              </a:solidFill>
              <a:cs typeface="Arial" charset="0"/>
            </a:endParaRPr>
          </a:p>
        </p:txBody>
      </p:sp>
      <p:pic>
        <p:nvPicPr>
          <p:cNvPr id="2053" name="Picture 10" descr="Emblem_3DS_RGBcolor.png"/>
          <p:cNvPicPr>
            <a:picLocks noChangeAspect="1"/>
          </p:cNvPicPr>
          <p:nvPr/>
        </p:nvPicPr>
        <p:blipFill>
          <a:blip r:embed="rId23" cstate="print"/>
          <a:srcRect/>
          <a:stretch>
            <a:fillRect/>
          </a:stretch>
        </p:blipFill>
        <p:spPr bwMode="auto">
          <a:xfrm>
            <a:off x="107950" y="6242050"/>
            <a:ext cx="536575" cy="500063"/>
          </a:xfrm>
          <a:prstGeom prst="rect">
            <a:avLst/>
          </a:prstGeom>
          <a:noFill/>
          <a:ln w="9525">
            <a:noFill/>
            <a:miter lim="800000"/>
            <a:headEnd/>
            <a:tailEnd/>
          </a:ln>
        </p:spPr>
      </p:pic>
      <p:pic>
        <p:nvPicPr>
          <p:cNvPr id="2054" name="Picture 8" descr="Bouton_charte_clic.png"/>
          <p:cNvPicPr>
            <a:picLocks noChangeAspect="1"/>
          </p:cNvPicPr>
          <p:nvPr/>
        </p:nvPicPr>
        <p:blipFill>
          <a:blip r:embed="rId24" cstate="print"/>
          <a:srcRect/>
          <a:stretch>
            <a:fillRect/>
          </a:stretch>
        </p:blipFill>
        <p:spPr bwMode="auto">
          <a:xfrm>
            <a:off x="395288" y="427038"/>
            <a:ext cx="461962" cy="600075"/>
          </a:xfrm>
          <a:prstGeom prst="rect">
            <a:avLst/>
          </a:prstGeom>
          <a:noFill/>
          <a:ln w="9525">
            <a:noFill/>
            <a:miter lim="800000"/>
            <a:headEnd/>
            <a:tailEnd/>
          </a:ln>
        </p:spPr>
      </p:pic>
      <p:sp>
        <p:nvSpPr>
          <p:cNvPr id="13" name="TextBox 12"/>
          <p:cNvSpPr txBox="1"/>
          <p:nvPr/>
        </p:nvSpPr>
        <p:spPr>
          <a:xfrm rot="16200000">
            <a:off x="-3279775" y="3332163"/>
            <a:ext cx="6861175" cy="200025"/>
          </a:xfrm>
          <a:prstGeom prst="rect">
            <a:avLst/>
          </a:prstGeom>
          <a:noFill/>
        </p:spPr>
        <p:txBody>
          <a:bodyPr>
            <a:spAutoFit/>
          </a:bodyPr>
          <a:lstStyle/>
          <a:p>
            <a:pPr algn="ctr">
              <a:buNone/>
            </a:pPr>
            <a:r>
              <a:rPr lang="el-GR" sz="700" b="0" i="0" baseline="0" dirty="0">
                <a:solidFill>
                  <a:srgbClr val="A6A6A6"/>
                </a:solidFill>
                <a:latin typeface="Arial Narrow"/>
                <a:ea typeface="MS Gothic" pitchFamily="49" charset="-128"/>
                <a:cs typeface="Arial"/>
              </a:rPr>
              <a:t>Ι</a:t>
            </a:r>
            <a:r>
              <a:rPr lang="fr-FR" sz="700" b="0" i="0" baseline="0" dirty="0">
                <a:solidFill>
                  <a:srgbClr val="A6A6A6"/>
                </a:solidFill>
                <a:latin typeface="Arial Narrow"/>
                <a:ea typeface="MS Gothic" pitchFamily="49" charset="-128"/>
                <a:cs typeface="Arial"/>
              </a:rPr>
              <a:t> © Dassault Systèmes </a:t>
            </a:r>
            <a:r>
              <a:rPr lang="el-GR" sz="700" b="0" i="0" baseline="0" dirty="0">
                <a:solidFill>
                  <a:srgbClr val="A6A6A6"/>
                </a:solidFill>
                <a:latin typeface="Arial Narrow"/>
                <a:ea typeface="MS Gothic" pitchFamily="49" charset="-128"/>
                <a:cs typeface="Arial"/>
              </a:rPr>
              <a:t>Ι</a:t>
            </a:r>
            <a:r>
              <a:rPr lang="fr-FR" sz="700" b="0" i="0" baseline="0" dirty="0">
                <a:solidFill>
                  <a:srgbClr val="A6A6A6"/>
                </a:solidFill>
                <a:latin typeface="Arial Narrow"/>
                <a:ea typeface="MS Gothic" pitchFamily="49" charset="-128"/>
                <a:cs typeface="Arial"/>
              </a:rPr>
              <a:t> </a:t>
            </a:r>
            <a:r>
              <a:rPr lang="en-US" sz="700" b="0" i="0" baseline="0" dirty="0">
                <a:solidFill>
                  <a:srgbClr val="A6A6A6"/>
                </a:solidFill>
                <a:latin typeface="Arial Narrow"/>
                <a:ea typeface="MS Gothic" pitchFamily="49" charset="-128"/>
                <a:cs typeface="Arial"/>
              </a:rPr>
              <a:t>Confidential</a:t>
            </a:r>
            <a:r>
              <a:rPr lang="fr-FR" sz="700" b="0" i="0" baseline="0" dirty="0">
                <a:solidFill>
                  <a:srgbClr val="A6A6A6"/>
                </a:solidFill>
                <a:latin typeface="Arial Narrow"/>
                <a:ea typeface="MS Gothic" pitchFamily="49" charset="-128"/>
                <a:cs typeface="Arial"/>
              </a:rPr>
              <a:t> Information </a:t>
            </a:r>
            <a:r>
              <a:rPr lang="el-GR" sz="700" b="0" i="0" baseline="0" dirty="0">
                <a:solidFill>
                  <a:srgbClr val="A6A6A6"/>
                </a:solidFill>
                <a:latin typeface="Arial Narrow"/>
                <a:ea typeface="MS Gothic" pitchFamily="49" charset="-128"/>
                <a:cs typeface="Arial"/>
              </a:rPr>
              <a:t>Ι</a:t>
            </a:r>
            <a:endParaRPr lang="fr-FR" sz="700" baseline="0" dirty="0">
              <a:solidFill>
                <a:srgbClr val="A6A6A6"/>
              </a:solidFill>
              <a:latin typeface="Arial Narrow" pitchFamily="34" charset="0"/>
              <a:ea typeface="MS Gothic" pitchFamily="49" charset="-128"/>
            </a:endParaRPr>
          </a:p>
        </p:txBody>
      </p:sp>
      <p:sp>
        <p:nvSpPr>
          <p:cNvPr id="11" name="Rectangle 10"/>
          <p:cNvSpPr/>
          <p:nvPr/>
        </p:nvSpPr>
        <p:spPr>
          <a:xfrm>
            <a:off x="6307392" y="6309320"/>
            <a:ext cx="2843808" cy="563079"/>
          </a:xfrm>
          <a:prstGeom prst="rect">
            <a:avLst/>
          </a:prstGeom>
          <a:gradFill flip="none" rotWithShape="1">
            <a:gsLst>
              <a:gs pos="51000">
                <a:srgbClr val="DA291C"/>
              </a:gs>
              <a:gs pos="100000">
                <a:schemeClr val="accent1">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fr-FR">
              <a:solidFill>
                <a:srgbClr val="FFFFFF"/>
              </a:solidFill>
            </a:endParaRPr>
          </a:p>
        </p:txBody>
      </p:sp>
      <p:pic>
        <p:nvPicPr>
          <p:cNvPr id="2059" name="Picture 14"/>
          <p:cNvPicPr>
            <a:picLocks noChangeAspect="1"/>
          </p:cNvPicPr>
          <p:nvPr/>
        </p:nvPicPr>
        <p:blipFill>
          <a:blip r:embed="rId25" cstate="print"/>
          <a:srcRect/>
          <a:stretch>
            <a:fillRect/>
          </a:stretch>
        </p:blipFill>
        <p:spPr bwMode="auto">
          <a:xfrm>
            <a:off x="7486650" y="6323013"/>
            <a:ext cx="1671638" cy="53022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853" r:id="rId1"/>
    <p:sldLayoutId id="2147483842" r:id="rId2"/>
    <p:sldLayoutId id="2147483843" r:id="rId3"/>
    <p:sldLayoutId id="2147483844" r:id="rId4"/>
    <p:sldLayoutId id="2147483845" r:id="rId5"/>
    <p:sldLayoutId id="2147483854" r:id="rId6"/>
    <p:sldLayoutId id="2147483846" r:id="rId7"/>
    <p:sldLayoutId id="2147483847" r:id="rId8"/>
    <p:sldLayoutId id="2147483848" r:id="rId9"/>
    <p:sldLayoutId id="2147483849" r:id="rId10"/>
    <p:sldLayoutId id="2147483855" r:id="rId11"/>
    <p:sldLayoutId id="2147483856" r:id="rId12"/>
    <p:sldLayoutId id="2147483857" r:id="rId13"/>
    <p:sldLayoutId id="2147483858" r:id="rId14"/>
    <p:sldLayoutId id="2147483859" r:id="rId15"/>
    <p:sldLayoutId id="2147483860" r:id="rId16"/>
    <p:sldLayoutId id="2147483861" r:id="rId17"/>
    <p:sldLayoutId id="2147483862" r:id="rId18"/>
    <p:sldLayoutId id="2147483863" r:id="rId19"/>
    <p:sldLayoutId id="2147483850" r:id="rId20"/>
    <p:sldLayoutId id="2147483851" r:id="rId21"/>
  </p:sldLayoutIdLst>
  <p:transition>
    <p:wipe dir="r"/>
  </p:transition>
  <p:timing>
    <p:tnLst>
      <p:par>
        <p:cTn id="1" dur="indefinite" restart="never" nodeType="tmRoot"/>
      </p:par>
    </p:tnLst>
  </p:timing>
  <p:txStyles>
    <p:titleStyle>
      <a:lvl1pPr algn="l" rtl="0" eaLnBrk="0" fontAlgn="base" hangingPunct="0">
        <a:spcBef>
          <a:spcPct val="0"/>
        </a:spcBef>
        <a:spcAft>
          <a:spcPct val="0"/>
        </a:spcAft>
        <a:defRPr sz="3000" b="1" kern="1200">
          <a:solidFill>
            <a:schemeClr val="tx1"/>
          </a:solidFill>
          <a:latin typeface="Arial Narrow" pitchFamily="34" charset="0"/>
          <a:ea typeface="+mj-ea"/>
          <a:cs typeface="+mj-cs"/>
        </a:defRPr>
      </a:lvl1pPr>
      <a:lvl2pPr algn="l" rtl="0" eaLnBrk="0" fontAlgn="base" hangingPunct="0">
        <a:spcBef>
          <a:spcPct val="0"/>
        </a:spcBef>
        <a:spcAft>
          <a:spcPct val="0"/>
        </a:spcAft>
        <a:defRPr sz="3000" b="1">
          <a:solidFill>
            <a:schemeClr val="tx1"/>
          </a:solidFill>
          <a:latin typeface="Arial Narrow" pitchFamily="34" charset="0"/>
        </a:defRPr>
      </a:lvl2pPr>
      <a:lvl3pPr algn="l" rtl="0" eaLnBrk="0" fontAlgn="base" hangingPunct="0">
        <a:spcBef>
          <a:spcPct val="0"/>
        </a:spcBef>
        <a:spcAft>
          <a:spcPct val="0"/>
        </a:spcAft>
        <a:defRPr sz="3000" b="1">
          <a:solidFill>
            <a:schemeClr val="tx1"/>
          </a:solidFill>
          <a:latin typeface="Arial Narrow" pitchFamily="34" charset="0"/>
        </a:defRPr>
      </a:lvl3pPr>
      <a:lvl4pPr algn="l" rtl="0" eaLnBrk="0" fontAlgn="base" hangingPunct="0">
        <a:spcBef>
          <a:spcPct val="0"/>
        </a:spcBef>
        <a:spcAft>
          <a:spcPct val="0"/>
        </a:spcAft>
        <a:defRPr sz="3000" b="1">
          <a:solidFill>
            <a:schemeClr val="tx1"/>
          </a:solidFill>
          <a:latin typeface="Arial Narrow" pitchFamily="34" charset="0"/>
        </a:defRPr>
      </a:lvl4pPr>
      <a:lvl5pPr algn="l" rtl="0" eaLnBrk="0" fontAlgn="base" hangingPunct="0">
        <a:spcBef>
          <a:spcPct val="0"/>
        </a:spcBef>
        <a:spcAft>
          <a:spcPct val="0"/>
        </a:spcAft>
        <a:defRPr sz="3000" b="1">
          <a:solidFill>
            <a:schemeClr val="tx1"/>
          </a:solidFill>
          <a:latin typeface="Arial Narrow" pitchFamily="34" charset="0"/>
        </a:defRPr>
      </a:lvl5pPr>
      <a:lvl6pPr marL="457200" algn="l" rtl="0" fontAlgn="base">
        <a:spcBef>
          <a:spcPct val="0"/>
        </a:spcBef>
        <a:spcAft>
          <a:spcPct val="0"/>
        </a:spcAft>
        <a:defRPr sz="3000" b="1">
          <a:solidFill>
            <a:schemeClr val="tx1"/>
          </a:solidFill>
          <a:latin typeface="Arial Narrow" pitchFamily="34" charset="0"/>
        </a:defRPr>
      </a:lvl6pPr>
      <a:lvl7pPr marL="914400" algn="l" rtl="0" fontAlgn="base">
        <a:spcBef>
          <a:spcPct val="0"/>
        </a:spcBef>
        <a:spcAft>
          <a:spcPct val="0"/>
        </a:spcAft>
        <a:defRPr sz="3000" b="1">
          <a:solidFill>
            <a:schemeClr val="tx1"/>
          </a:solidFill>
          <a:latin typeface="Arial Narrow" pitchFamily="34" charset="0"/>
        </a:defRPr>
      </a:lvl7pPr>
      <a:lvl8pPr marL="1371600" algn="l" rtl="0" fontAlgn="base">
        <a:spcBef>
          <a:spcPct val="0"/>
        </a:spcBef>
        <a:spcAft>
          <a:spcPct val="0"/>
        </a:spcAft>
        <a:defRPr sz="3000" b="1">
          <a:solidFill>
            <a:schemeClr val="tx1"/>
          </a:solidFill>
          <a:latin typeface="Arial Narrow" pitchFamily="34" charset="0"/>
        </a:defRPr>
      </a:lvl8pPr>
      <a:lvl9pPr marL="1828800" algn="l" rtl="0" fontAlgn="base">
        <a:spcBef>
          <a:spcPct val="0"/>
        </a:spcBef>
        <a:spcAft>
          <a:spcPct val="0"/>
        </a:spcAft>
        <a:defRPr sz="3000" b="1">
          <a:solidFill>
            <a:schemeClr val="tx1"/>
          </a:solidFill>
          <a:latin typeface="Arial Narrow" pitchFamily="34" charset="0"/>
        </a:defRPr>
      </a:lvl9pPr>
    </p:titleStyle>
    <p:bodyStyle>
      <a:lvl1pPr marL="342900" indent="-342900" algn="l" rtl="0" eaLnBrk="0" fontAlgn="base" hangingPunct="0">
        <a:spcBef>
          <a:spcPct val="20000"/>
        </a:spcBef>
        <a:spcAft>
          <a:spcPct val="0"/>
        </a:spcAft>
        <a:buFont typeface="Wingdings" pitchFamily="2" charset="2"/>
        <a:buChar char="§"/>
        <a:defRPr sz="2400" kern="1200">
          <a:solidFill>
            <a:schemeClr val="tx1"/>
          </a:solidFill>
          <a:latin typeface="Arial Narrow" pitchFamily="34" charset="0"/>
          <a:ea typeface="+mn-ea"/>
          <a:cs typeface="+mn-cs"/>
        </a:defRPr>
      </a:lvl1pPr>
      <a:lvl2pPr marL="742950" indent="-285750" algn="l" rtl="0" eaLnBrk="0" fontAlgn="base" hangingPunct="0">
        <a:spcBef>
          <a:spcPct val="20000"/>
        </a:spcBef>
        <a:spcAft>
          <a:spcPct val="0"/>
        </a:spcAft>
        <a:buFont typeface="Wingdings" pitchFamily="2" charset="2"/>
        <a:buChar char="§"/>
        <a:defRPr sz="2400" kern="1200">
          <a:solidFill>
            <a:schemeClr val="tx1"/>
          </a:solidFill>
          <a:latin typeface="Arial Narrow" pitchFamily="34" charset="0"/>
          <a:ea typeface="+mn-ea"/>
          <a:cs typeface="+mn-cs"/>
        </a:defRPr>
      </a:lvl2pPr>
      <a:lvl3pPr marL="1143000" indent="-228600" algn="l" rtl="0" eaLnBrk="0" fontAlgn="base" hangingPunct="0">
        <a:spcBef>
          <a:spcPct val="20000"/>
        </a:spcBef>
        <a:spcAft>
          <a:spcPct val="0"/>
        </a:spcAft>
        <a:buFont typeface="Courier New" pitchFamily="49" charset="0"/>
        <a:buChar char="o"/>
        <a:defRPr sz="2000" kern="1200">
          <a:solidFill>
            <a:schemeClr val="tx1"/>
          </a:solidFill>
          <a:latin typeface="Arial Narrow" pitchFamily="34" charset="0"/>
          <a:ea typeface="+mn-ea"/>
          <a:cs typeface="+mn-cs"/>
        </a:defRPr>
      </a:lvl3pPr>
      <a:lvl4pPr marL="1600200" indent="-228600" algn="l" rtl="0" eaLnBrk="0" fontAlgn="base" hangingPunct="0">
        <a:spcBef>
          <a:spcPct val="20000"/>
        </a:spcBef>
        <a:spcAft>
          <a:spcPct val="0"/>
        </a:spcAft>
        <a:buFont typeface="Arial" charset="0"/>
        <a:buChar char="•"/>
        <a:defRPr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12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2.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32.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32.xml"/></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32.xml"/></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4.xml"/><Relationship Id="rId1" Type="http://schemas.openxmlformats.org/officeDocument/2006/relationships/slideLayout" Target="../slideLayouts/slideLayout32.xml"/></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5.xml"/><Relationship Id="rId1" Type="http://schemas.openxmlformats.org/officeDocument/2006/relationships/slideLayout" Target="../slideLayouts/slideLayout3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2.xml"/></Relationships>
</file>

<file path=ppt/slides/_rels/slide17.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21.png"/><Relationship Id="rId7" Type="http://schemas.openxmlformats.org/officeDocument/2006/relationships/image" Target="../media/image11.png"/><Relationship Id="rId2" Type="http://schemas.openxmlformats.org/officeDocument/2006/relationships/notesSlide" Target="../notesSlides/notesSlide17.xml"/><Relationship Id="rId1" Type="http://schemas.openxmlformats.org/officeDocument/2006/relationships/slideLayout" Target="../slideLayouts/slideLayout32.xml"/><Relationship Id="rId6" Type="http://schemas.openxmlformats.org/officeDocument/2006/relationships/image" Target="../media/image12.png"/><Relationship Id="rId5" Type="http://schemas.openxmlformats.org/officeDocument/2006/relationships/image" Target="../media/image23.png"/><Relationship Id="rId4" Type="http://schemas.openxmlformats.org/officeDocument/2006/relationships/image" Target="../media/image22.png"/><Relationship Id="rId9" Type="http://schemas.openxmlformats.org/officeDocument/2006/relationships/image" Target="../media/image25.png"/></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8.xml"/><Relationship Id="rId1" Type="http://schemas.openxmlformats.org/officeDocument/2006/relationships/slideLayout" Target="../slideLayouts/slideLayout32.xml"/></Relationships>
</file>

<file path=ppt/slides/_rels/slide1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9.xml"/><Relationship Id="rId1" Type="http://schemas.openxmlformats.org/officeDocument/2006/relationships/slideLayout" Target="../slideLayouts/slideLayout32.xml"/><Relationship Id="rId6" Type="http://schemas.openxmlformats.org/officeDocument/2006/relationships/image" Target="../media/image12.png"/><Relationship Id="rId5" Type="http://schemas.openxmlformats.org/officeDocument/2006/relationships/image" Target="../media/image25.png"/><Relationship Id="rId4" Type="http://schemas.openxmlformats.org/officeDocument/2006/relationships/image" Target="../media/image13.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2.xml"/></Relationships>
</file>

<file path=ppt/slides/_rels/slide20.xml.rels><?xml version="1.0" encoding="UTF-8" standalone="yes"?>
<Relationships xmlns="http://schemas.openxmlformats.org/package/2006/relationships"><Relationship Id="rId3" Type="http://schemas.openxmlformats.org/officeDocument/2006/relationships/image" Target="../media/image28.wmf"/><Relationship Id="rId2" Type="http://schemas.openxmlformats.org/officeDocument/2006/relationships/notesSlide" Target="../notesSlides/notesSlide20.xml"/><Relationship Id="rId1" Type="http://schemas.openxmlformats.org/officeDocument/2006/relationships/slideLayout" Target="../slideLayouts/slideLayout33.xml"/><Relationship Id="rId4" Type="http://schemas.openxmlformats.org/officeDocument/2006/relationships/image" Target="../media/image29.wmf"/></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2.xml"/></Relationships>
</file>

<file path=ppt/slides/_rels/slide2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3.xml"/><Relationship Id="rId1" Type="http://schemas.openxmlformats.org/officeDocument/2006/relationships/slideLayout" Target="../slideLayouts/slideLayout32.xml"/></Relationships>
</file>

<file path=ppt/slides/_rels/slide2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4.xml"/><Relationship Id="rId1" Type="http://schemas.openxmlformats.org/officeDocument/2006/relationships/slideLayout" Target="../slideLayouts/slideLayout32.xml"/></Relationships>
</file>

<file path=ppt/slides/_rels/slide2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5.xml"/><Relationship Id="rId1" Type="http://schemas.openxmlformats.org/officeDocument/2006/relationships/slideLayout" Target="../slideLayouts/slideLayout32.xml"/></Relationships>
</file>

<file path=ppt/slides/_rels/slide2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6.xml"/><Relationship Id="rId1" Type="http://schemas.openxmlformats.org/officeDocument/2006/relationships/slideLayout" Target="../slideLayouts/slideLayout32.xml"/><Relationship Id="rId4" Type="http://schemas.openxmlformats.org/officeDocument/2006/relationships/image" Target="../media/image34.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2.xml"/></Relationships>
</file>

<file path=ppt/slides/_rels/slide2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9.xml"/><Relationship Id="rId1" Type="http://schemas.openxmlformats.org/officeDocument/2006/relationships/slideLayout" Target="../slideLayouts/slideLayout32.xml"/><Relationship Id="rId5" Type="http://schemas.openxmlformats.org/officeDocument/2006/relationships/image" Target="../media/image37.jpeg"/><Relationship Id="rId4" Type="http://schemas.openxmlformats.org/officeDocument/2006/relationships/image" Target="../media/image36.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2.xml"/></Relationships>
</file>

<file path=ppt/slides/_rels/slide3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0.xml"/><Relationship Id="rId1" Type="http://schemas.openxmlformats.org/officeDocument/2006/relationships/slideLayout" Target="../slideLayouts/slideLayout32.xml"/><Relationship Id="rId4" Type="http://schemas.openxmlformats.org/officeDocument/2006/relationships/image" Target="../media/image39.png"/></Relationships>
</file>

<file path=ppt/slides/_rels/slide3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1.xml"/><Relationship Id="rId1" Type="http://schemas.openxmlformats.org/officeDocument/2006/relationships/slideLayout" Target="../slideLayouts/slideLayout32.xml"/><Relationship Id="rId4" Type="http://schemas.openxmlformats.org/officeDocument/2006/relationships/image" Target="../media/image41.png"/></Relationships>
</file>

<file path=ppt/slides/_rels/slide3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2.xml"/><Relationship Id="rId1" Type="http://schemas.openxmlformats.org/officeDocument/2006/relationships/slideLayout" Target="../slideLayouts/slideLayout32.xml"/><Relationship Id="rId4" Type="http://schemas.openxmlformats.org/officeDocument/2006/relationships/image" Target="../media/image43.png"/></Relationships>
</file>

<file path=ppt/slides/_rels/slide33.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32.xml"/></Relationships>
</file>

<file path=ppt/slides/_rels/slide34.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3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2.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32.xml"/><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32.xml"/><Relationship Id="rId5" Type="http://schemas.openxmlformats.org/officeDocument/2006/relationships/image" Target="../media/image13.png"/><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2.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32.xml"/><Relationship Id="rId6" Type="http://schemas.openxmlformats.org/officeDocument/2006/relationships/image" Target="../media/image12.png"/><Relationship Id="rId5" Type="http://schemas.openxmlformats.org/officeDocument/2006/relationships/image" Target="../media/image15.png"/><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2103438" y="1441450"/>
            <a:ext cx="6500812" cy="549275"/>
          </a:xfrm>
        </p:spPr>
        <p:txBody>
          <a:bodyPr/>
          <a:lstStyle/>
          <a:p>
            <a:pPr algn="r">
              <a:spcBef>
                <a:spcPct val="0"/>
              </a:spcBef>
              <a:buNone/>
            </a:pPr>
            <a:r>
              <a:rPr lang="ja-JP" sz="3600" b="0" i="0" u="none" strike="noStrike" spc="0">
                <a:ln>
                  <a:noFill/>
                </a:ln>
                <a:solidFill>
                  <a:srgbClr val="4B575F"/>
                </a:solidFill>
                <a:effectLst/>
                <a:latin typeface="Arial Narrow"/>
                <a:ea typeface="MS Gothic" pitchFamily="49" charset="-128"/>
                <a:cs typeface="+mj-cs"/>
              </a:rPr>
              <a:t>SolidWorks Simulation</a:t>
            </a:r>
            <a:br>
              <a:rPr lang="ja-JP" sz="3600" b="0" i="0" u="none" strike="noStrike" spc="0">
                <a:ln>
                  <a:noFill/>
                </a:ln>
                <a:solidFill>
                  <a:srgbClr val="4B575F"/>
                </a:solidFill>
                <a:effectLst/>
                <a:latin typeface="Arial Narrow"/>
                <a:ea typeface="MS Gothic" pitchFamily="49" charset="-128"/>
                <a:cs typeface="+mj-cs"/>
              </a:rPr>
            </a:br>
            <a:r>
              <a:rPr lang="ja-JP" sz="3600" b="0" i="0" u="none" strike="noStrike" spc="0">
                <a:ln>
                  <a:noFill/>
                </a:ln>
                <a:solidFill>
                  <a:srgbClr val="4B575F"/>
                </a:solidFill>
                <a:effectLst/>
                <a:latin typeface="Arial Narrow"/>
                <a:ea typeface="MS Gothic" pitchFamily="49" charset="-128"/>
                <a:cs typeface="+mj-cs"/>
              </a:rPr>
              <a:t>有限要素解析の概要</a:t>
            </a:r>
          </a:p>
        </p:txBody>
      </p:sp>
    </p:spTree>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algn="l">
              <a:spcBef>
                <a:spcPct val="0"/>
              </a:spcBef>
              <a:spcAft>
                <a:spcPct val="0"/>
              </a:spcAft>
              <a:buNone/>
            </a:pPr>
            <a:r>
              <a:rPr lang="en-US" sz="2400" b="1" i="0">
                <a:solidFill>
                  <a:srgbClr val="4B575F"/>
                </a:solidFill>
                <a:latin typeface="Arial Narrow"/>
                <a:ea typeface="MS Gothic" pitchFamily="49" charset="-128"/>
                <a:cs typeface="+mj-cs"/>
              </a:rPr>
              <a:t>解析タイプ： </a:t>
            </a:r>
            <a:br>
              <a:rPr lang="en-US" sz="2400" b="1" i="0">
                <a:solidFill>
                  <a:srgbClr val="4B575F"/>
                </a:solidFill>
                <a:latin typeface="Arial Narrow"/>
                <a:ea typeface="MS Gothic" pitchFamily="49" charset="-128"/>
                <a:cs typeface="+mj-cs"/>
              </a:rPr>
            </a:br>
            <a:r>
              <a:rPr lang="en-US" sz="2400" b="1" i="0">
                <a:solidFill>
                  <a:srgbClr val="4B575F"/>
                </a:solidFill>
                <a:latin typeface="Arial Narrow"/>
                <a:ea typeface="MS Gothic" pitchFamily="49" charset="-128"/>
                <a:cs typeface="+mj-cs"/>
              </a:rPr>
              <a:t>静解析または応力解析</a:t>
            </a:r>
          </a:p>
        </p:txBody>
      </p:sp>
      <p:sp>
        <p:nvSpPr>
          <p:cNvPr id="24579" name="Rectangle 3"/>
          <p:cNvSpPr>
            <a:spLocks noGrp="1" noChangeArrowheads="1"/>
          </p:cNvSpPr>
          <p:nvPr>
            <p:ph idx="1"/>
          </p:nvPr>
        </p:nvSpPr>
        <p:spPr>
          <a:xfrm>
            <a:off x="304800" y="1371600"/>
            <a:ext cx="8382000" cy="5257800"/>
          </a:xfrm>
        </p:spPr>
        <p:txBody>
          <a:bodyPr/>
          <a:lstStyle/>
          <a:p>
            <a:pPr marL="342900" indent="-342900" algn="just">
              <a:spcBef>
                <a:spcPts val="1500"/>
              </a:spcBef>
              <a:spcAft>
                <a:spcPct val="0"/>
              </a:spcAft>
              <a:buClr>
                <a:srgbClr val="4B575F"/>
              </a:buClr>
              <a:buFont typeface="Wingdings"/>
              <a:buChar char="§"/>
            </a:pPr>
            <a:r>
              <a:rPr lang="ja-JP" sz="2400" b="0" i="0">
                <a:solidFill>
                  <a:srgbClr val="4B575F"/>
                </a:solidFill>
                <a:latin typeface="Arial Narrow"/>
                <a:ea typeface="MS Gothic" pitchFamily="49" charset="-128"/>
                <a:cs typeface="+mn-cs"/>
              </a:rPr>
              <a:t>これは、最も一般的な解析のタイプです</a:t>
            </a:r>
            <a:r>
              <a:rPr lang="ja-JP" sz="2400" b="0" i="0" smtClean="0">
                <a:solidFill>
                  <a:srgbClr val="4B575F"/>
                </a:solidFill>
                <a:latin typeface="Arial Narrow"/>
                <a:ea typeface="MS Gothic" pitchFamily="49" charset="-128"/>
                <a:cs typeface="+mn-cs"/>
              </a:rPr>
              <a:t>。線</a:t>
            </a:r>
            <a:r>
              <a:rPr lang="ja-JP" sz="2400" b="0" i="0">
                <a:solidFill>
                  <a:srgbClr val="4B575F"/>
                </a:solidFill>
                <a:latin typeface="Arial Narrow"/>
                <a:ea typeface="MS Gothic" pitchFamily="49" charset="-128"/>
                <a:cs typeface="+mn-cs"/>
              </a:rPr>
              <a:t>形の材料挙動を仮定し、慣性力を無視します</a:t>
            </a:r>
            <a:r>
              <a:rPr lang="ja-JP" sz="2400" b="0" i="0" smtClean="0">
                <a:solidFill>
                  <a:srgbClr val="4B575F"/>
                </a:solidFill>
                <a:latin typeface="Arial Narrow"/>
                <a:ea typeface="MS Gothic" pitchFamily="49" charset="-128"/>
                <a:cs typeface="+mn-cs"/>
              </a:rPr>
              <a:t>。荷</a:t>
            </a:r>
            <a:r>
              <a:rPr lang="ja-JP" sz="2400" b="0" i="0">
                <a:solidFill>
                  <a:srgbClr val="4B575F"/>
                </a:solidFill>
                <a:latin typeface="Arial Narrow"/>
                <a:ea typeface="MS Gothic" pitchFamily="49" charset="-128"/>
                <a:cs typeface="+mn-cs"/>
              </a:rPr>
              <a:t>重を取り除くと、ボディは元の位置に戻ります。</a:t>
            </a:r>
          </a:p>
          <a:p>
            <a:pPr marL="342900" indent="-342900" algn="just">
              <a:spcBef>
                <a:spcPts val="1500"/>
              </a:spcBef>
              <a:spcAft>
                <a:spcPct val="0"/>
              </a:spcAft>
              <a:buClr>
                <a:srgbClr val="4B575F"/>
              </a:buClr>
              <a:buFont typeface="Wingdings"/>
              <a:buChar char="§"/>
            </a:pPr>
            <a:r>
              <a:rPr lang="ja-JP" sz="2400" b="0" i="0">
                <a:solidFill>
                  <a:srgbClr val="4B575F"/>
                </a:solidFill>
                <a:latin typeface="Arial Narrow"/>
                <a:ea typeface="MS Gothic" pitchFamily="49" charset="-128"/>
                <a:cs typeface="+mn-cs"/>
              </a:rPr>
              <a:t>変位、歪み、応力や反力が計算されます。</a:t>
            </a:r>
          </a:p>
          <a:p>
            <a:pPr marL="342900" indent="-342900" algn="just">
              <a:spcBef>
                <a:spcPts val="1500"/>
              </a:spcBef>
              <a:spcAft>
                <a:spcPct val="0"/>
              </a:spcAft>
              <a:buClr>
                <a:srgbClr val="4B575F"/>
              </a:buClr>
              <a:buFont typeface="Wingdings"/>
              <a:buChar char="§"/>
            </a:pPr>
            <a:r>
              <a:rPr lang="ja-JP" sz="2400" b="0" i="0">
                <a:solidFill>
                  <a:srgbClr val="4B575F"/>
                </a:solidFill>
                <a:latin typeface="Arial Narrow"/>
                <a:ea typeface="MS Gothic" pitchFamily="49" charset="-128"/>
                <a:cs typeface="+mn-cs"/>
              </a:rPr>
              <a:t>材料は、応力があるレベルに到達すると破壊します</a:t>
            </a:r>
            <a:r>
              <a:rPr lang="ja-JP" sz="2400" b="0" i="0" smtClean="0">
                <a:solidFill>
                  <a:srgbClr val="4B575F"/>
                </a:solidFill>
                <a:latin typeface="Arial Narrow"/>
                <a:ea typeface="MS Gothic" pitchFamily="49" charset="-128"/>
                <a:cs typeface="+mn-cs"/>
              </a:rPr>
              <a:t>。異</a:t>
            </a:r>
            <a:r>
              <a:rPr lang="ja-JP" sz="2400" b="0" i="0">
                <a:solidFill>
                  <a:srgbClr val="4B575F"/>
                </a:solidFill>
                <a:latin typeface="Arial Narrow"/>
                <a:ea typeface="MS Gothic" pitchFamily="49" charset="-128"/>
                <a:cs typeface="+mn-cs"/>
              </a:rPr>
              <a:t>なる材料は、異なる応力レベルで破壊します</a:t>
            </a:r>
            <a:r>
              <a:rPr lang="ja-JP" sz="2400" b="0" i="0" smtClean="0">
                <a:solidFill>
                  <a:srgbClr val="4B575F"/>
                </a:solidFill>
                <a:latin typeface="Arial Narrow"/>
                <a:ea typeface="MS Gothic" pitchFamily="49" charset="-128"/>
                <a:cs typeface="+mn-cs"/>
              </a:rPr>
              <a:t>。静</a:t>
            </a:r>
            <a:r>
              <a:rPr lang="ja-JP" sz="2400" b="0" i="0">
                <a:solidFill>
                  <a:srgbClr val="4B575F"/>
                </a:solidFill>
                <a:latin typeface="Arial Narrow"/>
                <a:ea typeface="MS Gothic" pitchFamily="49" charset="-128"/>
                <a:cs typeface="+mn-cs"/>
              </a:rPr>
              <a:t>解析では、多数の材料の破壊をテストできます。</a:t>
            </a:r>
          </a:p>
        </p:txBody>
      </p:sp>
    </p:spTree>
  </p:cSld>
  <p:clrMapOvr>
    <a:masterClrMapping/>
  </p:clrMapOvr>
  <p:transition>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algn="l">
              <a:spcBef>
                <a:spcPct val="0"/>
              </a:spcBef>
              <a:spcAft>
                <a:spcPct val="0"/>
              </a:spcAft>
              <a:buNone/>
            </a:pPr>
            <a:r>
              <a:rPr lang="en-US" sz="2400" b="1" i="0">
                <a:solidFill>
                  <a:srgbClr val="4B575F"/>
                </a:solidFill>
                <a:latin typeface="Arial Narrow"/>
                <a:ea typeface="MS Gothic" pitchFamily="49" charset="-128"/>
                <a:cs typeface="+mj-cs"/>
              </a:rPr>
              <a:t>解析タイプ： </a:t>
            </a:r>
            <a:br>
              <a:rPr lang="en-US" sz="2400" b="1" i="0">
                <a:solidFill>
                  <a:srgbClr val="4B575F"/>
                </a:solidFill>
                <a:latin typeface="Arial Narrow"/>
                <a:ea typeface="MS Gothic" pitchFamily="49" charset="-128"/>
                <a:cs typeface="+mj-cs"/>
              </a:rPr>
            </a:br>
            <a:r>
              <a:rPr lang="en-US" sz="2400" b="1" i="0">
                <a:solidFill>
                  <a:srgbClr val="4B575F"/>
                </a:solidFill>
                <a:latin typeface="Arial Narrow"/>
                <a:ea typeface="MS Gothic" pitchFamily="49" charset="-128"/>
                <a:cs typeface="+mj-cs"/>
              </a:rPr>
              <a:t>非線形静解析</a:t>
            </a:r>
          </a:p>
        </p:txBody>
      </p:sp>
      <p:sp>
        <p:nvSpPr>
          <p:cNvPr id="25603" name="AutoShape 4"/>
          <p:cNvSpPr>
            <a:spLocks noGrp="1" noChangeAspect="1" noChangeArrowheads="1"/>
          </p:cNvSpPr>
          <p:nvPr>
            <p:ph idx="1"/>
          </p:nvPr>
        </p:nvSpPr>
        <p:spPr>
          <a:xfrm>
            <a:off x="228600" y="1295400"/>
            <a:ext cx="6019800" cy="762000"/>
          </a:xfrm>
        </p:spPr>
        <p:txBody>
          <a:bodyPr/>
          <a:lstStyle/>
          <a:p>
            <a:pPr marL="342900" indent="-342900" algn="just">
              <a:lnSpc>
                <a:spcPct val="85000"/>
              </a:lnSpc>
              <a:spcBef>
                <a:spcPct val="20000"/>
              </a:spcBef>
              <a:spcAft>
                <a:spcPct val="0"/>
              </a:spcAft>
              <a:buClr>
                <a:srgbClr val="4B575F"/>
              </a:buClr>
              <a:buFont typeface="Wingdings"/>
              <a:buChar char="§"/>
            </a:pPr>
            <a:r>
              <a:rPr lang="ja-JP" sz="2400" b="0" i="0">
                <a:solidFill>
                  <a:srgbClr val="4B575F"/>
                </a:solidFill>
                <a:latin typeface="Arial Narrow"/>
                <a:ea typeface="MS Gothic" pitchFamily="49" charset="-128"/>
                <a:cs typeface="+mn-cs"/>
              </a:rPr>
              <a:t>以下の条件が少なくとも1つ該当する場合は、非線形解析を使用します。</a:t>
            </a:r>
          </a:p>
        </p:txBody>
      </p:sp>
      <p:pic>
        <p:nvPicPr>
          <p:cNvPr id="25604" name="Picture 5" descr="nonlinear"/>
          <p:cNvPicPr>
            <a:picLocks noChangeAspect="1" noChangeArrowheads="1"/>
          </p:cNvPicPr>
          <p:nvPr/>
        </p:nvPicPr>
        <p:blipFill>
          <a:blip r:embed="rId3" cstate="print"/>
          <a:srcRect/>
          <a:stretch>
            <a:fillRect/>
          </a:stretch>
        </p:blipFill>
        <p:spPr bwMode="auto">
          <a:xfrm>
            <a:off x="6324600" y="1371600"/>
            <a:ext cx="2447925" cy="1885950"/>
          </a:xfrm>
          <a:prstGeom prst="rect">
            <a:avLst/>
          </a:prstGeom>
          <a:noFill/>
          <a:ln w="9525">
            <a:solidFill>
              <a:schemeClr val="tx1"/>
            </a:solidFill>
            <a:miter lim="800000"/>
            <a:headEnd/>
            <a:tailEnd/>
          </a:ln>
        </p:spPr>
      </p:pic>
      <p:sp>
        <p:nvSpPr>
          <p:cNvPr id="13317" name="AutoShape 6"/>
          <p:cNvSpPr>
            <a:spLocks noChangeAspect="1" noChangeArrowheads="1"/>
          </p:cNvSpPr>
          <p:nvPr/>
        </p:nvSpPr>
        <p:spPr bwMode="auto">
          <a:xfrm>
            <a:off x="228600" y="2209800"/>
            <a:ext cx="5943600" cy="2133600"/>
          </a:xfrm>
          <a:prstGeom prst="rect">
            <a:avLst/>
          </a:prstGeom>
          <a:noFill/>
          <a:ln>
            <a:noFill/>
          </a:ln>
          <a:extLst>
            <a:ext uri="{909E8E84-426E-40DD-AFC4-6F175D3DCCD1}"/>
            <a:ext uri="{91240B29-F687-4F45-9708-019B960494DF}"/>
          </a:extLst>
        </p:spPr>
        <p:txBody>
          <a:bodyPr/>
          <a:lstStyle/>
          <a:p>
            <a:pPr marL="806409" lvl="1" indent="-457200" algn="just">
              <a:lnSpc>
                <a:spcPct val="90000"/>
              </a:lnSpc>
              <a:spcBef>
                <a:spcPct val="25000"/>
              </a:spcBef>
              <a:buFontTx/>
              <a:buAutoNum type="alphaLcParenR"/>
            </a:pPr>
            <a:r>
              <a:rPr lang="ja-JP" sz="2400" b="0" i="0">
                <a:solidFill>
                  <a:schemeClr val="tx1"/>
                </a:solidFill>
                <a:latin typeface="Arial Narrow"/>
                <a:ea typeface="MS Gothic" pitchFamily="49" charset="-128"/>
                <a:cs typeface="+mn-cs"/>
              </a:rPr>
              <a:t>材料の応力-歪みの関係が線形ではない。</a:t>
            </a:r>
          </a:p>
          <a:p>
            <a:pPr marL="806409" lvl="1" indent="-457200" algn="just">
              <a:lnSpc>
                <a:spcPct val="75000"/>
              </a:lnSpc>
              <a:spcBef>
                <a:spcPct val="25000"/>
              </a:spcBef>
              <a:buFontTx/>
              <a:buAutoNum type="alphaLcParenR"/>
            </a:pPr>
            <a:r>
              <a:rPr lang="ja-JP" sz="2400" b="0" i="0">
                <a:solidFill>
                  <a:schemeClr val="tx1"/>
                </a:solidFill>
                <a:latin typeface="Arial Narrow"/>
                <a:ea typeface="MS Gothic" pitchFamily="49" charset="-128"/>
                <a:cs typeface="+mn-cs"/>
              </a:rPr>
              <a:t>発生する変位が剛性を変化させるほど大きなものである。</a:t>
            </a:r>
          </a:p>
          <a:p>
            <a:pPr marL="806409" lvl="1" indent="-457200" algn="just">
              <a:lnSpc>
                <a:spcPct val="75000"/>
              </a:lnSpc>
              <a:spcBef>
                <a:spcPct val="25000"/>
              </a:spcBef>
              <a:buFontTx/>
              <a:buAutoNum type="alphaLcParenR"/>
            </a:pPr>
            <a:r>
              <a:rPr lang="ja-JP" sz="2400" b="0" i="0">
                <a:solidFill>
                  <a:schemeClr val="tx1"/>
                </a:solidFill>
                <a:latin typeface="Arial Narrow"/>
                <a:ea typeface="MS Gothic" pitchFamily="49" charset="-128"/>
                <a:cs typeface="+mn-cs"/>
              </a:rPr>
              <a:t>載荷中に境界条件が変化する（接触のある問題のように）。</a:t>
            </a:r>
            <a:endParaRPr lang="en-US" sz="2000" dirty="0">
              <a:latin typeface="Arial Narrow" pitchFamily="34" charset="0"/>
              <a:ea typeface="MS Gothic" pitchFamily="49" charset="-128"/>
            </a:endParaRPr>
          </a:p>
        </p:txBody>
      </p:sp>
      <p:sp>
        <p:nvSpPr>
          <p:cNvPr id="13318" name="AutoShape 9"/>
          <p:cNvSpPr>
            <a:spLocks noChangeAspect="1" noChangeArrowheads="1"/>
          </p:cNvSpPr>
          <p:nvPr/>
        </p:nvSpPr>
        <p:spPr bwMode="auto">
          <a:xfrm>
            <a:off x="228600" y="4419600"/>
            <a:ext cx="8534400" cy="762000"/>
          </a:xfrm>
          <a:prstGeom prst="rect">
            <a:avLst/>
          </a:prstGeom>
          <a:noFill/>
          <a:ln>
            <a:noFill/>
          </a:ln>
          <a:extLst>
            <a:ext uri="{909E8E84-426E-40DD-AFC4-6F175D3DCCD1}"/>
            <a:ext uri="{91240B29-F687-4F45-9708-019B960494DF}"/>
          </a:extLst>
        </p:spPr>
        <p:txBody>
          <a:bodyPr/>
          <a:lstStyle/>
          <a:p>
            <a:pPr marL="234909" indent="-234909" algn="just">
              <a:lnSpc>
                <a:spcPct val="85000"/>
              </a:lnSpc>
              <a:spcBef>
                <a:spcPct val="50000"/>
              </a:spcBef>
              <a:buFont typeface="Wingdings"/>
              <a:buChar char="§"/>
            </a:pPr>
            <a:r>
              <a:rPr lang="ja-JP" sz="2400" b="0" i="0">
                <a:solidFill>
                  <a:schemeClr val="tx1"/>
                </a:solidFill>
                <a:latin typeface="Arial Narrow"/>
                <a:ea typeface="MS Gothic" pitchFamily="49" charset="-128"/>
                <a:cs typeface="+mn-cs"/>
              </a:rPr>
              <a:t>非線形解析は載荷中のあらゆる任意のレベルでの部品内の応力、変位、歪み、反力を計算します。</a:t>
            </a:r>
          </a:p>
        </p:txBody>
      </p:sp>
      <p:sp>
        <p:nvSpPr>
          <p:cNvPr id="7" name="TextBox 6"/>
          <p:cNvSpPr txBox="1"/>
          <p:nvPr/>
        </p:nvSpPr>
        <p:spPr>
          <a:xfrm rot="16200000">
            <a:off x="5676900" y="2247900"/>
            <a:ext cx="1600200" cy="152400"/>
          </a:xfrm>
          <a:prstGeom prst="rect">
            <a:avLst/>
          </a:prstGeom>
          <a:solidFill>
            <a:schemeClr val="bg1"/>
          </a:solidFill>
        </p:spPr>
        <p:txBody>
          <a:bodyPr wrap="square" lIns="0" tIns="0" rIns="0" bIns="0" rtlCol="0">
            <a:spAutoFit/>
          </a:bodyPr>
          <a:lstStyle/>
          <a:p>
            <a:pPr algn="ctr">
              <a:buNone/>
            </a:pPr>
            <a:r>
              <a:rPr lang="ja-JP" sz="1000" b="0" i="0">
                <a:solidFill>
                  <a:srgbClr val="000000"/>
                </a:solidFill>
                <a:latin typeface="Arial"/>
                <a:ea typeface="MS Gothic" pitchFamily="49" charset="-128"/>
                <a:cs typeface="+mn-cs"/>
              </a:rPr>
              <a:t>一般化された力</a:t>
            </a:r>
            <a:endParaRPr lang="nl-NL" sz="1000" dirty="0">
              <a:solidFill>
                <a:schemeClr val="tx2"/>
              </a:solidFill>
              <a:ea typeface="MS Gothic" pitchFamily="49" charset="-128"/>
            </a:endParaRPr>
          </a:p>
        </p:txBody>
      </p:sp>
      <p:sp>
        <p:nvSpPr>
          <p:cNvPr id="8" name="TextBox 7"/>
          <p:cNvSpPr txBox="1"/>
          <p:nvPr/>
        </p:nvSpPr>
        <p:spPr>
          <a:xfrm>
            <a:off x="6727825" y="1698625"/>
            <a:ext cx="838200" cy="153888"/>
          </a:xfrm>
          <a:prstGeom prst="rect">
            <a:avLst/>
          </a:prstGeom>
          <a:solidFill>
            <a:schemeClr val="bg1"/>
          </a:solidFill>
        </p:spPr>
        <p:txBody>
          <a:bodyPr wrap="square" lIns="0" tIns="0" rIns="0" bIns="0" rtlCol="0">
            <a:spAutoFit/>
          </a:bodyPr>
          <a:lstStyle/>
          <a:p>
            <a:pPr algn="r">
              <a:buNone/>
            </a:pPr>
            <a:r>
              <a:rPr lang="ja-JP" sz="1000" b="0" i="0">
                <a:solidFill>
                  <a:srgbClr val="000000"/>
                </a:solidFill>
                <a:latin typeface="Arial"/>
                <a:ea typeface="MS Gothic" pitchFamily="49" charset="-128"/>
                <a:cs typeface="+mn-cs"/>
              </a:rPr>
              <a:t>非線形解析</a:t>
            </a:r>
            <a:endParaRPr lang="nl-NL" sz="1000" dirty="0">
              <a:solidFill>
                <a:schemeClr val="tx2"/>
              </a:solidFill>
              <a:ea typeface="MS Gothic" pitchFamily="49" charset="-128"/>
            </a:endParaRPr>
          </a:p>
        </p:txBody>
      </p:sp>
      <p:sp>
        <p:nvSpPr>
          <p:cNvPr id="9" name="TextBox 8"/>
          <p:cNvSpPr txBox="1"/>
          <p:nvPr/>
        </p:nvSpPr>
        <p:spPr>
          <a:xfrm>
            <a:off x="7924800" y="2590800"/>
            <a:ext cx="685800" cy="153888"/>
          </a:xfrm>
          <a:prstGeom prst="rect">
            <a:avLst/>
          </a:prstGeom>
          <a:solidFill>
            <a:schemeClr val="bg1"/>
          </a:solidFill>
        </p:spPr>
        <p:txBody>
          <a:bodyPr wrap="square" lIns="0" tIns="0" rIns="0" bIns="0" rtlCol="0">
            <a:spAutoFit/>
          </a:bodyPr>
          <a:lstStyle/>
          <a:p>
            <a:pPr algn="l">
              <a:buNone/>
            </a:pPr>
            <a:r>
              <a:rPr lang="ja-JP" sz="1000" b="0" i="0">
                <a:solidFill>
                  <a:srgbClr val="000000"/>
                </a:solidFill>
                <a:latin typeface="Arial"/>
                <a:ea typeface="MS Gothic" pitchFamily="49" charset="-128"/>
                <a:cs typeface="+mn-cs"/>
              </a:rPr>
              <a:t>線形 </a:t>
            </a:r>
            <a:endParaRPr lang="nl-NL" sz="1000" dirty="0">
              <a:solidFill>
                <a:schemeClr val="tx2"/>
              </a:solidFill>
              <a:ea typeface="MS Gothic" pitchFamily="49" charset="-128"/>
            </a:endParaRPr>
          </a:p>
        </p:txBody>
      </p:sp>
      <p:sp>
        <p:nvSpPr>
          <p:cNvPr id="10" name="TextBox 9"/>
          <p:cNvSpPr txBox="1"/>
          <p:nvPr/>
        </p:nvSpPr>
        <p:spPr>
          <a:xfrm>
            <a:off x="6410325" y="3030379"/>
            <a:ext cx="2200275" cy="153888"/>
          </a:xfrm>
          <a:prstGeom prst="rect">
            <a:avLst/>
          </a:prstGeom>
          <a:solidFill>
            <a:schemeClr val="bg1"/>
          </a:solidFill>
        </p:spPr>
        <p:txBody>
          <a:bodyPr wrap="square" lIns="0" tIns="0" rIns="0" bIns="0" rtlCol="0">
            <a:spAutoFit/>
          </a:bodyPr>
          <a:lstStyle/>
          <a:p>
            <a:pPr algn="ctr">
              <a:buNone/>
            </a:pPr>
            <a:r>
              <a:rPr lang="ja-JP" sz="1000" b="0" i="0">
                <a:solidFill>
                  <a:srgbClr val="000000"/>
                </a:solidFill>
                <a:latin typeface="Arial"/>
                <a:ea typeface="MS Gothic" pitchFamily="49" charset="-128"/>
                <a:cs typeface="+mn-cs"/>
              </a:rPr>
              <a:t>一般化された変位</a:t>
            </a:r>
            <a:endParaRPr lang="nl-NL" sz="1000" dirty="0">
              <a:solidFill>
                <a:schemeClr val="tx2"/>
              </a:solidFill>
              <a:ea typeface="MS Gothic" pitchFamily="49" charset="-128"/>
            </a:endParaRPr>
          </a:p>
        </p:txBody>
      </p:sp>
    </p:spTree>
  </p:cSld>
  <p:clrMapOvr>
    <a:masterClrMapping/>
  </p:clrMapOvr>
  <p:transition>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pPr algn="l">
              <a:spcBef>
                <a:spcPct val="0"/>
              </a:spcBef>
              <a:spcAft>
                <a:spcPct val="0"/>
              </a:spcAft>
              <a:buNone/>
            </a:pPr>
            <a:r>
              <a:rPr lang="en-US" sz="2400" b="1" i="0">
                <a:solidFill>
                  <a:srgbClr val="4B575F"/>
                </a:solidFill>
                <a:latin typeface="Arial Narrow"/>
                <a:ea typeface="MS Gothic" pitchFamily="49" charset="-128"/>
                <a:cs typeface="+mj-cs"/>
              </a:rPr>
              <a:t>解析タイプ： </a:t>
            </a:r>
            <a:br>
              <a:rPr lang="en-US" sz="2400" b="1" i="0">
                <a:solidFill>
                  <a:srgbClr val="4B575F"/>
                </a:solidFill>
                <a:latin typeface="Arial Narrow"/>
                <a:ea typeface="MS Gothic" pitchFamily="49" charset="-128"/>
                <a:cs typeface="+mj-cs"/>
              </a:rPr>
            </a:br>
            <a:r>
              <a:rPr lang="en-US" sz="2400" b="1" i="0">
                <a:solidFill>
                  <a:srgbClr val="4B575F"/>
                </a:solidFill>
                <a:latin typeface="Arial Narrow"/>
                <a:ea typeface="MS Gothic" pitchFamily="49" charset="-128"/>
                <a:cs typeface="+mj-cs"/>
              </a:rPr>
              <a:t>座屈解析</a:t>
            </a:r>
          </a:p>
        </p:txBody>
      </p:sp>
      <p:sp>
        <p:nvSpPr>
          <p:cNvPr id="26627" name="Rectangle 3"/>
          <p:cNvSpPr>
            <a:spLocks noGrp="1" noChangeArrowheads="1"/>
          </p:cNvSpPr>
          <p:nvPr>
            <p:ph idx="1"/>
          </p:nvPr>
        </p:nvSpPr>
        <p:spPr>
          <a:xfrm>
            <a:off x="381000" y="1524000"/>
            <a:ext cx="5189538" cy="3733800"/>
          </a:xfrm>
        </p:spPr>
        <p:txBody>
          <a:bodyPr/>
          <a:lstStyle/>
          <a:p>
            <a:pPr marL="342900" indent="-342900" algn="just">
              <a:lnSpc>
                <a:spcPct val="85000"/>
              </a:lnSpc>
              <a:spcBef>
                <a:spcPts val="2000"/>
              </a:spcBef>
              <a:spcAft>
                <a:spcPct val="0"/>
              </a:spcAft>
              <a:buClr>
                <a:srgbClr val="4B575F"/>
              </a:buClr>
              <a:buFont typeface="Wingdings"/>
              <a:buChar char="§"/>
            </a:pPr>
            <a:r>
              <a:rPr lang="ja-JP" sz="2400" b="0" i="0">
                <a:solidFill>
                  <a:srgbClr val="4B575F"/>
                </a:solidFill>
                <a:latin typeface="Arial Narrow"/>
                <a:ea typeface="MS Gothic" pitchFamily="49" charset="-128"/>
                <a:cs typeface="+mn-cs"/>
              </a:rPr>
              <a:t>軸方向に圧縮荷重を受ける細長いモデルは、突然横方向に大きな変形を起こすことがあります</a:t>
            </a:r>
            <a:r>
              <a:rPr lang="ja-JP" sz="2400" b="0" i="0" smtClean="0">
                <a:solidFill>
                  <a:srgbClr val="4B575F"/>
                </a:solidFill>
                <a:latin typeface="Arial Narrow"/>
                <a:ea typeface="MS Gothic" pitchFamily="49" charset="-128"/>
                <a:cs typeface="+mn-cs"/>
              </a:rPr>
              <a:t>。こ</a:t>
            </a:r>
            <a:r>
              <a:rPr lang="ja-JP" sz="2400" b="0" i="0">
                <a:solidFill>
                  <a:srgbClr val="4B575F"/>
                </a:solidFill>
                <a:latin typeface="Arial Narrow"/>
                <a:ea typeface="MS Gothic" pitchFamily="49" charset="-128"/>
                <a:cs typeface="+mn-cs"/>
              </a:rPr>
              <a:t>の現象は、「座屈」（Buckling）と呼ばれています。</a:t>
            </a:r>
          </a:p>
          <a:p>
            <a:pPr marL="342900" indent="-342900" algn="just">
              <a:lnSpc>
                <a:spcPct val="85000"/>
              </a:lnSpc>
              <a:spcBef>
                <a:spcPts val="2000"/>
              </a:spcBef>
              <a:spcAft>
                <a:spcPct val="0"/>
              </a:spcAft>
              <a:buClr>
                <a:srgbClr val="4B575F"/>
              </a:buClr>
              <a:buFont typeface="Wingdings"/>
              <a:buChar char="§"/>
            </a:pPr>
            <a:r>
              <a:rPr lang="ja-JP" sz="2400" b="0" i="0">
                <a:solidFill>
                  <a:srgbClr val="4B575F"/>
                </a:solidFill>
                <a:latin typeface="Arial Narrow"/>
                <a:ea typeface="MS Gothic" pitchFamily="49" charset="-128"/>
                <a:cs typeface="+mn-cs"/>
              </a:rPr>
              <a:t>高い応力によって材料の破壊が起きる前に座屈現象が発生することもあります。</a:t>
            </a:r>
          </a:p>
          <a:p>
            <a:pPr marL="342900" indent="-342900" algn="just">
              <a:lnSpc>
                <a:spcPct val="85000"/>
              </a:lnSpc>
              <a:spcBef>
                <a:spcPts val="2000"/>
              </a:spcBef>
              <a:spcAft>
                <a:spcPct val="0"/>
              </a:spcAft>
              <a:buClr>
                <a:srgbClr val="4B575F"/>
              </a:buClr>
              <a:buFont typeface="Wingdings"/>
              <a:buChar char="§"/>
            </a:pPr>
            <a:r>
              <a:rPr lang="ja-JP" sz="2400" b="0" i="0">
                <a:solidFill>
                  <a:srgbClr val="4B575F"/>
                </a:solidFill>
                <a:latin typeface="Arial Narrow"/>
                <a:ea typeface="MS Gothic" pitchFamily="49" charset="-128"/>
                <a:cs typeface="+mn-cs"/>
              </a:rPr>
              <a:t>座屈解析は、座屈による破壊をテストし、限界荷重を予測します。</a:t>
            </a:r>
            <a:endParaRPr lang="en-US" dirty="0" smtClean="0">
              <a:ea typeface="MS Gothic" pitchFamily="49" charset="-128"/>
            </a:endParaRPr>
          </a:p>
        </p:txBody>
      </p:sp>
      <p:pic>
        <p:nvPicPr>
          <p:cNvPr id="26628" name="Picture 20"/>
          <p:cNvPicPr>
            <a:picLocks noChangeAspect="1" noChangeArrowheads="1"/>
          </p:cNvPicPr>
          <p:nvPr/>
        </p:nvPicPr>
        <p:blipFill>
          <a:blip r:embed="rId3" cstate="print"/>
          <a:srcRect/>
          <a:stretch>
            <a:fillRect/>
          </a:stretch>
        </p:blipFill>
        <p:spPr bwMode="auto">
          <a:xfrm>
            <a:off x="5638800" y="1905000"/>
            <a:ext cx="933450" cy="3686175"/>
          </a:xfrm>
          <a:prstGeom prst="rect">
            <a:avLst/>
          </a:prstGeom>
          <a:noFill/>
          <a:ln w="9525">
            <a:noFill/>
            <a:miter lim="800000"/>
            <a:headEnd/>
            <a:tailEnd/>
          </a:ln>
        </p:spPr>
      </p:pic>
      <p:sp>
        <p:nvSpPr>
          <p:cNvPr id="26629" name="Text Box 21"/>
          <p:cNvSpPr txBox="1">
            <a:spLocks noChangeArrowheads="1"/>
          </p:cNvSpPr>
          <p:nvPr/>
        </p:nvSpPr>
        <p:spPr bwMode="auto">
          <a:xfrm>
            <a:off x="5562600" y="1600200"/>
            <a:ext cx="2286000" cy="336550"/>
          </a:xfrm>
          <a:prstGeom prst="rect">
            <a:avLst/>
          </a:prstGeom>
          <a:noFill/>
          <a:ln w="9525">
            <a:noFill/>
            <a:miter lim="800000"/>
            <a:headEnd/>
            <a:tailEnd/>
          </a:ln>
        </p:spPr>
        <p:txBody>
          <a:bodyPr wrap="square">
            <a:spAutoFit/>
          </a:bodyPr>
          <a:lstStyle/>
          <a:p>
            <a:pPr algn="l">
              <a:spcBef>
                <a:spcPct val="50000"/>
              </a:spcBef>
              <a:buNone/>
            </a:pPr>
            <a:r>
              <a:rPr lang="ja-JP" sz="1600" b="0" i="0">
                <a:solidFill>
                  <a:schemeClr val="tx1"/>
                </a:solidFill>
                <a:latin typeface="Arial"/>
                <a:ea typeface="MS Gothic" pitchFamily="49" charset="-128"/>
                <a:cs typeface="+mn-cs"/>
              </a:rPr>
              <a:t>軸方向荷重</a:t>
            </a:r>
          </a:p>
        </p:txBody>
      </p:sp>
      <p:sp>
        <p:nvSpPr>
          <p:cNvPr id="26630" name="Text Box 22"/>
          <p:cNvSpPr txBox="1">
            <a:spLocks noChangeArrowheads="1"/>
          </p:cNvSpPr>
          <p:nvPr/>
        </p:nvSpPr>
        <p:spPr bwMode="auto">
          <a:xfrm>
            <a:off x="6400800" y="2819400"/>
            <a:ext cx="1905000" cy="1815882"/>
          </a:xfrm>
          <a:prstGeom prst="rect">
            <a:avLst/>
          </a:prstGeom>
          <a:noFill/>
          <a:ln w="9525">
            <a:noFill/>
            <a:miter lim="800000"/>
            <a:headEnd/>
            <a:tailEnd/>
          </a:ln>
        </p:spPr>
        <p:txBody>
          <a:bodyPr wrap="square">
            <a:spAutoFit/>
          </a:bodyPr>
          <a:lstStyle/>
          <a:p>
            <a:pPr algn="just">
              <a:spcBef>
                <a:spcPct val="50000"/>
              </a:spcBef>
              <a:buNone/>
            </a:pPr>
            <a:r>
              <a:rPr lang="ja-JP" sz="1600" b="0" i="0">
                <a:solidFill>
                  <a:schemeClr val="tx1"/>
                </a:solidFill>
                <a:latin typeface="Arial"/>
                <a:ea typeface="MS Gothic" pitchFamily="49" charset="-128"/>
                <a:cs typeface="+mn-cs"/>
              </a:rPr>
              <a:t>軸方向荷重を受けるこの細い棒は、高い応力のために材料の破壊が起きる前に座屈現象が発生するため壊れます。</a:t>
            </a:r>
          </a:p>
        </p:txBody>
      </p:sp>
    </p:spTree>
  </p:cSld>
  <p:clrMapOvr>
    <a:masterClrMapping/>
  </p:clrMapOvr>
  <p:transition>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algn="l">
              <a:spcBef>
                <a:spcPct val="0"/>
              </a:spcBef>
              <a:spcAft>
                <a:spcPct val="0"/>
              </a:spcAft>
              <a:buNone/>
            </a:pPr>
            <a:r>
              <a:rPr lang="en-US" sz="2400" b="1" i="0">
                <a:solidFill>
                  <a:srgbClr val="4B575F"/>
                </a:solidFill>
                <a:latin typeface="Arial Narrow"/>
                <a:ea typeface="MS Gothic" pitchFamily="49" charset="-128"/>
                <a:cs typeface="+mj-cs"/>
              </a:rPr>
              <a:t>解析タイプ： </a:t>
            </a:r>
            <a:br>
              <a:rPr lang="en-US" sz="2400" b="1" i="0">
                <a:solidFill>
                  <a:srgbClr val="4B575F"/>
                </a:solidFill>
                <a:latin typeface="Arial Narrow"/>
                <a:ea typeface="MS Gothic" pitchFamily="49" charset="-128"/>
                <a:cs typeface="+mj-cs"/>
              </a:rPr>
            </a:br>
            <a:r>
              <a:rPr lang="en-US" sz="2400" b="1" i="0">
                <a:solidFill>
                  <a:srgbClr val="4B575F"/>
                </a:solidFill>
                <a:latin typeface="Arial Narrow"/>
                <a:ea typeface="MS Gothic" pitchFamily="49" charset="-128"/>
                <a:cs typeface="+mj-cs"/>
              </a:rPr>
              <a:t>固有値解析</a:t>
            </a:r>
          </a:p>
        </p:txBody>
      </p:sp>
      <p:sp>
        <p:nvSpPr>
          <p:cNvPr id="27651" name="Rectangle 3"/>
          <p:cNvSpPr>
            <a:spLocks noGrp="1" noChangeArrowheads="1"/>
          </p:cNvSpPr>
          <p:nvPr>
            <p:ph idx="1"/>
          </p:nvPr>
        </p:nvSpPr>
        <p:spPr>
          <a:xfrm>
            <a:off x="201613" y="1296988"/>
            <a:ext cx="5589587" cy="2395537"/>
          </a:xfrm>
        </p:spPr>
        <p:txBody>
          <a:bodyPr/>
          <a:lstStyle/>
          <a:p>
            <a:pPr marL="342900" indent="-342900" algn="just">
              <a:lnSpc>
                <a:spcPct val="85000"/>
              </a:lnSpc>
              <a:spcBef>
                <a:spcPts val="1200"/>
              </a:spcBef>
              <a:spcAft>
                <a:spcPct val="0"/>
              </a:spcAft>
              <a:buClr>
                <a:srgbClr val="4B575F"/>
              </a:buClr>
              <a:buFont typeface="Wingdings"/>
              <a:buChar char="§"/>
            </a:pPr>
            <a:r>
              <a:rPr lang="ja-JP" sz="2400" b="0" i="0">
                <a:solidFill>
                  <a:srgbClr val="4B575F"/>
                </a:solidFill>
                <a:latin typeface="Arial Narrow"/>
                <a:ea typeface="MS Gothic" pitchFamily="49" charset="-128"/>
                <a:cs typeface="+mn-cs"/>
              </a:rPr>
              <a:t>各ボディは固有値と呼ばれる特定の振動数で振動する傾向があります。</a:t>
            </a:r>
          </a:p>
          <a:p>
            <a:pPr marL="342900" indent="-342900" algn="just">
              <a:lnSpc>
                <a:spcPct val="85000"/>
              </a:lnSpc>
              <a:spcBef>
                <a:spcPts val="1200"/>
              </a:spcBef>
              <a:spcAft>
                <a:spcPct val="0"/>
              </a:spcAft>
              <a:buClr>
                <a:srgbClr val="4B575F"/>
              </a:buClr>
              <a:buFont typeface="Wingdings"/>
              <a:buChar char="§"/>
            </a:pPr>
            <a:r>
              <a:rPr lang="ja-JP" sz="2400" b="0" i="0">
                <a:solidFill>
                  <a:srgbClr val="4B575F"/>
                </a:solidFill>
                <a:latin typeface="Arial Narrow"/>
                <a:ea typeface="MS Gothic" pitchFamily="49" charset="-128"/>
                <a:cs typeface="+mn-cs"/>
              </a:rPr>
              <a:t>それぞれの固有値で、ボディはモード形状と呼ばれる特定の形状を帯びます。</a:t>
            </a:r>
          </a:p>
        </p:txBody>
      </p:sp>
      <p:pic>
        <p:nvPicPr>
          <p:cNvPr id="27652" name="Picture 4"/>
          <p:cNvPicPr>
            <a:picLocks noChangeAspect="1" noChangeArrowheads="1"/>
          </p:cNvPicPr>
          <p:nvPr/>
        </p:nvPicPr>
        <p:blipFill>
          <a:blip r:embed="rId3" cstate="print"/>
          <a:srcRect/>
          <a:stretch>
            <a:fillRect/>
          </a:stretch>
        </p:blipFill>
        <p:spPr bwMode="auto">
          <a:xfrm>
            <a:off x="5943600" y="1371600"/>
            <a:ext cx="2819400" cy="1809750"/>
          </a:xfrm>
          <a:prstGeom prst="rect">
            <a:avLst/>
          </a:prstGeom>
          <a:noFill/>
          <a:ln w="9525">
            <a:noFill/>
            <a:miter lim="800000"/>
            <a:headEnd/>
            <a:tailEnd/>
          </a:ln>
        </p:spPr>
      </p:pic>
      <p:sp>
        <p:nvSpPr>
          <p:cNvPr id="15365" name="Rectangle 5"/>
          <p:cNvSpPr>
            <a:spLocks noChangeArrowheads="1"/>
          </p:cNvSpPr>
          <p:nvPr/>
        </p:nvSpPr>
        <p:spPr bwMode="auto">
          <a:xfrm>
            <a:off x="201613" y="3505200"/>
            <a:ext cx="8534400" cy="1828800"/>
          </a:xfrm>
          <a:prstGeom prst="rect">
            <a:avLst/>
          </a:prstGeom>
          <a:noFill/>
          <a:ln>
            <a:noFill/>
          </a:ln>
          <a:extLst>
            <a:ext uri="{909E8E84-426E-40DD-AFC4-6F175D3DCCD1}"/>
            <a:ext uri="{91240B29-F687-4F45-9708-019B960494DF}"/>
          </a:extLst>
        </p:spPr>
        <p:txBody>
          <a:bodyPr/>
          <a:lstStyle/>
          <a:p>
            <a:pPr marL="355600" indent="-355600" algn="just">
              <a:lnSpc>
                <a:spcPct val="85000"/>
              </a:lnSpc>
              <a:spcBef>
                <a:spcPts val="1200"/>
              </a:spcBef>
              <a:buFont typeface="Wingdings"/>
              <a:buChar char="§"/>
            </a:pPr>
            <a:r>
              <a:rPr lang="ja-JP" sz="2400" b="0" i="0">
                <a:solidFill>
                  <a:schemeClr val="tx1"/>
                </a:solidFill>
                <a:latin typeface="Arial Narrow"/>
                <a:ea typeface="MS Gothic" pitchFamily="49" charset="-128"/>
                <a:cs typeface="+mn-cs"/>
              </a:rPr>
              <a:t>固有値解析は、固有値および関連するモード形状を計算します。</a:t>
            </a:r>
          </a:p>
          <a:p>
            <a:pPr marL="355600" indent="-355600" algn="just">
              <a:lnSpc>
                <a:spcPct val="85000"/>
              </a:lnSpc>
              <a:spcBef>
                <a:spcPts val="1200"/>
              </a:spcBef>
              <a:buFont typeface="Wingdings"/>
              <a:buChar char="§"/>
            </a:pPr>
            <a:r>
              <a:rPr lang="ja-JP" sz="2400" b="0" i="0">
                <a:solidFill>
                  <a:schemeClr val="tx1"/>
                </a:solidFill>
                <a:latin typeface="Arial Narrow"/>
                <a:ea typeface="MS Gothic" pitchFamily="49" charset="-128"/>
                <a:cs typeface="+mn-cs"/>
              </a:rPr>
              <a:t>理論的には、物体は無限のモードを持っていることになりますが</a:t>
            </a:r>
            <a:r>
              <a:rPr lang="ja-JP" sz="2400" b="0" i="0" smtClean="0">
                <a:solidFill>
                  <a:schemeClr val="tx1"/>
                </a:solidFill>
                <a:latin typeface="Arial Narrow"/>
                <a:ea typeface="MS Gothic" pitchFamily="49" charset="-128"/>
                <a:cs typeface="+mn-cs"/>
              </a:rPr>
              <a:t>、FEA</a:t>
            </a:r>
            <a:r>
              <a:rPr lang="ja-JP" sz="2400" b="0" i="0">
                <a:solidFill>
                  <a:schemeClr val="tx1"/>
                </a:solidFill>
                <a:latin typeface="Arial Narrow"/>
                <a:ea typeface="MS Gothic" pitchFamily="49" charset="-128"/>
                <a:cs typeface="+mn-cs"/>
              </a:rPr>
              <a:t>ではDOFの数だけモードが存在します</a:t>
            </a:r>
            <a:r>
              <a:rPr lang="ja-JP" sz="2400" b="0" i="0" smtClean="0">
                <a:solidFill>
                  <a:schemeClr val="tx1"/>
                </a:solidFill>
                <a:latin typeface="Arial Narrow"/>
                <a:ea typeface="MS Gothic" pitchFamily="49" charset="-128"/>
                <a:cs typeface="+mn-cs"/>
              </a:rPr>
              <a:t>。多</a:t>
            </a:r>
            <a:r>
              <a:rPr lang="ja-JP" sz="2400" b="0" i="0">
                <a:solidFill>
                  <a:schemeClr val="tx1"/>
                </a:solidFill>
                <a:latin typeface="Arial Narrow"/>
                <a:ea typeface="MS Gothic" pitchFamily="49" charset="-128"/>
                <a:cs typeface="+mn-cs"/>
              </a:rPr>
              <a:t>くの場合は、最初の主要なモードを解析で考慮します。</a:t>
            </a:r>
          </a:p>
        </p:txBody>
      </p:sp>
    </p:spTree>
  </p:cSld>
  <p:clrMapOvr>
    <a:masterClrMapping/>
  </p:clrMapOvr>
  <p:transition>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pPr algn="l">
              <a:spcBef>
                <a:spcPct val="0"/>
              </a:spcBef>
              <a:spcAft>
                <a:spcPct val="0"/>
              </a:spcAft>
              <a:buNone/>
            </a:pPr>
            <a:r>
              <a:rPr lang="en-US" sz="2400" b="1" i="0">
                <a:solidFill>
                  <a:srgbClr val="4B575F"/>
                </a:solidFill>
                <a:latin typeface="Arial Narrow"/>
                <a:ea typeface="MS Gothic" pitchFamily="49" charset="-128"/>
                <a:cs typeface="+mj-cs"/>
              </a:rPr>
              <a:t>解析タイプ： </a:t>
            </a:r>
            <a:br>
              <a:rPr lang="en-US" sz="2400" b="1" i="0">
                <a:solidFill>
                  <a:srgbClr val="4B575F"/>
                </a:solidFill>
                <a:latin typeface="Arial Narrow"/>
                <a:ea typeface="MS Gothic" pitchFamily="49" charset="-128"/>
                <a:cs typeface="+mj-cs"/>
              </a:rPr>
            </a:br>
            <a:r>
              <a:rPr lang="en-US" sz="2400" b="1" i="0">
                <a:solidFill>
                  <a:srgbClr val="4B575F"/>
                </a:solidFill>
                <a:latin typeface="Arial Narrow"/>
                <a:ea typeface="MS Gothic" pitchFamily="49" charset="-128"/>
                <a:cs typeface="+mj-cs"/>
              </a:rPr>
              <a:t>固有値解析</a:t>
            </a:r>
          </a:p>
        </p:txBody>
      </p:sp>
      <p:sp>
        <p:nvSpPr>
          <p:cNvPr id="28675" name="Rectangle 3"/>
          <p:cNvSpPr>
            <a:spLocks noGrp="1" noChangeArrowheads="1"/>
          </p:cNvSpPr>
          <p:nvPr>
            <p:ph idx="1"/>
          </p:nvPr>
        </p:nvSpPr>
        <p:spPr>
          <a:xfrm>
            <a:off x="152400" y="1508125"/>
            <a:ext cx="5486400" cy="2073275"/>
          </a:xfrm>
        </p:spPr>
        <p:txBody>
          <a:bodyPr/>
          <a:lstStyle/>
          <a:p>
            <a:pPr marL="342900" indent="-342900" algn="just">
              <a:spcBef>
                <a:spcPts val="2000"/>
              </a:spcBef>
              <a:spcAft>
                <a:spcPct val="0"/>
              </a:spcAft>
              <a:buClr>
                <a:srgbClr val="4B575F"/>
              </a:buClr>
              <a:buFont typeface="Wingdings"/>
              <a:buChar char="§"/>
            </a:pPr>
            <a:r>
              <a:rPr lang="ja-JP" sz="2400" b="0" i="0" spc="-70">
                <a:solidFill>
                  <a:srgbClr val="4B575F"/>
                </a:solidFill>
                <a:latin typeface="Arial Narrow"/>
                <a:ea typeface="MS Gothic" pitchFamily="49" charset="-128"/>
                <a:cs typeface="+mn-cs"/>
              </a:rPr>
              <a:t>ボディがいずれかの固有値で動的な振動荷重を受けると極端に大きな応力が発生します</a:t>
            </a:r>
            <a:r>
              <a:rPr lang="ja-JP" sz="2400" b="0" i="0" spc="-70" smtClean="0">
                <a:solidFill>
                  <a:srgbClr val="4B575F"/>
                </a:solidFill>
                <a:latin typeface="Arial Narrow"/>
                <a:ea typeface="MS Gothic" pitchFamily="49" charset="-128"/>
                <a:cs typeface="+mn-cs"/>
              </a:rPr>
              <a:t>。こ</a:t>
            </a:r>
            <a:r>
              <a:rPr lang="ja-JP" sz="2400" b="0" i="0" spc="-70">
                <a:solidFill>
                  <a:srgbClr val="4B575F"/>
                </a:solidFill>
                <a:latin typeface="Arial Narrow"/>
                <a:ea typeface="MS Gothic" pitchFamily="49" charset="-128"/>
                <a:cs typeface="+mn-cs"/>
              </a:rPr>
              <a:t>の現象は、「共振」（resonance）と呼ばれています。</a:t>
            </a:r>
            <a:endParaRPr lang="en-US" b="1" spc="-70" dirty="0" smtClean="0">
              <a:ea typeface="MS Gothic" pitchFamily="49" charset="-128"/>
            </a:endParaRPr>
          </a:p>
        </p:txBody>
      </p:sp>
      <p:pic>
        <p:nvPicPr>
          <p:cNvPr id="28676" name="Picture 4"/>
          <p:cNvPicPr>
            <a:picLocks noChangeAspect="1" noChangeArrowheads="1"/>
          </p:cNvPicPr>
          <p:nvPr/>
        </p:nvPicPr>
        <p:blipFill>
          <a:blip r:embed="rId3" cstate="print"/>
          <a:srcRect/>
          <a:stretch>
            <a:fillRect/>
          </a:stretch>
        </p:blipFill>
        <p:spPr bwMode="auto">
          <a:xfrm>
            <a:off x="5943600" y="1219200"/>
            <a:ext cx="2838450" cy="2162175"/>
          </a:xfrm>
          <a:prstGeom prst="rect">
            <a:avLst/>
          </a:prstGeom>
          <a:noFill/>
          <a:ln w="9525">
            <a:noFill/>
            <a:miter lim="800000"/>
            <a:headEnd/>
            <a:tailEnd/>
          </a:ln>
        </p:spPr>
      </p:pic>
      <p:sp>
        <p:nvSpPr>
          <p:cNvPr id="16389" name="Rectangle 5"/>
          <p:cNvSpPr>
            <a:spLocks noChangeArrowheads="1"/>
          </p:cNvSpPr>
          <p:nvPr/>
        </p:nvSpPr>
        <p:spPr bwMode="auto">
          <a:xfrm>
            <a:off x="152400" y="3886200"/>
            <a:ext cx="7924800" cy="762000"/>
          </a:xfrm>
          <a:prstGeom prst="rect">
            <a:avLst/>
          </a:prstGeom>
          <a:noFill/>
          <a:ln>
            <a:noFill/>
          </a:ln>
          <a:extLst>
            <a:ext uri="{909E8E84-426E-40DD-AFC4-6F175D3DCCD1}"/>
            <a:ext uri="{91240B29-F687-4F45-9708-019B960494DF}"/>
          </a:extLst>
        </p:spPr>
        <p:txBody>
          <a:bodyPr/>
          <a:lstStyle/>
          <a:p>
            <a:pPr marL="355600" indent="-355600" algn="just">
              <a:lnSpc>
                <a:spcPct val="85000"/>
              </a:lnSpc>
              <a:spcBef>
                <a:spcPts val="2000"/>
              </a:spcBef>
              <a:buFont typeface="Wingdings"/>
              <a:buChar char="§"/>
            </a:pPr>
            <a:r>
              <a:rPr lang="ja-JP" sz="2400" b="0" i="0">
                <a:solidFill>
                  <a:schemeClr val="tx1"/>
                </a:solidFill>
                <a:latin typeface="Arial Narrow"/>
                <a:ea typeface="MS Gothic" pitchFamily="49" charset="-128"/>
                <a:cs typeface="+mn-cs"/>
              </a:rPr>
              <a:t>固有値解析は共振現象を未然に防ぎ、動的応答問題を解決するのに役立ちます。</a:t>
            </a:r>
          </a:p>
        </p:txBody>
      </p:sp>
    </p:spTree>
  </p:cSld>
  <p:clrMapOvr>
    <a:masterClrMapping/>
  </p:clrMapOvr>
  <p:transition>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algn="l">
              <a:spcBef>
                <a:spcPct val="0"/>
              </a:spcBef>
              <a:spcAft>
                <a:spcPct val="0"/>
              </a:spcAft>
              <a:buNone/>
            </a:pPr>
            <a:r>
              <a:rPr lang="en-US" sz="2400" b="1" i="0">
                <a:solidFill>
                  <a:srgbClr val="4B575F"/>
                </a:solidFill>
                <a:latin typeface="Arial Narrow"/>
                <a:ea typeface="MS Gothic" pitchFamily="49" charset="-128"/>
                <a:cs typeface="+mj-cs"/>
              </a:rPr>
              <a:t>解析タイプ： </a:t>
            </a:r>
            <a:br>
              <a:rPr lang="en-US" sz="2400" b="1" i="0">
                <a:solidFill>
                  <a:srgbClr val="4B575F"/>
                </a:solidFill>
                <a:latin typeface="Arial Narrow"/>
                <a:ea typeface="MS Gothic" pitchFamily="49" charset="-128"/>
                <a:cs typeface="+mj-cs"/>
              </a:rPr>
            </a:br>
            <a:r>
              <a:rPr lang="en-US" sz="2400" b="1" i="0">
                <a:solidFill>
                  <a:srgbClr val="4B575F"/>
                </a:solidFill>
                <a:latin typeface="Arial Narrow"/>
                <a:ea typeface="MS Gothic" pitchFamily="49" charset="-128"/>
                <a:cs typeface="+mj-cs"/>
              </a:rPr>
              <a:t>熱伝導解析および熱応力解析</a:t>
            </a:r>
          </a:p>
        </p:txBody>
      </p:sp>
      <p:sp>
        <p:nvSpPr>
          <p:cNvPr id="17411" name="Rectangle 3"/>
          <p:cNvSpPr>
            <a:spLocks noGrp="1" noChangeArrowheads="1"/>
          </p:cNvSpPr>
          <p:nvPr>
            <p:ph idx="1"/>
          </p:nvPr>
        </p:nvSpPr>
        <p:spPr>
          <a:xfrm>
            <a:off x="228600" y="1524000"/>
            <a:ext cx="6291263" cy="2057400"/>
          </a:xfrm>
        </p:spPr>
        <p:txBody>
          <a:bodyPr rtlCol="0">
            <a:normAutofit/>
          </a:bodyPr>
          <a:lstStyle/>
          <a:p>
            <a:pPr marL="342900" indent="-342900" algn="l">
              <a:spcBef>
                <a:spcPct val="20000"/>
              </a:spcBef>
              <a:spcAft>
                <a:spcPts val="0"/>
              </a:spcAft>
              <a:buNone/>
            </a:pPr>
            <a:r>
              <a:rPr lang="en-US" sz="2400" b="1" i="0" dirty="0" err="1">
                <a:solidFill>
                  <a:srgbClr val="4B575F"/>
                </a:solidFill>
                <a:latin typeface="Arial Narrow"/>
                <a:ea typeface="MS Gothic" pitchFamily="49" charset="-128"/>
                <a:cs typeface="+mn-cs"/>
              </a:rPr>
              <a:t>熱伝導解析</a:t>
            </a:r>
            <a:endParaRPr lang="en-US" sz="2400" b="1" i="0" dirty="0">
              <a:solidFill>
                <a:srgbClr val="4B575F"/>
              </a:solidFill>
              <a:latin typeface="Arial Narrow"/>
              <a:ea typeface="MS Gothic" pitchFamily="49" charset="-128"/>
              <a:cs typeface="+mn-cs"/>
            </a:endParaRPr>
          </a:p>
          <a:p>
            <a:pPr marL="342900" indent="-342900" algn="just">
              <a:spcBef>
                <a:spcPct val="20000"/>
              </a:spcBef>
              <a:spcAft>
                <a:spcPts val="0"/>
              </a:spcAft>
              <a:buNone/>
            </a:pPr>
            <a:r>
              <a:rPr lang="ja-JP" sz="2400" b="0" i="0">
                <a:solidFill>
                  <a:srgbClr val="4B575F"/>
                </a:solidFill>
                <a:latin typeface="Arial Narrow"/>
                <a:ea typeface="MS Gothic" pitchFamily="49" charset="-128"/>
                <a:cs typeface="+mn-cs"/>
              </a:rPr>
              <a:t>	</a:t>
            </a:r>
            <a:r>
              <a:rPr lang="ja-JP" sz="2400" b="0" i="0" spc="-20">
                <a:solidFill>
                  <a:srgbClr val="4B575F"/>
                </a:solidFill>
                <a:latin typeface="Arial Narrow"/>
                <a:ea typeface="MS Gothic" pitchFamily="49" charset="-128"/>
                <a:cs typeface="+mn-cs"/>
              </a:rPr>
              <a:t>温度荷重と温度境界条件に基づいてモデル内のあらゆる場所の温度を計算します</a:t>
            </a:r>
            <a:r>
              <a:rPr lang="ja-JP" sz="2400" b="0" i="0" spc="-20" smtClean="0">
                <a:solidFill>
                  <a:srgbClr val="4B575F"/>
                </a:solidFill>
                <a:latin typeface="Arial Narrow"/>
                <a:ea typeface="MS Gothic" pitchFamily="49" charset="-128"/>
                <a:cs typeface="+mn-cs"/>
              </a:rPr>
              <a:t>。結</a:t>
            </a:r>
            <a:r>
              <a:rPr lang="ja-JP" sz="2400" b="0" i="0" spc="-20">
                <a:solidFill>
                  <a:srgbClr val="4B575F"/>
                </a:solidFill>
                <a:latin typeface="Arial Narrow"/>
                <a:ea typeface="MS Gothic" pitchFamily="49" charset="-128"/>
                <a:cs typeface="+mn-cs"/>
              </a:rPr>
              <a:t>果には熱流と熱勾配が含まれます。</a:t>
            </a:r>
          </a:p>
        </p:txBody>
      </p:sp>
      <p:pic>
        <p:nvPicPr>
          <p:cNvPr id="29700" name="Picture 4"/>
          <p:cNvPicPr>
            <a:picLocks noChangeAspect="1" noChangeArrowheads="1"/>
          </p:cNvPicPr>
          <p:nvPr/>
        </p:nvPicPr>
        <p:blipFill>
          <a:blip r:embed="rId3" cstate="print"/>
          <a:srcRect/>
          <a:stretch>
            <a:fillRect/>
          </a:stretch>
        </p:blipFill>
        <p:spPr bwMode="auto">
          <a:xfrm>
            <a:off x="6705600" y="1524000"/>
            <a:ext cx="2257425" cy="1457325"/>
          </a:xfrm>
          <a:prstGeom prst="rect">
            <a:avLst/>
          </a:prstGeom>
          <a:noFill/>
          <a:ln w="9525">
            <a:noFill/>
            <a:miter lim="800000"/>
            <a:headEnd/>
            <a:tailEnd/>
          </a:ln>
        </p:spPr>
      </p:pic>
      <p:sp>
        <p:nvSpPr>
          <p:cNvPr id="17413" name="Rectangle 5"/>
          <p:cNvSpPr>
            <a:spLocks noChangeArrowheads="1"/>
          </p:cNvSpPr>
          <p:nvPr/>
        </p:nvSpPr>
        <p:spPr bwMode="auto">
          <a:xfrm>
            <a:off x="304800" y="3810000"/>
            <a:ext cx="8534400" cy="1371600"/>
          </a:xfrm>
          <a:prstGeom prst="rect">
            <a:avLst/>
          </a:prstGeom>
          <a:noFill/>
          <a:ln>
            <a:noFill/>
          </a:ln>
          <a:extLst>
            <a:ext uri="{909E8E84-426E-40DD-AFC4-6F175D3DCCD1}"/>
            <a:ext uri="{91240B29-F687-4F45-9708-019B960494DF}"/>
          </a:extLst>
        </p:spPr>
        <p:txBody>
          <a:bodyPr/>
          <a:lstStyle/>
          <a:p>
            <a:pPr marL="234909" indent="-234909" algn="l">
              <a:lnSpc>
                <a:spcPct val="95000"/>
              </a:lnSpc>
              <a:spcBef>
                <a:spcPct val="50000"/>
              </a:spcBef>
              <a:buNone/>
            </a:pPr>
            <a:r>
              <a:rPr lang="en-US" sz="2400" b="1" i="0" dirty="0" err="1">
                <a:solidFill>
                  <a:schemeClr val="tx1"/>
                </a:solidFill>
                <a:latin typeface="Arial Narrow"/>
                <a:ea typeface="MS Gothic" pitchFamily="49" charset="-128"/>
                <a:cs typeface="+mn-cs"/>
              </a:rPr>
              <a:t>熱応力解析（Thermal</a:t>
            </a:r>
            <a:r>
              <a:rPr lang="en-US" sz="2400" b="1" i="0" dirty="0">
                <a:solidFill>
                  <a:schemeClr val="tx1"/>
                </a:solidFill>
                <a:latin typeface="Arial Narrow"/>
                <a:ea typeface="MS Gothic" pitchFamily="49" charset="-128"/>
                <a:cs typeface="+mn-cs"/>
              </a:rPr>
              <a:t> Stress Analysis）</a:t>
            </a:r>
          </a:p>
          <a:p>
            <a:pPr marL="234909" indent="-234909" algn="l">
              <a:lnSpc>
                <a:spcPct val="95000"/>
              </a:lnSpc>
              <a:spcBef>
                <a:spcPct val="50000"/>
              </a:spcBef>
              <a:buNone/>
            </a:pPr>
            <a:r>
              <a:rPr lang="ja-JP" sz="2400" b="0" i="0" spc="-40">
                <a:solidFill>
                  <a:schemeClr val="tx1"/>
                </a:solidFill>
                <a:latin typeface="Arial"/>
                <a:ea typeface="MS Gothic" pitchFamily="49" charset="-128"/>
                <a:cs typeface="+mn-cs"/>
              </a:rPr>
              <a:t>	</a:t>
            </a:r>
            <a:r>
              <a:rPr lang="ja-JP" sz="2400" b="0" i="0" spc="-40">
                <a:solidFill>
                  <a:schemeClr val="tx1"/>
                </a:solidFill>
                <a:latin typeface="Arial Narrow"/>
                <a:ea typeface="MS Gothic" pitchFamily="49" charset="-128"/>
                <a:cs typeface="+mn-cs"/>
              </a:rPr>
              <a:t>熱効果および温度変化による応力、歪み、変位を計算します。</a:t>
            </a:r>
          </a:p>
        </p:txBody>
      </p:sp>
    </p:spTree>
  </p:cSld>
  <p:clrMapOvr>
    <a:masterClrMapping/>
  </p:clrMapOvr>
  <p:transition>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algn="l">
              <a:spcBef>
                <a:spcPct val="0"/>
              </a:spcBef>
              <a:spcAft>
                <a:spcPct val="0"/>
              </a:spcAft>
              <a:buNone/>
            </a:pPr>
            <a:r>
              <a:rPr lang="en-US" sz="2400" b="1" i="0">
                <a:solidFill>
                  <a:srgbClr val="4B575F"/>
                </a:solidFill>
                <a:latin typeface="Arial Narrow"/>
                <a:ea typeface="MS Gothic" pitchFamily="49" charset="-128"/>
                <a:cs typeface="+mj-cs"/>
              </a:rPr>
              <a:t>解析タイプ： </a:t>
            </a:r>
            <a:br>
              <a:rPr lang="en-US" sz="2400" b="1" i="0">
                <a:solidFill>
                  <a:srgbClr val="4B575F"/>
                </a:solidFill>
                <a:latin typeface="Arial Narrow"/>
                <a:ea typeface="MS Gothic" pitchFamily="49" charset="-128"/>
                <a:cs typeface="+mj-cs"/>
              </a:rPr>
            </a:br>
            <a:r>
              <a:rPr lang="en-US" sz="2400" b="1" i="0">
                <a:solidFill>
                  <a:srgbClr val="4B575F"/>
                </a:solidFill>
                <a:latin typeface="Arial Narrow"/>
                <a:ea typeface="MS Gothic" pitchFamily="49" charset="-128"/>
                <a:cs typeface="+mj-cs"/>
              </a:rPr>
              <a:t>最適化解析</a:t>
            </a:r>
          </a:p>
        </p:txBody>
      </p:sp>
      <p:sp>
        <p:nvSpPr>
          <p:cNvPr id="30723" name="Rectangle 3"/>
          <p:cNvSpPr>
            <a:spLocks noGrp="1" noChangeArrowheads="1"/>
          </p:cNvSpPr>
          <p:nvPr>
            <p:ph idx="1"/>
          </p:nvPr>
        </p:nvSpPr>
        <p:spPr>
          <a:xfrm>
            <a:off x="201613" y="1296988"/>
            <a:ext cx="8650287" cy="2970212"/>
          </a:xfrm>
        </p:spPr>
        <p:txBody>
          <a:bodyPr/>
          <a:lstStyle/>
          <a:p>
            <a:pPr marL="342900" indent="-342900" algn="just">
              <a:spcBef>
                <a:spcPct val="20000"/>
              </a:spcBef>
              <a:spcAft>
                <a:spcPct val="0"/>
              </a:spcAft>
              <a:buNone/>
            </a:pPr>
            <a:r>
              <a:rPr lang="ja-JP" sz="2400" b="0" i="0">
                <a:solidFill>
                  <a:srgbClr val="4B575F"/>
                </a:solidFill>
                <a:latin typeface="Arial Narrow"/>
                <a:ea typeface="MS Gothic" pitchFamily="49" charset="-128"/>
                <a:cs typeface="+mn-cs"/>
              </a:rPr>
              <a:t>	以下に基づいて問題に対する最適な解を計算します。</a:t>
            </a:r>
          </a:p>
          <a:p>
            <a:pPr marL="742950" lvl="1" indent="-285750" algn="just">
              <a:spcBef>
                <a:spcPct val="20000"/>
              </a:spcBef>
              <a:spcAft>
                <a:spcPct val="0"/>
              </a:spcAft>
              <a:buClr>
                <a:srgbClr val="4B575F"/>
              </a:buClr>
              <a:buFont typeface="Wingdings"/>
              <a:buChar char="§"/>
            </a:pPr>
            <a:r>
              <a:rPr lang="ja-JP" sz="2200" b="0" i="0">
                <a:solidFill>
                  <a:srgbClr val="4B575F"/>
                </a:solidFill>
                <a:latin typeface="Arial Narrow"/>
                <a:ea typeface="MS Gothic" pitchFamily="49" charset="-128"/>
                <a:cs typeface="+mn-cs"/>
              </a:rPr>
              <a:t>目的： モデルの材料を最小化するなど、解析の目標を設定します。</a:t>
            </a:r>
          </a:p>
          <a:p>
            <a:pPr marL="742950" lvl="1" indent="-285750" algn="just">
              <a:spcBef>
                <a:spcPct val="20000"/>
              </a:spcBef>
              <a:spcAft>
                <a:spcPct val="0"/>
              </a:spcAft>
              <a:buClr>
                <a:srgbClr val="4B575F"/>
              </a:buClr>
              <a:buFont typeface="Wingdings"/>
              <a:buChar char="§"/>
            </a:pPr>
            <a:r>
              <a:rPr lang="ja-JP" sz="2200" b="0" i="0">
                <a:solidFill>
                  <a:srgbClr val="4B575F"/>
                </a:solidFill>
                <a:latin typeface="Arial Narrow"/>
                <a:ea typeface="MS Gothic" pitchFamily="49" charset="-128"/>
                <a:cs typeface="+mn-cs"/>
              </a:rPr>
              <a:t>設計変数： 変更可能な寸法の許容できる範囲を指定します。</a:t>
            </a:r>
          </a:p>
          <a:p>
            <a:pPr marL="742950" lvl="1" indent="-285750" algn="just">
              <a:spcBef>
                <a:spcPct val="20000"/>
              </a:spcBef>
              <a:spcAft>
                <a:spcPct val="0"/>
              </a:spcAft>
              <a:buClr>
                <a:srgbClr val="4B575F"/>
              </a:buClr>
              <a:buFont typeface="Wingdings"/>
              <a:buChar char="§"/>
            </a:pPr>
            <a:r>
              <a:rPr lang="ja-JP" sz="2200" b="0" i="0">
                <a:solidFill>
                  <a:srgbClr val="4B575F"/>
                </a:solidFill>
                <a:latin typeface="Arial Narrow"/>
                <a:ea typeface="MS Gothic" pitchFamily="49" charset="-128"/>
                <a:cs typeface="+mn-cs"/>
              </a:rPr>
              <a:t>制約条件： 応力の最大値を指定するなど、最適な設計が満たすべき条件を設定します。</a:t>
            </a:r>
          </a:p>
        </p:txBody>
      </p:sp>
    </p:spTree>
  </p:cSld>
  <p:clrMapOvr>
    <a:masterClrMapping/>
  </p:clrMapOvr>
  <p:transition>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pPr algn="l">
              <a:spcBef>
                <a:spcPct val="0"/>
              </a:spcBef>
              <a:spcAft>
                <a:spcPct val="0"/>
              </a:spcAft>
              <a:buNone/>
            </a:pPr>
            <a:r>
              <a:rPr lang="en-US" sz="3000" b="1" i="0">
                <a:solidFill>
                  <a:srgbClr val="4B575F"/>
                </a:solidFill>
                <a:latin typeface="Arial Narrow"/>
                <a:ea typeface="MS Gothic" pitchFamily="49" charset="-128"/>
                <a:cs typeface="+mj-cs"/>
              </a:rPr>
              <a:t>応力とは？</a:t>
            </a:r>
          </a:p>
        </p:txBody>
      </p:sp>
      <p:sp>
        <p:nvSpPr>
          <p:cNvPr id="31747" name="Rectangle 3"/>
          <p:cNvSpPr>
            <a:spLocks noGrp="1" noChangeArrowheads="1"/>
          </p:cNvSpPr>
          <p:nvPr>
            <p:ph idx="1"/>
          </p:nvPr>
        </p:nvSpPr>
        <p:spPr>
          <a:xfrm>
            <a:off x="201613" y="1296988"/>
            <a:ext cx="4954587" cy="4862512"/>
          </a:xfrm>
        </p:spPr>
        <p:txBody>
          <a:bodyPr/>
          <a:lstStyle/>
          <a:p>
            <a:pPr marL="342900" indent="-342900" algn="just">
              <a:lnSpc>
                <a:spcPct val="85000"/>
              </a:lnSpc>
              <a:spcBef>
                <a:spcPct val="20000"/>
              </a:spcBef>
              <a:spcAft>
                <a:spcPct val="0"/>
              </a:spcAft>
              <a:buClr>
                <a:srgbClr val="4B575F"/>
              </a:buClr>
              <a:buFont typeface="Wingdings"/>
              <a:buChar char="§"/>
            </a:pPr>
            <a:r>
              <a:rPr lang="ja-JP" sz="2400" b="0" i="0">
                <a:solidFill>
                  <a:srgbClr val="4B575F"/>
                </a:solidFill>
                <a:latin typeface="Arial Narrow"/>
                <a:ea typeface="MS Gothic" pitchFamily="49" charset="-128"/>
                <a:cs typeface="+mn-cs"/>
              </a:rPr>
              <a:t>ボディに対して荷重を適用すると、ボディは内側に不均一な力を発生することにより、その影響を吸収しようとします。</a:t>
            </a:r>
          </a:p>
          <a:p>
            <a:pPr marL="342900" indent="-342900" algn="just">
              <a:lnSpc>
                <a:spcPct val="85000"/>
              </a:lnSpc>
              <a:spcBef>
                <a:spcPct val="20000"/>
              </a:spcBef>
              <a:spcAft>
                <a:spcPct val="0"/>
              </a:spcAft>
              <a:buClr>
                <a:srgbClr val="4B575F"/>
              </a:buClr>
              <a:buFont typeface="Wingdings"/>
              <a:buChar char="§"/>
            </a:pPr>
            <a:r>
              <a:rPr lang="ja-JP" sz="2400" b="0" i="0">
                <a:solidFill>
                  <a:srgbClr val="4B575F"/>
                </a:solidFill>
                <a:latin typeface="Arial Narrow"/>
                <a:ea typeface="MS Gothic" pitchFamily="49" charset="-128"/>
                <a:cs typeface="+mn-cs"/>
              </a:rPr>
              <a:t>このような力の強度を、応力といいます</a:t>
            </a:r>
            <a:r>
              <a:rPr lang="ja-JP" sz="2400" b="0" i="0" smtClean="0">
                <a:solidFill>
                  <a:srgbClr val="4B575F"/>
                </a:solidFill>
                <a:latin typeface="Arial Narrow"/>
                <a:ea typeface="MS Gothic" pitchFamily="49" charset="-128"/>
                <a:cs typeface="+mn-cs"/>
              </a:rPr>
              <a:t>。応</a:t>
            </a:r>
            <a:r>
              <a:rPr lang="ja-JP" sz="2400" b="0" i="0">
                <a:solidFill>
                  <a:srgbClr val="4B575F"/>
                </a:solidFill>
                <a:latin typeface="Arial Narrow"/>
                <a:ea typeface="MS Gothic" pitchFamily="49" charset="-128"/>
                <a:cs typeface="+mn-cs"/>
              </a:rPr>
              <a:t>力は単位面積あたりの力です。</a:t>
            </a:r>
          </a:p>
          <a:p>
            <a:pPr marL="342900" indent="-342900" algn="just">
              <a:lnSpc>
                <a:spcPct val="85000"/>
              </a:lnSpc>
              <a:spcBef>
                <a:spcPct val="20000"/>
              </a:spcBef>
              <a:spcAft>
                <a:spcPct val="0"/>
              </a:spcAft>
              <a:buClr>
                <a:srgbClr val="4B575F"/>
              </a:buClr>
              <a:buFont typeface="Wingdings"/>
              <a:buChar char="§"/>
            </a:pPr>
            <a:r>
              <a:rPr lang="ja-JP" sz="2400" b="0" i="0">
                <a:solidFill>
                  <a:srgbClr val="4B575F"/>
                </a:solidFill>
                <a:latin typeface="Arial Narrow"/>
                <a:ea typeface="MS Gothic" pitchFamily="49" charset="-128"/>
                <a:cs typeface="+mn-cs"/>
              </a:rPr>
              <a:t>ある点での応力は、その点の周囲の小さな面積に対する力の強度です。</a:t>
            </a:r>
          </a:p>
          <a:p>
            <a:pPr marL="342900" indent="-342900" algn="l">
              <a:lnSpc>
                <a:spcPct val="85000"/>
              </a:lnSpc>
              <a:spcBef>
                <a:spcPct val="20000"/>
              </a:spcBef>
              <a:spcAft>
                <a:spcPct val="0"/>
              </a:spcAft>
              <a:buFont typeface="Wingdings"/>
              <a:buChar char="§"/>
            </a:pPr>
            <a:endParaRPr lang="en-US" dirty="0" smtClean="0">
              <a:ea typeface="MS Gothic" pitchFamily="49" charset="-128"/>
            </a:endParaRPr>
          </a:p>
          <a:p>
            <a:pPr marL="342900" indent="-342900" algn="l">
              <a:lnSpc>
                <a:spcPct val="85000"/>
              </a:lnSpc>
              <a:spcBef>
                <a:spcPct val="20000"/>
              </a:spcBef>
              <a:spcAft>
                <a:spcPct val="0"/>
              </a:spcAft>
              <a:buFont typeface="Wingdings"/>
              <a:buChar char="§"/>
            </a:pPr>
            <a:endParaRPr lang="en-US" dirty="0" smtClean="0">
              <a:ea typeface="MS Gothic" pitchFamily="49" charset="-128"/>
            </a:endParaRPr>
          </a:p>
          <a:p>
            <a:pPr marL="342900" indent="-342900" algn="l">
              <a:lnSpc>
                <a:spcPct val="85000"/>
              </a:lnSpc>
              <a:spcBef>
                <a:spcPct val="20000"/>
              </a:spcBef>
              <a:spcAft>
                <a:spcPct val="0"/>
              </a:spcAft>
              <a:buFont typeface="Wingdings"/>
              <a:buChar char="§"/>
            </a:pPr>
            <a:endParaRPr lang="en-US" dirty="0" smtClean="0">
              <a:ea typeface="MS Gothic" pitchFamily="49" charset="-128"/>
            </a:endParaRPr>
          </a:p>
        </p:txBody>
      </p:sp>
      <p:grpSp>
        <p:nvGrpSpPr>
          <p:cNvPr id="31751" name="Group 7"/>
          <p:cNvGrpSpPr>
            <a:grpSpLocks noChangeAspect="1"/>
          </p:cNvGrpSpPr>
          <p:nvPr/>
        </p:nvGrpSpPr>
        <p:grpSpPr bwMode="auto">
          <a:xfrm>
            <a:off x="5105419" y="838200"/>
            <a:ext cx="3127386" cy="4838700"/>
            <a:chOff x="3216" y="528"/>
            <a:chExt cx="1970" cy="3048"/>
          </a:xfrm>
        </p:grpSpPr>
        <p:sp>
          <p:nvSpPr>
            <p:cNvPr id="31750" name="AutoShape 6"/>
            <p:cNvSpPr>
              <a:spLocks noChangeAspect="1" noChangeArrowheads="1" noTextEdit="1"/>
            </p:cNvSpPr>
            <p:nvPr/>
          </p:nvSpPr>
          <p:spPr bwMode="auto">
            <a:xfrm>
              <a:off x="3216" y="528"/>
              <a:ext cx="1970" cy="304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31752" name="Freeform 8"/>
            <p:cNvSpPr>
              <a:spLocks/>
            </p:cNvSpPr>
            <p:nvPr/>
          </p:nvSpPr>
          <p:spPr bwMode="auto">
            <a:xfrm>
              <a:off x="3432" y="792"/>
              <a:ext cx="1498" cy="960"/>
            </a:xfrm>
            <a:custGeom>
              <a:avLst/>
              <a:gdLst/>
              <a:ahLst/>
              <a:cxnLst>
                <a:cxn ang="0">
                  <a:pos x="1482" y="904"/>
                </a:cxn>
                <a:cxn ang="0">
                  <a:pos x="1498" y="848"/>
                </a:cxn>
                <a:cxn ang="0">
                  <a:pos x="1474" y="784"/>
                </a:cxn>
                <a:cxn ang="0">
                  <a:pos x="1434" y="704"/>
                </a:cxn>
                <a:cxn ang="0">
                  <a:pos x="1362" y="624"/>
                </a:cxn>
                <a:cxn ang="0">
                  <a:pos x="1153" y="440"/>
                </a:cxn>
                <a:cxn ang="0">
                  <a:pos x="881" y="256"/>
                </a:cxn>
                <a:cxn ang="0">
                  <a:pos x="585" y="112"/>
                </a:cxn>
                <a:cxn ang="0">
                  <a:pos x="321" y="24"/>
                </a:cxn>
                <a:cxn ang="0">
                  <a:pos x="208" y="0"/>
                </a:cxn>
                <a:cxn ang="0">
                  <a:pos x="120" y="0"/>
                </a:cxn>
                <a:cxn ang="0">
                  <a:pos x="56" y="16"/>
                </a:cxn>
                <a:cxn ang="0">
                  <a:pos x="16" y="56"/>
                </a:cxn>
                <a:cxn ang="0">
                  <a:pos x="0" y="112"/>
                </a:cxn>
                <a:cxn ang="0">
                  <a:pos x="24" y="176"/>
                </a:cxn>
                <a:cxn ang="0">
                  <a:pos x="64" y="256"/>
                </a:cxn>
                <a:cxn ang="0">
                  <a:pos x="136" y="336"/>
                </a:cxn>
                <a:cxn ang="0">
                  <a:pos x="345" y="520"/>
                </a:cxn>
                <a:cxn ang="0">
                  <a:pos x="617" y="704"/>
                </a:cxn>
                <a:cxn ang="0">
                  <a:pos x="913" y="848"/>
                </a:cxn>
                <a:cxn ang="0">
                  <a:pos x="1177" y="936"/>
                </a:cxn>
                <a:cxn ang="0">
                  <a:pos x="1290" y="960"/>
                </a:cxn>
                <a:cxn ang="0">
                  <a:pos x="1378" y="960"/>
                </a:cxn>
                <a:cxn ang="0">
                  <a:pos x="1442" y="944"/>
                </a:cxn>
                <a:cxn ang="0">
                  <a:pos x="1482" y="904"/>
                </a:cxn>
              </a:cxnLst>
              <a:rect l="0" t="0" r="r" b="b"/>
              <a:pathLst>
                <a:path w="1498" h="960">
                  <a:moveTo>
                    <a:pt x="1482" y="904"/>
                  </a:moveTo>
                  <a:lnTo>
                    <a:pt x="1498" y="848"/>
                  </a:lnTo>
                  <a:lnTo>
                    <a:pt x="1474" y="784"/>
                  </a:lnTo>
                  <a:lnTo>
                    <a:pt x="1434" y="704"/>
                  </a:lnTo>
                  <a:lnTo>
                    <a:pt x="1362" y="624"/>
                  </a:lnTo>
                  <a:lnTo>
                    <a:pt x="1153" y="440"/>
                  </a:lnTo>
                  <a:lnTo>
                    <a:pt x="881" y="256"/>
                  </a:lnTo>
                  <a:lnTo>
                    <a:pt x="585" y="112"/>
                  </a:lnTo>
                  <a:lnTo>
                    <a:pt x="321" y="24"/>
                  </a:lnTo>
                  <a:lnTo>
                    <a:pt x="208" y="0"/>
                  </a:lnTo>
                  <a:lnTo>
                    <a:pt x="120" y="0"/>
                  </a:lnTo>
                  <a:lnTo>
                    <a:pt x="56" y="16"/>
                  </a:lnTo>
                  <a:lnTo>
                    <a:pt x="16" y="56"/>
                  </a:lnTo>
                  <a:lnTo>
                    <a:pt x="0" y="112"/>
                  </a:lnTo>
                  <a:lnTo>
                    <a:pt x="24" y="176"/>
                  </a:lnTo>
                  <a:lnTo>
                    <a:pt x="64" y="256"/>
                  </a:lnTo>
                  <a:lnTo>
                    <a:pt x="136" y="336"/>
                  </a:lnTo>
                  <a:lnTo>
                    <a:pt x="345" y="520"/>
                  </a:lnTo>
                  <a:lnTo>
                    <a:pt x="617" y="704"/>
                  </a:lnTo>
                  <a:lnTo>
                    <a:pt x="913" y="848"/>
                  </a:lnTo>
                  <a:lnTo>
                    <a:pt x="1177" y="936"/>
                  </a:lnTo>
                  <a:lnTo>
                    <a:pt x="1290" y="960"/>
                  </a:lnTo>
                  <a:lnTo>
                    <a:pt x="1378" y="960"/>
                  </a:lnTo>
                  <a:lnTo>
                    <a:pt x="1442" y="944"/>
                  </a:lnTo>
                  <a:lnTo>
                    <a:pt x="1482" y="904"/>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31753" name="Freeform 9"/>
            <p:cNvSpPr>
              <a:spLocks/>
            </p:cNvSpPr>
            <p:nvPr/>
          </p:nvSpPr>
          <p:spPr bwMode="auto">
            <a:xfrm>
              <a:off x="3424" y="784"/>
              <a:ext cx="1522" cy="984"/>
            </a:xfrm>
            <a:custGeom>
              <a:avLst/>
              <a:gdLst/>
              <a:ahLst/>
              <a:cxnLst>
                <a:cxn ang="0">
                  <a:pos x="1498" y="856"/>
                </a:cxn>
                <a:cxn ang="0">
                  <a:pos x="1466" y="800"/>
                </a:cxn>
                <a:cxn ang="0">
                  <a:pos x="1434" y="728"/>
                </a:cxn>
                <a:cxn ang="0">
                  <a:pos x="1362" y="648"/>
                </a:cxn>
                <a:cxn ang="0">
                  <a:pos x="1153" y="464"/>
                </a:cxn>
                <a:cxn ang="0">
                  <a:pos x="881" y="280"/>
                </a:cxn>
                <a:cxn ang="0">
                  <a:pos x="593" y="136"/>
                </a:cxn>
                <a:cxn ang="0">
                  <a:pos x="329" y="48"/>
                </a:cxn>
                <a:cxn ang="0">
                  <a:pos x="216" y="24"/>
                </a:cxn>
                <a:cxn ang="0">
                  <a:pos x="128" y="16"/>
                </a:cxn>
                <a:cxn ang="0">
                  <a:pos x="72" y="40"/>
                </a:cxn>
                <a:cxn ang="0">
                  <a:pos x="40" y="72"/>
                </a:cxn>
                <a:cxn ang="0">
                  <a:pos x="16" y="120"/>
                </a:cxn>
                <a:cxn ang="0">
                  <a:pos x="40" y="184"/>
                </a:cxn>
                <a:cxn ang="0">
                  <a:pos x="80" y="264"/>
                </a:cxn>
                <a:cxn ang="0">
                  <a:pos x="152" y="344"/>
                </a:cxn>
                <a:cxn ang="0">
                  <a:pos x="361" y="520"/>
                </a:cxn>
                <a:cxn ang="0">
                  <a:pos x="633" y="704"/>
                </a:cxn>
                <a:cxn ang="0">
                  <a:pos x="929" y="848"/>
                </a:cxn>
                <a:cxn ang="0">
                  <a:pos x="1193" y="936"/>
                </a:cxn>
                <a:cxn ang="0">
                  <a:pos x="1298" y="960"/>
                </a:cxn>
                <a:cxn ang="0">
                  <a:pos x="1386" y="960"/>
                </a:cxn>
                <a:cxn ang="0">
                  <a:pos x="1442" y="944"/>
                </a:cxn>
                <a:cxn ang="0">
                  <a:pos x="1482" y="904"/>
                </a:cxn>
                <a:cxn ang="0">
                  <a:pos x="1458" y="968"/>
                </a:cxn>
                <a:cxn ang="0">
                  <a:pos x="1386" y="976"/>
                </a:cxn>
                <a:cxn ang="0">
                  <a:pos x="1298" y="984"/>
                </a:cxn>
                <a:cxn ang="0">
                  <a:pos x="1185" y="960"/>
                </a:cxn>
                <a:cxn ang="0">
                  <a:pos x="921" y="872"/>
                </a:cxn>
                <a:cxn ang="0">
                  <a:pos x="617" y="728"/>
                </a:cxn>
                <a:cxn ang="0">
                  <a:pos x="345" y="544"/>
                </a:cxn>
                <a:cxn ang="0">
                  <a:pos x="136" y="360"/>
                </a:cxn>
                <a:cxn ang="0">
                  <a:pos x="64" y="280"/>
                </a:cxn>
                <a:cxn ang="0">
                  <a:pos x="16" y="192"/>
                </a:cxn>
                <a:cxn ang="0">
                  <a:pos x="0" y="120"/>
                </a:cxn>
                <a:cxn ang="0">
                  <a:pos x="16" y="64"/>
                </a:cxn>
                <a:cxn ang="0">
                  <a:pos x="56" y="24"/>
                </a:cxn>
                <a:cxn ang="0">
                  <a:pos x="128" y="0"/>
                </a:cxn>
                <a:cxn ang="0">
                  <a:pos x="216" y="0"/>
                </a:cxn>
                <a:cxn ang="0">
                  <a:pos x="337" y="24"/>
                </a:cxn>
                <a:cxn ang="0">
                  <a:pos x="601" y="112"/>
                </a:cxn>
                <a:cxn ang="0">
                  <a:pos x="897" y="256"/>
                </a:cxn>
                <a:cxn ang="0">
                  <a:pos x="1169" y="440"/>
                </a:cxn>
                <a:cxn ang="0">
                  <a:pos x="1378" y="632"/>
                </a:cxn>
                <a:cxn ang="0">
                  <a:pos x="1450" y="712"/>
                </a:cxn>
                <a:cxn ang="0">
                  <a:pos x="1490" y="792"/>
                </a:cxn>
                <a:cxn ang="0">
                  <a:pos x="1514" y="856"/>
                </a:cxn>
                <a:cxn ang="0">
                  <a:pos x="1506" y="920"/>
                </a:cxn>
              </a:cxnLst>
              <a:rect l="0" t="0" r="r" b="b"/>
              <a:pathLst>
                <a:path w="1522" h="984">
                  <a:moveTo>
                    <a:pt x="1482" y="912"/>
                  </a:moveTo>
                  <a:lnTo>
                    <a:pt x="1498" y="856"/>
                  </a:lnTo>
                  <a:lnTo>
                    <a:pt x="1498" y="856"/>
                  </a:lnTo>
                  <a:lnTo>
                    <a:pt x="1498" y="856"/>
                  </a:lnTo>
                  <a:lnTo>
                    <a:pt x="1474" y="792"/>
                  </a:lnTo>
                  <a:lnTo>
                    <a:pt x="1466" y="800"/>
                  </a:lnTo>
                  <a:lnTo>
                    <a:pt x="1466" y="800"/>
                  </a:lnTo>
                  <a:lnTo>
                    <a:pt x="1426" y="720"/>
                  </a:lnTo>
                  <a:lnTo>
                    <a:pt x="1434" y="728"/>
                  </a:lnTo>
                  <a:lnTo>
                    <a:pt x="1434" y="728"/>
                  </a:lnTo>
                  <a:lnTo>
                    <a:pt x="1362" y="648"/>
                  </a:lnTo>
                  <a:lnTo>
                    <a:pt x="1362" y="648"/>
                  </a:lnTo>
                  <a:lnTo>
                    <a:pt x="1362" y="648"/>
                  </a:lnTo>
                  <a:lnTo>
                    <a:pt x="1153" y="464"/>
                  </a:lnTo>
                  <a:lnTo>
                    <a:pt x="1153" y="464"/>
                  </a:lnTo>
                  <a:lnTo>
                    <a:pt x="1153" y="464"/>
                  </a:lnTo>
                  <a:lnTo>
                    <a:pt x="881" y="280"/>
                  </a:lnTo>
                  <a:lnTo>
                    <a:pt x="881" y="280"/>
                  </a:lnTo>
                  <a:lnTo>
                    <a:pt x="881" y="280"/>
                  </a:lnTo>
                  <a:lnTo>
                    <a:pt x="585" y="136"/>
                  </a:lnTo>
                  <a:lnTo>
                    <a:pt x="593" y="136"/>
                  </a:lnTo>
                  <a:lnTo>
                    <a:pt x="593" y="136"/>
                  </a:lnTo>
                  <a:lnTo>
                    <a:pt x="329" y="48"/>
                  </a:lnTo>
                  <a:lnTo>
                    <a:pt x="329" y="48"/>
                  </a:lnTo>
                  <a:lnTo>
                    <a:pt x="329" y="48"/>
                  </a:lnTo>
                  <a:lnTo>
                    <a:pt x="216" y="24"/>
                  </a:lnTo>
                  <a:lnTo>
                    <a:pt x="216" y="24"/>
                  </a:lnTo>
                  <a:lnTo>
                    <a:pt x="216" y="24"/>
                  </a:lnTo>
                  <a:lnTo>
                    <a:pt x="128" y="24"/>
                  </a:lnTo>
                  <a:lnTo>
                    <a:pt x="128" y="16"/>
                  </a:lnTo>
                  <a:lnTo>
                    <a:pt x="128" y="16"/>
                  </a:lnTo>
                  <a:lnTo>
                    <a:pt x="64" y="32"/>
                  </a:lnTo>
                  <a:lnTo>
                    <a:pt x="72" y="40"/>
                  </a:lnTo>
                  <a:lnTo>
                    <a:pt x="72" y="40"/>
                  </a:lnTo>
                  <a:lnTo>
                    <a:pt x="32" y="80"/>
                  </a:lnTo>
                  <a:lnTo>
                    <a:pt x="40" y="72"/>
                  </a:lnTo>
                  <a:lnTo>
                    <a:pt x="40" y="72"/>
                  </a:lnTo>
                  <a:lnTo>
                    <a:pt x="24" y="128"/>
                  </a:lnTo>
                  <a:lnTo>
                    <a:pt x="16" y="120"/>
                  </a:lnTo>
                  <a:lnTo>
                    <a:pt x="16" y="120"/>
                  </a:lnTo>
                  <a:lnTo>
                    <a:pt x="40" y="184"/>
                  </a:lnTo>
                  <a:lnTo>
                    <a:pt x="40" y="184"/>
                  </a:lnTo>
                  <a:lnTo>
                    <a:pt x="40" y="184"/>
                  </a:lnTo>
                  <a:lnTo>
                    <a:pt x="80" y="264"/>
                  </a:lnTo>
                  <a:lnTo>
                    <a:pt x="80" y="264"/>
                  </a:lnTo>
                  <a:lnTo>
                    <a:pt x="80" y="264"/>
                  </a:lnTo>
                  <a:lnTo>
                    <a:pt x="152" y="344"/>
                  </a:lnTo>
                  <a:lnTo>
                    <a:pt x="152" y="344"/>
                  </a:lnTo>
                  <a:lnTo>
                    <a:pt x="152" y="344"/>
                  </a:lnTo>
                  <a:lnTo>
                    <a:pt x="361" y="528"/>
                  </a:lnTo>
                  <a:lnTo>
                    <a:pt x="361" y="520"/>
                  </a:lnTo>
                  <a:lnTo>
                    <a:pt x="361" y="520"/>
                  </a:lnTo>
                  <a:lnTo>
                    <a:pt x="633" y="704"/>
                  </a:lnTo>
                  <a:lnTo>
                    <a:pt x="633" y="704"/>
                  </a:lnTo>
                  <a:lnTo>
                    <a:pt x="633" y="704"/>
                  </a:lnTo>
                  <a:lnTo>
                    <a:pt x="929" y="848"/>
                  </a:lnTo>
                  <a:lnTo>
                    <a:pt x="929" y="848"/>
                  </a:lnTo>
                  <a:lnTo>
                    <a:pt x="929" y="848"/>
                  </a:lnTo>
                  <a:lnTo>
                    <a:pt x="1193" y="936"/>
                  </a:lnTo>
                  <a:lnTo>
                    <a:pt x="1193" y="936"/>
                  </a:lnTo>
                  <a:lnTo>
                    <a:pt x="1193" y="936"/>
                  </a:lnTo>
                  <a:lnTo>
                    <a:pt x="1306" y="960"/>
                  </a:lnTo>
                  <a:lnTo>
                    <a:pt x="1298" y="960"/>
                  </a:lnTo>
                  <a:lnTo>
                    <a:pt x="1298" y="960"/>
                  </a:lnTo>
                  <a:lnTo>
                    <a:pt x="1386" y="960"/>
                  </a:lnTo>
                  <a:lnTo>
                    <a:pt x="1386" y="960"/>
                  </a:lnTo>
                  <a:lnTo>
                    <a:pt x="1386" y="960"/>
                  </a:lnTo>
                  <a:lnTo>
                    <a:pt x="1450" y="944"/>
                  </a:lnTo>
                  <a:lnTo>
                    <a:pt x="1442" y="944"/>
                  </a:lnTo>
                  <a:lnTo>
                    <a:pt x="1442" y="944"/>
                  </a:lnTo>
                  <a:lnTo>
                    <a:pt x="1482" y="904"/>
                  </a:lnTo>
                  <a:lnTo>
                    <a:pt x="1482" y="904"/>
                  </a:lnTo>
                  <a:lnTo>
                    <a:pt x="1498" y="928"/>
                  </a:lnTo>
                  <a:lnTo>
                    <a:pt x="1498" y="928"/>
                  </a:lnTo>
                  <a:lnTo>
                    <a:pt x="1458" y="968"/>
                  </a:lnTo>
                  <a:lnTo>
                    <a:pt x="1458" y="968"/>
                  </a:lnTo>
                  <a:lnTo>
                    <a:pt x="1450" y="960"/>
                  </a:lnTo>
                  <a:lnTo>
                    <a:pt x="1386" y="976"/>
                  </a:lnTo>
                  <a:lnTo>
                    <a:pt x="1386" y="976"/>
                  </a:lnTo>
                  <a:lnTo>
                    <a:pt x="1386" y="984"/>
                  </a:lnTo>
                  <a:lnTo>
                    <a:pt x="1298" y="984"/>
                  </a:lnTo>
                  <a:lnTo>
                    <a:pt x="1298" y="984"/>
                  </a:lnTo>
                  <a:lnTo>
                    <a:pt x="1298" y="984"/>
                  </a:lnTo>
                  <a:lnTo>
                    <a:pt x="1185" y="960"/>
                  </a:lnTo>
                  <a:lnTo>
                    <a:pt x="1185" y="960"/>
                  </a:lnTo>
                  <a:lnTo>
                    <a:pt x="1185" y="960"/>
                  </a:lnTo>
                  <a:lnTo>
                    <a:pt x="921" y="872"/>
                  </a:lnTo>
                  <a:lnTo>
                    <a:pt x="921" y="872"/>
                  </a:lnTo>
                  <a:lnTo>
                    <a:pt x="913" y="872"/>
                  </a:lnTo>
                  <a:lnTo>
                    <a:pt x="617" y="728"/>
                  </a:lnTo>
                  <a:lnTo>
                    <a:pt x="617" y="728"/>
                  </a:lnTo>
                  <a:lnTo>
                    <a:pt x="617" y="728"/>
                  </a:lnTo>
                  <a:lnTo>
                    <a:pt x="345" y="544"/>
                  </a:lnTo>
                  <a:lnTo>
                    <a:pt x="345" y="544"/>
                  </a:lnTo>
                  <a:lnTo>
                    <a:pt x="345" y="544"/>
                  </a:lnTo>
                  <a:lnTo>
                    <a:pt x="136" y="360"/>
                  </a:lnTo>
                  <a:lnTo>
                    <a:pt x="136" y="360"/>
                  </a:lnTo>
                  <a:lnTo>
                    <a:pt x="136" y="360"/>
                  </a:lnTo>
                  <a:lnTo>
                    <a:pt x="64" y="280"/>
                  </a:lnTo>
                  <a:lnTo>
                    <a:pt x="64" y="280"/>
                  </a:lnTo>
                  <a:lnTo>
                    <a:pt x="56" y="272"/>
                  </a:lnTo>
                  <a:lnTo>
                    <a:pt x="16" y="192"/>
                  </a:lnTo>
                  <a:lnTo>
                    <a:pt x="16" y="192"/>
                  </a:lnTo>
                  <a:lnTo>
                    <a:pt x="24" y="184"/>
                  </a:lnTo>
                  <a:lnTo>
                    <a:pt x="0" y="120"/>
                  </a:lnTo>
                  <a:lnTo>
                    <a:pt x="0" y="120"/>
                  </a:lnTo>
                  <a:lnTo>
                    <a:pt x="0" y="120"/>
                  </a:lnTo>
                  <a:lnTo>
                    <a:pt x="16" y="64"/>
                  </a:lnTo>
                  <a:lnTo>
                    <a:pt x="16" y="64"/>
                  </a:lnTo>
                  <a:lnTo>
                    <a:pt x="16" y="64"/>
                  </a:lnTo>
                  <a:lnTo>
                    <a:pt x="56" y="24"/>
                  </a:lnTo>
                  <a:lnTo>
                    <a:pt x="56" y="24"/>
                  </a:lnTo>
                  <a:lnTo>
                    <a:pt x="64" y="16"/>
                  </a:lnTo>
                  <a:lnTo>
                    <a:pt x="128" y="0"/>
                  </a:lnTo>
                  <a:lnTo>
                    <a:pt x="128" y="0"/>
                  </a:lnTo>
                  <a:lnTo>
                    <a:pt x="128" y="0"/>
                  </a:lnTo>
                  <a:lnTo>
                    <a:pt x="216" y="0"/>
                  </a:lnTo>
                  <a:lnTo>
                    <a:pt x="216" y="0"/>
                  </a:lnTo>
                  <a:lnTo>
                    <a:pt x="224" y="0"/>
                  </a:lnTo>
                  <a:lnTo>
                    <a:pt x="337" y="24"/>
                  </a:lnTo>
                  <a:lnTo>
                    <a:pt x="337" y="24"/>
                  </a:lnTo>
                  <a:lnTo>
                    <a:pt x="337" y="24"/>
                  </a:lnTo>
                  <a:lnTo>
                    <a:pt x="601" y="112"/>
                  </a:lnTo>
                  <a:lnTo>
                    <a:pt x="601" y="112"/>
                  </a:lnTo>
                  <a:lnTo>
                    <a:pt x="601" y="112"/>
                  </a:lnTo>
                  <a:lnTo>
                    <a:pt x="897" y="256"/>
                  </a:lnTo>
                  <a:lnTo>
                    <a:pt x="897" y="256"/>
                  </a:lnTo>
                  <a:lnTo>
                    <a:pt x="897" y="256"/>
                  </a:lnTo>
                  <a:lnTo>
                    <a:pt x="1169" y="440"/>
                  </a:lnTo>
                  <a:lnTo>
                    <a:pt x="1169" y="440"/>
                  </a:lnTo>
                  <a:lnTo>
                    <a:pt x="1169" y="448"/>
                  </a:lnTo>
                  <a:lnTo>
                    <a:pt x="1378" y="632"/>
                  </a:lnTo>
                  <a:lnTo>
                    <a:pt x="1378" y="632"/>
                  </a:lnTo>
                  <a:lnTo>
                    <a:pt x="1378" y="632"/>
                  </a:lnTo>
                  <a:lnTo>
                    <a:pt x="1450" y="712"/>
                  </a:lnTo>
                  <a:lnTo>
                    <a:pt x="1450" y="712"/>
                  </a:lnTo>
                  <a:lnTo>
                    <a:pt x="1450" y="712"/>
                  </a:lnTo>
                  <a:lnTo>
                    <a:pt x="1490" y="792"/>
                  </a:lnTo>
                  <a:lnTo>
                    <a:pt x="1490" y="792"/>
                  </a:lnTo>
                  <a:lnTo>
                    <a:pt x="1490" y="792"/>
                  </a:lnTo>
                  <a:lnTo>
                    <a:pt x="1514" y="856"/>
                  </a:lnTo>
                  <a:lnTo>
                    <a:pt x="1514" y="856"/>
                  </a:lnTo>
                  <a:lnTo>
                    <a:pt x="1522" y="864"/>
                  </a:lnTo>
                  <a:lnTo>
                    <a:pt x="1506" y="920"/>
                  </a:lnTo>
                  <a:lnTo>
                    <a:pt x="1482" y="912"/>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31754" name="Freeform 10"/>
            <p:cNvSpPr>
              <a:spLocks/>
            </p:cNvSpPr>
            <p:nvPr/>
          </p:nvSpPr>
          <p:spPr bwMode="auto">
            <a:xfrm>
              <a:off x="4906" y="1688"/>
              <a:ext cx="24" cy="24"/>
            </a:xfrm>
            <a:custGeom>
              <a:avLst/>
              <a:gdLst/>
              <a:ahLst/>
              <a:cxnLst>
                <a:cxn ang="0">
                  <a:pos x="0" y="0"/>
                </a:cxn>
                <a:cxn ang="0">
                  <a:pos x="0" y="0"/>
                </a:cxn>
                <a:cxn ang="0">
                  <a:pos x="0" y="8"/>
                </a:cxn>
                <a:cxn ang="0">
                  <a:pos x="24" y="16"/>
                </a:cxn>
                <a:cxn ang="0">
                  <a:pos x="16" y="24"/>
                </a:cxn>
                <a:cxn ang="0">
                  <a:pos x="16" y="24"/>
                </a:cxn>
                <a:cxn ang="0">
                  <a:pos x="0" y="0"/>
                </a:cxn>
              </a:cxnLst>
              <a:rect l="0" t="0" r="r" b="b"/>
              <a:pathLst>
                <a:path w="24" h="24">
                  <a:moveTo>
                    <a:pt x="0" y="0"/>
                  </a:moveTo>
                  <a:lnTo>
                    <a:pt x="0" y="0"/>
                  </a:lnTo>
                  <a:lnTo>
                    <a:pt x="0" y="8"/>
                  </a:lnTo>
                  <a:lnTo>
                    <a:pt x="24" y="16"/>
                  </a:lnTo>
                  <a:lnTo>
                    <a:pt x="16" y="24"/>
                  </a:lnTo>
                  <a:lnTo>
                    <a:pt x="16" y="24"/>
                  </a:lnTo>
                  <a:lnTo>
                    <a:pt x="0" y="0"/>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31755" name="Freeform 11"/>
            <p:cNvSpPr>
              <a:spLocks/>
            </p:cNvSpPr>
            <p:nvPr/>
          </p:nvSpPr>
          <p:spPr bwMode="auto">
            <a:xfrm>
              <a:off x="3953" y="1048"/>
              <a:ext cx="512" cy="384"/>
            </a:xfrm>
            <a:custGeom>
              <a:avLst/>
              <a:gdLst/>
              <a:ahLst/>
              <a:cxnLst>
                <a:cxn ang="0">
                  <a:pos x="504" y="336"/>
                </a:cxn>
                <a:cxn ang="0">
                  <a:pos x="512" y="272"/>
                </a:cxn>
                <a:cxn ang="0">
                  <a:pos x="488" y="200"/>
                </a:cxn>
                <a:cxn ang="0">
                  <a:pos x="424" y="128"/>
                </a:cxn>
                <a:cxn ang="0">
                  <a:pos x="336" y="64"/>
                </a:cxn>
                <a:cxn ang="0">
                  <a:pos x="232" y="16"/>
                </a:cxn>
                <a:cxn ang="0">
                  <a:pos x="136" y="0"/>
                </a:cxn>
                <a:cxn ang="0">
                  <a:pos x="56" y="8"/>
                </a:cxn>
                <a:cxn ang="0">
                  <a:pos x="8" y="48"/>
                </a:cxn>
                <a:cxn ang="0">
                  <a:pos x="0" y="112"/>
                </a:cxn>
                <a:cxn ang="0">
                  <a:pos x="32" y="184"/>
                </a:cxn>
                <a:cxn ang="0">
                  <a:pos x="96" y="256"/>
                </a:cxn>
                <a:cxn ang="0">
                  <a:pos x="184" y="320"/>
                </a:cxn>
                <a:cxn ang="0">
                  <a:pos x="288" y="368"/>
                </a:cxn>
                <a:cxn ang="0">
                  <a:pos x="376" y="384"/>
                </a:cxn>
                <a:cxn ang="0">
                  <a:pos x="456" y="376"/>
                </a:cxn>
                <a:cxn ang="0">
                  <a:pos x="504" y="336"/>
                </a:cxn>
              </a:cxnLst>
              <a:rect l="0" t="0" r="r" b="b"/>
              <a:pathLst>
                <a:path w="512" h="384">
                  <a:moveTo>
                    <a:pt x="504" y="336"/>
                  </a:moveTo>
                  <a:lnTo>
                    <a:pt x="512" y="272"/>
                  </a:lnTo>
                  <a:lnTo>
                    <a:pt x="488" y="200"/>
                  </a:lnTo>
                  <a:lnTo>
                    <a:pt x="424" y="128"/>
                  </a:lnTo>
                  <a:lnTo>
                    <a:pt x="336" y="64"/>
                  </a:lnTo>
                  <a:lnTo>
                    <a:pt x="232" y="16"/>
                  </a:lnTo>
                  <a:lnTo>
                    <a:pt x="136" y="0"/>
                  </a:lnTo>
                  <a:lnTo>
                    <a:pt x="56" y="8"/>
                  </a:lnTo>
                  <a:lnTo>
                    <a:pt x="8" y="48"/>
                  </a:lnTo>
                  <a:lnTo>
                    <a:pt x="0" y="112"/>
                  </a:lnTo>
                  <a:lnTo>
                    <a:pt x="32" y="184"/>
                  </a:lnTo>
                  <a:lnTo>
                    <a:pt x="96" y="256"/>
                  </a:lnTo>
                  <a:lnTo>
                    <a:pt x="184" y="320"/>
                  </a:lnTo>
                  <a:lnTo>
                    <a:pt x="288" y="368"/>
                  </a:lnTo>
                  <a:lnTo>
                    <a:pt x="376" y="384"/>
                  </a:lnTo>
                  <a:lnTo>
                    <a:pt x="456" y="376"/>
                  </a:lnTo>
                  <a:lnTo>
                    <a:pt x="504" y="336"/>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31756" name="Freeform 12"/>
            <p:cNvSpPr>
              <a:spLocks/>
            </p:cNvSpPr>
            <p:nvPr/>
          </p:nvSpPr>
          <p:spPr bwMode="auto">
            <a:xfrm>
              <a:off x="3945" y="1040"/>
              <a:ext cx="536" cy="408"/>
            </a:xfrm>
            <a:custGeom>
              <a:avLst/>
              <a:gdLst/>
              <a:ahLst/>
              <a:cxnLst>
                <a:cxn ang="0">
                  <a:pos x="512" y="280"/>
                </a:cxn>
                <a:cxn ang="0">
                  <a:pos x="512" y="280"/>
                </a:cxn>
                <a:cxn ang="0">
                  <a:pos x="488" y="224"/>
                </a:cxn>
                <a:cxn ang="0">
                  <a:pos x="424" y="152"/>
                </a:cxn>
                <a:cxn ang="0">
                  <a:pos x="424" y="152"/>
                </a:cxn>
                <a:cxn ang="0">
                  <a:pos x="336" y="88"/>
                </a:cxn>
                <a:cxn ang="0">
                  <a:pos x="232" y="40"/>
                </a:cxn>
                <a:cxn ang="0">
                  <a:pos x="240" y="40"/>
                </a:cxn>
                <a:cxn ang="0">
                  <a:pos x="144" y="16"/>
                </a:cxn>
                <a:cxn ang="0">
                  <a:pos x="64" y="24"/>
                </a:cxn>
                <a:cxn ang="0">
                  <a:pos x="72" y="32"/>
                </a:cxn>
                <a:cxn ang="0">
                  <a:pos x="32" y="64"/>
                </a:cxn>
                <a:cxn ang="0">
                  <a:pos x="24" y="128"/>
                </a:cxn>
                <a:cxn ang="0">
                  <a:pos x="16" y="120"/>
                </a:cxn>
                <a:cxn ang="0">
                  <a:pos x="48" y="192"/>
                </a:cxn>
                <a:cxn ang="0">
                  <a:pos x="112" y="264"/>
                </a:cxn>
                <a:cxn ang="0">
                  <a:pos x="112" y="256"/>
                </a:cxn>
                <a:cxn ang="0">
                  <a:pos x="200" y="320"/>
                </a:cxn>
                <a:cxn ang="0">
                  <a:pos x="304" y="368"/>
                </a:cxn>
                <a:cxn ang="0">
                  <a:pos x="304" y="368"/>
                </a:cxn>
                <a:cxn ang="0">
                  <a:pos x="384" y="384"/>
                </a:cxn>
                <a:cxn ang="0">
                  <a:pos x="464" y="376"/>
                </a:cxn>
                <a:cxn ang="0">
                  <a:pos x="456" y="376"/>
                </a:cxn>
                <a:cxn ang="0">
                  <a:pos x="504" y="336"/>
                </a:cxn>
                <a:cxn ang="0">
                  <a:pos x="520" y="360"/>
                </a:cxn>
                <a:cxn ang="0">
                  <a:pos x="472" y="400"/>
                </a:cxn>
                <a:cxn ang="0">
                  <a:pos x="384" y="400"/>
                </a:cxn>
                <a:cxn ang="0">
                  <a:pos x="384" y="408"/>
                </a:cxn>
                <a:cxn ang="0">
                  <a:pos x="296" y="392"/>
                </a:cxn>
                <a:cxn ang="0">
                  <a:pos x="184" y="344"/>
                </a:cxn>
                <a:cxn ang="0">
                  <a:pos x="184" y="344"/>
                </a:cxn>
                <a:cxn ang="0">
                  <a:pos x="96" y="280"/>
                </a:cxn>
                <a:cxn ang="0">
                  <a:pos x="32" y="208"/>
                </a:cxn>
                <a:cxn ang="0">
                  <a:pos x="32" y="192"/>
                </a:cxn>
                <a:cxn ang="0">
                  <a:pos x="0" y="120"/>
                </a:cxn>
                <a:cxn ang="0">
                  <a:pos x="8" y="56"/>
                </a:cxn>
                <a:cxn ang="0">
                  <a:pos x="8" y="48"/>
                </a:cxn>
                <a:cxn ang="0">
                  <a:pos x="56" y="8"/>
                </a:cxn>
                <a:cxn ang="0">
                  <a:pos x="144" y="0"/>
                </a:cxn>
                <a:cxn ang="0">
                  <a:pos x="152" y="0"/>
                </a:cxn>
                <a:cxn ang="0">
                  <a:pos x="248" y="16"/>
                </a:cxn>
                <a:cxn ang="0">
                  <a:pos x="352" y="64"/>
                </a:cxn>
                <a:cxn ang="0">
                  <a:pos x="352" y="64"/>
                </a:cxn>
                <a:cxn ang="0">
                  <a:pos x="440" y="128"/>
                </a:cxn>
                <a:cxn ang="0">
                  <a:pos x="504" y="208"/>
                </a:cxn>
                <a:cxn ang="0">
                  <a:pos x="504" y="208"/>
                </a:cxn>
                <a:cxn ang="0">
                  <a:pos x="528" y="280"/>
                </a:cxn>
                <a:cxn ang="0">
                  <a:pos x="528" y="352"/>
                </a:cxn>
              </a:cxnLst>
              <a:rect l="0" t="0" r="r" b="b"/>
              <a:pathLst>
                <a:path w="536" h="408">
                  <a:moveTo>
                    <a:pt x="504" y="344"/>
                  </a:moveTo>
                  <a:lnTo>
                    <a:pt x="512" y="280"/>
                  </a:lnTo>
                  <a:lnTo>
                    <a:pt x="512" y="280"/>
                  </a:lnTo>
                  <a:lnTo>
                    <a:pt x="512" y="280"/>
                  </a:lnTo>
                  <a:lnTo>
                    <a:pt x="488" y="208"/>
                  </a:lnTo>
                  <a:lnTo>
                    <a:pt x="488" y="224"/>
                  </a:lnTo>
                  <a:lnTo>
                    <a:pt x="488" y="224"/>
                  </a:lnTo>
                  <a:lnTo>
                    <a:pt x="424" y="152"/>
                  </a:lnTo>
                  <a:lnTo>
                    <a:pt x="424" y="152"/>
                  </a:lnTo>
                  <a:lnTo>
                    <a:pt x="424" y="152"/>
                  </a:lnTo>
                  <a:lnTo>
                    <a:pt x="336" y="88"/>
                  </a:lnTo>
                  <a:lnTo>
                    <a:pt x="336" y="88"/>
                  </a:lnTo>
                  <a:lnTo>
                    <a:pt x="336" y="88"/>
                  </a:lnTo>
                  <a:lnTo>
                    <a:pt x="232" y="40"/>
                  </a:lnTo>
                  <a:lnTo>
                    <a:pt x="240" y="40"/>
                  </a:lnTo>
                  <a:lnTo>
                    <a:pt x="240" y="40"/>
                  </a:lnTo>
                  <a:lnTo>
                    <a:pt x="144" y="24"/>
                  </a:lnTo>
                  <a:lnTo>
                    <a:pt x="144" y="16"/>
                  </a:lnTo>
                  <a:lnTo>
                    <a:pt x="144" y="16"/>
                  </a:lnTo>
                  <a:lnTo>
                    <a:pt x="64" y="24"/>
                  </a:lnTo>
                  <a:lnTo>
                    <a:pt x="72" y="32"/>
                  </a:lnTo>
                  <a:lnTo>
                    <a:pt x="72" y="32"/>
                  </a:lnTo>
                  <a:lnTo>
                    <a:pt x="24" y="72"/>
                  </a:lnTo>
                  <a:lnTo>
                    <a:pt x="32" y="64"/>
                  </a:lnTo>
                  <a:lnTo>
                    <a:pt x="32" y="64"/>
                  </a:lnTo>
                  <a:lnTo>
                    <a:pt x="24" y="128"/>
                  </a:lnTo>
                  <a:lnTo>
                    <a:pt x="16" y="120"/>
                  </a:lnTo>
                  <a:lnTo>
                    <a:pt x="16" y="120"/>
                  </a:lnTo>
                  <a:lnTo>
                    <a:pt x="48" y="192"/>
                  </a:lnTo>
                  <a:lnTo>
                    <a:pt x="48" y="192"/>
                  </a:lnTo>
                  <a:lnTo>
                    <a:pt x="48" y="192"/>
                  </a:lnTo>
                  <a:lnTo>
                    <a:pt x="112" y="264"/>
                  </a:lnTo>
                  <a:lnTo>
                    <a:pt x="112" y="256"/>
                  </a:lnTo>
                  <a:lnTo>
                    <a:pt x="112" y="256"/>
                  </a:lnTo>
                  <a:lnTo>
                    <a:pt x="200" y="320"/>
                  </a:lnTo>
                  <a:lnTo>
                    <a:pt x="200" y="320"/>
                  </a:lnTo>
                  <a:lnTo>
                    <a:pt x="200" y="320"/>
                  </a:lnTo>
                  <a:lnTo>
                    <a:pt x="304" y="368"/>
                  </a:lnTo>
                  <a:lnTo>
                    <a:pt x="304" y="368"/>
                  </a:lnTo>
                  <a:lnTo>
                    <a:pt x="304" y="368"/>
                  </a:lnTo>
                  <a:lnTo>
                    <a:pt x="392" y="384"/>
                  </a:lnTo>
                  <a:lnTo>
                    <a:pt x="384" y="384"/>
                  </a:lnTo>
                  <a:lnTo>
                    <a:pt x="384" y="384"/>
                  </a:lnTo>
                  <a:lnTo>
                    <a:pt x="464" y="376"/>
                  </a:lnTo>
                  <a:lnTo>
                    <a:pt x="456" y="376"/>
                  </a:lnTo>
                  <a:lnTo>
                    <a:pt x="456" y="376"/>
                  </a:lnTo>
                  <a:lnTo>
                    <a:pt x="504" y="336"/>
                  </a:lnTo>
                  <a:lnTo>
                    <a:pt x="504" y="336"/>
                  </a:lnTo>
                  <a:lnTo>
                    <a:pt x="520" y="360"/>
                  </a:lnTo>
                  <a:lnTo>
                    <a:pt x="520" y="360"/>
                  </a:lnTo>
                  <a:lnTo>
                    <a:pt x="472" y="400"/>
                  </a:lnTo>
                  <a:lnTo>
                    <a:pt x="472" y="400"/>
                  </a:lnTo>
                  <a:lnTo>
                    <a:pt x="464" y="392"/>
                  </a:lnTo>
                  <a:lnTo>
                    <a:pt x="384" y="400"/>
                  </a:lnTo>
                  <a:lnTo>
                    <a:pt x="384" y="400"/>
                  </a:lnTo>
                  <a:lnTo>
                    <a:pt x="384" y="408"/>
                  </a:lnTo>
                  <a:lnTo>
                    <a:pt x="296" y="392"/>
                  </a:lnTo>
                  <a:lnTo>
                    <a:pt x="296" y="392"/>
                  </a:lnTo>
                  <a:lnTo>
                    <a:pt x="288" y="392"/>
                  </a:lnTo>
                  <a:lnTo>
                    <a:pt x="184" y="344"/>
                  </a:lnTo>
                  <a:lnTo>
                    <a:pt x="184" y="344"/>
                  </a:lnTo>
                  <a:lnTo>
                    <a:pt x="184" y="344"/>
                  </a:lnTo>
                  <a:lnTo>
                    <a:pt x="96" y="280"/>
                  </a:lnTo>
                  <a:lnTo>
                    <a:pt x="96" y="280"/>
                  </a:lnTo>
                  <a:lnTo>
                    <a:pt x="96" y="280"/>
                  </a:lnTo>
                  <a:lnTo>
                    <a:pt x="32" y="208"/>
                  </a:lnTo>
                  <a:lnTo>
                    <a:pt x="32" y="208"/>
                  </a:lnTo>
                  <a:lnTo>
                    <a:pt x="32" y="192"/>
                  </a:lnTo>
                  <a:lnTo>
                    <a:pt x="0" y="120"/>
                  </a:lnTo>
                  <a:lnTo>
                    <a:pt x="0" y="120"/>
                  </a:lnTo>
                  <a:lnTo>
                    <a:pt x="0" y="120"/>
                  </a:lnTo>
                  <a:lnTo>
                    <a:pt x="8" y="56"/>
                  </a:lnTo>
                  <a:lnTo>
                    <a:pt x="8" y="56"/>
                  </a:lnTo>
                  <a:lnTo>
                    <a:pt x="8" y="48"/>
                  </a:lnTo>
                  <a:lnTo>
                    <a:pt x="56" y="8"/>
                  </a:lnTo>
                  <a:lnTo>
                    <a:pt x="56" y="8"/>
                  </a:lnTo>
                  <a:lnTo>
                    <a:pt x="64" y="8"/>
                  </a:lnTo>
                  <a:lnTo>
                    <a:pt x="144" y="0"/>
                  </a:lnTo>
                  <a:lnTo>
                    <a:pt x="144" y="0"/>
                  </a:lnTo>
                  <a:lnTo>
                    <a:pt x="152" y="0"/>
                  </a:lnTo>
                  <a:lnTo>
                    <a:pt x="248" y="16"/>
                  </a:lnTo>
                  <a:lnTo>
                    <a:pt x="248" y="16"/>
                  </a:lnTo>
                  <a:lnTo>
                    <a:pt x="248" y="16"/>
                  </a:lnTo>
                  <a:lnTo>
                    <a:pt x="352" y="64"/>
                  </a:lnTo>
                  <a:lnTo>
                    <a:pt x="352" y="64"/>
                  </a:lnTo>
                  <a:lnTo>
                    <a:pt x="352" y="64"/>
                  </a:lnTo>
                  <a:lnTo>
                    <a:pt x="440" y="128"/>
                  </a:lnTo>
                  <a:lnTo>
                    <a:pt x="440" y="128"/>
                  </a:lnTo>
                  <a:lnTo>
                    <a:pt x="440" y="136"/>
                  </a:lnTo>
                  <a:lnTo>
                    <a:pt x="504" y="208"/>
                  </a:lnTo>
                  <a:lnTo>
                    <a:pt x="504" y="208"/>
                  </a:lnTo>
                  <a:lnTo>
                    <a:pt x="504" y="208"/>
                  </a:lnTo>
                  <a:lnTo>
                    <a:pt x="528" y="280"/>
                  </a:lnTo>
                  <a:lnTo>
                    <a:pt x="528" y="280"/>
                  </a:lnTo>
                  <a:lnTo>
                    <a:pt x="536" y="288"/>
                  </a:lnTo>
                  <a:lnTo>
                    <a:pt x="528" y="352"/>
                  </a:lnTo>
                  <a:lnTo>
                    <a:pt x="504" y="344"/>
                  </a:lnTo>
                  <a:close/>
                </a:path>
              </a:pathLst>
            </a:custGeom>
            <a:blipFill dpi="0" rotWithShape="0">
              <a:blip r:embed="rId6"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31757" name="Freeform 13"/>
            <p:cNvSpPr>
              <a:spLocks/>
            </p:cNvSpPr>
            <p:nvPr/>
          </p:nvSpPr>
          <p:spPr bwMode="auto">
            <a:xfrm>
              <a:off x="4449" y="1376"/>
              <a:ext cx="24" cy="24"/>
            </a:xfrm>
            <a:custGeom>
              <a:avLst/>
              <a:gdLst/>
              <a:ahLst/>
              <a:cxnLst>
                <a:cxn ang="0">
                  <a:pos x="0" y="0"/>
                </a:cxn>
                <a:cxn ang="0">
                  <a:pos x="0" y="0"/>
                </a:cxn>
                <a:cxn ang="0">
                  <a:pos x="0" y="8"/>
                </a:cxn>
                <a:cxn ang="0">
                  <a:pos x="24" y="16"/>
                </a:cxn>
                <a:cxn ang="0">
                  <a:pos x="16" y="24"/>
                </a:cxn>
                <a:cxn ang="0">
                  <a:pos x="16" y="24"/>
                </a:cxn>
                <a:cxn ang="0">
                  <a:pos x="0" y="0"/>
                </a:cxn>
              </a:cxnLst>
              <a:rect l="0" t="0" r="r" b="b"/>
              <a:pathLst>
                <a:path w="24" h="24">
                  <a:moveTo>
                    <a:pt x="0" y="0"/>
                  </a:moveTo>
                  <a:lnTo>
                    <a:pt x="0" y="0"/>
                  </a:lnTo>
                  <a:lnTo>
                    <a:pt x="0" y="8"/>
                  </a:lnTo>
                  <a:lnTo>
                    <a:pt x="24" y="16"/>
                  </a:lnTo>
                  <a:lnTo>
                    <a:pt x="16" y="24"/>
                  </a:lnTo>
                  <a:lnTo>
                    <a:pt x="16" y="24"/>
                  </a:lnTo>
                  <a:lnTo>
                    <a:pt x="0" y="0"/>
                  </a:lnTo>
                  <a:close/>
                </a:path>
              </a:pathLst>
            </a:custGeom>
            <a:blipFill dpi="0" rotWithShape="0">
              <a:blip r:embed="rId6"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31758" name="Rectangle 14"/>
            <p:cNvSpPr>
              <a:spLocks noChangeArrowheads="1"/>
            </p:cNvSpPr>
            <p:nvPr/>
          </p:nvSpPr>
          <p:spPr bwMode="auto">
            <a:xfrm>
              <a:off x="4649" y="704"/>
              <a:ext cx="118" cy="233"/>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l" defTabSz="914400">
                <a:lnSpc>
                  <a:spcPct val="100000"/>
                </a:lnSpc>
                <a:spcBef>
                  <a:spcPct val="0"/>
                </a:spcBef>
                <a:spcAft>
                  <a:spcPct val="0"/>
                </a:spcAft>
                <a:buNone/>
                <a:tabLst/>
              </a:pPr>
              <a:r>
                <a:rPr lang="en-US" sz="2400" b="1" i="0" u="none" strike="noStrike" cap="none">
                  <a:ln>
                    <a:noFill/>
                  </a:ln>
                  <a:solidFill>
                    <a:srgbClr val="001AE6"/>
                  </a:solidFill>
                  <a:effectLst/>
                  <a:latin typeface="Arial"/>
                  <a:ea typeface="MS Gothic" pitchFamily="49" charset="-128"/>
                  <a:cs typeface="+mn-cs"/>
                </a:rPr>
                <a:t>F</a:t>
              </a:r>
              <a:endParaRPr kumimoji="0" lang="en-US" sz="2400" b="0" i="0" u="none" strike="noStrike" cap="none" normalizeH="0" smtClean="0">
                <a:ln>
                  <a:noFill/>
                </a:ln>
                <a:solidFill>
                  <a:schemeClr val="tx1"/>
                </a:solidFill>
                <a:effectLst/>
                <a:latin typeface="Arial" pitchFamily="34" charset="0"/>
                <a:ea typeface="MS Gothic" pitchFamily="49" charset="-128"/>
              </a:endParaRPr>
            </a:p>
          </p:txBody>
        </p:sp>
        <p:sp>
          <p:nvSpPr>
            <p:cNvPr id="31759" name="Rectangle 15"/>
            <p:cNvSpPr>
              <a:spLocks noChangeArrowheads="1"/>
            </p:cNvSpPr>
            <p:nvPr/>
          </p:nvSpPr>
          <p:spPr bwMode="auto">
            <a:xfrm>
              <a:off x="4401" y="1344"/>
              <a:ext cx="118" cy="233"/>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l" defTabSz="914400">
                <a:lnSpc>
                  <a:spcPct val="100000"/>
                </a:lnSpc>
                <a:spcBef>
                  <a:spcPct val="0"/>
                </a:spcBef>
                <a:spcAft>
                  <a:spcPct val="0"/>
                </a:spcAft>
                <a:buNone/>
                <a:tabLst/>
              </a:pPr>
              <a:r>
                <a:rPr lang="ja-JP" sz="2400" b="0" i="0" u="none" strike="noStrike" cap="none">
                  <a:ln>
                    <a:noFill/>
                  </a:ln>
                  <a:solidFill>
                    <a:srgbClr val="FF0000"/>
                  </a:solidFill>
                  <a:effectLst/>
                  <a:latin typeface="Symbol"/>
                  <a:ea typeface="MS Gothic" pitchFamily="49" charset="-128"/>
                  <a:cs typeface="+mn-cs"/>
                </a:rPr>
                <a:t>D</a:t>
              </a:r>
              <a:endParaRPr kumimoji="0" lang="en-US" sz="2400" b="0" i="0" u="none" strike="noStrike" cap="none" normalizeH="0" smtClean="0">
                <a:ln>
                  <a:noFill/>
                </a:ln>
                <a:solidFill>
                  <a:schemeClr val="tx1"/>
                </a:solidFill>
                <a:effectLst/>
                <a:latin typeface="Arial" pitchFamily="34" charset="0"/>
                <a:ea typeface="MS Gothic" pitchFamily="49" charset="-128"/>
              </a:endParaRPr>
            </a:p>
          </p:txBody>
        </p:sp>
        <p:sp>
          <p:nvSpPr>
            <p:cNvPr id="31760" name="Rectangle 16"/>
            <p:cNvSpPr>
              <a:spLocks noChangeArrowheads="1"/>
            </p:cNvSpPr>
            <p:nvPr/>
          </p:nvSpPr>
          <p:spPr bwMode="auto">
            <a:xfrm>
              <a:off x="4513" y="1352"/>
              <a:ext cx="140" cy="233"/>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l" defTabSz="914400">
                <a:lnSpc>
                  <a:spcPct val="100000"/>
                </a:lnSpc>
                <a:spcBef>
                  <a:spcPct val="0"/>
                </a:spcBef>
                <a:spcAft>
                  <a:spcPct val="0"/>
                </a:spcAft>
                <a:buNone/>
                <a:tabLst/>
              </a:pPr>
              <a:r>
                <a:rPr lang="en-US" sz="2400" b="1" i="0" u="none" strike="noStrike" cap="none">
                  <a:ln>
                    <a:noFill/>
                  </a:ln>
                  <a:solidFill>
                    <a:srgbClr val="FF0000"/>
                  </a:solidFill>
                  <a:effectLst/>
                  <a:latin typeface="Arial"/>
                  <a:ea typeface="MS Gothic" pitchFamily="49" charset="-128"/>
                  <a:cs typeface="+mn-cs"/>
                </a:rPr>
                <a:t>A</a:t>
              </a:r>
              <a:endParaRPr kumimoji="0" lang="en-US" sz="2400" b="0" i="0" u="none" strike="noStrike" cap="none" normalizeH="0" smtClean="0">
                <a:ln>
                  <a:noFill/>
                </a:ln>
                <a:solidFill>
                  <a:schemeClr val="tx1"/>
                </a:solidFill>
                <a:effectLst/>
                <a:latin typeface="Arial" pitchFamily="34" charset="0"/>
                <a:ea typeface="MS Gothic" pitchFamily="49" charset="-128"/>
              </a:endParaRPr>
            </a:p>
          </p:txBody>
        </p:sp>
        <p:sp>
          <p:nvSpPr>
            <p:cNvPr id="31761" name="Rectangle 17"/>
            <p:cNvSpPr>
              <a:spLocks noChangeArrowheads="1"/>
            </p:cNvSpPr>
            <p:nvPr/>
          </p:nvSpPr>
          <p:spPr bwMode="auto">
            <a:xfrm>
              <a:off x="4657" y="1856"/>
              <a:ext cx="117" cy="233"/>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l" defTabSz="914400">
                <a:lnSpc>
                  <a:spcPct val="100000"/>
                </a:lnSpc>
                <a:spcBef>
                  <a:spcPct val="0"/>
                </a:spcBef>
                <a:spcAft>
                  <a:spcPct val="0"/>
                </a:spcAft>
                <a:buNone/>
                <a:tabLst/>
              </a:pPr>
              <a:r>
                <a:rPr lang="ja-JP" sz="2400" b="0" i="0" u="none" strike="noStrike" cap="none">
                  <a:ln>
                    <a:noFill/>
                  </a:ln>
                  <a:solidFill>
                    <a:srgbClr val="001AE6"/>
                  </a:solidFill>
                  <a:effectLst/>
                  <a:latin typeface="Symbol"/>
                  <a:ea typeface="MS Gothic" pitchFamily="49" charset="-128"/>
                  <a:cs typeface="+mn-cs"/>
                </a:rPr>
                <a:t>s</a:t>
              </a:r>
              <a:endParaRPr kumimoji="0" lang="en-US" sz="2400" b="0" i="0" u="none" strike="noStrike" cap="none" normalizeH="0" smtClean="0">
                <a:ln>
                  <a:noFill/>
                </a:ln>
                <a:solidFill>
                  <a:schemeClr val="tx1"/>
                </a:solidFill>
                <a:effectLst/>
                <a:latin typeface="Arial" pitchFamily="34" charset="0"/>
                <a:ea typeface="MS Gothic" pitchFamily="49" charset="-128"/>
              </a:endParaRPr>
            </a:p>
          </p:txBody>
        </p:sp>
        <p:sp>
          <p:nvSpPr>
            <p:cNvPr id="31762" name="Rectangle 18"/>
            <p:cNvSpPr>
              <a:spLocks noChangeArrowheads="1"/>
            </p:cNvSpPr>
            <p:nvPr/>
          </p:nvSpPr>
          <p:spPr bwMode="auto">
            <a:xfrm>
              <a:off x="4041" y="1088"/>
              <a:ext cx="135" cy="271"/>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l" defTabSz="914400">
                <a:lnSpc>
                  <a:spcPct val="100000"/>
                </a:lnSpc>
                <a:spcBef>
                  <a:spcPct val="0"/>
                </a:spcBef>
                <a:spcAft>
                  <a:spcPct val="0"/>
                </a:spcAft>
                <a:buNone/>
                <a:tabLst/>
              </a:pPr>
              <a:r>
                <a:rPr lang="en-US" sz="2800" b="1" i="0" u="none" strike="noStrike" cap="none">
                  <a:ln>
                    <a:noFill/>
                  </a:ln>
                  <a:solidFill>
                    <a:srgbClr val="8099B3"/>
                  </a:solidFill>
                  <a:effectLst/>
                  <a:latin typeface="Courier New"/>
                  <a:ea typeface="MS Gothic" pitchFamily="49" charset="-128"/>
                  <a:cs typeface="+mn-cs"/>
                </a:rPr>
                <a:t>P</a:t>
              </a:r>
              <a:endParaRPr kumimoji="0" lang="en-US" sz="2400" b="0" i="0" u="none" strike="noStrike" cap="none" normalizeH="0" smtClean="0">
                <a:ln>
                  <a:noFill/>
                </a:ln>
                <a:solidFill>
                  <a:schemeClr val="tx1"/>
                </a:solidFill>
                <a:effectLst/>
                <a:latin typeface="Arial" pitchFamily="34" charset="0"/>
                <a:ea typeface="MS Gothic" pitchFamily="49" charset="-128"/>
              </a:endParaRPr>
            </a:p>
          </p:txBody>
        </p:sp>
        <p:sp>
          <p:nvSpPr>
            <p:cNvPr id="31763" name="Freeform 19"/>
            <p:cNvSpPr>
              <a:spLocks/>
            </p:cNvSpPr>
            <p:nvPr/>
          </p:nvSpPr>
          <p:spPr bwMode="auto">
            <a:xfrm>
              <a:off x="4177" y="1216"/>
              <a:ext cx="88" cy="96"/>
            </a:xfrm>
            <a:custGeom>
              <a:avLst/>
              <a:gdLst/>
              <a:ahLst/>
              <a:cxnLst>
                <a:cxn ang="0">
                  <a:pos x="88" y="48"/>
                </a:cxn>
                <a:cxn ang="0">
                  <a:pos x="80" y="16"/>
                </a:cxn>
                <a:cxn ang="0">
                  <a:pos x="48" y="0"/>
                </a:cxn>
                <a:cxn ang="0">
                  <a:pos x="8" y="16"/>
                </a:cxn>
                <a:cxn ang="0">
                  <a:pos x="0" y="48"/>
                </a:cxn>
                <a:cxn ang="0">
                  <a:pos x="8" y="80"/>
                </a:cxn>
                <a:cxn ang="0">
                  <a:pos x="48" y="96"/>
                </a:cxn>
                <a:cxn ang="0">
                  <a:pos x="80" y="80"/>
                </a:cxn>
                <a:cxn ang="0">
                  <a:pos x="88" y="48"/>
                </a:cxn>
              </a:cxnLst>
              <a:rect l="0" t="0" r="r" b="b"/>
              <a:pathLst>
                <a:path w="88" h="96">
                  <a:moveTo>
                    <a:pt x="88" y="48"/>
                  </a:moveTo>
                  <a:lnTo>
                    <a:pt x="80" y="16"/>
                  </a:lnTo>
                  <a:lnTo>
                    <a:pt x="48" y="0"/>
                  </a:lnTo>
                  <a:lnTo>
                    <a:pt x="8" y="16"/>
                  </a:lnTo>
                  <a:lnTo>
                    <a:pt x="0" y="48"/>
                  </a:lnTo>
                  <a:lnTo>
                    <a:pt x="8" y="80"/>
                  </a:lnTo>
                  <a:lnTo>
                    <a:pt x="48" y="96"/>
                  </a:lnTo>
                  <a:lnTo>
                    <a:pt x="80" y="80"/>
                  </a:lnTo>
                  <a:lnTo>
                    <a:pt x="88" y="48"/>
                  </a:lnTo>
                  <a:close/>
                </a:path>
              </a:pathLst>
            </a:custGeom>
            <a:blipFill dpi="0" rotWithShape="0">
              <a:blip r:embed="rId7"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31764" name="Freeform 20"/>
            <p:cNvSpPr>
              <a:spLocks/>
            </p:cNvSpPr>
            <p:nvPr/>
          </p:nvSpPr>
          <p:spPr bwMode="auto">
            <a:xfrm>
              <a:off x="4169" y="1208"/>
              <a:ext cx="112" cy="120"/>
            </a:xfrm>
            <a:custGeom>
              <a:avLst/>
              <a:gdLst/>
              <a:ahLst/>
              <a:cxnLst>
                <a:cxn ang="0">
                  <a:pos x="88" y="64"/>
                </a:cxn>
                <a:cxn ang="0">
                  <a:pos x="80" y="32"/>
                </a:cxn>
                <a:cxn ang="0">
                  <a:pos x="88" y="40"/>
                </a:cxn>
                <a:cxn ang="0">
                  <a:pos x="88" y="40"/>
                </a:cxn>
                <a:cxn ang="0">
                  <a:pos x="56" y="24"/>
                </a:cxn>
                <a:cxn ang="0">
                  <a:pos x="64" y="24"/>
                </a:cxn>
                <a:cxn ang="0">
                  <a:pos x="64" y="24"/>
                </a:cxn>
                <a:cxn ang="0">
                  <a:pos x="24" y="40"/>
                </a:cxn>
                <a:cxn ang="0">
                  <a:pos x="32" y="32"/>
                </a:cxn>
                <a:cxn ang="0">
                  <a:pos x="32" y="32"/>
                </a:cxn>
                <a:cxn ang="0">
                  <a:pos x="24" y="64"/>
                </a:cxn>
                <a:cxn ang="0">
                  <a:pos x="24" y="56"/>
                </a:cxn>
                <a:cxn ang="0">
                  <a:pos x="24" y="56"/>
                </a:cxn>
                <a:cxn ang="0">
                  <a:pos x="32" y="88"/>
                </a:cxn>
                <a:cxn ang="0">
                  <a:pos x="24" y="80"/>
                </a:cxn>
                <a:cxn ang="0">
                  <a:pos x="24" y="80"/>
                </a:cxn>
                <a:cxn ang="0">
                  <a:pos x="64" y="96"/>
                </a:cxn>
                <a:cxn ang="0">
                  <a:pos x="56" y="96"/>
                </a:cxn>
                <a:cxn ang="0">
                  <a:pos x="56" y="96"/>
                </a:cxn>
                <a:cxn ang="0">
                  <a:pos x="88" y="80"/>
                </a:cxn>
                <a:cxn ang="0">
                  <a:pos x="80" y="88"/>
                </a:cxn>
                <a:cxn ang="0">
                  <a:pos x="80" y="88"/>
                </a:cxn>
                <a:cxn ang="0">
                  <a:pos x="88" y="56"/>
                </a:cxn>
                <a:cxn ang="0">
                  <a:pos x="88" y="56"/>
                </a:cxn>
                <a:cxn ang="0">
                  <a:pos x="112" y="64"/>
                </a:cxn>
                <a:cxn ang="0">
                  <a:pos x="112" y="64"/>
                </a:cxn>
                <a:cxn ang="0">
                  <a:pos x="104" y="96"/>
                </a:cxn>
                <a:cxn ang="0">
                  <a:pos x="104" y="96"/>
                </a:cxn>
                <a:cxn ang="0">
                  <a:pos x="96" y="104"/>
                </a:cxn>
                <a:cxn ang="0">
                  <a:pos x="64" y="120"/>
                </a:cxn>
                <a:cxn ang="0">
                  <a:pos x="64" y="120"/>
                </a:cxn>
                <a:cxn ang="0">
                  <a:pos x="56" y="120"/>
                </a:cxn>
                <a:cxn ang="0">
                  <a:pos x="16" y="104"/>
                </a:cxn>
                <a:cxn ang="0">
                  <a:pos x="16" y="104"/>
                </a:cxn>
                <a:cxn ang="0">
                  <a:pos x="8" y="96"/>
                </a:cxn>
                <a:cxn ang="0">
                  <a:pos x="0" y="64"/>
                </a:cxn>
                <a:cxn ang="0">
                  <a:pos x="0" y="64"/>
                </a:cxn>
                <a:cxn ang="0">
                  <a:pos x="0" y="56"/>
                </a:cxn>
                <a:cxn ang="0">
                  <a:pos x="8" y="24"/>
                </a:cxn>
                <a:cxn ang="0">
                  <a:pos x="8" y="24"/>
                </a:cxn>
                <a:cxn ang="0">
                  <a:pos x="16" y="16"/>
                </a:cxn>
                <a:cxn ang="0">
                  <a:pos x="56" y="0"/>
                </a:cxn>
                <a:cxn ang="0">
                  <a:pos x="56" y="0"/>
                </a:cxn>
                <a:cxn ang="0">
                  <a:pos x="64" y="0"/>
                </a:cxn>
                <a:cxn ang="0">
                  <a:pos x="96" y="16"/>
                </a:cxn>
                <a:cxn ang="0">
                  <a:pos x="96" y="16"/>
                </a:cxn>
                <a:cxn ang="0">
                  <a:pos x="104" y="24"/>
                </a:cxn>
                <a:cxn ang="0">
                  <a:pos x="112" y="56"/>
                </a:cxn>
                <a:cxn ang="0">
                  <a:pos x="88" y="64"/>
                </a:cxn>
              </a:cxnLst>
              <a:rect l="0" t="0" r="r" b="b"/>
              <a:pathLst>
                <a:path w="112" h="120">
                  <a:moveTo>
                    <a:pt x="88" y="64"/>
                  </a:moveTo>
                  <a:lnTo>
                    <a:pt x="80" y="32"/>
                  </a:lnTo>
                  <a:lnTo>
                    <a:pt x="88" y="40"/>
                  </a:lnTo>
                  <a:lnTo>
                    <a:pt x="88" y="40"/>
                  </a:lnTo>
                  <a:lnTo>
                    <a:pt x="56" y="24"/>
                  </a:lnTo>
                  <a:lnTo>
                    <a:pt x="64" y="24"/>
                  </a:lnTo>
                  <a:lnTo>
                    <a:pt x="64" y="24"/>
                  </a:lnTo>
                  <a:lnTo>
                    <a:pt x="24" y="40"/>
                  </a:lnTo>
                  <a:lnTo>
                    <a:pt x="32" y="32"/>
                  </a:lnTo>
                  <a:lnTo>
                    <a:pt x="32" y="32"/>
                  </a:lnTo>
                  <a:lnTo>
                    <a:pt x="24" y="64"/>
                  </a:lnTo>
                  <a:lnTo>
                    <a:pt x="24" y="56"/>
                  </a:lnTo>
                  <a:lnTo>
                    <a:pt x="24" y="56"/>
                  </a:lnTo>
                  <a:lnTo>
                    <a:pt x="32" y="88"/>
                  </a:lnTo>
                  <a:lnTo>
                    <a:pt x="24" y="80"/>
                  </a:lnTo>
                  <a:lnTo>
                    <a:pt x="24" y="80"/>
                  </a:lnTo>
                  <a:lnTo>
                    <a:pt x="64" y="96"/>
                  </a:lnTo>
                  <a:lnTo>
                    <a:pt x="56" y="96"/>
                  </a:lnTo>
                  <a:lnTo>
                    <a:pt x="56" y="96"/>
                  </a:lnTo>
                  <a:lnTo>
                    <a:pt x="88" y="80"/>
                  </a:lnTo>
                  <a:lnTo>
                    <a:pt x="80" y="88"/>
                  </a:lnTo>
                  <a:lnTo>
                    <a:pt x="80" y="88"/>
                  </a:lnTo>
                  <a:lnTo>
                    <a:pt x="88" y="56"/>
                  </a:lnTo>
                  <a:lnTo>
                    <a:pt x="88" y="56"/>
                  </a:lnTo>
                  <a:lnTo>
                    <a:pt x="112" y="64"/>
                  </a:lnTo>
                  <a:lnTo>
                    <a:pt x="112" y="64"/>
                  </a:lnTo>
                  <a:lnTo>
                    <a:pt x="104" y="96"/>
                  </a:lnTo>
                  <a:lnTo>
                    <a:pt x="104" y="96"/>
                  </a:lnTo>
                  <a:lnTo>
                    <a:pt x="96" y="104"/>
                  </a:lnTo>
                  <a:lnTo>
                    <a:pt x="64" y="120"/>
                  </a:lnTo>
                  <a:lnTo>
                    <a:pt x="64" y="120"/>
                  </a:lnTo>
                  <a:lnTo>
                    <a:pt x="56" y="120"/>
                  </a:lnTo>
                  <a:lnTo>
                    <a:pt x="16" y="104"/>
                  </a:lnTo>
                  <a:lnTo>
                    <a:pt x="16" y="104"/>
                  </a:lnTo>
                  <a:lnTo>
                    <a:pt x="8" y="96"/>
                  </a:lnTo>
                  <a:lnTo>
                    <a:pt x="0" y="64"/>
                  </a:lnTo>
                  <a:lnTo>
                    <a:pt x="0" y="64"/>
                  </a:lnTo>
                  <a:lnTo>
                    <a:pt x="0" y="56"/>
                  </a:lnTo>
                  <a:lnTo>
                    <a:pt x="8" y="24"/>
                  </a:lnTo>
                  <a:lnTo>
                    <a:pt x="8" y="24"/>
                  </a:lnTo>
                  <a:lnTo>
                    <a:pt x="16" y="16"/>
                  </a:lnTo>
                  <a:lnTo>
                    <a:pt x="56" y="0"/>
                  </a:lnTo>
                  <a:lnTo>
                    <a:pt x="56" y="0"/>
                  </a:lnTo>
                  <a:lnTo>
                    <a:pt x="64" y="0"/>
                  </a:lnTo>
                  <a:lnTo>
                    <a:pt x="96" y="16"/>
                  </a:lnTo>
                  <a:lnTo>
                    <a:pt x="96" y="16"/>
                  </a:lnTo>
                  <a:lnTo>
                    <a:pt x="104" y="24"/>
                  </a:lnTo>
                  <a:lnTo>
                    <a:pt x="112" y="56"/>
                  </a:lnTo>
                  <a:lnTo>
                    <a:pt x="88" y="64"/>
                  </a:lnTo>
                  <a:close/>
                </a:path>
              </a:pathLst>
            </a:custGeom>
            <a:blipFill dpi="0" rotWithShape="0">
              <a:blip r:embed="rId7"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31765" name="Freeform 21"/>
            <p:cNvSpPr>
              <a:spLocks/>
            </p:cNvSpPr>
            <p:nvPr/>
          </p:nvSpPr>
          <p:spPr bwMode="auto">
            <a:xfrm>
              <a:off x="4257" y="1264"/>
              <a:ext cx="24" cy="8"/>
            </a:xfrm>
            <a:custGeom>
              <a:avLst/>
              <a:gdLst/>
              <a:ahLst/>
              <a:cxnLst>
                <a:cxn ang="0">
                  <a:pos x="0" y="0"/>
                </a:cxn>
                <a:cxn ang="0">
                  <a:pos x="0" y="0"/>
                </a:cxn>
                <a:cxn ang="0">
                  <a:pos x="0" y="8"/>
                </a:cxn>
                <a:cxn ang="0">
                  <a:pos x="24" y="0"/>
                </a:cxn>
                <a:cxn ang="0">
                  <a:pos x="24" y="8"/>
                </a:cxn>
                <a:cxn ang="0">
                  <a:pos x="24" y="8"/>
                </a:cxn>
                <a:cxn ang="0">
                  <a:pos x="0" y="0"/>
                </a:cxn>
              </a:cxnLst>
              <a:rect l="0" t="0" r="r" b="b"/>
              <a:pathLst>
                <a:path w="24" h="8">
                  <a:moveTo>
                    <a:pt x="0" y="0"/>
                  </a:moveTo>
                  <a:lnTo>
                    <a:pt x="0" y="0"/>
                  </a:lnTo>
                  <a:lnTo>
                    <a:pt x="0" y="8"/>
                  </a:lnTo>
                  <a:lnTo>
                    <a:pt x="24" y="0"/>
                  </a:lnTo>
                  <a:lnTo>
                    <a:pt x="24" y="8"/>
                  </a:lnTo>
                  <a:lnTo>
                    <a:pt x="24" y="8"/>
                  </a:lnTo>
                  <a:lnTo>
                    <a:pt x="0" y="0"/>
                  </a:lnTo>
                  <a:close/>
                </a:path>
              </a:pathLst>
            </a:custGeom>
            <a:blipFill dpi="0" rotWithShape="0">
              <a:blip r:embed="rId7"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31766" name="Freeform 22"/>
            <p:cNvSpPr>
              <a:spLocks/>
            </p:cNvSpPr>
            <p:nvPr/>
          </p:nvSpPr>
          <p:spPr bwMode="auto">
            <a:xfrm>
              <a:off x="4529" y="1008"/>
              <a:ext cx="24" cy="24"/>
            </a:xfrm>
            <a:custGeom>
              <a:avLst/>
              <a:gdLst/>
              <a:ahLst/>
              <a:cxnLst>
                <a:cxn ang="0">
                  <a:pos x="24" y="0"/>
                </a:cxn>
                <a:cxn ang="0">
                  <a:pos x="16" y="0"/>
                </a:cxn>
                <a:cxn ang="0">
                  <a:pos x="8" y="0"/>
                </a:cxn>
                <a:cxn ang="0">
                  <a:pos x="0" y="8"/>
                </a:cxn>
                <a:cxn ang="0">
                  <a:pos x="8" y="16"/>
                </a:cxn>
                <a:cxn ang="0">
                  <a:pos x="16" y="24"/>
                </a:cxn>
                <a:cxn ang="0">
                  <a:pos x="24" y="16"/>
                </a:cxn>
                <a:cxn ang="0">
                  <a:pos x="24" y="8"/>
                </a:cxn>
                <a:cxn ang="0">
                  <a:pos x="24" y="0"/>
                </a:cxn>
              </a:cxnLst>
              <a:rect l="0" t="0" r="r" b="b"/>
              <a:pathLst>
                <a:path w="24" h="24">
                  <a:moveTo>
                    <a:pt x="24" y="0"/>
                  </a:moveTo>
                  <a:lnTo>
                    <a:pt x="16" y="0"/>
                  </a:lnTo>
                  <a:lnTo>
                    <a:pt x="8" y="0"/>
                  </a:lnTo>
                  <a:lnTo>
                    <a:pt x="0" y="8"/>
                  </a:lnTo>
                  <a:lnTo>
                    <a:pt x="8" y="16"/>
                  </a:lnTo>
                  <a:lnTo>
                    <a:pt x="16" y="24"/>
                  </a:lnTo>
                  <a:lnTo>
                    <a:pt x="24" y="16"/>
                  </a:lnTo>
                  <a:lnTo>
                    <a:pt x="24" y="8"/>
                  </a:lnTo>
                  <a:lnTo>
                    <a:pt x="24" y="0"/>
                  </a:lnTo>
                  <a:close/>
                </a:path>
              </a:pathLst>
            </a:custGeom>
            <a:blipFill dpi="0" rotWithShape="0">
              <a:blip r:embed="rId8"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31767" name="Freeform 23"/>
            <p:cNvSpPr>
              <a:spLocks/>
            </p:cNvSpPr>
            <p:nvPr/>
          </p:nvSpPr>
          <p:spPr bwMode="auto">
            <a:xfrm>
              <a:off x="4521" y="912"/>
              <a:ext cx="168" cy="144"/>
            </a:xfrm>
            <a:custGeom>
              <a:avLst/>
              <a:gdLst/>
              <a:ahLst/>
              <a:cxnLst>
                <a:cxn ang="0">
                  <a:pos x="24" y="104"/>
                </a:cxn>
                <a:cxn ang="0">
                  <a:pos x="0" y="72"/>
                </a:cxn>
                <a:cxn ang="0">
                  <a:pos x="0" y="72"/>
                </a:cxn>
                <a:cxn ang="0">
                  <a:pos x="0" y="72"/>
                </a:cxn>
                <a:cxn ang="0">
                  <a:pos x="144" y="16"/>
                </a:cxn>
                <a:cxn ang="0">
                  <a:pos x="168" y="0"/>
                </a:cxn>
                <a:cxn ang="0">
                  <a:pos x="152" y="24"/>
                </a:cxn>
                <a:cxn ang="0">
                  <a:pos x="56" y="144"/>
                </a:cxn>
                <a:cxn ang="0">
                  <a:pos x="56" y="144"/>
                </a:cxn>
                <a:cxn ang="0">
                  <a:pos x="48" y="136"/>
                </a:cxn>
                <a:cxn ang="0">
                  <a:pos x="48" y="136"/>
                </a:cxn>
                <a:cxn ang="0">
                  <a:pos x="144" y="16"/>
                </a:cxn>
                <a:cxn ang="0">
                  <a:pos x="152" y="24"/>
                </a:cxn>
                <a:cxn ang="0">
                  <a:pos x="152" y="24"/>
                </a:cxn>
                <a:cxn ang="0">
                  <a:pos x="8" y="80"/>
                </a:cxn>
                <a:cxn ang="0">
                  <a:pos x="0" y="72"/>
                </a:cxn>
                <a:cxn ang="0">
                  <a:pos x="8" y="64"/>
                </a:cxn>
                <a:cxn ang="0">
                  <a:pos x="32" y="96"/>
                </a:cxn>
                <a:cxn ang="0">
                  <a:pos x="24" y="104"/>
                </a:cxn>
              </a:cxnLst>
              <a:rect l="0" t="0" r="r" b="b"/>
              <a:pathLst>
                <a:path w="168" h="144">
                  <a:moveTo>
                    <a:pt x="24" y="104"/>
                  </a:moveTo>
                  <a:lnTo>
                    <a:pt x="0" y="72"/>
                  </a:lnTo>
                  <a:lnTo>
                    <a:pt x="0" y="72"/>
                  </a:lnTo>
                  <a:lnTo>
                    <a:pt x="0" y="72"/>
                  </a:lnTo>
                  <a:lnTo>
                    <a:pt x="144" y="16"/>
                  </a:lnTo>
                  <a:lnTo>
                    <a:pt x="168" y="0"/>
                  </a:lnTo>
                  <a:lnTo>
                    <a:pt x="152" y="24"/>
                  </a:lnTo>
                  <a:lnTo>
                    <a:pt x="56" y="144"/>
                  </a:lnTo>
                  <a:lnTo>
                    <a:pt x="56" y="144"/>
                  </a:lnTo>
                  <a:lnTo>
                    <a:pt x="48" y="136"/>
                  </a:lnTo>
                  <a:lnTo>
                    <a:pt x="48" y="136"/>
                  </a:lnTo>
                  <a:lnTo>
                    <a:pt x="144" y="16"/>
                  </a:lnTo>
                  <a:lnTo>
                    <a:pt x="152" y="24"/>
                  </a:lnTo>
                  <a:lnTo>
                    <a:pt x="152" y="24"/>
                  </a:lnTo>
                  <a:lnTo>
                    <a:pt x="8" y="80"/>
                  </a:lnTo>
                  <a:lnTo>
                    <a:pt x="0" y="72"/>
                  </a:lnTo>
                  <a:lnTo>
                    <a:pt x="8" y="64"/>
                  </a:lnTo>
                  <a:lnTo>
                    <a:pt x="32" y="96"/>
                  </a:lnTo>
                  <a:lnTo>
                    <a:pt x="24" y="104"/>
                  </a:lnTo>
                  <a:close/>
                </a:path>
              </a:pathLst>
            </a:custGeom>
            <a:blipFill dpi="0" rotWithShape="0">
              <a:blip r:embed="rId8"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31768" name="Freeform 24"/>
            <p:cNvSpPr>
              <a:spLocks/>
            </p:cNvSpPr>
            <p:nvPr/>
          </p:nvSpPr>
          <p:spPr bwMode="auto">
            <a:xfrm>
              <a:off x="4545" y="1008"/>
              <a:ext cx="32" cy="40"/>
            </a:xfrm>
            <a:custGeom>
              <a:avLst/>
              <a:gdLst/>
              <a:ahLst/>
              <a:cxnLst>
                <a:cxn ang="0">
                  <a:pos x="24" y="40"/>
                </a:cxn>
                <a:cxn ang="0">
                  <a:pos x="0" y="8"/>
                </a:cxn>
                <a:cxn ang="0">
                  <a:pos x="8" y="0"/>
                </a:cxn>
                <a:cxn ang="0">
                  <a:pos x="8" y="0"/>
                </a:cxn>
                <a:cxn ang="0">
                  <a:pos x="8" y="0"/>
                </a:cxn>
                <a:cxn ang="0">
                  <a:pos x="32" y="32"/>
                </a:cxn>
                <a:cxn ang="0">
                  <a:pos x="24" y="40"/>
                </a:cxn>
              </a:cxnLst>
              <a:rect l="0" t="0" r="r" b="b"/>
              <a:pathLst>
                <a:path w="32" h="40">
                  <a:moveTo>
                    <a:pt x="24" y="40"/>
                  </a:moveTo>
                  <a:lnTo>
                    <a:pt x="0" y="8"/>
                  </a:lnTo>
                  <a:lnTo>
                    <a:pt x="8" y="0"/>
                  </a:lnTo>
                  <a:lnTo>
                    <a:pt x="8" y="0"/>
                  </a:lnTo>
                  <a:lnTo>
                    <a:pt x="8" y="0"/>
                  </a:lnTo>
                  <a:lnTo>
                    <a:pt x="32" y="32"/>
                  </a:lnTo>
                  <a:lnTo>
                    <a:pt x="24" y="40"/>
                  </a:lnTo>
                  <a:close/>
                </a:path>
              </a:pathLst>
            </a:custGeom>
            <a:blipFill dpi="0" rotWithShape="0">
              <a:blip r:embed="rId8"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31769" name="Freeform 25"/>
            <p:cNvSpPr>
              <a:spLocks/>
            </p:cNvSpPr>
            <p:nvPr/>
          </p:nvSpPr>
          <p:spPr bwMode="auto">
            <a:xfrm>
              <a:off x="4521" y="928"/>
              <a:ext cx="144" cy="120"/>
            </a:xfrm>
            <a:custGeom>
              <a:avLst/>
              <a:gdLst/>
              <a:ahLst/>
              <a:cxnLst>
                <a:cxn ang="0">
                  <a:pos x="24" y="88"/>
                </a:cxn>
                <a:cxn ang="0">
                  <a:pos x="0" y="56"/>
                </a:cxn>
                <a:cxn ang="0">
                  <a:pos x="144" y="0"/>
                </a:cxn>
                <a:cxn ang="0">
                  <a:pos x="48" y="120"/>
                </a:cxn>
                <a:cxn ang="0">
                  <a:pos x="24" y="88"/>
                </a:cxn>
              </a:cxnLst>
              <a:rect l="0" t="0" r="r" b="b"/>
              <a:pathLst>
                <a:path w="144" h="120">
                  <a:moveTo>
                    <a:pt x="24" y="88"/>
                  </a:moveTo>
                  <a:lnTo>
                    <a:pt x="0" y="56"/>
                  </a:lnTo>
                  <a:lnTo>
                    <a:pt x="144" y="0"/>
                  </a:lnTo>
                  <a:lnTo>
                    <a:pt x="48" y="120"/>
                  </a:lnTo>
                  <a:lnTo>
                    <a:pt x="24" y="88"/>
                  </a:lnTo>
                  <a:close/>
                </a:path>
              </a:pathLst>
            </a:custGeom>
            <a:blipFill dpi="0" rotWithShape="0">
              <a:blip r:embed="rId8"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31770" name="Freeform 26"/>
            <p:cNvSpPr>
              <a:spLocks/>
            </p:cNvSpPr>
            <p:nvPr/>
          </p:nvSpPr>
          <p:spPr bwMode="auto">
            <a:xfrm>
              <a:off x="4217" y="1232"/>
              <a:ext cx="24" cy="24"/>
            </a:xfrm>
            <a:custGeom>
              <a:avLst/>
              <a:gdLst/>
              <a:ahLst/>
              <a:cxnLst>
                <a:cxn ang="0">
                  <a:pos x="8" y="0"/>
                </a:cxn>
                <a:cxn ang="0">
                  <a:pos x="0" y="8"/>
                </a:cxn>
                <a:cxn ang="0">
                  <a:pos x="16" y="24"/>
                </a:cxn>
                <a:cxn ang="0">
                  <a:pos x="24" y="16"/>
                </a:cxn>
                <a:cxn ang="0">
                  <a:pos x="8" y="0"/>
                </a:cxn>
              </a:cxnLst>
              <a:rect l="0" t="0" r="r" b="b"/>
              <a:pathLst>
                <a:path w="24" h="24">
                  <a:moveTo>
                    <a:pt x="8" y="0"/>
                  </a:moveTo>
                  <a:lnTo>
                    <a:pt x="0" y="8"/>
                  </a:lnTo>
                  <a:lnTo>
                    <a:pt x="16" y="24"/>
                  </a:lnTo>
                  <a:lnTo>
                    <a:pt x="24" y="16"/>
                  </a:lnTo>
                  <a:lnTo>
                    <a:pt x="8" y="0"/>
                  </a:lnTo>
                  <a:close/>
                </a:path>
              </a:pathLst>
            </a:custGeom>
            <a:blipFill dpi="0" rotWithShape="0">
              <a:blip r:embed="rId8"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31771" name="Freeform 27"/>
            <p:cNvSpPr>
              <a:spLocks/>
            </p:cNvSpPr>
            <p:nvPr/>
          </p:nvSpPr>
          <p:spPr bwMode="auto">
            <a:xfrm>
              <a:off x="4537" y="1000"/>
              <a:ext cx="24" cy="24"/>
            </a:xfrm>
            <a:custGeom>
              <a:avLst/>
              <a:gdLst/>
              <a:ahLst/>
              <a:cxnLst>
                <a:cxn ang="0">
                  <a:pos x="0" y="8"/>
                </a:cxn>
                <a:cxn ang="0">
                  <a:pos x="8" y="0"/>
                </a:cxn>
                <a:cxn ang="0">
                  <a:pos x="24" y="16"/>
                </a:cxn>
                <a:cxn ang="0">
                  <a:pos x="16" y="24"/>
                </a:cxn>
                <a:cxn ang="0">
                  <a:pos x="0" y="8"/>
                </a:cxn>
              </a:cxnLst>
              <a:rect l="0" t="0" r="r" b="b"/>
              <a:pathLst>
                <a:path w="24" h="24">
                  <a:moveTo>
                    <a:pt x="0" y="8"/>
                  </a:moveTo>
                  <a:lnTo>
                    <a:pt x="8" y="0"/>
                  </a:lnTo>
                  <a:lnTo>
                    <a:pt x="24" y="16"/>
                  </a:lnTo>
                  <a:lnTo>
                    <a:pt x="16" y="24"/>
                  </a:lnTo>
                  <a:lnTo>
                    <a:pt x="0" y="8"/>
                  </a:lnTo>
                  <a:close/>
                </a:path>
              </a:pathLst>
            </a:custGeom>
            <a:blipFill dpi="0" rotWithShape="0">
              <a:blip r:embed="rId8"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31772" name="Freeform 28"/>
            <p:cNvSpPr>
              <a:spLocks/>
            </p:cNvSpPr>
            <p:nvPr/>
          </p:nvSpPr>
          <p:spPr bwMode="auto">
            <a:xfrm>
              <a:off x="4225" y="1008"/>
              <a:ext cx="328" cy="240"/>
            </a:xfrm>
            <a:custGeom>
              <a:avLst/>
              <a:gdLst/>
              <a:ahLst/>
              <a:cxnLst>
                <a:cxn ang="0">
                  <a:pos x="0" y="224"/>
                </a:cxn>
                <a:cxn ang="0">
                  <a:pos x="16" y="240"/>
                </a:cxn>
                <a:cxn ang="0">
                  <a:pos x="328" y="16"/>
                </a:cxn>
                <a:cxn ang="0">
                  <a:pos x="312" y="0"/>
                </a:cxn>
                <a:cxn ang="0">
                  <a:pos x="0" y="224"/>
                </a:cxn>
              </a:cxnLst>
              <a:rect l="0" t="0" r="r" b="b"/>
              <a:pathLst>
                <a:path w="328" h="240">
                  <a:moveTo>
                    <a:pt x="0" y="224"/>
                  </a:moveTo>
                  <a:lnTo>
                    <a:pt x="16" y="240"/>
                  </a:lnTo>
                  <a:lnTo>
                    <a:pt x="328" y="16"/>
                  </a:lnTo>
                  <a:lnTo>
                    <a:pt x="312" y="0"/>
                  </a:lnTo>
                  <a:lnTo>
                    <a:pt x="0" y="224"/>
                  </a:lnTo>
                  <a:close/>
                </a:path>
              </a:pathLst>
            </a:custGeom>
            <a:blipFill dpi="0" rotWithShape="0">
              <a:blip r:embed="rId8"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31773" name="Freeform 29"/>
            <p:cNvSpPr>
              <a:spLocks/>
            </p:cNvSpPr>
            <p:nvPr/>
          </p:nvSpPr>
          <p:spPr bwMode="auto">
            <a:xfrm>
              <a:off x="3472" y="1984"/>
              <a:ext cx="1498" cy="960"/>
            </a:xfrm>
            <a:custGeom>
              <a:avLst/>
              <a:gdLst/>
              <a:ahLst/>
              <a:cxnLst>
                <a:cxn ang="0">
                  <a:pos x="1490" y="904"/>
                </a:cxn>
                <a:cxn ang="0">
                  <a:pos x="1498" y="848"/>
                </a:cxn>
                <a:cxn ang="0">
                  <a:pos x="1482" y="784"/>
                </a:cxn>
                <a:cxn ang="0">
                  <a:pos x="1434" y="704"/>
                </a:cxn>
                <a:cxn ang="0">
                  <a:pos x="1362" y="624"/>
                </a:cxn>
                <a:cxn ang="0">
                  <a:pos x="1153" y="440"/>
                </a:cxn>
                <a:cxn ang="0">
                  <a:pos x="881" y="256"/>
                </a:cxn>
                <a:cxn ang="0">
                  <a:pos x="585" y="112"/>
                </a:cxn>
                <a:cxn ang="0">
                  <a:pos x="321" y="24"/>
                </a:cxn>
                <a:cxn ang="0">
                  <a:pos x="216" y="0"/>
                </a:cxn>
                <a:cxn ang="0">
                  <a:pos x="120" y="0"/>
                </a:cxn>
                <a:cxn ang="0">
                  <a:pos x="56" y="16"/>
                </a:cxn>
                <a:cxn ang="0">
                  <a:pos x="16" y="56"/>
                </a:cxn>
                <a:cxn ang="0">
                  <a:pos x="0" y="112"/>
                </a:cxn>
                <a:cxn ang="0">
                  <a:pos x="24" y="176"/>
                </a:cxn>
                <a:cxn ang="0">
                  <a:pos x="64" y="256"/>
                </a:cxn>
                <a:cxn ang="0">
                  <a:pos x="136" y="336"/>
                </a:cxn>
                <a:cxn ang="0">
                  <a:pos x="345" y="520"/>
                </a:cxn>
                <a:cxn ang="0">
                  <a:pos x="625" y="704"/>
                </a:cxn>
                <a:cxn ang="0">
                  <a:pos x="921" y="848"/>
                </a:cxn>
                <a:cxn ang="0">
                  <a:pos x="1177" y="936"/>
                </a:cxn>
                <a:cxn ang="0">
                  <a:pos x="1290" y="960"/>
                </a:cxn>
                <a:cxn ang="0">
                  <a:pos x="1378" y="960"/>
                </a:cxn>
                <a:cxn ang="0">
                  <a:pos x="1442" y="944"/>
                </a:cxn>
                <a:cxn ang="0">
                  <a:pos x="1490" y="904"/>
                </a:cxn>
              </a:cxnLst>
              <a:rect l="0" t="0" r="r" b="b"/>
              <a:pathLst>
                <a:path w="1498" h="960">
                  <a:moveTo>
                    <a:pt x="1490" y="904"/>
                  </a:moveTo>
                  <a:lnTo>
                    <a:pt x="1498" y="848"/>
                  </a:lnTo>
                  <a:lnTo>
                    <a:pt x="1482" y="784"/>
                  </a:lnTo>
                  <a:lnTo>
                    <a:pt x="1434" y="704"/>
                  </a:lnTo>
                  <a:lnTo>
                    <a:pt x="1362" y="624"/>
                  </a:lnTo>
                  <a:lnTo>
                    <a:pt x="1153" y="440"/>
                  </a:lnTo>
                  <a:lnTo>
                    <a:pt x="881" y="256"/>
                  </a:lnTo>
                  <a:lnTo>
                    <a:pt x="585" y="112"/>
                  </a:lnTo>
                  <a:lnTo>
                    <a:pt x="321" y="24"/>
                  </a:lnTo>
                  <a:lnTo>
                    <a:pt x="216" y="0"/>
                  </a:lnTo>
                  <a:lnTo>
                    <a:pt x="120" y="0"/>
                  </a:lnTo>
                  <a:lnTo>
                    <a:pt x="56" y="16"/>
                  </a:lnTo>
                  <a:lnTo>
                    <a:pt x="16" y="56"/>
                  </a:lnTo>
                  <a:lnTo>
                    <a:pt x="0" y="112"/>
                  </a:lnTo>
                  <a:lnTo>
                    <a:pt x="24" y="176"/>
                  </a:lnTo>
                  <a:lnTo>
                    <a:pt x="64" y="256"/>
                  </a:lnTo>
                  <a:lnTo>
                    <a:pt x="136" y="336"/>
                  </a:lnTo>
                  <a:lnTo>
                    <a:pt x="345" y="520"/>
                  </a:lnTo>
                  <a:lnTo>
                    <a:pt x="625" y="704"/>
                  </a:lnTo>
                  <a:lnTo>
                    <a:pt x="921" y="848"/>
                  </a:lnTo>
                  <a:lnTo>
                    <a:pt x="1177" y="936"/>
                  </a:lnTo>
                  <a:lnTo>
                    <a:pt x="1290" y="960"/>
                  </a:lnTo>
                  <a:lnTo>
                    <a:pt x="1378" y="960"/>
                  </a:lnTo>
                  <a:lnTo>
                    <a:pt x="1442" y="944"/>
                  </a:lnTo>
                  <a:lnTo>
                    <a:pt x="1490" y="904"/>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31774" name="Freeform 30"/>
            <p:cNvSpPr>
              <a:spLocks/>
            </p:cNvSpPr>
            <p:nvPr/>
          </p:nvSpPr>
          <p:spPr bwMode="auto">
            <a:xfrm>
              <a:off x="3464" y="1976"/>
              <a:ext cx="1522" cy="984"/>
            </a:xfrm>
            <a:custGeom>
              <a:avLst/>
              <a:gdLst/>
              <a:ahLst/>
              <a:cxnLst>
                <a:cxn ang="0">
                  <a:pos x="1498" y="856"/>
                </a:cxn>
                <a:cxn ang="0">
                  <a:pos x="1482" y="808"/>
                </a:cxn>
                <a:cxn ang="0">
                  <a:pos x="1434" y="728"/>
                </a:cxn>
                <a:cxn ang="0">
                  <a:pos x="1362" y="648"/>
                </a:cxn>
                <a:cxn ang="0">
                  <a:pos x="1153" y="464"/>
                </a:cxn>
                <a:cxn ang="0">
                  <a:pos x="881" y="280"/>
                </a:cxn>
                <a:cxn ang="0">
                  <a:pos x="593" y="136"/>
                </a:cxn>
                <a:cxn ang="0">
                  <a:pos x="329" y="48"/>
                </a:cxn>
                <a:cxn ang="0">
                  <a:pos x="224" y="24"/>
                </a:cxn>
                <a:cxn ang="0">
                  <a:pos x="128" y="16"/>
                </a:cxn>
                <a:cxn ang="0">
                  <a:pos x="72" y="40"/>
                </a:cxn>
                <a:cxn ang="0">
                  <a:pos x="40" y="72"/>
                </a:cxn>
                <a:cxn ang="0">
                  <a:pos x="16" y="120"/>
                </a:cxn>
                <a:cxn ang="0">
                  <a:pos x="40" y="184"/>
                </a:cxn>
                <a:cxn ang="0">
                  <a:pos x="80" y="264"/>
                </a:cxn>
                <a:cxn ang="0">
                  <a:pos x="152" y="344"/>
                </a:cxn>
                <a:cxn ang="0">
                  <a:pos x="361" y="520"/>
                </a:cxn>
                <a:cxn ang="0">
                  <a:pos x="641" y="704"/>
                </a:cxn>
                <a:cxn ang="0">
                  <a:pos x="937" y="848"/>
                </a:cxn>
                <a:cxn ang="0">
                  <a:pos x="1193" y="936"/>
                </a:cxn>
                <a:cxn ang="0">
                  <a:pos x="1298" y="960"/>
                </a:cxn>
                <a:cxn ang="0">
                  <a:pos x="1386" y="960"/>
                </a:cxn>
                <a:cxn ang="0">
                  <a:pos x="1442" y="944"/>
                </a:cxn>
                <a:cxn ang="0">
                  <a:pos x="1490" y="904"/>
                </a:cxn>
                <a:cxn ang="0">
                  <a:pos x="1458" y="968"/>
                </a:cxn>
                <a:cxn ang="0">
                  <a:pos x="1386" y="976"/>
                </a:cxn>
                <a:cxn ang="0">
                  <a:pos x="1298" y="984"/>
                </a:cxn>
                <a:cxn ang="0">
                  <a:pos x="1185" y="960"/>
                </a:cxn>
                <a:cxn ang="0">
                  <a:pos x="929" y="872"/>
                </a:cxn>
                <a:cxn ang="0">
                  <a:pos x="625" y="728"/>
                </a:cxn>
                <a:cxn ang="0">
                  <a:pos x="345" y="544"/>
                </a:cxn>
                <a:cxn ang="0">
                  <a:pos x="136" y="360"/>
                </a:cxn>
                <a:cxn ang="0">
                  <a:pos x="64" y="280"/>
                </a:cxn>
                <a:cxn ang="0">
                  <a:pos x="16" y="192"/>
                </a:cxn>
                <a:cxn ang="0">
                  <a:pos x="0" y="120"/>
                </a:cxn>
                <a:cxn ang="0">
                  <a:pos x="16" y="64"/>
                </a:cxn>
                <a:cxn ang="0">
                  <a:pos x="56" y="24"/>
                </a:cxn>
                <a:cxn ang="0">
                  <a:pos x="128" y="0"/>
                </a:cxn>
                <a:cxn ang="0">
                  <a:pos x="224" y="0"/>
                </a:cxn>
                <a:cxn ang="0">
                  <a:pos x="337" y="24"/>
                </a:cxn>
                <a:cxn ang="0">
                  <a:pos x="601" y="112"/>
                </a:cxn>
                <a:cxn ang="0">
                  <a:pos x="897" y="256"/>
                </a:cxn>
                <a:cxn ang="0">
                  <a:pos x="1169" y="440"/>
                </a:cxn>
                <a:cxn ang="0">
                  <a:pos x="1378" y="632"/>
                </a:cxn>
                <a:cxn ang="0">
                  <a:pos x="1450" y="712"/>
                </a:cxn>
                <a:cxn ang="0">
                  <a:pos x="1498" y="792"/>
                </a:cxn>
                <a:cxn ang="0">
                  <a:pos x="1514" y="856"/>
                </a:cxn>
                <a:cxn ang="0">
                  <a:pos x="1514" y="920"/>
                </a:cxn>
              </a:cxnLst>
              <a:rect l="0" t="0" r="r" b="b"/>
              <a:pathLst>
                <a:path w="1522" h="984">
                  <a:moveTo>
                    <a:pt x="1490" y="912"/>
                  </a:moveTo>
                  <a:lnTo>
                    <a:pt x="1498" y="856"/>
                  </a:lnTo>
                  <a:lnTo>
                    <a:pt x="1498" y="856"/>
                  </a:lnTo>
                  <a:lnTo>
                    <a:pt x="1498" y="856"/>
                  </a:lnTo>
                  <a:lnTo>
                    <a:pt x="1482" y="792"/>
                  </a:lnTo>
                  <a:lnTo>
                    <a:pt x="1482" y="808"/>
                  </a:lnTo>
                  <a:lnTo>
                    <a:pt x="1482" y="808"/>
                  </a:lnTo>
                  <a:lnTo>
                    <a:pt x="1434" y="728"/>
                  </a:lnTo>
                  <a:lnTo>
                    <a:pt x="1434" y="728"/>
                  </a:lnTo>
                  <a:lnTo>
                    <a:pt x="1434" y="728"/>
                  </a:lnTo>
                  <a:lnTo>
                    <a:pt x="1362" y="648"/>
                  </a:lnTo>
                  <a:lnTo>
                    <a:pt x="1362" y="648"/>
                  </a:lnTo>
                  <a:lnTo>
                    <a:pt x="1362" y="648"/>
                  </a:lnTo>
                  <a:lnTo>
                    <a:pt x="1153" y="464"/>
                  </a:lnTo>
                  <a:lnTo>
                    <a:pt x="1153" y="464"/>
                  </a:lnTo>
                  <a:lnTo>
                    <a:pt x="1153" y="464"/>
                  </a:lnTo>
                  <a:lnTo>
                    <a:pt x="881" y="280"/>
                  </a:lnTo>
                  <a:lnTo>
                    <a:pt x="881" y="280"/>
                  </a:lnTo>
                  <a:lnTo>
                    <a:pt x="881" y="280"/>
                  </a:lnTo>
                  <a:lnTo>
                    <a:pt x="585" y="136"/>
                  </a:lnTo>
                  <a:lnTo>
                    <a:pt x="593" y="136"/>
                  </a:lnTo>
                  <a:lnTo>
                    <a:pt x="593" y="136"/>
                  </a:lnTo>
                  <a:lnTo>
                    <a:pt x="329" y="48"/>
                  </a:lnTo>
                  <a:lnTo>
                    <a:pt x="329" y="48"/>
                  </a:lnTo>
                  <a:lnTo>
                    <a:pt x="329" y="48"/>
                  </a:lnTo>
                  <a:lnTo>
                    <a:pt x="224" y="24"/>
                  </a:lnTo>
                  <a:lnTo>
                    <a:pt x="224" y="24"/>
                  </a:lnTo>
                  <a:lnTo>
                    <a:pt x="224" y="24"/>
                  </a:lnTo>
                  <a:lnTo>
                    <a:pt x="128" y="24"/>
                  </a:lnTo>
                  <a:lnTo>
                    <a:pt x="128" y="16"/>
                  </a:lnTo>
                  <a:lnTo>
                    <a:pt x="128" y="16"/>
                  </a:lnTo>
                  <a:lnTo>
                    <a:pt x="64" y="32"/>
                  </a:lnTo>
                  <a:lnTo>
                    <a:pt x="72" y="40"/>
                  </a:lnTo>
                  <a:lnTo>
                    <a:pt x="72" y="40"/>
                  </a:lnTo>
                  <a:lnTo>
                    <a:pt x="32" y="80"/>
                  </a:lnTo>
                  <a:lnTo>
                    <a:pt x="40" y="72"/>
                  </a:lnTo>
                  <a:lnTo>
                    <a:pt x="40" y="72"/>
                  </a:lnTo>
                  <a:lnTo>
                    <a:pt x="24" y="128"/>
                  </a:lnTo>
                  <a:lnTo>
                    <a:pt x="16" y="120"/>
                  </a:lnTo>
                  <a:lnTo>
                    <a:pt x="16" y="120"/>
                  </a:lnTo>
                  <a:lnTo>
                    <a:pt x="40" y="184"/>
                  </a:lnTo>
                  <a:lnTo>
                    <a:pt x="40" y="184"/>
                  </a:lnTo>
                  <a:lnTo>
                    <a:pt x="40" y="184"/>
                  </a:lnTo>
                  <a:lnTo>
                    <a:pt x="80" y="264"/>
                  </a:lnTo>
                  <a:lnTo>
                    <a:pt x="80" y="264"/>
                  </a:lnTo>
                  <a:lnTo>
                    <a:pt x="80" y="264"/>
                  </a:lnTo>
                  <a:lnTo>
                    <a:pt x="152" y="344"/>
                  </a:lnTo>
                  <a:lnTo>
                    <a:pt x="152" y="344"/>
                  </a:lnTo>
                  <a:lnTo>
                    <a:pt x="152" y="344"/>
                  </a:lnTo>
                  <a:lnTo>
                    <a:pt x="361" y="528"/>
                  </a:lnTo>
                  <a:lnTo>
                    <a:pt x="361" y="520"/>
                  </a:lnTo>
                  <a:lnTo>
                    <a:pt x="361" y="520"/>
                  </a:lnTo>
                  <a:lnTo>
                    <a:pt x="641" y="704"/>
                  </a:lnTo>
                  <a:lnTo>
                    <a:pt x="641" y="704"/>
                  </a:lnTo>
                  <a:lnTo>
                    <a:pt x="641" y="704"/>
                  </a:lnTo>
                  <a:lnTo>
                    <a:pt x="937" y="848"/>
                  </a:lnTo>
                  <a:lnTo>
                    <a:pt x="937" y="848"/>
                  </a:lnTo>
                  <a:lnTo>
                    <a:pt x="937" y="848"/>
                  </a:lnTo>
                  <a:lnTo>
                    <a:pt x="1193" y="936"/>
                  </a:lnTo>
                  <a:lnTo>
                    <a:pt x="1193" y="936"/>
                  </a:lnTo>
                  <a:lnTo>
                    <a:pt x="1193" y="936"/>
                  </a:lnTo>
                  <a:lnTo>
                    <a:pt x="1306" y="960"/>
                  </a:lnTo>
                  <a:lnTo>
                    <a:pt x="1298" y="960"/>
                  </a:lnTo>
                  <a:lnTo>
                    <a:pt x="1298" y="960"/>
                  </a:lnTo>
                  <a:lnTo>
                    <a:pt x="1386" y="960"/>
                  </a:lnTo>
                  <a:lnTo>
                    <a:pt x="1386" y="960"/>
                  </a:lnTo>
                  <a:lnTo>
                    <a:pt x="1386" y="960"/>
                  </a:lnTo>
                  <a:lnTo>
                    <a:pt x="1450" y="944"/>
                  </a:lnTo>
                  <a:lnTo>
                    <a:pt x="1442" y="944"/>
                  </a:lnTo>
                  <a:lnTo>
                    <a:pt x="1442" y="944"/>
                  </a:lnTo>
                  <a:lnTo>
                    <a:pt x="1490" y="904"/>
                  </a:lnTo>
                  <a:lnTo>
                    <a:pt x="1490" y="904"/>
                  </a:lnTo>
                  <a:lnTo>
                    <a:pt x="1506" y="928"/>
                  </a:lnTo>
                  <a:lnTo>
                    <a:pt x="1506" y="928"/>
                  </a:lnTo>
                  <a:lnTo>
                    <a:pt x="1458" y="968"/>
                  </a:lnTo>
                  <a:lnTo>
                    <a:pt x="1458" y="968"/>
                  </a:lnTo>
                  <a:lnTo>
                    <a:pt x="1450" y="960"/>
                  </a:lnTo>
                  <a:lnTo>
                    <a:pt x="1386" y="976"/>
                  </a:lnTo>
                  <a:lnTo>
                    <a:pt x="1386" y="976"/>
                  </a:lnTo>
                  <a:lnTo>
                    <a:pt x="1386" y="984"/>
                  </a:lnTo>
                  <a:lnTo>
                    <a:pt x="1298" y="984"/>
                  </a:lnTo>
                  <a:lnTo>
                    <a:pt x="1298" y="984"/>
                  </a:lnTo>
                  <a:lnTo>
                    <a:pt x="1298" y="984"/>
                  </a:lnTo>
                  <a:lnTo>
                    <a:pt x="1185" y="960"/>
                  </a:lnTo>
                  <a:lnTo>
                    <a:pt x="1185" y="960"/>
                  </a:lnTo>
                  <a:lnTo>
                    <a:pt x="1185" y="960"/>
                  </a:lnTo>
                  <a:lnTo>
                    <a:pt x="929" y="872"/>
                  </a:lnTo>
                  <a:lnTo>
                    <a:pt x="929" y="872"/>
                  </a:lnTo>
                  <a:lnTo>
                    <a:pt x="921" y="872"/>
                  </a:lnTo>
                  <a:lnTo>
                    <a:pt x="625" y="728"/>
                  </a:lnTo>
                  <a:lnTo>
                    <a:pt x="625" y="728"/>
                  </a:lnTo>
                  <a:lnTo>
                    <a:pt x="625" y="728"/>
                  </a:lnTo>
                  <a:lnTo>
                    <a:pt x="345" y="544"/>
                  </a:lnTo>
                  <a:lnTo>
                    <a:pt x="345" y="544"/>
                  </a:lnTo>
                  <a:lnTo>
                    <a:pt x="345" y="544"/>
                  </a:lnTo>
                  <a:lnTo>
                    <a:pt x="136" y="360"/>
                  </a:lnTo>
                  <a:lnTo>
                    <a:pt x="136" y="360"/>
                  </a:lnTo>
                  <a:lnTo>
                    <a:pt x="136" y="360"/>
                  </a:lnTo>
                  <a:lnTo>
                    <a:pt x="64" y="280"/>
                  </a:lnTo>
                  <a:lnTo>
                    <a:pt x="64" y="280"/>
                  </a:lnTo>
                  <a:lnTo>
                    <a:pt x="56" y="272"/>
                  </a:lnTo>
                  <a:lnTo>
                    <a:pt x="16" y="192"/>
                  </a:lnTo>
                  <a:lnTo>
                    <a:pt x="16" y="192"/>
                  </a:lnTo>
                  <a:lnTo>
                    <a:pt x="24" y="184"/>
                  </a:lnTo>
                  <a:lnTo>
                    <a:pt x="0" y="120"/>
                  </a:lnTo>
                  <a:lnTo>
                    <a:pt x="0" y="120"/>
                  </a:lnTo>
                  <a:lnTo>
                    <a:pt x="0" y="120"/>
                  </a:lnTo>
                  <a:lnTo>
                    <a:pt x="16" y="64"/>
                  </a:lnTo>
                  <a:lnTo>
                    <a:pt x="16" y="64"/>
                  </a:lnTo>
                  <a:lnTo>
                    <a:pt x="16" y="64"/>
                  </a:lnTo>
                  <a:lnTo>
                    <a:pt x="56" y="24"/>
                  </a:lnTo>
                  <a:lnTo>
                    <a:pt x="56" y="24"/>
                  </a:lnTo>
                  <a:lnTo>
                    <a:pt x="64" y="16"/>
                  </a:lnTo>
                  <a:lnTo>
                    <a:pt x="128" y="0"/>
                  </a:lnTo>
                  <a:lnTo>
                    <a:pt x="128" y="0"/>
                  </a:lnTo>
                  <a:lnTo>
                    <a:pt x="128" y="0"/>
                  </a:lnTo>
                  <a:lnTo>
                    <a:pt x="224" y="0"/>
                  </a:lnTo>
                  <a:lnTo>
                    <a:pt x="224" y="0"/>
                  </a:lnTo>
                  <a:lnTo>
                    <a:pt x="232" y="0"/>
                  </a:lnTo>
                  <a:lnTo>
                    <a:pt x="337" y="24"/>
                  </a:lnTo>
                  <a:lnTo>
                    <a:pt x="337" y="24"/>
                  </a:lnTo>
                  <a:lnTo>
                    <a:pt x="337" y="24"/>
                  </a:lnTo>
                  <a:lnTo>
                    <a:pt x="601" y="112"/>
                  </a:lnTo>
                  <a:lnTo>
                    <a:pt x="601" y="112"/>
                  </a:lnTo>
                  <a:lnTo>
                    <a:pt x="601" y="112"/>
                  </a:lnTo>
                  <a:lnTo>
                    <a:pt x="897" y="256"/>
                  </a:lnTo>
                  <a:lnTo>
                    <a:pt x="897" y="256"/>
                  </a:lnTo>
                  <a:lnTo>
                    <a:pt x="897" y="256"/>
                  </a:lnTo>
                  <a:lnTo>
                    <a:pt x="1169" y="440"/>
                  </a:lnTo>
                  <a:lnTo>
                    <a:pt x="1169" y="440"/>
                  </a:lnTo>
                  <a:lnTo>
                    <a:pt x="1169" y="448"/>
                  </a:lnTo>
                  <a:lnTo>
                    <a:pt x="1378" y="632"/>
                  </a:lnTo>
                  <a:lnTo>
                    <a:pt x="1378" y="632"/>
                  </a:lnTo>
                  <a:lnTo>
                    <a:pt x="1378" y="632"/>
                  </a:lnTo>
                  <a:lnTo>
                    <a:pt x="1450" y="712"/>
                  </a:lnTo>
                  <a:lnTo>
                    <a:pt x="1450" y="712"/>
                  </a:lnTo>
                  <a:lnTo>
                    <a:pt x="1450" y="712"/>
                  </a:lnTo>
                  <a:lnTo>
                    <a:pt x="1498" y="792"/>
                  </a:lnTo>
                  <a:lnTo>
                    <a:pt x="1498" y="792"/>
                  </a:lnTo>
                  <a:lnTo>
                    <a:pt x="1498" y="792"/>
                  </a:lnTo>
                  <a:lnTo>
                    <a:pt x="1514" y="856"/>
                  </a:lnTo>
                  <a:lnTo>
                    <a:pt x="1514" y="856"/>
                  </a:lnTo>
                  <a:lnTo>
                    <a:pt x="1522" y="864"/>
                  </a:lnTo>
                  <a:lnTo>
                    <a:pt x="1514" y="920"/>
                  </a:lnTo>
                  <a:lnTo>
                    <a:pt x="1490" y="912"/>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31775" name="Freeform 31"/>
            <p:cNvSpPr>
              <a:spLocks/>
            </p:cNvSpPr>
            <p:nvPr/>
          </p:nvSpPr>
          <p:spPr bwMode="auto">
            <a:xfrm>
              <a:off x="4954" y="2880"/>
              <a:ext cx="24" cy="24"/>
            </a:xfrm>
            <a:custGeom>
              <a:avLst/>
              <a:gdLst/>
              <a:ahLst/>
              <a:cxnLst>
                <a:cxn ang="0">
                  <a:pos x="0" y="0"/>
                </a:cxn>
                <a:cxn ang="0">
                  <a:pos x="0" y="0"/>
                </a:cxn>
                <a:cxn ang="0">
                  <a:pos x="0" y="8"/>
                </a:cxn>
                <a:cxn ang="0">
                  <a:pos x="24" y="16"/>
                </a:cxn>
                <a:cxn ang="0">
                  <a:pos x="16" y="24"/>
                </a:cxn>
                <a:cxn ang="0">
                  <a:pos x="16" y="24"/>
                </a:cxn>
                <a:cxn ang="0">
                  <a:pos x="0" y="0"/>
                </a:cxn>
              </a:cxnLst>
              <a:rect l="0" t="0" r="r" b="b"/>
              <a:pathLst>
                <a:path w="24" h="24">
                  <a:moveTo>
                    <a:pt x="0" y="0"/>
                  </a:moveTo>
                  <a:lnTo>
                    <a:pt x="0" y="0"/>
                  </a:lnTo>
                  <a:lnTo>
                    <a:pt x="0" y="8"/>
                  </a:lnTo>
                  <a:lnTo>
                    <a:pt x="24" y="16"/>
                  </a:lnTo>
                  <a:lnTo>
                    <a:pt x="16" y="24"/>
                  </a:lnTo>
                  <a:lnTo>
                    <a:pt x="16" y="24"/>
                  </a:lnTo>
                  <a:lnTo>
                    <a:pt x="0" y="0"/>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31776" name="Freeform 32"/>
            <p:cNvSpPr>
              <a:spLocks/>
            </p:cNvSpPr>
            <p:nvPr/>
          </p:nvSpPr>
          <p:spPr bwMode="auto">
            <a:xfrm>
              <a:off x="3993" y="2240"/>
              <a:ext cx="520" cy="384"/>
            </a:xfrm>
            <a:custGeom>
              <a:avLst/>
              <a:gdLst/>
              <a:ahLst/>
              <a:cxnLst>
                <a:cxn ang="0">
                  <a:pos x="504" y="336"/>
                </a:cxn>
                <a:cxn ang="0">
                  <a:pos x="520" y="272"/>
                </a:cxn>
                <a:cxn ang="0">
                  <a:pos x="488" y="200"/>
                </a:cxn>
                <a:cxn ang="0">
                  <a:pos x="424" y="128"/>
                </a:cxn>
                <a:cxn ang="0">
                  <a:pos x="336" y="64"/>
                </a:cxn>
                <a:cxn ang="0">
                  <a:pos x="232" y="16"/>
                </a:cxn>
                <a:cxn ang="0">
                  <a:pos x="136" y="0"/>
                </a:cxn>
                <a:cxn ang="0">
                  <a:pos x="64" y="8"/>
                </a:cxn>
                <a:cxn ang="0">
                  <a:pos x="16" y="48"/>
                </a:cxn>
                <a:cxn ang="0">
                  <a:pos x="0" y="112"/>
                </a:cxn>
                <a:cxn ang="0">
                  <a:pos x="32" y="184"/>
                </a:cxn>
                <a:cxn ang="0">
                  <a:pos x="96" y="256"/>
                </a:cxn>
                <a:cxn ang="0">
                  <a:pos x="184" y="320"/>
                </a:cxn>
                <a:cxn ang="0">
                  <a:pos x="288" y="368"/>
                </a:cxn>
                <a:cxn ang="0">
                  <a:pos x="384" y="384"/>
                </a:cxn>
                <a:cxn ang="0">
                  <a:pos x="456" y="376"/>
                </a:cxn>
                <a:cxn ang="0">
                  <a:pos x="504" y="336"/>
                </a:cxn>
              </a:cxnLst>
              <a:rect l="0" t="0" r="r" b="b"/>
              <a:pathLst>
                <a:path w="520" h="384">
                  <a:moveTo>
                    <a:pt x="504" y="336"/>
                  </a:moveTo>
                  <a:lnTo>
                    <a:pt x="520" y="272"/>
                  </a:lnTo>
                  <a:lnTo>
                    <a:pt x="488" y="200"/>
                  </a:lnTo>
                  <a:lnTo>
                    <a:pt x="424" y="128"/>
                  </a:lnTo>
                  <a:lnTo>
                    <a:pt x="336" y="64"/>
                  </a:lnTo>
                  <a:lnTo>
                    <a:pt x="232" y="16"/>
                  </a:lnTo>
                  <a:lnTo>
                    <a:pt x="136" y="0"/>
                  </a:lnTo>
                  <a:lnTo>
                    <a:pt x="64" y="8"/>
                  </a:lnTo>
                  <a:lnTo>
                    <a:pt x="16" y="48"/>
                  </a:lnTo>
                  <a:lnTo>
                    <a:pt x="0" y="112"/>
                  </a:lnTo>
                  <a:lnTo>
                    <a:pt x="32" y="184"/>
                  </a:lnTo>
                  <a:lnTo>
                    <a:pt x="96" y="256"/>
                  </a:lnTo>
                  <a:lnTo>
                    <a:pt x="184" y="320"/>
                  </a:lnTo>
                  <a:lnTo>
                    <a:pt x="288" y="368"/>
                  </a:lnTo>
                  <a:lnTo>
                    <a:pt x="384" y="384"/>
                  </a:lnTo>
                  <a:lnTo>
                    <a:pt x="456" y="376"/>
                  </a:lnTo>
                  <a:lnTo>
                    <a:pt x="504" y="336"/>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31777" name="Freeform 33"/>
            <p:cNvSpPr>
              <a:spLocks/>
            </p:cNvSpPr>
            <p:nvPr/>
          </p:nvSpPr>
          <p:spPr bwMode="auto">
            <a:xfrm>
              <a:off x="3985" y="2232"/>
              <a:ext cx="544" cy="408"/>
            </a:xfrm>
            <a:custGeom>
              <a:avLst/>
              <a:gdLst/>
              <a:ahLst/>
              <a:cxnLst>
                <a:cxn ang="0">
                  <a:pos x="520" y="280"/>
                </a:cxn>
                <a:cxn ang="0">
                  <a:pos x="520" y="280"/>
                </a:cxn>
                <a:cxn ang="0">
                  <a:pos x="488" y="224"/>
                </a:cxn>
                <a:cxn ang="0">
                  <a:pos x="424" y="152"/>
                </a:cxn>
                <a:cxn ang="0">
                  <a:pos x="424" y="152"/>
                </a:cxn>
                <a:cxn ang="0">
                  <a:pos x="336" y="88"/>
                </a:cxn>
                <a:cxn ang="0">
                  <a:pos x="232" y="40"/>
                </a:cxn>
                <a:cxn ang="0">
                  <a:pos x="240" y="40"/>
                </a:cxn>
                <a:cxn ang="0">
                  <a:pos x="144" y="16"/>
                </a:cxn>
                <a:cxn ang="0">
                  <a:pos x="72" y="24"/>
                </a:cxn>
                <a:cxn ang="0">
                  <a:pos x="80" y="32"/>
                </a:cxn>
                <a:cxn ang="0">
                  <a:pos x="40" y="64"/>
                </a:cxn>
                <a:cxn ang="0">
                  <a:pos x="24" y="128"/>
                </a:cxn>
                <a:cxn ang="0">
                  <a:pos x="16" y="120"/>
                </a:cxn>
                <a:cxn ang="0">
                  <a:pos x="48" y="192"/>
                </a:cxn>
                <a:cxn ang="0">
                  <a:pos x="112" y="264"/>
                </a:cxn>
                <a:cxn ang="0">
                  <a:pos x="112" y="256"/>
                </a:cxn>
                <a:cxn ang="0">
                  <a:pos x="200" y="320"/>
                </a:cxn>
                <a:cxn ang="0">
                  <a:pos x="304" y="368"/>
                </a:cxn>
                <a:cxn ang="0">
                  <a:pos x="304" y="368"/>
                </a:cxn>
                <a:cxn ang="0">
                  <a:pos x="392" y="384"/>
                </a:cxn>
                <a:cxn ang="0">
                  <a:pos x="464" y="376"/>
                </a:cxn>
                <a:cxn ang="0">
                  <a:pos x="456" y="376"/>
                </a:cxn>
                <a:cxn ang="0">
                  <a:pos x="504" y="336"/>
                </a:cxn>
                <a:cxn ang="0">
                  <a:pos x="520" y="360"/>
                </a:cxn>
                <a:cxn ang="0">
                  <a:pos x="472" y="400"/>
                </a:cxn>
                <a:cxn ang="0">
                  <a:pos x="392" y="400"/>
                </a:cxn>
                <a:cxn ang="0">
                  <a:pos x="392" y="408"/>
                </a:cxn>
                <a:cxn ang="0">
                  <a:pos x="296" y="392"/>
                </a:cxn>
                <a:cxn ang="0">
                  <a:pos x="184" y="344"/>
                </a:cxn>
                <a:cxn ang="0">
                  <a:pos x="184" y="344"/>
                </a:cxn>
                <a:cxn ang="0">
                  <a:pos x="96" y="280"/>
                </a:cxn>
                <a:cxn ang="0">
                  <a:pos x="32" y="208"/>
                </a:cxn>
                <a:cxn ang="0">
                  <a:pos x="32" y="192"/>
                </a:cxn>
                <a:cxn ang="0">
                  <a:pos x="0" y="120"/>
                </a:cxn>
                <a:cxn ang="0">
                  <a:pos x="16" y="56"/>
                </a:cxn>
                <a:cxn ang="0">
                  <a:pos x="16" y="48"/>
                </a:cxn>
                <a:cxn ang="0">
                  <a:pos x="64" y="8"/>
                </a:cxn>
                <a:cxn ang="0">
                  <a:pos x="144" y="0"/>
                </a:cxn>
                <a:cxn ang="0">
                  <a:pos x="152" y="0"/>
                </a:cxn>
                <a:cxn ang="0">
                  <a:pos x="248" y="16"/>
                </a:cxn>
                <a:cxn ang="0">
                  <a:pos x="352" y="64"/>
                </a:cxn>
                <a:cxn ang="0">
                  <a:pos x="352" y="64"/>
                </a:cxn>
                <a:cxn ang="0">
                  <a:pos x="440" y="128"/>
                </a:cxn>
                <a:cxn ang="0">
                  <a:pos x="504" y="208"/>
                </a:cxn>
                <a:cxn ang="0">
                  <a:pos x="504" y="208"/>
                </a:cxn>
                <a:cxn ang="0">
                  <a:pos x="536" y="280"/>
                </a:cxn>
                <a:cxn ang="0">
                  <a:pos x="528" y="352"/>
                </a:cxn>
              </a:cxnLst>
              <a:rect l="0" t="0" r="r" b="b"/>
              <a:pathLst>
                <a:path w="544" h="408">
                  <a:moveTo>
                    <a:pt x="504" y="344"/>
                  </a:moveTo>
                  <a:lnTo>
                    <a:pt x="520" y="280"/>
                  </a:lnTo>
                  <a:lnTo>
                    <a:pt x="520" y="280"/>
                  </a:lnTo>
                  <a:lnTo>
                    <a:pt x="520" y="280"/>
                  </a:lnTo>
                  <a:lnTo>
                    <a:pt x="488" y="208"/>
                  </a:lnTo>
                  <a:lnTo>
                    <a:pt x="488" y="224"/>
                  </a:lnTo>
                  <a:lnTo>
                    <a:pt x="488" y="224"/>
                  </a:lnTo>
                  <a:lnTo>
                    <a:pt x="424" y="152"/>
                  </a:lnTo>
                  <a:lnTo>
                    <a:pt x="424" y="152"/>
                  </a:lnTo>
                  <a:lnTo>
                    <a:pt x="424" y="152"/>
                  </a:lnTo>
                  <a:lnTo>
                    <a:pt x="336" y="88"/>
                  </a:lnTo>
                  <a:lnTo>
                    <a:pt x="336" y="88"/>
                  </a:lnTo>
                  <a:lnTo>
                    <a:pt x="336" y="88"/>
                  </a:lnTo>
                  <a:lnTo>
                    <a:pt x="232" y="40"/>
                  </a:lnTo>
                  <a:lnTo>
                    <a:pt x="240" y="40"/>
                  </a:lnTo>
                  <a:lnTo>
                    <a:pt x="240" y="40"/>
                  </a:lnTo>
                  <a:lnTo>
                    <a:pt x="144" y="24"/>
                  </a:lnTo>
                  <a:lnTo>
                    <a:pt x="144" y="16"/>
                  </a:lnTo>
                  <a:lnTo>
                    <a:pt x="144" y="16"/>
                  </a:lnTo>
                  <a:lnTo>
                    <a:pt x="72" y="24"/>
                  </a:lnTo>
                  <a:lnTo>
                    <a:pt x="80" y="32"/>
                  </a:lnTo>
                  <a:lnTo>
                    <a:pt x="80" y="32"/>
                  </a:lnTo>
                  <a:lnTo>
                    <a:pt x="32" y="72"/>
                  </a:lnTo>
                  <a:lnTo>
                    <a:pt x="40" y="64"/>
                  </a:lnTo>
                  <a:lnTo>
                    <a:pt x="40" y="64"/>
                  </a:lnTo>
                  <a:lnTo>
                    <a:pt x="24" y="128"/>
                  </a:lnTo>
                  <a:lnTo>
                    <a:pt x="16" y="120"/>
                  </a:lnTo>
                  <a:lnTo>
                    <a:pt x="16" y="120"/>
                  </a:lnTo>
                  <a:lnTo>
                    <a:pt x="48" y="192"/>
                  </a:lnTo>
                  <a:lnTo>
                    <a:pt x="48" y="192"/>
                  </a:lnTo>
                  <a:lnTo>
                    <a:pt x="48" y="192"/>
                  </a:lnTo>
                  <a:lnTo>
                    <a:pt x="112" y="264"/>
                  </a:lnTo>
                  <a:lnTo>
                    <a:pt x="112" y="256"/>
                  </a:lnTo>
                  <a:lnTo>
                    <a:pt x="112" y="256"/>
                  </a:lnTo>
                  <a:lnTo>
                    <a:pt x="200" y="320"/>
                  </a:lnTo>
                  <a:lnTo>
                    <a:pt x="200" y="320"/>
                  </a:lnTo>
                  <a:lnTo>
                    <a:pt x="200" y="320"/>
                  </a:lnTo>
                  <a:lnTo>
                    <a:pt x="304" y="368"/>
                  </a:lnTo>
                  <a:lnTo>
                    <a:pt x="304" y="368"/>
                  </a:lnTo>
                  <a:lnTo>
                    <a:pt x="304" y="368"/>
                  </a:lnTo>
                  <a:lnTo>
                    <a:pt x="400" y="384"/>
                  </a:lnTo>
                  <a:lnTo>
                    <a:pt x="392" y="384"/>
                  </a:lnTo>
                  <a:lnTo>
                    <a:pt x="392" y="384"/>
                  </a:lnTo>
                  <a:lnTo>
                    <a:pt x="464" y="376"/>
                  </a:lnTo>
                  <a:lnTo>
                    <a:pt x="456" y="376"/>
                  </a:lnTo>
                  <a:lnTo>
                    <a:pt x="456" y="376"/>
                  </a:lnTo>
                  <a:lnTo>
                    <a:pt x="504" y="336"/>
                  </a:lnTo>
                  <a:lnTo>
                    <a:pt x="504" y="336"/>
                  </a:lnTo>
                  <a:lnTo>
                    <a:pt x="520" y="360"/>
                  </a:lnTo>
                  <a:lnTo>
                    <a:pt x="520" y="360"/>
                  </a:lnTo>
                  <a:lnTo>
                    <a:pt x="472" y="400"/>
                  </a:lnTo>
                  <a:lnTo>
                    <a:pt x="472" y="400"/>
                  </a:lnTo>
                  <a:lnTo>
                    <a:pt x="464" y="392"/>
                  </a:lnTo>
                  <a:lnTo>
                    <a:pt x="392" y="400"/>
                  </a:lnTo>
                  <a:lnTo>
                    <a:pt x="392" y="400"/>
                  </a:lnTo>
                  <a:lnTo>
                    <a:pt x="392" y="408"/>
                  </a:lnTo>
                  <a:lnTo>
                    <a:pt x="296" y="392"/>
                  </a:lnTo>
                  <a:lnTo>
                    <a:pt x="296" y="392"/>
                  </a:lnTo>
                  <a:lnTo>
                    <a:pt x="288" y="392"/>
                  </a:lnTo>
                  <a:lnTo>
                    <a:pt x="184" y="344"/>
                  </a:lnTo>
                  <a:lnTo>
                    <a:pt x="184" y="344"/>
                  </a:lnTo>
                  <a:lnTo>
                    <a:pt x="184" y="344"/>
                  </a:lnTo>
                  <a:lnTo>
                    <a:pt x="96" y="280"/>
                  </a:lnTo>
                  <a:lnTo>
                    <a:pt x="96" y="280"/>
                  </a:lnTo>
                  <a:lnTo>
                    <a:pt x="96" y="280"/>
                  </a:lnTo>
                  <a:lnTo>
                    <a:pt x="32" y="208"/>
                  </a:lnTo>
                  <a:lnTo>
                    <a:pt x="32" y="208"/>
                  </a:lnTo>
                  <a:lnTo>
                    <a:pt x="32" y="192"/>
                  </a:lnTo>
                  <a:lnTo>
                    <a:pt x="0" y="120"/>
                  </a:lnTo>
                  <a:lnTo>
                    <a:pt x="0" y="120"/>
                  </a:lnTo>
                  <a:lnTo>
                    <a:pt x="0" y="120"/>
                  </a:lnTo>
                  <a:lnTo>
                    <a:pt x="16" y="56"/>
                  </a:lnTo>
                  <a:lnTo>
                    <a:pt x="16" y="56"/>
                  </a:lnTo>
                  <a:lnTo>
                    <a:pt x="16" y="48"/>
                  </a:lnTo>
                  <a:lnTo>
                    <a:pt x="64" y="8"/>
                  </a:lnTo>
                  <a:lnTo>
                    <a:pt x="64" y="8"/>
                  </a:lnTo>
                  <a:lnTo>
                    <a:pt x="72" y="8"/>
                  </a:lnTo>
                  <a:lnTo>
                    <a:pt x="144" y="0"/>
                  </a:lnTo>
                  <a:lnTo>
                    <a:pt x="144" y="0"/>
                  </a:lnTo>
                  <a:lnTo>
                    <a:pt x="152" y="0"/>
                  </a:lnTo>
                  <a:lnTo>
                    <a:pt x="248" y="16"/>
                  </a:lnTo>
                  <a:lnTo>
                    <a:pt x="248" y="16"/>
                  </a:lnTo>
                  <a:lnTo>
                    <a:pt x="248" y="16"/>
                  </a:lnTo>
                  <a:lnTo>
                    <a:pt x="352" y="64"/>
                  </a:lnTo>
                  <a:lnTo>
                    <a:pt x="352" y="64"/>
                  </a:lnTo>
                  <a:lnTo>
                    <a:pt x="352" y="64"/>
                  </a:lnTo>
                  <a:lnTo>
                    <a:pt x="440" y="128"/>
                  </a:lnTo>
                  <a:lnTo>
                    <a:pt x="440" y="128"/>
                  </a:lnTo>
                  <a:lnTo>
                    <a:pt x="440" y="136"/>
                  </a:lnTo>
                  <a:lnTo>
                    <a:pt x="504" y="208"/>
                  </a:lnTo>
                  <a:lnTo>
                    <a:pt x="504" y="208"/>
                  </a:lnTo>
                  <a:lnTo>
                    <a:pt x="504" y="208"/>
                  </a:lnTo>
                  <a:lnTo>
                    <a:pt x="536" y="280"/>
                  </a:lnTo>
                  <a:lnTo>
                    <a:pt x="536" y="280"/>
                  </a:lnTo>
                  <a:lnTo>
                    <a:pt x="544" y="288"/>
                  </a:lnTo>
                  <a:lnTo>
                    <a:pt x="528" y="352"/>
                  </a:lnTo>
                  <a:lnTo>
                    <a:pt x="504" y="344"/>
                  </a:lnTo>
                  <a:close/>
                </a:path>
              </a:pathLst>
            </a:custGeom>
            <a:blipFill dpi="0" rotWithShape="0">
              <a:blip r:embed="rId6"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31778" name="Freeform 34"/>
            <p:cNvSpPr>
              <a:spLocks/>
            </p:cNvSpPr>
            <p:nvPr/>
          </p:nvSpPr>
          <p:spPr bwMode="auto">
            <a:xfrm>
              <a:off x="4489" y="2568"/>
              <a:ext cx="24" cy="24"/>
            </a:xfrm>
            <a:custGeom>
              <a:avLst/>
              <a:gdLst/>
              <a:ahLst/>
              <a:cxnLst>
                <a:cxn ang="0">
                  <a:pos x="0" y="0"/>
                </a:cxn>
                <a:cxn ang="0">
                  <a:pos x="0" y="0"/>
                </a:cxn>
                <a:cxn ang="0">
                  <a:pos x="0" y="8"/>
                </a:cxn>
                <a:cxn ang="0">
                  <a:pos x="24" y="16"/>
                </a:cxn>
                <a:cxn ang="0">
                  <a:pos x="16" y="24"/>
                </a:cxn>
                <a:cxn ang="0">
                  <a:pos x="16" y="24"/>
                </a:cxn>
                <a:cxn ang="0">
                  <a:pos x="0" y="0"/>
                </a:cxn>
              </a:cxnLst>
              <a:rect l="0" t="0" r="r" b="b"/>
              <a:pathLst>
                <a:path w="24" h="24">
                  <a:moveTo>
                    <a:pt x="0" y="0"/>
                  </a:moveTo>
                  <a:lnTo>
                    <a:pt x="0" y="0"/>
                  </a:lnTo>
                  <a:lnTo>
                    <a:pt x="0" y="8"/>
                  </a:lnTo>
                  <a:lnTo>
                    <a:pt x="24" y="16"/>
                  </a:lnTo>
                  <a:lnTo>
                    <a:pt x="16" y="24"/>
                  </a:lnTo>
                  <a:lnTo>
                    <a:pt x="16" y="24"/>
                  </a:lnTo>
                  <a:lnTo>
                    <a:pt x="0" y="0"/>
                  </a:lnTo>
                  <a:close/>
                </a:path>
              </a:pathLst>
            </a:custGeom>
            <a:blipFill dpi="0" rotWithShape="0">
              <a:blip r:embed="rId6"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31779" name="Rectangle 35"/>
            <p:cNvSpPr>
              <a:spLocks noChangeArrowheads="1"/>
            </p:cNvSpPr>
            <p:nvPr/>
          </p:nvSpPr>
          <p:spPr bwMode="auto">
            <a:xfrm>
              <a:off x="4081" y="2280"/>
              <a:ext cx="135" cy="271"/>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l" defTabSz="914400">
                <a:lnSpc>
                  <a:spcPct val="100000"/>
                </a:lnSpc>
                <a:spcBef>
                  <a:spcPct val="0"/>
                </a:spcBef>
                <a:spcAft>
                  <a:spcPct val="0"/>
                </a:spcAft>
                <a:buNone/>
                <a:tabLst/>
              </a:pPr>
              <a:r>
                <a:rPr lang="en-US" sz="2800" b="1" i="0" u="none" strike="noStrike" cap="none">
                  <a:ln>
                    <a:noFill/>
                  </a:ln>
                  <a:solidFill>
                    <a:srgbClr val="8099B3"/>
                  </a:solidFill>
                  <a:effectLst/>
                  <a:latin typeface="Courier New"/>
                  <a:ea typeface="MS Gothic" pitchFamily="49" charset="-128"/>
                  <a:cs typeface="+mn-cs"/>
                </a:rPr>
                <a:t>P</a:t>
              </a:r>
              <a:endParaRPr kumimoji="0" lang="en-US" sz="2400" b="0" i="0" u="none" strike="noStrike" cap="none" normalizeH="0" smtClean="0">
                <a:ln>
                  <a:noFill/>
                </a:ln>
                <a:solidFill>
                  <a:schemeClr val="tx1"/>
                </a:solidFill>
                <a:effectLst/>
                <a:latin typeface="Arial" pitchFamily="34" charset="0"/>
                <a:ea typeface="MS Gothic" pitchFamily="49" charset="-128"/>
              </a:endParaRPr>
            </a:p>
          </p:txBody>
        </p:sp>
        <p:sp>
          <p:nvSpPr>
            <p:cNvPr id="31780" name="Freeform 36"/>
            <p:cNvSpPr>
              <a:spLocks/>
            </p:cNvSpPr>
            <p:nvPr/>
          </p:nvSpPr>
          <p:spPr bwMode="auto">
            <a:xfrm>
              <a:off x="4217" y="2408"/>
              <a:ext cx="96" cy="96"/>
            </a:xfrm>
            <a:custGeom>
              <a:avLst/>
              <a:gdLst/>
              <a:ahLst/>
              <a:cxnLst>
                <a:cxn ang="0">
                  <a:pos x="96" y="48"/>
                </a:cxn>
                <a:cxn ang="0">
                  <a:pos x="80" y="16"/>
                </a:cxn>
                <a:cxn ang="0">
                  <a:pos x="48" y="0"/>
                </a:cxn>
                <a:cxn ang="0">
                  <a:pos x="16" y="16"/>
                </a:cxn>
                <a:cxn ang="0">
                  <a:pos x="0" y="48"/>
                </a:cxn>
                <a:cxn ang="0">
                  <a:pos x="16" y="80"/>
                </a:cxn>
                <a:cxn ang="0">
                  <a:pos x="48" y="96"/>
                </a:cxn>
                <a:cxn ang="0">
                  <a:pos x="80" y="80"/>
                </a:cxn>
                <a:cxn ang="0">
                  <a:pos x="96" y="48"/>
                </a:cxn>
              </a:cxnLst>
              <a:rect l="0" t="0" r="r" b="b"/>
              <a:pathLst>
                <a:path w="96" h="96">
                  <a:moveTo>
                    <a:pt x="96" y="48"/>
                  </a:moveTo>
                  <a:lnTo>
                    <a:pt x="80" y="16"/>
                  </a:lnTo>
                  <a:lnTo>
                    <a:pt x="48" y="0"/>
                  </a:lnTo>
                  <a:lnTo>
                    <a:pt x="16" y="16"/>
                  </a:lnTo>
                  <a:lnTo>
                    <a:pt x="0" y="48"/>
                  </a:lnTo>
                  <a:lnTo>
                    <a:pt x="16" y="80"/>
                  </a:lnTo>
                  <a:lnTo>
                    <a:pt x="48" y="96"/>
                  </a:lnTo>
                  <a:lnTo>
                    <a:pt x="80" y="80"/>
                  </a:lnTo>
                  <a:lnTo>
                    <a:pt x="96" y="48"/>
                  </a:lnTo>
                  <a:close/>
                </a:path>
              </a:pathLst>
            </a:custGeom>
            <a:blipFill dpi="0" rotWithShape="0">
              <a:blip r:embed="rId7"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31781" name="Freeform 37"/>
            <p:cNvSpPr>
              <a:spLocks/>
            </p:cNvSpPr>
            <p:nvPr/>
          </p:nvSpPr>
          <p:spPr bwMode="auto">
            <a:xfrm>
              <a:off x="4209" y="2400"/>
              <a:ext cx="120" cy="120"/>
            </a:xfrm>
            <a:custGeom>
              <a:avLst/>
              <a:gdLst/>
              <a:ahLst/>
              <a:cxnLst>
                <a:cxn ang="0">
                  <a:pos x="96" y="64"/>
                </a:cxn>
                <a:cxn ang="0">
                  <a:pos x="80" y="32"/>
                </a:cxn>
                <a:cxn ang="0">
                  <a:pos x="88" y="40"/>
                </a:cxn>
                <a:cxn ang="0">
                  <a:pos x="88" y="40"/>
                </a:cxn>
                <a:cxn ang="0">
                  <a:pos x="56" y="24"/>
                </a:cxn>
                <a:cxn ang="0">
                  <a:pos x="64" y="24"/>
                </a:cxn>
                <a:cxn ang="0">
                  <a:pos x="64" y="24"/>
                </a:cxn>
                <a:cxn ang="0">
                  <a:pos x="32" y="40"/>
                </a:cxn>
                <a:cxn ang="0">
                  <a:pos x="40" y="32"/>
                </a:cxn>
                <a:cxn ang="0">
                  <a:pos x="40" y="32"/>
                </a:cxn>
                <a:cxn ang="0">
                  <a:pos x="24" y="64"/>
                </a:cxn>
                <a:cxn ang="0">
                  <a:pos x="24" y="56"/>
                </a:cxn>
                <a:cxn ang="0">
                  <a:pos x="24" y="56"/>
                </a:cxn>
                <a:cxn ang="0">
                  <a:pos x="40" y="88"/>
                </a:cxn>
                <a:cxn ang="0">
                  <a:pos x="32" y="80"/>
                </a:cxn>
                <a:cxn ang="0">
                  <a:pos x="32" y="80"/>
                </a:cxn>
                <a:cxn ang="0">
                  <a:pos x="64" y="96"/>
                </a:cxn>
                <a:cxn ang="0">
                  <a:pos x="56" y="96"/>
                </a:cxn>
                <a:cxn ang="0">
                  <a:pos x="56" y="96"/>
                </a:cxn>
                <a:cxn ang="0">
                  <a:pos x="88" y="80"/>
                </a:cxn>
                <a:cxn ang="0">
                  <a:pos x="80" y="88"/>
                </a:cxn>
                <a:cxn ang="0">
                  <a:pos x="80" y="88"/>
                </a:cxn>
                <a:cxn ang="0">
                  <a:pos x="96" y="56"/>
                </a:cxn>
                <a:cxn ang="0">
                  <a:pos x="96" y="56"/>
                </a:cxn>
                <a:cxn ang="0">
                  <a:pos x="120" y="64"/>
                </a:cxn>
                <a:cxn ang="0">
                  <a:pos x="120" y="64"/>
                </a:cxn>
                <a:cxn ang="0">
                  <a:pos x="104" y="96"/>
                </a:cxn>
                <a:cxn ang="0">
                  <a:pos x="104" y="96"/>
                </a:cxn>
                <a:cxn ang="0">
                  <a:pos x="96" y="104"/>
                </a:cxn>
                <a:cxn ang="0">
                  <a:pos x="64" y="120"/>
                </a:cxn>
                <a:cxn ang="0">
                  <a:pos x="64" y="120"/>
                </a:cxn>
                <a:cxn ang="0">
                  <a:pos x="56" y="120"/>
                </a:cxn>
                <a:cxn ang="0">
                  <a:pos x="24" y="104"/>
                </a:cxn>
                <a:cxn ang="0">
                  <a:pos x="24" y="104"/>
                </a:cxn>
                <a:cxn ang="0">
                  <a:pos x="16" y="96"/>
                </a:cxn>
                <a:cxn ang="0">
                  <a:pos x="0" y="64"/>
                </a:cxn>
                <a:cxn ang="0">
                  <a:pos x="0" y="64"/>
                </a:cxn>
                <a:cxn ang="0">
                  <a:pos x="0" y="56"/>
                </a:cxn>
                <a:cxn ang="0">
                  <a:pos x="16" y="24"/>
                </a:cxn>
                <a:cxn ang="0">
                  <a:pos x="16" y="24"/>
                </a:cxn>
                <a:cxn ang="0">
                  <a:pos x="24" y="16"/>
                </a:cxn>
                <a:cxn ang="0">
                  <a:pos x="56" y="0"/>
                </a:cxn>
                <a:cxn ang="0">
                  <a:pos x="56" y="0"/>
                </a:cxn>
                <a:cxn ang="0">
                  <a:pos x="64" y="0"/>
                </a:cxn>
                <a:cxn ang="0">
                  <a:pos x="96" y="16"/>
                </a:cxn>
                <a:cxn ang="0">
                  <a:pos x="96" y="16"/>
                </a:cxn>
                <a:cxn ang="0">
                  <a:pos x="104" y="24"/>
                </a:cxn>
                <a:cxn ang="0">
                  <a:pos x="120" y="56"/>
                </a:cxn>
                <a:cxn ang="0">
                  <a:pos x="96" y="64"/>
                </a:cxn>
              </a:cxnLst>
              <a:rect l="0" t="0" r="r" b="b"/>
              <a:pathLst>
                <a:path w="120" h="120">
                  <a:moveTo>
                    <a:pt x="96" y="64"/>
                  </a:moveTo>
                  <a:lnTo>
                    <a:pt x="80" y="32"/>
                  </a:lnTo>
                  <a:lnTo>
                    <a:pt x="88" y="40"/>
                  </a:lnTo>
                  <a:lnTo>
                    <a:pt x="88" y="40"/>
                  </a:lnTo>
                  <a:lnTo>
                    <a:pt x="56" y="24"/>
                  </a:lnTo>
                  <a:lnTo>
                    <a:pt x="64" y="24"/>
                  </a:lnTo>
                  <a:lnTo>
                    <a:pt x="64" y="24"/>
                  </a:lnTo>
                  <a:lnTo>
                    <a:pt x="32" y="40"/>
                  </a:lnTo>
                  <a:lnTo>
                    <a:pt x="40" y="32"/>
                  </a:lnTo>
                  <a:lnTo>
                    <a:pt x="40" y="32"/>
                  </a:lnTo>
                  <a:lnTo>
                    <a:pt x="24" y="64"/>
                  </a:lnTo>
                  <a:lnTo>
                    <a:pt x="24" y="56"/>
                  </a:lnTo>
                  <a:lnTo>
                    <a:pt x="24" y="56"/>
                  </a:lnTo>
                  <a:lnTo>
                    <a:pt x="40" y="88"/>
                  </a:lnTo>
                  <a:lnTo>
                    <a:pt x="32" y="80"/>
                  </a:lnTo>
                  <a:lnTo>
                    <a:pt x="32" y="80"/>
                  </a:lnTo>
                  <a:lnTo>
                    <a:pt x="64" y="96"/>
                  </a:lnTo>
                  <a:lnTo>
                    <a:pt x="56" y="96"/>
                  </a:lnTo>
                  <a:lnTo>
                    <a:pt x="56" y="96"/>
                  </a:lnTo>
                  <a:lnTo>
                    <a:pt x="88" y="80"/>
                  </a:lnTo>
                  <a:lnTo>
                    <a:pt x="80" y="88"/>
                  </a:lnTo>
                  <a:lnTo>
                    <a:pt x="80" y="88"/>
                  </a:lnTo>
                  <a:lnTo>
                    <a:pt x="96" y="56"/>
                  </a:lnTo>
                  <a:lnTo>
                    <a:pt x="96" y="56"/>
                  </a:lnTo>
                  <a:lnTo>
                    <a:pt x="120" y="64"/>
                  </a:lnTo>
                  <a:lnTo>
                    <a:pt x="120" y="64"/>
                  </a:lnTo>
                  <a:lnTo>
                    <a:pt x="104" y="96"/>
                  </a:lnTo>
                  <a:lnTo>
                    <a:pt x="104" y="96"/>
                  </a:lnTo>
                  <a:lnTo>
                    <a:pt x="96" y="104"/>
                  </a:lnTo>
                  <a:lnTo>
                    <a:pt x="64" y="120"/>
                  </a:lnTo>
                  <a:lnTo>
                    <a:pt x="64" y="120"/>
                  </a:lnTo>
                  <a:lnTo>
                    <a:pt x="56" y="120"/>
                  </a:lnTo>
                  <a:lnTo>
                    <a:pt x="24" y="104"/>
                  </a:lnTo>
                  <a:lnTo>
                    <a:pt x="24" y="104"/>
                  </a:lnTo>
                  <a:lnTo>
                    <a:pt x="16" y="96"/>
                  </a:lnTo>
                  <a:lnTo>
                    <a:pt x="0" y="64"/>
                  </a:lnTo>
                  <a:lnTo>
                    <a:pt x="0" y="64"/>
                  </a:lnTo>
                  <a:lnTo>
                    <a:pt x="0" y="56"/>
                  </a:lnTo>
                  <a:lnTo>
                    <a:pt x="16" y="24"/>
                  </a:lnTo>
                  <a:lnTo>
                    <a:pt x="16" y="24"/>
                  </a:lnTo>
                  <a:lnTo>
                    <a:pt x="24" y="16"/>
                  </a:lnTo>
                  <a:lnTo>
                    <a:pt x="56" y="0"/>
                  </a:lnTo>
                  <a:lnTo>
                    <a:pt x="56" y="0"/>
                  </a:lnTo>
                  <a:lnTo>
                    <a:pt x="64" y="0"/>
                  </a:lnTo>
                  <a:lnTo>
                    <a:pt x="96" y="16"/>
                  </a:lnTo>
                  <a:lnTo>
                    <a:pt x="96" y="16"/>
                  </a:lnTo>
                  <a:lnTo>
                    <a:pt x="104" y="24"/>
                  </a:lnTo>
                  <a:lnTo>
                    <a:pt x="120" y="56"/>
                  </a:lnTo>
                  <a:lnTo>
                    <a:pt x="96" y="64"/>
                  </a:lnTo>
                  <a:close/>
                </a:path>
              </a:pathLst>
            </a:custGeom>
            <a:blipFill dpi="0" rotWithShape="0">
              <a:blip r:embed="rId7"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31782" name="Freeform 38"/>
            <p:cNvSpPr>
              <a:spLocks/>
            </p:cNvSpPr>
            <p:nvPr/>
          </p:nvSpPr>
          <p:spPr bwMode="auto">
            <a:xfrm>
              <a:off x="4305" y="2456"/>
              <a:ext cx="24" cy="8"/>
            </a:xfrm>
            <a:custGeom>
              <a:avLst/>
              <a:gdLst/>
              <a:ahLst/>
              <a:cxnLst>
                <a:cxn ang="0">
                  <a:pos x="0" y="0"/>
                </a:cxn>
                <a:cxn ang="0">
                  <a:pos x="0" y="0"/>
                </a:cxn>
                <a:cxn ang="0">
                  <a:pos x="0" y="8"/>
                </a:cxn>
                <a:cxn ang="0">
                  <a:pos x="24" y="0"/>
                </a:cxn>
                <a:cxn ang="0">
                  <a:pos x="24" y="8"/>
                </a:cxn>
                <a:cxn ang="0">
                  <a:pos x="24" y="8"/>
                </a:cxn>
                <a:cxn ang="0">
                  <a:pos x="0" y="0"/>
                </a:cxn>
              </a:cxnLst>
              <a:rect l="0" t="0" r="r" b="b"/>
              <a:pathLst>
                <a:path w="24" h="8">
                  <a:moveTo>
                    <a:pt x="0" y="0"/>
                  </a:moveTo>
                  <a:lnTo>
                    <a:pt x="0" y="0"/>
                  </a:lnTo>
                  <a:lnTo>
                    <a:pt x="0" y="8"/>
                  </a:lnTo>
                  <a:lnTo>
                    <a:pt x="24" y="0"/>
                  </a:lnTo>
                  <a:lnTo>
                    <a:pt x="24" y="8"/>
                  </a:lnTo>
                  <a:lnTo>
                    <a:pt x="24" y="8"/>
                  </a:lnTo>
                  <a:lnTo>
                    <a:pt x="0" y="0"/>
                  </a:lnTo>
                  <a:close/>
                </a:path>
              </a:pathLst>
            </a:custGeom>
            <a:blipFill dpi="0" rotWithShape="0">
              <a:blip r:embed="rId7"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31783" name="Freeform 39"/>
            <p:cNvSpPr>
              <a:spLocks/>
            </p:cNvSpPr>
            <p:nvPr/>
          </p:nvSpPr>
          <p:spPr bwMode="auto">
            <a:xfrm>
              <a:off x="4577" y="2200"/>
              <a:ext cx="24" cy="24"/>
            </a:xfrm>
            <a:custGeom>
              <a:avLst/>
              <a:gdLst/>
              <a:ahLst/>
              <a:cxnLst>
                <a:cxn ang="0">
                  <a:pos x="16" y="0"/>
                </a:cxn>
                <a:cxn ang="0">
                  <a:pos x="8" y="0"/>
                </a:cxn>
                <a:cxn ang="0">
                  <a:pos x="0" y="0"/>
                </a:cxn>
                <a:cxn ang="0">
                  <a:pos x="0" y="8"/>
                </a:cxn>
                <a:cxn ang="0">
                  <a:pos x="0" y="16"/>
                </a:cxn>
                <a:cxn ang="0">
                  <a:pos x="8" y="24"/>
                </a:cxn>
                <a:cxn ang="0">
                  <a:pos x="16" y="16"/>
                </a:cxn>
                <a:cxn ang="0">
                  <a:pos x="24" y="8"/>
                </a:cxn>
                <a:cxn ang="0">
                  <a:pos x="16" y="0"/>
                </a:cxn>
              </a:cxnLst>
              <a:rect l="0" t="0" r="r" b="b"/>
              <a:pathLst>
                <a:path w="24" h="24">
                  <a:moveTo>
                    <a:pt x="16" y="0"/>
                  </a:moveTo>
                  <a:lnTo>
                    <a:pt x="8" y="0"/>
                  </a:lnTo>
                  <a:lnTo>
                    <a:pt x="0" y="0"/>
                  </a:lnTo>
                  <a:lnTo>
                    <a:pt x="0" y="8"/>
                  </a:lnTo>
                  <a:lnTo>
                    <a:pt x="0" y="16"/>
                  </a:lnTo>
                  <a:lnTo>
                    <a:pt x="8" y="24"/>
                  </a:lnTo>
                  <a:lnTo>
                    <a:pt x="16" y="16"/>
                  </a:lnTo>
                  <a:lnTo>
                    <a:pt x="24" y="8"/>
                  </a:lnTo>
                  <a:lnTo>
                    <a:pt x="16" y="0"/>
                  </a:lnTo>
                  <a:close/>
                </a:path>
              </a:pathLst>
            </a:custGeom>
            <a:blipFill dpi="0" rotWithShape="0">
              <a:blip r:embed="rId8"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31784" name="Freeform 40"/>
            <p:cNvSpPr>
              <a:spLocks/>
            </p:cNvSpPr>
            <p:nvPr/>
          </p:nvSpPr>
          <p:spPr bwMode="auto">
            <a:xfrm>
              <a:off x="4561" y="2104"/>
              <a:ext cx="169" cy="144"/>
            </a:xfrm>
            <a:custGeom>
              <a:avLst/>
              <a:gdLst/>
              <a:ahLst/>
              <a:cxnLst>
                <a:cxn ang="0">
                  <a:pos x="24" y="104"/>
                </a:cxn>
                <a:cxn ang="0">
                  <a:pos x="0" y="72"/>
                </a:cxn>
                <a:cxn ang="0">
                  <a:pos x="0" y="72"/>
                </a:cxn>
                <a:cxn ang="0">
                  <a:pos x="0" y="72"/>
                </a:cxn>
                <a:cxn ang="0">
                  <a:pos x="145" y="16"/>
                </a:cxn>
                <a:cxn ang="0">
                  <a:pos x="169" y="0"/>
                </a:cxn>
                <a:cxn ang="0">
                  <a:pos x="153" y="24"/>
                </a:cxn>
                <a:cxn ang="0">
                  <a:pos x="56" y="144"/>
                </a:cxn>
                <a:cxn ang="0">
                  <a:pos x="56" y="144"/>
                </a:cxn>
                <a:cxn ang="0">
                  <a:pos x="48" y="136"/>
                </a:cxn>
                <a:cxn ang="0">
                  <a:pos x="48" y="136"/>
                </a:cxn>
                <a:cxn ang="0">
                  <a:pos x="145" y="16"/>
                </a:cxn>
                <a:cxn ang="0">
                  <a:pos x="153" y="24"/>
                </a:cxn>
                <a:cxn ang="0">
                  <a:pos x="153" y="24"/>
                </a:cxn>
                <a:cxn ang="0">
                  <a:pos x="8" y="80"/>
                </a:cxn>
                <a:cxn ang="0">
                  <a:pos x="0" y="72"/>
                </a:cxn>
                <a:cxn ang="0">
                  <a:pos x="8" y="64"/>
                </a:cxn>
                <a:cxn ang="0">
                  <a:pos x="32" y="96"/>
                </a:cxn>
                <a:cxn ang="0">
                  <a:pos x="24" y="104"/>
                </a:cxn>
              </a:cxnLst>
              <a:rect l="0" t="0" r="r" b="b"/>
              <a:pathLst>
                <a:path w="169" h="144">
                  <a:moveTo>
                    <a:pt x="24" y="104"/>
                  </a:moveTo>
                  <a:lnTo>
                    <a:pt x="0" y="72"/>
                  </a:lnTo>
                  <a:lnTo>
                    <a:pt x="0" y="72"/>
                  </a:lnTo>
                  <a:lnTo>
                    <a:pt x="0" y="72"/>
                  </a:lnTo>
                  <a:lnTo>
                    <a:pt x="145" y="16"/>
                  </a:lnTo>
                  <a:lnTo>
                    <a:pt x="169" y="0"/>
                  </a:lnTo>
                  <a:lnTo>
                    <a:pt x="153" y="24"/>
                  </a:lnTo>
                  <a:lnTo>
                    <a:pt x="56" y="144"/>
                  </a:lnTo>
                  <a:lnTo>
                    <a:pt x="56" y="144"/>
                  </a:lnTo>
                  <a:lnTo>
                    <a:pt x="48" y="136"/>
                  </a:lnTo>
                  <a:lnTo>
                    <a:pt x="48" y="136"/>
                  </a:lnTo>
                  <a:lnTo>
                    <a:pt x="145" y="16"/>
                  </a:lnTo>
                  <a:lnTo>
                    <a:pt x="153" y="24"/>
                  </a:lnTo>
                  <a:lnTo>
                    <a:pt x="153" y="24"/>
                  </a:lnTo>
                  <a:lnTo>
                    <a:pt x="8" y="80"/>
                  </a:lnTo>
                  <a:lnTo>
                    <a:pt x="0" y="72"/>
                  </a:lnTo>
                  <a:lnTo>
                    <a:pt x="8" y="64"/>
                  </a:lnTo>
                  <a:lnTo>
                    <a:pt x="32" y="96"/>
                  </a:lnTo>
                  <a:lnTo>
                    <a:pt x="24" y="104"/>
                  </a:lnTo>
                  <a:close/>
                </a:path>
              </a:pathLst>
            </a:custGeom>
            <a:blipFill dpi="0" rotWithShape="0">
              <a:blip r:embed="rId8"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31785" name="Freeform 41"/>
            <p:cNvSpPr>
              <a:spLocks/>
            </p:cNvSpPr>
            <p:nvPr/>
          </p:nvSpPr>
          <p:spPr bwMode="auto">
            <a:xfrm>
              <a:off x="4585" y="2200"/>
              <a:ext cx="32" cy="40"/>
            </a:xfrm>
            <a:custGeom>
              <a:avLst/>
              <a:gdLst/>
              <a:ahLst/>
              <a:cxnLst>
                <a:cxn ang="0">
                  <a:pos x="24" y="40"/>
                </a:cxn>
                <a:cxn ang="0">
                  <a:pos x="0" y="8"/>
                </a:cxn>
                <a:cxn ang="0">
                  <a:pos x="8" y="0"/>
                </a:cxn>
                <a:cxn ang="0">
                  <a:pos x="8" y="0"/>
                </a:cxn>
                <a:cxn ang="0">
                  <a:pos x="8" y="0"/>
                </a:cxn>
                <a:cxn ang="0">
                  <a:pos x="32" y="32"/>
                </a:cxn>
                <a:cxn ang="0">
                  <a:pos x="24" y="40"/>
                </a:cxn>
              </a:cxnLst>
              <a:rect l="0" t="0" r="r" b="b"/>
              <a:pathLst>
                <a:path w="32" h="40">
                  <a:moveTo>
                    <a:pt x="24" y="40"/>
                  </a:moveTo>
                  <a:lnTo>
                    <a:pt x="0" y="8"/>
                  </a:lnTo>
                  <a:lnTo>
                    <a:pt x="8" y="0"/>
                  </a:lnTo>
                  <a:lnTo>
                    <a:pt x="8" y="0"/>
                  </a:lnTo>
                  <a:lnTo>
                    <a:pt x="8" y="0"/>
                  </a:lnTo>
                  <a:lnTo>
                    <a:pt x="32" y="32"/>
                  </a:lnTo>
                  <a:lnTo>
                    <a:pt x="24" y="40"/>
                  </a:lnTo>
                  <a:close/>
                </a:path>
              </a:pathLst>
            </a:custGeom>
            <a:blipFill dpi="0" rotWithShape="0">
              <a:blip r:embed="rId8"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31786" name="Freeform 42"/>
            <p:cNvSpPr>
              <a:spLocks/>
            </p:cNvSpPr>
            <p:nvPr/>
          </p:nvSpPr>
          <p:spPr bwMode="auto">
            <a:xfrm>
              <a:off x="4561" y="2120"/>
              <a:ext cx="145" cy="120"/>
            </a:xfrm>
            <a:custGeom>
              <a:avLst/>
              <a:gdLst/>
              <a:ahLst/>
              <a:cxnLst>
                <a:cxn ang="0">
                  <a:pos x="24" y="88"/>
                </a:cxn>
                <a:cxn ang="0">
                  <a:pos x="0" y="56"/>
                </a:cxn>
                <a:cxn ang="0">
                  <a:pos x="145" y="0"/>
                </a:cxn>
                <a:cxn ang="0">
                  <a:pos x="48" y="120"/>
                </a:cxn>
                <a:cxn ang="0">
                  <a:pos x="24" y="88"/>
                </a:cxn>
              </a:cxnLst>
              <a:rect l="0" t="0" r="r" b="b"/>
              <a:pathLst>
                <a:path w="145" h="120">
                  <a:moveTo>
                    <a:pt x="24" y="88"/>
                  </a:moveTo>
                  <a:lnTo>
                    <a:pt x="0" y="56"/>
                  </a:lnTo>
                  <a:lnTo>
                    <a:pt x="145" y="0"/>
                  </a:lnTo>
                  <a:lnTo>
                    <a:pt x="48" y="120"/>
                  </a:lnTo>
                  <a:lnTo>
                    <a:pt x="24" y="88"/>
                  </a:lnTo>
                  <a:close/>
                </a:path>
              </a:pathLst>
            </a:custGeom>
            <a:blipFill dpi="0" rotWithShape="0">
              <a:blip r:embed="rId8"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31787" name="Freeform 43"/>
            <p:cNvSpPr>
              <a:spLocks/>
            </p:cNvSpPr>
            <p:nvPr/>
          </p:nvSpPr>
          <p:spPr bwMode="auto">
            <a:xfrm>
              <a:off x="4257" y="2424"/>
              <a:ext cx="24" cy="24"/>
            </a:xfrm>
            <a:custGeom>
              <a:avLst/>
              <a:gdLst/>
              <a:ahLst/>
              <a:cxnLst>
                <a:cxn ang="0">
                  <a:pos x="8" y="0"/>
                </a:cxn>
                <a:cxn ang="0">
                  <a:pos x="0" y="8"/>
                </a:cxn>
                <a:cxn ang="0">
                  <a:pos x="16" y="24"/>
                </a:cxn>
                <a:cxn ang="0">
                  <a:pos x="24" y="16"/>
                </a:cxn>
                <a:cxn ang="0">
                  <a:pos x="8" y="0"/>
                </a:cxn>
              </a:cxnLst>
              <a:rect l="0" t="0" r="r" b="b"/>
              <a:pathLst>
                <a:path w="24" h="24">
                  <a:moveTo>
                    <a:pt x="8" y="0"/>
                  </a:moveTo>
                  <a:lnTo>
                    <a:pt x="0" y="8"/>
                  </a:lnTo>
                  <a:lnTo>
                    <a:pt x="16" y="24"/>
                  </a:lnTo>
                  <a:lnTo>
                    <a:pt x="24" y="16"/>
                  </a:lnTo>
                  <a:lnTo>
                    <a:pt x="8" y="0"/>
                  </a:lnTo>
                  <a:close/>
                </a:path>
              </a:pathLst>
            </a:custGeom>
            <a:blipFill dpi="0" rotWithShape="0">
              <a:blip r:embed="rId8"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31788" name="Freeform 44"/>
            <p:cNvSpPr>
              <a:spLocks/>
            </p:cNvSpPr>
            <p:nvPr/>
          </p:nvSpPr>
          <p:spPr bwMode="auto">
            <a:xfrm>
              <a:off x="4577" y="2192"/>
              <a:ext cx="24" cy="24"/>
            </a:xfrm>
            <a:custGeom>
              <a:avLst/>
              <a:gdLst/>
              <a:ahLst/>
              <a:cxnLst>
                <a:cxn ang="0">
                  <a:pos x="0" y="8"/>
                </a:cxn>
                <a:cxn ang="0">
                  <a:pos x="8" y="0"/>
                </a:cxn>
                <a:cxn ang="0">
                  <a:pos x="24" y="16"/>
                </a:cxn>
                <a:cxn ang="0">
                  <a:pos x="16" y="24"/>
                </a:cxn>
                <a:cxn ang="0">
                  <a:pos x="0" y="8"/>
                </a:cxn>
              </a:cxnLst>
              <a:rect l="0" t="0" r="r" b="b"/>
              <a:pathLst>
                <a:path w="24" h="24">
                  <a:moveTo>
                    <a:pt x="0" y="8"/>
                  </a:moveTo>
                  <a:lnTo>
                    <a:pt x="8" y="0"/>
                  </a:lnTo>
                  <a:lnTo>
                    <a:pt x="24" y="16"/>
                  </a:lnTo>
                  <a:lnTo>
                    <a:pt x="16" y="24"/>
                  </a:lnTo>
                  <a:lnTo>
                    <a:pt x="0" y="8"/>
                  </a:lnTo>
                  <a:close/>
                </a:path>
              </a:pathLst>
            </a:custGeom>
            <a:blipFill dpi="0" rotWithShape="0">
              <a:blip r:embed="rId8"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31789" name="Freeform 45"/>
            <p:cNvSpPr>
              <a:spLocks/>
            </p:cNvSpPr>
            <p:nvPr/>
          </p:nvSpPr>
          <p:spPr bwMode="auto">
            <a:xfrm>
              <a:off x="4265" y="2200"/>
              <a:ext cx="328" cy="240"/>
            </a:xfrm>
            <a:custGeom>
              <a:avLst/>
              <a:gdLst/>
              <a:ahLst/>
              <a:cxnLst>
                <a:cxn ang="0">
                  <a:pos x="0" y="224"/>
                </a:cxn>
                <a:cxn ang="0">
                  <a:pos x="16" y="240"/>
                </a:cxn>
                <a:cxn ang="0">
                  <a:pos x="328" y="16"/>
                </a:cxn>
                <a:cxn ang="0">
                  <a:pos x="312" y="0"/>
                </a:cxn>
                <a:cxn ang="0">
                  <a:pos x="0" y="224"/>
                </a:cxn>
              </a:cxnLst>
              <a:rect l="0" t="0" r="r" b="b"/>
              <a:pathLst>
                <a:path w="328" h="240">
                  <a:moveTo>
                    <a:pt x="0" y="224"/>
                  </a:moveTo>
                  <a:lnTo>
                    <a:pt x="16" y="240"/>
                  </a:lnTo>
                  <a:lnTo>
                    <a:pt x="328" y="16"/>
                  </a:lnTo>
                  <a:lnTo>
                    <a:pt x="312" y="0"/>
                  </a:lnTo>
                  <a:lnTo>
                    <a:pt x="0" y="224"/>
                  </a:lnTo>
                  <a:close/>
                </a:path>
              </a:pathLst>
            </a:custGeom>
            <a:blipFill dpi="0" rotWithShape="0">
              <a:blip r:embed="rId8"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31790" name="Rectangle 46"/>
            <p:cNvSpPr>
              <a:spLocks noChangeArrowheads="1"/>
            </p:cNvSpPr>
            <p:nvPr/>
          </p:nvSpPr>
          <p:spPr bwMode="auto">
            <a:xfrm>
              <a:off x="3584" y="3048"/>
              <a:ext cx="320" cy="233"/>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l" defTabSz="914400">
                <a:lnSpc>
                  <a:spcPct val="100000"/>
                </a:lnSpc>
                <a:spcBef>
                  <a:spcPct val="0"/>
                </a:spcBef>
                <a:spcAft>
                  <a:spcPct val="0"/>
                </a:spcAft>
                <a:buNone/>
                <a:tabLst/>
              </a:pPr>
              <a:r>
                <a:rPr lang="ja-JP" sz="2400" b="0" i="0" u="none" strike="noStrike" cap="none">
                  <a:ln>
                    <a:noFill/>
                  </a:ln>
                  <a:solidFill>
                    <a:srgbClr val="001AE6"/>
                  </a:solidFill>
                  <a:effectLst/>
                  <a:latin typeface="Symbol"/>
                  <a:ea typeface="MS Gothic" pitchFamily="49" charset="-128"/>
                  <a:cs typeface="+mn-cs"/>
                </a:rPr>
                <a:t>s = </a:t>
              </a:r>
              <a:endParaRPr kumimoji="0" lang="en-US" sz="2400" b="0" i="0" u="none" strike="noStrike" cap="none" normalizeH="0" dirty="0" smtClean="0">
                <a:ln>
                  <a:noFill/>
                </a:ln>
                <a:solidFill>
                  <a:schemeClr val="tx1"/>
                </a:solidFill>
                <a:effectLst/>
                <a:latin typeface="Arial" pitchFamily="34" charset="0"/>
                <a:ea typeface="MS Gothic" pitchFamily="49" charset="-128"/>
              </a:endParaRPr>
            </a:p>
          </p:txBody>
        </p:sp>
        <p:sp>
          <p:nvSpPr>
            <p:cNvPr id="31791" name="Rectangle 47"/>
            <p:cNvSpPr>
              <a:spLocks noChangeArrowheads="1"/>
            </p:cNvSpPr>
            <p:nvPr/>
          </p:nvSpPr>
          <p:spPr bwMode="auto">
            <a:xfrm>
              <a:off x="3897" y="3056"/>
              <a:ext cx="541" cy="271"/>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l" defTabSz="914400">
                <a:lnSpc>
                  <a:spcPct val="100000"/>
                </a:lnSpc>
                <a:spcBef>
                  <a:spcPct val="0"/>
                </a:spcBef>
                <a:spcAft>
                  <a:spcPct val="0"/>
                </a:spcAft>
                <a:buNone/>
                <a:tabLst/>
              </a:pPr>
              <a:r>
                <a:rPr lang="en-US" sz="2800" b="1" i="0" u="none" strike="noStrike" cap="none">
                  <a:ln>
                    <a:noFill/>
                  </a:ln>
                  <a:solidFill>
                    <a:srgbClr val="000000"/>
                  </a:solidFill>
                  <a:effectLst/>
                  <a:latin typeface="Courier New"/>
                  <a:ea typeface="MS Gothic" pitchFamily="49" charset="-128"/>
                  <a:cs typeface="+mn-cs"/>
                </a:rPr>
                <a:t>lim </a:t>
              </a:r>
              <a:endParaRPr kumimoji="0" lang="en-US" sz="2400" b="0" i="0" u="none" strike="noStrike" cap="none" normalizeH="0" dirty="0" smtClean="0">
                <a:ln>
                  <a:noFill/>
                </a:ln>
                <a:solidFill>
                  <a:schemeClr val="tx1"/>
                </a:solidFill>
                <a:effectLst/>
                <a:latin typeface="Arial" pitchFamily="34" charset="0"/>
                <a:ea typeface="MS Gothic" pitchFamily="49" charset="-128"/>
              </a:endParaRPr>
            </a:p>
          </p:txBody>
        </p:sp>
        <p:sp>
          <p:nvSpPr>
            <p:cNvPr id="31792" name="Rectangle 48"/>
            <p:cNvSpPr>
              <a:spLocks noChangeArrowheads="1"/>
            </p:cNvSpPr>
            <p:nvPr/>
          </p:nvSpPr>
          <p:spPr bwMode="auto">
            <a:xfrm>
              <a:off x="4433" y="3056"/>
              <a:ext cx="172" cy="233"/>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l" defTabSz="914400">
                <a:lnSpc>
                  <a:spcPct val="100000"/>
                </a:lnSpc>
                <a:spcBef>
                  <a:spcPct val="0"/>
                </a:spcBef>
                <a:spcAft>
                  <a:spcPct val="0"/>
                </a:spcAft>
                <a:buNone/>
                <a:tabLst/>
              </a:pPr>
              <a:r>
                <a:rPr lang="en-US" sz="2400" b="1" i="0" u="none" strike="noStrike" cap="none">
                  <a:ln>
                    <a:noFill/>
                  </a:ln>
                  <a:solidFill>
                    <a:srgbClr val="001AE6"/>
                  </a:solidFill>
                  <a:effectLst/>
                  <a:latin typeface="Arial"/>
                  <a:ea typeface="MS Gothic" pitchFamily="49" charset="-128"/>
                  <a:cs typeface="+mn-cs"/>
                </a:rPr>
                <a:t>F/</a:t>
              </a:r>
              <a:endParaRPr kumimoji="0" lang="en-US" sz="2400" b="0" i="0" u="none" strike="noStrike" cap="none" normalizeH="0" dirty="0" smtClean="0">
                <a:ln>
                  <a:noFill/>
                </a:ln>
                <a:solidFill>
                  <a:schemeClr val="tx1"/>
                </a:solidFill>
                <a:effectLst/>
                <a:latin typeface="Arial" pitchFamily="34" charset="0"/>
                <a:ea typeface="MS Gothic" pitchFamily="49" charset="-128"/>
              </a:endParaRPr>
            </a:p>
          </p:txBody>
        </p:sp>
        <p:sp>
          <p:nvSpPr>
            <p:cNvPr id="31793" name="Rectangle 49"/>
            <p:cNvSpPr>
              <a:spLocks noChangeArrowheads="1"/>
            </p:cNvSpPr>
            <p:nvPr/>
          </p:nvSpPr>
          <p:spPr bwMode="auto">
            <a:xfrm>
              <a:off x="4609" y="3048"/>
              <a:ext cx="118" cy="233"/>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l" defTabSz="914400">
                <a:lnSpc>
                  <a:spcPct val="100000"/>
                </a:lnSpc>
                <a:spcBef>
                  <a:spcPct val="0"/>
                </a:spcBef>
                <a:spcAft>
                  <a:spcPct val="0"/>
                </a:spcAft>
                <a:buNone/>
                <a:tabLst/>
              </a:pPr>
              <a:r>
                <a:rPr lang="ja-JP" sz="2400" b="0" i="0" u="none" strike="noStrike" cap="none">
                  <a:ln>
                    <a:noFill/>
                  </a:ln>
                  <a:solidFill>
                    <a:srgbClr val="001AE6"/>
                  </a:solidFill>
                  <a:effectLst/>
                  <a:latin typeface="Symbol"/>
                  <a:ea typeface="MS Gothic" pitchFamily="49" charset="-128"/>
                  <a:cs typeface="+mn-cs"/>
                </a:rPr>
                <a:t>D</a:t>
              </a:r>
              <a:endParaRPr kumimoji="0" lang="en-US" sz="2400" b="0" i="0" u="none" strike="noStrike" cap="none" normalizeH="0" dirty="0" smtClean="0">
                <a:ln>
                  <a:noFill/>
                </a:ln>
                <a:solidFill>
                  <a:schemeClr val="tx1"/>
                </a:solidFill>
                <a:effectLst/>
                <a:latin typeface="Arial" pitchFamily="34" charset="0"/>
                <a:ea typeface="MS Gothic" pitchFamily="49" charset="-128"/>
              </a:endParaRPr>
            </a:p>
          </p:txBody>
        </p:sp>
        <p:sp>
          <p:nvSpPr>
            <p:cNvPr id="31794" name="Rectangle 50"/>
            <p:cNvSpPr>
              <a:spLocks noChangeArrowheads="1"/>
            </p:cNvSpPr>
            <p:nvPr/>
          </p:nvSpPr>
          <p:spPr bwMode="auto">
            <a:xfrm>
              <a:off x="4722" y="3056"/>
              <a:ext cx="140" cy="233"/>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l" defTabSz="914400">
                <a:lnSpc>
                  <a:spcPct val="100000"/>
                </a:lnSpc>
                <a:spcBef>
                  <a:spcPct val="0"/>
                </a:spcBef>
                <a:spcAft>
                  <a:spcPct val="0"/>
                </a:spcAft>
                <a:buNone/>
                <a:tabLst/>
              </a:pPr>
              <a:r>
                <a:rPr lang="en-US" sz="2400" b="1" i="0" u="none" strike="noStrike" cap="none">
                  <a:ln>
                    <a:noFill/>
                  </a:ln>
                  <a:solidFill>
                    <a:srgbClr val="001AE6"/>
                  </a:solidFill>
                  <a:effectLst/>
                  <a:latin typeface="Arial"/>
                  <a:ea typeface="MS Gothic" pitchFamily="49" charset="-128"/>
                  <a:cs typeface="+mn-cs"/>
                </a:rPr>
                <a:t>A</a:t>
              </a:r>
              <a:endParaRPr kumimoji="0" lang="en-US" sz="2400" b="0" i="0" u="none" strike="noStrike" cap="none" normalizeH="0" dirty="0" smtClean="0">
                <a:ln>
                  <a:noFill/>
                </a:ln>
                <a:solidFill>
                  <a:schemeClr val="tx1"/>
                </a:solidFill>
                <a:effectLst/>
                <a:latin typeface="Arial" pitchFamily="34" charset="0"/>
                <a:ea typeface="MS Gothic" pitchFamily="49" charset="-128"/>
              </a:endParaRPr>
            </a:p>
          </p:txBody>
        </p:sp>
        <p:sp>
          <p:nvSpPr>
            <p:cNvPr id="31795" name="Rectangle 51"/>
            <p:cNvSpPr>
              <a:spLocks noChangeArrowheads="1"/>
            </p:cNvSpPr>
            <p:nvPr/>
          </p:nvSpPr>
          <p:spPr bwMode="auto">
            <a:xfrm>
              <a:off x="3769" y="3208"/>
              <a:ext cx="118" cy="233"/>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l" defTabSz="914400">
                <a:lnSpc>
                  <a:spcPct val="100000"/>
                </a:lnSpc>
                <a:spcBef>
                  <a:spcPct val="0"/>
                </a:spcBef>
                <a:spcAft>
                  <a:spcPct val="0"/>
                </a:spcAft>
                <a:buNone/>
                <a:tabLst/>
              </a:pPr>
              <a:r>
                <a:rPr lang="ja-JP" sz="2400" b="0" i="0" u="none" strike="noStrike" cap="none">
                  <a:ln>
                    <a:noFill/>
                  </a:ln>
                  <a:solidFill>
                    <a:srgbClr val="001AE6"/>
                  </a:solidFill>
                  <a:effectLst/>
                  <a:latin typeface="Symbol"/>
                  <a:ea typeface="MS Gothic" pitchFamily="49" charset="-128"/>
                  <a:cs typeface="+mn-cs"/>
                </a:rPr>
                <a:t>D</a:t>
              </a:r>
              <a:endParaRPr kumimoji="0" lang="en-US" sz="2400" b="0" i="0" u="none" strike="noStrike" cap="none" normalizeH="0" dirty="0" smtClean="0">
                <a:ln>
                  <a:noFill/>
                </a:ln>
                <a:solidFill>
                  <a:schemeClr val="tx1"/>
                </a:solidFill>
                <a:effectLst/>
                <a:latin typeface="Arial" pitchFamily="34" charset="0"/>
                <a:ea typeface="MS Gothic" pitchFamily="49" charset="-128"/>
              </a:endParaRPr>
            </a:p>
          </p:txBody>
        </p:sp>
        <p:sp>
          <p:nvSpPr>
            <p:cNvPr id="31796" name="Rectangle 52"/>
            <p:cNvSpPr>
              <a:spLocks noChangeArrowheads="1"/>
            </p:cNvSpPr>
            <p:nvPr/>
          </p:nvSpPr>
          <p:spPr bwMode="auto">
            <a:xfrm>
              <a:off x="3881" y="3216"/>
              <a:ext cx="140" cy="233"/>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l" defTabSz="914400">
                <a:lnSpc>
                  <a:spcPct val="100000"/>
                </a:lnSpc>
                <a:spcBef>
                  <a:spcPct val="0"/>
                </a:spcBef>
                <a:spcAft>
                  <a:spcPct val="0"/>
                </a:spcAft>
                <a:buNone/>
                <a:tabLst/>
              </a:pPr>
              <a:r>
                <a:rPr lang="en-US" sz="2400" b="1" i="0" u="none" strike="noStrike" cap="none" dirty="0">
                  <a:ln>
                    <a:noFill/>
                  </a:ln>
                  <a:solidFill>
                    <a:srgbClr val="001AE6"/>
                  </a:solidFill>
                  <a:effectLst/>
                  <a:latin typeface="Arial"/>
                  <a:ea typeface="MS Gothic" pitchFamily="49" charset="-128"/>
                  <a:cs typeface="+mn-cs"/>
                </a:rPr>
                <a:t>A</a:t>
              </a:r>
              <a:endParaRPr kumimoji="0" lang="en-US" sz="2400" b="0" i="0" u="none" strike="noStrike" cap="none" normalizeH="0" dirty="0" smtClean="0">
                <a:ln>
                  <a:noFill/>
                </a:ln>
                <a:solidFill>
                  <a:schemeClr val="tx1"/>
                </a:solidFill>
                <a:effectLst/>
                <a:latin typeface="Arial" pitchFamily="34" charset="0"/>
                <a:ea typeface="MS Gothic" pitchFamily="49" charset="-128"/>
              </a:endParaRPr>
            </a:p>
          </p:txBody>
        </p:sp>
        <p:sp>
          <p:nvSpPr>
            <p:cNvPr id="31797" name="Rectangle 53"/>
            <p:cNvSpPr>
              <a:spLocks noChangeArrowheads="1"/>
            </p:cNvSpPr>
            <p:nvPr/>
          </p:nvSpPr>
          <p:spPr bwMode="auto">
            <a:xfrm>
              <a:off x="4265" y="3216"/>
              <a:ext cx="97" cy="233"/>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l" defTabSz="914400">
                <a:lnSpc>
                  <a:spcPct val="100000"/>
                </a:lnSpc>
                <a:spcBef>
                  <a:spcPct val="0"/>
                </a:spcBef>
                <a:spcAft>
                  <a:spcPct val="0"/>
                </a:spcAft>
                <a:buNone/>
                <a:tabLst/>
              </a:pPr>
              <a:r>
                <a:rPr lang="ja-JP" sz="2400" b="0" i="0" u="none" strike="noStrike" cap="none">
                  <a:ln>
                    <a:noFill/>
                  </a:ln>
                  <a:solidFill>
                    <a:srgbClr val="001AE6"/>
                  </a:solidFill>
                  <a:effectLst/>
                  <a:latin typeface="Symbol"/>
                  <a:ea typeface="MS Gothic" pitchFamily="49" charset="-128"/>
                  <a:cs typeface="+mn-cs"/>
                </a:rPr>
                <a:t>0</a:t>
              </a:r>
              <a:endParaRPr kumimoji="0" lang="en-US" sz="2400" b="0" i="0" u="none" strike="noStrike" cap="none" normalizeH="0" dirty="0" smtClean="0">
                <a:ln>
                  <a:noFill/>
                </a:ln>
                <a:solidFill>
                  <a:schemeClr val="tx1"/>
                </a:solidFill>
                <a:effectLst/>
                <a:latin typeface="Arial" pitchFamily="34" charset="0"/>
                <a:ea typeface="MS Gothic" pitchFamily="49" charset="-128"/>
              </a:endParaRPr>
            </a:p>
          </p:txBody>
        </p:sp>
        <p:sp>
          <p:nvSpPr>
            <p:cNvPr id="31798" name="Rectangle 54"/>
            <p:cNvSpPr>
              <a:spLocks noChangeArrowheads="1"/>
            </p:cNvSpPr>
            <p:nvPr/>
          </p:nvSpPr>
          <p:spPr bwMode="auto">
            <a:xfrm>
              <a:off x="4161" y="3344"/>
              <a:ext cx="16" cy="8"/>
            </a:xfrm>
            <a:prstGeom prst="rect">
              <a:avLst/>
            </a:prstGeom>
            <a:blipFill dpi="0" rotWithShape="0">
              <a:blip r:embed="rId9"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31799" name="Freeform 55"/>
            <p:cNvSpPr>
              <a:spLocks/>
            </p:cNvSpPr>
            <p:nvPr/>
          </p:nvSpPr>
          <p:spPr bwMode="auto">
            <a:xfrm>
              <a:off x="4161" y="3328"/>
              <a:ext cx="96" cy="40"/>
            </a:xfrm>
            <a:custGeom>
              <a:avLst/>
              <a:gdLst/>
              <a:ahLst/>
              <a:cxnLst>
                <a:cxn ang="0">
                  <a:pos x="16" y="16"/>
                </a:cxn>
                <a:cxn ang="0">
                  <a:pos x="8" y="0"/>
                </a:cxn>
                <a:cxn ang="0">
                  <a:pos x="8" y="0"/>
                </a:cxn>
                <a:cxn ang="0">
                  <a:pos x="8" y="0"/>
                </a:cxn>
                <a:cxn ang="0">
                  <a:pos x="64" y="16"/>
                </a:cxn>
                <a:cxn ang="0">
                  <a:pos x="96" y="16"/>
                </a:cxn>
                <a:cxn ang="0">
                  <a:pos x="64" y="24"/>
                </a:cxn>
                <a:cxn ang="0">
                  <a:pos x="8" y="40"/>
                </a:cxn>
                <a:cxn ang="0">
                  <a:pos x="0" y="40"/>
                </a:cxn>
                <a:cxn ang="0">
                  <a:pos x="8" y="32"/>
                </a:cxn>
                <a:cxn ang="0">
                  <a:pos x="8" y="32"/>
                </a:cxn>
                <a:cxn ang="0">
                  <a:pos x="64" y="16"/>
                </a:cxn>
                <a:cxn ang="0">
                  <a:pos x="64" y="24"/>
                </a:cxn>
                <a:cxn ang="0">
                  <a:pos x="64" y="24"/>
                </a:cxn>
                <a:cxn ang="0">
                  <a:pos x="8" y="8"/>
                </a:cxn>
                <a:cxn ang="0">
                  <a:pos x="8" y="0"/>
                </a:cxn>
                <a:cxn ang="0">
                  <a:pos x="16" y="0"/>
                </a:cxn>
                <a:cxn ang="0">
                  <a:pos x="24" y="16"/>
                </a:cxn>
                <a:cxn ang="0">
                  <a:pos x="16" y="16"/>
                </a:cxn>
              </a:cxnLst>
              <a:rect l="0" t="0" r="r" b="b"/>
              <a:pathLst>
                <a:path w="96" h="40">
                  <a:moveTo>
                    <a:pt x="16" y="16"/>
                  </a:moveTo>
                  <a:lnTo>
                    <a:pt x="8" y="0"/>
                  </a:lnTo>
                  <a:lnTo>
                    <a:pt x="8" y="0"/>
                  </a:lnTo>
                  <a:lnTo>
                    <a:pt x="8" y="0"/>
                  </a:lnTo>
                  <a:lnTo>
                    <a:pt x="64" y="16"/>
                  </a:lnTo>
                  <a:lnTo>
                    <a:pt x="96" y="16"/>
                  </a:lnTo>
                  <a:lnTo>
                    <a:pt x="64" y="24"/>
                  </a:lnTo>
                  <a:lnTo>
                    <a:pt x="8" y="40"/>
                  </a:lnTo>
                  <a:lnTo>
                    <a:pt x="0" y="40"/>
                  </a:lnTo>
                  <a:lnTo>
                    <a:pt x="8" y="32"/>
                  </a:lnTo>
                  <a:lnTo>
                    <a:pt x="8" y="32"/>
                  </a:lnTo>
                  <a:lnTo>
                    <a:pt x="64" y="16"/>
                  </a:lnTo>
                  <a:lnTo>
                    <a:pt x="64" y="24"/>
                  </a:lnTo>
                  <a:lnTo>
                    <a:pt x="64" y="24"/>
                  </a:lnTo>
                  <a:lnTo>
                    <a:pt x="8" y="8"/>
                  </a:lnTo>
                  <a:lnTo>
                    <a:pt x="8" y="0"/>
                  </a:lnTo>
                  <a:lnTo>
                    <a:pt x="16" y="0"/>
                  </a:lnTo>
                  <a:lnTo>
                    <a:pt x="24" y="16"/>
                  </a:lnTo>
                  <a:lnTo>
                    <a:pt x="16" y="16"/>
                  </a:lnTo>
                  <a:close/>
                </a:path>
              </a:pathLst>
            </a:custGeom>
            <a:blipFill dpi="0" rotWithShape="0">
              <a:blip r:embed="rId9"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31800" name="Freeform 56"/>
            <p:cNvSpPr>
              <a:spLocks/>
            </p:cNvSpPr>
            <p:nvPr/>
          </p:nvSpPr>
          <p:spPr bwMode="auto">
            <a:xfrm>
              <a:off x="4169" y="3344"/>
              <a:ext cx="16" cy="16"/>
            </a:xfrm>
            <a:custGeom>
              <a:avLst/>
              <a:gdLst/>
              <a:ahLst/>
              <a:cxnLst>
                <a:cxn ang="0">
                  <a:pos x="0" y="16"/>
                </a:cxn>
                <a:cxn ang="0">
                  <a:pos x="8" y="0"/>
                </a:cxn>
                <a:cxn ang="0">
                  <a:pos x="16" y="0"/>
                </a:cxn>
                <a:cxn ang="0">
                  <a:pos x="16" y="0"/>
                </a:cxn>
                <a:cxn ang="0">
                  <a:pos x="16" y="0"/>
                </a:cxn>
                <a:cxn ang="0">
                  <a:pos x="8" y="16"/>
                </a:cxn>
                <a:cxn ang="0">
                  <a:pos x="0" y="16"/>
                </a:cxn>
              </a:cxnLst>
              <a:rect l="0" t="0" r="r" b="b"/>
              <a:pathLst>
                <a:path w="16" h="16">
                  <a:moveTo>
                    <a:pt x="0" y="16"/>
                  </a:moveTo>
                  <a:lnTo>
                    <a:pt x="8" y="0"/>
                  </a:lnTo>
                  <a:lnTo>
                    <a:pt x="16" y="0"/>
                  </a:lnTo>
                  <a:lnTo>
                    <a:pt x="16" y="0"/>
                  </a:lnTo>
                  <a:lnTo>
                    <a:pt x="16" y="0"/>
                  </a:lnTo>
                  <a:lnTo>
                    <a:pt x="8" y="16"/>
                  </a:lnTo>
                  <a:lnTo>
                    <a:pt x="0" y="16"/>
                  </a:lnTo>
                  <a:close/>
                </a:path>
              </a:pathLst>
            </a:custGeom>
            <a:blipFill dpi="0" rotWithShape="0">
              <a:blip r:embed="rId9"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31801" name="Freeform 57"/>
            <p:cNvSpPr>
              <a:spLocks/>
            </p:cNvSpPr>
            <p:nvPr/>
          </p:nvSpPr>
          <p:spPr bwMode="auto">
            <a:xfrm>
              <a:off x="4169" y="3328"/>
              <a:ext cx="56" cy="32"/>
            </a:xfrm>
            <a:custGeom>
              <a:avLst/>
              <a:gdLst/>
              <a:ahLst/>
              <a:cxnLst>
                <a:cxn ang="0">
                  <a:pos x="8" y="16"/>
                </a:cxn>
                <a:cxn ang="0">
                  <a:pos x="0" y="0"/>
                </a:cxn>
                <a:cxn ang="0">
                  <a:pos x="56" y="16"/>
                </a:cxn>
                <a:cxn ang="0">
                  <a:pos x="0" y="32"/>
                </a:cxn>
                <a:cxn ang="0">
                  <a:pos x="8" y="16"/>
                </a:cxn>
              </a:cxnLst>
              <a:rect l="0" t="0" r="r" b="b"/>
              <a:pathLst>
                <a:path w="56" h="32">
                  <a:moveTo>
                    <a:pt x="8" y="16"/>
                  </a:moveTo>
                  <a:lnTo>
                    <a:pt x="0" y="0"/>
                  </a:lnTo>
                  <a:lnTo>
                    <a:pt x="56" y="16"/>
                  </a:lnTo>
                  <a:lnTo>
                    <a:pt x="0" y="32"/>
                  </a:lnTo>
                  <a:lnTo>
                    <a:pt x="8" y="16"/>
                  </a:lnTo>
                  <a:close/>
                </a:path>
              </a:pathLst>
            </a:custGeom>
            <a:blipFill dpi="0" rotWithShape="0">
              <a:blip r:embed="rId9"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31802" name="Rectangle 58"/>
            <p:cNvSpPr>
              <a:spLocks noChangeArrowheads="1"/>
            </p:cNvSpPr>
            <p:nvPr/>
          </p:nvSpPr>
          <p:spPr bwMode="auto">
            <a:xfrm>
              <a:off x="4025" y="3344"/>
              <a:ext cx="1" cy="8"/>
            </a:xfrm>
            <a:prstGeom prst="rect">
              <a:avLst/>
            </a:prstGeom>
            <a:blipFill dpi="0" rotWithShape="0">
              <a:blip r:embed="rId9"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31803" name="Rectangle 59"/>
            <p:cNvSpPr>
              <a:spLocks noChangeArrowheads="1"/>
            </p:cNvSpPr>
            <p:nvPr/>
          </p:nvSpPr>
          <p:spPr bwMode="auto">
            <a:xfrm>
              <a:off x="4161" y="3344"/>
              <a:ext cx="1" cy="8"/>
            </a:xfrm>
            <a:prstGeom prst="rect">
              <a:avLst/>
            </a:prstGeom>
            <a:blipFill dpi="0" rotWithShape="0">
              <a:blip r:embed="rId9"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31804" name="Rectangle 60"/>
            <p:cNvSpPr>
              <a:spLocks noChangeArrowheads="1"/>
            </p:cNvSpPr>
            <p:nvPr/>
          </p:nvSpPr>
          <p:spPr bwMode="auto">
            <a:xfrm>
              <a:off x="4025" y="3344"/>
              <a:ext cx="136" cy="8"/>
            </a:xfrm>
            <a:prstGeom prst="rect">
              <a:avLst/>
            </a:prstGeom>
            <a:blipFill dpi="0" rotWithShape="0">
              <a:blip r:embed="rId9"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grpSp>
    </p:spTree>
  </p:cSld>
  <p:clrMapOvr>
    <a:masterClrMapping/>
  </p:clrMapOvr>
  <p:transition>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pPr algn="l">
              <a:spcBef>
                <a:spcPct val="0"/>
              </a:spcBef>
              <a:spcAft>
                <a:spcPct val="0"/>
              </a:spcAft>
              <a:buNone/>
            </a:pPr>
            <a:r>
              <a:rPr lang="en-US" sz="3000" b="1" i="0">
                <a:solidFill>
                  <a:srgbClr val="4B575F"/>
                </a:solidFill>
                <a:latin typeface="Arial Narrow"/>
                <a:ea typeface="MS Gothic" pitchFamily="49" charset="-128"/>
                <a:cs typeface="+mj-cs"/>
              </a:rPr>
              <a:t>応力とは？</a:t>
            </a:r>
          </a:p>
        </p:txBody>
      </p:sp>
      <p:sp>
        <p:nvSpPr>
          <p:cNvPr id="32771" name="Rectangle 3"/>
          <p:cNvSpPr>
            <a:spLocks noGrp="1" noChangeArrowheads="1"/>
          </p:cNvSpPr>
          <p:nvPr>
            <p:ph idx="1"/>
          </p:nvPr>
        </p:nvSpPr>
        <p:spPr>
          <a:xfrm>
            <a:off x="228600" y="1143000"/>
            <a:ext cx="8650288" cy="1217613"/>
          </a:xfrm>
        </p:spPr>
        <p:txBody>
          <a:bodyPr/>
          <a:lstStyle/>
          <a:p>
            <a:pPr marL="342900" indent="-342900" algn="just">
              <a:spcBef>
                <a:spcPct val="20000"/>
              </a:spcBef>
              <a:spcAft>
                <a:spcPct val="0"/>
              </a:spcAft>
              <a:buClr>
                <a:srgbClr val="4B575F"/>
              </a:buClr>
              <a:buFont typeface="Wingdings"/>
              <a:buChar char="§"/>
            </a:pPr>
            <a:r>
              <a:rPr lang="ja-JP" sz="2400" b="0" i="0">
                <a:solidFill>
                  <a:srgbClr val="4B575F"/>
                </a:solidFill>
                <a:latin typeface="Arial Narrow"/>
                <a:ea typeface="MS Gothic" pitchFamily="49" charset="-128"/>
                <a:cs typeface="+mn-cs"/>
              </a:rPr>
              <a:t>応力は、特定の平面を基準とする大きさと方向で表わされるテンソル量です</a:t>
            </a:r>
            <a:r>
              <a:rPr lang="ja-JP" sz="2400" b="0" i="0" smtClean="0">
                <a:solidFill>
                  <a:srgbClr val="4B575F"/>
                </a:solidFill>
                <a:latin typeface="Arial Narrow"/>
                <a:ea typeface="MS Gothic" pitchFamily="49" charset="-128"/>
                <a:cs typeface="+mn-cs"/>
              </a:rPr>
              <a:t>。応</a:t>
            </a:r>
            <a:r>
              <a:rPr lang="ja-JP" sz="2400" b="0" i="0">
                <a:solidFill>
                  <a:srgbClr val="4B575F"/>
                </a:solidFill>
                <a:latin typeface="Arial Narrow"/>
                <a:ea typeface="MS Gothic" pitchFamily="49" charset="-128"/>
                <a:cs typeface="+mn-cs"/>
              </a:rPr>
              <a:t>力は、以下の6つの成分で完全に表わされます。</a:t>
            </a:r>
          </a:p>
        </p:txBody>
      </p:sp>
      <p:pic>
        <p:nvPicPr>
          <p:cNvPr id="32772" name="Picture 6"/>
          <p:cNvPicPr>
            <a:picLocks noChangeAspect="1" noChangeArrowheads="1"/>
          </p:cNvPicPr>
          <p:nvPr/>
        </p:nvPicPr>
        <p:blipFill>
          <a:blip r:embed="rId3" cstate="print"/>
          <a:srcRect/>
          <a:stretch>
            <a:fillRect/>
          </a:stretch>
        </p:blipFill>
        <p:spPr bwMode="auto">
          <a:xfrm>
            <a:off x="5562600" y="2209800"/>
            <a:ext cx="3048000" cy="2720975"/>
          </a:xfrm>
          <a:prstGeom prst="rect">
            <a:avLst/>
          </a:prstGeom>
          <a:noFill/>
          <a:ln w="9525">
            <a:noFill/>
            <a:miter lim="800000"/>
            <a:headEnd/>
            <a:tailEnd/>
          </a:ln>
        </p:spPr>
      </p:pic>
      <p:sp>
        <p:nvSpPr>
          <p:cNvPr id="20485" name="Rectangle 7"/>
          <p:cNvSpPr>
            <a:spLocks noChangeArrowheads="1"/>
          </p:cNvSpPr>
          <p:nvPr/>
        </p:nvSpPr>
        <p:spPr bwMode="auto">
          <a:xfrm>
            <a:off x="228600" y="2362200"/>
            <a:ext cx="5486400" cy="2138363"/>
          </a:xfrm>
          <a:prstGeom prst="rect">
            <a:avLst/>
          </a:prstGeom>
          <a:noFill/>
          <a:ln>
            <a:noFill/>
          </a:ln>
          <a:extLst>
            <a:ext uri="{909E8E84-426E-40DD-AFC4-6F175D3DCCD1}"/>
            <a:ext uri="{91240B29-F687-4F45-9708-019B960494DF}"/>
          </a:extLst>
        </p:spPr>
        <p:txBody>
          <a:bodyPr>
            <a:spAutoFit/>
          </a:bodyPr>
          <a:lstStyle/>
          <a:p>
            <a:pPr lvl="1" algn="l">
              <a:lnSpc>
                <a:spcPct val="90000"/>
              </a:lnSpc>
              <a:spcBef>
                <a:spcPct val="25000"/>
              </a:spcBef>
              <a:buFont typeface="Arial"/>
              <a:buChar char="–"/>
            </a:pPr>
            <a:r>
              <a:rPr lang="ja-JP" sz="2000" b="0" i="0">
                <a:solidFill>
                  <a:schemeClr val="tx1"/>
                </a:solidFill>
                <a:latin typeface="Arial Narrow"/>
                <a:ea typeface="MS Gothic" pitchFamily="49" charset="-128"/>
                <a:cs typeface="+mn-cs"/>
              </a:rPr>
              <a:t> SX： X方向垂直応力</a:t>
            </a:r>
          </a:p>
          <a:p>
            <a:pPr lvl="1" algn="l">
              <a:lnSpc>
                <a:spcPct val="90000"/>
              </a:lnSpc>
              <a:spcBef>
                <a:spcPct val="25000"/>
              </a:spcBef>
              <a:buFont typeface="Arial"/>
              <a:buChar char="–"/>
            </a:pPr>
            <a:r>
              <a:rPr lang="ja-JP" sz="2000" b="0" i="0">
                <a:solidFill>
                  <a:schemeClr val="tx1"/>
                </a:solidFill>
                <a:latin typeface="Arial Narrow"/>
                <a:ea typeface="MS Gothic" pitchFamily="49" charset="-128"/>
                <a:cs typeface="+mn-cs"/>
              </a:rPr>
              <a:t> SY： Y方向垂直応力</a:t>
            </a:r>
          </a:p>
          <a:p>
            <a:pPr lvl="1" algn="l">
              <a:lnSpc>
                <a:spcPct val="90000"/>
              </a:lnSpc>
              <a:spcBef>
                <a:spcPct val="25000"/>
              </a:spcBef>
              <a:buFont typeface="Arial"/>
              <a:buChar char="–"/>
            </a:pPr>
            <a:r>
              <a:rPr lang="ja-JP" sz="2000" b="0" i="0">
                <a:solidFill>
                  <a:schemeClr val="tx1"/>
                </a:solidFill>
                <a:latin typeface="Arial Narrow"/>
                <a:ea typeface="MS Gothic" pitchFamily="49" charset="-128"/>
                <a:cs typeface="+mn-cs"/>
              </a:rPr>
              <a:t> SZ： Z方向垂直応力</a:t>
            </a:r>
          </a:p>
          <a:p>
            <a:pPr lvl="1" algn="l">
              <a:lnSpc>
                <a:spcPct val="90000"/>
              </a:lnSpc>
              <a:spcBef>
                <a:spcPct val="25000"/>
              </a:spcBef>
              <a:buFont typeface="Arial"/>
              <a:buChar char="–"/>
            </a:pPr>
            <a:r>
              <a:rPr lang="ja-JP" sz="2000" b="0" i="0">
                <a:solidFill>
                  <a:schemeClr val="tx1"/>
                </a:solidFill>
                <a:latin typeface="Arial Narrow"/>
                <a:ea typeface="MS Gothic" pitchFamily="49" charset="-128"/>
                <a:cs typeface="+mn-cs"/>
              </a:rPr>
              <a:t> TXY： YZ面のY方向せん断応力</a:t>
            </a:r>
          </a:p>
          <a:p>
            <a:pPr lvl="1" algn="l">
              <a:lnSpc>
                <a:spcPct val="90000"/>
              </a:lnSpc>
              <a:spcBef>
                <a:spcPct val="25000"/>
              </a:spcBef>
              <a:buFont typeface="Arial"/>
              <a:buChar char="–"/>
            </a:pPr>
            <a:r>
              <a:rPr lang="ja-JP" sz="2000" b="0" i="0">
                <a:solidFill>
                  <a:schemeClr val="tx1"/>
                </a:solidFill>
                <a:latin typeface="Arial Narrow"/>
                <a:ea typeface="MS Gothic" pitchFamily="49" charset="-128"/>
                <a:cs typeface="+mn-cs"/>
              </a:rPr>
              <a:t> TXZ： YZ面のZ方向せん断応力</a:t>
            </a:r>
          </a:p>
          <a:p>
            <a:pPr lvl="1" algn="l">
              <a:lnSpc>
                <a:spcPct val="90000"/>
              </a:lnSpc>
              <a:spcBef>
                <a:spcPct val="25000"/>
              </a:spcBef>
              <a:buFont typeface="Arial"/>
              <a:buChar char="–"/>
            </a:pPr>
            <a:r>
              <a:rPr lang="ja-JP" sz="2000" b="0" i="0">
                <a:solidFill>
                  <a:schemeClr val="tx1"/>
                </a:solidFill>
                <a:latin typeface="Arial Narrow"/>
                <a:ea typeface="MS Gothic" pitchFamily="49" charset="-128"/>
                <a:cs typeface="+mn-cs"/>
              </a:rPr>
              <a:t>TYZ： XZ面のZ方向せん断応力</a:t>
            </a:r>
          </a:p>
        </p:txBody>
      </p:sp>
      <p:sp>
        <p:nvSpPr>
          <p:cNvPr id="20486" name="Rectangle 8"/>
          <p:cNvSpPr>
            <a:spLocks noChangeArrowheads="1"/>
          </p:cNvSpPr>
          <p:nvPr/>
        </p:nvSpPr>
        <p:spPr bwMode="auto">
          <a:xfrm>
            <a:off x="304800" y="4930775"/>
            <a:ext cx="8650288" cy="838200"/>
          </a:xfrm>
          <a:prstGeom prst="rect">
            <a:avLst/>
          </a:prstGeom>
          <a:noFill/>
          <a:ln>
            <a:noFill/>
          </a:ln>
          <a:extLst>
            <a:ext uri="{909E8E84-426E-40DD-AFC4-6F175D3DCCD1}"/>
            <a:ext uri="{91240B29-F687-4F45-9708-019B960494DF}"/>
          </a:extLst>
        </p:spPr>
        <p:txBody>
          <a:bodyPr/>
          <a:lstStyle/>
          <a:p>
            <a:pPr marL="234909" indent="-234909" algn="l">
              <a:lnSpc>
                <a:spcPct val="95000"/>
              </a:lnSpc>
              <a:spcBef>
                <a:spcPct val="50000"/>
              </a:spcBef>
              <a:buFont typeface="Wingdings"/>
              <a:buChar char="§"/>
            </a:pPr>
            <a:r>
              <a:rPr lang="ja-JP" sz="2400" b="0" i="0">
                <a:solidFill>
                  <a:schemeClr val="tx1"/>
                </a:solidFill>
                <a:latin typeface="Arial Narrow"/>
                <a:ea typeface="MS Gothic" pitchFamily="49" charset="-128"/>
                <a:cs typeface="+mn-cs"/>
              </a:rPr>
              <a:t>正の応力は引張、負の応力は圧縮を意味します。</a:t>
            </a:r>
          </a:p>
        </p:txBody>
      </p:sp>
      <p:sp>
        <p:nvSpPr>
          <p:cNvPr id="7" name="TextBox 6"/>
          <p:cNvSpPr txBox="1"/>
          <p:nvPr/>
        </p:nvSpPr>
        <p:spPr>
          <a:xfrm>
            <a:off x="6223000" y="4622800"/>
            <a:ext cx="2200275" cy="215444"/>
          </a:xfrm>
          <a:prstGeom prst="rect">
            <a:avLst/>
          </a:prstGeom>
          <a:solidFill>
            <a:schemeClr val="bg1"/>
          </a:solidFill>
        </p:spPr>
        <p:txBody>
          <a:bodyPr wrap="square" lIns="0" tIns="0" rIns="0" bIns="0" rtlCol="0">
            <a:spAutoFit/>
          </a:bodyPr>
          <a:lstStyle/>
          <a:p>
            <a:pPr algn="l">
              <a:buNone/>
            </a:pPr>
            <a:r>
              <a:rPr lang="ja-JP" sz="1400" b="0" i="0">
                <a:solidFill>
                  <a:srgbClr val="000000"/>
                </a:solidFill>
                <a:latin typeface="Arial"/>
                <a:ea typeface="MS Gothic" pitchFamily="49" charset="-128"/>
                <a:cs typeface="+mn-cs"/>
              </a:rPr>
              <a:t>応力成分</a:t>
            </a:r>
            <a:endParaRPr lang="nl-NL" sz="1400" dirty="0">
              <a:solidFill>
                <a:schemeClr val="tx2"/>
              </a:solidFill>
              <a:ea typeface="MS Gothic" pitchFamily="49" charset="-128"/>
            </a:endParaRPr>
          </a:p>
        </p:txBody>
      </p:sp>
      <p:sp>
        <p:nvSpPr>
          <p:cNvPr id="8" name="TextBox 7"/>
          <p:cNvSpPr txBox="1"/>
          <p:nvPr/>
        </p:nvSpPr>
        <p:spPr>
          <a:xfrm>
            <a:off x="6464301" y="4076700"/>
            <a:ext cx="952500" cy="215444"/>
          </a:xfrm>
          <a:prstGeom prst="rect">
            <a:avLst/>
          </a:prstGeom>
          <a:solidFill>
            <a:schemeClr val="bg1"/>
          </a:solidFill>
        </p:spPr>
        <p:txBody>
          <a:bodyPr wrap="square" lIns="0" tIns="0" rIns="0" bIns="0" rtlCol="0">
            <a:spAutoFit/>
          </a:bodyPr>
          <a:lstStyle/>
          <a:p>
            <a:pPr algn="l">
              <a:buNone/>
            </a:pPr>
            <a:r>
              <a:rPr lang="ja-JP" sz="1400" b="0" i="0">
                <a:solidFill>
                  <a:srgbClr val="FF0000"/>
                </a:solidFill>
                <a:latin typeface="Arial"/>
                <a:ea typeface="MS Gothic" pitchFamily="49" charset="-128"/>
                <a:cs typeface="+mn-cs"/>
              </a:rPr>
              <a:t>平面1</a:t>
            </a:r>
            <a:endParaRPr lang="nl-NL" sz="1400" dirty="0">
              <a:solidFill>
                <a:srgbClr val="FF0000"/>
              </a:solidFill>
              <a:ea typeface="MS Gothic" pitchFamily="49" charset="-128"/>
            </a:endParaRPr>
          </a:p>
        </p:txBody>
      </p:sp>
    </p:spTree>
  </p:cSld>
  <p:clrMapOvr>
    <a:masterClrMapping/>
  </p:clrMapOvr>
  <p:transition>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pPr algn="l">
              <a:spcBef>
                <a:spcPct val="0"/>
              </a:spcBef>
              <a:spcAft>
                <a:spcPct val="0"/>
              </a:spcAft>
              <a:buNone/>
            </a:pPr>
            <a:r>
              <a:rPr lang="en-US" sz="3000" b="1" i="0">
                <a:solidFill>
                  <a:srgbClr val="4B575F"/>
                </a:solidFill>
                <a:latin typeface="Arial Narrow"/>
                <a:ea typeface="MS Gothic" pitchFamily="49" charset="-128"/>
                <a:cs typeface="+mj-cs"/>
              </a:rPr>
              <a:t>主応力とは？</a:t>
            </a:r>
          </a:p>
        </p:txBody>
      </p:sp>
      <p:sp>
        <p:nvSpPr>
          <p:cNvPr id="21507" name="Rectangle 3"/>
          <p:cNvSpPr>
            <a:spLocks noGrp="1" noChangeArrowheads="1"/>
          </p:cNvSpPr>
          <p:nvPr>
            <p:ph idx="1"/>
          </p:nvPr>
        </p:nvSpPr>
        <p:spPr>
          <a:xfrm>
            <a:off x="0" y="2057400"/>
            <a:ext cx="6096000" cy="3048000"/>
          </a:xfrm>
        </p:spPr>
        <p:txBody>
          <a:bodyPr>
            <a:normAutofit/>
          </a:bodyPr>
          <a:lstStyle/>
          <a:p>
            <a:pPr marL="342900" indent="-342900" algn="l">
              <a:lnSpc>
                <a:spcPct val="90000"/>
              </a:lnSpc>
              <a:spcBef>
                <a:spcPct val="20000"/>
              </a:spcBef>
              <a:spcAft>
                <a:spcPct val="0"/>
              </a:spcAft>
              <a:buNone/>
            </a:pPr>
            <a:endParaRPr lang="en-US" dirty="0" smtClean="0">
              <a:ea typeface="MS Gothic" pitchFamily="49" charset="-128"/>
            </a:endParaRPr>
          </a:p>
          <a:p>
            <a:pPr marL="742950" lvl="1" indent="-285750" algn="l">
              <a:lnSpc>
                <a:spcPct val="90000"/>
              </a:lnSpc>
              <a:spcBef>
                <a:spcPts val="1200"/>
              </a:spcBef>
              <a:spcAft>
                <a:spcPct val="0"/>
              </a:spcAft>
              <a:buClr>
                <a:srgbClr val="4B575F"/>
              </a:buClr>
              <a:buFont typeface="Wingdings"/>
              <a:buChar char="§"/>
            </a:pPr>
            <a:r>
              <a:rPr lang="ja-JP" sz="2400" b="0" i="0">
                <a:solidFill>
                  <a:srgbClr val="4B575F"/>
                </a:solidFill>
                <a:latin typeface="Arial Narrow"/>
                <a:ea typeface="MS Gothic" pitchFamily="49" charset="-128"/>
                <a:cs typeface="+mn-cs"/>
              </a:rPr>
              <a:t>P1： 第一（最大）主応力</a:t>
            </a:r>
          </a:p>
          <a:p>
            <a:pPr marL="742950" lvl="1" indent="-285750" algn="l">
              <a:lnSpc>
                <a:spcPct val="90000"/>
              </a:lnSpc>
              <a:spcBef>
                <a:spcPts val="1200"/>
              </a:spcBef>
              <a:spcAft>
                <a:spcPct val="0"/>
              </a:spcAft>
              <a:buClr>
                <a:srgbClr val="4B575F"/>
              </a:buClr>
              <a:buFont typeface="Wingdings"/>
              <a:buChar char="§"/>
            </a:pPr>
            <a:r>
              <a:rPr lang="ja-JP" sz="2400" b="0" i="0">
                <a:solidFill>
                  <a:srgbClr val="4B575F"/>
                </a:solidFill>
                <a:latin typeface="Arial Narrow"/>
                <a:ea typeface="MS Gothic" pitchFamily="49" charset="-128"/>
                <a:cs typeface="+mn-cs"/>
              </a:rPr>
              <a:t>P2： 第二（中間）主応力</a:t>
            </a:r>
          </a:p>
          <a:p>
            <a:pPr marL="742950" lvl="1" indent="-285750" algn="l">
              <a:lnSpc>
                <a:spcPct val="90000"/>
              </a:lnSpc>
              <a:spcBef>
                <a:spcPts val="1200"/>
              </a:spcBef>
              <a:spcAft>
                <a:spcPct val="0"/>
              </a:spcAft>
              <a:buClr>
                <a:srgbClr val="4B575F"/>
              </a:buClr>
              <a:buFont typeface="Wingdings"/>
              <a:buChar char="§"/>
            </a:pPr>
            <a:r>
              <a:rPr lang="ja-JP" sz="2400" b="0" i="0">
                <a:solidFill>
                  <a:srgbClr val="4B575F"/>
                </a:solidFill>
                <a:latin typeface="Arial Narrow"/>
                <a:ea typeface="MS Gothic" pitchFamily="49" charset="-128"/>
                <a:cs typeface="+mn-cs"/>
              </a:rPr>
              <a:t>P3： 第三（最小）主応力</a:t>
            </a:r>
          </a:p>
        </p:txBody>
      </p:sp>
      <p:sp>
        <p:nvSpPr>
          <p:cNvPr id="33797" name="Rectangle 5"/>
          <p:cNvSpPr>
            <a:spLocks noChangeArrowheads="1"/>
          </p:cNvSpPr>
          <p:nvPr/>
        </p:nvSpPr>
        <p:spPr bwMode="auto">
          <a:xfrm>
            <a:off x="381000" y="1219200"/>
            <a:ext cx="8077200" cy="990600"/>
          </a:xfrm>
          <a:prstGeom prst="rect">
            <a:avLst/>
          </a:prstGeom>
          <a:noFill/>
          <a:ln w="9525">
            <a:noFill/>
            <a:miter lim="800000"/>
            <a:headEnd/>
            <a:tailEnd/>
          </a:ln>
        </p:spPr>
        <p:txBody>
          <a:bodyPr/>
          <a:lstStyle/>
          <a:p>
            <a:pPr marL="234909" indent="-234909" algn="just">
              <a:lnSpc>
                <a:spcPct val="85000"/>
              </a:lnSpc>
              <a:spcBef>
                <a:spcPct val="50000"/>
              </a:spcBef>
              <a:buNone/>
            </a:pPr>
            <a:r>
              <a:rPr lang="ja-JP" sz="2400" b="0" i="0">
                <a:solidFill>
                  <a:schemeClr val="tx1"/>
                </a:solidFill>
                <a:latin typeface="Arial"/>
                <a:ea typeface="MS Gothic" pitchFamily="49" charset="-128"/>
                <a:cs typeface="+mn-cs"/>
              </a:rPr>
              <a:t>	いくつかの方向では、せん断応力が消滅します</a:t>
            </a:r>
            <a:r>
              <a:rPr lang="ja-JP" sz="2400" b="0" i="0" smtClean="0">
                <a:solidFill>
                  <a:schemeClr val="tx1"/>
                </a:solidFill>
                <a:latin typeface="Arial"/>
                <a:ea typeface="MS Gothic" pitchFamily="49" charset="-128"/>
                <a:cs typeface="+mn-cs"/>
              </a:rPr>
              <a:t>。こ</a:t>
            </a:r>
            <a:r>
              <a:rPr lang="ja-JP" sz="2400" b="0" i="0">
                <a:solidFill>
                  <a:schemeClr val="tx1"/>
                </a:solidFill>
                <a:latin typeface="Arial"/>
                <a:ea typeface="MS Gothic" pitchFamily="49" charset="-128"/>
                <a:cs typeface="+mn-cs"/>
              </a:rPr>
              <a:t>れらの方向での垂直応力を主応力と呼びます。</a:t>
            </a:r>
          </a:p>
          <a:p>
            <a:pPr marL="634959" lvl="1" indent="-285750" algn="l">
              <a:lnSpc>
                <a:spcPct val="85000"/>
              </a:lnSpc>
              <a:spcBef>
                <a:spcPts val="1200"/>
              </a:spcBef>
              <a:buClr>
                <a:srgbClr val="EF8B2B"/>
              </a:buClr>
              <a:buFont typeface="Wingdings"/>
              <a:buChar char="Ø"/>
            </a:pPr>
            <a:endParaRPr lang="en-US" sz="2000" dirty="0">
              <a:ea typeface="MS Gothic" pitchFamily="49" charset="-128"/>
            </a:endParaRPr>
          </a:p>
        </p:txBody>
      </p:sp>
      <p:sp>
        <p:nvSpPr>
          <p:cNvPr id="33799" name="AutoShape 7"/>
          <p:cNvSpPr>
            <a:spLocks noChangeAspect="1" noChangeArrowheads="1" noTextEdit="1"/>
          </p:cNvSpPr>
          <p:nvPr/>
        </p:nvSpPr>
        <p:spPr bwMode="auto">
          <a:xfrm>
            <a:off x="5715000" y="2362200"/>
            <a:ext cx="3186113" cy="41941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grpSp>
        <p:nvGrpSpPr>
          <p:cNvPr id="85" name="Group 84"/>
          <p:cNvGrpSpPr/>
          <p:nvPr/>
        </p:nvGrpSpPr>
        <p:grpSpPr>
          <a:xfrm>
            <a:off x="5765800" y="2413000"/>
            <a:ext cx="2755925" cy="2897188"/>
            <a:chOff x="5765800" y="2413000"/>
            <a:chExt cx="2755925" cy="2897188"/>
          </a:xfrm>
        </p:grpSpPr>
        <p:sp>
          <p:nvSpPr>
            <p:cNvPr id="33801" name="Freeform 9"/>
            <p:cNvSpPr>
              <a:spLocks/>
            </p:cNvSpPr>
            <p:nvPr/>
          </p:nvSpPr>
          <p:spPr bwMode="auto">
            <a:xfrm>
              <a:off x="6045200" y="3506788"/>
              <a:ext cx="1484313" cy="1473200"/>
            </a:xfrm>
            <a:custGeom>
              <a:avLst/>
              <a:gdLst/>
              <a:ahLst/>
              <a:cxnLst>
                <a:cxn ang="0">
                  <a:pos x="0" y="352"/>
                </a:cxn>
                <a:cxn ang="0">
                  <a:pos x="600" y="0"/>
                </a:cxn>
                <a:cxn ang="0">
                  <a:pos x="935" y="584"/>
                </a:cxn>
                <a:cxn ang="0">
                  <a:pos x="328" y="928"/>
                </a:cxn>
                <a:cxn ang="0">
                  <a:pos x="0" y="352"/>
                </a:cxn>
              </a:cxnLst>
              <a:rect l="0" t="0" r="r" b="b"/>
              <a:pathLst>
                <a:path w="935" h="928">
                  <a:moveTo>
                    <a:pt x="0" y="352"/>
                  </a:moveTo>
                  <a:lnTo>
                    <a:pt x="600" y="0"/>
                  </a:lnTo>
                  <a:lnTo>
                    <a:pt x="935" y="584"/>
                  </a:lnTo>
                  <a:lnTo>
                    <a:pt x="328" y="928"/>
                  </a:lnTo>
                  <a:lnTo>
                    <a:pt x="0" y="352"/>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33802" name="Freeform 10"/>
            <p:cNvSpPr>
              <a:spLocks/>
            </p:cNvSpPr>
            <p:nvPr/>
          </p:nvSpPr>
          <p:spPr bwMode="auto">
            <a:xfrm>
              <a:off x="6045200" y="3506788"/>
              <a:ext cx="1497013" cy="1485900"/>
            </a:xfrm>
            <a:custGeom>
              <a:avLst/>
              <a:gdLst/>
              <a:ahLst/>
              <a:cxnLst>
                <a:cxn ang="0">
                  <a:pos x="0" y="352"/>
                </a:cxn>
                <a:cxn ang="0">
                  <a:pos x="600" y="0"/>
                </a:cxn>
                <a:cxn ang="0">
                  <a:pos x="608" y="0"/>
                </a:cxn>
                <a:cxn ang="0">
                  <a:pos x="608" y="0"/>
                </a:cxn>
                <a:cxn ang="0">
                  <a:pos x="943" y="584"/>
                </a:cxn>
                <a:cxn ang="0">
                  <a:pos x="943" y="584"/>
                </a:cxn>
                <a:cxn ang="0">
                  <a:pos x="935" y="592"/>
                </a:cxn>
                <a:cxn ang="0">
                  <a:pos x="328" y="936"/>
                </a:cxn>
                <a:cxn ang="0">
                  <a:pos x="328" y="936"/>
                </a:cxn>
                <a:cxn ang="0">
                  <a:pos x="328" y="928"/>
                </a:cxn>
                <a:cxn ang="0">
                  <a:pos x="328" y="928"/>
                </a:cxn>
                <a:cxn ang="0">
                  <a:pos x="935" y="584"/>
                </a:cxn>
                <a:cxn ang="0">
                  <a:pos x="935" y="592"/>
                </a:cxn>
                <a:cxn ang="0">
                  <a:pos x="935" y="584"/>
                </a:cxn>
                <a:cxn ang="0">
                  <a:pos x="600" y="0"/>
                </a:cxn>
                <a:cxn ang="0">
                  <a:pos x="608" y="0"/>
                </a:cxn>
                <a:cxn ang="0">
                  <a:pos x="600" y="8"/>
                </a:cxn>
                <a:cxn ang="0">
                  <a:pos x="0" y="360"/>
                </a:cxn>
                <a:cxn ang="0">
                  <a:pos x="0" y="352"/>
                </a:cxn>
              </a:cxnLst>
              <a:rect l="0" t="0" r="r" b="b"/>
              <a:pathLst>
                <a:path w="943" h="936">
                  <a:moveTo>
                    <a:pt x="0" y="352"/>
                  </a:moveTo>
                  <a:lnTo>
                    <a:pt x="600" y="0"/>
                  </a:lnTo>
                  <a:lnTo>
                    <a:pt x="608" y="0"/>
                  </a:lnTo>
                  <a:lnTo>
                    <a:pt x="608" y="0"/>
                  </a:lnTo>
                  <a:lnTo>
                    <a:pt x="943" y="584"/>
                  </a:lnTo>
                  <a:lnTo>
                    <a:pt x="943" y="584"/>
                  </a:lnTo>
                  <a:lnTo>
                    <a:pt x="935" y="592"/>
                  </a:lnTo>
                  <a:lnTo>
                    <a:pt x="328" y="936"/>
                  </a:lnTo>
                  <a:lnTo>
                    <a:pt x="328" y="936"/>
                  </a:lnTo>
                  <a:lnTo>
                    <a:pt x="328" y="928"/>
                  </a:lnTo>
                  <a:lnTo>
                    <a:pt x="328" y="928"/>
                  </a:lnTo>
                  <a:lnTo>
                    <a:pt x="935" y="584"/>
                  </a:lnTo>
                  <a:lnTo>
                    <a:pt x="935" y="592"/>
                  </a:lnTo>
                  <a:lnTo>
                    <a:pt x="935" y="584"/>
                  </a:lnTo>
                  <a:lnTo>
                    <a:pt x="600" y="0"/>
                  </a:lnTo>
                  <a:lnTo>
                    <a:pt x="608" y="0"/>
                  </a:lnTo>
                  <a:lnTo>
                    <a:pt x="600" y="8"/>
                  </a:lnTo>
                  <a:lnTo>
                    <a:pt x="0" y="360"/>
                  </a:lnTo>
                  <a:lnTo>
                    <a:pt x="0" y="352"/>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33803" name="Freeform 11"/>
            <p:cNvSpPr>
              <a:spLocks/>
            </p:cNvSpPr>
            <p:nvPr/>
          </p:nvSpPr>
          <p:spPr bwMode="auto">
            <a:xfrm>
              <a:off x="6045200" y="4065588"/>
              <a:ext cx="533400" cy="914400"/>
            </a:xfrm>
            <a:custGeom>
              <a:avLst/>
              <a:gdLst/>
              <a:ahLst/>
              <a:cxnLst>
                <a:cxn ang="0">
                  <a:pos x="328" y="576"/>
                </a:cxn>
                <a:cxn ang="0">
                  <a:pos x="0" y="0"/>
                </a:cxn>
                <a:cxn ang="0">
                  <a:pos x="0" y="0"/>
                </a:cxn>
                <a:cxn ang="0">
                  <a:pos x="0" y="0"/>
                </a:cxn>
                <a:cxn ang="0">
                  <a:pos x="8" y="0"/>
                </a:cxn>
                <a:cxn ang="0">
                  <a:pos x="336" y="576"/>
                </a:cxn>
                <a:cxn ang="0">
                  <a:pos x="328" y="576"/>
                </a:cxn>
              </a:cxnLst>
              <a:rect l="0" t="0" r="r" b="b"/>
              <a:pathLst>
                <a:path w="336" h="576">
                  <a:moveTo>
                    <a:pt x="328" y="576"/>
                  </a:moveTo>
                  <a:lnTo>
                    <a:pt x="0" y="0"/>
                  </a:lnTo>
                  <a:lnTo>
                    <a:pt x="0" y="0"/>
                  </a:lnTo>
                  <a:lnTo>
                    <a:pt x="0" y="0"/>
                  </a:lnTo>
                  <a:lnTo>
                    <a:pt x="8" y="0"/>
                  </a:lnTo>
                  <a:lnTo>
                    <a:pt x="336" y="576"/>
                  </a:lnTo>
                  <a:lnTo>
                    <a:pt x="328" y="576"/>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33804" name="Freeform 12"/>
            <p:cNvSpPr>
              <a:spLocks/>
            </p:cNvSpPr>
            <p:nvPr/>
          </p:nvSpPr>
          <p:spPr bwMode="auto">
            <a:xfrm>
              <a:off x="6045200" y="3022600"/>
              <a:ext cx="1016000" cy="1042988"/>
            </a:xfrm>
            <a:custGeom>
              <a:avLst/>
              <a:gdLst/>
              <a:ahLst/>
              <a:cxnLst>
                <a:cxn ang="0">
                  <a:pos x="0" y="657"/>
                </a:cxn>
                <a:cxn ang="0">
                  <a:pos x="88" y="321"/>
                </a:cxn>
                <a:cxn ang="0">
                  <a:pos x="640" y="0"/>
                </a:cxn>
                <a:cxn ang="0">
                  <a:pos x="600" y="305"/>
                </a:cxn>
                <a:cxn ang="0">
                  <a:pos x="0" y="657"/>
                </a:cxn>
              </a:cxnLst>
              <a:rect l="0" t="0" r="r" b="b"/>
              <a:pathLst>
                <a:path w="640" h="657">
                  <a:moveTo>
                    <a:pt x="0" y="657"/>
                  </a:moveTo>
                  <a:lnTo>
                    <a:pt x="88" y="321"/>
                  </a:lnTo>
                  <a:lnTo>
                    <a:pt x="640" y="0"/>
                  </a:lnTo>
                  <a:lnTo>
                    <a:pt x="600" y="305"/>
                  </a:lnTo>
                  <a:lnTo>
                    <a:pt x="0" y="657"/>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33805" name="Freeform 13"/>
            <p:cNvSpPr>
              <a:spLocks/>
            </p:cNvSpPr>
            <p:nvPr/>
          </p:nvSpPr>
          <p:spPr bwMode="auto">
            <a:xfrm>
              <a:off x="6045200" y="3009900"/>
              <a:ext cx="1028700" cy="1055688"/>
            </a:xfrm>
            <a:custGeom>
              <a:avLst/>
              <a:gdLst/>
              <a:ahLst/>
              <a:cxnLst>
                <a:cxn ang="0">
                  <a:pos x="0" y="665"/>
                </a:cxn>
                <a:cxn ang="0">
                  <a:pos x="88" y="329"/>
                </a:cxn>
                <a:cxn ang="0">
                  <a:pos x="88" y="329"/>
                </a:cxn>
                <a:cxn ang="0">
                  <a:pos x="88" y="329"/>
                </a:cxn>
                <a:cxn ang="0">
                  <a:pos x="640" y="8"/>
                </a:cxn>
                <a:cxn ang="0">
                  <a:pos x="648" y="0"/>
                </a:cxn>
                <a:cxn ang="0">
                  <a:pos x="648" y="8"/>
                </a:cxn>
                <a:cxn ang="0">
                  <a:pos x="608" y="313"/>
                </a:cxn>
                <a:cxn ang="0">
                  <a:pos x="608" y="321"/>
                </a:cxn>
                <a:cxn ang="0">
                  <a:pos x="608" y="321"/>
                </a:cxn>
                <a:cxn ang="0">
                  <a:pos x="600" y="313"/>
                </a:cxn>
                <a:cxn ang="0">
                  <a:pos x="640" y="8"/>
                </a:cxn>
                <a:cxn ang="0">
                  <a:pos x="648" y="8"/>
                </a:cxn>
                <a:cxn ang="0">
                  <a:pos x="648" y="16"/>
                </a:cxn>
                <a:cxn ang="0">
                  <a:pos x="96" y="337"/>
                </a:cxn>
                <a:cxn ang="0">
                  <a:pos x="88" y="329"/>
                </a:cxn>
                <a:cxn ang="0">
                  <a:pos x="96" y="329"/>
                </a:cxn>
                <a:cxn ang="0">
                  <a:pos x="8" y="665"/>
                </a:cxn>
                <a:cxn ang="0">
                  <a:pos x="0" y="665"/>
                </a:cxn>
              </a:cxnLst>
              <a:rect l="0" t="0" r="r" b="b"/>
              <a:pathLst>
                <a:path w="648" h="665">
                  <a:moveTo>
                    <a:pt x="0" y="665"/>
                  </a:moveTo>
                  <a:lnTo>
                    <a:pt x="88" y="329"/>
                  </a:lnTo>
                  <a:lnTo>
                    <a:pt x="88" y="329"/>
                  </a:lnTo>
                  <a:lnTo>
                    <a:pt x="88" y="329"/>
                  </a:lnTo>
                  <a:lnTo>
                    <a:pt x="640" y="8"/>
                  </a:lnTo>
                  <a:lnTo>
                    <a:pt x="648" y="0"/>
                  </a:lnTo>
                  <a:lnTo>
                    <a:pt x="648" y="8"/>
                  </a:lnTo>
                  <a:lnTo>
                    <a:pt x="608" y="313"/>
                  </a:lnTo>
                  <a:lnTo>
                    <a:pt x="608" y="321"/>
                  </a:lnTo>
                  <a:lnTo>
                    <a:pt x="608" y="321"/>
                  </a:lnTo>
                  <a:lnTo>
                    <a:pt x="600" y="313"/>
                  </a:lnTo>
                  <a:lnTo>
                    <a:pt x="640" y="8"/>
                  </a:lnTo>
                  <a:lnTo>
                    <a:pt x="648" y="8"/>
                  </a:lnTo>
                  <a:lnTo>
                    <a:pt x="648" y="16"/>
                  </a:lnTo>
                  <a:lnTo>
                    <a:pt x="96" y="337"/>
                  </a:lnTo>
                  <a:lnTo>
                    <a:pt x="88" y="329"/>
                  </a:lnTo>
                  <a:lnTo>
                    <a:pt x="96" y="329"/>
                  </a:lnTo>
                  <a:lnTo>
                    <a:pt x="8" y="665"/>
                  </a:lnTo>
                  <a:lnTo>
                    <a:pt x="0" y="665"/>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33806" name="Freeform 14"/>
            <p:cNvSpPr>
              <a:spLocks/>
            </p:cNvSpPr>
            <p:nvPr/>
          </p:nvSpPr>
          <p:spPr bwMode="auto">
            <a:xfrm>
              <a:off x="6032500" y="3506788"/>
              <a:ext cx="977900" cy="584200"/>
            </a:xfrm>
            <a:custGeom>
              <a:avLst/>
              <a:gdLst/>
              <a:ahLst/>
              <a:cxnLst>
                <a:cxn ang="0">
                  <a:pos x="616" y="8"/>
                </a:cxn>
                <a:cxn ang="0">
                  <a:pos x="16" y="360"/>
                </a:cxn>
                <a:cxn ang="0">
                  <a:pos x="0" y="368"/>
                </a:cxn>
                <a:cxn ang="0">
                  <a:pos x="8" y="352"/>
                </a:cxn>
                <a:cxn ang="0">
                  <a:pos x="8" y="352"/>
                </a:cxn>
                <a:cxn ang="0">
                  <a:pos x="608" y="0"/>
                </a:cxn>
                <a:cxn ang="0">
                  <a:pos x="616" y="8"/>
                </a:cxn>
              </a:cxnLst>
              <a:rect l="0" t="0" r="r" b="b"/>
              <a:pathLst>
                <a:path w="616" h="368">
                  <a:moveTo>
                    <a:pt x="616" y="8"/>
                  </a:moveTo>
                  <a:lnTo>
                    <a:pt x="16" y="360"/>
                  </a:lnTo>
                  <a:lnTo>
                    <a:pt x="0" y="368"/>
                  </a:lnTo>
                  <a:lnTo>
                    <a:pt x="8" y="352"/>
                  </a:lnTo>
                  <a:lnTo>
                    <a:pt x="8" y="352"/>
                  </a:lnTo>
                  <a:lnTo>
                    <a:pt x="608" y="0"/>
                  </a:lnTo>
                  <a:lnTo>
                    <a:pt x="616" y="8"/>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33807" name="Freeform 15"/>
            <p:cNvSpPr>
              <a:spLocks/>
            </p:cNvSpPr>
            <p:nvPr/>
          </p:nvSpPr>
          <p:spPr bwMode="auto">
            <a:xfrm>
              <a:off x="6997700" y="3022600"/>
              <a:ext cx="582613" cy="1411288"/>
            </a:xfrm>
            <a:custGeom>
              <a:avLst/>
              <a:gdLst/>
              <a:ahLst/>
              <a:cxnLst>
                <a:cxn ang="0">
                  <a:pos x="0" y="305"/>
                </a:cxn>
                <a:cxn ang="0">
                  <a:pos x="40" y="0"/>
                </a:cxn>
                <a:cxn ang="0">
                  <a:pos x="367" y="577"/>
                </a:cxn>
                <a:cxn ang="0">
                  <a:pos x="335" y="889"/>
                </a:cxn>
                <a:cxn ang="0">
                  <a:pos x="0" y="305"/>
                </a:cxn>
              </a:cxnLst>
              <a:rect l="0" t="0" r="r" b="b"/>
              <a:pathLst>
                <a:path w="367" h="889">
                  <a:moveTo>
                    <a:pt x="0" y="305"/>
                  </a:moveTo>
                  <a:lnTo>
                    <a:pt x="40" y="0"/>
                  </a:lnTo>
                  <a:lnTo>
                    <a:pt x="367" y="577"/>
                  </a:lnTo>
                  <a:lnTo>
                    <a:pt x="335" y="889"/>
                  </a:lnTo>
                  <a:lnTo>
                    <a:pt x="0" y="305"/>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33808" name="Freeform 16"/>
            <p:cNvSpPr>
              <a:spLocks/>
            </p:cNvSpPr>
            <p:nvPr/>
          </p:nvSpPr>
          <p:spPr bwMode="auto">
            <a:xfrm>
              <a:off x="6997700" y="3009900"/>
              <a:ext cx="595313" cy="1436688"/>
            </a:xfrm>
            <a:custGeom>
              <a:avLst/>
              <a:gdLst/>
              <a:ahLst/>
              <a:cxnLst>
                <a:cxn ang="0">
                  <a:pos x="0" y="313"/>
                </a:cxn>
                <a:cxn ang="0">
                  <a:pos x="40" y="8"/>
                </a:cxn>
                <a:cxn ang="0">
                  <a:pos x="40" y="0"/>
                </a:cxn>
                <a:cxn ang="0">
                  <a:pos x="48" y="8"/>
                </a:cxn>
                <a:cxn ang="0">
                  <a:pos x="375" y="585"/>
                </a:cxn>
                <a:cxn ang="0">
                  <a:pos x="375" y="585"/>
                </a:cxn>
                <a:cxn ang="0">
                  <a:pos x="375" y="585"/>
                </a:cxn>
                <a:cxn ang="0">
                  <a:pos x="343" y="897"/>
                </a:cxn>
                <a:cxn ang="0">
                  <a:pos x="343" y="905"/>
                </a:cxn>
                <a:cxn ang="0">
                  <a:pos x="335" y="897"/>
                </a:cxn>
                <a:cxn ang="0">
                  <a:pos x="335" y="897"/>
                </a:cxn>
                <a:cxn ang="0">
                  <a:pos x="367" y="585"/>
                </a:cxn>
                <a:cxn ang="0">
                  <a:pos x="375" y="585"/>
                </a:cxn>
                <a:cxn ang="0">
                  <a:pos x="367" y="585"/>
                </a:cxn>
                <a:cxn ang="0">
                  <a:pos x="40" y="8"/>
                </a:cxn>
                <a:cxn ang="0">
                  <a:pos x="48" y="8"/>
                </a:cxn>
                <a:cxn ang="0">
                  <a:pos x="48" y="8"/>
                </a:cxn>
                <a:cxn ang="0">
                  <a:pos x="8" y="313"/>
                </a:cxn>
                <a:cxn ang="0">
                  <a:pos x="0" y="313"/>
                </a:cxn>
              </a:cxnLst>
              <a:rect l="0" t="0" r="r" b="b"/>
              <a:pathLst>
                <a:path w="375" h="905">
                  <a:moveTo>
                    <a:pt x="0" y="313"/>
                  </a:moveTo>
                  <a:lnTo>
                    <a:pt x="40" y="8"/>
                  </a:lnTo>
                  <a:lnTo>
                    <a:pt x="40" y="0"/>
                  </a:lnTo>
                  <a:lnTo>
                    <a:pt x="48" y="8"/>
                  </a:lnTo>
                  <a:lnTo>
                    <a:pt x="375" y="585"/>
                  </a:lnTo>
                  <a:lnTo>
                    <a:pt x="375" y="585"/>
                  </a:lnTo>
                  <a:lnTo>
                    <a:pt x="375" y="585"/>
                  </a:lnTo>
                  <a:lnTo>
                    <a:pt x="343" y="897"/>
                  </a:lnTo>
                  <a:lnTo>
                    <a:pt x="343" y="905"/>
                  </a:lnTo>
                  <a:lnTo>
                    <a:pt x="335" y="897"/>
                  </a:lnTo>
                  <a:lnTo>
                    <a:pt x="335" y="897"/>
                  </a:lnTo>
                  <a:lnTo>
                    <a:pt x="367" y="585"/>
                  </a:lnTo>
                  <a:lnTo>
                    <a:pt x="375" y="585"/>
                  </a:lnTo>
                  <a:lnTo>
                    <a:pt x="367" y="585"/>
                  </a:lnTo>
                  <a:lnTo>
                    <a:pt x="40" y="8"/>
                  </a:lnTo>
                  <a:lnTo>
                    <a:pt x="48" y="8"/>
                  </a:lnTo>
                  <a:lnTo>
                    <a:pt x="48" y="8"/>
                  </a:lnTo>
                  <a:lnTo>
                    <a:pt x="8" y="313"/>
                  </a:lnTo>
                  <a:lnTo>
                    <a:pt x="0" y="313"/>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33809" name="Freeform 17"/>
            <p:cNvSpPr>
              <a:spLocks/>
            </p:cNvSpPr>
            <p:nvPr/>
          </p:nvSpPr>
          <p:spPr bwMode="auto">
            <a:xfrm>
              <a:off x="6997700" y="3506788"/>
              <a:ext cx="544513" cy="927100"/>
            </a:xfrm>
            <a:custGeom>
              <a:avLst/>
              <a:gdLst/>
              <a:ahLst/>
              <a:cxnLst>
                <a:cxn ang="0">
                  <a:pos x="335" y="584"/>
                </a:cxn>
                <a:cxn ang="0">
                  <a:pos x="0" y="0"/>
                </a:cxn>
                <a:cxn ang="0">
                  <a:pos x="0" y="0"/>
                </a:cxn>
                <a:cxn ang="0">
                  <a:pos x="0" y="0"/>
                </a:cxn>
                <a:cxn ang="0">
                  <a:pos x="8" y="0"/>
                </a:cxn>
                <a:cxn ang="0">
                  <a:pos x="343" y="584"/>
                </a:cxn>
                <a:cxn ang="0">
                  <a:pos x="335" y="584"/>
                </a:cxn>
              </a:cxnLst>
              <a:rect l="0" t="0" r="r" b="b"/>
              <a:pathLst>
                <a:path w="343" h="584">
                  <a:moveTo>
                    <a:pt x="335" y="584"/>
                  </a:moveTo>
                  <a:lnTo>
                    <a:pt x="0" y="0"/>
                  </a:lnTo>
                  <a:lnTo>
                    <a:pt x="0" y="0"/>
                  </a:lnTo>
                  <a:lnTo>
                    <a:pt x="0" y="0"/>
                  </a:lnTo>
                  <a:lnTo>
                    <a:pt x="8" y="0"/>
                  </a:lnTo>
                  <a:lnTo>
                    <a:pt x="343" y="584"/>
                  </a:lnTo>
                  <a:lnTo>
                    <a:pt x="335" y="584"/>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33810" name="Rectangle 18"/>
            <p:cNvSpPr>
              <a:spLocks noChangeArrowheads="1"/>
            </p:cNvSpPr>
            <p:nvPr/>
          </p:nvSpPr>
          <p:spPr bwMode="auto">
            <a:xfrm rot="19800000">
              <a:off x="6354205" y="4973250"/>
              <a:ext cx="115416" cy="276999"/>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l" defTabSz="914400">
                <a:lnSpc>
                  <a:spcPct val="100000"/>
                </a:lnSpc>
                <a:spcBef>
                  <a:spcPct val="0"/>
                </a:spcBef>
                <a:spcAft>
                  <a:spcPct val="0"/>
                </a:spcAft>
                <a:buNone/>
                <a:tabLst/>
              </a:pPr>
              <a:r>
                <a:rPr lang="ja-JP" sz="1800" b="0" i="0" u="none" strike="noStrike" cap="none">
                  <a:ln>
                    <a:noFill/>
                  </a:ln>
                  <a:solidFill>
                    <a:srgbClr val="FF0000"/>
                  </a:solidFill>
                  <a:effectLst/>
                  <a:latin typeface="Times New Roman"/>
                  <a:ea typeface="MS Gothic" pitchFamily="49" charset="-128"/>
                  <a:cs typeface="+mn-cs"/>
                </a:rPr>
                <a:t>1</a:t>
              </a:r>
              <a:endParaRPr kumimoji="0" lang="en-US" sz="2400" b="0" i="0" u="none" strike="noStrike" cap="none" normalizeH="0" smtClean="0">
                <a:ln>
                  <a:noFill/>
                </a:ln>
                <a:solidFill>
                  <a:schemeClr val="tx1"/>
                </a:solidFill>
                <a:effectLst/>
                <a:latin typeface="Arial" pitchFamily="34" charset="0"/>
                <a:ea typeface="MS Gothic" pitchFamily="49" charset="-128"/>
              </a:endParaRPr>
            </a:p>
          </p:txBody>
        </p:sp>
        <p:sp>
          <p:nvSpPr>
            <p:cNvPr id="33811" name="Rectangle 19"/>
            <p:cNvSpPr>
              <a:spLocks noChangeArrowheads="1"/>
            </p:cNvSpPr>
            <p:nvPr/>
          </p:nvSpPr>
          <p:spPr bwMode="auto">
            <a:xfrm rot="19800000">
              <a:off x="7800417" y="3398450"/>
              <a:ext cx="115416" cy="276999"/>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l" defTabSz="914400">
                <a:lnSpc>
                  <a:spcPct val="100000"/>
                </a:lnSpc>
                <a:spcBef>
                  <a:spcPct val="0"/>
                </a:spcBef>
                <a:spcAft>
                  <a:spcPct val="0"/>
                </a:spcAft>
                <a:buNone/>
                <a:tabLst/>
              </a:pPr>
              <a:r>
                <a:rPr lang="ja-JP" sz="1800" b="0" i="0" u="none" strike="noStrike" cap="none">
                  <a:ln>
                    <a:noFill/>
                  </a:ln>
                  <a:solidFill>
                    <a:srgbClr val="FF0000"/>
                  </a:solidFill>
                  <a:effectLst/>
                  <a:latin typeface="Times New Roman"/>
                  <a:ea typeface="MS Gothic" pitchFamily="49" charset="-128"/>
                  <a:cs typeface="+mn-cs"/>
                </a:rPr>
                <a:t>2</a:t>
              </a:r>
              <a:endParaRPr kumimoji="0" lang="en-US" sz="2400" b="0" i="0" u="none" strike="noStrike" cap="none" normalizeH="0" smtClean="0">
                <a:ln>
                  <a:noFill/>
                </a:ln>
                <a:solidFill>
                  <a:schemeClr val="tx1"/>
                </a:solidFill>
                <a:effectLst/>
                <a:latin typeface="Arial" pitchFamily="34" charset="0"/>
                <a:ea typeface="MS Gothic" pitchFamily="49" charset="-128"/>
              </a:endParaRPr>
            </a:p>
          </p:txBody>
        </p:sp>
        <p:sp>
          <p:nvSpPr>
            <p:cNvPr id="33812" name="Rectangle 20"/>
            <p:cNvSpPr>
              <a:spLocks noChangeArrowheads="1"/>
            </p:cNvSpPr>
            <p:nvPr/>
          </p:nvSpPr>
          <p:spPr bwMode="auto">
            <a:xfrm rot="19800000">
              <a:off x="6074805" y="2977763"/>
              <a:ext cx="115416" cy="276999"/>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l" defTabSz="914400">
                <a:lnSpc>
                  <a:spcPct val="100000"/>
                </a:lnSpc>
                <a:spcBef>
                  <a:spcPct val="0"/>
                </a:spcBef>
                <a:spcAft>
                  <a:spcPct val="0"/>
                </a:spcAft>
                <a:buNone/>
                <a:tabLst/>
              </a:pPr>
              <a:r>
                <a:rPr lang="ja-JP" sz="1800" b="0" i="0" u="none" strike="noStrike" cap="none">
                  <a:ln>
                    <a:noFill/>
                  </a:ln>
                  <a:solidFill>
                    <a:srgbClr val="FF0000"/>
                  </a:solidFill>
                  <a:effectLst/>
                  <a:latin typeface="Times New Roman"/>
                  <a:ea typeface="MS Gothic" pitchFamily="49" charset="-128"/>
                  <a:cs typeface="+mn-cs"/>
                </a:rPr>
                <a:t>3</a:t>
              </a:r>
              <a:endParaRPr kumimoji="0" lang="en-US" sz="2400" b="0" i="0" u="none" strike="noStrike" cap="none" normalizeH="0" smtClean="0">
                <a:ln>
                  <a:noFill/>
                </a:ln>
                <a:solidFill>
                  <a:schemeClr val="tx1"/>
                </a:solidFill>
                <a:effectLst/>
                <a:latin typeface="Arial" pitchFamily="34" charset="0"/>
                <a:ea typeface="MS Gothic" pitchFamily="49" charset="-128"/>
              </a:endParaRPr>
            </a:p>
          </p:txBody>
        </p:sp>
        <p:sp>
          <p:nvSpPr>
            <p:cNvPr id="33813" name="Rectangle 21"/>
            <p:cNvSpPr>
              <a:spLocks noChangeArrowheads="1"/>
            </p:cNvSpPr>
            <p:nvPr/>
          </p:nvSpPr>
          <p:spPr bwMode="auto">
            <a:xfrm>
              <a:off x="5765800" y="4891088"/>
              <a:ext cx="166712" cy="276999"/>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l" defTabSz="914400">
                <a:lnSpc>
                  <a:spcPct val="100000"/>
                </a:lnSpc>
                <a:spcBef>
                  <a:spcPct val="0"/>
                </a:spcBef>
                <a:spcAft>
                  <a:spcPct val="0"/>
                </a:spcAft>
                <a:buNone/>
                <a:tabLst/>
              </a:pPr>
              <a:r>
                <a:rPr lang="ja-JP" sz="1800" b="0" i="0" u="none" strike="noStrike" cap="none">
                  <a:ln>
                    <a:noFill/>
                  </a:ln>
                  <a:solidFill>
                    <a:srgbClr val="000000"/>
                  </a:solidFill>
                  <a:effectLst/>
                  <a:latin typeface="Times New Roman"/>
                  <a:ea typeface="MS Gothic" pitchFamily="49" charset="-128"/>
                  <a:cs typeface="+mn-cs"/>
                </a:rPr>
                <a:t>X</a:t>
              </a:r>
              <a:endParaRPr kumimoji="0" lang="en-US" sz="2400" b="0" i="0" u="none" strike="noStrike" cap="none" normalizeH="0" smtClean="0">
                <a:ln>
                  <a:noFill/>
                </a:ln>
                <a:solidFill>
                  <a:schemeClr val="tx1"/>
                </a:solidFill>
                <a:effectLst/>
                <a:latin typeface="Arial" pitchFamily="34" charset="0"/>
                <a:ea typeface="MS Gothic" pitchFamily="49" charset="-128"/>
              </a:endParaRPr>
            </a:p>
          </p:txBody>
        </p:sp>
        <p:sp>
          <p:nvSpPr>
            <p:cNvPr id="33814" name="Rectangle 22"/>
            <p:cNvSpPr>
              <a:spLocks noChangeArrowheads="1"/>
            </p:cNvSpPr>
            <p:nvPr/>
          </p:nvSpPr>
          <p:spPr bwMode="auto">
            <a:xfrm>
              <a:off x="8355013" y="4116388"/>
              <a:ext cx="166712" cy="276999"/>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l" defTabSz="914400">
                <a:lnSpc>
                  <a:spcPct val="100000"/>
                </a:lnSpc>
                <a:spcBef>
                  <a:spcPct val="0"/>
                </a:spcBef>
                <a:spcAft>
                  <a:spcPct val="0"/>
                </a:spcAft>
                <a:buNone/>
                <a:tabLst/>
              </a:pPr>
              <a:r>
                <a:rPr lang="ja-JP" sz="1800" b="0" i="0" u="none" strike="noStrike" cap="none">
                  <a:ln>
                    <a:noFill/>
                  </a:ln>
                  <a:solidFill>
                    <a:srgbClr val="000000"/>
                  </a:solidFill>
                  <a:effectLst/>
                  <a:latin typeface="Times New Roman"/>
                  <a:ea typeface="MS Gothic" pitchFamily="49" charset="-128"/>
                  <a:cs typeface="+mn-cs"/>
                </a:rPr>
                <a:t>Y</a:t>
              </a:r>
              <a:endParaRPr kumimoji="0" lang="en-US" sz="2400" b="0" i="0" u="none" strike="noStrike" cap="none" normalizeH="0" smtClean="0">
                <a:ln>
                  <a:noFill/>
                </a:ln>
                <a:solidFill>
                  <a:schemeClr val="tx1"/>
                </a:solidFill>
                <a:effectLst/>
                <a:latin typeface="Arial" pitchFamily="34" charset="0"/>
                <a:ea typeface="MS Gothic" pitchFamily="49" charset="-128"/>
              </a:endParaRPr>
            </a:p>
          </p:txBody>
        </p:sp>
        <p:sp>
          <p:nvSpPr>
            <p:cNvPr id="33815" name="Rectangle 23"/>
            <p:cNvSpPr>
              <a:spLocks noChangeArrowheads="1"/>
            </p:cNvSpPr>
            <p:nvPr/>
          </p:nvSpPr>
          <p:spPr bwMode="auto">
            <a:xfrm>
              <a:off x="6781800" y="2413000"/>
              <a:ext cx="141064" cy="276999"/>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l" defTabSz="914400">
                <a:lnSpc>
                  <a:spcPct val="100000"/>
                </a:lnSpc>
                <a:spcBef>
                  <a:spcPct val="0"/>
                </a:spcBef>
                <a:spcAft>
                  <a:spcPct val="0"/>
                </a:spcAft>
                <a:buNone/>
                <a:tabLst/>
              </a:pPr>
              <a:r>
                <a:rPr lang="ja-JP" sz="1800" b="0" i="0" u="none" strike="noStrike" cap="none">
                  <a:ln>
                    <a:noFill/>
                  </a:ln>
                  <a:solidFill>
                    <a:srgbClr val="000000"/>
                  </a:solidFill>
                  <a:effectLst/>
                  <a:latin typeface="Times New Roman"/>
                  <a:ea typeface="MS Gothic" pitchFamily="49" charset="-128"/>
                  <a:cs typeface="+mn-cs"/>
                </a:rPr>
                <a:t>Z</a:t>
              </a:r>
              <a:endParaRPr kumimoji="0" lang="en-US" sz="2400" b="0" i="0" u="none" strike="noStrike" cap="none" normalizeH="0" smtClean="0">
                <a:ln>
                  <a:noFill/>
                </a:ln>
                <a:solidFill>
                  <a:schemeClr val="tx1"/>
                </a:solidFill>
                <a:effectLst/>
                <a:latin typeface="Arial" pitchFamily="34" charset="0"/>
                <a:ea typeface="MS Gothic" pitchFamily="49" charset="-128"/>
              </a:endParaRPr>
            </a:p>
          </p:txBody>
        </p:sp>
        <p:sp>
          <p:nvSpPr>
            <p:cNvPr id="33816" name="Freeform 24"/>
            <p:cNvSpPr>
              <a:spLocks/>
            </p:cNvSpPr>
            <p:nvPr/>
          </p:nvSpPr>
          <p:spPr bwMode="auto">
            <a:xfrm>
              <a:off x="6438900" y="3251200"/>
              <a:ext cx="38100" cy="50800"/>
            </a:xfrm>
            <a:custGeom>
              <a:avLst/>
              <a:gdLst/>
              <a:ahLst/>
              <a:cxnLst>
                <a:cxn ang="0">
                  <a:pos x="8" y="32"/>
                </a:cxn>
                <a:cxn ang="0">
                  <a:pos x="24" y="8"/>
                </a:cxn>
                <a:cxn ang="0">
                  <a:pos x="16" y="0"/>
                </a:cxn>
                <a:cxn ang="0">
                  <a:pos x="0" y="24"/>
                </a:cxn>
                <a:cxn ang="0">
                  <a:pos x="8" y="32"/>
                </a:cxn>
              </a:cxnLst>
              <a:rect l="0" t="0" r="r" b="b"/>
              <a:pathLst>
                <a:path w="24" h="32">
                  <a:moveTo>
                    <a:pt x="8" y="32"/>
                  </a:moveTo>
                  <a:lnTo>
                    <a:pt x="24" y="8"/>
                  </a:lnTo>
                  <a:lnTo>
                    <a:pt x="16" y="0"/>
                  </a:lnTo>
                  <a:lnTo>
                    <a:pt x="0" y="24"/>
                  </a:lnTo>
                  <a:lnTo>
                    <a:pt x="8" y="32"/>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33817" name="Freeform 25"/>
            <p:cNvSpPr>
              <a:spLocks/>
            </p:cNvSpPr>
            <p:nvPr/>
          </p:nvSpPr>
          <p:spPr bwMode="auto">
            <a:xfrm>
              <a:off x="6438900" y="3276600"/>
              <a:ext cx="38100" cy="38100"/>
            </a:xfrm>
            <a:custGeom>
              <a:avLst/>
              <a:gdLst/>
              <a:ahLst/>
              <a:cxnLst>
                <a:cxn ang="0">
                  <a:pos x="8" y="0"/>
                </a:cxn>
                <a:cxn ang="0">
                  <a:pos x="0" y="8"/>
                </a:cxn>
                <a:cxn ang="0">
                  <a:pos x="0" y="16"/>
                </a:cxn>
                <a:cxn ang="0">
                  <a:pos x="8" y="24"/>
                </a:cxn>
                <a:cxn ang="0">
                  <a:pos x="16" y="24"/>
                </a:cxn>
                <a:cxn ang="0">
                  <a:pos x="24" y="16"/>
                </a:cxn>
                <a:cxn ang="0">
                  <a:pos x="24" y="8"/>
                </a:cxn>
                <a:cxn ang="0">
                  <a:pos x="16" y="0"/>
                </a:cxn>
                <a:cxn ang="0">
                  <a:pos x="8" y="0"/>
                </a:cxn>
              </a:cxnLst>
              <a:rect l="0" t="0" r="r" b="b"/>
              <a:pathLst>
                <a:path w="24" h="24">
                  <a:moveTo>
                    <a:pt x="8" y="0"/>
                  </a:moveTo>
                  <a:lnTo>
                    <a:pt x="0" y="8"/>
                  </a:lnTo>
                  <a:lnTo>
                    <a:pt x="0" y="16"/>
                  </a:lnTo>
                  <a:lnTo>
                    <a:pt x="8" y="24"/>
                  </a:lnTo>
                  <a:lnTo>
                    <a:pt x="16" y="24"/>
                  </a:lnTo>
                  <a:lnTo>
                    <a:pt x="24" y="16"/>
                  </a:lnTo>
                  <a:lnTo>
                    <a:pt x="24" y="8"/>
                  </a:lnTo>
                  <a:lnTo>
                    <a:pt x="16" y="0"/>
                  </a:lnTo>
                  <a:lnTo>
                    <a:pt x="8" y="0"/>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33818" name="Freeform 26"/>
            <p:cNvSpPr>
              <a:spLocks/>
            </p:cNvSpPr>
            <p:nvPr/>
          </p:nvSpPr>
          <p:spPr bwMode="auto">
            <a:xfrm>
              <a:off x="6388100" y="3162300"/>
              <a:ext cx="114300" cy="152400"/>
            </a:xfrm>
            <a:custGeom>
              <a:avLst/>
              <a:gdLst/>
              <a:ahLst/>
              <a:cxnLst>
                <a:cxn ang="0">
                  <a:pos x="40" y="72"/>
                </a:cxn>
                <a:cxn ang="0">
                  <a:pos x="24" y="96"/>
                </a:cxn>
                <a:cxn ang="0">
                  <a:pos x="24" y="96"/>
                </a:cxn>
                <a:cxn ang="0">
                  <a:pos x="24" y="96"/>
                </a:cxn>
                <a:cxn ang="0">
                  <a:pos x="0" y="0"/>
                </a:cxn>
                <a:cxn ang="0">
                  <a:pos x="8" y="0"/>
                </a:cxn>
                <a:cxn ang="0">
                  <a:pos x="8" y="0"/>
                </a:cxn>
                <a:cxn ang="0">
                  <a:pos x="72" y="64"/>
                </a:cxn>
                <a:cxn ang="0">
                  <a:pos x="72" y="64"/>
                </a:cxn>
                <a:cxn ang="0">
                  <a:pos x="64" y="64"/>
                </a:cxn>
                <a:cxn ang="0">
                  <a:pos x="64" y="64"/>
                </a:cxn>
                <a:cxn ang="0">
                  <a:pos x="0" y="0"/>
                </a:cxn>
                <a:cxn ang="0">
                  <a:pos x="8" y="0"/>
                </a:cxn>
                <a:cxn ang="0">
                  <a:pos x="8" y="0"/>
                </a:cxn>
                <a:cxn ang="0">
                  <a:pos x="32" y="88"/>
                </a:cxn>
                <a:cxn ang="0">
                  <a:pos x="24" y="96"/>
                </a:cxn>
                <a:cxn ang="0">
                  <a:pos x="24" y="88"/>
                </a:cxn>
                <a:cxn ang="0">
                  <a:pos x="40" y="64"/>
                </a:cxn>
                <a:cxn ang="0">
                  <a:pos x="40" y="72"/>
                </a:cxn>
              </a:cxnLst>
              <a:rect l="0" t="0" r="r" b="b"/>
              <a:pathLst>
                <a:path w="72" h="96">
                  <a:moveTo>
                    <a:pt x="40" y="72"/>
                  </a:moveTo>
                  <a:lnTo>
                    <a:pt x="24" y="96"/>
                  </a:lnTo>
                  <a:lnTo>
                    <a:pt x="24" y="96"/>
                  </a:lnTo>
                  <a:lnTo>
                    <a:pt x="24" y="96"/>
                  </a:lnTo>
                  <a:lnTo>
                    <a:pt x="0" y="0"/>
                  </a:lnTo>
                  <a:lnTo>
                    <a:pt x="8" y="0"/>
                  </a:lnTo>
                  <a:lnTo>
                    <a:pt x="8" y="0"/>
                  </a:lnTo>
                  <a:lnTo>
                    <a:pt x="72" y="64"/>
                  </a:lnTo>
                  <a:lnTo>
                    <a:pt x="72" y="64"/>
                  </a:lnTo>
                  <a:lnTo>
                    <a:pt x="64" y="64"/>
                  </a:lnTo>
                  <a:lnTo>
                    <a:pt x="64" y="64"/>
                  </a:lnTo>
                  <a:lnTo>
                    <a:pt x="0" y="0"/>
                  </a:lnTo>
                  <a:lnTo>
                    <a:pt x="8" y="0"/>
                  </a:lnTo>
                  <a:lnTo>
                    <a:pt x="8" y="0"/>
                  </a:lnTo>
                  <a:lnTo>
                    <a:pt x="32" y="88"/>
                  </a:lnTo>
                  <a:lnTo>
                    <a:pt x="24" y="96"/>
                  </a:lnTo>
                  <a:lnTo>
                    <a:pt x="24" y="88"/>
                  </a:lnTo>
                  <a:lnTo>
                    <a:pt x="40" y="64"/>
                  </a:lnTo>
                  <a:lnTo>
                    <a:pt x="40" y="72"/>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33819" name="Freeform 27"/>
            <p:cNvSpPr>
              <a:spLocks/>
            </p:cNvSpPr>
            <p:nvPr/>
          </p:nvSpPr>
          <p:spPr bwMode="auto">
            <a:xfrm>
              <a:off x="6451600" y="3251200"/>
              <a:ext cx="38100" cy="25400"/>
            </a:xfrm>
            <a:custGeom>
              <a:avLst/>
              <a:gdLst/>
              <a:ahLst/>
              <a:cxnLst>
                <a:cxn ang="0">
                  <a:pos x="24" y="8"/>
                </a:cxn>
                <a:cxn ang="0">
                  <a:pos x="0" y="16"/>
                </a:cxn>
                <a:cxn ang="0">
                  <a:pos x="0" y="8"/>
                </a:cxn>
                <a:cxn ang="0">
                  <a:pos x="0" y="8"/>
                </a:cxn>
                <a:cxn ang="0">
                  <a:pos x="0" y="8"/>
                </a:cxn>
                <a:cxn ang="0">
                  <a:pos x="16" y="0"/>
                </a:cxn>
                <a:cxn ang="0">
                  <a:pos x="24" y="8"/>
                </a:cxn>
              </a:cxnLst>
              <a:rect l="0" t="0" r="r" b="b"/>
              <a:pathLst>
                <a:path w="24" h="16">
                  <a:moveTo>
                    <a:pt x="24" y="8"/>
                  </a:moveTo>
                  <a:lnTo>
                    <a:pt x="0" y="16"/>
                  </a:lnTo>
                  <a:lnTo>
                    <a:pt x="0" y="8"/>
                  </a:lnTo>
                  <a:lnTo>
                    <a:pt x="0" y="8"/>
                  </a:lnTo>
                  <a:lnTo>
                    <a:pt x="0" y="8"/>
                  </a:lnTo>
                  <a:lnTo>
                    <a:pt x="16" y="0"/>
                  </a:lnTo>
                  <a:lnTo>
                    <a:pt x="24" y="8"/>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33820" name="Freeform 28"/>
            <p:cNvSpPr>
              <a:spLocks/>
            </p:cNvSpPr>
            <p:nvPr/>
          </p:nvSpPr>
          <p:spPr bwMode="auto">
            <a:xfrm>
              <a:off x="6388100" y="3162300"/>
              <a:ext cx="101600" cy="152400"/>
            </a:xfrm>
            <a:custGeom>
              <a:avLst/>
              <a:gdLst/>
              <a:ahLst/>
              <a:cxnLst>
                <a:cxn ang="0">
                  <a:pos x="40" y="72"/>
                </a:cxn>
                <a:cxn ang="0">
                  <a:pos x="24" y="96"/>
                </a:cxn>
                <a:cxn ang="0">
                  <a:pos x="0" y="0"/>
                </a:cxn>
                <a:cxn ang="0">
                  <a:pos x="64" y="64"/>
                </a:cxn>
                <a:cxn ang="0">
                  <a:pos x="40" y="72"/>
                </a:cxn>
              </a:cxnLst>
              <a:rect l="0" t="0" r="r" b="b"/>
              <a:pathLst>
                <a:path w="64" h="96">
                  <a:moveTo>
                    <a:pt x="40" y="72"/>
                  </a:moveTo>
                  <a:lnTo>
                    <a:pt x="24" y="96"/>
                  </a:lnTo>
                  <a:lnTo>
                    <a:pt x="0" y="0"/>
                  </a:lnTo>
                  <a:lnTo>
                    <a:pt x="64" y="64"/>
                  </a:lnTo>
                  <a:lnTo>
                    <a:pt x="40" y="72"/>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33821" name="Freeform 29"/>
            <p:cNvSpPr>
              <a:spLocks/>
            </p:cNvSpPr>
            <p:nvPr/>
          </p:nvSpPr>
          <p:spPr bwMode="auto">
            <a:xfrm>
              <a:off x="6451600" y="3289300"/>
              <a:ext cx="139700" cy="217488"/>
            </a:xfrm>
            <a:custGeom>
              <a:avLst/>
              <a:gdLst/>
              <a:ahLst/>
              <a:cxnLst>
                <a:cxn ang="0">
                  <a:pos x="64" y="137"/>
                </a:cxn>
                <a:cxn ang="0">
                  <a:pos x="88" y="129"/>
                </a:cxn>
                <a:cxn ang="0">
                  <a:pos x="24" y="0"/>
                </a:cxn>
                <a:cxn ang="0">
                  <a:pos x="0" y="8"/>
                </a:cxn>
                <a:cxn ang="0">
                  <a:pos x="64" y="137"/>
                </a:cxn>
              </a:cxnLst>
              <a:rect l="0" t="0" r="r" b="b"/>
              <a:pathLst>
                <a:path w="88" h="137">
                  <a:moveTo>
                    <a:pt x="64" y="137"/>
                  </a:moveTo>
                  <a:lnTo>
                    <a:pt x="88" y="129"/>
                  </a:lnTo>
                  <a:lnTo>
                    <a:pt x="24" y="0"/>
                  </a:lnTo>
                  <a:lnTo>
                    <a:pt x="0" y="8"/>
                  </a:lnTo>
                  <a:lnTo>
                    <a:pt x="64" y="137"/>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33822" name="Freeform 30"/>
            <p:cNvSpPr>
              <a:spLocks/>
            </p:cNvSpPr>
            <p:nvPr/>
          </p:nvSpPr>
          <p:spPr bwMode="auto">
            <a:xfrm>
              <a:off x="7466013" y="3582988"/>
              <a:ext cx="50800" cy="50800"/>
            </a:xfrm>
            <a:custGeom>
              <a:avLst/>
              <a:gdLst/>
              <a:ahLst/>
              <a:cxnLst>
                <a:cxn ang="0">
                  <a:pos x="0" y="8"/>
                </a:cxn>
                <a:cxn ang="0">
                  <a:pos x="16" y="32"/>
                </a:cxn>
                <a:cxn ang="0">
                  <a:pos x="32" y="24"/>
                </a:cxn>
                <a:cxn ang="0">
                  <a:pos x="16" y="0"/>
                </a:cxn>
                <a:cxn ang="0">
                  <a:pos x="0" y="8"/>
                </a:cxn>
              </a:cxnLst>
              <a:rect l="0" t="0" r="r" b="b"/>
              <a:pathLst>
                <a:path w="32" h="32">
                  <a:moveTo>
                    <a:pt x="0" y="8"/>
                  </a:moveTo>
                  <a:lnTo>
                    <a:pt x="16" y="32"/>
                  </a:lnTo>
                  <a:lnTo>
                    <a:pt x="32" y="24"/>
                  </a:lnTo>
                  <a:lnTo>
                    <a:pt x="16" y="0"/>
                  </a:lnTo>
                  <a:lnTo>
                    <a:pt x="0" y="8"/>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33823" name="Freeform 31"/>
            <p:cNvSpPr>
              <a:spLocks/>
            </p:cNvSpPr>
            <p:nvPr/>
          </p:nvSpPr>
          <p:spPr bwMode="auto">
            <a:xfrm>
              <a:off x="7466013" y="3595688"/>
              <a:ext cx="38100" cy="38100"/>
            </a:xfrm>
            <a:custGeom>
              <a:avLst/>
              <a:gdLst/>
              <a:ahLst/>
              <a:cxnLst>
                <a:cxn ang="0">
                  <a:pos x="24" y="0"/>
                </a:cxn>
                <a:cxn ang="0">
                  <a:pos x="16" y="0"/>
                </a:cxn>
                <a:cxn ang="0">
                  <a:pos x="8" y="0"/>
                </a:cxn>
                <a:cxn ang="0">
                  <a:pos x="0" y="8"/>
                </a:cxn>
                <a:cxn ang="0">
                  <a:pos x="0" y="16"/>
                </a:cxn>
                <a:cxn ang="0">
                  <a:pos x="8" y="24"/>
                </a:cxn>
                <a:cxn ang="0">
                  <a:pos x="16" y="24"/>
                </a:cxn>
                <a:cxn ang="0">
                  <a:pos x="24" y="16"/>
                </a:cxn>
                <a:cxn ang="0">
                  <a:pos x="24" y="0"/>
                </a:cxn>
              </a:cxnLst>
              <a:rect l="0" t="0" r="r" b="b"/>
              <a:pathLst>
                <a:path w="24" h="24">
                  <a:moveTo>
                    <a:pt x="24" y="0"/>
                  </a:moveTo>
                  <a:lnTo>
                    <a:pt x="16" y="0"/>
                  </a:lnTo>
                  <a:lnTo>
                    <a:pt x="8" y="0"/>
                  </a:lnTo>
                  <a:lnTo>
                    <a:pt x="0" y="8"/>
                  </a:lnTo>
                  <a:lnTo>
                    <a:pt x="0" y="16"/>
                  </a:lnTo>
                  <a:lnTo>
                    <a:pt x="8" y="24"/>
                  </a:lnTo>
                  <a:lnTo>
                    <a:pt x="16" y="24"/>
                  </a:lnTo>
                  <a:lnTo>
                    <a:pt x="24" y="16"/>
                  </a:lnTo>
                  <a:lnTo>
                    <a:pt x="24" y="0"/>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33824" name="Freeform 32"/>
            <p:cNvSpPr>
              <a:spLocks/>
            </p:cNvSpPr>
            <p:nvPr/>
          </p:nvSpPr>
          <p:spPr bwMode="auto">
            <a:xfrm>
              <a:off x="7466013" y="3519488"/>
              <a:ext cx="177800" cy="139700"/>
            </a:xfrm>
            <a:custGeom>
              <a:avLst/>
              <a:gdLst/>
              <a:ahLst/>
              <a:cxnLst>
                <a:cxn ang="0">
                  <a:pos x="24" y="48"/>
                </a:cxn>
                <a:cxn ang="0">
                  <a:pos x="0" y="32"/>
                </a:cxn>
                <a:cxn ang="0">
                  <a:pos x="0" y="32"/>
                </a:cxn>
                <a:cxn ang="0">
                  <a:pos x="0" y="32"/>
                </a:cxn>
                <a:cxn ang="0">
                  <a:pos x="88" y="8"/>
                </a:cxn>
                <a:cxn ang="0">
                  <a:pos x="112" y="0"/>
                </a:cxn>
                <a:cxn ang="0">
                  <a:pos x="88" y="16"/>
                </a:cxn>
                <a:cxn ang="0">
                  <a:pos x="24" y="88"/>
                </a:cxn>
                <a:cxn ang="0">
                  <a:pos x="24" y="88"/>
                </a:cxn>
                <a:cxn ang="0">
                  <a:pos x="24" y="80"/>
                </a:cxn>
                <a:cxn ang="0">
                  <a:pos x="24" y="80"/>
                </a:cxn>
                <a:cxn ang="0">
                  <a:pos x="88" y="8"/>
                </a:cxn>
                <a:cxn ang="0">
                  <a:pos x="88" y="16"/>
                </a:cxn>
                <a:cxn ang="0">
                  <a:pos x="88" y="16"/>
                </a:cxn>
                <a:cxn ang="0">
                  <a:pos x="0" y="40"/>
                </a:cxn>
                <a:cxn ang="0">
                  <a:pos x="0" y="32"/>
                </a:cxn>
                <a:cxn ang="0">
                  <a:pos x="8" y="24"/>
                </a:cxn>
                <a:cxn ang="0">
                  <a:pos x="32" y="48"/>
                </a:cxn>
                <a:cxn ang="0">
                  <a:pos x="24" y="48"/>
                </a:cxn>
              </a:cxnLst>
              <a:rect l="0" t="0" r="r" b="b"/>
              <a:pathLst>
                <a:path w="112" h="88">
                  <a:moveTo>
                    <a:pt x="24" y="48"/>
                  </a:moveTo>
                  <a:lnTo>
                    <a:pt x="0" y="32"/>
                  </a:lnTo>
                  <a:lnTo>
                    <a:pt x="0" y="32"/>
                  </a:lnTo>
                  <a:lnTo>
                    <a:pt x="0" y="32"/>
                  </a:lnTo>
                  <a:lnTo>
                    <a:pt x="88" y="8"/>
                  </a:lnTo>
                  <a:lnTo>
                    <a:pt x="112" y="0"/>
                  </a:lnTo>
                  <a:lnTo>
                    <a:pt x="88" y="16"/>
                  </a:lnTo>
                  <a:lnTo>
                    <a:pt x="24" y="88"/>
                  </a:lnTo>
                  <a:lnTo>
                    <a:pt x="24" y="88"/>
                  </a:lnTo>
                  <a:lnTo>
                    <a:pt x="24" y="80"/>
                  </a:lnTo>
                  <a:lnTo>
                    <a:pt x="24" y="80"/>
                  </a:lnTo>
                  <a:lnTo>
                    <a:pt x="88" y="8"/>
                  </a:lnTo>
                  <a:lnTo>
                    <a:pt x="88" y="16"/>
                  </a:lnTo>
                  <a:lnTo>
                    <a:pt x="88" y="16"/>
                  </a:lnTo>
                  <a:lnTo>
                    <a:pt x="0" y="40"/>
                  </a:lnTo>
                  <a:lnTo>
                    <a:pt x="0" y="32"/>
                  </a:lnTo>
                  <a:lnTo>
                    <a:pt x="8" y="24"/>
                  </a:lnTo>
                  <a:lnTo>
                    <a:pt x="32" y="48"/>
                  </a:lnTo>
                  <a:lnTo>
                    <a:pt x="24" y="48"/>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33825" name="Freeform 33"/>
            <p:cNvSpPr>
              <a:spLocks/>
            </p:cNvSpPr>
            <p:nvPr/>
          </p:nvSpPr>
          <p:spPr bwMode="auto">
            <a:xfrm>
              <a:off x="7504113" y="3595688"/>
              <a:ext cx="12700" cy="50800"/>
            </a:xfrm>
            <a:custGeom>
              <a:avLst/>
              <a:gdLst/>
              <a:ahLst/>
              <a:cxnLst>
                <a:cxn ang="0">
                  <a:pos x="0" y="32"/>
                </a:cxn>
                <a:cxn ang="0">
                  <a:pos x="0" y="0"/>
                </a:cxn>
                <a:cxn ang="0">
                  <a:pos x="8" y="0"/>
                </a:cxn>
                <a:cxn ang="0">
                  <a:pos x="8" y="0"/>
                </a:cxn>
                <a:cxn ang="0">
                  <a:pos x="8" y="0"/>
                </a:cxn>
                <a:cxn ang="0">
                  <a:pos x="8" y="32"/>
                </a:cxn>
                <a:cxn ang="0">
                  <a:pos x="0" y="32"/>
                </a:cxn>
              </a:cxnLst>
              <a:rect l="0" t="0" r="r" b="b"/>
              <a:pathLst>
                <a:path w="8" h="32">
                  <a:moveTo>
                    <a:pt x="0" y="32"/>
                  </a:moveTo>
                  <a:lnTo>
                    <a:pt x="0" y="0"/>
                  </a:lnTo>
                  <a:lnTo>
                    <a:pt x="8" y="0"/>
                  </a:lnTo>
                  <a:lnTo>
                    <a:pt x="8" y="0"/>
                  </a:lnTo>
                  <a:lnTo>
                    <a:pt x="8" y="0"/>
                  </a:lnTo>
                  <a:lnTo>
                    <a:pt x="8" y="32"/>
                  </a:lnTo>
                  <a:lnTo>
                    <a:pt x="0" y="32"/>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33826" name="Freeform 34"/>
            <p:cNvSpPr>
              <a:spLocks/>
            </p:cNvSpPr>
            <p:nvPr/>
          </p:nvSpPr>
          <p:spPr bwMode="auto">
            <a:xfrm>
              <a:off x="7466013" y="3532188"/>
              <a:ext cx="139700" cy="114300"/>
            </a:xfrm>
            <a:custGeom>
              <a:avLst/>
              <a:gdLst/>
              <a:ahLst/>
              <a:cxnLst>
                <a:cxn ang="0">
                  <a:pos x="24" y="40"/>
                </a:cxn>
                <a:cxn ang="0">
                  <a:pos x="0" y="24"/>
                </a:cxn>
                <a:cxn ang="0">
                  <a:pos x="88" y="0"/>
                </a:cxn>
                <a:cxn ang="0">
                  <a:pos x="24" y="72"/>
                </a:cxn>
                <a:cxn ang="0">
                  <a:pos x="24" y="40"/>
                </a:cxn>
              </a:cxnLst>
              <a:rect l="0" t="0" r="r" b="b"/>
              <a:pathLst>
                <a:path w="88" h="72">
                  <a:moveTo>
                    <a:pt x="24" y="40"/>
                  </a:moveTo>
                  <a:lnTo>
                    <a:pt x="0" y="24"/>
                  </a:lnTo>
                  <a:lnTo>
                    <a:pt x="88" y="0"/>
                  </a:lnTo>
                  <a:lnTo>
                    <a:pt x="24" y="72"/>
                  </a:lnTo>
                  <a:lnTo>
                    <a:pt x="24" y="40"/>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33827" name="Freeform 35"/>
            <p:cNvSpPr>
              <a:spLocks/>
            </p:cNvSpPr>
            <p:nvPr/>
          </p:nvSpPr>
          <p:spPr bwMode="auto">
            <a:xfrm>
              <a:off x="7277100" y="3595688"/>
              <a:ext cx="214313" cy="152400"/>
            </a:xfrm>
            <a:custGeom>
              <a:avLst/>
              <a:gdLst/>
              <a:ahLst/>
              <a:cxnLst>
                <a:cxn ang="0">
                  <a:pos x="0" y="72"/>
                </a:cxn>
                <a:cxn ang="0">
                  <a:pos x="16" y="96"/>
                </a:cxn>
                <a:cxn ang="0">
                  <a:pos x="135" y="24"/>
                </a:cxn>
                <a:cxn ang="0">
                  <a:pos x="119" y="0"/>
                </a:cxn>
                <a:cxn ang="0">
                  <a:pos x="0" y="72"/>
                </a:cxn>
              </a:cxnLst>
              <a:rect l="0" t="0" r="r" b="b"/>
              <a:pathLst>
                <a:path w="135" h="96">
                  <a:moveTo>
                    <a:pt x="0" y="72"/>
                  </a:moveTo>
                  <a:lnTo>
                    <a:pt x="16" y="96"/>
                  </a:lnTo>
                  <a:lnTo>
                    <a:pt x="135" y="24"/>
                  </a:lnTo>
                  <a:lnTo>
                    <a:pt x="119" y="0"/>
                  </a:lnTo>
                  <a:lnTo>
                    <a:pt x="0" y="72"/>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33828" name="Rectangle 36"/>
            <p:cNvSpPr>
              <a:spLocks noChangeArrowheads="1"/>
            </p:cNvSpPr>
            <p:nvPr/>
          </p:nvSpPr>
          <p:spPr bwMode="auto">
            <a:xfrm>
              <a:off x="6756400" y="4421188"/>
              <a:ext cx="115416" cy="276999"/>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l" defTabSz="914400">
                <a:lnSpc>
                  <a:spcPct val="100000"/>
                </a:lnSpc>
                <a:spcBef>
                  <a:spcPct val="0"/>
                </a:spcBef>
                <a:spcAft>
                  <a:spcPct val="0"/>
                </a:spcAft>
                <a:buNone/>
                <a:tabLst/>
              </a:pPr>
              <a:r>
                <a:rPr lang="ja-JP" sz="1800" b="0" i="0" u="none" strike="noStrike" cap="none">
                  <a:ln>
                    <a:noFill/>
                  </a:ln>
                  <a:solidFill>
                    <a:srgbClr val="000000"/>
                  </a:solidFill>
                  <a:effectLst/>
                  <a:latin typeface="Times New Roman"/>
                  <a:ea typeface="MS Gothic" pitchFamily="49" charset="-128"/>
                  <a:cs typeface="+mn-cs"/>
                </a:rPr>
                <a:t>o</a:t>
              </a:r>
              <a:endParaRPr kumimoji="0" lang="en-US" sz="2400" b="0" i="0" u="none" strike="noStrike" cap="none" normalizeH="0" smtClean="0">
                <a:ln>
                  <a:noFill/>
                </a:ln>
                <a:solidFill>
                  <a:schemeClr val="tx1"/>
                </a:solidFill>
                <a:effectLst/>
                <a:latin typeface="Arial" pitchFamily="34" charset="0"/>
                <a:ea typeface="MS Gothic" pitchFamily="49" charset="-128"/>
              </a:endParaRPr>
            </a:p>
          </p:txBody>
        </p:sp>
        <p:sp>
          <p:nvSpPr>
            <p:cNvPr id="33829" name="Rectangle 37"/>
            <p:cNvSpPr>
              <a:spLocks noChangeArrowheads="1"/>
            </p:cNvSpPr>
            <p:nvPr/>
          </p:nvSpPr>
          <p:spPr bwMode="auto">
            <a:xfrm>
              <a:off x="7872413" y="3760788"/>
              <a:ext cx="12700" cy="25400"/>
            </a:xfrm>
            <a:prstGeom prst="rect">
              <a:avLst/>
            </a:prstGeom>
            <a:blipFill dpi="0" rotWithShape="0">
              <a:blip r:embed="rId6"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33830" name="Freeform 38"/>
            <p:cNvSpPr>
              <a:spLocks/>
            </p:cNvSpPr>
            <p:nvPr/>
          </p:nvSpPr>
          <p:spPr bwMode="auto">
            <a:xfrm>
              <a:off x="7859713" y="3760788"/>
              <a:ext cx="25400" cy="25400"/>
            </a:xfrm>
            <a:custGeom>
              <a:avLst/>
              <a:gdLst/>
              <a:ahLst/>
              <a:cxnLst>
                <a:cxn ang="0">
                  <a:pos x="16" y="8"/>
                </a:cxn>
                <a:cxn ang="0">
                  <a:pos x="8" y="0"/>
                </a:cxn>
                <a:cxn ang="0">
                  <a:pos x="0" y="8"/>
                </a:cxn>
                <a:cxn ang="0">
                  <a:pos x="0" y="8"/>
                </a:cxn>
                <a:cxn ang="0">
                  <a:pos x="0" y="16"/>
                </a:cxn>
                <a:cxn ang="0">
                  <a:pos x="0" y="16"/>
                </a:cxn>
                <a:cxn ang="0">
                  <a:pos x="8" y="16"/>
                </a:cxn>
                <a:cxn ang="0">
                  <a:pos x="16" y="16"/>
                </a:cxn>
                <a:cxn ang="0">
                  <a:pos x="16" y="8"/>
                </a:cxn>
              </a:cxnLst>
              <a:rect l="0" t="0" r="r" b="b"/>
              <a:pathLst>
                <a:path w="16" h="16">
                  <a:moveTo>
                    <a:pt x="16" y="8"/>
                  </a:moveTo>
                  <a:lnTo>
                    <a:pt x="8" y="0"/>
                  </a:lnTo>
                  <a:lnTo>
                    <a:pt x="0" y="8"/>
                  </a:lnTo>
                  <a:lnTo>
                    <a:pt x="0" y="8"/>
                  </a:lnTo>
                  <a:lnTo>
                    <a:pt x="0" y="16"/>
                  </a:lnTo>
                  <a:lnTo>
                    <a:pt x="0" y="16"/>
                  </a:lnTo>
                  <a:lnTo>
                    <a:pt x="8" y="16"/>
                  </a:lnTo>
                  <a:lnTo>
                    <a:pt x="16" y="16"/>
                  </a:lnTo>
                  <a:lnTo>
                    <a:pt x="16" y="8"/>
                  </a:lnTo>
                  <a:close/>
                </a:path>
              </a:pathLst>
            </a:custGeom>
            <a:blipFill dpi="0" rotWithShape="0">
              <a:blip r:embed="rId6"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33831" name="Freeform 39"/>
            <p:cNvSpPr>
              <a:spLocks/>
            </p:cNvSpPr>
            <p:nvPr/>
          </p:nvSpPr>
          <p:spPr bwMode="auto">
            <a:xfrm>
              <a:off x="7859713" y="3722688"/>
              <a:ext cx="114300" cy="88900"/>
            </a:xfrm>
            <a:custGeom>
              <a:avLst/>
              <a:gdLst/>
              <a:ahLst/>
              <a:cxnLst>
                <a:cxn ang="0">
                  <a:pos x="16" y="32"/>
                </a:cxn>
                <a:cxn ang="0">
                  <a:pos x="0" y="16"/>
                </a:cxn>
                <a:cxn ang="0">
                  <a:pos x="0" y="16"/>
                </a:cxn>
                <a:cxn ang="0">
                  <a:pos x="0" y="16"/>
                </a:cxn>
                <a:cxn ang="0">
                  <a:pos x="72" y="0"/>
                </a:cxn>
                <a:cxn ang="0">
                  <a:pos x="72" y="8"/>
                </a:cxn>
                <a:cxn ang="0">
                  <a:pos x="72" y="8"/>
                </a:cxn>
                <a:cxn ang="0">
                  <a:pos x="16" y="56"/>
                </a:cxn>
                <a:cxn ang="0">
                  <a:pos x="16" y="56"/>
                </a:cxn>
                <a:cxn ang="0">
                  <a:pos x="16" y="48"/>
                </a:cxn>
                <a:cxn ang="0">
                  <a:pos x="16" y="48"/>
                </a:cxn>
                <a:cxn ang="0">
                  <a:pos x="72" y="0"/>
                </a:cxn>
                <a:cxn ang="0">
                  <a:pos x="72" y="0"/>
                </a:cxn>
                <a:cxn ang="0">
                  <a:pos x="72" y="8"/>
                </a:cxn>
                <a:cxn ang="0">
                  <a:pos x="0" y="24"/>
                </a:cxn>
                <a:cxn ang="0">
                  <a:pos x="0" y="16"/>
                </a:cxn>
                <a:cxn ang="0">
                  <a:pos x="8" y="16"/>
                </a:cxn>
                <a:cxn ang="0">
                  <a:pos x="24" y="32"/>
                </a:cxn>
                <a:cxn ang="0">
                  <a:pos x="16" y="32"/>
                </a:cxn>
              </a:cxnLst>
              <a:rect l="0" t="0" r="r" b="b"/>
              <a:pathLst>
                <a:path w="72" h="56">
                  <a:moveTo>
                    <a:pt x="16" y="32"/>
                  </a:moveTo>
                  <a:lnTo>
                    <a:pt x="0" y="16"/>
                  </a:lnTo>
                  <a:lnTo>
                    <a:pt x="0" y="16"/>
                  </a:lnTo>
                  <a:lnTo>
                    <a:pt x="0" y="16"/>
                  </a:lnTo>
                  <a:lnTo>
                    <a:pt x="72" y="0"/>
                  </a:lnTo>
                  <a:lnTo>
                    <a:pt x="72" y="8"/>
                  </a:lnTo>
                  <a:lnTo>
                    <a:pt x="72" y="8"/>
                  </a:lnTo>
                  <a:lnTo>
                    <a:pt x="16" y="56"/>
                  </a:lnTo>
                  <a:lnTo>
                    <a:pt x="16" y="56"/>
                  </a:lnTo>
                  <a:lnTo>
                    <a:pt x="16" y="48"/>
                  </a:lnTo>
                  <a:lnTo>
                    <a:pt x="16" y="48"/>
                  </a:lnTo>
                  <a:lnTo>
                    <a:pt x="72" y="0"/>
                  </a:lnTo>
                  <a:lnTo>
                    <a:pt x="72" y="0"/>
                  </a:lnTo>
                  <a:lnTo>
                    <a:pt x="72" y="8"/>
                  </a:lnTo>
                  <a:lnTo>
                    <a:pt x="0" y="24"/>
                  </a:lnTo>
                  <a:lnTo>
                    <a:pt x="0" y="16"/>
                  </a:lnTo>
                  <a:lnTo>
                    <a:pt x="8" y="16"/>
                  </a:lnTo>
                  <a:lnTo>
                    <a:pt x="24" y="32"/>
                  </a:lnTo>
                  <a:lnTo>
                    <a:pt x="16" y="32"/>
                  </a:lnTo>
                  <a:close/>
                </a:path>
              </a:pathLst>
            </a:custGeom>
            <a:blipFill dpi="0" rotWithShape="0">
              <a:blip r:embed="rId6"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33832" name="Freeform 40"/>
            <p:cNvSpPr>
              <a:spLocks/>
            </p:cNvSpPr>
            <p:nvPr/>
          </p:nvSpPr>
          <p:spPr bwMode="auto">
            <a:xfrm>
              <a:off x="7885113" y="3773488"/>
              <a:ext cx="12700" cy="25400"/>
            </a:xfrm>
            <a:custGeom>
              <a:avLst/>
              <a:gdLst/>
              <a:ahLst/>
              <a:cxnLst>
                <a:cxn ang="0">
                  <a:pos x="0" y="16"/>
                </a:cxn>
                <a:cxn ang="0">
                  <a:pos x="0" y="0"/>
                </a:cxn>
                <a:cxn ang="0">
                  <a:pos x="8" y="0"/>
                </a:cxn>
                <a:cxn ang="0">
                  <a:pos x="8" y="0"/>
                </a:cxn>
                <a:cxn ang="0">
                  <a:pos x="8" y="0"/>
                </a:cxn>
                <a:cxn ang="0">
                  <a:pos x="8" y="16"/>
                </a:cxn>
                <a:cxn ang="0">
                  <a:pos x="0" y="16"/>
                </a:cxn>
              </a:cxnLst>
              <a:rect l="0" t="0" r="r" b="b"/>
              <a:pathLst>
                <a:path w="8" h="16">
                  <a:moveTo>
                    <a:pt x="0" y="16"/>
                  </a:moveTo>
                  <a:lnTo>
                    <a:pt x="0" y="0"/>
                  </a:lnTo>
                  <a:lnTo>
                    <a:pt x="8" y="0"/>
                  </a:lnTo>
                  <a:lnTo>
                    <a:pt x="8" y="0"/>
                  </a:lnTo>
                  <a:lnTo>
                    <a:pt x="8" y="0"/>
                  </a:lnTo>
                  <a:lnTo>
                    <a:pt x="8" y="16"/>
                  </a:lnTo>
                  <a:lnTo>
                    <a:pt x="0" y="16"/>
                  </a:lnTo>
                  <a:close/>
                </a:path>
              </a:pathLst>
            </a:custGeom>
            <a:blipFill dpi="0" rotWithShape="0">
              <a:blip r:embed="rId6"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33833" name="Freeform 41"/>
            <p:cNvSpPr>
              <a:spLocks/>
            </p:cNvSpPr>
            <p:nvPr/>
          </p:nvSpPr>
          <p:spPr bwMode="auto">
            <a:xfrm>
              <a:off x="7859713" y="3722688"/>
              <a:ext cx="114300" cy="76200"/>
            </a:xfrm>
            <a:custGeom>
              <a:avLst/>
              <a:gdLst/>
              <a:ahLst/>
              <a:cxnLst>
                <a:cxn ang="0">
                  <a:pos x="16" y="32"/>
                </a:cxn>
                <a:cxn ang="0">
                  <a:pos x="0" y="16"/>
                </a:cxn>
                <a:cxn ang="0">
                  <a:pos x="72" y="0"/>
                </a:cxn>
                <a:cxn ang="0">
                  <a:pos x="16" y="48"/>
                </a:cxn>
                <a:cxn ang="0">
                  <a:pos x="16" y="32"/>
                </a:cxn>
              </a:cxnLst>
              <a:rect l="0" t="0" r="r" b="b"/>
              <a:pathLst>
                <a:path w="72" h="48">
                  <a:moveTo>
                    <a:pt x="16" y="32"/>
                  </a:moveTo>
                  <a:lnTo>
                    <a:pt x="0" y="16"/>
                  </a:lnTo>
                  <a:lnTo>
                    <a:pt x="72" y="0"/>
                  </a:lnTo>
                  <a:lnTo>
                    <a:pt x="16" y="48"/>
                  </a:lnTo>
                  <a:lnTo>
                    <a:pt x="16" y="32"/>
                  </a:lnTo>
                  <a:close/>
                </a:path>
              </a:pathLst>
            </a:custGeom>
            <a:blipFill dpi="0" rotWithShape="0">
              <a:blip r:embed="rId6"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33834" name="Freeform 42"/>
            <p:cNvSpPr>
              <a:spLocks/>
            </p:cNvSpPr>
            <p:nvPr/>
          </p:nvSpPr>
          <p:spPr bwMode="auto">
            <a:xfrm>
              <a:off x="6718300" y="3760788"/>
              <a:ext cx="1166813" cy="673100"/>
            </a:xfrm>
            <a:custGeom>
              <a:avLst/>
              <a:gdLst/>
              <a:ahLst/>
              <a:cxnLst>
                <a:cxn ang="0">
                  <a:pos x="0" y="408"/>
                </a:cxn>
                <a:cxn ang="0">
                  <a:pos x="8" y="424"/>
                </a:cxn>
                <a:cxn ang="0">
                  <a:pos x="735" y="16"/>
                </a:cxn>
                <a:cxn ang="0">
                  <a:pos x="727" y="0"/>
                </a:cxn>
                <a:cxn ang="0">
                  <a:pos x="0" y="408"/>
                </a:cxn>
              </a:cxnLst>
              <a:rect l="0" t="0" r="r" b="b"/>
              <a:pathLst>
                <a:path w="735" h="424">
                  <a:moveTo>
                    <a:pt x="0" y="408"/>
                  </a:moveTo>
                  <a:lnTo>
                    <a:pt x="8" y="424"/>
                  </a:lnTo>
                  <a:lnTo>
                    <a:pt x="735" y="16"/>
                  </a:lnTo>
                  <a:lnTo>
                    <a:pt x="727" y="0"/>
                  </a:lnTo>
                  <a:lnTo>
                    <a:pt x="0" y="408"/>
                  </a:lnTo>
                  <a:close/>
                </a:path>
              </a:pathLst>
            </a:custGeom>
            <a:blipFill dpi="0" rotWithShape="0">
              <a:blip r:embed="rId6"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33835" name="Freeform 43"/>
            <p:cNvSpPr>
              <a:spLocks/>
            </p:cNvSpPr>
            <p:nvPr/>
          </p:nvSpPr>
          <p:spPr bwMode="auto">
            <a:xfrm>
              <a:off x="6489700" y="5183188"/>
              <a:ext cx="38100" cy="25400"/>
            </a:xfrm>
            <a:custGeom>
              <a:avLst/>
              <a:gdLst/>
              <a:ahLst/>
              <a:cxnLst>
                <a:cxn ang="0">
                  <a:pos x="24" y="0"/>
                </a:cxn>
                <a:cxn ang="0">
                  <a:pos x="8" y="0"/>
                </a:cxn>
                <a:cxn ang="0">
                  <a:pos x="0" y="16"/>
                </a:cxn>
                <a:cxn ang="0">
                  <a:pos x="16" y="16"/>
                </a:cxn>
                <a:cxn ang="0">
                  <a:pos x="24" y="0"/>
                </a:cxn>
              </a:cxnLst>
              <a:rect l="0" t="0" r="r" b="b"/>
              <a:pathLst>
                <a:path w="24" h="16">
                  <a:moveTo>
                    <a:pt x="24" y="0"/>
                  </a:moveTo>
                  <a:lnTo>
                    <a:pt x="8" y="0"/>
                  </a:lnTo>
                  <a:lnTo>
                    <a:pt x="0" y="16"/>
                  </a:lnTo>
                  <a:lnTo>
                    <a:pt x="16" y="16"/>
                  </a:lnTo>
                  <a:lnTo>
                    <a:pt x="24" y="0"/>
                  </a:lnTo>
                  <a:close/>
                </a:path>
              </a:pathLst>
            </a:custGeom>
            <a:blipFill dpi="0" rotWithShape="0">
              <a:blip r:embed="rId6"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33836" name="Freeform 44"/>
            <p:cNvSpPr>
              <a:spLocks/>
            </p:cNvSpPr>
            <p:nvPr/>
          </p:nvSpPr>
          <p:spPr bwMode="auto">
            <a:xfrm>
              <a:off x="6502400" y="5170488"/>
              <a:ext cx="25400" cy="25400"/>
            </a:xfrm>
            <a:custGeom>
              <a:avLst/>
              <a:gdLst/>
              <a:ahLst/>
              <a:cxnLst>
                <a:cxn ang="0">
                  <a:pos x="0" y="16"/>
                </a:cxn>
                <a:cxn ang="0">
                  <a:pos x="8" y="16"/>
                </a:cxn>
                <a:cxn ang="0">
                  <a:pos x="16" y="16"/>
                </a:cxn>
                <a:cxn ang="0">
                  <a:pos x="16" y="8"/>
                </a:cxn>
                <a:cxn ang="0">
                  <a:pos x="8" y="0"/>
                </a:cxn>
                <a:cxn ang="0">
                  <a:pos x="0" y="0"/>
                </a:cxn>
                <a:cxn ang="0">
                  <a:pos x="0" y="8"/>
                </a:cxn>
                <a:cxn ang="0">
                  <a:pos x="0" y="16"/>
                </a:cxn>
                <a:cxn ang="0">
                  <a:pos x="0" y="16"/>
                </a:cxn>
              </a:cxnLst>
              <a:rect l="0" t="0" r="r" b="b"/>
              <a:pathLst>
                <a:path w="16" h="16">
                  <a:moveTo>
                    <a:pt x="0" y="16"/>
                  </a:moveTo>
                  <a:lnTo>
                    <a:pt x="8" y="16"/>
                  </a:lnTo>
                  <a:lnTo>
                    <a:pt x="16" y="16"/>
                  </a:lnTo>
                  <a:lnTo>
                    <a:pt x="16" y="8"/>
                  </a:lnTo>
                  <a:lnTo>
                    <a:pt x="8" y="0"/>
                  </a:lnTo>
                  <a:lnTo>
                    <a:pt x="0" y="0"/>
                  </a:lnTo>
                  <a:lnTo>
                    <a:pt x="0" y="8"/>
                  </a:lnTo>
                  <a:lnTo>
                    <a:pt x="0" y="16"/>
                  </a:lnTo>
                  <a:lnTo>
                    <a:pt x="0" y="16"/>
                  </a:lnTo>
                  <a:close/>
                </a:path>
              </a:pathLst>
            </a:custGeom>
            <a:blipFill dpi="0" rotWithShape="0">
              <a:blip r:embed="rId6"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33837" name="Freeform 45"/>
            <p:cNvSpPr>
              <a:spLocks/>
            </p:cNvSpPr>
            <p:nvPr/>
          </p:nvSpPr>
          <p:spPr bwMode="auto">
            <a:xfrm>
              <a:off x="6464300" y="5170488"/>
              <a:ext cx="76200" cy="139700"/>
            </a:xfrm>
            <a:custGeom>
              <a:avLst/>
              <a:gdLst/>
              <a:ahLst/>
              <a:cxnLst>
                <a:cxn ang="0">
                  <a:pos x="16" y="24"/>
                </a:cxn>
                <a:cxn ang="0">
                  <a:pos x="40" y="16"/>
                </a:cxn>
                <a:cxn ang="0">
                  <a:pos x="48" y="16"/>
                </a:cxn>
                <a:cxn ang="0">
                  <a:pos x="48" y="16"/>
                </a:cxn>
                <a:cxn ang="0">
                  <a:pos x="8" y="88"/>
                </a:cxn>
                <a:cxn ang="0">
                  <a:pos x="0" y="88"/>
                </a:cxn>
                <a:cxn ang="0">
                  <a:pos x="0" y="88"/>
                </a:cxn>
                <a:cxn ang="0">
                  <a:pos x="0" y="8"/>
                </a:cxn>
                <a:cxn ang="0">
                  <a:pos x="0" y="0"/>
                </a:cxn>
                <a:cxn ang="0">
                  <a:pos x="8" y="8"/>
                </a:cxn>
                <a:cxn ang="0">
                  <a:pos x="8" y="8"/>
                </a:cxn>
                <a:cxn ang="0">
                  <a:pos x="8" y="88"/>
                </a:cxn>
                <a:cxn ang="0">
                  <a:pos x="8" y="88"/>
                </a:cxn>
                <a:cxn ang="0">
                  <a:pos x="0" y="88"/>
                </a:cxn>
                <a:cxn ang="0">
                  <a:pos x="40" y="16"/>
                </a:cxn>
                <a:cxn ang="0">
                  <a:pos x="48" y="16"/>
                </a:cxn>
                <a:cxn ang="0">
                  <a:pos x="48" y="24"/>
                </a:cxn>
                <a:cxn ang="0">
                  <a:pos x="24" y="32"/>
                </a:cxn>
                <a:cxn ang="0">
                  <a:pos x="16" y="24"/>
                </a:cxn>
              </a:cxnLst>
              <a:rect l="0" t="0" r="r" b="b"/>
              <a:pathLst>
                <a:path w="48" h="88">
                  <a:moveTo>
                    <a:pt x="16" y="24"/>
                  </a:moveTo>
                  <a:lnTo>
                    <a:pt x="40" y="16"/>
                  </a:lnTo>
                  <a:lnTo>
                    <a:pt x="48" y="16"/>
                  </a:lnTo>
                  <a:lnTo>
                    <a:pt x="48" y="16"/>
                  </a:lnTo>
                  <a:lnTo>
                    <a:pt x="8" y="88"/>
                  </a:lnTo>
                  <a:lnTo>
                    <a:pt x="0" y="88"/>
                  </a:lnTo>
                  <a:lnTo>
                    <a:pt x="0" y="88"/>
                  </a:lnTo>
                  <a:lnTo>
                    <a:pt x="0" y="8"/>
                  </a:lnTo>
                  <a:lnTo>
                    <a:pt x="0" y="0"/>
                  </a:lnTo>
                  <a:lnTo>
                    <a:pt x="8" y="8"/>
                  </a:lnTo>
                  <a:lnTo>
                    <a:pt x="8" y="8"/>
                  </a:lnTo>
                  <a:lnTo>
                    <a:pt x="8" y="88"/>
                  </a:lnTo>
                  <a:lnTo>
                    <a:pt x="8" y="88"/>
                  </a:lnTo>
                  <a:lnTo>
                    <a:pt x="0" y="88"/>
                  </a:lnTo>
                  <a:lnTo>
                    <a:pt x="40" y="16"/>
                  </a:lnTo>
                  <a:lnTo>
                    <a:pt x="48" y="16"/>
                  </a:lnTo>
                  <a:lnTo>
                    <a:pt x="48" y="24"/>
                  </a:lnTo>
                  <a:lnTo>
                    <a:pt x="24" y="32"/>
                  </a:lnTo>
                  <a:lnTo>
                    <a:pt x="16" y="24"/>
                  </a:lnTo>
                  <a:close/>
                </a:path>
              </a:pathLst>
            </a:custGeom>
            <a:blipFill dpi="0" rotWithShape="0">
              <a:blip r:embed="rId6"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33838" name="Freeform 46"/>
            <p:cNvSpPr>
              <a:spLocks/>
            </p:cNvSpPr>
            <p:nvPr/>
          </p:nvSpPr>
          <p:spPr bwMode="auto">
            <a:xfrm>
              <a:off x="6464300" y="5183188"/>
              <a:ext cx="38100" cy="38100"/>
            </a:xfrm>
            <a:custGeom>
              <a:avLst/>
              <a:gdLst/>
              <a:ahLst/>
              <a:cxnLst>
                <a:cxn ang="0">
                  <a:pos x="8" y="0"/>
                </a:cxn>
                <a:cxn ang="0">
                  <a:pos x="24" y="16"/>
                </a:cxn>
                <a:cxn ang="0">
                  <a:pos x="24" y="24"/>
                </a:cxn>
                <a:cxn ang="0">
                  <a:pos x="24" y="24"/>
                </a:cxn>
                <a:cxn ang="0">
                  <a:pos x="16" y="24"/>
                </a:cxn>
                <a:cxn ang="0">
                  <a:pos x="0" y="8"/>
                </a:cxn>
                <a:cxn ang="0">
                  <a:pos x="8" y="0"/>
                </a:cxn>
              </a:cxnLst>
              <a:rect l="0" t="0" r="r" b="b"/>
              <a:pathLst>
                <a:path w="24" h="24">
                  <a:moveTo>
                    <a:pt x="8" y="0"/>
                  </a:moveTo>
                  <a:lnTo>
                    <a:pt x="24" y="16"/>
                  </a:lnTo>
                  <a:lnTo>
                    <a:pt x="24" y="24"/>
                  </a:lnTo>
                  <a:lnTo>
                    <a:pt x="24" y="24"/>
                  </a:lnTo>
                  <a:lnTo>
                    <a:pt x="16" y="24"/>
                  </a:lnTo>
                  <a:lnTo>
                    <a:pt x="0" y="8"/>
                  </a:lnTo>
                  <a:lnTo>
                    <a:pt x="8" y="0"/>
                  </a:lnTo>
                  <a:close/>
                </a:path>
              </a:pathLst>
            </a:custGeom>
            <a:blipFill dpi="0" rotWithShape="0">
              <a:blip r:embed="rId6"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33839" name="Freeform 47"/>
            <p:cNvSpPr>
              <a:spLocks/>
            </p:cNvSpPr>
            <p:nvPr/>
          </p:nvSpPr>
          <p:spPr bwMode="auto">
            <a:xfrm>
              <a:off x="6477000" y="5183188"/>
              <a:ext cx="63500" cy="127000"/>
            </a:xfrm>
            <a:custGeom>
              <a:avLst/>
              <a:gdLst/>
              <a:ahLst/>
              <a:cxnLst>
                <a:cxn ang="0">
                  <a:pos x="16" y="16"/>
                </a:cxn>
                <a:cxn ang="0">
                  <a:pos x="40" y="8"/>
                </a:cxn>
                <a:cxn ang="0">
                  <a:pos x="0" y="80"/>
                </a:cxn>
                <a:cxn ang="0">
                  <a:pos x="0" y="0"/>
                </a:cxn>
                <a:cxn ang="0">
                  <a:pos x="16" y="16"/>
                </a:cxn>
              </a:cxnLst>
              <a:rect l="0" t="0" r="r" b="b"/>
              <a:pathLst>
                <a:path w="40" h="80">
                  <a:moveTo>
                    <a:pt x="16" y="16"/>
                  </a:moveTo>
                  <a:lnTo>
                    <a:pt x="40" y="8"/>
                  </a:lnTo>
                  <a:lnTo>
                    <a:pt x="0" y="80"/>
                  </a:lnTo>
                  <a:lnTo>
                    <a:pt x="0" y="0"/>
                  </a:lnTo>
                  <a:lnTo>
                    <a:pt x="16" y="16"/>
                  </a:lnTo>
                  <a:close/>
                </a:path>
              </a:pathLst>
            </a:custGeom>
            <a:blipFill dpi="0" rotWithShape="0">
              <a:blip r:embed="rId6"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33840" name="Freeform 48"/>
            <p:cNvSpPr>
              <a:spLocks/>
            </p:cNvSpPr>
            <p:nvPr/>
          </p:nvSpPr>
          <p:spPr bwMode="auto">
            <a:xfrm>
              <a:off x="6502400" y="4421188"/>
              <a:ext cx="215900" cy="762000"/>
            </a:xfrm>
            <a:custGeom>
              <a:avLst/>
              <a:gdLst/>
              <a:ahLst/>
              <a:cxnLst>
                <a:cxn ang="0">
                  <a:pos x="136" y="0"/>
                </a:cxn>
                <a:cxn ang="0">
                  <a:pos x="120" y="0"/>
                </a:cxn>
                <a:cxn ang="0">
                  <a:pos x="0" y="480"/>
                </a:cxn>
                <a:cxn ang="0">
                  <a:pos x="16" y="480"/>
                </a:cxn>
                <a:cxn ang="0">
                  <a:pos x="136" y="0"/>
                </a:cxn>
              </a:cxnLst>
              <a:rect l="0" t="0" r="r" b="b"/>
              <a:pathLst>
                <a:path w="136" h="480">
                  <a:moveTo>
                    <a:pt x="136" y="0"/>
                  </a:moveTo>
                  <a:lnTo>
                    <a:pt x="120" y="0"/>
                  </a:lnTo>
                  <a:lnTo>
                    <a:pt x="0" y="480"/>
                  </a:lnTo>
                  <a:lnTo>
                    <a:pt x="16" y="480"/>
                  </a:lnTo>
                  <a:lnTo>
                    <a:pt x="136" y="0"/>
                  </a:lnTo>
                  <a:close/>
                </a:path>
              </a:pathLst>
            </a:custGeom>
            <a:blipFill dpi="0" rotWithShape="0">
              <a:blip r:embed="rId6"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33841" name="Rectangle 49"/>
            <p:cNvSpPr>
              <a:spLocks noChangeArrowheads="1"/>
            </p:cNvSpPr>
            <p:nvPr/>
          </p:nvSpPr>
          <p:spPr bwMode="auto">
            <a:xfrm>
              <a:off x="6045200" y="3302000"/>
              <a:ext cx="25400" cy="12700"/>
            </a:xfrm>
            <a:prstGeom prst="rect">
              <a:avLst/>
            </a:prstGeom>
            <a:blipFill dpi="0" rotWithShape="0">
              <a:blip r:embed="rId6"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33842" name="Freeform 50"/>
            <p:cNvSpPr>
              <a:spLocks/>
            </p:cNvSpPr>
            <p:nvPr/>
          </p:nvSpPr>
          <p:spPr bwMode="auto">
            <a:xfrm>
              <a:off x="6057900" y="3302000"/>
              <a:ext cx="12700" cy="25400"/>
            </a:xfrm>
            <a:custGeom>
              <a:avLst/>
              <a:gdLst/>
              <a:ahLst/>
              <a:cxnLst>
                <a:cxn ang="0">
                  <a:pos x="0" y="0"/>
                </a:cxn>
                <a:cxn ang="0">
                  <a:pos x="0" y="8"/>
                </a:cxn>
                <a:cxn ang="0">
                  <a:pos x="0" y="16"/>
                </a:cxn>
                <a:cxn ang="0">
                  <a:pos x="0" y="16"/>
                </a:cxn>
                <a:cxn ang="0">
                  <a:pos x="8" y="16"/>
                </a:cxn>
                <a:cxn ang="0">
                  <a:pos x="8" y="16"/>
                </a:cxn>
                <a:cxn ang="0">
                  <a:pos x="8" y="8"/>
                </a:cxn>
                <a:cxn ang="0">
                  <a:pos x="8" y="0"/>
                </a:cxn>
                <a:cxn ang="0">
                  <a:pos x="0" y="0"/>
                </a:cxn>
              </a:cxnLst>
              <a:rect l="0" t="0" r="r" b="b"/>
              <a:pathLst>
                <a:path w="8" h="16">
                  <a:moveTo>
                    <a:pt x="0" y="0"/>
                  </a:moveTo>
                  <a:lnTo>
                    <a:pt x="0" y="8"/>
                  </a:lnTo>
                  <a:lnTo>
                    <a:pt x="0" y="16"/>
                  </a:lnTo>
                  <a:lnTo>
                    <a:pt x="0" y="16"/>
                  </a:lnTo>
                  <a:lnTo>
                    <a:pt x="8" y="16"/>
                  </a:lnTo>
                  <a:lnTo>
                    <a:pt x="8" y="16"/>
                  </a:lnTo>
                  <a:lnTo>
                    <a:pt x="8" y="8"/>
                  </a:lnTo>
                  <a:lnTo>
                    <a:pt x="8" y="0"/>
                  </a:lnTo>
                  <a:lnTo>
                    <a:pt x="0" y="0"/>
                  </a:lnTo>
                  <a:close/>
                </a:path>
              </a:pathLst>
            </a:custGeom>
            <a:blipFill dpi="0" rotWithShape="0">
              <a:blip r:embed="rId6"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33843" name="Freeform 51"/>
            <p:cNvSpPr>
              <a:spLocks/>
            </p:cNvSpPr>
            <p:nvPr/>
          </p:nvSpPr>
          <p:spPr bwMode="auto">
            <a:xfrm>
              <a:off x="5994400" y="3175000"/>
              <a:ext cx="114300" cy="152400"/>
            </a:xfrm>
            <a:custGeom>
              <a:avLst/>
              <a:gdLst/>
              <a:ahLst/>
              <a:cxnLst>
                <a:cxn ang="0">
                  <a:pos x="40" y="80"/>
                </a:cxn>
                <a:cxn ang="0">
                  <a:pos x="24" y="96"/>
                </a:cxn>
                <a:cxn ang="0">
                  <a:pos x="24" y="96"/>
                </a:cxn>
                <a:cxn ang="0">
                  <a:pos x="24" y="96"/>
                </a:cxn>
                <a:cxn ang="0">
                  <a:pos x="8" y="24"/>
                </a:cxn>
                <a:cxn ang="0">
                  <a:pos x="0" y="0"/>
                </a:cxn>
                <a:cxn ang="0">
                  <a:pos x="16" y="24"/>
                </a:cxn>
                <a:cxn ang="0">
                  <a:pos x="72" y="72"/>
                </a:cxn>
                <a:cxn ang="0">
                  <a:pos x="72" y="72"/>
                </a:cxn>
                <a:cxn ang="0">
                  <a:pos x="64" y="72"/>
                </a:cxn>
                <a:cxn ang="0">
                  <a:pos x="64" y="72"/>
                </a:cxn>
                <a:cxn ang="0">
                  <a:pos x="8" y="24"/>
                </a:cxn>
                <a:cxn ang="0">
                  <a:pos x="16" y="24"/>
                </a:cxn>
                <a:cxn ang="0">
                  <a:pos x="16" y="24"/>
                </a:cxn>
                <a:cxn ang="0">
                  <a:pos x="32" y="88"/>
                </a:cxn>
                <a:cxn ang="0">
                  <a:pos x="24" y="96"/>
                </a:cxn>
                <a:cxn ang="0">
                  <a:pos x="24" y="88"/>
                </a:cxn>
                <a:cxn ang="0">
                  <a:pos x="32" y="72"/>
                </a:cxn>
                <a:cxn ang="0">
                  <a:pos x="40" y="80"/>
                </a:cxn>
              </a:cxnLst>
              <a:rect l="0" t="0" r="r" b="b"/>
              <a:pathLst>
                <a:path w="72" h="96">
                  <a:moveTo>
                    <a:pt x="40" y="80"/>
                  </a:moveTo>
                  <a:lnTo>
                    <a:pt x="24" y="96"/>
                  </a:lnTo>
                  <a:lnTo>
                    <a:pt x="24" y="96"/>
                  </a:lnTo>
                  <a:lnTo>
                    <a:pt x="24" y="96"/>
                  </a:lnTo>
                  <a:lnTo>
                    <a:pt x="8" y="24"/>
                  </a:lnTo>
                  <a:lnTo>
                    <a:pt x="0" y="0"/>
                  </a:lnTo>
                  <a:lnTo>
                    <a:pt x="16" y="24"/>
                  </a:lnTo>
                  <a:lnTo>
                    <a:pt x="72" y="72"/>
                  </a:lnTo>
                  <a:lnTo>
                    <a:pt x="72" y="72"/>
                  </a:lnTo>
                  <a:lnTo>
                    <a:pt x="64" y="72"/>
                  </a:lnTo>
                  <a:lnTo>
                    <a:pt x="64" y="72"/>
                  </a:lnTo>
                  <a:lnTo>
                    <a:pt x="8" y="24"/>
                  </a:lnTo>
                  <a:lnTo>
                    <a:pt x="16" y="24"/>
                  </a:lnTo>
                  <a:lnTo>
                    <a:pt x="16" y="24"/>
                  </a:lnTo>
                  <a:lnTo>
                    <a:pt x="32" y="88"/>
                  </a:lnTo>
                  <a:lnTo>
                    <a:pt x="24" y="96"/>
                  </a:lnTo>
                  <a:lnTo>
                    <a:pt x="24" y="88"/>
                  </a:lnTo>
                  <a:lnTo>
                    <a:pt x="32" y="72"/>
                  </a:lnTo>
                  <a:lnTo>
                    <a:pt x="40" y="80"/>
                  </a:lnTo>
                  <a:close/>
                </a:path>
              </a:pathLst>
            </a:custGeom>
            <a:blipFill dpi="0" rotWithShape="0">
              <a:blip r:embed="rId6"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33844" name="Freeform 52"/>
            <p:cNvSpPr>
              <a:spLocks/>
            </p:cNvSpPr>
            <p:nvPr/>
          </p:nvSpPr>
          <p:spPr bwMode="auto">
            <a:xfrm>
              <a:off x="6045200" y="3276600"/>
              <a:ext cx="50800" cy="25400"/>
            </a:xfrm>
            <a:custGeom>
              <a:avLst/>
              <a:gdLst/>
              <a:ahLst/>
              <a:cxnLst>
                <a:cxn ang="0">
                  <a:pos x="32" y="8"/>
                </a:cxn>
                <a:cxn ang="0">
                  <a:pos x="8" y="16"/>
                </a:cxn>
                <a:cxn ang="0">
                  <a:pos x="0" y="8"/>
                </a:cxn>
                <a:cxn ang="0">
                  <a:pos x="0" y="8"/>
                </a:cxn>
                <a:cxn ang="0">
                  <a:pos x="0" y="8"/>
                </a:cxn>
                <a:cxn ang="0">
                  <a:pos x="24" y="0"/>
                </a:cxn>
                <a:cxn ang="0">
                  <a:pos x="32" y="8"/>
                </a:cxn>
              </a:cxnLst>
              <a:rect l="0" t="0" r="r" b="b"/>
              <a:pathLst>
                <a:path w="32" h="16">
                  <a:moveTo>
                    <a:pt x="32" y="8"/>
                  </a:moveTo>
                  <a:lnTo>
                    <a:pt x="8" y="16"/>
                  </a:lnTo>
                  <a:lnTo>
                    <a:pt x="0" y="8"/>
                  </a:lnTo>
                  <a:lnTo>
                    <a:pt x="0" y="8"/>
                  </a:lnTo>
                  <a:lnTo>
                    <a:pt x="0" y="8"/>
                  </a:lnTo>
                  <a:lnTo>
                    <a:pt x="24" y="0"/>
                  </a:lnTo>
                  <a:lnTo>
                    <a:pt x="32" y="8"/>
                  </a:lnTo>
                  <a:close/>
                </a:path>
              </a:pathLst>
            </a:custGeom>
            <a:blipFill dpi="0" rotWithShape="0">
              <a:blip r:embed="rId6"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33845" name="Freeform 53"/>
            <p:cNvSpPr>
              <a:spLocks/>
            </p:cNvSpPr>
            <p:nvPr/>
          </p:nvSpPr>
          <p:spPr bwMode="auto">
            <a:xfrm>
              <a:off x="6007100" y="3213100"/>
              <a:ext cx="88900" cy="114300"/>
            </a:xfrm>
            <a:custGeom>
              <a:avLst/>
              <a:gdLst/>
              <a:ahLst/>
              <a:cxnLst>
                <a:cxn ang="0">
                  <a:pos x="32" y="56"/>
                </a:cxn>
                <a:cxn ang="0">
                  <a:pos x="16" y="72"/>
                </a:cxn>
                <a:cxn ang="0">
                  <a:pos x="0" y="0"/>
                </a:cxn>
                <a:cxn ang="0">
                  <a:pos x="56" y="48"/>
                </a:cxn>
                <a:cxn ang="0">
                  <a:pos x="32" y="56"/>
                </a:cxn>
              </a:cxnLst>
              <a:rect l="0" t="0" r="r" b="b"/>
              <a:pathLst>
                <a:path w="56" h="72">
                  <a:moveTo>
                    <a:pt x="32" y="56"/>
                  </a:moveTo>
                  <a:lnTo>
                    <a:pt x="16" y="72"/>
                  </a:lnTo>
                  <a:lnTo>
                    <a:pt x="0" y="0"/>
                  </a:lnTo>
                  <a:lnTo>
                    <a:pt x="56" y="48"/>
                  </a:lnTo>
                  <a:lnTo>
                    <a:pt x="32" y="56"/>
                  </a:lnTo>
                  <a:close/>
                </a:path>
              </a:pathLst>
            </a:custGeom>
            <a:blipFill dpi="0" rotWithShape="0">
              <a:blip r:embed="rId6"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33846" name="Freeform 54"/>
            <p:cNvSpPr>
              <a:spLocks/>
            </p:cNvSpPr>
            <p:nvPr/>
          </p:nvSpPr>
          <p:spPr bwMode="auto">
            <a:xfrm>
              <a:off x="6045200" y="3314700"/>
              <a:ext cx="660400" cy="1119188"/>
            </a:xfrm>
            <a:custGeom>
              <a:avLst/>
              <a:gdLst/>
              <a:ahLst/>
              <a:cxnLst>
                <a:cxn ang="0">
                  <a:pos x="400" y="705"/>
                </a:cxn>
                <a:cxn ang="0">
                  <a:pos x="416" y="697"/>
                </a:cxn>
                <a:cxn ang="0">
                  <a:pos x="16" y="0"/>
                </a:cxn>
                <a:cxn ang="0">
                  <a:pos x="0" y="8"/>
                </a:cxn>
                <a:cxn ang="0">
                  <a:pos x="400" y="705"/>
                </a:cxn>
              </a:cxnLst>
              <a:rect l="0" t="0" r="r" b="b"/>
              <a:pathLst>
                <a:path w="416" h="705">
                  <a:moveTo>
                    <a:pt x="400" y="705"/>
                  </a:moveTo>
                  <a:lnTo>
                    <a:pt x="416" y="697"/>
                  </a:lnTo>
                  <a:lnTo>
                    <a:pt x="16" y="0"/>
                  </a:lnTo>
                  <a:lnTo>
                    <a:pt x="0" y="8"/>
                  </a:lnTo>
                  <a:lnTo>
                    <a:pt x="400" y="705"/>
                  </a:lnTo>
                  <a:close/>
                </a:path>
              </a:pathLst>
            </a:custGeom>
            <a:blipFill dpi="0" rotWithShape="0">
              <a:blip r:embed="rId6"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33847" name="Freeform 55"/>
            <p:cNvSpPr>
              <a:spLocks/>
            </p:cNvSpPr>
            <p:nvPr/>
          </p:nvSpPr>
          <p:spPr bwMode="auto">
            <a:xfrm>
              <a:off x="6629400" y="4954588"/>
              <a:ext cx="38100" cy="38100"/>
            </a:xfrm>
            <a:custGeom>
              <a:avLst/>
              <a:gdLst/>
              <a:ahLst/>
              <a:cxnLst>
                <a:cxn ang="0">
                  <a:pos x="24" y="0"/>
                </a:cxn>
                <a:cxn ang="0">
                  <a:pos x="0" y="8"/>
                </a:cxn>
                <a:cxn ang="0">
                  <a:pos x="0" y="24"/>
                </a:cxn>
                <a:cxn ang="0">
                  <a:pos x="24" y="16"/>
                </a:cxn>
                <a:cxn ang="0">
                  <a:pos x="24" y="0"/>
                </a:cxn>
              </a:cxnLst>
              <a:rect l="0" t="0" r="r" b="b"/>
              <a:pathLst>
                <a:path w="24" h="24">
                  <a:moveTo>
                    <a:pt x="24" y="0"/>
                  </a:moveTo>
                  <a:lnTo>
                    <a:pt x="0" y="8"/>
                  </a:lnTo>
                  <a:lnTo>
                    <a:pt x="0" y="24"/>
                  </a:lnTo>
                  <a:lnTo>
                    <a:pt x="24" y="16"/>
                  </a:lnTo>
                  <a:lnTo>
                    <a:pt x="24" y="0"/>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33848" name="Freeform 56"/>
            <p:cNvSpPr>
              <a:spLocks/>
            </p:cNvSpPr>
            <p:nvPr/>
          </p:nvSpPr>
          <p:spPr bwMode="auto">
            <a:xfrm>
              <a:off x="6642100" y="4929188"/>
              <a:ext cx="38100" cy="38100"/>
            </a:xfrm>
            <a:custGeom>
              <a:avLst/>
              <a:gdLst/>
              <a:ahLst/>
              <a:cxnLst>
                <a:cxn ang="0">
                  <a:pos x="8" y="24"/>
                </a:cxn>
                <a:cxn ang="0">
                  <a:pos x="16" y="24"/>
                </a:cxn>
                <a:cxn ang="0">
                  <a:pos x="24" y="16"/>
                </a:cxn>
                <a:cxn ang="0">
                  <a:pos x="24" y="8"/>
                </a:cxn>
                <a:cxn ang="0">
                  <a:pos x="16" y="0"/>
                </a:cxn>
                <a:cxn ang="0">
                  <a:pos x="8" y="8"/>
                </a:cxn>
                <a:cxn ang="0">
                  <a:pos x="0" y="16"/>
                </a:cxn>
                <a:cxn ang="0">
                  <a:pos x="0" y="24"/>
                </a:cxn>
                <a:cxn ang="0">
                  <a:pos x="8" y="24"/>
                </a:cxn>
              </a:cxnLst>
              <a:rect l="0" t="0" r="r" b="b"/>
              <a:pathLst>
                <a:path w="24" h="24">
                  <a:moveTo>
                    <a:pt x="8" y="24"/>
                  </a:moveTo>
                  <a:lnTo>
                    <a:pt x="16" y="24"/>
                  </a:lnTo>
                  <a:lnTo>
                    <a:pt x="24" y="16"/>
                  </a:lnTo>
                  <a:lnTo>
                    <a:pt x="24" y="8"/>
                  </a:lnTo>
                  <a:lnTo>
                    <a:pt x="16" y="0"/>
                  </a:lnTo>
                  <a:lnTo>
                    <a:pt x="8" y="8"/>
                  </a:lnTo>
                  <a:lnTo>
                    <a:pt x="0" y="16"/>
                  </a:lnTo>
                  <a:lnTo>
                    <a:pt x="0" y="24"/>
                  </a:lnTo>
                  <a:lnTo>
                    <a:pt x="8" y="24"/>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33849" name="Freeform 57"/>
            <p:cNvSpPr>
              <a:spLocks/>
            </p:cNvSpPr>
            <p:nvPr/>
          </p:nvSpPr>
          <p:spPr bwMode="auto">
            <a:xfrm>
              <a:off x="6604000" y="4954588"/>
              <a:ext cx="88900" cy="177800"/>
            </a:xfrm>
            <a:custGeom>
              <a:avLst/>
              <a:gdLst/>
              <a:ahLst/>
              <a:cxnLst>
                <a:cxn ang="0">
                  <a:pos x="24" y="16"/>
                </a:cxn>
                <a:cxn ang="0">
                  <a:pos x="48" y="8"/>
                </a:cxn>
                <a:cxn ang="0">
                  <a:pos x="56" y="8"/>
                </a:cxn>
                <a:cxn ang="0">
                  <a:pos x="56" y="8"/>
                </a:cxn>
                <a:cxn ang="0">
                  <a:pos x="16" y="88"/>
                </a:cxn>
                <a:cxn ang="0">
                  <a:pos x="8" y="112"/>
                </a:cxn>
                <a:cxn ang="0">
                  <a:pos x="8" y="88"/>
                </a:cxn>
                <a:cxn ang="0">
                  <a:pos x="0" y="0"/>
                </a:cxn>
                <a:cxn ang="0">
                  <a:pos x="0" y="0"/>
                </a:cxn>
                <a:cxn ang="0">
                  <a:pos x="8" y="0"/>
                </a:cxn>
                <a:cxn ang="0">
                  <a:pos x="8" y="0"/>
                </a:cxn>
                <a:cxn ang="0">
                  <a:pos x="16" y="88"/>
                </a:cxn>
                <a:cxn ang="0">
                  <a:pos x="8" y="88"/>
                </a:cxn>
                <a:cxn ang="0">
                  <a:pos x="8" y="88"/>
                </a:cxn>
                <a:cxn ang="0">
                  <a:pos x="48" y="8"/>
                </a:cxn>
                <a:cxn ang="0">
                  <a:pos x="56" y="8"/>
                </a:cxn>
                <a:cxn ang="0">
                  <a:pos x="56" y="16"/>
                </a:cxn>
                <a:cxn ang="0">
                  <a:pos x="32" y="24"/>
                </a:cxn>
                <a:cxn ang="0">
                  <a:pos x="24" y="16"/>
                </a:cxn>
              </a:cxnLst>
              <a:rect l="0" t="0" r="r" b="b"/>
              <a:pathLst>
                <a:path w="56" h="112">
                  <a:moveTo>
                    <a:pt x="24" y="16"/>
                  </a:moveTo>
                  <a:lnTo>
                    <a:pt x="48" y="8"/>
                  </a:lnTo>
                  <a:lnTo>
                    <a:pt x="56" y="8"/>
                  </a:lnTo>
                  <a:lnTo>
                    <a:pt x="56" y="8"/>
                  </a:lnTo>
                  <a:lnTo>
                    <a:pt x="16" y="88"/>
                  </a:lnTo>
                  <a:lnTo>
                    <a:pt x="8" y="112"/>
                  </a:lnTo>
                  <a:lnTo>
                    <a:pt x="8" y="88"/>
                  </a:lnTo>
                  <a:lnTo>
                    <a:pt x="0" y="0"/>
                  </a:lnTo>
                  <a:lnTo>
                    <a:pt x="0" y="0"/>
                  </a:lnTo>
                  <a:lnTo>
                    <a:pt x="8" y="0"/>
                  </a:lnTo>
                  <a:lnTo>
                    <a:pt x="8" y="0"/>
                  </a:lnTo>
                  <a:lnTo>
                    <a:pt x="16" y="88"/>
                  </a:lnTo>
                  <a:lnTo>
                    <a:pt x="8" y="88"/>
                  </a:lnTo>
                  <a:lnTo>
                    <a:pt x="8" y="88"/>
                  </a:lnTo>
                  <a:lnTo>
                    <a:pt x="48" y="8"/>
                  </a:lnTo>
                  <a:lnTo>
                    <a:pt x="56" y="8"/>
                  </a:lnTo>
                  <a:lnTo>
                    <a:pt x="56" y="16"/>
                  </a:lnTo>
                  <a:lnTo>
                    <a:pt x="32" y="24"/>
                  </a:lnTo>
                  <a:lnTo>
                    <a:pt x="24" y="16"/>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33850" name="Freeform 58"/>
            <p:cNvSpPr>
              <a:spLocks/>
            </p:cNvSpPr>
            <p:nvPr/>
          </p:nvSpPr>
          <p:spPr bwMode="auto">
            <a:xfrm>
              <a:off x="6616700" y="4954588"/>
              <a:ext cx="38100" cy="38100"/>
            </a:xfrm>
            <a:custGeom>
              <a:avLst/>
              <a:gdLst/>
              <a:ahLst/>
              <a:cxnLst>
                <a:cxn ang="0">
                  <a:pos x="0" y="0"/>
                </a:cxn>
                <a:cxn ang="0">
                  <a:pos x="24" y="16"/>
                </a:cxn>
                <a:cxn ang="0">
                  <a:pos x="24" y="24"/>
                </a:cxn>
                <a:cxn ang="0">
                  <a:pos x="24" y="24"/>
                </a:cxn>
                <a:cxn ang="0">
                  <a:pos x="24" y="24"/>
                </a:cxn>
                <a:cxn ang="0">
                  <a:pos x="0" y="8"/>
                </a:cxn>
                <a:cxn ang="0">
                  <a:pos x="0" y="0"/>
                </a:cxn>
              </a:cxnLst>
              <a:rect l="0" t="0" r="r" b="b"/>
              <a:pathLst>
                <a:path w="24" h="24">
                  <a:moveTo>
                    <a:pt x="0" y="0"/>
                  </a:moveTo>
                  <a:lnTo>
                    <a:pt x="24" y="16"/>
                  </a:lnTo>
                  <a:lnTo>
                    <a:pt x="24" y="24"/>
                  </a:lnTo>
                  <a:lnTo>
                    <a:pt x="24" y="24"/>
                  </a:lnTo>
                  <a:lnTo>
                    <a:pt x="24" y="24"/>
                  </a:lnTo>
                  <a:lnTo>
                    <a:pt x="0" y="8"/>
                  </a:lnTo>
                  <a:lnTo>
                    <a:pt x="0" y="0"/>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33851" name="Freeform 59"/>
            <p:cNvSpPr>
              <a:spLocks/>
            </p:cNvSpPr>
            <p:nvPr/>
          </p:nvSpPr>
          <p:spPr bwMode="auto">
            <a:xfrm>
              <a:off x="6616700" y="4954588"/>
              <a:ext cx="76200" cy="139700"/>
            </a:xfrm>
            <a:custGeom>
              <a:avLst/>
              <a:gdLst/>
              <a:ahLst/>
              <a:cxnLst>
                <a:cxn ang="0">
                  <a:pos x="24" y="16"/>
                </a:cxn>
                <a:cxn ang="0">
                  <a:pos x="48" y="8"/>
                </a:cxn>
                <a:cxn ang="0">
                  <a:pos x="8" y="88"/>
                </a:cxn>
                <a:cxn ang="0">
                  <a:pos x="0" y="0"/>
                </a:cxn>
                <a:cxn ang="0">
                  <a:pos x="24" y="16"/>
                </a:cxn>
              </a:cxnLst>
              <a:rect l="0" t="0" r="r" b="b"/>
              <a:pathLst>
                <a:path w="48" h="88">
                  <a:moveTo>
                    <a:pt x="24" y="16"/>
                  </a:moveTo>
                  <a:lnTo>
                    <a:pt x="48" y="8"/>
                  </a:lnTo>
                  <a:lnTo>
                    <a:pt x="8" y="88"/>
                  </a:lnTo>
                  <a:lnTo>
                    <a:pt x="0" y="0"/>
                  </a:lnTo>
                  <a:lnTo>
                    <a:pt x="24" y="16"/>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33852" name="Freeform 60"/>
            <p:cNvSpPr>
              <a:spLocks/>
            </p:cNvSpPr>
            <p:nvPr/>
          </p:nvSpPr>
          <p:spPr bwMode="auto">
            <a:xfrm>
              <a:off x="6642100" y="4217988"/>
              <a:ext cx="215900" cy="749300"/>
            </a:xfrm>
            <a:custGeom>
              <a:avLst/>
              <a:gdLst/>
              <a:ahLst/>
              <a:cxnLst>
                <a:cxn ang="0">
                  <a:pos x="136" y="8"/>
                </a:cxn>
                <a:cxn ang="0">
                  <a:pos x="112" y="0"/>
                </a:cxn>
                <a:cxn ang="0">
                  <a:pos x="0" y="464"/>
                </a:cxn>
                <a:cxn ang="0">
                  <a:pos x="24" y="472"/>
                </a:cxn>
                <a:cxn ang="0">
                  <a:pos x="136" y="8"/>
                </a:cxn>
              </a:cxnLst>
              <a:rect l="0" t="0" r="r" b="b"/>
              <a:pathLst>
                <a:path w="136" h="472">
                  <a:moveTo>
                    <a:pt x="136" y="8"/>
                  </a:moveTo>
                  <a:lnTo>
                    <a:pt x="112" y="0"/>
                  </a:lnTo>
                  <a:lnTo>
                    <a:pt x="0" y="464"/>
                  </a:lnTo>
                  <a:lnTo>
                    <a:pt x="24" y="472"/>
                  </a:lnTo>
                  <a:lnTo>
                    <a:pt x="136" y="8"/>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33853" name="Rectangle 61"/>
            <p:cNvSpPr>
              <a:spLocks noChangeArrowheads="1"/>
            </p:cNvSpPr>
            <p:nvPr/>
          </p:nvSpPr>
          <p:spPr bwMode="auto">
            <a:xfrm>
              <a:off x="8418513" y="4421188"/>
              <a:ext cx="12700" cy="12700"/>
            </a:xfrm>
            <a:prstGeom prst="rect">
              <a:avLst/>
            </a:prstGeom>
            <a:blipFill dpi="0" rotWithShape="0">
              <a:blip r:embed="rId4"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33854" name="Freeform 62"/>
            <p:cNvSpPr>
              <a:spLocks/>
            </p:cNvSpPr>
            <p:nvPr/>
          </p:nvSpPr>
          <p:spPr bwMode="auto">
            <a:xfrm>
              <a:off x="8405813" y="4408488"/>
              <a:ext cx="88900" cy="50800"/>
            </a:xfrm>
            <a:custGeom>
              <a:avLst/>
              <a:gdLst/>
              <a:ahLst/>
              <a:cxnLst>
                <a:cxn ang="0">
                  <a:pos x="16" y="16"/>
                </a:cxn>
                <a:cxn ang="0">
                  <a:pos x="8" y="8"/>
                </a:cxn>
                <a:cxn ang="0">
                  <a:pos x="8" y="0"/>
                </a:cxn>
                <a:cxn ang="0">
                  <a:pos x="8" y="0"/>
                </a:cxn>
                <a:cxn ang="0">
                  <a:pos x="56" y="8"/>
                </a:cxn>
                <a:cxn ang="0">
                  <a:pos x="56" y="16"/>
                </a:cxn>
                <a:cxn ang="0">
                  <a:pos x="56" y="16"/>
                </a:cxn>
                <a:cxn ang="0">
                  <a:pos x="8" y="32"/>
                </a:cxn>
                <a:cxn ang="0">
                  <a:pos x="0" y="32"/>
                </a:cxn>
                <a:cxn ang="0">
                  <a:pos x="8" y="24"/>
                </a:cxn>
                <a:cxn ang="0">
                  <a:pos x="8" y="24"/>
                </a:cxn>
                <a:cxn ang="0">
                  <a:pos x="56" y="8"/>
                </a:cxn>
                <a:cxn ang="0">
                  <a:pos x="56" y="8"/>
                </a:cxn>
                <a:cxn ang="0">
                  <a:pos x="56" y="16"/>
                </a:cxn>
                <a:cxn ang="0">
                  <a:pos x="8" y="8"/>
                </a:cxn>
                <a:cxn ang="0">
                  <a:pos x="8" y="0"/>
                </a:cxn>
                <a:cxn ang="0">
                  <a:pos x="16" y="0"/>
                </a:cxn>
                <a:cxn ang="0">
                  <a:pos x="24" y="8"/>
                </a:cxn>
                <a:cxn ang="0">
                  <a:pos x="16" y="16"/>
                </a:cxn>
              </a:cxnLst>
              <a:rect l="0" t="0" r="r" b="b"/>
              <a:pathLst>
                <a:path w="56" h="32">
                  <a:moveTo>
                    <a:pt x="16" y="16"/>
                  </a:moveTo>
                  <a:lnTo>
                    <a:pt x="8" y="8"/>
                  </a:lnTo>
                  <a:lnTo>
                    <a:pt x="8" y="0"/>
                  </a:lnTo>
                  <a:lnTo>
                    <a:pt x="8" y="0"/>
                  </a:lnTo>
                  <a:lnTo>
                    <a:pt x="56" y="8"/>
                  </a:lnTo>
                  <a:lnTo>
                    <a:pt x="56" y="16"/>
                  </a:lnTo>
                  <a:lnTo>
                    <a:pt x="56" y="16"/>
                  </a:lnTo>
                  <a:lnTo>
                    <a:pt x="8" y="32"/>
                  </a:lnTo>
                  <a:lnTo>
                    <a:pt x="0" y="32"/>
                  </a:lnTo>
                  <a:lnTo>
                    <a:pt x="8" y="24"/>
                  </a:lnTo>
                  <a:lnTo>
                    <a:pt x="8" y="24"/>
                  </a:lnTo>
                  <a:lnTo>
                    <a:pt x="56" y="8"/>
                  </a:lnTo>
                  <a:lnTo>
                    <a:pt x="56" y="8"/>
                  </a:lnTo>
                  <a:lnTo>
                    <a:pt x="56" y="16"/>
                  </a:lnTo>
                  <a:lnTo>
                    <a:pt x="8" y="8"/>
                  </a:lnTo>
                  <a:lnTo>
                    <a:pt x="8" y="0"/>
                  </a:lnTo>
                  <a:lnTo>
                    <a:pt x="16" y="0"/>
                  </a:lnTo>
                  <a:lnTo>
                    <a:pt x="24" y="8"/>
                  </a:lnTo>
                  <a:lnTo>
                    <a:pt x="16" y="16"/>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33855" name="Freeform 63"/>
            <p:cNvSpPr>
              <a:spLocks/>
            </p:cNvSpPr>
            <p:nvPr/>
          </p:nvSpPr>
          <p:spPr bwMode="auto">
            <a:xfrm>
              <a:off x="8418513" y="4421188"/>
              <a:ext cx="25400" cy="25400"/>
            </a:xfrm>
            <a:custGeom>
              <a:avLst/>
              <a:gdLst/>
              <a:ahLst/>
              <a:cxnLst>
                <a:cxn ang="0">
                  <a:pos x="0" y="16"/>
                </a:cxn>
                <a:cxn ang="0">
                  <a:pos x="8" y="0"/>
                </a:cxn>
                <a:cxn ang="0">
                  <a:pos x="16" y="0"/>
                </a:cxn>
                <a:cxn ang="0">
                  <a:pos x="16" y="0"/>
                </a:cxn>
                <a:cxn ang="0">
                  <a:pos x="16" y="0"/>
                </a:cxn>
                <a:cxn ang="0">
                  <a:pos x="8" y="16"/>
                </a:cxn>
                <a:cxn ang="0">
                  <a:pos x="0" y="16"/>
                </a:cxn>
              </a:cxnLst>
              <a:rect l="0" t="0" r="r" b="b"/>
              <a:pathLst>
                <a:path w="16" h="16">
                  <a:moveTo>
                    <a:pt x="0" y="16"/>
                  </a:moveTo>
                  <a:lnTo>
                    <a:pt x="8" y="0"/>
                  </a:lnTo>
                  <a:lnTo>
                    <a:pt x="16" y="0"/>
                  </a:lnTo>
                  <a:lnTo>
                    <a:pt x="16" y="0"/>
                  </a:lnTo>
                  <a:lnTo>
                    <a:pt x="16" y="0"/>
                  </a:lnTo>
                  <a:lnTo>
                    <a:pt x="8" y="16"/>
                  </a:lnTo>
                  <a:lnTo>
                    <a:pt x="0" y="16"/>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33856" name="Freeform 64"/>
            <p:cNvSpPr>
              <a:spLocks/>
            </p:cNvSpPr>
            <p:nvPr/>
          </p:nvSpPr>
          <p:spPr bwMode="auto">
            <a:xfrm>
              <a:off x="8418513" y="4408488"/>
              <a:ext cx="76200" cy="38100"/>
            </a:xfrm>
            <a:custGeom>
              <a:avLst/>
              <a:gdLst/>
              <a:ahLst/>
              <a:cxnLst>
                <a:cxn ang="0">
                  <a:pos x="8" y="8"/>
                </a:cxn>
                <a:cxn ang="0">
                  <a:pos x="0" y="0"/>
                </a:cxn>
                <a:cxn ang="0">
                  <a:pos x="48" y="8"/>
                </a:cxn>
                <a:cxn ang="0">
                  <a:pos x="0" y="24"/>
                </a:cxn>
                <a:cxn ang="0">
                  <a:pos x="8" y="8"/>
                </a:cxn>
              </a:cxnLst>
              <a:rect l="0" t="0" r="r" b="b"/>
              <a:pathLst>
                <a:path w="48" h="24">
                  <a:moveTo>
                    <a:pt x="8" y="8"/>
                  </a:moveTo>
                  <a:lnTo>
                    <a:pt x="0" y="0"/>
                  </a:lnTo>
                  <a:lnTo>
                    <a:pt x="48" y="8"/>
                  </a:lnTo>
                  <a:lnTo>
                    <a:pt x="0" y="24"/>
                  </a:lnTo>
                  <a:lnTo>
                    <a:pt x="8" y="8"/>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33857" name="Rectangle 65"/>
            <p:cNvSpPr>
              <a:spLocks noChangeArrowheads="1"/>
            </p:cNvSpPr>
            <p:nvPr/>
          </p:nvSpPr>
          <p:spPr bwMode="auto">
            <a:xfrm>
              <a:off x="6692900" y="4421188"/>
              <a:ext cx="1725613" cy="12700"/>
            </a:xfrm>
            <a:prstGeom prst="rect">
              <a:avLst/>
            </a:prstGeom>
            <a:blipFill dpi="0" rotWithShape="0">
              <a:blip r:embed="rId4"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33858" name="Rectangle 66"/>
            <p:cNvSpPr>
              <a:spLocks noChangeArrowheads="1"/>
            </p:cNvSpPr>
            <p:nvPr/>
          </p:nvSpPr>
          <p:spPr bwMode="auto">
            <a:xfrm>
              <a:off x="6692900" y="2514600"/>
              <a:ext cx="12700" cy="12700"/>
            </a:xfrm>
            <a:prstGeom prst="rect">
              <a:avLst/>
            </a:prstGeom>
            <a:blipFill dpi="0" rotWithShape="0">
              <a:blip r:embed="rId4"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33859" name="Freeform 67"/>
            <p:cNvSpPr>
              <a:spLocks/>
            </p:cNvSpPr>
            <p:nvPr/>
          </p:nvSpPr>
          <p:spPr bwMode="auto">
            <a:xfrm>
              <a:off x="6680200" y="2413000"/>
              <a:ext cx="50800" cy="101600"/>
            </a:xfrm>
            <a:custGeom>
              <a:avLst/>
              <a:gdLst/>
              <a:ahLst/>
              <a:cxnLst>
                <a:cxn ang="0">
                  <a:pos x="8" y="64"/>
                </a:cxn>
                <a:cxn ang="0">
                  <a:pos x="0" y="64"/>
                </a:cxn>
                <a:cxn ang="0">
                  <a:pos x="0" y="64"/>
                </a:cxn>
                <a:cxn ang="0">
                  <a:pos x="0" y="64"/>
                </a:cxn>
                <a:cxn ang="0">
                  <a:pos x="8" y="24"/>
                </a:cxn>
                <a:cxn ang="0">
                  <a:pos x="8" y="0"/>
                </a:cxn>
                <a:cxn ang="0">
                  <a:pos x="16" y="24"/>
                </a:cxn>
                <a:cxn ang="0">
                  <a:pos x="32" y="64"/>
                </a:cxn>
                <a:cxn ang="0">
                  <a:pos x="32" y="64"/>
                </a:cxn>
                <a:cxn ang="0">
                  <a:pos x="24" y="64"/>
                </a:cxn>
                <a:cxn ang="0">
                  <a:pos x="24" y="64"/>
                </a:cxn>
                <a:cxn ang="0">
                  <a:pos x="8" y="24"/>
                </a:cxn>
                <a:cxn ang="0">
                  <a:pos x="16" y="24"/>
                </a:cxn>
                <a:cxn ang="0">
                  <a:pos x="16" y="24"/>
                </a:cxn>
                <a:cxn ang="0">
                  <a:pos x="8" y="64"/>
                </a:cxn>
                <a:cxn ang="0">
                  <a:pos x="0" y="64"/>
                </a:cxn>
                <a:cxn ang="0">
                  <a:pos x="0" y="56"/>
                </a:cxn>
                <a:cxn ang="0">
                  <a:pos x="8" y="56"/>
                </a:cxn>
                <a:cxn ang="0">
                  <a:pos x="8" y="64"/>
                </a:cxn>
              </a:cxnLst>
              <a:rect l="0" t="0" r="r" b="b"/>
              <a:pathLst>
                <a:path w="32" h="64">
                  <a:moveTo>
                    <a:pt x="8" y="64"/>
                  </a:moveTo>
                  <a:lnTo>
                    <a:pt x="0" y="64"/>
                  </a:lnTo>
                  <a:lnTo>
                    <a:pt x="0" y="64"/>
                  </a:lnTo>
                  <a:lnTo>
                    <a:pt x="0" y="64"/>
                  </a:lnTo>
                  <a:lnTo>
                    <a:pt x="8" y="24"/>
                  </a:lnTo>
                  <a:lnTo>
                    <a:pt x="8" y="0"/>
                  </a:lnTo>
                  <a:lnTo>
                    <a:pt x="16" y="24"/>
                  </a:lnTo>
                  <a:lnTo>
                    <a:pt x="32" y="64"/>
                  </a:lnTo>
                  <a:lnTo>
                    <a:pt x="32" y="64"/>
                  </a:lnTo>
                  <a:lnTo>
                    <a:pt x="24" y="64"/>
                  </a:lnTo>
                  <a:lnTo>
                    <a:pt x="24" y="64"/>
                  </a:lnTo>
                  <a:lnTo>
                    <a:pt x="8" y="24"/>
                  </a:lnTo>
                  <a:lnTo>
                    <a:pt x="16" y="24"/>
                  </a:lnTo>
                  <a:lnTo>
                    <a:pt x="16" y="24"/>
                  </a:lnTo>
                  <a:lnTo>
                    <a:pt x="8" y="64"/>
                  </a:lnTo>
                  <a:lnTo>
                    <a:pt x="0" y="64"/>
                  </a:lnTo>
                  <a:lnTo>
                    <a:pt x="0" y="56"/>
                  </a:lnTo>
                  <a:lnTo>
                    <a:pt x="8" y="56"/>
                  </a:lnTo>
                  <a:lnTo>
                    <a:pt x="8" y="64"/>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33860" name="Freeform 68"/>
            <p:cNvSpPr>
              <a:spLocks/>
            </p:cNvSpPr>
            <p:nvPr/>
          </p:nvSpPr>
          <p:spPr bwMode="auto">
            <a:xfrm>
              <a:off x="6692900" y="2501900"/>
              <a:ext cx="25400" cy="12700"/>
            </a:xfrm>
            <a:custGeom>
              <a:avLst/>
              <a:gdLst/>
              <a:ahLst/>
              <a:cxnLst>
                <a:cxn ang="0">
                  <a:pos x="16" y="8"/>
                </a:cxn>
                <a:cxn ang="0">
                  <a:pos x="0" y="8"/>
                </a:cxn>
                <a:cxn ang="0">
                  <a:pos x="0" y="0"/>
                </a:cxn>
                <a:cxn ang="0">
                  <a:pos x="0" y="0"/>
                </a:cxn>
                <a:cxn ang="0">
                  <a:pos x="0" y="0"/>
                </a:cxn>
                <a:cxn ang="0">
                  <a:pos x="16" y="0"/>
                </a:cxn>
                <a:cxn ang="0">
                  <a:pos x="16" y="8"/>
                </a:cxn>
              </a:cxnLst>
              <a:rect l="0" t="0" r="r" b="b"/>
              <a:pathLst>
                <a:path w="16" h="8">
                  <a:moveTo>
                    <a:pt x="16" y="8"/>
                  </a:moveTo>
                  <a:lnTo>
                    <a:pt x="0" y="8"/>
                  </a:lnTo>
                  <a:lnTo>
                    <a:pt x="0" y="0"/>
                  </a:lnTo>
                  <a:lnTo>
                    <a:pt x="0" y="0"/>
                  </a:lnTo>
                  <a:lnTo>
                    <a:pt x="0" y="0"/>
                  </a:lnTo>
                  <a:lnTo>
                    <a:pt x="16" y="0"/>
                  </a:lnTo>
                  <a:lnTo>
                    <a:pt x="16" y="8"/>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33861" name="Freeform 69"/>
            <p:cNvSpPr>
              <a:spLocks/>
            </p:cNvSpPr>
            <p:nvPr/>
          </p:nvSpPr>
          <p:spPr bwMode="auto">
            <a:xfrm>
              <a:off x="6680200" y="2451100"/>
              <a:ext cx="38100" cy="63500"/>
            </a:xfrm>
            <a:custGeom>
              <a:avLst/>
              <a:gdLst/>
              <a:ahLst/>
              <a:cxnLst>
                <a:cxn ang="0">
                  <a:pos x="8" y="40"/>
                </a:cxn>
                <a:cxn ang="0">
                  <a:pos x="0" y="40"/>
                </a:cxn>
                <a:cxn ang="0">
                  <a:pos x="8" y="0"/>
                </a:cxn>
                <a:cxn ang="0">
                  <a:pos x="24" y="40"/>
                </a:cxn>
                <a:cxn ang="0">
                  <a:pos x="8" y="40"/>
                </a:cxn>
              </a:cxnLst>
              <a:rect l="0" t="0" r="r" b="b"/>
              <a:pathLst>
                <a:path w="24" h="40">
                  <a:moveTo>
                    <a:pt x="8" y="40"/>
                  </a:moveTo>
                  <a:lnTo>
                    <a:pt x="0" y="40"/>
                  </a:lnTo>
                  <a:lnTo>
                    <a:pt x="8" y="0"/>
                  </a:lnTo>
                  <a:lnTo>
                    <a:pt x="24" y="40"/>
                  </a:lnTo>
                  <a:lnTo>
                    <a:pt x="8" y="40"/>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33862" name="Rectangle 70"/>
            <p:cNvSpPr>
              <a:spLocks noChangeArrowheads="1"/>
            </p:cNvSpPr>
            <p:nvPr/>
          </p:nvSpPr>
          <p:spPr bwMode="auto">
            <a:xfrm>
              <a:off x="6692900" y="2527300"/>
              <a:ext cx="12700" cy="1893888"/>
            </a:xfrm>
            <a:prstGeom prst="rect">
              <a:avLst/>
            </a:prstGeom>
            <a:blipFill dpi="0" rotWithShape="0">
              <a:blip r:embed="rId4"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33863" name="Freeform 71"/>
            <p:cNvSpPr>
              <a:spLocks/>
            </p:cNvSpPr>
            <p:nvPr/>
          </p:nvSpPr>
          <p:spPr bwMode="auto">
            <a:xfrm>
              <a:off x="5892800" y="5170488"/>
              <a:ext cx="25400" cy="25400"/>
            </a:xfrm>
            <a:custGeom>
              <a:avLst/>
              <a:gdLst/>
              <a:ahLst/>
              <a:cxnLst>
                <a:cxn ang="0">
                  <a:pos x="16" y="8"/>
                </a:cxn>
                <a:cxn ang="0">
                  <a:pos x="8" y="0"/>
                </a:cxn>
                <a:cxn ang="0">
                  <a:pos x="0" y="8"/>
                </a:cxn>
                <a:cxn ang="0">
                  <a:pos x="8" y="16"/>
                </a:cxn>
                <a:cxn ang="0">
                  <a:pos x="16" y="8"/>
                </a:cxn>
              </a:cxnLst>
              <a:rect l="0" t="0" r="r" b="b"/>
              <a:pathLst>
                <a:path w="16" h="16">
                  <a:moveTo>
                    <a:pt x="16" y="8"/>
                  </a:moveTo>
                  <a:lnTo>
                    <a:pt x="8" y="0"/>
                  </a:lnTo>
                  <a:lnTo>
                    <a:pt x="0" y="8"/>
                  </a:lnTo>
                  <a:lnTo>
                    <a:pt x="8" y="16"/>
                  </a:lnTo>
                  <a:lnTo>
                    <a:pt x="16" y="8"/>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33864" name="Freeform 72"/>
            <p:cNvSpPr>
              <a:spLocks/>
            </p:cNvSpPr>
            <p:nvPr/>
          </p:nvSpPr>
          <p:spPr bwMode="auto">
            <a:xfrm>
              <a:off x="5854700" y="5170488"/>
              <a:ext cx="76200" cy="63500"/>
            </a:xfrm>
            <a:custGeom>
              <a:avLst/>
              <a:gdLst/>
              <a:ahLst/>
              <a:cxnLst>
                <a:cxn ang="0">
                  <a:pos x="32" y="16"/>
                </a:cxn>
                <a:cxn ang="0">
                  <a:pos x="48" y="24"/>
                </a:cxn>
                <a:cxn ang="0">
                  <a:pos x="48" y="24"/>
                </a:cxn>
                <a:cxn ang="0">
                  <a:pos x="48" y="24"/>
                </a:cxn>
                <a:cxn ang="0">
                  <a:pos x="8" y="40"/>
                </a:cxn>
                <a:cxn ang="0">
                  <a:pos x="0" y="32"/>
                </a:cxn>
                <a:cxn ang="0">
                  <a:pos x="0" y="32"/>
                </a:cxn>
                <a:cxn ang="0">
                  <a:pos x="24" y="0"/>
                </a:cxn>
                <a:cxn ang="0">
                  <a:pos x="32" y="0"/>
                </a:cxn>
                <a:cxn ang="0">
                  <a:pos x="32" y="8"/>
                </a:cxn>
                <a:cxn ang="0">
                  <a:pos x="32" y="8"/>
                </a:cxn>
                <a:cxn ang="0">
                  <a:pos x="8" y="40"/>
                </a:cxn>
                <a:cxn ang="0">
                  <a:pos x="0" y="32"/>
                </a:cxn>
                <a:cxn ang="0">
                  <a:pos x="0" y="32"/>
                </a:cxn>
                <a:cxn ang="0">
                  <a:pos x="40" y="16"/>
                </a:cxn>
                <a:cxn ang="0">
                  <a:pos x="48" y="24"/>
                </a:cxn>
                <a:cxn ang="0">
                  <a:pos x="40" y="32"/>
                </a:cxn>
                <a:cxn ang="0">
                  <a:pos x="24" y="24"/>
                </a:cxn>
                <a:cxn ang="0">
                  <a:pos x="32" y="16"/>
                </a:cxn>
              </a:cxnLst>
              <a:rect l="0" t="0" r="r" b="b"/>
              <a:pathLst>
                <a:path w="48" h="40">
                  <a:moveTo>
                    <a:pt x="32" y="16"/>
                  </a:moveTo>
                  <a:lnTo>
                    <a:pt x="48" y="24"/>
                  </a:lnTo>
                  <a:lnTo>
                    <a:pt x="48" y="24"/>
                  </a:lnTo>
                  <a:lnTo>
                    <a:pt x="48" y="24"/>
                  </a:lnTo>
                  <a:lnTo>
                    <a:pt x="8" y="40"/>
                  </a:lnTo>
                  <a:lnTo>
                    <a:pt x="0" y="32"/>
                  </a:lnTo>
                  <a:lnTo>
                    <a:pt x="0" y="32"/>
                  </a:lnTo>
                  <a:lnTo>
                    <a:pt x="24" y="0"/>
                  </a:lnTo>
                  <a:lnTo>
                    <a:pt x="32" y="0"/>
                  </a:lnTo>
                  <a:lnTo>
                    <a:pt x="32" y="8"/>
                  </a:lnTo>
                  <a:lnTo>
                    <a:pt x="32" y="8"/>
                  </a:lnTo>
                  <a:lnTo>
                    <a:pt x="8" y="40"/>
                  </a:lnTo>
                  <a:lnTo>
                    <a:pt x="0" y="32"/>
                  </a:lnTo>
                  <a:lnTo>
                    <a:pt x="0" y="32"/>
                  </a:lnTo>
                  <a:lnTo>
                    <a:pt x="40" y="16"/>
                  </a:lnTo>
                  <a:lnTo>
                    <a:pt x="48" y="24"/>
                  </a:lnTo>
                  <a:lnTo>
                    <a:pt x="40" y="32"/>
                  </a:lnTo>
                  <a:lnTo>
                    <a:pt x="24" y="24"/>
                  </a:lnTo>
                  <a:lnTo>
                    <a:pt x="32" y="16"/>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33865" name="Freeform 73"/>
            <p:cNvSpPr>
              <a:spLocks/>
            </p:cNvSpPr>
            <p:nvPr/>
          </p:nvSpPr>
          <p:spPr bwMode="auto">
            <a:xfrm>
              <a:off x="5892800" y="5183188"/>
              <a:ext cx="12700" cy="25400"/>
            </a:xfrm>
            <a:custGeom>
              <a:avLst/>
              <a:gdLst/>
              <a:ahLst/>
              <a:cxnLst>
                <a:cxn ang="0">
                  <a:pos x="8" y="0"/>
                </a:cxn>
                <a:cxn ang="0">
                  <a:pos x="8" y="8"/>
                </a:cxn>
                <a:cxn ang="0">
                  <a:pos x="0" y="16"/>
                </a:cxn>
                <a:cxn ang="0">
                  <a:pos x="0" y="8"/>
                </a:cxn>
                <a:cxn ang="0">
                  <a:pos x="0" y="8"/>
                </a:cxn>
                <a:cxn ang="0">
                  <a:pos x="0" y="0"/>
                </a:cxn>
                <a:cxn ang="0">
                  <a:pos x="8" y="0"/>
                </a:cxn>
              </a:cxnLst>
              <a:rect l="0" t="0" r="r" b="b"/>
              <a:pathLst>
                <a:path w="8" h="16">
                  <a:moveTo>
                    <a:pt x="8" y="0"/>
                  </a:moveTo>
                  <a:lnTo>
                    <a:pt x="8" y="8"/>
                  </a:lnTo>
                  <a:lnTo>
                    <a:pt x="0" y="16"/>
                  </a:lnTo>
                  <a:lnTo>
                    <a:pt x="0" y="8"/>
                  </a:lnTo>
                  <a:lnTo>
                    <a:pt x="0" y="8"/>
                  </a:lnTo>
                  <a:lnTo>
                    <a:pt x="0" y="0"/>
                  </a:lnTo>
                  <a:lnTo>
                    <a:pt x="8" y="0"/>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33866" name="Freeform 74"/>
            <p:cNvSpPr>
              <a:spLocks/>
            </p:cNvSpPr>
            <p:nvPr/>
          </p:nvSpPr>
          <p:spPr bwMode="auto">
            <a:xfrm>
              <a:off x="5867400" y="5183188"/>
              <a:ext cx="63500" cy="50800"/>
            </a:xfrm>
            <a:custGeom>
              <a:avLst/>
              <a:gdLst/>
              <a:ahLst/>
              <a:cxnLst>
                <a:cxn ang="0">
                  <a:pos x="24" y="8"/>
                </a:cxn>
                <a:cxn ang="0">
                  <a:pos x="40" y="16"/>
                </a:cxn>
                <a:cxn ang="0">
                  <a:pos x="0" y="32"/>
                </a:cxn>
                <a:cxn ang="0">
                  <a:pos x="24" y="0"/>
                </a:cxn>
                <a:cxn ang="0">
                  <a:pos x="24" y="8"/>
                </a:cxn>
              </a:cxnLst>
              <a:rect l="0" t="0" r="r" b="b"/>
              <a:pathLst>
                <a:path w="40" h="32">
                  <a:moveTo>
                    <a:pt x="24" y="8"/>
                  </a:moveTo>
                  <a:lnTo>
                    <a:pt x="40" y="16"/>
                  </a:lnTo>
                  <a:lnTo>
                    <a:pt x="0" y="32"/>
                  </a:lnTo>
                  <a:lnTo>
                    <a:pt x="24" y="0"/>
                  </a:lnTo>
                  <a:lnTo>
                    <a:pt x="24" y="8"/>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33867" name="Freeform 75"/>
            <p:cNvSpPr>
              <a:spLocks/>
            </p:cNvSpPr>
            <p:nvPr/>
          </p:nvSpPr>
          <p:spPr bwMode="auto">
            <a:xfrm>
              <a:off x="5918200" y="4421188"/>
              <a:ext cx="787400" cy="774700"/>
            </a:xfrm>
            <a:custGeom>
              <a:avLst/>
              <a:gdLst/>
              <a:ahLst/>
              <a:cxnLst>
                <a:cxn ang="0">
                  <a:pos x="496" y="8"/>
                </a:cxn>
                <a:cxn ang="0">
                  <a:pos x="488" y="0"/>
                </a:cxn>
                <a:cxn ang="0">
                  <a:pos x="0" y="480"/>
                </a:cxn>
                <a:cxn ang="0">
                  <a:pos x="8" y="488"/>
                </a:cxn>
                <a:cxn ang="0">
                  <a:pos x="496" y="8"/>
                </a:cxn>
              </a:cxnLst>
              <a:rect l="0" t="0" r="r" b="b"/>
              <a:pathLst>
                <a:path w="496" h="488">
                  <a:moveTo>
                    <a:pt x="496" y="8"/>
                  </a:moveTo>
                  <a:lnTo>
                    <a:pt x="488" y="0"/>
                  </a:lnTo>
                  <a:lnTo>
                    <a:pt x="0" y="480"/>
                  </a:lnTo>
                  <a:lnTo>
                    <a:pt x="8" y="488"/>
                  </a:lnTo>
                  <a:lnTo>
                    <a:pt x="496" y="8"/>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33868" name="Rectangle 76"/>
            <p:cNvSpPr>
              <a:spLocks noChangeArrowheads="1"/>
            </p:cNvSpPr>
            <p:nvPr/>
          </p:nvSpPr>
          <p:spPr bwMode="auto">
            <a:xfrm>
              <a:off x="7427913" y="3175000"/>
              <a:ext cx="282129" cy="276999"/>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l" defTabSz="914400">
                <a:lnSpc>
                  <a:spcPct val="100000"/>
                </a:lnSpc>
                <a:spcBef>
                  <a:spcPct val="0"/>
                </a:spcBef>
                <a:spcAft>
                  <a:spcPct val="0"/>
                </a:spcAft>
                <a:buNone/>
                <a:tabLst/>
              </a:pPr>
              <a:r>
                <a:rPr lang="ja-JP" sz="1800" b="0" i="0" u="none" strike="noStrike" cap="none">
                  <a:ln>
                    <a:noFill/>
                  </a:ln>
                  <a:solidFill>
                    <a:srgbClr val="0000FF"/>
                  </a:solidFill>
                  <a:effectLst/>
                  <a:latin typeface="Arial"/>
                  <a:ea typeface="MS Gothic" pitchFamily="49" charset="-128"/>
                  <a:cs typeface="+mn-cs"/>
                </a:rPr>
                <a:t>P2</a:t>
              </a:r>
              <a:endParaRPr kumimoji="0" lang="en-US" sz="2400" b="0" i="0" u="none" strike="noStrike" cap="none" normalizeH="0" dirty="0" smtClean="0">
                <a:ln>
                  <a:noFill/>
                </a:ln>
                <a:solidFill>
                  <a:schemeClr val="tx1"/>
                </a:solidFill>
                <a:effectLst/>
                <a:latin typeface="Arial" pitchFamily="34" charset="0"/>
                <a:ea typeface="MS Gothic" pitchFamily="49" charset="-128"/>
              </a:endParaRPr>
            </a:p>
          </p:txBody>
        </p:sp>
        <p:sp>
          <p:nvSpPr>
            <p:cNvPr id="33869" name="Rectangle 77"/>
            <p:cNvSpPr>
              <a:spLocks noChangeArrowheads="1"/>
            </p:cNvSpPr>
            <p:nvPr/>
          </p:nvSpPr>
          <p:spPr bwMode="auto">
            <a:xfrm>
              <a:off x="6324600" y="2832100"/>
              <a:ext cx="282129" cy="276999"/>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l" defTabSz="914400">
                <a:lnSpc>
                  <a:spcPct val="100000"/>
                </a:lnSpc>
                <a:spcBef>
                  <a:spcPct val="0"/>
                </a:spcBef>
                <a:spcAft>
                  <a:spcPct val="0"/>
                </a:spcAft>
                <a:buNone/>
                <a:tabLst/>
              </a:pPr>
              <a:r>
                <a:rPr lang="ja-JP" sz="1800" b="0" i="0" u="none" strike="noStrike" cap="none">
                  <a:ln>
                    <a:noFill/>
                  </a:ln>
                  <a:solidFill>
                    <a:srgbClr val="0000FF"/>
                  </a:solidFill>
                  <a:effectLst/>
                  <a:latin typeface="Arial"/>
                  <a:ea typeface="MS Gothic" pitchFamily="49" charset="-128"/>
                  <a:cs typeface="+mn-cs"/>
                </a:rPr>
                <a:t>P3</a:t>
              </a:r>
              <a:endParaRPr kumimoji="0" lang="en-US" sz="2400" b="0" i="0" u="none" strike="noStrike" cap="none" normalizeH="0" smtClean="0">
                <a:ln>
                  <a:noFill/>
                </a:ln>
                <a:solidFill>
                  <a:schemeClr val="tx1"/>
                </a:solidFill>
                <a:effectLst/>
                <a:latin typeface="Arial" pitchFamily="34" charset="0"/>
                <a:ea typeface="MS Gothic" pitchFamily="49" charset="-128"/>
              </a:endParaRPr>
            </a:p>
          </p:txBody>
        </p:sp>
        <p:sp>
          <p:nvSpPr>
            <p:cNvPr id="33870" name="Rectangle 78"/>
            <p:cNvSpPr>
              <a:spLocks noChangeArrowheads="1"/>
            </p:cNvSpPr>
            <p:nvPr/>
          </p:nvSpPr>
          <p:spPr bwMode="auto">
            <a:xfrm>
              <a:off x="6680200" y="5018088"/>
              <a:ext cx="282129" cy="276999"/>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l" defTabSz="914400">
                <a:lnSpc>
                  <a:spcPct val="100000"/>
                </a:lnSpc>
                <a:spcBef>
                  <a:spcPct val="0"/>
                </a:spcBef>
                <a:spcAft>
                  <a:spcPct val="0"/>
                </a:spcAft>
                <a:buNone/>
                <a:tabLst/>
              </a:pPr>
              <a:r>
                <a:rPr lang="ja-JP" sz="1800" b="0" i="0" u="none" strike="noStrike" cap="none">
                  <a:ln>
                    <a:noFill/>
                  </a:ln>
                  <a:solidFill>
                    <a:srgbClr val="0000FF"/>
                  </a:solidFill>
                  <a:effectLst/>
                  <a:latin typeface="Arial"/>
                  <a:ea typeface="MS Gothic" pitchFamily="49" charset="-128"/>
                  <a:cs typeface="+mn-cs"/>
                </a:rPr>
                <a:t>P1</a:t>
              </a:r>
              <a:endParaRPr kumimoji="0" lang="en-US" sz="2400" b="0" i="0" u="none" strike="noStrike" cap="none" normalizeH="0" smtClean="0">
                <a:ln>
                  <a:noFill/>
                </a:ln>
                <a:solidFill>
                  <a:schemeClr val="tx1"/>
                </a:solidFill>
                <a:effectLst/>
                <a:latin typeface="Arial" pitchFamily="34" charset="0"/>
                <a:ea typeface="MS Gothic" pitchFamily="49" charset="-128"/>
              </a:endParaRPr>
            </a:p>
          </p:txBody>
        </p:sp>
        <p:sp>
          <p:nvSpPr>
            <p:cNvPr id="33871" name="Freeform 79"/>
            <p:cNvSpPr>
              <a:spLocks/>
            </p:cNvSpPr>
            <p:nvPr/>
          </p:nvSpPr>
          <p:spPr bwMode="auto">
            <a:xfrm>
              <a:off x="6654800" y="4370388"/>
              <a:ext cx="88900" cy="88900"/>
            </a:xfrm>
            <a:custGeom>
              <a:avLst/>
              <a:gdLst/>
              <a:ahLst/>
              <a:cxnLst>
                <a:cxn ang="0">
                  <a:pos x="56" y="32"/>
                </a:cxn>
                <a:cxn ang="0">
                  <a:pos x="48" y="8"/>
                </a:cxn>
                <a:cxn ang="0">
                  <a:pos x="24" y="0"/>
                </a:cxn>
                <a:cxn ang="0">
                  <a:pos x="8" y="8"/>
                </a:cxn>
                <a:cxn ang="0">
                  <a:pos x="0" y="32"/>
                </a:cxn>
                <a:cxn ang="0">
                  <a:pos x="8" y="48"/>
                </a:cxn>
                <a:cxn ang="0">
                  <a:pos x="24" y="56"/>
                </a:cxn>
                <a:cxn ang="0">
                  <a:pos x="48" y="48"/>
                </a:cxn>
                <a:cxn ang="0">
                  <a:pos x="56" y="32"/>
                </a:cxn>
              </a:cxnLst>
              <a:rect l="0" t="0" r="r" b="b"/>
              <a:pathLst>
                <a:path w="56" h="56">
                  <a:moveTo>
                    <a:pt x="56" y="32"/>
                  </a:moveTo>
                  <a:lnTo>
                    <a:pt x="48" y="8"/>
                  </a:lnTo>
                  <a:lnTo>
                    <a:pt x="24" y="0"/>
                  </a:lnTo>
                  <a:lnTo>
                    <a:pt x="8" y="8"/>
                  </a:lnTo>
                  <a:lnTo>
                    <a:pt x="0" y="32"/>
                  </a:lnTo>
                  <a:lnTo>
                    <a:pt x="8" y="48"/>
                  </a:lnTo>
                  <a:lnTo>
                    <a:pt x="24" y="56"/>
                  </a:lnTo>
                  <a:lnTo>
                    <a:pt x="48" y="48"/>
                  </a:lnTo>
                  <a:lnTo>
                    <a:pt x="56" y="32"/>
                  </a:lnTo>
                  <a:close/>
                </a:path>
              </a:pathLst>
            </a:custGeom>
            <a:blipFill dpi="0" rotWithShape="0">
              <a:blip r:embed="rId6"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33872" name="Freeform 80"/>
            <p:cNvSpPr>
              <a:spLocks/>
            </p:cNvSpPr>
            <p:nvPr/>
          </p:nvSpPr>
          <p:spPr bwMode="auto">
            <a:xfrm>
              <a:off x="6654800" y="4370388"/>
              <a:ext cx="101600" cy="101600"/>
            </a:xfrm>
            <a:custGeom>
              <a:avLst/>
              <a:gdLst/>
              <a:ahLst/>
              <a:cxnLst>
                <a:cxn ang="0">
                  <a:pos x="56" y="32"/>
                </a:cxn>
                <a:cxn ang="0">
                  <a:pos x="48" y="8"/>
                </a:cxn>
                <a:cxn ang="0">
                  <a:pos x="48" y="16"/>
                </a:cxn>
                <a:cxn ang="0">
                  <a:pos x="48" y="16"/>
                </a:cxn>
                <a:cxn ang="0">
                  <a:pos x="24" y="8"/>
                </a:cxn>
                <a:cxn ang="0">
                  <a:pos x="24" y="8"/>
                </a:cxn>
                <a:cxn ang="0">
                  <a:pos x="24" y="8"/>
                </a:cxn>
                <a:cxn ang="0">
                  <a:pos x="8" y="16"/>
                </a:cxn>
                <a:cxn ang="0">
                  <a:pos x="16" y="8"/>
                </a:cxn>
                <a:cxn ang="0">
                  <a:pos x="16" y="8"/>
                </a:cxn>
                <a:cxn ang="0">
                  <a:pos x="8" y="32"/>
                </a:cxn>
                <a:cxn ang="0">
                  <a:pos x="8" y="32"/>
                </a:cxn>
                <a:cxn ang="0">
                  <a:pos x="8" y="32"/>
                </a:cxn>
                <a:cxn ang="0">
                  <a:pos x="16" y="48"/>
                </a:cxn>
                <a:cxn ang="0">
                  <a:pos x="8" y="48"/>
                </a:cxn>
                <a:cxn ang="0">
                  <a:pos x="8" y="48"/>
                </a:cxn>
                <a:cxn ang="0">
                  <a:pos x="24" y="56"/>
                </a:cxn>
                <a:cxn ang="0">
                  <a:pos x="24" y="56"/>
                </a:cxn>
                <a:cxn ang="0">
                  <a:pos x="24" y="56"/>
                </a:cxn>
                <a:cxn ang="0">
                  <a:pos x="48" y="48"/>
                </a:cxn>
                <a:cxn ang="0">
                  <a:pos x="48" y="48"/>
                </a:cxn>
                <a:cxn ang="0">
                  <a:pos x="48" y="48"/>
                </a:cxn>
                <a:cxn ang="0">
                  <a:pos x="56" y="32"/>
                </a:cxn>
                <a:cxn ang="0">
                  <a:pos x="56" y="32"/>
                </a:cxn>
                <a:cxn ang="0">
                  <a:pos x="64" y="32"/>
                </a:cxn>
                <a:cxn ang="0">
                  <a:pos x="64" y="32"/>
                </a:cxn>
                <a:cxn ang="0">
                  <a:pos x="56" y="48"/>
                </a:cxn>
                <a:cxn ang="0">
                  <a:pos x="56" y="48"/>
                </a:cxn>
                <a:cxn ang="0">
                  <a:pos x="48" y="56"/>
                </a:cxn>
                <a:cxn ang="0">
                  <a:pos x="24" y="64"/>
                </a:cxn>
                <a:cxn ang="0">
                  <a:pos x="24" y="64"/>
                </a:cxn>
                <a:cxn ang="0">
                  <a:pos x="24" y="64"/>
                </a:cxn>
                <a:cxn ang="0">
                  <a:pos x="8" y="56"/>
                </a:cxn>
                <a:cxn ang="0">
                  <a:pos x="8" y="56"/>
                </a:cxn>
                <a:cxn ang="0">
                  <a:pos x="8" y="48"/>
                </a:cxn>
                <a:cxn ang="0">
                  <a:pos x="0" y="32"/>
                </a:cxn>
                <a:cxn ang="0">
                  <a:pos x="0" y="32"/>
                </a:cxn>
                <a:cxn ang="0">
                  <a:pos x="0" y="32"/>
                </a:cxn>
                <a:cxn ang="0">
                  <a:pos x="8" y="8"/>
                </a:cxn>
                <a:cxn ang="0">
                  <a:pos x="8" y="8"/>
                </a:cxn>
                <a:cxn ang="0">
                  <a:pos x="8" y="8"/>
                </a:cxn>
                <a:cxn ang="0">
                  <a:pos x="24" y="0"/>
                </a:cxn>
                <a:cxn ang="0">
                  <a:pos x="24" y="0"/>
                </a:cxn>
                <a:cxn ang="0">
                  <a:pos x="24" y="0"/>
                </a:cxn>
                <a:cxn ang="0">
                  <a:pos x="48" y="8"/>
                </a:cxn>
                <a:cxn ang="0">
                  <a:pos x="48" y="8"/>
                </a:cxn>
                <a:cxn ang="0">
                  <a:pos x="56" y="8"/>
                </a:cxn>
                <a:cxn ang="0">
                  <a:pos x="64" y="32"/>
                </a:cxn>
                <a:cxn ang="0">
                  <a:pos x="56" y="32"/>
                </a:cxn>
              </a:cxnLst>
              <a:rect l="0" t="0" r="r" b="b"/>
              <a:pathLst>
                <a:path w="64" h="64">
                  <a:moveTo>
                    <a:pt x="56" y="32"/>
                  </a:moveTo>
                  <a:lnTo>
                    <a:pt x="48" y="8"/>
                  </a:lnTo>
                  <a:lnTo>
                    <a:pt x="48" y="16"/>
                  </a:lnTo>
                  <a:lnTo>
                    <a:pt x="48" y="16"/>
                  </a:lnTo>
                  <a:lnTo>
                    <a:pt x="24" y="8"/>
                  </a:lnTo>
                  <a:lnTo>
                    <a:pt x="24" y="8"/>
                  </a:lnTo>
                  <a:lnTo>
                    <a:pt x="24" y="8"/>
                  </a:lnTo>
                  <a:lnTo>
                    <a:pt x="8" y="16"/>
                  </a:lnTo>
                  <a:lnTo>
                    <a:pt x="16" y="8"/>
                  </a:lnTo>
                  <a:lnTo>
                    <a:pt x="16" y="8"/>
                  </a:lnTo>
                  <a:lnTo>
                    <a:pt x="8" y="32"/>
                  </a:lnTo>
                  <a:lnTo>
                    <a:pt x="8" y="32"/>
                  </a:lnTo>
                  <a:lnTo>
                    <a:pt x="8" y="32"/>
                  </a:lnTo>
                  <a:lnTo>
                    <a:pt x="16" y="48"/>
                  </a:lnTo>
                  <a:lnTo>
                    <a:pt x="8" y="48"/>
                  </a:lnTo>
                  <a:lnTo>
                    <a:pt x="8" y="48"/>
                  </a:lnTo>
                  <a:lnTo>
                    <a:pt x="24" y="56"/>
                  </a:lnTo>
                  <a:lnTo>
                    <a:pt x="24" y="56"/>
                  </a:lnTo>
                  <a:lnTo>
                    <a:pt x="24" y="56"/>
                  </a:lnTo>
                  <a:lnTo>
                    <a:pt x="48" y="48"/>
                  </a:lnTo>
                  <a:lnTo>
                    <a:pt x="48" y="48"/>
                  </a:lnTo>
                  <a:lnTo>
                    <a:pt x="48" y="48"/>
                  </a:lnTo>
                  <a:lnTo>
                    <a:pt x="56" y="32"/>
                  </a:lnTo>
                  <a:lnTo>
                    <a:pt x="56" y="32"/>
                  </a:lnTo>
                  <a:lnTo>
                    <a:pt x="64" y="32"/>
                  </a:lnTo>
                  <a:lnTo>
                    <a:pt x="64" y="32"/>
                  </a:lnTo>
                  <a:lnTo>
                    <a:pt x="56" y="48"/>
                  </a:lnTo>
                  <a:lnTo>
                    <a:pt x="56" y="48"/>
                  </a:lnTo>
                  <a:lnTo>
                    <a:pt x="48" y="56"/>
                  </a:lnTo>
                  <a:lnTo>
                    <a:pt x="24" y="64"/>
                  </a:lnTo>
                  <a:lnTo>
                    <a:pt x="24" y="64"/>
                  </a:lnTo>
                  <a:lnTo>
                    <a:pt x="24" y="64"/>
                  </a:lnTo>
                  <a:lnTo>
                    <a:pt x="8" y="56"/>
                  </a:lnTo>
                  <a:lnTo>
                    <a:pt x="8" y="56"/>
                  </a:lnTo>
                  <a:lnTo>
                    <a:pt x="8" y="48"/>
                  </a:lnTo>
                  <a:lnTo>
                    <a:pt x="0" y="32"/>
                  </a:lnTo>
                  <a:lnTo>
                    <a:pt x="0" y="32"/>
                  </a:lnTo>
                  <a:lnTo>
                    <a:pt x="0" y="32"/>
                  </a:lnTo>
                  <a:lnTo>
                    <a:pt x="8" y="8"/>
                  </a:lnTo>
                  <a:lnTo>
                    <a:pt x="8" y="8"/>
                  </a:lnTo>
                  <a:lnTo>
                    <a:pt x="8" y="8"/>
                  </a:lnTo>
                  <a:lnTo>
                    <a:pt x="24" y="0"/>
                  </a:lnTo>
                  <a:lnTo>
                    <a:pt x="24" y="0"/>
                  </a:lnTo>
                  <a:lnTo>
                    <a:pt x="24" y="0"/>
                  </a:lnTo>
                  <a:lnTo>
                    <a:pt x="48" y="8"/>
                  </a:lnTo>
                  <a:lnTo>
                    <a:pt x="48" y="8"/>
                  </a:lnTo>
                  <a:lnTo>
                    <a:pt x="56" y="8"/>
                  </a:lnTo>
                  <a:lnTo>
                    <a:pt x="64" y="32"/>
                  </a:lnTo>
                  <a:lnTo>
                    <a:pt x="56" y="32"/>
                  </a:lnTo>
                  <a:close/>
                </a:path>
              </a:pathLst>
            </a:custGeom>
            <a:blipFill dpi="0" rotWithShape="0">
              <a:blip r:embed="rId6"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33873" name="Freeform 81"/>
            <p:cNvSpPr>
              <a:spLocks/>
            </p:cNvSpPr>
            <p:nvPr/>
          </p:nvSpPr>
          <p:spPr bwMode="auto">
            <a:xfrm>
              <a:off x="6743700" y="4421188"/>
              <a:ext cx="12700" cy="1588"/>
            </a:xfrm>
            <a:custGeom>
              <a:avLst/>
              <a:gdLst/>
              <a:ahLst/>
              <a:cxnLst>
                <a:cxn ang="0">
                  <a:pos x="0" y="0"/>
                </a:cxn>
                <a:cxn ang="0">
                  <a:pos x="0" y="0"/>
                </a:cxn>
                <a:cxn ang="0">
                  <a:pos x="0" y="0"/>
                </a:cxn>
                <a:cxn ang="0">
                  <a:pos x="8" y="0"/>
                </a:cxn>
                <a:cxn ang="0">
                  <a:pos x="8" y="0"/>
                </a:cxn>
                <a:cxn ang="0">
                  <a:pos x="8" y="0"/>
                </a:cxn>
                <a:cxn ang="0">
                  <a:pos x="0" y="0"/>
                </a:cxn>
              </a:cxnLst>
              <a:rect l="0" t="0" r="r" b="b"/>
              <a:pathLst>
                <a:path w="8">
                  <a:moveTo>
                    <a:pt x="0" y="0"/>
                  </a:moveTo>
                  <a:lnTo>
                    <a:pt x="0" y="0"/>
                  </a:lnTo>
                  <a:lnTo>
                    <a:pt x="0" y="0"/>
                  </a:lnTo>
                  <a:lnTo>
                    <a:pt x="8" y="0"/>
                  </a:lnTo>
                  <a:lnTo>
                    <a:pt x="8" y="0"/>
                  </a:lnTo>
                  <a:lnTo>
                    <a:pt x="8" y="0"/>
                  </a:lnTo>
                  <a:lnTo>
                    <a:pt x="0" y="0"/>
                  </a:lnTo>
                  <a:close/>
                </a:path>
              </a:pathLst>
            </a:custGeom>
            <a:blipFill dpi="0" rotWithShape="0">
              <a:blip r:embed="rId6"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grpSp>
      <p:sp>
        <p:nvSpPr>
          <p:cNvPr id="33874" name="Rectangle 82"/>
          <p:cNvSpPr>
            <a:spLocks noChangeArrowheads="1"/>
          </p:cNvSpPr>
          <p:nvPr/>
        </p:nvSpPr>
        <p:spPr bwMode="auto">
          <a:xfrm>
            <a:off x="5854700" y="5449669"/>
            <a:ext cx="2908300" cy="646331"/>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algn="just">
              <a:buNone/>
            </a:pPr>
            <a:r>
              <a:rPr lang="en-US" sz="1400" b="1" i="0" u="none" strike="noStrike" cap="none" dirty="0">
                <a:ln>
                  <a:noFill/>
                </a:ln>
                <a:solidFill>
                  <a:srgbClr val="000000"/>
                </a:solidFill>
                <a:effectLst/>
                <a:latin typeface="Arial"/>
                <a:ea typeface="MS Gothic" pitchFamily="49" charset="-128"/>
                <a:cs typeface="+mn-cs"/>
              </a:rPr>
              <a:t>軸1、2、および3は「主方向」と呼ばれ、垂直応力P1、P2、およびP3は「主応力」と呼ばれます</a:t>
            </a:r>
            <a:r>
              <a:rPr lang="en-US" sz="1400" b="1" i="0" u="none" strike="noStrike" cap="none" dirty="0" smtClean="0">
                <a:ln>
                  <a:noFill/>
                </a:ln>
                <a:solidFill>
                  <a:srgbClr val="000000"/>
                </a:solidFill>
                <a:effectLst/>
                <a:latin typeface="Arial"/>
                <a:ea typeface="MS Gothic" pitchFamily="49" charset="-128"/>
                <a:cs typeface="+mn-cs"/>
              </a:rPr>
              <a:t>。</a:t>
            </a:r>
            <a:endParaRPr kumimoji="0" lang="en-US" sz="2400" b="0" i="0" u="none" strike="noStrike" cap="none" normalizeH="0" dirty="0" smtClean="0">
              <a:ln>
                <a:noFill/>
              </a:ln>
              <a:solidFill>
                <a:schemeClr val="tx1"/>
              </a:solidFill>
              <a:effectLst/>
              <a:latin typeface="Arial" pitchFamily="34" charset="0"/>
              <a:ea typeface="MS Gothic" pitchFamily="49" charset="-128"/>
            </a:endParaRPr>
          </a:p>
        </p:txBody>
      </p:sp>
    </p:spTree>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pPr algn="just">
              <a:spcBef>
                <a:spcPct val="0"/>
              </a:spcBef>
              <a:spcAft>
                <a:spcPct val="0"/>
              </a:spcAft>
              <a:buNone/>
            </a:pPr>
            <a:r>
              <a:rPr lang="en-US" sz="3000" b="1" i="0">
                <a:solidFill>
                  <a:srgbClr val="4B575F"/>
                </a:solidFill>
                <a:latin typeface="Arial Narrow"/>
                <a:ea typeface="MS Gothic" pitchFamily="49" charset="-128"/>
                <a:cs typeface="+mj-cs"/>
              </a:rPr>
              <a:t>SolidWorks Simulationとは？</a:t>
            </a:r>
          </a:p>
        </p:txBody>
      </p:sp>
      <p:sp>
        <p:nvSpPr>
          <p:cNvPr id="16387" name="Rectangle 3"/>
          <p:cNvSpPr>
            <a:spLocks noGrp="1" noChangeArrowheads="1"/>
          </p:cNvSpPr>
          <p:nvPr>
            <p:ph idx="1"/>
          </p:nvPr>
        </p:nvSpPr>
        <p:spPr>
          <a:xfrm>
            <a:off x="762001" y="1797050"/>
            <a:ext cx="8229600" cy="4368800"/>
          </a:xfrm>
        </p:spPr>
        <p:txBody>
          <a:bodyPr/>
          <a:lstStyle/>
          <a:p>
            <a:pPr marL="342900" indent="-342900" algn="just">
              <a:spcBef>
                <a:spcPct val="20000"/>
              </a:spcBef>
              <a:spcAft>
                <a:spcPct val="0"/>
              </a:spcAft>
              <a:buClr>
                <a:srgbClr val="4B575F"/>
              </a:buClr>
              <a:buFont typeface="Wingdings"/>
              <a:buChar char="§"/>
            </a:pPr>
            <a:r>
              <a:rPr lang="ja-JP" sz="2400" b="0" i="0">
                <a:solidFill>
                  <a:srgbClr val="4B575F"/>
                </a:solidFill>
                <a:latin typeface="Arial Narrow"/>
                <a:ea typeface="MS Gothic" pitchFamily="49" charset="-128"/>
                <a:cs typeface="+mn-cs"/>
              </a:rPr>
              <a:t>SolidWorks Simulationは、SolidWorksに完全統合された設計解析ソフトウェアです。</a:t>
            </a:r>
          </a:p>
          <a:p>
            <a:pPr marL="342900" indent="-342900" algn="just">
              <a:spcBef>
                <a:spcPts val="2000"/>
              </a:spcBef>
              <a:spcAft>
                <a:spcPct val="0"/>
              </a:spcAft>
              <a:buClr>
                <a:srgbClr val="4B575F"/>
              </a:buClr>
              <a:buFont typeface="Wingdings"/>
              <a:buChar char="§"/>
            </a:pPr>
            <a:r>
              <a:rPr lang="ja-JP" sz="2400" b="0" i="0">
                <a:solidFill>
                  <a:srgbClr val="4B575F"/>
                </a:solidFill>
                <a:latin typeface="Arial Narrow"/>
                <a:ea typeface="MS Gothic" pitchFamily="49" charset="-128"/>
                <a:cs typeface="+mn-cs"/>
              </a:rPr>
              <a:t>SolidWorks Simulationは、実際の作業環境におけるモデルのプロトタイプのテストをシミュレートします</a:t>
            </a:r>
            <a:r>
              <a:rPr lang="ja-JP" sz="2400" b="0" i="0" smtClean="0">
                <a:solidFill>
                  <a:srgbClr val="4B575F"/>
                </a:solidFill>
                <a:latin typeface="Arial Narrow"/>
                <a:ea typeface="MS Gothic" pitchFamily="49" charset="-128"/>
                <a:cs typeface="+mn-cs"/>
              </a:rPr>
              <a:t>。次</a:t>
            </a:r>
            <a:r>
              <a:rPr lang="ja-JP" sz="2400" b="0" i="0">
                <a:solidFill>
                  <a:srgbClr val="4B575F"/>
                </a:solidFill>
                <a:latin typeface="Arial Narrow"/>
                <a:ea typeface="MS Gothic" pitchFamily="49" charset="-128"/>
                <a:cs typeface="+mn-cs"/>
              </a:rPr>
              <a:t>のような質問に対する回答を得るのに役立ちま</a:t>
            </a:r>
            <a:r>
              <a:rPr lang="ja-JP" sz="2400" b="0" i="0" smtClean="0">
                <a:solidFill>
                  <a:srgbClr val="4B575F"/>
                </a:solidFill>
                <a:latin typeface="Arial Narrow"/>
                <a:ea typeface="MS Gothic" pitchFamily="49" charset="-128"/>
                <a:cs typeface="+mn-cs"/>
              </a:rPr>
              <a:t>す。設</a:t>
            </a:r>
            <a:r>
              <a:rPr lang="ja-JP" sz="2400" b="0" i="0">
                <a:solidFill>
                  <a:srgbClr val="4B575F"/>
                </a:solidFill>
                <a:latin typeface="Arial Narrow"/>
                <a:ea typeface="MS Gothic" pitchFamily="49" charset="-128"/>
                <a:cs typeface="+mn-cs"/>
              </a:rPr>
              <a:t>計の安全性、効率性、経済性はどのようなものであるか？</a:t>
            </a:r>
          </a:p>
          <a:p>
            <a:pPr marL="342900" indent="-342900" algn="just">
              <a:spcBef>
                <a:spcPts val="2000"/>
              </a:spcBef>
              <a:spcAft>
                <a:spcPct val="0"/>
              </a:spcAft>
              <a:buClr>
                <a:srgbClr val="4B575F"/>
              </a:buClr>
              <a:buFont typeface="Wingdings"/>
              <a:buChar char="§"/>
            </a:pPr>
            <a:r>
              <a:rPr lang="ja-JP" sz="2400" b="0" i="0">
                <a:solidFill>
                  <a:srgbClr val="4B575F"/>
                </a:solidFill>
                <a:latin typeface="Arial Narrow"/>
                <a:ea typeface="MS Gothic" pitchFamily="49" charset="-128"/>
                <a:cs typeface="+mn-cs"/>
              </a:rPr>
              <a:t>SolidWorks Simulationは安全で良い設計を製作するために、学生、設計者、解析者、エンジニア、その他の専門家によって使用されています。</a:t>
            </a:r>
          </a:p>
        </p:txBody>
      </p:sp>
    </p:spTree>
  </p:cSld>
  <p:clrMapOvr>
    <a:masterClrMapping/>
  </p:clrMapOvr>
  <p:transition>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871538" y="266700"/>
            <a:ext cx="7586662" cy="800100"/>
          </a:xfrm>
        </p:spPr>
        <p:txBody>
          <a:bodyPr/>
          <a:lstStyle/>
          <a:p>
            <a:pPr algn="just">
              <a:spcBef>
                <a:spcPct val="0"/>
              </a:spcBef>
              <a:spcAft>
                <a:spcPct val="0"/>
              </a:spcAft>
              <a:buNone/>
            </a:pPr>
            <a:r>
              <a:rPr lang="en-US" sz="3000" b="1" i="0">
                <a:solidFill>
                  <a:srgbClr val="4B575F"/>
                </a:solidFill>
                <a:latin typeface="Arial Narrow"/>
                <a:ea typeface="MS Gothic" pitchFamily="49" charset="-128"/>
                <a:cs typeface="+mj-cs"/>
              </a:rPr>
              <a:t>von Mises応力</a:t>
            </a:r>
          </a:p>
        </p:txBody>
      </p:sp>
      <p:sp>
        <p:nvSpPr>
          <p:cNvPr id="34819" name="Rectangle 3"/>
          <p:cNvSpPr>
            <a:spLocks noGrp="1" noChangeArrowheads="1"/>
          </p:cNvSpPr>
          <p:nvPr>
            <p:ph type="body" sz="half" idx="1"/>
          </p:nvPr>
        </p:nvSpPr>
        <p:spPr>
          <a:xfrm>
            <a:off x="381000" y="1143000"/>
            <a:ext cx="8534400" cy="2667000"/>
          </a:xfrm>
        </p:spPr>
        <p:txBody>
          <a:bodyPr/>
          <a:lstStyle/>
          <a:p>
            <a:pPr marL="342900" indent="-342900" algn="just">
              <a:spcBef>
                <a:spcPct val="20000"/>
              </a:spcBef>
              <a:spcAft>
                <a:spcPct val="0"/>
              </a:spcAft>
              <a:buClr>
                <a:srgbClr val="4B575F"/>
              </a:buClr>
              <a:buFont typeface="Wingdings"/>
              <a:buChar char="§"/>
            </a:pPr>
            <a:r>
              <a:rPr lang="ja-JP" sz="2100" b="0" i="0">
                <a:solidFill>
                  <a:srgbClr val="4B575F"/>
                </a:solidFill>
                <a:latin typeface="Arial Narrow"/>
                <a:ea typeface="MS Gothic" pitchFamily="49" charset="-128"/>
                <a:cs typeface="+mn-cs"/>
              </a:rPr>
              <a:t>von Mises応力とは、方向のない正のスカラー数です</a:t>
            </a:r>
            <a:r>
              <a:rPr lang="ja-JP" sz="2100" b="0" i="0" smtClean="0">
                <a:solidFill>
                  <a:srgbClr val="4B575F"/>
                </a:solidFill>
                <a:latin typeface="Arial Narrow"/>
                <a:ea typeface="MS Gothic" pitchFamily="49" charset="-128"/>
                <a:cs typeface="+mn-cs"/>
              </a:rPr>
              <a:t>。von </a:t>
            </a:r>
            <a:r>
              <a:rPr lang="ja-JP" sz="2100" b="0" i="0">
                <a:solidFill>
                  <a:srgbClr val="4B575F"/>
                </a:solidFill>
                <a:latin typeface="Arial Narrow"/>
                <a:ea typeface="MS Gothic" pitchFamily="49" charset="-128"/>
                <a:cs typeface="+mn-cs"/>
              </a:rPr>
              <a:t>Mises応力は1つの数で応力状態を表わします。</a:t>
            </a:r>
          </a:p>
          <a:p>
            <a:pPr marL="342900" indent="-342900" algn="just">
              <a:spcBef>
                <a:spcPct val="20000"/>
              </a:spcBef>
              <a:spcAft>
                <a:spcPct val="0"/>
              </a:spcAft>
              <a:buClr>
                <a:srgbClr val="4B575F"/>
              </a:buClr>
              <a:buFont typeface="Wingdings"/>
              <a:buChar char="§"/>
            </a:pPr>
            <a:r>
              <a:rPr lang="ja-JP" sz="2100" b="0" i="0">
                <a:solidFill>
                  <a:srgbClr val="4B575F"/>
                </a:solidFill>
                <a:latin typeface="Arial Narrow"/>
                <a:ea typeface="MS Gothic" pitchFamily="49" charset="-128"/>
                <a:cs typeface="+mn-cs"/>
              </a:rPr>
              <a:t>材料の多くは、von Mises応力があるレベルを超えると破壊します</a:t>
            </a:r>
            <a:r>
              <a:rPr lang="ja-JP" sz="2100" b="0" i="0" smtClean="0">
                <a:solidFill>
                  <a:srgbClr val="4B575F"/>
                </a:solidFill>
                <a:latin typeface="Arial Narrow"/>
                <a:ea typeface="MS Gothic" pitchFamily="49" charset="-128"/>
                <a:cs typeface="+mn-cs"/>
              </a:rPr>
              <a:t>。</a:t>
            </a:r>
            <a:endParaRPr lang="ja-JP" sz="2100" b="0" i="0">
              <a:solidFill>
                <a:srgbClr val="4B575F"/>
              </a:solidFill>
              <a:latin typeface="Arial Narrow"/>
              <a:ea typeface="MS Gothic" pitchFamily="49" charset="-128"/>
              <a:cs typeface="+mn-cs"/>
            </a:endParaRPr>
          </a:p>
          <a:p>
            <a:pPr marL="342900" indent="-342900" algn="just">
              <a:spcBef>
                <a:spcPct val="20000"/>
              </a:spcBef>
              <a:spcAft>
                <a:spcPct val="0"/>
              </a:spcAft>
              <a:buClr>
                <a:srgbClr val="4B575F"/>
              </a:buClr>
              <a:buFont typeface="Wingdings"/>
              <a:buChar char="§"/>
            </a:pPr>
            <a:r>
              <a:rPr lang="ja-JP" sz="2100" b="0" i="0">
                <a:solidFill>
                  <a:srgbClr val="4B575F"/>
                </a:solidFill>
                <a:latin typeface="Arial Narrow"/>
                <a:ea typeface="MS Gothic" pitchFamily="49" charset="-128"/>
                <a:cs typeface="+mn-cs"/>
              </a:rPr>
              <a:t>垂直応力とせん断応力で置き換えると、von Mises応力は次の式で求められます。</a:t>
            </a:r>
          </a:p>
        </p:txBody>
      </p:sp>
      <p:sp>
        <p:nvSpPr>
          <p:cNvPr id="34820" name="Text Box 4"/>
          <p:cNvSpPr txBox="1">
            <a:spLocks noChangeArrowheads="1"/>
          </p:cNvSpPr>
          <p:nvPr/>
        </p:nvSpPr>
        <p:spPr bwMode="auto">
          <a:xfrm>
            <a:off x="304800" y="5334000"/>
            <a:ext cx="8458200" cy="457200"/>
          </a:xfrm>
          <a:prstGeom prst="rect">
            <a:avLst/>
          </a:prstGeom>
          <a:noFill/>
          <a:ln w="9525">
            <a:noFill/>
            <a:miter lim="800000"/>
            <a:headEnd/>
            <a:tailEnd/>
          </a:ln>
        </p:spPr>
        <p:txBody>
          <a:bodyPr>
            <a:spAutoFit/>
          </a:bodyPr>
          <a:lstStyle/>
          <a:p>
            <a:pPr algn="just">
              <a:spcBef>
                <a:spcPct val="50000"/>
              </a:spcBef>
            </a:pPr>
            <a:endParaRPr lang="en-US">
              <a:ea typeface="MS Gothic" pitchFamily="49" charset="-128"/>
            </a:endParaRPr>
          </a:p>
        </p:txBody>
      </p:sp>
      <p:pic>
        <p:nvPicPr>
          <p:cNvPr id="34821" name="Picture 5"/>
          <p:cNvPicPr>
            <a:picLocks noChangeAspect="1" noChangeArrowheads="1"/>
          </p:cNvPicPr>
          <p:nvPr/>
        </p:nvPicPr>
        <p:blipFill>
          <a:blip r:embed="rId3" cstate="print"/>
          <a:srcRect/>
          <a:stretch>
            <a:fillRect/>
          </a:stretch>
        </p:blipFill>
        <p:spPr bwMode="auto">
          <a:xfrm>
            <a:off x="685800" y="3254375"/>
            <a:ext cx="7924800" cy="869950"/>
          </a:xfrm>
          <a:prstGeom prst="rect">
            <a:avLst/>
          </a:prstGeom>
          <a:solidFill>
            <a:schemeClr val="accent1">
              <a:alpha val="78038"/>
            </a:schemeClr>
          </a:solidFill>
          <a:ln w="9525">
            <a:noFill/>
            <a:miter lim="800000"/>
            <a:headEnd/>
            <a:tailEnd/>
          </a:ln>
        </p:spPr>
      </p:pic>
      <p:sp>
        <p:nvSpPr>
          <p:cNvPr id="34822" name="Text Box 10"/>
          <p:cNvSpPr txBox="1">
            <a:spLocks noChangeArrowheads="1"/>
          </p:cNvSpPr>
          <p:nvPr/>
        </p:nvSpPr>
        <p:spPr bwMode="auto">
          <a:xfrm>
            <a:off x="457200" y="5334000"/>
            <a:ext cx="8001000" cy="457200"/>
          </a:xfrm>
          <a:prstGeom prst="rect">
            <a:avLst/>
          </a:prstGeom>
          <a:noFill/>
          <a:ln w="9525">
            <a:noFill/>
            <a:miter lim="800000"/>
            <a:headEnd/>
            <a:tailEnd/>
          </a:ln>
        </p:spPr>
        <p:txBody>
          <a:bodyPr>
            <a:spAutoFit/>
          </a:bodyPr>
          <a:lstStyle/>
          <a:p>
            <a:pPr algn="just">
              <a:spcBef>
                <a:spcPct val="50000"/>
              </a:spcBef>
            </a:pPr>
            <a:endParaRPr lang="en-US">
              <a:ea typeface="MS Gothic" pitchFamily="49" charset="-128"/>
            </a:endParaRPr>
          </a:p>
        </p:txBody>
      </p:sp>
      <p:sp>
        <p:nvSpPr>
          <p:cNvPr id="22535" name="Text Box 11"/>
          <p:cNvSpPr txBox="1">
            <a:spLocks noChangeArrowheads="1"/>
          </p:cNvSpPr>
          <p:nvPr/>
        </p:nvSpPr>
        <p:spPr bwMode="auto">
          <a:xfrm>
            <a:off x="381000" y="4337050"/>
            <a:ext cx="8534400" cy="953338"/>
          </a:xfrm>
          <a:prstGeom prst="rect">
            <a:avLst/>
          </a:prstGeom>
          <a:noFill/>
          <a:ln>
            <a:noFill/>
          </a:ln>
          <a:extLst>
            <a:ext uri="{909E8E84-426E-40DD-AFC4-6F175D3DCCD1}"/>
            <a:ext uri="{91240B29-F687-4F45-9708-019B960494DF}"/>
          </a:extLst>
        </p:spPr>
        <p:txBody>
          <a:bodyPr>
            <a:spAutoFit/>
          </a:bodyPr>
          <a:lstStyle/>
          <a:p>
            <a:pPr marL="355600" indent="-355600" algn="just">
              <a:lnSpc>
                <a:spcPct val="95000"/>
              </a:lnSpc>
              <a:spcBef>
                <a:spcPct val="50000"/>
              </a:spcBef>
              <a:buFont typeface="Wingdings"/>
              <a:buChar char="§"/>
            </a:pPr>
            <a:r>
              <a:rPr lang="ja-JP" sz="2100" b="0" i="0" smtClean="0">
                <a:solidFill>
                  <a:schemeClr val="tx1"/>
                </a:solidFill>
                <a:latin typeface="Arial Narrow"/>
                <a:ea typeface="MS Gothic" pitchFamily="49" charset="-128"/>
                <a:cs typeface="+mn-cs"/>
              </a:rPr>
              <a:t>主</a:t>
            </a:r>
            <a:r>
              <a:rPr lang="ja-JP" sz="2100" b="0" i="0">
                <a:solidFill>
                  <a:schemeClr val="tx1"/>
                </a:solidFill>
                <a:latin typeface="Arial Narrow"/>
                <a:ea typeface="MS Gothic" pitchFamily="49" charset="-128"/>
                <a:cs typeface="+mn-cs"/>
              </a:rPr>
              <a:t>応力で置き換えると、von</a:t>
            </a:r>
            <a:r>
              <a:rPr lang="ja-JP" sz="2100" b="0" i="0">
                <a:solidFill>
                  <a:schemeClr val="tx1"/>
                </a:solidFill>
                <a:ea typeface="MS Gothic" pitchFamily="49" charset="-128"/>
                <a:cs typeface="+mn-cs"/>
              </a:rPr>
              <a:t> </a:t>
            </a:r>
            <a:r>
              <a:rPr lang="ja-JP" sz="2100" b="0" i="0">
                <a:solidFill>
                  <a:schemeClr val="tx1"/>
                </a:solidFill>
                <a:latin typeface="Arial Narrow"/>
                <a:ea typeface="MS Gothic" pitchFamily="49" charset="-128"/>
                <a:cs typeface="+mn-cs"/>
              </a:rPr>
              <a:t>Mises応力は次の式で求められます</a:t>
            </a:r>
            <a:r>
              <a:rPr lang="ja-JP" sz="2100" b="0" i="0" smtClean="0">
                <a:solidFill>
                  <a:schemeClr val="tx1"/>
                </a:solidFill>
                <a:latin typeface="Arial Narrow"/>
                <a:ea typeface="MS Gothic" pitchFamily="49" charset="-128"/>
                <a:cs typeface="+mn-cs"/>
              </a:rPr>
              <a:t>。</a:t>
            </a:r>
            <a:endParaRPr lang="ja-JP" sz="2100" b="0" i="0">
              <a:solidFill>
                <a:schemeClr val="tx1"/>
              </a:solidFill>
              <a:latin typeface="Arial Narrow"/>
              <a:ea typeface="MS Gothic" pitchFamily="49" charset="-128"/>
              <a:cs typeface="+mn-cs"/>
            </a:endParaRPr>
          </a:p>
          <a:p>
            <a:pPr algn="just">
              <a:spcBef>
                <a:spcPct val="50000"/>
              </a:spcBef>
              <a:buNone/>
            </a:pPr>
            <a:endParaRPr lang="en-US" dirty="0">
              <a:ea typeface="MS Gothic" pitchFamily="49" charset="-128"/>
            </a:endParaRPr>
          </a:p>
        </p:txBody>
      </p:sp>
      <p:pic>
        <p:nvPicPr>
          <p:cNvPr id="34824" name="Picture 12"/>
          <p:cNvPicPr>
            <a:picLocks noChangeAspect="1" noChangeArrowheads="1"/>
          </p:cNvPicPr>
          <p:nvPr/>
        </p:nvPicPr>
        <p:blipFill>
          <a:blip r:embed="rId4" cstate="print"/>
          <a:srcRect/>
          <a:stretch>
            <a:fillRect/>
          </a:stretch>
        </p:blipFill>
        <p:spPr bwMode="auto">
          <a:xfrm>
            <a:off x="1768475" y="5080000"/>
            <a:ext cx="5376863" cy="711200"/>
          </a:xfrm>
          <a:prstGeom prst="rect">
            <a:avLst/>
          </a:prstGeom>
          <a:solidFill>
            <a:schemeClr val="accent1">
              <a:alpha val="79999"/>
            </a:schemeClr>
          </a:solid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795338" y="266700"/>
            <a:ext cx="7586662" cy="800100"/>
          </a:xfrm>
        </p:spPr>
        <p:txBody>
          <a:bodyPr/>
          <a:lstStyle/>
          <a:p>
            <a:pPr algn="l">
              <a:spcBef>
                <a:spcPct val="0"/>
              </a:spcBef>
              <a:spcAft>
                <a:spcPct val="0"/>
              </a:spcAft>
              <a:buNone/>
            </a:pPr>
            <a:r>
              <a:rPr lang="en-US" sz="3000" b="1" i="0">
                <a:solidFill>
                  <a:srgbClr val="4B575F"/>
                </a:solidFill>
                <a:latin typeface="Arial Narrow"/>
                <a:ea typeface="MS Gothic" pitchFamily="49" charset="-128"/>
                <a:cs typeface="+mj-cs"/>
              </a:rPr>
              <a:t>応力密度</a:t>
            </a:r>
          </a:p>
        </p:txBody>
      </p:sp>
      <p:sp>
        <p:nvSpPr>
          <p:cNvPr id="23555" name="Rectangle 8"/>
          <p:cNvSpPr>
            <a:spLocks noChangeArrowheads="1"/>
          </p:cNvSpPr>
          <p:nvPr/>
        </p:nvSpPr>
        <p:spPr bwMode="auto">
          <a:xfrm>
            <a:off x="304800" y="1371600"/>
            <a:ext cx="8229600" cy="1066800"/>
          </a:xfrm>
          <a:prstGeom prst="rect">
            <a:avLst/>
          </a:prstGeom>
          <a:noFill/>
          <a:ln>
            <a:noFill/>
          </a:ln>
          <a:extLst>
            <a:ext uri="{909E8E84-426E-40DD-AFC4-6F175D3DCCD1}"/>
            <a:ext uri="{91240B29-F687-4F45-9708-019B960494DF}"/>
          </a:extLst>
        </p:spPr>
        <p:txBody>
          <a:bodyPr/>
          <a:lstStyle/>
          <a:p>
            <a:pPr marL="234909" indent="-234909" algn="just">
              <a:lnSpc>
                <a:spcPct val="95000"/>
              </a:lnSpc>
              <a:spcBef>
                <a:spcPct val="50000"/>
              </a:spcBef>
              <a:buFont typeface="Wingdings"/>
              <a:buChar char="§"/>
            </a:pPr>
            <a:r>
              <a:rPr lang="ja-JP" sz="2400" b="0" i="0">
                <a:solidFill>
                  <a:schemeClr val="tx1"/>
                </a:solidFill>
                <a:latin typeface="Arial Narrow"/>
                <a:ea typeface="MS Gothic" pitchFamily="49" charset="-128"/>
                <a:cs typeface="+mn-cs"/>
              </a:rPr>
              <a:t>応力密度（INT）は、最大および最小主応力間の差として定義されます。</a:t>
            </a:r>
          </a:p>
        </p:txBody>
      </p:sp>
      <p:sp>
        <p:nvSpPr>
          <p:cNvPr id="23556" name="Rectangle 11"/>
          <p:cNvSpPr>
            <a:spLocks noChangeArrowheads="1"/>
          </p:cNvSpPr>
          <p:nvPr/>
        </p:nvSpPr>
        <p:spPr bwMode="auto">
          <a:xfrm>
            <a:off x="304800" y="3200400"/>
            <a:ext cx="7696200" cy="609600"/>
          </a:xfrm>
          <a:prstGeom prst="rect">
            <a:avLst/>
          </a:prstGeom>
          <a:noFill/>
          <a:ln>
            <a:noFill/>
          </a:ln>
          <a:extLst>
            <a:ext uri="{909E8E84-426E-40DD-AFC4-6F175D3DCCD1}"/>
            <a:ext uri="{91240B29-F687-4F45-9708-019B960494DF}"/>
          </a:extLst>
        </p:spPr>
        <p:txBody>
          <a:bodyPr/>
          <a:lstStyle/>
          <a:p>
            <a:pPr marL="234909" indent="-234909" algn="l">
              <a:lnSpc>
                <a:spcPct val="95000"/>
              </a:lnSpc>
              <a:spcBef>
                <a:spcPct val="50000"/>
              </a:spcBef>
              <a:buFont typeface="Wingdings"/>
              <a:buChar char="§"/>
            </a:pPr>
            <a:r>
              <a:rPr lang="ja-JP" sz="2400" b="0" i="0">
                <a:solidFill>
                  <a:schemeClr val="tx1"/>
                </a:solidFill>
                <a:latin typeface="Arial Narrow"/>
                <a:ea typeface="MS Gothic" pitchFamily="49" charset="-128"/>
                <a:cs typeface="+mn-cs"/>
              </a:rPr>
              <a:t>応力密度は最大せん断応力の2倍です。</a:t>
            </a:r>
          </a:p>
        </p:txBody>
      </p:sp>
      <p:sp>
        <p:nvSpPr>
          <p:cNvPr id="35845" name="Text Box 16"/>
          <p:cNvSpPr txBox="1">
            <a:spLocks noChangeArrowheads="1"/>
          </p:cNvSpPr>
          <p:nvPr/>
        </p:nvSpPr>
        <p:spPr bwMode="auto">
          <a:xfrm>
            <a:off x="3200400" y="2362200"/>
            <a:ext cx="1905000" cy="396875"/>
          </a:xfrm>
          <a:prstGeom prst="rect">
            <a:avLst/>
          </a:prstGeom>
          <a:solidFill>
            <a:schemeClr val="accent1">
              <a:alpha val="50195"/>
            </a:schemeClr>
          </a:solidFill>
          <a:ln w="9525">
            <a:noFill/>
            <a:miter lim="800000"/>
            <a:headEnd/>
            <a:tailEnd/>
          </a:ln>
        </p:spPr>
        <p:txBody>
          <a:bodyPr>
            <a:spAutoFit/>
          </a:bodyPr>
          <a:lstStyle/>
          <a:p>
            <a:pPr algn="ctr">
              <a:spcBef>
                <a:spcPct val="50000"/>
              </a:spcBef>
              <a:buNone/>
            </a:pPr>
            <a:r>
              <a:rPr lang="ja-JP" sz="2000" b="0" i="0">
                <a:solidFill>
                  <a:schemeClr val="tx1"/>
                </a:solidFill>
                <a:latin typeface="Arial"/>
                <a:ea typeface="MS Gothic" pitchFamily="49" charset="-128"/>
                <a:cs typeface="+mn-cs"/>
              </a:rPr>
              <a:t>INT = P1 – P3</a:t>
            </a:r>
            <a:endParaRPr lang="en-US" sz="2000" dirty="0">
              <a:ea typeface="MS Gothic" pitchFamily="49" charset="-128"/>
            </a:endParaRPr>
          </a:p>
        </p:txBody>
      </p:sp>
    </p:spTree>
  </p:cSld>
  <p:clrMapOvr>
    <a:masterClrMapping/>
  </p:clrMapOvr>
  <p:transition>
    <p:wipe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pPr algn="l">
              <a:spcBef>
                <a:spcPct val="0"/>
              </a:spcBef>
              <a:spcAft>
                <a:spcPct val="0"/>
              </a:spcAft>
              <a:buNone/>
            </a:pPr>
            <a:r>
              <a:rPr lang="en-US" sz="3000" b="1" i="0">
                <a:solidFill>
                  <a:srgbClr val="4B575F"/>
                </a:solidFill>
                <a:latin typeface="Arial Narrow"/>
                <a:ea typeface="MS Gothic" pitchFamily="49" charset="-128"/>
                <a:cs typeface="+mj-cs"/>
              </a:rPr>
              <a:t>解析ステップ</a:t>
            </a:r>
          </a:p>
        </p:txBody>
      </p:sp>
      <p:sp>
        <p:nvSpPr>
          <p:cNvPr id="36867" name="Rectangle 3"/>
          <p:cNvSpPr>
            <a:spLocks noGrp="1" noChangeArrowheads="1"/>
          </p:cNvSpPr>
          <p:nvPr>
            <p:ph idx="1"/>
          </p:nvPr>
        </p:nvSpPr>
        <p:spPr/>
        <p:txBody>
          <a:bodyPr/>
          <a:lstStyle/>
          <a:p>
            <a:pPr marL="533370" indent="-533370" algn="just">
              <a:spcBef>
                <a:spcPct val="20000"/>
              </a:spcBef>
              <a:spcAft>
                <a:spcPct val="0"/>
              </a:spcAft>
              <a:buClr>
                <a:srgbClr val="4B575F"/>
              </a:buClr>
              <a:buFontTx/>
              <a:buAutoNum type="arabicPeriod"/>
            </a:pPr>
            <a:r>
              <a:rPr lang="ja-JP" sz="2400" b="0" i="0">
                <a:solidFill>
                  <a:srgbClr val="4B575F"/>
                </a:solidFill>
                <a:latin typeface="Arial Narrow"/>
                <a:ea typeface="MS Gothic" pitchFamily="49" charset="-128"/>
                <a:cs typeface="+mn-cs"/>
              </a:rPr>
              <a:t>スタディを作成し、解析のタイプを定義します。</a:t>
            </a:r>
          </a:p>
          <a:p>
            <a:pPr marL="533370" indent="-533370" algn="just">
              <a:spcBef>
                <a:spcPct val="20000"/>
              </a:spcBef>
              <a:spcAft>
                <a:spcPct val="0"/>
              </a:spcAft>
              <a:buClr>
                <a:srgbClr val="4B575F"/>
              </a:buClr>
              <a:buFontTx/>
              <a:buAutoNum type="arabicPeriod"/>
            </a:pPr>
            <a:r>
              <a:rPr lang="ja-JP" sz="2400" b="0" i="0">
                <a:solidFill>
                  <a:srgbClr val="4B575F"/>
                </a:solidFill>
                <a:latin typeface="Arial Narrow"/>
                <a:ea typeface="MS Gothic" pitchFamily="49" charset="-128"/>
                <a:cs typeface="+mn-cs"/>
              </a:rPr>
              <a:t>それぞれの構成部品に材料を指定します。</a:t>
            </a:r>
          </a:p>
          <a:p>
            <a:pPr marL="533370" indent="-533370" algn="just">
              <a:spcBef>
                <a:spcPct val="20000"/>
              </a:spcBef>
              <a:spcAft>
                <a:spcPct val="0"/>
              </a:spcAft>
              <a:buClr>
                <a:srgbClr val="4B575F"/>
              </a:buClr>
              <a:buFontTx/>
              <a:buAutoNum type="arabicPeriod"/>
            </a:pPr>
            <a:r>
              <a:rPr lang="ja-JP" sz="2400" b="0" i="0">
                <a:solidFill>
                  <a:srgbClr val="4B575F"/>
                </a:solidFill>
                <a:latin typeface="Arial Narrow"/>
                <a:ea typeface="MS Gothic" pitchFamily="49" charset="-128"/>
                <a:cs typeface="+mn-cs"/>
              </a:rPr>
              <a:t>拘束と荷重を適用します。</a:t>
            </a:r>
          </a:p>
          <a:p>
            <a:pPr marL="533370" indent="-533370" algn="just">
              <a:spcBef>
                <a:spcPct val="20000"/>
              </a:spcBef>
              <a:spcAft>
                <a:spcPct val="0"/>
              </a:spcAft>
              <a:buClr>
                <a:srgbClr val="4B575F"/>
              </a:buClr>
              <a:buFontTx/>
              <a:buAutoNum type="arabicPeriod"/>
            </a:pPr>
            <a:r>
              <a:rPr lang="ja-JP" sz="2400" b="0" i="0">
                <a:solidFill>
                  <a:srgbClr val="4B575F"/>
                </a:solidFill>
                <a:latin typeface="Arial Narrow"/>
                <a:ea typeface="MS Gothic" pitchFamily="49" charset="-128"/>
                <a:cs typeface="+mn-cs"/>
              </a:rPr>
              <a:t>モデルをメッシュします</a:t>
            </a:r>
            <a:r>
              <a:rPr lang="ja-JP" sz="2400" b="0" i="0" smtClean="0">
                <a:solidFill>
                  <a:srgbClr val="4B575F"/>
                </a:solidFill>
                <a:latin typeface="Arial Narrow"/>
                <a:ea typeface="MS Gothic" pitchFamily="49" charset="-128"/>
                <a:cs typeface="+mn-cs"/>
              </a:rPr>
              <a:t>。こ</a:t>
            </a:r>
            <a:r>
              <a:rPr lang="ja-JP" sz="2400" b="0" i="0">
                <a:solidFill>
                  <a:srgbClr val="4B575F"/>
                </a:solidFill>
                <a:latin typeface="Arial Narrow"/>
                <a:ea typeface="MS Gothic" pitchFamily="49" charset="-128"/>
                <a:cs typeface="+mn-cs"/>
              </a:rPr>
              <a:t>れは、プログラムがモデルを多くの小さなピースに分割する自動的なステップです。</a:t>
            </a:r>
          </a:p>
          <a:p>
            <a:pPr marL="533370" indent="-533370" algn="just">
              <a:spcBef>
                <a:spcPct val="20000"/>
              </a:spcBef>
              <a:spcAft>
                <a:spcPct val="0"/>
              </a:spcAft>
              <a:buClr>
                <a:srgbClr val="4B575F"/>
              </a:buClr>
              <a:buFontTx/>
              <a:buAutoNum type="arabicPeriod"/>
            </a:pPr>
            <a:r>
              <a:rPr lang="ja-JP" sz="2400" b="0" i="0">
                <a:solidFill>
                  <a:srgbClr val="4B575F"/>
                </a:solidFill>
                <a:latin typeface="Arial Narrow"/>
                <a:ea typeface="MS Gothic" pitchFamily="49" charset="-128"/>
                <a:cs typeface="+mn-cs"/>
              </a:rPr>
              <a:t>解析を実行します。</a:t>
            </a:r>
          </a:p>
          <a:p>
            <a:pPr marL="533370" indent="-533370" algn="just">
              <a:spcBef>
                <a:spcPct val="20000"/>
              </a:spcBef>
              <a:spcAft>
                <a:spcPct val="0"/>
              </a:spcAft>
              <a:buClr>
                <a:srgbClr val="4B575F"/>
              </a:buClr>
              <a:buFontTx/>
              <a:buAutoNum type="arabicPeriod"/>
            </a:pPr>
            <a:r>
              <a:rPr lang="ja-JP" sz="2400" b="0" i="0">
                <a:solidFill>
                  <a:srgbClr val="4B575F"/>
                </a:solidFill>
                <a:latin typeface="Arial Narrow"/>
                <a:ea typeface="MS Gothic" pitchFamily="49" charset="-128"/>
                <a:cs typeface="+mn-cs"/>
              </a:rPr>
              <a:t>結果を表示します。</a:t>
            </a:r>
          </a:p>
          <a:p>
            <a:pPr marL="806409" lvl="1" indent="-457200" algn="just">
              <a:spcBef>
                <a:spcPct val="20000"/>
              </a:spcBef>
              <a:spcAft>
                <a:spcPct val="0"/>
              </a:spcAft>
              <a:buClr>
                <a:srgbClr val="4B575F"/>
              </a:buClr>
              <a:buFont typeface="Wingdings"/>
              <a:buChar char="§"/>
            </a:pPr>
            <a:r>
              <a:rPr lang="ja-JP" sz="2400" b="0" i="0">
                <a:solidFill>
                  <a:srgbClr val="4B575F"/>
                </a:solidFill>
                <a:latin typeface="Arial Narrow"/>
                <a:ea typeface="MS Gothic" pitchFamily="49" charset="-128"/>
                <a:cs typeface="+mn-cs"/>
              </a:rPr>
              <a:t>ステップ2、3、4は任意の順序で行えます。</a:t>
            </a:r>
          </a:p>
        </p:txBody>
      </p:sp>
    </p:spTree>
  </p:cSld>
  <p:clrMapOvr>
    <a:masterClrMapping/>
  </p:clrMapOvr>
  <p:transition>
    <p:wipe dir="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pPr algn="l">
              <a:spcBef>
                <a:spcPct val="0"/>
              </a:spcBef>
              <a:spcAft>
                <a:spcPct val="0"/>
              </a:spcAft>
              <a:buNone/>
            </a:pPr>
            <a:r>
              <a:rPr lang="en-US" sz="3000" b="1" i="0">
                <a:solidFill>
                  <a:srgbClr val="4B575F"/>
                </a:solidFill>
                <a:latin typeface="Arial Narrow"/>
                <a:ea typeface="MS Gothic" pitchFamily="49" charset="-128"/>
                <a:cs typeface="+mj-cs"/>
              </a:rPr>
              <a:t>スタディの作成</a:t>
            </a:r>
          </a:p>
        </p:txBody>
      </p:sp>
      <p:sp>
        <p:nvSpPr>
          <p:cNvPr id="37891" name="Rectangle 3"/>
          <p:cNvSpPr>
            <a:spLocks noGrp="1" noChangeArrowheads="1"/>
          </p:cNvSpPr>
          <p:nvPr>
            <p:ph idx="1"/>
          </p:nvPr>
        </p:nvSpPr>
        <p:spPr>
          <a:xfrm>
            <a:off x="201613" y="1649413"/>
            <a:ext cx="5740400" cy="4157662"/>
          </a:xfrm>
        </p:spPr>
        <p:txBody>
          <a:bodyPr/>
          <a:lstStyle/>
          <a:p>
            <a:pPr marL="342900" indent="-342900" algn="just">
              <a:lnSpc>
                <a:spcPct val="85000"/>
              </a:lnSpc>
              <a:spcBef>
                <a:spcPct val="20000"/>
              </a:spcBef>
              <a:spcAft>
                <a:spcPct val="0"/>
              </a:spcAft>
              <a:buClr>
                <a:srgbClr val="4B575F"/>
              </a:buClr>
              <a:buFont typeface="Wingdings"/>
              <a:buChar char="§"/>
            </a:pPr>
            <a:r>
              <a:rPr lang="ja-JP" sz="2400" b="0" i="0">
                <a:solidFill>
                  <a:srgbClr val="4B575F"/>
                </a:solidFill>
                <a:latin typeface="Arial Narrow"/>
                <a:ea typeface="MS Gothic" pitchFamily="49" charset="-128"/>
                <a:cs typeface="+mn-cs"/>
              </a:rPr>
              <a:t>SolidWorks Simulationを使用した解析の最初のステップは、スタディを作成することです。</a:t>
            </a:r>
          </a:p>
          <a:p>
            <a:pPr marL="342900" indent="-342900" algn="just">
              <a:lnSpc>
                <a:spcPct val="85000"/>
              </a:lnSpc>
              <a:spcBef>
                <a:spcPct val="20000"/>
              </a:spcBef>
              <a:spcAft>
                <a:spcPct val="0"/>
              </a:spcAft>
              <a:buClr>
                <a:srgbClr val="4B575F"/>
              </a:buClr>
              <a:buFont typeface="Wingdings"/>
              <a:buChar char="§"/>
            </a:pPr>
            <a:r>
              <a:rPr lang="ja-JP" sz="2400" b="0" i="0">
                <a:solidFill>
                  <a:srgbClr val="4B575F"/>
                </a:solidFill>
                <a:latin typeface="Arial Narrow"/>
                <a:ea typeface="MS Gothic" pitchFamily="49" charset="-128"/>
                <a:cs typeface="+mn-cs"/>
              </a:rPr>
              <a:t>スタディはテスト ケースまたは仮定のシナリオをシミュレートします</a:t>
            </a:r>
            <a:r>
              <a:rPr lang="ja-JP" sz="2400" b="0" i="0" smtClean="0">
                <a:solidFill>
                  <a:srgbClr val="4B575F"/>
                </a:solidFill>
                <a:latin typeface="Arial Narrow"/>
                <a:ea typeface="MS Gothic" pitchFamily="49" charset="-128"/>
                <a:cs typeface="+mn-cs"/>
              </a:rPr>
              <a:t>。ス</a:t>
            </a:r>
            <a:r>
              <a:rPr lang="ja-JP" sz="2400" b="0" i="0">
                <a:solidFill>
                  <a:srgbClr val="4B575F"/>
                </a:solidFill>
                <a:latin typeface="Arial Narrow"/>
                <a:ea typeface="MS Gothic" pitchFamily="49" charset="-128"/>
                <a:cs typeface="+mn-cs"/>
              </a:rPr>
              <a:t>タディは、解析の意図（タイプ）、材料、拘束、荷重を定義します</a:t>
            </a:r>
            <a:r>
              <a:rPr lang="ja-JP" sz="2400" b="0" i="0" smtClean="0">
                <a:solidFill>
                  <a:srgbClr val="4B575F"/>
                </a:solidFill>
                <a:latin typeface="Arial Narrow"/>
                <a:ea typeface="MS Gothic" pitchFamily="49" charset="-128"/>
                <a:cs typeface="+mn-cs"/>
              </a:rPr>
              <a:t>。</a:t>
            </a:r>
            <a:endParaRPr lang="ja-JP" sz="2400" b="0" i="0">
              <a:solidFill>
                <a:srgbClr val="4B575F"/>
              </a:solidFill>
              <a:latin typeface="Arial Narrow"/>
              <a:ea typeface="MS Gothic" pitchFamily="49" charset="-128"/>
              <a:cs typeface="+mn-cs"/>
            </a:endParaRPr>
          </a:p>
          <a:p>
            <a:pPr marL="342900" indent="-342900" algn="just">
              <a:lnSpc>
                <a:spcPct val="85000"/>
              </a:lnSpc>
              <a:spcBef>
                <a:spcPct val="20000"/>
              </a:spcBef>
              <a:spcAft>
                <a:spcPct val="0"/>
              </a:spcAft>
              <a:buClr>
                <a:srgbClr val="4B575F"/>
              </a:buClr>
              <a:buFont typeface="Wingdings"/>
              <a:buChar char="§"/>
            </a:pPr>
            <a:r>
              <a:rPr lang="ja-JP" sz="2400" b="0" i="0">
                <a:solidFill>
                  <a:srgbClr val="4B575F"/>
                </a:solidFill>
                <a:latin typeface="Arial Narrow"/>
                <a:ea typeface="MS Gothic" pitchFamily="49" charset="-128"/>
                <a:cs typeface="+mn-cs"/>
              </a:rPr>
              <a:t>複数のスタディを作成し、各スタディの結果を好きなときに表示できます。</a:t>
            </a:r>
          </a:p>
        </p:txBody>
      </p:sp>
      <p:pic>
        <p:nvPicPr>
          <p:cNvPr id="37892" name="Picture 6"/>
          <p:cNvPicPr>
            <a:picLocks noChangeAspect="1" noChangeArrowheads="1"/>
          </p:cNvPicPr>
          <p:nvPr/>
        </p:nvPicPr>
        <p:blipFill>
          <a:blip r:embed="rId3" cstate="print"/>
          <a:srcRect/>
          <a:stretch>
            <a:fillRect/>
          </a:stretch>
        </p:blipFill>
        <p:spPr bwMode="auto">
          <a:xfrm>
            <a:off x="6172200" y="1524000"/>
            <a:ext cx="1838325" cy="4600575"/>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pPr algn="just">
              <a:spcBef>
                <a:spcPct val="0"/>
              </a:spcBef>
              <a:spcAft>
                <a:spcPct val="0"/>
              </a:spcAft>
              <a:buNone/>
            </a:pPr>
            <a:r>
              <a:rPr lang="en-US" sz="3000" b="1" i="0">
                <a:solidFill>
                  <a:srgbClr val="4B575F"/>
                </a:solidFill>
                <a:latin typeface="Arial Narrow"/>
                <a:ea typeface="MS Gothic" pitchFamily="49" charset="-128"/>
                <a:cs typeface="+mj-cs"/>
              </a:rPr>
              <a:t>材料の定義</a:t>
            </a:r>
          </a:p>
        </p:txBody>
      </p:sp>
      <p:sp>
        <p:nvSpPr>
          <p:cNvPr id="38915" name="Rectangle 3"/>
          <p:cNvSpPr>
            <a:spLocks noGrp="1" noChangeArrowheads="1"/>
          </p:cNvSpPr>
          <p:nvPr>
            <p:ph idx="1"/>
          </p:nvPr>
        </p:nvSpPr>
        <p:spPr>
          <a:xfrm>
            <a:off x="152400" y="1828800"/>
            <a:ext cx="4495800" cy="2514600"/>
          </a:xfrm>
        </p:spPr>
        <p:txBody>
          <a:bodyPr/>
          <a:lstStyle/>
          <a:p>
            <a:pPr marL="342900" indent="-342900" algn="just">
              <a:lnSpc>
                <a:spcPct val="85000"/>
              </a:lnSpc>
              <a:spcBef>
                <a:spcPct val="20000"/>
              </a:spcBef>
              <a:spcAft>
                <a:spcPct val="0"/>
              </a:spcAft>
              <a:buClr>
                <a:srgbClr val="4B575F"/>
              </a:buClr>
              <a:buFont typeface="Wingdings"/>
              <a:buChar char="§"/>
            </a:pPr>
            <a:r>
              <a:rPr lang="ja-JP" sz="2400" b="0" i="0">
                <a:solidFill>
                  <a:srgbClr val="4B575F"/>
                </a:solidFill>
                <a:latin typeface="Arial Narrow"/>
                <a:ea typeface="MS Gothic" pitchFamily="49" charset="-128"/>
                <a:cs typeface="+mn-cs"/>
              </a:rPr>
              <a:t>ライブラリから材料を選択するか、または手動で材料特性を定義できます</a:t>
            </a:r>
            <a:r>
              <a:rPr lang="ja-JP" sz="2400" b="0" i="0" smtClean="0">
                <a:solidFill>
                  <a:srgbClr val="4B575F"/>
                </a:solidFill>
                <a:latin typeface="Arial Narrow"/>
                <a:ea typeface="MS Gothic" pitchFamily="49" charset="-128"/>
                <a:cs typeface="+mn-cs"/>
              </a:rPr>
              <a:t>。</a:t>
            </a:r>
            <a:endParaRPr lang="ja-JP" sz="2400" b="0" i="0">
              <a:solidFill>
                <a:srgbClr val="4B575F"/>
              </a:solidFill>
              <a:latin typeface="Arial Narrow"/>
              <a:ea typeface="MS Gothic" pitchFamily="49" charset="-128"/>
              <a:cs typeface="+mn-cs"/>
            </a:endParaRPr>
          </a:p>
          <a:p>
            <a:pPr marL="342900" indent="-342900" algn="just">
              <a:lnSpc>
                <a:spcPct val="85000"/>
              </a:lnSpc>
              <a:spcBef>
                <a:spcPct val="20000"/>
              </a:spcBef>
              <a:spcAft>
                <a:spcPct val="0"/>
              </a:spcAft>
              <a:buFont typeface="Wingdings"/>
              <a:buChar char="§"/>
            </a:pPr>
            <a:endParaRPr lang="en-US" dirty="0" smtClean="0">
              <a:ea typeface="MS Gothic" pitchFamily="49" charset="-128"/>
            </a:endParaRPr>
          </a:p>
          <a:p>
            <a:pPr marL="342900" indent="-342900" algn="just">
              <a:lnSpc>
                <a:spcPct val="85000"/>
              </a:lnSpc>
              <a:spcBef>
                <a:spcPct val="20000"/>
              </a:spcBef>
              <a:spcAft>
                <a:spcPct val="0"/>
              </a:spcAft>
              <a:buClr>
                <a:srgbClr val="4B575F"/>
              </a:buClr>
              <a:buFont typeface="Wingdings"/>
              <a:buChar char="§"/>
            </a:pPr>
            <a:r>
              <a:rPr lang="ja-JP" sz="2400" b="0" i="0">
                <a:solidFill>
                  <a:srgbClr val="4B575F"/>
                </a:solidFill>
                <a:latin typeface="Arial Narrow"/>
                <a:ea typeface="MS Gothic" pitchFamily="49" charset="-128"/>
                <a:cs typeface="+mn-cs"/>
              </a:rPr>
              <a:t>また、独自の材料特性を追加してユーザー定義された材料ライブラリを作成することも可能です。</a:t>
            </a:r>
          </a:p>
        </p:txBody>
      </p:sp>
      <p:pic>
        <p:nvPicPr>
          <p:cNvPr id="38916" name="Picture 4"/>
          <p:cNvPicPr>
            <a:picLocks noChangeAspect="1" noChangeArrowheads="1"/>
          </p:cNvPicPr>
          <p:nvPr/>
        </p:nvPicPr>
        <p:blipFill>
          <a:blip r:embed="rId3" cstate="print"/>
          <a:srcRect/>
          <a:stretch>
            <a:fillRect/>
          </a:stretch>
        </p:blipFill>
        <p:spPr bwMode="auto">
          <a:xfrm>
            <a:off x="4800600" y="1752600"/>
            <a:ext cx="3886200" cy="2989263"/>
          </a:xfrm>
          <a:prstGeom prst="rect">
            <a:avLst/>
          </a:prstGeom>
          <a:noFill/>
          <a:ln w="9525">
            <a:noFill/>
            <a:miter lim="800000"/>
            <a:headEnd/>
            <a:tailEnd/>
          </a:ln>
        </p:spPr>
      </p:pic>
      <p:sp>
        <p:nvSpPr>
          <p:cNvPr id="26629" name="Rectangle 5"/>
          <p:cNvSpPr>
            <a:spLocks noChangeArrowheads="1"/>
          </p:cNvSpPr>
          <p:nvPr/>
        </p:nvSpPr>
        <p:spPr bwMode="auto">
          <a:xfrm>
            <a:off x="152400" y="1219200"/>
            <a:ext cx="8610600" cy="533400"/>
          </a:xfrm>
          <a:prstGeom prst="rect">
            <a:avLst/>
          </a:prstGeom>
          <a:noFill/>
          <a:ln>
            <a:noFill/>
          </a:ln>
          <a:extLst>
            <a:ext uri="{909E8E84-426E-40DD-AFC4-6F175D3DCCD1}"/>
            <a:ext uri="{91240B29-F687-4F45-9708-019B960494DF}"/>
          </a:extLst>
        </p:spPr>
        <p:txBody>
          <a:bodyPr/>
          <a:lstStyle/>
          <a:p>
            <a:pPr marL="355600" indent="-355600" algn="just">
              <a:lnSpc>
                <a:spcPct val="95000"/>
              </a:lnSpc>
              <a:spcBef>
                <a:spcPct val="50000"/>
              </a:spcBef>
              <a:buFont typeface="Wingdings"/>
              <a:buChar char="§"/>
            </a:pPr>
            <a:r>
              <a:rPr lang="ja-JP" sz="2400" b="0" i="0">
                <a:solidFill>
                  <a:schemeClr val="tx1"/>
                </a:solidFill>
                <a:latin typeface="Arial Narrow"/>
                <a:ea typeface="MS Gothic" pitchFamily="49" charset="-128"/>
                <a:cs typeface="+mn-cs"/>
              </a:rPr>
              <a:t>結果は各構成部品に使用される材料によって異なります。</a:t>
            </a:r>
          </a:p>
        </p:txBody>
      </p:sp>
      <p:sp>
        <p:nvSpPr>
          <p:cNvPr id="26630" name="Rectangle 6"/>
          <p:cNvSpPr>
            <a:spLocks noChangeArrowheads="1"/>
          </p:cNvSpPr>
          <p:nvPr/>
        </p:nvSpPr>
        <p:spPr bwMode="auto">
          <a:xfrm>
            <a:off x="152400" y="4800600"/>
            <a:ext cx="8534400" cy="1524000"/>
          </a:xfrm>
          <a:prstGeom prst="rect">
            <a:avLst/>
          </a:prstGeom>
          <a:noFill/>
          <a:ln>
            <a:noFill/>
          </a:ln>
          <a:extLst>
            <a:ext uri="{909E8E84-426E-40DD-AFC4-6F175D3DCCD1}"/>
            <a:ext uri="{91240B29-F687-4F45-9708-019B960494DF}"/>
          </a:extLst>
        </p:spPr>
        <p:txBody>
          <a:bodyPr/>
          <a:lstStyle/>
          <a:p>
            <a:pPr marL="355600" indent="-355600" algn="just">
              <a:lnSpc>
                <a:spcPct val="85000"/>
              </a:lnSpc>
              <a:spcBef>
                <a:spcPct val="50000"/>
              </a:spcBef>
              <a:buFont typeface="Wingdings"/>
              <a:buChar char="§"/>
            </a:pPr>
            <a:r>
              <a:rPr lang="ja-JP" sz="2400" b="0" i="0">
                <a:solidFill>
                  <a:schemeClr val="tx1"/>
                </a:solidFill>
                <a:latin typeface="Arial Narrow"/>
                <a:ea typeface="MS Gothic" pitchFamily="49" charset="-128"/>
                <a:cs typeface="+mn-cs"/>
              </a:rPr>
              <a:t>材料は等方性材料または異方性材料です</a:t>
            </a:r>
            <a:r>
              <a:rPr lang="ja-JP" sz="2400" b="0" i="0" smtClean="0">
                <a:solidFill>
                  <a:schemeClr val="tx1"/>
                </a:solidFill>
                <a:latin typeface="Arial Narrow"/>
                <a:ea typeface="MS Gothic" pitchFamily="49" charset="-128"/>
                <a:cs typeface="+mn-cs"/>
              </a:rPr>
              <a:t>。等</a:t>
            </a:r>
            <a:r>
              <a:rPr lang="ja-JP" sz="2400" b="0" i="0">
                <a:solidFill>
                  <a:schemeClr val="tx1"/>
                </a:solidFill>
                <a:latin typeface="Arial Narrow"/>
                <a:ea typeface="MS Gothic" pitchFamily="49" charset="-128"/>
                <a:cs typeface="+mn-cs"/>
              </a:rPr>
              <a:t>方性材料は、すべての方向で同じ特性を持ちます</a:t>
            </a:r>
            <a:r>
              <a:rPr lang="ja-JP" sz="2400" b="0" i="0" smtClean="0">
                <a:solidFill>
                  <a:schemeClr val="tx1"/>
                </a:solidFill>
                <a:latin typeface="Arial Narrow"/>
                <a:ea typeface="MS Gothic" pitchFamily="49" charset="-128"/>
                <a:cs typeface="+mn-cs"/>
              </a:rPr>
              <a:t>。異</a:t>
            </a:r>
            <a:r>
              <a:rPr lang="ja-JP" sz="2400" b="0" i="0">
                <a:solidFill>
                  <a:schemeClr val="tx1"/>
                </a:solidFill>
                <a:latin typeface="Arial Narrow"/>
                <a:ea typeface="MS Gothic" pitchFamily="49" charset="-128"/>
                <a:cs typeface="+mn-cs"/>
              </a:rPr>
              <a:t>方性材料は、方向によって異なる特性を持ちます（木のように）。</a:t>
            </a:r>
          </a:p>
        </p:txBody>
      </p:sp>
    </p:spTree>
  </p:cSld>
  <p:clrMapOvr>
    <a:masterClrMapping/>
  </p:clrMapOvr>
  <p:transition>
    <p:wipe dir="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pPr algn="just">
              <a:spcBef>
                <a:spcPct val="0"/>
              </a:spcBef>
              <a:spcAft>
                <a:spcPct val="0"/>
              </a:spcAft>
              <a:buNone/>
            </a:pPr>
            <a:r>
              <a:rPr lang="en-US" sz="3000" b="1" i="0">
                <a:solidFill>
                  <a:srgbClr val="4B575F"/>
                </a:solidFill>
                <a:latin typeface="Arial Narrow"/>
                <a:ea typeface="MS Gothic" pitchFamily="49" charset="-128"/>
                <a:cs typeface="+mj-cs"/>
              </a:rPr>
              <a:t>拘束と荷重の定義</a:t>
            </a:r>
          </a:p>
        </p:txBody>
      </p:sp>
      <p:sp>
        <p:nvSpPr>
          <p:cNvPr id="39939" name="Rectangle 4"/>
          <p:cNvSpPr>
            <a:spLocks noGrp="1" noChangeArrowheads="1"/>
          </p:cNvSpPr>
          <p:nvPr>
            <p:ph idx="1"/>
          </p:nvPr>
        </p:nvSpPr>
        <p:spPr>
          <a:xfrm>
            <a:off x="304800" y="2438400"/>
            <a:ext cx="5257800" cy="2819400"/>
          </a:xfrm>
        </p:spPr>
        <p:txBody>
          <a:bodyPr/>
          <a:lstStyle/>
          <a:p>
            <a:pPr marL="342900" indent="-342900" algn="just">
              <a:lnSpc>
                <a:spcPct val="85000"/>
              </a:lnSpc>
              <a:spcBef>
                <a:spcPct val="20000"/>
              </a:spcBef>
              <a:spcAft>
                <a:spcPct val="0"/>
              </a:spcAft>
              <a:buClr>
                <a:srgbClr val="4B575F"/>
              </a:buClr>
              <a:buFont typeface="Wingdings"/>
              <a:buChar char="§"/>
            </a:pPr>
            <a:r>
              <a:rPr lang="ja-JP" sz="2400" b="0" i="0" spc="-80">
                <a:solidFill>
                  <a:srgbClr val="4B575F"/>
                </a:solidFill>
                <a:latin typeface="Arial Narrow"/>
                <a:ea typeface="MS Gothic" pitchFamily="49" charset="-128"/>
                <a:cs typeface="+mn-cs"/>
              </a:rPr>
              <a:t>剛体のモーションを防ぐために適切な拘束を適用する必要があります。</a:t>
            </a:r>
          </a:p>
          <a:p>
            <a:pPr marL="342900" indent="-342900" algn="just">
              <a:lnSpc>
                <a:spcPct val="85000"/>
              </a:lnSpc>
              <a:spcBef>
                <a:spcPct val="20000"/>
              </a:spcBef>
              <a:spcAft>
                <a:spcPct val="0"/>
              </a:spcAft>
              <a:buFont typeface="Wingdings"/>
              <a:buChar char="§"/>
            </a:pPr>
            <a:endParaRPr lang="en-US" dirty="0" smtClean="0">
              <a:ea typeface="MS Gothic" pitchFamily="49" charset="-128"/>
            </a:endParaRPr>
          </a:p>
          <a:p>
            <a:pPr marL="342900" indent="-342900" algn="just">
              <a:lnSpc>
                <a:spcPct val="85000"/>
              </a:lnSpc>
              <a:spcBef>
                <a:spcPct val="20000"/>
              </a:spcBef>
              <a:spcAft>
                <a:spcPct val="0"/>
              </a:spcAft>
              <a:buClr>
                <a:srgbClr val="4B575F"/>
              </a:buClr>
              <a:buFont typeface="Wingdings"/>
              <a:buChar char="§"/>
            </a:pPr>
            <a:r>
              <a:rPr lang="ja-JP" sz="2400" b="0" i="0">
                <a:solidFill>
                  <a:srgbClr val="4B575F"/>
                </a:solidFill>
                <a:latin typeface="Arial Narrow"/>
                <a:ea typeface="MS Gothic" pitchFamily="49" charset="-128"/>
                <a:cs typeface="+mn-cs"/>
              </a:rPr>
              <a:t>荷重には、集中荷重、圧力荷重、トルク荷重、遠心力荷重、重力荷重、ゼロ以外の強制変位、温度荷重があります</a:t>
            </a:r>
            <a:r>
              <a:rPr lang="ja-JP" sz="2400" b="0" i="0" smtClean="0">
                <a:solidFill>
                  <a:srgbClr val="4B575F"/>
                </a:solidFill>
                <a:latin typeface="Arial Narrow"/>
                <a:ea typeface="MS Gothic" pitchFamily="49" charset="-128"/>
                <a:cs typeface="+mn-cs"/>
              </a:rPr>
              <a:t>。ベ</a:t>
            </a:r>
            <a:r>
              <a:rPr lang="ja-JP" sz="2400" b="0" i="0">
                <a:solidFill>
                  <a:srgbClr val="4B575F"/>
                </a:solidFill>
                <a:latin typeface="Arial Narrow"/>
                <a:ea typeface="MS Gothic" pitchFamily="49" charset="-128"/>
                <a:cs typeface="+mn-cs"/>
              </a:rPr>
              <a:t>アリング荷重とリモート荷重の専用オプションも使用できます。</a:t>
            </a:r>
          </a:p>
        </p:txBody>
      </p:sp>
      <p:sp>
        <p:nvSpPr>
          <p:cNvPr id="27652" name="Rectangle 8"/>
          <p:cNvSpPr>
            <a:spLocks noChangeArrowheads="1"/>
          </p:cNvSpPr>
          <p:nvPr/>
        </p:nvSpPr>
        <p:spPr bwMode="auto">
          <a:xfrm>
            <a:off x="304800" y="1066800"/>
            <a:ext cx="8458200" cy="1295400"/>
          </a:xfrm>
          <a:prstGeom prst="rect">
            <a:avLst/>
          </a:prstGeom>
          <a:noFill/>
          <a:ln>
            <a:noFill/>
          </a:ln>
          <a:extLst>
            <a:ext uri="{909E8E84-426E-40DD-AFC4-6F175D3DCCD1}"/>
            <a:ext uri="{91240B29-F687-4F45-9708-019B960494DF}"/>
          </a:extLst>
        </p:spPr>
        <p:txBody>
          <a:bodyPr/>
          <a:lstStyle/>
          <a:p>
            <a:pPr marL="355600" indent="-355600" algn="just">
              <a:lnSpc>
                <a:spcPct val="95000"/>
              </a:lnSpc>
              <a:spcBef>
                <a:spcPct val="50000"/>
              </a:spcBef>
              <a:buFont typeface="Wingdings"/>
              <a:buChar char="§"/>
            </a:pPr>
            <a:r>
              <a:rPr lang="ja-JP" sz="2400" b="0" i="0">
                <a:solidFill>
                  <a:schemeClr val="tx1"/>
                </a:solidFill>
                <a:latin typeface="Arial Narrow"/>
                <a:ea typeface="MS Gothic" pitchFamily="49" charset="-128"/>
                <a:cs typeface="+mn-cs"/>
              </a:rPr>
              <a:t>拘束はモデルがどのように支持されるかを定義します</a:t>
            </a:r>
            <a:r>
              <a:rPr lang="ja-JP" sz="2400" b="0" i="0" smtClean="0">
                <a:solidFill>
                  <a:schemeClr val="tx1"/>
                </a:solidFill>
                <a:latin typeface="Arial Narrow"/>
                <a:ea typeface="MS Gothic" pitchFamily="49" charset="-128"/>
                <a:cs typeface="+mn-cs"/>
              </a:rPr>
              <a:t>。拘</a:t>
            </a:r>
            <a:r>
              <a:rPr lang="ja-JP" sz="2400" b="0" i="0">
                <a:solidFill>
                  <a:schemeClr val="tx1"/>
                </a:solidFill>
                <a:latin typeface="Arial Narrow"/>
                <a:ea typeface="MS Gothic" pitchFamily="49" charset="-128"/>
                <a:cs typeface="+mn-cs"/>
              </a:rPr>
              <a:t>束されていないボディは、剛体として無期限に移動できます。</a:t>
            </a:r>
          </a:p>
        </p:txBody>
      </p:sp>
      <p:pic>
        <p:nvPicPr>
          <p:cNvPr id="39941" name="Picture 9"/>
          <p:cNvPicPr>
            <a:picLocks noChangeAspect="1" noChangeArrowheads="1"/>
          </p:cNvPicPr>
          <p:nvPr/>
        </p:nvPicPr>
        <p:blipFill>
          <a:blip r:embed="rId3" cstate="print"/>
          <a:srcRect/>
          <a:stretch>
            <a:fillRect/>
          </a:stretch>
        </p:blipFill>
        <p:spPr bwMode="auto">
          <a:xfrm>
            <a:off x="5715000" y="2466975"/>
            <a:ext cx="2447925" cy="3095625"/>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pPr algn="l">
              <a:spcBef>
                <a:spcPct val="0"/>
              </a:spcBef>
              <a:spcAft>
                <a:spcPct val="0"/>
              </a:spcAft>
              <a:buNone/>
            </a:pPr>
            <a:r>
              <a:rPr lang="en-US" sz="3000" b="1" i="0">
                <a:solidFill>
                  <a:srgbClr val="4B575F"/>
                </a:solidFill>
                <a:latin typeface="Arial Narrow"/>
                <a:ea typeface="MS Gothic" pitchFamily="49" charset="-128"/>
                <a:cs typeface="+mj-cs"/>
              </a:rPr>
              <a:t>メッシュ</a:t>
            </a:r>
          </a:p>
        </p:txBody>
      </p:sp>
      <p:sp>
        <p:nvSpPr>
          <p:cNvPr id="40963" name="Rectangle 4"/>
          <p:cNvSpPr>
            <a:spLocks noGrp="1" noChangeArrowheads="1"/>
          </p:cNvSpPr>
          <p:nvPr>
            <p:ph idx="1"/>
          </p:nvPr>
        </p:nvSpPr>
        <p:spPr>
          <a:xfrm>
            <a:off x="201613" y="1143000"/>
            <a:ext cx="6503987" cy="4862512"/>
          </a:xfrm>
        </p:spPr>
        <p:txBody>
          <a:bodyPr/>
          <a:lstStyle/>
          <a:p>
            <a:pPr marL="342900" indent="-342900" algn="just">
              <a:spcBef>
                <a:spcPct val="20000"/>
              </a:spcBef>
              <a:spcAft>
                <a:spcPct val="0"/>
              </a:spcAft>
              <a:buClr>
                <a:srgbClr val="4B575F"/>
              </a:buClr>
              <a:buFont typeface="Wingdings"/>
              <a:buChar char="§"/>
            </a:pPr>
            <a:r>
              <a:rPr lang="ja-JP" sz="2400" b="0" i="0">
                <a:solidFill>
                  <a:srgbClr val="4B575F"/>
                </a:solidFill>
                <a:latin typeface="Arial Narrow"/>
                <a:ea typeface="MS Gothic" pitchFamily="49" charset="-128"/>
                <a:cs typeface="+mn-cs"/>
              </a:rPr>
              <a:t>メッシュは、数学的なシミュレーションのためにモデルを要素と呼ばれる多くの小さなピースに分割します。</a:t>
            </a:r>
          </a:p>
          <a:p>
            <a:pPr marL="342900" indent="-342900" algn="just">
              <a:spcBef>
                <a:spcPct val="20000"/>
              </a:spcBef>
              <a:spcAft>
                <a:spcPct val="0"/>
              </a:spcAft>
              <a:buClr>
                <a:srgbClr val="4B575F"/>
              </a:buClr>
              <a:buFont typeface="Wingdings"/>
              <a:buChar char="§"/>
            </a:pPr>
            <a:r>
              <a:rPr lang="ja-JP" sz="2400" b="0" i="0">
                <a:solidFill>
                  <a:srgbClr val="4B575F"/>
                </a:solidFill>
                <a:latin typeface="Arial Narrow"/>
                <a:ea typeface="MS Gothic" pitchFamily="49" charset="-128"/>
                <a:cs typeface="+mn-cs"/>
              </a:rPr>
              <a:t>要素を小さくするとより正確な結果が得られますが、より多くのコンピュータ リソースを必要とします。</a:t>
            </a:r>
          </a:p>
          <a:p>
            <a:pPr marL="342900" indent="-342900" algn="just">
              <a:spcBef>
                <a:spcPct val="20000"/>
              </a:spcBef>
              <a:spcAft>
                <a:spcPct val="0"/>
              </a:spcAft>
              <a:buClr>
                <a:srgbClr val="4B575F"/>
              </a:buClr>
              <a:buFont typeface="Wingdings"/>
              <a:buChar char="§"/>
            </a:pPr>
            <a:r>
              <a:rPr lang="ja-JP" sz="2400" b="0" i="0">
                <a:solidFill>
                  <a:srgbClr val="4B575F"/>
                </a:solidFill>
                <a:latin typeface="Arial Narrow"/>
                <a:ea typeface="MS Gothic" pitchFamily="49" charset="-128"/>
                <a:cs typeface="+mn-cs"/>
              </a:rPr>
              <a:t>プログラムはメッシュの平均要素サイズを提示します</a:t>
            </a:r>
            <a:r>
              <a:rPr lang="ja-JP" sz="2400" b="0" i="0" smtClean="0">
                <a:solidFill>
                  <a:srgbClr val="4B575F"/>
                </a:solidFill>
                <a:latin typeface="Arial Narrow"/>
                <a:ea typeface="MS Gothic" pitchFamily="49" charset="-128"/>
                <a:cs typeface="+mn-cs"/>
              </a:rPr>
              <a:t>。こ</a:t>
            </a:r>
            <a:r>
              <a:rPr lang="ja-JP" sz="2400" b="0" i="0">
                <a:solidFill>
                  <a:srgbClr val="4B575F"/>
                </a:solidFill>
                <a:latin typeface="Arial Narrow"/>
                <a:ea typeface="MS Gothic" pitchFamily="49" charset="-128"/>
                <a:cs typeface="+mn-cs"/>
              </a:rPr>
              <a:t>れは、要素の側面の平均長さです。</a:t>
            </a:r>
          </a:p>
          <a:p>
            <a:pPr marL="342900" indent="-342900" algn="just">
              <a:spcBef>
                <a:spcPct val="20000"/>
              </a:spcBef>
              <a:spcAft>
                <a:spcPct val="0"/>
              </a:spcAft>
              <a:buClr>
                <a:srgbClr val="4B575F"/>
              </a:buClr>
              <a:buFont typeface="Wingdings"/>
              <a:buChar char="§"/>
            </a:pPr>
            <a:r>
              <a:rPr lang="ja-JP" sz="2400" b="0" i="0" spc="-50">
                <a:solidFill>
                  <a:srgbClr val="4B575F"/>
                </a:solidFill>
                <a:latin typeface="Arial Narrow"/>
                <a:ea typeface="MS Gothic" pitchFamily="49" charset="-128"/>
                <a:cs typeface="+mn-cs"/>
              </a:rPr>
              <a:t>危険領域（集中荷重、不規則な形状）では、</a:t>
            </a:r>
            <a:r>
              <a:rPr lang="ja-JP" sz="2400" b="0" i="0" spc="-50">
                <a:solidFill>
                  <a:srgbClr val="EF8B2B"/>
                </a:solidFill>
                <a:latin typeface="Arial Narrow"/>
                <a:ea typeface="MS Gothic" pitchFamily="49" charset="-128"/>
                <a:cs typeface="+mn-cs"/>
              </a:rPr>
              <a:t>メッシュ コントロール（Mesh Control）</a:t>
            </a:r>
            <a:r>
              <a:rPr lang="ja-JP" sz="2400" b="0" i="0" spc="-50">
                <a:solidFill>
                  <a:srgbClr val="4B575F"/>
                </a:solidFill>
                <a:latin typeface="Arial Narrow"/>
                <a:ea typeface="MS Gothic" pitchFamily="49" charset="-128"/>
                <a:cs typeface="+mn-cs"/>
              </a:rPr>
              <a:t>を適用し、要素サイズを減らして結果の精度を改善できます。</a:t>
            </a:r>
          </a:p>
        </p:txBody>
      </p:sp>
      <p:pic>
        <p:nvPicPr>
          <p:cNvPr id="40964" name="Picture 7"/>
          <p:cNvPicPr>
            <a:picLocks noChangeAspect="1" noChangeArrowheads="1"/>
          </p:cNvPicPr>
          <p:nvPr/>
        </p:nvPicPr>
        <p:blipFill>
          <a:blip r:embed="rId3" cstate="print"/>
          <a:srcRect/>
          <a:stretch>
            <a:fillRect/>
          </a:stretch>
        </p:blipFill>
        <p:spPr bwMode="auto">
          <a:xfrm>
            <a:off x="6796088" y="4038600"/>
            <a:ext cx="2065337" cy="2133600"/>
          </a:xfrm>
          <a:prstGeom prst="rect">
            <a:avLst/>
          </a:prstGeom>
          <a:noFill/>
          <a:ln w="9525">
            <a:noFill/>
            <a:miter lim="800000"/>
            <a:headEnd/>
            <a:tailEnd/>
          </a:ln>
        </p:spPr>
      </p:pic>
      <p:pic>
        <p:nvPicPr>
          <p:cNvPr id="40965" name="Picture 8"/>
          <p:cNvPicPr>
            <a:picLocks noChangeAspect="1" noChangeArrowheads="1"/>
          </p:cNvPicPr>
          <p:nvPr/>
        </p:nvPicPr>
        <p:blipFill>
          <a:blip r:embed="rId4" cstate="print"/>
          <a:srcRect/>
          <a:stretch>
            <a:fillRect/>
          </a:stretch>
        </p:blipFill>
        <p:spPr bwMode="auto">
          <a:xfrm>
            <a:off x="6756400" y="1066800"/>
            <a:ext cx="2095500" cy="2876550"/>
          </a:xfrm>
          <a:prstGeom prst="rect">
            <a:avLst/>
          </a:prstGeom>
          <a:noFill/>
          <a:ln w="9525">
            <a:noFill/>
            <a:miter lim="800000"/>
            <a:headEnd/>
            <a:tailEnd/>
          </a:ln>
        </p:spPr>
      </p:pic>
      <p:sp>
        <p:nvSpPr>
          <p:cNvPr id="7" name="TextBox 6"/>
          <p:cNvSpPr txBox="1"/>
          <p:nvPr/>
        </p:nvSpPr>
        <p:spPr>
          <a:xfrm>
            <a:off x="6677025" y="5741194"/>
            <a:ext cx="838200" cy="307777"/>
          </a:xfrm>
          <a:prstGeom prst="rect">
            <a:avLst/>
          </a:prstGeom>
          <a:solidFill>
            <a:schemeClr val="bg1"/>
          </a:solidFill>
        </p:spPr>
        <p:txBody>
          <a:bodyPr wrap="square" lIns="0" tIns="0" rIns="0" bIns="0" rtlCol="0">
            <a:spAutoFit/>
          </a:bodyPr>
          <a:lstStyle/>
          <a:p>
            <a:pPr algn="r">
              <a:buNone/>
            </a:pPr>
            <a:r>
              <a:rPr lang="ja-JP" sz="1000" b="0" i="0">
                <a:solidFill>
                  <a:srgbClr val="000000"/>
                </a:solidFill>
                <a:latin typeface="Arial"/>
                <a:ea typeface="MS Gothic" pitchFamily="49" charset="-128"/>
                <a:cs typeface="+mn-cs"/>
              </a:rPr>
              <a:t>グローバルサイズ（平均）</a:t>
            </a:r>
            <a:endParaRPr lang="nl-NL" sz="1000" dirty="0">
              <a:solidFill>
                <a:schemeClr val="tx2"/>
              </a:solidFill>
              <a:ea typeface="MS Gothic" pitchFamily="49" charset="-128"/>
            </a:endParaRPr>
          </a:p>
        </p:txBody>
      </p:sp>
    </p:spTree>
  </p:cSld>
  <p:clrMapOvr>
    <a:masterClrMapping/>
  </p:clrMapOvr>
  <p:transition>
    <p:wipe dir="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pPr algn="just">
              <a:spcBef>
                <a:spcPct val="0"/>
              </a:spcBef>
              <a:spcAft>
                <a:spcPct val="0"/>
              </a:spcAft>
              <a:buNone/>
            </a:pPr>
            <a:r>
              <a:rPr lang="en-US" sz="3000" b="1" i="0">
                <a:solidFill>
                  <a:srgbClr val="4B575F"/>
                </a:solidFill>
                <a:latin typeface="Arial Narrow"/>
                <a:ea typeface="MS Gothic" pitchFamily="49" charset="-128"/>
                <a:cs typeface="+mj-cs"/>
              </a:rPr>
              <a:t>メッシュ タイプ</a:t>
            </a:r>
          </a:p>
        </p:txBody>
      </p:sp>
      <p:sp>
        <p:nvSpPr>
          <p:cNvPr id="41987" name="Rectangle 3"/>
          <p:cNvSpPr>
            <a:spLocks noGrp="1" noChangeArrowheads="1"/>
          </p:cNvSpPr>
          <p:nvPr>
            <p:ph idx="1"/>
          </p:nvPr>
        </p:nvSpPr>
        <p:spPr>
          <a:xfrm>
            <a:off x="304800" y="1219200"/>
            <a:ext cx="8382000" cy="4191000"/>
          </a:xfrm>
        </p:spPr>
        <p:txBody>
          <a:bodyPr/>
          <a:lstStyle/>
          <a:p>
            <a:pPr marL="342900" indent="-342900" algn="just">
              <a:spcBef>
                <a:spcPct val="20000"/>
              </a:spcBef>
              <a:spcAft>
                <a:spcPct val="0"/>
              </a:spcAft>
              <a:buClr>
                <a:srgbClr val="4B575F"/>
              </a:buClr>
              <a:buFont typeface="Wingdings"/>
              <a:buChar char="§"/>
            </a:pPr>
            <a:r>
              <a:rPr lang="ja-JP" sz="2400" b="0" i="0">
                <a:solidFill>
                  <a:srgbClr val="4B575F"/>
                </a:solidFill>
                <a:latin typeface="Arial Narrow"/>
                <a:ea typeface="MS Gothic" pitchFamily="49" charset="-128"/>
                <a:cs typeface="+mn-cs"/>
              </a:rPr>
              <a:t>メッシュ タイプはスタディの作成時に選択します</a:t>
            </a:r>
            <a:r>
              <a:rPr lang="ja-JP" sz="2400" b="0" i="0" smtClean="0">
                <a:solidFill>
                  <a:srgbClr val="4B575F"/>
                </a:solidFill>
                <a:latin typeface="Arial Narrow"/>
                <a:ea typeface="MS Gothic" pitchFamily="49" charset="-128"/>
                <a:cs typeface="+mn-cs"/>
              </a:rPr>
              <a:t>。以</a:t>
            </a:r>
            <a:r>
              <a:rPr lang="ja-JP" sz="2400" b="0" i="0">
                <a:solidFill>
                  <a:srgbClr val="4B575F"/>
                </a:solidFill>
                <a:latin typeface="Arial Narrow"/>
                <a:ea typeface="MS Gothic" pitchFamily="49" charset="-128"/>
                <a:cs typeface="+mn-cs"/>
              </a:rPr>
              <a:t>下を選択できます： 固体メッシュ、中立面抽出によるメッシュ要素作成、面使用によるシェル メッシュ、混在メッシュ、ビーム メッシュ。</a:t>
            </a:r>
          </a:p>
          <a:p>
            <a:pPr marL="342900" indent="-342900" algn="just">
              <a:spcBef>
                <a:spcPct val="20000"/>
              </a:spcBef>
              <a:spcAft>
                <a:spcPct val="0"/>
              </a:spcAft>
              <a:buClr>
                <a:srgbClr val="4B575F"/>
              </a:buClr>
              <a:buFont typeface="Wingdings"/>
              <a:buChar char="§"/>
            </a:pPr>
            <a:r>
              <a:rPr lang="ja-JP" sz="2400" b="0" i="0">
                <a:solidFill>
                  <a:srgbClr val="4B575F"/>
                </a:solidFill>
                <a:latin typeface="Arial Narrow"/>
                <a:ea typeface="MS Gothic" pitchFamily="49" charset="-128"/>
                <a:cs typeface="+mn-cs"/>
              </a:rPr>
              <a:t>かさばったモデルには固体メッシュを使用します。</a:t>
            </a:r>
          </a:p>
          <a:p>
            <a:pPr marL="342900" indent="-342900" algn="just">
              <a:spcBef>
                <a:spcPct val="20000"/>
              </a:spcBef>
              <a:spcAft>
                <a:spcPct val="0"/>
              </a:spcAft>
              <a:buClr>
                <a:srgbClr val="4B575F"/>
              </a:buClr>
              <a:buFont typeface="Wingdings"/>
              <a:buChar char="§"/>
            </a:pPr>
            <a:r>
              <a:rPr lang="ja-JP" sz="2400" b="0" i="0">
                <a:solidFill>
                  <a:srgbClr val="4B575F"/>
                </a:solidFill>
                <a:latin typeface="Arial Narrow"/>
                <a:ea typeface="MS Gothic" pitchFamily="49" charset="-128"/>
                <a:cs typeface="+mn-cs"/>
              </a:rPr>
              <a:t>一定の厚みの薄い単純なモデルには中立面抽出によるメッシュ要素作成を使用します。</a:t>
            </a:r>
          </a:p>
          <a:p>
            <a:pPr marL="342900" indent="-342900" algn="just">
              <a:spcBef>
                <a:spcPct val="20000"/>
              </a:spcBef>
              <a:spcAft>
                <a:spcPct val="0"/>
              </a:spcAft>
              <a:buClr>
                <a:srgbClr val="4B575F"/>
              </a:buClr>
              <a:buFont typeface="Wingdings"/>
              <a:buChar char="§"/>
            </a:pPr>
            <a:r>
              <a:rPr lang="ja-JP" sz="2400" b="0" i="0">
                <a:solidFill>
                  <a:srgbClr val="4B575F"/>
                </a:solidFill>
                <a:latin typeface="Arial Narrow"/>
                <a:ea typeface="MS Gothic" pitchFamily="49" charset="-128"/>
                <a:cs typeface="+mn-cs"/>
              </a:rPr>
              <a:t>選択面に厚みと材料の異なるシェルを作成するには、面使用によるシェル メッシュを使用します。</a:t>
            </a:r>
          </a:p>
          <a:p>
            <a:pPr marL="342900" indent="-342900" algn="just">
              <a:spcBef>
                <a:spcPct val="20000"/>
              </a:spcBef>
              <a:spcAft>
                <a:spcPct val="0"/>
              </a:spcAft>
              <a:buClr>
                <a:srgbClr val="4B575F"/>
              </a:buClr>
              <a:buFont typeface="Wingdings"/>
              <a:buChar char="§"/>
            </a:pPr>
            <a:r>
              <a:rPr lang="ja-JP" sz="2400" b="0" i="0">
                <a:solidFill>
                  <a:srgbClr val="4B575F"/>
                </a:solidFill>
                <a:latin typeface="Arial Narrow"/>
                <a:ea typeface="MS Gothic" pitchFamily="49" charset="-128"/>
                <a:cs typeface="+mn-cs"/>
              </a:rPr>
              <a:t>同じモデル内にかさばったボディのほか、薄いボディがある場合は、混在メッシュを使用します。</a:t>
            </a:r>
          </a:p>
          <a:p>
            <a:pPr marL="342900" indent="-342900" algn="just">
              <a:spcBef>
                <a:spcPct val="20000"/>
              </a:spcBef>
              <a:spcAft>
                <a:spcPct val="0"/>
              </a:spcAft>
              <a:buClr>
                <a:srgbClr val="4B575F"/>
              </a:buClr>
              <a:buFont typeface="Wingdings"/>
              <a:buChar char="§"/>
            </a:pPr>
            <a:r>
              <a:rPr lang="ja-JP" sz="2400" b="0" i="0">
                <a:solidFill>
                  <a:srgbClr val="4B575F"/>
                </a:solidFill>
                <a:latin typeface="Arial Narrow"/>
                <a:ea typeface="MS Gothic" pitchFamily="49" charset="-128"/>
                <a:cs typeface="+mn-cs"/>
              </a:rPr>
              <a:t>剛在レイアウトのモデルを作成するには、ビーム メッシュを使用します。</a:t>
            </a:r>
          </a:p>
        </p:txBody>
      </p:sp>
    </p:spTree>
  </p:cSld>
  <p:clrMapOvr>
    <a:masterClrMapping/>
  </p:clrMapOvr>
  <p:transition>
    <p:wipe dir="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pPr algn="just">
              <a:spcBef>
                <a:spcPct val="0"/>
              </a:spcBef>
              <a:spcAft>
                <a:spcPct val="0"/>
              </a:spcAft>
              <a:buNone/>
            </a:pPr>
            <a:r>
              <a:rPr lang="en-US" sz="3000" b="1" i="0">
                <a:solidFill>
                  <a:srgbClr val="4B575F"/>
                </a:solidFill>
                <a:latin typeface="Arial Narrow"/>
                <a:ea typeface="MS Gothic" pitchFamily="49" charset="-128"/>
                <a:cs typeface="+mj-cs"/>
              </a:rPr>
              <a:t>メッシュ</a:t>
            </a:r>
          </a:p>
        </p:txBody>
      </p:sp>
      <p:sp>
        <p:nvSpPr>
          <p:cNvPr id="43011" name="Rectangle 3"/>
          <p:cNvSpPr>
            <a:spLocks noGrp="1" noChangeArrowheads="1"/>
          </p:cNvSpPr>
          <p:nvPr>
            <p:ph idx="1"/>
          </p:nvPr>
        </p:nvSpPr>
        <p:spPr>
          <a:xfrm>
            <a:off x="304800" y="1600200"/>
            <a:ext cx="8458200" cy="2895600"/>
          </a:xfrm>
        </p:spPr>
        <p:txBody>
          <a:bodyPr/>
          <a:lstStyle/>
          <a:p>
            <a:pPr marL="342900" indent="-342900" algn="just">
              <a:spcBef>
                <a:spcPct val="20000"/>
              </a:spcBef>
              <a:spcAft>
                <a:spcPct val="0"/>
              </a:spcAft>
              <a:buClr>
                <a:srgbClr val="4B575F"/>
              </a:buClr>
              <a:buFont typeface="Wingdings"/>
              <a:buChar char="§"/>
            </a:pPr>
            <a:r>
              <a:rPr lang="ja-JP" sz="2400" b="0" i="0">
                <a:solidFill>
                  <a:srgbClr val="4B575F"/>
                </a:solidFill>
                <a:latin typeface="Arial Narrow"/>
                <a:ea typeface="MS Gothic" pitchFamily="49" charset="-128"/>
                <a:cs typeface="+mn-cs"/>
              </a:rPr>
              <a:t>要素サイズに基づいてプログラムは点（節点）を境界上に配置し、次に固体メッシュの場合は3D四面体要素、シェル メッシュの場合は2D三角形要素で体積を満たします。</a:t>
            </a:r>
          </a:p>
          <a:p>
            <a:pPr marL="342900" indent="-342900" algn="just">
              <a:spcBef>
                <a:spcPts val="2000"/>
              </a:spcBef>
              <a:spcAft>
                <a:spcPct val="0"/>
              </a:spcAft>
              <a:buClr>
                <a:srgbClr val="4B575F"/>
              </a:buClr>
              <a:buFont typeface="Wingdings"/>
              <a:buChar char="§"/>
            </a:pPr>
            <a:r>
              <a:rPr lang="ja-JP" sz="2400" b="0" i="0">
                <a:solidFill>
                  <a:srgbClr val="4B575F"/>
                </a:solidFill>
                <a:latin typeface="Arial Narrow"/>
                <a:ea typeface="MS Gothic" pitchFamily="49" charset="-128"/>
                <a:cs typeface="+mn-cs"/>
              </a:rPr>
              <a:t>形状を変更した後は、必ずモデルのメッシュを作成する必要があります</a:t>
            </a:r>
            <a:r>
              <a:rPr lang="ja-JP" sz="2400" b="0" i="0" smtClean="0">
                <a:solidFill>
                  <a:srgbClr val="4B575F"/>
                </a:solidFill>
                <a:latin typeface="Arial Narrow"/>
                <a:ea typeface="MS Gothic" pitchFamily="49" charset="-128"/>
                <a:cs typeface="+mn-cs"/>
              </a:rPr>
              <a:t>。材</a:t>
            </a:r>
            <a:r>
              <a:rPr lang="ja-JP" sz="2400" b="0" i="0">
                <a:solidFill>
                  <a:srgbClr val="4B575F"/>
                </a:solidFill>
                <a:latin typeface="Arial Narrow"/>
                <a:ea typeface="MS Gothic" pitchFamily="49" charset="-128"/>
                <a:cs typeface="+mn-cs"/>
              </a:rPr>
              <a:t>料、拘束、荷重の変更は、メッシュの再作成を必要としません。</a:t>
            </a:r>
          </a:p>
        </p:txBody>
      </p:sp>
    </p:spTree>
  </p:cSld>
  <p:clrMapOvr>
    <a:masterClrMapping/>
  </p:clrMapOvr>
  <p:transition>
    <p:wipe dir="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pPr algn="l">
              <a:spcBef>
                <a:spcPct val="0"/>
              </a:spcBef>
              <a:spcAft>
                <a:spcPct val="0"/>
              </a:spcAft>
              <a:buNone/>
            </a:pPr>
            <a:r>
              <a:rPr lang="en-US" sz="3000" b="1" i="0">
                <a:solidFill>
                  <a:srgbClr val="4B575F"/>
                </a:solidFill>
                <a:latin typeface="Arial Narrow"/>
                <a:ea typeface="MS Gothic" pitchFamily="49" charset="-128"/>
                <a:cs typeface="+mj-cs"/>
              </a:rPr>
              <a:t>メッシュ コントロール</a:t>
            </a:r>
          </a:p>
        </p:txBody>
      </p:sp>
      <p:sp>
        <p:nvSpPr>
          <p:cNvPr id="44035" name="Rectangle 3"/>
          <p:cNvSpPr>
            <a:spLocks noGrp="1" noChangeArrowheads="1"/>
          </p:cNvSpPr>
          <p:nvPr>
            <p:ph idx="1"/>
          </p:nvPr>
        </p:nvSpPr>
        <p:spPr/>
        <p:txBody>
          <a:bodyPr/>
          <a:lstStyle/>
          <a:p>
            <a:pPr marL="342900" indent="-342900" algn="l">
              <a:spcBef>
                <a:spcPct val="20000"/>
              </a:spcBef>
              <a:spcAft>
                <a:spcPct val="0"/>
              </a:spcAft>
              <a:buNone/>
            </a:pPr>
            <a:r>
              <a:rPr lang="ja-JP" sz="2400" b="0" i="0">
                <a:solidFill>
                  <a:srgbClr val="4B575F"/>
                </a:solidFill>
                <a:latin typeface="Arial Narrow"/>
                <a:ea typeface="MS Gothic" pitchFamily="49" charset="-128"/>
                <a:cs typeface="+mn-cs"/>
              </a:rPr>
              <a:t>メッシュ コントロールの例：</a:t>
            </a:r>
          </a:p>
          <a:p>
            <a:pPr marL="342900" indent="-342900" algn="l">
              <a:spcBef>
                <a:spcPct val="20000"/>
              </a:spcBef>
              <a:spcAft>
                <a:spcPct val="0"/>
              </a:spcAft>
              <a:buFont typeface="Wingdings"/>
              <a:buChar char="§"/>
            </a:pPr>
            <a:endParaRPr lang="en-US" dirty="0" smtClean="0">
              <a:ea typeface="MS Gothic" pitchFamily="49" charset="-128"/>
            </a:endParaRPr>
          </a:p>
        </p:txBody>
      </p:sp>
      <p:pic>
        <p:nvPicPr>
          <p:cNvPr id="44036" name="Picture 8"/>
          <p:cNvPicPr>
            <a:picLocks noChangeAspect="1" noChangeArrowheads="1"/>
          </p:cNvPicPr>
          <p:nvPr/>
        </p:nvPicPr>
        <p:blipFill>
          <a:blip r:embed="rId3" cstate="print"/>
          <a:srcRect/>
          <a:stretch>
            <a:fillRect/>
          </a:stretch>
        </p:blipFill>
        <p:spPr bwMode="auto">
          <a:xfrm>
            <a:off x="609600" y="2286000"/>
            <a:ext cx="2362200" cy="2943225"/>
          </a:xfrm>
          <a:prstGeom prst="rect">
            <a:avLst/>
          </a:prstGeom>
          <a:noFill/>
          <a:ln w="9525">
            <a:noFill/>
            <a:miter lim="800000"/>
            <a:headEnd/>
            <a:tailEnd/>
          </a:ln>
        </p:spPr>
      </p:pic>
      <p:pic>
        <p:nvPicPr>
          <p:cNvPr id="44037" name="Picture 9"/>
          <p:cNvPicPr>
            <a:picLocks noChangeAspect="1" noChangeArrowheads="1"/>
          </p:cNvPicPr>
          <p:nvPr/>
        </p:nvPicPr>
        <p:blipFill>
          <a:blip r:embed="rId4" cstate="print"/>
          <a:srcRect/>
          <a:stretch>
            <a:fillRect/>
          </a:stretch>
        </p:blipFill>
        <p:spPr bwMode="auto">
          <a:xfrm>
            <a:off x="3124200" y="2286000"/>
            <a:ext cx="2438400" cy="2914650"/>
          </a:xfrm>
          <a:prstGeom prst="rect">
            <a:avLst/>
          </a:prstGeom>
          <a:noFill/>
          <a:ln w="9525">
            <a:noFill/>
            <a:miter lim="800000"/>
            <a:headEnd/>
            <a:tailEnd/>
          </a:ln>
        </p:spPr>
      </p:pic>
      <p:pic>
        <p:nvPicPr>
          <p:cNvPr id="44038" name="Picture 10"/>
          <p:cNvPicPr>
            <a:picLocks noChangeAspect="1" noChangeArrowheads="1"/>
          </p:cNvPicPr>
          <p:nvPr/>
        </p:nvPicPr>
        <p:blipFill>
          <a:blip r:embed="rId5" cstate="print"/>
          <a:srcRect/>
          <a:stretch>
            <a:fillRect/>
          </a:stretch>
        </p:blipFill>
        <p:spPr bwMode="auto">
          <a:xfrm>
            <a:off x="5715000" y="2286000"/>
            <a:ext cx="2524125" cy="2914650"/>
          </a:xfrm>
          <a:prstGeom prst="rect">
            <a:avLst/>
          </a:prstGeom>
          <a:noFill/>
          <a:ln w="9525">
            <a:noFill/>
            <a:miter lim="800000"/>
            <a:headEnd/>
            <a:tailEnd/>
          </a:ln>
        </p:spPr>
      </p:pic>
      <p:sp>
        <p:nvSpPr>
          <p:cNvPr id="7" name="TextBox 6"/>
          <p:cNvSpPr txBox="1"/>
          <p:nvPr/>
        </p:nvSpPr>
        <p:spPr>
          <a:xfrm>
            <a:off x="609600" y="2286000"/>
            <a:ext cx="2279904" cy="654050"/>
          </a:xfrm>
          <a:prstGeom prst="rect">
            <a:avLst/>
          </a:prstGeom>
          <a:solidFill>
            <a:srgbClr val="C9D4D8"/>
          </a:solidFill>
        </p:spPr>
        <p:txBody>
          <a:bodyPr wrap="square" lIns="45720" tIns="0" rIns="0" bIns="0" rtlCol="0" anchor="ctr" anchorCtr="0">
            <a:noAutofit/>
          </a:bodyPr>
          <a:lstStyle/>
          <a:p>
            <a:pPr algn="just">
              <a:buNone/>
            </a:pPr>
            <a:r>
              <a:rPr lang="nl-NL" sz="1200" b="1" i="0" dirty="0">
                <a:solidFill>
                  <a:srgbClr val="033E78"/>
                </a:solidFill>
                <a:latin typeface="Arial"/>
                <a:ea typeface="MS Gothic" pitchFamily="49" charset="-128"/>
                <a:cs typeface="+mn-cs"/>
              </a:rPr>
              <a:t>選択したエッジにメッシュ コントロールを適用</a:t>
            </a:r>
            <a:endParaRPr lang="nl-NL" sz="1200" b="1" dirty="0">
              <a:solidFill>
                <a:srgbClr val="033E78"/>
              </a:solidFill>
              <a:ea typeface="MS Gothic" pitchFamily="49" charset="-128"/>
            </a:endParaRPr>
          </a:p>
        </p:txBody>
      </p:sp>
      <p:sp>
        <p:nvSpPr>
          <p:cNvPr id="8" name="TextBox 7"/>
          <p:cNvSpPr txBox="1"/>
          <p:nvPr/>
        </p:nvSpPr>
        <p:spPr>
          <a:xfrm>
            <a:off x="3148013" y="2286000"/>
            <a:ext cx="2338388" cy="609600"/>
          </a:xfrm>
          <a:prstGeom prst="rect">
            <a:avLst/>
          </a:prstGeom>
          <a:solidFill>
            <a:srgbClr val="C9D4D8"/>
          </a:solidFill>
        </p:spPr>
        <p:txBody>
          <a:bodyPr wrap="square" lIns="45720" tIns="0" rIns="0" bIns="0" rtlCol="0" anchor="ctr" anchorCtr="0">
            <a:noAutofit/>
          </a:bodyPr>
          <a:lstStyle/>
          <a:p>
            <a:pPr algn="just">
              <a:buNone/>
            </a:pPr>
            <a:r>
              <a:rPr lang="nl-NL" sz="1200" b="1" i="0">
                <a:solidFill>
                  <a:srgbClr val="033E78"/>
                </a:solidFill>
                <a:latin typeface="Arial"/>
                <a:ea typeface="MS Gothic" pitchFamily="49" charset="-128"/>
                <a:cs typeface="+mn-cs"/>
              </a:rPr>
              <a:t>頂点にメッシュ コントロールを適用</a:t>
            </a:r>
            <a:endParaRPr lang="nl-NL" sz="1200" b="1" dirty="0">
              <a:solidFill>
                <a:srgbClr val="033E78"/>
              </a:solidFill>
              <a:ea typeface="MS Gothic" pitchFamily="49" charset="-128"/>
            </a:endParaRPr>
          </a:p>
        </p:txBody>
      </p:sp>
      <p:sp>
        <p:nvSpPr>
          <p:cNvPr id="9" name="TextBox 8"/>
          <p:cNvSpPr txBox="1"/>
          <p:nvPr/>
        </p:nvSpPr>
        <p:spPr>
          <a:xfrm>
            <a:off x="5721350" y="2286000"/>
            <a:ext cx="2432050" cy="584200"/>
          </a:xfrm>
          <a:prstGeom prst="rect">
            <a:avLst/>
          </a:prstGeom>
          <a:solidFill>
            <a:srgbClr val="C9D4D8"/>
          </a:solidFill>
        </p:spPr>
        <p:txBody>
          <a:bodyPr wrap="square" lIns="45720" tIns="0" rIns="0" bIns="0" rtlCol="0" anchor="ctr" anchorCtr="0">
            <a:noAutofit/>
          </a:bodyPr>
          <a:lstStyle/>
          <a:p>
            <a:pPr algn="just">
              <a:buNone/>
            </a:pPr>
            <a:r>
              <a:rPr lang="nl-NL" sz="1200" b="1" i="0">
                <a:solidFill>
                  <a:srgbClr val="033E78"/>
                </a:solidFill>
                <a:latin typeface="Arial"/>
                <a:ea typeface="MS Gothic" pitchFamily="49" charset="-128"/>
                <a:cs typeface="+mn-cs"/>
              </a:rPr>
              <a:t>選択した面にメッシュコ ントロールを適用</a:t>
            </a:r>
            <a:endParaRPr lang="nl-NL" sz="1200" b="1" dirty="0">
              <a:solidFill>
                <a:srgbClr val="033E78"/>
              </a:solidFill>
              <a:ea typeface="MS Gothic" pitchFamily="49" charset="-128"/>
            </a:endParaRPr>
          </a:p>
        </p:txBody>
      </p:sp>
    </p:spTree>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algn="l">
              <a:spcBef>
                <a:spcPct val="0"/>
              </a:spcBef>
              <a:spcAft>
                <a:spcPct val="0"/>
              </a:spcAft>
              <a:buNone/>
            </a:pPr>
            <a:r>
              <a:rPr lang="en-US" sz="3000" b="1" i="0" dirty="0" err="1">
                <a:solidFill>
                  <a:srgbClr val="4B575F"/>
                </a:solidFill>
                <a:latin typeface="Arial Narrow"/>
                <a:ea typeface="MS Gothic" pitchFamily="49" charset="-128"/>
                <a:cs typeface="+mj-cs"/>
              </a:rPr>
              <a:t>従来の設計サイクル</a:t>
            </a:r>
            <a:endParaRPr lang="en-US" sz="3000" b="1" i="0" dirty="0">
              <a:solidFill>
                <a:srgbClr val="4B575F"/>
              </a:solidFill>
              <a:latin typeface="Arial Narrow"/>
              <a:ea typeface="MS Gothic" pitchFamily="49" charset="-128"/>
              <a:cs typeface="+mj-cs"/>
            </a:endParaRPr>
          </a:p>
        </p:txBody>
      </p:sp>
      <p:sp>
        <p:nvSpPr>
          <p:cNvPr id="17411" name="Rectangle 3"/>
          <p:cNvSpPr>
            <a:spLocks noGrp="1" noChangeArrowheads="1"/>
          </p:cNvSpPr>
          <p:nvPr>
            <p:ph idx="1"/>
          </p:nvPr>
        </p:nvSpPr>
        <p:spPr>
          <a:xfrm>
            <a:off x="304800" y="1371600"/>
            <a:ext cx="5029200" cy="5257800"/>
          </a:xfrm>
        </p:spPr>
        <p:txBody>
          <a:bodyPr/>
          <a:lstStyle/>
          <a:p>
            <a:pPr marL="342900" indent="-342900" algn="just">
              <a:lnSpc>
                <a:spcPct val="85000"/>
              </a:lnSpc>
              <a:spcBef>
                <a:spcPts val="2000"/>
              </a:spcBef>
              <a:spcAft>
                <a:spcPct val="0"/>
              </a:spcAft>
              <a:buClr>
                <a:srgbClr val="4B575F"/>
              </a:buClr>
              <a:buFont typeface="Wingdings"/>
              <a:buChar char="§"/>
            </a:pPr>
            <a:r>
              <a:rPr lang="ja-JP" sz="2400" b="0" i="0">
                <a:solidFill>
                  <a:srgbClr val="4B575F"/>
                </a:solidFill>
                <a:latin typeface="Arial Narrow"/>
                <a:ea typeface="MS Gothic" pitchFamily="49" charset="-128"/>
                <a:cs typeface="+mn-cs"/>
              </a:rPr>
              <a:t>SolidWorksを使用してモデルを構築します。</a:t>
            </a:r>
          </a:p>
          <a:p>
            <a:pPr marL="342900" indent="-342900" algn="just">
              <a:lnSpc>
                <a:spcPct val="85000"/>
              </a:lnSpc>
              <a:spcBef>
                <a:spcPts val="2000"/>
              </a:spcBef>
              <a:spcAft>
                <a:spcPct val="0"/>
              </a:spcAft>
              <a:buClr>
                <a:srgbClr val="4B575F"/>
              </a:buClr>
              <a:buFont typeface="Wingdings"/>
              <a:buChar char="§"/>
            </a:pPr>
            <a:r>
              <a:rPr lang="ja-JP" sz="2400" b="0" i="0">
                <a:solidFill>
                  <a:srgbClr val="4B575F"/>
                </a:solidFill>
                <a:latin typeface="Arial Narrow"/>
                <a:ea typeface="MS Gothic" pitchFamily="49" charset="-128"/>
                <a:cs typeface="+mn-cs"/>
              </a:rPr>
              <a:t>プロトタイプを製作します。</a:t>
            </a:r>
          </a:p>
          <a:p>
            <a:pPr marL="342900" indent="-342900" algn="just">
              <a:lnSpc>
                <a:spcPct val="85000"/>
              </a:lnSpc>
              <a:spcBef>
                <a:spcPts val="2000"/>
              </a:spcBef>
              <a:spcAft>
                <a:spcPct val="0"/>
              </a:spcAft>
              <a:buClr>
                <a:srgbClr val="4B575F"/>
              </a:buClr>
              <a:buFont typeface="Wingdings"/>
              <a:buChar char="§"/>
            </a:pPr>
            <a:r>
              <a:rPr lang="ja-JP" sz="2400" b="0" i="0">
                <a:solidFill>
                  <a:srgbClr val="4B575F"/>
                </a:solidFill>
                <a:latin typeface="Arial Narrow"/>
                <a:ea typeface="MS Gothic" pitchFamily="49" charset="-128"/>
                <a:cs typeface="+mn-cs"/>
              </a:rPr>
              <a:t>様々な負荷条件下でプロトタイプをテストします</a:t>
            </a:r>
            <a:r>
              <a:rPr lang="ja-JP" sz="2400" b="0" i="0" smtClean="0">
                <a:solidFill>
                  <a:srgbClr val="4B575F"/>
                </a:solidFill>
                <a:latin typeface="Arial Narrow"/>
                <a:ea typeface="MS Gothic" pitchFamily="49" charset="-128"/>
                <a:cs typeface="+mn-cs"/>
              </a:rPr>
              <a:t>。ほ</a:t>
            </a:r>
            <a:r>
              <a:rPr lang="ja-JP" sz="2400" b="0" i="0">
                <a:solidFill>
                  <a:srgbClr val="4B575F"/>
                </a:solidFill>
                <a:latin typeface="Arial Narrow"/>
                <a:ea typeface="MS Gothic" pitchFamily="49" charset="-128"/>
                <a:cs typeface="+mn-cs"/>
              </a:rPr>
              <a:t>とんどの場合は、計器の使用が必要となります。</a:t>
            </a:r>
          </a:p>
          <a:p>
            <a:pPr marL="342900" indent="-342900" algn="just">
              <a:lnSpc>
                <a:spcPct val="85000"/>
              </a:lnSpc>
              <a:spcBef>
                <a:spcPts val="2000"/>
              </a:spcBef>
              <a:spcAft>
                <a:spcPct val="0"/>
              </a:spcAft>
              <a:buClr>
                <a:srgbClr val="4B575F"/>
              </a:buClr>
              <a:buFont typeface="Wingdings"/>
              <a:buChar char="§"/>
            </a:pPr>
            <a:r>
              <a:rPr lang="ja-JP" sz="2400" b="0" i="0">
                <a:solidFill>
                  <a:srgbClr val="4B575F"/>
                </a:solidFill>
                <a:latin typeface="Arial Narrow"/>
                <a:ea typeface="MS Gothic" pitchFamily="49" charset="-128"/>
                <a:cs typeface="+mn-cs"/>
              </a:rPr>
              <a:t>結果に基づいてSolidWorksでモデルを変更し、新しいプロトタイプを構築して納得のいくまでテストを繰り返します。</a:t>
            </a:r>
          </a:p>
        </p:txBody>
      </p:sp>
      <p:sp>
        <p:nvSpPr>
          <p:cNvPr id="17412" name="AutoShape 6"/>
          <p:cNvSpPr>
            <a:spLocks noChangeArrowheads="1"/>
          </p:cNvSpPr>
          <p:nvPr/>
        </p:nvSpPr>
        <p:spPr bwMode="auto">
          <a:xfrm>
            <a:off x="6057900" y="952500"/>
            <a:ext cx="1447800" cy="609600"/>
          </a:xfrm>
          <a:prstGeom prst="flowChartAlternateProcess">
            <a:avLst/>
          </a:prstGeom>
          <a:noFill/>
          <a:ln w="19050">
            <a:solidFill>
              <a:schemeClr val="tx1"/>
            </a:solidFill>
            <a:miter lim="800000"/>
            <a:headEnd/>
            <a:tailEnd/>
          </a:ln>
        </p:spPr>
        <p:txBody>
          <a:bodyPr wrap="none" anchor="ctr"/>
          <a:lstStyle/>
          <a:p>
            <a:pPr algn="ctr">
              <a:buNone/>
            </a:pPr>
            <a:r>
              <a:rPr lang="ja-JP" sz="1800" b="0" i="0">
                <a:solidFill>
                  <a:schemeClr val="tx1"/>
                </a:solidFill>
                <a:latin typeface="Arial"/>
                <a:ea typeface="MS Gothic" pitchFamily="49" charset="-128"/>
                <a:cs typeface="+mn-cs"/>
              </a:rPr>
              <a:t>SolidWorks</a:t>
            </a:r>
            <a:endParaRPr lang="en-US" sz="1800" dirty="0">
              <a:ea typeface="MS Gothic" pitchFamily="49" charset="-128"/>
            </a:endParaRPr>
          </a:p>
        </p:txBody>
      </p:sp>
      <p:sp>
        <p:nvSpPr>
          <p:cNvPr id="17413" name="AutoShape 7"/>
          <p:cNvSpPr>
            <a:spLocks noChangeArrowheads="1"/>
          </p:cNvSpPr>
          <p:nvPr/>
        </p:nvSpPr>
        <p:spPr bwMode="auto">
          <a:xfrm>
            <a:off x="6057900" y="2019300"/>
            <a:ext cx="1447800" cy="533400"/>
          </a:xfrm>
          <a:prstGeom prst="flowChartAlternateProcess">
            <a:avLst/>
          </a:prstGeom>
          <a:noFill/>
          <a:ln w="19050">
            <a:solidFill>
              <a:schemeClr val="tx1"/>
            </a:solidFill>
            <a:miter lim="800000"/>
            <a:headEnd/>
            <a:tailEnd/>
          </a:ln>
        </p:spPr>
        <p:txBody>
          <a:bodyPr wrap="none" anchor="ctr"/>
          <a:lstStyle/>
          <a:p>
            <a:pPr algn="ctr">
              <a:buNone/>
            </a:pPr>
            <a:r>
              <a:rPr lang="ja-JP" sz="1800" b="0" i="0">
                <a:solidFill>
                  <a:schemeClr val="tx1"/>
                </a:solidFill>
                <a:latin typeface="Arial"/>
                <a:ea typeface="MS Gothic" pitchFamily="49" charset="-128"/>
                <a:cs typeface="+mn-cs"/>
              </a:rPr>
              <a:t>プロトタイプ</a:t>
            </a:r>
          </a:p>
        </p:txBody>
      </p:sp>
      <p:sp>
        <p:nvSpPr>
          <p:cNvPr id="17414" name="AutoShape 8"/>
          <p:cNvSpPr>
            <a:spLocks noChangeArrowheads="1"/>
          </p:cNvSpPr>
          <p:nvPr/>
        </p:nvSpPr>
        <p:spPr bwMode="auto">
          <a:xfrm>
            <a:off x="6286500" y="3086100"/>
            <a:ext cx="914400" cy="533400"/>
          </a:xfrm>
          <a:prstGeom prst="flowChartAlternateProcess">
            <a:avLst/>
          </a:prstGeom>
          <a:noFill/>
          <a:ln w="19050">
            <a:solidFill>
              <a:schemeClr val="tx1"/>
            </a:solidFill>
            <a:miter lim="800000"/>
            <a:headEnd/>
            <a:tailEnd/>
          </a:ln>
        </p:spPr>
        <p:txBody>
          <a:bodyPr wrap="none" anchor="ctr"/>
          <a:lstStyle/>
          <a:p>
            <a:pPr algn="ctr">
              <a:buNone/>
            </a:pPr>
            <a:r>
              <a:rPr lang="ja-JP" sz="1800" b="0" i="0">
                <a:solidFill>
                  <a:schemeClr val="tx1"/>
                </a:solidFill>
                <a:latin typeface="Arial"/>
                <a:ea typeface="MS Gothic" pitchFamily="49" charset="-128"/>
                <a:cs typeface="+mn-cs"/>
              </a:rPr>
              <a:t>テスト</a:t>
            </a:r>
          </a:p>
        </p:txBody>
      </p:sp>
      <p:sp>
        <p:nvSpPr>
          <p:cNvPr id="17415" name="AutoShape 9"/>
          <p:cNvSpPr>
            <a:spLocks noChangeArrowheads="1"/>
          </p:cNvSpPr>
          <p:nvPr/>
        </p:nvSpPr>
        <p:spPr bwMode="auto">
          <a:xfrm>
            <a:off x="5981700" y="4076700"/>
            <a:ext cx="1524000" cy="1066800"/>
          </a:xfrm>
          <a:prstGeom prst="flowChartDecision">
            <a:avLst/>
          </a:prstGeom>
          <a:noFill/>
          <a:ln w="19050">
            <a:solidFill>
              <a:schemeClr val="tx1"/>
            </a:solidFill>
            <a:miter lim="800000"/>
            <a:headEnd/>
            <a:tailEnd/>
          </a:ln>
        </p:spPr>
        <p:txBody>
          <a:bodyPr wrap="none" anchor="ctr"/>
          <a:lstStyle/>
          <a:p>
            <a:pPr algn="ctr">
              <a:buNone/>
            </a:pPr>
            <a:r>
              <a:rPr lang="ja-JP" sz="1400" b="0" i="0">
                <a:solidFill>
                  <a:srgbClr val="FF3300"/>
                </a:solidFill>
                <a:latin typeface="Arial"/>
                <a:ea typeface="MS Gothic" pitchFamily="49" charset="-128"/>
                <a:cs typeface="+mn-cs"/>
              </a:rPr>
              <a:t>条件が</a:t>
            </a:r>
            <a:r>
              <a:rPr lang="ja-JP" sz="1400" b="0" i="0" smtClean="0">
                <a:solidFill>
                  <a:srgbClr val="FF3300"/>
                </a:solidFill>
                <a:latin typeface="Arial"/>
                <a:ea typeface="MS Gothic" pitchFamily="49" charset="-128"/>
                <a:cs typeface="+mn-cs"/>
              </a:rPr>
              <a:t>満</a:t>
            </a:r>
            <a:r>
              <a:rPr lang="es-ES" altLang="ja-JP" sz="1400" b="0" i="0" dirty="0" smtClean="0">
                <a:solidFill>
                  <a:srgbClr val="FF3300"/>
                </a:solidFill>
                <a:latin typeface="Arial"/>
                <a:ea typeface="MS Gothic" pitchFamily="49" charset="-128"/>
                <a:cs typeface="+mn-cs"/>
              </a:rPr>
              <a:t/>
            </a:r>
            <a:br>
              <a:rPr lang="es-ES" altLang="ja-JP" sz="1400" b="0" i="0" dirty="0" smtClean="0">
                <a:solidFill>
                  <a:srgbClr val="FF3300"/>
                </a:solidFill>
                <a:latin typeface="Arial"/>
                <a:ea typeface="MS Gothic" pitchFamily="49" charset="-128"/>
                <a:cs typeface="+mn-cs"/>
              </a:rPr>
            </a:br>
            <a:r>
              <a:rPr lang="ja-JP" sz="1400" b="0" i="0" smtClean="0">
                <a:solidFill>
                  <a:srgbClr val="FF3300"/>
                </a:solidFill>
                <a:latin typeface="Arial"/>
                <a:ea typeface="MS Gothic" pitchFamily="49" charset="-128"/>
                <a:cs typeface="+mn-cs"/>
              </a:rPr>
              <a:t>たされ</a:t>
            </a:r>
            <a:r>
              <a:rPr lang="ja-JP" sz="1400" b="0" i="0">
                <a:solidFill>
                  <a:srgbClr val="FF3300"/>
                </a:solidFill>
                <a:latin typeface="Arial"/>
                <a:ea typeface="MS Gothic" pitchFamily="49" charset="-128"/>
                <a:cs typeface="+mn-cs"/>
              </a:rPr>
              <a:t>て</a:t>
            </a:r>
            <a:r>
              <a:rPr lang="ja-JP" sz="1400" b="0" i="0" smtClean="0">
                <a:solidFill>
                  <a:srgbClr val="FF3300"/>
                </a:solidFill>
                <a:latin typeface="Arial"/>
                <a:ea typeface="MS Gothic" pitchFamily="49" charset="-128"/>
                <a:cs typeface="+mn-cs"/>
              </a:rPr>
              <a:t>い</a:t>
            </a:r>
            <a:r>
              <a:rPr lang="es-ES" altLang="ja-JP" sz="1400" b="0" i="0" dirty="0" smtClean="0">
                <a:solidFill>
                  <a:srgbClr val="FF3300"/>
                </a:solidFill>
                <a:latin typeface="Arial"/>
                <a:ea typeface="MS Gothic" pitchFamily="49" charset="-128"/>
                <a:cs typeface="+mn-cs"/>
              </a:rPr>
              <a:t/>
            </a:r>
            <a:br>
              <a:rPr lang="es-ES" altLang="ja-JP" sz="1400" b="0" i="0" dirty="0" smtClean="0">
                <a:solidFill>
                  <a:srgbClr val="FF3300"/>
                </a:solidFill>
                <a:latin typeface="Arial"/>
                <a:ea typeface="MS Gothic" pitchFamily="49" charset="-128"/>
                <a:cs typeface="+mn-cs"/>
              </a:rPr>
            </a:br>
            <a:r>
              <a:rPr lang="ja-JP" sz="1400" b="0" i="0" smtClean="0">
                <a:solidFill>
                  <a:srgbClr val="FF3300"/>
                </a:solidFill>
                <a:latin typeface="Arial"/>
                <a:ea typeface="MS Gothic" pitchFamily="49" charset="-128"/>
                <a:cs typeface="+mn-cs"/>
              </a:rPr>
              <a:t>ま</a:t>
            </a:r>
            <a:r>
              <a:rPr lang="ja-JP" sz="1400" b="0" i="0">
                <a:solidFill>
                  <a:srgbClr val="FF3300"/>
                </a:solidFill>
                <a:latin typeface="Arial"/>
                <a:ea typeface="MS Gothic" pitchFamily="49" charset="-128"/>
                <a:cs typeface="+mn-cs"/>
              </a:rPr>
              <a:t>すか？</a:t>
            </a:r>
          </a:p>
        </p:txBody>
      </p:sp>
      <p:sp>
        <p:nvSpPr>
          <p:cNvPr id="17416" name="Rectangle 10"/>
          <p:cNvSpPr>
            <a:spLocks noChangeArrowheads="1"/>
          </p:cNvSpPr>
          <p:nvPr/>
        </p:nvSpPr>
        <p:spPr bwMode="auto">
          <a:xfrm>
            <a:off x="5753100" y="5600700"/>
            <a:ext cx="1981200" cy="533400"/>
          </a:xfrm>
          <a:prstGeom prst="rect">
            <a:avLst/>
          </a:prstGeom>
          <a:solidFill>
            <a:srgbClr val="00FF00"/>
          </a:solidFill>
          <a:ln w="19050">
            <a:solidFill>
              <a:srgbClr val="00FF00"/>
            </a:solidFill>
            <a:miter lim="800000"/>
            <a:headEnd/>
            <a:tailEnd/>
          </a:ln>
        </p:spPr>
        <p:txBody>
          <a:bodyPr wrap="none" anchor="ctr"/>
          <a:lstStyle/>
          <a:p>
            <a:pPr algn="ctr">
              <a:buNone/>
            </a:pPr>
            <a:r>
              <a:rPr lang="ja-JP" sz="1800" b="0" i="0">
                <a:solidFill>
                  <a:srgbClr val="003300"/>
                </a:solidFill>
                <a:latin typeface="Arial"/>
                <a:ea typeface="MS Gothic" pitchFamily="49" charset="-128"/>
                <a:cs typeface="+mn-cs"/>
              </a:rPr>
              <a:t>量産</a:t>
            </a:r>
          </a:p>
        </p:txBody>
      </p:sp>
      <p:sp>
        <p:nvSpPr>
          <p:cNvPr id="17417" name="Line 11"/>
          <p:cNvSpPr>
            <a:spLocks noChangeShapeType="1"/>
          </p:cNvSpPr>
          <p:nvPr/>
        </p:nvSpPr>
        <p:spPr bwMode="auto">
          <a:xfrm>
            <a:off x="6743700" y="1562100"/>
            <a:ext cx="0" cy="457200"/>
          </a:xfrm>
          <a:prstGeom prst="line">
            <a:avLst/>
          </a:prstGeom>
          <a:noFill/>
          <a:ln w="19050">
            <a:solidFill>
              <a:schemeClr val="tx1"/>
            </a:solidFill>
            <a:round/>
            <a:headEnd/>
            <a:tailEnd type="triangle" w="lg" len="med"/>
          </a:ln>
        </p:spPr>
        <p:txBody>
          <a:bodyPr/>
          <a:lstStyle/>
          <a:p>
            <a:endParaRPr lang="nl-NL">
              <a:ea typeface="MS Gothic" pitchFamily="49" charset="-128"/>
            </a:endParaRPr>
          </a:p>
        </p:txBody>
      </p:sp>
      <p:sp>
        <p:nvSpPr>
          <p:cNvPr id="17418" name="Line 12"/>
          <p:cNvSpPr>
            <a:spLocks noChangeShapeType="1"/>
          </p:cNvSpPr>
          <p:nvPr/>
        </p:nvSpPr>
        <p:spPr bwMode="auto">
          <a:xfrm>
            <a:off x="6743700" y="2552700"/>
            <a:ext cx="0" cy="533400"/>
          </a:xfrm>
          <a:prstGeom prst="line">
            <a:avLst/>
          </a:prstGeom>
          <a:noFill/>
          <a:ln w="19050">
            <a:solidFill>
              <a:schemeClr val="tx1"/>
            </a:solidFill>
            <a:round/>
            <a:headEnd/>
            <a:tailEnd type="triangle" w="lg" len="med"/>
          </a:ln>
        </p:spPr>
        <p:txBody>
          <a:bodyPr/>
          <a:lstStyle/>
          <a:p>
            <a:endParaRPr lang="nl-NL">
              <a:ea typeface="MS Gothic" pitchFamily="49" charset="-128"/>
            </a:endParaRPr>
          </a:p>
        </p:txBody>
      </p:sp>
      <p:sp>
        <p:nvSpPr>
          <p:cNvPr id="17419" name="Line 13"/>
          <p:cNvSpPr>
            <a:spLocks noChangeShapeType="1"/>
          </p:cNvSpPr>
          <p:nvPr/>
        </p:nvSpPr>
        <p:spPr bwMode="auto">
          <a:xfrm>
            <a:off x="6743700" y="3619500"/>
            <a:ext cx="0" cy="457200"/>
          </a:xfrm>
          <a:prstGeom prst="line">
            <a:avLst/>
          </a:prstGeom>
          <a:noFill/>
          <a:ln w="19050">
            <a:solidFill>
              <a:schemeClr val="tx1"/>
            </a:solidFill>
            <a:round/>
            <a:headEnd/>
            <a:tailEnd type="triangle" w="lg" len="med"/>
          </a:ln>
        </p:spPr>
        <p:txBody>
          <a:bodyPr/>
          <a:lstStyle/>
          <a:p>
            <a:endParaRPr lang="nl-NL">
              <a:ea typeface="MS Gothic" pitchFamily="49" charset="-128"/>
            </a:endParaRPr>
          </a:p>
        </p:txBody>
      </p:sp>
      <p:sp>
        <p:nvSpPr>
          <p:cNvPr id="17420" name="Line 14"/>
          <p:cNvSpPr>
            <a:spLocks noChangeShapeType="1"/>
          </p:cNvSpPr>
          <p:nvPr/>
        </p:nvSpPr>
        <p:spPr bwMode="auto">
          <a:xfrm>
            <a:off x="6743700" y="5143500"/>
            <a:ext cx="0" cy="457200"/>
          </a:xfrm>
          <a:prstGeom prst="line">
            <a:avLst/>
          </a:prstGeom>
          <a:noFill/>
          <a:ln w="19050">
            <a:solidFill>
              <a:schemeClr val="tx1"/>
            </a:solidFill>
            <a:round/>
            <a:headEnd/>
            <a:tailEnd type="triangle" w="lg" len="med"/>
          </a:ln>
        </p:spPr>
        <p:txBody>
          <a:bodyPr/>
          <a:lstStyle/>
          <a:p>
            <a:endParaRPr lang="nl-NL">
              <a:ea typeface="MS Gothic" pitchFamily="49" charset="-128"/>
            </a:endParaRPr>
          </a:p>
        </p:txBody>
      </p:sp>
      <p:sp>
        <p:nvSpPr>
          <p:cNvPr id="17421" name="Line 15"/>
          <p:cNvSpPr>
            <a:spLocks noChangeShapeType="1"/>
          </p:cNvSpPr>
          <p:nvPr/>
        </p:nvSpPr>
        <p:spPr bwMode="auto">
          <a:xfrm>
            <a:off x="7505700" y="4610100"/>
            <a:ext cx="914400" cy="0"/>
          </a:xfrm>
          <a:prstGeom prst="line">
            <a:avLst/>
          </a:prstGeom>
          <a:noFill/>
          <a:ln w="19050">
            <a:solidFill>
              <a:schemeClr val="tx1"/>
            </a:solidFill>
            <a:round/>
            <a:headEnd/>
            <a:tailEnd type="triangle" w="lg" len="med"/>
          </a:ln>
        </p:spPr>
        <p:txBody>
          <a:bodyPr/>
          <a:lstStyle/>
          <a:p>
            <a:endParaRPr lang="nl-NL">
              <a:ea typeface="MS Gothic" pitchFamily="49" charset="-128"/>
            </a:endParaRPr>
          </a:p>
        </p:txBody>
      </p:sp>
      <p:sp>
        <p:nvSpPr>
          <p:cNvPr id="17422" name="Line 16"/>
          <p:cNvSpPr>
            <a:spLocks noChangeShapeType="1"/>
          </p:cNvSpPr>
          <p:nvPr/>
        </p:nvSpPr>
        <p:spPr bwMode="auto">
          <a:xfrm flipV="1">
            <a:off x="8420100" y="1257300"/>
            <a:ext cx="0" cy="3352800"/>
          </a:xfrm>
          <a:prstGeom prst="line">
            <a:avLst/>
          </a:prstGeom>
          <a:noFill/>
          <a:ln w="19050">
            <a:solidFill>
              <a:schemeClr val="tx1"/>
            </a:solidFill>
            <a:round/>
            <a:headEnd/>
            <a:tailEnd type="triangle" w="lg" len="med"/>
          </a:ln>
        </p:spPr>
        <p:txBody>
          <a:bodyPr/>
          <a:lstStyle/>
          <a:p>
            <a:endParaRPr lang="nl-NL">
              <a:ea typeface="MS Gothic" pitchFamily="49" charset="-128"/>
            </a:endParaRPr>
          </a:p>
        </p:txBody>
      </p:sp>
      <p:sp>
        <p:nvSpPr>
          <p:cNvPr id="17423" name="Line 17"/>
          <p:cNvSpPr>
            <a:spLocks noChangeShapeType="1"/>
          </p:cNvSpPr>
          <p:nvPr/>
        </p:nvSpPr>
        <p:spPr bwMode="auto">
          <a:xfrm flipH="1">
            <a:off x="7505700" y="1257300"/>
            <a:ext cx="914400" cy="0"/>
          </a:xfrm>
          <a:prstGeom prst="line">
            <a:avLst/>
          </a:prstGeom>
          <a:noFill/>
          <a:ln w="19050">
            <a:solidFill>
              <a:schemeClr val="tx1"/>
            </a:solidFill>
            <a:round/>
            <a:headEnd/>
            <a:tailEnd type="triangle" w="lg" len="med"/>
          </a:ln>
        </p:spPr>
        <p:txBody>
          <a:bodyPr/>
          <a:lstStyle/>
          <a:p>
            <a:endParaRPr lang="nl-NL">
              <a:ea typeface="MS Gothic" pitchFamily="49" charset="-128"/>
            </a:endParaRPr>
          </a:p>
        </p:txBody>
      </p:sp>
      <p:sp>
        <p:nvSpPr>
          <p:cNvPr id="17424" name="Text Box 18"/>
          <p:cNvSpPr txBox="1">
            <a:spLocks noChangeArrowheads="1"/>
          </p:cNvSpPr>
          <p:nvPr/>
        </p:nvSpPr>
        <p:spPr bwMode="auto">
          <a:xfrm>
            <a:off x="7658100" y="4229100"/>
            <a:ext cx="646331" cy="369332"/>
          </a:xfrm>
          <a:prstGeom prst="rect">
            <a:avLst/>
          </a:prstGeom>
          <a:noFill/>
          <a:ln w="9525">
            <a:noFill/>
            <a:miter lim="800000"/>
            <a:headEnd/>
            <a:tailEnd/>
          </a:ln>
        </p:spPr>
        <p:txBody>
          <a:bodyPr wrap="none">
            <a:spAutoFit/>
          </a:bodyPr>
          <a:lstStyle/>
          <a:p>
            <a:pPr algn="l">
              <a:buNone/>
            </a:pPr>
            <a:r>
              <a:rPr lang="ja-JP" sz="1800" b="0" i="0">
                <a:solidFill>
                  <a:srgbClr val="FF3300"/>
                </a:solidFill>
                <a:latin typeface="Arial"/>
                <a:ea typeface="MS Gothic" pitchFamily="49" charset="-128"/>
                <a:cs typeface="+mn-cs"/>
              </a:rPr>
              <a:t>なし</a:t>
            </a:r>
          </a:p>
        </p:txBody>
      </p:sp>
      <p:sp>
        <p:nvSpPr>
          <p:cNvPr id="17425" name="Text Box 19"/>
          <p:cNvSpPr txBox="1">
            <a:spLocks noChangeArrowheads="1"/>
          </p:cNvSpPr>
          <p:nvPr/>
        </p:nvSpPr>
        <p:spPr bwMode="auto">
          <a:xfrm>
            <a:off x="6819900" y="5143500"/>
            <a:ext cx="646331" cy="369332"/>
          </a:xfrm>
          <a:prstGeom prst="rect">
            <a:avLst/>
          </a:prstGeom>
          <a:noFill/>
          <a:ln w="9525">
            <a:noFill/>
            <a:miter lim="800000"/>
            <a:headEnd/>
            <a:tailEnd/>
          </a:ln>
        </p:spPr>
        <p:txBody>
          <a:bodyPr wrap="none">
            <a:spAutoFit/>
          </a:bodyPr>
          <a:lstStyle/>
          <a:p>
            <a:pPr algn="l">
              <a:buNone/>
            </a:pPr>
            <a:r>
              <a:rPr lang="ja-JP" sz="1800" b="0" i="0">
                <a:solidFill>
                  <a:srgbClr val="00CC00"/>
                </a:solidFill>
                <a:latin typeface="Arial"/>
                <a:ea typeface="MS Gothic" pitchFamily="49" charset="-128"/>
                <a:cs typeface="+mn-cs"/>
              </a:rPr>
              <a:t>はい</a:t>
            </a:r>
          </a:p>
        </p:txBody>
      </p:sp>
    </p:spTree>
  </p:cSld>
  <p:clrMapOvr>
    <a:masterClrMapping/>
  </p:clrMapOvr>
  <p:transition>
    <p:wipe dir="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pPr algn="l">
              <a:spcBef>
                <a:spcPct val="0"/>
              </a:spcBef>
              <a:spcAft>
                <a:spcPct val="0"/>
              </a:spcAft>
              <a:buNone/>
            </a:pPr>
            <a:r>
              <a:rPr lang="en-US" sz="3000" b="1" i="0">
                <a:solidFill>
                  <a:srgbClr val="4B575F"/>
                </a:solidFill>
                <a:latin typeface="Arial Narrow"/>
                <a:ea typeface="MS Gothic" pitchFamily="49" charset="-128"/>
                <a:cs typeface="+mj-cs"/>
              </a:rPr>
              <a:t>対称拘束の使用</a:t>
            </a:r>
          </a:p>
        </p:txBody>
      </p:sp>
      <p:pic>
        <p:nvPicPr>
          <p:cNvPr id="45059" name="Picture 5"/>
          <p:cNvPicPr>
            <a:picLocks noGrp="1" noChangeArrowheads="1"/>
          </p:cNvPicPr>
          <p:nvPr>
            <p:ph idx="1"/>
          </p:nvPr>
        </p:nvPicPr>
        <p:blipFill>
          <a:blip r:embed="rId3" cstate="print"/>
          <a:srcRect/>
          <a:stretch>
            <a:fillRect/>
          </a:stretch>
        </p:blipFill>
        <p:spPr>
          <a:xfrm>
            <a:off x="6781800" y="1066800"/>
            <a:ext cx="1981200" cy="1905000"/>
          </a:xfrm>
          <a:noFill/>
        </p:spPr>
      </p:pic>
      <p:pic>
        <p:nvPicPr>
          <p:cNvPr id="45060" name="Picture 4"/>
          <p:cNvPicPr>
            <a:picLocks noChangeAspect="1" noChangeArrowheads="1"/>
          </p:cNvPicPr>
          <p:nvPr/>
        </p:nvPicPr>
        <p:blipFill>
          <a:blip r:embed="rId4" cstate="print"/>
          <a:srcRect/>
          <a:stretch>
            <a:fillRect/>
          </a:stretch>
        </p:blipFill>
        <p:spPr bwMode="auto">
          <a:xfrm>
            <a:off x="6705600" y="3657600"/>
            <a:ext cx="1981200" cy="2105025"/>
          </a:xfrm>
          <a:prstGeom prst="rect">
            <a:avLst/>
          </a:prstGeom>
          <a:noFill/>
          <a:ln w="9525">
            <a:noFill/>
            <a:miter lim="800000"/>
            <a:headEnd/>
            <a:tailEnd/>
          </a:ln>
        </p:spPr>
      </p:pic>
      <p:sp>
        <p:nvSpPr>
          <p:cNvPr id="45061" name="Text Box 6"/>
          <p:cNvSpPr txBox="1">
            <a:spLocks noChangeArrowheads="1"/>
          </p:cNvSpPr>
          <p:nvPr/>
        </p:nvSpPr>
        <p:spPr bwMode="auto">
          <a:xfrm>
            <a:off x="533400" y="1600200"/>
            <a:ext cx="5105400" cy="457200"/>
          </a:xfrm>
          <a:prstGeom prst="rect">
            <a:avLst/>
          </a:prstGeom>
          <a:noFill/>
          <a:ln w="9525">
            <a:noFill/>
            <a:miter lim="800000"/>
            <a:headEnd/>
            <a:tailEnd/>
          </a:ln>
        </p:spPr>
        <p:txBody>
          <a:bodyPr>
            <a:spAutoFit/>
          </a:bodyPr>
          <a:lstStyle/>
          <a:p>
            <a:pPr>
              <a:spcBef>
                <a:spcPct val="50000"/>
              </a:spcBef>
            </a:pPr>
            <a:endParaRPr lang="en-US">
              <a:ea typeface="MS Gothic" pitchFamily="49" charset="-128"/>
            </a:endParaRPr>
          </a:p>
        </p:txBody>
      </p:sp>
      <p:sp>
        <p:nvSpPr>
          <p:cNvPr id="32774" name="Rectangle 7"/>
          <p:cNvSpPr>
            <a:spLocks noChangeArrowheads="1"/>
          </p:cNvSpPr>
          <p:nvPr/>
        </p:nvSpPr>
        <p:spPr bwMode="auto">
          <a:xfrm>
            <a:off x="228600" y="1143000"/>
            <a:ext cx="6248400" cy="5105400"/>
          </a:xfrm>
          <a:prstGeom prst="rect">
            <a:avLst/>
          </a:prstGeom>
          <a:noFill/>
          <a:ln>
            <a:noFill/>
          </a:ln>
          <a:extLst>
            <a:ext uri="{909E8E84-426E-40DD-AFC4-6F175D3DCCD1}"/>
            <a:ext uri="{91240B29-F687-4F45-9708-019B960494DF}"/>
          </a:extLst>
        </p:spPr>
        <p:txBody>
          <a:bodyPr/>
          <a:lstStyle/>
          <a:p>
            <a:pPr marL="234909" indent="-234909" algn="just">
              <a:lnSpc>
                <a:spcPct val="95000"/>
              </a:lnSpc>
              <a:spcBef>
                <a:spcPts val="400"/>
              </a:spcBef>
              <a:buFont typeface="Wingdings"/>
              <a:buChar char="§"/>
            </a:pPr>
            <a:r>
              <a:rPr lang="ja-JP" sz="2400" b="0" i="0">
                <a:solidFill>
                  <a:schemeClr val="tx1"/>
                </a:solidFill>
                <a:latin typeface="Arial Narrow"/>
                <a:ea typeface="MS Gothic" pitchFamily="49" charset="-128"/>
                <a:cs typeface="+mn-cs"/>
              </a:rPr>
              <a:t>対称拘束の使用は、問題のサイズを減らし、結果を改善します。</a:t>
            </a:r>
          </a:p>
          <a:p>
            <a:pPr marL="234909" indent="-234909" algn="just">
              <a:lnSpc>
                <a:spcPct val="95000"/>
              </a:lnSpc>
              <a:spcBef>
                <a:spcPts val="400"/>
              </a:spcBef>
              <a:buFont typeface="Wingdings"/>
              <a:buChar char="§"/>
            </a:pPr>
            <a:r>
              <a:rPr lang="ja-JP" sz="2400" b="0" i="0">
                <a:solidFill>
                  <a:schemeClr val="tx1"/>
                </a:solidFill>
                <a:latin typeface="Arial Narrow"/>
                <a:ea typeface="MS Gothic" pitchFamily="49" charset="-128"/>
                <a:cs typeface="+mn-cs"/>
              </a:rPr>
              <a:t>対称拘束では、形状、荷重、材料特性、拘束が対称である必要があります。</a:t>
            </a:r>
          </a:p>
          <a:p>
            <a:pPr marL="234909" indent="-234909" algn="just">
              <a:lnSpc>
                <a:spcPct val="95000"/>
              </a:lnSpc>
              <a:spcBef>
                <a:spcPts val="400"/>
              </a:spcBef>
              <a:buFont typeface="Wingdings"/>
              <a:buChar char="§"/>
            </a:pPr>
            <a:r>
              <a:rPr lang="ja-JP" sz="2400" b="0" i="0">
                <a:solidFill>
                  <a:schemeClr val="tx1"/>
                </a:solidFill>
                <a:latin typeface="Arial Narrow"/>
                <a:ea typeface="MS Gothic" pitchFamily="49" charset="-128"/>
                <a:cs typeface="+mn-cs"/>
              </a:rPr>
              <a:t>対称拘束の要件：</a:t>
            </a:r>
          </a:p>
          <a:p>
            <a:pPr marL="634959" lvl="1" indent="-285750" algn="just">
              <a:lnSpc>
                <a:spcPct val="90000"/>
              </a:lnSpc>
              <a:spcBef>
                <a:spcPts val="400"/>
              </a:spcBef>
              <a:buFont typeface="Arial"/>
              <a:buChar char="–"/>
            </a:pPr>
            <a:r>
              <a:rPr lang="ja-JP" sz="2000" b="0" i="0">
                <a:solidFill>
                  <a:schemeClr val="tx1"/>
                </a:solidFill>
                <a:latin typeface="Arial Narrow"/>
                <a:ea typeface="MS Gothic" pitchFamily="49" charset="-128"/>
                <a:cs typeface="+mn-cs"/>
              </a:rPr>
              <a:t>ソリッド モデル： 対称面と一致するすべての面は、垂直方向に移動できないようにします</a:t>
            </a:r>
            <a:r>
              <a:rPr lang="ja-JP" sz="2000" b="0" i="0" smtClean="0">
                <a:solidFill>
                  <a:schemeClr val="tx1"/>
                </a:solidFill>
                <a:latin typeface="Arial Narrow"/>
                <a:ea typeface="MS Gothic" pitchFamily="49" charset="-128"/>
                <a:cs typeface="+mn-cs"/>
              </a:rPr>
              <a:t>。</a:t>
            </a:r>
            <a:endParaRPr lang="ja-JP" sz="2000" b="0" i="0">
              <a:solidFill>
                <a:schemeClr val="tx1"/>
              </a:solidFill>
              <a:latin typeface="Arial Narrow"/>
              <a:ea typeface="MS Gothic" pitchFamily="49" charset="-128"/>
              <a:cs typeface="+mn-cs"/>
            </a:endParaRPr>
          </a:p>
          <a:p>
            <a:pPr marL="634959" lvl="1" indent="-285750" algn="just">
              <a:lnSpc>
                <a:spcPct val="90000"/>
              </a:lnSpc>
              <a:spcBef>
                <a:spcPts val="400"/>
              </a:spcBef>
              <a:buFont typeface="Arial"/>
              <a:buChar char="–"/>
            </a:pPr>
            <a:r>
              <a:rPr lang="ja-JP" sz="2000" b="0" i="0">
                <a:solidFill>
                  <a:schemeClr val="tx1"/>
                </a:solidFill>
                <a:latin typeface="Arial Narrow"/>
                <a:ea typeface="MS Gothic" pitchFamily="49" charset="-128"/>
                <a:cs typeface="+mn-cs"/>
              </a:rPr>
              <a:t>シェル モデル： 対称面と一致するすべてのエッジは、垂直方向に移動できないようにして、その他の2つの直交方向を中心として回転できないようにする必要があります</a:t>
            </a:r>
            <a:r>
              <a:rPr lang="ja-JP" sz="2000" b="0" i="0" smtClean="0">
                <a:solidFill>
                  <a:schemeClr val="tx1"/>
                </a:solidFill>
                <a:latin typeface="Arial Narrow"/>
                <a:ea typeface="MS Gothic" pitchFamily="49" charset="-128"/>
                <a:cs typeface="+mn-cs"/>
              </a:rPr>
              <a:t>。</a:t>
            </a:r>
            <a:endParaRPr lang="ja-JP" sz="2000" b="0" i="0">
              <a:solidFill>
                <a:schemeClr val="tx1"/>
              </a:solidFill>
              <a:latin typeface="Arial Narrow"/>
              <a:ea typeface="MS Gothic" pitchFamily="49" charset="-128"/>
              <a:cs typeface="+mn-cs"/>
            </a:endParaRPr>
          </a:p>
          <a:p>
            <a:pPr marL="234909" indent="-234909" algn="just">
              <a:lnSpc>
                <a:spcPct val="95000"/>
              </a:lnSpc>
              <a:spcBef>
                <a:spcPts val="400"/>
              </a:spcBef>
              <a:buFont typeface="Wingdings"/>
              <a:buChar char="§"/>
            </a:pPr>
            <a:r>
              <a:rPr lang="ja-JP" sz="2400" b="0" i="0">
                <a:solidFill>
                  <a:schemeClr val="tx1"/>
                </a:solidFill>
                <a:latin typeface="Arial Narrow"/>
                <a:ea typeface="MS Gothic" pitchFamily="49" charset="-128"/>
                <a:cs typeface="+mn-cs"/>
              </a:rPr>
              <a:t>対称拘束は、固有値解析および座屈解析スタディでは使用するべきではありません。</a:t>
            </a:r>
          </a:p>
        </p:txBody>
      </p:sp>
      <p:sp>
        <p:nvSpPr>
          <p:cNvPr id="45063" name="Text Box 8"/>
          <p:cNvSpPr txBox="1">
            <a:spLocks noChangeArrowheads="1"/>
          </p:cNvSpPr>
          <p:nvPr/>
        </p:nvSpPr>
        <p:spPr bwMode="auto">
          <a:xfrm>
            <a:off x="6705600" y="3048000"/>
            <a:ext cx="2209800" cy="523220"/>
          </a:xfrm>
          <a:prstGeom prst="rect">
            <a:avLst/>
          </a:prstGeom>
          <a:noFill/>
          <a:ln w="9525">
            <a:noFill/>
            <a:miter lim="800000"/>
            <a:headEnd/>
            <a:tailEnd/>
          </a:ln>
        </p:spPr>
        <p:txBody>
          <a:bodyPr>
            <a:spAutoFit/>
          </a:bodyPr>
          <a:lstStyle/>
          <a:p>
            <a:pPr algn="just">
              <a:spcBef>
                <a:spcPct val="50000"/>
              </a:spcBef>
              <a:buNone/>
            </a:pPr>
            <a:r>
              <a:rPr lang="ja-JP" sz="1400" b="0" i="0">
                <a:solidFill>
                  <a:schemeClr val="tx1"/>
                </a:solidFill>
                <a:latin typeface="Arial"/>
                <a:ea typeface="MS Gothic" pitchFamily="49" charset="-128"/>
                <a:cs typeface="+mn-cs"/>
              </a:rPr>
              <a:t>1つの平面を基準として対称なモデル。</a:t>
            </a:r>
          </a:p>
        </p:txBody>
      </p:sp>
      <p:sp>
        <p:nvSpPr>
          <p:cNvPr id="45064" name="Text Box 9"/>
          <p:cNvSpPr txBox="1">
            <a:spLocks noChangeArrowheads="1"/>
          </p:cNvSpPr>
          <p:nvPr/>
        </p:nvSpPr>
        <p:spPr bwMode="auto">
          <a:xfrm>
            <a:off x="6477000" y="5791200"/>
            <a:ext cx="2438400" cy="523220"/>
          </a:xfrm>
          <a:prstGeom prst="rect">
            <a:avLst/>
          </a:prstGeom>
          <a:noFill/>
          <a:ln w="9525">
            <a:noFill/>
            <a:miter lim="800000"/>
            <a:headEnd/>
            <a:tailEnd/>
          </a:ln>
        </p:spPr>
        <p:txBody>
          <a:bodyPr>
            <a:spAutoFit/>
          </a:bodyPr>
          <a:lstStyle/>
          <a:p>
            <a:pPr algn="just">
              <a:spcBef>
                <a:spcPct val="50000"/>
              </a:spcBef>
              <a:buNone/>
            </a:pPr>
            <a:r>
              <a:rPr lang="ja-JP" sz="1400" b="0" i="0">
                <a:solidFill>
                  <a:schemeClr val="tx1"/>
                </a:solidFill>
                <a:latin typeface="Arial"/>
                <a:ea typeface="MS Gothic" pitchFamily="49" charset="-128"/>
                <a:cs typeface="+mn-cs"/>
              </a:rPr>
              <a:t>対象拘束が適用されたモデルの半分。</a:t>
            </a:r>
          </a:p>
        </p:txBody>
      </p:sp>
    </p:spTree>
  </p:cSld>
  <p:clrMapOvr>
    <a:masterClrMapping/>
  </p:clrMapOvr>
  <p:transition>
    <p:wipe dir="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pPr algn="l">
              <a:spcBef>
                <a:spcPct val="0"/>
              </a:spcBef>
              <a:spcAft>
                <a:spcPct val="0"/>
              </a:spcAft>
              <a:buNone/>
            </a:pPr>
            <a:r>
              <a:rPr lang="en-US" sz="3000" b="1" i="0">
                <a:solidFill>
                  <a:srgbClr val="4B575F"/>
                </a:solidFill>
                <a:latin typeface="Arial Narrow"/>
                <a:ea typeface="MS Gothic" pitchFamily="49" charset="-128"/>
                <a:cs typeface="+mj-cs"/>
              </a:rPr>
              <a:t>シェル メッシュ</a:t>
            </a:r>
          </a:p>
        </p:txBody>
      </p:sp>
      <p:sp>
        <p:nvSpPr>
          <p:cNvPr id="46083" name="Rectangle 3"/>
          <p:cNvSpPr>
            <a:spLocks noGrp="1" noChangeArrowheads="1"/>
          </p:cNvSpPr>
          <p:nvPr>
            <p:ph idx="1"/>
          </p:nvPr>
        </p:nvSpPr>
        <p:spPr>
          <a:xfrm>
            <a:off x="228600" y="1143000"/>
            <a:ext cx="8686800" cy="4648200"/>
          </a:xfrm>
        </p:spPr>
        <p:txBody>
          <a:bodyPr/>
          <a:lstStyle/>
          <a:p>
            <a:pPr marL="342900" indent="-342900" algn="just">
              <a:spcBef>
                <a:spcPct val="20000"/>
              </a:spcBef>
              <a:spcAft>
                <a:spcPct val="0"/>
              </a:spcAft>
              <a:buClr>
                <a:srgbClr val="4B575F"/>
              </a:buClr>
              <a:buFont typeface="Wingdings"/>
              <a:buChar char="§"/>
            </a:pPr>
            <a:r>
              <a:rPr lang="ja-JP" sz="2400" b="0" i="0">
                <a:solidFill>
                  <a:srgbClr val="4B575F"/>
                </a:solidFill>
                <a:latin typeface="Arial Narrow"/>
                <a:ea typeface="MS Gothic" pitchFamily="49" charset="-128"/>
                <a:cs typeface="+mn-cs"/>
              </a:rPr>
              <a:t>固体メッシュの代わりにシェル メッシュを使用し、薄い部品のモデルを作成できます。</a:t>
            </a:r>
          </a:p>
          <a:p>
            <a:pPr marL="342900" indent="-342900" algn="l">
              <a:spcBef>
                <a:spcPct val="20000"/>
              </a:spcBef>
              <a:spcAft>
                <a:spcPct val="0"/>
              </a:spcAft>
              <a:buNone/>
            </a:pPr>
            <a:endParaRPr lang="en-US" dirty="0" smtClean="0">
              <a:ea typeface="MS Gothic" pitchFamily="49" charset="-128"/>
            </a:endParaRPr>
          </a:p>
          <a:p>
            <a:pPr marL="342900" indent="-342900" algn="l">
              <a:spcBef>
                <a:spcPct val="20000"/>
              </a:spcBef>
              <a:spcAft>
                <a:spcPct val="0"/>
              </a:spcAft>
              <a:buFont typeface="Wingdings"/>
              <a:buChar char="§"/>
            </a:pPr>
            <a:endParaRPr lang="en-US" dirty="0" smtClean="0">
              <a:ea typeface="MS Gothic" pitchFamily="49" charset="-128"/>
            </a:endParaRPr>
          </a:p>
          <a:p>
            <a:pPr marL="342900" indent="-342900" algn="l">
              <a:spcBef>
                <a:spcPct val="20000"/>
              </a:spcBef>
              <a:spcAft>
                <a:spcPct val="0"/>
              </a:spcAft>
              <a:buFont typeface="Wingdings"/>
              <a:buChar char="§"/>
            </a:pPr>
            <a:endParaRPr lang="en-US" dirty="0" smtClean="0">
              <a:ea typeface="MS Gothic" pitchFamily="49" charset="-128"/>
            </a:endParaRPr>
          </a:p>
          <a:p>
            <a:pPr marL="342900" indent="-342900" algn="l">
              <a:spcBef>
                <a:spcPct val="20000"/>
              </a:spcBef>
              <a:spcAft>
                <a:spcPct val="0"/>
              </a:spcAft>
              <a:buFont typeface="Wingdings"/>
              <a:buChar char="§"/>
            </a:pPr>
            <a:endParaRPr lang="en-US" dirty="0" smtClean="0">
              <a:ea typeface="MS Gothic" pitchFamily="49" charset="-128"/>
            </a:endParaRPr>
          </a:p>
          <a:p>
            <a:pPr marL="342900" indent="-342900" algn="l">
              <a:spcBef>
                <a:spcPct val="20000"/>
              </a:spcBef>
              <a:spcAft>
                <a:spcPct val="0"/>
              </a:spcAft>
              <a:buNone/>
            </a:pPr>
            <a:endParaRPr lang="en-US" dirty="0" smtClean="0">
              <a:ea typeface="MS Gothic" pitchFamily="49" charset="-128"/>
            </a:endParaRPr>
          </a:p>
          <a:p>
            <a:pPr marL="342900" indent="-342900" algn="l">
              <a:spcBef>
                <a:spcPct val="20000"/>
              </a:spcBef>
              <a:spcAft>
                <a:spcPct val="0"/>
              </a:spcAft>
              <a:buNone/>
            </a:pPr>
            <a:r>
              <a:rPr lang="ja-JP" sz="2400" b="0" i="0">
                <a:solidFill>
                  <a:srgbClr val="4B575F"/>
                </a:solidFill>
                <a:latin typeface="Arial Narrow"/>
                <a:ea typeface="MS Gothic" pitchFamily="49" charset="-128"/>
                <a:cs typeface="+mn-cs"/>
              </a:rPr>
              <a:t>シェル要素は薄膜と屈曲力に耐えられます。</a:t>
            </a:r>
          </a:p>
        </p:txBody>
      </p:sp>
      <p:pic>
        <p:nvPicPr>
          <p:cNvPr id="46084" name="Picture 8" descr="shell_model"/>
          <p:cNvPicPr>
            <a:picLocks noChangeAspect="1" noChangeArrowheads="1"/>
          </p:cNvPicPr>
          <p:nvPr/>
        </p:nvPicPr>
        <p:blipFill>
          <a:blip r:embed="rId3" cstate="print"/>
          <a:srcRect/>
          <a:stretch>
            <a:fillRect/>
          </a:stretch>
        </p:blipFill>
        <p:spPr bwMode="auto">
          <a:xfrm>
            <a:off x="5334000" y="2073275"/>
            <a:ext cx="2057400" cy="1741488"/>
          </a:xfrm>
          <a:prstGeom prst="rect">
            <a:avLst/>
          </a:prstGeom>
          <a:noFill/>
          <a:ln w="9525">
            <a:noFill/>
            <a:miter lim="800000"/>
            <a:headEnd/>
            <a:tailEnd/>
          </a:ln>
        </p:spPr>
      </p:pic>
      <p:pic>
        <p:nvPicPr>
          <p:cNvPr id="46085" name="Picture 16" descr="thin_part_shell"/>
          <p:cNvPicPr>
            <a:picLocks noChangeAspect="1" noChangeArrowheads="1"/>
          </p:cNvPicPr>
          <p:nvPr/>
        </p:nvPicPr>
        <p:blipFill>
          <a:blip r:embed="rId4" cstate="print"/>
          <a:srcRect/>
          <a:stretch>
            <a:fillRect/>
          </a:stretch>
        </p:blipFill>
        <p:spPr bwMode="auto">
          <a:xfrm>
            <a:off x="2362200" y="2073275"/>
            <a:ext cx="2133600" cy="1889125"/>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4"/>
          <p:cNvSpPr>
            <a:spLocks noGrp="1" noChangeArrowheads="1"/>
          </p:cNvSpPr>
          <p:nvPr>
            <p:ph type="title"/>
          </p:nvPr>
        </p:nvSpPr>
        <p:spPr>
          <a:noFill/>
        </p:spPr>
        <p:txBody>
          <a:bodyPr/>
          <a:lstStyle/>
          <a:p>
            <a:pPr algn="just">
              <a:spcBef>
                <a:spcPct val="0"/>
              </a:spcBef>
              <a:spcAft>
                <a:spcPct val="0"/>
              </a:spcAft>
              <a:buNone/>
            </a:pPr>
            <a:r>
              <a:rPr lang="en-US" sz="3000" b="1" i="0">
                <a:solidFill>
                  <a:srgbClr val="4B575F"/>
                </a:solidFill>
                <a:latin typeface="Arial Narrow"/>
                <a:ea typeface="MS Gothic" pitchFamily="49" charset="-128"/>
                <a:cs typeface="+mj-cs"/>
              </a:rPr>
              <a:t>シェル メッシュ</a:t>
            </a:r>
          </a:p>
        </p:txBody>
      </p:sp>
      <p:sp>
        <p:nvSpPr>
          <p:cNvPr id="47107" name="Rectangle 5"/>
          <p:cNvSpPr>
            <a:spLocks noGrp="1" noChangeArrowheads="1"/>
          </p:cNvSpPr>
          <p:nvPr>
            <p:ph idx="1"/>
          </p:nvPr>
        </p:nvSpPr>
        <p:spPr>
          <a:xfrm>
            <a:off x="201613" y="1296988"/>
            <a:ext cx="8650287" cy="4951412"/>
          </a:xfrm>
        </p:spPr>
        <p:txBody>
          <a:bodyPr/>
          <a:lstStyle/>
          <a:p>
            <a:pPr marL="342900" indent="-342900" algn="just">
              <a:spcBef>
                <a:spcPct val="20000"/>
              </a:spcBef>
              <a:spcAft>
                <a:spcPct val="0"/>
              </a:spcAft>
              <a:buClr>
                <a:srgbClr val="4B575F"/>
              </a:buClr>
              <a:buFont typeface="Wingdings"/>
              <a:buChar char="§"/>
            </a:pPr>
            <a:r>
              <a:rPr lang="ja-JP" sz="2400" b="0" i="0">
                <a:solidFill>
                  <a:srgbClr val="4B575F"/>
                </a:solidFill>
                <a:latin typeface="Arial Narrow"/>
                <a:ea typeface="MS Gothic" pitchFamily="49" charset="-128"/>
                <a:cs typeface="+mn-cs"/>
              </a:rPr>
              <a:t>1次オーダー要素のシェル メッシュは、3つのコーナー節点のある線形三角形要素を使用します。</a:t>
            </a:r>
          </a:p>
          <a:p>
            <a:pPr marL="342900" indent="-342900" algn="just">
              <a:spcBef>
                <a:spcPct val="20000"/>
              </a:spcBef>
              <a:spcAft>
                <a:spcPct val="0"/>
              </a:spcAft>
              <a:buNone/>
            </a:pPr>
            <a:endParaRPr lang="en-US" dirty="0" smtClean="0">
              <a:ea typeface="MS Gothic" pitchFamily="49" charset="-128"/>
            </a:endParaRPr>
          </a:p>
          <a:p>
            <a:pPr marL="342900" indent="-342900" algn="just">
              <a:spcBef>
                <a:spcPts val="2400"/>
              </a:spcBef>
              <a:spcAft>
                <a:spcPct val="0"/>
              </a:spcAft>
              <a:buClr>
                <a:srgbClr val="4B575F"/>
              </a:buClr>
              <a:buFont typeface="Wingdings"/>
              <a:buChar char="§"/>
            </a:pPr>
            <a:r>
              <a:rPr lang="ja-JP" sz="2400" b="0" i="0">
                <a:solidFill>
                  <a:srgbClr val="4B575F"/>
                </a:solidFill>
                <a:latin typeface="Arial Narrow"/>
                <a:ea typeface="MS Gothic" pitchFamily="49" charset="-128"/>
                <a:cs typeface="+mn-cs"/>
              </a:rPr>
              <a:t>2次オーダー要素のシェル メッシュは、3つのコーナー節点と3つの中間節点のある放物型三角形要素を使用します。</a:t>
            </a:r>
          </a:p>
        </p:txBody>
      </p:sp>
      <p:pic>
        <p:nvPicPr>
          <p:cNvPr id="47108" name="Picture 8" descr="draft_quality_shell"/>
          <p:cNvPicPr>
            <a:picLocks noChangeAspect="1" noChangeArrowheads="1"/>
          </p:cNvPicPr>
          <p:nvPr/>
        </p:nvPicPr>
        <p:blipFill>
          <a:blip r:embed="rId3" cstate="print"/>
          <a:srcRect/>
          <a:stretch>
            <a:fillRect/>
          </a:stretch>
        </p:blipFill>
        <p:spPr bwMode="auto">
          <a:xfrm>
            <a:off x="4038600" y="2046287"/>
            <a:ext cx="914400" cy="849313"/>
          </a:xfrm>
          <a:prstGeom prst="rect">
            <a:avLst/>
          </a:prstGeom>
          <a:noFill/>
          <a:ln w="9525">
            <a:noFill/>
            <a:miter lim="800000"/>
            <a:headEnd/>
            <a:tailEnd/>
          </a:ln>
        </p:spPr>
      </p:pic>
      <p:sp>
        <p:nvSpPr>
          <p:cNvPr id="34821" name="Rectangle 9"/>
          <p:cNvSpPr>
            <a:spLocks noChangeArrowheads="1"/>
          </p:cNvSpPr>
          <p:nvPr/>
        </p:nvSpPr>
        <p:spPr bwMode="auto">
          <a:xfrm>
            <a:off x="228600" y="4800600"/>
            <a:ext cx="8650288" cy="1219200"/>
          </a:xfrm>
          <a:prstGeom prst="rect">
            <a:avLst/>
          </a:prstGeom>
          <a:noFill/>
          <a:ln>
            <a:noFill/>
          </a:ln>
          <a:extLst>
            <a:ext uri="{909E8E84-426E-40DD-AFC4-6F175D3DCCD1}"/>
            <a:ext uri="{91240B29-F687-4F45-9708-019B960494DF}"/>
          </a:extLst>
        </p:spPr>
        <p:txBody>
          <a:bodyPr/>
          <a:lstStyle/>
          <a:p>
            <a:pPr marL="234909" indent="-234909" algn="just">
              <a:buFont typeface="Wingdings"/>
              <a:buChar char="§"/>
            </a:pPr>
            <a:r>
              <a:rPr lang="ja-JP" sz="2400" b="0" i="0">
                <a:solidFill>
                  <a:schemeClr val="tx1"/>
                </a:solidFill>
                <a:latin typeface="Arial Narrow"/>
                <a:ea typeface="MS Gothic" pitchFamily="49" charset="-128"/>
                <a:cs typeface="+mn-cs"/>
              </a:rPr>
              <a:t>シェル要素の各節点は</a:t>
            </a:r>
            <a:r>
              <a:rPr lang="ja-JP" sz="2400" b="0" i="0">
                <a:solidFill>
                  <a:srgbClr val="315273"/>
                </a:solidFill>
                <a:latin typeface="Arial Narrow"/>
                <a:ea typeface="MS Gothic" pitchFamily="49" charset="-128"/>
                <a:cs typeface="+mn-cs"/>
              </a:rPr>
              <a:t>6つの</a:t>
            </a:r>
            <a:r>
              <a:rPr lang="ja-JP" sz="2400" b="0" i="0">
                <a:solidFill>
                  <a:schemeClr val="tx1"/>
                </a:solidFill>
                <a:latin typeface="Arial Narrow"/>
                <a:ea typeface="MS Gothic" pitchFamily="49" charset="-128"/>
                <a:cs typeface="+mn-cs"/>
              </a:rPr>
              <a:t>DOFを持ちます</a:t>
            </a:r>
            <a:r>
              <a:rPr lang="ja-JP" sz="2400" b="0" i="0" smtClean="0">
                <a:solidFill>
                  <a:schemeClr val="tx1"/>
                </a:solidFill>
                <a:latin typeface="Arial Narrow"/>
                <a:ea typeface="MS Gothic" pitchFamily="49" charset="-128"/>
                <a:cs typeface="+mn-cs"/>
              </a:rPr>
              <a:t>。3</a:t>
            </a:r>
            <a:r>
              <a:rPr lang="ja-JP" sz="2400" b="0" i="0">
                <a:solidFill>
                  <a:schemeClr val="tx1"/>
                </a:solidFill>
                <a:latin typeface="Arial Narrow"/>
                <a:ea typeface="MS Gothic" pitchFamily="49" charset="-128"/>
                <a:cs typeface="+mn-cs"/>
              </a:rPr>
              <a:t>つの並進（グローバルX、Y、Z 方向）と3つの回転（グローバルX、Y、Z軸中心）</a:t>
            </a:r>
          </a:p>
        </p:txBody>
      </p:sp>
      <p:pic>
        <p:nvPicPr>
          <p:cNvPr id="47110" name="Picture 11"/>
          <p:cNvPicPr>
            <a:picLocks noChangeAspect="1" noChangeArrowheads="1"/>
          </p:cNvPicPr>
          <p:nvPr/>
        </p:nvPicPr>
        <p:blipFill>
          <a:blip r:embed="rId4" cstate="print"/>
          <a:srcRect/>
          <a:stretch>
            <a:fillRect/>
          </a:stretch>
        </p:blipFill>
        <p:spPr bwMode="auto">
          <a:xfrm>
            <a:off x="4038600" y="3581400"/>
            <a:ext cx="1066800" cy="97155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pPr algn="just">
              <a:spcBef>
                <a:spcPct val="0"/>
              </a:spcBef>
              <a:spcAft>
                <a:spcPct val="0"/>
              </a:spcAft>
              <a:buNone/>
            </a:pPr>
            <a:r>
              <a:rPr lang="en-US" sz="3000" b="1" i="0">
                <a:solidFill>
                  <a:srgbClr val="4B575F"/>
                </a:solidFill>
                <a:latin typeface="Arial Narrow"/>
                <a:ea typeface="MS Gothic" pitchFamily="49" charset="-128"/>
                <a:cs typeface="+mj-cs"/>
              </a:rPr>
              <a:t>静解析スタディのアダプティブ法</a:t>
            </a:r>
          </a:p>
        </p:txBody>
      </p:sp>
      <p:sp>
        <p:nvSpPr>
          <p:cNvPr id="48131" name="Rectangle 3"/>
          <p:cNvSpPr>
            <a:spLocks noGrp="1" noChangeArrowheads="1"/>
          </p:cNvSpPr>
          <p:nvPr>
            <p:ph idx="1"/>
          </p:nvPr>
        </p:nvSpPr>
        <p:spPr>
          <a:xfrm>
            <a:off x="228600" y="1295400"/>
            <a:ext cx="5562600" cy="4724400"/>
          </a:xfrm>
        </p:spPr>
        <p:txBody>
          <a:bodyPr/>
          <a:lstStyle/>
          <a:p>
            <a:pPr marL="342900" indent="-342900" algn="just">
              <a:lnSpc>
                <a:spcPct val="85000"/>
              </a:lnSpc>
              <a:spcBef>
                <a:spcPct val="20000"/>
              </a:spcBef>
              <a:spcAft>
                <a:spcPct val="0"/>
              </a:spcAft>
              <a:buClr>
                <a:srgbClr val="4B575F"/>
              </a:buClr>
              <a:buFont typeface="Wingdings"/>
              <a:buChar char="§"/>
            </a:pPr>
            <a:r>
              <a:rPr lang="ja-JP" sz="2400" b="0" i="0">
                <a:solidFill>
                  <a:srgbClr val="4B575F"/>
                </a:solidFill>
                <a:latin typeface="Arial Narrow"/>
                <a:ea typeface="MS Gothic" pitchFamily="49" charset="-128"/>
                <a:cs typeface="+mn-cs"/>
              </a:rPr>
              <a:t>危険領域とは、応力の集中が生じる集中荷重と不規則な形状（鋭いコーナー）のある場所です。</a:t>
            </a:r>
          </a:p>
          <a:p>
            <a:pPr marL="342900" indent="-342900" algn="just">
              <a:lnSpc>
                <a:spcPct val="85000"/>
              </a:lnSpc>
              <a:spcBef>
                <a:spcPct val="20000"/>
              </a:spcBef>
              <a:spcAft>
                <a:spcPct val="0"/>
              </a:spcAft>
              <a:buFont typeface="Wingdings"/>
              <a:buChar char="§"/>
            </a:pPr>
            <a:endParaRPr lang="en-US" dirty="0" smtClean="0">
              <a:ea typeface="MS Gothic" pitchFamily="49" charset="-128"/>
            </a:endParaRPr>
          </a:p>
          <a:p>
            <a:pPr marL="342900" indent="-342900" algn="just">
              <a:lnSpc>
                <a:spcPct val="85000"/>
              </a:lnSpc>
              <a:spcBef>
                <a:spcPct val="20000"/>
              </a:spcBef>
              <a:spcAft>
                <a:spcPct val="0"/>
              </a:spcAft>
              <a:buClr>
                <a:srgbClr val="4B575F"/>
              </a:buClr>
              <a:buFont typeface="Wingdings"/>
              <a:buChar char="§"/>
            </a:pPr>
            <a:r>
              <a:rPr lang="ja-JP" sz="2400" b="0" i="0">
                <a:solidFill>
                  <a:srgbClr val="4B575F"/>
                </a:solidFill>
                <a:latin typeface="Arial Narrow"/>
                <a:ea typeface="MS Gothic" pitchFamily="49" charset="-128"/>
                <a:cs typeface="+mn-cs"/>
              </a:rPr>
              <a:t>これらの危険領域では、隣接する要素の共通節点の結果が大きく異なります</a:t>
            </a:r>
            <a:r>
              <a:rPr lang="ja-JP" sz="2400" b="0" i="0" smtClean="0">
                <a:solidFill>
                  <a:srgbClr val="4B575F"/>
                </a:solidFill>
                <a:latin typeface="Arial Narrow"/>
                <a:ea typeface="MS Gothic" pitchFamily="49" charset="-128"/>
                <a:cs typeface="+mn-cs"/>
              </a:rPr>
              <a:t>。ア</a:t>
            </a:r>
            <a:r>
              <a:rPr lang="ja-JP" sz="2400" b="0" i="0">
                <a:solidFill>
                  <a:srgbClr val="4B575F"/>
                </a:solidFill>
                <a:latin typeface="Arial Narrow"/>
                <a:ea typeface="MS Gothic" pitchFamily="49" charset="-128"/>
                <a:cs typeface="+mn-cs"/>
              </a:rPr>
              <a:t>ダプティブ法では、結果の精度を自動的に改善できます。</a:t>
            </a:r>
          </a:p>
          <a:p>
            <a:pPr marL="342900" indent="-342900" algn="just">
              <a:lnSpc>
                <a:spcPct val="85000"/>
              </a:lnSpc>
              <a:spcBef>
                <a:spcPct val="20000"/>
              </a:spcBef>
              <a:spcAft>
                <a:spcPct val="0"/>
              </a:spcAft>
              <a:buFont typeface="Wingdings"/>
              <a:buChar char="§"/>
            </a:pPr>
            <a:endParaRPr lang="en-US" dirty="0" smtClean="0">
              <a:ea typeface="MS Gothic" pitchFamily="49" charset="-128"/>
            </a:endParaRPr>
          </a:p>
          <a:p>
            <a:pPr marL="342900" indent="-342900" algn="just">
              <a:lnSpc>
                <a:spcPct val="85000"/>
              </a:lnSpc>
              <a:spcBef>
                <a:spcPct val="20000"/>
              </a:spcBef>
              <a:spcAft>
                <a:spcPct val="0"/>
              </a:spcAft>
              <a:buClr>
                <a:srgbClr val="4B575F"/>
              </a:buClr>
              <a:buFont typeface="Wingdings"/>
              <a:buChar char="§"/>
            </a:pPr>
            <a:r>
              <a:rPr lang="ja-JP" sz="2400" b="0" i="0">
                <a:solidFill>
                  <a:srgbClr val="4B575F"/>
                </a:solidFill>
                <a:latin typeface="Arial Narrow"/>
                <a:ea typeface="MS Gothic" pitchFamily="49" charset="-128"/>
                <a:cs typeface="+mn-cs"/>
              </a:rPr>
              <a:t>アダプティブ法は、エラーの予測とカーブ フィッティング テクニックに基づいています。</a:t>
            </a:r>
          </a:p>
        </p:txBody>
      </p:sp>
      <p:pic>
        <p:nvPicPr>
          <p:cNvPr id="48132" name="Picture 11"/>
          <p:cNvPicPr>
            <a:picLocks noChangeAspect="1" noChangeArrowheads="1"/>
          </p:cNvPicPr>
          <p:nvPr/>
        </p:nvPicPr>
        <p:blipFill>
          <a:blip r:embed="rId2" cstate="print"/>
          <a:srcRect/>
          <a:stretch>
            <a:fillRect/>
          </a:stretch>
        </p:blipFill>
        <p:spPr bwMode="auto">
          <a:xfrm>
            <a:off x="5791200" y="1447800"/>
            <a:ext cx="3119438" cy="401955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pPr algn="just">
              <a:spcBef>
                <a:spcPct val="0"/>
              </a:spcBef>
              <a:spcAft>
                <a:spcPct val="0"/>
              </a:spcAft>
              <a:buNone/>
            </a:pPr>
            <a:r>
              <a:rPr lang="en-US" sz="3000" b="1" i="0">
                <a:solidFill>
                  <a:srgbClr val="4B575F"/>
                </a:solidFill>
                <a:latin typeface="Arial Narrow"/>
                <a:ea typeface="MS Gothic" pitchFamily="49" charset="-128"/>
                <a:cs typeface="+mj-cs"/>
              </a:rPr>
              <a:t>静解析スタディのアダプティブ法</a:t>
            </a:r>
          </a:p>
        </p:txBody>
      </p:sp>
      <p:sp>
        <p:nvSpPr>
          <p:cNvPr id="49155" name="Rectangle 3"/>
          <p:cNvSpPr>
            <a:spLocks noGrp="1" noChangeArrowheads="1"/>
          </p:cNvSpPr>
          <p:nvPr>
            <p:ph idx="1"/>
          </p:nvPr>
        </p:nvSpPr>
        <p:spPr>
          <a:xfrm>
            <a:off x="304800" y="3429000"/>
            <a:ext cx="5334000" cy="2438400"/>
          </a:xfrm>
        </p:spPr>
        <p:txBody>
          <a:bodyPr/>
          <a:lstStyle/>
          <a:p>
            <a:pPr marL="342900" indent="-342900" algn="just">
              <a:spcBef>
                <a:spcPct val="20000"/>
              </a:spcBef>
              <a:spcAft>
                <a:spcPct val="0"/>
              </a:spcAft>
              <a:buClr>
                <a:srgbClr val="4B575F"/>
              </a:buClr>
              <a:buFont typeface="Wingdings"/>
              <a:buChar char="§"/>
            </a:pPr>
            <a:r>
              <a:rPr lang="ja-JP" sz="2400" b="0" i="0">
                <a:solidFill>
                  <a:srgbClr val="EF8B2B"/>
                </a:solidFill>
                <a:latin typeface="Arial Narrow"/>
                <a:ea typeface="MS Gothic" pitchFamily="49" charset="-128"/>
                <a:cs typeface="+mn-cs"/>
              </a:rPr>
              <a:t>アダプティブp-法（p-adaptive）</a:t>
            </a:r>
            <a:r>
              <a:rPr lang="ja-JP" sz="2400" b="0" i="0">
                <a:solidFill>
                  <a:srgbClr val="4B575F"/>
                </a:solidFill>
                <a:latin typeface="Arial Narrow"/>
                <a:ea typeface="MS Gothic" pitchFamily="49" charset="-128"/>
                <a:cs typeface="+mn-cs"/>
              </a:rPr>
              <a:t>は、より高次のオーダー要素（変位場のポリノミアル次数）を使用することでエラーを減らします</a:t>
            </a:r>
            <a:r>
              <a:rPr lang="ja-JP" sz="2400" b="0" i="0" smtClean="0">
                <a:solidFill>
                  <a:srgbClr val="4B575F"/>
                </a:solidFill>
                <a:latin typeface="Arial Narrow"/>
                <a:ea typeface="MS Gothic" pitchFamily="49" charset="-128"/>
                <a:cs typeface="+mn-cs"/>
              </a:rPr>
              <a:t>。こ</a:t>
            </a:r>
            <a:r>
              <a:rPr lang="ja-JP" sz="2400" b="0" i="0">
                <a:solidFill>
                  <a:srgbClr val="4B575F"/>
                </a:solidFill>
                <a:latin typeface="Arial Narrow"/>
                <a:ea typeface="MS Gothic" pitchFamily="49" charset="-128"/>
                <a:cs typeface="+mn-cs"/>
              </a:rPr>
              <a:t>の方法は、要素のサイズを変更しません。</a:t>
            </a:r>
          </a:p>
        </p:txBody>
      </p:sp>
      <p:pic>
        <p:nvPicPr>
          <p:cNvPr id="49156" name="Picture 5"/>
          <p:cNvPicPr>
            <a:picLocks noChangeAspect="1" noChangeArrowheads="1"/>
          </p:cNvPicPr>
          <p:nvPr/>
        </p:nvPicPr>
        <p:blipFill>
          <a:blip r:embed="rId2" cstate="print"/>
          <a:srcRect/>
          <a:stretch>
            <a:fillRect/>
          </a:stretch>
        </p:blipFill>
        <p:spPr bwMode="auto">
          <a:xfrm>
            <a:off x="5810250" y="1524000"/>
            <a:ext cx="2924175" cy="3638550"/>
          </a:xfrm>
          <a:prstGeom prst="rect">
            <a:avLst/>
          </a:prstGeom>
          <a:noFill/>
          <a:ln w="9525">
            <a:noFill/>
            <a:miter lim="800000"/>
            <a:headEnd/>
            <a:tailEnd/>
          </a:ln>
        </p:spPr>
      </p:pic>
      <p:sp>
        <p:nvSpPr>
          <p:cNvPr id="36869" name="Rectangle 6"/>
          <p:cNvSpPr>
            <a:spLocks noChangeArrowheads="1"/>
          </p:cNvSpPr>
          <p:nvPr/>
        </p:nvSpPr>
        <p:spPr bwMode="auto">
          <a:xfrm>
            <a:off x="304800" y="1676400"/>
            <a:ext cx="5486400" cy="1143000"/>
          </a:xfrm>
          <a:prstGeom prst="rect">
            <a:avLst/>
          </a:prstGeom>
          <a:noFill/>
          <a:ln>
            <a:noFill/>
          </a:ln>
          <a:extLst>
            <a:ext uri="{909E8E84-426E-40DD-AFC4-6F175D3DCCD1}"/>
            <a:ext uri="{91240B29-F687-4F45-9708-019B960494DF}"/>
          </a:extLst>
        </p:spPr>
        <p:txBody>
          <a:bodyPr/>
          <a:lstStyle/>
          <a:p>
            <a:pPr marL="234909" indent="-234909" algn="just">
              <a:spcBef>
                <a:spcPct val="50000"/>
              </a:spcBef>
              <a:buFont typeface="Wingdings"/>
              <a:buChar char="§"/>
            </a:pPr>
            <a:r>
              <a:rPr lang="ja-JP" sz="2400" b="0" i="0">
                <a:solidFill>
                  <a:srgbClr val="EF8B2B"/>
                </a:solidFill>
                <a:latin typeface="Arial Narrow"/>
                <a:ea typeface="MS Gothic" pitchFamily="49" charset="-128"/>
                <a:cs typeface="+mn-cs"/>
              </a:rPr>
              <a:t>アダプティブh-法（h-adaptive）</a:t>
            </a:r>
            <a:r>
              <a:rPr lang="ja-JP" sz="2400" b="0" i="0">
                <a:solidFill>
                  <a:schemeClr val="tx1"/>
                </a:solidFill>
                <a:latin typeface="Arial Narrow"/>
                <a:ea typeface="MS Gothic" pitchFamily="49" charset="-128"/>
                <a:cs typeface="+mn-cs"/>
              </a:rPr>
              <a:t>は、より多くの要素（より小さな要素サイズ）を危険領域で使用することでメッシュを改善します。</a:t>
            </a:r>
          </a:p>
        </p:txBody>
      </p:sp>
      <p:sp>
        <p:nvSpPr>
          <p:cNvPr id="6" name="TextBox 5"/>
          <p:cNvSpPr txBox="1"/>
          <p:nvPr/>
        </p:nvSpPr>
        <p:spPr>
          <a:xfrm>
            <a:off x="7827644" y="2760345"/>
            <a:ext cx="1316356" cy="307777"/>
          </a:xfrm>
          <a:prstGeom prst="rect">
            <a:avLst/>
          </a:prstGeom>
          <a:solidFill>
            <a:schemeClr val="bg1"/>
          </a:solidFill>
        </p:spPr>
        <p:txBody>
          <a:bodyPr wrap="square" lIns="0" tIns="0" rIns="0" bIns="0" rtlCol="0">
            <a:spAutoFit/>
          </a:bodyPr>
          <a:lstStyle/>
          <a:p>
            <a:pPr algn="just">
              <a:buNone/>
            </a:pPr>
            <a:r>
              <a:rPr lang="nl-NL" sz="1000" b="1" i="0" dirty="0">
                <a:solidFill>
                  <a:srgbClr val="FF0000"/>
                </a:solidFill>
                <a:latin typeface="Arial"/>
                <a:ea typeface="MS Gothic" pitchFamily="49" charset="-128"/>
                <a:cs typeface="+mn-cs"/>
              </a:rPr>
              <a:t>粗いメッシュ </a:t>
            </a:r>
          </a:p>
          <a:p>
            <a:pPr algn="just">
              <a:buNone/>
            </a:pPr>
            <a:r>
              <a:rPr lang="nl-NL" sz="1000" b="1" i="0" dirty="0">
                <a:solidFill>
                  <a:srgbClr val="FF0000"/>
                </a:solidFill>
                <a:latin typeface="Arial"/>
                <a:ea typeface="MS Gothic" pitchFamily="49" charset="-128"/>
                <a:cs typeface="+mn-cs"/>
              </a:rPr>
              <a:t>（アダプティブなし）</a:t>
            </a:r>
            <a:endParaRPr lang="nl-NL" sz="1000" b="1" dirty="0">
              <a:solidFill>
                <a:srgbClr val="FF0000"/>
              </a:solidFill>
              <a:ea typeface="MS Gothic" pitchFamily="49" charset="-128"/>
            </a:endParaRPr>
          </a:p>
        </p:txBody>
      </p:sp>
      <p:sp>
        <p:nvSpPr>
          <p:cNvPr id="7" name="TextBox 6"/>
          <p:cNvSpPr txBox="1"/>
          <p:nvPr/>
        </p:nvSpPr>
        <p:spPr>
          <a:xfrm>
            <a:off x="7795260" y="4488181"/>
            <a:ext cx="1348740" cy="307777"/>
          </a:xfrm>
          <a:prstGeom prst="rect">
            <a:avLst/>
          </a:prstGeom>
          <a:solidFill>
            <a:schemeClr val="bg1"/>
          </a:solidFill>
        </p:spPr>
        <p:txBody>
          <a:bodyPr wrap="square" lIns="0" tIns="0" rIns="0" bIns="0" rtlCol="0">
            <a:spAutoFit/>
          </a:bodyPr>
          <a:lstStyle/>
          <a:p>
            <a:pPr algn="just">
              <a:buNone/>
            </a:pPr>
            <a:r>
              <a:rPr lang="nl-NL" sz="1000" b="1" i="0" dirty="0">
                <a:solidFill>
                  <a:srgbClr val="FF0000"/>
                </a:solidFill>
                <a:latin typeface="Arial"/>
                <a:ea typeface="MS Gothic" pitchFamily="49" charset="-128"/>
                <a:cs typeface="+mn-cs"/>
              </a:rPr>
              <a:t>細かいメッシュ </a:t>
            </a:r>
          </a:p>
          <a:p>
            <a:pPr algn="just">
              <a:buNone/>
            </a:pPr>
            <a:r>
              <a:rPr lang="nl-NL" sz="1000" b="1" i="0" dirty="0">
                <a:solidFill>
                  <a:srgbClr val="FF0000"/>
                </a:solidFill>
                <a:latin typeface="Arial"/>
                <a:ea typeface="MS Gothic" pitchFamily="49" charset="-128"/>
                <a:cs typeface="+mn-cs"/>
              </a:rPr>
              <a:t>（h-アダプティブ）</a:t>
            </a:r>
            <a:endParaRPr lang="nl-NL" sz="1000" b="1" dirty="0">
              <a:solidFill>
                <a:srgbClr val="FF0000"/>
              </a:solidFill>
              <a:ea typeface="MS Gothic" pitchFamily="49" charset="-128"/>
            </a:endParaRPr>
          </a:p>
        </p:txBody>
      </p:sp>
    </p:spTree>
  </p:cSld>
  <p:clrMapOvr>
    <a:masterClrMapping/>
  </p:clrMapOvr>
  <p:transition>
    <p:wipe dir="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pPr algn="just">
              <a:spcBef>
                <a:spcPct val="0"/>
              </a:spcBef>
              <a:spcAft>
                <a:spcPct val="0"/>
              </a:spcAft>
              <a:buNone/>
            </a:pPr>
            <a:r>
              <a:rPr lang="en-US" sz="3000" b="1" i="0">
                <a:solidFill>
                  <a:srgbClr val="4B575F"/>
                </a:solidFill>
                <a:latin typeface="Arial Narrow"/>
                <a:ea typeface="MS Gothic" pitchFamily="49" charset="-128"/>
                <a:cs typeface="+mj-cs"/>
              </a:rPr>
              <a:t>解析の実行</a:t>
            </a:r>
          </a:p>
        </p:txBody>
      </p:sp>
      <p:sp>
        <p:nvSpPr>
          <p:cNvPr id="50179" name="Rectangle 3"/>
          <p:cNvSpPr>
            <a:spLocks noGrp="1" noChangeArrowheads="1"/>
          </p:cNvSpPr>
          <p:nvPr>
            <p:ph idx="1"/>
          </p:nvPr>
        </p:nvSpPr>
        <p:spPr>
          <a:xfrm>
            <a:off x="201613" y="1296988"/>
            <a:ext cx="8650287" cy="3275012"/>
          </a:xfrm>
        </p:spPr>
        <p:txBody>
          <a:bodyPr/>
          <a:lstStyle/>
          <a:p>
            <a:pPr marL="342900" indent="-342900" algn="just">
              <a:spcBef>
                <a:spcPct val="20000"/>
              </a:spcBef>
              <a:spcAft>
                <a:spcPct val="0"/>
              </a:spcAft>
              <a:buClr>
                <a:srgbClr val="4B575F"/>
              </a:buClr>
              <a:buFont typeface="Wingdings"/>
              <a:buChar char="§"/>
            </a:pPr>
            <a:r>
              <a:rPr lang="ja-JP" sz="2400" b="0" i="0">
                <a:solidFill>
                  <a:srgbClr val="4B575F"/>
                </a:solidFill>
                <a:latin typeface="Arial Narrow"/>
                <a:ea typeface="MS Gothic" pitchFamily="49" charset="-128"/>
                <a:cs typeface="+mn-cs"/>
              </a:rPr>
              <a:t>材料の定義、拘束と荷重の適用、モデルのメッシュ作成後に、解析を実行します。</a:t>
            </a:r>
          </a:p>
          <a:p>
            <a:pPr marL="342900" indent="-342900" algn="just">
              <a:spcBef>
                <a:spcPct val="20000"/>
              </a:spcBef>
              <a:spcAft>
                <a:spcPct val="0"/>
              </a:spcAft>
              <a:buFont typeface="Wingdings"/>
              <a:buChar char="§"/>
            </a:pPr>
            <a:endParaRPr lang="en-US" dirty="0" smtClean="0">
              <a:ea typeface="MS Gothic" pitchFamily="49" charset="-128"/>
            </a:endParaRPr>
          </a:p>
          <a:p>
            <a:pPr marL="342900" indent="-342900" algn="just">
              <a:spcBef>
                <a:spcPct val="20000"/>
              </a:spcBef>
              <a:spcAft>
                <a:spcPct val="0"/>
              </a:spcAft>
              <a:buClr>
                <a:srgbClr val="4B575F"/>
              </a:buClr>
              <a:buFont typeface="Wingdings"/>
              <a:buChar char="§"/>
            </a:pPr>
            <a:r>
              <a:rPr lang="ja-JP" sz="2400" b="0" i="0">
                <a:solidFill>
                  <a:srgbClr val="4B575F"/>
                </a:solidFill>
                <a:latin typeface="Arial Narrow"/>
                <a:ea typeface="MS Gothic" pitchFamily="49" charset="-128"/>
                <a:cs typeface="+mn-cs"/>
              </a:rPr>
              <a:t>解析中にプログラムは結果を計算します</a:t>
            </a:r>
            <a:r>
              <a:rPr lang="ja-JP" sz="2400" b="0" i="0" smtClean="0">
                <a:solidFill>
                  <a:srgbClr val="4B575F"/>
                </a:solidFill>
                <a:latin typeface="Arial Narrow"/>
                <a:ea typeface="MS Gothic" pitchFamily="49" charset="-128"/>
                <a:cs typeface="+mn-cs"/>
              </a:rPr>
              <a:t>。こ</a:t>
            </a:r>
            <a:r>
              <a:rPr lang="ja-JP" sz="2400" b="0" i="0">
                <a:solidFill>
                  <a:srgbClr val="4B575F"/>
                </a:solidFill>
                <a:latin typeface="Arial Narrow"/>
                <a:ea typeface="MS Gothic" pitchFamily="49" charset="-128"/>
                <a:cs typeface="+mn-cs"/>
              </a:rPr>
              <a:t>のステップには、数多くの計算が含まれます</a:t>
            </a:r>
            <a:r>
              <a:rPr lang="ja-JP" sz="2400" b="0" i="0" smtClean="0">
                <a:solidFill>
                  <a:srgbClr val="4B575F"/>
                </a:solidFill>
                <a:latin typeface="Arial Narrow"/>
                <a:ea typeface="MS Gothic" pitchFamily="49" charset="-128"/>
                <a:cs typeface="+mn-cs"/>
              </a:rPr>
              <a:t>。多</a:t>
            </a:r>
            <a:r>
              <a:rPr lang="ja-JP" sz="2400" b="0" i="0">
                <a:solidFill>
                  <a:srgbClr val="4B575F"/>
                </a:solidFill>
                <a:latin typeface="Arial Narrow"/>
                <a:ea typeface="MS Gothic" pitchFamily="49" charset="-128"/>
                <a:cs typeface="+mn-cs"/>
              </a:rPr>
              <a:t>くの場合、プログラムは何十万もの連立代数方程式を解きます。</a:t>
            </a:r>
          </a:p>
          <a:p>
            <a:pPr marL="342900" indent="-342900" algn="just">
              <a:spcBef>
                <a:spcPct val="20000"/>
              </a:spcBef>
              <a:spcAft>
                <a:spcPct val="0"/>
              </a:spcAft>
              <a:buFont typeface="Wingdings"/>
              <a:buChar char="§"/>
            </a:pPr>
            <a:endParaRPr lang="en-US" dirty="0" smtClean="0">
              <a:ea typeface="MS Gothic" pitchFamily="49" charset="-128"/>
            </a:endParaRPr>
          </a:p>
          <a:p>
            <a:pPr marL="342900" indent="-342900" algn="just">
              <a:spcBef>
                <a:spcPct val="20000"/>
              </a:spcBef>
              <a:spcAft>
                <a:spcPct val="0"/>
              </a:spcAft>
              <a:buClr>
                <a:srgbClr val="4B575F"/>
              </a:buClr>
              <a:buFont typeface="Wingdings"/>
              <a:buChar char="§"/>
            </a:pPr>
            <a:r>
              <a:rPr lang="ja-JP" sz="2400" b="0" i="0">
                <a:solidFill>
                  <a:srgbClr val="4B575F"/>
                </a:solidFill>
                <a:latin typeface="Arial Narrow"/>
                <a:ea typeface="MS Gothic" pitchFamily="49" charset="-128"/>
                <a:cs typeface="+mn-cs"/>
              </a:rPr>
              <a:t>SolidWorks Simulationには、最新の高速かつ正確なソルバが搭載されています。</a:t>
            </a:r>
          </a:p>
          <a:p>
            <a:pPr marL="342900" indent="-342900" algn="just">
              <a:spcBef>
                <a:spcPct val="20000"/>
              </a:spcBef>
              <a:spcAft>
                <a:spcPct val="0"/>
              </a:spcAft>
              <a:buFont typeface="Wingdings"/>
              <a:buChar char="§"/>
            </a:pPr>
            <a:endParaRPr lang="en-US" dirty="0" smtClean="0">
              <a:ea typeface="MS Gothic" pitchFamily="49" charset="-128"/>
            </a:endParaRPr>
          </a:p>
        </p:txBody>
      </p:sp>
    </p:spTree>
  </p:cSld>
  <p:clrMapOvr>
    <a:masterClrMapping/>
  </p:clrMapOvr>
  <p:transition>
    <p:wipe dir="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pPr algn="just">
              <a:spcBef>
                <a:spcPct val="0"/>
              </a:spcBef>
              <a:spcAft>
                <a:spcPct val="0"/>
              </a:spcAft>
              <a:buNone/>
            </a:pPr>
            <a:r>
              <a:rPr lang="en-US" sz="3000" b="1" i="0">
                <a:solidFill>
                  <a:srgbClr val="4B575F"/>
                </a:solidFill>
                <a:latin typeface="Arial Narrow"/>
                <a:ea typeface="MS Gothic" pitchFamily="49" charset="-128"/>
                <a:cs typeface="+mj-cs"/>
              </a:rPr>
              <a:t>結果の表示</a:t>
            </a:r>
          </a:p>
        </p:txBody>
      </p:sp>
      <p:sp>
        <p:nvSpPr>
          <p:cNvPr id="51203" name="Rectangle 3"/>
          <p:cNvSpPr>
            <a:spLocks noGrp="1" noChangeArrowheads="1"/>
          </p:cNvSpPr>
          <p:nvPr>
            <p:ph idx="1"/>
          </p:nvPr>
        </p:nvSpPr>
        <p:spPr>
          <a:xfrm>
            <a:off x="228600" y="1295400"/>
            <a:ext cx="8534400" cy="5257800"/>
          </a:xfrm>
        </p:spPr>
        <p:txBody>
          <a:bodyPr/>
          <a:lstStyle/>
          <a:p>
            <a:pPr marL="342900" indent="-342900" algn="just">
              <a:lnSpc>
                <a:spcPct val="85000"/>
              </a:lnSpc>
              <a:spcBef>
                <a:spcPct val="20000"/>
              </a:spcBef>
              <a:spcAft>
                <a:spcPct val="0"/>
              </a:spcAft>
              <a:buClr>
                <a:srgbClr val="4B575F"/>
              </a:buClr>
              <a:buFont typeface="Wingdings"/>
              <a:buChar char="§"/>
            </a:pPr>
            <a:r>
              <a:rPr lang="ja-JP" sz="2400" b="0" i="0">
                <a:solidFill>
                  <a:srgbClr val="4B575F"/>
                </a:solidFill>
                <a:latin typeface="Arial Narrow"/>
                <a:ea typeface="MS Gothic" pitchFamily="49" charset="-128"/>
                <a:cs typeface="+mn-cs"/>
              </a:rPr>
              <a:t>解析を終えたら、結果を表示できます。</a:t>
            </a:r>
          </a:p>
          <a:p>
            <a:pPr marL="342900" indent="-342900" algn="just">
              <a:lnSpc>
                <a:spcPct val="85000"/>
              </a:lnSpc>
              <a:spcBef>
                <a:spcPts val="2000"/>
              </a:spcBef>
              <a:spcAft>
                <a:spcPct val="0"/>
              </a:spcAft>
              <a:buClr>
                <a:srgbClr val="4B575F"/>
              </a:buClr>
              <a:buFont typeface="Wingdings"/>
              <a:buChar char="§"/>
            </a:pPr>
            <a:r>
              <a:rPr lang="ja-JP" sz="2400" b="0" i="0">
                <a:solidFill>
                  <a:srgbClr val="4B575F"/>
                </a:solidFill>
                <a:latin typeface="Arial Narrow"/>
                <a:ea typeface="MS Gothic" pitchFamily="49" charset="-128"/>
                <a:cs typeface="+mn-cs"/>
              </a:rPr>
              <a:t>SolidWorks Simulationには、数回のクリックで結果を表示する高度な使いやすいツールが用意されています。</a:t>
            </a:r>
          </a:p>
          <a:p>
            <a:pPr marL="342900" indent="-342900" algn="just">
              <a:lnSpc>
                <a:spcPct val="85000"/>
              </a:lnSpc>
              <a:spcBef>
                <a:spcPts val="2000"/>
              </a:spcBef>
              <a:spcAft>
                <a:spcPct val="0"/>
              </a:spcAft>
              <a:buClr>
                <a:srgbClr val="4B575F"/>
              </a:buClr>
              <a:buFont typeface="Wingdings"/>
              <a:buChar char="§"/>
            </a:pPr>
            <a:r>
              <a:rPr lang="ja-JP" sz="2400" b="0" i="0">
                <a:solidFill>
                  <a:srgbClr val="4B575F"/>
                </a:solidFill>
                <a:latin typeface="Arial Narrow"/>
                <a:ea typeface="MS Gothic" pitchFamily="49" charset="-128"/>
                <a:cs typeface="+mn-cs"/>
              </a:rPr>
              <a:t>ボディの内部を確認するには、断面プロットと等位面プロットを使用します。</a:t>
            </a:r>
          </a:p>
          <a:p>
            <a:pPr marL="342900" indent="-342900" algn="just">
              <a:lnSpc>
                <a:spcPct val="85000"/>
              </a:lnSpc>
              <a:spcBef>
                <a:spcPts val="2000"/>
              </a:spcBef>
              <a:spcAft>
                <a:spcPct val="0"/>
              </a:spcAft>
              <a:buClr>
                <a:srgbClr val="4B575F"/>
              </a:buClr>
              <a:buFont typeface="Wingdings"/>
              <a:buChar char="§"/>
            </a:pPr>
            <a:r>
              <a:rPr lang="ja-JP" sz="2400" b="0" i="0">
                <a:solidFill>
                  <a:srgbClr val="4B575F"/>
                </a:solidFill>
                <a:latin typeface="Arial Narrow"/>
                <a:ea typeface="MS Gothic" pitchFamily="49" charset="-128"/>
                <a:cs typeface="+mn-cs"/>
              </a:rPr>
              <a:t>解析結果評価は、静解析スタディにおける設計の安全性をチェックします。</a:t>
            </a:r>
          </a:p>
          <a:p>
            <a:pPr marL="342900" indent="-342900" algn="just">
              <a:lnSpc>
                <a:spcPct val="85000"/>
              </a:lnSpc>
              <a:spcBef>
                <a:spcPts val="2000"/>
              </a:spcBef>
              <a:spcAft>
                <a:spcPct val="0"/>
              </a:spcAft>
              <a:buClr>
                <a:srgbClr val="4B575F"/>
              </a:buClr>
              <a:buFont typeface="Wingdings"/>
              <a:buChar char="§"/>
            </a:pPr>
            <a:r>
              <a:rPr lang="ja-JP" sz="2400" b="0" i="0">
                <a:solidFill>
                  <a:srgbClr val="4B575F"/>
                </a:solidFill>
                <a:latin typeface="Arial Narrow"/>
                <a:ea typeface="MS Gothic" pitchFamily="49" charset="-128"/>
                <a:cs typeface="+mn-cs"/>
              </a:rPr>
              <a:t>SolidWorks Simulationは、構造化されたインターネット用のスタディのレポートを生成します。</a:t>
            </a:r>
          </a:p>
          <a:p>
            <a:pPr marL="342900" indent="-342900" algn="just">
              <a:lnSpc>
                <a:spcPct val="85000"/>
              </a:lnSpc>
              <a:spcBef>
                <a:spcPct val="20000"/>
              </a:spcBef>
              <a:spcAft>
                <a:spcPct val="0"/>
              </a:spcAft>
              <a:buFont typeface="Wingdings"/>
              <a:buChar char="§"/>
            </a:pPr>
            <a:endParaRPr lang="en-US" smtClean="0">
              <a:ea typeface="MS Gothic" pitchFamily="49" charset="-128"/>
            </a:endParaRPr>
          </a:p>
        </p:txBody>
      </p:sp>
    </p:spTree>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algn="l">
              <a:spcBef>
                <a:spcPct val="0"/>
              </a:spcBef>
              <a:spcAft>
                <a:spcPct val="0"/>
              </a:spcAft>
              <a:buNone/>
            </a:pPr>
            <a:r>
              <a:rPr lang="en-US" sz="3000" b="1" i="0" dirty="0" err="1">
                <a:solidFill>
                  <a:srgbClr val="4B575F"/>
                </a:solidFill>
                <a:latin typeface="Arial Narrow"/>
                <a:ea typeface="MS Gothic" pitchFamily="49" charset="-128"/>
                <a:cs typeface="+mj-cs"/>
              </a:rPr>
              <a:t>解析の利点</a:t>
            </a:r>
            <a:endParaRPr lang="en-US" sz="3000" b="1" i="0" dirty="0">
              <a:solidFill>
                <a:srgbClr val="4B575F"/>
              </a:solidFill>
              <a:latin typeface="Arial Narrow"/>
              <a:ea typeface="MS Gothic" pitchFamily="49" charset="-128"/>
              <a:cs typeface="+mj-cs"/>
            </a:endParaRPr>
          </a:p>
        </p:txBody>
      </p:sp>
      <p:sp>
        <p:nvSpPr>
          <p:cNvPr id="18435" name="Rectangle 3"/>
          <p:cNvSpPr>
            <a:spLocks noGrp="1" noChangeArrowheads="1"/>
          </p:cNvSpPr>
          <p:nvPr>
            <p:ph idx="1"/>
          </p:nvPr>
        </p:nvSpPr>
        <p:spPr>
          <a:xfrm>
            <a:off x="152400" y="1219200"/>
            <a:ext cx="8991600" cy="5257800"/>
          </a:xfrm>
        </p:spPr>
        <p:txBody>
          <a:bodyPr/>
          <a:lstStyle/>
          <a:p>
            <a:pPr marL="342900" indent="-342900" algn="just">
              <a:spcBef>
                <a:spcPct val="20000"/>
              </a:spcBef>
              <a:spcAft>
                <a:spcPct val="0"/>
              </a:spcAft>
              <a:buClr>
                <a:srgbClr val="4B575F"/>
              </a:buClr>
              <a:buFont typeface="Wingdings"/>
              <a:buChar char="§"/>
            </a:pPr>
            <a:r>
              <a:rPr lang="ja-JP" sz="2400" b="0" i="0">
                <a:solidFill>
                  <a:srgbClr val="4B575F"/>
                </a:solidFill>
                <a:latin typeface="Arial Narrow"/>
                <a:ea typeface="MS Gothic" pitchFamily="49" charset="-128"/>
                <a:cs typeface="+mn-cs"/>
              </a:rPr>
              <a:t>設計サイクルには、コストと時間がかかります。</a:t>
            </a:r>
          </a:p>
          <a:p>
            <a:pPr marL="342900" indent="-342900" algn="just">
              <a:spcBef>
                <a:spcPts val="2000"/>
              </a:spcBef>
              <a:spcAft>
                <a:spcPct val="0"/>
              </a:spcAft>
              <a:buClr>
                <a:srgbClr val="4B575F"/>
              </a:buClr>
              <a:buFont typeface="Wingdings"/>
              <a:buChar char="§"/>
            </a:pPr>
            <a:r>
              <a:rPr lang="ja-JP" sz="2400" b="0" i="0">
                <a:solidFill>
                  <a:srgbClr val="4B575F"/>
                </a:solidFill>
                <a:latin typeface="Arial Narrow"/>
                <a:ea typeface="MS Gothic" pitchFamily="49" charset="-128"/>
                <a:cs typeface="+mn-cs"/>
              </a:rPr>
              <a:t>解析は設計サイクルの数を減らします。</a:t>
            </a:r>
          </a:p>
          <a:p>
            <a:pPr marL="342900" indent="-342900" algn="just">
              <a:spcBef>
                <a:spcPts val="2000"/>
              </a:spcBef>
              <a:spcAft>
                <a:spcPct val="0"/>
              </a:spcAft>
              <a:buClr>
                <a:srgbClr val="4B575F"/>
              </a:buClr>
              <a:buFont typeface="Wingdings"/>
              <a:buChar char="§"/>
            </a:pPr>
            <a:r>
              <a:rPr lang="ja-JP" sz="2400" b="0" i="0">
                <a:solidFill>
                  <a:srgbClr val="4B575F"/>
                </a:solidFill>
                <a:latin typeface="Arial Narrow"/>
                <a:ea typeface="MS Gothic" pitchFamily="49" charset="-128"/>
                <a:cs typeface="+mn-cs"/>
              </a:rPr>
              <a:t>解析は高価なフィールド テストの代わりに、コンピュータを使用してモデル（製品）をテストすることによりコストを削減します。</a:t>
            </a:r>
          </a:p>
          <a:p>
            <a:pPr marL="342900" indent="-342900" algn="just">
              <a:spcBef>
                <a:spcPts val="2000"/>
              </a:spcBef>
              <a:spcAft>
                <a:spcPct val="0"/>
              </a:spcAft>
              <a:buClr>
                <a:srgbClr val="4B575F"/>
              </a:buClr>
              <a:buFont typeface="Wingdings"/>
              <a:buChar char="§"/>
            </a:pPr>
            <a:r>
              <a:rPr lang="ja-JP" sz="2400" b="0" i="0">
                <a:solidFill>
                  <a:srgbClr val="4B575F"/>
                </a:solidFill>
                <a:latin typeface="Arial Narrow"/>
                <a:ea typeface="MS Gothic" pitchFamily="49" charset="-128"/>
                <a:cs typeface="+mn-cs"/>
              </a:rPr>
              <a:t>解析は市場投入までの時間を短縮します。</a:t>
            </a:r>
          </a:p>
          <a:p>
            <a:pPr marL="342900" indent="-342900" algn="just">
              <a:spcBef>
                <a:spcPts val="2000"/>
              </a:spcBef>
              <a:spcAft>
                <a:spcPct val="0"/>
              </a:spcAft>
              <a:buClr>
                <a:srgbClr val="4B575F"/>
              </a:buClr>
              <a:buFont typeface="Wingdings"/>
              <a:buChar char="§"/>
            </a:pPr>
            <a:r>
              <a:rPr lang="ja-JP" sz="2400" b="0" i="0" spc="-20">
                <a:solidFill>
                  <a:srgbClr val="4B575F"/>
                </a:solidFill>
                <a:latin typeface="Arial Narrow"/>
                <a:ea typeface="MS Gothic" pitchFamily="49" charset="-128"/>
                <a:cs typeface="+mn-cs"/>
              </a:rPr>
              <a:t>解析は最終的な決定を行う前に数多くの概念やシナリオを迅速にシミュレートすることにより、設計の最適化に役立ちます。</a:t>
            </a:r>
          </a:p>
          <a:p>
            <a:pPr marL="342900" indent="-342900" algn="just">
              <a:spcBef>
                <a:spcPts val="2000"/>
              </a:spcBef>
              <a:spcAft>
                <a:spcPct val="0"/>
              </a:spcAft>
              <a:buFont typeface="Wingdings"/>
              <a:buChar char="§"/>
            </a:pPr>
            <a:endParaRPr lang="en-US" dirty="0" smtClean="0">
              <a:ea typeface="MS Gothic" pitchFamily="49" charset="-128"/>
            </a:endParaRPr>
          </a:p>
        </p:txBody>
      </p:sp>
    </p:spTree>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algn="l">
              <a:spcBef>
                <a:spcPct val="0"/>
              </a:spcBef>
              <a:spcAft>
                <a:spcPct val="0"/>
              </a:spcAft>
              <a:buNone/>
            </a:pPr>
            <a:r>
              <a:rPr lang="en-US" sz="3000" b="1" i="0">
                <a:solidFill>
                  <a:srgbClr val="4B575F"/>
                </a:solidFill>
                <a:latin typeface="Arial Narrow"/>
                <a:ea typeface="MS Gothic" pitchFamily="49" charset="-128"/>
                <a:cs typeface="+mj-cs"/>
              </a:rPr>
              <a:t>有限要素法</a:t>
            </a:r>
          </a:p>
        </p:txBody>
      </p:sp>
      <p:sp>
        <p:nvSpPr>
          <p:cNvPr id="19459" name="Rectangle 3"/>
          <p:cNvSpPr>
            <a:spLocks noGrp="1" noChangeArrowheads="1"/>
          </p:cNvSpPr>
          <p:nvPr>
            <p:ph idx="1"/>
          </p:nvPr>
        </p:nvSpPr>
        <p:spPr>
          <a:xfrm>
            <a:off x="304800" y="1295400"/>
            <a:ext cx="8229600" cy="4495800"/>
          </a:xfrm>
        </p:spPr>
        <p:txBody>
          <a:bodyPr/>
          <a:lstStyle/>
          <a:p>
            <a:pPr marL="342900" indent="-342900" algn="just">
              <a:spcBef>
                <a:spcPct val="20000"/>
              </a:spcBef>
              <a:spcAft>
                <a:spcPct val="0"/>
              </a:spcAft>
              <a:buClr>
                <a:srgbClr val="4B575F"/>
              </a:buClr>
              <a:buFont typeface="Wingdings"/>
              <a:buChar char="§"/>
            </a:pPr>
            <a:r>
              <a:rPr lang="ja-JP" sz="2400" b="0" i="0">
                <a:solidFill>
                  <a:srgbClr val="4B575F"/>
                </a:solidFill>
                <a:latin typeface="Arial Narrow"/>
                <a:ea typeface="MS Gothic" pitchFamily="49" charset="-128"/>
                <a:cs typeface="+mn-cs"/>
              </a:rPr>
              <a:t>理論解は簡単な問題のみに利用できます</a:t>
            </a:r>
            <a:r>
              <a:rPr lang="ja-JP" sz="2400" b="0" i="0" smtClean="0">
                <a:solidFill>
                  <a:srgbClr val="4B575F"/>
                </a:solidFill>
                <a:latin typeface="Arial Narrow"/>
                <a:ea typeface="MS Gothic" pitchFamily="49" charset="-128"/>
                <a:cs typeface="+mn-cs"/>
              </a:rPr>
              <a:t>。多</a:t>
            </a:r>
            <a:r>
              <a:rPr lang="ja-JP" sz="2400" b="0" i="0">
                <a:solidFill>
                  <a:srgbClr val="4B575F"/>
                </a:solidFill>
                <a:latin typeface="Arial Narrow"/>
                <a:ea typeface="MS Gothic" pitchFamily="49" charset="-128"/>
                <a:cs typeface="+mn-cs"/>
              </a:rPr>
              <a:t>くの仮定が行われるため、ほとんどの実際的な問題の解決に失敗します。</a:t>
            </a:r>
          </a:p>
          <a:p>
            <a:pPr marL="342900" indent="-342900" algn="just">
              <a:spcBef>
                <a:spcPts val="2000"/>
              </a:spcBef>
              <a:spcAft>
                <a:spcPct val="0"/>
              </a:spcAft>
              <a:buClr>
                <a:srgbClr val="4B575F"/>
              </a:buClr>
              <a:buFont typeface="Wingdings"/>
              <a:buChar char="§"/>
            </a:pPr>
            <a:r>
              <a:rPr lang="ja-JP" sz="2400" b="0" i="0">
                <a:solidFill>
                  <a:srgbClr val="4B575F"/>
                </a:solidFill>
                <a:latin typeface="Arial Narrow"/>
                <a:ea typeface="MS Gothic" pitchFamily="49" charset="-128"/>
                <a:cs typeface="+mn-cs"/>
              </a:rPr>
              <a:t>SolidWorks Simulationは有限要素法（FEM）を使用します</a:t>
            </a:r>
            <a:r>
              <a:rPr lang="ja-JP" sz="2400" b="0" i="0" smtClean="0">
                <a:solidFill>
                  <a:srgbClr val="4B575F"/>
                </a:solidFill>
                <a:latin typeface="Arial Narrow"/>
                <a:ea typeface="MS Gothic" pitchFamily="49" charset="-128"/>
                <a:cs typeface="+mn-cs"/>
              </a:rPr>
              <a:t>。FEM</a:t>
            </a:r>
            <a:r>
              <a:rPr lang="ja-JP" sz="2400" b="0" i="0">
                <a:solidFill>
                  <a:srgbClr val="4B575F"/>
                </a:solidFill>
                <a:latin typeface="Arial Narrow"/>
                <a:ea typeface="MS Gothic" pitchFamily="49" charset="-128"/>
                <a:cs typeface="+mn-cs"/>
              </a:rPr>
              <a:t>を用いた解析は、有限要素法解析（FEA）または設計解析と呼ばれます。</a:t>
            </a:r>
          </a:p>
          <a:p>
            <a:pPr marL="342900" indent="-342900" algn="just">
              <a:spcBef>
                <a:spcPts val="2000"/>
              </a:spcBef>
              <a:spcAft>
                <a:spcPct val="0"/>
              </a:spcAft>
              <a:buClr>
                <a:srgbClr val="4B575F"/>
              </a:buClr>
              <a:buFont typeface="Wingdings"/>
              <a:buChar char="§"/>
            </a:pPr>
            <a:r>
              <a:rPr lang="ja-JP" sz="2400" b="0" i="0">
                <a:solidFill>
                  <a:srgbClr val="4B575F"/>
                </a:solidFill>
                <a:latin typeface="Arial Narrow"/>
                <a:ea typeface="MS Gothic" pitchFamily="49" charset="-128"/>
                <a:cs typeface="+mn-cs"/>
              </a:rPr>
              <a:t>FEAは広く使用されています</a:t>
            </a:r>
            <a:r>
              <a:rPr lang="ja-JP" sz="2400" b="0" i="0" smtClean="0">
                <a:solidFill>
                  <a:srgbClr val="4B575F"/>
                </a:solidFill>
                <a:latin typeface="Arial Narrow"/>
                <a:ea typeface="MS Gothic" pitchFamily="49" charset="-128"/>
                <a:cs typeface="+mn-cs"/>
              </a:rPr>
              <a:t>。簡</a:t>
            </a:r>
            <a:r>
              <a:rPr lang="ja-JP" sz="2400" b="0" i="0">
                <a:solidFill>
                  <a:srgbClr val="4B575F"/>
                </a:solidFill>
                <a:latin typeface="Arial Narrow"/>
                <a:ea typeface="MS Gothic" pitchFamily="49" charset="-128"/>
                <a:cs typeface="+mn-cs"/>
              </a:rPr>
              <a:t>単および複雑な問題の解決に使用できます。</a:t>
            </a:r>
          </a:p>
          <a:p>
            <a:pPr marL="342900" indent="-342900" algn="just">
              <a:spcBef>
                <a:spcPts val="2000"/>
              </a:spcBef>
              <a:spcAft>
                <a:spcPct val="0"/>
              </a:spcAft>
              <a:buClr>
                <a:srgbClr val="4B575F"/>
              </a:buClr>
              <a:buFont typeface="Wingdings"/>
              <a:buChar char="§"/>
            </a:pPr>
            <a:r>
              <a:rPr lang="ja-JP" sz="2400" b="0" i="0">
                <a:solidFill>
                  <a:srgbClr val="4B575F"/>
                </a:solidFill>
                <a:latin typeface="Arial Narrow"/>
                <a:ea typeface="MS Gothic" pitchFamily="49" charset="-128"/>
                <a:cs typeface="+mn-cs"/>
              </a:rPr>
              <a:t>FEAはコンピュータでの実行に適しています</a:t>
            </a:r>
            <a:r>
              <a:rPr lang="ja-JP" sz="2400" b="0" i="0" smtClean="0">
                <a:solidFill>
                  <a:srgbClr val="4B575F"/>
                </a:solidFill>
                <a:latin typeface="Arial Narrow"/>
                <a:ea typeface="MS Gothic" pitchFamily="49" charset="-128"/>
                <a:cs typeface="+mn-cs"/>
              </a:rPr>
              <a:t>。解</a:t>
            </a:r>
            <a:r>
              <a:rPr lang="ja-JP" sz="2400" b="0" i="0">
                <a:solidFill>
                  <a:srgbClr val="4B575F"/>
                </a:solidFill>
                <a:latin typeface="Arial Narrow"/>
                <a:ea typeface="MS Gothic" pitchFamily="49" charset="-128"/>
                <a:cs typeface="+mn-cs"/>
              </a:rPr>
              <a:t>析に推奨される方法として世界的に認識されています。</a:t>
            </a:r>
          </a:p>
        </p:txBody>
      </p:sp>
    </p:spTree>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algn="l">
              <a:spcBef>
                <a:spcPct val="0"/>
              </a:spcBef>
              <a:spcAft>
                <a:spcPct val="0"/>
              </a:spcAft>
              <a:buNone/>
            </a:pPr>
            <a:r>
              <a:rPr lang="en-US" sz="3000" b="1" i="0">
                <a:solidFill>
                  <a:srgbClr val="4B575F"/>
                </a:solidFill>
                <a:latin typeface="Arial Narrow"/>
                <a:ea typeface="MS Gothic" pitchFamily="49" charset="-128"/>
                <a:cs typeface="+mj-cs"/>
              </a:rPr>
              <a:t>設計解析の主な概念</a:t>
            </a:r>
          </a:p>
        </p:txBody>
      </p:sp>
      <p:sp>
        <p:nvSpPr>
          <p:cNvPr id="20483" name="Rectangle 3"/>
          <p:cNvSpPr>
            <a:spLocks noGrp="1" noChangeArrowheads="1"/>
          </p:cNvSpPr>
          <p:nvPr>
            <p:ph idx="1"/>
          </p:nvPr>
        </p:nvSpPr>
        <p:spPr/>
        <p:txBody>
          <a:bodyPr/>
          <a:lstStyle/>
          <a:p>
            <a:pPr marL="342900" indent="-342900" algn="just">
              <a:spcBef>
                <a:spcPct val="20000"/>
              </a:spcBef>
              <a:spcAft>
                <a:spcPct val="0"/>
              </a:spcAft>
              <a:buNone/>
            </a:pPr>
            <a:r>
              <a:rPr lang="ja-JP" sz="2400" b="0" i="0">
                <a:solidFill>
                  <a:srgbClr val="4B575F"/>
                </a:solidFill>
                <a:latin typeface="Arial Narrow"/>
                <a:ea typeface="MS Gothic" pitchFamily="49" charset="-128"/>
                <a:cs typeface="+mn-cs"/>
              </a:rPr>
              <a:t>	FEMでは、複雑な問題を数多くの簡単な問題に置き換えます</a:t>
            </a:r>
            <a:r>
              <a:rPr lang="ja-JP" sz="2400" b="0" i="0" smtClean="0">
                <a:solidFill>
                  <a:srgbClr val="4B575F"/>
                </a:solidFill>
                <a:latin typeface="Arial Narrow"/>
                <a:ea typeface="MS Gothic" pitchFamily="49" charset="-128"/>
                <a:cs typeface="+mn-cs"/>
              </a:rPr>
              <a:t>。部</a:t>
            </a:r>
            <a:r>
              <a:rPr lang="ja-JP" sz="2400" b="0" i="0">
                <a:solidFill>
                  <a:srgbClr val="4B575F"/>
                </a:solidFill>
                <a:latin typeface="Arial Narrow"/>
                <a:ea typeface="MS Gothic" pitchFamily="49" charset="-128"/>
                <a:cs typeface="+mn-cs"/>
              </a:rPr>
              <a:t>品を「要素」（element）と呼ばれる簡単な形状の小さなピースに分割します。</a:t>
            </a:r>
          </a:p>
        </p:txBody>
      </p:sp>
      <p:pic>
        <p:nvPicPr>
          <p:cNvPr id="20484" name="Picture 6"/>
          <p:cNvPicPr>
            <a:picLocks noChangeAspect="1" noChangeArrowheads="1"/>
          </p:cNvPicPr>
          <p:nvPr/>
        </p:nvPicPr>
        <p:blipFill>
          <a:blip r:embed="rId3" cstate="print"/>
          <a:srcRect/>
          <a:stretch>
            <a:fillRect/>
          </a:stretch>
        </p:blipFill>
        <p:spPr bwMode="auto">
          <a:xfrm>
            <a:off x="685800" y="3048000"/>
            <a:ext cx="3143250" cy="3152775"/>
          </a:xfrm>
          <a:prstGeom prst="rect">
            <a:avLst/>
          </a:prstGeom>
          <a:noFill/>
          <a:ln w="9525">
            <a:noFill/>
            <a:miter lim="800000"/>
            <a:headEnd/>
            <a:tailEnd/>
          </a:ln>
        </p:spPr>
      </p:pic>
      <p:pic>
        <p:nvPicPr>
          <p:cNvPr id="20485" name="Picture 7"/>
          <p:cNvPicPr>
            <a:picLocks noChangeAspect="1" noChangeArrowheads="1"/>
          </p:cNvPicPr>
          <p:nvPr/>
        </p:nvPicPr>
        <p:blipFill>
          <a:blip r:embed="rId4" cstate="print"/>
          <a:srcRect/>
          <a:stretch>
            <a:fillRect/>
          </a:stretch>
        </p:blipFill>
        <p:spPr bwMode="auto">
          <a:xfrm>
            <a:off x="4953000" y="2895600"/>
            <a:ext cx="3162300" cy="3171825"/>
          </a:xfrm>
          <a:prstGeom prst="rect">
            <a:avLst/>
          </a:prstGeom>
          <a:noFill/>
          <a:ln w="9525">
            <a:noFill/>
            <a:miter lim="800000"/>
            <a:headEnd/>
            <a:tailEnd/>
          </a:ln>
        </p:spPr>
      </p:pic>
      <p:sp>
        <p:nvSpPr>
          <p:cNvPr id="20486" name="Text Box 8"/>
          <p:cNvSpPr txBox="1">
            <a:spLocks noChangeArrowheads="1"/>
          </p:cNvSpPr>
          <p:nvPr/>
        </p:nvSpPr>
        <p:spPr bwMode="auto">
          <a:xfrm>
            <a:off x="2514600" y="5867400"/>
            <a:ext cx="1371600" cy="336550"/>
          </a:xfrm>
          <a:prstGeom prst="rect">
            <a:avLst/>
          </a:prstGeom>
          <a:noFill/>
          <a:ln w="9525">
            <a:noFill/>
            <a:miter lim="800000"/>
            <a:headEnd/>
            <a:tailEnd/>
          </a:ln>
        </p:spPr>
        <p:txBody>
          <a:bodyPr>
            <a:spAutoFit/>
          </a:bodyPr>
          <a:lstStyle/>
          <a:p>
            <a:pPr algn="l">
              <a:spcBef>
                <a:spcPct val="50000"/>
              </a:spcBef>
              <a:buNone/>
            </a:pPr>
            <a:r>
              <a:rPr lang="ja-JP" sz="1600" b="0" i="0">
                <a:solidFill>
                  <a:schemeClr val="tx1"/>
                </a:solidFill>
                <a:latin typeface="Arial"/>
                <a:ea typeface="MS Gothic" pitchFamily="49" charset="-128"/>
                <a:cs typeface="+mn-cs"/>
              </a:rPr>
              <a:t>CADモデル</a:t>
            </a:r>
          </a:p>
        </p:txBody>
      </p:sp>
      <p:sp>
        <p:nvSpPr>
          <p:cNvPr id="20487" name="Text Box 9"/>
          <p:cNvSpPr txBox="1">
            <a:spLocks noChangeArrowheads="1"/>
          </p:cNvSpPr>
          <p:nvPr/>
        </p:nvSpPr>
        <p:spPr bwMode="auto">
          <a:xfrm>
            <a:off x="4724400" y="5867400"/>
            <a:ext cx="4038600" cy="336550"/>
          </a:xfrm>
          <a:prstGeom prst="rect">
            <a:avLst/>
          </a:prstGeom>
          <a:noFill/>
          <a:ln w="9525">
            <a:noFill/>
            <a:miter lim="800000"/>
            <a:headEnd/>
            <a:tailEnd/>
          </a:ln>
        </p:spPr>
        <p:txBody>
          <a:bodyPr>
            <a:spAutoFit/>
          </a:bodyPr>
          <a:lstStyle/>
          <a:p>
            <a:pPr algn="l">
              <a:spcBef>
                <a:spcPct val="50000"/>
              </a:spcBef>
              <a:buNone/>
            </a:pPr>
            <a:r>
              <a:rPr lang="ja-JP" sz="1600" b="0" i="0">
                <a:solidFill>
                  <a:schemeClr val="tx1"/>
                </a:solidFill>
                <a:latin typeface="Arial"/>
                <a:ea typeface="MS Gothic" pitchFamily="49" charset="-128"/>
                <a:cs typeface="+mn-cs"/>
              </a:rPr>
              <a:t>小さなピースに分割されたCADモデル</a:t>
            </a:r>
          </a:p>
        </p:txBody>
      </p:sp>
    </p:spTree>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algn="l">
              <a:spcBef>
                <a:spcPct val="0"/>
              </a:spcBef>
              <a:spcAft>
                <a:spcPct val="0"/>
              </a:spcAft>
              <a:buNone/>
            </a:pPr>
            <a:r>
              <a:rPr lang="en-US" sz="3000" b="1" i="0">
                <a:solidFill>
                  <a:srgbClr val="4B575F"/>
                </a:solidFill>
                <a:latin typeface="Arial Narrow"/>
                <a:ea typeface="MS Gothic" pitchFamily="49" charset="-128"/>
                <a:cs typeface="+mj-cs"/>
              </a:rPr>
              <a:t>設計解析の主な概念</a:t>
            </a:r>
          </a:p>
        </p:txBody>
      </p:sp>
      <p:sp>
        <p:nvSpPr>
          <p:cNvPr id="21507" name="Rectangle 3"/>
          <p:cNvSpPr>
            <a:spLocks noGrp="1" noChangeArrowheads="1"/>
          </p:cNvSpPr>
          <p:nvPr>
            <p:ph idx="1"/>
          </p:nvPr>
        </p:nvSpPr>
        <p:spPr>
          <a:xfrm>
            <a:off x="228600" y="1600200"/>
            <a:ext cx="5029200" cy="2362200"/>
          </a:xfrm>
        </p:spPr>
        <p:txBody>
          <a:bodyPr/>
          <a:lstStyle/>
          <a:p>
            <a:pPr marL="342900" indent="-342900" algn="just">
              <a:lnSpc>
                <a:spcPct val="85000"/>
              </a:lnSpc>
              <a:spcBef>
                <a:spcPct val="20000"/>
              </a:spcBef>
              <a:spcAft>
                <a:spcPct val="0"/>
              </a:spcAft>
              <a:buClr>
                <a:srgbClr val="4B575F"/>
              </a:buClr>
              <a:buFont typeface="Wingdings"/>
              <a:buChar char="§"/>
            </a:pPr>
            <a:r>
              <a:rPr lang="ja-JP" sz="2400" b="0" i="0">
                <a:solidFill>
                  <a:srgbClr val="4B575F"/>
                </a:solidFill>
                <a:latin typeface="Arial Narrow"/>
                <a:ea typeface="MS Gothic" pitchFamily="49" charset="-128"/>
                <a:cs typeface="+mn-cs"/>
              </a:rPr>
              <a:t>要素は、「節点」（Node）と呼ばれる共通のポイントを共有します</a:t>
            </a:r>
            <a:r>
              <a:rPr lang="ja-JP" sz="2400" b="0" i="0" smtClean="0">
                <a:solidFill>
                  <a:srgbClr val="4B575F"/>
                </a:solidFill>
                <a:latin typeface="Arial Narrow"/>
                <a:ea typeface="MS Gothic" pitchFamily="49" charset="-128"/>
                <a:cs typeface="+mn-cs"/>
              </a:rPr>
              <a:t>。設</a:t>
            </a:r>
            <a:r>
              <a:rPr lang="ja-JP" sz="2400" b="0" i="0">
                <a:solidFill>
                  <a:srgbClr val="4B575F"/>
                </a:solidFill>
                <a:latin typeface="Arial Narrow"/>
                <a:ea typeface="MS Gothic" pitchFamily="49" charset="-128"/>
                <a:cs typeface="+mn-cs"/>
              </a:rPr>
              <a:t>定された支持条件と荷重条件下で、これらの要素の挙動が明らかになります。</a:t>
            </a:r>
          </a:p>
        </p:txBody>
      </p:sp>
      <p:sp>
        <p:nvSpPr>
          <p:cNvPr id="9222" name="Rectangle 8"/>
          <p:cNvSpPr>
            <a:spLocks noChangeArrowheads="1"/>
          </p:cNvSpPr>
          <p:nvPr/>
        </p:nvSpPr>
        <p:spPr bwMode="auto">
          <a:xfrm>
            <a:off x="228600" y="4724400"/>
            <a:ext cx="8153400" cy="1600200"/>
          </a:xfrm>
          <a:prstGeom prst="rect">
            <a:avLst/>
          </a:prstGeom>
          <a:noFill/>
          <a:ln>
            <a:noFill/>
          </a:ln>
          <a:extLst>
            <a:ext uri="{909E8E84-426E-40DD-AFC4-6F175D3DCCD1}"/>
            <a:ext uri="{91240B29-F687-4F45-9708-019B960494DF}"/>
          </a:extLst>
        </p:spPr>
        <p:txBody>
          <a:bodyPr/>
          <a:lstStyle/>
          <a:p>
            <a:pPr marL="355600" indent="-355600" algn="just">
              <a:lnSpc>
                <a:spcPct val="85000"/>
              </a:lnSpc>
              <a:spcBef>
                <a:spcPts val="2000"/>
              </a:spcBef>
              <a:buClr>
                <a:srgbClr val="000000"/>
              </a:buClr>
              <a:buFont typeface="Wingdings"/>
              <a:buChar char="§"/>
            </a:pPr>
            <a:r>
              <a:rPr lang="ja-JP" sz="2400" b="0" i="0">
                <a:solidFill>
                  <a:schemeClr val="tx1"/>
                </a:solidFill>
                <a:latin typeface="Arial Narrow"/>
                <a:ea typeface="MS Gothic" pitchFamily="49" charset="-128"/>
                <a:cs typeface="+mn-cs"/>
              </a:rPr>
              <a:t>各節点の動きは、X、Y、およびZ方向の並進移動によって表現されます</a:t>
            </a:r>
            <a:r>
              <a:rPr lang="ja-JP" sz="2400" b="0" i="0" smtClean="0">
                <a:solidFill>
                  <a:schemeClr val="tx1"/>
                </a:solidFill>
                <a:latin typeface="Arial Narrow"/>
                <a:ea typeface="MS Gothic" pitchFamily="49" charset="-128"/>
                <a:cs typeface="+mn-cs"/>
              </a:rPr>
              <a:t>。こ</a:t>
            </a:r>
            <a:r>
              <a:rPr lang="ja-JP" sz="2400" b="0" i="0">
                <a:solidFill>
                  <a:schemeClr val="tx1"/>
                </a:solidFill>
                <a:latin typeface="Arial Narrow"/>
                <a:ea typeface="MS Gothic" pitchFamily="49" charset="-128"/>
                <a:cs typeface="+mn-cs"/>
              </a:rPr>
              <a:t>れらは、「自由度」（Degrees of freedom (DOF)）と呼ばれています</a:t>
            </a:r>
            <a:r>
              <a:rPr lang="ja-JP" sz="2400" b="0" i="0" smtClean="0">
                <a:solidFill>
                  <a:schemeClr val="tx1"/>
                </a:solidFill>
                <a:latin typeface="Arial Narrow"/>
                <a:ea typeface="MS Gothic" pitchFamily="49" charset="-128"/>
                <a:cs typeface="+mn-cs"/>
              </a:rPr>
              <a:t>。各</a:t>
            </a:r>
            <a:r>
              <a:rPr lang="ja-JP" sz="2400" b="0" i="0">
                <a:solidFill>
                  <a:schemeClr val="tx1"/>
                </a:solidFill>
                <a:latin typeface="Arial Narrow"/>
                <a:ea typeface="MS Gothic" pitchFamily="49" charset="-128"/>
                <a:cs typeface="+mn-cs"/>
              </a:rPr>
              <a:t>ノードには3つのDOFがあります。</a:t>
            </a:r>
          </a:p>
        </p:txBody>
      </p:sp>
      <p:sp>
        <p:nvSpPr>
          <p:cNvPr id="21512" name="AutoShape 8"/>
          <p:cNvSpPr>
            <a:spLocks noChangeAspect="1" noChangeArrowheads="1" noTextEdit="1"/>
          </p:cNvSpPr>
          <p:nvPr/>
        </p:nvSpPr>
        <p:spPr bwMode="auto">
          <a:xfrm>
            <a:off x="4800600" y="1295400"/>
            <a:ext cx="3848100" cy="40259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grpSp>
        <p:nvGrpSpPr>
          <p:cNvPr id="95" name="Group 94"/>
          <p:cNvGrpSpPr/>
          <p:nvPr/>
        </p:nvGrpSpPr>
        <p:grpSpPr>
          <a:xfrm>
            <a:off x="5702300" y="1511300"/>
            <a:ext cx="2540000" cy="2514600"/>
            <a:chOff x="5702300" y="1511300"/>
            <a:chExt cx="2540000" cy="2514600"/>
          </a:xfrm>
        </p:grpSpPr>
        <p:sp>
          <p:nvSpPr>
            <p:cNvPr id="21514" name="Freeform 10"/>
            <p:cNvSpPr>
              <a:spLocks/>
            </p:cNvSpPr>
            <p:nvPr/>
          </p:nvSpPr>
          <p:spPr bwMode="auto">
            <a:xfrm>
              <a:off x="7048500" y="1574800"/>
              <a:ext cx="38100" cy="50800"/>
            </a:xfrm>
            <a:custGeom>
              <a:avLst/>
              <a:gdLst/>
              <a:ahLst/>
              <a:cxnLst>
                <a:cxn ang="0">
                  <a:pos x="16" y="32"/>
                </a:cxn>
                <a:cxn ang="0">
                  <a:pos x="24" y="24"/>
                </a:cxn>
                <a:cxn ang="0">
                  <a:pos x="8" y="0"/>
                </a:cxn>
                <a:cxn ang="0">
                  <a:pos x="0" y="8"/>
                </a:cxn>
                <a:cxn ang="0">
                  <a:pos x="16" y="32"/>
                </a:cxn>
              </a:cxnLst>
              <a:rect l="0" t="0" r="r" b="b"/>
              <a:pathLst>
                <a:path w="24" h="32">
                  <a:moveTo>
                    <a:pt x="16" y="32"/>
                  </a:moveTo>
                  <a:lnTo>
                    <a:pt x="24" y="24"/>
                  </a:lnTo>
                  <a:lnTo>
                    <a:pt x="8" y="0"/>
                  </a:lnTo>
                  <a:lnTo>
                    <a:pt x="0" y="8"/>
                  </a:lnTo>
                  <a:lnTo>
                    <a:pt x="16" y="32"/>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1515" name="Freeform 11"/>
            <p:cNvSpPr>
              <a:spLocks/>
            </p:cNvSpPr>
            <p:nvPr/>
          </p:nvSpPr>
          <p:spPr bwMode="auto">
            <a:xfrm>
              <a:off x="6045200" y="1587500"/>
              <a:ext cx="1028700" cy="1143000"/>
            </a:xfrm>
            <a:custGeom>
              <a:avLst/>
              <a:gdLst/>
              <a:ahLst/>
              <a:cxnLst>
                <a:cxn ang="0">
                  <a:pos x="648" y="24"/>
                </a:cxn>
                <a:cxn ang="0">
                  <a:pos x="520" y="104"/>
                </a:cxn>
                <a:cxn ang="0">
                  <a:pos x="520" y="96"/>
                </a:cxn>
                <a:cxn ang="0">
                  <a:pos x="520" y="96"/>
                </a:cxn>
                <a:cxn ang="0">
                  <a:pos x="408" y="208"/>
                </a:cxn>
                <a:cxn ang="0">
                  <a:pos x="408" y="208"/>
                </a:cxn>
                <a:cxn ang="0">
                  <a:pos x="408" y="208"/>
                </a:cxn>
                <a:cxn ang="0">
                  <a:pos x="216" y="448"/>
                </a:cxn>
                <a:cxn ang="0">
                  <a:pos x="216" y="448"/>
                </a:cxn>
                <a:cxn ang="0">
                  <a:pos x="216" y="448"/>
                </a:cxn>
                <a:cxn ang="0">
                  <a:pos x="16" y="720"/>
                </a:cxn>
                <a:cxn ang="0">
                  <a:pos x="24" y="720"/>
                </a:cxn>
                <a:cxn ang="0">
                  <a:pos x="0" y="704"/>
                </a:cxn>
                <a:cxn ang="0">
                  <a:pos x="0" y="704"/>
                </a:cxn>
                <a:cxn ang="0">
                  <a:pos x="200" y="432"/>
                </a:cxn>
                <a:cxn ang="0">
                  <a:pos x="200" y="432"/>
                </a:cxn>
                <a:cxn ang="0">
                  <a:pos x="200" y="432"/>
                </a:cxn>
                <a:cxn ang="0">
                  <a:pos x="392" y="192"/>
                </a:cxn>
                <a:cxn ang="0">
                  <a:pos x="392" y="192"/>
                </a:cxn>
                <a:cxn ang="0">
                  <a:pos x="392" y="192"/>
                </a:cxn>
                <a:cxn ang="0">
                  <a:pos x="504" y="80"/>
                </a:cxn>
                <a:cxn ang="0">
                  <a:pos x="504" y="80"/>
                </a:cxn>
                <a:cxn ang="0">
                  <a:pos x="504" y="80"/>
                </a:cxn>
                <a:cxn ang="0">
                  <a:pos x="632" y="0"/>
                </a:cxn>
                <a:cxn ang="0">
                  <a:pos x="648" y="24"/>
                </a:cxn>
              </a:cxnLst>
              <a:rect l="0" t="0" r="r" b="b"/>
              <a:pathLst>
                <a:path w="648" h="720">
                  <a:moveTo>
                    <a:pt x="648" y="24"/>
                  </a:moveTo>
                  <a:lnTo>
                    <a:pt x="520" y="104"/>
                  </a:lnTo>
                  <a:lnTo>
                    <a:pt x="520" y="96"/>
                  </a:lnTo>
                  <a:lnTo>
                    <a:pt x="520" y="96"/>
                  </a:lnTo>
                  <a:lnTo>
                    <a:pt x="408" y="208"/>
                  </a:lnTo>
                  <a:lnTo>
                    <a:pt x="408" y="208"/>
                  </a:lnTo>
                  <a:lnTo>
                    <a:pt x="408" y="208"/>
                  </a:lnTo>
                  <a:lnTo>
                    <a:pt x="216" y="448"/>
                  </a:lnTo>
                  <a:lnTo>
                    <a:pt x="216" y="448"/>
                  </a:lnTo>
                  <a:lnTo>
                    <a:pt x="216" y="448"/>
                  </a:lnTo>
                  <a:lnTo>
                    <a:pt x="16" y="720"/>
                  </a:lnTo>
                  <a:lnTo>
                    <a:pt x="24" y="720"/>
                  </a:lnTo>
                  <a:lnTo>
                    <a:pt x="0" y="704"/>
                  </a:lnTo>
                  <a:lnTo>
                    <a:pt x="0" y="704"/>
                  </a:lnTo>
                  <a:lnTo>
                    <a:pt x="200" y="432"/>
                  </a:lnTo>
                  <a:lnTo>
                    <a:pt x="200" y="432"/>
                  </a:lnTo>
                  <a:lnTo>
                    <a:pt x="200" y="432"/>
                  </a:lnTo>
                  <a:lnTo>
                    <a:pt x="392" y="192"/>
                  </a:lnTo>
                  <a:lnTo>
                    <a:pt x="392" y="192"/>
                  </a:lnTo>
                  <a:lnTo>
                    <a:pt x="392" y="192"/>
                  </a:lnTo>
                  <a:lnTo>
                    <a:pt x="504" y="80"/>
                  </a:lnTo>
                  <a:lnTo>
                    <a:pt x="504" y="80"/>
                  </a:lnTo>
                  <a:lnTo>
                    <a:pt x="504" y="80"/>
                  </a:lnTo>
                  <a:lnTo>
                    <a:pt x="632" y="0"/>
                  </a:lnTo>
                  <a:lnTo>
                    <a:pt x="648" y="24"/>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1516" name="Freeform 12"/>
            <p:cNvSpPr>
              <a:spLocks/>
            </p:cNvSpPr>
            <p:nvPr/>
          </p:nvSpPr>
          <p:spPr bwMode="auto">
            <a:xfrm>
              <a:off x="5905500" y="2705100"/>
              <a:ext cx="177800" cy="241300"/>
            </a:xfrm>
            <a:custGeom>
              <a:avLst/>
              <a:gdLst/>
              <a:ahLst/>
              <a:cxnLst>
                <a:cxn ang="0">
                  <a:pos x="112" y="16"/>
                </a:cxn>
                <a:cxn ang="0">
                  <a:pos x="24" y="152"/>
                </a:cxn>
                <a:cxn ang="0">
                  <a:pos x="24" y="152"/>
                </a:cxn>
                <a:cxn ang="0">
                  <a:pos x="0" y="144"/>
                </a:cxn>
                <a:cxn ang="0">
                  <a:pos x="0" y="136"/>
                </a:cxn>
                <a:cxn ang="0">
                  <a:pos x="88" y="0"/>
                </a:cxn>
                <a:cxn ang="0">
                  <a:pos x="112" y="16"/>
                </a:cxn>
              </a:cxnLst>
              <a:rect l="0" t="0" r="r" b="b"/>
              <a:pathLst>
                <a:path w="112" h="152">
                  <a:moveTo>
                    <a:pt x="112" y="16"/>
                  </a:moveTo>
                  <a:lnTo>
                    <a:pt x="24" y="152"/>
                  </a:lnTo>
                  <a:lnTo>
                    <a:pt x="24" y="152"/>
                  </a:lnTo>
                  <a:lnTo>
                    <a:pt x="0" y="144"/>
                  </a:lnTo>
                  <a:lnTo>
                    <a:pt x="0" y="136"/>
                  </a:lnTo>
                  <a:lnTo>
                    <a:pt x="88" y="0"/>
                  </a:lnTo>
                  <a:lnTo>
                    <a:pt x="112" y="16"/>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1517" name="Freeform 13"/>
            <p:cNvSpPr>
              <a:spLocks/>
            </p:cNvSpPr>
            <p:nvPr/>
          </p:nvSpPr>
          <p:spPr bwMode="auto">
            <a:xfrm>
              <a:off x="5803900" y="3175000"/>
              <a:ext cx="38100" cy="25400"/>
            </a:xfrm>
            <a:custGeom>
              <a:avLst/>
              <a:gdLst/>
              <a:ahLst/>
              <a:cxnLst>
                <a:cxn ang="0">
                  <a:pos x="24" y="8"/>
                </a:cxn>
                <a:cxn ang="0">
                  <a:pos x="24" y="16"/>
                </a:cxn>
                <a:cxn ang="0">
                  <a:pos x="0" y="8"/>
                </a:cxn>
                <a:cxn ang="0">
                  <a:pos x="0" y="0"/>
                </a:cxn>
                <a:cxn ang="0">
                  <a:pos x="24" y="8"/>
                </a:cxn>
              </a:cxnLst>
              <a:rect l="0" t="0" r="r" b="b"/>
              <a:pathLst>
                <a:path w="24" h="16">
                  <a:moveTo>
                    <a:pt x="24" y="8"/>
                  </a:moveTo>
                  <a:lnTo>
                    <a:pt x="24" y="16"/>
                  </a:lnTo>
                  <a:lnTo>
                    <a:pt x="0" y="8"/>
                  </a:lnTo>
                  <a:lnTo>
                    <a:pt x="0" y="0"/>
                  </a:lnTo>
                  <a:lnTo>
                    <a:pt x="24" y="8"/>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1518" name="Freeform 14"/>
            <p:cNvSpPr>
              <a:spLocks/>
            </p:cNvSpPr>
            <p:nvPr/>
          </p:nvSpPr>
          <p:spPr bwMode="auto">
            <a:xfrm>
              <a:off x="5803900" y="2933700"/>
              <a:ext cx="139700" cy="254000"/>
            </a:xfrm>
            <a:custGeom>
              <a:avLst/>
              <a:gdLst/>
              <a:ahLst/>
              <a:cxnLst>
                <a:cxn ang="0">
                  <a:pos x="88" y="8"/>
                </a:cxn>
                <a:cxn ang="0">
                  <a:pos x="64" y="0"/>
                </a:cxn>
                <a:cxn ang="0">
                  <a:pos x="0" y="152"/>
                </a:cxn>
                <a:cxn ang="0">
                  <a:pos x="24" y="160"/>
                </a:cxn>
                <a:cxn ang="0">
                  <a:pos x="88" y="8"/>
                </a:cxn>
              </a:cxnLst>
              <a:rect l="0" t="0" r="r" b="b"/>
              <a:pathLst>
                <a:path w="88" h="160">
                  <a:moveTo>
                    <a:pt x="88" y="8"/>
                  </a:moveTo>
                  <a:lnTo>
                    <a:pt x="64" y="0"/>
                  </a:lnTo>
                  <a:lnTo>
                    <a:pt x="0" y="152"/>
                  </a:lnTo>
                  <a:lnTo>
                    <a:pt x="24" y="160"/>
                  </a:lnTo>
                  <a:lnTo>
                    <a:pt x="88" y="8"/>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1519" name="Freeform 15"/>
            <p:cNvSpPr>
              <a:spLocks/>
            </p:cNvSpPr>
            <p:nvPr/>
          </p:nvSpPr>
          <p:spPr bwMode="auto">
            <a:xfrm>
              <a:off x="7073900" y="1625600"/>
              <a:ext cx="38100" cy="25400"/>
            </a:xfrm>
            <a:custGeom>
              <a:avLst/>
              <a:gdLst/>
              <a:ahLst/>
              <a:cxnLst>
                <a:cxn ang="0">
                  <a:pos x="24" y="16"/>
                </a:cxn>
                <a:cxn ang="0">
                  <a:pos x="24" y="8"/>
                </a:cxn>
                <a:cxn ang="0">
                  <a:pos x="0" y="0"/>
                </a:cxn>
                <a:cxn ang="0">
                  <a:pos x="0" y="8"/>
                </a:cxn>
                <a:cxn ang="0">
                  <a:pos x="24" y="16"/>
                </a:cxn>
              </a:cxnLst>
              <a:rect l="0" t="0" r="r" b="b"/>
              <a:pathLst>
                <a:path w="24" h="16">
                  <a:moveTo>
                    <a:pt x="24" y="16"/>
                  </a:moveTo>
                  <a:lnTo>
                    <a:pt x="24" y="8"/>
                  </a:lnTo>
                  <a:lnTo>
                    <a:pt x="0" y="0"/>
                  </a:lnTo>
                  <a:lnTo>
                    <a:pt x="0" y="8"/>
                  </a:lnTo>
                  <a:lnTo>
                    <a:pt x="24" y="16"/>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1520" name="Freeform 16"/>
            <p:cNvSpPr>
              <a:spLocks/>
            </p:cNvSpPr>
            <p:nvPr/>
          </p:nvSpPr>
          <p:spPr bwMode="auto">
            <a:xfrm>
              <a:off x="6604000" y="1638300"/>
              <a:ext cx="508000" cy="1765300"/>
            </a:xfrm>
            <a:custGeom>
              <a:avLst/>
              <a:gdLst/>
              <a:ahLst/>
              <a:cxnLst>
                <a:cxn ang="0">
                  <a:pos x="320" y="8"/>
                </a:cxn>
                <a:cxn ang="0">
                  <a:pos x="192" y="264"/>
                </a:cxn>
                <a:cxn ang="0">
                  <a:pos x="192" y="264"/>
                </a:cxn>
                <a:cxn ang="0">
                  <a:pos x="192" y="264"/>
                </a:cxn>
                <a:cxn ang="0">
                  <a:pos x="96" y="544"/>
                </a:cxn>
                <a:cxn ang="0">
                  <a:pos x="96" y="544"/>
                </a:cxn>
                <a:cxn ang="0">
                  <a:pos x="96" y="544"/>
                </a:cxn>
                <a:cxn ang="0">
                  <a:pos x="40" y="824"/>
                </a:cxn>
                <a:cxn ang="0">
                  <a:pos x="40" y="816"/>
                </a:cxn>
                <a:cxn ang="0">
                  <a:pos x="40" y="816"/>
                </a:cxn>
                <a:cxn ang="0">
                  <a:pos x="24" y="1112"/>
                </a:cxn>
                <a:cxn ang="0">
                  <a:pos x="24" y="1112"/>
                </a:cxn>
                <a:cxn ang="0">
                  <a:pos x="0" y="1112"/>
                </a:cxn>
                <a:cxn ang="0">
                  <a:pos x="0" y="1112"/>
                </a:cxn>
                <a:cxn ang="0">
                  <a:pos x="16" y="816"/>
                </a:cxn>
                <a:cxn ang="0">
                  <a:pos x="16" y="816"/>
                </a:cxn>
                <a:cxn ang="0">
                  <a:pos x="16" y="816"/>
                </a:cxn>
                <a:cxn ang="0">
                  <a:pos x="72" y="536"/>
                </a:cxn>
                <a:cxn ang="0">
                  <a:pos x="72" y="536"/>
                </a:cxn>
                <a:cxn ang="0">
                  <a:pos x="72" y="536"/>
                </a:cxn>
                <a:cxn ang="0">
                  <a:pos x="168" y="256"/>
                </a:cxn>
                <a:cxn ang="0">
                  <a:pos x="168" y="256"/>
                </a:cxn>
                <a:cxn ang="0">
                  <a:pos x="168" y="256"/>
                </a:cxn>
                <a:cxn ang="0">
                  <a:pos x="296" y="0"/>
                </a:cxn>
                <a:cxn ang="0">
                  <a:pos x="320" y="8"/>
                </a:cxn>
              </a:cxnLst>
              <a:rect l="0" t="0" r="r" b="b"/>
              <a:pathLst>
                <a:path w="320" h="1112">
                  <a:moveTo>
                    <a:pt x="320" y="8"/>
                  </a:moveTo>
                  <a:lnTo>
                    <a:pt x="192" y="264"/>
                  </a:lnTo>
                  <a:lnTo>
                    <a:pt x="192" y="264"/>
                  </a:lnTo>
                  <a:lnTo>
                    <a:pt x="192" y="264"/>
                  </a:lnTo>
                  <a:lnTo>
                    <a:pt x="96" y="544"/>
                  </a:lnTo>
                  <a:lnTo>
                    <a:pt x="96" y="544"/>
                  </a:lnTo>
                  <a:lnTo>
                    <a:pt x="96" y="544"/>
                  </a:lnTo>
                  <a:lnTo>
                    <a:pt x="40" y="824"/>
                  </a:lnTo>
                  <a:lnTo>
                    <a:pt x="40" y="816"/>
                  </a:lnTo>
                  <a:lnTo>
                    <a:pt x="40" y="816"/>
                  </a:lnTo>
                  <a:lnTo>
                    <a:pt x="24" y="1112"/>
                  </a:lnTo>
                  <a:lnTo>
                    <a:pt x="24" y="1112"/>
                  </a:lnTo>
                  <a:lnTo>
                    <a:pt x="0" y="1112"/>
                  </a:lnTo>
                  <a:lnTo>
                    <a:pt x="0" y="1112"/>
                  </a:lnTo>
                  <a:lnTo>
                    <a:pt x="16" y="816"/>
                  </a:lnTo>
                  <a:lnTo>
                    <a:pt x="16" y="816"/>
                  </a:lnTo>
                  <a:lnTo>
                    <a:pt x="16" y="816"/>
                  </a:lnTo>
                  <a:lnTo>
                    <a:pt x="72" y="536"/>
                  </a:lnTo>
                  <a:lnTo>
                    <a:pt x="72" y="536"/>
                  </a:lnTo>
                  <a:lnTo>
                    <a:pt x="72" y="536"/>
                  </a:lnTo>
                  <a:lnTo>
                    <a:pt x="168" y="256"/>
                  </a:lnTo>
                  <a:lnTo>
                    <a:pt x="168" y="256"/>
                  </a:lnTo>
                  <a:lnTo>
                    <a:pt x="168" y="256"/>
                  </a:lnTo>
                  <a:lnTo>
                    <a:pt x="296" y="0"/>
                  </a:lnTo>
                  <a:lnTo>
                    <a:pt x="320" y="8"/>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1521" name="Freeform 17"/>
            <p:cNvSpPr>
              <a:spLocks/>
            </p:cNvSpPr>
            <p:nvPr/>
          </p:nvSpPr>
          <p:spPr bwMode="auto">
            <a:xfrm>
              <a:off x="6604000" y="3403600"/>
              <a:ext cx="38100" cy="241300"/>
            </a:xfrm>
            <a:custGeom>
              <a:avLst/>
              <a:gdLst/>
              <a:ahLst/>
              <a:cxnLst>
                <a:cxn ang="0">
                  <a:pos x="24" y="0"/>
                </a:cxn>
                <a:cxn ang="0">
                  <a:pos x="24" y="152"/>
                </a:cxn>
                <a:cxn ang="0">
                  <a:pos x="24" y="152"/>
                </a:cxn>
                <a:cxn ang="0">
                  <a:pos x="0" y="152"/>
                </a:cxn>
                <a:cxn ang="0">
                  <a:pos x="0" y="152"/>
                </a:cxn>
                <a:cxn ang="0">
                  <a:pos x="0" y="0"/>
                </a:cxn>
                <a:cxn ang="0">
                  <a:pos x="24" y="0"/>
                </a:cxn>
              </a:cxnLst>
              <a:rect l="0" t="0" r="r" b="b"/>
              <a:pathLst>
                <a:path w="24" h="152">
                  <a:moveTo>
                    <a:pt x="24" y="0"/>
                  </a:moveTo>
                  <a:lnTo>
                    <a:pt x="24" y="152"/>
                  </a:lnTo>
                  <a:lnTo>
                    <a:pt x="24" y="152"/>
                  </a:lnTo>
                  <a:lnTo>
                    <a:pt x="0" y="152"/>
                  </a:lnTo>
                  <a:lnTo>
                    <a:pt x="0" y="152"/>
                  </a:lnTo>
                  <a:lnTo>
                    <a:pt x="0" y="0"/>
                  </a:lnTo>
                  <a:lnTo>
                    <a:pt x="24" y="0"/>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1522" name="Rectangle 18"/>
            <p:cNvSpPr>
              <a:spLocks noChangeArrowheads="1"/>
            </p:cNvSpPr>
            <p:nvPr/>
          </p:nvSpPr>
          <p:spPr bwMode="auto">
            <a:xfrm>
              <a:off x="6604000" y="3873500"/>
              <a:ext cx="38100" cy="12700"/>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1523" name="Rectangle 19"/>
            <p:cNvSpPr>
              <a:spLocks noChangeArrowheads="1"/>
            </p:cNvSpPr>
            <p:nvPr/>
          </p:nvSpPr>
          <p:spPr bwMode="auto">
            <a:xfrm>
              <a:off x="6604000" y="3644900"/>
              <a:ext cx="38100" cy="228600"/>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1524" name="Freeform 20"/>
            <p:cNvSpPr>
              <a:spLocks/>
            </p:cNvSpPr>
            <p:nvPr/>
          </p:nvSpPr>
          <p:spPr bwMode="auto">
            <a:xfrm>
              <a:off x="7086600" y="1612900"/>
              <a:ext cx="38100" cy="25400"/>
            </a:xfrm>
            <a:custGeom>
              <a:avLst/>
              <a:gdLst/>
              <a:ahLst/>
              <a:cxnLst>
                <a:cxn ang="0">
                  <a:pos x="24" y="8"/>
                </a:cxn>
                <a:cxn ang="0">
                  <a:pos x="24" y="0"/>
                </a:cxn>
                <a:cxn ang="0">
                  <a:pos x="0" y="8"/>
                </a:cxn>
                <a:cxn ang="0">
                  <a:pos x="0" y="16"/>
                </a:cxn>
                <a:cxn ang="0">
                  <a:pos x="24" y="8"/>
                </a:cxn>
              </a:cxnLst>
              <a:rect l="0" t="0" r="r" b="b"/>
              <a:pathLst>
                <a:path w="24" h="16">
                  <a:moveTo>
                    <a:pt x="24" y="8"/>
                  </a:moveTo>
                  <a:lnTo>
                    <a:pt x="24" y="0"/>
                  </a:lnTo>
                  <a:lnTo>
                    <a:pt x="0" y="8"/>
                  </a:lnTo>
                  <a:lnTo>
                    <a:pt x="0" y="16"/>
                  </a:lnTo>
                  <a:lnTo>
                    <a:pt x="24" y="8"/>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1525" name="Freeform 21"/>
            <p:cNvSpPr>
              <a:spLocks/>
            </p:cNvSpPr>
            <p:nvPr/>
          </p:nvSpPr>
          <p:spPr bwMode="auto">
            <a:xfrm>
              <a:off x="7086600" y="1625600"/>
              <a:ext cx="774700" cy="1270000"/>
            </a:xfrm>
            <a:custGeom>
              <a:avLst/>
              <a:gdLst/>
              <a:ahLst/>
              <a:cxnLst>
                <a:cxn ang="0">
                  <a:pos x="24" y="0"/>
                </a:cxn>
                <a:cxn ang="0">
                  <a:pos x="96" y="224"/>
                </a:cxn>
                <a:cxn ang="0">
                  <a:pos x="96" y="224"/>
                </a:cxn>
                <a:cxn ang="0">
                  <a:pos x="96" y="224"/>
                </a:cxn>
                <a:cxn ang="0">
                  <a:pos x="208" y="424"/>
                </a:cxn>
                <a:cxn ang="0">
                  <a:pos x="200" y="416"/>
                </a:cxn>
                <a:cxn ang="0">
                  <a:pos x="200" y="416"/>
                </a:cxn>
                <a:cxn ang="0">
                  <a:pos x="488" y="784"/>
                </a:cxn>
                <a:cxn ang="0">
                  <a:pos x="488" y="784"/>
                </a:cxn>
                <a:cxn ang="0">
                  <a:pos x="472" y="800"/>
                </a:cxn>
                <a:cxn ang="0">
                  <a:pos x="472" y="800"/>
                </a:cxn>
                <a:cxn ang="0">
                  <a:pos x="184" y="432"/>
                </a:cxn>
                <a:cxn ang="0">
                  <a:pos x="184" y="432"/>
                </a:cxn>
                <a:cxn ang="0">
                  <a:pos x="184" y="432"/>
                </a:cxn>
                <a:cxn ang="0">
                  <a:pos x="72" y="232"/>
                </a:cxn>
                <a:cxn ang="0">
                  <a:pos x="72" y="232"/>
                </a:cxn>
                <a:cxn ang="0">
                  <a:pos x="72" y="232"/>
                </a:cxn>
                <a:cxn ang="0">
                  <a:pos x="0" y="8"/>
                </a:cxn>
                <a:cxn ang="0">
                  <a:pos x="24" y="0"/>
                </a:cxn>
              </a:cxnLst>
              <a:rect l="0" t="0" r="r" b="b"/>
              <a:pathLst>
                <a:path w="488" h="800">
                  <a:moveTo>
                    <a:pt x="24" y="0"/>
                  </a:moveTo>
                  <a:lnTo>
                    <a:pt x="96" y="224"/>
                  </a:lnTo>
                  <a:lnTo>
                    <a:pt x="96" y="224"/>
                  </a:lnTo>
                  <a:lnTo>
                    <a:pt x="96" y="224"/>
                  </a:lnTo>
                  <a:lnTo>
                    <a:pt x="208" y="424"/>
                  </a:lnTo>
                  <a:lnTo>
                    <a:pt x="200" y="416"/>
                  </a:lnTo>
                  <a:lnTo>
                    <a:pt x="200" y="416"/>
                  </a:lnTo>
                  <a:lnTo>
                    <a:pt x="488" y="784"/>
                  </a:lnTo>
                  <a:lnTo>
                    <a:pt x="488" y="784"/>
                  </a:lnTo>
                  <a:lnTo>
                    <a:pt x="472" y="800"/>
                  </a:lnTo>
                  <a:lnTo>
                    <a:pt x="472" y="800"/>
                  </a:lnTo>
                  <a:lnTo>
                    <a:pt x="184" y="432"/>
                  </a:lnTo>
                  <a:lnTo>
                    <a:pt x="184" y="432"/>
                  </a:lnTo>
                  <a:lnTo>
                    <a:pt x="184" y="432"/>
                  </a:lnTo>
                  <a:lnTo>
                    <a:pt x="72" y="232"/>
                  </a:lnTo>
                  <a:lnTo>
                    <a:pt x="72" y="232"/>
                  </a:lnTo>
                  <a:lnTo>
                    <a:pt x="72" y="232"/>
                  </a:lnTo>
                  <a:lnTo>
                    <a:pt x="0" y="8"/>
                  </a:lnTo>
                  <a:lnTo>
                    <a:pt x="24" y="0"/>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1526" name="Freeform 22"/>
            <p:cNvSpPr>
              <a:spLocks/>
            </p:cNvSpPr>
            <p:nvPr/>
          </p:nvSpPr>
          <p:spPr bwMode="auto">
            <a:xfrm>
              <a:off x="7835900" y="2870200"/>
              <a:ext cx="139700" cy="152400"/>
            </a:xfrm>
            <a:custGeom>
              <a:avLst/>
              <a:gdLst/>
              <a:ahLst/>
              <a:cxnLst>
                <a:cxn ang="0">
                  <a:pos x="16" y="0"/>
                </a:cxn>
                <a:cxn ang="0">
                  <a:pos x="88" y="72"/>
                </a:cxn>
                <a:cxn ang="0">
                  <a:pos x="88" y="72"/>
                </a:cxn>
                <a:cxn ang="0">
                  <a:pos x="72" y="96"/>
                </a:cxn>
                <a:cxn ang="0">
                  <a:pos x="72" y="88"/>
                </a:cxn>
                <a:cxn ang="0">
                  <a:pos x="0" y="16"/>
                </a:cxn>
                <a:cxn ang="0">
                  <a:pos x="16" y="0"/>
                </a:cxn>
              </a:cxnLst>
              <a:rect l="0" t="0" r="r" b="b"/>
              <a:pathLst>
                <a:path w="88" h="96">
                  <a:moveTo>
                    <a:pt x="16" y="0"/>
                  </a:moveTo>
                  <a:lnTo>
                    <a:pt x="88" y="72"/>
                  </a:lnTo>
                  <a:lnTo>
                    <a:pt x="88" y="72"/>
                  </a:lnTo>
                  <a:lnTo>
                    <a:pt x="72" y="96"/>
                  </a:lnTo>
                  <a:lnTo>
                    <a:pt x="72" y="88"/>
                  </a:lnTo>
                  <a:lnTo>
                    <a:pt x="0" y="16"/>
                  </a:lnTo>
                  <a:lnTo>
                    <a:pt x="16" y="0"/>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1527" name="Freeform 23"/>
            <p:cNvSpPr>
              <a:spLocks/>
            </p:cNvSpPr>
            <p:nvPr/>
          </p:nvSpPr>
          <p:spPr bwMode="auto">
            <a:xfrm>
              <a:off x="8077200" y="3060700"/>
              <a:ext cx="38100" cy="50800"/>
            </a:xfrm>
            <a:custGeom>
              <a:avLst/>
              <a:gdLst/>
              <a:ahLst/>
              <a:cxnLst>
                <a:cxn ang="0">
                  <a:pos x="16" y="0"/>
                </a:cxn>
                <a:cxn ang="0">
                  <a:pos x="24" y="8"/>
                </a:cxn>
                <a:cxn ang="0">
                  <a:pos x="8" y="32"/>
                </a:cxn>
                <a:cxn ang="0">
                  <a:pos x="0" y="24"/>
                </a:cxn>
                <a:cxn ang="0">
                  <a:pos x="16" y="0"/>
                </a:cxn>
              </a:cxnLst>
              <a:rect l="0" t="0" r="r" b="b"/>
              <a:pathLst>
                <a:path w="24" h="32">
                  <a:moveTo>
                    <a:pt x="16" y="0"/>
                  </a:moveTo>
                  <a:lnTo>
                    <a:pt x="24" y="8"/>
                  </a:lnTo>
                  <a:lnTo>
                    <a:pt x="8" y="32"/>
                  </a:lnTo>
                  <a:lnTo>
                    <a:pt x="0" y="24"/>
                  </a:lnTo>
                  <a:lnTo>
                    <a:pt x="16" y="0"/>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1528" name="Freeform 24"/>
            <p:cNvSpPr>
              <a:spLocks/>
            </p:cNvSpPr>
            <p:nvPr/>
          </p:nvSpPr>
          <p:spPr bwMode="auto">
            <a:xfrm>
              <a:off x="7950200" y="2984500"/>
              <a:ext cx="152400" cy="114300"/>
            </a:xfrm>
            <a:custGeom>
              <a:avLst/>
              <a:gdLst/>
              <a:ahLst/>
              <a:cxnLst>
                <a:cxn ang="0">
                  <a:pos x="16" y="0"/>
                </a:cxn>
                <a:cxn ang="0">
                  <a:pos x="0" y="24"/>
                </a:cxn>
                <a:cxn ang="0">
                  <a:pos x="80" y="72"/>
                </a:cxn>
                <a:cxn ang="0">
                  <a:pos x="96" y="48"/>
                </a:cxn>
                <a:cxn ang="0">
                  <a:pos x="16" y="0"/>
                </a:cxn>
              </a:cxnLst>
              <a:rect l="0" t="0" r="r" b="b"/>
              <a:pathLst>
                <a:path w="96" h="72">
                  <a:moveTo>
                    <a:pt x="16" y="0"/>
                  </a:moveTo>
                  <a:lnTo>
                    <a:pt x="0" y="24"/>
                  </a:lnTo>
                  <a:lnTo>
                    <a:pt x="80" y="72"/>
                  </a:lnTo>
                  <a:lnTo>
                    <a:pt x="96" y="48"/>
                  </a:lnTo>
                  <a:lnTo>
                    <a:pt x="16" y="0"/>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1529" name="Freeform 25"/>
            <p:cNvSpPr>
              <a:spLocks/>
            </p:cNvSpPr>
            <p:nvPr/>
          </p:nvSpPr>
          <p:spPr bwMode="auto">
            <a:xfrm>
              <a:off x="8089900" y="3086100"/>
              <a:ext cx="38100" cy="25400"/>
            </a:xfrm>
            <a:custGeom>
              <a:avLst/>
              <a:gdLst/>
              <a:ahLst/>
              <a:cxnLst>
                <a:cxn ang="0">
                  <a:pos x="24" y="16"/>
                </a:cxn>
                <a:cxn ang="0">
                  <a:pos x="24" y="8"/>
                </a:cxn>
                <a:cxn ang="0">
                  <a:pos x="0" y="0"/>
                </a:cxn>
                <a:cxn ang="0">
                  <a:pos x="0" y="8"/>
                </a:cxn>
                <a:cxn ang="0">
                  <a:pos x="24" y="16"/>
                </a:cxn>
              </a:cxnLst>
              <a:rect l="0" t="0" r="r" b="b"/>
              <a:pathLst>
                <a:path w="24" h="16">
                  <a:moveTo>
                    <a:pt x="24" y="16"/>
                  </a:moveTo>
                  <a:lnTo>
                    <a:pt x="24" y="8"/>
                  </a:lnTo>
                  <a:lnTo>
                    <a:pt x="0" y="0"/>
                  </a:lnTo>
                  <a:lnTo>
                    <a:pt x="0" y="8"/>
                  </a:lnTo>
                  <a:lnTo>
                    <a:pt x="24" y="16"/>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1530" name="Freeform 26"/>
            <p:cNvSpPr>
              <a:spLocks/>
            </p:cNvSpPr>
            <p:nvPr/>
          </p:nvSpPr>
          <p:spPr bwMode="auto">
            <a:xfrm>
              <a:off x="7226300" y="3098800"/>
              <a:ext cx="901700" cy="825500"/>
            </a:xfrm>
            <a:custGeom>
              <a:avLst/>
              <a:gdLst/>
              <a:ahLst/>
              <a:cxnLst>
                <a:cxn ang="0">
                  <a:pos x="568" y="8"/>
                </a:cxn>
                <a:cxn ang="0">
                  <a:pos x="512" y="160"/>
                </a:cxn>
                <a:cxn ang="0">
                  <a:pos x="504" y="160"/>
                </a:cxn>
                <a:cxn ang="0">
                  <a:pos x="504" y="160"/>
                </a:cxn>
                <a:cxn ang="0">
                  <a:pos x="408" y="304"/>
                </a:cxn>
                <a:cxn ang="0">
                  <a:pos x="408" y="304"/>
                </a:cxn>
                <a:cxn ang="0">
                  <a:pos x="408" y="304"/>
                </a:cxn>
                <a:cxn ang="0">
                  <a:pos x="352" y="368"/>
                </a:cxn>
                <a:cxn ang="0">
                  <a:pos x="352" y="368"/>
                </a:cxn>
                <a:cxn ang="0">
                  <a:pos x="352" y="368"/>
                </a:cxn>
                <a:cxn ang="0">
                  <a:pos x="288" y="416"/>
                </a:cxn>
                <a:cxn ang="0">
                  <a:pos x="288" y="424"/>
                </a:cxn>
                <a:cxn ang="0">
                  <a:pos x="288" y="424"/>
                </a:cxn>
                <a:cxn ang="0">
                  <a:pos x="128" y="504"/>
                </a:cxn>
                <a:cxn ang="0">
                  <a:pos x="120" y="504"/>
                </a:cxn>
                <a:cxn ang="0">
                  <a:pos x="120" y="504"/>
                </a:cxn>
                <a:cxn ang="0">
                  <a:pos x="0" y="520"/>
                </a:cxn>
                <a:cxn ang="0">
                  <a:pos x="0" y="520"/>
                </a:cxn>
                <a:cxn ang="0">
                  <a:pos x="0" y="496"/>
                </a:cxn>
                <a:cxn ang="0">
                  <a:pos x="0" y="496"/>
                </a:cxn>
                <a:cxn ang="0">
                  <a:pos x="120" y="480"/>
                </a:cxn>
                <a:cxn ang="0">
                  <a:pos x="120" y="480"/>
                </a:cxn>
                <a:cxn ang="0">
                  <a:pos x="120" y="480"/>
                </a:cxn>
                <a:cxn ang="0">
                  <a:pos x="280" y="400"/>
                </a:cxn>
                <a:cxn ang="0">
                  <a:pos x="280" y="400"/>
                </a:cxn>
                <a:cxn ang="0">
                  <a:pos x="272" y="400"/>
                </a:cxn>
                <a:cxn ang="0">
                  <a:pos x="336" y="352"/>
                </a:cxn>
                <a:cxn ang="0">
                  <a:pos x="336" y="352"/>
                </a:cxn>
                <a:cxn ang="0">
                  <a:pos x="336" y="352"/>
                </a:cxn>
                <a:cxn ang="0">
                  <a:pos x="392" y="288"/>
                </a:cxn>
                <a:cxn ang="0">
                  <a:pos x="392" y="288"/>
                </a:cxn>
                <a:cxn ang="0">
                  <a:pos x="392" y="288"/>
                </a:cxn>
                <a:cxn ang="0">
                  <a:pos x="488" y="144"/>
                </a:cxn>
                <a:cxn ang="0">
                  <a:pos x="488" y="144"/>
                </a:cxn>
                <a:cxn ang="0">
                  <a:pos x="488" y="152"/>
                </a:cxn>
                <a:cxn ang="0">
                  <a:pos x="544" y="0"/>
                </a:cxn>
                <a:cxn ang="0">
                  <a:pos x="568" y="8"/>
                </a:cxn>
              </a:cxnLst>
              <a:rect l="0" t="0" r="r" b="b"/>
              <a:pathLst>
                <a:path w="568" h="520">
                  <a:moveTo>
                    <a:pt x="568" y="8"/>
                  </a:moveTo>
                  <a:lnTo>
                    <a:pt x="512" y="160"/>
                  </a:lnTo>
                  <a:lnTo>
                    <a:pt x="504" y="160"/>
                  </a:lnTo>
                  <a:lnTo>
                    <a:pt x="504" y="160"/>
                  </a:lnTo>
                  <a:lnTo>
                    <a:pt x="408" y="304"/>
                  </a:lnTo>
                  <a:lnTo>
                    <a:pt x="408" y="304"/>
                  </a:lnTo>
                  <a:lnTo>
                    <a:pt x="408" y="304"/>
                  </a:lnTo>
                  <a:lnTo>
                    <a:pt x="352" y="368"/>
                  </a:lnTo>
                  <a:lnTo>
                    <a:pt x="352" y="368"/>
                  </a:lnTo>
                  <a:lnTo>
                    <a:pt x="352" y="368"/>
                  </a:lnTo>
                  <a:lnTo>
                    <a:pt x="288" y="416"/>
                  </a:lnTo>
                  <a:lnTo>
                    <a:pt x="288" y="424"/>
                  </a:lnTo>
                  <a:lnTo>
                    <a:pt x="288" y="424"/>
                  </a:lnTo>
                  <a:lnTo>
                    <a:pt x="128" y="504"/>
                  </a:lnTo>
                  <a:lnTo>
                    <a:pt x="120" y="504"/>
                  </a:lnTo>
                  <a:lnTo>
                    <a:pt x="120" y="504"/>
                  </a:lnTo>
                  <a:lnTo>
                    <a:pt x="0" y="520"/>
                  </a:lnTo>
                  <a:lnTo>
                    <a:pt x="0" y="520"/>
                  </a:lnTo>
                  <a:lnTo>
                    <a:pt x="0" y="496"/>
                  </a:lnTo>
                  <a:lnTo>
                    <a:pt x="0" y="496"/>
                  </a:lnTo>
                  <a:lnTo>
                    <a:pt x="120" y="480"/>
                  </a:lnTo>
                  <a:lnTo>
                    <a:pt x="120" y="480"/>
                  </a:lnTo>
                  <a:lnTo>
                    <a:pt x="120" y="480"/>
                  </a:lnTo>
                  <a:lnTo>
                    <a:pt x="280" y="400"/>
                  </a:lnTo>
                  <a:lnTo>
                    <a:pt x="280" y="400"/>
                  </a:lnTo>
                  <a:lnTo>
                    <a:pt x="272" y="400"/>
                  </a:lnTo>
                  <a:lnTo>
                    <a:pt x="336" y="352"/>
                  </a:lnTo>
                  <a:lnTo>
                    <a:pt x="336" y="352"/>
                  </a:lnTo>
                  <a:lnTo>
                    <a:pt x="336" y="352"/>
                  </a:lnTo>
                  <a:lnTo>
                    <a:pt x="392" y="288"/>
                  </a:lnTo>
                  <a:lnTo>
                    <a:pt x="392" y="288"/>
                  </a:lnTo>
                  <a:lnTo>
                    <a:pt x="392" y="288"/>
                  </a:lnTo>
                  <a:lnTo>
                    <a:pt x="488" y="144"/>
                  </a:lnTo>
                  <a:lnTo>
                    <a:pt x="488" y="144"/>
                  </a:lnTo>
                  <a:lnTo>
                    <a:pt x="488" y="152"/>
                  </a:lnTo>
                  <a:lnTo>
                    <a:pt x="544" y="0"/>
                  </a:lnTo>
                  <a:lnTo>
                    <a:pt x="568" y="8"/>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1531" name="Freeform 27"/>
            <p:cNvSpPr>
              <a:spLocks/>
            </p:cNvSpPr>
            <p:nvPr/>
          </p:nvSpPr>
          <p:spPr bwMode="auto">
            <a:xfrm>
              <a:off x="7023100" y="3886200"/>
              <a:ext cx="203200" cy="38100"/>
            </a:xfrm>
            <a:custGeom>
              <a:avLst/>
              <a:gdLst/>
              <a:ahLst/>
              <a:cxnLst>
                <a:cxn ang="0">
                  <a:pos x="128" y="24"/>
                </a:cxn>
                <a:cxn ang="0">
                  <a:pos x="0" y="24"/>
                </a:cxn>
                <a:cxn ang="0">
                  <a:pos x="0" y="24"/>
                </a:cxn>
                <a:cxn ang="0">
                  <a:pos x="0" y="0"/>
                </a:cxn>
                <a:cxn ang="0">
                  <a:pos x="0" y="0"/>
                </a:cxn>
                <a:cxn ang="0">
                  <a:pos x="128" y="0"/>
                </a:cxn>
                <a:cxn ang="0">
                  <a:pos x="128" y="24"/>
                </a:cxn>
              </a:cxnLst>
              <a:rect l="0" t="0" r="r" b="b"/>
              <a:pathLst>
                <a:path w="128" h="24">
                  <a:moveTo>
                    <a:pt x="128" y="24"/>
                  </a:moveTo>
                  <a:lnTo>
                    <a:pt x="0" y="24"/>
                  </a:lnTo>
                  <a:lnTo>
                    <a:pt x="0" y="24"/>
                  </a:lnTo>
                  <a:lnTo>
                    <a:pt x="0" y="0"/>
                  </a:lnTo>
                  <a:lnTo>
                    <a:pt x="0" y="0"/>
                  </a:lnTo>
                  <a:lnTo>
                    <a:pt x="128" y="0"/>
                  </a:lnTo>
                  <a:lnTo>
                    <a:pt x="128" y="24"/>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1532" name="Rectangle 28"/>
            <p:cNvSpPr>
              <a:spLocks noChangeArrowheads="1"/>
            </p:cNvSpPr>
            <p:nvPr/>
          </p:nvSpPr>
          <p:spPr bwMode="auto">
            <a:xfrm>
              <a:off x="6604000" y="3860800"/>
              <a:ext cx="12700" cy="38100"/>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1533" name="Freeform 29"/>
            <p:cNvSpPr>
              <a:spLocks/>
            </p:cNvSpPr>
            <p:nvPr/>
          </p:nvSpPr>
          <p:spPr bwMode="auto">
            <a:xfrm>
              <a:off x="6616700" y="3860800"/>
              <a:ext cx="406400" cy="63500"/>
            </a:xfrm>
            <a:custGeom>
              <a:avLst/>
              <a:gdLst/>
              <a:ahLst/>
              <a:cxnLst>
                <a:cxn ang="0">
                  <a:pos x="256" y="40"/>
                </a:cxn>
                <a:cxn ang="0">
                  <a:pos x="256" y="16"/>
                </a:cxn>
                <a:cxn ang="0">
                  <a:pos x="0" y="0"/>
                </a:cxn>
                <a:cxn ang="0">
                  <a:pos x="0" y="24"/>
                </a:cxn>
                <a:cxn ang="0">
                  <a:pos x="256" y="40"/>
                </a:cxn>
              </a:cxnLst>
              <a:rect l="0" t="0" r="r" b="b"/>
              <a:pathLst>
                <a:path w="256" h="40">
                  <a:moveTo>
                    <a:pt x="256" y="40"/>
                  </a:moveTo>
                  <a:lnTo>
                    <a:pt x="256" y="16"/>
                  </a:lnTo>
                  <a:lnTo>
                    <a:pt x="0" y="0"/>
                  </a:lnTo>
                  <a:lnTo>
                    <a:pt x="0" y="24"/>
                  </a:lnTo>
                  <a:lnTo>
                    <a:pt x="256" y="40"/>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1534" name="Rectangle 30"/>
            <p:cNvSpPr>
              <a:spLocks noChangeArrowheads="1"/>
            </p:cNvSpPr>
            <p:nvPr/>
          </p:nvSpPr>
          <p:spPr bwMode="auto">
            <a:xfrm>
              <a:off x="8039100" y="3098800"/>
              <a:ext cx="50800" cy="38100"/>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1535" name="Rectangle 31"/>
            <p:cNvSpPr>
              <a:spLocks noChangeArrowheads="1"/>
            </p:cNvSpPr>
            <p:nvPr/>
          </p:nvSpPr>
          <p:spPr bwMode="auto">
            <a:xfrm>
              <a:off x="7861300" y="3086100"/>
              <a:ext cx="101600" cy="38100"/>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1536" name="Freeform 32"/>
            <p:cNvSpPr>
              <a:spLocks/>
            </p:cNvSpPr>
            <p:nvPr/>
          </p:nvSpPr>
          <p:spPr bwMode="auto">
            <a:xfrm>
              <a:off x="7683500" y="3060700"/>
              <a:ext cx="101600" cy="50800"/>
            </a:xfrm>
            <a:custGeom>
              <a:avLst/>
              <a:gdLst/>
              <a:ahLst/>
              <a:cxnLst>
                <a:cxn ang="0">
                  <a:pos x="64" y="32"/>
                </a:cxn>
                <a:cxn ang="0">
                  <a:pos x="64" y="8"/>
                </a:cxn>
                <a:cxn ang="0">
                  <a:pos x="0" y="0"/>
                </a:cxn>
                <a:cxn ang="0">
                  <a:pos x="0" y="24"/>
                </a:cxn>
                <a:cxn ang="0">
                  <a:pos x="64" y="32"/>
                </a:cxn>
              </a:cxnLst>
              <a:rect l="0" t="0" r="r" b="b"/>
              <a:pathLst>
                <a:path w="64" h="32">
                  <a:moveTo>
                    <a:pt x="64" y="32"/>
                  </a:moveTo>
                  <a:lnTo>
                    <a:pt x="64" y="8"/>
                  </a:lnTo>
                  <a:lnTo>
                    <a:pt x="0" y="0"/>
                  </a:lnTo>
                  <a:lnTo>
                    <a:pt x="0" y="24"/>
                  </a:lnTo>
                  <a:lnTo>
                    <a:pt x="64" y="32"/>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1537" name="Freeform 33"/>
            <p:cNvSpPr>
              <a:spLocks/>
            </p:cNvSpPr>
            <p:nvPr/>
          </p:nvSpPr>
          <p:spPr bwMode="auto">
            <a:xfrm>
              <a:off x="7505700" y="3048000"/>
              <a:ext cx="101600" cy="50800"/>
            </a:xfrm>
            <a:custGeom>
              <a:avLst/>
              <a:gdLst/>
              <a:ahLst/>
              <a:cxnLst>
                <a:cxn ang="0">
                  <a:pos x="64" y="32"/>
                </a:cxn>
                <a:cxn ang="0">
                  <a:pos x="64" y="8"/>
                </a:cxn>
                <a:cxn ang="0">
                  <a:pos x="0" y="0"/>
                </a:cxn>
                <a:cxn ang="0">
                  <a:pos x="0" y="24"/>
                </a:cxn>
                <a:cxn ang="0">
                  <a:pos x="64" y="32"/>
                </a:cxn>
              </a:cxnLst>
              <a:rect l="0" t="0" r="r" b="b"/>
              <a:pathLst>
                <a:path w="64" h="32">
                  <a:moveTo>
                    <a:pt x="64" y="32"/>
                  </a:moveTo>
                  <a:lnTo>
                    <a:pt x="64" y="8"/>
                  </a:lnTo>
                  <a:lnTo>
                    <a:pt x="0" y="0"/>
                  </a:lnTo>
                  <a:lnTo>
                    <a:pt x="0" y="24"/>
                  </a:lnTo>
                  <a:lnTo>
                    <a:pt x="64" y="32"/>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1538" name="Freeform 34"/>
            <p:cNvSpPr>
              <a:spLocks/>
            </p:cNvSpPr>
            <p:nvPr/>
          </p:nvSpPr>
          <p:spPr bwMode="auto">
            <a:xfrm>
              <a:off x="7327900" y="3022600"/>
              <a:ext cx="101600" cy="50800"/>
            </a:xfrm>
            <a:custGeom>
              <a:avLst/>
              <a:gdLst/>
              <a:ahLst/>
              <a:cxnLst>
                <a:cxn ang="0">
                  <a:pos x="64" y="32"/>
                </a:cxn>
                <a:cxn ang="0">
                  <a:pos x="64" y="8"/>
                </a:cxn>
                <a:cxn ang="0">
                  <a:pos x="0" y="0"/>
                </a:cxn>
                <a:cxn ang="0">
                  <a:pos x="0" y="24"/>
                </a:cxn>
                <a:cxn ang="0">
                  <a:pos x="64" y="32"/>
                </a:cxn>
              </a:cxnLst>
              <a:rect l="0" t="0" r="r" b="b"/>
              <a:pathLst>
                <a:path w="64" h="32">
                  <a:moveTo>
                    <a:pt x="64" y="32"/>
                  </a:moveTo>
                  <a:lnTo>
                    <a:pt x="64" y="8"/>
                  </a:lnTo>
                  <a:lnTo>
                    <a:pt x="0" y="0"/>
                  </a:lnTo>
                  <a:lnTo>
                    <a:pt x="0" y="24"/>
                  </a:lnTo>
                  <a:lnTo>
                    <a:pt x="64" y="32"/>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1539" name="Freeform 35"/>
            <p:cNvSpPr>
              <a:spLocks/>
            </p:cNvSpPr>
            <p:nvPr/>
          </p:nvSpPr>
          <p:spPr bwMode="auto">
            <a:xfrm>
              <a:off x="7150100" y="3009900"/>
              <a:ext cx="101600" cy="50800"/>
            </a:xfrm>
            <a:custGeom>
              <a:avLst/>
              <a:gdLst/>
              <a:ahLst/>
              <a:cxnLst>
                <a:cxn ang="0">
                  <a:pos x="64" y="32"/>
                </a:cxn>
                <a:cxn ang="0">
                  <a:pos x="64" y="8"/>
                </a:cxn>
                <a:cxn ang="0">
                  <a:pos x="0" y="0"/>
                </a:cxn>
                <a:cxn ang="0">
                  <a:pos x="0" y="24"/>
                </a:cxn>
                <a:cxn ang="0">
                  <a:pos x="64" y="32"/>
                </a:cxn>
              </a:cxnLst>
              <a:rect l="0" t="0" r="r" b="b"/>
              <a:pathLst>
                <a:path w="64" h="32">
                  <a:moveTo>
                    <a:pt x="64" y="32"/>
                  </a:moveTo>
                  <a:lnTo>
                    <a:pt x="64" y="8"/>
                  </a:lnTo>
                  <a:lnTo>
                    <a:pt x="0" y="0"/>
                  </a:lnTo>
                  <a:lnTo>
                    <a:pt x="0" y="24"/>
                  </a:lnTo>
                  <a:lnTo>
                    <a:pt x="64" y="32"/>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1540" name="Rectangle 36"/>
            <p:cNvSpPr>
              <a:spLocks noChangeArrowheads="1"/>
            </p:cNvSpPr>
            <p:nvPr/>
          </p:nvSpPr>
          <p:spPr bwMode="auto">
            <a:xfrm>
              <a:off x="6972300" y="2997200"/>
              <a:ext cx="101600" cy="38100"/>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1541" name="Rectangle 37"/>
            <p:cNvSpPr>
              <a:spLocks noChangeArrowheads="1"/>
            </p:cNvSpPr>
            <p:nvPr/>
          </p:nvSpPr>
          <p:spPr bwMode="auto">
            <a:xfrm>
              <a:off x="6794500" y="2984500"/>
              <a:ext cx="101600" cy="38100"/>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1542" name="Freeform 38"/>
            <p:cNvSpPr>
              <a:spLocks/>
            </p:cNvSpPr>
            <p:nvPr/>
          </p:nvSpPr>
          <p:spPr bwMode="auto">
            <a:xfrm>
              <a:off x="6629400" y="2984500"/>
              <a:ext cx="88900" cy="38100"/>
            </a:xfrm>
            <a:custGeom>
              <a:avLst/>
              <a:gdLst/>
              <a:ahLst/>
              <a:cxnLst>
                <a:cxn ang="0">
                  <a:pos x="56" y="24"/>
                </a:cxn>
                <a:cxn ang="0">
                  <a:pos x="56" y="0"/>
                </a:cxn>
                <a:cxn ang="0">
                  <a:pos x="0" y="0"/>
                </a:cxn>
                <a:cxn ang="0">
                  <a:pos x="0" y="0"/>
                </a:cxn>
                <a:cxn ang="0">
                  <a:pos x="0" y="24"/>
                </a:cxn>
                <a:cxn ang="0">
                  <a:pos x="0" y="24"/>
                </a:cxn>
                <a:cxn ang="0">
                  <a:pos x="56" y="24"/>
                </a:cxn>
              </a:cxnLst>
              <a:rect l="0" t="0" r="r" b="b"/>
              <a:pathLst>
                <a:path w="56" h="24">
                  <a:moveTo>
                    <a:pt x="56" y="24"/>
                  </a:moveTo>
                  <a:lnTo>
                    <a:pt x="56" y="0"/>
                  </a:lnTo>
                  <a:lnTo>
                    <a:pt x="0" y="0"/>
                  </a:lnTo>
                  <a:lnTo>
                    <a:pt x="0" y="0"/>
                  </a:lnTo>
                  <a:lnTo>
                    <a:pt x="0" y="24"/>
                  </a:lnTo>
                  <a:lnTo>
                    <a:pt x="0" y="24"/>
                  </a:lnTo>
                  <a:lnTo>
                    <a:pt x="56" y="24"/>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1543" name="Rectangle 39"/>
            <p:cNvSpPr>
              <a:spLocks noChangeArrowheads="1"/>
            </p:cNvSpPr>
            <p:nvPr/>
          </p:nvSpPr>
          <p:spPr bwMode="auto">
            <a:xfrm>
              <a:off x="6616700" y="2984500"/>
              <a:ext cx="12700" cy="38100"/>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1544" name="Freeform 40"/>
            <p:cNvSpPr>
              <a:spLocks/>
            </p:cNvSpPr>
            <p:nvPr/>
          </p:nvSpPr>
          <p:spPr bwMode="auto">
            <a:xfrm>
              <a:off x="6438900" y="2997200"/>
              <a:ext cx="101600" cy="50800"/>
            </a:xfrm>
            <a:custGeom>
              <a:avLst/>
              <a:gdLst/>
              <a:ahLst/>
              <a:cxnLst>
                <a:cxn ang="0">
                  <a:pos x="64" y="24"/>
                </a:cxn>
                <a:cxn ang="0">
                  <a:pos x="64" y="0"/>
                </a:cxn>
                <a:cxn ang="0">
                  <a:pos x="0" y="8"/>
                </a:cxn>
                <a:cxn ang="0">
                  <a:pos x="0" y="32"/>
                </a:cxn>
                <a:cxn ang="0">
                  <a:pos x="64" y="24"/>
                </a:cxn>
              </a:cxnLst>
              <a:rect l="0" t="0" r="r" b="b"/>
              <a:pathLst>
                <a:path w="64" h="32">
                  <a:moveTo>
                    <a:pt x="64" y="24"/>
                  </a:moveTo>
                  <a:lnTo>
                    <a:pt x="64" y="0"/>
                  </a:lnTo>
                  <a:lnTo>
                    <a:pt x="0" y="8"/>
                  </a:lnTo>
                  <a:lnTo>
                    <a:pt x="0" y="32"/>
                  </a:lnTo>
                  <a:lnTo>
                    <a:pt x="64" y="24"/>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1545" name="Freeform 41"/>
            <p:cNvSpPr>
              <a:spLocks/>
            </p:cNvSpPr>
            <p:nvPr/>
          </p:nvSpPr>
          <p:spPr bwMode="auto">
            <a:xfrm>
              <a:off x="6337300" y="3009900"/>
              <a:ext cx="25400" cy="38100"/>
            </a:xfrm>
            <a:custGeom>
              <a:avLst/>
              <a:gdLst/>
              <a:ahLst/>
              <a:cxnLst>
                <a:cxn ang="0">
                  <a:pos x="16" y="24"/>
                </a:cxn>
                <a:cxn ang="0">
                  <a:pos x="16" y="0"/>
                </a:cxn>
                <a:cxn ang="0">
                  <a:pos x="0" y="0"/>
                </a:cxn>
                <a:cxn ang="0">
                  <a:pos x="0" y="0"/>
                </a:cxn>
                <a:cxn ang="0">
                  <a:pos x="8" y="24"/>
                </a:cxn>
                <a:cxn ang="0">
                  <a:pos x="0" y="24"/>
                </a:cxn>
                <a:cxn ang="0">
                  <a:pos x="16" y="24"/>
                </a:cxn>
              </a:cxnLst>
              <a:rect l="0" t="0" r="r" b="b"/>
              <a:pathLst>
                <a:path w="16" h="24">
                  <a:moveTo>
                    <a:pt x="16" y="24"/>
                  </a:moveTo>
                  <a:lnTo>
                    <a:pt x="16" y="0"/>
                  </a:lnTo>
                  <a:lnTo>
                    <a:pt x="0" y="0"/>
                  </a:lnTo>
                  <a:lnTo>
                    <a:pt x="0" y="0"/>
                  </a:lnTo>
                  <a:lnTo>
                    <a:pt x="8" y="24"/>
                  </a:lnTo>
                  <a:lnTo>
                    <a:pt x="0" y="24"/>
                  </a:lnTo>
                  <a:lnTo>
                    <a:pt x="16" y="24"/>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1546" name="Freeform 42"/>
            <p:cNvSpPr>
              <a:spLocks/>
            </p:cNvSpPr>
            <p:nvPr/>
          </p:nvSpPr>
          <p:spPr bwMode="auto">
            <a:xfrm>
              <a:off x="6261100" y="3009900"/>
              <a:ext cx="88900" cy="63500"/>
            </a:xfrm>
            <a:custGeom>
              <a:avLst/>
              <a:gdLst/>
              <a:ahLst/>
              <a:cxnLst>
                <a:cxn ang="0">
                  <a:pos x="56" y="24"/>
                </a:cxn>
                <a:cxn ang="0">
                  <a:pos x="48" y="0"/>
                </a:cxn>
                <a:cxn ang="0">
                  <a:pos x="0" y="16"/>
                </a:cxn>
                <a:cxn ang="0">
                  <a:pos x="8" y="40"/>
                </a:cxn>
                <a:cxn ang="0">
                  <a:pos x="56" y="24"/>
                </a:cxn>
              </a:cxnLst>
              <a:rect l="0" t="0" r="r" b="b"/>
              <a:pathLst>
                <a:path w="56" h="40">
                  <a:moveTo>
                    <a:pt x="56" y="24"/>
                  </a:moveTo>
                  <a:lnTo>
                    <a:pt x="48" y="0"/>
                  </a:lnTo>
                  <a:lnTo>
                    <a:pt x="0" y="16"/>
                  </a:lnTo>
                  <a:lnTo>
                    <a:pt x="8" y="40"/>
                  </a:lnTo>
                  <a:lnTo>
                    <a:pt x="56" y="24"/>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1547" name="Freeform 43"/>
            <p:cNvSpPr>
              <a:spLocks/>
            </p:cNvSpPr>
            <p:nvPr/>
          </p:nvSpPr>
          <p:spPr bwMode="auto">
            <a:xfrm>
              <a:off x="6083300" y="3048000"/>
              <a:ext cx="114300" cy="63500"/>
            </a:xfrm>
            <a:custGeom>
              <a:avLst/>
              <a:gdLst/>
              <a:ahLst/>
              <a:cxnLst>
                <a:cxn ang="0">
                  <a:pos x="72" y="24"/>
                </a:cxn>
                <a:cxn ang="0">
                  <a:pos x="64" y="0"/>
                </a:cxn>
                <a:cxn ang="0">
                  <a:pos x="0" y="16"/>
                </a:cxn>
                <a:cxn ang="0">
                  <a:pos x="8" y="40"/>
                </a:cxn>
                <a:cxn ang="0">
                  <a:pos x="72" y="24"/>
                </a:cxn>
              </a:cxnLst>
              <a:rect l="0" t="0" r="r" b="b"/>
              <a:pathLst>
                <a:path w="72" h="40">
                  <a:moveTo>
                    <a:pt x="72" y="24"/>
                  </a:moveTo>
                  <a:lnTo>
                    <a:pt x="64" y="0"/>
                  </a:lnTo>
                  <a:lnTo>
                    <a:pt x="0" y="16"/>
                  </a:lnTo>
                  <a:lnTo>
                    <a:pt x="8" y="40"/>
                  </a:lnTo>
                  <a:lnTo>
                    <a:pt x="72" y="24"/>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1548" name="Freeform 44"/>
            <p:cNvSpPr>
              <a:spLocks/>
            </p:cNvSpPr>
            <p:nvPr/>
          </p:nvSpPr>
          <p:spPr bwMode="auto">
            <a:xfrm>
              <a:off x="5918200" y="3098800"/>
              <a:ext cx="101600" cy="76200"/>
            </a:xfrm>
            <a:custGeom>
              <a:avLst/>
              <a:gdLst/>
              <a:ahLst/>
              <a:cxnLst>
                <a:cxn ang="0">
                  <a:pos x="64" y="24"/>
                </a:cxn>
                <a:cxn ang="0">
                  <a:pos x="56" y="0"/>
                </a:cxn>
                <a:cxn ang="0">
                  <a:pos x="0" y="24"/>
                </a:cxn>
                <a:cxn ang="0">
                  <a:pos x="8" y="48"/>
                </a:cxn>
                <a:cxn ang="0">
                  <a:pos x="64" y="24"/>
                </a:cxn>
              </a:cxnLst>
              <a:rect l="0" t="0" r="r" b="b"/>
              <a:pathLst>
                <a:path w="64" h="48">
                  <a:moveTo>
                    <a:pt x="64" y="24"/>
                  </a:moveTo>
                  <a:lnTo>
                    <a:pt x="56" y="0"/>
                  </a:lnTo>
                  <a:lnTo>
                    <a:pt x="0" y="24"/>
                  </a:lnTo>
                  <a:lnTo>
                    <a:pt x="8" y="48"/>
                  </a:lnTo>
                  <a:lnTo>
                    <a:pt x="64" y="24"/>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1549" name="Freeform 45"/>
            <p:cNvSpPr>
              <a:spLocks/>
            </p:cNvSpPr>
            <p:nvPr/>
          </p:nvSpPr>
          <p:spPr bwMode="auto">
            <a:xfrm>
              <a:off x="5791200" y="3162300"/>
              <a:ext cx="63500" cy="50800"/>
            </a:xfrm>
            <a:custGeom>
              <a:avLst/>
              <a:gdLst/>
              <a:ahLst/>
              <a:cxnLst>
                <a:cxn ang="0">
                  <a:pos x="40" y="24"/>
                </a:cxn>
                <a:cxn ang="0">
                  <a:pos x="32" y="0"/>
                </a:cxn>
                <a:cxn ang="0">
                  <a:pos x="0" y="8"/>
                </a:cxn>
                <a:cxn ang="0">
                  <a:pos x="8" y="32"/>
                </a:cxn>
                <a:cxn ang="0">
                  <a:pos x="40" y="24"/>
                </a:cxn>
              </a:cxnLst>
              <a:rect l="0" t="0" r="r" b="b"/>
              <a:pathLst>
                <a:path w="40" h="32">
                  <a:moveTo>
                    <a:pt x="40" y="24"/>
                  </a:moveTo>
                  <a:lnTo>
                    <a:pt x="32" y="0"/>
                  </a:lnTo>
                  <a:lnTo>
                    <a:pt x="0" y="8"/>
                  </a:lnTo>
                  <a:lnTo>
                    <a:pt x="8" y="32"/>
                  </a:lnTo>
                  <a:lnTo>
                    <a:pt x="40" y="24"/>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1550" name="Freeform 46"/>
            <p:cNvSpPr>
              <a:spLocks/>
            </p:cNvSpPr>
            <p:nvPr/>
          </p:nvSpPr>
          <p:spPr bwMode="auto">
            <a:xfrm>
              <a:off x="5778500" y="3200400"/>
              <a:ext cx="25400" cy="38100"/>
            </a:xfrm>
            <a:custGeom>
              <a:avLst/>
              <a:gdLst/>
              <a:ahLst/>
              <a:cxnLst>
                <a:cxn ang="0">
                  <a:pos x="16" y="0"/>
                </a:cxn>
                <a:cxn ang="0">
                  <a:pos x="8" y="0"/>
                </a:cxn>
                <a:cxn ang="0">
                  <a:pos x="0" y="24"/>
                </a:cxn>
                <a:cxn ang="0">
                  <a:pos x="8" y="24"/>
                </a:cxn>
                <a:cxn ang="0">
                  <a:pos x="16" y="0"/>
                </a:cxn>
              </a:cxnLst>
              <a:rect l="0" t="0" r="r" b="b"/>
              <a:pathLst>
                <a:path w="16" h="24">
                  <a:moveTo>
                    <a:pt x="16" y="0"/>
                  </a:moveTo>
                  <a:lnTo>
                    <a:pt x="8" y="0"/>
                  </a:lnTo>
                  <a:lnTo>
                    <a:pt x="0" y="24"/>
                  </a:lnTo>
                  <a:lnTo>
                    <a:pt x="8" y="24"/>
                  </a:lnTo>
                  <a:lnTo>
                    <a:pt x="16" y="0"/>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1551" name="Freeform 47"/>
            <p:cNvSpPr>
              <a:spLocks/>
            </p:cNvSpPr>
            <p:nvPr/>
          </p:nvSpPr>
          <p:spPr bwMode="auto">
            <a:xfrm>
              <a:off x="5791200" y="3200400"/>
              <a:ext cx="647700" cy="495300"/>
            </a:xfrm>
            <a:custGeom>
              <a:avLst/>
              <a:gdLst/>
              <a:ahLst/>
              <a:cxnLst>
                <a:cxn ang="0">
                  <a:pos x="8" y="0"/>
                </a:cxn>
                <a:cxn ang="0">
                  <a:pos x="128" y="40"/>
                </a:cxn>
                <a:cxn ang="0">
                  <a:pos x="128" y="40"/>
                </a:cxn>
                <a:cxn ang="0">
                  <a:pos x="128" y="40"/>
                </a:cxn>
                <a:cxn ang="0">
                  <a:pos x="232" y="120"/>
                </a:cxn>
                <a:cxn ang="0">
                  <a:pos x="232" y="120"/>
                </a:cxn>
                <a:cxn ang="0">
                  <a:pos x="232" y="120"/>
                </a:cxn>
                <a:cxn ang="0">
                  <a:pos x="408" y="296"/>
                </a:cxn>
                <a:cxn ang="0">
                  <a:pos x="408" y="296"/>
                </a:cxn>
                <a:cxn ang="0">
                  <a:pos x="392" y="312"/>
                </a:cxn>
                <a:cxn ang="0">
                  <a:pos x="392" y="312"/>
                </a:cxn>
                <a:cxn ang="0">
                  <a:pos x="216" y="136"/>
                </a:cxn>
                <a:cxn ang="0">
                  <a:pos x="216" y="136"/>
                </a:cxn>
                <a:cxn ang="0">
                  <a:pos x="216" y="136"/>
                </a:cxn>
                <a:cxn ang="0">
                  <a:pos x="112" y="56"/>
                </a:cxn>
                <a:cxn ang="0">
                  <a:pos x="112" y="56"/>
                </a:cxn>
                <a:cxn ang="0">
                  <a:pos x="120" y="64"/>
                </a:cxn>
                <a:cxn ang="0">
                  <a:pos x="0" y="24"/>
                </a:cxn>
                <a:cxn ang="0">
                  <a:pos x="8" y="0"/>
                </a:cxn>
              </a:cxnLst>
              <a:rect l="0" t="0" r="r" b="b"/>
              <a:pathLst>
                <a:path w="408" h="312">
                  <a:moveTo>
                    <a:pt x="8" y="0"/>
                  </a:moveTo>
                  <a:lnTo>
                    <a:pt x="128" y="40"/>
                  </a:lnTo>
                  <a:lnTo>
                    <a:pt x="128" y="40"/>
                  </a:lnTo>
                  <a:lnTo>
                    <a:pt x="128" y="40"/>
                  </a:lnTo>
                  <a:lnTo>
                    <a:pt x="232" y="120"/>
                  </a:lnTo>
                  <a:lnTo>
                    <a:pt x="232" y="120"/>
                  </a:lnTo>
                  <a:lnTo>
                    <a:pt x="232" y="120"/>
                  </a:lnTo>
                  <a:lnTo>
                    <a:pt x="408" y="296"/>
                  </a:lnTo>
                  <a:lnTo>
                    <a:pt x="408" y="296"/>
                  </a:lnTo>
                  <a:lnTo>
                    <a:pt x="392" y="312"/>
                  </a:lnTo>
                  <a:lnTo>
                    <a:pt x="392" y="312"/>
                  </a:lnTo>
                  <a:lnTo>
                    <a:pt x="216" y="136"/>
                  </a:lnTo>
                  <a:lnTo>
                    <a:pt x="216" y="136"/>
                  </a:lnTo>
                  <a:lnTo>
                    <a:pt x="216" y="136"/>
                  </a:lnTo>
                  <a:lnTo>
                    <a:pt x="112" y="56"/>
                  </a:lnTo>
                  <a:lnTo>
                    <a:pt x="112" y="56"/>
                  </a:lnTo>
                  <a:lnTo>
                    <a:pt x="120" y="64"/>
                  </a:lnTo>
                  <a:lnTo>
                    <a:pt x="0" y="24"/>
                  </a:lnTo>
                  <a:lnTo>
                    <a:pt x="8" y="0"/>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1552" name="Freeform 48"/>
            <p:cNvSpPr>
              <a:spLocks/>
            </p:cNvSpPr>
            <p:nvPr/>
          </p:nvSpPr>
          <p:spPr bwMode="auto">
            <a:xfrm>
              <a:off x="6413500" y="3670300"/>
              <a:ext cx="127000" cy="101600"/>
            </a:xfrm>
            <a:custGeom>
              <a:avLst/>
              <a:gdLst/>
              <a:ahLst/>
              <a:cxnLst>
                <a:cxn ang="0">
                  <a:pos x="16" y="0"/>
                </a:cxn>
                <a:cxn ang="0">
                  <a:pos x="72" y="48"/>
                </a:cxn>
                <a:cxn ang="0">
                  <a:pos x="80" y="56"/>
                </a:cxn>
                <a:cxn ang="0">
                  <a:pos x="56" y="64"/>
                </a:cxn>
                <a:cxn ang="0">
                  <a:pos x="56" y="64"/>
                </a:cxn>
                <a:cxn ang="0">
                  <a:pos x="0" y="16"/>
                </a:cxn>
                <a:cxn ang="0">
                  <a:pos x="16" y="0"/>
                </a:cxn>
              </a:cxnLst>
              <a:rect l="0" t="0" r="r" b="b"/>
              <a:pathLst>
                <a:path w="80" h="64">
                  <a:moveTo>
                    <a:pt x="16" y="0"/>
                  </a:moveTo>
                  <a:lnTo>
                    <a:pt x="72" y="48"/>
                  </a:lnTo>
                  <a:lnTo>
                    <a:pt x="80" y="56"/>
                  </a:lnTo>
                  <a:lnTo>
                    <a:pt x="56" y="64"/>
                  </a:lnTo>
                  <a:lnTo>
                    <a:pt x="56" y="64"/>
                  </a:lnTo>
                  <a:lnTo>
                    <a:pt x="0" y="16"/>
                  </a:lnTo>
                  <a:lnTo>
                    <a:pt x="16" y="0"/>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1553" name="Freeform 49"/>
            <p:cNvSpPr>
              <a:spLocks/>
            </p:cNvSpPr>
            <p:nvPr/>
          </p:nvSpPr>
          <p:spPr bwMode="auto">
            <a:xfrm>
              <a:off x="6565900" y="3873500"/>
              <a:ext cx="38100" cy="25400"/>
            </a:xfrm>
            <a:custGeom>
              <a:avLst/>
              <a:gdLst/>
              <a:ahLst/>
              <a:cxnLst>
                <a:cxn ang="0">
                  <a:pos x="24" y="0"/>
                </a:cxn>
                <a:cxn ang="0">
                  <a:pos x="24" y="8"/>
                </a:cxn>
                <a:cxn ang="0">
                  <a:pos x="0" y="16"/>
                </a:cxn>
                <a:cxn ang="0">
                  <a:pos x="0" y="8"/>
                </a:cxn>
                <a:cxn ang="0">
                  <a:pos x="24" y="0"/>
                </a:cxn>
              </a:cxnLst>
              <a:rect l="0" t="0" r="r" b="b"/>
              <a:pathLst>
                <a:path w="24" h="16">
                  <a:moveTo>
                    <a:pt x="24" y="0"/>
                  </a:moveTo>
                  <a:lnTo>
                    <a:pt x="24" y="8"/>
                  </a:lnTo>
                  <a:lnTo>
                    <a:pt x="0" y="16"/>
                  </a:lnTo>
                  <a:lnTo>
                    <a:pt x="0" y="8"/>
                  </a:lnTo>
                  <a:lnTo>
                    <a:pt x="24" y="0"/>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1554" name="Freeform 50"/>
            <p:cNvSpPr>
              <a:spLocks/>
            </p:cNvSpPr>
            <p:nvPr/>
          </p:nvSpPr>
          <p:spPr bwMode="auto">
            <a:xfrm>
              <a:off x="6502400" y="3759200"/>
              <a:ext cx="101600" cy="127000"/>
            </a:xfrm>
            <a:custGeom>
              <a:avLst/>
              <a:gdLst/>
              <a:ahLst/>
              <a:cxnLst>
                <a:cxn ang="0">
                  <a:pos x="24" y="0"/>
                </a:cxn>
                <a:cxn ang="0">
                  <a:pos x="0" y="8"/>
                </a:cxn>
                <a:cxn ang="0">
                  <a:pos x="40" y="80"/>
                </a:cxn>
                <a:cxn ang="0">
                  <a:pos x="64" y="72"/>
                </a:cxn>
                <a:cxn ang="0">
                  <a:pos x="24" y="0"/>
                </a:cxn>
              </a:cxnLst>
              <a:rect l="0" t="0" r="r" b="b"/>
              <a:pathLst>
                <a:path w="64" h="80">
                  <a:moveTo>
                    <a:pt x="24" y="0"/>
                  </a:moveTo>
                  <a:lnTo>
                    <a:pt x="0" y="8"/>
                  </a:lnTo>
                  <a:lnTo>
                    <a:pt x="40" y="80"/>
                  </a:lnTo>
                  <a:lnTo>
                    <a:pt x="64" y="72"/>
                  </a:lnTo>
                  <a:lnTo>
                    <a:pt x="24" y="0"/>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1555" name="Freeform 51"/>
            <p:cNvSpPr>
              <a:spLocks/>
            </p:cNvSpPr>
            <p:nvPr/>
          </p:nvSpPr>
          <p:spPr bwMode="auto">
            <a:xfrm>
              <a:off x="7467600" y="3683000"/>
              <a:ext cx="228600" cy="228600"/>
            </a:xfrm>
            <a:custGeom>
              <a:avLst/>
              <a:gdLst/>
              <a:ahLst/>
              <a:cxnLst>
                <a:cxn ang="0">
                  <a:pos x="144" y="72"/>
                </a:cxn>
                <a:cxn ang="0">
                  <a:pos x="120" y="24"/>
                </a:cxn>
                <a:cxn ang="0">
                  <a:pos x="72" y="0"/>
                </a:cxn>
                <a:cxn ang="0">
                  <a:pos x="24" y="24"/>
                </a:cxn>
                <a:cxn ang="0">
                  <a:pos x="0" y="72"/>
                </a:cxn>
                <a:cxn ang="0">
                  <a:pos x="24" y="120"/>
                </a:cxn>
                <a:cxn ang="0">
                  <a:pos x="72" y="144"/>
                </a:cxn>
                <a:cxn ang="0">
                  <a:pos x="120" y="120"/>
                </a:cxn>
                <a:cxn ang="0">
                  <a:pos x="144" y="72"/>
                </a:cxn>
              </a:cxnLst>
              <a:rect l="0" t="0" r="r" b="b"/>
              <a:pathLst>
                <a:path w="144" h="144">
                  <a:moveTo>
                    <a:pt x="144" y="72"/>
                  </a:moveTo>
                  <a:lnTo>
                    <a:pt x="120" y="24"/>
                  </a:lnTo>
                  <a:lnTo>
                    <a:pt x="72" y="0"/>
                  </a:lnTo>
                  <a:lnTo>
                    <a:pt x="24" y="24"/>
                  </a:lnTo>
                  <a:lnTo>
                    <a:pt x="0" y="72"/>
                  </a:lnTo>
                  <a:lnTo>
                    <a:pt x="24" y="120"/>
                  </a:lnTo>
                  <a:lnTo>
                    <a:pt x="72" y="144"/>
                  </a:lnTo>
                  <a:lnTo>
                    <a:pt x="120" y="120"/>
                  </a:lnTo>
                  <a:lnTo>
                    <a:pt x="144" y="72"/>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1556" name="Freeform 52"/>
            <p:cNvSpPr>
              <a:spLocks/>
            </p:cNvSpPr>
            <p:nvPr/>
          </p:nvSpPr>
          <p:spPr bwMode="auto">
            <a:xfrm>
              <a:off x="7467600" y="3683000"/>
              <a:ext cx="241300" cy="241300"/>
            </a:xfrm>
            <a:custGeom>
              <a:avLst/>
              <a:gdLst/>
              <a:ahLst/>
              <a:cxnLst>
                <a:cxn ang="0">
                  <a:pos x="144" y="72"/>
                </a:cxn>
                <a:cxn ang="0">
                  <a:pos x="120" y="24"/>
                </a:cxn>
                <a:cxn ang="0">
                  <a:pos x="120" y="32"/>
                </a:cxn>
                <a:cxn ang="0">
                  <a:pos x="120" y="32"/>
                </a:cxn>
                <a:cxn ang="0">
                  <a:pos x="72" y="8"/>
                </a:cxn>
                <a:cxn ang="0">
                  <a:pos x="72" y="8"/>
                </a:cxn>
                <a:cxn ang="0">
                  <a:pos x="72" y="8"/>
                </a:cxn>
                <a:cxn ang="0">
                  <a:pos x="24" y="32"/>
                </a:cxn>
                <a:cxn ang="0">
                  <a:pos x="32" y="24"/>
                </a:cxn>
                <a:cxn ang="0">
                  <a:pos x="32" y="24"/>
                </a:cxn>
                <a:cxn ang="0">
                  <a:pos x="8" y="72"/>
                </a:cxn>
                <a:cxn ang="0">
                  <a:pos x="8" y="72"/>
                </a:cxn>
                <a:cxn ang="0">
                  <a:pos x="8" y="72"/>
                </a:cxn>
                <a:cxn ang="0">
                  <a:pos x="32" y="120"/>
                </a:cxn>
                <a:cxn ang="0">
                  <a:pos x="24" y="120"/>
                </a:cxn>
                <a:cxn ang="0">
                  <a:pos x="24" y="120"/>
                </a:cxn>
                <a:cxn ang="0">
                  <a:pos x="72" y="144"/>
                </a:cxn>
                <a:cxn ang="0">
                  <a:pos x="72" y="144"/>
                </a:cxn>
                <a:cxn ang="0">
                  <a:pos x="72" y="144"/>
                </a:cxn>
                <a:cxn ang="0">
                  <a:pos x="120" y="120"/>
                </a:cxn>
                <a:cxn ang="0">
                  <a:pos x="120" y="120"/>
                </a:cxn>
                <a:cxn ang="0">
                  <a:pos x="120" y="120"/>
                </a:cxn>
                <a:cxn ang="0">
                  <a:pos x="144" y="72"/>
                </a:cxn>
                <a:cxn ang="0">
                  <a:pos x="144" y="72"/>
                </a:cxn>
                <a:cxn ang="0">
                  <a:pos x="152" y="72"/>
                </a:cxn>
                <a:cxn ang="0">
                  <a:pos x="152" y="72"/>
                </a:cxn>
                <a:cxn ang="0">
                  <a:pos x="128" y="120"/>
                </a:cxn>
                <a:cxn ang="0">
                  <a:pos x="128" y="120"/>
                </a:cxn>
                <a:cxn ang="0">
                  <a:pos x="120" y="128"/>
                </a:cxn>
                <a:cxn ang="0">
                  <a:pos x="72" y="152"/>
                </a:cxn>
                <a:cxn ang="0">
                  <a:pos x="72" y="152"/>
                </a:cxn>
                <a:cxn ang="0">
                  <a:pos x="72" y="152"/>
                </a:cxn>
                <a:cxn ang="0">
                  <a:pos x="24" y="128"/>
                </a:cxn>
                <a:cxn ang="0">
                  <a:pos x="24" y="128"/>
                </a:cxn>
                <a:cxn ang="0">
                  <a:pos x="24" y="120"/>
                </a:cxn>
                <a:cxn ang="0">
                  <a:pos x="0" y="72"/>
                </a:cxn>
                <a:cxn ang="0">
                  <a:pos x="0" y="72"/>
                </a:cxn>
                <a:cxn ang="0">
                  <a:pos x="0" y="72"/>
                </a:cxn>
                <a:cxn ang="0">
                  <a:pos x="24" y="24"/>
                </a:cxn>
                <a:cxn ang="0">
                  <a:pos x="24" y="24"/>
                </a:cxn>
                <a:cxn ang="0">
                  <a:pos x="24" y="24"/>
                </a:cxn>
                <a:cxn ang="0">
                  <a:pos x="72" y="0"/>
                </a:cxn>
                <a:cxn ang="0">
                  <a:pos x="72" y="0"/>
                </a:cxn>
                <a:cxn ang="0">
                  <a:pos x="72" y="0"/>
                </a:cxn>
                <a:cxn ang="0">
                  <a:pos x="120" y="24"/>
                </a:cxn>
                <a:cxn ang="0">
                  <a:pos x="120" y="24"/>
                </a:cxn>
                <a:cxn ang="0">
                  <a:pos x="128" y="24"/>
                </a:cxn>
                <a:cxn ang="0">
                  <a:pos x="152" y="72"/>
                </a:cxn>
                <a:cxn ang="0">
                  <a:pos x="144" y="72"/>
                </a:cxn>
              </a:cxnLst>
              <a:rect l="0" t="0" r="r" b="b"/>
              <a:pathLst>
                <a:path w="152" h="152">
                  <a:moveTo>
                    <a:pt x="144" y="72"/>
                  </a:moveTo>
                  <a:lnTo>
                    <a:pt x="120" y="24"/>
                  </a:lnTo>
                  <a:lnTo>
                    <a:pt x="120" y="32"/>
                  </a:lnTo>
                  <a:lnTo>
                    <a:pt x="120" y="32"/>
                  </a:lnTo>
                  <a:lnTo>
                    <a:pt x="72" y="8"/>
                  </a:lnTo>
                  <a:lnTo>
                    <a:pt x="72" y="8"/>
                  </a:lnTo>
                  <a:lnTo>
                    <a:pt x="72" y="8"/>
                  </a:lnTo>
                  <a:lnTo>
                    <a:pt x="24" y="32"/>
                  </a:lnTo>
                  <a:lnTo>
                    <a:pt x="32" y="24"/>
                  </a:lnTo>
                  <a:lnTo>
                    <a:pt x="32" y="24"/>
                  </a:lnTo>
                  <a:lnTo>
                    <a:pt x="8" y="72"/>
                  </a:lnTo>
                  <a:lnTo>
                    <a:pt x="8" y="72"/>
                  </a:lnTo>
                  <a:lnTo>
                    <a:pt x="8" y="72"/>
                  </a:lnTo>
                  <a:lnTo>
                    <a:pt x="32" y="120"/>
                  </a:lnTo>
                  <a:lnTo>
                    <a:pt x="24" y="120"/>
                  </a:lnTo>
                  <a:lnTo>
                    <a:pt x="24" y="120"/>
                  </a:lnTo>
                  <a:lnTo>
                    <a:pt x="72" y="144"/>
                  </a:lnTo>
                  <a:lnTo>
                    <a:pt x="72" y="144"/>
                  </a:lnTo>
                  <a:lnTo>
                    <a:pt x="72" y="144"/>
                  </a:lnTo>
                  <a:lnTo>
                    <a:pt x="120" y="120"/>
                  </a:lnTo>
                  <a:lnTo>
                    <a:pt x="120" y="120"/>
                  </a:lnTo>
                  <a:lnTo>
                    <a:pt x="120" y="120"/>
                  </a:lnTo>
                  <a:lnTo>
                    <a:pt x="144" y="72"/>
                  </a:lnTo>
                  <a:lnTo>
                    <a:pt x="144" y="72"/>
                  </a:lnTo>
                  <a:lnTo>
                    <a:pt x="152" y="72"/>
                  </a:lnTo>
                  <a:lnTo>
                    <a:pt x="152" y="72"/>
                  </a:lnTo>
                  <a:lnTo>
                    <a:pt x="128" y="120"/>
                  </a:lnTo>
                  <a:lnTo>
                    <a:pt x="128" y="120"/>
                  </a:lnTo>
                  <a:lnTo>
                    <a:pt x="120" y="128"/>
                  </a:lnTo>
                  <a:lnTo>
                    <a:pt x="72" y="152"/>
                  </a:lnTo>
                  <a:lnTo>
                    <a:pt x="72" y="152"/>
                  </a:lnTo>
                  <a:lnTo>
                    <a:pt x="72" y="152"/>
                  </a:lnTo>
                  <a:lnTo>
                    <a:pt x="24" y="128"/>
                  </a:lnTo>
                  <a:lnTo>
                    <a:pt x="24" y="128"/>
                  </a:lnTo>
                  <a:lnTo>
                    <a:pt x="24" y="120"/>
                  </a:lnTo>
                  <a:lnTo>
                    <a:pt x="0" y="72"/>
                  </a:lnTo>
                  <a:lnTo>
                    <a:pt x="0" y="72"/>
                  </a:lnTo>
                  <a:lnTo>
                    <a:pt x="0" y="72"/>
                  </a:lnTo>
                  <a:lnTo>
                    <a:pt x="24" y="24"/>
                  </a:lnTo>
                  <a:lnTo>
                    <a:pt x="24" y="24"/>
                  </a:lnTo>
                  <a:lnTo>
                    <a:pt x="24" y="24"/>
                  </a:lnTo>
                  <a:lnTo>
                    <a:pt x="72" y="0"/>
                  </a:lnTo>
                  <a:lnTo>
                    <a:pt x="72" y="0"/>
                  </a:lnTo>
                  <a:lnTo>
                    <a:pt x="72" y="0"/>
                  </a:lnTo>
                  <a:lnTo>
                    <a:pt x="120" y="24"/>
                  </a:lnTo>
                  <a:lnTo>
                    <a:pt x="120" y="24"/>
                  </a:lnTo>
                  <a:lnTo>
                    <a:pt x="128" y="24"/>
                  </a:lnTo>
                  <a:lnTo>
                    <a:pt x="152" y="72"/>
                  </a:lnTo>
                  <a:lnTo>
                    <a:pt x="144" y="72"/>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1557" name="Freeform 53"/>
            <p:cNvSpPr>
              <a:spLocks/>
            </p:cNvSpPr>
            <p:nvPr/>
          </p:nvSpPr>
          <p:spPr bwMode="auto">
            <a:xfrm>
              <a:off x="7696200" y="3797300"/>
              <a:ext cx="12700" cy="1588"/>
            </a:xfrm>
            <a:custGeom>
              <a:avLst/>
              <a:gdLst/>
              <a:ahLst/>
              <a:cxnLst>
                <a:cxn ang="0">
                  <a:pos x="0" y="0"/>
                </a:cxn>
                <a:cxn ang="0">
                  <a:pos x="0" y="0"/>
                </a:cxn>
                <a:cxn ang="0">
                  <a:pos x="0" y="0"/>
                </a:cxn>
                <a:cxn ang="0">
                  <a:pos x="8" y="0"/>
                </a:cxn>
                <a:cxn ang="0">
                  <a:pos x="8" y="0"/>
                </a:cxn>
                <a:cxn ang="0">
                  <a:pos x="8" y="0"/>
                </a:cxn>
                <a:cxn ang="0">
                  <a:pos x="0" y="0"/>
                </a:cxn>
              </a:cxnLst>
              <a:rect l="0" t="0" r="r" b="b"/>
              <a:pathLst>
                <a:path w="8">
                  <a:moveTo>
                    <a:pt x="0" y="0"/>
                  </a:moveTo>
                  <a:lnTo>
                    <a:pt x="0" y="0"/>
                  </a:lnTo>
                  <a:lnTo>
                    <a:pt x="0" y="0"/>
                  </a:lnTo>
                  <a:lnTo>
                    <a:pt x="8" y="0"/>
                  </a:lnTo>
                  <a:lnTo>
                    <a:pt x="8" y="0"/>
                  </a:lnTo>
                  <a:lnTo>
                    <a:pt x="8" y="0"/>
                  </a:lnTo>
                  <a:lnTo>
                    <a:pt x="0" y="0"/>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1558" name="Freeform 54"/>
            <p:cNvSpPr>
              <a:spLocks/>
            </p:cNvSpPr>
            <p:nvPr/>
          </p:nvSpPr>
          <p:spPr bwMode="auto">
            <a:xfrm>
              <a:off x="5702300" y="3086100"/>
              <a:ext cx="215900" cy="228600"/>
            </a:xfrm>
            <a:custGeom>
              <a:avLst/>
              <a:gdLst/>
              <a:ahLst/>
              <a:cxnLst>
                <a:cxn ang="0">
                  <a:pos x="136" y="72"/>
                </a:cxn>
                <a:cxn ang="0">
                  <a:pos x="120" y="24"/>
                </a:cxn>
                <a:cxn ang="0">
                  <a:pos x="64" y="0"/>
                </a:cxn>
                <a:cxn ang="0">
                  <a:pos x="16" y="24"/>
                </a:cxn>
                <a:cxn ang="0">
                  <a:pos x="0" y="72"/>
                </a:cxn>
                <a:cxn ang="0">
                  <a:pos x="16" y="120"/>
                </a:cxn>
                <a:cxn ang="0">
                  <a:pos x="64" y="144"/>
                </a:cxn>
                <a:cxn ang="0">
                  <a:pos x="120" y="120"/>
                </a:cxn>
                <a:cxn ang="0">
                  <a:pos x="136" y="72"/>
                </a:cxn>
              </a:cxnLst>
              <a:rect l="0" t="0" r="r" b="b"/>
              <a:pathLst>
                <a:path w="136" h="144">
                  <a:moveTo>
                    <a:pt x="136" y="72"/>
                  </a:moveTo>
                  <a:lnTo>
                    <a:pt x="120" y="24"/>
                  </a:lnTo>
                  <a:lnTo>
                    <a:pt x="64" y="0"/>
                  </a:lnTo>
                  <a:lnTo>
                    <a:pt x="16" y="24"/>
                  </a:lnTo>
                  <a:lnTo>
                    <a:pt x="0" y="72"/>
                  </a:lnTo>
                  <a:lnTo>
                    <a:pt x="16" y="120"/>
                  </a:lnTo>
                  <a:lnTo>
                    <a:pt x="64" y="144"/>
                  </a:lnTo>
                  <a:lnTo>
                    <a:pt x="120" y="120"/>
                  </a:lnTo>
                  <a:lnTo>
                    <a:pt x="136" y="72"/>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1559" name="Freeform 55"/>
            <p:cNvSpPr>
              <a:spLocks/>
            </p:cNvSpPr>
            <p:nvPr/>
          </p:nvSpPr>
          <p:spPr bwMode="auto">
            <a:xfrm>
              <a:off x="5702300" y="3086100"/>
              <a:ext cx="228600" cy="241300"/>
            </a:xfrm>
            <a:custGeom>
              <a:avLst/>
              <a:gdLst/>
              <a:ahLst/>
              <a:cxnLst>
                <a:cxn ang="0">
                  <a:pos x="136" y="72"/>
                </a:cxn>
                <a:cxn ang="0">
                  <a:pos x="120" y="24"/>
                </a:cxn>
                <a:cxn ang="0">
                  <a:pos x="120" y="32"/>
                </a:cxn>
                <a:cxn ang="0">
                  <a:pos x="120" y="32"/>
                </a:cxn>
                <a:cxn ang="0">
                  <a:pos x="64" y="8"/>
                </a:cxn>
                <a:cxn ang="0">
                  <a:pos x="64" y="8"/>
                </a:cxn>
                <a:cxn ang="0">
                  <a:pos x="64" y="8"/>
                </a:cxn>
                <a:cxn ang="0">
                  <a:pos x="16" y="32"/>
                </a:cxn>
                <a:cxn ang="0">
                  <a:pos x="24" y="24"/>
                </a:cxn>
                <a:cxn ang="0">
                  <a:pos x="24" y="24"/>
                </a:cxn>
                <a:cxn ang="0">
                  <a:pos x="8" y="72"/>
                </a:cxn>
                <a:cxn ang="0">
                  <a:pos x="8" y="72"/>
                </a:cxn>
                <a:cxn ang="0">
                  <a:pos x="8" y="72"/>
                </a:cxn>
                <a:cxn ang="0">
                  <a:pos x="24" y="120"/>
                </a:cxn>
                <a:cxn ang="0">
                  <a:pos x="16" y="120"/>
                </a:cxn>
                <a:cxn ang="0">
                  <a:pos x="16" y="120"/>
                </a:cxn>
                <a:cxn ang="0">
                  <a:pos x="64" y="144"/>
                </a:cxn>
                <a:cxn ang="0">
                  <a:pos x="64" y="144"/>
                </a:cxn>
                <a:cxn ang="0">
                  <a:pos x="64" y="144"/>
                </a:cxn>
                <a:cxn ang="0">
                  <a:pos x="120" y="120"/>
                </a:cxn>
                <a:cxn ang="0">
                  <a:pos x="120" y="120"/>
                </a:cxn>
                <a:cxn ang="0">
                  <a:pos x="120" y="120"/>
                </a:cxn>
                <a:cxn ang="0">
                  <a:pos x="136" y="72"/>
                </a:cxn>
                <a:cxn ang="0">
                  <a:pos x="136" y="72"/>
                </a:cxn>
                <a:cxn ang="0">
                  <a:pos x="144" y="72"/>
                </a:cxn>
                <a:cxn ang="0">
                  <a:pos x="144" y="72"/>
                </a:cxn>
                <a:cxn ang="0">
                  <a:pos x="128" y="120"/>
                </a:cxn>
                <a:cxn ang="0">
                  <a:pos x="128" y="120"/>
                </a:cxn>
                <a:cxn ang="0">
                  <a:pos x="120" y="128"/>
                </a:cxn>
                <a:cxn ang="0">
                  <a:pos x="64" y="152"/>
                </a:cxn>
                <a:cxn ang="0">
                  <a:pos x="64" y="152"/>
                </a:cxn>
                <a:cxn ang="0">
                  <a:pos x="64" y="152"/>
                </a:cxn>
                <a:cxn ang="0">
                  <a:pos x="16" y="128"/>
                </a:cxn>
                <a:cxn ang="0">
                  <a:pos x="16" y="128"/>
                </a:cxn>
                <a:cxn ang="0">
                  <a:pos x="16" y="120"/>
                </a:cxn>
                <a:cxn ang="0">
                  <a:pos x="0" y="72"/>
                </a:cxn>
                <a:cxn ang="0">
                  <a:pos x="0" y="72"/>
                </a:cxn>
                <a:cxn ang="0">
                  <a:pos x="0" y="72"/>
                </a:cxn>
                <a:cxn ang="0">
                  <a:pos x="16" y="24"/>
                </a:cxn>
                <a:cxn ang="0">
                  <a:pos x="16" y="24"/>
                </a:cxn>
                <a:cxn ang="0">
                  <a:pos x="16" y="24"/>
                </a:cxn>
                <a:cxn ang="0">
                  <a:pos x="64" y="0"/>
                </a:cxn>
                <a:cxn ang="0">
                  <a:pos x="64" y="0"/>
                </a:cxn>
                <a:cxn ang="0">
                  <a:pos x="64" y="0"/>
                </a:cxn>
                <a:cxn ang="0">
                  <a:pos x="120" y="24"/>
                </a:cxn>
                <a:cxn ang="0">
                  <a:pos x="120" y="24"/>
                </a:cxn>
                <a:cxn ang="0">
                  <a:pos x="128" y="24"/>
                </a:cxn>
                <a:cxn ang="0">
                  <a:pos x="144" y="72"/>
                </a:cxn>
                <a:cxn ang="0">
                  <a:pos x="136" y="72"/>
                </a:cxn>
              </a:cxnLst>
              <a:rect l="0" t="0" r="r" b="b"/>
              <a:pathLst>
                <a:path w="144" h="152">
                  <a:moveTo>
                    <a:pt x="136" y="72"/>
                  </a:moveTo>
                  <a:lnTo>
                    <a:pt x="120" y="24"/>
                  </a:lnTo>
                  <a:lnTo>
                    <a:pt x="120" y="32"/>
                  </a:lnTo>
                  <a:lnTo>
                    <a:pt x="120" y="32"/>
                  </a:lnTo>
                  <a:lnTo>
                    <a:pt x="64" y="8"/>
                  </a:lnTo>
                  <a:lnTo>
                    <a:pt x="64" y="8"/>
                  </a:lnTo>
                  <a:lnTo>
                    <a:pt x="64" y="8"/>
                  </a:lnTo>
                  <a:lnTo>
                    <a:pt x="16" y="32"/>
                  </a:lnTo>
                  <a:lnTo>
                    <a:pt x="24" y="24"/>
                  </a:lnTo>
                  <a:lnTo>
                    <a:pt x="24" y="24"/>
                  </a:lnTo>
                  <a:lnTo>
                    <a:pt x="8" y="72"/>
                  </a:lnTo>
                  <a:lnTo>
                    <a:pt x="8" y="72"/>
                  </a:lnTo>
                  <a:lnTo>
                    <a:pt x="8" y="72"/>
                  </a:lnTo>
                  <a:lnTo>
                    <a:pt x="24" y="120"/>
                  </a:lnTo>
                  <a:lnTo>
                    <a:pt x="16" y="120"/>
                  </a:lnTo>
                  <a:lnTo>
                    <a:pt x="16" y="120"/>
                  </a:lnTo>
                  <a:lnTo>
                    <a:pt x="64" y="144"/>
                  </a:lnTo>
                  <a:lnTo>
                    <a:pt x="64" y="144"/>
                  </a:lnTo>
                  <a:lnTo>
                    <a:pt x="64" y="144"/>
                  </a:lnTo>
                  <a:lnTo>
                    <a:pt x="120" y="120"/>
                  </a:lnTo>
                  <a:lnTo>
                    <a:pt x="120" y="120"/>
                  </a:lnTo>
                  <a:lnTo>
                    <a:pt x="120" y="120"/>
                  </a:lnTo>
                  <a:lnTo>
                    <a:pt x="136" y="72"/>
                  </a:lnTo>
                  <a:lnTo>
                    <a:pt x="136" y="72"/>
                  </a:lnTo>
                  <a:lnTo>
                    <a:pt x="144" y="72"/>
                  </a:lnTo>
                  <a:lnTo>
                    <a:pt x="144" y="72"/>
                  </a:lnTo>
                  <a:lnTo>
                    <a:pt x="128" y="120"/>
                  </a:lnTo>
                  <a:lnTo>
                    <a:pt x="128" y="120"/>
                  </a:lnTo>
                  <a:lnTo>
                    <a:pt x="120" y="128"/>
                  </a:lnTo>
                  <a:lnTo>
                    <a:pt x="64" y="152"/>
                  </a:lnTo>
                  <a:lnTo>
                    <a:pt x="64" y="152"/>
                  </a:lnTo>
                  <a:lnTo>
                    <a:pt x="64" y="152"/>
                  </a:lnTo>
                  <a:lnTo>
                    <a:pt x="16" y="128"/>
                  </a:lnTo>
                  <a:lnTo>
                    <a:pt x="16" y="128"/>
                  </a:lnTo>
                  <a:lnTo>
                    <a:pt x="16" y="120"/>
                  </a:lnTo>
                  <a:lnTo>
                    <a:pt x="0" y="72"/>
                  </a:lnTo>
                  <a:lnTo>
                    <a:pt x="0" y="72"/>
                  </a:lnTo>
                  <a:lnTo>
                    <a:pt x="0" y="72"/>
                  </a:lnTo>
                  <a:lnTo>
                    <a:pt x="16" y="24"/>
                  </a:lnTo>
                  <a:lnTo>
                    <a:pt x="16" y="24"/>
                  </a:lnTo>
                  <a:lnTo>
                    <a:pt x="16" y="24"/>
                  </a:lnTo>
                  <a:lnTo>
                    <a:pt x="64" y="0"/>
                  </a:lnTo>
                  <a:lnTo>
                    <a:pt x="64" y="0"/>
                  </a:lnTo>
                  <a:lnTo>
                    <a:pt x="64" y="0"/>
                  </a:lnTo>
                  <a:lnTo>
                    <a:pt x="120" y="24"/>
                  </a:lnTo>
                  <a:lnTo>
                    <a:pt x="120" y="24"/>
                  </a:lnTo>
                  <a:lnTo>
                    <a:pt x="128" y="24"/>
                  </a:lnTo>
                  <a:lnTo>
                    <a:pt x="144" y="72"/>
                  </a:lnTo>
                  <a:lnTo>
                    <a:pt x="136" y="72"/>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1560" name="Freeform 56"/>
            <p:cNvSpPr>
              <a:spLocks/>
            </p:cNvSpPr>
            <p:nvPr/>
          </p:nvSpPr>
          <p:spPr bwMode="auto">
            <a:xfrm>
              <a:off x="5918200" y="3200400"/>
              <a:ext cx="12700" cy="1588"/>
            </a:xfrm>
            <a:custGeom>
              <a:avLst/>
              <a:gdLst/>
              <a:ahLst/>
              <a:cxnLst>
                <a:cxn ang="0">
                  <a:pos x="0" y="0"/>
                </a:cxn>
                <a:cxn ang="0">
                  <a:pos x="0" y="0"/>
                </a:cxn>
                <a:cxn ang="0">
                  <a:pos x="0" y="0"/>
                </a:cxn>
                <a:cxn ang="0">
                  <a:pos x="8" y="0"/>
                </a:cxn>
                <a:cxn ang="0">
                  <a:pos x="8" y="0"/>
                </a:cxn>
                <a:cxn ang="0">
                  <a:pos x="8" y="0"/>
                </a:cxn>
                <a:cxn ang="0">
                  <a:pos x="0" y="0"/>
                </a:cxn>
              </a:cxnLst>
              <a:rect l="0" t="0" r="r" b="b"/>
              <a:pathLst>
                <a:path w="8">
                  <a:moveTo>
                    <a:pt x="0" y="0"/>
                  </a:moveTo>
                  <a:lnTo>
                    <a:pt x="0" y="0"/>
                  </a:lnTo>
                  <a:lnTo>
                    <a:pt x="0" y="0"/>
                  </a:lnTo>
                  <a:lnTo>
                    <a:pt x="8" y="0"/>
                  </a:lnTo>
                  <a:lnTo>
                    <a:pt x="8" y="0"/>
                  </a:lnTo>
                  <a:lnTo>
                    <a:pt x="8" y="0"/>
                  </a:lnTo>
                  <a:lnTo>
                    <a:pt x="0" y="0"/>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1561" name="Freeform 57"/>
            <p:cNvSpPr>
              <a:spLocks/>
            </p:cNvSpPr>
            <p:nvPr/>
          </p:nvSpPr>
          <p:spPr bwMode="auto">
            <a:xfrm>
              <a:off x="6972300" y="1511300"/>
              <a:ext cx="228600" cy="228600"/>
            </a:xfrm>
            <a:custGeom>
              <a:avLst/>
              <a:gdLst/>
              <a:ahLst/>
              <a:cxnLst>
                <a:cxn ang="0">
                  <a:pos x="144" y="72"/>
                </a:cxn>
                <a:cxn ang="0">
                  <a:pos x="120" y="24"/>
                </a:cxn>
                <a:cxn ang="0">
                  <a:pos x="72" y="0"/>
                </a:cxn>
                <a:cxn ang="0">
                  <a:pos x="24" y="24"/>
                </a:cxn>
                <a:cxn ang="0">
                  <a:pos x="0" y="72"/>
                </a:cxn>
                <a:cxn ang="0">
                  <a:pos x="24" y="120"/>
                </a:cxn>
                <a:cxn ang="0">
                  <a:pos x="72" y="144"/>
                </a:cxn>
                <a:cxn ang="0">
                  <a:pos x="120" y="120"/>
                </a:cxn>
                <a:cxn ang="0">
                  <a:pos x="144" y="72"/>
                </a:cxn>
              </a:cxnLst>
              <a:rect l="0" t="0" r="r" b="b"/>
              <a:pathLst>
                <a:path w="144" h="144">
                  <a:moveTo>
                    <a:pt x="144" y="72"/>
                  </a:moveTo>
                  <a:lnTo>
                    <a:pt x="120" y="24"/>
                  </a:lnTo>
                  <a:lnTo>
                    <a:pt x="72" y="0"/>
                  </a:lnTo>
                  <a:lnTo>
                    <a:pt x="24" y="24"/>
                  </a:lnTo>
                  <a:lnTo>
                    <a:pt x="0" y="72"/>
                  </a:lnTo>
                  <a:lnTo>
                    <a:pt x="24" y="120"/>
                  </a:lnTo>
                  <a:lnTo>
                    <a:pt x="72" y="144"/>
                  </a:lnTo>
                  <a:lnTo>
                    <a:pt x="120" y="120"/>
                  </a:lnTo>
                  <a:lnTo>
                    <a:pt x="144" y="72"/>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1562" name="Freeform 58"/>
            <p:cNvSpPr>
              <a:spLocks/>
            </p:cNvSpPr>
            <p:nvPr/>
          </p:nvSpPr>
          <p:spPr bwMode="auto">
            <a:xfrm>
              <a:off x="6972300" y="1511300"/>
              <a:ext cx="241300" cy="241300"/>
            </a:xfrm>
            <a:custGeom>
              <a:avLst/>
              <a:gdLst/>
              <a:ahLst/>
              <a:cxnLst>
                <a:cxn ang="0">
                  <a:pos x="144" y="72"/>
                </a:cxn>
                <a:cxn ang="0">
                  <a:pos x="120" y="24"/>
                </a:cxn>
                <a:cxn ang="0">
                  <a:pos x="120" y="32"/>
                </a:cxn>
                <a:cxn ang="0">
                  <a:pos x="120" y="32"/>
                </a:cxn>
                <a:cxn ang="0">
                  <a:pos x="72" y="8"/>
                </a:cxn>
                <a:cxn ang="0">
                  <a:pos x="72" y="8"/>
                </a:cxn>
                <a:cxn ang="0">
                  <a:pos x="72" y="8"/>
                </a:cxn>
                <a:cxn ang="0">
                  <a:pos x="24" y="32"/>
                </a:cxn>
                <a:cxn ang="0">
                  <a:pos x="32" y="24"/>
                </a:cxn>
                <a:cxn ang="0">
                  <a:pos x="32" y="24"/>
                </a:cxn>
                <a:cxn ang="0">
                  <a:pos x="8" y="72"/>
                </a:cxn>
                <a:cxn ang="0">
                  <a:pos x="8" y="72"/>
                </a:cxn>
                <a:cxn ang="0">
                  <a:pos x="8" y="72"/>
                </a:cxn>
                <a:cxn ang="0">
                  <a:pos x="32" y="120"/>
                </a:cxn>
                <a:cxn ang="0">
                  <a:pos x="24" y="120"/>
                </a:cxn>
                <a:cxn ang="0">
                  <a:pos x="24" y="120"/>
                </a:cxn>
                <a:cxn ang="0">
                  <a:pos x="72" y="144"/>
                </a:cxn>
                <a:cxn ang="0">
                  <a:pos x="72" y="144"/>
                </a:cxn>
                <a:cxn ang="0">
                  <a:pos x="72" y="144"/>
                </a:cxn>
                <a:cxn ang="0">
                  <a:pos x="120" y="120"/>
                </a:cxn>
                <a:cxn ang="0">
                  <a:pos x="120" y="120"/>
                </a:cxn>
                <a:cxn ang="0">
                  <a:pos x="120" y="120"/>
                </a:cxn>
                <a:cxn ang="0">
                  <a:pos x="144" y="72"/>
                </a:cxn>
                <a:cxn ang="0">
                  <a:pos x="144" y="72"/>
                </a:cxn>
                <a:cxn ang="0">
                  <a:pos x="152" y="72"/>
                </a:cxn>
                <a:cxn ang="0">
                  <a:pos x="152" y="72"/>
                </a:cxn>
                <a:cxn ang="0">
                  <a:pos x="128" y="120"/>
                </a:cxn>
                <a:cxn ang="0">
                  <a:pos x="128" y="120"/>
                </a:cxn>
                <a:cxn ang="0">
                  <a:pos x="120" y="128"/>
                </a:cxn>
                <a:cxn ang="0">
                  <a:pos x="72" y="152"/>
                </a:cxn>
                <a:cxn ang="0">
                  <a:pos x="72" y="152"/>
                </a:cxn>
                <a:cxn ang="0">
                  <a:pos x="72" y="152"/>
                </a:cxn>
                <a:cxn ang="0">
                  <a:pos x="24" y="128"/>
                </a:cxn>
                <a:cxn ang="0">
                  <a:pos x="24" y="128"/>
                </a:cxn>
                <a:cxn ang="0">
                  <a:pos x="24" y="120"/>
                </a:cxn>
                <a:cxn ang="0">
                  <a:pos x="0" y="72"/>
                </a:cxn>
                <a:cxn ang="0">
                  <a:pos x="0" y="72"/>
                </a:cxn>
                <a:cxn ang="0">
                  <a:pos x="0" y="72"/>
                </a:cxn>
                <a:cxn ang="0">
                  <a:pos x="24" y="24"/>
                </a:cxn>
                <a:cxn ang="0">
                  <a:pos x="24" y="24"/>
                </a:cxn>
                <a:cxn ang="0">
                  <a:pos x="24" y="24"/>
                </a:cxn>
                <a:cxn ang="0">
                  <a:pos x="72" y="0"/>
                </a:cxn>
                <a:cxn ang="0">
                  <a:pos x="72" y="0"/>
                </a:cxn>
                <a:cxn ang="0">
                  <a:pos x="72" y="0"/>
                </a:cxn>
                <a:cxn ang="0">
                  <a:pos x="120" y="24"/>
                </a:cxn>
                <a:cxn ang="0">
                  <a:pos x="120" y="24"/>
                </a:cxn>
                <a:cxn ang="0">
                  <a:pos x="128" y="24"/>
                </a:cxn>
                <a:cxn ang="0">
                  <a:pos x="152" y="72"/>
                </a:cxn>
                <a:cxn ang="0">
                  <a:pos x="144" y="72"/>
                </a:cxn>
              </a:cxnLst>
              <a:rect l="0" t="0" r="r" b="b"/>
              <a:pathLst>
                <a:path w="152" h="152">
                  <a:moveTo>
                    <a:pt x="144" y="72"/>
                  </a:moveTo>
                  <a:lnTo>
                    <a:pt x="120" y="24"/>
                  </a:lnTo>
                  <a:lnTo>
                    <a:pt x="120" y="32"/>
                  </a:lnTo>
                  <a:lnTo>
                    <a:pt x="120" y="32"/>
                  </a:lnTo>
                  <a:lnTo>
                    <a:pt x="72" y="8"/>
                  </a:lnTo>
                  <a:lnTo>
                    <a:pt x="72" y="8"/>
                  </a:lnTo>
                  <a:lnTo>
                    <a:pt x="72" y="8"/>
                  </a:lnTo>
                  <a:lnTo>
                    <a:pt x="24" y="32"/>
                  </a:lnTo>
                  <a:lnTo>
                    <a:pt x="32" y="24"/>
                  </a:lnTo>
                  <a:lnTo>
                    <a:pt x="32" y="24"/>
                  </a:lnTo>
                  <a:lnTo>
                    <a:pt x="8" y="72"/>
                  </a:lnTo>
                  <a:lnTo>
                    <a:pt x="8" y="72"/>
                  </a:lnTo>
                  <a:lnTo>
                    <a:pt x="8" y="72"/>
                  </a:lnTo>
                  <a:lnTo>
                    <a:pt x="32" y="120"/>
                  </a:lnTo>
                  <a:lnTo>
                    <a:pt x="24" y="120"/>
                  </a:lnTo>
                  <a:lnTo>
                    <a:pt x="24" y="120"/>
                  </a:lnTo>
                  <a:lnTo>
                    <a:pt x="72" y="144"/>
                  </a:lnTo>
                  <a:lnTo>
                    <a:pt x="72" y="144"/>
                  </a:lnTo>
                  <a:lnTo>
                    <a:pt x="72" y="144"/>
                  </a:lnTo>
                  <a:lnTo>
                    <a:pt x="120" y="120"/>
                  </a:lnTo>
                  <a:lnTo>
                    <a:pt x="120" y="120"/>
                  </a:lnTo>
                  <a:lnTo>
                    <a:pt x="120" y="120"/>
                  </a:lnTo>
                  <a:lnTo>
                    <a:pt x="144" y="72"/>
                  </a:lnTo>
                  <a:lnTo>
                    <a:pt x="144" y="72"/>
                  </a:lnTo>
                  <a:lnTo>
                    <a:pt x="152" y="72"/>
                  </a:lnTo>
                  <a:lnTo>
                    <a:pt x="152" y="72"/>
                  </a:lnTo>
                  <a:lnTo>
                    <a:pt x="128" y="120"/>
                  </a:lnTo>
                  <a:lnTo>
                    <a:pt x="128" y="120"/>
                  </a:lnTo>
                  <a:lnTo>
                    <a:pt x="120" y="128"/>
                  </a:lnTo>
                  <a:lnTo>
                    <a:pt x="72" y="152"/>
                  </a:lnTo>
                  <a:lnTo>
                    <a:pt x="72" y="152"/>
                  </a:lnTo>
                  <a:lnTo>
                    <a:pt x="72" y="152"/>
                  </a:lnTo>
                  <a:lnTo>
                    <a:pt x="24" y="128"/>
                  </a:lnTo>
                  <a:lnTo>
                    <a:pt x="24" y="128"/>
                  </a:lnTo>
                  <a:lnTo>
                    <a:pt x="24" y="120"/>
                  </a:lnTo>
                  <a:lnTo>
                    <a:pt x="0" y="72"/>
                  </a:lnTo>
                  <a:lnTo>
                    <a:pt x="0" y="72"/>
                  </a:lnTo>
                  <a:lnTo>
                    <a:pt x="0" y="72"/>
                  </a:lnTo>
                  <a:lnTo>
                    <a:pt x="24" y="24"/>
                  </a:lnTo>
                  <a:lnTo>
                    <a:pt x="24" y="24"/>
                  </a:lnTo>
                  <a:lnTo>
                    <a:pt x="24" y="24"/>
                  </a:lnTo>
                  <a:lnTo>
                    <a:pt x="72" y="0"/>
                  </a:lnTo>
                  <a:lnTo>
                    <a:pt x="72" y="0"/>
                  </a:lnTo>
                  <a:lnTo>
                    <a:pt x="72" y="0"/>
                  </a:lnTo>
                  <a:lnTo>
                    <a:pt x="120" y="24"/>
                  </a:lnTo>
                  <a:lnTo>
                    <a:pt x="120" y="24"/>
                  </a:lnTo>
                  <a:lnTo>
                    <a:pt x="128" y="24"/>
                  </a:lnTo>
                  <a:lnTo>
                    <a:pt x="152" y="72"/>
                  </a:lnTo>
                  <a:lnTo>
                    <a:pt x="144" y="72"/>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1563" name="Freeform 59"/>
            <p:cNvSpPr>
              <a:spLocks/>
            </p:cNvSpPr>
            <p:nvPr/>
          </p:nvSpPr>
          <p:spPr bwMode="auto">
            <a:xfrm>
              <a:off x="7200900" y="1625600"/>
              <a:ext cx="12700" cy="1588"/>
            </a:xfrm>
            <a:custGeom>
              <a:avLst/>
              <a:gdLst/>
              <a:ahLst/>
              <a:cxnLst>
                <a:cxn ang="0">
                  <a:pos x="0" y="0"/>
                </a:cxn>
                <a:cxn ang="0">
                  <a:pos x="0" y="0"/>
                </a:cxn>
                <a:cxn ang="0">
                  <a:pos x="0" y="0"/>
                </a:cxn>
                <a:cxn ang="0">
                  <a:pos x="8" y="0"/>
                </a:cxn>
                <a:cxn ang="0">
                  <a:pos x="8" y="0"/>
                </a:cxn>
                <a:cxn ang="0">
                  <a:pos x="8" y="0"/>
                </a:cxn>
                <a:cxn ang="0">
                  <a:pos x="0" y="0"/>
                </a:cxn>
              </a:cxnLst>
              <a:rect l="0" t="0" r="r" b="b"/>
              <a:pathLst>
                <a:path w="8">
                  <a:moveTo>
                    <a:pt x="0" y="0"/>
                  </a:moveTo>
                  <a:lnTo>
                    <a:pt x="0" y="0"/>
                  </a:lnTo>
                  <a:lnTo>
                    <a:pt x="0" y="0"/>
                  </a:lnTo>
                  <a:lnTo>
                    <a:pt x="8" y="0"/>
                  </a:lnTo>
                  <a:lnTo>
                    <a:pt x="8" y="0"/>
                  </a:lnTo>
                  <a:lnTo>
                    <a:pt x="8" y="0"/>
                  </a:lnTo>
                  <a:lnTo>
                    <a:pt x="0" y="0"/>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1564" name="Freeform 60"/>
            <p:cNvSpPr>
              <a:spLocks/>
            </p:cNvSpPr>
            <p:nvPr/>
          </p:nvSpPr>
          <p:spPr bwMode="auto">
            <a:xfrm>
              <a:off x="8001000" y="2984500"/>
              <a:ext cx="228600" cy="215900"/>
            </a:xfrm>
            <a:custGeom>
              <a:avLst/>
              <a:gdLst/>
              <a:ahLst/>
              <a:cxnLst>
                <a:cxn ang="0">
                  <a:pos x="144" y="72"/>
                </a:cxn>
                <a:cxn ang="0">
                  <a:pos x="120" y="24"/>
                </a:cxn>
                <a:cxn ang="0">
                  <a:pos x="72" y="0"/>
                </a:cxn>
                <a:cxn ang="0">
                  <a:pos x="24" y="24"/>
                </a:cxn>
                <a:cxn ang="0">
                  <a:pos x="0" y="72"/>
                </a:cxn>
                <a:cxn ang="0">
                  <a:pos x="24" y="120"/>
                </a:cxn>
                <a:cxn ang="0">
                  <a:pos x="72" y="136"/>
                </a:cxn>
                <a:cxn ang="0">
                  <a:pos x="120" y="120"/>
                </a:cxn>
                <a:cxn ang="0">
                  <a:pos x="144" y="72"/>
                </a:cxn>
              </a:cxnLst>
              <a:rect l="0" t="0" r="r" b="b"/>
              <a:pathLst>
                <a:path w="144" h="136">
                  <a:moveTo>
                    <a:pt x="144" y="72"/>
                  </a:moveTo>
                  <a:lnTo>
                    <a:pt x="120" y="24"/>
                  </a:lnTo>
                  <a:lnTo>
                    <a:pt x="72" y="0"/>
                  </a:lnTo>
                  <a:lnTo>
                    <a:pt x="24" y="24"/>
                  </a:lnTo>
                  <a:lnTo>
                    <a:pt x="0" y="72"/>
                  </a:lnTo>
                  <a:lnTo>
                    <a:pt x="24" y="120"/>
                  </a:lnTo>
                  <a:lnTo>
                    <a:pt x="72" y="136"/>
                  </a:lnTo>
                  <a:lnTo>
                    <a:pt x="120" y="120"/>
                  </a:lnTo>
                  <a:lnTo>
                    <a:pt x="144" y="72"/>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1565" name="Freeform 61"/>
            <p:cNvSpPr>
              <a:spLocks/>
            </p:cNvSpPr>
            <p:nvPr/>
          </p:nvSpPr>
          <p:spPr bwMode="auto">
            <a:xfrm>
              <a:off x="8001000" y="2984500"/>
              <a:ext cx="241300" cy="228600"/>
            </a:xfrm>
            <a:custGeom>
              <a:avLst/>
              <a:gdLst/>
              <a:ahLst/>
              <a:cxnLst>
                <a:cxn ang="0">
                  <a:pos x="144" y="72"/>
                </a:cxn>
                <a:cxn ang="0">
                  <a:pos x="120" y="24"/>
                </a:cxn>
                <a:cxn ang="0">
                  <a:pos x="120" y="32"/>
                </a:cxn>
                <a:cxn ang="0">
                  <a:pos x="120" y="32"/>
                </a:cxn>
                <a:cxn ang="0">
                  <a:pos x="72" y="8"/>
                </a:cxn>
                <a:cxn ang="0">
                  <a:pos x="72" y="8"/>
                </a:cxn>
                <a:cxn ang="0">
                  <a:pos x="72" y="8"/>
                </a:cxn>
                <a:cxn ang="0">
                  <a:pos x="24" y="32"/>
                </a:cxn>
                <a:cxn ang="0">
                  <a:pos x="32" y="24"/>
                </a:cxn>
                <a:cxn ang="0">
                  <a:pos x="32" y="24"/>
                </a:cxn>
                <a:cxn ang="0">
                  <a:pos x="8" y="72"/>
                </a:cxn>
                <a:cxn ang="0">
                  <a:pos x="8" y="72"/>
                </a:cxn>
                <a:cxn ang="0">
                  <a:pos x="8" y="72"/>
                </a:cxn>
                <a:cxn ang="0">
                  <a:pos x="32" y="120"/>
                </a:cxn>
                <a:cxn ang="0">
                  <a:pos x="24" y="120"/>
                </a:cxn>
                <a:cxn ang="0">
                  <a:pos x="24" y="120"/>
                </a:cxn>
                <a:cxn ang="0">
                  <a:pos x="72" y="136"/>
                </a:cxn>
                <a:cxn ang="0">
                  <a:pos x="72" y="136"/>
                </a:cxn>
                <a:cxn ang="0">
                  <a:pos x="72" y="136"/>
                </a:cxn>
                <a:cxn ang="0">
                  <a:pos x="120" y="120"/>
                </a:cxn>
                <a:cxn ang="0">
                  <a:pos x="120" y="120"/>
                </a:cxn>
                <a:cxn ang="0">
                  <a:pos x="120" y="120"/>
                </a:cxn>
                <a:cxn ang="0">
                  <a:pos x="144" y="72"/>
                </a:cxn>
                <a:cxn ang="0">
                  <a:pos x="144" y="72"/>
                </a:cxn>
                <a:cxn ang="0">
                  <a:pos x="152" y="72"/>
                </a:cxn>
                <a:cxn ang="0">
                  <a:pos x="152" y="72"/>
                </a:cxn>
                <a:cxn ang="0">
                  <a:pos x="128" y="120"/>
                </a:cxn>
                <a:cxn ang="0">
                  <a:pos x="128" y="120"/>
                </a:cxn>
                <a:cxn ang="0">
                  <a:pos x="120" y="128"/>
                </a:cxn>
                <a:cxn ang="0">
                  <a:pos x="72" y="144"/>
                </a:cxn>
                <a:cxn ang="0">
                  <a:pos x="72" y="144"/>
                </a:cxn>
                <a:cxn ang="0">
                  <a:pos x="72" y="144"/>
                </a:cxn>
                <a:cxn ang="0">
                  <a:pos x="24" y="128"/>
                </a:cxn>
                <a:cxn ang="0">
                  <a:pos x="24" y="128"/>
                </a:cxn>
                <a:cxn ang="0">
                  <a:pos x="24" y="120"/>
                </a:cxn>
                <a:cxn ang="0">
                  <a:pos x="0" y="72"/>
                </a:cxn>
                <a:cxn ang="0">
                  <a:pos x="0" y="72"/>
                </a:cxn>
                <a:cxn ang="0">
                  <a:pos x="0" y="72"/>
                </a:cxn>
                <a:cxn ang="0">
                  <a:pos x="24" y="24"/>
                </a:cxn>
                <a:cxn ang="0">
                  <a:pos x="24" y="24"/>
                </a:cxn>
                <a:cxn ang="0">
                  <a:pos x="24" y="24"/>
                </a:cxn>
                <a:cxn ang="0">
                  <a:pos x="72" y="0"/>
                </a:cxn>
                <a:cxn ang="0">
                  <a:pos x="72" y="0"/>
                </a:cxn>
                <a:cxn ang="0">
                  <a:pos x="72" y="0"/>
                </a:cxn>
                <a:cxn ang="0">
                  <a:pos x="120" y="24"/>
                </a:cxn>
                <a:cxn ang="0">
                  <a:pos x="120" y="24"/>
                </a:cxn>
                <a:cxn ang="0">
                  <a:pos x="128" y="24"/>
                </a:cxn>
                <a:cxn ang="0">
                  <a:pos x="152" y="72"/>
                </a:cxn>
                <a:cxn ang="0">
                  <a:pos x="144" y="72"/>
                </a:cxn>
              </a:cxnLst>
              <a:rect l="0" t="0" r="r" b="b"/>
              <a:pathLst>
                <a:path w="152" h="144">
                  <a:moveTo>
                    <a:pt x="144" y="72"/>
                  </a:moveTo>
                  <a:lnTo>
                    <a:pt x="120" y="24"/>
                  </a:lnTo>
                  <a:lnTo>
                    <a:pt x="120" y="32"/>
                  </a:lnTo>
                  <a:lnTo>
                    <a:pt x="120" y="32"/>
                  </a:lnTo>
                  <a:lnTo>
                    <a:pt x="72" y="8"/>
                  </a:lnTo>
                  <a:lnTo>
                    <a:pt x="72" y="8"/>
                  </a:lnTo>
                  <a:lnTo>
                    <a:pt x="72" y="8"/>
                  </a:lnTo>
                  <a:lnTo>
                    <a:pt x="24" y="32"/>
                  </a:lnTo>
                  <a:lnTo>
                    <a:pt x="32" y="24"/>
                  </a:lnTo>
                  <a:lnTo>
                    <a:pt x="32" y="24"/>
                  </a:lnTo>
                  <a:lnTo>
                    <a:pt x="8" y="72"/>
                  </a:lnTo>
                  <a:lnTo>
                    <a:pt x="8" y="72"/>
                  </a:lnTo>
                  <a:lnTo>
                    <a:pt x="8" y="72"/>
                  </a:lnTo>
                  <a:lnTo>
                    <a:pt x="32" y="120"/>
                  </a:lnTo>
                  <a:lnTo>
                    <a:pt x="24" y="120"/>
                  </a:lnTo>
                  <a:lnTo>
                    <a:pt x="24" y="120"/>
                  </a:lnTo>
                  <a:lnTo>
                    <a:pt x="72" y="136"/>
                  </a:lnTo>
                  <a:lnTo>
                    <a:pt x="72" y="136"/>
                  </a:lnTo>
                  <a:lnTo>
                    <a:pt x="72" y="136"/>
                  </a:lnTo>
                  <a:lnTo>
                    <a:pt x="120" y="120"/>
                  </a:lnTo>
                  <a:lnTo>
                    <a:pt x="120" y="120"/>
                  </a:lnTo>
                  <a:lnTo>
                    <a:pt x="120" y="120"/>
                  </a:lnTo>
                  <a:lnTo>
                    <a:pt x="144" y="72"/>
                  </a:lnTo>
                  <a:lnTo>
                    <a:pt x="144" y="72"/>
                  </a:lnTo>
                  <a:lnTo>
                    <a:pt x="152" y="72"/>
                  </a:lnTo>
                  <a:lnTo>
                    <a:pt x="152" y="72"/>
                  </a:lnTo>
                  <a:lnTo>
                    <a:pt x="128" y="120"/>
                  </a:lnTo>
                  <a:lnTo>
                    <a:pt x="128" y="120"/>
                  </a:lnTo>
                  <a:lnTo>
                    <a:pt x="120" y="128"/>
                  </a:lnTo>
                  <a:lnTo>
                    <a:pt x="72" y="144"/>
                  </a:lnTo>
                  <a:lnTo>
                    <a:pt x="72" y="144"/>
                  </a:lnTo>
                  <a:lnTo>
                    <a:pt x="72" y="144"/>
                  </a:lnTo>
                  <a:lnTo>
                    <a:pt x="24" y="128"/>
                  </a:lnTo>
                  <a:lnTo>
                    <a:pt x="24" y="128"/>
                  </a:lnTo>
                  <a:lnTo>
                    <a:pt x="24" y="120"/>
                  </a:lnTo>
                  <a:lnTo>
                    <a:pt x="0" y="72"/>
                  </a:lnTo>
                  <a:lnTo>
                    <a:pt x="0" y="72"/>
                  </a:lnTo>
                  <a:lnTo>
                    <a:pt x="0" y="72"/>
                  </a:lnTo>
                  <a:lnTo>
                    <a:pt x="24" y="24"/>
                  </a:lnTo>
                  <a:lnTo>
                    <a:pt x="24" y="24"/>
                  </a:lnTo>
                  <a:lnTo>
                    <a:pt x="24" y="24"/>
                  </a:lnTo>
                  <a:lnTo>
                    <a:pt x="72" y="0"/>
                  </a:lnTo>
                  <a:lnTo>
                    <a:pt x="72" y="0"/>
                  </a:lnTo>
                  <a:lnTo>
                    <a:pt x="72" y="0"/>
                  </a:lnTo>
                  <a:lnTo>
                    <a:pt x="120" y="24"/>
                  </a:lnTo>
                  <a:lnTo>
                    <a:pt x="120" y="24"/>
                  </a:lnTo>
                  <a:lnTo>
                    <a:pt x="128" y="24"/>
                  </a:lnTo>
                  <a:lnTo>
                    <a:pt x="152" y="72"/>
                  </a:lnTo>
                  <a:lnTo>
                    <a:pt x="144" y="72"/>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1566" name="Freeform 62"/>
            <p:cNvSpPr>
              <a:spLocks/>
            </p:cNvSpPr>
            <p:nvPr/>
          </p:nvSpPr>
          <p:spPr bwMode="auto">
            <a:xfrm>
              <a:off x="8229600" y="3098800"/>
              <a:ext cx="12700" cy="1588"/>
            </a:xfrm>
            <a:custGeom>
              <a:avLst/>
              <a:gdLst/>
              <a:ahLst/>
              <a:cxnLst>
                <a:cxn ang="0">
                  <a:pos x="0" y="0"/>
                </a:cxn>
                <a:cxn ang="0">
                  <a:pos x="0" y="0"/>
                </a:cxn>
                <a:cxn ang="0">
                  <a:pos x="0" y="0"/>
                </a:cxn>
                <a:cxn ang="0">
                  <a:pos x="8" y="0"/>
                </a:cxn>
                <a:cxn ang="0">
                  <a:pos x="8" y="0"/>
                </a:cxn>
                <a:cxn ang="0">
                  <a:pos x="8" y="0"/>
                </a:cxn>
                <a:cxn ang="0">
                  <a:pos x="0" y="0"/>
                </a:cxn>
              </a:cxnLst>
              <a:rect l="0" t="0" r="r" b="b"/>
              <a:pathLst>
                <a:path w="8">
                  <a:moveTo>
                    <a:pt x="0" y="0"/>
                  </a:moveTo>
                  <a:lnTo>
                    <a:pt x="0" y="0"/>
                  </a:lnTo>
                  <a:lnTo>
                    <a:pt x="0" y="0"/>
                  </a:lnTo>
                  <a:lnTo>
                    <a:pt x="8" y="0"/>
                  </a:lnTo>
                  <a:lnTo>
                    <a:pt x="8" y="0"/>
                  </a:lnTo>
                  <a:lnTo>
                    <a:pt x="8" y="0"/>
                  </a:lnTo>
                  <a:lnTo>
                    <a:pt x="0" y="0"/>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1568" name="Freeform 64"/>
            <p:cNvSpPr>
              <a:spLocks/>
            </p:cNvSpPr>
            <p:nvPr/>
          </p:nvSpPr>
          <p:spPr bwMode="auto">
            <a:xfrm>
              <a:off x="7327900" y="2222500"/>
              <a:ext cx="190500" cy="190500"/>
            </a:xfrm>
            <a:custGeom>
              <a:avLst/>
              <a:gdLst/>
              <a:ahLst/>
              <a:cxnLst>
                <a:cxn ang="0">
                  <a:pos x="120" y="64"/>
                </a:cxn>
                <a:cxn ang="0">
                  <a:pos x="104" y="24"/>
                </a:cxn>
                <a:cxn ang="0">
                  <a:pos x="64" y="0"/>
                </a:cxn>
                <a:cxn ang="0">
                  <a:pos x="16" y="24"/>
                </a:cxn>
                <a:cxn ang="0">
                  <a:pos x="0" y="64"/>
                </a:cxn>
                <a:cxn ang="0">
                  <a:pos x="16" y="104"/>
                </a:cxn>
                <a:cxn ang="0">
                  <a:pos x="64" y="120"/>
                </a:cxn>
                <a:cxn ang="0">
                  <a:pos x="104" y="104"/>
                </a:cxn>
                <a:cxn ang="0">
                  <a:pos x="120" y="64"/>
                </a:cxn>
              </a:cxnLst>
              <a:rect l="0" t="0" r="r" b="b"/>
              <a:pathLst>
                <a:path w="120" h="120">
                  <a:moveTo>
                    <a:pt x="120" y="64"/>
                  </a:moveTo>
                  <a:lnTo>
                    <a:pt x="104" y="24"/>
                  </a:lnTo>
                  <a:lnTo>
                    <a:pt x="64" y="0"/>
                  </a:lnTo>
                  <a:lnTo>
                    <a:pt x="16" y="24"/>
                  </a:lnTo>
                  <a:lnTo>
                    <a:pt x="0" y="64"/>
                  </a:lnTo>
                  <a:lnTo>
                    <a:pt x="16" y="104"/>
                  </a:lnTo>
                  <a:lnTo>
                    <a:pt x="64" y="120"/>
                  </a:lnTo>
                  <a:lnTo>
                    <a:pt x="104" y="104"/>
                  </a:lnTo>
                  <a:lnTo>
                    <a:pt x="120" y="64"/>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1569" name="Freeform 65"/>
            <p:cNvSpPr>
              <a:spLocks/>
            </p:cNvSpPr>
            <p:nvPr/>
          </p:nvSpPr>
          <p:spPr bwMode="auto">
            <a:xfrm>
              <a:off x="7327900" y="2222500"/>
              <a:ext cx="203200" cy="203200"/>
            </a:xfrm>
            <a:custGeom>
              <a:avLst/>
              <a:gdLst/>
              <a:ahLst/>
              <a:cxnLst>
                <a:cxn ang="0">
                  <a:pos x="120" y="64"/>
                </a:cxn>
                <a:cxn ang="0">
                  <a:pos x="104" y="24"/>
                </a:cxn>
                <a:cxn ang="0">
                  <a:pos x="104" y="32"/>
                </a:cxn>
                <a:cxn ang="0">
                  <a:pos x="104" y="32"/>
                </a:cxn>
                <a:cxn ang="0">
                  <a:pos x="64" y="8"/>
                </a:cxn>
                <a:cxn ang="0">
                  <a:pos x="64" y="8"/>
                </a:cxn>
                <a:cxn ang="0">
                  <a:pos x="64" y="8"/>
                </a:cxn>
                <a:cxn ang="0">
                  <a:pos x="16" y="32"/>
                </a:cxn>
                <a:cxn ang="0">
                  <a:pos x="24" y="24"/>
                </a:cxn>
                <a:cxn ang="0">
                  <a:pos x="24" y="24"/>
                </a:cxn>
                <a:cxn ang="0">
                  <a:pos x="8" y="64"/>
                </a:cxn>
                <a:cxn ang="0">
                  <a:pos x="8" y="64"/>
                </a:cxn>
                <a:cxn ang="0">
                  <a:pos x="8" y="64"/>
                </a:cxn>
                <a:cxn ang="0">
                  <a:pos x="24" y="104"/>
                </a:cxn>
                <a:cxn ang="0">
                  <a:pos x="16" y="104"/>
                </a:cxn>
                <a:cxn ang="0">
                  <a:pos x="16" y="104"/>
                </a:cxn>
                <a:cxn ang="0">
                  <a:pos x="64" y="120"/>
                </a:cxn>
                <a:cxn ang="0">
                  <a:pos x="64" y="120"/>
                </a:cxn>
                <a:cxn ang="0">
                  <a:pos x="64" y="120"/>
                </a:cxn>
                <a:cxn ang="0">
                  <a:pos x="104" y="104"/>
                </a:cxn>
                <a:cxn ang="0">
                  <a:pos x="104" y="104"/>
                </a:cxn>
                <a:cxn ang="0">
                  <a:pos x="104" y="104"/>
                </a:cxn>
                <a:cxn ang="0">
                  <a:pos x="120" y="64"/>
                </a:cxn>
                <a:cxn ang="0">
                  <a:pos x="120" y="64"/>
                </a:cxn>
                <a:cxn ang="0">
                  <a:pos x="128" y="64"/>
                </a:cxn>
                <a:cxn ang="0">
                  <a:pos x="128" y="64"/>
                </a:cxn>
                <a:cxn ang="0">
                  <a:pos x="112" y="104"/>
                </a:cxn>
                <a:cxn ang="0">
                  <a:pos x="112" y="104"/>
                </a:cxn>
                <a:cxn ang="0">
                  <a:pos x="104" y="112"/>
                </a:cxn>
                <a:cxn ang="0">
                  <a:pos x="64" y="128"/>
                </a:cxn>
                <a:cxn ang="0">
                  <a:pos x="64" y="128"/>
                </a:cxn>
                <a:cxn ang="0">
                  <a:pos x="64" y="128"/>
                </a:cxn>
                <a:cxn ang="0">
                  <a:pos x="16" y="112"/>
                </a:cxn>
                <a:cxn ang="0">
                  <a:pos x="16" y="112"/>
                </a:cxn>
                <a:cxn ang="0">
                  <a:pos x="16" y="104"/>
                </a:cxn>
                <a:cxn ang="0">
                  <a:pos x="0" y="64"/>
                </a:cxn>
                <a:cxn ang="0">
                  <a:pos x="0" y="64"/>
                </a:cxn>
                <a:cxn ang="0">
                  <a:pos x="0" y="64"/>
                </a:cxn>
                <a:cxn ang="0">
                  <a:pos x="16" y="24"/>
                </a:cxn>
                <a:cxn ang="0">
                  <a:pos x="16" y="24"/>
                </a:cxn>
                <a:cxn ang="0">
                  <a:pos x="16" y="24"/>
                </a:cxn>
                <a:cxn ang="0">
                  <a:pos x="64" y="0"/>
                </a:cxn>
                <a:cxn ang="0">
                  <a:pos x="64" y="0"/>
                </a:cxn>
                <a:cxn ang="0">
                  <a:pos x="72" y="0"/>
                </a:cxn>
                <a:cxn ang="0">
                  <a:pos x="112" y="24"/>
                </a:cxn>
                <a:cxn ang="0">
                  <a:pos x="112" y="24"/>
                </a:cxn>
                <a:cxn ang="0">
                  <a:pos x="112" y="24"/>
                </a:cxn>
                <a:cxn ang="0">
                  <a:pos x="128" y="64"/>
                </a:cxn>
                <a:cxn ang="0">
                  <a:pos x="120" y="64"/>
                </a:cxn>
              </a:cxnLst>
              <a:rect l="0" t="0" r="r" b="b"/>
              <a:pathLst>
                <a:path w="128" h="128">
                  <a:moveTo>
                    <a:pt x="120" y="64"/>
                  </a:moveTo>
                  <a:lnTo>
                    <a:pt x="104" y="24"/>
                  </a:lnTo>
                  <a:lnTo>
                    <a:pt x="104" y="32"/>
                  </a:lnTo>
                  <a:lnTo>
                    <a:pt x="104" y="32"/>
                  </a:lnTo>
                  <a:lnTo>
                    <a:pt x="64" y="8"/>
                  </a:lnTo>
                  <a:lnTo>
                    <a:pt x="64" y="8"/>
                  </a:lnTo>
                  <a:lnTo>
                    <a:pt x="64" y="8"/>
                  </a:lnTo>
                  <a:lnTo>
                    <a:pt x="16" y="32"/>
                  </a:lnTo>
                  <a:lnTo>
                    <a:pt x="24" y="24"/>
                  </a:lnTo>
                  <a:lnTo>
                    <a:pt x="24" y="24"/>
                  </a:lnTo>
                  <a:lnTo>
                    <a:pt x="8" y="64"/>
                  </a:lnTo>
                  <a:lnTo>
                    <a:pt x="8" y="64"/>
                  </a:lnTo>
                  <a:lnTo>
                    <a:pt x="8" y="64"/>
                  </a:lnTo>
                  <a:lnTo>
                    <a:pt x="24" y="104"/>
                  </a:lnTo>
                  <a:lnTo>
                    <a:pt x="16" y="104"/>
                  </a:lnTo>
                  <a:lnTo>
                    <a:pt x="16" y="104"/>
                  </a:lnTo>
                  <a:lnTo>
                    <a:pt x="64" y="120"/>
                  </a:lnTo>
                  <a:lnTo>
                    <a:pt x="64" y="120"/>
                  </a:lnTo>
                  <a:lnTo>
                    <a:pt x="64" y="120"/>
                  </a:lnTo>
                  <a:lnTo>
                    <a:pt x="104" y="104"/>
                  </a:lnTo>
                  <a:lnTo>
                    <a:pt x="104" y="104"/>
                  </a:lnTo>
                  <a:lnTo>
                    <a:pt x="104" y="104"/>
                  </a:lnTo>
                  <a:lnTo>
                    <a:pt x="120" y="64"/>
                  </a:lnTo>
                  <a:lnTo>
                    <a:pt x="120" y="64"/>
                  </a:lnTo>
                  <a:lnTo>
                    <a:pt x="128" y="64"/>
                  </a:lnTo>
                  <a:lnTo>
                    <a:pt x="128" y="64"/>
                  </a:lnTo>
                  <a:lnTo>
                    <a:pt x="112" y="104"/>
                  </a:lnTo>
                  <a:lnTo>
                    <a:pt x="112" y="104"/>
                  </a:lnTo>
                  <a:lnTo>
                    <a:pt x="104" y="112"/>
                  </a:lnTo>
                  <a:lnTo>
                    <a:pt x="64" y="128"/>
                  </a:lnTo>
                  <a:lnTo>
                    <a:pt x="64" y="128"/>
                  </a:lnTo>
                  <a:lnTo>
                    <a:pt x="64" y="128"/>
                  </a:lnTo>
                  <a:lnTo>
                    <a:pt x="16" y="112"/>
                  </a:lnTo>
                  <a:lnTo>
                    <a:pt x="16" y="112"/>
                  </a:lnTo>
                  <a:lnTo>
                    <a:pt x="16" y="104"/>
                  </a:lnTo>
                  <a:lnTo>
                    <a:pt x="0" y="64"/>
                  </a:lnTo>
                  <a:lnTo>
                    <a:pt x="0" y="64"/>
                  </a:lnTo>
                  <a:lnTo>
                    <a:pt x="0" y="64"/>
                  </a:lnTo>
                  <a:lnTo>
                    <a:pt x="16" y="24"/>
                  </a:lnTo>
                  <a:lnTo>
                    <a:pt x="16" y="24"/>
                  </a:lnTo>
                  <a:lnTo>
                    <a:pt x="16" y="24"/>
                  </a:lnTo>
                  <a:lnTo>
                    <a:pt x="64" y="0"/>
                  </a:lnTo>
                  <a:lnTo>
                    <a:pt x="64" y="0"/>
                  </a:lnTo>
                  <a:lnTo>
                    <a:pt x="72" y="0"/>
                  </a:lnTo>
                  <a:lnTo>
                    <a:pt x="112" y="24"/>
                  </a:lnTo>
                  <a:lnTo>
                    <a:pt x="112" y="24"/>
                  </a:lnTo>
                  <a:lnTo>
                    <a:pt x="112" y="24"/>
                  </a:lnTo>
                  <a:lnTo>
                    <a:pt x="128" y="64"/>
                  </a:lnTo>
                  <a:lnTo>
                    <a:pt x="120" y="64"/>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1570" name="Freeform 66"/>
            <p:cNvSpPr>
              <a:spLocks/>
            </p:cNvSpPr>
            <p:nvPr/>
          </p:nvSpPr>
          <p:spPr bwMode="auto">
            <a:xfrm>
              <a:off x="7518400" y="2324100"/>
              <a:ext cx="12700" cy="1588"/>
            </a:xfrm>
            <a:custGeom>
              <a:avLst/>
              <a:gdLst/>
              <a:ahLst/>
              <a:cxnLst>
                <a:cxn ang="0">
                  <a:pos x="0" y="0"/>
                </a:cxn>
                <a:cxn ang="0">
                  <a:pos x="0" y="0"/>
                </a:cxn>
                <a:cxn ang="0">
                  <a:pos x="0" y="0"/>
                </a:cxn>
                <a:cxn ang="0">
                  <a:pos x="8" y="0"/>
                </a:cxn>
                <a:cxn ang="0">
                  <a:pos x="8" y="0"/>
                </a:cxn>
                <a:cxn ang="0">
                  <a:pos x="8" y="0"/>
                </a:cxn>
                <a:cxn ang="0">
                  <a:pos x="0" y="0"/>
                </a:cxn>
              </a:cxnLst>
              <a:rect l="0" t="0" r="r" b="b"/>
              <a:pathLst>
                <a:path w="8">
                  <a:moveTo>
                    <a:pt x="0" y="0"/>
                  </a:moveTo>
                  <a:lnTo>
                    <a:pt x="0" y="0"/>
                  </a:lnTo>
                  <a:lnTo>
                    <a:pt x="0" y="0"/>
                  </a:lnTo>
                  <a:lnTo>
                    <a:pt x="8" y="0"/>
                  </a:lnTo>
                  <a:lnTo>
                    <a:pt x="8" y="0"/>
                  </a:lnTo>
                  <a:lnTo>
                    <a:pt x="8" y="0"/>
                  </a:lnTo>
                  <a:lnTo>
                    <a:pt x="0" y="0"/>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1571" name="Freeform 67"/>
            <p:cNvSpPr>
              <a:spLocks/>
            </p:cNvSpPr>
            <p:nvPr/>
          </p:nvSpPr>
          <p:spPr bwMode="auto">
            <a:xfrm>
              <a:off x="6108700" y="3390900"/>
              <a:ext cx="190500" cy="190500"/>
            </a:xfrm>
            <a:custGeom>
              <a:avLst/>
              <a:gdLst/>
              <a:ahLst/>
              <a:cxnLst>
                <a:cxn ang="0">
                  <a:pos x="120" y="56"/>
                </a:cxn>
                <a:cxn ang="0">
                  <a:pos x="104" y="16"/>
                </a:cxn>
                <a:cxn ang="0">
                  <a:pos x="64" y="0"/>
                </a:cxn>
                <a:cxn ang="0">
                  <a:pos x="16" y="16"/>
                </a:cxn>
                <a:cxn ang="0">
                  <a:pos x="0" y="56"/>
                </a:cxn>
                <a:cxn ang="0">
                  <a:pos x="16" y="96"/>
                </a:cxn>
                <a:cxn ang="0">
                  <a:pos x="64" y="120"/>
                </a:cxn>
                <a:cxn ang="0">
                  <a:pos x="104" y="96"/>
                </a:cxn>
                <a:cxn ang="0">
                  <a:pos x="120" y="56"/>
                </a:cxn>
              </a:cxnLst>
              <a:rect l="0" t="0" r="r" b="b"/>
              <a:pathLst>
                <a:path w="120" h="120">
                  <a:moveTo>
                    <a:pt x="120" y="56"/>
                  </a:moveTo>
                  <a:lnTo>
                    <a:pt x="104" y="16"/>
                  </a:lnTo>
                  <a:lnTo>
                    <a:pt x="64" y="0"/>
                  </a:lnTo>
                  <a:lnTo>
                    <a:pt x="16" y="16"/>
                  </a:lnTo>
                  <a:lnTo>
                    <a:pt x="0" y="56"/>
                  </a:lnTo>
                  <a:lnTo>
                    <a:pt x="16" y="96"/>
                  </a:lnTo>
                  <a:lnTo>
                    <a:pt x="64" y="120"/>
                  </a:lnTo>
                  <a:lnTo>
                    <a:pt x="104" y="96"/>
                  </a:lnTo>
                  <a:lnTo>
                    <a:pt x="120" y="56"/>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1572" name="Freeform 68"/>
            <p:cNvSpPr>
              <a:spLocks/>
            </p:cNvSpPr>
            <p:nvPr/>
          </p:nvSpPr>
          <p:spPr bwMode="auto">
            <a:xfrm>
              <a:off x="6108700" y="3390900"/>
              <a:ext cx="203200" cy="203200"/>
            </a:xfrm>
            <a:custGeom>
              <a:avLst/>
              <a:gdLst/>
              <a:ahLst/>
              <a:cxnLst>
                <a:cxn ang="0">
                  <a:pos x="120" y="56"/>
                </a:cxn>
                <a:cxn ang="0">
                  <a:pos x="104" y="16"/>
                </a:cxn>
                <a:cxn ang="0">
                  <a:pos x="104" y="24"/>
                </a:cxn>
                <a:cxn ang="0">
                  <a:pos x="104" y="24"/>
                </a:cxn>
                <a:cxn ang="0">
                  <a:pos x="64" y="8"/>
                </a:cxn>
                <a:cxn ang="0">
                  <a:pos x="64" y="8"/>
                </a:cxn>
                <a:cxn ang="0">
                  <a:pos x="64" y="8"/>
                </a:cxn>
                <a:cxn ang="0">
                  <a:pos x="16" y="24"/>
                </a:cxn>
                <a:cxn ang="0">
                  <a:pos x="24" y="16"/>
                </a:cxn>
                <a:cxn ang="0">
                  <a:pos x="24" y="16"/>
                </a:cxn>
                <a:cxn ang="0">
                  <a:pos x="8" y="56"/>
                </a:cxn>
                <a:cxn ang="0">
                  <a:pos x="8" y="56"/>
                </a:cxn>
                <a:cxn ang="0">
                  <a:pos x="8" y="56"/>
                </a:cxn>
                <a:cxn ang="0">
                  <a:pos x="24" y="96"/>
                </a:cxn>
                <a:cxn ang="0">
                  <a:pos x="16" y="96"/>
                </a:cxn>
                <a:cxn ang="0">
                  <a:pos x="16" y="96"/>
                </a:cxn>
                <a:cxn ang="0">
                  <a:pos x="64" y="120"/>
                </a:cxn>
                <a:cxn ang="0">
                  <a:pos x="64" y="120"/>
                </a:cxn>
                <a:cxn ang="0">
                  <a:pos x="64" y="120"/>
                </a:cxn>
                <a:cxn ang="0">
                  <a:pos x="104" y="96"/>
                </a:cxn>
                <a:cxn ang="0">
                  <a:pos x="104" y="96"/>
                </a:cxn>
                <a:cxn ang="0">
                  <a:pos x="104" y="96"/>
                </a:cxn>
                <a:cxn ang="0">
                  <a:pos x="120" y="56"/>
                </a:cxn>
                <a:cxn ang="0">
                  <a:pos x="120" y="56"/>
                </a:cxn>
                <a:cxn ang="0">
                  <a:pos x="128" y="56"/>
                </a:cxn>
                <a:cxn ang="0">
                  <a:pos x="128" y="56"/>
                </a:cxn>
                <a:cxn ang="0">
                  <a:pos x="112" y="96"/>
                </a:cxn>
                <a:cxn ang="0">
                  <a:pos x="112" y="96"/>
                </a:cxn>
                <a:cxn ang="0">
                  <a:pos x="112" y="104"/>
                </a:cxn>
                <a:cxn ang="0">
                  <a:pos x="72" y="128"/>
                </a:cxn>
                <a:cxn ang="0">
                  <a:pos x="72" y="128"/>
                </a:cxn>
                <a:cxn ang="0">
                  <a:pos x="64" y="128"/>
                </a:cxn>
                <a:cxn ang="0">
                  <a:pos x="16" y="104"/>
                </a:cxn>
                <a:cxn ang="0">
                  <a:pos x="16" y="104"/>
                </a:cxn>
                <a:cxn ang="0">
                  <a:pos x="16" y="96"/>
                </a:cxn>
                <a:cxn ang="0">
                  <a:pos x="0" y="56"/>
                </a:cxn>
                <a:cxn ang="0">
                  <a:pos x="0" y="56"/>
                </a:cxn>
                <a:cxn ang="0">
                  <a:pos x="0" y="56"/>
                </a:cxn>
                <a:cxn ang="0">
                  <a:pos x="16" y="16"/>
                </a:cxn>
                <a:cxn ang="0">
                  <a:pos x="16" y="16"/>
                </a:cxn>
                <a:cxn ang="0">
                  <a:pos x="16" y="16"/>
                </a:cxn>
                <a:cxn ang="0">
                  <a:pos x="64" y="0"/>
                </a:cxn>
                <a:cxn ang="0">
                  <a:pos x="64" y="0"/>
                </a:cxn>
                <a:cxn ang="0">
                  <a:pos x="64" y="0"/>
                </a:cxn>
                <a:cxn ang="0">
                  <a:pos x="104" y="16"/>
                </a:cxn>
                <a:cxn ang="0">
                  <a:pos x="104" y="16"/>
                </a:cxn>
                <a:cxn ang="0">
                  <a:pos x="112" y="16"/>
                </a:cxn>
                <a:cxn ang="0">
                  <a:pos x="128" y="56"/>
                </a:cxn>
                <a:cxn ang="0">
                  <a:pos x="120" y="56"/>
                </a:cxn>
              </a:cxnLst>
              <a:rect l="0" t="0" r="r" b="b"/>
              <a:pathLst>
                <a:path w="128" h="128">
                  <a:moveTo>
                    <a:pt x="120" y="56"/>
                  </a:moveTo>
                  <a:lnTo>
                    <a:pt x="104" y="16"/>
                  </a:lnTo>
                  <a:lnTo>
                    <a:pt x="104" y="24"/>
                  </a:lnTo>
                  <a:lnTo>
                    <a:pt x="104" y="24"/>
                  </a:lnTo>
                  <a:lnTo>
                    <a:pt x="64" y="8"/>
                  </a:lnTo>
                  <a:lnTo>
                    <a:pt x="64" y="8"/>
                  </a:lnTo>
                  <a:lnTo>
                    <a:pt x="64" y="8"/>
                  </a:lnTo>
                  <a:lnTo>
                    <a:pt x="16" y="24"/>
                  </a:lnTo>
                  <a:lnTo>
                    <a:pt x="24" y="16"/>
                  </a:lnTo>
                  <a:lnTo>
                    <a:pt x="24" y="16"/>
                  </a:lnTo>
                  <a:lnTo>
                    <a:pt x="8" y="56"/>
                  </a:lnTo>
                  <a:lnTo>
                    <a:pt x="8" y="56"/>
                  </a:lnTo>
                  <a:lnTo>
                    <a:pt x="8" y="56"/>
                  </a:lnTo>
                  <a:lnTo>
                    <a:pt x="24" y="96"/>
                  </a:lnTo>
                  <a:lnTo>
                    <a:pt x="16" y="96"/>
                  </a:lnTo>
                  <a:lnTo>
                    <a:pt x="16" y="96"/>
                  </a:lnTo>
                  <a:lnTo>
                    <a:pt x="64" y="120"/>
                  </a:lnTo>
                  <a:lnTo>
                    <a:pt x="64" y="120"/>
                  </a:lnTo>
                  <a:lnTo>
                    <a:pt x="64" y="120"/>
                  </a:lnTo>
                  <a:lnTo>
                    <a:pt x="104" y="96"/>
                  </a:lnTo>
                  <a:lnTo>
                    <a:pt x="104" y="96"/>
                  </a:lnTo>
                  <a:lnTo>
                    <a:pt x="104" y="96"/>
                  </a:lnTo>
                  <a:lnTo>
                    <a:pt x="120" y="56"/>
                  </a:lnTo>
                  <a:lnTo>
                    <a:pt x="120" y="56"/>
                  </a:lnTo>
                  <a:lnTo>
                    <a:pt x="128" y="56"/>
                  </a:lnTo>
                  <a:lnTo>
                    <a:pt x="128" y="56"/>
                  </a:lnTo>
                  <a:lnTo>
                    <a:pt x="112" y="96"/>
                  </a:lnTo>
                  <a:lnTo>
                    <a:pt x="112" y="96"/>
                  </a:lnTo>
                  <a:lnTo>
                    <a:pt x="112" y="104"/>
                  </a:lnTo>
                  <a:lnTo>
                    <a:pt x="72" y="128"/>
                  </a:lnTo>
                  <a:lnTo>
                    <a:pt x="72" y="128"/>
                  </a:lnTo>
                  <a:lnTo>
                    <a:pt x="64" y="128"/>
                  </a:lnTo>
                  <a:lnTo>
                    <a:pt x="16" y="104"/>
                  </a:lnTo>
                  <a:lnTo>
                    <a:pt x="16" y="104"/>
                  </a:lnTo>
                  <a:lnTo>
                    <a:pt x="16" y="96"/>
                  </a:lnTo>
                  <a:lnTo>
                    <a:pt x="0" y="56"/>
                  </a:lnTo>
                  <a:lnTo>
                    <a:pt x="0" y="56"/>
                  </a:lnTo>
                  <a:lnTo>
                    <a:pt x="0" y="56"/>
                  </a:lnTo>
                  <a:lnTo>
                    <a:pt x="16" y="16"/>
                  </a:lnTo>
                  <a:lnTo>
                    <a:pt x="16" y="16"/>
                  </a:lnTo>
                  <a:lnTo>
                    <a:pt x="16" y="16"/>
                  </a:lnTo>
                  <a:lnTo>
                    <a:pt x="64" y="0"/>
                  </a:lnTo>
                  <a:lnTo>
                    <a:pt x="64" y="0"/>
                  </a:lnTo>
                  <a:lnTo>
                    <a:pt x="64" y="0"/>
                  </a:lnTo>
                  <a:lnTo>
                    <a:pt x="104" y="16"/>
                  </a:lnTo>
                  <a:lnTo>
                    <a:pt x="104" y="16"/>
                  </a:lnTo>
                  <a:lnTo>
                    <a:pt x="112" y="16"/>
                  </a:lnTo>
                  <a:lnTo>
                    <a:pt x="128" y="56"/>
                  </a:lnTo>
                  <a:lnTo>
                    <a:pt x="120" y="56"/>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1573" name="Freeform 69"/>
            <p:cNvSpPr>
              <a:spLocks/>
            </p:cNvSpPr>
            <p:nvPr/>
          </p:nvSpPr>
          <p:spPr bwMode="auto">
            <a:xfrm>
              <a:off x="6299200" y="3479800"/>
              <a:ext cx="12700" cy="1588"/>
            </a:xfrm>
            <a:custGeom>
              <a:avLst/>
              <a:gdLst/>
              <a:ahLst/>
              <a:cxnLst>
                <a:cxn ang="0">
                  <a:pos x="0" y="0"/>
                </a:cxn>
                <a:cxn ang="0">
                  <a:pos x="0" y="0"/>
                </a:cxn>
                <a:cxn ang="0">
                  <a:pos x="0" y="0"/>
                </a:cxn>
                <a:cxn ang="0">
                  <a:pos x="8" y="0"/>
                </a:cxn>
                <a:cxn ang="0">
                  <a:pos x="8" y="0"/>
                </a:cxn>
                <a:cxn ang="0">
                  <a:pos x="8" y="0"/>
                </a:cxn>
                <a:cxn ang="0">
                  <a:pos x="0" y="0"/>
                </a:cxn>
              </a:cxnLst>
              <a:rect l="0" t="0" r="r" b="b"/>
              <a:pathLst>
                <a:path w="8">
                  <a:moveTo>
                    <a:pt x="0" y="0"/>
                  </a:moveTo>
                  <a:lnTo>
                    <a:pt x="0" y="0"/>
                  </a:lnTo>
                  <a:lnTo>
                    <a:pt x="0" y="0"/>
                  </a:lnTo>
                  <a:lnTo>
                    <a:pt x="8" y="0"/>
                  </a:lnTo>
                  <a:lnTo>
                    <a:pt x="8" y="0"/>
                  </a:lnTo>
                  <a:lnTo>
                    <a:pt x="8" y="0"/>
                  </a:lnTo>
                  <a:lnTo>
                    <a:pt x="0" y="0"/>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1574" name="Freeform 70"/>
            <p:cNvSpPr>
              <a:spLocks/>
            </p:cNvSpPr>
            <p:nvPr/>
          </p:nvSpPr>
          <p:spPr bwMode="auto">
            <a:xfrm>
              <a:off x="6146800" y="2324100"/>
              <a:ext cx="190500" cy="190500"/>
            </a:xfrm>
            <a:custGeom>
              <a:avLst/>
              <a:gdLst/>
              <a:ahLst/>
              <a:cxnLst>
                <a:cxn ang="0">
                  <a:pos x="120" y="64"/>
                </a:cxn>
                <a:cxn ang="0">
                  <a:pos x="96" y="24"/>
                </a:cxn>
                <a:cxn ang="0">
                  <a:pos x="56" y="0"/>
                </a:cxn>
                <a:cxn ang="0">
                  <a:pos x="16" y="24"/>
                </a:cxn>
                <a:cxn ang="0">
                  <a:pos x="0" y="64"/>
                </a:cxn>
                <a:cxn ang="0">
                  <a:pos x="16" y="104"/>
                </a:cxn>
                <a:cxn ang="0">
                  <a:pos x="56" y="120"/>
                </a:cxn>
                <a:cxn ang="0">
                  <a:pos x="96" y="104"/>
                </a:cxn>
                <a:cxn ang="0">
                  <a:pos x="120" y="64"/>
                </a:cxn>
              </a:cxnLst>
              <a:rect l="0" t="0" r="r" b="b"/>
              <a:pathLst>
                <a:path w="120" h="120">
                  <a:moveTo>
                    <a:pt x="120" y="64"/>
                  </a:moveTo>
                  <a:lnTo>
                    <a:pt x="96" y="24"/>
                  </a:lnTo>
                  <a:lnTo>
                    <a:pt x="56" y="0"/>
                  </a:lnTo>
                  <a:lnTo>
                    <a:pt x="16" y="24"/>
                  </a:lnTo>
                  <a:lnTo>
                    <a:pt x="0" y="64"/>
                  </a:lnTo>
                  <a:lnTo>
                    <a:pt x="16" y="104"/>
                  </a:lnTo>
                  <a:lnTo>
                    <a:pt x="56" y="120"/>
                  </a:lnTo>
                  <a:lnTo>
                    <a:pt x="96" y="104"/>
                  </a:lnTo>
                  <a:lnTo>
                    <a:pt x="120" y="64"/>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1575" name="Freeform 71"/>
            <p:cNvSpPr>
              <a:spLocks/>
            </p:cNvSpPr>
            <p:nvPr/>
          </p:nvSpPr>
          <p:spPr bwMode="auto">
            <a:xfrm>
              <a:off x="6146800" y="2324100"/>
              <a:ext cx="203200" cy="203200"/>
            </a:xfrm>
            <a:custGeom>
              <a:avLst/>
              <a:gdLst/>
              <a:ahLst/>
              <a:cxnLst>
                <a:cxn ang="0">
                  <a:pos x="120" y="72"/>
                </a:cxn>
                <a:cxn ang="0">
                  <a:pos x="96" y="32"/>
                </a:cxn>
                <a:cxn ang="0">
                  <a:pos x="96" y="32"/>
                </a:cxn>
                <a:cxn ang="0">
                  <a:pos x="96" y="32"/>
                </a:cxn>
                <a:cxn ang="0">
                  <a:pos x="56" y="8"/>
                </a:cxn>
                <a:cxn ang="0">
                  <a:pos x="64" y="8"/>
                </a:cxn>
                <a:cxn ang="0">
                  <a:pos x="64" y="8"/>
                </a:cxn>
                <a:cxn ang="0">
                  <a:pos x="24" y="32"/>
                </a:cxn>
                <a:cxn ang="0">
                  <a:pos x="24" y="24"/>
                </a:cxn>
                <a:cxn ang="0">
                  <a:pos x="24" y="24"/>
                </a:cxn>
                <a:cxn ang="0">
                  <a:pos x="8" y="64"/>
                </a:cxn>
                <a:cxn ang="0">
                  <a:pos x="8" y="64"/>
                </a:cxn>
                <a:cxn ang="0">
                  <a:pos x="8" y="64"/>
                </a:cxn>
                <a:cxn ang="0">
                  <a:pos x="24" y="104"/>
                </a:cxn>
                <a:cxn ang="0">
                  <a:pos x="16" y="104"/>
                </a:cxn>
                <a:cxn ang="0">
                  <a:pos x="16" y="104"/>
                </a:cxn>
                <a:cxn ang="0">
                  <a:pos x="56" y="120"/>
                </a:cxn>
                <a:cxn ang="0">
                  <a:pos x="56" y="120"/>
                </a:cxn>
                <a:cxn ang="0">
                  <a:pos x="56" y="120"/>
                </a:cxn>
                <a:cxn ang="0">
                  <a:pos x="96" y="104"/>
                </a:cxn>
                <a:cxn ang="0">
                  <a:pos x="96" y="104"/>
                </a:cxn>
                <a:cxn ang="0">
                  <a:pos x="96" y="104"/>
                </a:cxn>
                <a:cxn ang="0">
                  <a:pos x="120" y="64"/>
                </a:cxn>
                <a:cxn ang="0">
                  <a:pos x="120" y="64"/>
                </a:cxn>
                <a:cxn ang="0">
                  <a:pos x="128" y="72"/>
                </a:cxn>
                <a:cxn ang="0">
                  <a:pos x="128" y="72"/>
                </a:cxn>
                <a:cxn ang="0">
                  <a:pos x="104" y="112"/>
                </a:cxn>
                <a:cxn ang="0">
                  <a:pos x="104" y="112"/>
                </a:cxn>
                <a:cxn ang="0">
                  <a:pos x="96" y="112"/>
                </a:cxn>
                <a:cxn ang="0">
                  <a:pos x="56" y="128"/>
                </a:cxn>
                <a:cxn ang="0">
                  <a:pos x="56" y="128"/>
                </a:cxn>
                <a:cxn ang="0">
                  <a:pos x="56" y="128"/>
                </a:cxn>
                <a:cxn ang="0">
                  <a:pos x="16" y="112"/>
                </a:cxn>
                <a:cxn ang="0">
                  <a:pos x="16" y="112"/>
                </a:cxn>
                <a:cxn ang="0">
                  <a:pos x="16" y="104"/>
                </a:cxn>
                <a:cxn ang="0">
                  <a:pos x="0" y="64"/>
                </a:cxn>
                <a:cxn ang="0">
                  <a:pos x="0" y="64"/>
                </a:cxn>
                <a:cxn ang="0">
                  <a:pos x="0" y="64"/>
                </a:cxn>
                <a:cxn ang="0">
                  <a:pos x="16" y="24"/>
                </a:cxn>
                <a:cxn ang="0">
                  <a:pos x="16" y="24"/>
                </a:cxn>
                <a:cxn ang="0">
                  <a:pos x="16" y="24"/>
                </a:cxn>
                <a:cxn ang="0">
                  <a:pos x="56" y="0"/>
                </a:cxn>
                <a:cxn ang="0">
                  <a:pos x="56" y="0"/>
                </a:cxn>
                <a:cxn ang="0">
                  <a:pos x="64" y="0"/>
                </a:cxn>
                <a:cxn ang="0">
                  <a:pos x="104" y="24"/>
                </a:cxn>
                <a:cxn ang="0">
                  <a:pos x="104" y="24"/>
                </a:cxn>
                <a:cxn ang="0">
                  <a:pos x="104" y="24"/>
                </a:cxn>
                <a:cxn ang="0">
                  <a:pos x="128" y="64"/>
                </a:cxn>
                <a:cxn ang="0">
                  <a:pos x="120" y="72"/>
                </a:cxn>
              </a:cxnLst>
              <a:rect l="0" t="0" r="r" b="b"/>
              <a:pathLst>
                <a:path w="128" h="128">
                  <a:moveTo>
                    <a:pt x="120" y="72"/>
                  </a:moveTo>
                  <a:lnTo>
                    <a:pt x="96" y="32"/>
                  </a:lnTo>
                  <a:lnTo>
                    <a:pt x="96" y="32"/>
                  </a:lnTo>
                  <a:lnTo>
                    <a:pt x="96" y="32"/>
                  </a:lnTo>
                  <a:lnTo>
                    <a:pt x="56" y="8"/>
                  </a:lnTo>
                  <a:lnTo>
                    <a:pt x="64" y="8"/>
                  </a:lnTo>
                  <a:lnTo>
                    <a:pt x="64" y="8"/>
                  </a:lnTo>
                  <a:lnTo>
                    <a:pt x="24" y="32"/>
                  </a:lnTo>
                  <a:lnTo>
                    <a:pt x="24" y="24"/>
                  </a:lnTo>
                  <a:lnTo>
                    <a:pt x="24" y="24"/>
                  </a:lnTo>
                  <a:lnTo>
                    <a:pt x="8" y="64"/>
                  </a:lnTo>
                  <a:lnTo>
                    <a:pt x="8" y="64"/>
                  </a:lnTo>
                  <a:lnTo>
                    <a:pt x="8" y="64"/>
                  </a:lnTo>
                  <a:lnTo>
                    <a:pt x="24" y="104"/>
                  </a:lnTo>
                  <a:lnTo>
                    <a:pt x="16" y="104"/>
                  </a:lnTo>
                  <a:lnTo>
                    <a:pt x="16" y="104"/>
                  </a:lnTo>
                  <a:lnTo>
                    <a:pt x="56" y="120"/>
                  </a:lnTo>
                  <a:lnTo>
                    <a:pt x="56" y="120"/>
                  </a:lnTo>
                  <a:lnTo>
                    <a:pt x="56" y="120"/>
                  </a:lnTo>
                  <a:lnTo>
                    <a:pt x="96" y="104"/>
                  </a:lnTo>
                  <a:lnTo>
                    <a:pt x="96" y="104"/>
                  </a:lnTo>
                  <a:lnTo>
                    <a:pt x="96" y="104"/>
                  </a:lnTo>
                  <a:lnTo>
                    <a:pt x="120" y="64"/>
                  </a:lnTo>
                  <a:lnTo>
                    <a:pt x="120" y="64"/>
                  </a:lnTo>
                  <a:lnTo>
                    <a:pt x="128" y="72"/>
                  </a:lnTo>
                  <a:lnTo>
                    <a:pt x="128" y="72"/>
                  </a:lnTo>
                  <a:lnTo>
                    <a:pt x="104" y="112"/>
                  </a:lnTo>
                  <a:lnTo>
                    <a:pt x="104" y="112"/>
                  </a:lnTo>
                  <a:lnTo>
                    <a:pt x="96" y="112"/>
                  </a:lnTo>
                  <a:lnTo>
                    <a:pt x="56" y="128"/>
                  </a:lnTo>
                  <a:lnTo>
                    <a:pt x="56" y="128"/>
                  </a:lnTo>
                  <a:lnTo>
                    <a:pt x="56" y="128"/>
                  </a:lnTo>
                  <a:lnTo>
                    <a:pt x="16" y="112"/>
                  </a:lnTo>
                  <a:lnTo>
                    <a:pt x="16" y="112"/>
                  </a:lnTo>
                  <a:lnTo>
                    <a:pt x="16" y="104"/>
                  </a:lnTo>
                  <a:lnTo>
                    <a:pt x="0" y="64"/>
                  </a:lnTo>
                  <a:lnTo>
                    <a:pt x="0" y="64"/>
                  </a:lnTo>
                  <a:lnTo>
                    <a:pt x="0" y="64"/>
                  </a:lnTo>
                  <a:lnTo>
                    <a:pt x="16" y="24"/>
                  </a:lnTo>
                  <a:lnTo>
                    <a:pt x="16" y="24"/>
                  </a:lnTo>
                  <a:lnTo>
                    <a:pt x="16" y="24"/>
                  </a:lnTo>
                  <a:lnTo>
                    <a:pt x="56" y="0"/>
                  </a:lnTo>
                  <a:lnTo>
                    <a:pt x="56" y="0"/>
                  </a:lnTo>
                  <a:lnTo>
                    <a:pt x="64" y="0"/>
                  </a:lnTo>
                  <a:lnTo>
                    <a:pt x="104" y="24"/>
                  </a:lnTo>
                  <a:lnTo>
                    <a:pt x="104" y="24"/>
                  </a:lnTo>
                  <a:lnTo>
                    <a:pt x="104" y="24"/>
                  </a:lnTo>
                  <a:lnTo>
                    <a:pt x="128" y="64"/>
                  </a:lnTo>
                  <a:lnTo>
                    <a:pt x="120" y="72"/>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1576" name="Freeform 72"/>
            <p:cNvSpPr>
              <a:spLocks/>
            </p:cNvSpPr>
            <p:nvPr/>
          </p:nvSpPr>
          <p:spPr bwMode="auto">
            <a:xfrm>
              <a:off x="6337300" y="2425700"/>
              <a:ext cx="12700" cy="12700"/>
            </a:xfrm>
            <a:custGeom>
              <a:avLst/>
              <a:gdLst/>
              <a:ahLst/>
              <a:cxnLst>
                <a:cxn ang="0">
                  <a:pos x="0" y="0"/>
                </a:cxn>
                <a:cxn ang="0">
                  <a:pos x="0" y="0"/>
                </a:cxn>
                <a:cxn ang="0">
                  <a:pos x="0" y="8"/>
                </a:cxn>
                <a:cxn ang="0">
                  <a:pos x="8" y="0"/>
                </a:cxn>
                <a:cxn ang="0">
                  <a:pos x="8" y="8"/>
                </a:cxn>
                <a:cxn ang="0">
                  <a:pos x="8" y="8"/>
                </a:cxn>
                <a:cxn ang="0">
                  <a:pos x="0" y="0"/>
                </a:cxn>
              </a:cxnLst>
              <a:rect l="0" t="0" r="r" b="b"/>
              <a:pathLst>
                <a:path w="8" h="8">
                  <a:moveTo>
                    <a:pt x="0" y="0"/>
                  </a:moveTo>
                  <a:lnTo>
                    <a:pt x="0" y="0"/>
                  </a:lnTo>
                  <a:lnTo>
                    <a:pt x="0" y="8"/>
                  </a:lnTo>
                  <a:lnTo>
                    <a:pt x="8" y="0"/>
                  </a:lnTo>
                  <a:lnTo>
                    <a:pt x="8" y="8"/>
                  </a:lnTo>
                  <a:lnTo>
                    <a:pt x="8" y="8"/>
                  </a:lnTo>
                  <a:lnTo>
                    <a:pt x="0" y="0"/>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1577" name="Freeform 73"/>
            <p:cNvSpPr>
              <a:spLocks/>
            </p:cNvSpPr>
            <p:nvPr/>
          </p:nvSpPr>
          <p:spPr bwMode="auto">
            <a:xfrm>
              <a:off x="6591300" y="2578100"/>
              <a:ext cx="190500" cy="190500"/>
            </a:xfrm>
            <a:custGeom>
              <a:avLst/>
              <a:gdLst/>
              <a:ahLst/>
              <a:cxnLst>
                <a:cxn ang="0">
                  <a:pos x="120" y="56"/>
                </a:cxn>
                <a:cxn ang="0">
                  <a:pos x="104" y="16"/>
                </a:cxn>
                <a:cxn ang="0">
                  <a:pos x="64" y="0"/>
                </a:cxn>
                <a:cxn ang="0">
                  <a:pos x="24" y="16"/>
                </a:cxn>
                <a:cxn ang="0">
                  <a:pos x="0" y="56"/>
                </a:cxn>
                <a:cxn ang="0">
                  <a:pos x="24" y="96"/>
                </a:cxn>
                <a:cxn ang="0">
                  <a:pos x="64" y="120"/>
                </a:cxn>
                <a:cxn ang="0">
                  <a:pos x="104" y="96"/>
                </a:cxn>
                <a:cxn ang="0">
                  <a:pos x="120" y="56"/>
                </a:cxn>
              </a:cxnLst>
              <a:rect l="0" t="0" r="r" b="b"/>
              <a:pathLst>
                <a:path w="120" h="120">
                  <a:moveTo>
                    <a:pt x="120" y="56"/>
                  </a:moveTo>
                  <a:lnTo>
                    <a:pt x="104" y="16"/>
                  </a:lnTo>
                  <a:lnTo>
                    <a:pt x="64" y="0"/>
                  </a:lnTo>
                  <a:lnTo>
                    <a:pt x="24" y="16"/>
                  </a:lnTo>
                  <a:lnTo>
                    <a:pt x="0" y="56"/>
                  </a:lnTo>
                  <a:lnTo>
                    <a:pt x="24" y="96"/>
                  </a:lnTo>
                  <a:lnTo>
                    <a:pt x="64" y="120"/>
                  </a:lnTo>
                  <a:lnTo>
                    <a:pt x="104" y="96"/>
                  </a:lnTo>
                  <a:lnTo>
                    <a:pt x="120" y="56"/>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1578" name="Freeform 74"/>
            <p:cNvSpPr>
              <a:spLocks/>
            </p:cNvSpPr>
            <p:nvPr/>
          </p:nvSpPr>
          <p:spPr bwMode="auto">
            <a:xfrm>
              <a:off x="6591300" y="2578100"/>
              <a:ext cx="203200" cy="203200"/>
            </a:xfrm>
            <a:custGeom>
              <a:avLst/>
              <a:gdLst/>
              <a:ahLst/>
              <a:cxnLst>
                <a:cxn ang="0">
                  <a:pos x="120" y="56"/>
                </a:cxn>
                <a:cxn ang="0">
                  <a:pos x="104" y="16"/>
                </a:cxn>
                <a:cxn ang="0">
                  <a:pos x="104" y="24"/>
                </a:cxn>
                <a:cxn ang="0">
                  <a:pos x="104" y="24"/>
                </a:cxn>
                <a:cxn ang="0">
                  <a:pos x="64" y="8"/>
                </a:cxn>
                <a:cxn ang="0">
                  <a:pos x="64" y="8"/>
                </a:cxn>
                <a:cxn ang="0">
                  <a:pos x="64" y="8"/>
                </a:cxn>
                <a:cxn ang="0">
                  <a:pos x="24" y="24"/>
                </a:cxn>
                <a:cxn ang="0">
                  <a:pos x="32" y="24"/>
                </a:cxn>
                <a:cxn ang="0">
                  <a:pos x="32" y="24"/>
                </a:cxn>
                <a:cxn ang="0">
                  <a:pos x="8" y="64"/>
                </a:cxn>
                <a:cxn ang="0">
                  <a:pos x="8" y="56"/>
                </a:cxn>
                <a:cxn ang="0">
                  <a:pos x="8" y="56"/>
                </a:cxn>
                <a:cxn ang="0">
                  <a:pos x="32" y="96"/>
                </a:cxn>
                <a:cxn ang="0">
                  <a:pos x="32" y="96"/>
                </a:cxn>
                <a:cxn ang="0">
                  <a:pos x="32" y="96"/>
                </a:cxn>
                <a:cxn ang="0">
                  <a:pos x="72" y="120"/>
                </a:cxn>
                <a:cxn ang="0">
                  <a:pos x="64" y="120"/>
                </a:cxn>
                <a:cxn ang="0">
                  <a:pos x="64" y="120"/>
                </a:cxn>
                <a:cxn ang="0">
                  <a:pos x="104" y="96"/>
                </a:cxn>
                <a:cxn ang="0">
                  <a:pos x="104" y="96"/>
                </a:cxn>
                <a:cxn ang="0">
                  <a:pos x="104" y="96"/>
                </a:cxn>
                <a:cxn ang="0">
                  <a:pos x="120" y="56"/>
                </a:cxn>
                <a:cxn ang="0">
                  <a:pos x="120" y="56"/>
                </a:cxn>
                <a:cxn ang="0">
                  <a:pos x="128" y="56"/>
                </a:cxn>
                <a:cxn ang="0">
                  <a:pos x="128" y="56"/>
                </a:cxn>
                <a:cxn ang="0">
                  <a:pos x="112" y="96"/>
                </a:cxn>
                <a:cxn ang="0">
                  <a:pos x="112" y="96"/>
                </a:cxn>
                <a:cxn ang="0">
                  <a:pos x="112" y="104"/>
                </a:cxn>
                <a:cxn ang="0">
                  <a:pos x="72" y="128"/>
                </a:cxn>
                <a:cxn ang="0">
                  <a:pos x="72" y="128"/>
                </a:cxn>
                <a:cxn ang="0">
                  <a:pos x="64" y="128"/>
                </a:cxn>
                <a:cxn ang="0">
                  <a:pos x="24" y="104"/>
                </a:cxn>
                <a:cxn ang="0">
                  <a:pos x="24" y="104"/>
                </a:cxn>
                <a:cxn ang="0">
                  <a:pos x="24" y="104"/>
                </a:cxn>
                <a:cxn ang="0">
                  <a:pos x="0" y="64"/>
                </a:cxn>
                <a:cxn ang="0">
                  <a:pos x="0" y="64"/>
                </a:cxn>
                <a:cxn ang="0">
                  <a:pos x="0" y="56"/>
                </a:cxn>
                <a:cxn ang="0">
                  <a:pos x="24" y="16"/>
                </a:cxn>
                <a:cxn ang="0">
                  <a:pos x="24" y="16"/>
                </a:cxn>
                <a:cxn ang="0">
                  <a:pos x="24" y="16"/>
                </a:cxn>
                <a:cxn ang="0">
                  <a:pos x="64" y="0"/>
                </a:cxn>
                <a:cxn ang="0">
                  <a:pos x="64" y="0"/>
                </a:cxn>
                <a:cxn ang="0">
                  <a:pos x="64" y="0"/>
                </a:cxn>
                <a:cxn ang="0">
                  <a:pos x="104" y="16"/>
                </a:cxn>
                <a:cxn ang="0">
                  <a:pos x="104" y="16"/>
                </a:cxn>
                <a:cxn ang="0">
                  <a:pos x="112" y="16"/>
                </a:cxn>
                <a:cxn ang="0">
                  <a:pos x="128" y="56"/>
                </a:cxn>
                <a:cxn ang="0">
                  <a:pos x="120" y="56"/>
                </a:cxn>
              </a:cxnLst>
              <a:rect l="0" t="0" r="r" b="b"/>
              <a:pathLst>
                <a:path w="128" h="128">
                  <a:moveTo>
                    <a:pt x="120" y="56"/>
                  </a:moveTo>
                  <a:lnTo>
                    <a:pt x="104" y="16"/>
                  </a:lnTo>
                  <a:lnTo>
                    <a:pt x="104" y="24"/>
                  </a:lnTo>
                  <a:lnTo>
                    <a:pt x="104" y="24"/>
                  </a:lnTo>
                  <a:lnTo>
                    <a:pt x="64" y="8"/>
                  </a:lnTo>
                  <a:lnTo>
                    <a:pt x="64" y="8"/>
                  </a:lnTo>
                  <a:lnTo>
                    <a:pt x="64" y="8"/>
                  </a:lnTo>
                  <a:lnTo>
                    <a:pt x="24" y="24"/>
                  </a:lnTo>
                  <a:lnTo>
                    <a:pt x="32" y="24"/>
                  </a:lnTo>
                  <a:lnTo>
                    <a:pt x="32" y="24"/>
                  </a:lnTo>
                  <a:lnTo>
                    <a:pt x="8" y="64"/>
                  </a:lnTo>
                  <a:lnTo>
                    <a:pt x="8" y="56"/>
                  </a:lnTo>
                  <a:lnTo>
                    <a:pt x="8" y="56"/>
                  </a:lnTo>
                  <a:lnTo>
                    <a:pt x="32" y="96"/>
                  </a:lnTo>
                  <a:lnTo>
                    <a:pt x="32" y="96"/>
                  </a:lnTo>
                  <a:lnTo>
                    <a:pt x="32" y="96"/>
                  </a:lnTo>
                  <a:lnTo>
                    <a:pt x="72" y="120"/>
                  </a:lnTo>
                  <a:lnTo>
                    <a:pt x="64" y="120"/>
                  </a:lnTo>
                  <a:lnTo>
                    <a:pt x="64" y="120"/>
                  </a:lnTo>
                  <a:lnTo>
                    <a:pt x="104" y="96"/>
                  </a:lnTo>
                  <a:lnTo>
                    <a:pt x="104" y="96"/>
                  </a:lnTo>
                  <a:lnTo>
                    <a:pt x="104" y="96"/>
                  </a:lnTo>
                  <a:lnTo>
                    <a:pt x="120" y="56"/>
                  </a:lnTo>
                  <a:lnTo>
                    <a:pt x="120" y="56"/>
                  </a:lnTo>
                  <a:lnTo>
                    <a:pt x="128" y="56"/>
                  </a:lnTo>
                  <a:lnTo>
                    <a:pt x="128" y="56"/>
                  </a:lnTo>
                  <a:lnTo>
                    <a:pt x="112" y="96"/>
                  </a:lnTo>
                  <a:lnTo>
                    <a:pt x="112" y="96"/>
                  </a:lnTo>
                  <a:lnTo>
                    <a:pt x="112" y="104"/>
                  </a:lnTo>
                  <a:lnTo>
                    <a:pt x="72" y="128"/>
                  </a:lnTo>
                  <a:lnTo>
                    <a:pt x="72" y="128"/>
                  </a:lnTo>
                  <a:lnTo>
                    <a:pt x="64" y="128"/>
                  </a:lnTo>
                  <a:lnTo>
                    <a:pt x="24" y="104"/>
                  </a:lnTo>
                  <a:lnTo>
                    <a:pt x="24" y="104"/>
                  </a:lnTo>
                  <a:lnTo>
                    <a:pt x="24" y="104"/>
                  </a:lnTo>
                  <a:lnTo>
                    <a:pt x="0" y="64"/>
                  </a:lnTo>
                  <a:lnTo>
                    <a:pt x="0" y="64"/>
                  </a:lnTo>
                  <a:lnTo>
                    <a:pt x="0" y="56"/>
                  </a:lnTo>
                  <a:lnTo>
                    <a:pt x="24" y="16"/>
                  </a:lnTo>
                  <a:lnTo>
                    <a:pt x="24" y="16"/>
                  </a:lnTo>
                  <a:lnTo>
                    <a:pt x="24" y="16"/>
                  </a:lnTo>
                  <a:lnTo>
                    <a:pt x="64" y="0"/>
                  </a:lnTo>
                  <a:lnTo>
                    <a:pt x="64" y="0"/>
                  </a:lnTo>
                  <a:lnTo>
                    <a:pt x="64" y="0"/>
                  </a:lnTo>
                  <a:lnTo>
                    <a:pt x="104" y="16"/>
                  </a:lnTo>
                  <a:lnTo>
                    <a:pt x="104" y="16"/>
                  </a:lnTo>
                  <a:lnTo>
                    <a:pt x="112" y="16"/>
                  </a:lnTo>
                  <a:lnTo>
                    <a:pt x="128" y="56"/>
                  </a:lnTo>
                  <a:lnTo>
                    <a:pt x="120" y="56"/>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1579" name="Freeform 75"/>
            <p:cNvSpPr>
              <a:spLocks/>
            </p:cNvSpPr>
            <p:nvPr/>
          </p:nvSpPr>
          <p:spPr bwMode="auto">
            <a:xfrm>
              <a:off x="6781800" y="2667000"/>
              <a:ext cx="12700" cy="1588"/>
            </a:xfrm>
            <a:custGeom>
              <a:avLst/>
              <a:gdLst/>
              <a:ahLst/>
              <a:cxnLst>
                <a:cxn ang="0">
                  <a:pos x="0" y="0"/>
                </a:cxn>
                <a:cxn ang="0">
                  <a:pos x="0" y="0"/>
                </a:cxn>
                <a:cxn ang="0">
                  <a:pos x="0" y="0"/>
                </a:cxn>
                <a:cxn ang="0">
                  <a:pos x="8" y="0"/>
                </a:cxn>
                <a:cxn ang="0">
                  <a:pos x="8" y="0"/>
                </a:cxn>
                <a:cxn ang="0">
                  <a:pos x="8" y="0"/>
                </a:cxn>
                <a:cxn ang="0">
                  <a:pos x="0" y="0"/>
                </a:cxn>
              </a:cxnLst>
              <a:rect l="0" t="0" r="r" b="b"/>
              <a:pathLst>
                <a:path w="8">
                  <a:moveTo>
                    <a:pt x="0" y="0"/>
                  </a:moveTo>
                  <a:lnTo>
                    <a:pt x="0" y="0"/>
                  </a:lnTo>
                  <a:lnTo>
                    <a:pt x="0" y="0"/>
                  </a:lnTo>
                  <a:lnTo>
                    <a:pt x="8" y="0"/>
                  </a:lnTo>
                  <a:lnTo>
                    <a:pt x="8" y="0"/>
                  </a:lnTo>
                  <a:lnTo>
                    <a:pt x="8" y="0"/>
                  </a:lnTo>
                  <a:lnTo>
                    <a:pt x="0" y="0"/>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1580" name="Freeform 76"/>
            <p:cNvSpPr>
              <a:spLocks/>
            </p:cNvSpPr>
            <p:nvPr/>
          </p:nvSpPr>
          <p:spPr bwMode="auto">
            <a:xfrm>
              <a:off x="6934200" y="2933700"/>
              <a:ext cx="190500" cy="190500"/>
            </a:xfrm>
            <a:custGeom>
              <a:avLst/>
              <a:gdLst/>
              <a:ahLst/>
              <a:cxnLst>
                <a:cxn ang="0">
                  <a:pos x="120" y="56"/>
                </a:cxn>
                <a:cxn ang="0">
                  <a:pos x="96" y="16"/>
                </a:cxn>
                <a:cxn ang="0">
                  <a:pos x="56" y="0"/>
                </a:cxn>
                <a:cxn ang="0">
                  <a:pos x="16" y="16"/>
                </a:cxn>
                <a:cxn ang="0">
                  <a:pos x="0" y="56"/>
                </a:cxn>
                <a:cxn ang="0">
                  <a:pos x="16" y="96"/>
                </a:cxn>
                <a:cxn ang="0">
                  <a:pos x="56" y="120"/>
                </a:cxn>
                <a:cxn ang="0">
                  <a:pos x="96" y="96"/>
                </a:cxn>
                <a:cxn ang="0">
                  <a:pos x="120" y="56"/>
                </a:cxn>
              </a:cxnLst>
              <a:rect l="0" t="0" r="r" b="b"/>
              <a:pathLst>
                <a:path w="120" h="120">
                  <a:moveTo>
                    <a:pt x="120" y="56"/>
                  </a:moveTo>
                  <a:lnTo>
                    <a:pt x="96" y="16"/>
                  </a:lnTo>
                  <a:lnTo>
                    <a:pt x="56" y="0"/>
                  </a:lnTo>
                  <a:lnTo>
                    <a:pt x="16" y="16"/>
                  </a:lnTo>
                  <a:lnTo>
                    <a:pt x="0" y="56"/>
                  </a:lnTo>
                  <a:lnTo>
                    <a:pt x="16" y="96"/>
                  </a:lnTo>
                  <a:lnTo>
                    <a:pt x="56" y="120"/>
                  </a:lnTo>
                  <a:lnTo>
                    <a:pt x="96" y="96"/>
                  </a:lnTo>
                  <a:lnTo>
                    <a:pt x="120" y="56"/>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1581" name="Freeform 77"/>
            <p:cNvSpPr>
              <a:spLocks/>
            </p:cNvSpPr>
            <p:nvPr/>
          </p:nvSpPr>
          <p:spPr bwMode="auto">
            <a:xfrm>
              <a:off x="6934200" y="2933700"/>
              <a:ext cx="203200" cy="203200"/>
            </a:xfrm>
            <a:custGeom>
              <a:avLst/>
              <a:gdLst/>
              <a:ahLst/>
              <a:cxnLst>
                <a:cxn ang="0">
                  <a:pos x="120" y="64"/>
                </a:cxn>
                <a:cxn ang="0">
                  <a:pos x="96" y="24"/>
                </a:cxn>
                <a:cxn ang="0">
                  <a:pos x="96" y="24"/>
                </a:cxn>
                <a:cxn ang="0">
                  <a:pos x="96" y="24"/>
                </a:cxn>
                <a:cxn ang="0">
                  <a:pos x="56" y="8"/>
                </a:cxn>
                <a:cxn ang="0">
                  <a:pos x="56" y="8"/>
                </a:cxn>
                <a:cxn ang="0">
                  <a:pos x="56" y="8"/>
                </a:cxn>
                <a:cxn ang="0">
                  <a:pos x="16" y="24"/>
                </a:cxn>
                <a:cxn ang="0">
                  <a:pos x="24" y="16"/>
                </a:cxn>
                <a:cxn ang="0">
                  <a:pos x="24" y="16"/>
                </a:cxn>
                <a:cxn ang="0">
                  <a:pos x="8" y="56"/>
                </a:cxn>
                <a:cxn ang="0">
                  <a:pos x="8" y="56"/>
                </a:cxn>
                <a:cxn ang="0">
                  <a:pos x="8" y="56"/>
                </a:cxn>
                <a:cxn ang="0">
                  <a:pos x="24" y="96"/>
                </a:cxn>
                <a:cxn ang="0">
                  <a:pos x="24" y="96"/>
                </a:cxn>
                <a:cxn ang="0">
                  <a:pos x="24" y="96"/>
                </a:cxn>
                <a:cxn ang="0">
                  <a:pos x="64" y="120"/>
                </a:cxn>
                <a:cxn ang="0">
                  <a:pos x="56" y="120"/>
                </a:cxn>
                <a:cxn ang="0">
                  <a:pos x="56" y="120"/>
                </a:cxn>
                <a:cxn ang="0">
                  <a:pos x="96" y="96"/>
                </a:cxn>
                <a:cxn ang="0">
                  <a:pos x="96" y="96"/>
                </a:cxn>
                <a:cxn ang="0">
                  <a:pos x="96" y="96"/>
                </a:cxn>
                <a:cxn ang="0">
                  <a:pos x="120" y="56"/>
                </a:cxn>
                <a:cxn ang="0">
                  <a:pos x="120" y="56"/>
                </a:cxn>
                <a:cxn ang="0">
                  <a:pos x="128" y="64"/>
                </a:cxn>
                <a:cxn ang="0">
                  <a:pos x="128" y="64"/>
                </a:cxn>
                <a:cxn ang="0">
                  <a:pos x="104" y="104"/>
                </a:cxn>
                <a:cxn ang="0">
                  <a:pos x="104" y="104"/>
                </a:cxn>
                <a:cxn ang="0">
                  <a:pos x="104" y="104"/>
                </a:cxn>
                <a:cxn ang="0">
                  <a:pos x="64" y="128"/>
                </a:cxn>
                <a:cxn ang="0">
                  <a:pos x="64" y="128"/>
                </a:cxn>
                <a:cxn ang="0">
                  <a:pos x="56" y="128"/>
                </a:cxn>
                <a:cxn ang="0">
                  <a:pos x="16" y="104"/>
                </a:cxn>
                <a:cxn ang="0">
                  <a:pos x="16" y="104"/>
                </a:cxn>
                <a:cxn ang="0">
                  <a:pos x="16" y="96"/>
                </a:cxn>
                <a:cxn ang="0">
                  <a:pos x="0" y="56"/>
                </a:cxn>
                <a:cxn ang="0">
                  <a:pos x="0" y="56"/>
                </a:cxn>
                <a:cxn ang="0">
                  <a:pos x="0" y="56"/>
                </a:cxn>
                <a:cxn ang="0">
                  <a:pos x="16" y="16"/>
                </a:cxn>
                <a:cxn ang="0">
                  <a:pos x="16" y="16"/>
                </a:cxn>
                <a:cxn ang="0">
                  <a:pos x="16" y="16"/>
                </a:cxn>
                <a:cxn ang="0">
                  <a:pos x="56" y="0"/>
                </a:cxn>
                <a:cxn ang="0">
                  <a:pos x="56" y="0"/>
                </a:cxn>
                <a:cxn ang="0">
                  <a:pos x="56" y="0"/>
                </a:cxn>
                <a:cxn ang="0">
                  <a:pos x="96" y="16"/>
                </a:cxn>
                <a:cxn ang="0">
                  <a:pos x="96" y="16"/>
                </a:cxn>
                <a:cxn ang="0">
                  <a:pos x="104" y="16"/>
                </a:cxn>
                <a:cxn ang="0">
                  <a:pos x="128" y="56"/>
                </a:cxn>
                <a:cxn ang="0">
                  <a:pos x="120" y="64"/>
                </a:cxn>
              </a:cxnLst>
              <a:rect l="0" t="0" r="r" b="b"/>
              <a:pathLst>
                <a:path w="128" h="128">
                  <a:moveTo>
                    <a:pt x="120" y="64"/>
                  </a:moveTo>
                  <a:lnTo>
                    <a:pt x="96" y="24"/>
                  </a:lnTo>
                  <a:lnTo>
                    <a:pt x="96" y="24"/>
                  </a:lnTo>
                  <a:lnTo>
                    <a:pt x="96" y="24"/>
                  </a:lnTo>
                  <a:lnTo>
                    <a:pt x="56" y="8"/>
                  </a:lnTo>
                  <a:lnTo>
                    <a:pt x="56" y="8"/>
                  </a:lnTo>
                  <a:lnTo>
                    <a:pt x="56" y="8"/>
                  </a:lnTo>
                  <a:lnTo>
                    <a:pt x="16" y="24"/>
                  </a:lnTo>
                  <a:lnTo>
                    <a:pt x="24" y="16"/>
                  </a:lnTo>
                  <a:lnTo>
                    <a:pt x="24" y="16"/>
                  </a:lnTo>
                  <a:lnTo>
                    <a:pt x="8" y="56"/>
                  </a:lnTo>
                  <a:lnTo>
                    <a:pt x="8" y="56"/>
                  </a:lnTo>
                  <a:lnTo>
                    <a:pt x="8" y="56"/>
                  </a:lnTo>
                  <a:lnTo>
                    <a:pt x="24" y="96"/>
                  </a:lnTo>
                  <a:lnTo>
                    <a:pt x="24" y="96"/>
                  </a:lnTo>
                  <a:lnTo>
                    <a:pt x="24" y="96"/>
                  </a:lnTo>
                  <a:lnTo>
                    <a:pt x="64" y="120"/>
                  </a:lnTo>
                  <a:lnTo>
                    <a:pt x="56" y="120"/>
                  </a:lnTo>
                  <a:lnTo>
                    <a:pt x="56" y="120"/>
                  </a:lnTo>
                  <a:lnTo>
                    <a:pt x="96" y="96"/>
                  </a:lnTo>
                  <a:lnTo>
                    <a:pt x="96" y="96"/>
                  </a:lnTo>
                  <a:lnTo>
                    <a:pt x="96" y="96"/>
                  </a:lnTo>
                  <a:lnTo>
                    <a:pt x="120" y="56"/>
                  </a:lnTo>
                  <a:lnTo>
                    <a:pt x="120" y="56"/>
                  </a:lnTo>
                  <a:lnTo>
                    <a:pt x="128" y="64"/>
                  </a:lnTo>
                  <a:lnTo>
                    <a:pt x="128" y="64"/>
                  </a:lnTo>
                  <a:lnTo>
                    <a:pt x="104" y="104"/>
                  </a:lnTo>
                  <a:lnTo>
                    <a:pt x="104" y="104"/>
                  </a:lnTo>
                  <a:lnTo>
                    <a:pt x="104" y="104"/>
                  </a:lnTo>
                  <a:lnTo>
                    <a:pt x="64" y="128"/>
                  </a:lnTo>
                  <a:lnTo>
                    <a:pt x="64" y="128"/>
                  </a:lnTo>
                  <a:lnTo>
                    <a:pt x="56" y="128"/>
                  </a:lnTo>
                  <a:lnTo>
                    <a:pt x="16" y="104"/>
                  </a:lnTo>
                  <a:lnTo>
                    <a:pt x="16" y="104"/>
                  </a:lnTo>
                  <a:lnTo>
                    <a:pt x="16" y="96"/>
                  </a:lnTo>
                  <a:lnTo>
                    <a:pt x="0" y="56"/>
                  </a:lnTo>
                  <a:lnTo>
                    <a:pt x="0" y="56"/>
                  </a:lnTo>
                  <a:lnTo>
                    <a:pt x="0" y="56"/>
                  </a:lnTo>
                  <a:lnTo>
                    <a:pt x="16" y="16"/>
                  </a:lnTo>
                  <a:lnTo>
                    <a:pt x="16" y="16"/>
                  </a:lnTo>
                  <a:lnTo>
                    <a:pt x="16" y="16"/>
                  </a:lnTo>
                  <a:lnTo>
                    <a:pt x="56" y="0"/>
                  </a:lnTo>
                  <a:lnTo>
                    <a:pt x="56" y="0"/>
                  </a:lnTo>
                  <a:lnTo>
                    <a:pt x="56" y="0"/>
                  </a:lnTo>
                  <a:lnTo>
                    <a:pt x="96" y="16"/>
                  </a:lnTo>
                  <a:lnTo>
                    <a:pt x="96" y="16"/>
                  </a:lnTo>
                  <a:lnTo>
                    <a:pt x="104" y="16"/>
                  </a:lnTo>
                  <a:lnTo>
                    <a:pt x="128" y="56"/>
                  </a:lnTo>
                  <a:lnTo>
                    <a:pt x="120" y="64"/>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1582" name="Freeform 78"/>
            <p:cNvSpPr>
              <a:spLocks/>
            </p:cNvSpPr>
            <p:nvPr/>
          </p:nvSpPr>
          <p:spPr bwMode="auto">
            <a:xfrm>
              <a:off x="7124700" y="3022600"/>
              <a:ext cx="12700" cy="12700"/>
            </a:xfrm>
            <a:custGeom>
              <a:avLst/>
              <a:gdLst/>
              <a:ahLst/>
              <a:cxnLst>
                <a:cxn ang="0">
                  <a:pos x="0" y="0"/>
                </a:cxn>
                <a:cxn ang="0">
                  <a:pos x="0" y="0"/>
                </a:cxn>
                <a:cxn ang="0">
                  <a:pos x="0" y="8"/>
                </a:cxn>
                <a:cxn ang="0">
                  <a:pos x="8" y="0"/>
                </a:cxn>
                <a:cxn ang="0">
                  <a:pos x="8" y="8"/>
                </a:cxn>
                <a:cxn ang="0">
                  <a:pos x="8" y="8"/>
                </a:cxn>
                <a:cxn ang="0">
                  <a:pos x="0" y="0"/>
                </a:cxn>
              </a:cxnLst>
              <a:rect l="0" t="0" r="r" b="b"/>
              <a:pathLst>
                <a:path w="8" h="8">
                  <a:moveTo>
                    <a:pt x="0" y="0"/>
                  </a:moveTo>
                  <a:lnTo>
                    <a:pt x="0" y="0"/>
                  </a:lnTo>
                  <a:lnTo>
                    <a:pt x="0" y="8"/>
                  </a:lnTo>
                  <a:lnTo>
                    <a:pt x="8" y="0"/>
                  </a:lnTo>
                  <a:lnTo>
                    <a:pt x="8" y="8"/>
                  </a:lnTo>
                  <a:lnTo>
                    <a:pt x="8" y="8"/>
                  </a:lnTo>
                  <a:lnTo>
                    <a:pt x="0" y="0"/>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1583" name="Freeform 79"/>
            <p:cNvSpPr>
              <a:spLocks/>
            </p:cNvSpPr>
            <p:nvPr/>
          </p:nvSpPr>
          <p:spPr bwMode="auto">
            <a:xfrm>
              <a:off x="6489700" y="3797300"/>
              <a:ext cx="228600" cy="215900"/>
            </a:xfrm>
            <a:custGeom>
              <a:avLst/>
              <a:gdLst/>
              <a:ahLst/>
              <a:cxnLst>
                <a:cxn ang="0">
                  <a:pos x="144" y="72"/>
                </a:cxn>
                <a:cxn ang="0">
                  <a:pos x="120" y="16"/>
                </a:cxn>
                <a:cxn ang="0">
                  <a:pos x="72" y="0"/>
                </a:cxn>
                <a:cxn ang="0">
                  <a:pos x="24" y="16"/>
                </a:cxn>
                <a:cxn ang="0">
                  <a:pos x="0" y="72"/>
                </a:cxn>
                <a:cxn ang="0">
                  <a:pos x="24" y="120"/>
                </a:cxn>
                <a:cxn ang="0">
                  <a:pos x="72" y="136"/>
                </a:cxn>
                <a:cxn ang="0">
                  <a:pos x="120" y="120"/>
                </a:cxn>
                <a:cxn ang="0">
                  <a:pos x="144" y="72"/>
                </a:cxn>
              </a:cxnLst>
              <a:rect l="0" t="0" r="r" b="b"/>
              <a:pathLst>
                <a:path w="144" h="136">
                  <a:moveTo>
                    <a:pt x="144" y="72"/>
                  </a:moveTo>
                  <a:lnTo>
                    <a:pt x="120" y="16"/>
                  </a:lnTo>
                  <a:lnTo>
                    <a:pt x="72" y="0"/>
                  </a:lnTo>
                  <a:lnTo>
                    <a:pt x="24" y="16"/>
                  </a:lnTo>
                  <a:lnTo>
                    <a:pt x="0" y="72"/>
                  </a:lnTo>
                  <a:lnTo>
                    <a:pt x="24" y="120"/>
                  </a:lnTo>
                  <a:lnTo>
                    <a:pt x="72" y="136"/>
                  </a:lnTo>
                  <a:lnTo>
                    <a:pt x="120" y="120"/>
                  </a:lnTo>
                  <a:lnTo>
                    <a:pt x="144" y="72"/>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1584" name="Freeform 80"/>
            <p:cNvSpPr>
              <a:spLocks/>
            </p:cNvSpPr>
            <p:nvPr/>
          </p:nvSpPr>
          <p:spPr bwMode="auto">
            <a:xfrm>
              <a:off x="6489700" y="3797300"/>
              <a:ext cx="241300" cy="228600"/>
            </a:xfrm>
            <a:custGeom>
              <a:avLst/>
              <a:gdLst/>
              <a:ahLst/>
              <a:cxnLst>
                <a:cxn ang="0">
                  <a:pos x="144" y="72"/>
                </a:cxn>
                <a:cxn ang="0">
                  <a:pos x="120" y="16"/>
                </a:cxn>
                <a:cxn ang="0">
                  <a:pos x="120" y="24"/>
                </a:cxn>
                <a:cxn ang="0">
                  <a:pos x="120" y="24"/>
                </a:cxn>
                <a:cxn ang="0">
                  <a:pos x="72" y="8"/>
                </a:cxn>
                <a:cxn ang="0">
                  <a:pos x="72" y="8"/>
                </a:cxn>
                <a:cxn ang="0">
                  <a:pos x="72" y="8"/>
                </a:cxn>
                <a:cxn ang="0">
                  <a:pos x="24" y="24"/>
                </a:cxn>
                <a:cxn ang="0">
                  <a:pos x="32" y="16"/>
                </a:cxn>
                <a:cxn ang="0">
                  <a:pos x="32" y="16"/>
                </a:cxn>
                <a:cxn ang="0">
                  <a:pos x="8" y="72"/>
                </a:cxn>
                <a:cxn ang="0">
                  <a:pos x="8" y="72"/>
                </a:cxn>
                <a:cxn ang="0">
                  <a:pos x="8" y="72"/>
                </a:cxn>
                <a:cxn ang="0">
                  <a:pos x="32" y="120"/>
                </a:cxn>
                <a:cxn ang="0">
                  <a:pos x="24" y="120"/>
                </a:cxn>
                <a:cxn ang="0">
                  <a:pos x="24" y="120"/>
                </a:cxn>
                <a:cxn ang="0">
                  <a:pos x="72" y="136"/>
                </a:cxn>
                <a:cxn ang="0">
                  <a:pos x="72" y="136"/>
                </a:cxn>
                <a:cxn ang="0">
                  <a:pos x="72" y="136"/>
                </a:cxn>
                <a:cxn ang="0">
                  <a:pos x="120" y="120"/>
                </a:cxn>
                <a:cxn ang="0">
                  <a:pos x="120" y="120"/>
                </a:cxn>
                <a:cxn ang="0">
                  <a:pos x="120" y="120"/>
                </a:cxn>
                <a:cxn ang="0">
                  <a:pos x="144" y="72"/>
                </a:cxn>
                <a:cxn ang="0">
                  <a:pos x="144" y="72"/>
                </a:cxn>
                <a:cxn ang="0">
                  <a:pos x="152" y="72"/>
                </a:cxn>
                <a:cxn ang="0">
                  <a:pos x="152" y="72"/>
                </a:cxn>
                <a:cxn ang="0">
                  <a:pos x="128" y="120"/>
                </a:cxn>
                <a:cxn ang="0">
                  <a:pos x="128" y="120"/>
                </a:cxn>
                <a:cxn ang="0">
                  <a:pos x="120" y="128"/>
                </a:cxn>
                <a:cxn ang="0">
                  <a:pos x="72" y="144"/>
                </a:cxn>
                <a:cxn ang="0">
                  <a:pos x="72" y="144"/>
                </a:cxn>
                <a:cxn ang="0">
                  <a:pos x="72" y="144"/>
                </a:cxn>
                <a:cxn ang="0">
                  <a:pos x="24" y="128"/>
                </a:cxn>
                <a:cxn ang="0">
                  <a:pos x="24" y="128"/>
                </a:cxn>
                <a:cxn ang="0">
                  <a:pos x="24" y="120"/>
                </a:cxn>
                <a:cxn ang="0">
                  <a:pos x="0" y="72"/>
                </a:cxn>
                <a:cxn ang="0">
                  <a:pos x="0" y="72"/>
                </a:cxn>
                <a:cxn ang="0">
                  <a:pos x="0" y="72"/>
                </a:cxn>
                <a:cxn ang="0">
                  <a:pos x="24" y="16"/>
                </a:cxn>
                <a:cxn ang="0">
                  <a:pos x="24" y="16"/>
                </a:cxn>
                <a:cxn ang="0">
                  <a:pos x="24" y="16"/>
                </a:cxn>
                <a:cxn ang="0">
                  <a:pos x="72" y="0"/>
                </a:cxn>
                <a:cxn ang="0">
                  <a:pos x="72" y="0"/>
                </a:cxn>
                <a:cxn ang="0">
                  <a:pos x="72" y="0"/>
                </a:cxn>
                <a:cxn ang="0">
                  <a:pos x="120" y="16"/>
                </a:cxn>
                <a:cxn ang="0">
                  <a:pos x="120" y="16"/>
                </a:cxn>
                <a:cxn ang="0">
                  <a:pos x="128" y="16"/>
                </a:cxn>
                <a:cxn ang="0">
                  <a:pos x="152" y="72"/>
                </a:cxn>
                <a:cxn ang="0">
                  <a:pos x="144" y="72"/>
                </a:cxn>
              </a:cxnLst>
              <a:rect l="0" t="0" r="r" b="b"/>
              <a:pathLst>
                <a:path w="152" h="144">
                  <a:moveTo>
                    <a:pt x="144" y="72"/>
                  </a:moveTo>
                  <a:lnTo>
                    <a:pt x="120" y="16"/>
                  </a:lnTo>
                  <a:lnTo>
                    <a:pt x="120" y="24"/>
                  </a:lnTo>
                  <a:lnTo>
                    <a:pt x="120" y="24"/>
                  </a:lnTo>
                  <a:lnTo>
                    <a:pt x="72" y="8"/>
                  </a:lnTo>
                  <a:lnTo>
                    <a:pt x="72" y="8"/>
                  </a:lnTo>
                  <a:lnTo>
                    <a:pt x="72" y="8"/>
                  </a:lnTo>
                  <a:lnTo>
                    <a:pt x="24" y="24"/>
                  </a:lnTo>
                  <a:lnTo>
                    <a:pt x="32" y="16"/>
                  </a:lnTo>
                  <a:lnTo>
                    <a:pt x="32" y="16"/>
                  </a:lnTo>
                  <a:lnTo>
                    <a:pt x="8" y="72"/>
                  </a:lnTo>
                  <a:lnTo>
                    <a:pt x="8" y="72"/>
                  </a:lnTo>
                  <a:lnTo>
                    <a:pt x="8" y="72"/>
                  </a:lnTo>
                  <a:lnTo>
                    <a:pt x="32" y="120"/>
                  </a:lnTo>
                  <a:lnTo>
                    <a:pt x="24" y="120"/>
                  </a:lnTo>
                  <a:lnTo>
                    <a:pt x="24" y="120"/>
                  </a:lnTo>
                  <a:lnTo>
                    <a:pt x="72" y="136"/>
                  </a:lnTo>
                  <a:lnTo>
                    <a:pt x="72" y="136"/>
                  </a:lnTo>
                  <a:lnTo>
                    <a:pt x="72" y="136"/>
                  </a:lnTo>
                  <a:lnTo>
                    <a:pt x="120" y="120"/>
                  </a:lnTo>
                  <a:lnTo>
                    <a:pt x="120" y="120"/>
                  </a:lnTo>
                  <a:lnTo>
                    <a:pt x="120" y="120"/>
                  </a:lnTo>
                  <a:lnTo>
                    <a:pt x="144" y="72"/>
                  </a:lnTo>
                  <a:lnTo>
                    <a:pt x="144" y="72"/>
                  </a:lnTo>
                  <a:lnTo>
                    <a:pt x="152" y="72"/>
                  </a:lnTo>
                  <a:lnTo>
                    <a:pt x="152" y="72"/>
                  </a:lnTo>
                  <a:lnTo>
                    <a:pt x="128" y="120"/>
                  </a:lnTo>
                  <a:lnTo>
                    <a:pt x="128" y="120"/>
                  </a:lnTo>
                  <a:lnTo>
                    <a:pt x="120" y="128"/>
                  </a:lnTo>
                  <a:lnTo>
                    <a:pt x="72" y="144"/>
                  </a:lnTo>
                  <a:lnTo>
                    <a:pt x="72" y="144"/>
                  </a:lnTo>
                  <a:lnTo>
                    <a:pt x="72" y="144"/>
                  </a:lnTo>
                  <a:lnTo>
                    <a:pt x="24" y="128"/>
                  </a:lnTo>
                  <a:lnTo>
                    <a:pt x="24" y="128"/>
                  </a:lnTo>
                  <a:lnTo>
                    <a:pt x="24" y="120"/>
                  </a:lnTo>
                  <a:lnTo>
                    <a:pt x="0" y="72"/>
                  </a:lnTo>
                  <a:lnTo>
                    <a:pt x="0" y="72"/>
                  </a:lnTo>
                  <a:lnTo>
                    <a:pt x="0" y="72"/>
                  </a:lnTo>
                  <a:lnTo>
                    <a:pt x="24" y="16"/>
                  </a:lnTo>
                  <a:lnTo>
                    <a:pt x="24" y="16"/>
                  </a:lnTo>
                  <a:lnTo>
                    <a:pt x="24" y="16"/>
                  </a:lnTo>
                  <a:lnTo>
                    <a:pt x="72" y="0"/>
                  </a:lnTo>
                  <a:lnTo>
                    <a:pt x="72" y="0"/>
                  </a:lnTo>
                  <a:lnTo>
                    <a:pt x="72" y="0"/>
                  </a:lnTo>
                  <a:lnTo>
                    <a:pt x="120" y="16"/>
                  </a:lnTo>
                  <a:lnTo>
                    <a:pt x="120" y="16"/>
                  </a:lnTo>
                  <a:lnTo>
                    <a:pt x="128" y="16"/>
                  </a:lnTo>
                  <a:lnTo>
                    <a:pt x="152" y="72"/>
                  </a:lnTo>
                  <a:lnTo>
                    <a:pt x="144" y="72"/>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1585" name="Freeform 81"/>
            <p:cNvSpPr>
              <a:spLocks/>
            </p:cNvSpPr>
            <p:nvPr/>
          </p:nvSpPr>
          <p:spPr bwMode="auto">
            <a:xfrm>
              <a:off x="6718300" y="3911600"/>
              <a:ext cx="12700" cy="1588"/>
            </a:xfrm>
            <a:custGeom>
              <a:avLst/>
              <a:gdLst/>
              <a:ahLst/>
              <a:cxnLst>
                <a:cxn ang="0">
                  <a:pos x="0" y="0"/>
                </a:cxn>
                <a:cxn ang="0">
                  <a:pos x="0" y="0"/>
                </a:cxn>
                <a:cxn ang="0">
                  <a:pos x="0" y="0"/>
                </a:cxn>
                <a:cxn ang="0">
                  <a:pos x="8" y="0"/>
                </a:cxn>
                <a:cxn ang="0">
                  <a:pos x="8" y="0"/>
                </a:cxn>
                <a:cxn ang="0">
                  <a:pos x="8" y="0"/>
                </a:cxn>
                <a:cxn ang="0">
                  <a:pos x="0" y="0"/>
                </a:cxn>
              </a:cxnLst>
              <a:rect l="0" t="0" r="r" b="b"/>
              <a:pathLst>
                <a:path w="8">
                  <a:moveTo>
                    <a:pt x="0" y="0"/>
                  </a:moveTo>
                  <a:lnTo>
                    <a:pt x="0" y="0"/>
                  </a:lnTo>
                  <a:lnTo>
                    <a:pt x="0" y="0"/>
                  </a:lnTo>
                  <a:lnTo>
                    <a:pt x="8" y="0"/>
                  </a:lnTo>
                  <a:lnTo>
                    <a:pt x="8" y="0"/>
                  </a:lnTo>
                  <a:lnTo>
                    <a:pt x="8" y="0"/>
                  </a:lnTo>
                  <a:lnTo>
                    <a:pt x="0" y="0"/>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1586" name="Freeform 82"/>
            <p:cNvSpPr>
              <a:spLocks/>
            </p:cNvSpPr>
            <p:nvPr/>
          </p:nvSpPr>
          <p:spPr bwMode="auto">
            <a:xfrm>
              <a:off x="7505700" y="2133600"/>
              <a:ext cx="88900" cy="101600"/>
            </a:xfrm>
            <a:custGeom>
              <a:avLst/>
              <a:gdLst/>
              <a:ahLst/>
              <a:cxnLst>
                <a:cxn ang="0">
                  <a:pos x="40" y="16"/>
                </a:cxn>
                <a:cxn ang="0">
                  <a:pos x="56" y="24"/>
                </a:cxn>
                <a:cxn ang="0">
                  <a:pos x="56" y="24"/>
                </a:cxn>
                <a:cxn ang="0">
                  <a:pos x="56" y="24"/>
                </a:cxn>
                <a:cxn ang="0">
                  <a:pos x="8" y="64"/>
                </a:cxn>
                <a:cxn ang="0">
                  <a:pos x="0" y="56"/>
                </a:cxn>
                <a:cxn ang="0">
                  <a:pos x="0" y="56"/>
                </a:cxn>
                <a:cxn ang="0">
                  <a:pos x="24" y="0"/>
                </a:cxn>
                <a:cxn ang="0">
                  <a:pos x="24" y="0"/>
                </a:cxn>
                <a:cxn ang="0">
                  <a:pos x="32" y="8"/>
                </a:cxn>
                <a:cxn ang="0">
                  <a:pos x="32" y="8"/>
                </a:cxn>
                <a:cxn ang="0">
                  <a:pos x="8" y="64"/>
                </a:cxn>
                <a:cxn ang="0">
                  <a:pos x="8" y="64"/>
                </a:cxn>
                <a:cxn ang="0">
                  <a:pos x="0" y="56"/>
                </a:cxn>
                <a:cxn ang="0">
                  <a:pos x="48" y="16"/>
                </a:cxn>
                <a:cxn ang="0">
                  <a:pos x="56" y="24"/>
                </a:cxn>
                <a:cxn ang="0">
                  <a:pos x="48" y="32"/>
                </a:cxn>
                <a:cxn ang="0">
                  <a:pos x="32" y="24"/>
                </a:cxn>
                <a:cxn ang="0">
                  <a:pos x="40" y="16"/>
                </a:cxn>
              </a:cxnLst>
              <a:rect l="0" t="0" r="r" b="b"/>
              <a:pathLst>
                <a:path w="56" h="64">
                  <a:moveTo>
                    <a:pt x="40" y="16"/>
                  </a:moveTo>
                  <a:lnTo>
                    <a:pt x="56" y="24"/>
                  </a:lnTo>
                  <a:lnTo>
                    <a:pt x="56" y="24"/>
                  </a:lnTo>
                  <a:lnTo>
                    <a:pt x="56" y="24"/>
                  </a:lnTo>
                  <a:lnTo>
                    <a:pt x="8" y="64"/>
                  </a:lnTo>
                  <a:lnTo>
                    <a:pt x="0" y="56"/>
                  </a:lnTo>
                  <a:lnTo>
                    <a:pt x="0" y="56"/>
                  </a:lnTo>
                  <a:lnTo>
                    <a:pt x="24" y="0"/>
                  </a:lnTo>
                  <a:lnTo>
                    <a:pt x="24" y="0"/>
                  </a:lnTo>
                  <a:lnTo>
                    <a:pt x="32" y="8"/>
                  </a:lnTo>
                  <a:lnTo>
                    <a:pt x="32" y="8"/>
                  </a:lnTo>
                  <a:lnTo>
                    <a:pt x="8" y="64"/>
                  </a:lnTo>
                  <a:lnTo>
                    <a:pt x="8" y="64"/>
                  </a:lnTo>
                  <a:lnTo>
                    <a:pt x="0" y="56"/>
                  </a:lnTo>
                  <a:lnTo>
                    <a:pt x="48" y="16"/>
                  </a:lnTo>
                  <a:lnTo>
                    <a:pt x="56" y="24"/>
                  </a:lnTo>
                  <a:lnTo>
                    <a:pt x="48" y="32"/>
                  </a:lnTo>
                  <a:lnTo>
                    <a:pt x="32" y="24"/>
                  </a:lnTo>
                  <a:lnTo>
                    <a:pt x="40" y="16"/>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1587" name="Freeform 83"/>
            <p:cNvSpPr>
              <a:spLocks/>
            </p:cNvSpPr>
            <p:nvPr/>
          </p:nvSpPr>
          <p:spPr bwMode="auto">
            <a:xfrm>
              <a:off x="7543800" y="2146300"/>
              <a:ext cx="25400" cy="25400"/>
            </a:xfrm>
            <a:custGeom>
              <a:avLst/>
              <a:gdLst/>
              <a:ahLst/>
              <a:cxnLst>
                <a:cxn ang="0">
                  <a:pos x="8" y="0"/>
                </a:cxn>
                <a:cxn ang="0">
                  <a:pos x="16" y="8"/>
                </a:cxn>
                <a:cxn ang="0">
                  <a:pos x="8" y="16"/>
                </a:cxn>
                <a:cxn ang="0">
                  <a:pos x="8" y="16"/>
                </a:cxn>
                <a:cxn ang="0">
                  <a:pos x="8" y="16"/>
                </a:cxn>
                <a:cxn ang="0">
                  <a:pos x="0" y="8"/>
                </a:cxn>
                <a:cxn ang="0">
                  <a:pos x="8" y="0"/>
                </a:cxn>
              </a:cxnLst>
              <a:rect l="0" t="0" r="r" b="b"/>
              <a:pathLst>
                <a:path w="16" h="16">
                  <a:moveTo>
                    <a:pt x="8" y="0"/>
                  </a:moveTo>
                  <a:lnTo>
                    <a:pt x="16" y="8"/>
                  </a:lnTo>
                  <a:lnTo>
                    <a:pt x="8" y="16"/>
                  </a:lnTo>
                  <a:lnTo>
                    <a:pt x="8" y="16"/>
                  </a:lnTo>
                  <a:lnTo>
                    <a:pt x="8" y="16"/>
                  </a:lnTo>
                  <a:lnTo>
                    <a:pt x="0" y="8"/>
                  </a:lnTo>
                  <a:lnTo>
                    <a:pt x="8" y="0"/>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1588" name="Freeform 84"/>
            <p:cNvSpPr>
              <a:spLocks/>
            </p:cNvSpPr>
            <p:nvPr/>
          </p:nvSpPr>
          <p:spPr bwMode="auto">
            <a:xfrm>
              <a:off x="7518400" y="2146300"/>
              <a:ext cx="76200" cy="88900"/>
            </a:xfrm>
            <a:custGeom>
              <a:avLst/>
              <a:gdLst/>
              <a:ahLst/>
              <a:cxnLst>
                <a:cxn ang="0">
                  <a:pos x="32" y="8"/>
                </a:cxn>
                <a:cxn ang="0">
                  <a:pos x="48" y="16"/>
                </a:cxn>
                <a:cxn ang="0">
                  <a:pos x="0" y="56"/>
                </a:cxn>
                <a:cxn ang="0">
                  <a:pos x="24" y="0"/>
                </a:cxn>
                <a:cxn ang="0">
                  <a:pos x="32" y="8"/>
                </a:cxn>
              </a:cxnLst>
              <a:rect l="0" t="0" r="r" b="b"/>
              <a:pathLst>
                <a:path w="48" h="56">
                  <a:moveTo>
                    <a:pt x="32" y="8"/>
                  </a:moveTo>
                  <a:lnTo>
                    <a:pt x="48" y="16"/>
                  </a:lnTo>
                  <a:lnTo>
                    <a:pt x="0" y="56"/>
                  </a:lnTo>
                  <a:lnTo>
                    <a:pt x="24" y="0"/>
                  </a:lnTo>
                  <a:lnTo>
                    <a:pt x="32" y="8"/>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1589" name="Freeform 85"/>
            <p:cNvSpPr>
              <a:spLocks/>
            </p:cNvSpPr>
            <p:nvPr/>
          </p:nvSpPr>
          <p:spPr bwMode="auto">
            <a:xfrm>
              <a:off x="7886700" y="1778000"/>
              <a:ext cx="12700" cy="12700"/>
            </a:xfrm>
            <a:custGeom>
              <a:avLst/>
              <a:gdLst/>
              <a:ahLst/>
              <a:cxnLst>
                <a:cxn ang="0">
                  <a:pos x="8" y="8"/>
                </a:cxn>
                <a:cxn ang="0">
                  <a:pos x="8" y="8"/>
                </a:cxn>
                <a:cxn ang="0">
                  <a:pos x="0" y="0"/>
                </a:cxn>
                <a:cxn ang="0">
                  <a:pos x="0" y="0"/>
                </a:cxn>
                <a:cxn ang="0">
                  <a:pos x="8" y="8"/>
                </a:cxn>
              </a:cxnLst>
              <a:rect l="0" t="0" r="r" b="b"/>
              <a:pathLst>
                <a:path w="8" h="8">
                  <a:moveTo>
                    <a:pt x="8" y="8"/>
                  </a:moveTo>
                  <a:lnTo>
                    <a:pt x="8" y="8"/>
                  </a:lnTo>
                  <a:lnTo>
                    <a:pt x="0" y="0"/>
                  </a:lnTo>
                  <a:lnTo>
                    <a:pt x="0" y="0"/>
                  </a:lnTo>
                  <a:lnTo>
                    <a:pt x="8" y="8"/>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1590" name="Freeform 86"/>
            <p:cNvSpPr>
              <a:spLocks/>
            </p:cNvSpPr>
            <p:nvPr/>
          </p:nvSpPr>
          <p:spPr bwMode="auto">
            <a:xfrm>
              <a:off x="7581900" y="2146300"/>
              <a:ext cx="12700" cy="12700"/>
            </a:xfrm>
            <a:custGeom>
              <a:avLst/>
              <a:gdLst/>
              <a:ahLst/>
              <a:cxnLst>
                <a:cxn ang="0">
                  <a:pos x="8" y="8"/>
                </a:cxn>
                <a:cxn ang="0">
                  <a:pos x="8" y="8"/>
                </a:cxn>
                <a:cxn ang="0">
                  <a:pos x="0" y="0"/>
                </a:cxn>
                <a:cxn ang="0">
                  <a:pos x="0" y="0"/>
                </a:cxn>
                <a:cxn ang="0">
                  <a:pos x="8" y="8"/>
                </a:cxn>
              </a:cxnLst>
              <a:rect l="0" t="0" r="r" b="b"/>
              <a:pathLst>
                <a:path w="8" h="8">
                  <a:moveTo>
                    <a:pt x="8" y="8"/>
                  </a:moveTo>
                  <a:lnTo>
                    <a:pt x="8" y="8"/>
                  </a:lnTo>
                  <a:lnTo>
                    <a:pt x="0" y="0"/>
                  </a:lnTo>
                  <a:lnTo>
                    <a:pt x="0" y="0"/>
                  </a:lnTo>
                  <a:lnTo>
                    <a:pt x="8" y="8"/>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1591" name="Freeform 87"/>
            <p:cNvSpPr>
              <a:spLocks/>
            </p:cNvSpPr>
            <p:nvPr/>
          </p:nvSpPr>
          <p:spPr bwMode="auto">
            <a:xfrm>
              <a:off x="7581900" y="1778000"/>
              <a:ext cx="317500" cy="381000"/>
            </a:xfrm>
            <a:custGeom>
              <a:avLst/>
              <a:gdLst/>
              <a:ahLst/>
              <a:cxnLst>
                <a:cxn ang="0">
                  <a:pos x="200" y="8"/>
                </a:cxn>
                <a:cxn ang="0">
                  <a:pos x="192" y="0"/>
                </a:cxn>
                <a:cxn ang="0">
                  <a:pos x="0" y="232"/>
                </a:cxn>
                <a:cxn ang="0">
                  <a:pos x="8" y="240"/>
                </a:cxn>
                <a:cxn ang="0">
                  <a:pos x="200" y="8"/>
                </a:cxn>
              </a:cxnLst>
              <a:rect l="0" t="0" r="r" b="b"/>
              <a:pathLst>
                <a:path w="200" h="240">
                  <a:moveTo>
                    <a:pt x="200" y="8"/>
                  </a:moveTo>
                  <a:lnTo>
                    <a:pt x="192" y="0"/>
                  </a:lnTo>
                  <a:lnTo>
                    <a:pt x="0" y="232"/>
                  </a:lnTo>
                  <a:lnTo>
                    <a:pt x="8" y="240"/>
                  </a:lnTo>
                  <a:lnTo>
                    <a:pt x="200" y="8"/>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1592" name="Freeform 88"/>
            <p:cNvSpPr>
              <a:spLocks/>
            </p:cNvSpPr>
            <p:nvPr/>
          </p:nvSpPr>
          <p:spPr bwMode="auto">
            <a:xfrm>
              <a:off x="8051800" y="2882900"/>
              <a:ext cx="63500" cy="114300"/>
            </a:xfrm>
            <a:custGeom>
              <a:avLst/>
              <a:gdLst/>
              <a:ahLst/>
              <a:cxnLst>
                <a:cxn ang="0">
                  <a:pos x="24" y="0"/>
                </a:cxn>
                <a:cxn ang="0">
                  <a:pos x="40" y="0"/>
                </a:cxn>
                <a:cxn ang="0">
                  <a:pos x="40" y="0"/>
                </a:cxn>
                <a:cxn ang="0">
                  <a:pos x="40" y="0"/>
                </a:cxn>
                <a:cxn ang="0">
                  <a:pos x="40" y="56"/>
                </a:cxn>
                <a:cxn ang="0">
                  <a:pos x="40" y="72"/>
                </a:cxn>
                <a:cxn ang="0">
                  <a:pos x="32" y="56"/>
                </a:cxn>
                <a:cxn ang="0">
                  <a:pos x="0" y="8"/>
                </a:cxn>
                <a:cxn ang="0">
                  <a:pos x="0" y="8"/>
                </a:cxn>
                <a:cxn ang="0">
                  <a:pos x="8" y="8"/>
                </a:cxn>
                <a:cxn ang="0">
                  <a:pos x="8" y="8"/>
                </a:cxn>
                <a:cxn ang="0">
                  <a:pos x="40" y="56"/>
                </a:cxn>
                <a:cxn ang="0">
                  <a:pos x="32" y="56"/>
                </a:cxn>
                <a:cxn ang="0">
                  <a:pos x="32" y="56"/>
                </a:cxn>
                <a:cxn ang="0">
                  <a:pos x="32" y="0"/>
                </a:cxn>
                <a:cxn ang="0">
                  <a:pos x="40" y="0"/>
                </a:cxn>
                <a:cxn ang="0">
                  <a:pos x="40" y="8"/>
                </a:cxn>
                <a:cxn ang="0">
                  <a:pos x="24" y="8"/>
                </a:cxn>
                <a:cxn ang="0">
                  <a:pos x="24" y="0"/>
                </a:cxn>
              </a:cxnLst>
              <a:rect l="0" t="0" r="r" b="b"/>
              <a:pathLst>
                <a:path w="40" h="72">
                  <a:moveTo>
                    <a:pt x="24" y="0"/>
                  </a:moveTo>
                  <a:lnTo>
                    <a:pt x="40" y="0"/>
                  </a:lnTo>
                  <a:lnTo>
                    <a:pt x="40" y="0"/>
                  </a:lnTo>
                  <a:lnTo>
                    <a:pt x="40" y="0"/>
                  </a:lnTo>
                  <a:lnTo>
                    <a:pt x="40" y="56"/>
                  </a:lnTo>
                  <a:lnTo>
                    <a:pt x="40" y="72"/>
                  </a:lnTo>
                  <a:lnTo>
                    <a:pt x="32" y="56"/>
                  </a:lnTo>
                  <a:lnTo>
                    <a:pt x="0" y="8"/>
                  </a:lnTo>
                  <a:lnTo>
                    <a:pt x="0" y="8"/>
                  </a:lnTo>
                  <a:lnTo>
                    <a:pt x="8" y="8"/>
                  </a:lnTo>
                  <a:lnTo>
                    <a:pt x="8" y="8"/>
                  </a:lnTo>
                  <a:lnTo>
                    <a:pt x="40" y="56"/>
                  </a:lnTo>
                  <a:lnTo>
                    <a:pt x="32" y="56"/>
                  </a:lnTo>
                  <a:lnTo>
                    <a:pt x="32" y="56"/>
                  </a:lnTo>
                  <a:lnTo>
                    <a:pt x="32" y="0"/>
                  </a:lnTo>
                  <a:lnTo>
                    <a:pt x="40" y="0"/>
                  </a:lnTo>
                  <a:lnTo>
                    <a:pt x="40" y="8"/>
                  </a:lnTo>
                  <a:lnTo>
                    <a:pt x="24" y="8"/>
                  </a:lnTo>
                  <a:lnTo>
                    <a:pt x="24" y="0"/>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1593" name="Freeform 89"/>
            <p:cNvSpPr>
              <a:spLocks/>
            </p:cNvSpPr>
            <p:nvPr/>
          </p:nvSpPr>
          <p:spPr bwMode="auto">
            <a:xfrm>
              <a:off x="8064500" y="2882900"/>
              <a:ext cx="25400" cy="25400"/>
            </a:xfrm>
            <a:custGeom>
              <a:avLst/>
              <a:gdLst/>
              <a:ahLst/>
              <a:cxnLst>
                <a:cxn ang="0">
                  <a:pos x="0" y="8"/>
                </a:cxn>
                <a:cxn ang="0">
                  <a:pos x="16" y="0"/>
                </a:cxn>
                <a:cxn ang="0">
                  <a:pos x="16" y="0"/>
                </a:cxn>
                <a:cxn ang="0">
                  <a:pos x="16" y="0"/>
                </a:cxn>
                <a:cxn ang="0">
                  <a:pos x="16" y="8"/>
                </a:cxn>
                <a:cxn ang="0">
                  <a:pos x="0" y="16"/>
                </a:cxn>
                <a:cxn ang="0">
                  <a:pos x="0" y="8"/>
                </a:cxn>
              </a:cxnLst>
              <a:rect l="0" t="0" r="r" b="b"/>
              <a:pathLst>
                <a:path w="16" h="16">
                  <a:moveTo>
                    <a:pt x="0" y="8"/>
                  </a:moveTo>
                  <a:lnTo>
                    <a:pt x="16" y="0"/>
                  </a:lnTo>
                  <a:lnTo>
                    <a:pt x="16" y="0"/>
                  </a:lnTo>
                  <a:lnTo>
                    <a:pt x="16" y="0"/>
                  </a:lnTo>
                  <a:lnTo>
                    <a:pt x="16" y="8"/>
                  </a:lnTo>
                  <a:lnTo>
                    <a:pt x="0" y="16"/>
                  </a:lnTo>
                  <a:lnTo>
                    <a:pt x="0" y="8"/>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1594" name="Freeform 90"/>
            <p:cNvSpPr>
              <a:spLocks/>
            </p:cNvSpPr>
            <p:nvPr/>
          </p:nvSpPr>
          <p:spPr bwMode="auto">
            <a:xfrm>
              <a:off x="8064500" y="2882900"/>
              <a:ext cx="50800" cy="88900"/>
            </a:xfrm>
            <a:custGeom>
              <a:avLst/>
              <a:gdLst/>
              <a:ahLst/>
              <a:cxnLst>
                <a:cxn ang="0">
                  <a:pos x="16" y="0"/>
                </a:cxn>
                <a:cxn ang="0">
                  <a:pos x="32" y="0"/>
                </a:cxn>
                <a:cxn ang="0">
                  <a:pos x="32" y="56"/>
                </a:cxn>
                <a:cxn ang="0">
                  <a:pos x="0" y="8"/>
                </a:cxn>
                <a:cxn ang="0">
                  <a:pos x="16" y="0"/>
                </a:cxn>
              </a:cxnLst>
              <a:rect l="0" t="0" r="r" b="b"/>
              <a:pathLst>
                <a:path w="32" h="56">
                  <a:moveTo>
                    <a:pt x="16" y="0"/>
                  </a:moveTo>
                  <a:lnTo>
                    <a:pt x="32" y="0"/>
                  </a:lnTo>
                  <a:lnTo>
                    <a:pt x="32" y="56"/>
                  </a:lnTo>
                  <a:lnTo>
                    <a:pt x="0" y="8"/>
                  </a:lnTo>
                  <a:lnTo>
                    <a:pt x="16" y="0"/>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1595" name="Rectangle 91"/>
            <p:cNvSpPr>
              <a:spLocks noChangeArrowheads="1"/>
            </p:cNvSpPr>
            <p:nvPr/>
          </p:nvSpPr>
          <p:spPr bwMode="auto">
            <a:xfrm>
              <a:off x="7899400" y="1778000"/>
              <a:ext cx="12700" cy="1588"/>
            </a:xfrm>
            <a:prstGeom prst="rect">
              <a:avLst/>
            </a:prstGeom>
            <a:blipFill dpi="0" rotWithShape="0">
              <a:blip r:embed="rId5"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1596" name="Rectangle 92"/>
            <p:cNvSpPr>
              <a:spLocks noChangeArrowheads="1"/>
            </p:cNvSpPr>
            <p:nvPr/>
          </p:nvSpPr>
          <p:spPr bwMode="auto">
            <a:xfrm>
              <a:off x="8089900" y="2882900"/>
              <a:ext cx="12700" cy="1588"/>
            </a:xfrm>
            <a:prstGeom prst="rect">
              <a:avLst/>
            </a:prstGeom>
            <a:blipFill dpi="0" rotWithShape="0">
              <a:blip r:embed="rId5"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1597" name="Freeform 93"/>
            <p:cNvSpPr>
              <a:spLocks/>
            </p:cNvSpPr>
            <p:nvPr/>
          </p:nvSpPr>
          <p:spPr bwMode="auto">
            <a:xfrm>
              <a:off x="7899400" y="1778000"/>
              <a:ext cx="203200" cy="1104900"/>
            </a:xfrm>
            <a:custGeom>
              <a:avLst/>
              <a:gdLst/>
              <a:ahLst/>
              <a:cxnLst>
                <a:cxn ang="0">
                  <a:pos x="8" y="0"/>
                </a:cxn>
                <a:cxn ang="0">
                  <a:pos x="0" y="0"/>
                </a:cxn>
                <a:cxn ang="0">
                  <a:pos x="120" y="696"/>
                </a:cxn>
                <a:cxn ang="0">
                  <a:pos x="128" y="696"/>
                </a:cxn>
                <a:cxn ang="0">
                  <a:pos x="8" y="0"/>
                </a:cxn>
              </a:cxnLst>
              <a:rect l="0" t="0" r="r" b="b"/>
              <a:pathLst>
                <a:path w="128" h="696">
                  <a:moveTo>
                    <a:pt x="8" y="0"/>
                  </a:moveTo>
                  <a:lnTo>
                    <a:pt x="0" y="0"/>
                  </a:lnTo>
                  <a:lnTo>
                    <a:pt x="120" y="696"/>
                  </a:lnTo>
                  <a:lnTo>
                    <a:pt x="128" y="696"/>
                  </a:lnTo>
                  <a:lnTo>
                    <a:pt x="8" y="0"/>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grpSp>
      <p:sp>
        <p:nvSpPr>
          <p:cNvPr id="21598" name="Rectangle 94"/>
          <p:cNvSpPr>
            <a:spLocks noChangeArrowheads="1"/>
          </p:cNvSpPr>
          <p:nvPr/>
        </p:nvSpPr>
        <p:spPr bwMode="auto">
          <a:xfrm>
            <a:off x="7645400" y="1333500"/>
            <a:ext cx="618759" cy="369332"/>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l" defTabSz="914400">
              <a:lnSpc>
                <a:spcPct val="100000"/>
              </a:lnSpc>
              <a:spcBef>
                <a:spcPct val="0"/>
              </a:spcBef>
              <a:spcAft>
                <a:spcPct val="0"/>
              </a:spcAft>
              <a:buNone/>
              <a:tabLst/>
            </a:pPr>
            <a:r>
              <a:rPr lang="en-US" sz="2400" b="1" i="0" u="none" strike="noStrike" cap="none">
                <a:ln>
                  <a:noFill/>
                </a:ln>
                <a:solidFill>
                  <a:srgbClr val="000000"/>
                </a:solidFill>
                <a:effectLst/>
                <a:latin typeface="Arial"/>
                <a:ea typeface="MS Gothic" pitchFamily="49" charset="-128"/>
                <a:cs typeface="+mn-cs"/>
              </a:rPr>
              <a:t>節点</a:t>
            </a:r>
            <a:endParaRPr kumimoji="0" lang="en-US" sz="2400" b="0" i="0" u="none" strike="noStrike" cap="none" normalizeH="0" dirty="0" smtClean="0">
              <a:ln>
                <a:noFill/>
              </a:ln>
              <a:solidFill>
                <a:schemeClr val="tx1"/>
              </a:solidFill>
              <a:effectLst/>
              <a:latin typeface="Arial" pitchFamily="34" charset="0"/>
              <a:ea typeface="MS Gothic" pitchFamily="49" charset="-128"/>
            </a:endParaRPr>
          </a:p>
        </p:txBody>
      </p:sp>
      <p:sp>
        <p:nvSpPr>
          <p:cNvPr id="21599" name="Rectangle 95"/>
          <p:cNvSpPr>
            <a:spLocks noChangeArrowheads="1"/>
          </p:cNvSpPr>
          <p:nvPr/>
        </p:nvSpPr>
        <p:spPr bwMode="auto">
          <a:xfrm>
            <a:off x="5219700" y="4076700"/>
            <a:ext cx="1631857" cy="369332"/>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l" defTabSz="914400">
              <a:lnSpc>
                <a:spcPct val="100000"/>
              </a:lnSpc>
              <a:spcBef>
                <a:spcPct val="0"/>
              </a:spcBef>
              <a:spcAft>
                <a:spcPct val="0"/>
              </a:spcAft>
              <a:buNone/>
              <a:tabLst/>
            </a:pPr>
            <a:r>
              <a:rPr lang="en-US" sz="2400" b="1" i="0" u="none" strike="noStrike" cap="none">
                <a:ln>
                  <a:noFill/>
                </a:ln>
                <a:solidFill>
                  <a:srgbClr val="000000"/>
                </a:solidFill>
                <a:effectLst/>
                <a:latin typeface="Arial"/>
                <a:ea typeface="MS Gothic" pitchFamily="49" charset="-128"/>
                <a:cs typeface="+mn-cs"/>
              </a:rPr>
              <a:t> 四面体要素</a:t>
            </a:r>
            <a:endParaRPr kumimoji="0" lang="en-US" sz="2400" b="0" i="0" u="none" strike="noStrike" cap="none" normalizeH="0" dirty="0" smtClean="0">
              <a:ln>
                <a:noFill/>
              </a:ln>
              <a:solidFill>
                <a:schemeClr val="tx1"/>
              </a:solidFill>
              <a:effectLst/>
              <a:latin typeface="Arial" pitchFamily="34" charset="0"/>
              <a:ea typeface="MS Gothic" pitchFamily="49" charset="-128"/>
            </a:endParaRPr>
          </a:p>
        </p:txBody>
      </p:sp>
    </p:spTree>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algn="l">
              <a:spcBef>
                <a:spcPct val="0"/>
              </a:spcBef>
              <a:spcAft>
                <a:spcPct val="0"/>
              </a:spcAft>
              <a:buNone/>
            </a:pPr>
            <a:r>
              <a:rPr lang="en-US" sz="3000" b="1" i="0">
                <a:solidFill>
                  <a:srgbClr val="4B575F"/>
                </a:solidFill>
                <a:latin typeface="Arial Narrow"/>
                <a:ea typeface="MS Gothic" pitchFamily="49" charset="-128"/>
                <a:cs typeface="+mj-cs"/>
              </a:rPr>
              <a:t>設計解析の主な概念</a:t>
            </a:r>
          </a:p>
        </p:txBody>
      </p:sp>
      <p:sp>
        <p:nvSpPr>
          <p:cNvPr id="22531" name="Rectangle 3"/>
          <p:cNvSpPr>
            <a:spLocks noGrp="1" noChangeArrowheads="1"/>
          </p:cNvSpPr>
          <p:nvPr>
            <p:ph idx="1"/>
          </p:nvPr>
        </p:nvSpPr>
        <p:spPr>
          <a:xfrm>
            <a:off x="201613" y="1296988"/>
            <a:ext cx="8650287" cy="3876675"/>
          </a:xfrm>
        </p:spPr>
        <p:txBody>
          <a:bodyPr/>
          <a:lstStyle/>
          <a:p>
            <a:pPr marL="342900" indent="-342900" algn="just">
              <a:spcBef>
                <a:spcPts val="2000"/>
              </a:spcBef>
              <a:spcAft>
                <a:spcPct val="0"/>
              </a:spcAft>
              <a:buClr>
                <a:srgbClr val="4B575F"/>
              </a:buClr>
              <a:buFont typeface="Wingdings"/>
              <a:buChar char="§"/>
            </a:pPr>
            <a:r>
              <a:rPr lang="ja-JP" sz="2400" b="0" i="0">
                <a:solidFill>
                  <a:srgbClr val="4B575F"/>
                </a:solidFill>
                <a:latin typeface="Arial Narrow"/>
                <a:ea typeface="MS Gothic" pitchFamily="49" charset="-128"/>
                <a:cs typeface="+mn-cs"/>
              </a:rPr>
              <a:t>SolidWorks Simulationでは、他の要素との連結状態を考慮し、各要素の挙動を支配する方程式が記述されます。</a:t>
            </a:r>
          </a:p>
          <a:p>
            <a:pPr marL="342900" indent="-342900" algn="just">
              <a:spcBef>
                <a:spcPts val="2000"/>
              </a:spcBef>
              <a:spcAft>
                <a:spcPct val="0"/>
              </a:spcAft>
              <a:buClr>
                <a:srgbClr val="4B575F"/>
              </a:buClr>
              <a:buFont typeface="Wingdings"/>
              <a:buChar char="§"/>
            </a:pPr>
            <a:r>
              <a:rPr lang="ja-JP" sz="2400" b="0" i="0">
                <a:solidFill>
                  <a:srgbClr val="4B575F"/>
                </a:solidFill>
                <a:latin typeface="Arial Narrow"/>
                <a:ea typeface="MS Gothic" pitchFamily="49" charset="-128"/>
                <a:cs typeface="+mn-cs"/>
              </a:rPr>
              <a:t>これらの方程式は、たとえば応力解析における変位などの未知量を既知量である材料特性、拘束、荷重条件と関連付けます。</a:t>
            </a:r>
          </a:p>
          <a:p>
            <a:pPr marL="342900" indent="-342900" algn="just">
              <a:spcBef>
                <a:spcPts val="2000"/>
              </a:spcBef>
              <a:spcAft>
                <a:spcPct val="0"/>
              </a:spcAft>
              <a:buClr>
                <a:srgbClr val="4B575F"/>
              </a:buClr>
              <a:buFont typeface="Wingdings"/>
              <a:buChar char="§"/>
            </a:pPr>
            <a:r>
              <a:rPr lang="ja-JP" sz="2400" b="0" i="0">
                <a:solidFill>
                  <a:srgbClr val="4B575F"/>
                </a:solidFill>
                <a:latin typeface="Arial Narrow"/>
                <a:ea typeface="MS Gothic" pitchFamily="49" charset="-128"/>
                <a:cs typeface="+mn-cs"/>
              </a:rPr>
              <a:t>次に、プログラムは、膨大な数の連立代数方程式を組み立てます</a:t>
            </a:r>
            <a:r>
              <a:rPr lang="ja-JP" sz="2400" b="0" i="0" smtClean="0">
                <a:solidFill>
                  <a:srgbClr val="4B575F"/>
                </a:solidFill>
                <a:latin typeface="Arial Narrow"/>
                <a:ea typeface="MS Gothic" pitchFamily="49" charset="-128"/>
                <a:cs typeface="+mn-cs"/>
              </a:rPr>
              <a:t>。こ</a:t>
            </a:r>
            <a:r>
              <a:rPr lang="ja-JP" sz="2400" b="0" i="0">
                <a:solidFill>
                  <a:srgbClr val="4B575F"/>
                </a:solidFill>
                <a:latin typeface="Arial Narrow"/>
                <a:ea typeface="MS Gothic" pitchFamily="49" charset="-128"/>
                <a:cs typeface="+mn-cs"/>
              </a:rPr>
              <a:t>れらの方程式の数は何十万または何百万にもなります。</a:t>
            </a:r>
            <a:endParaRPr lang="en-US" sz="2000" dirty="0" smtClean="0">
              <a:ea typeface="MS Gothic" pitchFamily="49" charset="-128"/>
            </a:endParaRPr>
          </a:p>
        </p:txBody>
      </p:sp>
    </p:spTree>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pPr algn="l">
              <a:spcBef>
                <a:spcPct val="0"/>
              </a:spcBef>
              <a:spcAft>
                <a:spcPct val="0"/>
              </a:spcAft>
              <a:buNone/>
            </a:pPr>
            <a:r>
              <a:rPr lang="en-US" sz="3000" b="1" i="0">
                <a:solidFill>
                  <a:srgbClr val="4B575F"/>
                </a:solidFill>
                <a:latin typeface="Arial Narrow"/>
                <a:ea typeface="MS Gothic" pitchFamily="49" charset="-128"/>
                <a:cs typeface="+mj-cs"/>
              </a:rPr>
              <a:t>設計解析の主な概念</a:t>
            </a:r>
          </a:p>
        </p:txBody>
      </p:sp>
      <p:sp>
        <p:nvSpPr>
          <p:cNvPr id="23555" name="Rectangle 3"/>
          <p:cNvSpPr>
            <a:spLocks noGrp="1" noChangeArrowheads="1"/>
          </p:cNvSpPr>
          <p:nvPr>
            <p:ph idx="1"/>
          </p:nvPr>
        </p:nvSpPr>
        <p:spPr>
          <a:xfrm>
            <a:off x="201613" y="1508125"/>
            <a:ext cx="5819775" cy="3241675"/>
          </a:xfrm>
        </p:spPr>
        <p:txBody>
          <a:bodyPr/>
          <a:lstStyle/>
          <a:p>
            <a:pPr marL="342900" indent="-342900" algn="just">
              <a:lnSpc>
                <a:spcPct val="85000"/>
              </a:lnSpc>
              <a:spcBef>
                <a:spcPts val="2000"/>
              </a:spcBef>
              <a:spcAft>
                <a:spcPct val="0"/>
              </a:spcAft>
              <a:buClr>
                <a:srgbClr val="4B575F"/>
              </a:buClr>
              <a:buFont typeface="Wingdings"/>
              <a:buChar char="§"/>
            </a:pPr>
            <a:r>
              <a:rPr lang="ja-JP" sz="2400" b="0" i="0">
                <a:solidFill>
                  <a:srgbClr val="4B575F"/>
                </a:solidFill>
                <a:latin typeface="Arial Narrow"/>
                <a:ea typeface="MS Gothic" pitchFamily="49" charset="-128"/>
                <a:cs typeface="+mn-cs"/>
              </a:rPr>
              <a:t>静解析の場合、ソルバと呼ばれる計算実行プログラムが各節点でのX、YおよびZ方向の変位量を計算します。</a:t>
            </a:r>
          </a:p>
          <a:p>
            <a:pPr marL="342900" indent="-342900" algn="just">
              <a:lnSpc>
                <a:spcPct val="85000"/>
              </a:lnSpc>
              <a:spcBef>
                <a:spcPts val="2000"/>
              </a:spcBef>
              <a:spcAft>
                <a:spcPct val="0"/>
              </a:spcAft>
              <a:buClr>
                <a:srgbClr val="4B575F"/>
              </a:buClr>
              <a:buFont typeface="Wingdings"/>
              <a:buChar char="§"/>
            </a:pPr>
            <a:r>
              <a:rPr lang="ja-JP" sz="2400" b="0" i="0">
                <a:solidFill>
                  <a:srgbClr val="4B575F"/>
                </a:solidFill>
                <a:latin typeface="Arial Narrow"/>
                <a:ea typeface="MS Gothic" pitchFamily="49" charset="-128"/>
                <a:cs typeface="+mn-cs"/>
              </a:rPr>
              <a:t>これで各要素の各節点での変位量が明らかになるため、プログラムは様々な方向の歪みを計算します</a:t>
            </a:r>
            <a:r>
              <a:rPr lang="ja-JP" sz="2400" b="0" i="0" smtClean="0">
                <a:solidFill>
                  <a:srgbClr val="4B575F"/>
                </a:solidFill>
                <a:latin typeface="Arial Narrow"/>
                <a:ea typeface="MS Gothic" pitchFamily="49" charset="-128"/>
                <a:cs typeface="+mn-cs"/>
              </a:rPr>
              <a:t>。歪</a:t>
            </a:r>
            <a:r>
              <a:rPr lang="ja-JP" sz="2400" b="0" i="0">
                <a:solidFill>
                  <a:srgbClr val="4B575F"/>
                </a:solidFill>
                <a:latin typeface="Arial Narrow"/>
                <a:ea typeface="MS Gothic" pitchFamily="49" charset="-128"/>
                <a:cs typeface="+mn-cs"/>
              </a:rPr>
              <a:t>みは、長さの変化量を元の長さで除算したものです。</a:t>
            </a:r>
          </a:p>
        </p:txBody>
      </p:sp>
      <p:sp>
        <p:nvSpPr>
          <p:cNvPr id="11269" name="Rectangle 8"/>
          <p:cNvSpPr>
            <a:spLocks noChangeArrowheads="1"/>
          </p:cNvSpPr>
          <p:nvPr/>
        </p:nvSpPr>
        <p:spPr bwMode="auto">
          <a:xfrm>
            <a:off x="304800" y="5410200"/>
            <a:ext cx="8382000" cy="838200"/>
          </a:xfrm>
          <a:prstGeom prst="rect">
            <a:avLst/>
          </a:prstGeom>
          <a:noFill/>
          <a:ln>
            <a:noFill/>
          </a:ln>
          <a:extLst>
            <a:ext uri="{909E8E84-426E-40DD-AFC4-6F175D3DCCD1}"/>
            <a:ext uri="{91240B29-F687-4F45-9708-019B960494DF}"/>
          </a:extLst>
        </p:spPr>
        <p:txBody>
          <a:bodyPr/>
          <a:lstStyle/>
          <a:p>
            <a:pPr marL="234909" indent="-234909" algn="just">
              <a:lnSpc>
                <a:spcPct val="75000"/>
              </a:lnSpc>
              <a:spcBef>
                <a:spcPts val="2000"/>
              </a:spcBef>
              <a:buFont typeface="Wingdings"/>
              <a:buChar char="§"/>
            </a:pPr>
            <a:r>
              <a:rPr lang="ja-JP" sz="2400" b="0" i="0">
                <a:solidFill>
                  <a:schemeClr val="tx1"/>
                </a:solidFill>
                <a:latin typeface="Arial Narrow"/>
                <a:ea typeface="MS Gothic" pitchFamily="49" charset="-128"/>
                <a:cs typeface="+mn-cs"/>
              </a:rPr>
              <a:t>最後に、プログラムは数式を使用して歪みから応力を計算します。</a:t>
            </a:r>
          </a:p>
        </p:txBody>
      </p:sp>
      <p:sp>
        <p:nvSpPr>
          <p:cNvPr id="23559" name="AutoShape 7"/>
          <p:cNvSpPr>
            <a:spLocks noChangeAspect="1" noChangeArrowheads="1" noTextEdit="1"/>
          </p:cNvSpPr>
          <p:nvPr/>
        </p:nvSpPr>
        <p:spPr bwMode="auto">
          <a:xfrm>
            <a:off x="6096000" y="1371600"/>
            <a:ext cx="2187575" cy="33813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3589" name="Rectangle 37"/>
          <p:cNvSpPr>
            <a:spLocks noChangeArrowheads="1"/>
          </p:cNvSpPr>
          <p:nvPr/>
        </p:nvSpPr>
        <p:spPr bwMode="auto">
          <a:xfrm>
            <a:off x="7697788" y="1778000"/>
            <a:ext cx="684212" cy="369332"/>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algn="l">
              <a:buNone/>
            </a:pPr>
            <a:r>
              <a:rPr lang="ja-JP" sz="2400" b="0" i="0" u="none" strike="noStrike" cap="none" baseline="0">
                <a:ln>
                  <a:noFill/>
                </a:ln>
                <a:solidFill>
                  <a:srgbClr val="000000"/>
                </a:solidFill>
                <a:effectLst/>
                <a:latin typeface="Symbol"/>
                <a:ea typeface="MS Gothic" pitchFamily="49" charset="-128"/>
                <a:cs typeface="+mn-cs"/>
              </a:rPr>
              <a:t>d</a:t>
            </a:r>
            <a:r>
              <a:rPr lang="ja-JP" sz="2400" b="1" i="0">
                <a:solidFill>
                  <a:srgbClr val="000000"/>
                </a:solidFill>
                <a:latin typeface="Arial"/>
                <a:ea typeface="MS Gothic" pitchFamily="49" charset="-128"/>
                <a:cs typeface="+mn-cs"/>
              </a:rPr>
              <a:t>L</a:t>
            </a:r>
            <a:endParaRPr kumimoji="0" lang="en-US" sz="2400" b="0" i="0" u="none" strike="noStrike" cap="none" normalizeH="0" baseline="0" dirty="0" smtClean="0">
              <a:ln>
                <a:noFill/>
              </a:ln>
              <a:solidFill>
                <a:schemeClr val="tx1"/>
              </a:solidFill>
              <a:effectLst/>
              <a:latin typeface="Arial" pitchFamily="34" charset="0"/>
              <a:ea typeface="MS Gothic" pitchFamily="49" charset="-128"/>
            </a:endParaRPr>
          </a:p>
        </p:txBody>
      </p:sp>
      <p:grpSp>
        <p:nvGrpSpPr>
          <p:cNvPr id="66" name="Group 65"/>
          <p:cNvGrpSpPr/>
          <p:nvPr/>
        </p:nvGrpSpPr>
        <p:grpSpPr>
          <a:xfrm>
            <a:off x="6350000" y="1447800"/>
            <a:ext cx="1311276" cy="2847975"/>
            <a:chOff x="6350000" y="1447800"/>
            <a:chExt cx="1311276" cy="2847975"/>
          </a:xfrm>
        </p:grpSpPr>
        <p:sp>
          <p:nvSpPr>
            <p:cNvPr id="23561" name="Rectangle 9"/>
            <p:cNvSpPr>
              <a:spLocks noChangeArrowheads="1"/>
            </p:cNvSpPr>
            <p:nvPr/>
          </p:nvSpPr>
          <p:spPr bwMode="auto">
            <a:xfrm>
              <a:off x="6745288" y="1879600"/>
              <a:ext cx="127000" cy="2390775"/>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3562" name="Rectangle 10"/>
            <p:cNvSpPr>
              <a:spLocks noChangeArrowheads="1"/>
            </p:cNvSpPr>
            <p:nvPr/>
          </p:nvSpPr>
          <p:spPr bwMode="auto">
            <a:xfrm>
              <a:off x="6745288" y="1879600"/>
              <a:ext cx="139700" cy="12700"/>
            </a:xfrm>
            <a:prstGeom prst="rect">
              <a:avLst/>
            </a:prstGeom>
            <a:blipFill dpi="0" rotWithShape="0">
              <a:blip r:embed="rId4"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3563" name="Rectangle 11"/>
            <p:cNvSpPr>
              <a:spLocks noChangeArrowheads="1"/>
            </p:cNvSpPr>
            <p:nvPr/>
          </p:nvSpPr>
          <p:spPr bwMode="auto">
            <a:xfrm>
              <a:off x="6872288" y="1879600"/>
              <a:ext cx="12700" cy="2403475"/>
            </a:xfrm>
            <a:prstGeom prst="rect">
              <a:avLst/>
            </a:prstGeom>
            <a:blipFill dpi="0" rotWithShape="0">
              <a:blip r:embed="rId4"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3564" name="Rectangle 12"/>
            <p:cNvSpPr>
              <a:spLocks noChangeArrowheads="1"/>
            </p:cNvSpPr>
            <p:nvPr/>
          </p:nvSpPr>
          <p:spPr bwMode="auto">
            <a:xfrm>
              <a:off x="6745288" y="4270375"/>
              <a:ext cx="127000" cy="12700"/>
            </a:xfrm>
            <a:prstGeom prst="rect">
              <a:avLst/>
            </a:prstGeom>
            <a:blipFill dpi="0" rotWithShape="0">
              <a:blip r:embed="rId4"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3565" name="Rectangle 13"/>
            <p:cNvSpPr>
              <a:spLocks noChangeArrowheads="1"/>
            </p:cNvSpPr>
            <p:nvPr/>
          </p:nvSpPr>
          <p:spPr bwMode="auto">
            <a:xfrm>
              <a:off x="6745288" y="1879600"/>
              <a:ext cx="12700" cy="2390775"/>
            </a:xfrm>
            <a:prstGeom prst="rect">
              <a:avLst/>
            </a:prstGeom>
            <a:blipFill dpi="0" rotWithShape="0">
              <a:blip r:embed="rId4"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3566" name="Rectangle 14"/>
            <p:cNvSpPr>
              <a:spLocks noChangeArrowheads="1"/>
            </p:cNvSpPr>
            <p:nvPr/>
          </p:nvSpPr>
          <p:spPr bwMode="auto">
            <a:xfrm>
              <a:off x="7138988" y="2082800"/>
              <a:ext cx="114300" cy="2187575"/>
            </a:xfrm>
            <a:prstGeom prst="rect">
              <a:avLst/>
            </a:prstGeom>
            <a:blipFill dpi="0" rotWithShape="0">
              <a:blip r:embed="rId5"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3567" name="Rectangle 15"/>
            <p:cNvSpPr>
              <a:spLocks noChangeArrowheads="1"/>
            </p:cNvSpPr>
            <p:nvPr/>
          </p:nvSpPr>
          <p:spPr bwMode="auto">
            <a:xfrm>
              <a:off x="7138988" y="2082800"/>
              <a:ext cx="127000" cy="12700"/>
            </a:xfrm>
            <a:prstGeom prst="rect">
              <a:avLst/>
            </a:prstGeom>
            <a:blipFill dpi="0" rotWithShape="0">
              <a:blip r:embed="rId4"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3568" name="Rectangle 16"/>
            <p:cNvSpPr>
              <a:spLocks noChangeArrowheads="1"/>
            </p:cNvSpPr>
            <p:nvPr/>
          </p:nvSpPr>
          <p:spPr bwMode="auto">
            <a:xfrm>
              <a:off x="7253288" y="2082800"/>
              <a:ext cx="12700" cy="2200275"/>
            </a:xfrm>
            <a:prstGeom prst="rect">
              <a:avLst/>
            </a:prstGeom>
            <a:blipFill dpi="0" rotWithShape="0">
              <a:blip r:embed="rId4"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3569" name="Rectangle 17"/>
            <p:cNvSpPr>
              <a:spLocks noChangeArrowheads="1"/>
            </p:cNvSpPr>
            <p:nvPr/>
          </p:nvSpPr>
          <p:spPr bwMode="auto">
            <a:xfrm>
              <a:off x="7138988" y="4270375"/>
              <a:ext cx="114300" cy="12700"/>
            </a:xfrm>
            <a:prstGeom prst="rect">
              <a:avLst/>
            </a:prstGeom>
            <a:blipFill dpi="0" rotWithShape="0">
              <a:blip r:embed="rId4"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3570" name="Rectangle 18"/>
            <p:cNvSpPr>
              <a:spLocks noChangeArrowheads="1"/>
            </p:cNvSpPr>
            <p:nvPr/>
          </p:nvSpPr>
          <p:spPr bwMode="auto">
            <a:xfrm>
              <a:off x="7138988" y="2082800"/>
              <a:ext cx="12700" cy="2187575"/>
            </a:xfrm>
            <a:prstGeom prst="rect">
              <a:avLst/>
            </a:prstGeom>
            <a:blipFill dpi="0" rotWithShape="0">
              <a:blip r:embed="rId4"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3571" name="Rectangle 19"/>
            <p:cNvSpPr>
              <a:spLocks noChangeArrowheads="1"/>
            </p:cNvSpPr>
            <p:nvPr/>
          </p:nvSpPr>
          <p:spPr bwMode="auto">
            <a:xfrm>
              <a:off x="6935788" y="1892300"/>
              <a:ext cx="1588" cy="12700"/>
            </a:xfrm>
            <a:prstGeom prst="rect">
              <a:avLst/>
            </a:prstGeom>
            <a:blipFill dpi="0" rotWithShape="0">
              <a:blip r:embed="rId4"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3572" name="Rectangle 20"/>
            <p:cNvSpPr>
              <a:spLocks noChangeArrowheads="1"/>
            </p:cNvSpPr>
            <p:nvPr/>
          </p:nvSpPr>
          <p:spPr bwMode="auto">
            <a:xfrm>
              <a:off x="7634288" y="1892300"/>
              <a:ext cx="1588" cy="12700"/>
            </a:xfrm>
            <a:prstGeom prst="rect">
              <a:avLst/>
            </a:prstGeom>
            <a:blipFill dpi="0" rotWithShape="0">
              <a:blip r:embed="rId4"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3573" name="Rectangle 21"/>
            <p:cNvSpPr>
              <a:spLocks noChangeArrowheads="1"/>
            </p:cNvSpPr>
            <p:nvPr/>
          </p:nvSpPr>
          <p:spPr bwMode="auto">
            <a:xfrm>
              <a:off x="6935788" y="1892300"/>
              <a:ext cx="698500" cy="12700"/>
            </a:xfrm>
            <a:prstGeom prst="rect">
              <a:avLst/>
            </a:prstGeom>
            <a:blipFill dpi="0" rotWithShape="0">
              <a:blip r:embed="rId4"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3574" name="Rectangle 22"/>
            <p:cNvSpPr>
              <a:spLocks noChangeArrowheads="1"/>
            </p:cNvSpPr>
            <p:nvPr/>
          </p:nvSpPr>
          <p:spPr bwMode="auto">
            <a:xfrm>
              <a:off x="7329488" y="2082800"/>
              <a:ext cx="1588" cy="12700"/>
            </a:xfrm>
            <a:prstGeom prst="rect">
              <a:avLst/>
            </a:prstGeom>
            <a:blipFill dpi="0" rotWithShape="0">
              <a:blip r:embed="rId4"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3575" name="Rectangle 23"/>
            <p:cNvSpPr>
              <a:spLocks noChangeArrowheads="1"/>
            </p:cNvSpPr>
            <p:nvPr/>
          </p:nvSpPr>
          <p:spPr bwMode="auto">
            <a:xfrm>
              <a:off x="7659688" y="2082800"/>
              <a:ext cx="1588" cy="12700"/>
            </a:xfrm>
            <a:prstGeom prst="rect">
              <a:avLst/>
            </a:prstGeom>
            <a:blipFill dpi="0" rotWithShape="0">
              <a:blip r:embed="rId4"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3576" name="Rectangle 24"/>
            <p:cNvSpPr>
              <a:spLocks noChangeArrowheads="1"/>
            </p:cNvSpPr>
            <p:nvPr/>
          </p:nvSpPr>
          <p:spPr bwMode="auto">
            <a:xfrm>
              <a:off x="7329488" y="2082800"/>
              <a:ext cx="330200" cy="12700"/>
            </a:xfrm>
            <a:prstGeom prst="rect">
              <a:avLst/>
            </a:prstGeom>
            <a:blipFill dpi="0" rotWithShape="0">
              <a:blip r:embed="rId4"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3577" name="Freeform 25"/>
            <p:cNvSpPr>
              <a:spLocks/>
            </p:cNvSpPr>
            <p:nvPr/>
          </p:nvSpPr>
          <p:spPr bwMode="auto">
            <a:xfrm>
              <a:off x="7494588" y="1739900"/>
              <a:ext cx="76200" cy="127000"/>
            </a:xfrm>
            <a:custGeom>
              <a:avLst/>
              <a:gdLst/>
              <a:ahLst/>
              <a:cxnLst>
                <a:cxn ang="0">
                  <a:pos x="32" y="0"/>
                </a:cxn>
                <a:cxn ang="0">
                  <a:pos x="48" y="0"/>
                </a:cxn>
                <a:cxn ang="0">
                  <a:pos x="48" y="0"/>
                </a:cxn>
                <a:cxn ang="0">
                  <a:pos x="48" y="0"/>
                </a:cxn>
                <a:cxn ang="0">
                  <a:pos x="32" y="80"/>
                </a:cxn>
                <a:cxn ang="0">
                  <a:pos x="24" y="80"/>
                </a:cxn>
                <a:cxn ang="0">
                  <a:pos x="24" y="80"/>
                </a:cxn>
                <a:cxn ang="0">
                  <a:pos x="0" y="0"/>
                </a:cxn>
                <a:cxn ang="0">
                  <a:pos x="0" y="0"/>
                </a:cxn>
                <a:cxn ang="0">
                  <a:pos x="8" y="0"/>
                </a:cxn>
                <a:cxn ang="0">
                  <a:pos x="8" y="0"/>
                </a:cxn>
                <a:cxn ang="0">
                  <a:pos x="32" y="80"/>
                </a:cxn>
                <a:cxn ang="0">
                  <a:pos x="32" y="80"/>
                </a:cxn>
                <a:cxn ang="0">
                  <a:pos x="24" y="80"/>
                </a:cxn>
                <a:cxn ang="0">
                  <a:pos x="40" y="0"/>
                </a:cxn>
                <a:cxn ang="0">
                  <a:pos x="48" y="0"/>
                </a:cxn>
                <a:cxn ang="0">
                  <a:pos x="48" y="8"/>
                </a:cxn>
                <a:cxn ang="0">
                  <a:pos x="32" y="8"/>
                </a:cxn>
                <a:cxn ang="0">
                  <a:pos x="32" y="0"/>
                </a:cxn>
              </a:cxnLst>
              <a:rect l="0" t="0" r="r" b="b"/>
              <a:pathLst>
                <a:path w="48" h="80">
                  <a:moveTo>
                    <a:pt x="32" y="0"/>
                  </a:moveTo>
                  <a:lnTo>
                    <a:pt x="48" y="0"/>
                  </a:lnTo>
                  <a:lnTo>
                    <a:pt x="48" y="0"/>
                  </a:lnTo>
                  <a:lnTo>
                    <a:pt x="48" y="0"/>
                  </a:lnTo>
                  <a:lnTo>
                    <a:pt x="32" y="80"/>
                  </a:lnTo>
                  <a:lnTo>
                    <a:pt x="24" y="80"/>
                  </a:lnTo>
                  <a:lnTo>
                    <a:pt x="24" y="80"/>
                  </a:lnTo>
                  <a:lnTo>
                    <a:pt x="0" y="0"/>
                  </a:lnTo>
                  <a:lnTo>
                    <a:pt x="0" y="0"/>
                  </a:lnTo>
                  <a:lnTo>
                    <a:pt x="8" y="0"/>
                  </a:lnTo>
                  <a:lnTo>
                    <a:pt x="8" y="0"/>
                  </a:lnTo>
                  <a:lnTo>
                    <a:pt x="32" y="80"/>
                  </a:lnTo>
                  <a:lnTo>
                    <a:pt x="32" y="80"/>
                  </a:lnTo>
                  <a:lnTo>
                    <a:pt x="24" y="80"/>
                  </a:lnTo>
                  <a:lnTo>
                    <a:pt x="40" y="0"/>
                  </a:lnTo>
                  <a:lnTo>
                    <a:pt x="48" y="0"/>
                  </a:lnTo>
                  <a:lnTo>
                    <a:pt x="48" y="8"/>
                  </a:lnTo>
                  <a:lnTo>
                    <a:pt x="32" y="8"/>
                  </a:lnTo>
                  <a:lnTo>
                    <a:pt x="32" y="0"/>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3578" name="Freeform 26"/>
            <p:cNvSpPr>
              <a:spLocks/>
            </p:cNvSpPr>
            <p:nvPr/>
          </p:nvSpPr>
          <p:spPr bwMode="auto">
            <a:xfrm>
              <a:off x="7507288" y="1739900"/>
              <a:ext cx="38100" cy="12700"/>
            </a:xfrm>
            <a:custGeom>
              <a:avLst/>
              <a:gdLst/>
              <a:ahLst/>
              <a:cxnLst>
                <a:cxn ang="0">
                  <a:pos x="0" y="0"/>
                </a:cxn>
                <a:cxn ang="0">
                  <a:pos x="24" y="0"/>
                </a:cxn>
                <a:cxn ang="0">
                  <a:pos x="24" y="8"/>
                </a:cxn>
                <a:cxn ang="0">
                  <a:pos x="24" y="8"/>
                </a:cxn>
                <a:cxn ang="0">
                  <a:pos x="24" y="8"/>
                </a:cxn>
                <a:cxn ang="0">
                  <a:pos x="0" y="8"/>
                </a:cxn>
                <a:cxn ang="0">
                  <a:pos x="0" y="0"/>
                </a:cxn>
              </a:cxnLst>
              <a:rect l="0" t="0" r="r" b="b"/>
              <a:pathLst>
                <a:path w="24" h="8">
                  <a:moveTo>
                    <a:pt x="0" y="0"/>
                  </a:moveTo>
                  <a:lnTo>
                    <a:pt x="24" y="0"/>
                  </a:lnTo>
                  <a:lnTo>
                    <a:pt x="24" y="8"/>
                  </a:lnTo>
                  <a:lnTo>
                    <a:pt x="24" y="8"/>
                  </a:lnTo>
                  <a:lnTo>
                    <a:pt x="24" y="8"/>
                  </a:lnTo>
                  <a:lnTo>
                    <a:pt x="0" y="8"/>
                  </a:lnTo>
                  <a:lnTo>
                    <a:pt x="0" y="0"/>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3579" name="Freeform 27"/>
            <p:cNvSpPr>
              <a:spLocks/>
            </p:cNvSpPr>
            <p:nvPr/>
          </p:nvSpPr>
          <p:spPr bwMode="auto">
            <a:xfrm>
              <a:off x="7507288" y="1739900"/>
              <a:ext cx="63500" cy="127000"/>
            </a:xfrm>
            <a:custGeom>
              <a:avLst/>
              <a:gdLst/>
              <a:ahLst/>
              <a:cxnLst>
                <a:cxn ang="0">
                  <a:pos x="24" y="0"/>
                </a:cxn>
                <a:cxn ang="0">
                  <a:pos x="40" y="0"/>
                </a:cxn>
                <a:cxn ang="0">
                  <a:pos x="24" y="80"/>
                </a:cxn>
                <a:cxn ang="0">
                  <a:pos x="0" y="0"/>
                </a:cxn>
                <a:cxn ang="0">
                  <a:pos x="24" y="0"/>
                </a:cxn>
              </a:cxnLst>
              <a:rect l="0" t="0" r="r" b="b"/>
              <a:pathLst>
                <a:path w="40" h="80">
                  <a:moveTo>
                    <a:pt x="24" y="0"/>
                  </a:moveTo>
                  <a:lnTo>
                    <a:pt x="40" y="0"/>
                  </a:lnTo>
                  <a:lnTo>
                    <a:pt x="24" y="80"/>
                  </a:lnTo>
                  <a:lnTo>
                    <a:pt x="0" y="0"/>
                  </a:lnTo>
                  <a:lnTo>
                    <a:pt x="24" y="0"/>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3580" name="Rectangle 28"/>
            <p:cNvSpPr>
              <a:spLocks noChangeArrowheads="1"/>
            </p:cNvSpPr>
            <p:nvPr/>
          </p:nvSpPr>
          <p:spPr bwMode="auto">
            <a:xfrm>
              <a:off x="7545388" y="1739900"/>
              <a:ext cx="12700" cy="1588"/>
            </a:xfrm>
            <a:prstGeom prst="rect">
              <a:avLst/>
            </a:prstGeom>
            <a:blipFill dpi="0" rotWithShape="0">
              <a:blip r:embed="rId4"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3581" name="Rectangle 29"/>
            <p:cNvSpPr>
              <a:spLocks noChangeArrowheads="1"/>
            </p:cNvSpPr>
            <p:nvPr/>
          </p:nvSpPr>
          <p:spPr bwMode="auto">
            <a:xfrm>
              <a:off x="7545388" y="1625600"/>
              <a:ext cx="12700" cy="1588"/>
            </a:xfrm>
            <a:prstGeom prst="rect">
              <a:avLst/>
            </a:prstGeom>
            <a:blipFill dpi="0" rotWithShape="0">
              <a:blip r:embed="rId4"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3582" name="Rectangle 30"/>
            <p:cNvSpPr>
              <a:spLocks noChangeArrowheads="1"/>
            </p:cNvSpPr>
            <p:nvPr/>
          </p:nvSpPr>
          <p:spPr bwMode="auto">
            <a:xfrm>
              <a:off x="7545388" y="1625600"/>
              <a:ext cx="12700" cy="114300"/>
            </a:xfrm>
            <a:prstGeom prst="rect">
              <a:avLst/>
            </a:prstGeom>
            <a:blipFill dpi="0" rotWithShape="0">
              <a:blip r:embed="rId4"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3583" name="Freeform 31"/>
            <p:cNvSpPr>
              <a:spLocks/>
            </p:cNvSpPr>
            <p:nvPr/>
          </p:nvSpPr>
          <p:spPr bwMode="auto">
            <a:xfrm>
              <a:off x="7507288" y="2108200"/>
              <a:ext cx="76200" cy="115888"/>
            </a:xfrm>
            <a:custGeom>
              <a:avLst/>
              <a:gdLst/>
              <a:ahLst/>
              <a:cxnLst>
                <a:cxn ang="0">
                  <a:pos x="24" y="73"/>
                </a:cxn>
                <a:cxn ang="0">
                  <a:pos x="0" y="73"/>
                </a:cxn>
                <a:cxn ang="0">
                  <a:pos x="0" y="73"/>
                </a:cxn>
                <a:cxn ang="0">
                  <a:pos x="0" y="73"/>
                </a:cxn>
                <a:cxn ang="0">
                  <a:pos x="24" y="0"/>
                </a:cxn>
                <a:cxn ang="0">
                  <a:pos x="32" y="0"/>
                </a:cxn>
                <a:cxn ang="0">
                  <a:pos x="32" y="0"/>
                </a:cxn>
                <a:cxn ang="0">
                  <a:pos x="48" y="73"/>
                </a:cxn>
                <a:cxn ang="0">
                  <a:pos x="48" y="73"/>
                </a:cxn>
                <a:cxn ang="0">
                  <a:pos x="40" y="73"/>
                </a:cxn>
                <a:cxn ang="0">
                  <a:pos x="40" y="73"/>
                </a:cxn>
                <a:cxn ang="0">
                  <a:pos x="24" y="0"/>
                </a:cxn>
                <a:cxn ang="0">
                  <a:pos x="32" y="0"/>
                </a:cxn>
                <a:cxn ang="0">
                  <a:pos x="32" y="0"/>
                </a:cxn>
                <a:cxn ang="0">
                  <a:pos x="8" y="73"/>
                </a:cxn>
                <a:cxn ang="0">
                  <a:pos x="0" y="73"/>
                </a:cxn>
                <a:cxn ang="0">
                  <a:pos x="0" y="64"/>
                </a:cxn>
                <a:cxn ang="0">
                  <a:pos x="24" y="64"/>
                </a:cxn>
                <a:cxn ang="0">
                  <a:pos x="24" y="73"/>
                </a:cxn>
              </a:cxnLst>
              <a:rect l="0" t="0" r="r" b="b"/>
              <a:pathLst>
                <a:path w="48" h="73">
                  <a:moveTo>
                    <a:pt x="24" y="73"/>
                  </a:moveTo>
                  <a:lnTo>
                    <a:pt x="0" y="73"/>
                  </a:lnTo>
                  <a:lnTo>
                    <a:pt x="0" y="73"/>
                  </a:lnTo>
                  <a:lnTo>
                    <a:pt x="0" y="73"/>
                  </a:lnTo>
                  <a:lnTo>
                    <a:pt x="24" y="0"/>
                  </a:lnTo>
                  <a:lnTo>
                    <a:pt x="32" y="0"/>
                  </a:lnTo>
                  <a:lnTo>
                    <a:pt x="32" y="0"/>
                  </a:lnTo>
                  <a:lnTo>
                    <a:pt x="48" y="73"/>
                  </a:lnTo>
                  <a:lnTo>
                    <a:pt x="48" y="73"/>
                  </a:lnTo>
                  <a:lnTo>
                    <a:pt x="40" y="73"/>
                  </a:lnTo>
                  <a:lnTo>
                    <a:pt x="40" y="73"/>
                  </a:lnTo>
                  <a:lnTo>
                    <a:pt x="24" y="0"/>
                  </a:lnTo>
                  <a:lnTo>
                    <a:pt x="32" y="0"/>
                  </a:lnTo>
                  <a:lnTo>
                    <a:pt x="32" y="0"/>
                  </a:lnTo>
                  <a:lnTo>
                    <a:pt x="8" y="73"/>
                  </a:lnTo>
                  <a:lnTo>
                    <a:pt x="0" y="73"/>
                  </a:lnTo>
                  <a:lnTo>
                    <a:pt x="0" y="64"/>
                  </a:lnTo>
                  <a:lnTo>
                    <a:pt x="24" y="64"/>
                  </a:lnTo>
                  <a:lnTo>
                    <a:pt x="24" y="73"/>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3584" name="Freeform 32"/>
            <p:cNvSpPr>
              <a:spLocks/>
            </p:cNvSpPr>
            <p:nvPr/>
          </p:nvSpPr>
          <p:spPr bwMode="auto">
            <a:xfrm>
              <a:off x="7545388" y="2209800"/>
              <a:ext cx="25400" cy="14288"/>
            </a:xfrm>
            <a:custGeom>
              <a:avLst/>
              <a:gdLst/>
              <a:ahLst/>
              <a:cxnLst>
                <a:cxn ang="0">
                  <a:pos x="16" y="9"/>
                </a:cxn>
                <a:cxn ang="0">
                  <a:pos x="0" y="9"/>
                </a:cxn>
                <a:cxn ang="0">
                  <a:pos x="0" y="0"/>
                </a:cxn>
                <a:cxn ang="0">
                  <a:pos x="0" y="0"/>
                </a:cxn>
                <a:cxn ang="0">
                  <a:pos x="0" y="0"/>
                </a:cxn>
                <a:cxn ang="0">
                  <a:pos x="16" y="0"/>
                </a:cxn>
                <a:cxn ang="0">
                  <a:pos x="16" y="9"/>
                </a:cxn>
              </a:cxnLst>
              <a:rect l="0" t="0" r="r" b="b"/>
              <a:pathLst>
                <a:path w="16" h="9">
                  <a:moveTo>
                    <a:pt x="16" y="9"/>
                  </a:moveTo>
                  <a:lnTo>
                    <a:pt x="0" y="9"/>
                  </a:lnTo>
                  <a:lnTo>
                    <a:pt x="0" y="0"/>
                  </a:lnTo>
                  <a:lnTo>
                    <a:pt x="0" y="0"/>
                  </a:lnTo>
                  <a:lnTo>
                    <a:pt x="0" y="0"/>
                  </a:lnTo>
                  <a:lnTo>
                    <a:pt x="16" y="0"/>
                  </a:lnTo>
                  <a:lnTo>
                    <a:pt x="16" y="9"/>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3585" name="Freeform 33"/>
            <p:cNvSpPr>
              <a:spLocks/>
            </p:cNvSpPr>
            <p:nvPr/>
          </p:nvSpPr>
          <p:spPr bwMode="auto">
            <a:xfrm>
              <a:off x="7507288" y="2108200"/>
              <a:ext cx="63500" cy="115888"/>
            </a:xfrm>
            <a:custGeom>
              <a:avLst/>
              <a:gdLst/>
              <a:ahLst/>
              <a:cxnLst>
                <a:cxn ang="0">
                  <a:pos x="24" y="73"/>
                </a:cxn>
                <a:cxn ang="0">
                  <a:pos x="0" y="73"/>
                </a:cxn>
                <a:cxn ang="0">
                  <a:pos x="24" y="0"/>
                </a:cxn>
                <a:cxn ang="0">
                  <a:pos x="40" y="73"/>
                </a:cxn>
                <a:cxn ang="0">
                  <a:pos x="24" y="73"/>
                </a:cxn>
              </a:cxnLst>
              <a:rect l="0" t="0" r="r" b="b"/>
              <a:pathLst>
                <a:path w="40" h="73">
                  <a:moveTo>
                    <a:pt x="24" y="73"/>
                  </a:moveTo>
                  <a:lnTo>
                    <a:pt x="0" y="73"/>
                  </a:lnTo>
                  <a:lnTo>
                    <a:pt x="24" y="0"/>
                  </a:lnTo>
                  <a:lnTo>
                    <a:pt x="40" y="73"/>
                  </a:lnTo>
                  <a:lnTo>
                    <a:pt x="24" y="73"/>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3586" name="Rectangle 34"/>
            <p:cNvSpPr>
              <a:spLocks noChangeArrowheads="1"/>
            </p:cNvSpPr>
            <p:nvPr/>
          </p:nvSpPr>
          <p:spPr bwMode="auto">
            <a:xfrm>
              <a:off x="7545388" y="2236788"/>
              <a:ext cx="12700" cy="1588"/>
            </a:xfrm>
            <a:prstGeom prst="rect">
              <a:avLst/>
            </a:prstGeom>
            <a:blipFill dpi="0" rotWithShape="0">
              <a:blip r:embed="rId4"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3587" name="Rectangle 35"/>
            <p:cNvSpPr>
              <a:spLocks noChangeArrowheads="1"/>
            </p:cNvSpPr>
            <p:nvPr/>
          </p:nvSpPr>
          <p:spPr bwMode="auto">
            <a:xfrm>
              <a:off x="7545388" y="2427288"/>
              <a:ext cx="12700" cy="1588"/>
            </a:xfrm>
            <a:prstGeom prst="rect">
              <a:avLst/>
            </a:prstGeom>
            <a:blipFill dpi="0" rotWithShape="0">
              <a:blip r:embed="rId4"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3588" name="Rectangle 36"/>
            <p:cNvSpPr>
              <a:spLocks noChangeArrowheads="1"/>
            </p:cNvSpPr>
            <p:nvPr/>
          </p:nvSpPr>
          <p:spPr bwMode="auto">
            <a:xfrm>
              <a:off x="7545388" y="2236788"/>
              <a:ext cx="12700" cy="190500"/>
            </a:xfrm>
            <a:prstGeom prst="rect">
              <a:avLst/>
            </a:prstGeom>
            <a:blipFill dpi="0" rotWithShape="0">
              <a:blip r:embed="rId4"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3591" name="Rectangle 39"/>
            <p:cNvSpPr>
              <a:spLocks noChangeArrowheads="1"/>
            </p:cNvSpPr>
            <p:nvPr/>
          </p:nvSpPr>
          <p:spPr bwMode="auto">
            <a:xfrm>
              <a:off x="6426200" y="4283075"/>
              <a:ext cx="1588" cy="12700"/>
            </a:xfrm>
            <a:prstGeom prst="rect">
              <a:avLst/>
            </a:prstGeom>
            <a:blipFill dpi="0" rotWithShape="0">
              <a:blip r:embed="rId4"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3592" name="Rectangle 40"/>
            <p:cNvSpPr>
              <a:spLocks noChangeArrowheads="1"/>
            </p:cNvSpPr>
            <p:nvPr/>
          </p:nvSpPr>
          <p:spPr bwMode="auto">
            <a:xfrm>
              <a:off x="7608888" y="4283075"/>
              <a:ext cx="1588" cy="12700"/>
            </a:xfrm>
            <a:prstGeom prst="rect">
              <a:avLst/>
            </a:prstGeom>
            <a:blipFill dpi="0" rotWithShape="0">
              <a:blip r:embed="rId4"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3593" name="Rectangle 41"/>
            <p:cNvSpPr>
              <a:spLocks noChangeArrowheads="1"/>
            </p:cNvSpPr>
            <p:nvPr/>
          </p:nvSpPr>
          <p:spPr bwMode="auto">
            <a:xfrm>
              <a:off x="6426200" y="4283075"/>
              <a:ext cx="1182688" cy="12700"/>
            </a:xfrm>
            <a:prstGeom prst="rect">
              <a:avLst/>
            </a:prstGeom>
            <a:blipFill dpi="0" rotWithShape="0">
              <a:blip r:embed="rId4"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3594" name="Freeform 42"/>
            <p:cNvSpPr>
              <a:spLocks/>
            </p:cNvSpPr>
            <p:nvPr/>
          </p:nvSpPr>
          <p:spPr bwMode="auto">
            <a:xfrm>
              <a:off x="6770688" y="1714500"/>
              <a:ext cx="76200" cy="114300"/>
            </a:xfrm>
            <a:custGeom>
              <a:avLst/>
              <a:gdLst/>
              <a:ahLst/>
              <a:cxnLst>
                <a:cxn ang="0">
                  <a:pos x="24" y="0"/>
                </a:cxn>
                <a:cxn ang="0">
                  <a:pos x="48" y="0"/>
                </a:cxn>
                <a:cxn ang="0">
                  <a:pos x="48" y="0"/>
                </a:cxn>
                <a:cxn ang="0">
                  <a:pos x="48" y="0"/>
                </a:cxn>
                <a:cxn ang="0">
                  <a:pos x="24" y="72"/>
                </a:cxn>
                <a:cxn ang="0">
                  <a:pos x="16" y="72"/>
                </a:cxn>
                <a:cxn ang="0">
                  <a:pos x="16" y="72"/>
                </a:cxn>
                <a:cxn ang="0">
                  <a:pos x="0" y="0"/>
                </a:cxn>
                <a:cxn ang="0">
                  <a:pos x="0" y="0"/>
                </a:cxn>
                <a:cxn ang="0">
                  <a:pos x="8" y="0"/>
                </a:cxn>
                <a:cxn ang="0">
                  <a:pos x="8" y="0"/>
                </a:cxn>
                <a:cxn ang="0">
                  <a:pos x="24" y="72"/>
                </a:cxn>
                <a:cxn ang="0">
                  <a:pos x="16" y="72"/>
                </a:cxn>
                <a:cxn ang="0">
                  <a:pos x="16" y="72"/>
                </a:cxn>
                <a:cxn ang="0">
                  <a:pos x="40" y="0"/>
                </a:cxn>
                <a:cxn ang="0">
                  <a:pos x="48" y="0"/>
                </a:cxn>
                <a:cxn ang="0">
                  <a:pos x="48" y="8"/>
                </a:cxn>
                <a:cxn ang="0">
                  <a:pos x="24" y="8"/>
                </a:cxn>
                <a:cxn ang="0">
                  <a:pos x="24" y="0"/>
                </a:cxn>
              </a:cxnLst>
              <a:rect l="0" t="0" r="r" b="b"/>
              <a:pathLst>
                <a:path w="48" h="72">
                  <a:moveTo>
                    <a:pt x="24" y="0"/>
                  </a:moveTo>
                  <a:lnTo>
                    <a:pt x="48" y="0"/>
                  </a:lnTo>
                  <a:lnTo>
                    <a:pt x="48" y="0"/>
                  </a:lnTo>
                  <a:lnTo>
                    <a:pt x="48" y="0"/>
                  </a:lnTo>
                  <a:lnTo>
                    <a:pt x="24" y="72"/>
                  </a:lnTo>
                  <a:lnTo>
                    <a:pt x="16" y="72"/>
                  </a:lnTo>
                  <a:lnTo>
                    <a:pt x="16" y="72"/>
                  </a:lnTo>
                  <a:lnTo>
                    <a:pt x="0" y="0"/>
                  </a:lnTo>
                  <a:lnTo>
                    <a:pt x="0" y="0"/>
                  </a:lnTo>
                  <a:lnTo>
                    <a:pt x="8" y="0"/>
                  </a:lnTo>
                  <a:lnTo>
                    <a:pt x="8" y="0"/>
                  </a:lnTo>
                  <a:lnTo>
                    <a:pt x="24" y="72"/>
                  </a:lnTo>
                  <a:lnTo>
                    <a:pt x="16" y="72"/>
                  </a:lnTo>
                  <a:lnTo>
                    <a:pt x="16" y="72"/>
                  </a:lnTo>
                  <a:lnTo>
                    <a:pt x="40" y="0"/>
                  </a:lnTo>
                  <a:lnTo>
                    <a:pt x="48" y="0"/>
                  </a:lnTo>
                  <a:lnTo>
                    <a:pt x="48" y="8"/>
                  </a:lnTo>
                  <a:lnTo>
                    <a:pt x="24" y="8"/>
                  </a:lnTo>
                  <a:lnTo>
                    <a:pt x="24" y="0"/>
                  </a:lnTo>
                  <a:close/>
                </a:path>
              </a:pathLst>
            </a:custGeom>
            <a:blipFill dpi="0" rotWithShape="0">
              <a:blip r:embed="rId6"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3595" name="Freeform 43"/>
            <p:cNvSpPr>
              <a:spLocks/>
            </p:cNvSpPr>
            <p:nvPr/>
          </p:nvSpPr>
          <p:spPr bwMode="auto">
            <a:xfrm>
              <a:off x="6783388" y="1714500"/>
              <a:ext cx="25400" cy="12700"/>
            </a:xfrm>
            <a:custGeom>
              <a:avLst/>
              <a:gdLst/>
              <a:ahLst/>
              <a:cxnLst>
                <a:cxn ang="0">
                  <a:pos x="0" y="0"/>
                </a:cxn>
                <a:cxn ang="0">
                  <a:pos x="16" y="0"/>
                </a:cxn>
                <a:cxn ang="0">
                  <a:pos x="16" y="8"/>
                </a:cxn>
                <a:cxn ang="0">
                  <a:pos x="16" y="8"/>
                </a:cxn>
                <a:cxn ang="0">
                  <a:pos x="16" y="8"/>
                </a:cxn>
                <a:cxn ang="0">
                  <a:pos x="0" y="8"/>
                </a:cxn>
                <a:cxn ang="0">
                  <a:pos x="0" y="0"/>
                </a:cxn>
              </a:cxnLst>
              <a:rect l="0" t="0" r="r" b="b"/>
              <a:pathLst>
                <a:path w="16" h="8">
                  <a:moveTo>
                    <a:pt x="0" y="0"/>
                  </a:moveTo>
                  <a:lnTo>
                    <a:pt x="16" y="0"/>
                  </a:lnTo>
                  <a:lnTo>
                    <a:pt x="16" y="8"/>
                  </a:lnTo>
                  <a:lnTo>
                    <a:pt x="16" y="8"/>
                  </a:lnTo>
                  <a:lnTo>
                    <a:pt x="16" y="8"/>
                  </a:lnTo>
                  <a:lnTo>
                    <a:pt x="0" y="8"/>
                  </a:lnTo>
                  <a:lnTo>
                    <a:pt x="0" y="0"/>
                  </a:lnTo>
                  <a:close/>
                </a:path>
              </a:pathLst>
            </a:custGeom>
            <a:blipFill dpi="0" rotWithShape="0">
              <a:blip r:embed="rId6"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3596" name="Freeform 44"/>
            <p:cNvSpPr>
              <a:spLocks/>
            </p:cNvSpPr>
            <p:nvPr/>
          </p:nvSpPr>
          <p:spPr bwMode="auto">
            <a:xfrm>
              <a:off x="6783388" y="1714500"/>
              <a:ext cx="63500" cy="114300"/>
            </a:xfrm>
            <a:custGeom>
              <a:avLst/>
              <a:gdLst/>
              <a:ahLst/>
              <a:cxnLst>
                <a:cxn ang="0">
                  <a:pos x="16" y="0"/>
                </a:cxn>
                <a:cxn ang="0">
                  <a:pos x="40" y="0"/>
                </a:cxn>
                <a:cxn ang="0">
                  <a:pos x="16" y="72"/>
                </a:cxn>
                <a:cxn ang="0">
                  <a:pos x="0" y="0"/>
                </a:cxn>
                <a:cxn ang="0">
                  <a:pos x="16" y="0"/>
                </a:cxn>
              </a:cxnLst>
              <a:rect l="0" t="0" r="r" b="b"/>
              <a:pathLst>
                <a:path w="40" h="72">
                  <a:moveTo>
                    <a:pt x="16" y="0"/>
                  </a:moveTo>
                  <a:lnTo>
                    <a:pt x="40" y="0"/>
                  </a:lnTo>
                  <a:lnTo>
                    <a:pt x="16" y="72"/>
                  </a:lnTo>
                  <a:lnTo>
                    <a:pt x="0" y="0"/>
                  </a:lnTo>
                  <a:lnTo>
                    <a:pt x="16" y="0"/>
                  </a:lnTo>
                  <a:close/>
                </a:path>
              </a:pathLst>
            </a:custGeom>
            <a:blipFill dpi="0" rotWithShape="0">
              <a:blip r:embed="rId6"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3597" name="Rectangle 45"/>
            <p:cNvSpPr>
              <a:spLocks noChangeArrowheads="1"/>
            </p:cNvSpPr>
            <p:nvPr/>
          </p:nvSpPr>
          <p:spPr bwMode="auto">
            <a:xfrm>
              <a:off x="6808788" y="1701800"/>
              <a:ext cx="12700" cy="1588"/>
            </a:xfrm>
            <a:prstGeom prst="rect">
              <a:avLst/>
            </a:prstGeom>
            <a:blipFill dpi="0" rotWithShape="0">
              <a:blip r:embed="rId6"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3598" name="Rectangle 46"/>
            <p:cNvSpPr>
              <a:spLocks noChangeArrowheads="1"/>
            </p:cNvSpPr>
            <p:nvPr/>
          </p:nvSpPr>
          <p:spPr bwMode="auto">
            <a:xfrm>
              <a:off x="6808788" y="1447800"/>
              <a:ext cx="12700" cy="1588"/>
            </a:xfrm>
            <a:prstGeom prst="rect">
              <a:avLst/>
            </a:prstGeom>
            <a:blipFill dpi="0" rotWithShape="0">
              <a:blip r:embed="rId6"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3599" name="Rectangle 47"/>
            <p:cNvSpPr>
              <a:spLocks noChangeArrowheads="1"/>
            </p:cNvSpPr>
            <p:nvPr/>
          </p:nvSpPr>
          <p:spPr bwMode="auto">
            <a:xfrm>
              <a:off x="6808788" y="1447800"/>
              <a:ext cx="12700" cy="254000"/>
            </a:xfrm>
            <a:prstGeom prst="rect">
              <a:avLst/>
            </a:prstGeom>
            <a:blipFill dpi="0" rotWithShape="0">
              <a:blip r:embed="rId6"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3600" name="Rectangle 48"/>
            <p:cNvSpPr>
              <a:spLocks noChangeArrowheads="1"/>
            </p:cNvSpPr>
            <p:nvPr/>
          </p:nvSpPr>
          <p:spPr bwMode="auto">
            <a:xfrm>
              <a:off x="6629400" y="1892300"/>
              <a:ext cx="1588" cy="12700"/>
            </a:xfrm>
            <a:prstGeom prst="rect">
              <a:avLst/>
            </a:prstGeom>
            <a:blipFill dpi="0" rotWithShape="0">
              <a:blip r:embed="rId4"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3601" name="Rectangle 49"/>
            <p:cNvSpPr>
              <a:spLocks noChangeArrowheads="1"/>
            </p:cNvSpPr>
            <p:nvPr/>
          </p:nvSpPr>
          <p:spPr bwMode="auto">
            <a:xfrm>
              <a:off x="6350000" y="1892300"/>
              <a:ext cx="1588" cy="12700"/>
            </a:xfrm>
            <a:prstGeom prst="rect">
              <a:avLst/>
            </a:prstGeom>
            <a:blipFill dpi="0" rotWithShape="0">
              <a:blip r:embed="rId4"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3602" name="Rectangle 50"/>
            <p:cNvSpPr>
              <a:spLocks noChangeArrowheads="1"/>
            </p:cNvSpPr>
            <p:nvPr/>
          </p:nvSpPr>
          <p:spPr bwMode="auto">
            <a:xfrm>
              <a:off x="6350000" y="1892300"/>
              <a:ext cx="279400" cy="12700"/>
            </a:xfrm>
            <a:prstGeom prst="rect">
              <a:avLst/>
            </a:prstGeom>
            <a:blipFill dpi="0" rotWithShape="0">
              <a:blip r:embed="rId4"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3603" name="Freeform 51"/>
            <p:cNvSpPr>
              <a:spLocks/>
            </p:cNvSpPr>
            <p:nvPr/>
          </p:nvSpPr>
          <p:spPr bwMode="auto">
            <a:xfrm>
              <a:off x="6451600" y="1879600"/>
              <a:ext cx="76200" cy="152400"/>
            </a:xfrm>
            <a:custGeom>
              <a:avLst/>
              <a:gdLst/>
              <a:ahLst/>
              <a:cxnLst>
                <a:cxn ang="0">
                  <a:pos x="16" y="96"/>
                </a:cxn>
                <a:cxn ang="0">
                  <a:pos x="0" y="96"/>
                </a:cxn>
                <a:cxn ang="0">
                  <a:pos x="0" y="96"/>
                </a:cxn>
                <a:cxn ang="0">
                  <a:pos x="0" y="96"/>
                </a:cxn>
                <a:cxn ang="0">
                  <a:pos x="16" y="24"/>
                </a:cxn>
                <a:cxn ang="0">
                  <a:pos x="16" y="0"/>
                </a:cxn>
                <a:cxn ang="0">
                  <a:pos x="24" y="24"/>
                </a:cxn>
                <a:cxn ang="0">
                  <a:pos x="48" y="96"/>
                </a:cxn>
                <a:cxn ang="0">
                  <a:pos x="48" y="96"/>
                </a:cxn>
                <a:cxn ang="0">
                  <a:pos x="40" y="96"/>
                </a:cxn>
                <a:cxn ang="0">
                  <a:pos x="40" y="96"/>
                </a:cxn>
                <a:cxn ang="0">
                  <a:pos x="16" y="24"/>
                </a:cxn>
                <a:cxn ang="0">
                  <a:pos x="24" y="24"/>
                </a:cxn>
                <a:cxn ang="0">
                  <a:pos x="24" y="24"/>
                </a:cxn>
                <a:cxn ang="0">
                  <a:pos x="8" y="96"/>
                </a:cxn>
                <a:cxn ang="0">
                  <a:pos x="0" y="96"/>
                </a:cxn>
                <a:cxn ang="0">
                  <a:pos x="0" y="88"/>
                </a:cxn>
                <a:cxn ang="0">
                  <a:pos x="16" y="88"/>
                </a:cxn>
                <a:cxn ang="0">
                  <a:pos x="16" y="96"/>
                </a:cxn>
              </a:cxnLst>
              <a:rect l="0" t="0" r="r" b="b"/>
              <a:pathLst>
                <a:path w="48" h="96">
                  <a:moveTo>
                    <a:pt x="16" y="96"/>
                  </a:moveTo>
                  <a:lnTo>
                    <a:pt x="0" y="96"/>
                  </a:lnTo>
                  <a:lnTo>
                    <a:pt x="0" y="96"/>
                  </a:lnTo>
                  <a:lnTo>
                    <a:pt x="0" y="96"/>
                  </a:lnTo>
                  <a:lnTo>
                    <a:pt x="16" y="24"/>
                  </a:lnTo>
                  <a:lnTo>
                    <a:pt x="16" y="0"/>
                  </a:lnTo>
                  <a:lnTo>
                    <a:pt x="24" y="24"/>
                  </a:lnTo>
                  <a:lnTo>
                    <a:pt x="48" y="96"/>
                  </a:lnTo>
                  <a:lnTo>
                    <a:pt x="48" y="96"/>
                  </a:lnTo>
                  <a:lnTo>
                    <a:pt x="40" y="96"/>
                  </a:lnTo>
                  <a:lnTo>
                    <a:pt x="40" y="96"/>
                  </a:lnTo>
                  <a:lnTo>
                    <a:pt x="16" y="24"/>
                  </a:lnTo>
                  <a:lnTo>
                    <a:pt x="24" y="24"/>
                  </a:lnTo>
                  <a:lnTo>
                    <a:pt x="24" y="24"/>
                  </a:lnTo>
                  <a:lnTo>
                    <a:pt x="8" y="96"/>
                  </a:lnTo>
                  <a:lnTo>
                    <a:pt x="0" y="96"/>
                  </a:lnTo>
                  <a:lnTo>
                    <a:pt x="0" y="88"/>
                  </a:lnTo>
                  <a:lnTo>
                    <a:pt x="16" y="88"/>
                  </a:lnTo>
                  <a:lnTo>
                    <a:pt x="16" y="96"/>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3604" name="Freeform 52"/>
            <p:cNvSpPr>
              <a:spLocks/>
            </p:cNvSpPr>
            <p:nvPr/>
          </p:nvSpPr>
          <p:spPr bwMode="auto">
            <a:xfrm>
              <a:off x="6477000" y="2019300"/>
              <a:ext cx="38100" cy="12700"/>
            </a:xfrm>
            <a:custGeom>
              <a:avLst/>
              <a:gdLst/>
              <a:ahLst/>
              <a:cxnLst>
                <a:cxn ang="0">
                  <a:pos x="24" y="8"/>
                </a:cxn>
                <a:cxn ang="0">
                  <a:pos x="0" y="8"/>
                </a:cxn>
                <a:cxn ang="0">
                  <a:pos x="0" y="0"/>
                </a:cxn>
                <a:cxn ang="0">
                  <a:pos x="0" y="0"/>
                </a:cxn>
                <a:cxn ang="0">
                  <a:pos x="0" y="0"/>
                </a:cxn>
                <a:cxn ang="0">
                  <a:pos x="24" y="0"/>
                </a:cxn>
                <a:cxn ang="0">
                  <a:pos x="24" y="8"/>
                </a:cxn>
              </a:cxnLst>
              <a:rect l="0" t="0" r="r" b="b"/>
              <a:pathLst>
                <a:path w="24" h="8">
                  <a:moveTo>
                    <a:pt x="24" y="8"/>
                  </a:moveTo>
                  <a:lnTo>
                    <a:pt x="0" y="8"/>
                  </a:lnTo>
                  <a:lnTo>
                    <a:pt x="0" y="0"/>
                  </a:lnTo>
                  <a:lnTo>
                    <a:pt x="0" y="0"/>
                  </a:lnTo>
                  <a:lnTo>
                    <a:pt x="0" y="0"/>
                  </a:lnTo>
                  <a:lnTo>
                    <a:pt x="24" y="0"/>
                  </a:lnTo>
                  <a:lnTo>
                    <a:pt x="24" y="8"/>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3605" name="Freeform 53"/>
            <p:cNvSpPr>
              <a:spLocks/>
            </p:cNvSpPr>
            <p:nvPr/>
          </p:nvSpPr>
          <p:spPr bwMode="auto">
            <a:xfrm>
              <a:off x="6451600" y="1917700"/>
              <a:ext cx="63500" cy="114300"/>
            </a:xfrm>
            <a:custGeom>
              <a:avLst/>
              <a:gdLst/>
              <a:ahLst/>
              <a:cxnLst>
                <a:cxn ang="0">
                  <a:pos x="16" y="72"/>
                </a:cxn>
                <a:cxn ang="0">
                  <a:pos x="0" y="72"/>
                </a:cxn>
                <a:cxn ang="0">
                  <a:pos x="16" y="0"/>
                </a:cxn>
                <a:cxn ang="0">
                  <a:pos x="40" y="72"/>
                </a:cxn>
                <a:cxn ang="0">
                  <a:pos x="16" y="72"/>
                </a:cxn>
              </a:cxnLst>
              <a:rect l="0" t="0" r="r" b="b"/>
              <a:pathLst>
                <a:path w="40" h="72">
                  <a:moveTo>
                    <a:pt x="16" y="72"/>
                  </a:moveTo>
                  <a:lnTo>
                    <a:pt x="0" y="72"/>
                  </a:lnTo>
                  <a:lnTo>
                    <a:pt x="16" y="0"/>
                  </a:lnTo>
                  <a:lnTo>
                    <a:pt x="40" y="72"/>
                  </a:lnTo>
                  <a:lnTo>
                    <a:pt x="16" y="72"/>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3606" name="Rectangle 54"/>
            <p:cNvSpPr>
              <a:spLocks noChangeArrowheads="1"/>
            </p:cNvSpPr>
            <p:nvPr/>
          </p:nvSpPr>
          <p:spPr bwMode="auto">
            <a:xfrm>
              <a:off x="6477000" y="2044700"/>
              <a:ext cx="12700" cy="1588"/>
            </a:xfrm>
            <a:prstGeom prst="rect">
              <a:avLst/>
            </a:prstGeom>
            <a:blipFill dpi="0" rotWithShape="0">
              <a:blip r:embed="rId4"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3607" name="Rectangle 55"/>
            <p:cNvSpPr>
              <a:spLocks noChangeArrowheads="1"/>
            </p:cNvSpPr>
            <p:nvPr/>
          </p:nvSpPr>
          <p:spPr bwMode="auto">
            <a:xfrm>
              <a:off x="6477000" y="2693988"/>
              <a:ext cx="12700" cy="1588"/>
            </a:xfrm>
            <a:prstGeom prst="rect">
              <a:avLst/>
            </a:prstGeom>
            <a:blipFill dpi="0" rotWithShape="0">
              <a:blip r:embed="rId4"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3608" name="Rectangle 56"/>
            <p:cNvSpPr>
              <a:spLocks noChangeArrowheads="1"/>
            </p:cNvSpPr>
            <p:nvPr/>
          </p:nvSpPr>
          <p:spPr bwMode="auto">
            <a:xfrm>
              <a:off x="6477000" y="2044700"/>
              <a:ext cx="12700" cy="649288"/>
            </a:xfrm>
            <a:prstGeom prst="rect">
              <a:avLst/>
            </a:prstGeom>
            <a:blipFill dpi="0" rotWithShape="0">
              <a:blip r:embed="rId4"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3609" name="Freeform 57"/>
            <p:cNvSpPr>
              <a:spLocks/>
            </p:cNvSpPr>
            <p:nvPr/>
          </p:nvSpPr>
          <p:spPr bwMode="auto">
            <a:xfrm>
              <a:off x="6451600" y="4117975"/>
              <a:ext cx="76200" cy="114300"/>
            </a:xfrm>
            <a:custGeom>
              <a:avLst/>
              <a:gdLst/>
              <a:ahLst/>
              <a:cxnLst>
                <a:cxn ang="0">
                  <a:pos x="24" y="0"/>
                </a:cxn>
                <a:cxn ang="0">
                  <a:pos x="48" y="0"/>
                </a:cxn>
                <a:cxn ang="0">
                  <a:pos x="48" y="0"/>
                </a:cxn>
                <a:cxn ang="0">
                  <a:pos x="48" y="0"/>
                </a:cxn>
                <a:cxn ang="0">
                  <a:pos x="24" y="72"/>
                </a:cxn>
                <a:cxn ang="0">
                  <a:pos x="16" y="72"/>
                </a:cxn>
                <a:cxn ang="0">
                  <a:pos x="16" y="72"/>
                </a:cxn>
                <a:cxn ang="0">
                  <a:pos x="0" y="0"/>
                </a:cxn>
                <a:cxn ang="0">
                  <a:pos x="0" y="0"/>
                </a:cxn>
                <a:cxn ang="0">
                  <a:pos x="8" y="0"/>
                </a:cxn>
                <a:cxn ang="0">
                  <a:pos x="8" y="0"/>
                </a:cxn>
                <a:cxn ang="0">
                  <a:pos x="24" y="72"/>
                </a:cxn>
                <a:cxn ang="0">
                  <a:pos x="16" y="72"/>
                </a:cxn>
                <a:cxn ang="0">
                  <a:pos x="16" y="72"/>
                </a:cxn>
                <a:cxn ang="0">
                  <a:pos x="40" y="0"/>
                </a:cxn>
                <a:cxn ang="0">
                  <a:pos x="48" y="0"/>
                </a:cxn>
                <a:cxn ang="0">
                  <a:pos x="48" y="8"/>
                </a:cxn>
                <a:cxn ang="0">
                  <a:pos x="24" y="8"/>
                </a:cxn>
                <a:cxn ang="0">
                  <a:pos x="24" y="0"/>
                </a:cxn>
              </a:cxnLst>
              <a:rect l="0" t="0" r="r" b="b"/>
              <a:pathLst>
                <a:path w="48" h="72">
                  <a:moveTo>
                    <a:pt x="24" y="0"/>
                  </a:moveTo>
                  <a:lnTo>
                    <a:pt x="48" y="0"/>
                  </a:lnTo>
                  <a:lnTo>
                    <a:pt x="48" y="0"/>
                  </a:lnTo>
                  <a:lnTo>
                    <a:pt x="48" y="0"/>
                  </a:lnTo>
                  <a:lnTo>
                    <a:pt x="24" y="72"/>
                  </a:lnTo>
                  <a:lnTo>
                    <a:pt x="16" y="72"/>
                  </a:lnTo>
                  <a:lnTo>
                    <a:pt x="16" y="72"/>
                  </a:lnTo>
                  <a:lnTo>
                    <a:pt x="0" y="0"/>
                  </a:lnTo>
                  <a:lnTo>
                    <a:pt x="0" y="0"/>
                  </a:lnTo>
                  <a:lnTo>
                    <a:pt x="8" y="0"/>
                  </a:lnTo>
                  <a:lnTo>
                    <a:pt x="8" y="0"/>
                  </a:lnTo>
                  <a:lnTo>
                    <a:pt x="24" y="72"/>
                  </a:lnTo>
                  <a:lnTo>
                    <a:pt x="16" y="72"/>
                  </a:lnTo>
                  <a:lnTo>
                    <a:pt x="16" y="72"/>
                  </a:lnTo>
                  <a:lnTo>
                    <a:pt x="40" y="0"/>
                  </a:lnTo>
                  <a:lnTo>
                    <a:pt x="48" y="0"/>
                  </a:lnTo>
                  <a:lnTo>
                    <a:pt x="48" y="8"/>
                  </a:lnTo>
                  <a:lnTo>
                    <a:pt x="24" y="8"/>
                  </a:lnTo>
                  <a:lnTo>
                    <a:pt x="24" y="0"/>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3610" name="Freeform 58"/>
            <p:cNvSpPr>
              <a:spLocks/>
            </p:cNvSpPr>
            <p:nvPr/>
          </p:nvSpPr>
          <p:spPr bwMode="auto">
            <a:xfrm>
              <a:off x="6464300" y="4117975"/>
              <a:ext cx="25400" cy="12700"/>
            </a:xfrm>
            <a:custGeom>
              <a:avLst/>
              <a:gdLst/>
              <a:ahLst/>
              <a:cxnLst>
                <a:cxn ang="0">
                  <a:pos x="0" y="0"/>
                </a:cxn>
                <a:cxn ang="0">
                  <a:pos x="16" y="0"/>
                </a:cxn>
                <a:cxn ang="0">
                  <a:pos x="16" y="8"/>
                </a:cxn>
                <a:cxn ang="0">
                  <a:pos x="16" y="8"/>
                </a:cxn>
                <a:cxn ang="0">
                  <a:pos x="16" y="8"/>
                </a:cxn>
                <a:cxn ang="0">
                  <a:pos x="0" y="8"/>
                </a:cxn>
                <a:cxn ang="0">
                  <a:pos x="0" y="0"/>
                </a:cxn>
              </a:cxnLst>
              <a:rect l="0" t="0" r="r" b="b"/>
              <a:pathLst>
                <a:path w="16" h="8">
                  <a:moveTo>
                    <a:pt x="0" y="0"/>
                  </a:moveTo>
                  <a:lnTo>
                    <a:pt x="16" y="0"/>
                  </a:lnTo>
                  <a:lnTo>
                    <a:pt x="16" y="8"/>
                  </a:lnTo>
                  <a:lnTo>
                    <a:pt x="16" y="8"/>
                  </a:lnTo>
                  <a:lnTo>
                    <a:pt x="16" y="8"/>
                  </a:lnTo>
                  <a:lnTo>
                    <a:pt x="0" y="8"/>
                  </a:lnTo>
                  <a:lnTo>
                    <a:pt x="0" y="0"/>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3611" name="Freeform 59"/>
            <p:cNvSpPr>
              <a:spLocks/>
            </p:cNvSpPr>
            <p:nvPr/>
          </p:nvSpPr>
          <p:spPr bwMode="auto">
            <a:xfrm>
              <a:off x="6464300" y="4117975"/>
              <a:ext cx="63500" cy="114300"/>
            </a:xfrm>
            <a:custGeom>
              <a:avLst/>
              <a:gdLst/>
              <a:ahLst/>
              <a:cxnLst>
                <a:cxn ang="0">
                  <a:pos x="16" y="0"/>
                </a:cxn>
                <a:cxn ang="0">
                  <a:pos x="40" y="0"/>
                </a:cxn>
                <a:cxn ang="0">
                  <a:pos x="16" y="72"/>
                </a:cxn>
                <a:cxn ang="0">
                  <a:pos x="0" y="0"/>
                </a:cxn>
                <a:cxn ang="0">
                  <a:pos x="16" y="0"/>
                </a:cxn>
              </a:cxnLst>
              <a:rect l="0" t="0" r="r" b="b"/>
              <a:pathLst>
                <a:path w="40" h="72">
                  <a:moveTo>
                    <a:pt x="16" y="0"/>
                  </a:moveTo>
                  <a:lnTo>
                    <a:pt x="40" y="0"/>
                  </a:lnTo>
                  <a:lnTo>
                    <a:pt x="16" y="72"/>
                  </a:lnTo>
                  <a:lnTo>
                    <a:pt x="0" y="0"/>
                  </a:lnTo>
                  <a:lnTo>
                    <a:pt x="16" y="0"/>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3612" name="Rectangle 60"/>
            <p:cNvSpPr>
              <a:spLocks noChangeArrowheads="1"/>
            </p:cNvSpPr>
            <p:nvPr/>
          </p:nvSpPr>
          <p:spPr bwMode="auto">
            <a:xfrm>
              <a:off x="6489700" y="3290888"/>
              <a:ext cx="12700" cy="1588"/>
            </a:xfrm>
            <a:prstGeom prst="rect">
              <a:avLst/>
            </a:prstGeom>
            <a:blipFill dpi="0" rotWithShape="0">
              <a:blip r:embed="rId4"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3613" name="Rectangle 61"/>
            <p:cNvSpPr>
              <a:spLocks noChangeArrowheads="1"/>
            </p:cNvSpPr>
            <p:nvPr/>
          </p:nvSpPr>
          <p:spPr bwMode="auto">
            <a:xfrm>
              <a:off x="6489700" y="4117975"/>
              <a:ext cx="12700" cy="1588"/>
            </a:xfrm>
            <a:prstGeom prst="rect">
              <a:avLst/>
            </a:prstGeom>
            <a:blipFill dpi="0" rotWithShape="0">
              <a:blip r:embed="rId4"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3614" name="Rectangle 62"/>
            <p:cNvSpPr>
              <a:spLocks noChangeArrowheads="1"/>
            </p:cNvSpPr>
            <p:nvPr/>
          </p:nvSpPr>
          <p:spPr bwMode="auto">
            <a:xfrm>
              <a:off x="6489700" y="3290888"/>
              <a:ext cx="12700" cy="827088"/>
            </a:xfrm>
            <a:prstGeom prst="rect">
              <a:avLst/>
            </a:prstGeom>
            <a:blipFill dpi="0" rotWithShape="0">
              <a:blip r:embed="rId4"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ea typeface="MS Gothic" pitchFamily="49" charset="-128"/>
              </a:endParaRPr>
            </a:p>
          </p:txBody>
        </p:sp>
        <p:sp>
          <p:nvSpPr>
            <p:cNvPr id="23615" name="Rectangle 63"/>
            <p:cNvSpPr>
              <a:spLocks noChangeArrowheads="1"/>
            </p:cNvSpPr>
            <p:nvPr/>
          </p:nvSpPr>
          <p:spPr bwMode="auto">
            <a:xfrm>
              <a:off x="6451600" y="2782888"/>
              <a:ext cx="187552" cy="369332"/>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l" defTabSz="914400">
                <a:lnSpc>
                  <a:spcPct val="100000"/>
                </a:lnSpc>
                <a:spcBef>
                  <a:spcPct val="0"/>
                </a:spcBef>
                <a:spcAft>
                  <a:spcPct val="0"/>
                </a:spcAft>
                <a:buNone/>
                <a:tabLst/>
              </a:pPr>
              <a:r>
                <a:rPr lang="en-US" sz="2400" b="1" i="0" u="none" strike="noStrike" cap="none" baseline="0">
                  <a:ln>
                    <a:noFill/>
                  </a:ln>
                  <a:solidFill>
                    <a:srgbClr val="000000"/>
                  </a:solidFill>
                  <a:effectLst/>
                  <a:latin typeface="Arial"/>
                  <a:ea typeface="MS Gothic" pitchFamily="49" charset="-128"/>
                  <a:cs typeface="+mn-cs"/>
                </a:rPr>
                <a:t>L</a:t>
              </a:r>
              <a:endParaRPr kumimoji="0" lang="en-US" sz="2400" b="0" i="0" u="none" strike="noStrike" cap="none" normalizeH="0" baseline="0" smtClean="0">
                <a:ln>
                  <a:noFill/>
                </a:ln>
                <a:solidFill>
                  <a:schemeClr val="tx1"/>
                </a:solidFill>
                <a:effectLst/>
                <a:latin typeface="Arial" pitchFamily="34" charset="0"/>
                <a:ea typeface="MS Gothic" pitchFamily="49" charset="-128"/>
              </a:endParaRPr>
            </a:p>
          </p:txBody>
        </p:sp>
      </p:grpSp>
      <p:sp>
        <p:nvSpPr>
          <p:cNvPr id="23616" name="Rectangle 64"/>
          <p:cNvSpPr>
            <a:spLocks noChangeArrowheads="1"/>
          </p:cNvSpPr>
          <p:nvPr/>
        </p:nvSpPr>
        <p:spPr bwMode="auto">
          <a:xfrm>
            <a:off x="6172200" y="4308474"/>
            <a:ext cx="2667000" cy="369332"/>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algn="l">
              <a:buNone/>
            </a:pPr>
            <a:r>
              <a:rPr lang="ja-JP" sz="2400" b="1" i="0" u="none" strike="noStrike" cap="none" baseline="0">
                <a:ln>
                  <a:noFill/>
                </a:ln>
                <a:solidFill>
                  <a:srgbClr val="000000"/>
                </a:solidFill>
                <a:effectLst/>
                <a:latin typeface="Arial"/>
                <a:ea typeface="MS Gothic" pitchFamily="49" charset="-128"/>
                <a:cs typeface="+mn-cs"/>
              </a:rPr>
              <a:t>歪み = </a:t>
            </a:r>
            <a:r>
              <a:rPr lang="ja-JP" sz="2400" b="0" i="0">
                <a:solidFill>
                  <a:srgbClr val="000000"/>
                </a:solidFill>
                <a:latin typeface="Symbol"/>
                <a:ea typeface="MS Gothic" pitchFamily="49" charset="-128"/>
                <a:cs typeface="+mn-cs"/>
              </a:rPr>
              <a:t>(d</a:t>
            </a:r>
            <a:r>
              <a:rPr lang="ja-JP" sz="2400" b="1" i="0">
                <a:solidFill>
                  <a:srgbClr val="000000"/>
                </a:solidFill>
                <a:latin typeface="Arial"/>
                <a:ea typeface="MS Gothic" pitchFamily="49" charset="-128"/>
                <a:cs typeface="+mn-cs"/>
              </a:rPr>
              <a:t>L)/L</a:t>
            </a:r>
            <a:endParaRPr lang="en-US" dirty="0" smtClean="0">
              <a:latin typeface="Arial" pitchFamily="34" charset="0"/>
              <a:ea typeface="MS Gothic" pitchFamily="49" charset="-128"/>
            </a:endParaRPr>
          </a:p>
        </p:txBody>
      </p:sp>
    </p:spTree>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SolidWorksCORP_PPT_Template">
  <a:themeElements>
    <a:clrScheme name="SolidWorksCORP_PPT_Template 1">
      <a:dk1>
        <a:srgbClr val="4D4D4D"/>
      </a:dk1>
      <a:lt1>
        <a:srgbClr val="FFFFFF"/>
      </a:lt1>
      <a:dk2>
        <a:srgbClr val="9C8E80"/>
      </a:dk2>
      <a:lt2>
        <a:srgbClr val="CEC7C0"/>
      </a:lt2>
      <a:accent1>
        <a:srgbClr val="F6950D"/>
      </a:accent1>
      <a:accent2>
        <a:srgbClr val="CC0000"/>
      </a:accent2>
      <a:accent3>
        <a:srgbClr val="FFFFFF"/>
      </a:accent3>
      <a:accent4>
        <a:srgbClr val="404040"/>
      </a:accent4>
      <a:accent5>
        <a:srgbClr val="FAC8AA"/>
      </a:accent5>
      <a:accent6>
        <a:srgbClr val="B90000"/>
      </a:accent6>
      <a:hlink>
        <a:srgbClr val="0F0068"/>
      </a:hlink>
      <a:folHlink>
        <a:srgbClr val="538034"/>
      </a:folHlink>
    </a:clrScheme>
    <a:fontScheme name="SolidWorksCORP_PPT_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SolidWorksCORP_PPT_Template 1">
        <a:dk1>
          <a:srgbClr val="4D4D4D"/>
        </a:dk1>
        <a:lt1>
          <a:srgbClr val="FFFFFF"/>
        </a:lt1>
        <a:dk2>
          <a:srgbClr val="9C8E80"/>
        </a:dk2>
        <a:lt2>
          <a:srgbClr val="CEC7C0"/>
        </a:lt2>
        <a:accent1>
          <a:srgbClr val="F6950D"/>
        </a:accent1>
        <a:accent2>
          <a:srgbClr val="CC0000"/>
        </a:accent2>
        <a:accent3>
          <a:srgbClr val="FFFFFF"/>
        </a:accent3>
        <a:accent4>
          <a:srgbClr val="404040"/>
        </a:accent4>
        <a:accent5>
          <a:srgbClr val="FAC8AA"/>
        </a:accent5>
        <a:accent6>
          <a:srgbClr val="B90000"/>
        </a:accent6>
        <a:hlink>
          <a:srgbClr val="0F0068"/>
        </a:hlink>
        <a:folHlink>
          <a:srgbClr val="538034"/>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SW2011">
  <a:themeElements>
    <a:clrScheme name="Custom 45">
      <a:dk1>
        <a:srgbClr val="4B575F"/>
      </a:dk1>
      <a:lt1>
        <a:srgbClr val="FFFFFF"/>
      </a:lt1>
      <a:dk2>
        <a:srgbClr val="000000"/>
      </a:dk2>
      <a:lt2>
        <a:srgbClr val="EBEBEC"/>
      </a:lt2>
      <a:accent1>
        <a:srgbClr val="EF8B2B"/>
      </a:accent1>
      <a:accent2>
        <a:srgbClr val="555656"/>
      </a:accent2>
      <a:accent3>
        <a:srgbClr val="32B6CD"/>
      </a:accent3>
      <a:accent4>
        <a:srgbClr val="499F3F"/>
      </a:accent4>
      <a:accent5>
        <a:srgbClr val="84587F"/>
      </a:accent5>
      <a:accent6>
        <a:srgbClr val="E62533"/>
      </a:accent6>
      <a:hlink>
        <a:srgbClr val="196637"/>
      </a:hlink>
      <a:folHlink>
        <a:srgbClr val="F9C852"/>
      </a:folHlink>
    </a:clrScheme>
    <a:fontScheme name="DS4">
      <a:majorFont>
        <a:latin typeface="Arial Narrow"/>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3175" cap="flat" cmpd="sng" algn="ctr">
          <a:solidFill>
            <a:schemeClr val="tx1"/>
          </a:solidFill>
          <a:prstDash val="solid"/>
          <a:round/>
          <a:headEnd type="none" w="med" len="med"/>
          <a:tailEnd type="none" w="med" len="med"/>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1891</TotalTime>
  <Words>4876</Words>
  <Application>Microsoft Office PowerPoint</Application>
  <PresentationFormat>On-screen Show (4:3)</PresentationFormat>
  <Paragraphs>265</Paragraphs>
  <Slides>36</Slides>
  <Notes>32</Notes>
  <HiddenSlides>0</HiddenSlides>
  <MMClips>0</MMClips>
  <ScaleCrop>false</ScaleCrop>
  <HeadingPairs>
    <vt:vector size="4" baseType="variant">
      <vt:variant>
        <vt:lpstr>Theme</vt:lpstr>
      </vt:variant>
      <vt:variant>
        <vt:i4>2</vt:i4>
      </vt:variant>
      <vt:variant>
        <vt:lpstr>Slide Titles</vt:lpstr>
      </vt:variant>
      <vt:variant>
        <vt:i4>36</vt:i4>
      </vt:variant>
    </vt:vector>
  </HeadingPairs>
  <TitlesOfParts>
    <vt:vector size="38" baseType="lpstr">
      <vt:lpstr>SolidWorksCORP_PPT_Template</vt:lpstr>
      <vt:lpstr>SW2011</vt:lpstr>
      <vt:lpstr>SolidWorks Simulation 有限要素解析の概要</vt:lpstr>
      <vt:lpstr>SolidWorks Simulationとは？</vt:lpstr>
      <vt:lpstr>従来の設計サイクル</vt:lpstr>
      <vt:lpstr>解析の利点</vt:lpstr>
      <vt:lpstr>有限要素法</vt:lpstr>
      <vt:lpstr>設計解析の主な概念</vt:lpstr>
      <vt:lpstr>設計解析の主な概念</vt:lpstr>
      <vt:lpstr>設計解析の主な概念</vt:lpstr>
      <vt:lpstr>設計解析の主な概念</vt:lpstr>
      <vt:lpstr>解析タイプ：  静解析または応力解析</vt:lpstr>
      <vt:lpstr>解析タイプ：  非線形静解析</vt:lpstr>
      <vt:lpstr>解析タイプ：  座屈解析</vt:lpstr>
      <vt:lpstr>解析タイプ：  固有値解析</vt:lpstr>
      <vt:lpstr>解析タイプ：  固有値解析</vt:lpstr>
      <vt:lpstr>解析タイプ：  熱伝導解析および熱応力解析</vt:lpstr>
      <vt:lpstr>解析タイプ：  最適化解析</vt:lpstr>
      <vt:lpstr>応力とは？</vt:lpstr>
      <vt:lpstr>応力とは？</vt:lpstr>
      <vt:lpstr>主応力とは？</vt:lpstr>
      <vt:lpstr>von Mises応力</vt:lpstr>
      <vt:lpstr>応力密度</vt:lpstr>
      <vt:lpstr>解析ステップ</vt:lpstr>
      <vt:lpstr>スタディの作成</vt:lpstr>
      <vt:lpstr>材料の定義</vt:lpstr>
      <vt:lpstr>拘束と荷重の定義</vt:lpstr>
      <vt:lpstr>メッシュ</vt:lpstr>
      <vt:lpstr>メッシュ タイプ</vt:lpstr>
      <vt:lpstr>メッシュ</vt:lpstr>
      <vt:lpstr>メッシュ コントロール</vt:lpstr>
      <vt:lpstr>対称拘束の使用</vt:lpstr>
      <vt:lpstr>シェル メッシュ</vt:lpstr>
      <vt:lpstr>シェル メッシュ</vt:lpstr>
      <vt:lpstr>静解析スタディのアダプティブ法</vt:lpstr>
      <vt:lpstr>静解析スタディのアダプティブ法</vt:lpstr>
      <vt:lpstr>解析の実行</vt:lpstr>
      <vt:lpstr>結果の表示</vt:lpstr>
    </vt:vector>
  </TitlesOfParts>
  <Company>Solidworks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user</dc:creator>
  <cp:lastModifiedBy>Dulce Pueyos</cp:lastModifiedBy>
  <cp:revision>205</cp:revision>
  <dcterms:created xsi:type="dcterms:W3CDTF">2005-11-14T21:24:32Z</dcterms:created>
  <dcterms:modified xsi:type="dcterms:W3CDTF">2012-03-07T16:52:38Z</dcterms:modified>
</cp:coreProperties>
</file>