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707" r:id="rId2"/>
  </p:sldMasterIdLst>
  <p:sldIdLst>
    <p:sldId id="259" r:id="rId3"/>
    <p:sldId id="257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90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99" r:id="rId29"/>
    <p:sldId id="287" r:id="rId30"/>
    <p:sldId id="294" r:id="rId31"/>
    <p:sldId id="295" r:id="rId32"/>
    <p:sldId id="292" r:id="rId33"/>
    <p:sldId id="296" r:id="rId34"/>
    <p:sldId id="291" r:id="rId35"/>
    <p:sldId id="298" r:id="rId36"/>
    <p:sldId id="288" r:id="rId37"/>
    <p:sldId id="289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3E78"/>
    <a:srgbClr val="C9D4D8"/>
    <a:srgbClr val="315273"/>
    <a:srgbClr val="F7931E"/>
    <a:srgbClr val="CA4040"/>
    <a:srgbClr val="D9413D"/>
    <a:srgbClr val="4B8D4B"/>
    <a:srgbClr val="5F793D"/>
    <a:srgbClr val="637E40"/>
    <a:srgbClr val="718F4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-16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12700"/>
            <a:ext cx="9140825" cy="6854825"/>
            <a:chOff x="2" y="8"/>
            <a:chExt cx="5758" cy="4318"/>
          </a:xfrm>
        </p:grpSpPr>
        <p:pic>
          <p:nvPicPr>
            <p:cNvPr id="5" name="Picture 3" descr="12173-SolidWorks-cov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" y="8"/>
              <a:ext cx="5758" cy="4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013" y="3974"/>
              <a:ext cx="1518" cy="2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algn="l">
                <a:lnSpc>
                  <a:spcPct val="90000"/>
                </a:lnSpc>
                <a:buNone/>
              </a:pPr>
              <a:r>
                <a:rPr lang="pt-BR" sz="700" b="0" i="0">
                  <a:solidFill>
                    <a:srgbClr val="9C8E80"/>
                  </a:solidFill>
                  <a:latin typeface="Arial"/>
                  <a:ea typeface="+mn-ea"/>
                  <a:cs typeface="+mn-cs"/>
                </a:rPr>
                <a:t>Imagem cedida pelo National Optical Astronomy Observatory, operado pela Association of Universities for Research in Astronomy, sob contrato de cooperação com a National Science Foundation.</a:t>
              </a:r>
            </a:p>
          </p:txBody>
        </p:sp>
        <p:pic>
          <p:nvPicPr>
            <p:cNvPr id="7" name="Picture 5" descr="swlogco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85" y="279"/>
              <a:ext cx="843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4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84150" y="2452688"/>
            <a:ext cx="8623300" cy="1117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5607050" y="3733800"/>
            <a:ext cx="3184525" cy="1893888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/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9725" y="107950"/>
            <a:ext cx="2162175" cy="6051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613" y="107950"/>
            <a:ext cx="6335712" cy="6051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8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rtlCol="0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Image 6" descr="3DS_emblem_3D_pers1_PP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909888"/>
            <a:ext cx="3527425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23850" y="231775"/>
            <a:ext cx="647700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825" y="231775"/>
            <a:ext cx="649288" cy="86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>
          <a:xfrm rot="16200000">
            <a:off x="-3276600" y="3276600"/>
            <a:ext cx="6858000" cy="304800"/>
          </a:xfrm>
          <a:prstGeom prst="rect">
            <a:avLst/>
          </a:prstGeom>
        </p:spPr>
        <p:txBody>
          <a:bodyPr/>
          <a:lstStyle/>
          <a:p>
            <a:pPr algn="ctr"/>
            <a:endParaRPr lang="fr-FR" sz="700">
              <a:latin typeface="Arial Narrow" pitchFamily="34" charset="0"/>
            </a:endParaRP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image" Target="../media/image7.png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image" Target="../media/image6.png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2173-SolidWorks-bk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8540750" y="6397625"/>
            <a:ext cx="400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fld id="{B957F548-E91A-4547-A13E-3BB8D90DA3C0}" type="slidenum">
              <a:rPr lang="en-US" sz="1400" b="1" i="0">
                <a:solidFill>
                  <a:srgbClr val="FF9900"/>
                </a:solidFill>
                <a:latin typeface="Arial"/>
                <a:ea typeface="+mn-ea"/>
                <a:cs typeface="+mn-cs"/>
              </a:rPr>
              <a:pPr algn="l">
                <a:buNone/>
              </a:pPr>
              <a:t>‹#›</a:t>
            </a:fld>
            <a:endParaRPr lang="en-US" sz="1400" b="1">
              <a:solidFill>
                <a:srgbClr val="FF9900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01613" y="107950"/>
            <a:ext cx="758666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1613" y="1296988"/>
            <a:ext cx="8650287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236538" y="6518275"/>
            <a:ext cx="2509837" cy="201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marL="342900" indent="-342900" algn="l">
              <a:lnSpc>
                <a:spcPct val="90000"/>
              </a:lnSpc>
              <a:buNone/>
            </a:pPr>
            <a:r>
              <a:rPr lang="pt-BR" sz="800" b="0" i="0">
                <a:solidFill>
                  <a:srgbClr val="CEC7C0"/>
                </a:solidFill>
                <a:latin typeface="Arial"/>
                <a:ea typeface="+mn-ea"/>
                <a:cs typeface="Arial"/>
              </a:rPr>
              <a:t>© 2006 SolidWorks Corp. Confidencial.</a:t>
            </a:r>
          </a:p>
        </p:txBody>
      </p:sp>
      <p:pic>
        <p:nvPicPr>
          <p:cNvPr id="1031" name="Picture 7" descr="swlogcol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83538" y="306388"/>
            <a:ext cx="1023937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5pPr>
      <a:lvl6pPr marL="4572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6pPr>
      <a:lvl7pPr marL="9144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7pPr>
      <a:lvl8pPr marL="13716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8pPr>
      <a:lvl9pPr marL="1828800" algn="l" rtl="0" fontAlgn="base">
        <a:lnSpc>
          <a:spcPct val="95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9pPr>
    </p:titleStyle>
    <p:bodyStyle>
      <a:lvl1pPr marL="234950" indent="-234950" algn="l" rtl="0" eaLnBrk="0" fontAlgn="base" hangingPunct="0">
        <a:lnSpc>
          <a:spcPct val="95000"/>
        </a:lnSpc>
        <a:spcBef>
          <a:spcPct val="5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500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7900" indent="-2286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320800" indent="-2286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1663700" indent="-22860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1209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5781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0353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492500" indent="-22860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900113" y="401638"/>
            <a:ext cx="65008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Title</a:t>
            </a:r>
          </a:p>
        </p:txBody>
      </p:sp>
      <p:sp>
        <p:nvSpPr>
          <p:cNvPr id="205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900113" y="1797050"/>
            <a:ext cx="7891462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5"/>
            <a:ext cx="693738" cy="365125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fld id="{4700B582-A5FA-4871-8218-0A17FDD22AA7}" type="slidenum">
              <a:rPr lang="pt-BR" sz="1000" b="0" i="0">
                <a:solidFill>
                  <a:srgbClr val="A6A6A6"/>
                </a:solidFill>
                <a:latin typeface="Arial"/>
                <a:ea typeface="+mn-ea"/>
                <a:cs typeface="Arial"/>
              </a:rPr>
              <a:pPr algn="ctr">
                <a:buNone/>
              </a:pPr>
              <a:t>‹#›</a:t>
            </a:fld>
            <a:endParaRPr lang="fr-FR" sz="1000">
              <a:solidFill>
                <a:srgbClr val="A6A6A6"/>
              </a:solidFill>
              <a:cs typeface="Arial" charset="0"/>
            </a:endParaRPr>
          </a:p>
        </p:txBody>
      </p:sp>
      <p:pic>
        <p:nvPicPr>
          <p:cNvPr id="2053" name="Picture 10" descr="Emblem_3DS_RGBcolor.png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07950" y="6242050"/>
            <a:ext cx="5365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Bouton_charte_clic.png"/>
          <p:cNvPicPr>
            <a:picLocks noChangeAspect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95288" y="427038"/>
            <a:ext cx="461962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 rot="16200000">
            <a:off x="-3279775" y="3332163"/>
            <a:ext cx="6861175" cy="200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None/>
            </a:pPr>
            <a:r>
              <a:rPr lang="el-G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Ι</a:t>
            </a:r>
            <a:r>
              <a:rPr lang="fr-F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 </a:t>
            </a:r>
            <a:r>
              <a:rPr lang="en-US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Informações</a:t>
            </a:r>
            <a:r>
              <a:rPr lang="fr-F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 confidenciais </a:t>
            </a:r>
            <a:r>
              <a:rPr lang="el-GR" sz="700" b="0" i="0">
                <a:solidFill>
                  <a:srgbClr val="A6A6A6"/>
                </a:solidFill>
                <a:latin typeface="Arial Narrow"/>
                <a:ea typeface="+mn-ea"/>
                <a:cs typeface="Arial"/>
              </a:rPr>
              <a:t>Ι</a:t>
            </a:r>
            <a:endParaRPr lang="fr-FR" sz="700">
              <a:solidFill>
                <a:srgbClr val="A6A6A6"/>
              </a:solid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  <p:pic>
        <p:nvPicPr>
          <p:cNvPr id="2059" name="Picture 14"/>
          <p:cNvPicPr>
            <a:picLocks noChangeAspect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486650" y="6323013"/>
            <a:ext cx="167163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42" r:id="rId2"/>
    <p:sldLayoutId id="2147483843" r:id="rId3"/>
    <p:sldLayoutId id="2147483844" r:id="rId4"/>
    <p:sldLayoutId id="2147483845" r:id="rId5"/>
    <p:sldLayoutId id="2147483854" r:id="rId6"/>
    <p:sldLayoutId id="2147483846" r:id="rId7"/>
    <p:sldLayoutId id="2147483847" r:id="rId8"/>
    <p:sldLayoutId id="2147483848" r:id="rId9"/>
    <p:sldLayoutId id="2147483849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  <p:sldLayoutId id="2147483862" r:id="rId18"/>
    <p:sldLayoutId id="2147483863" r:id="rId19"/>
    <p:sldLayoutId id="2147483850" r:id="rId20"/>
    <p:sldLayoutId id="2147483851" r:id="rId2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2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441450"/>
            <a:ext cx="7308850" cy="549275"/>
          </a:xfrm>
        </p:spPr>
        <p:txBody>
          <a:bodyPr/>
          <a:lstStyle/>
          <a:p>
            <a:pPr algn="r">
              <a:spcBef>
                <a:spcPct val="0"/>
              </a:spcBef>
              <a:buNone/>
            </a:pPr>
            <a:r>
              <a:rPr lang="pt-BR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  <a:t>SolidWorks Simulation</a:t>
            </a:r>
            <a:br>
              <a:rPr lang="pt-BR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</a:br>
            <a:r>
              <a:rPr lang="pt-BR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j-ea"/>
                <a:cs typeface="+mj-cs"/>
              </a:rPr>
              <a:t>Visão geral de análise de elementos finitos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análise: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Análise estática ou de tensão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382000" cy="5257800"/>
          </a:xfrm>
        </p:spPr>
        <p:txBody>
          <a:bodyPr/>
          <a:lstStyle/>
          <a:p>
            <a:pPr marL="342900" indent="-342900" algn="l">
              <a:spcBef>
                <a:spcPts val="15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Esse é o tipo mais comum de análise. Ela considera o comportamento material linear e despreza as forças inerciais. O corpo retorna à sua posição original quando as cargas são removidas.</a:t>
            </a:r>
          </a:p>
          <a:p>
            <a:pPr marL="342900" indent="-342900" algn="l">
              <a:spcBef>
                <a:spcPts val="15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Ela calcula os deslocamentos, as deformações, as tensões e as forças de reação.</a:t>
            </a:r>
          </a:p>
          <a:p>
            <a:pPr marL="342900" indent="-342900" algn="l">
              <a:spcBef>
                <a:spcPts val="15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material falha quando a tensão atinge um determinado nível. Diferentes materiais falham em diferentes níveis de tensão. Com a análise estática, podemos testar a falha de vários materiais.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análise: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Análise estática não linear</a:t>
            </a:r>
          </a:p>
        </p:txBody>
      </p:sp>
      <p:sp>
        <p:nvSpPr>
          <p:cNvPr id="25603" name="AutoShape 4"/>
          <p:cNvSpPr>
            <a:spLocks noGrp="1" noChangeAspect="1" noChangeArrowheads="1"/>
          </p:cNvSpPr>
          <p:nvPr>
            <p:ph idx="1"/>
          </p:nvPr>
        </p:nvSpPr>
        <p:spPr>
          <a:xfrm>
            <a:off x="228600" y="1295400"/>
            <a:ext cx="6019800" cy="7620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a análise não linear quando pelo menos uma das seguintes condições se aplicar:</a:t>
            </a:r>
          </a:p>
        </p:txBody>
      </p:sp>
      <p:pic>
        <p:nvPicPr>
          <p:cNvPr id="25604" name="Picture 5" descr="nonline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1371600"/>
            <a:ext cx="2447925" cy="18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317" name="AutoShape 6"/>
          <p:cNvSpPr>
            <a:spLocks noChangeAspect="1" noChangeArrowheads="1"/>
          </p:cNvSpPr>
          <p:nvPr/>
        </p:nvSpPr>
        <p:spPr bwMode="auto">
          <a:xfrm>
            <a:off x="228600" y="2209800"/>
            <a:ext cx="5943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806409" lvl="1" indent="-457200" algn="l">
              <a:lnSpc>
                <a:spcPct val="90000"/>
              </a:lnSpc>
              <a:spcBef>
                <a:spcPct val="25000"/>
              </a:spcBef>
              <a:buFontTx/>
              <a:buAutoNum type="alphaLcParenR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 relação tensão-deformação do material não é linear.</a:t>
            </a:r>
          </a:p>
          <a:p>
            <a:pPr marL="806409" lvl="1" indent="-457200" algn="l">
              <a:lnSpc>
                <a:spcPct val="75000"/>
              </a:lnSpc>
              <a:spcBef>
                <a:spcPct val="25000"/>
              </a:spcBef>
              <a:buFontTx/>
              <a:buAutoNum type="alphaLcParenR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Os deslocamentos induzidos são grandes o suficiente para alterar a rigidez.</a:t>
            </a:r>
          </a:p>
          <a:p>
            <a:pPr marL="806409" lvl="1" indent="-457200" algn="l">
              <a:lnSpc>
                <a:spcPct val="75000"/>
              </a:lnSpc>
              <a:spcBef>
                <a:spcPct val="25000"/>
              </a:spcBef>
              <a:buFontTx/>
              <a:buAutoNum type="alphaLcParenR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As condições de limite variam durante a carga (como nos problemas com contato).</a:t>
            </a:r>
            <a:endParaRPr lang="en-US" sz="2000" dirty="0">
              <a:latin typeface="Arial Narrow" pitchFamily="34" charset="0"/>
            </a:endParaRPr>
          </a:p>
        </p:txBody>
      </p:sp>
      <p:sp>
        <p:nvSpPr>
          <p:cNvPr id="13318" name="AutoShape 9"/>
          <p:cNvSpPr>
            <a:spLocks noChangeAspect="1" noChangeArrowheads="1"/>
          </p:cNvSpPr>
          <p:nvPr/>
        </p:nvSpPr>
        <p:spPr bwMode="auto">
          <a:xfrm>
            <a:off x="228600" y="4419600"/>
            <a:ext cx="8534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8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 análise não linear calcula tensões, deslocamentos, deformações e forças de reação em todos os níveis desejados de carga.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5676900" y="2171700"/>
            <a:ext cx="1600200" cy="1524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pt-BR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Força generalizada</a:t>
            </a:r>
            <a:endParaRPr lang="nl-NL" sz="10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27825" y="1698625"/>
            <a:ext cx="83820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r">
              <a:buNone/>
            </a:pPr>
            <a:r>
              <a:rPr lang="pt-BR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Não linear</a:t>
            </a:r>
            <a:endParaRPr lang="nl-NL" sz="1000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4800" y="2590800"/>
            <a:ext cx="68580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pt-BR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Linear </a:t>
            </a:r>
            <a:endParaRPr lang="nl-NL" sz="1000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10325" y="3046512"/>
            <a:ext cx="2200275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pt-BR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Deslocamento generalizado</a:t>
            </a:r>
            <a:endParaRPr lang="nl-NL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análise: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Análise de flambagem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5189538" cy="37338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 modelos delgados sujeitos a cargas de compressão axial tendem a ser submetidos a deformação lateral grande repentina. Esse fenômeno é chamado de flambagem.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flambagem poderá ocorrer antes de o material falhar devido a tensões altas.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análise de flambagem testa a falha devido à flambagem e prevê cargas críticas</a:t>
            </a:r>
            <a:r>
              <a:rPr lang="pt-BR" sz="240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  <a:endParaRPr lang="en-US" dirty="0" smtClean="0"/>
          </a:p>
        </p:txBody>
      </p:sp>
      <p:pic>
        <p:nvPicPr>
          <p:cNvPr id="2662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905000"/>
            <a:ext cx="9334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21"/>
          <p:cNvSpPr txBox="1">
            <a:spLocks noChangeArrowheads="1"/>
          </p:cNvSpPr>
          <p:nvPr/>
        </p:nvSpPr>
        <p:spPr bwMode="auto">
          <a:xfrm>
            <a:off x="5562600" y="1600200"/>
            <a:ext cx="2286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pt-BR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Carga axial</a:t>
            </a:r>
          </a:p>
        </p:txBody>
      </p:sp>
      <p:sp>
        <p:nvSpPr>
          <p:cNvPr id="26630" name="Text Box 22"/>
          <p:cNvSpPr txBox="1">
            <a:spLocks noChangeArrowheads="1"/>
          </p:cNvSpPr>
          <p:nvPr/>
        </p:nvSpPr>
        <p:spPr bwMode="auto">
          <a:xfrm>
            <a:off x="6400800" y="2819400"/>
            <a:ext cx="2362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pt-BR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Essa barra delgada submetida a uma carga axial falhará devido à flambagem antes de o material começar a falhar por causa das tensões altas.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análise: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Análise de frequência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228601" y="1295400"/>
            <a:ext cx="5638800" cy="2395537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Cada corpo tende a vibrar em determinadas frequências, as quais são chamadas de frequências naturais.</a:t>
            </a:r>
          </a:p>
          <a:p>
            <a:pPr marL="342900" indent="-342900" algn="l">
              <a:lnSpc>
                <a:spcPct val="85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 cada frequência natural, o corpo usa uma determinada forma, conhecida como forma modal.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371600"/>
            <a:ext cx="28194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28600" y="3505200"/>
            <a:ext cx="8534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58775" indent="-358775" algn="l">
              <a:lnSpc>
                <a:spcPct val="85000"/>
              </a:lnSpc>
              <a:spcBef>
                <a:spcPts val="12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 análise de frequência calcula as frequências naturais e suas formas modais associadas.</a:t>
            </a:r>
          </a:p>
          <a:p>
            <a:pPr marL="358775" indent="-358775" algn="l">
              <a:lnSpc>
                <a:spcPct val="85000"/>
              </a:lnSpc>
              <a:spcBef>
                <a:spcPts val="12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Teoricamente, um corpo tem um número infinito de modos. Na FEA, há tantos modos quanto DOFs. Na maioria dos casos, os primeiros modos dominantes são considerados para a análise.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análise: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Análise de frequência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5589587" cy="1768475"/>
          </a:xfrm>
        </p:spPr>
        <p:txBody>
          <a:bodyPr/>
          <a:lstStyle/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As tensões excessivas ocorrerão se um corpo for submetido a uma carga dinâmica que vibra em uma de suas frequências naturais. Esse fenômeno é chamado de ressonância.</a:t>
            </a:r>
            <a:endParaRPr lang="en-US" b="1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219200"/>
            <a:ext cx="28384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28600" y="3886200"/>
            <a:ext cx="7924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58775" indent="-358775" algn="l">
              <a:lnSpc>
                <a:spcPct val="85000"/>
              </a:lnSpc>
              <a:spcBef>
                <a:spcPts val="2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 análise de frequência pode ajudá-lo a evitar a ressonância e resolver os problemas de resposta dinâmica.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análise: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Análise térmica e análise de tensão térmica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6291263" cy="2057400"/>
          </a:xfrm>
        </p:spPr>
        <p:txBody>
          <a:bodyPr rtlCol="0">
            <a:normAutofit/>
          </a:bodyPr>
          <a:lstStyle/>
          <a:p>
            <a:pPr marL="342900" indent="-342900" algn="l">
              <a:spcBef>
                <a:spcPct val="20000"/>
              </a:spcBef>
              <a:spcAft>
                <a:spcPts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Análise térmica</a:t>
            </a:r>
          </a:p>
          <a:p>
            <a:pPr marL="342900" indent="-342900" algn="l">
              <a:spcBef>
                <a:spcPct val="20000"/>
              </a:spcBef>
              <a:spcAft>
                <a:spcPts val="0"/>
              </a:spcAft>
              <a:buNone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	Calcula a temperatura em cada ponto do modelo com base nas cargas térmicas e nas condições de limite térmico. Os resultados incluem fluxo térmico e gradientes térmicos.</a:t>
            </a: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1524000"/>
            <a:ext cx="22574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04800" y="3810000"/>
            <a:ext cx="8534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None/>
            </a:pPr>
            <a:r>
              <a:rPr lang="en-US" sz="2400" b="1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Análise de tensão térmica</a:t>
            </a:r>
          </a:p>
          <a:p>
            <a:pPr marL="234909" indent="-234909" algn="l">
              <a:lnSpc>
                <a:spcPct val="95000"/>
              </a:lnSpc>
              <a:spcBef>
                <a:spcPct val="50000"/>
              </a:spcBef>
              <a:buNone/>
            </a:pPr>
            <a:r>
              <a:rPr lang="pt-BR" sz="2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Calcula as tensões, as deformações e os deslocamentos devido aos efeitos térmicos e às mudanças de temperatura.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análise: </a:t>
            </a:r>
            <a:b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24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Análise de otimização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29702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	Calcula a solução ideal para um problema com base no seguinte:</a:t>
            </a:r>
          </a:p>
          <a:p>
            <a:pPr marL="742950" lvl="1" indent="-28575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Objetivo: Define a meta da análise, como minimizar o material do modelo.</a:t>
            </a:r>
          </a:p>
          <a:p>
            <a:pPr marL="742950" lvl="1" indent="-28575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Variações do projeto: Especifica os intervalos aceitáveis para as dimensões que podem mudar.</a:t>
            </a:r>
          </a:p>
          <a:p>
            <a:pPr marL="742950" lvl="1" indent="-28575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2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Restrições: Define as condições que o projeto ideal deve atender, como especificar um valor máximo para as tensões.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O que é tensão?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4954587" cy="4862512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Quando uma carga é aplicada a um corpo, o corpo tenta absorver o efeito gerando forças internas que variam de um ponto para outro.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intensidade dessas forças é chamada de tensão. A tensão é força por unidade de área.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Tensão em um ponto é a intensidade de força de uma área pequena em torno desse ponto.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  <p:grpSp>
        <p:nvGrpSpPr>
          <p:cNvPr id="31751" name="Group 7"/>
          <p:cNvGrpSpPr>
            <a:grpSpLocks noChangeAspect="1"/>
          </p:cNvGrpSpPr>
          <p:nvPr/>
        </p:nvGrpSpPr>
        <p:grpSpPr bwMode="auto">
          <a:xfrm>
            <a:off x="5105419" y="838200"/>
            <a:ext cx="3127386" cy="4838700"/>
            <a:chOff x="3216" y="528"/>
            <a:chExt cx="1970" cy="3048"/>
          </a:xfrm>
        </p:grpSpPr>
        <p:sp>
          <p:nvSpPr>
            <p:cNvPr id="31750" name="AutoShape 6"/>
            <p:cNvSpPr>
              <a:spLocks noChangeAspect="1" noChangeArrowheads="1" noTextEdit="1"/>
            </p:cNvSpPr>
            <p:nvPr/>
          </p:nvSpPr>
          <p:spPr bwMode="auto">
            <a:xfrm>
              <a:off x="3216" y="528"/>
              <a:ext cx="1970" cy="3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2" name="Freeform 8"/>
            <p:cNvSpPr>
              <a:spLocks/>
            </p:cNvSpPr>
            <p:nvPr/>
          </p:nvSpPr>
          <p:spPr bwMode="auto">
            <a:xfrm>
              <a:off x="3432" y="792"/>
              <a:ext cx="1498" cy="960"/>
            </a:xfrm>
            <a:custGeom>
              <a:avLst/>
              <a:gdLst/>
              <a:ahLst/>
              <a:cxnLst>
                <a:cxn ang="0">
                  <a:pos x="1482" y="904"/>
                </a:cxn>
                <a:cxn ang="0">
                  <a:pos x="1498" y="848"/>
                </a:cxn>
                <a:cxn ang="0">
                  <a:pos x="1474" y="784"/>
                </a:cxn>
                <a:cxn ang="0">
                  <a:pos x="1434" y="704"/>
                </a:cxn>
                <a:cxn ang="0">
                  <a:pos x="1362" y="624"/>
                </a:cxn>
                <a:cxn ang="0">
                  <a:pos x="1153" y="440"/>
                </a:cxn>
                <a:cxn ang="0">
                  <a:pos x="881" y="256"/>
                </a:cxn>
                <a:cxn ang="0">
                  <a:pos x="585" y="112"/>
                </a:cxn>
                <a:cxn ang="0">
                  <a:pos x="321" y="24"/>
                </a:cxn>
                <a:cxn ang="0">
                  <a:pos x="208" y="0"/>
                </a:cxn>
                <a:cxn ang="0">
                  <a:pos x="120" y="0"/>
                </a:cxn>
                <a:cxn ang="0">
                  <a:pos x="56" y="16"/>
                </a:cxn>
                <a:cxn ang="0">
                  <a:pos x="16" y="56"/>
                </a:cxn>
                <a:cxn ang="0">
                  <a:pos x="0" y="112"/>
                </a:cxn>
                <a:cxn ang="0">
                  <a:pos x="24" y="176"/>
                </a:cxn>
                <a:cxn ang="0">
                  <a:pos x="64" y="256"/>
                </a:cxn>
                <a:cxn ang="0">
                  <a:pos x="136" y="336"/>
                </a:cxn>
                <a:cxn ang="0">
                  <a:pos x="345" y="520"/>
                </a:cxn>
                <a:cxn ang="0">
                  <a:pos x="617" y="704"/>
                </a:cxn>
                <a:cxn ang="0">
                  <a:pos x="913" y="848"/>
                </a:cxn>
                <a:cxn ang="0">
                  <a:pos x="1177" y="936"/>
                </a:cxn>
                <a:cxn ang="0">
                  <a:pos x="1290" y="960"/>
                </a:cxn>
                <a:cxn ang="0">
                  <a:pos x="1378" y="960"/>
                </a:cxn>
                <a:cxn ang="0">
                  <a:pos x="1442" y="944"/>
                </a:cxn>
                <a:cxn ang="0">
                  <a:pos x="1482" y="904"/>
                </a:cxn>
              </a:cxnLst>
              <a:rect l="0" t="0" r="r" b="b"/>
              <a:pathLst>
                <a:path w="1498" h="960">
                  <a:moveTo>
                    <a:pt x="1482" y="904"/>
                  </a:moveTo>
                  <a:lnTo>
                    <a:pt x="1498" y="848"/>
                  </a:lnTo>
                  <a:lnTo>
                    <a:pt x="1474" y="784"/>
                  </a:lnTo>
                  <a:lnTo>
                    <a:pt x="1434" y="704"/>
                  </a:lnTo>
                  <a:lnTo>
                    <a:pt x="1362" y="624"/>
                  </a:lnTo>
                  <a:lnTo>
                    <a:pt x="1153" y="440"/>
                  </a:lnTo>
                  <a:lnTo>
                    <a:pt x="881" y="256"/>
                  </a:lnTo>
                  <a:lnTo>
                    <a:pt x="585" y="112"/>
                  </a:lnTo>
                  <a:lnTo>
                    <a:pt x="321" y="24"/>
                  </a:lnTo>
                  <a:lnTo>
                    <a:pt x="208" y="0"/>
                  </a:lnTo>
                  <a:lnTo>
                    <a:pt x="120" y="0"/>
                  </a:lnTo>
                  <a:lnTo>
                    <a:pt x="56" y="16"/>
                  </a:lnTo>
                  <a:lnTo>
                    <a:pt x="16" y="56"/>
                  </a:lnTo>
                  <a:lnTo>
                    <a:pt x="0" y="112"/>
                  </a:lnTo>
                  <a:lnTo>
                    <a:pt x="24" y="176"/>
                  </a:lnTo>
                  <a:lnTo>
                    <a:pt x="64" y="256"/>
                  </a:lnTo>
                  <a:lnTo>
                    <a:pt x="136" y="336"/>
                  </a:lnTo>
                  <a:lnTo>
                    <a:pt x="345" y="520"/>
                  </a:lnTo>
                  <a:lnTo>
                    <a:pt x="617" y="704"/>
                  </a:lnTo>
                  <a:lnTo>
                    <a:pt x="913" y="848"/>
                  </a:lnTo>
                  <a:lnTo>
                    <a:pt x="1177" y="936"/>
                  </a:lnTo>
                  <a:lnTo>
                    <a:pt x="1290" y="960"/>
                  </a:lnTo>
                  <a:lnTo>
                    <a:pt x="1378" y="960"/>
                  </a:lnTo>
                  <a:lnTo>
                    <a:pt x="1442" y="944"/>
                  </a:lnTo>
                  <a:lnTo>
                    <a:pt x="1482" y="90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3" name="Freeform 9"/>
            <p:cNvSpPr>
              <a:spLocks/>
            </p:cNvSpPr>
            <p:nvPr/>
          </p:nvSpPr>
          <p:spPr bwMode="auto">
            <a:xfrm>
              <a:off x="3424" y="784"/>
              <a:ext cx="1522" cy="984"/>
            </a:xfrm>
            <a:custGeom>
              <a:avLst/>
              <a:gdLst/>
              <a:ahLst/>
              <a:cxnLst>
                <a:cxn ang="0">
                  <a:pos x="1498" y="856"/>
                </a:cxn>
                <a:cxn ang="0">
                  <a:pos x="1466" y="800"/>
                </a:cxn>
                <a:cxn ang="0">
                  <a:pos x="1434" y="728"/>
                </a:cxn>
                <a:cxn ang="0">
                  <a:pos x="1362" y="648"/>
                </a:cxn>
                <a:cxn ang="0">
                  <a:pos x="1153" y="464"/>
                </a:cxn>
                <a:cxn ang="0">
                  <a:pos x="881" y="280"/>
                </a:cxn>
                <a:cxn ang="0">
                  <a:pos x="593" y="136"/>
                </a:cxn>
                <a:cxn ang="0">
                  <a:pos x="329" y="48"/>
                </a:cxn>
                <a:cxn ang="0">
                  <a:pos x="216" y="24"/>
                </a:cxn>
                <a:cxn ang="0">
                  <a:pos x="128" y="16"/>
                </a:cxn>
                <a:cxn ang="0">
                  <a:pos x="72" y="40"/>
                </a:cxn>
                <a:cxn ang="0">
                  <a:pos x="40" y="72"/>
                </a:cxn>
                <a:cxn ang="0">
                  <a:pos x="16" y="120"/>
                </a:cxn>
                <a:cxn ang="0">
                  <a:pos x="40" y="184"/>
                </a:cxn>
                <a:cxn ang="0">
                  <a:pos x="80" y="264"/>
                </a:cxn>
                <a:cxn ang="0">
                  <a:pos x="152" y="344"/>
                </a:cxn>
                <a:cxn ang="0">
                  <a:pos x="361" y="520"/>
                </a:cxn>
                <a:cxn ang="0">
                  <a:pos x="633" y="704"/>
                </a:cxn>
                <a:cxn ang="0">
                  <a:pos x="929" y="848"/>
                </a:cxn>
                <a:cxn ang="0">
                  <a:pos x="1193" y="936"/>
                </a:cxn>
                <a:cxn ang="0">
                  <a:pos x="1298" y="960"/>
                </a:cxn>
                <a:cxn ang="0">
                  <a:pos x="1386" y="960"/>
                </a:cxn>
                <a:cxn ang="0">
                  <a:pos x="1442" y="944"/>
                </a:cxn>
                <a:cxn ang="0">
                  <a:pos x="1482" y="904"/>
                </a:cxn>
                <a:cxn ang="0">
                  <a:pos x="1458" y="968"/>
                </a:cxn>
                <a:cxn ang="0">
                  <a:pos x="1386" y="976"/>
                </a:cxn>
                <a:cxn ang="0">
                  <a:pos x="1298" y="984"/>
                </a:cxn>
                <a:cxn ang="0">
                  <a:pos x="1185" y="960"/>
                </a:cxn>
                <a:cxn ang="0">
                  <a:pos x="921" y="872"/>
                </a:cxn>
                <a:cxn ang="0">
                  <a:pos x="617" y="728"/>
                </a:cxn>
                <a:cxn ang="0">
                  <a:pos x="345" y="544"/>
                </a:cxn>
                <a:cxn ang="0">
                  <a:pos x="136" y="360"/>
                </a:cxn>
                <a:cxn ang="0">
                  <a:pos x="64" y="280"/>
                </a:cxn>
                <a:cxn ang="0">
                  <a:pos x="16" y="192"/>
                </a:cxn>
                <a:cxn ang="0">
                  <a:pos x="0" y="120"/>
                </a:cxn>
                <a:cxn ang="0">
                  <a:pos x="16" y="64"/>
                </a:cxn>
                <a:cxn ang="0">
                  <a:pos x="56" y="24"/>
                </a:cxn>
                <a:cxn ang="0">
                  <a:pos x="128" y="0"/>
                </a:cxn>
                <a:cxn ang="0">
                  <a:pos x="216" y="0"/>
                </a:cxn>
                <a:cxn ang="0">
                  <a:pos x="337" y="24"/>
                </a:cxn>
                <a:cxn ang="0">
                  <a:pos x="601" y="112"/>
                </a:cxn>
                <a:cxn ang="0">
                  <a:pos x="897" y="256"/>
                </a:cxn>
                <a:cxn ang="0">
                  <a:pos x="1169" y="440"/>
                </a:cxn>
                <a:cxn ang="0">
                  <a:pos x="1378" y="632"/>
                </a:cxn>
                <a:cxn ang="0">
                  <a:pos x="1450" y="712"/>
                </a:cxn>
                <a:cxn ang="0">
                  <a:pos x="1490" y="792"/>
                </a:cxn>
                <a:cxn ang="0">
                  <a:pos x="1514" y="856"/>
                </a:cxn>
                <a:cxn ang="0">
                  <a:pos x="1506" y="920"/>
                </a:cxn>
              </a:cxnLst>
              <a:rect l="0" t="0" r="r" b="b"/>
              <a:pathLst>
                <a:path w="1522" h="984">
                  <a:moveTo>
                    <a:pt x="1482" y="912"/>
                  </a:moveTo>
                  <a:lnTo>
                    <a:pt x="1498" y="856"/>
                  </a:lnTo>
                  <a:lnTo>
                    <a:pt x="1498" y="856"/>
                  </a:lnTo>
                  <a:lnTo>
                    <a:pt x="1498" y="856"/>
                  </a:lnTo>
                  <a:lnTo>
                    <a:pt x="1474" y="792"/>
                  </a:lnTo>
                  <a:lnTo>
                    <a:pt x="1466" y="800"/>
                  </a:lnTo>
                  <a:lnTo>
                    <a:pt x="1466" y="800"/>
                  </a:lnTo>
                  <a:lnTo>
                    <a:pt x="1426" y="720"/>
                  </a:lnTo>
                  <a:lnTo>
                    <a:pt x="1434" y="728"/>
                  </a:lnTo>
                  <a:lnTo>
                    <a:pt x="1434" y="72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585" y="136"/>
                  </a:lnTo>
                  <a:lnTo>
                    <a:pt x="593" y="136"/>
                  </a:lnTo>
                  <a:lnTo>
                    <a:pt x="593" y="136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216" y="24"/>
                  </a:lnTo>
                  <a:lnTo>
                    <a:pt x="216" y="24"/>
                  </a:lnTo>
                  <a:lnTo>
                    <a:pt x="216" y="24"/>
                  </a:lnTo>
                  <a:lnTo>
                    <a:pt x="128" y="24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64" y="32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361" y="528"/>
                  </a:lnTo>
                  <a:lnTo>
                    <a:pt x="361" y="520"/>
                  </a:lnTo>
                  <a:lnTo>
                    <a:pt x="361" y="520"/>
                  </a:lnTo>
                  <a:lnTo>
                    <a:pt x="633" y="704"/>
                  </a:lnTo>
                  <a:lnTo>
                    <a:pt x="633" y="704"/>
                  </a:lnTo>
                  <a:lnTo>
                    <a:pt x="633" y="704"/>
                  </a:lnTo>
                  <a:lnTo>
                    <a:pt x="929" y="848"/>
                  </a:lnTo>
                  <a:lnTo>
                    <a:pt x="929" y="848"/>
                  </a:lnTo>
                  <a:lnTo>
                    <a:pt x="929" y="848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306" y="960"/>
                  </a:lnTo>
                  <a:lnTo>
                    <a:pt x="1298" y="960"/>
                  </a:lnTo>
                  <a:lnTo>
                    <a:pt x="1298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450" y="944"/>
                  </a:lnTo>
                  <a:lnTo>
                    <a:pt x="1442" y="944"/>
                  </a:lnTo>
                  <a:lnTo>
                    <a:pt x="1442" y="944"/>
                  </a:lnTo>
                  <a:lnTo>
                    <a:pt x="1482" y="904"/>
                  </a:lnTo>
                  <a:lnTo>
                    <a:pt x="1482" y="904"/>
                  </a:lnTo>
                  <a:lnTo>
                    <a:pt x="1498" y="928"/>
                  </a:lnTo>
                  <a:lnTo>
                    <a:pt x="1498" y="928"/>
                  </a:lnTo>
                  <a:lnTo>
                    <a:pt x="1458" y="968"/>
                  </a:lnTo>
                  <a:lnTo>
                    <a:pt x="1458" y="968"/>
                  </a:lnTo>
                  <a:lnTo>
                    <a:pt x="1450" y="960"/>
                  </a:lnTo>
                  <a:lnTo>
                    <a:pt x="1386" y="976"/>
                  </a:lnTo>
                  <a:lnTo>
                    <a:pt x="1386" y="976"/>
                  </a:lnTo>
                  <a:lnTo>
                    <a:pt x="1386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921" y="872"/>
                  </a:lnTo>
                  <a:lnTo>
                    <a:pt x="921" y="872"/>
                  </a:lnTo>
                  <a:lnTo>
                    <a:pt x="913" y="872"/>
                  </a:lnTo>
                  <a:lnTo>
                    <a:pt x="617" y="728"/>
                  </a:lnTo>
                  <a:lnTo>
                    <a:pt x="617" y="728"/>
                  </a:lnTo>
                  <a:lnTo>
                    <a:pt x="617" y="728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56" y="272"/>
                  </a:lnTo>
                  <a:lnTo>
                    <a:pt x="16" y="192"/>
                  </a:lnTo>
                  <a:lnTo>
                    <a:pt x="16" y="192"/>
                  </a:lnTo>
                  <a:lnTo>
                    <a:pt x="24" y="18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64" y="16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4" y="0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1169" y="440"/>
                  </a:lnTo>
                  <a:lnTo>
                    <a:pt x="1169" y="440"/>
                  </a:lnTo>
                  <a:lnTo>
                    <a:pt x="1169" y="448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90" y="792"/>
                  </a:lnTo>
                  <a:lnTo>
                    <a:pt x="1490" y="792"/>
                  </a:lnTo>
                  <a:lnTo>
                    <a:pt x="1490" y="792"/>
                  </a:lnTo>
                  <a:lnTo>
                    <a:pt x="1514" y="856"/>
                  </a:lnTo>
                  <a:lnTo>
                    <a:pt x="1514" y="856"/>
                  </a:lnTo>
                  <a:lnTo>
                    <a:pt x="1522" y="864"/>
                  </a:lnTo>
                  <a:lnTo>
                    <a:pt x="1506" y="920"/>
                  </a:lnTo>
                  <a:lnTo>
                    <a:pt x="1482" y="91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4" name="Freeform 10"/>
            <p:cNvSpPr>
              <a:spLocks/>
            </p:cNvSpPr>
            <p:nvPr/>
          </p:nvSpPr>
          <p:spPr bwMode="auto">
            <a:xfrm>
              <a:off x="4906" y="1688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5" name="Freeform 11"/>
            <p:cNvSpPr>
              <a:spLocks/>
            </p:cNvSpPr>
            <p:nvPr/>
          </p:nvSpPr>
          <p:spPr bwMode="auto">
            <a:xfrm>
              <a:off x="3953" y="1048"/>
              <a:ext cx="512" cy="384"/>
            </a:xfrm>
            <a:custGeom>
              <a:avLst/>
              <a:gdLst/>
              <a:ahLst/>
              <a:cxnLst>
                <a:cxn ang="0">
                  <a:pos x="504" y="336"/>
                </a:cxn>
                <a:cxn ang="0">
                  <a:pos x="512" y="272"/>
                </a:cxn>
                <a:cxn ang="0">
                  <a:pos x="488" y="200"/>
                </a:cxn>
                <a:cxn ang="0">
                  <a:pos x="424" y="128"/>
                </a:cxn>
                <a:cxn ang="0">
                  <a:pos x="336" y="64"/>
                </a:cxn>
                <a:cxn ang="0">
                  <a:pos x="232" y="16"/>
                </a:cxn>
                <a:cxn ang="0">
                  <a:pos x="136" y="0"/>
                </a:cxn>
                <a:cxn ang="0">
                  <a:pos x="56" y="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32" y="184"/>
                </a:cxn>
                <a:cxn ang="0">
                  <a:pos x="96" y="256"/>
                </a:cxn>
                <a:cxn ang="0">
                  <a:pos x="184" y="320"/>
                </a:cxn>
                <a:cxn ang="0">
                  <a:pos x="288" y="368"/>
                </a:cxn>
                <a:cxn ang="0">
                  <a:pos x="376" y="384"/>
                </a:cxn>
                <a:cxn ang="0">
                  <a:pos x="456" y="376"/>
                </a:cxn>
                <a:cxn ang="0">
                  <a:pos x="504" y="336"/>
                </a:cxn>
              </a:cxnLst>
              <a:rect l="0" t="0" r="r" b="b"/>
              <a:pathLst>
                <a:path w="512" h="384">
                  <a:moveTo>
                    <a:pt x="504" y="336"/>
                  </a:moveTo>
                  <a:lnTo>
                    <a:pt x="512" y="272"/>
                  </a:lnTo>
                  <a:lnTo>
                    <a:pt x="488" y="200"/>
                  </a:lnTo>
                  <a:lnTo>
                    <a:pt x="424" y="128"/>
                  </a:lnTo>
                  <a:lnTo>
                    <a:pt x="336" y="64"/>
                  </a:lnTo>
                  <a:lnTo>
                    <a:pt x="232" y="16"/>
                  </a:lnTo>
                  <a:lnTo>
                    <a:pt x="136" y="0"/>
                  </a:lnTo>
                  <a:lnTo>
                    <a:pt x="56" y="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32" y="184"/>
                  </a:lnTo>
                  <a:lnTo>
                    <a:pt x="96" y="256"/>
                  </a:lnTo>
                  <a:lnTo>
                    <a:pt x="184" y="320"/>
                  </a:lnTo>
                  <a:lnTo>
                    <a:pt x="288" y="368"/>
                  </a:lnTo>
                  <a:lnTo>
                    <a:pt x="376" y="384"/>
                  </a:lnTo>
                  <a:lnTo>
                    <a:pt x="456" y="376"/>
                  </a:lnTo>
                  <a:lnTo>
                    <a:pt x="504" y="33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6" name="Freeform 12"/>
            <p:cNvSpPr>
              <a:spLocks/>
            </p:cNvSpPr>
            <p:nvPr/>
          </p:nvSpPr>
          <p:spPr bwMode="auto">
            <a:xfrm>
              <a:off x="3945" y="1040"/>
              <a:ext cx="536" cy="408"/>
            </a:xfrm>
            <a:custGeom>
              <a:avLst/>
              <a:gdLst/>
              <a:ahLst/>
              <a:cxnLst>
                <a:cxn ang="0">
                  <a:pos x="512" y="280"/>
                </a:cxn>
                <a:cxn ang="0">
                  <a:pos x="512" y="280"/>
                </a:cxn>
                <a:cxn ang="0">
                  <a:pos x="488" y="224"/>
                </a:cxn>
                <a:cxn ang="0">
                  <a:pos x="424" y="152"/>
                </a:cxn>
                <a:cxn ang="0">
                  <a:pos x="424" y="152"/>
                </a:cxn>
                <a:cxn ang="0">
                  <a:pos x="336" y="88"/>
                </a:cxn>
                <a:cxn ang="0">
                  <a:pos x="232" y="40"/>
                </a:cxn>
                <a:cxn ang="0">
                  <a:pos x="240" y="40"/>
                </a:cxn>
                <a:cxn ang="0">
                  <a:pos x="144" y="16"/>
                </a:cxn>
                <a:cxn ang="0">
                  <a:pos x="64" y="24"/>
                </a:cxn>
                <a:cxn ang="0">
                  <a:pos x="72" y="32"/>
                </a:cxn>
                <a:cxn ang="0">
                  <a:pos x="32" y="64"/>
                </a:cxn>
                <a:cxn ang="0">
                  <a:pos x="24" y="128"/>
                </a:cxn>
                <a:cxn ang="0">
                  <a:pos x="16" y="120"/>
                </a:cxn>
                <a:cxn ang="0">
                  <a:pos x="48" y="192"/>
                </a:cxn>
                <a:cxn ang="0">
                  <a:pos x="112" y="264"/>
                </a:cxn>
                <a:cxn ang="0">
                  <a:pos x="112" y="256"/>
                </a:cxn>
                <a:cxn ang="0">
                  <a:pos x="200" y="320"/>
                </a:cxn>
                <a:cxn ang="0">
                  <a:pos x="304" y="368"/>
                </a:cxn>
                <a:cxn ang="0">
                  <a:pos x="304" y="368"/>
                </a:cxn>
                <a:cxn ang="0">
                  <a:pos x="384" y="384"/>
                </a:cxn>
                <a:cxn ang="0">
                  <a:pos x="464" y="376"/>
                </a:cxn>
                <a:cxn ang="0">
                  <a:pos x="456" y="376"/>
                </a:cxn>
                <a:cxn ang="0">
                  <a:pos x="504" y="336"/>
                </a:cxn>
                <a:cxn ang="0">
                  <a:pos x="520" y="360"/>
                </a:cxn>
                <a:cxn ang="0">
                  <a:pos x="472" y="400"/>
                </a:cxn>
                <a:cxn ang="0">
                  <a:pos x="384" y="400"/>
                </a:cxn>
                <a:cxn ang="0">
                  <a:pos x="384" y="408"/>
                </a:cxn>
                <a:cxn ang="0">
                  <a:pos x="296" y="392"/>
                </a:cxn>
                <a:cxn ang="0">
                  <a:pos x="184" y="344"/>
                </a:cxn>
                <a:cxn ang="0">
                  <a:pos x="184" y="344"/>
                </a:cxn>
                <a:cxn ang="0">
                  <a:pos x="96" y="280"/>
                </a:cxn>
                <a:cxn ang="0">
                  <a:pos x="32" y="208"/>
                </a:cxn>
                <a:cxn ang="0">
                  <a:pos x="32" y="192"/>
                </a:cxn>
                <a:cxn ang="0">
                  <a:pos x="0" y="120"/>
                </a:cxn>
                <a:cxn ang="0">
                  <a:pos x="8" y="56"/>
                </a:cxn>
                <a:cxn ang="0">
                  <a:pos x="8" y="48"/>
                </a:cxn>
                <a:cxn ang="0">
                  <a:pos x="56" y="8"/>
                </a:cxn>
                <a:cxn ang="0">
                  <a:pos x="144" y="0"/>
                </a:cxn>
                <a:cxn ang="0">
                  <a:pos x="152" y="0"/>
                </a:cxn>
                <a:cxn ang="0">
                  <a:pos x="248" y="16"/>
                </a:cxn>
                <a:cxn ang="0">
                  <a:pos x="352" y="64"/>
                </a:cxn>
                <a:cxn ang="0">
                  <a:pos x="352" y="64"/>
                </a:cxn>
                <a:cxn ang="0">
                  <a:pos x="440" y="128"/>
                </a:cxn>
                <a:cxn ang="0">
                  <a:pos x="504" y="208"/>
                </a:cxn>
                <a:cxn ang="0">
                  <a:pos x="504" y="208"/>
                </a:cxn>
                <a:cxn ang="0">
                  <a:pos x="528" y="280"/>
                </a:cxn>
                <a:cxn ang="0">
                  <a:pos x="528" y="352"/>
                </a:cxn>
              </a:cxnLst>
              <a:rect l="0" t="0" r="r" b="b"/>
              <a:pathLst>
                <a:path w="536" h="408">
                  <a:moveTo>
                    <a:pt x="504" y="344"/>
                  </a:moveTo>
                  <a:lnTo>
                    <a:pt x="512" y="280"/>
                  </a:lnTo>
                  <a:lnTo>
                    <a:pt x="512" y="280"/>
                  </a:lnTo>
                  <a:lnTo>
                    <a:pt x="512" y="280"/>
                  </a:lnTo>
                  <a:lnTo>
                    <a:pt x="488" y="208"/>
                  </a:lnTo>
                  <a:lnTo>
                    <a:pt x="488" y="224"/>
                  </a:lnTo>
                  <a:lnTo>
                    <a:pt x="488" y="224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232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144" y="24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64" y="24"/>
                  </a:lnTo>
                  <a:lnTo>
                    <a:pt x="72" y="32"/>
                  </a:lnTo>
                  <a:lnTo>
                    <a:pt x="72" y="32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112" y="264"/>
                  </a:lnTo>
                  <a:lnTo>
                    <a:pt x="112" y="256"/>
                  </a:lnTo>
                  <a:lnTo>
                    <a:pt x="112" y="256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392" y="384"/>
                  </a:lnTo>
                  <a:lnTo>
                    <a:pt x="384" y="384"/>
                  </a:lnTo>
                  <a:lnTo>
                    <a:pt x="384" y="384"/>
                  </a:lnTo>
                  <a:lnTo>
                    <a:pt x="464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504" y="336"/>
                  </a:lnTo>
                  <a:lnTo>
                    <a:pt x="504" y="336"/>
                  </a:lnTo>
                  <a:lnTo>
                    <a:pt x="520" y="360"/>
                  </a:lnTo>
                  <a:lnTo>
                    <a:pt x="520" y="36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64" y="392"/>
                  </a:lnTo>
                  <a:lnTo>
                    <a:pt x="384" y="400"/>
                  </a:lnTo>
                  <a:lnTo>
                    <a:pt x="384" y="400"/>
                  </a:lnTo>
                  <a:lnTo>
                    <a:pt x="384" y="408"/>
                  </a:lnTo>
                  <a:lnTo>
                    <a:pt x="296" y="392"/>
                  </a:lnTo>
                  <a:lnTo>
                    <a:pt x="296" y="392"/>
                  </a:lnTo>
                  <a:lnTo>
                    <a:pt x="288" y="392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2" y="192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440" y="128"/>
                  </a:lnTo>
                  <a:lnTo>
                    <a:pt x="440" y="128"/>
                  </a:lnTo>
                  <a:lnTo>
                    <a:pt x="440" y="136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28" y="280"/>
                  </a:lnTo>
                  <a:lnTo>
                    <a:pt x="528" y="280"/>
                  </a:lnTo>
                  <a:lnTo>
                    <a:pt x="536" y="288"/>
                  </a:lnTo>
                  <a:lnTo>
                    <a:pt x="528" y="352"/>
                  </a:lnTo>
                  <a:lnTo>
                    <a:pt x="504" y="344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7" name="Freeform 13"/>
            <p:cNvSpPr>
              <a:spLocks/>
            </p:cNvSpPr>
            <p:nvPr/>
          </p:nvSpPr>
          <p:spPr bwMode="auto">
            <a:xfrm>
              <a:off x="4449" y="1376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>
              <a:off x="4649" y="704"/>
              <a:ext cx="208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F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59" name="Rectangle 15"/>
            <p:cNvSpPr>
              <a:spLocks noChangeArrowheads="1"/>
            </p:cNvSpPr>
            <p:nvPr/>
          </p:nvSpPr>
          <p:spPr bwMode="auto">
            <a:xfrm>
              <a:off x="4401" y="1344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24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Symbol"/>
                  <a:ea typeface="+mn-ea"/>
                  <a:cs typeface="+mn-cs"/>
                </a:rPr>
                <a:t>D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4513" y="1352"/>
              <a:ext cx="22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Arial"/>
                  <a:ea typeface="+mn-ea"/>
                  <a:cs typeface="+mn-cs"/>
                </a:rPr>
                <a:t>A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1" name="Rectangle 17"/>
            <p:cNvSpPr>
              <a:spLocks noChangeArrowheads="1"/>
            </p:cNvSpPr>
            <p:nvPr/>
          </p:nvSpPr>
          <p:spPr bwMode="auto">
            <a:xfrm>
              <a:off x="4657" y="1856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s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2" name="Rectangle 18"/>
            <p:cNvSpPr>
              <a:spLocks noChangeArrowheads="1"/>
            </p:cNvSpPr>
            <p:nvPr/>
          </p:nvSpPr>
          <p:spPr bwMode="auto">
            <a:xfrm>
              <a:off x="4041" y="1088"/>
              <a:ext cx="27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800" b="1" i="0" u="none" strike="noStrike" cap="none" baseline="0">
                  <a:ln>
                    <a:noFill/>
                  </a:ln>
                  <a:solidFill>
                    <a:srgbClr val="8099B3"/>
                  </a:solidFill>
                  <a:effectLst/>
                  <a:latin typeface="Courier New"/>
                  <a:ea typeface="+mn-ea"/>
                  <a:cs typeface="+mn-cs"/>
                </a:rPr>
                <a:t>P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63" name="Freeform 19"/>
            <p:cNvSpPr>
              <a:spLocks/>
            </p:cNvSpPr>
            <p:nvPr/>
          </p:nvSpPr>
          <p:spPr bwMode="auto">
            <a:xfrm>
              <a:off x="4177" y="1216"/>
              <a:ext cx="88" cy="96"/>
            </a:xfrm>
            <a:custGeom>
              <a:avLst/>
              <a:gdLst/>
              <a:ahLst/>
              <a:cxnLst>
                <a:cxn ang="0">
                  <a:pos x="88" y="48"/>
                </a:cxn>
                <a:cxn ang="0">
                  <a:pos x="80" y="16"/>
                </a:cxn>
                <a:cxn ang="0">
                  <a:pos x="48" y="0"/>
                </a:cxn>
                <a:cxn ang="0">
                  <a:pos x="8" y="16"/>
                </a:cxn>
                <a:cxn ang="0">
                  <a:pos x="0" y="48"/>
                </a:cxn>
                <a:cxn ang="0">
                  <a:pos x="8" y="80"/>
                </a:cxn>
                <a:cxn ang="0">
                  <a:pos x="48" y="96"/>
                </a:cxn>
                <a:cxn ang="0">
                  <a:pos x="80" y="80"/>
                </a:cxn>
                <a:cxn ang="0">
                  <a:pos x="88" y="48"/>
                </a:cxn>
              </a:cxnLst>
              <a:rect l="0" t="0" r="r" b="b"/>
              <a:pathLst>
                <a:path w="88" h="96">
                  <a:moveTo>
                    <a:pt x="88" y="48"/>
                  </a:moveTo>
                  <a:lnTo>
                    <a:pt x="80" y="16"/>
                  </a:lnTo>
                  <a:lnTo>
                    <a:pt x="48" y="0"/>
                  </a:lnTo>
                  <a:lnTo>
                    <a:pt x="8" y="16"/>
                  </a:lnTo>
                  <a:lnTo>
                    <a:pt x="0" y="48"/>
                  </a:lnTo>
                  <a:lnTo>
                    <a:pt x="8" y="80"/>
                  </a:lnTo>
                  <a:lnTo>
                    <a:pt x="48" y="96"/>
                  </a:lnTo>
                  <a:lnTo>
                    <a:pt x="80" y="80"/>
                  </a:lnTo>
                  <a:lnTo>
                    <a:pt x="88" y="48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4" name="Freeform 20"/>
            <p:cNvSpPr>
              <a:spLocks/>
            </p:cNvSpPr>
            <p:nvPr/>
          </p:nvSpPr>
          <p:spPr bwMode="auto">
            <a:xfrm>
              <a:off x="4169" y="1208"/>
              <a:ext cx="112" cy="120"/>
            </a:xfrm>
            <a:custGeom>
              <a:avLst/>
              <a:gdLst/>
              <a:ahLst/>
              <a:cxnLst>
                <a:cxn ang="0">
                  <a:pos x="88" y="64"/>
                </a:cxn>
                <a:cxn ang="0">
                  <a:pos x="80" y="32"/>
                </a:cxn>
                <a:cxn ang="0">
                  <a:pos x="88" y="40"/>
                </a:cxn>
                <a:cxn ang="0">
                  <a:pos x="88" y="40"/>
                </a:cxn>
                <a:cxn ang="0">
                  <a:pos x="56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24" y="40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24" y="64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32" y="88"/>
                </a:cxn>
                <a:cxn ang="0">
                  <a:pos x="24" y="80"/>
                </a:cxn>
                <a:cxn ang="0">
                  <a:pos x="24" y="80"/>
                </a:cxn>
                <a:cxn ang="0">
                  <a:pos x="64" y="96"/>
                </a:cxn>
                <a:cxn ang="0">
                  <a:pos x="56" y="96"/>
                </a:cxn>
                <a:cxn ang="0">
                  <a:pos x="56" y="96"/>
                </a:cxn>
                <a:cxn ang="0">
                  <a:pos x="88" y="80"/>
                </a:cxn>
                <a:cxn ang="0">
                  <a:pos x="80" y="88"/>
                </a:cxn>
                <a:cxn ang="0">
                  <a:pos x="80" y="88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112" y="64"/>
                </a:cxn>
                <a:cxn ang="0">
                  <a:pos x="112" y="64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96" y="104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56" y="120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8" y="96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6" y="1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0"/>
                </a:cxn>
                <a:cxn ang="0">
                  <a:pos x="96" y="16"/>
                </a:cxn>
                <a:cxn ang="0">
                  <a:pos x="96" y="16"/>
                </a:cxn>
                <a:cxn ang="0">
                  <a:pos x="104" y="24"/>
                </a:cxn>
                <a:cxn ang="0">
                  <a:pos x="112" y="56"/>
                </a:cxn>
                <a:cxn ang="0">
                  <a:pos x="88" y="64"/>
                </a:cxn>
              </a:cxnLst>
              <a:rect l="0" t="0" r="r" b="b"/>
              <a:pathLst>
                <a:path w="112" h="120">
                  <a:moveTo>
                    <a:pt x="88" y="64"/>
                  </a:moveTo>
                  <a:lnTo>
                    <a:pt x="80" y="32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56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4" y="6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2" y="88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64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88" y="80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88" y="56"/>
                  </a:lnTo>
                  <a:lnTo>
                    <a:pt x="88" y="56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96" y="104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56" y="120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04" y="24"/>
                  </a:lnTo>
                  <a:lnTo>
                    <a:pt x="112" y="56"/>
                  </a:lnTo>
                  <a:lnTo>
                    <a:pt x="88" y="64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5" name="Freeform 21"/>
            <p:cNvSpPr>
              <a:spLocks/>
            </p:cNvSpPr>
            <p:nvPr/>
          </p:nvSpPr>
          <p:spPr bwMode="auto">
            <a:xfrm>
              <a:off x="4257" y="1264"/>
              <a:ext cx="24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0" y="0"/>
                </a:cxn>
              </a:cxnLst>
              <a:rect l="0" t="0" r="r" b="b"/>
              <a:pathLst>
                <a:path w="24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6" name="Freeform 22"/>
            <p:cNvSpPr>
              <a:spLocks/>
            </p:cNvSpPr>
            <p:nvPr/>
          </p:nvSpPr>
          <p:spPr bwMode="auto">
            <a:xfrm>
              <a:off x="4529" y="1008"/>
              <a:ext cx="24" cy="24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16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7" name="Freeform 23"/>
            <p:cNvSpPr>
              <a:spLocks/>
            </p:cNvSpPr>
            <p:nvPr/>
          </p:nvSpPr>
          <p:spPr bwMode="auto">
            <a:xfrm>
              <a:off x="4521" y="912"/>
              <a:ext cx="168" cy="144"/>
            </a:xfrm>
            <a:custGeom>
              <a:avLst/>
              <a:gdLst/>
              <a:ahLst/>
              <a:cxnLst>
                <a:cxn ang="0">
                  <a:pos x="24" y="104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52" y="24"/>
                </a:cxn>
                <a:cxn ang="0">
                  <a:pos x="56" y="144"/>
                </a:cxn>
                <a:cxn ang="0">
                  <a:pos x="56" y="144"/>
                </a:cxn>
                <a:cxn ang="0">
                  <a:pos x="48" y="136"/>
                </a:cxn>
                <a:cxn ang="0">
                  <a:pos x="48" y="136"/>
                </a:cxn>
                <a:cxn ang="0">
                  <a:pos x="144" y="16"/>
                </a:cxn>
                <a:cxn ang="0">
                  <a:pos x="152" y="24"/>
                </a:cxn>
                <a:cxn ang="0">
                  <a:pos x="152" y="24"/>
                </a:cxn>
                <a:cxn ang="0">
                  <a:pos x="8" y="80"/>
                </a:cxn>
                <a:cxn ang="0">
                  <a:pos x="0" y="72"/>
                </a:cxn>
                <a:cxn ang="0">
                  <a:pos x="8" y="64"/>
                </a:cxn>
                <a:cxn ang="0">
                  <a:pos x="32" y="96"/>
                </a:cxn>
                <a:cxn ang="0">
                  <a:pos x="24" y="104"/>
                </a:cxn>
              </a:cxnLst>
              <a:rect l="0" t="0" r="r" b="b"/>
              <a:pathLst>
                <a:path w="168" h="144">
                  <a:moveTo>
                    <a:pt x="24" y="104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52" y="2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144" y="16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8" y="80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32" y="96"/>
                  </a:lnTo>
                  <a:lnTo>
                    <a:pt x="24" y="10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8" name="Freeform 24"/>
            <p:cNvSpPr>
              <a:spLocks/>
            </p:cNvSpPr>
            <p:nvPr/>
          </p:nvSpPr>
          <p:spPr bwMode="auto">
            <a:xfrm>
              <a:off x="4545" y="1008"/>
              <a:ext cx="32" cy="4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32"/>
                </a:cxn>
                <a:cxn ang="0">
                  <a:pos x="24" y="40"/>
                </a:cxn>
              </a:cxnLst>
              <a:rect l="0" t="0" r="r" b="b"/>
              <a:pathLst>
                <a:path w="32" h="40">
                  <a:moveTo>
                    <a:pt x="24" y="40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32"/>
                  </a:lnTo>
                  <a:lnTo>
                    <a:pt x="24" y="4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69" name="Freeform 25"/>
            <p:cNvSpPr>
              <a:spLocks/>
            </p:cNvSpPr>
            <p:nvPr/>
          </p:nvSpPr>
          <p:spPr bwMode="auto">
            <a:xfrm>
              <a:off x="4521" y="928"/>
              <a:ext cx="144" cy="120"/>
            </a:xfrm>
            <a:custGeom>
              <a:avLst/>
              <a:gdLst/>
              <a:ahLst/>
              <a:cxnLst>
                <a:cxn ang="0">
                  <a:pos x="24" y="88"/>
                </a:cxn>
                <a:cxn ang="0">
                  <a:pos x="0" y="56"/>
                </a:cxn>
                <a:cxn ang="0">
                  <a:pos x="144" y="0"/>
                </a:cxn>
                <a:cxn ang="0">
                  <a:pos x="48" y="120"/>
                </a:cxn>
                <a:cxn ang="0">
                  <a:pos x="24" y="88"/>
                </a:cxn>
              </a:cxnLst>
              <a:rect l="0" t="0" r="r" b="b"/>
              <a:pathLst>
                <a:path w="144" h="120">
                  <a:moveTo>
                    <a:pt x="24" y="88"/>
                  </a:moveTo>
                  <a:lnTo>
                    <a:pt x="0" y="56"/>
                  </a:lnTo>
                  <a:lnTo>
                    <a:pt x="144" y="0"/>
                  </a:lnTo>
                  <a:lnTo>
                    <a:pt x="48" y="120"/>
                  </a:lnTo>
                  <a:lnTo>
                    <a:pt x="24" y="8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0" name="Freeform 26"/>
            <p:cNvSpPr>
              <a:spLocks/>
            </p:cNvSpPr>
            <p:nvPr/>
          </p:nvSpPr>
          <p:spPr bwMode="auto">
            <a:xfrm>
              <a:off x="4217" y="1232"/>
              <a:ext cx="24" cy="2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1" name="Freeform 27"/>
            <p:cNvSpPr>
              <a:spLocks/>
            </p:cNvSpPr>
            <p:nvPr/>
          </p:nvSpPr>
          <p:spPr bwMode="auto">
            <a:xfrm>
              <a:off x="4537" y="1000"/>
              <a:ext cx="24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0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0" y="8"/>
                </a:cxn>
              </a:cxnLst>
              <a:rect l="0" t="0" r="r" b="b"/>
              <a:pathLst>
                <a:path w="24" h="24">
                  <a:moveTo>
                    <a:pt x="0" y="8"/>
                  </a:moveTo>
                  <a:lnTo>
                    <a:pt x="8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2" name="Freeform 28"/>
            <p:cNvSpPr>
              <a:spLocks/>
            </p:cNvSpPr>
            <p:nvPr/>
          </p:nvSpPr>
          <p:spPr bwMode="auto">
            <a:xfrm>
              <a:off x="4225" y="1008"/>
              <a:ext cx="328" cy="240"/>
            </a:xfrm>
            <a:custGeom>
              <a:avLst/>
              <a:gdLst/>
              <a:ahLst/>
              <a:cxnLst>
                <a:cxn ang="0">
                  <a:pos x="0" y="224"/>
                </a:cxn>
                <a:cxn ang="0">
                  <a:pos x="16" y="240"/>
                </a:cxn>
                <a:cxn ang="0">
                  <a:pos x="328" y="16"/>
                </a:cxn>
                <a:cxn ang="0">
                  <a:pos x="312" y="0"/>
                </a:cxn>
                <a:cxn ang="0">
                  <a:pos x="0" y="224"/>
                </a:cxn>
              </a:cxnLst>
              <a:rect l="0" t="0" r="r" b="b"/>
              <a:pathLst>
                <a:path w="328" h="240">
                  <a:moveTo>
                    <a:pt x="0" y="224"/>
                  </a:moveTo>
                  <a:lnTo>
                    <a:pt x="16" y="240"/>
                  </a:lnTo>
                  <a:lnTo>
                    <a:pt x="328" y="16"/>
                  </a:lnTo>
                  <a:lnTo>
                    <a:pt x="312" y="0"/>
                  </a:lnTo>
                  <a:lnTo>
                    <a:pt x="0" y="22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3" name="Freeform 29"/>
            <p:cNvSpPr>
              <a:spLocks/>
            </p:cNvSpPr>
            <p:nvPr/>
          </p:nvSpPr>
          <p:spPr bwMode="auto">
            <a:xfrm>
              <a:off x="3472" y="1984"/>
              <a:ext cx="1498" cy="960"/>
            </a:xfrm>
            <a:custGeom>
              <a:avLst/>
              <a:gdLst/>
              <a:ahLst/>
              <a:cxnLst>
                <a:cxn ang="0">
                  <a:pos x="1490" y="904"/>
                </a:cxn>
                <a:cxn ang="0">
                  <a:pos x="1498" y="848"/>
                </a:cxn>
                <a:cxn ang="0">
                  <a:pos x="1482" y="784"/>
                </a:cxn>
                <a:cxn ang="0">
                  <a:pos x="1434" y="704"/>
                </a:cxn>
                <a:cxn ang="0">
                  <a:pos x="1362" y="624"/>
                </a:cxn>
                <a:cxn ang="0">
                  <a:pos x="1153" y="440"/>
                </a:cxn>
                <a:cxn ang="0">
                  <a:pos x="881" y="256"/>
                </a:cxn>
                <a:cxn ang="0">
                  <a:pos x="585" y="112"/>
                </a:cxn>
                <a:cxn ang="0">
                  <a:pos x="321" y="24"/>
                </a:cxn>
                <a:cxn ang="0">
                  <a:pos x="216" y="0"/>
                </a:cxn>
                <a:cxn ang="0">
                  <a:pos x="120" y="0"/>
                </a:cxn>
                <a:cxn ang="0">
                  <a:pos x="56" y="16"/>
                </a:cxn>
                <a:cxn ang="0">
                  <a:pos x="16" y="56"/>
                </a:cxn>
                <a:cxn ang="0">
                  <a:pos x="0" y="112"/>
                </a:cxn>
                <a:cxn ang="0">
                  <a:pos x="24" y="176"/>
                </a:cxn>
                <a:cxn ang="0">
                  <a:pos x="64" y="256"/>
                </a:cxn>
                <a:cxn ang="0">
                  <a:pos x="136" y="336"/>
                </a:cxn>
                <a:cxn ang="0">
                  <a:pos x="345" y="520"/>
                </a:cxn>
                <a:cxn ang="0">
                  <a:pos x="625" y="704"/>
                </a:cxn>
                <a:cxn ang="0">
                  <a:pos x="921" y="848"/>
                </a:cxn>
                <a:cxn ang="0">
                  <a:pos x="1177" y="936"/>
                </a:cxn>
                <a:cxn ang="0">
                  <a:pos x="1290" y="960"/>
                </a:cxn>
                <a:cxn ang="0">
                  <a:pos x="1378" y="960"/>
                </a:cxn>
                <a:cxn ang="0">
                  <a:pos x="1442" y="944"/>
                </a:cxn>
                <a:cxn ang="0">
                  <a:pos x="1490" y="904"/>
                </a:cxn>
              </a:cxnLst>
              <a:rect l="0" t="0" r="r" b="b"/>
              <a:pathLst>
                <a:path w="1498" h="960">
                  <a:moveTo>
                    <a:pt x="1490" y="904"/>
                  </a:moveTo>
                  <a:lnTo>
                    <a:pt x="1498" y="848"/>
                  </a:lnTo>
                  <a:lnTo>
                    <a:pt x="1482" y="784"/>
                  </a:lnTo>
                  <a:lnTo>
                    <a:pt x="1434" y="704"/>
                  </a:lnTo>
                  <a:lnTo>
                    <a:pt x="1362" y="624"/>
                  </a:lnTo>
                  <a:lnTo>
                    <a:pt x="1153" y="440"/>
                  </a:lnTo>
                  <a:lnTo>
                    <a:pt x="881" y="256"/>
                  </a:lnTo>
                  <a:lnTo>
                    <a:pt x="585" y="112"/>
                  </a:lnTo>
                  <a:lnTo>
                    <a:pt x="321" y="24"/>
                  </a:lnTo>
                  <a:lnTo>
                    <a:pt x="216" y="0"/>
                  </a:lnTo>
                  <a:lnTo>
                    <a:pt x="120" y="0"/>
                  </a:lnTo>
                  <a:lnTo>
                    <a:pt x="56" y="16"/>
                  </a:lnTo>
                  <a:lnTo>
                    <a:pt x="16" y="56"/>
                  </a:lnTo>
                  <a:lnTo>
                    <a:pt x="0" y="112"/>
                  </a:lnTo>
                  <a:lnTo>
                    <a:pt x="24" y="176"/>
                  </a:lnTo>
                  <a:lnTo>
                    <a:pt x="64" y="256"/>
                  </a:lnTo>
                  <a:lnTo>
                    <a:pt x="136" y="336"/>
                  </a:lnTo>
                  <a:lnTo>
                    <a:pt x="345" y="520"/>
                  </a:lnTo>
                  <a:lnTo>
                    <a:pt x="625" y="704"/>
                  </a:lnTo>
                  <a:lnTo>
                    <a:pt x="921" y="848"/>
                  </a:lnTo>
                  <a:lnTo>
                    <a:pt x="1177" y="936"/>
                  </a:lnTo>
                  <a:lnTo>
                    <a:pt x="1290" y="960"/>
                  </a:lnTo>
                  <a:lnTo>
                    <a:pt x="1378" y="960"/>
                  </a:lnTo>
                  <a:lnTo>
                    <a:pt x="1442" y="944"/>
                  </a:lnTo>
                  <a:lnTo>
                    <a:pt x="1490" y="90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4" name="Freeform 30"/>
            <p:cNvSpPr>
              <a:spLocks/>
            </p:cNvSpPr>
            <p:nvPr/>
          </p:nvSpPr>
          <p:spPr bwMode="auto">
            <a:xfrm>
              <a:off x="3464" y="1976"/>
              <a:ext cx="1522" cy="984"/>
            </a:xfrm>
            <a:custGeom>
              <a:avLst/>
              <a:gdLst/>
              <a:ahLst/>
              <a:cxnLst>
                <a:cxn ang="0">
                  <a:pos x="1498" y="856"/>
                </a:cxn>
                <a:cxn ang="0">
                  <a:pos x="1482" y="808"/>
                </a:cxn>
                <a:cxn ang="0">
                  <a:pos x="1434" y="728"/>
                </a:cxn>
                <a:cxn ang="0">
                  <a:pos x="1362" y="648"/>
                </a:cxn>
                <a:cxn ang="0">
                  <a:pos x="1153" y="464"/>
                </a:cxn>
                <a:cxn ang="0">
                  <a:pos x="881" y="280"/>
                </a:cxn>
                <a:cxn ang="0">
                  <a:pos x="593" y="136"/>
                </a:cxn>
                <a:cxn ang="0">
                  <a:pos x="329" y="48"/>
                </a:cxn>
                <a:cxn ang="0">
                  <a:pos x="224" y="24"/>
                </a:cxn>
                <a:cxn ang="0">
                  <a:pos x="128" y="16"/>
                </a:cxn>
                <a:cxn ang="0">
                  <a:pos x="72" y="40"/>
                </a:cxn>
                <a:cxn ang="0">
                  <a:pos x="40" y="72"/>
                </a:cxn>
                <a:cxn ang="0">
                  <a:pos x="16" y="120"/>
                </a:cxn>
                <a:cxn ang="0">
                  <a:pos x="40" y="184"/>
                </a:cxn>
                <a:cxn ang="0">
                  <a:pos x="80" y="264"/>
                </a:cxn>
                <a:cxn ang="0">
                  <a:pos x="152" y="344"/>
                </a:cxn>
                <a:cxn ang="0">
                  <a:pos x="361" y="520"/>
                </a:cxn>
                <a:cxn ang="0">
                  <a:pos x="641" y="704"/>
                </a:cxn>
                <a:cxn ang="0">
                  <a:pos x="937" y="848"/>
                </a:cxn>
                <a:cxn ang="0">
                  <a:pos x="1193" y="936"/>
                </a:cxn>
                <a:cxn ang="0">
                  <a:pos x="1298" y="960"/>
                </a:cxn>
                <a:cxn ang="0">
                  <a:pos x="1386" y="960"/>
                </a:cxn>
                <a:cxn ang="0">
                  <a:pos x="1442" y="944"/>
                </a:cxn>
                <a:cxn ang="0">
                  <a:pos x="1490" y="904"/>
                </a:cxn>
                <a:cxn ang="0">
                  <a:pos x="1458" y="968"/>
                </a:cxn>
                <a:cxn ang="0">
                  <a:pos x="1386" y="976"/>
                </a:cxn>
                <a:cxn ang="0">
                  <a:pos x="1298" y="984"/>
                </a:cxn>
                <a:cxn ang="0">
                  <a:pos x="1185" y="960"/>
                </a:cxn>
                <a:cxn ang="0">
                  <a:pos x="929" y="872"/>
                </a:cxn>
                <a:cxn ang="0">
                  <a:pos x="625" y="728"/>
                </a:cxn>
                <a:cxn ang="0">
                  <a:pos x="345" y="544"/>
                </a:cxn>
                <a:cxn ang="0">
                  <a:pos x="136" y="360"/>
                </a:cxn>
                <a:cxn ang="0">
                  <a:pos x="64" y="280"/>
                </a:cxn>
                <a:cxn ang="0">
                  <a:pos x="16" y="192"/>
                </a:cxn>
                <a:cxn ang="0">
                  <a:pos x="0" y="120"/>
                </a:cxn>
                <a:cxn ang="0">
                  <a:pos x="16" y="64"/>
                </a:cxn>
                <a:cxn ang="0">
                  <a:pos x="56" y="24"/>
                </a:cxn>
                <a:cxn ang="0">
                  <a:pos x="128" y="0"/>
                </a:cxn>
                <a:cxn ang="0">
                  <a:pos x="224" y="0"/>
                </a:cxn>
                <a:cxn ang="0">
                  <a:pos x="337" y="24"/>
                </a:cxn>
                <a:cxn ang="0">
                  <a:pos x="601" y="112"/>
                </a:cxn>
                <a:cxn ang="0">
                  <a:pos x="897" y="256"/>
                </a:cxn>
                <a:cxn ang="0">
                  <a:pos x="1169" y="440"/>
                </a:cxn>
                <a:cxn ang="0">
                  <a:pos x="1378" y="632"/>
                </a:cxn>
                <a:cxn ang="0">
                  <a:pos x="1450" y="712"/>
                </a:cxn>
                <a:cxn ang="0">
                  <a:pos x="1498" y="792"/>
                </a:cxn>
                <a:cxn ang="0">
                  <a:pos x="1514" y="856"/>
                </a:cxn>
                <a:cxn ang="0">
                  <a:pos x="1514" y="920"/>
                </a:cxn>
              </a:cxnLst>
              <a:rect l="0" t="0" r="r" b="b"/>
              <a:pathLst>
                <a:path w="1522" h="984">
                  <a:moveTo>
                    <a:pt x="1490" y="912"/>
                  </a:moveTo>
                  <a:lnTo>
                    <a:pt x="1498" y="856"/>
                  </a:lnTo>
                  <a:lnTo>
                    <a:pt x="1498" y="856"/>
                  </a:lnTo>
                  <a:lnTo>
                    <a:pt x="1498" y="856"/>
                  </a:lnTo>
                  <a:lnTo>
                    <a:pt x="1482" y="792"/>
                  </a:lnTo>
                  <a:lnTo>
                    <a:pt x="1482" y="808"/>
                  </a:lnTo>
                  <a:lnTo>
                    <a:pt x="1482" y="808"/>
                  </a:lnTo>
                  <a:lnTo>
                    <a:pt x="1434" y="728"/>
                  </a:lnTo>
                  <a:lnTo>
                    <a:pt x="1434" y="728"/>
                  </a:lnTo>
                  <a:lnTo>
                    <a:pt x="1434" y="72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362" y="648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1153" y="464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881" y="280"/>
                  </a:lnTo>
                  <a:lnTo>
                    <a:pt x="585" y="136"/>
                  </a:lnTo>
                  <a:lnTo>
                    <a:pt x="593" y="136"/>
                  </a:lnTo>
                  <a:lnTo>
                    <a:pt x="593" y="136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329" y="48"/>
                  </a:lnTo>
                  <a:lnTo>
                    <a:pt x="224" y="24"/>
                  </a:lnTo>
                  <a:lnTo>
                    <a:pt x="224" y="24"/>
                  </a:lnTo>
                  <a:lnTo>
                    <a:pt x="224" y="24"/>
                  </a:lnTo>
                  <a:lnTo>
                    <a:pt x="128" y="24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64" y="32"/>
                  </a:lnTo>
                  <a:lnTo>
                    <a:pt x="72" y="40"/>
                  </a:lnTo>
                  <a:lnTo>
                    <a:pt x="72" y="40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80" y="26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152" y="344"/>
                  </a:lnTo>
                  <a:lnTo>
                    <a:pt x="361" y="528"/>
                  </a:lnTo>
                  <a:lnTo>
                    <a:pt x="361" y="520"/>
                  </a:lnTo>
                  <a:lnTo>
                    <a:pt x="361" y="520"/>
                  </a:lnTo>
                  <a:lnTo>
                    <a:pt x="641" y="704"/>
                  </a:lnTo>
                  <a:lnTo>
                    <a:pt x="641" y="704"/>
                  </a:lnTo>
                  <a:lnTo>
                    <a:pt x="641" y="704"/>
                  </a:lnTo>
                  <a:lnTo>
                    <a:pt x="937" y="848"/>
                  </a:lnTo>
                  <a:lnTo>
                    <a:pt x="937" y="848"/>
                  </a:lnTo>
                  <a:lnTo>
                    <a:pt x="937" y="848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193" y="936"/>
                  </a:lnTo>
                  <a:lnTo>
                    <a:pt x="1306" y="960"/>
                  </a:lnTo>
                  <a:lnTo>
                    <a:pt x="1298" y="960"/>
                  </a:lnTo>
                  <a:lnTo>
                    <a:pt x="1298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386" y="960"/>
                  </a:lnTo>
                  <a:lnTo>
                    <a:pt x="1450" y="944"/>
                  </a:lnTo>
                  <a:lnTo>
                    <a:pt x="1442" y="944"/>
                  </a:lnTo>
                  <a:lnTo>
                    <a:pt x="1442" y="944"/>
                  </a:lnTo>
                  <a:lnTo>
                    <a:pt x="1490" y="904"/>
                  </a:lnTo>
                  <a:lnTo>
                    <a:pt x="1490" y="904"/>
                  </a:lnTo>
                  <a:lnTo>
                    <a:pt x="1506" y="928"/>
                  </a:lnTo>
                  <a:lnTo>
                    <a:pt x="1506" y="928"/>
                  </a:lnTo>
                  <a:lnTo>
                    <a:pt x="1458" y="968"/>
                  </a:lnTo>
                  <a:lnTo>
                    <a:pt x="1458" y="968"/>
                  </a:lnTo>
                  <a:lnTo>
                    <a:pt x="1450" y="960"/>
                  </a:lnTo>
                  <a:lnTo>
                    <a:pt x="1386" y="976"/>
                  </a:lnTo>
                  <a:lnTo>
                    <a:pt x="1386" y="976"/>
                  </a:lnTo>
                  <a:lnTo>
                    <a:pt x="1386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298" y="984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1185" y="960"/>
                  </a:lnTo>
                  <a:lnTo>
                    <a:pt x="929" y="872"/>
                  </a:lnTo>
                  <a:lnTo>
                    <a:pt x="929" y="872"/>
                  </a:lnTo>
                  <a:lnTo>
                    <a:pt x="921" y="872"/>
                  </a:lnTo>
                  <a:lnTo>
                    <a:pt x="625" y="728"/>
                  </a:lnTo>
                  <a:lnTo>
                    <a:pt x="625" y="728"/>
                  </a:lnTo>
                  <a:lnTo>
                    <a:pt x="625" y="728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345" y="544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136" y="36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56" y="272"/>
                  </a:lnTo>
                  <a:lnTo>
                    <a:pt x="16" y="192"/>
                  </a:lnTo>
                  <a:lnTo>
                    <a:pt x="16" y="192"/>
                  </a:lnTo>
                  <a:lnTo>
                    <a:pt x="24" y="184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64" y="16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32" y="0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337" y="24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601" y="112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897" y="256"/>
                  </a:lnTo>
                  <a:lnTo>
                    <a:pt x="1169" y="440"/>
                  </a:lnTo>
                  <a:lnTo>
                    <a:pt x="1169" y="440"/>
                  </a:lnTo>
                  <a:lnTo>
                    <a:pt x="1169" y="448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378" y="63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50" y="712"/>
                  </a:lnTo>
                  <a:lnTo>
                    <a:pt x="1498" y="792"/>
                  </a:lnTo>
                  <a:lnTo>
                    <a:pt x="1498" y="792"/>
                  </a:lnTo>
                  <a:lnTo>
                    <a:pt x="1498" y="792"/>
                  </a:lnTo>
                  <a:lnTo>
                    <a:pt x="1514" y="856"/>
                  </a:lnTo>
                  <a:lnTo>
                    <a:pt x="1514" y="856"/>
                  </a:lnTo>
                  <a:lnTo>
                    <a:pt x="1522" y="864"/>
                  </a:lnTo>
                  <a:lnTo>
                    <a:pt x="1514" y="920"/>
                  </a:lnTo>
                  <a:lnTo>
                    <a:pt x="1490" y="91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5" name="Freeform 31"/>
            <p:cNvSpPr>
              <a:spLocks/>
            </p:cNvSpPr>
            <p:nvPr/>
          </p:nvSpPr>
          <p:spPr bwMode="auto">
            <a:xfrm>
              <a:off x="4954" y="2880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6" name="Freeform 32"/>
            <p:cNvSpPr>
              <a:spLocks/>
            </p:cNvSpPr>
            <p:nvPr/>
          </p:nvSpPr>
          <p:spPr bwMode="auto">
            <a:xfrm>
              <a:off x="3993" y="2240"/>
              <a:ext cx="520" cy="384"/>
            </a:xfrm>
            <a:custGeom>
              <a:avLst/>
              <a:gdLst/>
              <a:ahLst/>
              <a:cxnLst>
                <a:cxn ang="0">
                  <a:pos x="504" y="336"/>
                </a:cxn>
                <a:cxn ang="0">
                  <a:pos x="520" y="272"/>
                </a:cxn>
                <a:cxn ang="0">
                  <a:pos x="488" y="200"/>
                </a:cxn>
                <a:cxn ang="0">
                  <a:pos x="424" y="128"/>
                </a:cxn>
                <a:cxn ang="0">
                  <a:pos x="336" y="64"/>
                </a:cxn>
                <a:cxn ang="0">
                  <a:pos x="232" y="16"/>
                </a:cxn>
                <a:cxn ang="0">
                  <a:pos x="136" y="0"/>
                </a:cxn>
                <a:cxn ang="0">
                  <a:pos x="64" y="8"/>
                </a:cxn>
                <a:cxn ang="0">
                  <a:pos x="16" y="48"/>
                </a:cxn>
                <a:cxn ang="0">
                  <a:pos x="0" y="112"/>
                </a:cxn>
                <a:cxn ang="0">
                  <a:pos x="32" y="184"/>
                </a:cxn>
                <a:cxn ang="0">
                  <a:pos x="96" y="256"/>
                </a:cxn>
                <a:cxn ang="0">
                  <a:pos x="184" y="320"/>
                </a:cxn>
                <a:cxn ang="0">
                  <a:pos x="288" y="368"/>
                </a:cxn>
                <a:cxn ang="0">
                  <a:pos x="384" y="384"/>
                </a:cxn>
                <a:cxn ang="0">
                  <a:pos x="456" y="376"/>
                </a:cxn>
                <a:cxn ang="0">
                  <a:pos x="504" y="336"/>
                </a:cxn>
              </a:cxnLst>
              <a:rect l="0" t="0" r="r" b="b"/>
              <a:pathLst>
                <a:path w="520" h="384">
                  <a:moveTo>
                    <a:pt x="504" y="336"/>
                  </a:moveTo>
                  <a:lnTo>
                    <a:pt x="520" y="272"/>
                  </a:lnTo>
                  <a:lnTo>
                    <a:pt x="488" y="200"/>
                  </a:lnTo>
                  <a:lnTo>
                    <a:pt x="424" y="128"/>
                  </a:lnTo>
                  <a:lnTo>
                    <a:pt x="336" y="64"/>
                  </a:lnTo>
                  <a:lnTo>
                    <a:pt x="232" y="16"/>
                  </a:lnTo>
                  <a:lnTo>
                    <a:pt x="136" y="0"/>
                  </a:lnTo>
                  <a:lnTo>
                    <a:pt x="64" y="8"/>
                  </a:lnTo>
                  <a:lnTo>
                    <a:pt x="16" y="48"/>
                  </a:lnTo>
                  <a:lnTo>
                    <a:pt x="0" y="112"/>
                  </a:lnTo>
                  <a:lnTo>
                    <a:pt x="32" y="184"/>
                  </a:lnTo>
                  <a:lnTo>
                    <a:pt x="96" y="256"/>
                  </a:lnTo>
                  <a:lnTo>
                    <a:pt x="184" y="320"/>
                  </a:lnTo>
                  <a:lnTo>
                    <a:pt x="288" y="368"/>
                  </a:lnTo>
                  <a:lnTo>
                    <a:pt x="384" y="384"/>
                  </a:lnTo>
                  <a:lnTo>
                    <a:pt x="456" y="376"/>
                  </a:lnTo>
                  <a:lnTo>
                    <a:pt x="504" y="33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7" name="Freeform 33"/>
            <p:cNvSpPr>
              <a:spLocks/>
            </p:cNvSpPr>
            <p:nvPr/>
          </p:nvSpPr>
          <p:spPr bwMode="auto">
            <a:xfrm>
              <a:off x="3985" y="2232"/>
              <a:ext cx="544" cy="408"/>
            </a:xfrm>
            <a:custGeom>
              <a:avLst/>
              <a:gdLst/>
              <a:ahLst/>
              <a:cxnLst>
                <a:cxn ang="0">
                  <a:pos x="520" y="280"/>
                </a:cxn>
                <a:cxn ang="0">
                  <a:pos x="520" y="280"/>
                </a:cxn>
                <a:cxn ang="0">
                  <a:pos x="488" y="224"/>
                </a:cxn>
                <a:cxn ang="0">
                  <a:pos x="424" y="152"/>
                </a:cxn>
                <a:cxn ang="0">
                  <a:pos x="424" y="152"/>
                </a:cxn>
                <a:cxn ang="0">
                  <a:pos x="336" y="88"/>
                </a:cxn>
                <a:cxn ang="0">
                  <a:pos x="232" y="40"/>
                </a:cxn>
                <a:cxn ang="0">
                  <a:pos x="240" y="40"/>
                </a:cxn>
                <a:cxn ang="0">
                  <a:pos x="144" y="16"/>
                </a:cxn>
                <a:cxn ang="0">
                  <a:pos x="72" y="24"/>
                </a:cxn>
                <a:cxn ang="0">
                  <a:pos x="80" y="32"/>
                </a:cxn>
                <a:cxn ang="0">
                  <a:pos x="40" y="64"/>
                </a:cxn>
                <a:cxn ang="0">
                  <a:pos x="24" y="128"/>
                </a:cxn>
                <a:cxn ang="0">
                  <a:pos x="16" y="120"/>
                </a:cxn>
                <a:cxn ang="0">
                  <a:pos x="48" y="192"/>
                </a:cxn>
                <a:cxn ang="0">
                  <a:pos x="112" y="264"/>
                </a:cxn>
                <a:cxn ang="0">
                  <a:pos x="112" y="256"/>
                </a:cxn>
                <a:cxn ang="0">
                  <a:pos x="200" y="320"/>
                </a:cxn>
                <a:cxn ang="0">
                  <a:pos x="304" y="368"/>
                </a:cxn>
                <a:cxn ang="0">
                  <a:pos x="304" y="368"/>
                </a:cxn>
                <a:cxn ang="0">
                  <a:pos x="392" y="384"/>
                </a:cxn>
                <a:cxn ang="0">
                  <a:pos x="464" y="376"/>
                </a:cxn>
                <a:cxn ang="0">
                  <a:pos x="456" y="376"/>
                </a:cxn>
                <a:cxn ang="0">
                  <a:pos x="504" y="336"/>
                </a:cxn>
                <a:cxn ang="0">
                  <a:pos x="520" y="360"/>
                </a:cxn>
                <a:cxn ang="0">
                  <a:pos x="472" y="400"/>
                </a:cxn>
                <a:cxn ang="0">
                  <a:pos x="392" y="400"/>
                </a:cxn>
                <a:cxn ang="0">
                  <a:pos x="392" y="408"/>
                </a:cxn>
                <a:cxn ang="0">
                  <a:pos x="296" y="392"/>
                </a:cxn>
                <a:cxn ang="0">
                  <a:pos x="184" y="344"/>
                </a:cxn>
                <a:cxn ang="0">
                  <a:pos x="184" y="344"/>
                </a:cxn>
                <a:cxn ang="0">
                  <a:pos x="96" y="280"/>
                </a:cxn>
                <a:cxn ang="0">
                  <a:pos x="32" y="208"/>
                </a:cxn>
                <a:cxn ang="0">
                  <a:pos x="32" y="192"/>
                </a:cxn>
                <a:cxn ang="0">
                  <a:pos x="0" y="120"/>
                </a:cxn>
                <a:cxn ang="0">
                  <a:pos x="16" y="56"/>
                </a:cxn>
                <a:cxn ang="0">
                  <a:pos x="16" y="48"/>
                </a:cxn>
                <a:cxn ang="0">
                  <a:pos x="64" y="8"/>
                </a:cxn>
                <a:cxn ang="0">
                  <a:pos x="144" y="0"/>
                </a:cxn>
                <a:cxn ang="0">
                  <a:pos x="152" y="0"/>
                </a:cxn>
                <a:cxn ang="0">
                  <a:pos x="248" y="16"/>
                </a:cxn>
                <a:cxn ang="0">
                  <a:pos x="352" y="64"/>
                </a:cxn>
                <a:cxn ang="0">
                  <a:pos x="352" y="64"/>
                </a:cxn>
                <a:cxn ang="0">
                  <a:pos x="440" y="128"/>
                </a:cxn>
                <a:cxn ang="0">
                  <a:pos x="504" y="208"/>
                </a:cxn>
                <a:cxn ang="0">
                  <a:pos x="504" y="208"/>
                </a:cxn>
                <a:cxn ang="0">
                  <a:pos x="536" y="280"/>
                </a:cxn>
                <a:cxn ang="0">
                  <a:pos x="528" y="352"/>
                </a:cxn>
              </a:cxnLst>
              <a:rect l="0" t="0" r="r" b="b"/>
              <a:pathLst>
                <a:path w="544" h="408">
                  <a:moveTo>
                    <a:pt x="504" y="344"/>
                  </a:moveTo>
                  <a:lnTo>
                    <a:pt x="520" y="280"/>
                  </a:lnTo>
                  <a:lnTo>
                    <a:pt x="520" y="280"/>
                  </a:lnTo>
                  <a:lnTo>
                    <a:pt x="520" y="280"/>
                  </a:lnTo>
                  <a:lnTo>
                    <a:pt x="488" y="208"/>
                  </a:lnTo>
                  <a:lnTo>
                    <a:pt x="488" y="224"/>
                  </a:lnTo>
                  <a:lnTo>
                    <a:pt x="488" y="224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424" y="152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336" y="88"/>
                  </a:lnTo>
                  <a:lnTo>
                    <a:pt x="232" y="40"/>
                  </a:lnTo>
                  <a:lnTo>
                    <a:pt x="240" y="40"/>
                  </a:lnTo>
                  <a:lnTo>
                    <a:pt x="240" y="40"/>
                  </a:lnTo>
                  <a:lnTo>
                    <a:pt x="144" y="24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72" y="24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32" y="7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112" y="264"/>
                  </a:lnTo>
                  <a:lnTo>
                    <a:pt x="112" y="256"/>
                  </a:lnTo>
                  <a:lnTo>
                    <a:pt x="112" y="256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200" y="320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304" y="368"/>
                  </a:lnTo>
                  <a:lnTo>
                    <a:pt x="400" y="384"/>
                  </a:lnTo>
                  <a:lnTo>
                    <a:pt x="392" y="384"/>
                  </a:lnTo>
                  <a:lnTo>
                    <a:pt x="392" y="384"/>
                  </a:lnTo>
                  <a:lnTo>
                    <a:pt x="464" y="376"/>
                  </a:lnTo>
                  <a:lnTo>
                    <a:pt x="456" y="376"/>
                  </a:lnTo>
                  <a:lnTo>
                    <a:pt x="456" y="376"/>
                  </a:lnTo>
                  <a:lnTo>
                    <a:pt x="504" y="336"/>
                  </a:lnTo>
                  <a:lnTo>
                    <a:pt x="504" y="336"/>
                  </a:lnTo>
                  <a:lnTo>
                    <a:pt x="520" y="360"/>
                  </a:lnTo>
                  <a:lnTo>
                    <a:pt x="520" y="360"/>
                  </a:lnTo>
                  <a:lnTo>
                    <a:pt x="472" y="400"/>
                  </a:lnTo>
                  <a:lnTo>
                    <a:pt x="472" y="400"/>
                  </a:lnTo>
                  <a:lnTo>
                    <a:pt x="464" y="392"/>
                  </a:lnTo>
                  <a:lnTo>
                    <a:pt x="392" y="400"/>
                  </a:lnTo>
                  <a:lnTo>
                    <a:pt x="392" y="400"/>
                  </a:lnTo>
                  <a:lnTo>
                    <a:pt x="392" y="408"/>
                  </a:lnTo>
                  <a:lnTo>
                    <a:pt x="296" y="392"/>
                  </a:lnTo>
                  <a:lnTo>
                    <a:pt x="296" y="392"/>
                  </a:lnTo>
                  <a:lnTo>
                    <a:pt x="288" y="392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184" y="344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96" y="280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2" y="192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4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72" y="8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2" y="0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248" y="1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440" y="128"/>
                  </a:lnTo>
                  <a:lnTo>
                    <a:pt x="440" y="128"/>
                  </a:lnTo>
                  <a:lnTo>
                    <a:pt x="440" y="136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04" y="208"/>
                  </a:lnTo>
                  <a:lnTo>
                    <a:pt x="536" y="280"/>
                  </a:lnTo>
                  <a:lnTo>
                    <a:pt x="536" y="280"/>
                  </a:lnTo>
                  <a:lnTo>
                    <a:pt x="544" y="288"/>
                  </a:lnTo>
                  <a:lnTo>
                    <a:pt x="528" y="352"/>
                  </a:lnTo>
                  <a:lnTo>
                    <a:pt x="504" y="344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8" name="Freeform 34"/>
            <p:cNvSpPr>
              <a:spLocks/>
            </p:cNvSpPr>
            <p:nvPr/>
          </p:nvSpPr>
          <p:spPr bwMode="auto">
            <a:xfrm>
              <a:off x="4489" y="2568"/>
              <a:ext cx="24" cy="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79" name="Rectangle 35"/>
            <p:cNvSpPr>
              <a:spLocks noChangeArrowheads="1"/>
            </p:cNvSpPr>
            <p:nvPr/>
          </p:nvSpPr>
          <p:spPr bwMode="auto">
            <a:xfrm>
              <a:off x="4081" y="2280"/>
              <a:ext cx="272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800" b="1" i="0" u="none" strike="noStrike" cap="none" baseline="0">
                  <a:ln>
                    <a:noFill/>
                  </a:ln>
                  <a:solidFill>
                    <a:srgbClr val="8099B3"/>
                  </a:solidFill>
                  <a:effectLst/>
                  <a:latin typeface="Courier New"/>
                  <a:ea typeface="+mn-ea"/>
                  <a:cs typeface="+mn-cs"/>
                </a:rPr>
                <a:t>P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80" name="Freeform 36"/>
            <p:cNvSpPr>
              <a:spLocks/>
            </p:cNvSpPr>
            <p:nvPr/>
          </p:nvSpPr>
          <p:spPr bwMode="auto">
            <a:xfrm>
              <a:off x="4217" y="2408"/>
              <a:ext cx="96" cy="96"/>
            </a:xfrm>
            <a:custGeom>
              <a:avLst/>
              <a:gdLst/>
              <a:ahLst/>
              <a:cxnLst>
                <a:cxn ang="0">
                  <a:pos x="96" y="48"/>
                </a:cxn>
                <a:cxn ang="0">
                  <a:pos x="80" y="16"/>
                </a:cxn>
                <a:cxn ang="0">
                  <a:pos x="48" y="0"/>
                </a:cxn>
                <a:cxn ang="0">
                  <a:pos x="16" y="16"/>
                </a:cxn>
                <a:cxn ang="0">
                  <a:pos x="0" y="48"/>
                </a:cxn>
                <a:cxn ang="0">
                  <a:pos x="16" y="80"/>
                </a:cxn>
                <a:cxn ang="0">
                  <a:pos x="48" y="96"/>
                </a:cxn>
                <a:cxn ang="0">
                  <a:pos x="80" y="80"/>
                </a:cxn>
                <a:cxn ang="0">
                  <a:pos x="96" y="48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80" y="16"/>
                  </a:lnTo>
                  <a:lnTo>
                    <a:pt x="48" y="0"/>
                  </a:lnTo>
                  <a:lnTo>
                    <a:pt x="16" y="16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8" y="96"/>
                  </a:lnTo>
                  <a:lnTo>
                    <a:pt x="80" y="80"/>
                  </a:lnTo>
                  <a:lnTo>
                    <a:pt x="96" y="48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1" name="Freeform 37"/>
            <p:cNvSpPr>
              <a:spLocks/>
            </p:cNvSpPr>
            <p:nvPr/>
          </p:nvSpPr>
          <p:spPr bwMode="auto">
            <a:xfrm>
              <a:off x="4209" y="2400"/>
              <a:ext cx="120" cy="120"/>
            </a:xfrm>
            <a:custGeom>
              <a:avLst/>
              <a:gdLst/>
              <a:ahLst/>
              <a:cxnLst>
                <a:cxn ang="0">
                  <a:pos x="96" y="64"/>
                </a:cxn>
                <a:cxn ang="0">
                  <a:pos x="80" y="32"/>
                </a:cxn>
                <a:cxn ang="0">
                  <a:pos x="88" y="40"/>
                </a:cxn>
                <a:cxn ang="0">
                  <a:pos x="88" y="40"/>
                </a:cxn>
                <a:cxn ang="0">
                  <a:pos x="56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32" y="40"/>
                </a:cxn>
                <a:cxn ang="0">
                  <a:pos x="40" y="32"/>
                </a:cxn>
                <a:cxn ang="0">
                  <a:pos x="40" y="32"/>
                </a:cxn>
                <a:cxn ang="0">
                  <a:pos x="24" y="64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40" y="88"/>
                </a:cxn>
                <a:cxn ang="0">
                  <a:pos x="32" y="80"/>
                </a:cxn>
                <a:cxn ang="0">
                  <a:pos x="32" y="80"/>
                </a:cxn>
                <a:cxn ang="0">
                  <a:pos x="64" y="96"/>
                </a:cxn>
                <a:cxn ang="0">
                  <a:pos x="56" y="96"/>
                </a:cxn>
                <a:cxn ang="0">
                  <a:pos x="56" y="96"/>
                </a:cxn>
                <a:cxn ang="0">
                  <a:pos x="88" y="80"/>
                </a:cxn>
                <a:cxn ang="0">
                  <a:pos x="80" y="88"/>
                </a:cxn>
                <a:cxn ang="0">
                  <a:pos x="80" y="88"/>
                </a:cxn>
                <a:cxn ang="0">
                  <a:pos x="96" y="56"/>
                </a:cxn>
                <a:cxn ang="0">
                  <a:pos x="96" y="56"/>
                </a:cxn>
                <a:cxn ang="0">
                  <a:pos x="120" y="64"/>
                </a:cxn>
                <a:cxn ang="0">
                  <a:pos x="120" y="64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96" y="104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56" y="120"/>
                </a:cxn>
                <a:cxn ang="0">
                  <a:pos x="24" y="104"/>
                </a:cxn>
                <a:cxn ang="0">
                  <a:pos x="24" y="104"/>
                </a:cxn>
                <a:cxn ang="0">
                  <a:pos x="16" y="96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0"/>
                </a:cxn>
                <a:cxn ang="0">
                  <a:pos x="96" y="16"/>
                </a:cxn>
                <a:cxn ang="0">
                  <a:pos x="96" y="16"/>
                </a:cxn>
                <a:cxn ang="0">
                  <a:pos x="104" y="24"/>
                </a:cxn>
                <a:cxn ang="0">
                  <a:pos x="120" y="56"/>
                </a:cxn>
                <a:cxn ang="0">
                  <a:pos x="96" y="64"/>
                </a:cxn>
              </a:cxnLst>
              <a:rect l="0" t="0" r="r" b="b"/>
              <a:pathLst>
                <a:path w="120" h="120">
                  <a:moveTo>
                    <a:pt x="96" y="64"/>
                  </a:moveTo>
                  <a:lnTo>
                    <a:pt x="80" y="32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56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32" y="40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24" y="6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56" y="96"/>
                  </a:lnTo>
                  <a:lnTo>
                    <a:pt x="56" y="96"/>
                  </a:lnTo>
                  <a:lnTo>
                    <a:pt x="88" y="80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96" y="56"/>
                  </a:lnTo>
                  <a:lnTo>
                    <a:pt x="96" y="56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96" y="104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56" y="120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04" y="24"/>
                  </a:lnTo>
                  <a:lnTo>
                    <a:pt x="120" y="56"/>
                  </a:lnTo>
                  <a:lnTo>
                    <a:pt x="96" y="64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2" name="Freeform 38"/>
            <p:cNvSpPr>
              <a:spLocks/>
            </p:cNvSpPr>
            <p:nvPr/>
          </p:nvSpPr>
          <p:spPr bwMode="auto">
            <a:xfrm>
              <a:off x="4305" y="2456"/>
              <a:ext cx="24" cy="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0" y="0"/>
                </a:cxn>
              </a:cxnLst>
              <a:rect l="0" t="0" r="r" b="b"/>
              <a:pathLst>
                <a:path w="24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3" name="Freeform 39"/>
            <p:cNvSpPr>
              <a:spLocks/>
            </p:cNvSpPr>
            <p:nvPr/>
          </p:nvSpPr>
          <p:spPr bwMode="auto">
            <a:xfrm>
              <a:off x="4577" y="2200"/>
              <a:ext cx="24" cy="2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8" y="24"/>
                </a:cxn>
                <a:cxn ang="0">
                  <a:pos x="16" y="16"/>
                </a:cxn>
                <a:cxn ang="0">
                  <a:pos x="24" y="8"/>
                </a:cxn>
                <a:cxn ang="0">
                  <a:pos x="16" y="0"/>
                </a:cxn>
              </a:cxnLst>
              <a:rect l="0" t="0" r="r" b="b"/>
              <a:pathLst>
                <a:path w="24" h="24">
                  <a:moveTo>
                    <a:pt x="16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4" name="Freeform 40"/>
            <p:cNvSpPr>
              <a:spLocks/>
            </p:cNvSpPr>
            <p:nvPr/>
          </p:nvSpPr>
          <p:spPr bwMode="auto">
            <a:xfrm>
              <a:off x="4561" y="2104"/>
              <a:ext cx="169" cy="144"/>
            </a:xfrm>
            <a:custGeom>
              <a:avLst/>
              <a:gdLst/>
              <a:ahLst/>
              <a:cxnLst>
                <a:cxn ang="0">
                  <a:pos x="24" y="104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45" y="16"/>
                </a:cxn>
                <a:cxn ang="0">
                  <a:pos x="169" y="0"/>
                </a:cxn>
                <a:cxn ang="0">
                  <a:pos x="153" y="24"/>
                </a:cxn>
                <a:cxn ang="0">
                  <a:pos x="56" y="144"/>
                </a:cxn>
                <a:cxn ang="0">
                  <a:pos x="56" y="144"/>
                </a:cxn>
                <a:cxn ang="0">
                  <a:pos x="48" y="136"/>
                </a:cxn>
                <a:cxn ang="0">
                  <a:pos x="48" y="136"/>
                </a:cxn>
                <a:cxn ang="0">
                  <a:pos x="145" y="16"/>
                </a:cxn>
                <a:cxn ang="0">
                  <a:pos x="153" y="24"/>
                </a:cxn>
                <a:cxn ang="0">
                  <a:pos x="153" y="24"/>
                </a:cxn>
                <a:cxn ang="0">
                  <a:pos x="8" y="80"/>
                </a:cxn>
                <a:cxn ang="0">
                  <a:pos x="0" y="72"/>
                </a:cxn>
                <a:cxn ang="0">
                  <a:pos x="8" y="64"/>
                </a:cxn>
                <a:cxn ang="0">
                  <a:pos x="32" y="96"/>
                </a:cxn>
                <a:cxn ang="0">
                  <a:pos x="24" y="104"/>
                </a:cxn>
              </a:cxnLst>
              <a:rect l="0" t="0" r="r" b="b"/>
              <a:pathLst>
                <a:path w="169" h="144">
                  <a:moveTo>
                    <a:pt x="24" y="104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45" y="16"/>
                  </a:lnTo>
                  <a:lnTo>
                    <a:pt x="169" y="0"/>
                  </a:lnTo>
                  <a:lnTo>
                    <a:pt x="153" y="2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48" y="136"/>
                  </a:lnTo>
                  <a:lnTo>
                    <a:pt x="48" y="136"/>
                  </a:lnTo>
                  <a:lnTo>
                    <a:pt x="145" y="16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8" y="80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32" y="96"/>
                  </a:lnTo>
                  <a:lnTo>
                    <a:pt x="24" y="10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5" name="Freeform 41"/>
            <p:cNvSpPr>
              <a:spLocks/>
            </p:cNvSpPr>
            <p:nvPr/>
          </p:nvSpPr>
          <p:spPr bwMode="auto">
            <a:xfrm>
              <a:off x="4585" y="2200"/>
              <a:ext cx="32" cy="4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32"/>
                </a:cxn>
                <a:cxn ang="0">
                  <a:pos x="24" y="40"/>
                </a:cxn>
              </a:cxnLst>
              <a:rect l="0" t="0" r="r" b="b"/>
              <a:pathLst>
                <a:path w="32" h="40">
                  <a:moveTo>
                    <a:pt x="24" y="40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32"/>
                  </a:lnTo>
                  <a:lnTo>
                    <a:pt x="24" y="4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6" name="Freeform 42"/>
            <p:cNvSpPr>
              <a:spLocks/>
            </p:cNvSpPr>
            <p:nvPr/>
          </p:nvSpPr>
          <p:spPr bwMode="auto">
            <a:xfrm>
              <a:off x="4561" y="2120"/>
              <a:ext cx="145" cy="120"/>
            </a:xfrm>
            <a:custGeom>
              <a:avLst/>
              <a:gdLst/>
              <a:ahLst/>
              <a:cxnLst>
                <a:cxn ang="0">
                  <a:pos x="24" y="88"/>
                </a:cxn>
                <a:cxn ang="0">
                  <a:pos x="0" y="56"/>
                </a:cxn>
                <a:cxn ang="0">
                  <a:pos x="145" y="0"/>
                </a:cxn>
                <a:cxn ang="0">
                  <a:pos x="48" y="120"/>
                </a:cxn>
                <a:cxn ang="0">
                  <a:pos x="24" y="88"/>
                </a:cxn>
              </a:cxnLst>
              <a:rect l="0" t="0" r="r" b="b"/>
              <a:pathLst>
                <a:path w="145" h="120">
                  <a:moveTo>
                    <a:pt x="24" y="88"/>
                  </a:moveTo>
                  <a:lnTo>
                    <a:pt x="0" y="56"/>
                  </a:lnTo>
                  <a:lnTo>
                    <a:pt x="145" y="0"/>
                  </a:lnTo>
                  <a:lnTo>
                    <a:pt x="48" y="120"/>
                  </a:lnTo>
                  <a:lnTo>
                    <a:pt x="24" y="8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7" name="Freeform 43"/>
            <p:cNvSpPr>
              <a:spLocks/>
            </p:cNvSpPr>
            <p:nvPr/>
          </p:nvSpPr>
          <p:spPr bwMode="auto">
            <a:xfrm>
              <a:off x="4257" y="2424"/>
              <a:ext cx="24" cy="2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8" name="Freeform 44"/>
            <p:cNvSpPr>
              <a:spLocks/>
            </p:cNvSpPr>
            <p:nvPr/>
          </p:nvSpPr>
          <p:spPr bwMode="auto">
            <a:xfrm>
              <a:off x="4577" y="2192"/>
              <a:ext cx="24" cy="24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0"/>
                </a:cxn>
                <a:cxn ang="0">
                  <a:pos x="24" y="16"/>
                </a:cxn>
                <a:cxn ang="0">
                  <a:pos x="16" y="24"/>
                </a:cxn>
                <a:cxn ang="0">
                  <a:pos x="0" y="8"/>
                </a:cxn>
              </a:cxnLst>
              <a:rect l="0" t="0" r="r" b="b"/>
              <a:pathLst>
                <a:path w="24" h="24">
                  <a:moveTo>
                    <a:pt x="0" y="8"/>
                  </a:moveTo>
                  <a:lnTo>
                    <a:pt x="8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89" name="Freeform 45"/>
            <p:cNvSpPr>
              <a:spLocks/>
            </p:cNvSpPr>
            <p:nvPr/>
          </p:nvSpPr>
          <p:spPr bwMode="auto">
            <a:xfrm>
              <a:off x="4265" y="2200"/>
              <a:ext cx="328" cy="240"/>
            </a:xfrm>
            <a:custGeom>
              <a:avLst/>
              <a:gdLst/>
              <a:ahLst/>
              <a:cxnLst>
                <a:cxn ang="0">
                  <a:pos x="0" y="224"/>
                </a:cxn>
                <a:cxn ang="0">
                  <a:pos x="16" y="240"/>
                </a:cxn>
                <a:cxn ang="0">
                  <a:pos x="328" y="16"/>
                </a:cxn>
                <a:cxn ang="0">
                  <a:pos x="312" y="0"/>
                </a:cxn>
                <a:cxn ang="0">
                  <a:pos x="0" y="224"/>
                </a:cxn>
              </a:cxnLst>
              <a:rect l="0" t="0" r="r" b="b"/>
              <a:pathLst>
                <a:path w="328" h="240">
                  <a:moveTo>
                    <a:pt x="0" y="224"/>
                  </a:moveTo>
                  <a:lnTo>
                    <a:pt x="16" y="240"/>
                  </a:lnTo>
                  <a:lnTo>
                    <a:pt x="328" y="16"/>
                  </a:lnTo>
                  <a:lnTo>
                    <a:pt x="312" y="0"/>
                  </a:lnTo>
                  <a:lnTo>
                    <a:pt x="0" y="224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90" name="Rectangle 46"/>
            <p:cNvSpPr>
              <a:spLocks noChangeArrowheads="1"/>
            </p:cNvSpPr>
            <p:nvPr/>
          </p:nvSpPr>
          <p:spPr bwMode="auto">
            <a:xfrm>
              <a:off x="3584" y="304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s =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1" name="Rectangle 47"/>
            <p:cNvSpPr>
              <a:spLocks noChangeArrowheads="1"/>
            </p:cNvSpPr>
            <p:nvPr/>
          </p:nvSpPr>
          <p:spPr bwMode="auto">
            <a:xfrm>
              <a:off x="3897" y="3056"/>
              <a:ext cx="681" cy="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8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ourier New"/>
                  <a:ea typeface="+mn-ea"/>
                  <a:cs typeface="+mn-cs"/>
                </a:rPr>
                <a:t>lim 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2" name="Rectangle 48"/>
            <p:cNvSpPr>
              <a:spLocks noChangeArrowheads="1"/>
            </p:cNvSpPr>
            <p:nvPr/>
          </p:nvSpPr>
          <p:spPr bwMode="auto">
            <a:xfrm>
              <a:off x="4433" y="3056"/>
              <a:ext cx="26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F/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3" name="Rectangle 49"/>
            <p:cNvSpPr>
              <a:spLocks noChangeArrowheads="1"/>
            </p:cNvSpPr>
            <p:nvPr/>
          </p:nvSpPr>
          <p:spPr bwMode="auto">
            <a:xfrm>
              <a:off x="4609" y="3048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D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4" name="Rectangle 50"/>
            <p:cNvSpPr>
              <a:spLocks noChangeArrowheads="1"/>
            </p:cNvSpPr>
            <p:nvPr/>
          </p:nvSpPr>
          <p:spPr bwMode="auto">
            <a:xfrm>
              <a:off x="4722" y="3056"/>
              <a:ext cx="22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A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5" name="Rectangle 51"/>
            <p:cNvSpPr>
              <a:spLocks noChangeArrowheads="1"/>
            </p:cNvSpPr>
            <p:nvPr/>
          </p:nvSpPr>
          <p:spPr bwMode="auto">
            <a:xfrm>
              <a:off x="3769" y="3208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D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6" name="Rectangle 52"/>
            <p:cNvSpPr>
              <a:spLocks noChangeArrowheads="1"/>
            </p:cNvSpPr>
            <p:nvPr/>
          </p:nvSpPr>
          <p:spPr bwMode="auto">
            <a:xfrm>
              <a:off x="3881" y="3216"/>
              <a:ext cx="224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Arial"/>
                  <a:ea typeface="+mn-ea"/>
                  <a:cs typeface="+mn-cs"/>
                </a:rPr>
                <a:t>A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7" name="Rectangle 53"/>
            <p:cNvSpPr>
              <a:spLocks noChangeArrowheads="1"/>
            </p:cNvSpPr>
            <p:nvPr/>
          </p:nvSpPr>
          <p:spPr bwMode="auto">
            <a:xfrm>
              <a:off x="4265" y="3216"/>
              <a:ext cx="2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2400" b="0" i="0" u="none" strike="noStrike" cap="none" baseline="0">
                  <a:ln>
                    <a:noFill/>
                  </a:ln>
                  <a:solidFill>
                    <a:srgbClr val="001AE6"/>
                  </a:solidFill>
                  <a:effectLst/>
                  <a:latin typeface="Symbol"/>
                  <a:ea typeface="+mn-ea"/>
                  <a:cs typeface="+mn-cs"/>
                </a:rPr>
                <a:t>0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798" name="Rectangle 54"/>
            <p:cNvSpPr>
              <a:spLocks noChangeArrowheads="1"/>
            </p:cNvSpPr>
            <p:nvPr/>
          </p:nvSpPr>
          <p:spPr bwMode="auto">
            <a:xfrm>
              <a:off x="4161" y="3344"/>
              <a:ext cx="16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799" name="Freeform 55"/>
            <p:cNvSpPr>
              <a:spLocks/>
            </p:cNvSpPr>
            <p:nvPr/>
          </p:nvSpPr>
          <p:spPr bwMode="auto">
            <a:xfrm>
              <a:off x="4161" y="3328"/>
              <a:ext cx="96" cy="40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4" y="16"/>
                </a:cxn>
                <a:cxn ang="0">
                  <a:pos x="96" y="16"/>
                </a:cxn>
                <a:cxn ang="0">
                  <a:pos x="64" y="24"/>
                </a:cxn>
                <a:cxn ang="0">
                  <a:pos x="8" y="40"/>
                </a:cxn>
                <a:cxn ang="0">
                  <a:pos x="0" y="40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64" y="1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16"/>
                </a:cxn>
                <a:cxn ang="0">
                  <a:pos x="16" y="16"/>
                </a:cxn>
              </a:cxnLst>
              <a:rect l="0" t="0" r="r" b="b"/>
              <a:pathLst>
                <a:path w="96" h="40">
                  <a:moveTo>
                    <a:pt x="16" y="16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4" y="16"/>
                  </a:lnTo>
                  <a:lnTo>
                    <a:pt x="96" y="16"/>
                  </a:lnTo>
                  <a:lnTo>
                    <a:pt x="64" y="24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64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8" y="8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16"/>
                  </a:lnTo>
                  <a:lnTo>
                    <a:pt x="16" y="16"/>
                  </a:lnTo>
                  <a:close/>
                </a:path>
              </a:pathLst>
            </a:cu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0" name="Freeform 56"/>
            <p:cNvSpPr>
              <a:spLocks/>
            </p:cNvSpPr>
            <p:nvPr/>
          </p:nvSpPr>
          <p:spPr bwMode="auto">
            <a:xfrm>
              <a:off x="4169" y="3344"/>
              <a:ext cx="16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1" name="Freeform 57"/>
            <p:cNvSpPr>
              <a:spLocks/>
            </p:cNvSpPr>
            <p:nvPr/>
          </p:nvSpPr>
          <p:spPr bwMode="auto">
            <a:xfrm>
              <a:off x="4169" y="3328"/>
              <a:ext cx="56" cy="32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0"/>
                </a:cxn>
                <a:cxn ang="0">
                  <a:pos x="56" y="16"/>
                </a:cxn>
                <a:cxn ang="0">
                  <a:pos x="0" y="32"/>
                </a:cxn>
                <a:cxn ang="0">
                  <a:pos x="8" y="16"/>
                </a:cxn>
              </a:cxnLst>
              <a:rect l="0" t="0" r="r" b="b"/>
              <a:pathLst>
                <a:path w="56" h="32">
                  <a:moveTo>
                    <a:pt x="8" y="16"/>
                  </a:moveTo>
                  <a:lnTo>
                    <a:pt x="0" y="0"/>
                  </a:lnTo>
                  <a:lnTo>
                    <a:pt x="56" y="16"/>
                  </a:lnTo>
                  <a:lnTo>
                    <a:pt x="0" y="32"/>
                  </a:lnTo>
                  <a:lnTo>
                    <a:pt x="8" y="16"/>
                  </a:lnTo>
                  <a:close/>
                </a:path>
              </a:pathLst>
            </a:cu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2" name="Rectangle 58"/>
            <p:cNvSpPr>
              <a:spLocks noChangeArrowheads="1"/>
            </p:cNvSpPr>
            <p:nvPr/>
          </p:nvSpPr>
          <p:spPr bwMode="auto">
            <a:xfrm>
              <a:off x="4025" y="3344"/>
              <a:ext cx="1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3" name="Rectangle 59"/>
            <p:cNvSpPr>
              <a:spLocks noChangeArrowheads="1"/>
            </p:cNvSpPr>
            <p:nvPr/>
          </p:nvSpPr>
          <p:spPr bwMode="auto">
            <a:xfrm>
              <a:off x="4161" y="3344"/>
              <a:ext cx="1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1804" name="Rectangle 60"/>
            <p:cNvSpPr>
              <a:spLocks noChangeArrowheads="1"/>
            </p:cNvSpPr>
            <p:nvPr/>
          </p:nvSpPr>
          <p:spPr bwMode="auto">
            <a:xfrm>
              <a:off x="4025" y="3344"/>
              <a:ext cx="136" cy="8"/>
            </a:xfrm>
            <a:prstGeom prst="rect">
              <a:avLst/>
            </a:prstGeom>
            <a:blipFill dpi="0" rotWithShape="0">
              <a:blip r:embed="rId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O que é tensão?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650288" cy="1217613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Tensão é uma quantidade de tensor descrita pela magnitude e pela direção em relação a um certo plano. A tensão é descrita totalmente por seis componentes:</a:t>
            </a:r>
          </a:p>
        </p:txBody>
      </p:sp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209800"/>
            <a:ext cx="3048000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228600" y="2362200"/>
            <a:ext cx="5334000" cy="297004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marL="719138" lvl="1" indent="-261938" algn="l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pt-BR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SX</a:t>
            </a: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Tensão normal na direção X</a:t>
            </a:r>
          </a:p>
          <a:p>
            <a:pPr marL="719138" lvl="1" indent="-261938" algn="l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pt-BR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SY</a:t>
            </a: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Tensão normal na direção Y</a:t>
            </a:r>
          </a:p>
          <a:p>
            <a:pPr marL="719138" lvl="1" indent="-261938" algn="l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pt-BR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SZ</a:t>
            </a: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Tensão normal na direção Z</a:t>
            </a:r>
          </a:p>
          <a:p>
            <a:pPr marL="719138" lvl="1" indent="-261938" algn="l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pt-BR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TXY</a:t>
            </a: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Tensão de cisalhamento na direção Y no plano YZ</a:t>
            </a:r>
          </a:p>
          <a:p>
            <a:pPr marL="719138" lvl="1" indent="-261938" algn="l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pt-BR" sz="2000" b="0" i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TXZ</a:t>
            </a: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: Tensão de cisalhamento na direção Z no plano YZ</a:t>
            </a:r>
          </a:p>
          <a:p>
            <a:pPr marL="719138" lvl="1" indent="-261938" algn="l">
              <a:lnSpc>
                <a:spcPct val="90000"/>
              </a:lnSpc>
              <a:spcBef>
                <a:spcPct val="25000"/>
              </a:spcBef>
              <a:buFont typeface="Arial"/>
              <a:buChar char="–"/>
              <a:tabLst>
                <a:tab pos="719138" algn="l"/>
              </a:tabLst>
            </a:pP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TYZ: Tensão de cisalhamento na direção Z no plano XZ</a:t>
            </a:r>
          </a:p>
        </p:txBody>
      </p:sp>
      <p:sp>
        <p:nvSpPr>
          <p:cNvPr id="20486" name="Rectangle 8"/>
          <p:cNvSpPr>
            <a:spLocks noChangeArrowheads="1"/>
          </p:cNvSpPr>
          <p:nvPr/>
        </p:nvSpPr>
        <p:spPr bwMode="auto">
          <a:xfrm>
            <a:off x="304800" y="5410200"/>
            <a:ext cx="845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 tensão positiva indica força elástica e a tensão negativa indica compressão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19800" y="4622800"/>
            <a:ext cx="2200275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pt-BR" sz="14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Componentes de tensão</a:t>
            </a:r>
            <a:endParaRPr lang="nl-NL" sz="1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64301" y="4076700"/>
            <a:ext cx="952500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pt-BR" sz="1400" b="0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Plano 1</a:t>
            </a:r>
            <a:endParaRPr lang="nl-NL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Tensões principais?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0" y="2057400"/>
            <a:ext cx="6096000" cy="3048000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742950" lvl="1" indent="-285750" algn="l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P1: Tensão normal na primeira direção principal (maior).</a:t>
            </a:r>
          </a:p>
          <a:p>
            <a:pPr marL="742950" lvl="1" indent="-285750" algn="l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P2: Tensão normal na segunda direção principal (intermediária).</a:t>
            </a:r>
          </a:p>
          <a:p>
            <a:pPr marL="742950" lvl="1" indent="-285750" algn="l">
              <a:lnSpc>
                <a:spcPct val="90000"/>
              </a:lnSpc>
              <a:spcBef>
                <a:spcPts val="12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P3: Tensão normal na terceira direção principal (menor).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81000" y="1219200"/>
            <a:ext cx="8077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4909" indent="-234909" algn="l">
              <a:lnSpc>
                <a:spcPct val="85000"/>
              </a:lnSpc>
              <a:spcBef>
                <a:spcPct val="50000"/>
              </a:spcBef>
              <a:buNone/>
            </a:pPr>
            <a:r>
              <a:rPr lang="pt-BR" sz="2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As tensões de cisalhamento desaparecem para algumas orientações. As tensões normais nessas orientações são chamadas de tensões principais.</a:t>
            </a:r>
          </a:p>
          <a:p>
            <a:pPr marL="634959" lvl="1" indent="-285750" algn="l">
              <a:lnSpc>
                <a:spcPct val="85000"/>
              </a:lnSpc>
              <a:spcBef>
                <a:spcPts val="1200"/>
              </a:spcBef>
              <a:buClr>
                <a:srgbClr val="EF8B2B"/>
              </a:buClr>
              <a:buFont typeface="Wingdings"/>
              <a:buChar char="Ø"/>
            </a:pPr>
            <a:endParaRPr lang="en-US" sz="2000"/>
          </a:p>
        </p:txBody>
      </p:sp>
      <p:sp>
        <p:nvSpPr>
          <p:cNvPr id="33799" name="AutoShape 7"/>
          <p:cNvSpPr>
            <a:spLocks noChangeAspect="1" noChangeArrowheads="1" noTextEdit="1"/>
          </p:cNvSpPr>
          <p:nvPr/>
        </p:nvSpPr>
        <p:spPr bwMode="auto">
          <a:xfrm>
            <a:off x="5715000" y="2362200"/>
            <a:ext cx="3186113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85" name="Group 84"/>
          <p:cNvGrpSpPr/>
          <p:nvPr/>
        </p:nvGrpSpPr>
        <p:grpSpPr>
          <a:xfrm>
            <a:off x="5765800" y="2413000"/>
            <a:ext cx="2843213" cy="2922588"/>
            <a:chOff x="5765800" y="2413000"/>
            <a:chExt cx="2843213" cy="2922588"/>
          </a:xfrm>
        </p:grpSpPr>
        <p:sp>
          <p:nvSpPr>
            <p:cNvPr id="33801" name="Freeform 9"/>
            <p:cNvSpPr>
              <a:spLocks/>
            </p:cNvSpPr>
            <p:nvPr/>
          </p:nvSpPr>
          <p:spPr bwMode="auto">
            <a:xfrm>
              <a:off x="6045200" y="3506788"/>
              <a:ext cx="1484313" cy="1473200"/>
            </a:xfrm>
            <a:custGeom>
              <a:avLst/>
              <a:gdLst/>
              <a:ahLst/>
              <a:cxnLst>
                <a:cxn ang="0">
                  <a:pos x="0" y="352"/>
                </a:cxn>
                <a:cxn ang="0">
                  <a:pos x="600" y="0"/>
                </a:cxn>
                <a:cxn ang="0">
                  <a:pos x="935" y="584"/>
                </a:cxn>
                <a:cxn ang="0">
                  <a:pos x="328" y="928"/>
                </a:cxn>
                <a:cxn ang="0">
                  <a:pos x="0" y="352"/>
                </a:cxn>
              </a:cxnLst>
              <a:rect l="0" t="0" r="r" b="b"/>
              <a:pathLst>
                <a:path w="935" h="928">
                  <a:moveTo>
                    <a:pt x="0" y="352"/>
                  </a:moveTo>
                  <a:lnTo>
                    <a:pt x="600" y="0"/>
                  </a:lnTo>
                  <a:lnTo>
                    <a:pt x="935" y="584"/>
                  </a:lnTo>
                  <a:lnTo>
                    <a:pt x="328" y="928"/>
                  </a:lnTo>
                  <a:lnTo>
                    <a:pt x="0" y="35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2" name="Freeform 10"/>
            <p:cNvSpPr>
              <a:spLocks/>
            </p:cNvSpPr>
            <p:nvPr/>
          </p:nvSpPr>
          <p:spPr bwMode="auto">
            <a:xfrm>
              <a:off x="6045200" y="3506788"/>
              <a:ext cx="1497013" cy="1485900"/>
            </a:xfrm>
            <a:custGeom>
              <a:avLst/>
              <a:gdLst/>
              <a:ahLst/>
              <a:cxnLst>
                <a:cxn ang="0">
                  <a:pos x="0" y="352"/>
                </a:cxn>
                <a:cxn ang="0">
                  <a:pos x="600" y="0"/>
                </a:cxn>
                <a:cxn ang="0">
                  <a:pos x="608" y="0"/>
                </a:cxn>
                <a:cxn ang="0">
                  <a:pos x="608" y="0"/>
                </a:cxn>
                <a:cxn ang="0">
                  <a:pos x="943" y="584"/>
                </a:cxn>
                <a:cxn ang="0">
                  <a:pos x="943" y="584"/>
                </a:cxn>
                <a:cxn ang="0">
                  <a:pos x="935" y="592"/>
                </a:cxn>
                <a:cxn ang="0">
                  <a:pos x="328" y="936"/>
                </a:cxn>
                <a:cxn ang="0">
                  <a:pos x="328" y="936"/>
                </a:cxn>
                <a:cxn ang="0">
                  <a:pos x="328" y="928"/>
                </a:cxn>
                <a:cxn ang="0">
                  <a:pos x="328" y="928"/>
                </a:cxn>
                <a:cxn ang="0">
                  <a:pos x="935" y="584"/>
                </a:cxn>
                <a:cxn ang="0">
                  <a:pos x="935" y="592"/>
                </a:cxn>
                <a:cxn ang="0">
                  <a:pos x="935" y="584"/>
                </a:cxn>
                <a:cxn ang="0">
                  <a:pos x="600" y="0"/>
                </a:cxn>
                <a:cxn ang="0">
                  <a:pos x="608" y="0"/>
                </a:cxn>
                <a:cxn ang="0">
                  <a:pos x="600" y="8"/>
                </a:cxn>
                <a:cxn ang="0">
                  <a:pos x="0" y="360"/>
                </a:cxn>
                <a:cxn ang="0">
                  <a:pos x="0" y="352"/>
                </a:cxn>
              </a:cxnLst>
              <a:rect l="0" t="0" r="r" b="b"/>
              <a:pathLst>
                <a:path w="943" h="936">
                  <a:moveTo>
                    <a:pt x="0" y="352"/>
                  </a:moveTo>
                  <a:lnTo>
                    <a:pt x="600" y="0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943" y="584"/>
                  </a:lnTo>
                  <a:lnTo>
                    <a:pt x="943" y="584"/>
                  </a:lnTo>
                  <a:lnTo>
                    <a:pt x="935" y="592"/>
                  </a:lnTo>
                  <a:lnTo>
                    <a:pt x="328" y="936"/>
                  </a:lnTo>
                  <a:lnTo>
                    <a:pt x="328" y="936"/>
                  </a:lnTo>
                  <a:lnTo>
                    <a:pt x="328" y="928"/>
                  </a:lnTo>
                  <a:lnTo>
                    <a:pt x="328" y="928"/>
                  </a:lnTo>
                  <a:lnTo>
                    <a:pt x="935" y="584"/>
                  </a:lnTo>
                  <a:lnTo>
                    <a:pt x="935" y="592"/>
                  </a:lnTo>
                  <a:lnTo>
                    <a:pt x="935" y="584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00" y="8"/>
                  </a:lnTo>
                  <a:lnTo>
                    <a:pt x="0" y="360"/>
                  </a:lnTo>
                  <a:lnTo>
                    <a:pt x="0" y="35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3" name="Freeform 11"/>
            <p:cNvSpPr>
              <a:spLocks/>
            </p:cNvSpPr>
            <p:nvPr/>
          </p:nvSpPr>
          <p:spPr bwMode="auto">
            <a:xfrm>
              <a:off x="6045200" y="4065588"/>
              <a:ext cx="533400" cy="914400"/>
            </a:xfrm>
            <a:custGeom>
              <a:avLst/>
              <a:gdLst/>
              <a:ahLst/>
              <a:cxnLst>
                <a:cxn ang="0">
                  <a:pos x="328" y="57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336" y="576"/>
                </a:cxn>
                <a:cxn ang="0">
                  <a:pos x="328" y="576"/>
                </a:cxn>
              </a:cxnLst>
              <a:rect l="0" t="0" r="r" b="b"/>
              <a:pathLst>
                <a:path w="336" h="576">
                  <a:moveTo>
                    <a:pt x="328" y="57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336" y="576"/>
                  </a:lnTo>
                  <a:lnTo>
                    <a:pt x="328" y="57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4" name="Freeform 12"/>
            <p:cNvSpPr>
              <a:spLocks/>
            </p:cNvSpPr>
            <p:nvPr/>
          </p:nvSpPr>
          <p:spPr bwMode="auto">
            <a:xfrm>
              <a:off x="6045200" y="3022600"/>
              <a:ext cx="1016000" cy="1042988"/>
            </a:xfrm>
            <a:custGeom>
              <a:avLst/>
              <a:gdLst/>
              <a:ahLst/>
              <a:cxnLst>
                <a:cxn ang="0">
                  <a:pos x="0" y="657"/>
                </a:cxn>
                <a:cxn ang="0">
                  <a:pos x="88" y="321"/>
                </a:cxn>
                <a:cxn ang="0">
                  <a:pos x="640" y="0"/>
                </a:cxn>
                <a:cxn ang="0">
                  <a:pos x="600" y="305"/>
                </a:cxn>
                <a:cxn ang="0">
                  <a:pos x="0" y="657"/>
                </a:cxn>
              </a:cxnLst>
              <a:rect l="0" t="0" r="r" b="b"/>
              <a:pathLst>
                <a:path w="640" h="657">
                  <a:moveTo>
                    <a:pt x="0" y="657"/>
                  </a:moveTo>
                  <a:lnTo>
                    <a:pt x="88" y="321"/>
                  </a:lnTo>
                  <a:lnTo>
                    <a:pt x="640" y="0"/>
                  </a:lnTo>
                  <a:lnTo>
                    <a:pt x="600" y="305"/>
                  </a:lnTo>
                  <a:lnTo>
                    <a:pt x="0" y="657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5" name="Freeform 13"/>
            <p:cNvSpPr>
              <a:spLocks/>
            </p:cNvSpPr>
            <p:nvPr/>
          </p:nvSpPr>
          <p:spPr bwMode="auto">
            <a:xfrm>
              <a:off x="6045200" y="3009900"/>
              <a:ext cx="1028700" cy="1055688"/>
            </a:xfrm>
            <a:custGeom>
              <a:avLst/>
              <a:gdLst/>
              <a:ahLst/>
              <a:cxnLst>
                <a:cxn ang="0">
                  <a:pos x="0" y="665"/>
                </a:cxn>
                <a:cxn ang="0">
                  <a:pos x="88" y="329"/>
                </a:cxn>
                <a:cxn ang="0">
                  <a:pos x="88" y="329"/>
                </a:cxn>
                <a:cxn ang="0">
                  <a:pos x="88" y="329"/>
                </a:cxn>
                <a:cxn ang="0">
                  <a:pos x="640" y="8"/>
                </a:cxn>
                <a:cxn ang="0">
                  <a:pos x="648" y="0"/>
                </a:cxn>
                <a:cxn ang="0">
                  <a:pos x="648" y="8"/>
                </a:cxn>
                <a:cxn ang="0">
                  <a:pos x="608" y="313"/>
                </a:cxn>
                <a:cxn ang="0">
                  <a:pos x="608" y="321"/>
                </a:cxn>
                <a:cxn ang="0">
                  <a:pos x="608" y="321"/>
                </a:cxn>
                <a:cxn ang="0">
                  <a:pos x="600" y="313"/>
                </a:cxn>
                <a:cxn ang="0">
                  <a:pos x="640" y="8"/>
                </a:cxn>
                <a:cxn ang="0">
                  <a:pos x="648" y="8"/>
                </a:cxn>
                <a:cxn ang="0">
                  <a:pos x="648" y="16"/>
                </a:cxn>
                <a:cxn ang="0">
                  <a:pos x="96" y="337"/>
                </a:cxn>
                <a:cxn ang="0">
                  <a:pos x="88" y="329"/>
                </a:cxn>
                <a:cxn ang="0">
                  <a:pos x="96" y="329"/>
                </a:cxn>
                <a:cxn ang="0">
                  <a:pos x="8" y="665"/>
                </a:cxn>
                <a:cxn ang="0">
                  <a:pos x="0" y="665"/>
                </a:cxn>
              </a:cxnLst>
              <a:rect l="0" t="0" r="r" b="b"/>
              <a:pathLst>
                <a:path w="648" h="665">
                  <a:moveTo>
                    <a:pt x="0" y="665"/>
                  </a:moveTo>
                  <a:lnTo>
                    <a:pt x="88" y="329"/>
                  </a:lnTo>
                  <a:lnTo>
                    <a:pt x="88" y="329"/>
                  </a:lnTo>
                  <a:lnTo>
                    <a:pt x="88" y="329"/>
                  </a:lnTo>
                  <a:lnTo>
                    <a:pt x="640" y="8"/>
                  </a:lnTo>
                  <a:lnTo>
                    <a:pt x="648" y="0"/>
                  </a:lnTo>
                  <a:lnTo>
                    <a:pt x="648" y="8"/>
                  </a:lnTo>
                  <a:lnTo>
                    <a:pt x="608" y="313"/>
                  </a:lnTo>
                  <a:lnTo>
                    <a:pt x="608" y="321"/>
                  </a:lnTo>
                  <a:lnTo>
                    <a:pt x="608" y="321"/>
                  </a:lnTo>
                  <a:lnTo>
                    <a:pt x="600" y="313"/>
                  </a:lnTo>
                  <a:lnTo>
                    <a:pt x="640" y="8"/>
                  </a:lnTo>
                  <a:lnTo>
                    <a:pt x="648" y="8"/>
                  </a:lnTo>
                  <a:lnTo>
                    <a:pt x="648" y="16"/>
                  </a:lnTo>
                  <a:lnTo>
                    <a:pt x="96" y="337"/>
                  </a:lnTo>
                  <a:lnTo>
                    <a:pt x="88" y="329"/>
                  </a:lnTo>
                  <a:lnTo>
                    <a:pt x="96" y="329"/>
                  </a:lnTo>
                  <a:lnTo>
                    <a:pt x="8" y="665"/>
                  </a:lnTo>
                  <a:lnTo>
                    <a:pt x="0" y="665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6" name="Freeform 14"/>
            <p:cNvSpPr>
              <a:spLocks/>
            </p:cNvSpPr>
            <p:nvPr/>
          </p:nvSpPr>
          <p:spPr bwMode="auto">
            <a:xfrm>
              <a:off x="6032500" y="3506788"/>
              <a:ext cx="977900" cy="584200"/>
            </a:xfrm>
            <a:custGeom>
              <a:avLst/>
              <a:gdLst/>
              <a:ahLst/>
              <a:cxnLst>
                <a:cxn ang="0">
                  <a:pos x="616" y="8"/>
                </a:cxn>
                <a:cxn ang="0">
                  <a:pos x="16" y="360"/>
                </a:cxn>
                <a:cxn ang="0">
                  <a:pos x="0" y="368"/>
                </a:cxn>
                <a:cxn ang="0">
                  <a:pos x="8" y="352"/>
                </a:cxn>
                <a:cxn ang="0">
                  <a:pos x="8" y="352"/>
                </a:cxn>
                <a:cxn ang="0">
                  <a:pos x="608" y="0"/>
                </a:cxn>
                <a:cxn ang="0">
                  <a:pos x="616" y="8"/>
                </a:cxn>
              </a:cxnLst>
              <a:rect l="0" t="0" r="r" b="b"/>
              <a:pathLst>
                <a:path w="616" h="368">
                  <a:moveTo>
                    <a:pt x="616" y="8"/>
                  </a:moveTo>
                  <a:lnTo>
                    <a:pt x="16" y="360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8" y="352"/>
                  </a:lnTo>
                  <a:lnTo>
                    <a:pt x="608" y="0"/>
                  </a:lnTo>
                  <a:lnTo>
                    <a:pt x="61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7" name="Freeform 15"/>
            <p:cNvSpPr>
              <a:spLocks/>
            </p:cNvSpPr>
            <p:nvPr/>
          </p:nvSpPr>
          <p:spPr bwMode="auto">
            <a:xfrm>
              <a:off x="6997700" y="3022600"/>
              <a:ext cx="582613" cy="1411288"/>
            </a:xfrm>
            <a:custGeom>
              <a:avLst/>
              <a:gdLst/>
              <a:ahLst/>
              <a:cxnLst>
                <a:cxn ang="0">
                  <a:pos x="0" y="305"/>
                </a:cxn>
                <a:cxn ang="0">
                  <a:pos x="40" y="0"/>
                </a:cxn>
                <a:cxn ang="0">
                  <a:pos x="367" y="577"/>
                </a:cxn>
                <a:cxn ang="0">
                  <a:pos x="335" y="889"/>
                </a:cxn>
                <a:cxn ang="0">
                  <a:pos x="0" y="305"/>
                </a:cxn>
              </a:cxnLst>
              <a:rect l="0" t="0" r="r" b="b"/>
              <a:pathLst>
                <a:path w="367" h="889">
                  <a:moveTo>
                    <a:pt x="0" y="305"/>
                  </a:moveTo>
                  <a:lnTo>
                    <a:pt x="40" y="0"/>
                  </a:lnTo>
                  <a:lnTo>
                    <a:pt x="367" y="577"/>
                  </a:lnTo>
                  <a:lnTo>
                    <a:pt x="335" y="889"/>
                  </a:lnTo>
                  <a:lnTo>
                    <a:pt x="0" y="305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8" name="Freeform 16"/>
            <p:cNvSpPr>
              <a:spLocks/>
            </p:cNvSpPr>
            <p:nvPr/>
          </p:nvSpPr>
          <p:spPr bwMode="auto">
            <a:xfrm>
              <a:off x="6997700" y="3009900"/>
              <a:ext cx="595313" cy="1436688"/>
            </a:xfrm>
            <a:custGeom>
              <a:avLst/>
              <a:gdLst/>
              <a:ahLst/>
              <a:cxnLst>
                <a:cxn ang="0">
                  <a:pos x="0" y="313"/>
                </a:cxn>
                <a:cxn ang="0">
                  <a:pos x="40" y="8"/>
                </a:cxn>
                <a:cxn ang="0">
                  <a:pos x="40" y="0"/>
                </a:cxn>
                <a:cxn ang="0">
                  <a:pos x="48" y="8"/>
                </a:cxn>
                <a:cxn ang="0">
                  <a:pos x="375" y="585"/>
                </a:cxn>
                <a:cxn ang="0">
                  <a:pos x="375" y="585"/>
                </a:cxn>
                <a:cxn ang="0">
                  <a:pos x="375" y="585"/>
                </a:cxn>
                <a:cxn ang="0">
                  <a:pos x="343" y="897"/>
                </a:cxn>
                <a:cxn ang="0">
                  <a:pos x="343" y="905"/>
                </a:cxn>
                <a:cxn ang="0">
                  <a:pos x="335" y="897"/>
                </a:cxn>
                <a:cxn ang="0">
                  <a:pos x="335" y="897"/>
                </a:cxn>
                <a:cxn ang="0">
                  <a:pos x="367" y="585"/>
                </a:cxn>
                <a:cxn ang="0">
                  <a:pos x="375" y="585"/>
                </a:cxn>
                <a:cxn ang="0">
                  <a:pos x="367" y="585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8" y="313"/>
                </a:cxn>
                <a:cxn ang="0">
                  <a:pos x="0" y="313"/>
                </a:cxn>
              </a:cxnLst>
              <a:rect l="0" t="0" r="r" b="b"/>
              <a:pathLst>
                <a:path w="375" h="905">
                  <a:moveTo>
                    <a:pt x="0" y="313"/>
                  </a:moveTo>
                  <a:lnTo>
                    <a:pt x="40" y="8"/>
                  </a:lnTo>
                  <a:lnTo>
                    <a:pt x="40" y="0"/>
                  </a:lnTo>
                  <a:lnTo>
                    <a:pt x="48" y="8"/>
                  </a:lnTo>
                  <a:lnTo>
                    <a:pt x="375" y="585"/>
                  </a:lnTo>
                  <a:lnTo>
                    <a:pt x="375" y="585"/>
                  </a:lnTo>
                  <a:lnTo>
                    <a:pt x="375" y="585"/>
                  </a:lnTo>
                  <a:lnTo>
                    <a:pt x="343" y="897"/>
                  </a:lnTo>
                  <a:lnTo>
                    <a:pt x="343" y="905"/>
                  </a:lnTo>
                  <a:lnTo>
                    <a:pt x="335" y="897"/>
                  </a:lnTo>
                  <a:lnTo>
                    <a:pt x="335" y="897"/>
                  </a:lnTo>
                  <a:lnTo>
                    <a:pt x="367" y="585"/>
                  </a:lnTo>
                  <a:lnTo>
                    <a:pt x="375" y="585"/>
                  </a:lnTo>
                  <a:lnTo>
                    <a:pt x="367" y="585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8" y="313"/>
                  </a:lnTo>
                  <a:lnTo>
                    <a:pt x="0" y="313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09" name="Freeform 17"/>
            <p:cNvSpPr>
              <a:spLocks/>
            </p:cNvSpPr>
            <p:nvPr/>
          </p:nvSpPr>
          <p:spPr bwMode="auto">
            <a:xfrm>
              <a:off x="6997700" y="3506788"/>
              <a:ext cx="544513" cy="927100"/>
            </a:xfrm>
            <a:custGeom>
              <a:avLst/>
              <a:gdLst/>
              <a:ahLst/>
              <a:cxnLst>
                <a:cxn ang="0">
                  <a:pos x="335" y="58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343" y="584"/>
                </a:cxn>
                <a:cxn ang="0">
                  <a:pos x="335" y="584"/>
                </a:cxn>
              </a:cxnLst>
              <a:rect l="0" t="0" r="r" b="b"/>
              <a:pathLst>
                <a:path w="343" h="584">
                  <a:moveTo>
                    <a:pt x="335" y="58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343" y="584"/>
                  </a:lnTo>
                  <a:lnTo>
                    <a:pt x="335" y="58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0" name="Rectangle 18"/>
            <p:cNvSpPr>
              <a:spLocks noChangeArrowheads="1"/>
            </p:cNvSpPr>
            <p:nvPr/>
          </p:nvSpPr>
          <p:spPr bwMode="auto">
            <a:xfrm rot="19800000">
              <a:off x="6310313" y="4959350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/>
                  <a:ea typeface="+mn-ea"/>
                  <a:cs typeface="+mn-cs"/>
                </a:rPr>
                <a:t>1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1" name="Rectangle 19"/>
            <p:cNvSpPr>
              <a:spLocks noChangeArrowheads="1"/>
            </p:cNvSpPr>
            <p:nvPr/>
          </p:nvSpPr>
          <p:spPr bwMode="auto">
            <a:xfrm rot="19800000">
              <a:off x="7756525" y="3384550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/>
                  <a:ea typeface="+mn-ea"/>
                  <a:cs typeface="+mn-cs"/>
                </a:rPr>
                <a:t>P2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2" name="Rectangle 20"/>
            <p:cNvSpPr>
              <a:spLocks noChangeArrowheads="1"/>
            </p:cNvSpPr>
            <p:nvPr/>
          </p:nvSpPr>
          <p:spPr bwMode="auto">
            <a:xfrm rot="19800000">
              <a:off x="6030913" y="2963863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/>
                  <a:ea typeface="+mn-ea"/>
                  <a:cs typeface="+mn-cs"/>
                </a:rPr>
                <a:t>P3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3" name="Rectangle 21"/>
            <p:cNvSpPr>
              <a:spLocks noChangeArrowheads="1"/>
            </p:cNvSpPr>
            <p:nvPr/>
          </p:nvSpPr>
          <p:spPr bwMode="auto">
            <a:xfrm>
              <a:off x="5765800" y="4891088"/>
              <a:ext cx="254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X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4" name="Rectangle 22"/>
            <p:cNvSpPr>
              <a:spLocks noChangeArrowheads="1"/>
            </p:cNvSpPr>
            <p:nvPr/>
          </p:nvSpPr>
          <p:spPr bwMode="auto">
            <a:xfrm>
              <a:off x="8355013" y="4116388"/>
              <a:ext cx="254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Y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5" name="Rectangle 23"/>
            <p:cNvSpPr>
              <a:spLocks noChangeArrowheads="1"/>
            </p:cNvSpPr>
            <p:nvPr/>
          </p:nvSpPr>
          <p:spPr bwMode="auto">
            <a:xfrm>
              <a:off x="6781800" y="24130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Z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16" name="Freeform 24"/>
            <p:cNvSpPr>
              <a:spLocks/>
            </p:cNvSpPr>
            <p:nvPr/>
          </p:nvSpPr>
          <p:spPr bwMode="auto">
            <a:xfrm>
              <a:off x="6438900" y="3251200"/>
              <a:ext cx="38100" cy="50800"/>
            </a:xfrm>
            <a:custGeom>
              <a:avLst/>
              <a:gdLst/>
              <a:ahLst/>
              <a:cxnLst>
                <a:cxn ang="0">
                  <a:pos x="8" y="32"/>
                </a:cxn>
                <a:cxn ang="0">
                  <a:pos x="24" y="8"/>
                </a:cxn>
                <a:cxn ang="0">
                  <a:pos x="16" y="0"/>
                </a:cxn>
                <a:cxn ang="0">
                  <a:pos x="0" y="24"/>
                </a:cxn>
                <a:cxn ang="0">
                  <a:pos x="8" y="32"/>
                </a:cxn>
              </a:cxnLst>
              <a:rect l="0" t="0" r="r" b="b"/>
              <a:pathLst>
                <a:path w="24" h="32">
                  <a:moveTo>
                    <a:pt x="8" y="32"/>
                  </a:moveTo>
                  <a:lnTo>
                    <a:pt x="24" y="8"/>
                  </a:lnTo>
                  <a:lnTo>
                    <a:pt x="16" y="0"/>
                  </a:lnTo>
                  <a:lnTo>
                    <a:pt x="0" y="24"/>
                  </a:lnTo>
                  <a:lnTo>
                    <a:pt x="8" y="3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7" name="Freeform 25"/>
            <p:cNvSpPr>
              <a:spLocks/>
            </p:cNvSpPr>
            <p:nvPr/>
          </p:nvSpPr>
          <p:spPr bwMode="auto">
            <a:xfrm>
              <a:off x="6438900" y="3276600"/>
              <a:ext cx="381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8"/>
                </a:cxn>
                <a:cxn ang="0">
                  <a:pos x="16" y="0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8" name="Freeform 26"/>
            <p:cNvSpPr>
              <a:spLocks/>
            </p:cNvSpPr>
            <p:nvPr/>
          </p:nvSpPr>
          <p:spPr bwMode="auto">
            <a:xfrm>
              <a:off x="6388100" y="3162300"/>
              <a:ext cx="114300" cy="152400"/>
            </a:xfrm>
            <a:custGeom>
              <a:avLst/>
              <a:gdLst/>
              <a:ahLst/>
              <a:cxnLst>
                <a:cxn ang="0">
                  <a:pos x="40" y="72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2" y="64"/>
                </a:cxn>
                <a:cxn ang="0">
                  <a:pos x="72" y="64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88"/>
                </a:cxn>
                <a:cxn ang="0">
                  <a:pos x="24" y="96"/>
                </a:cxn>
                <a:cxn ang="0">
                  <a:pos x="24" y="88"/>
                </a:cxn>
                <a:cxn ang="0">
                  <a:pos x="40" y="64"/>
                </a:cxn>
                <a:cxn ang="0">
                  <a:pos x="40" y="72"/>
                </a:cxn>
              </a:cxnLst>
              <a:rect l="0" t="0" r="r" b="b"/>
              <a:pathLst>
                <a:path w="72" h="96">
                  <a:moveTo>
                    <a:pt x="40" y="72"/>
                  </a:moveTo>
                  <a:lnTo>
                    <a:pt x="24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88"/>
                  </a:lnTo>
                  <a:lnTo>
                    <a:pt x="24" y="96"/>
                  </a:lnTo>
                  <a:lnTo>
                    <a:pt x="24" y="88"/>
                  </a:lnTo>
                  <a:lnTo>
                    <a:pt x="40" y="64"/>
                  </a:lnTo>
                  <a:lnTo>
                    <a:pt x="40" y="7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19" name="Freeform 27"/>
            <p:cNvSpPr>
              <a:spLocks/>
            </p:cNvSpPr>
            <p:nvPr/>
          </p:nvSpPr>
          <p:spPr bwMode="auto">
            <a:xfrm>
              <a:off x="6451600" y="3251200"/>
              <a:ext cx="38100" cy="254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6" y="0"/>
                </a:cxn>
                <a:cxn ang="0">
                  <a:pos x="24" y="8"/>
                </a:cxn>
              </a:cxnLst>
              <a:rect l="0" t="0" r="r" b="b"/>
              <a:pathLst>
                <a:path w="24" h="16">
                  <a:moveTo>
                    <a:pt x="24" y="8"/>
                  </a:move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16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0" name="Freeform 28"/>
            <p:cNvSpPr>
              <a:spLocks/>
            </p:cNvSpPr>
            <p:nvPr/>
          </p:nvSpPr>
          <p:spPr bwMode="auto">
            <a:xfrm>
              <a:off x="6388100" y="3162300"/>
              <a:ext cx="101600" cy="152400"/>
            </a:xfrm>
            <a:custGeom>
              <a:avLst/>
              <a:gdLst/>
              <a:ahLst/>
              <a:cxnLst>
                <a:cxn ang="0">
                  <a:pos x="40" y="72"/>
                </a:cxn>
                <a:cxn ang="0">
                  <a:pos x="24" y="96"/>
                </a:cxn>
                <a:cxn ang="0">
                  <a:pos x="0" y="0"/>
                </a:cxn>
                <a:cxn ang="0">
                  <a:pos x="64" y="64"/>
                </a:cxn>
                <a:cxn ang="0">
                  <a:pos x="40" y="72"/>
                </a:cxn>
              </a:cxnLst>
              <a:rect l="0" t="0" r="r" b="b"/>
              <a:pathLst>
                <a:path w="64" h="96">
                  <a:moveTo>
                    <a:pt x="40" y="72"/>
                  </a:moveTo>
                  <a:lnTo>
                    <a:pt x="24" y="96"/>
                  </a:lnTo>
                  <a:lnTo>
                    <a:pt x="0" y="0"/>
                  </a:lnTo>
                  <a:lnTo>
                    <a:pt x="64" y="64"/>
                  </a:lnTo>
                  <a:lnTo>
                    <a:pt x="40" y="7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1" name="Freeform 29"/>
            <p:cNvSpPr>
              <a:spLocks/>
            </p:cNvSpPr>
            <p:nvPr/>
          </p:nvSpPr>
          <p:spPr bwMode="auto">
            <a:xfrm>
              <a:off x="6451600" y="3289300"/>
              <a:ext cx="139700" cy="217488"/>
            </a:xfrm>
            <a:custGeom>
              <a:avLst/>
              <a:gdLst/>
              <a:ahLst/>
              <a:cxnLst>
                <a:cxn ang="0">
                  <a:pos x="64" y="137"/>
                </a:cxn>
                <a:cxn ang="0">
                  <a:pos x="88" y="129"/>
                </a:cxn>
                <a:cxn ang="0">
                  <a:pos x="24" y="0"/>
                </a:cxn>
                <a:cxn ang="0">
                  <a:pos x="0" y="8"/>
                </a:cxn>
                <a:cxn ang="0">
                  <a:pos x="64" y="137"/>
                </a:cxn>
              </a:cxnLst>
              <a:rect l="0" t="0" r="r" b="b"/>
              <a:pathLst>
                <a:path w="88" h="137">
                  <a:moveTo>
                    <a:pt x="64" y="137"/>
                  </a:moveTo>
                  <a:lnTo>
                    <a:pt x="88" y="129"/>
                  </a:lnTo>
                  <a:lnTo>
                    <a:pt x="24" y="0"/>
                  </a:lnTo>
                  <a:lnTo>
                    <a:pt x="0" y="8"/>
                  </a:lnTo>
                  <a:lnTo>
                    <a:pt x="64" y="137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2" name="Freeform 30"/>
            <p:cNvSpPr>
              <a:spLocks/>
            </p:cNvSpPr>
            <p:nvPr/>
          </p:nvSpPr>
          <p:spPr bwMode="auto">
            <a:xfrm>
              <a:off x="7466013" y="3582988"/>
              <a:ext cx="50800" cy="508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32"/>
                </a:cxn>
                <a:cxn ang="0">
                  <a:pos x="32" y="24"/>
                </a:cxn>
                <a:cxn ang="0">
                  <a:pos x="16" y="0"/>
                </a:cxn>
                <a:cxn ang="0">
                  <a:pos x="0" y="8"/>
                </a:cxn>
              </a:cxnLst>
              <a:rect l="0" t="0" r="r" b="b"/>
              <a:pathLst>
                <a:path w="32" h="32">
                  <a:moveTo>
                    <a:pt x="0" y="8"/>
                  </a:moveTo>
                  <a:lnTo>
                    <a:pt x="16" y="32"/>
                  </a:lnTo>
                  <a:lnTo>
                    <a:pt x="32" y="24"/>
                  </a:lnTo>
                  <a:lnTo>
                    <a:pt x="16" y="0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3" name="Freeform 31"/>
            <p:cNvSpPr>
              <a:spLocks/>
            </p:cNvSpPr>
            <p:nvPr/>
          </p:nvSpPr>
          <p:spPr bwMode="auto">
            <a:xfrm>
              <a:off x="7466013" y="3595688"/>
              <a:ext cx="38100" cy="381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0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4" name="Freeform 32"/>
            <p:cNvSpPr>
              <a:spLocks/>
            </p:cNvSpPr>
            <p:nvPr/>
          </p:nvSpPr>
          <p:spPr bwMode="auto">
            <a:xfrm>
              <a:off x="7466013" y="3519488"/>
              <a:ext cx="177800" cy="139700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88" y="8"/>
                </a:cxn>
                <a:cxn ang="0">
                  <a:pos x="112" y="0"/>
                </a:cxn>
                <a:cxn ang="0">
                  <a:pos x="88" y="16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24" y="80"/>
                </a:cxn>
                <a:cxn ang="0">
                  <a:pos x="24" y="80"/>
                </a:cxn>
                <a:cxn ang="0">
                  <a:pos x="88" y="8"/>
                </a:cxn>
                <a:cxn ang="0">
                  <a:pos x="88" y="16"/>
                </a:cxn>
                <a:cxn ang="0">
                  <a:pos x="88" y="16"/>
                </a:cxn>
                <a:cxn ang="0">
                  <a:pos x="0" y="40"/>
                </a:cxn>
                <a:cxn ang="0">
                  <a:pos x="0" y="32"/>
                </a:cxn>
                <a:cxn ang="0">
                  <a:pos x="8" y="24"/>
                </a:cxn>
                <a:cxn ang="0">
                  <a:pos x="32" y="48"/>
                </a:cxn>
                <a:cxn ang="0">
                  <a:pos x="24" y="48"/>
                </a:cxn>
              </a:cxnLst>
              <a:rect l="0" t="0" r="r" b="b"/>
              <a:pathLst>
                <a:path w="112" h="88">
                  <a:moveTo>
                    <a:pt x="24" y="48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88" y="8"/>
                  </a:lnTo>
                  <a:lnTo>
                    <a:pt x="112" y="0"/>
                  </a:lnTo>
                  <a:lnTo>
                    <a:pt x="88" y="16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88" y="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8" y="24"/>
                  </a:lnTo>
                  <a:lnTo>
                    <a:pt x="32" y="48"/>
                  </a:lnTo>
                  <a:lnTo>
                    <a:pt x="24" y="4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5" name="Freeform 33"/>
            <p:cNvSpPr>
              <a:spLocks/>
            </p:cNvSpPr>
            <p:nvPr/>
          </p:nvSpPr>
          <p:spPr bwMode="auto">
            <a:xfrm>
              <a:off x="7504113" y="3595688"/>
              <a:ext cx="12700" cy="50800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32"/>
                </a:cxn>
                <a:cxn ang="0">
                  <a:pos x="0" y="32"/>
                </a:cxn>
              </a:cxnLst>
              <a:rect l="0" t="0" r="r" b="b"/>
              <a:pathLst>
                <a:path w="8" h="32">
                  <a:moveTo>
                    <a:pt x="0" y="3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32"/>
                  </a:lnTo>
                  <a:lnTo>
                    <a:pt x="0" y="3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6" name="Freeform 34"/>
            <p:cNvSpPr>
              <a:spLocks/>
            </p:cNvSpPr>
            <p:nvPr/>
          </p:nvSpPr>
          <p:spPr bwMode="auto">
            <a:xfrm>
              <a:off x="7466013" y="3532188"/>
              <a:ext cx="139700" cy="11430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0" y="24"/>
                </a:cxn>
                <a:cxn ang="0">
                  <a:pos x="88" y="0"/>
                </a:cxn>
                <a:cxn ang="0">
                  <a:pos x="24" y="72"/>
                </a:cxn>
                <a:cxn ang="0">
                  <a:pos x="24" y="40"/>
                </a:cxn>
              </a:cxnLst>
              <a:rect l="0" t="0" r="r" b="b"/>
              <a:pathLst>
                <a:path w="88" h="72">
                  <a:moveTo>
                    <a:pt x="24" y="40"/>
                  </a:moveTo>
                  <a:lnTo>
                    <a:pt x="0" y="24"/>
                  </a:lnTo>
                  <a:lnTo>
                    <a:pt x="88" y="0"/>
                  </a:lnTo>
                  <a:lnTo>
                    <a:pt x="24" y="72"/>
                  </a:lnTo>
                  <a:lnTo>
                    <a:pt x="24" y="4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7" name="Freeform 35"/>
            <p:cNvSpPr>
              <a:spLocks/>
            </p:cNvSpPr>
            <p:nvPr/>
          </p:nvSpPr>
          <p:spPr bwMode="auto">
            <a:xfrm>
              <a:off x="7277100" y="3595688"/>
              <a:ext cx="214313" cy="152400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6" y="96"/>
                </a:cxn>
                <a:cxn ang="0">
                  <a:pos x="135" y="24"/>
                </a:cxn>
                <a:cxn ang="0">
                  <a:pos x="119" y="0"/>
                </a:cxn>
                <a:cxn ang="0">
                  <a:pos x="0" y="72"/>
                </a:cxn>
              </a:cxnLst>
              <a:rect l="0" t="0" r="r" b="b"/>
              <a:pathLst>
                <a:path w="135" h="96">
                  <a:moveTo>
                    <a:pt x="0" y="72"/>
                  </a:moveTo>
                  <a:lnTo>
                    <a:pt x="16" y="96"/>
                  </a:lnTo>
                  <a:lnTo>
                    <a:pt x="135" y="24"/>
                  </a:lnTo>
                  <a:lnTo>
                    <a:pt x="119" y="0"/>
                  </a:lnTo>
                  <a:lnTo>
                    <a:pt x="0" y="72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28" name="Rectangle 36"/>
            <p:cNvSpPr>
              <a:spLocks noChangeArrowheads="1"/>
            </p:cNvSpPr>
            <p:nvPr/>
          </p:nvSpPr>
          <p:spPr bwMode="auto">
            <a:xfrm>
              <a:off x="6756400" y="4421188"/>
              <a:ext cx="2032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/>
                  <a:ea typeface="+mn-ea"/>
                  <a:cs typeface="+mn-cs"/>
                </a:rPr>
                <a:t>o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29" name="Rectangle 37"/>
            <p:cNvSpPr>
              <a:spLocks noChangeArrowheads="1"/>
            </p:cNvSpPr>
            <p:nvPr/>
          </p:nvSpPr>
          <p:spPr bwMode="auto">
            <a:xfrm>
              <a:off x="7872413" y="3760788"/>
              <a:ext cx="12700" cy="25400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0" name="Freeform 38"/>
            <p:cNvSpPr>
              <a:spLocks/>
            </p:cNvSpPr>
            <p:nvPr/>
          </p:nvSpPr>
          <p:spPr bwMode="auto">
            <a:xfrm>
              <a:off x="7859713" y="3760788"/>
              <a:ext cx="25400" cy="2540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6" y="8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16" y="8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1" name="Freeform 39"/>
            <p:cNvSpPr>
              <a:spLocks/>
            </p:cNvSpPr>
            <p:nvPr/>
          </p:nvSpPr>
          <p:spPr bwMode="auto">
            <a:xfrm>
              <a:off x="7859713" y="3722688"/>
              <a:ext cx="114300" cy="88900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72" y="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16" y="56"/>
                </a:cxn>
                <a:cxn ang="0">
                  <a:pos x="16" y="5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8"/>
                </a:cxn>
                <a:cxn ang="0">
                  <a:pos x="0" y="24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24" y="32"/>
                </a:cxn>
                <a:cxn ang="0">
                  <a:pos x="16" y="32"/>
                </a:cxn>
              </a:cxnLst>
              <a:rect l="0" t="0" r="r" b="b"/>
              <a:pathLst>
                <a:path w="72" h="56">
                  <a:moveTo>
                    <a:pt x="16" y="32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24" y="32"/>
                  </a:lnTo>
                  <a:lnTo>
                    <a:pt x="1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2" name="Freeform 40"/>
            <p:cNvSpPr>
              <a:spLocks/>
            </p:cNvSpPr>
            <p:nvPr/>
          </p:nvSpPr>
          <p:spPr bwMode="auto">
            <a:xfrm>
              <a:off x="7885113" y="3773488"/>
              <a:ext cx="127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16"/>
                </a:cxn>
                <a:cxn ang="0">
                  <a:pos x="0" y="16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3" name="Freeform 41"/>
            <p:cNvSpPr>
              <a:spLocks/>
            </p:cNvSpPr>
            <p:nvPr/>
          </p:nvSpPr>
          <p:spPr bwMode="auto">
            <a:xfrm>
              <a:off x="7859713" y="3722688"/>
              <a:ext cx="114300" cy="76200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0" y="16"/>
                </a:cxn>
                <a:cxn ang="0">
                  <a:pos x="72" y="0"/>
                </a:cxn>
                <a:cxn ang="0">
                  <a:pos x="16" y="48"/>
                </a:cxn>
                <a:cxn ang="0">
                  <a:pos x="16" y="32"/>
                </a:cxn>
              </a:cxnLst>
              <a:rect l="0" t="0" r="r" b="b"/>
              <a:pathLst>
                <a:path w="72" h="48">
                  <a:moveTo>
                    <a:pt x="16" y="32"/>
                  </a:moveTo>
                  <a:lnTo>
                    <a:pt x="0" y="16"/>
                  </a:lnTo>
                  <a:lnTo>
                    <a:pt x="72" y="0"/>
                  </a:lnTo>
                  <a:lnTo>
                    <a:pt x="16" y="48"/>
                  </a:lnTo>
                  <a:lnTo>
                    <a:pt x="1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4" name="Freeform 42"/>
            <p:cNvSpPr>
              <a:spLocks/>
            </p:cNvSpPr>
            <p:nvPr/>
          </p:nvSpPr>
          <p:spPr bwMode="auto">
            <a:xfrm>
              <a:off x="6718300" y="3760788"/>
              <a:ext cx="1166813" cy="673100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8" y="424"/>
                </a:cxn>
                <a:cxn ang="0">
                  <a:pos x="735" y="16"/>
                </a:cxn>
                <a:cxn ang="0">
                  <a:pos x="727" y="0"/>
                </a:cxn>
                <a:cxn ang="0">
                  <a:pos x="0" y="408"/>
                </a:cxn>
              </a:cxnLst>
              <a:rect l="0" t="0" r="r" b="b"/>
              <a:pathLst>
                <a:path w="735" h="424">
                  <a:moveTo>
                    <a:pt x="0" y="408"/>
                  </a:moveTo>
                  <a:lnTo>
                    <a:pt x="8" y="424"/>
                  </a:lnTo>
                  <a:lnTo>
                    <a:pt x="735" y="16"/>
                  </a:lnTo>
                  <a:lnTo>
                    <a:pt x="727" y="0"/>
                  </a:lnTo>
                  <a:lnTo>
                    <a:pt x="0" y="408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5" name="Freeform 43"/>
            <p:cNvSpPr>
              <a:spLocks/>
            </p:cNvSpPr>
            <p:nvPr/>
          </p:nvSpPr>
          <p:spPr bwMode="auto">
            <a:xfrm>
              <a:off x="6489700" y="5183188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16" y="16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8" y="0"/>
                  </a:lnTo>
                  <a:lnTo>
                    <a:pt x="0" y="16"/>
                  </a:lnTo>
                  <a:lnTo>
                    <a:pt x="16" y="16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6" name="Freeform 44"/>
            <p:cNvSpPr>
              <a:spLocks/>
            </p:cNvSpPr>
            <p:nvPr/>
          </p:nvSpPr>
          <p:spPr bwMode="auto">
            <a:xfrm>
              <a:off x="6502400" y="5170488"/>
              <a:ext cx="254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8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7" name="Freeform 45"/>
            <p:cNvSpPr>
              <a:spLocks/>
            </p:cNvSpPr>
            <p:nvPr/>
          </p:nvSpPr>
          <p:spPr bwMode="auto">
            <a:xfrm>
              <a:off x="6464300" y="5170488"/>
              <a:ext cx="76200" cy="139700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40" y="16"/>
                </a:cxn>
                <a:cxn ang="0">
                  <a:pos x="48" y="16"/>
                </a:cxn>
                <a:cxn ang="0">
                  <a:pos x="48" y="16"/>
                </a:cxn>
                <a:cxn ang="0">
                  <a:pos x="8" y="88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0" y="88"/>
                </a:cxn>
                <a:cxn ang="0">
                  <a:pos x="40" y="16"/>
                </a:cxn>
                <a:cxn ang="0">
                  <a:pos x="48" y="16"/>
                </a:cxn>
                <a:cxn ang="0">
                  <a:pos x="48" y="24"/>
                </a:cxn>
                <a:cxn ang="0">
                  <a:pos x="24" y="32"/>
                </a:cxn>
                <a:cxn ang="0">
                  <a:pos x="16" y="24"/>
                </a:cxn>
              </a:cxnLst>
              <a:rect l="0" t="0" r="r" b="b"/>
              <a:pathLst>
                <a:path w="48" h="88">
                  <a:moveTo>
                    <a:pt x="16" y="24"/>
                  </a:moveTo>
                  <a:lnTo>
                    <a:pt x="40" y="16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8" y="88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0" y="88"/>
                  </a:lnTo>
                  <a:lnTo>
                    <a:pt x="40" y="16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24" y="32"/>
                  </a:lnTo>
                  <a:lnTo>
                    <a:pt x="16" y="24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8" name="Freeform 46"/>
            <p:cNvSpPr>
              <a:spLocks/>
            </p:cNvSpPr>
            <p:nvPr/>
          </p:nvSpPr>
          <p:spPr bwMode="auto">
            <a:xfrm>
              <a:off x="6464300" y="5183188"/>
              <a:ext cx="381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4" y="16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16" y="24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lnTo>
                    <a:pt x="24" y="1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39" name="Freeform 47"/>
            <p:cNvSpPr>
              <a:spLocks/>
            </p:cNvSpPr>
            <p:nvPr/>
          </p:nvSpPr>
          <p:spPr bwMode="auto">
            <a:xfrm>
              <a:off x="6477000" y="5183188"/>
              <a:ext cx="63500" cy="127000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40" y="8"/>
                </a:cxn>
                <a:cxn ang="0">
                  <a:pos x="0" y="80"/>
                </a:cxn>
                <a:cxn ang="0">
                  <a:pos x="0" y="0"/>
                </a:cxn>
                <a:cxn ang="0">
                  <a:pos x="16" y="16"/>
                </a:cxn>
              </a:cxnLst>
              <a:rect l="0" t="0" r="r" b="b"/>
              <a:pathLst>
                <a:path w="40" h="80">
                  <a:moveTo>
                    <a:pt x="16" y="16"/>
                  </a:moveTo>
                  <a:lnTo>
                    <a:pt x="40" y="8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6" y="1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0" name="Freeform 48"/>
            <p:cNvSpPr>
              <a:spLocks/>
            </p:cNvSpPr>
            <p:nvPr/>
          </p:nvSpPr>
          <p:spPr bwMode="auto">
            <a:xfrm>
              <a:off x="6502400" y="4421188"/>
              <a:ext cx="215900" cy="762000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120" y="0"/>
                </a:cxn>
                <a:cxn ang="0">
                  <a:pos x="0" y="480"/>
                </a:cxn>
                <a:cxn ang="0">
                  <a:pos x="16" y="480"/>
                </a:cxn>
                <a:cxn ang="0">
                  <a:pos x="136" y="0"/>
                </a:cxn>
              </a:cxnLst>
              <a:rect l="0" t="0" r="r" b="b"/>
              <a:pathLst>
                <a:path w="136" h="480">
                  <a:moveTo>
                    <a:pt x="136" y="0"/>
                  </a:moveTo>
                  <a:lnTo>
                    <a:pt x="120" y="0"/>
                  </a:lnTo>
                  <a:lnTo>
                    <a:pt x="0" y="480"/>
                  </a:lnTo>
                  <a:lnTo>
                    <a:pt x="16" y="480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1" name="Rectangle 49"/>
            <p:cNvSpPr>
              <a:spLocks noChangeArrowheads="1"/>
            </p:cNvSpPr>
            <p:nvPr/>
          </p:nvSpPr>
          <p:spPr bwMode="auto">
            <a:xfrm>
              <a:off x="6045200" y="3302000"/>
              <a:ext cx="25400" cy="12700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2" name="Freeform 50"/>
            <p:cNvSpPr>
              <a:spLocks/>
            </p:cNvSpPr>
            <p:nvPr/>
          </p:nvSpPr>
          <p:spPr bwMode="auto">
            <a:xfrm>
              <a:off x="6057900" y="3302000"/>
              <a:ext cx="127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3" name="Freeform 51"/>
            <p:cNvSpPr>
              <a:spLocks/>
            </p:cNvSpPr>
            <p:nvPr/>
          </p:nvSpPr>
          <p:spPr bwMode="auto">
            <a:xfrm>
              <a:off x="5994400" y="3175000"/>
              <a:ext cx="114300" cy="152400"/>
            </a:xfrm>
            <a:custGeom>
              <a:avLst/>
              <a:gdLst/>
              <a:ahLst/>
              <a:cxnLst>
                <a:cxn ang="0">
                  <a:pos x="40" y="80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16" y="24"/>
                </a:cxn>
                <a:cxn ang="0">
                  <a:pos x="72" y="72"/>
                </a:cxn>
                <a:cxn ang="0">
                  <a:pos x="72" y="72"/>
                </a:cxn>
                <a:cxn ang="0">
                  <a:pos x="64" y="72"/>
                </a:cxn>
                <a:cxn ang="0">
                  <a:pos x="64" y="72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32" y="88"/>
                </a:cxn>
                <a:cxn ang="0">
                  <a:pos x="24" y="96"/>
                </a:cxn>
                <a:cxn ang="0">
                  <a:pos x="24" y="88"/>
                </a:cxn>
                <a:cxn ang="0">
                  <a:pos x="32" y="72"/>
                </a:cxn>
                <a:cxn ang="0">
                  <a:pos x="40" y="80"/>
                </a:cxn>
              </a:cxnLst>
              <a:rect l="0" t="0" r="r" b="b"/>
              <a:pathLst>
                <a:path w="72" h="96">
                  <a:moveTo>
                    <a:pt x="40" y="80"/>
                  </a:moveTo>
                  <a:lnTo>
                    <a:pt x="24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8" y="24"/>
                  </a:lnTo>
                  <a:lnTo>
                    <a:pt x="0" y="0"/>
                  </a:lnTo>
                  <a:lnTo>
                    <a:pt x="16" y="24"/>
                  </a:lnTo>
                  <a:lnTo>
                    <a:pt x="72" y="72"/>
                  </a:lnTo>
                  <a:lnTo>
                    <a:pt x="72" y="72"/>
                  </a:lnTo>
                  <a:lnTo>
                    <a:pt x="64" y="72"/>
                  </a:lnTo>
                  <a:lnTo>
                    <a:pt x="64" y="72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32" y="88"/>
                  </a:lnTo>
                  <a:lnTo>
                    <a:pt x="24" y="96"/>
                  </a:lnTo>
                  <a:lnTo>
                    <a:pt x="24" y="88"/>
                  </a:lnTo>
                  <a:lnTo>
                    <a:pt x="32" y="72"/>
                  </a:lnTo>
                  <a:lnTo>
                    <a:pt x="40" y="8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4" name="Freeform 52"/>
            <p:cNvSpPr>
              <a:spLocks/>
            </p:cNvSpPr>
            <p:nvPr/>
          </p:nvSpPr>
          <p:spPr bwMode="auto">
            <a:xfrm>
              <a:off x="6045200" y="3276600"/>
              <a:ext cx="50800" cy="25400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8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4" y="0"/>
                </a:cxn>
                <a:cxn ang="0">
                  <a:pos x="32" y="8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lnTo>
                    <a:pt x="8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4" y="0"/>
                  </a:lnTo>
                  <a:lnTo>
                    <a:pt x="32" y="8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5" name="Freeform 53"/>
            <p:cNvSpPr>
              <a:spLocks/>
            </p:cNvSpPr>
            <p:nvPr/>
          </p:nvSpPr>
          <p:spPr bwMode="auto">
            <a:xfrm>
              <a:off x="6007100" y="3213100"/>
              <a:ext cx="88900" cy="114300"/>
            </a:xfrm>
            <a:custGeom>
              <a:avLst/>
              <a:gdLst/>
              <a:ahLst/>
              <a:cxnLst>
                <a:cxn ang="0">
                  <a:pos x="32" y="56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56" y="48"/>
                </a:cxn>
                <a:cxn ang="0">
                  <a:pos x="32" y="56"/>
                </a:cxn>
              </a:cxnLst>
              <a:rect l="0" t="0" r="r" b="b"/>
              <a:pathLst>
                <a:path w="56" h="72">
                  <a:moveTo>
                    <a:pt x="32" y="56"/>
                  </a:moveTo>
                  <a:lnTo>
                    <a:pt x="16" y="72"/>
                  </a:lnTo>
                  <a:lnTo>
                    <a:pt x="0" y="0"/>
                  </a:lnTo>
                  <a:lnTo>
                    <a:pt x="56" y="48"/>
                  </a:lnTo>
                  <a:lnTo>
                    <a:pt x="32" y="56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6" name="Freeform 54"/>
            <p:cNvSpPr>
              <a:spLocks/>
            </p:cNvSpPr>
            <p:nvPr/>
          </p:nvSpPr>
          <p:spPr bwMode="auto">
            <a:xfrm>
              <a:off x="6045200" y="3314700"/>
              <a:ext cx="660400" cy="1119188"/>
            </a:xfrm>
            <a:custGeom>
              <a:avLst/>
              <a:gdLst/>
              <a:ahLst/>
              <a:cxnLst>
                <a:cxn ang="0">
                  <a:pos x="400" y="705"/>
                </a:cxn>
                <a:cxn ang="0">
                  <a:pos x="416" y="697"/>
                </a:cxn>
                <a:cxn ang="0">
                  <a:pos x="16" y="0"/>
                </a:cxn>
                <a:cxn ang="0">
                  <a:pos x="0" y="8"/>
                </a:cxn>
                <a:cxn ang="0">
                  <a:pos x="400" y="705"/>
                </a:cxn>
              </a:cxnLst>
              <a:rect l="0" t="0" r="r" b="b"/>
              <a:pathLst>
                <a:path w="416" h="705">
                  <a:moveTo>
                    <a:pt x="400" y="705"/>
                  </a:moveTo>
                  <a:lnTo>
                    <a:pt x="416" y="697"/>
                  </a:lnTo>
                  <a:lnTo>
                    <a:pt x="16" y="0"/>
                  </a:lnTo>
                  <a:lnTo>
                    <a:pt x="0" y="8"/>
                  </a:lnTo>
                  <a:lnTo>
                    <a:pt x="400" y="705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7" name="Freeform 55"/>
            <p:cNvSpPr>
              <a:spLocks/>
            </p:cNvSpPr>
            <p:nvPr/>
          </p:nvSpPr>
          <p:spPr bwMode="auto">
            <a:xfrm>
              <a:off x="6629400" y="4954588"/>
              <a:ext cx="38100" cy="381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8"/>
                </a:cxn>
                <a:cxn ang="0">
                  <a:pos x="0" y="24"/>
                </a:cxn>
                <a:cxn ang="0">
                  <a:pos x="24" y="16"/>
                </a:cxn>
                <a:cxn ang="0">
                  <a:pos x="24" y="0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lnTo>
                    <a:pt x="0" y="8"/>
                  </a:lnTo>
                  <a:lnTo>
                    <a:pt x="0" y="24"/>
                  </a:lnTo>
                  <a:lnTo>
                    <a:pt x="24" y="16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8" name="Freeform 56"/>
            <p:cNvSpPr>
              <a:spLocks/>
            </p:cNvSpPr>
            <p:nvPr/>
          </p:nvSpPr>
          <p:spPr bwMode="auto">
            <a:xfrm>
              <a:off x="6642100" y="4929188"/>
              <a:ext cx="38100" cy="38100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8"/>
                </a:cxn>
                <a:cxn ang="0">
                  <a:pos x="16" y="0"/>
                </a:cxn>
                <a:cxn ang="0">
                  <a:pos x="8" y="8"/>
                </a:cxn>
                <a:cxn ang="0">
                  <a:pos x="0" y="16"/>
                </a:cxn>
                <a:cxn ang="0">
                  <a:pos x="0" y="24"/>
                </a:cxn>
                <a:cxn ang="0">
                  <a:pos x="8" y="24"/>
                </a:cxn>
              </a:cxnLst>
              <a:rect l="0" t="0" r="r" b="b"/>
              <a:pathLst>
                <a:path w="24" h="24">
                  <a:moveTo>
                    <a:pt x="8" y="24"/>
                  </a:moveTo>
                  <a:lnTo>
                    <a:pt x="16" y="24"/>
                  </a:lnTo>
                  <a:lnTo>
                    <a:pt x="24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49" name="Freeform 57"/>
            <p:cNvSpPr>
              <a:spLocks/>
            </p:cNvSpPr>
            <p:nvPr/>
          </p:nvSpPr>
          <p:spPr bwMode="auto">
            <a:xfrm>
              <a:off x="6604000" y="4954588"/>
              <a:ext cx="88900" cy="1778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48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16" y="88"/>
                </a:cxn>
                <a:cxn ang="0">
                  <a:pos x="8" y="112"/>
                </a:cxn>
                <a:cxn ang="0">
                  <a:pos x="8" y="8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6" y="88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48" y="8"/>
                </a:cxn>
                <a:cxn ang="0">
                  <a:pos x="56" y="8"/>
                </a:cxn>
                <a:cxn ang="0">
                  <a:pos x="56" y="16"/>
                </a:cxn>
                <a:cxn ang="0">
                  <a:pos x="32" y="24"/>
                </a:cxn>
                <a:cxn ang="0">
                  <a:pos x="24" y="16"/>
                </a:cxn>
              </a:cxnLst>
              <a:rect l="0" t="0" r="r" b="b"/>
              <a:pathLst>
                <a:path w="56" h="112">
                  <a:moveTo>
                    <a:pt x="24" y="16"/>
                  </a:moveTo>
                  <a:lnTo>
                    <a:pt x="48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16" y="88"/>
                  </a:lnTo>
                  <a:lnTo>
                    <a:pt x="8" y="112"/>
                  </a:lnTo>
                  <a:lnTo>
                    <a:pt x="8" y="8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88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56" y="16"/>
                  </a:lnTo>
                  <a:lnTo>
                    <a:pt x="32" y="24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0" name="Freeform 58"/>
            <p:cNvSpPr>
              <a:spLocks/>
            </p:cNvSpPr>
            <p:nvPr/>
          </p:nvSpPr>
          <p:spPr bwMode="auto">
            <a:xfrm>
              <a:off x="6616700" y="4954588"/>
              <a:ext cx="381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16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lnTo>
                    <a:pt x="24" y="1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1" name="Freeform 59"/>
            <p:cNvSpPr>
              <a:spLocks/>
            </p:cNvSpPr>
            <p:nvPr/>
          </p:nvSpPr>
          <p:spPr bwMode="auto">
            <a:xfrm>
              <a:off x="6616700" y="4954588"/>
              <a:ext cx="76200" cy="1397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48" y="8"/>
                </a:cxn>
                <a:cxn ang="0">
                  <a:pos x="8" y="88"/>
                </a:cxn>
                <a:cxn ang="0">
                  <a:pos x="0" y="0"/>
                </a:cxn>
                <a:cxn ang="0">
                  <a:pos x="24" y="16"/>
                </a:cxn>
              </a:cxnLst>
              <a:rect l="0" t="0" r="r" b="b"/>
              <a:pathLst>
                <a:path w="48" h="88">
                  <a:moveTo>
                    <a:pt x="24" y="16"/>
                  </a:moveTo>
                  <a:lnTo>
                    <a:pt x="48" y="8"/>
                  </a:lnTo>
                  <a:lnTo>
                    <a:pt x="8" y="88"/>
                  </a:lnTo>
                  <a:lnTo>
                    <a:pt x="0" y="0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2" name="Freeform 60"/>
            <p:cNvSpPr>
              <a:spLocks/>
            </p:cNvSpPr>
            <p:nvPr/>
          </p:nvSpPr>
          <p:spPr bwMode="auto">
            <a:xfrm>
              <a:off x="6642100" y="4217988"/>
              <a:ext cx="215900" cy="749300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12" y="0"/>
                </a:cxn>
                <a:cxn ang="0">
                  <a:pos x="0" y="464"/>
                </a:cxn>
                <a:cxn ang="0">
                  <a:pos x="24" y="472"/>
                </a:cxn>
                <a:cxn ang="0">
                  <a:pos x="136" y="8"/>
                </a:cxn>
              </a:cxnLst>
              <a:rect l="0" t="0" r="r" b="b"/>
              <a:pathLst>
                <a:path w="136" h="472">
                  <a:moveTo>
                    <a:pt x="136" y="8"/>
                  </a:moveTo>
                  <a:lnTo>
                    <a:pt x="112" y="0"/>
                  </a:lnTo>
                  <a:lnTo>
                    <a:pt x="0" y="464"/>
                  </a:lnTo>
                  <a:lnTo>
                    <a:pt x="24" y="472"/>
                  </a:lnTo>
                  <a:lnTo>
                    <a:pt x="136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3" name="Rectangle 61"/>
            <p:cNvSpPr>
              <a:spLocks noChangeArrowheads="1"/>
            </p:cNvSpPr>
            <p:nvPr/>
          </p:nvSpPr>
          <p:spPr bwMode="auto">
            <a:xfrm>
              <a:off x="8418513" y="4421188"/>
              <a:ext cx="127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4" name="Freeform 62"/>
            <p:cNvSpPr>
              <a:spLocks/>
            </p:cNvSpPr>
            <p:nvPr/>
          </p:nvSpPr>
          <p:spPr bwMode="auto">
            <a:xfrm>
              <a:off x="8405813" y="4408488"/>
              <a:ext cx="88900" cy="50800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56" y="8"/>
                </a:cxn>
                <a:cxn ang="0">
                  <a:pos x="56" y="16"/>
                </a:cxn>
                <a:cxn ang="0">
                  <a:pos x="56" y="16"/>
                </a:cxn>
                <a:cxn ang="0">
                  <a:pos x="8" y="32"/>
                </a:cxn>
                <a:cxn ang="0">
                  <a:pos x="0" y="3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6" y="16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24" y="8"/>
                </a:cxn>
                <a:cxn ang="0">
                  <a:pos x="16" y="16"/>
                </a:cxn>
              </a:cxnLst>
              <a:rect l="0" t="0" r="r" b="b"/>
              <a:pathLst>
                <a:path w="56" h="32">
                  <a:moveTo>
                    <a:pt x="16" y="16"/>
                  </a:move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56" y="8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16"/>
                  </a:lnTo>
                  <a:lnTo>
                    <a:pt x="8" y="8"/>
                  </a:lnTo>
                  <a:lnTo>
                    <a:pt x="8" y="0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5" name="Freeform 63"/>
            <p:cNvSpPr>
              <a:spLocks/>
            </p:cNvSpPr>
            <p:nvPr/>
          </p:nvSpPr>
          <p:spPr bwMode="auto">
            <a:xfrm>
              <a:off x="8418513" y="4421188"/>
              <a:ext cx="25400" cy="2540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8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16"/>
                </a:cxn>
                <a:cxn ang="0">
                  <a:pos x="0" y="16"/>
                </a:cxn>
              </a:cxnLst>
              <a:rect l="0" t="0" r="r" b="b"/>
              <a:pathLst>
                <a:path w="16" h="16">
                  <a:moveTo>
                    <a:pt x="0" y="16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1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6" name="Freeform 64"/>
            <p:cNvSpPr>
              <a:spLocks/>
            </p:cNvSpPr>
            <p:nvPr/>
          </p:nvSpPr>
          <p:spPr bwMode="auto">
            <a:xfrm>
              <a:off x="8418513" y="4408488"/>
              <a:ext cx="76200" cy="381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0" y="24"/>
                </a:cxn>
                <a:cxn ang="0">
                  <a:pos x="8" y="8"/>
                </a:cxn>
              </a:cxnLst>
              <a:rect l="0" t="0" r="r" b="b"/>
              <a:pathLst>
                <a:path w="48" h="24">
                  <a:moveTo>
                    <a:pt x="8" y="8"/>
                  </a:moveTo>
                  <a:lnTo>
                    <a:pt x="0" y="0"/>
                  </a:lnTo>
                  <a:lnTo>
                    <a:pt x="48" y="8"/>
                  </a:lnTo>
                  <a:lnTo>
                    <a:pt x="0" y="24"/>
                  </a:lnTo>
                  <a:lnTo>
                    <a:pt x="8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7" name="Rectangle 65"/>
            <p:cNvSpPr>
              <a:spLocks noChangeArrowheads="1"/>
            </p:cNvSpPr>
            <p:nvPr/>
          </p:nvSpPr>
          <p:spPr bwMode="auto">
            <a:xfrm>
              <a:off x="6692900" y="4421188"/>
              <a:ext cx="1725613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8" name="Rectangle 66"/>
            <p:cNvSpPr>
              <a:spLocks noChangeArrowheads="1"/>
            </p:cNvSpPr>
            <p:nvPr/>
          </p:nvSpPr>
          <p:spPr bwMode="auto">
            <a:xfrm>
              <a:off x="6692900" y="2514600"/>
              <a:ext cx="127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59" name="Freeform 67"/>
            <p:cNvSpPr>
              <a:spLocks/>
            </p:cNvSpPr>
            <p:nvPr/>
          </p:nvSpPr>
          <p:spPr bwMode="auto">
            <a:xfrm>
              <a:off x="6680200" y="2413000"/>
              <a:ext cx="50800" cy="101600"/>
            </a:xfrm>
            <a:custGeom>
              <a:avLst/>
              <a:gdLst/>
              <a:ahLst/>
              <a:cxnLst>
                <a:cxn ang="0">
                  <a:pos x="8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8" y="24"/>
                </a:cxn>
                <a:cxn ang="0">
                  <a:pos x="8" y="0"/>
                </a:cxn>
                <a:cxn ang="0">
                  <a:pos x="16" y="2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24" y="64"/>
                </a:cxn>
                <a:cxn ang="0">
                  <a:pos x="24" y="64"/>
                </a:cxn>
                <a:cxn ang="0">
                  <a:pos x="8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8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8" y="56"/>
                </a:cxn>
                <a:cxn ang="0">
                  <a:pos x="8" y="64"/>
                </a:cxn>
              </a:cxnLst>
              <a:rect l="0" t="0" r="r" b="b"/>
              <a:pathLst>
                <a:path w="32" h="64">
                  <a:moveTo>
                    <a:pt x="8" y="64"/>
                  </a:move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8" y="56"/>
                  </a:lnTo>
                  <a:lnTo>
                    <a:pt x="8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0" name="Freeform 68"/>
            <p:cNvSpPr>
              <a:spLocks/>
            </p:cNvSpPr>
            <p:nvPr/>
          </p:nvSpPr>
          <p:spPr bwMode="auto">
            <a:xfrm>
              <a:off x="6692900" y="2501900"/>
              <a:ext cx="25400" cy="1270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8"/>
                </a:cxn>
              </a:cxnLst>
              <a:rect l="0" t="0" r="r" b="b"/>
              <a:pathLst>
                <a:path w="16" h="8">
                  <a:moveTo>
                    <a:pt x="16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1" name="Freeform 69"/>
            <p:cNvSpPr>
              <a:spLocks/>
            </p:cNvSpPr>
            <p:nvPr/>
          </p:nvSpPr>
          <p:spPr bwMode="auto">
            <a:xfrm>
              <a:off x="6680200" y="2451100"/>
              <a:ext cx="38100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0" y="40"/>
                </a:cxn>
                <a:cxn ang="0">
                  <a:pos x="8" y="0"/>
                </a:cxn>
                <a:cxn ang="0">
                  <a:pos x="24" y="40"/>
                </a:cxn>
                <a:cxn ang="0">
                  <a:pos x="8" y="40"/>
                </a:cxn>
              </a:cxnLst>
              <a:rect l="0" t="0" r="r" b="b"/>
              <a:pathLst>
                <a:path w="24" h="40">
                  <a:moveTo>
                    <a:pt x="8" y="40"/>
                  </a:moveTo>
                  <a:lnTo>
                    <a:pt x="0" y="40"/>
                  </a:lnTo>
                  <a:lnTo>
                    <a:pt x="8" y="0"/>
                  </a:lnTo>
                  <a:lnTo>
                    <a:pt x="24" y="40"/>
                  </a:lnTo>
                  <a:lnTo>
                    <a:pt x="8" y="4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2" name="Rectangle 70"/>
            <p:cNvSpPr>
              <a:spLocks noChangeArrowheads="1"/>
            </p:cNvSpPr>
            <p:nvPr/>
          </p:nvSpPr>
          <p:spPr bwMode="auto">
            <a:xfrm>
              <a:off x="6692900" y="2527300"/>
              <a:ext cx="12700" cy="18938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3" name="Freeform 71"/>
            <p:cNvSpPr>
              <a:spLocks/>
            </p:cNvSpPr>
            <p:nvPr/>
          </p:nvSpPr>
          <p:spPr bwMode="auto">
            <a:xfrm>
              <a:off x="5892800" y="5170488"/>
              <a:ext cx="25400" cy="2540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1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4" name="Freeform 72"/>
            <p:cNvSpPr>
              <a:spLocks/>
            </p:cNvSpPr>
            <p:nvPr/>
          </p:nvSpPr>
          <p:spPr bwMode="auto">
            <a:xfrm>
              <a:off x="5854700" y="5170488"/>
              <a:ext cx="76200" cy="63500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8" y="4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8" y="4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16"/>
                </a:cxn>
                <a:cxn ang="0">
                  <a:pos x="48" y="24"/>
                </a:cxn>
                <a:cxn ang="0">
                  <a:pos x="40" y="32"/>
                </a:cxn>
                <a:cxn ang="0">
                  <a:pos x="24" y="24"/>
                </a:cxn>
                <a:cxn ang="0">
                  <a:pos x="32" y="16"/>
                </a:cxn>
              </a:cxnLst>
              <a:rect l="0" t="0" r="r" b="b"/>
              <a:pathLst>
                <a:path w="48" h="40">
                  <a:moveTo>
                    <a:pt x="32" y="16"/>
                  </a:moveTo>
                  <a:lnTo>
                    <a:pt x="48" y="2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8" y="4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8" y="4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16"/>
                  </a:lnTo>
                  <a:lnTo>
                    <a:pt x="48" y="24"/>
                  </a:lnTo>
                  <a:lnTo>
                    <a:pt x="40" y="32"/>
                  </a:lnTo>
                  <a:lnTo>
                    <a:pt x="24" y="24"/>
                  </a:lnTo>
                  <a:lnTo>
                    <a:pt x="32" y="1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5" name="Freeform 73"/>
            <p:cNvSpPr>
              <a:spLocks/>
            </p:cNvSpPr>
            <p:nvPr/>
          </p:nvSpPr>
          <p:spPr bwMode="auto">
            <a:xfrm>
              <a:off x="5892800" y="5183188"/>
              <a:ext cx="127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16">
                  <a:moveTo>
                    <a:pt x="8" y="0"/>
                  </a:moveTo>
                  <a:lnTo>
                    <a:pt x="8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6" name="Freeform 74"/>
            <p:cNvSpPr>
              <a:spLocks/>
            </p:cNvSpPr>
            <p:nvPr/>
          </p:nvSpPr>
          <p:spPr bwMode="auto">
            <a:xfrm>
              <a:off x="5867400" y="5183188"/>
              <a:ext cx="63500" cy="508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40" y="16"/>
                </a:cxn>
                <a:cxn ang="0">
                  <a:pos x="0" y="32"/>
                </a:cxn>
                <a:cxn ang="0">
                  <a:pos x="24" y="0"/>
                </a:cxn>
                <a:cxn ang="0">
                  <a:pos x="24" y="8"/>
                </a:cxn>
              </a:cxnLst>
              <a:rect l="0" t="0" r="r" b="b"/>
              <a:pathLst>
                <a:path w="40" h="32">
                  <a:moveTo>
                    <a:pt x="24" y="8"/>
                  </a:moveTo>
                  <a:lnTo>
                    <a:pt x="40" y="16"/>
                  </a:lnTo>
                  <a:lnTo>
                    <a:pt x="0" y="32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7" name="Freeform 75"/>
            <p:cNvSpPr>
              <a:spLocks/>
            </p:cNvSpPr>
            <p:nvPr/>
          </p:nvSpPr>
          <p:spPr bwMode="auto">
            <a:xfrm>
              <a:off x="5918200" y="4421188"/>
              <a:ext cx="787400" cy="774700"/>
            </a:xfrm>
            <a:custGeom>
              <a:avLst/>
              <a:gdLst/>
              <a:ahLst/>
              <a:cxnLst>
                <a:cxn ang="0">
                  <a:pos x="496" y="8"/>
                </a:cxn>
                <a:cxn ang="0">
                  <a:pos x="488" y="0"/>
                </a:cxn>
                <a:cxn ang="0">
                  <a:pos x="0" y="480"/>
                </a:cxn>
                <a:cxn ang="0">
                  <a:pos x="8" y="488"/>
                </a:cxn>
                <a:cxn ang="0">
                  <a:pos x="496" y="8"/>
                </a:cxn>
              </a:cxnLst>
              <a:rect l="0" t="0" r="r" b="b"/>
              <a:pathLst>
                <a:path w="496" h="488">
                  <a:moveTo>
                    <a:pt x="496" y="8"/>
                  </a:moveTo>
                  <a:lnTo>
                    <a:pt x="488" y="0"/>
                  </a:lnTo>
                  <a:lnTo>
                    <a:pt x="0" y="480"/>
                  </a:lnTo>
                  <a:lnTo>
                    <a:pt x="8" y="488"/>
                  </a:lnTo>
                  <a:lnTo>
                    <a:pt x="496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68" name="Rectangle 76"/>
            <p:cNvSpPr>
              <a:spLocks noChangeArrowheads="1"/>
            </p:cNvSpPr>
            <p:nvPr/>
          </p:nvSpPr>
          <p:spPr bwMode="auto">
            <a:xfrm>
              <a:off x="7427913" y="3175000"/>
              <a:ext cx="381000" cy="31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Arial"/>
                  <a:ea typeface="+mn-ea"/>
                  <a:cs typeface="+mn-cs"/>
                </a:rPr>
                <a:t>P2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69" name="Rectangle 77"/>
            <p:cNvSpPr>
              <a:spLocks noChangeArrowheads="1"/>
            </p:cNvSpPr>
            <p:nvPr/>
          </p:nvSpPr>
          <p:spPr bwMode="auto">
            <a:xfrm>
              <a:off x="6324600" y="2832100"/>
              <a:ext cx="381000" cy="31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Arial"/>
                  <a:ea typeface="+mn-ea"/>
                  <a:cs typeface="+mn-cs"/>
                </a:rPr>
                <a:t>P3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70" name="Rectangle 78"/>
            <p:cNvSpPr>
              <a:spLocks noChangeArrowheads="1"/>
            </p:cNvSpPr>
            <p:nvPr/>
          </p:nvSpPr>
          <p:spPr bwMode="auto">
            <a:xfrm>
              <a:off x="6680200" y="5018088"/>
              <a:ext cx="381000" cy="317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pt-BR" sz="1800" b="0" i="0" u="none" strike="noStrike" cap="none" baseline="0">
                  <a:ln>
                    <a:noFill/>
                  </a:ln>
                  <a:solidFill>
                    <a:srgbClr val="0000FF"/>
                  </a:solidFill>
                  <a:effectLst/>
                  <a:latin typeface="Arial"/>
                  <a:ea typeface="+mn-ea"/>
                  <a:cs typeface="+mn-cs"/>
                </a:rPr>
                <a:t>P1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3871" name="Freeform 79"/>
            <p:cNvSpPr>
              <a:spLocks/>
            </p:cNvSpPr>
            <p:nvPr/>
          </p:nvSpPr>
          <p:spPr bwMode="auto">
            <a:xfrm>
              <a:off x="6654800" y="4370388"/>
              <a:ext cx="88900" cy="88900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48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32"/>
                </a:cxn>
                <a:cxn ang="0">
                  <a:pos x="8" y="48"/>
                </a:cxn>
                <a:cxn ang="0">
                  <a:pos x="24" y="56"/>
                </a:cxn>
                <a:cxn ang="0">
                  <a:pos x="48" y="48"/>
                </a:cxn>
                <a:cxn ang="0">
                  <a:pos x="56" y="32"/>
                </a:cxn>
              </a:cxnLst>
              <a:rect l="0" t="0" r="r" b="b"/>
              <a:pathLst>
                <a:path w="56" h="56">
                  <a:moveTo>
                    <a:pt x="56" y="32"/>
                  </a:moveTo>
                  <a:lnTo>
                    <a:pt x="48" y="8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48"/>
                  </a:lnTo>
                  <a:lnTo>
                    <a:pt x="5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72" name="Freeform 80"/>
            <p:cNvSpPr>
              <a:spLocks/>
            </p:cNvSpPr>
            <p:nvPr/>
          </p:nvSpPr>
          <p:spPr bwMode="auto">
            <a:xfrm>
              <a:off x="6654800" y="4370388"/>
              <a:ext cx="101600" cy="101600"/>
            </a:xfrm>
            <a:custGeom>
              <a:avLst/>
              <a:gdLst/>
              <a:ahLst/>
              <a:cxnLst>
                <a:cxn ang="0">
                  <a:pos x="56" y="32"/>
                </a:cxn>
                <a:cxn ang="0">
                  <a:pos x="48" y="8"/>
                </a:cxn>
                <a:cxn ang="0">
                  <a:pos x="48" y="16"/>
                </a:cxn>
                <a:cxn ang="0">
                  <a:pos x="48" y="16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6" y="48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24" y="56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56" y="48"/>
                </a:cxn>
                <a:cxn ang="0">
                  <a:pos x="56" y="48"/>
                </a:cxn>
                <a:cxn ang="0">
                  <a:pos x="48" y="56"/>
                </a:cxn>
                <a:cxn ang="0">
                  <a:pos x="24" y="64"/>
                </a:cxn>
                <a:cxn ang="0">
                  <a:pos x="24" y="64"/>
                </a:cxn>
                <a:cxn ang="0">
                  <a:pos x="24" y="64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4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6" y="8"/>
                </a:cxn>
                <a:cxn ang="0">
                  <a:pos x="64" y="32"/>
                </a:cxn>
                <a:cxn ang="0">
                  <a:pos x="56" y="32"/>
                </a:cxn>
              </a:cxnLst>
              <a:rect l="0" t="0" r="r" b="b"/>
              <a:pathLst>
                <a:path w="64" h="64">
                  <a:moveTo>
                    <a:pt x="56" y="32"/>
                  </a:moveTo>
                  <a:lnTo>
                    <a:pt x="48" y="8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6" y="8"/>
                  </a:lnTo>
                  <a:lnTo>
                    <a:pt x="64" y="32"/>
                  </a:lnTo>
                  <a:lnTo>
                    <a:pt x="56" y="32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33873" name="Freeform 81"/>
            <p:cNvSpPr>
              <a:spLocks/>
            </p:cNvSpPr>
            <p:nvPr/>
          </p:nvSpPr>
          <p:spPr bwMode="auto">
            <a:xfrm>
              <a:off x="6743700" y="4421188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33874" name="Rectangle 82"/>
          <p:cNvSpPr>
            <a:spLocks noChangeArrowheads="1"/>
          </p:cNvSpPr>
          <p:nvPr/>
        </p:nvSpPr>
        <p:spPr bwMode="auto">
          <a:xfrm>
            <a:off x="5854700" y="5348288"/>
            <a:ext cx="30607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None/>
            </a:pPr>
            <a:r>
              <a:rPr lang="en-US" sz="1400" b="1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Os eixos 1, 2 e 3 são chamados de direções principais, e as tensões normais P1, P2 e P3 são chamadas de tensões principais.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O que é o SolidWorks Simulation?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Simulation é um software para análise de projetos totalmente integrado ao SolidWorks.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Simulation simula o teste do ambiente de trabalho do protótipo do seu modelo. Ele pode ajudá-lo a responder perguntas como: como está o seu projeto em termos de segurança, eficiência e economia?</a:t>
            </a:r>
          </a:p>
          <a:p>
            <a:pPr marL="342900" indent="-342900" algn="l">
              <a:spcBef>
                <a:spcPts val="576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é usado por estudantes, projetistas, analistas, engenheiros e outros profissionais para produzir projetos seguros, eficientes e econômicos.</a:t>
            </a: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266700"/>
            <a:ext cx="7586662" cy="800100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Tensão de von Mises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8534400" cy="26670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tensão de von Mises é um número escalar positivo que não tem nenhuma direção. O estado de tensão é descrito por um número.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Muitos materiais falham quando a tensão de von Mises excede um determinado nível. 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Em termos de tensões normal e de cisalhamento, a tensão de von Mises é obtida por: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4800" y="5334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702050"/>
            <a:ext cx="7924800" cy="869950"/>
          </a:xfrm>
          <a:prstGeom prst="rect">
            <a:avLst/>
          </a:prstGeom>
          <a:solidFill>
            <a:schemeClr val="accent1">
              <a:alpha val="78038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4822" name="Text Box 10"/>
          <p:cNvSpPr txBox="1">
            <a:spLocks noChangeArrowheads="1"/>
          </p:cNvSpPr>
          <p:nvPr/>
        </p:nvSpPr>
        <p:spPr bwMode="auto">
          <a:xfrm>
            <a:off x="457200" y="53340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2535" name="Text Box 11"/>
          <p:cNvSpPr txBox="1">
            <a:spLocks noChangeArrowheads="1"/>
          </p:cNvSpPr>
          <p:nvPr/>
        </p:nvSpPr>
        <p:spPr bwMode="auto">
          <a:xfrm>
            <a:off x="381000" y="4718050"/>
            <a:ext cx="853440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</a:t>
            </a: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Em termos de tensões principais, a tensão de von Mises é obtida por:</a:t>
            </a:r>
          </a:p>
          <a:p>
            <a:pPr algn="l">
              <a:spcBef>
                <a:spcPct val="50000"/>
              </a:spcBef>
              <a:buNone/>
            </a:pPr>
            <a:endParaRPr lang="en-US" dirty="0"/>
          </a:p>
        </p:txBody>
      </p:sp>
      <p:pic>
        <p:nvPicPr>
          <p:cNvPr id="3482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8475" y="5410200"/>
            <a:ext cx="5376863" cy="711200"/>
          </a:xfrm>
          <a:prstGeom prst="rect">
            <a:avLst/>
          </a:prstGeom>
          <a:solidFill>
            <a:schemeClr val="accent1">
              <a:alpha val="79999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795338" y="266700"/>
            <a:ext cx="7586662" cy="800100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Intensidade da tensão</a:t>
            </a:r>
          </a:p>
        </p:txBody>
      </p:sp>
      <p:sp>
        <p:nvSpPr>
          <p:cNvPr id="23555" name="Rectangle 8"/>
          <p:cNvSpPr>
            <a:spLocks noChangeArrowheads="1"/>
          </p:cNvSpPr>
          <p:nvPr/>
        </p:nvSpPr>
        <p:spPr bwMode="auto">
          <a:xfrm>
            <a:off x="304800" y="1371600"/>
            <a:ext cx="8458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Intensidade da tensão (INT) é definida como a diferença entre as tensões principais maiores e menores:</a:t>
            </a:r>
          </a:p>
        </p:txBody>
      </p:sp>
      <p:sp>
        <p:nvSpPr>
          <p:cNvPr id="23556" name="Rectangle 11"/>
          <p:cNvSpPr>
            <a:spLocks noChangeArrowheads="1"/>
          </p:cNvSpPr>
          <p:nvPr/>
        </p:nvSpPr>
        <p:spPr bwMode="auto">
          <a:xfrm>
            <a:off x="304800" y="3200400"/>
            <a:ext cx="8610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 intensidade da tensão é duas vezes a tensão de cisalhamento máxima.</a:t>
            </a:r>
          </a:p>
        </p:txBody>
      </p:sp>
      <p:sp>
        <p:nvSpPr>
          <p:cNvPr id="35845" name="Text Box 16"/>
          <p:cNvSpPr txBox="1">
            <a:spLocks noChangeArrowheads="1"/>
          </p:cNvSpPr>
          <p:nvPr/>
        </p:nvSpPr>
        <p:spPr bwMode="auto">
          <a:xfrm>
            <a:off x="3200400" y="2498725"/>
            <a:ext cx="1905000" cy="39687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pt-BR" sz="20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INT = P1 – P3</a:t>
            </a:r>
            <a:endParaRPr lang="en-US" sz="2000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Etapas de análise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900112" y="1797050"/>
            <a:ext cx="8015287" cy="4368800"/>
          </a:xfrm>
        </p:spPr>
        <p:txBody>
          <a:bodyPr/>
          <a:lstStyle/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Crie um estudo para definir o tipo de análise.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Defina o material para cada componente.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Aplique restrições e cargas.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Crie a malha do modelo. Essa é uma etapa automática em que o programa subdivide o modelo em várias pequenas partes.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Execute a análise.</a:t>
            </a:r>
          </a:p>
          <a:p>
            <a:pPr marL="533370" indent="-53337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Tx/>
              <a:buAutoNum type="arabicPeriod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Visualize os resultados.</a:t>
            </a:r>
          </a:p>
          <a:p>
            <a:pPr marL="806409" lvl="1" indent="-4572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As etapas 2, 3 e 4 podem ser executadas em qualquer ordem.</a:t>
            </a: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Criar um estudo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649413"/>
            <a:ext cx="5740400" cy="4157662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primeira etapa na análise usando o SolidWorks Simulation é criar um estudo.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 estudo estimula um caso de teste ou uma situação hipotética. Ele define a intenção de análise (tipo), os materiais, as restrições e as cargas. 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Você pode criar vários estudos, e os resultados de cada estudo podem ser visualizados a qualquer momento.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524000"/>
            <a:ext cx="18383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Definir materiais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905000"/>
            <a:ext cx="4495800" cy="2514600"/>
          </a:xfrm>
        </p:spPr>
        <p:txBody>
          <a:bodyPr/>
          <a:lstStyle/>
          <a:p>
            <a:pPr marL="271463" indent="-271463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Você pode selecionar um material na biblioteca ou definir as propriedades do material manualmente. </a:t>
            </a:r>
          </a:p>
          <a:p>
            <a:pPr marL="271463" indent="-271463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271463" indent="-271463" algn="l">
              <a:lnSpc>
                <a:spcPct val="85000"/>
              </a:lnSpc>
              <a:spcBef>
                <a:spcPts val="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Você pode também adicionar suas próprias propriedades do material para criar bibliotecas de materiais personalizadas.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752600"/>
            <a:ext cx="388620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28600" y="1219200"/>
            <a:ext cx="8610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71463" indent="-271463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Os resultados dependem do material usado para cada componente.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228600" y="5029200"/>
            <a:ext cx="7924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71463" indent="-271463" algn="l">
              <a:lnSpc>
                <a:spcPct val="8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Os materiais podem ser isotrópicos ou ortotrópicos. Os materiais isotrópicos têm as mesmas propriedades em todas as direções. Os materiais ortotrópicos têm propriedades diferentes em direções diferentes (como madeira).</a:t>
            </a:r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Definir restrições e cargas</a:t>
            </a:r>
          </a:p>
        </p:txBody>
      </p:sp>
      <p:sp>
        <p:nvSpPr>
          <p:cNvPr id="39939" name="Rectangle 4"/>
          <p:cNvSpPr>
            <a:spLocks noGrp="1" noChangeArrowheads="1"/>
          </p:cNvSpPr>
          <p:nvPr>
            <p:ph idx="1"/>
          </p:nvPr>
        </p:nvSpPr>
        <p:spPr>
          <a:xfrm>
            <a:off x="304800" y="2209800"/>
            <a:ext cx="5486400" cy="28194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Restrições adequadas devem ser aplicadas para impedir o movimento do corpo rígido.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As cargas incluem forças, pressão, torque, deslocamentos diferentes de zero centrífugos, gravitacionais e prescritos e cargas térmicas. Opções especiais para rolamento e forças remotas estão também disponíveis.</a:t>
            </a:r>
          </a:p>
        </p:txBody>
      </p:sp>
      <p:sp>
        <p:nvSpPr>
          <p:cNvPr id="27652" name="Rectangle 8"/>
          <p:cNvSpPr>
            <a:spLocks noChangeArrowheads="1"/>
          </p:cNvSpPr>
          <p:nvPr/>
        </p:nvSpPr>
        <p:spPr bwMode="auto">
          <a:xfrm>
            <a:off x="304800" y="1066800"/>
            <a:ext cx="8763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58775" indent="-358775" algn="l">
              <a:lnSpc>
                <a:spcPct val="95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As restrições definem como o modelo é suportado. Um corpo sem restrição pode se mover indefinidamente como um corpo rígido.</a:t>
            </a:r>
          </a:p>
        </p:txBody>
      </p:sp>
      <p:pic>
        <p:nvPicPr>
          <p:cNvPr id="3994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286000"/>
            <a:ext cx="24479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Gerar malha</a:t>
            </a:r>
          </a:p>
        </p:txBody>
      </p:sp>
      <p:sp>
        <p:nvSpPr>
          <p:cNvPr id="40963" name="Rectangle 4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6684962" cy="48625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geração de malha subdivide o modelo em várias pequenas partes chamadas de elementos para simulação matemática.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 elementos menores dão resultados mais precisos, mas exigem mais recursos do computador</a:t>
            </a:r>
            <a:r>
              <a:rPr lang="pt-BR" sz="240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programa sugere um tamanho de elemento global médio para geração de malha. Esse é o comprimento médio de um lado de elemento.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Em regiões críticas (cargas concentradas, geometria irregular), você pode aplicar o </a:t>
            </a:r>
            <a:r>
              <a:rPr lang="pt-BR" sz="2400" b="0" i="0">
                <a:solidFill>
                  <a:srgbClr val="EF8B2B"/>
                </a:solidFill>
                <a:latin typeface="Arial Narrow"/>
                <a:ea typeface="+mn-ea"/>
                <a:cs typeface="+mn-cs"/>
              </a:rPr>
              <a:t>Controle de malha</a:t>
            </a:r>
            <a:r>
              <a:rPr lang="pt-BR" sz="2400" b="0" i="0">
                <a:solidFill>
                  <a:srgbClr val="315273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para reduzir o tamanho do elemento e aumentar a exatidão dos resultados.</a:t>
            </a:r>
          </a:p>
        </p:txBody>
      </p:sp>
      <p:pic>
        <p:nvPicPr>
          <p:cNvPr id="4096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6088" y="4038600"/>
            <a:ext cx="206533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6400" y="1066800"/>
            <a:ext cx="20955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553200" y="5741194"/>
            <a:ext cx="962025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>
              <a:buNone/>
            </a:pPr>
            <a:r>
              <a:rPr lang="pt-BR" sz="1000" b="0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Tamanho global (média)</a:t>
            </a:r>
            <a:endParaRPr lang="nl-NL" sz="1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Tipos de geração de malha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382000" cy="4191000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Você escolhe o Tipo de malha quando cria um estudo. Você pode escolher: Malha sólida, Malha de casca usando superfícies médias, Malha de casca usando superfícies, Malha mista e Malha de viga.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Malha sólida para modelos volumosos.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Malha de casca usando superfícies médias para modelos finos simples com espessura constante.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Malha de casca usando superfícies para criar cascas com espessuras e materiais diferentes em faces selecionadas.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Malha mista quando tiver corpos volumosos e finos no mesmo modelo.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Malha de viga para modelar membros estruturais.</a:t>
            </a:r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Gerar malha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382000" cy="28956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 base no tamanho do elemento, o programa coloca pontos (nós) nos limites e preenche o volume com elementos tetraédricos 3D para malha sólida ou elementos triangulares 2D para malha de casca.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É preciso gerar a malha do modelo após qualquer alteração na geometria. As alterações de material, restrição e carga não requerem nova geração da malha.</a:t>
            </a:r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Controle de malha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Exemplos de Controle de malha: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dirty="0" smtClean="0"/>
          </a:p>
        </p:txBody>
      </p:sp>
      <p:pic>
        <p:nvPicPr>
          <p:cNvPr id="4403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23622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286000"/>
            <a:ext cx="24384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286000"/>
            <a:ext cx="25241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2317172"/>
            <a:ext cx="2279904" cy="622877"/>
          </a:xfrm>
          <a:prstGeom prst="rect">
            <a:avLst/>
          </a:prstGeom>
          <a:solidFill>
            <a:srgbClr val="C9D4D8"/>
          </a:solidFill>
        </p:spPr>
        <p:txBody>
          <a:bodyPr wrap="square" lIns="45720" tIns="0" rIns="0" bIns="0" rtlCol="0" anchor="ctr" anchorCtr="0">
            <a:noAutofit/>
          </a:bodyPr>
          <a:lstStyle/>
          <a:p>
            <a:pPr algn="l">
              <a:buNone/>
            </a:pPr>
            <a:r>
              <a:rPr lang="nl-NL" sz="1200" b="1" i="0">
                <a:solidFill>
                  <a:srgbClr val="033E78"/>
                </a:solidFill>
                <a:latin typeface="Arial"/>
                <a:ea typeface="+mn-ea"/>
                <a:cs typeface="+mn-cs"/>
              </a:rPr>
              <a:t>Controle de malha aplicado a arestas selecionadas</a:t>
            </a:r>
            <a:endParaRPr lang="nl-NL" sz="1200" b="1" dirty="0">
              <a:solidFill>
                <a:srgbClr val="033E78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8013" y="2369126"/>
            <a:ext cx="2338388" cy="526473"/>
          </a:xfrm>
          <a:prstGeom prst="rect">
            <a:avLst/>
          </a:prstGeom>
          <a:solidFill>
            <a:srgbClr val="C9D4D8"/>
          </a:solidFill>
        </p:spPr>
        <p:txBody>
          <a:bodyPr wrap="square" lIns="45720" tIns="0" rIns="0" bIns="0" rtlCol="0" anchor="ctr" anchorCtr="0">
            <a:noAutofit/>
          </a:bodyPr>
          <a:lstStyle/>
          <a:p>
            <a:pPr algn="l">
              <a:buNone/>
            </a:pPr>
            <a:r>
              <a:rPr lang="nl-NL" sz="1200" b="1" i="0">
                <a:solidFill>
                  <a:srgbClr val="033E78"/>
                </a:solidFill>
                <a:latin typeface="Arial"/>
                <a:ea typeface="+mn-ea"/>
                <a:cs typeface="+mn-cs"/>
              </a:rPr>
              <a:t>Controle de malha aplicado a um vértice</a:t>
            </a:r>
            <a:endParaRPr lang="nl-NL" sz="1200" b="1" dirty="0">
              <a:solidFill>
                <a:srgbClr val="033E78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1350" y="2286000"/>
            <a:ext cx="2432050" cy="584200"/>
          </a:xfrm>
          <a:prstGeom prst="rect">
            <a:avLst/>
          </a:prstGeom>
          <a:solidFill>
            <a:srgbClr val="C9D4D8"/>
          </a:solidFill>
        </p:spPr>
        <p:txBody>
          <a:bodyPr wrap="square" lIns="45720" tIns="0" rIns="0" bIns="0" rtlCol="0" anchor="ctr" anchorCtr="0">
            <a:noAutofit/>
          </a:bodyPr>
          <a:lstStyle/>
          <a:p>
            <a:pPr algn="l">
              <a:buNone/>
            </a:pPr>
            <a:r>
              <a:rPr lang="nl-NL" sz="1200" b="1" i="0">
                <a:solidFill>
                  <a:srgbClr val="033E78"/>
                </a:solidFill>
                <a:latin typeface="Arial"/>
                <a:ea typeface="+mn-ea"/>
                <a:cs typeface="+mn-cs"/>
              </a:rPr>
              <a:t>Controle de malha aplicado a faces selecionadas</a:t>
            </a:r>
            <a:endParaRPr lang="nl-NL" sz="1200" b="1" dirty="0">
              <a:solidFill>
                <a:srgbClr val="033E78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Ciclo tradicional do projeto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5410200" cy="38862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o SolidWorks para construir o modelo.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Fabrique um protótipo.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Teste o protótipo sob várias condições de carga. A instrumentação é necessária na maioria dos casos.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Com base nos resultados, modifique o modelo no SolidWorks, crie um novo protótipo e teste-o novamente até ficar satisfeito.</a:t>
            </a:r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6057900" y="952500"/>
            <a:ext cx="1447800" cy="6096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pt-BR" sz="18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SolidWorks</a:t>
            </a:r>
            <a:endParaRPr lang="en-US" sz="1800" dirty="0"/>
          </a:p>
        </p:txBody>
      </p:sp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6057900" y="2019300"/>
            <a:ext cx="14478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pt-BR" sz="18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Protótipo</a:t>
            </a:r>
          </a:p>
        </p:txBody>
      </p:sp>
      <p:sp>
        <p:nvSpPr>
          <p:cNvPr id="17414" name="AutoShape 8"/>
          <p:cNvSpPr>
            <a:spLocks noChangeArrowheads="1"/>
          </p:cNvSpPr>
          <p:nvPr/>
        </p:nvSpPr>
        <p:spPr bwMode="auto">
          <a:xfrm>
            <a:off x="6286500" y="3086100"/>
            <a:ext cx="9144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pt-BR" sz="18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Teste</a:t>
            </a:r>
          </a:p>
        </p:txBody>
      </p:sp>
      <p:sp>
        <p:nvSpPr>
          <p:cNvPr id="17415" name="AutoShape 9"/>
          <p:cNvSpPr>
            <a:spLocks noChangeArrowheads="1"/>
          </p:cNvSpPr>
          <p:nvPr/>
        </p:nvSpPr>
        <p:spPr bwMode="auto">
          <a:xfrm>
            <a:off x="5981700" y="4076700"/>
            <a:ext cx="1524000" cy="10668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pt-BR" sz="1800" b="0" i="0">
                <a:solidFill>
                  <a:srgbClr val="FF3300"/>
                </a:solidFill>
                <a:latin typeface="Arial"/>
                <a:ea typeface="+mn-ea"/>
                <a:cs typeface="+mn-cs"/>
              </a:rPr>
              <a:t>Satisfeito?</a:t>
            </a:r>
          </a:p>
        </p:txBody>
      </p:sp>
      <p:sp>
        <p:nvSpPr>
          <p:cNvPr id="17416" name="Rectangle 10"/>
          <p:cNvSpPr>
            <a:spLocks noChangeArrowheads="1"/>
          </p:cNvSpPr>
          <p:nvPr/>
        </p:nvSpPr>
        <p:spPr bwMode="auto">
          <a:xfrm>
            <a:off x="5638800" y="5600700"/>
            <a:ext cx="2209800" cy="533400"/>
          </a:xfrm>
          <a:prstGeom prst="rect">
            <a:avLst/>
          </a:prstGeom>
          <a:solidFill>
            <a:srgbClr val="00FF00"/>
          </a:solidFill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pt-BR" sz="1800" b="0" i="0">
                <a:solidFill>
                  <a:srgbClr val="003300"/>
                </a:solidFill>
                <a:latin typeface="Arial"/>
                <a:ea typeface="+mn-ea"/>
                <a:cs typeface="+mn-cs"/>
              </a:rPr>
              <a:t>Produção em massa</a:t>
            </a:r>
          </a:p>
        </p:txBody>
      </p:sp>
      <p:sp>
        <p:nvSpPr>
          <p:cNvPr id="17417" name="Line 11"/>
          <p:cNvSpPr>
            <a:spLocks noChangeShapeType="1"/>
          </p:cNvSpPr>
          <p:nvPr/>
        </p:nvSpPr>
        <p:spPr bwMode="auto">
          <a:xfrm>
            <a:off x="6743700" y="15621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18" name="Line 12"/>
          <p:cNvSpPr>
            <a:spLocks noChangeShapeType="1"/>
          </p:cNvSpPr>
          <p:nvPr/>
        </p:nvSpPr>
        <p:spPr bwMode="auto">
          <a:xfrm>
            <a:off x="6743700" y="25527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19" name="Line 13"/>
          <p:cNvSpPr>
            <a:spLocks noChangeShapeType="1"/>
          </p:cNvSpPr>
          <p:nvPr/>
        </p:nvSpPr>
        <p:spPr bwMode="auto">
          <a:xfrm>
            <a:off x="6743700" y="36195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0" name="Line 14"/>
          <p:cNvSpPr>
            <a:spLocks noChangeShapeType="1"/>
          </p:cNvSpPr>
          <p:nvPr/>
        </p:nvSpPr>
        <p:spPr bwMode="auto">
          <a:xfrm>
            <a:off x="6743700" y="51435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1" name="Line 15"/>
          <p:cNvSpPr>
            <a:spLocks noChangeShapeType="1"/>
          </p:cNvSpPr>
          <p:nvPr/>
        </p:nvSpPr>
        <p:spPr bwMode="auto">
          <a:xfrm>
            <a:off x="7505700" y="46101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2" name="Line 16"/>
          <p:cNvSpPr>
            <a:spLocks noChangeShapeType="1"/>
          </p:cNvSpPr>
          <p:nvPr/>
        </p:nvSpPr>
        <p:spPr bwMode="auto">
          <a:xfrm flipV="1">
            <a:off x="8420100" y="1257300"/>
            <a:ext cx="0" cy="3352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3" name="Line 17"/>
          <p:cNvSpPr>
            <a:spLocks noChangeShapeType="1"/>
          </p:cNvSpPr>
          <p:nvPr/>
        </p:nvSpPr>
        <p:spPr bwMode="auto">
          <a:xfrm flipH="1">
            <a:off x="7505700" y="12573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nl-NL"/>
          </a:p>
        </p:txBody>
      </p:sp>
      <p:sp>
        <p:nvSpPr>
          <p:cNvPr id="17424" name="Text Box 18"/>
          <p:cNvSpPr txBox="1">
            <a:spLocks noChangeArrowheads="1"/>
          </p:cNvSpPr>
          <p:nvPr/>
        </p:nvSpPr>
        <p:spPr bwMode="auto">
          <a:xfrm>
            <a:off x="7658100" y="4229100"/>
            <a:ext cx="476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pt-BR" sz="1800" b="0" i="0">
                <a:solidFill>
                  <a:srgbClr val="FF3300"/>
                </a:solidFill>
                <a:latin typeface="Arial"/>
                <a:ea typeface="+mn-ea"/>
                <a:cs typeface="+mn-cs"/>
              </a:rPr>
              <a:t>Não</a:t>
            </a:r>
          </a:p>
        </p:txBody>
      </p:sp>
      <p:sp>
        <p:nvSpPr>
          <p:cNvPr id="17425" name="Text Box 19"/>
          <p:cNvSpPr txBox="1">
            <a:spLocks noChangeArrowheads="1"/>
          </p:cNvSpPr>
          <p:nvPr/>
        </p:nvSpPr>
        <p:spPr bwMode="auto">
          <a:xfrm>
            <a:off x="6819900" y="5143500"/>
            <a:ext cx="577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pt-BR" sz="1800" b="0" i="0">
                <a:solidFill>
                  <a:srgbClr val="00CC00"/>
                </a:solidFill>
                <a:latin typeface="Arial"/>
                <a:ea typeface="+mn-ea"/>
                <a:cs typeface="+mn-cs"/>
              </a:rPr>
              <a:t>Sim</a:t>
            </a:r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Usar simetria</a:t>
            </a:r>
          </a:p>
        </p:txBody>
      </p:sp>
      <p:pic>
        <p:nvPicPr>
          <p:cNvPr id="45059" name="Picture 5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781800" y="1066800"/>
            <a:ext cx="1981200" cy="1905000"/>
          </a:xfrm>
          <a:noFill/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3657600"/>
            <a:ext cx="19812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 Box 6"/>
          <p:cNvSpPr txBox="1">
            <a:spLocks noChangeArrowheads="1"/>
          </p:cNvSpPr>
          <p:nvPr/>
        </p:nvSpPr>
        <p:spPr bwMode="auto">
          <a:xfrm>
            <a:off x="533400" y="16002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2774" name="Rectangle 7"/>
          <p:cNvSpPr>
            <a:spLocks noChangeArrowheads="1"/>
          </p:cNvSpPr>
          <p:nvPr/>
        </p:nvSpPr>
        <p:spPr bwMode="auto">
          <a:xfrm>
            <a:off x="228600" y="1143000"/>
            <a:ext cx="6553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O uso de simetria reduz o tamanho do problema e melhora os resultados.</a:t>
            </a:r>
          </a:p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 simetria requer que geometria, cargas, propriedades do material e restrições sejam simétricas.</a:t>
            </a:r>
          </a:p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Requisitos de restrições de simetria:</a:t>
            </a:r>
          </a:p>
          <a:p>
            <a:pPr marL="634959" lvl="1" indent="-285750" algn="l">
              <a:lnSpc>
                <a:spcPct val="90000"/>
              </a:lnSpc>
              <a:spcBef>
                <a:spcPts val="400"/>
              </a:spcBef>
              <a:buFont typeface="Arial"/>
              <a:buChar char="–"/>
            </a:pP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Modelos sólidos: Todas as faces coincidentes com um plano de simetria são impedidas de mover na direção normal. </a:t>
            </a:r>
          </a:p>
          <a:p>
            <a:pPr marL="634959" lvl="1" indent="-285750" algn="l">
              <a:lnSpc>
                <a:spcPct val="90000"/>
              </a:lnSpc>
              <a:spcBef>
                <a:spcPts val="400"/>
              </a:spcBef>
              <a:buFont typeface="Arial"/>
              <a:buChar char="–"/>
            </a:pPr>
            <a:r>
              <a:rPr lang="pt-BR" sz="20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Modelos de casca: Todas as arestas coincidentes com um plano de simetria devem ser impedidas de mover na direção normal e girar sobre as outras duas direções ortogonais. </a:t>
            </a:r>
          </a:p>
          <a:p>
            <a:pPr marL="234909" indent="-234909" algn="l">
              <a:lnSpc>
                <a:spcPct val="95000"/>
              </a:lnSpc>
              <a:spcBef>
                <a:spcPts val="4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As restrições de simetria devem ser evitadas em estudos de frequência e flambagem.</a:t>
            </a:r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6705600" y="3048000"/>
            <a:ext cx="2209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pt-BR" sz="1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Modelo simétrico em relação a um plano.</a:t>
            </a:r>
          </a:p>
        </p:txBody>
      </p:sp>
      <p:sp>
        <p:nvSpPr>
          <p:cNvPr id="45064" name="Text Box 9"/>
          <p:cNvSpPr txBox="1">
            <a:spLocks noChangeArrowheads="1"/>
          </p:cNvSpPr>
          <p:nvPr/>
        </p:nvSpPr>
        <p:spPr bwMode="auto">
          <a:xfrm>
            <a:off x="6400800" y="5791200"/>
            <a:ext cx="26912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Ins="0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pt-BR" sz="14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Metade do modelo com restrições de simetria aplicadas.</a:t>
            </a:r>
          </a:p>
        </p:txBody>
      </p:sp>
    </p:spTree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Malha de casca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686800" cy="46482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Você pode usar malha de casca em vez de malha sólida para modelar peças finas.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 elementos de casca resistem a forças de membrana e de curvatura.</a:t>
            </a:r>
          </a:p>
        </p:txBody>
      </p:sp>
      <p:pic>
        <p:nvPicPr>
          <p:cNvPr id="46084" name="Picture 8" descr="shell_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073275"/>
            <a:ext cx="2057400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16" descr="thin_part_she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073275"/>
            <a:ext cx="21336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Malha de casca</a:t>
            </a:r>
          </a:p>
        </p:txBody>
      </p:sp>
      <p:sp>
        <p:nvSpPr>
          <p:cNvPr id="47107" name="Rectangle 5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49514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malha de casca com qualidade de inclinação usa elementos triangulares lineares com três nós de canto.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malha de casca de alta qualidade usa elementos triangulares parabólicos com três cantos e três nós de tamanho médio.</a:t>
            </a:r>
          </a:p>
        </p:txBody>
      </p:sp>
      <p:pic>
        <p:nvPicPr>
          <p:cNvPr id="47108" name="Picture 8" descr="draft_quality_she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122487"/>
            <a:ext cx="914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9"/>
          <p:cNvSpPr>
            <a:spLocks noChangeArrowheads="1"/>
          </p:cNvSpPr>
          <p:nvPr/>
        </p:nvSpPr>
        <p:spPr bwMode="auto">
          <a:xfrm>
            <a:off x="228600" y="4800600"/>
            <a:ext cx="86502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Cada nó em um elemento de casca tem </a:t>
            </a:r>
            <a:r>
              <a:rPr lang="pt-BR" sz="2400" b="0" i="0">
                <a:solidFill>
                  <a:srgbClr val="315273"/>
                </a:solidFill>
                <a:latin typeface="Arial Narrow"/>
                <a:ea typeface="+mn-ea"/>
                <a:cs typeface="+mn-cs"/>
              </a:rPr>
              <a:t>seis</a:t>
            </a: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DOFs: três translações (direções globais X, Y, Z) e três rotações (sobre os eixos globais X, Y e Z)</a:t>
            </a:r>
          </a:p>
        </p:txBody>
      </p:sp>
      <p:pic>
        <p:nvPicPr>
          <p:cNvPr id="471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829050"/>
            <a:ext cx="10668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2" y="401638"/>
            <a:ext cx="7405687" cy="549275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Métodos adaptativos para estudos estáticos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5562600" cy="47244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As regiões críticas são locais de forças concentradas e geometrias irregulares (cantos vivos) onde concentrações de tensão ocorrem.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Nessas regiões críticas, os resultados em nós comuns de elementos adjacentes divergem bastante. Os métodos adaptativos podem melhorar a exatidão dos resultados automaticamente.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 métodos adaptativos têm como base uma estimativa de erros e técnicas de ajuste de curva</a:t>
            </a:r>
            <a:r>
              <a:rPr lang="pt-BR" sz="20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.</a:t>
            </a:r>
          </a:p>
        </p:txBody>
      </p:sp>
      <p:pic>
        <p:nvPicPr>
          <p:cNvPr id="4813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447800"/>
            <a:ext cx="3119438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2" y="401638"/>
            <a:ext cx="7405687" cy="549275"/>
          </a:xfrm>
        </p:spPr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Métodos adaptativos para estudos estáticos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3429000"/>
            <a:ext cx="5562600" cy="2438400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método </a:t>
            </a:r>
            <a:r>
              <a:rPr lang="pt-BR" sz="2400" b="0" i="0">
                <a:solidFill>
                  <a:srgbClr val="EF8B2B"/>
                </a:solidFill>
                <a:latin typeface="Arial Narrow"/>
                <a:ea typeface="+mn-ea"/>
                <a:cs typeface="+mn-cs"/>
              </a:rPr>
              <a:t>p-adaptativo</a:t>
            </a: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 usa ordem de elementos mais alta (ordem polinomial do campo de deslocamento) para reduzir os erros. Ele não altera o tamanho do elemento.</a:t>
            </a: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50" y="1524000"/>
            <a:ext cx="29241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304800" y="1676400"/>
            <a:ext cx="548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0000"/>
              </a:lnSpc>
              <a:spcBef>
                <a:spcPct val="50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O método </a:t>
            </a:r>
            <a:r>
              <a:rPr lang="pt-BR" sz="2400" b="0" i="0">
                <a:solidFill>
                  <a:srgbClr val="EF8B2B"/>
                </a:solidFill>
                <a:latin typeface="Arial Narrow"/>
                <a:ea typeface="+mn-ea"/>
                <a:cs typeface="+mn-cs"/>
              </a:rPr>
              <a:t>h-adaptativo</a:t>
            </a: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refina a malha (tamanhos de elementos menores) usando mais elementos em regiões críticas.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7645" y="2760345"/>
            <a:ext cx="990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Malha larga </a:t>
            </a:r>
          </a:p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(Não adaptativa)</a:t>
            </a:r>
            <a:endParaRPr lang="nl-NL" sz="1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95260" y="4488181"/>
            <a:ext cx="990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Refinar malha </a:t>
            </a:r>
          </a:p>
          <a:p>
            <a:pPr algn="l">
              <a:buNone/>
            </a:pPr>
            <a:r>
              <a:rPr lang="nl-NL" sz="1000" b="1" i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(h-adaptativo)</a:t>
            </a:r>
            <a:endParaRPr lang="nl-NL" sz="1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Executar análise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3275012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Após definir materiais, aplicar restrições e cargas e gerar a malha do seu modelo, execute a análise.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Durante a análise, o programa calcula os resultados. Essa etapa inclui cálculos numéricos intensos. Em muitos casos, o programa resolverá centenas de milhares de equações algébricas simultâneas.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Simulation tem solvers de ponta, rápidos e precisos.</a:t>
            </a:r>
          </a:p>
          <a:p>
            <a:pPr marL="342900" indent="-342900" algn="l"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Visualizar os resultados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2578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Uma vez concluída a análise, você pode visualizar os resultados.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Simulation fornece ferramentas avançadas de fácil utilização para visualizar os resultados com apenas alguns cliques.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Use plotagens iso e de seção para olhar dentro do corpo.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Assistente de verificação de projeto verifica a segurança do seu projeto para estudos estáticos.</a:t>
            </a:r>
          </a:p>
          <a:p>
            <a:pPr marL="342900" indent="-342900" algn="l">
              <a:lnSpc>
                <a:spcPct val="85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Simulation gera um relatório pronto para a Internet estruturado para os seus estudos.</a:t>
            </a:r>
          </a:p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Benefícios da análise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8991600" cy="5257800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 ciclos de projeto são caros e demorados.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análise reduz o número de ciclos de projeto.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análise reduz o custo testando o seu modelo com o uso do computador em vez de testes em campo caros.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análise reduz o tempo de colocação no mercado.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análise pode ajudá-lo a otimizar seus projetos simulando rapidamente vários conceitos e cenários antes de tomar uma decisão final.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Font typeface="Wingdings"/>
              <a:buChar char="§"/>
            </a:pPr>
            <a:endParaRPr lang="en-US" smtClean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O Método de elementos finitos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304799" y="1295400"/>
            <a:ext cx="8059883" cy="4495800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As soluções analíticas estão disponíveis apenas para problemas simples. Elas adotam muitas pressuposições e falham ao resolver a maioria dos problemas práticos.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Simulation usa o Método de elementos finitos (FEM). A análise usando o FEM é chamada de Análise de elementos finitos (FEA) ou Análise de design.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FEA é muito geral. Ela pode ser usada para resolver problemas simples e complexos.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 FEA é bastante adequada para implementação por computador. É universalmente reconhecida como método preferencial de análise.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Conceito principal de análise de projeto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900" indent="-342900" algn="l">
              <a:spcBef>
                <a:spcPct val="20000"/>
              </a:spcBef>
              <a:spcAft>
                <a:spcPct val="0"/>
              </a:spcAft>
              <a:buNone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	O FEM substitui um problema complexo por vários problemas simples. Ele subdivide o modelo em inúmeras pequenas partes de formas simples, chamadas elementos.</a:t>
            </a:r>
          </a:p>
        </p:txBody>
      </p:sp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0"/>
            <a:ext cx="31432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895600"/>
            <a:ext cx="31623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2209800" y="5867400"/>
            <a:ext cx="1676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pt-BR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Modelo de CAD</a:t>
            </a:r>
          </a:p>
        </p:txBody>
      </p:sp>
      <p:sp>
        <p:nvSpPr>
          <p:cNvPr id="20487" name="Text Box 9"/>
          <p:cNvSpPr txBox="1">
            <a:spLocks noChangeArrowheads="1"/>
          </p:cNvSpPr>
          <p:nvPr/>
        </p:nvSpPr>
        <p:spPr bwMode="auto">
          <a:xfrm>
            <a:off x="4267200" y="5867400"/>
            <a:ext cx="4724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None/>
            </a:pPr>
            <a:r>
              <a:rPr lang="pt-BR" sz="16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Modelo de CAD subdividido em pequenas partes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Conceito principal de análise de projeto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5257800" cy="2362200"/>
          </a:xfrm>
        </p:spPr>
        <p:txBody>
          <a:bodyPr/>
          <a:lstStyle/>
          <a:p>
            <a:pPr marL="342900" indent="-342900" algn="l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Os elementos compartilham pontos em comum chamados nós. O comportamento desses elementos é bem conhecido em todos os cenários de suporte e carga possíveis.</a:t>
            </a:r>
          </a:p>
        </p:txBody>
      </p:sp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228600" y="4724400"/>
            <a:ext cx="8153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58775" indent="-358775" algn="l">
              <a:lnSpc>
                <a:spcPct val="85000"/>
              </a:lnSpc>
              <a:spcBef>
                <a:spcPts val="2000"/>
              </a:spcBef>
              <a:buClr>
                <a:srgbClr val="000000"/>
              </a:buClr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O movimento de cada nó é totalmente descrito por translações nas direções X, Y e Z. Elas são chamadas de graus de liberdade (DOF). Cada nó tem 3 DOFs.</a:t>
            </a:r>
          </a:p>
        </p:txBody>
      </p:sp>
      <p:sp>
        <p:nvSpPr>
          <p:cNvPr id="21512" name="AutoShape 8"/>
          <p:cNvSpPr>
            <a:spLocks noChangeAspect="1" noChangeArrowheads="1" noTextEdit="1"/>
          </p:cNvSpPr>
          <p:nvPr/>
        </p:nvSpPr>
        <p:spPr bwMode="auto">
          <a:xfrm>
            <a:off x="4800600" y="1295400"/>
            <a:ext cx="3848100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95" name="Group 94"/>
          <p:cNvGrpSpPr/>
          <p:nvPr/>
        </p:nvGrpSpPr>
        <p:grpSpPr>
          <a:xfrm>
            <a:off x="5702300" y="1511300"/>
            <a:ext cx="2540000" cy="2514600"/>
            <a:chOff x="5702300" y="1511300"/>
            <a:chExt cx="2540000" cy="2514600"/>
          </a:xfrm>
        </p:grpSpPr>
        <p:sp>
          <p:nvSpPr>
            <p:cNvPr id="21514" name="Freeform 10"/>
            <p:cNvSpPr>
              <a:spLocks/>
            </p:cNvSpPr>
            <p:nvPr/>
          </p:nvSpPr>
          <p:spPr bwMode="auto">
            <a:xfrm>
              <a:off x="7048500" y="1574800"/>
              <a:ext cx="38100" cy="50800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24" y="24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16" y="32"/>
                </a:cxn>
              </a:cxnLst>
              <a:rect l="0" t="0" r="r" b="b"/>
              <a:pathLst>
                <a:path w="24" h="32">
                  <a:moveTo>
                    <a:pt x="16" y="32"/>
                  </a:moveTo>
                  <a:lnTo>
                    <a:pt x="24" y="24"/>
                  </a:lnTo>
                  <a:lnTo>
                    <a:pt x="8" y="0"/>
                  </a:lnTo>
                  <a:lnTo>
                    <a:pt x="0" y="8"/>
                  </a:lnTo>
                  <a:lnTo>
                    <a:pt x="16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5" name="Freeform 11"/>
            <p:cNvSpPr>
              <a:spLocks/>
            </p:cNvSpPr>
            <p:nvPr/>
          </p:nvSpPr>
          <p:spPr bwMode="auto">
            <a:xfrm>
              <a:off x="6045200" y="1587500"/>
              <a:ext cx="1028700" cy="1143000"/>
            </a:xfrm>
            <a:custGeom>
              <a:avLst/>
              <a:gdLst/>
              <a:ahLst/>
              <a:cxnLst>
                <a:cxn ang="0">
                  <a:pos x="648" y="24"/>
                </a:cxn>
                <a:cxn ang="0">
                  <a:pos x="520" y="104"/>
                </a:cxn>
                <a:cxn ang="0">
                  <a:pos x="520" y="96"/>
                </a:cxn>
                <a:cxn ang="0">
                  <a:pos x="520" y="96"/>
                </a:cxn>
                <a:cxn ang="0">
                  <a:pos x="408" y="208"/>
                </a:cxn>
                <a:cxn ang="0">
                  <a:pos x="408" y="208"/>
                </a:cxn>
                <a:cxn ang="0">
                  <a:pos x="408" y="208"/>
                </a:cxn>
                <a:cxn ang="0">
                  <a:pos x="216" y="448"/>
                </a:cxn>
                <a:cxn ang="0">
                  <a:pos x="216" y="448"/>
                </a:cxn>
                <a:cxn ang="0">
                  <a:pos x="216" y="448"/>
                </a:cxn>
                <a:cxn ang="0">
                  <a:pos x="16" y="720"/>
                </a:cxn>
                <a:cxn ang="0">
                  <a:pos x="24" y="720"/>
                </a:cxn>
                <a:cxn ang="0">
                  <a:pos x="0" y="704"/>
                </a:cxn>
                <a:cxn ang="0">
                  <a:pos x="0" y="704"/>
                </a:cxn>
                <a:cxn ang="0">
                  <a:pos x="200" y="432"/>
                </a:cxn>
                <a:cxn ang="0">
                  <a:pos x="200" y="432"/>
                </a:cxn>
                <a:cxn ang="0">
                  <a:pos x="200" y="432"/>
                </a:cxn>
                <a:cxn ang="0">
                  <a:pos x="392" y="192"/>
                </a:cxn>
                <a:cxn ang="0">
                  <a:pos x="392" y="192"/>
                </a:cxn>
                <a:cxn ang="0">
                  <a:pos x="392" y="192"/>
                </a:cxn>
                <a:cxn ang="0">
                  <a:pos x="504" y="80"/>
                </a:cxn>
                <a:cxn ang="0">
                  <a:pos x="504" y="80"/>
                </a:cxn>
                <a:cxn ang="0">
                  <a:pos x="504" y="80"/>
                </a:cxn>
                <a:cxn ang="0">
                  <a:pos x="632" y="0"/>
                </a:cxn>
                <a:cxn ang="0">
                  <a:pos x="648" y="24"/>
                </a:cxn>
              </a:cxnLst>
              <a:rect l="0" t="0" r="r" b="b"/>
              <a:pathLst>
                <a:path w="648" h="720">
                  <a:moveTo>
                    <a:pt x="648" y="24"/>
                  </a:moveTo>
                  <a:lnTo>
                    <a:pt x="520" y="104"/>
                  </a:lnTo>
                  <a:lnTo>
                    <a:pt x="520" y="96"/>
                  </a:lnTo>
                  <a:lnTo>
                    <a:pt x="520" y="96"/>
                  </a:lnTo>
                  <a:lnTo>
                    <a:pt x="408" y="208"/>
                  </a:lnTo>
                  <a:lnTo>
                    <a:pt x="408" y="208"/>
                  </a:lnTo>
                  <a:lnTo>
                    <a:pt x="408" y="208"/>
                  </a:lnTo>
                  <a:lnTo>
                    <a:pt x="216" y="448"/>
                  </a:lnTo>
                  <a:lnTo>
                    <a:pt x="216" y="448"/>
                  </a:lnTo>
                  <a:lnTo>
                    <a:pt x="216" y="448"/>
                  </a:lnTo>
                  <a:lnTo>
                    <a:pt x="16" y="720"/>
                  </a:lnTo>
                  <a:lnTo>
                    <a:pt x="24" y="720"/>
                  </a:lnTo>
                  <a:lnTo>
                    <a:pt x="0" y="704"/>
                  </a:lnTo>
                  <a:lnTo>
                    <a:pt x="0" y="704"/>
                  </a:lnTo>
                  <a:lnTo>
                    <a:pt x="200" y="432"/>
                  </a:lnTo>
                  <a:lnTo>
                    <a:pt x="200" y="432"/>
                  </a:lnTo>
                  <a:lnTo>
                    <a:pt x="200" y="432"/>
                  </a:lnTo>
                  <a:lnTo>
                    <a:pt x="392" y="192"/>
                  </a:lnTo>
                  <a:lnTo>
                    <a:pt x="392" y="192"/>
                  </a:lnTo>
                  <a:lnTo>
                    <a:pt x="392" y="192"/>
                  </a:lnTo>
                  <a:lnTo>
                    <a:pt x="504" y="80"/>
                  </a:lnTo>
                  <a:lnTo>
                    <a:pt x="504" y="80"/>
                  </a:lnTo>
                  <a:lnTo>
                    <a:pt x="504" y="80"/>
                  </a:lnTo>
                  <a:lnTo>
                    <a:pt x="632" y="0"/>
                  </a:lnTo>
                  <a:lnTo>
                    <a:pt x="648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6" name="Freeform 12"/>
            <p:cNvSpPr>
              <a:spLocks/>
            </p:cNvSpPr>
            <p:nvPr/>
          </p:nvSpPr>
          <p:spPr bwMode="auto">
            <a:xfrm>
              <a:off x="5905500" y="2705100"/>
              <a:ext cx="177800" cy="241300"/>
            </a:xfrm>
            <a:custGeom>
              <a:avLst/>
              <a:gdLst/>
              <a:ahLst/>
              <a:cxnLst>
                <a:cxn ang="0">
                  <a:pos x="112" y="16"/>
                </a:cxn>
                <a:cxn ang="0">
                  <a:pos x="24" y="152"/>
                </a:cxn>
                <a:cxn ang="0">
                  <a:pos x="24" y="152"/>
                </a:cxn>
                <a:cxn ang="0">
                  <a:pos x="0" y="144"/>
                </a:cxn>
                <a:cxn ang="0">
                  <a:pos x="0" y="136"/>
                </a:cxn>
                <a:cxn ang="0">
                  <a:pos x="88" y="0"/>
                </a:cxn>
                <a:cxn ang="0">
                  <a:pos x="112" y="16"/>
                </a:cxn>
              </a:cxnLst>
              <a:rect l="0" t="0" r="r" b="b"/>
              <a:pathLst>
                <a:path w="112" h="152">
                  <a:moveTo>
                    <a:pt x="112" y="16"/>
                  </a:moveTo>
                  <a:lnTo>
                    <a:pt x="24" y="152"/>
                  </a:lnTo>
                  <a:lnTo>
                    <a:pt x="24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88" y="0"/>
                  </a:lnTo>
                  <a:lnTo>
                    <a:pt x="112" y="16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7" name="Freeform 13"/>
            <p:cNvSpPr>
              <a:spLocks/>
            </p:cNvSpPr>
            <p:nvPr/>
          </p:nvSpPr>
          <p:spPr bwMode="auto">
            <a:xfrm>
              <a:off x="5803900" y="3175000"/>
              <a:ext cx="38100" cy="254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24" y="16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24" y="8"/>
                </a:cxn>
              </a:cxnLst>
              <a:rect l="0" t="0" r="r" b="b"/>
              <a:pathLst>
                <a:path w="24" h="16">
                  <a:moveTo>
                    <a:pt x="24" y="8"/>
                  </a:moveTo>
                  <a:lnTo>
                    <a:pt x="24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8" name="Freeform 14"/>
            <p:cNvSpPr>
              <a:spLocks/>
            </p:cNvSpPr>
            <p:nvPr/>
          </p:nvSpPr>
          <p:spPr bwMode="auto">
            <a:xfrm>
              <a:off x="5803900" y="2933700"/>
              <a:ext cx="139700" cy="254000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64" y="0"/>
                </a:cxn>
                <a:cxn ang="0">
                  <a:pos x="0" y="152"/>
                </a:cxn>
                <a:cxn ang="0">
                  <a:pos x="24" y="160"/>
                </a:cxn>
                <a:cxn ang="0">
                  <a:pos x="88" y="8"/>
                </a:cxn>
              </a:cxnLst>
              <a:rect l="0" t="0" r="r" b="b"/>
              <a:pathLst>
                <a:path w="88" h="160">
                  <a:moveTo>
                    <a:pt x="88" y="8"/>
                  </a:moveTo>
                  <a:lnTo>
                    <a:pt x="64" y="0"/>
                  </a:lnTo>
                  <a:lnTo>
                    <a:pt x="0" y="152"/>
                  </a:lnTo>
                  <a:lnTo>
                    <a:pt x="24" y="160"/>
                  </a:lnTo>
                  <a:lnTo>
                    <a:pt x="88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19" name="Freeform 15"/>
            <p:cNvSpPr>
              <a:spLocks/>
            </p:cNvSpPr>
            <p:nvPr/>
          </p:nvSpPr>
          <p:spPr bwMode="auto">
            <a:xfrm>
              <a:off x="7073900" y="1625600"/>
              <a:ext cx="38100" cy="254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24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</a:cxnLst>
              <a:rect l="0" t="0" r="r" b="b"/>
              <a:pathLst>
                <a:path w="24" h="16">
                  <a:moveTo>
                    <a:pt x="24" y="16"/>
                  </a:moveTo>
                  <a:lnTo>
                    <a:pt x="24" y="8"/>
                  </a:ln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0" name="Freeform 16"/>
            <p:cNvSpPr>
              <a:spLocks/>
            </p:cNvSpPr>
            <p:nvPr/>
          </p:nvSpPr>
          <p:spPr bwMode="auto">
            <a:xfrm>
              <a:off x="6604000" y="1638300"/>
              <a:ext cx="508000" cy="1765300"/>
            </a:xfrm>
            <a:custGeom>
              <a:avLst/>
              <a:gdLst/>
              <a:ahLst/>
              <a:cxnLst>
                <a:cxn ang="0">
                  <a:pos x="320" y="8"/>
                </a:cxn>
                <a:cxn ang="0">
                  <a:pos x="192" y="264"/>
                </a:cxn>
                <a:cxn ang="0">
                  <a:pos x="192" y="264"/>
                </a:cxn>
                <a:cxn ang="0">
                  <a:pos x="192" y="264"/>
                </a:cxn>
                <a:cxn ang="0">
                  <a:pos x="96" y="544"/>
                </a:cxn>
                <a:cxn ang="0">
                  <a:pos x="96" y="544"/>
                </a:cxn>
                <a:cxn ang="0">
                  <a:pos x="96" y="544"/>
                </a:cxn>
                <a:cxn ang="0">
                  <a:pos x="40" y="824"/>
                </a:cxn>
                <a:cxn ang="0">
                  <a:pos x="40" y="816"/>
                </a:cxn>
                <a:cxn ang="0">
                  <a:pos x="40" y="816"/>
                </a:cxn>
                <a:cxn ang="0">
                  <a:pos x="24" y="1112"/>
                </a:cxn>
                <a:cxn ang="0">
                  <a:pos x="24" y="1112"/>
                </a:cxn>
                <a:cxn ang="0">
                  <a:pos x="0" y="1112"/>
                </a:cxn>
                <a:cxn ang="0">
                  <a:pos x="0" y="1112"/>
                </a:cxn>
                <a:cxn ang="0">
                  <a:pos x="16" y="816"/>
                </a:cxn>
                <a:cxn ang="0">
                  <a:pos x="16" y="816"/>
                </a:cxn>
                <a:cxn ang="0">
                  <a:pos x="16" y="816"/>
                </a:cxn>
                <a:cxn ang="0">
                  <a:pos x="72" y="536"/>
                </a:cxn>
                <a:cxn ang="0">
                  <a:pos x="72" y="536"/>
                </a:cxn>
                <a:cxn ang="0">
                  <a:pos x="72" y="536"/>
                </a:cxn>
                <a:cxn ang="0">
                  <a:pos x="168" y="256"/>
                </a:cxn>
                <a:cxn ang="0">
                  <a:pos x="168" y="256"/>
                </a:cxn>
                <a:cxn ang="0">
                  <a:pos x="168" y="256"/>
                </a:cxn>
                <a:cxn ang="0">
                  <a:pos x="296" y="0"/>
                </a:cxn>
                <a:cxn ang="0">
                  <a:pos x="320" y="8"/>
                </a:cxn>
              </a:cxnLst>
              <a:rect l="0" t="0" r="r" b="b"/>
              <a:pathLst>
                <a:path w="320" h="1112">
                  <a:moveTo>
                    <a:pt x="320" y="8"/>
                  </a:moveTo>
                  <a:lnTo>
                    <a:pt x="192" y="264"/>
                  </a:lnTo>
                  <a:lnTo>
                    <a:pt x="192" y="264"/>
                  </a:lnTo>
                  <a:lnTo>
                    <a:pt x="192" y="264"/>
                  </a:lnTo>
                  <a:lnTo>
                    <a:pt x="96" y="544"/>
                  </a:lnTo>
                  <a:lnTo>
                    <a:pt x="96" y="544"/>
                  </a:lnTo>
                  <a:lnTo>
                    <a:pt x="96" y="544"/>
                  </a:lnTo>
                  <a:lnTo>
                    <a:pt x="40" y="824"/>
                  </a:lnTo>
                  <a:lnTo>
                    <a:pt x="40" y="816"/>
                  </a:lnTo>
                  <a:lnTo>
                    <a:pt x="40" y="816"/>
                  </a:lnTo>
                  <a:lnTo>
                    <a:pt x="24" y="1112"/>
                  </a:lnTo>
                  <a:lnTo>
                    <a:pt x="24" y="1112"/>
                  </a:lnTo>
                  <a:lnTo>
                    <a:pt x="0" y="1112"/>
                  </a:lnTo>
                  <a:lnTo>
                    <a:pt x="0" y="1112"/>
                  </a:lnTo>
                  <a:lnTo>
                    <a:pt x="16" y="816"/>
                  </a:lnTo>
                  <a:lnTo>
                    <a:pt x="16" y="816"/>
                  </a:lnTo>
                  <a:lnTo>
                    <a:pt x="16" y="816"/>
                  </a:lnTo>
                  <a:lnTo>
                    <a:pt x="72" y="536"/>
                  </a:lnTo>
                  <a:lnTo>
                    <a:pt x="72" y="536"/>
                  </a:lnTo>
                  <a:lnTo>
                    <a:pt x="72" y="536"/>
                  </a:lnTo>
                  <a:lnTo>
                    <a:pt x="168" y="256"/>
                  </a:lnTo>
                  <a:lnTo>
                    <a:pt x="168" y="256"/>
                  </a:lnTo>
                  <a:lnTo>
                    <a:pt x="168" y="256"/>
                  </a:lnTo>
                  <a:lnTo>
                    <a:pt x="296" y="0"/>
                  </a:lnTo>
                  <a:lnTo>
                    <a:pt x="320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1" name="Freeform 17"/>
            <p:cNvSpPr>
              <a:spLocks/>
            </p:cNvSpPr>
            <p:nvPr/>
          </p:nvSpPr>
          <p:spPr bwMode="auto">
            <a:xfrm>
              <a:off x="6604000" y="3403600"/>
              <a:ext cx="38100" cy="241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152"/>
                </a:cxn>
                <a:cxn ang="0">
                  <a:pos x="24" y="152"/>
                </a:cxn>
                <a:cxn ang="0">
                  <a:pos x="0" y="152"/>
                </a:cxn>
                <a:cxn ang="0">
                  <a:pos x="0" y="152"/>
                </a:cxn>
                <a:cxn ang="0">
                  <a:pos x="0" y="0"/>
                </a:cxn>
                <a:cxn ang="0">
                  <a:pos x="24" y="0"/>
                </a:cxn>
              </a:cxnLst>
              <a:rect l="0" t="0" r="r" b="b"/>
              <a:pathLst>
                <a:path w="24" h="152">
                  <a:moveTo>
                    <a:pt x="24" y="0"/>
                  </a:moveTo>
                  <a:lnTo>
                    <a:pt x="24" y="152"/>
                  </a:lnTo>
                  <a:lnTo>
                    <a:pt x="24" y="152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6604000" y="3873500"/>
              <a:ext cx="38100" cy="127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3" name="Rectangle 19"/>
            <p:cNvSpPr>
              <a:spLocks noChangeArrowheads="1"/>
            </p:cNvSpPr>
            <p:nvPr/>
          </p:nvSpPr>
          <p:spPr bwMode="auto">
            <a:xfrm>
              <a:off x="6604000" y="3644900"/>
              <a:ext cx="38100" cy="2286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4" name="Freeform 20"/>
            <p:cNvSpPr>
              <a:spLocks/>
            </p:cNvSpPr>
            <p:nvPr/>
          </p:nvSpPr>
          <p:spPr bwMode="auto">
            <a:xfrm>
              <a:off x="7086600" y="1612900"/>
              <a:ext cx="38100" cy="254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24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24" y="8"/>
                </a:cxn>
              </a:cxnLst>
              <a:rect l="0" t="0" r="r" b="b"/>
              <a:pathLst>
                <a:path w="24" h="16">
                  <a:moveTo>
                    <a:pt x="24" y="8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5" name="Freeform 21"/>
            <p:cNvSpPr>
              <a:spLocks/>
            </p:cNvSpPr>
            <p:nvPr/>
          </p:nvSpPr>
          <p:spPr bwMode="auto">
            <a:xfrm>
              <a:off x="7086600" y="1625600"/>
              <a:ext cx="774700" cy="1270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96" y="224"/>
                </a:cxn>
                <a:cxn ang="0">
                  <a:pos x="96" y="224"/>
                </a:cxn>
                <a:cxn ang="0">
                  <a:pos x="96" y="224"/>
                </a:cxn>
                <a:cxn ang="0">
                  <a:pos x="208" y="424"/>
                </a:cxn>
                <a:cxn ang="0">
                  <a:pos x="200" y="416"/>
                </a:cxn>
                <a:cxn ang="0">
                  <a:pos x="200" y="416"/>
                </a:cxn>
                <a:cxn ang="0">
                  <a:pos x="488" y="784"/>
                </a:cxn>
                <a:cxn ang="0">
                  <a:pos x="488" y="784"/>
                </a:cxn>
                <a:cxn ang="0">
                  <a:pos x="472" y="800"/>
                </a:cxn>
                <a:cxn ang="0">
                  <a:pos x="472" y="800"/>
                </a:cxn>
                <a:cxn ang="0">
                  <a:pos x="184" y="432"/>
                </a:cxn>
                <a:cxn ang="0">
                  <a:pos x="184" y="432"/>
                </a:cxn>
                <a:cxn ang="0">
                  <a:pos x="184" y="432"/>
                </a:cxn>
                <a:cxn ang="0">
                  <a:pos x="72" y="232"/>
                </a:cxn>
                <a:cxn ang="0">
                  <a:pos x="72" y="232"/>
                </a:cxn>
                <a:cxn ang="0">
                  <a:pos x="72" y="232"/>
                </a:cxn>
                <a:cxn ang="0">
                  <a:pos x="0" y="8"/>
                </a:cxn>
                <a:cxn ang="0">
                  <a:pos x="24" y="0"/>
                </a:cxn>
              </a:cxnLst>
              <a:rect l="0" t="0" r="r" b="b"/>
              <a:pathLst>
                <a:path w="488" h="800">
                  <a:moveTo>
                    <a:pt x="24" y="0"/>
                  </a:moveTo>
                  <a:lnTo>
                    <a:pt x="96" y="224"/>
                  </a:lnTo>
                  <a:lnTo>
                    <a:pt x="96" y="224"/>
                  </a:lnTo>
                  <a:lnTo>
                    <a:pt x="96" y="224"/>
                  </a:lnTo>
                  <a:lnTo>
                    <a:pt x="208" y="424"/>
                  </a:lnTo>
                  <a:lnTo>
                    <a:pt x="200" y="416"/>
                  </a:lnTo>
                  <a:lnTo>
                    <a:pt x="200" y="416"/>
                  </a:lnTo>
                  <a:lnTo>
                    <a:pt x="488" y="784"/>
                  </a:lnTo>
                  <a:lnTo>
                    <a:pt x="488" y="784"/>
                  </a:lnTo>
                  <a:lnTo>
                    <a:pt x="472" y="800"/>
                  </a:lnTo>
                  <a:lnTo>
                    <a:pt x="472" y="800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184" y="4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0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6" name="Freeform 22"/>
            <p:cNvSpPr>
              <a:spLocks/>
            </p:cNvSpPr>
            <p:nvPr/>
          </p:nvSpPr>
          <p:spPr bwMode="auto">
            <a:xfrm>
              <a:off x="7835900" y="2870200"/>
              <a:ext cx="139700" cy="152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88" y="72"/>
                </a:cxn>
                <a:cxn ang="0">
                  <a:pos x="88" y="72"/>
                </a:cxn>
                <a:cxn ang="0">
                  <a:pos x="72" y="96"/>
                </a:cxn>
                <a:cxn ang="0">
                  <a:pos x="72" y="88"/>
                </a:cxn>
                <a:cxn ang="0">
                  <a:pos x="0" y="16"/>
                </a:cxn>
                <a:cxn ang="0">
                  <a:pos x="16" y="0"/>
                </a:cxn>
              </a:cxnLst>
              <a:rect l="0" t="0" r="r" b="b"/>
              <a:pathLst>
                <a:path w="88" h="96">
                  <a:moveTo>
                    <a:pt x="16" y="0"/>
                  </a:moveTo>
                  <a:lnTo>
                    <a:pt x="88" y="72"/>
                  </a:lnTo>
                  <a:lnTo>
                    <a:pt x="88" y="72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0" y="16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7" name="Freeform 23"/>
            <p:cNvSpPr>
              <a:spLocks/>
            </p:cNvSpPr>
            <p:nvPr/>
          </p:nvSpPr>
          <p:spPr bwMode="auto">
            <a:xfrm>
              <a:off x="8077200" y="3060700"/>
              <a:ext cx="38100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4" y="8"/>
                </a:cxn>
                <a:cxn ang="0">
                  <a:pos x="8" y="32"/>
                </a:cxn>
                <a:cxn ang="0">
                  <a:pos x="0" y="24"/>
                </a:cxn>
                <a:cxn ang="0">
                  <a:pos x="16" y="0"/>
                </a:cxn>
              </a:cxnLst>
              <a:rect l="0" t="0" r="r" b="b"/>
              <a:pathLst>
                <a:path w="24" h="32">
                  <a:moveTo>
                    <a:pt x="16" y="0"/>
                  </a:moveTo>
                  <a:lnTo>
                    <a:pt x="24" y="8"/>
                  </a:lnTo>
                  <a:lnTo>
                    <a:pt x="8" y="32"/>
                  </a:lnTo>
                  <a:lnTo>
                    <a:pt x="0" y="24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8" name="Freeform 24"/>
            <p:cNvSpPr>
              <a:spLocks/>
            </p:cNvSpPr>
            <p:nvPr/>
          </p:nvSpPr>
          <p:spPr bwMode="auto">
            <a:xfrm>
              <a:off x="7950200" y="2984500"/>
              <a:ext cx="152400" cy="1143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4"/>
                </a:cxn>
                <a:cxn ang="0">
                  <a:pos x="80" y="72"/>
                </a:cxn>
                <a:cxn ang="0">
                  <a:pos x="96" y="48"/>
                </a:cxn>
                <a:cxn ang="0">
                  <a:pos x="16" y="0"/>
                </a:cxn>
              </a:cxnLst>
              <a:rect l="0" t="0" r="r" b="b"/>
              <a:pathLst>
                <a:path w="96" h="72">
                  <a:moveTo>
                    <a:pt x="16" y="0"/>
                  </a:moveTo>
                  <a:lnTo>
                    <a:pt x="0" y="24"/>
                  </a:lnTo>
                  <a:lnTo>
                    <a:pt x="80" y="72"/>
                  </a:lnTo>
                  <a:lnTo>
                    <a:pt x="96" y="48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29" name="Freeform 25"/>
            <p:cNvSpPr>
              <a:spLocks/>
            </p:cNvSpPr>
            <p:nvPr/>
          </p:nvSpPr>
          <p:spPr bwMode="auto">
            <a:xfrm>
              <a:off x="8089900" y="3086100"/>
              <a:ext cx="38100" cy="254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24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4" y="16"/>
                </a:cxn>
              </a:cxnLst>
              <a:rect l="0" t="0" r="r" b="b"/>
              <a:pathLst>
                <a:path w="24" h="16">
                  <a:moveTo>
                    <a:pt x="24" y="16"/>
                  </a:moveTo>
                  <a:lnTo>
                    <a:pt x="24" y="8"/>
                  </a:lnTo>
                  <a:lnTo>
                    <a:pt x="0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0" name="Freeform 26"/>
            <p:cNvSpPr>
              <a:spLocks/>
            </p:cNvSpPr>
            <p:nvPr/>
          </p:nvSpPr>
          <p:spPr bwMode="auto">
            <a:xfrm>
              <a:off x="7226300" y="3098800"/>
              <a:ext cx="901700" cy="825500"/>
            </a:xfrm>
            <a:custGeom>
              <a:avLst/>
              <a:gdLst/>
              <a:ahLst/>
              <a:cxnLst>
                <a:cxn ang="0">
                  <a:pos x="568" y="8"/>
                </a:cxn>
                <a:cxn ang="0">
                  <a:pos x="512" y="160"/>
                </a:cxn>
                <a:cxn ang="0">
                  <a:pos x="504" y="160"/>
                </a:cxn>
                <a:cxn ang="0">
                  <a:pos x="504" y="160"/>
                </a:cxn>
                <a:cxn ang="0">
                  <a:pos x="408" y="304"/>
                </a:cxn>
                <a:cxn ang="0">
                  <a:pos x="408" y="304"/>
                </a:cxn>
                <a:cxn ang="0">
                  <a:pos x="408" y="304"/>
                </a:cxn>
                <a:cxn ang="0">
                  <a:pos x="352" y="368"/>
                </a:cxn>
                <a:cxn ang="0">
                  <a:pos x="352" y="368"/>
                </a:cxn>
                <a:cxn ang="0">
                  <a:pos x="352" y="368"/>
                </a:cxn>
                <a:cxn ang="0">
                  <a:pos x="288" y="416"/>
                </a:cxn>
                <a:cxn ang="0">
                  <a:pos x="288" y="424"/>
                </a:cxn>
                <a:cxn ang="0">
                  <a:pos x="288" y="424"/>
                </a:cxn>
                <a:cxn ang="0">
                  <a:pos x="128" y="504"/>
                </a:cxn>
                <a:cxn ang="0">
                  <a:pos x="120" y="504"/>
                </a:cxn>
                <a:cxn ang="0">
                  <a:pos x="120" y="504"/>
                </a:cxn>
                <a:cxn ang="0">
                  <a:pos x="0" y="520"/>
                </a:cxn>
                <a:cxn ang="0">
                  <a:pos x="0" y="520"/>
                </a:cxn>
                <a:cxn ang="0">
                  <a:pos x="0" y="496"/>
                </a:cxn>
                <a:cxn ang="0">
                  <a:pos x="0" y="496"/>
                </a:cxn>
                <a:cxn ang="0">
                  <a:pos x="120" y="480"/>
                </a:cxn>
                <a:cxn ang="0">
                  <a:pos x="120" y="480"/>
                </a:cxn>
                <a:cxn ang="0">
                  <a:pos x="120" y="480"/>
                </a:cxn>
                <a:cxn ang="0">
                  <a:pos x="280" y="400"/>
                </a:cxn>
                <a:cxn ang="0">
                  <a:pos x="280" y="400"/>
                </a:cxn>
                <a:cxn ang="0">
                  <a:pos x="272" y="400"/>
                </a:cxn>
                <a:cxn ang="0">
                  <a:pos x="336" y="352"/>
                </a:cxn>
                <a:cxn ang="0">
                  <a:pos x="336" y="352"/>
                </a:cxn>
                <a:cxn ang="0">
                  <a:pos x="336" y="352"/>
                </a:cxn>
                <a:cxn ang="0">
                  <a:pos x="392" y="288"/>
                </a:cxn>
                <a:cxn ang="0">
                  <a:pos x="392" y="288"/>
                </a:cxn>
                <a:cxn ang="0">
                  <a:pos x="392" y="288"/>
                </a:cxn>
                <a:cxn ang="0">
                  <a:pos x="488" y="144"/>
                </a:cxn>
                <a:cxn ang="0">
                  <a:pos x="488" y="144"/>
                </a:cxn>
                <a:cxn ang="0">
                  <a:pos x="488" y="152"/>
                </a:cxn>
                <a:cxn ang="0">
                  <a:pos x="544" y="0"/>
                </a:cxn>
                <a:cxn ang="0">
                  <a:pos x="568" y="8"/>
                </a:cxn>
              </a:cxnLst>
              <a:rect l="0" t="0" r="r" b="b"/>
              <a:pathLst>
                <a:path w="568" h="520">
                  <a:moveTo>
                    <a:pt x="568" y="8"/>
                  </a:moveTo>
                  <a:lnTo>
                    <a:pt x="512" y="160"/>
                  </a:lnTo>
                  <a:lnTo>
                    <a:pt x="504" y="160"/>
                  </a:lnTo>
                  <a:lnTo>
                    <a:pt x="504" y="160"/>
                  </a:lnTo>
                  <a:lnTo>
                    <a:pt x="408" y="304"/>
                  </a:lnTo>
                  <a:lnTo>
                    <a:pt x="408" y="304"/>
                  </a:lnTo>
                  <a:lnTo>
                    <a:pt x="408" y="304"/>
                  </a:lnTo>
                  <a:lnTo>
                    <a:pt x="352" y="368"/>
                  </a:lnTo>
                  <a:lnTo>
                    <a:pt x="352" y="368"/>
                  </a:lnTo>
                  <a:lnTo>
                    <a:pt x="352" y="368"/>
                  </a:lnTo>
                  <a:lnTo>
                    <a:pt x="288" y="416"/>
                  </a:lnTo>
                  <a:lnTo>
                    <a:pt x="288" y="424"/>
                  </a:lnTo>
                  <a:lnTo>
                    <a:pt x="288" y="424"/>
                  </a:lnTo>
                  <a:lnTo>
                    <a:pt x="128" y="504"/>
                  </a:lnTo>
                  <a:lnTo>
                    <a:pt x="120" y="504"/>
                  </a:lnTo>
                  <a:lnTo>
                    <a:pt x="120" y="504"/>
                  </a:lnTo>
                  <a:lnTo>
                    <a:pt x="0" y="520"/>
                  </a:lnTo>
                  <a:lnTo>
                    <a:pt x="0" y="520"/>
                  </a:lnTo>
                  <a:lnTo>
                    <a:pt x="0" y="496"/>
                  </a:lnTo>
                  <a:lnTo>
                    <a:pt x="0" y="496"/>
                  </a:lnTo>
                  <a:lnTo>
                    <a:pt x="120" y="480"/>
                  </a:lnTo>
                  <a:lnTo>
                    <a:pt x="120" y="480"/>
                  </a:lnTo>
                  <a:lnTo>
                    <a:pt x="120" y="480"/>
                  </a:lnTo>
                  <a:lnTo>
                    <a:pt x="280" y="400"/>
                  </a:lnTo>
                  <a:lnTo>
                    <a:pt x="280" y="400"/>
                  </a:lnTo>
                  <a:lnTo>
                    <a:pt x="272" y="400"/>
                  </a:lnTo>
                  <a:lnTo>
                    <a:pt x="336" y="352"/>
                  </a:lnTo>
                  <a:lnTo>
                    <a:pt x="336" y="352"/>
                  </a:lnTo>
                  <a:lnTo>
                    <a:pt x="336" y="352"/>
                  </a:lnTo>
                  <a:lnTo>
                    <a:pt x="392" y="288"/>
                  </a:lnTo>
                  <a:lnTo>
                    <a:pt x="392" y="288"/>
                  </a:lnTo>
                  <a:lnTo>
                    <a:pt x="392" y="288"/>
                  </a:lnTo>
                  <a:lnTo>
                    <a:pt x="488" y="144"/>
                  </a:lnTo>
                  <a:lnTo>
                    <a:pt x="488" y="144"/>
                  </a:lnTo>
                  <a:lnTo>
                    <a:pt x="488" y="152"/>
                  </a:lnTo>
                  <a:lnTo>
                    <a:pt x="544" y="0"/>
                  </a:lnTo>
                  <a:lnTo>
                    <a:pt x="568" y="8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1" name="Freeform 27"/>
            <p:cNvSpPr>
              <a:spLocks/>
            </p:cNvSpPr>
            <p:nvPr/>
          </p:nvSpPr>
          <p:spPr bwMode="auto">
            <a:xfrm>
              <a:off x="7023100" y="3886200"/>
              <a:ext cx="203200" cy="38100"/>
            </a:xfrm>
            <a:custGeom>
              <a:avLst/>
              <a:gdLst/>
              <a:ahLst/>
              <a:cxnLst>
                <a:cxn ang="0">
                  <a:pos x="128" y="2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8" y="0"/>
                </a:cxn>
                <a:cxn ang="0">
                  <a:pos x="128" y="24"/>
                </a:cxn>
              </a:cxnLst>
              <a:rect l="0" t="0" r="r" b="b"/>
              <a:pathLst>
                <a:path w="128" h="24">
                  <a:moveTo>
                    <a:pt x="128" y="24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8" y="0"/>
                  </a:lnTo>
                  <a:lnTo>
                    <a:pt x="128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2" name="Rectangle 28"/>
            <p:cNvSpPr>
              <a:spLocks noChangeArrowheads="1"/>
            </p:cNvSpPr>
            <p:nvPr/>
          </p:nvSpPr>
          <p:spPr bwMode="auto">
            <a:xfrm>
              <a:off x="6604000" y="3860800"/>
              <a:ext cx="127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3" name="Freeform 29"/>
            <p:cNvSpPr>
              <a:spLocks/>
            </p:cNvSpPr>
            <p:nvPr/>
          </p:nvSpPr>
          <p:spPr bwMode="auto">
            <a:xfrm>
              <a:off x="6616700" y="3860800"/>
              <a:ext cx="406400" cy="63500"/>
            </a:xfrm>
            <a:custGeom>
              <a:avLst/>
              <a:gdLst/>
              <a:ahLst/>
              <a:cxnLst>
                <a:cxn ang="0">
                  <a:pos x="256" y="40"/>
                </a:cxn>
                <a:cxn ang="0">
                  <a:pos x="256" y="16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256" y="40"/>
                </a:cxn>
              </a:cxnLst>
              <a:rect l="0" t="0" r="r" b="b"/>
              <a:pathLst>
                <a:path w="256" h="40">
                  <a:moveTo>
                    <a:pt x="256" y="40"/>
                  </a:moveTo>
                  <a:lnTo>
                    <a:pt x="256" y="16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56" y="4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4" name="Rectangle 30"/>
            <p:cNvSpPr>
              <a:spLocks noChangeArrowheads="1"/>
            </p:cNvSpPr>
            <p:nvPr/>
          </p:nvSpPr>
          <p:spPr bwMode="auto">
            <a:xfrm>
              <a:off x="8039100" y="3098800"/>
              <a:ext cx="508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5" name="Rectangle 31"/>
            <p:cNvSpPr>
              <a:spLocks noChangeArrowheads="1"/>
            </p:cNvSpPr>
            <p:nvPr/>
          </p:nvSpPr>
          <p:spPr bwMode="auto">
            <a:xfrm>
              <a:off x="7861300" y="3086100"/>
              <a:ext cx="1016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6" name="Freeform 32"/>
            <p:cNvSpPr>
              <a:spLocks/>
            </p:cNvSpPr>
            <p:nvPr/>
          </p:nvSpPr>
          <p:spPr bwMode="auto">
            <a:xfrm>
              <a:off x="7683500" y="30607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7" name="Freeform 33"/>
            <p:cNvSpPr>
              <a:spLocks/>
            </p:cNvSpPr>
            <p:nvPr/>
          </p:nvSpPr>
          <p:spPr bwMode="auto">
            <a:xfrm>
              <a:off x="7505700" y="30480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8" name="Freeform 34"/>
            <p:cNvSpPr>
              <a:spLocks/>
            </p:cNvSpPr>
            <p:nvPr/>
          </p:nvSpPr>
          <p:spPr bwMode="auto">
            <a:xfrm>
              <a:off x="7327900" y="30226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39" name="Freeform 35"/>
            <p:cNvSpPr>
              <a:spLocks/>
            </p:cNvSpPr>
            <p:nvPr/>
          </p:nvSpPr>
          <p:spPr bwMode="auto">
            <a:xfrm>
              <a:off x="7150100" y="3009900"/>
              <a:ext cx="101600" cy="50800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8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64" y="32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lnTo>
                    <a:pt x="64" y="8"/>
                  </a:lnTo>
                  <a:lnTo>
                    <a:pt x="0" y="0"/>
                  </a:lnTo>
                  <a:lnTo>
                    <a:pt x="0" y="24"/>
                  </a:lnTo>
                  <a:lnTo>
                    <a:pt x="64" y="32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0" name="Rectangle 36"/>
            <p:cNvSpPr>
              <a:spLocks noChangeArrowheads="1"/>
            </p:cNvSpPr>
            <p:nvPr/>
          </p:nvSpPr>
          <p:spPr bwMode="auto">
            <a:xfrm>
              <a:off x="6972300" y="2997200"/>
              <a:ext cx="1016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1" name="Rectangle 37"/>
            <p:cNvSpPr>
              <a:spLocks noChangeArrowheads="1"/>
            </p:cNvSpPr>
            <p:nvPr/>
          </p:nvSpPr>
          <p:spPr bwMode="auto">
            <a:xfrm>
              <a:off x="6794500" y="2984500"/>
              <a:ext cx="1016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2" name="Freeform 38"/>
            <p:cNvSpPr>
              <a:spLocks/>
            </p:cNvSpPr>
            <p:nvPr/>
          </p:nvSpPr>
          <p:spPr bwMode="auto">
            <a:xfrm>
              <a:off x="6629400" y="2984500"/>
              <a:ext cx="88900" cy="38100"/>
            </a:xfrm>
            <a:custGeom>
              <a:avLst/>
              <a:gdLst/>
              <a:ahLst/>
              <a:cxnLst>
                <a:cxn ang="0">
                  <a:pos x="56" y="24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56" y="24"/>
                </a:cxn>
              </a:cxnLst>
              <a:rect l="0" t="0" r="r" b="b"/>
              <a:pathLst>
                <a:path w="56" h="24">
                  <a:moveTo>
                    <a:pt x="56" y="24"/>
                  </a:moveTo>
                  <a:lnTo>
                    <a:pt x="5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56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3" name="Rectangle 39"/>
            <p:cNvSpPr>
              <a:spLocks noChangeArrowheads="1"/>
            </p:cNvSpPr>
            <p:nvPr/>
          </p:nvSpPr>
          <p:spPr bwMode="auto">
            <a:xfrm>
              <a:off x="6616700" y="2984500"/>
              <a:ext cx="12700" cy="38100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4" name="Freeform 40"/>
            <p:cNvSpPr>
              <a:spLocks/>
            </p:cNvSpPr>
            <p:nvPr/>
          </p:nvSpPr>
          <p:spPr bwMode="auto">
            <a:xfrm>
              <a:off x="6438900" y="2997200"/>
              <a:ext cx="101600" cy="50800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64" y="0"/>
                </a:cxn>
                <a:cxn ang="0">
                  <a:pos x="0" y="8"/>
                </a:cxn>
                <a:cxn ang="0">
                  <a:pos x="0" y="32"/>
                </a:cxn>
                <a:cxn ang="0">
                  <a:pos x="64" y="24"/>
                </a:cxn>
              </a:cxnLst>
              <a:rect l="0" t="0" r="r" b="b"/>
              <a:pathLst>
                <a:path w="64" h="32">
                  <a:moveTo>
                    <a:pt x="64" y="24"/>
                  </a:moveTo>
                  <a:lnTo>
                    <a:pt x="64" y="0"/>
                  </a:lnTo>
                  <a:lnTo>
                    <a:pt x="0" y="8"/>
                  </a:lnTo>
                  <a:lnTo>
                    <a:pt x="0" y="32"/>
                  </a:lnTo>
                  <a:lnTo>
                    <a:pt x="64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5" name="Freeform 41"/>
            <p:cNvSpPr>
              <a:spLocks/>
            </p:cNvSpPr>
            <p:nvPr/>
          </p:nvSpPr>
          <p:spPr bwMode="auto">
            <a:xfrm>
              <a:off x="6337300" y="3009900"/>
              <a:ext cx="25400" cy="38100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4"/>
                </a:cxn>
                <a:cxn ang="0">
                  <a:pos x="0" y="24"/>
                </a:cxn>
                <a:cxn ang="0">
                  <a:pos x="16" y="24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16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6" name="Freeform 42"/>
            <p:cNvSpPr>
              <a:spLocks/>
            </p:cNvSpPr>
            <p:nvPr/>
          </p:nvSpPr>
          <p:spPr bwMode="auto">
            <a:xfrm>
              <a:off x="6261100" y="3009900"/>
              <a:ext cx="88900" cy="63500"/>
            </a:xfrm>
            <a:custGeom>
              <a:avLst/>
              <a:gdLst/>
              <a:ahLst/>
              <a:cxnLst>
                <a:cxn ang="0">
                  <a:pos x="56" y="24"/>
                </a:cxn>
                <a:cxn ang="0">
                  <a:pos x="48" y="0"/>
                </a:cxn>
                <a:cxn ang="0">
                  <a:pos x="0" y="16"/>
                </a:cxn>
                <a:cxn ang="0">
                  <a:pos x="8" y="40"/>
                </a:cxn>
                <a:cxn ang="0">
                  <a:pos x="56" y="24"/>
                </a:cxn>
              </a:cxnLst>
              <a:rect l="0" t="0" r="r" b="b"/>
              <a:pathLst>
                <a:path w="56" h="40">
                  <a:moveTo>
                    <a:pt x="56" y="24"/>
                  </a:moveTo>
                  <a:lnTo>
                    <a:pt x="48" y="0"/>
                  </a:lnTo>
                  <a:lnTo>
                    <a:pt x="0" y="16"/>
                  </a:lnTo>
                  <a:lnTo>
                    <a:pt x="8" y="40"/>
                  </a:lnTo>
                  <a:lnTo>
                    <a:pt x="56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7" name="Freeform 43"/>
            <p:cNvSpPr>
              <a:spLocks/>
            </p:cNvSpPr>
            <p:nvPr/>
          </p:nvSpPr>
          <p:spPr bwMode="auto">
            <a:xfrm>
              <a:off x="6083300" y="3048000"/>
              <a:ext cx="114300" cy="63500"/>
            </a:xfrm>
            <a:custGeom>
              <a:avLst/>
              <a:gdLst/>
              <a:ahLst/>
              <a:cxnLst>
                <a:cxn ang="0">
                  <a:pos x="72" y="24"/>
                </a:cxn>
                <a:cxn ang="0">
                  <a:pos x="64" y="0"/>
                </a:cxn>
                <a:cxn ang="0">
                  <a:pos x="0" y="16"/>
                </a:cxn>
                <a:cxn ang="0">
                  <a:pos x="8" y="40"/>
                </a:cxn>
                <a:cxn ang="0">
                  <a:pos x="72" y="24"/>
                </a:cxn>
              </a:cxnLst>
              <a:rect l="0" t="0" r="r" b="b"/>
              <a:pathLst>
                <a:path w="72" h="40">
                  <a:moveTo>
                    <a:pt x="72" y="24"/>
                  </a:moveTo>
                  <a:lnTo>
                    <a:pt x="64" y="0"/>
                  </a:lnTo>
                  <a:lnTo>
                    <a:pt x="0" y="16"/>
                  </a:lnTo>
                  <a:lnTo>
                    <a:pt x="8" y="40"/>
                  </a:lnTo>
                  <a:lnTo>
                    <a:pt x="72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8" name="Freeform 44"/>
            <p:cNvSpPr>
              <a:spLocks/>
            </p:cNvSpPr>
            <p:nvPr/>
          </p:nvSpPr>
          <p:spPr bwMode="auto">
            <a:xfrm>
              <a:off x="5918200" y="3098800"/>
              <a:ext cx="101600" cy="76200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8" y="48"/>
                </a:cxn>
                <a:cxn ang="0">
                  <a:pos x="64" y="24"/>
                </a:cxn>
              </a:cxnLst>
              <a:rect l="0" t="0" r="r" b="b"/>
              <a:pathLst>
                <a:path w="64" h="48">
                  <a:moveTo>
                    <a:pt x="64" y="24"/>
                  </a:moveTo>
                  <a:lnTo>
                    <a:pt x="56" y="0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64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49" name="Freeform 45"/>
            <p:cNvSpPr>
              <a:spLocks/>
            </p:cNvSpPr>
            <p:nvPr/>
          </p:nvSpPr>
          <p:spPr bwMode="auto">
            <a:xfrm>
              <a:off x="5791200" y="3162300"/>
              <a:ext cx="63500" cy="50800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32" y="0"/>
                </a:cxn>
                <a:cxn ang="0">
                  <a:pos x="0" y="8"/>
                </a:cxn>
                <a:cxn ang="0">
                  <a:pos x="8" y="32"/>
                </a:cxn>
                <a:cxn ang="0">
                  <a:pos x="40" y="24"/>
                </a:cxn>
              </a:cxnLst>
              <a:rect l="0" t="0" r="r" b="b"/>
              <a:pathLst>
                <a:path w="40" h="32">
                  <a:moveTo>
                    <a:pt x="40" y="24"/>
                  </a:moveTo>
                  <a:lnTo>
                    <a:pt x="32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40" y="24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0" name="Freeform 46"/>
            <p:cNvSpPr>
              <a:spLocks/>
            </p:cNvSpPr>
            <p:nvPr/>
          </p:nvSpPr>
          <p:spPr bwMode="auto">
            <a:xfrm>
              <a:off x="5778500" y="3200400"/>
              <a:ext cx="25400" cy="38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6" y="0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lnTo>
                    <a:pt x="8" y="0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1" name="Freeform 47"/>
            <p:cNvSpPr>
              <a:spLocks/>
            </p:cNvSpPr>
            <p:nvPr/>
          </p:nvSpPr>
          <p:spPr bwMode="auto">
            <a:xfrm>
              <a:off x="5791200" y="3200400"/>
              <a:ext cx="647700" cy="4953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28" y="40"/>
                </a:cxn>
                <a:cxn ang="0">
                  <a:pos x="128" y="40"/>
                </a:cxn>
                <a:cxn ang="0">
                  <a:pos x="128" y="40"/>
                </a:cxn>
                <a:cxn ang="0">
                  <a:pos x="232" y="120"/>
                </a:cxn>
                <a:cxn ang="0">
                  <a:pos x="232" y="120"/>
                </a:cxn>
                <a:cxn ang="0">
                  <a:pos x="232" y="120"/>
                </a:cxn>
                <a:cxn ang="0">
                  <a:pos x="408" y="296"/>
                </a:cxn>
                <a:cxn ang="0">
                  <a:pos x="408" y="296"/>
                </a:cxn>
                <a:cxn ang="0">
                  <a:pos x="392" y="312"/>
                </a:cxn>
                <a:cxn ang="0">
                  <a:pos x="392" y="312"/>
                </a:cxn>
                <a:cxn ang="0">
                  <a:pos x="216" y="136"/>
                </a:cxn>
                <a:cxn ang="0">
                  <a:pos x="216" y="136"/>
                </a:cxn>
                <a:cxn ang="0">
                  <a:pos x="216" y="13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20" y="64"/>
                </a:cxn>
                <a:cxn ang="0">
                  <a:pos x="0" y="24"/>
                </a:cxn>
                <a:cxn ang="0">
                  <a:pos x="8" y="0"/>
                </a:cxn>
              </a:cxnLst>
              <a:rect l="0" t="0" r="r" b="b"/>
              <a:pathLst>
                <a:path w="408" h="312">
                  <a:moveTo>
                    <a:pt x="8" y="0"/>
                  </a:moveTo>
                  <a:lnTo>
                    <a:pt x="128" y="40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232" y="120"/>
                  </a:lnTo>
                  <a:lnTo>
                    <a:pt x="232" y="120"/>
                  </a:lnTo>
                  <a:lnTo>
                    <a:pt x="232" y="120"/>
                  </a:lnTo>
                  <a:lnTo>
                    <a:pt x="408" y="296"/>
                  </a:lnTo>
                  <a:lnTo>
                    <a:pt x="408" y="296"/>
                  </a:lnTo>
                  <a:lnTo>
                    <a:pt x="392" y="312"/>
                  </a:lnTo>
                  <a:lnTo>
                    <a:pt x="392" y="312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20" y="64"/>
                  </a:lnTo>
                  <a:lnTo>
                    <a:pt x="0" y="24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2" name="Freeform 48"/>
            <p:cNvSpPr>
              <a:spLocks/>
            </p:cNvSpPr>
            <p:nvPr/>
          </p:nvSpPr>
          <p:spPr bwMode="auto">
            <a:xfrm>
              <a:off x="6413500" y="3670300"/>
              <a:ext cx="127000" cy="1016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72" y="48"/>
                </a:cxn>
                <a:cxn ang="0">
                  <a:pos x="80" y="56"/>
                </a:cxn>
                <a:cxn ang="0">
                  <a:pos x="56" y="64"/>
                </a:cxn>
                <a:cxn ang="0">
                  <a:pos x="56" y="64"/>
                </a:cxn>
                <a:cxn ang="0">
                  <a:pos x="0" y="16"/>
                </a:cxn>
                <a:cxn ang="0">
                  <a:pos x="16" y="0"/>
                </a:cxn>
              </a:cxnLst>
              <a:rect l="0" t="0" r="r" b="b"/>
              <a:pathLst>
                <a:path w="80" h="64">
                  <a:moveTo>
                    <a:pt x="16" y="0"/>
                  </a:moveTo>
                  <a:lnTo>
                    <a:pt x="72" y="48"/>
                  </a:lnTo>
                  <a:lnTo>
                    <a:pt x="80" y="56"/>
                  </a:lnTo>
                  <a:lnTo>
                    <a:pt x="56" y="64"/>
                  </a:lnTo>
                  <a:lnTo>
                    <a:pt x="56" y="64"/>
                  </a:lnTo>
                  <a:lnTo>
                    <a:pt x="0" y="16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3" name="Freeform 49"/>
            <p:cNvSpPr>
              <a:spLocks/>
            </p:cNvSpPr>
            <p:nvPr/>
          </p:nvSpPr>
          <p:spPr bwMode="auto">
            <a:xfrm>
              <a:off x="6565900" y="3873500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8"/>
                </a:cxn>
                <a:cxn ang="0">
                  <a:pos x="0" y="16"/>
                </a:cxn>
                <a:cxn ang="0">
                  <a:pos x="0" y="8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4" name="Freeform 50"/>
            <p:cNvSpPr>
              <a:spLocks/>
            </p:cNvSpPr>
            <p:nvPr/>
          </p:nvSpPr>
          <p:spPr bwMode="auto">
            <a:xfrm>
              <a:off x="6502400" y="3759200"/>
              <a:ext cx="101600" cy="127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8"/>
                </a:cxn>
                <a:cxn ang="0">
                  <a:pos x="40" y="80"/>
                </a:cxn>
                <a:cxn ang="0">
                  <a:pos x="64" y="72"/>
                </a:cxn>
                <a:cxn ang="0">
                  <a:pos x="24" y="0"/>
                </a:cxn>
              </a:cxnLst>
              <a:rect l="0" t="0" r="r" b="b"/>
              <a:pathLst>
                <a:path w="64" h="80">
                  <a:moveTo>
                    <a:pt x="24" y="0"/>
                  </a:moveTo>
                  <a:lnTo>
                    <a:pt x="0" y="8"/>
                  </a:lnTo>
                  <a:lnTo>
                    <a:pt x="40" y="80"/>
                  </a:lnTo>
                  <a:lnTo>
                    <a:pt x="64" y="72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5" name="Freeform 51"/>
            <p:cNvSpPr>
              <a:spLocks/>
            </p:cNvSpPr>
            <p:nvPr/>
          </p:nvSpPr>
          <p:spPr bwMode="auto">
            <a:xfrm>
              <a:off x="7467600" y="3683000"/>
              <a:ext cx="2286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72" y="0"/>
                </a:cxn>
                <a:cxn ang="0">
                  <a:pos x="24" y="24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lnTo>
                    <a:pt x="120" y="24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6" name="Freeform 52"/>
            <p:cNvSpPr>
              <a:spLocks/>
            </p:cNvSpPr>
            <p:nvPr/>
          </p:nvSpPr>
          <p:spPr bwMode="auto">
            <a:xfrm>
              <a:off x="7467600" y="3683000"/>
              <a:ext cx="241300" cy="2413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32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52">
                  <a:moveTo>
                    <a:pt x="144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7" name="Freeform 53"/>
            <p:cNvSpPr>
              <a:spLocks/>
            </p:cNvSpPr>
            <p:nvPr/>
          </p:nvSpPr>
          <p:spPr bwMode="auto">
            <a:xfrm>
              <a:off x="7696200" y="37973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8" name="Freeform 54"/>
            <p:cNvSpPr>
              <a:spLocks/>
            </p:cNvSpPr>
            <p:nvPr/>
          </p:nvSpPr>
          <p:spPr bwMode="auto">
            <a:xfrm>
              <a:off x="5702300" y="3086100"/>
              <a:ext cx="215900" cy="2286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20" y="24"/>
                </a:cxn>
                <a:cxn ang="0">
                  <a:pos x="64" y="0"/>
                </a:cxn>
                <a:cxn ang="0">
                  <a:pos x="16" y="24"/>
                </a:cxn>
                <a:cxn ang="0">
                  <a:pos x="0" y="72"/>
                </a:cxn>
                <a:cxn ang="0">
                  <a:pos x="16" y="120"/>
                </a:cxn>
                <a:cxn ang="0">
                  <a:pos x="64" y="144"/>
                </a:cxn>
                <a:cxn ang="0">
                  <a:pos x="120" y="120"/>
                </a:cxn>
                <a:cxn ang="0">
                  <a:pos x="136" y="72"/>
                </a:cxn>
              </a:cxnLst>
              <a:rect l="0" t="0" r="r" b="b"/>
              <a:pathLst>
                <a:path w="136" h="144">
                  <a:moveTo>
                    <a:pt x="136" y="72"/>
                  </a:moveTo>
                  <a:lnTo>
                    <a:pt x="120" y="24"/>
                  </a:lnTo>
                  <a:lnTo>
                    <a:pt x="64" y="0"/>
                  </a:lnTo>
                  <a:lnTo>
                    <a:pt x="16" y="24"/>
                  </a:lnTo>
                  <a:lnTo>
                    <a:pt x="0" y="72"/>
                  </a:lnTo>
                  <a:lnTo>
                    <a:pt x="16" y="120"/>
                  </a:lnTo>
                  <a:lnTo>
                    <a:pt x="64" y="144"/>
                  </a:lnTo>
                  <a:lnTo>
                    <a:pt x="120" y="120"/>
                  </a:lnTo>
                  <a:lnTo>
                    <a:pt x="136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59" name="Freeform 55"/>
            <p:cNvSpPr>
              <a:spLocks/>
            </p:cNvSpPr>
            <p:nvPr/>
          </p:nvSpPr>
          <p:spPr bwMode="auto">
            <a:xfrm>
              <a:off x="5702300" y="3086100"/>
              <a:ext cx="228600" cy="241300"/>
            </a:xfrm>
            <a:custGeom>
              <a:avLst/>
              <a:gdLst/>
              <a:ahLst/>
              <a:cxnLst>
                <a:cxn ang="0">
                  <a:pos x="136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16" y="3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24" y="120"/>
                </a:cxn>
                <a:cxn ang="0">
                  <a:pos x="16" y="120"/>
                </a:cxn>
                <a:cxn ang="0">
                  <a:pos x="16" y="120"/>
                </a:cxn>
                <a:cxn ang="0">
                  <a:pos x="64" y="144"/>
                </a:cxn>
                <a:cxn ang="0">
                  <a:pos x="64" y="144"/>
                </a:cxn>
                <a:cxn ang="0">
                  <a:pos x="64" y="144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36" y="72"/>
                </a:cxn>
                <a:cxn ang="0">
                  <a:pos x="136" y="72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64" y="152"/>
                </a:cxn>
                <a:cxn ang="0">
                  <a:pos x="64" y="152"/>
                </a:cxn>
                <a:cxn ang="0">
                  <a:pos x="64" y="152"/>
                </a:cxn>
                <a:cxn ang="0">
                  <a:pos x="16" y="128"/>
                </a:cxn>
                <a:cxn ang="0">
                  <a:pos x="16" y="128"/>
                </a:cxn>
                <a:cxn ang="0">
                  <a:pos x="16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44" y="72"/>
                </a:cxn>
                <a:cxn ang="0">
                  <a:pos x="136" y="72"/>
                </a:cxn>
              </a:cxnLst>
              <a:rect l="0" t="0" r="r" b="b"/>
              <a:pathLst>
                <a:path w="144" h="152">
                  <a:moveTo>
                    <a:pt x="136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16" y="3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24" y="120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64" y="152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16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44" y="72"/>
                  </a:lnTo>
                  <a:lnTo>
                    <a:pt x="136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0" name="Freeform 56"/>
            <p:cNvSpPr>
              <a:spLocks/>
            </p:cNvSpPr>
            <p:nvPr/>
          </p:nvSpPr>
          <p:spPr bwMode="auto">
            <a:xfrm>
              <a:off x="5918200" y="32004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1" name="Freeform 57"/>
            <p:cNvSpPr>
              <a:spLocks/>
            </p:cNvSpPr>
            <p:nvPr/>
          </p:nvSpPr>
          <p:spPr bwMode="auto">
            <a:xfrm>
              <a:off x="6972300" y="1511300"/>
              <a:ext cx="2286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72" y="0"/>
                </a:cxn>
                <a:cxn ang="0">
                  <a:pos x="24" y="24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lnTo>
                    <a:pt x="120" y="24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2" name="Freeform 58"/>
            <p:cNvSpPr>
              <a:spLocks/>
            </p:cNvSpPr>
            <p:nvPr/>
          </p:nvSpPr>
          <p:spPr bwMode="auto">
            <a:xfrm>
              <a:off x="6972300" y="1511300"/>
              <a:ext cx="241300" cy="2413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32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72" y="152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52">
                  <a:moveTo>
                    <a:pt x="144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72" y="152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3" name="Freeform 59"/>
            <p:cNvSpPr>
              <a:spLocks/>
            </p:cNvSpPr>
            <p:nvPr/>
          </p:nvSpPr>
          <p:spPr bwMode="auto">
            <a:xfrm>
              <a:off x="7200900" y="16256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4" name="Freeform 60"/>
            <p:cNvSpPr>
              <a:spLocks/>
            </p:cNvSpPr>
            <p:nvPr/>
          </p:nvSpPr>
          <p:spPr bwMode="auto">
            <a:xfrm>
              <a:off x="8001000" y="2984500"/>
              <a:ext cx="228600" cy="2159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72" y="0"/>
                </a:cxn>
                <a:cxn ang="0">
                  <a:pos x="24" y="24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36">
                  <a:moveTo>
                    <a:pt x="144" y="72"/>
                  </a:moveTo>
                  <a:lnTo>
                    <a:pt x="120" y="24"/>
                  </a:lnTo>
                  <a:lnTo>
                    <a:pt x="72" y="0"/>
                  </a:lnTo>
                  <a:lnTo>
                    <a:pt x="24" y="24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5" name="Freeform 61"/>
            <p:cNvSpPr>
              <a:spLocks/>
            </p:cNvSpPr>
            <p:nvPr/>
          </p:nvSpPr>
          <p:spPr bwMode="auto">
            <a:xfrm>
              <a:off x="8001000" y="2984500"/>
              <a:ext cx="2413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24"/>
                </a:cxn>
                <a:cxn ang="0">
                  <a:pos x="120" y="32"/>
                </a:cxn>
                <a:cxn ang="0">
                  <a:pos x="120" y="32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32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128" y="24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44">
                  <a:moveTo>
                    <a:pt x="144" y="72"/>
                  </a:moveTo>
                  <a:lnTo>
                    <a:pt x="120" y="24"/>
                  </a:lnTo>
                  <a:lnTo>
                    <a:pt x="120" y="32"/>
                  </a:lnTo>
                  <a:lnTo>
                    <a:pt x="120" y="32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8" y="24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6" name="Freeform 62"/>
            <p:cNvSpPr>
              <a:spLocks/>
            </p:cNvSpPr>
            <p:nvPr/>
          </p:nvSpPr>
          <p:spPr bwMode="auto">
            <a:xfrm>
              <a:off x="8229600" y="30988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8" name="Freeform 64"/>
            <p:cNvSpPr>
              <a:spLocks/>
            </p:cNvSpPr>
            <p:nvPr/>
          </p:nvSpPr>
          <p:spPr bwMode="auto">
            <a:xfrm>
              <a:off x="7327900" y="2222500"/>
              <a:ext cx="190500" cy="1905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104" y="24"/>
                </a:cxn>
                <a:cxn ang="0">
                  <a:pos x="64" y="0"/>
                </a:cxn>
                <a:cxn ang="0">
                  <a:pos x="16" y="24"/>
                </a:cxn>
                <a:cxn ang="0">
                  <a:pos x="0" y="64"/>
                </a:cxn>
                <a:cxn ang="0">
                  <a:pos x="16" y="104"/>
                </a:cxn>
                <a:cxn ang="0">
                  <a:pos x="64" y="120"/>
                </a:cxn>
                <a:cxn ang="0">
                  <a:pos x="104" y="104"/>
                </a:cxn>
                <a:cxn ang="0">
                  <a:pos x="120" y="64"/>
                </a:cxn>
              </a:cxnLst>
              <a:rect l="0" t="0" r="r" b="b"/>
              <a:pathLst>
                <a:path w="120" h="120">
                  <a:moveTo>
                    <a:pt x="120" y="64"/>
                  </a:moveTo>
                  <a:lnTo>
                    <a:pt x="104" y="24"/>
                  </a:lnTo>
                  <a:lnTo>
                    <a:pt x="64" y="0"/>
                  </a:lnTo>
                  <a:lnTo>
                    <a:pt x="16" y="24"/>
                  </a:lnTo>
                  <a:lnTo>
                    <a:pt x="0" y="64"/>
                  </a:lnTo>
                  <a:lnTo>
                    <a:pt x="16" y="104"/>
                  </a:lnTo>
                  <a:lnTo>
                    <a:pt x="64" y="120"/>
                  </a:lnTo>
                  <a:lnTo>
                    <a:pt x="104" y="104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69" name="Freeform 65"/>
            <p:cNvSpPr>
              <a:spLocks/>
            </p:cNvSpPr>
            <p:nvPr/>
          </p:nvSpPr>
          <p:spPr bwMode="auto">
            <a:xfrm>
              <a:off x="7327900" y="2222500"/>
              <a:ext cx="203200" cy="2032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104" y="24"/>
                </a:cxn>
                <a:cxn ang="0">
                  <a:pos x="104" y="32"/>
                </a:cxn>
                <a:cxn ang="0">
                  <a:pos x="104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16" y="3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24" y="104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20" y="64"/>
                </a:cxn>
                <a:cxn ang="0">
                  <a:pos x="120" y="6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12" y="104"/>
                </a:cxn>
                <a:cxn ang="0">
                  <a:pos x="112" y="104"/>
                </a:cxn>
                <a:cxn ang="0">
                  <a:pos x="104" y="112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16" y="112"/>
                </a:cxn>
                <a:cxn ang="0">
                  <a:pos x="16" y="112"/>
                </a:cxn>
                <a:cxn ang="0">
                  <a:pos x="16" y="10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72" y="0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28" y="64"/>
                </a:cxn>
                <a:cxn ang="0">
                  <a:pos x="120" y="64"/>
                </a:cxn>
              </a:cxnLst>
              <a:rect l="0" t="0" r="r" b="b"/>
              <a:pathLst>
                <a:path w="128" h="128">
                  <a:moveTo>
                    <a:pt x="120" y="64"/>
                  </a:moveTo>
                  <a:lnTo>
                    <a:pt x="104" y="24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16" y="3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4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12" y="104"/>
                  </a:lnTo>
                  <a:lnTo>
                    <a:pt x="112" y="104"/>
                  </a:lnTo>
                  <a:lnTo>
                    <a:pt x="104" y="112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0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2" y="0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28" y="64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0" name="Freeform 66"/>
            <p:cNvSpPr>
              <a:spLocks/>
            </p:cNvSpPr>
            <p:nvPr/>
          </p:nvSpPr>
          <p:spPr bwMode="auto">
            <a:xfrm>
              <a:off x="7518400" y="23241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1" name="Freeform 67"/>
            <p:cNvSpPr>
              <a:spLocks/>
            </p:cNvSpPr>
            <p:nvPr/>
          </p:nvSpPr>
          <p:spPr bwMode="auto">
            <a:xfrm>
              <a:off x="6108700" y="3390900"/>
              <a:ext cx="190500" cy="1905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64" y="0"/>
                </a:cxn>
                <a:cxn ang="0">
                  <a:pos x="16" y="16"/>
                </a:cxn>
                <a:cxn ang="0">
                  <a:pos x="0" y="56"/>
                </a:cxn>
                <a:cxn ang="0">
                  <a:pos x="16" y="96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20" y="56"/>
                </a:cxn>
              </a:cxnLst>
              <a:rect l="0" t="0" r="r" b="b"/>
              <a:pathLst>
                <a:path w="120" h="120">
                  <a:moveTo>
                    <a:pt x="120" y="56"/>
                  </a:moveTo>
                  <a:lnTo>
                    <a:pt x="104" y="16"/>
                  </a:lnTo>
                  <a:lnTo>
                    <a:pt x="64" y="0"/>
                  </a:lnTo>
                  <a:lnTo>
                    <a:pt x="16" y="16"/>
                  </a:lnTo>
                  <a:lnTo>
                    <a:pt x="0" y="56"/>
                  </a:lnTo>
                  <a:lnTo>
                    <a:pt x="16" y="96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2" name="Freeform 68"/>
            <p:cNvSpPr>
              <a:spLocks/>
            </p:cNvSpPr>
            <p:nvPr/>
          </p:nvSpPr>
          <p:spPr bwMode="auto">
            <a:xfrm>
              <a:off x="6108700" y="3390900"/>
              <a:ext cx="203200" cy="2032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24" y="96"/>
                </a:cxn>
                <a:cxn ang="0">
                  <a:pos x="16" y="96"/>
                </a:cxn>
                <a:cxn ang="0">
                  <a:pos x="16" y="96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20" y="56"/>
                </a:cxn>
                <a:cxn ang="0">
                  <a:pos x="120" y="56"/>
                </a:cxn>
                <a:cxn ang="0">
                  <a:pos x="128" y="56"/>
                </a:cxn>
                <a:cxn ang="0">
                  <a:pos x="128" y="56"/>
                </a:cxn>
                <a:cxn ang="0">
                  <a:pos x="112" y="96"/>
                </a:cxn>
                <a:cxn ang="0">
                  <a:pos x="112" y="96"/>
                </a:cxn>
                <a:cxn ang="0">
                  <a:pos x="112" y="104"/>
                </a:cxn>
                <a:cxn ang="0">
                  <a:pos x="72" y="128"/>
                </a:cxn>
                <a:cxn ang="0">
                  <a:pos x="72" y="128"/>
                </a:cxn>
                <a:cxn ang="0">
                  <a:pos x="64" y="128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16" y="9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104" y="16"/>
                </a:cxn>
                <a:cxn ang="0">
                  <a:pos x="104" y="16"/>
                </a:cxn>
                <a:cxn ang="0">
                  <a:pos x="112" y="16"/>
                </a:cxn>
                <a:cxn ang="0">
                  <a:pos x="128" y="56"/>
                </a:cxn>
                <a:cxn ang="0">
                  <a:pos x="120" y="56"/>
                </a:cxn>
              </a:cxnLst>
              <a:rect l="0" t="0" r="r" b="b"/>
              <a:pathLst>
                <a:path w="128" h="128">
                  <a:moveTo>
                    <a:pt x="120" y="56"/>
                  </a:moveTo>
                  <a:lnTo>
                    <a:pt x="104" y="1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24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8" y="56"/>
                  </a:lnTo>
                  <a:lnTo>
                    <a:pt x="128" y="56"/>
                  </a:lnTo>
                  <a:lnTo>
                    <a:pt x="112" y="96"/>
                  </a:lnTo>
                  <a:lnTo>
                    <a:pt x="112" y="96"/>
                  </a:lnTo>
                  <a:lnTo>
                    <a:pt x="112" y="104"/>
                  </a:lnTo>
                  <a:lnTo>
                    <a:pt x="72" y="128"/>
                  </a:lnTo>
                  <a:lnTo>
                    <a:pt x="72" y="128"/>
                  </a:lnTo>
                  <a:lnTo>
                    <a:pt x="64" y="128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9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28" y="5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3" name="Freeform 69"/>
            <p:cNvSpPr>
              <a:spLocks/>
            </p:cNvSpPr>
            <p:nvPr/>
          </p:nvSpPr>
          <p:spPr bwMode="auto">
            <a:xfrm>
              <a:off x="6299200" y="34798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4" name="Freeform 70"/>
            <p:cNvSpPr>
              <a:spLocks/>
            </p:cNvSpPr>
            <p:nvPr/>
          </p:nvSpPr>
          <p:spPr bwMode="auto">
            <a:xfrm>
              <a:off x="6146800" y="2324100"/>
              <a:ext cx="190500" cy="1905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96" y="24"/>
                </a:cxn>
                <a:cxn ang="0">
                  <a:pos x="56" y="0"/>
                </a:cxn>
                <a:cxn ang="0">
                  <a:pos x="16" y="24"/>
                </a:cxn>
                <a:cxn ang="0">
                  <a:pos x="0" y="64"/>
                </a:cxn>
                <a:cxn ang="0">
                  <a:pos x="16" y="104"/>
                </a:cxn>
                <a:cxn ang="0">
                  <a:pos x="56" y="120"/>
                </a:cxn>
                <a:cxn ang="0">
                  <a:pos x="96" y="104"/>
                </a:cxn>
                <a:cxn ang="0">
                  <a:pos x="120" y="64"/>
                </a:cxn>
              </a:cxnLst>
              <a:rect l="0" t="0" r="r" b="b"/>
              <a:pathLst>
                <a:path w="120" h="120">
                  <a:moveTo>
                    <a:pt x="120" y="64"/>
                  </a:moveTo>
                  <a:lnTo>
                    <a:pt x="96" y="24"/>
                  </a:lnTo>
                  <a:lnTo>
                    <a:pt x="56" y="0"/>
                  </a:lnTo>
                  <a:lnTo>
                    <a:pt x="16" y="24"/>
                  </a:lnTo>
                  <a:lnTo>
                    <a:pt x="0" y="64"/>
                  </a:lnTo>
                  <a:lnTo>
                    <a:pt x="16" y="104"/>
                  </a:lnTo>
                  <a:lnTo>
                    <a:pt x="56" y="120"/>
                  </a:lnTo>
                  <a:lnTo>
                    <a:pt x="96" y="104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5" name="Freeform 71"/>
            <p:cNvSpPr>
              <a:spLocks/>
            </p:cNvSpPr>
            <p:nvPr/>
          </p:nvSpPr>
          <p:spPr bwMode="auto">
            <a:xfrm>
              <a:off x="6146800" y="2324100"/>
              <a:ext cx="203200" cy="203200"/>
            </a:xfrm>
            <a:custGeom>
              <a:avLst/>
              <a:gdLst/>
              <a:ahLst/>
              <a:cxnLst>
                <a:cxn ang="0">
                  <a:pos x="120" y="72"/>
                </a:cxn>
                <a:cxn ang="0">
                  <a:pos x="96" y="32"/>
                </a:cxn>
                <a:cxn ang="0">
                  <a:pos x="96" y="32"/>
                </a:cxn>
                <a:cxn ang="0">
                  <a:pos x="96" y="32"/>
                </a:cxn>
                <a:cxn ang="0">
                  <a:pos x="56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24" y="3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24" y="104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56" y="120"/>
                </a:cxn>
                <a:cxn ang="0">
                  <a:pos x="56" y="120"/>
                </a:cxn>
                <a:cxn ang="0">
                  <a:pos x="56" y="120"/>
                </a:cxn>
                <a:cxn ang="0">
                  <a:pos x="96" y="104"/>
                </a:cxn>
                <a:cxn ang="0">
                  <a:pos x="96" y="104"/>
                </a:cxn>
                <a:cxn ang="0">
                  <a:pos x="96" y="104"/>
                </a:cxn>
                <a:cxn ang="0">
                  <a:pos x="120" y="64"/>
                </a:cxn>
                <a:cxn ang="0">
                  <a:pos x="120" y="64"/>
                </a:cxn>
                <a:cxn ang="0">
                  <a:pos x="128" y="72"/>
                </a:cxn>
                <a:cxn ang="0">
                  <a:pos x="128" y="72"/>
                </a:cxn>
                <a:cxn ang="0">
                  <a:pos x="104" y="112"/>
                </a:cxn>
                <a:cxn ang="0">
                  <a:pos x="104" y="112"/>
                </a:cxn>
                <a:cxn ang="0">
                  <a:pos x="96" y="112"/>
                </a:cxn>
                <a:cxn ang="0">
                  <a:pos x="56" y="128"/>
                </a:cxn>
                <a:cxn ang="0">
                  <a:pos x="56" y="128"/>
                </a:cxn>
                <a:cxn ang="0">
                  <a:pos x="56" y="128"/>
                </a:cxn>
                <a:cxn ang="0">
                  <a:pos x="16" y="112"/>
                </a:cxn>
                <a:cxn ang="0">
                  <a:pos x="16" y="112"/>
                </a:cxn>
                <a:cxn ang="0">
                  <a:pos x="16" y="10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0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128" y="64"/>
                </a:cxn>
                <a:cxn ang="0">
                  <a:pos x="120" y="72"/>
                </a:cxn>
              </a:cxnLst>
              <a:rect l="0" t="0" r="r" b="b"/>
              <a:pathLst>
                <a:path w="128" h="128">
                  <a:moveTo>
                    <a:pt x="120" y="72"/>
                  </a:moveTo>
                  <a:lnTo>
                    <a:pt x="96" y="32"/>
                  </a:lnTo>
                  <a:lnTo>
                    <a:pt x="96" y="32"/>
                  </a:lnTo>
                  <a:lnTo>
                    <a:pt x="96" y="32"/>
                  </a:lnTo>
                  <a:lnTo>
                    <a:pt x="56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24" y="3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4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96" y="104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96" y="112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56" y="128"/>
                  </a:lnTo>
                  <a:lnTo>
                    <a:pt x="16" y="112"/>
                  </a:lnTo>
                  <a:lnTo>
                    <a:pt x="16" y="112"/>
                  </a:lnTo>
                  <a:lnTo>
                    <a:pt x="16" y="10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0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128" y="64"/>
                  </a:lnTo>
                  <a:lnTo>
                    <a:pt x="120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6" name="Freeform 72"/>
            <p:cNvSpPr>
              <a:spLocks/>
            </p:cNvSpPr>
            <p:nvPr/>
          </p:nvSpPr>
          <p:spPr bwMode="auto">
            <a:xfrm>
              <a:off x="6337300" y="2425700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7" name="Freeform 73"/>
            <p:cNvSpPr>
              <a:spLocks/>
            </p:cNvSpPr>
            <p:nvPr/>
          </p:nvSpPr>
          <p:spPr bwMode="auto">
            <a:xfrm>
              <a:off x="6591300" y="2578100"/>
              <a:ext cx="190500" cy="1905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64" y="0"/>
                </a:cxn>
                <a:cxn ang="0">
                  <a:pos x="24" y="16"/>
                </a:cxn>
                <a:cxn ang="0">
                  <a:pos x="0" y="56"/>
                </a:cxn>
                <a:cxn ang="0">
                  <a:pos x="24" y="96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20" y="56"/>
                </a:cxn>
              </a:cxnLst>
              <a:rect l="0" t="0" r="r" b="b"/>
              <a:pathLst>
                <a:path w="120" h="120">
                  <a:moveTo>
                    <a:pt x="120" y="56"/>
                  </a:moveTo>
                  <a:lnTo>
                    <a:pt x="104" y="16"/>
                  </a:lnTo>
                  <a:lnTo>
                    <a:pt x="64" y="0"/>
                  </a:lnTo>
                  <a:lnTo>
                    <a:pt x="24" y="16"/>
                  </a:lnTo>
                  <a:lnTo>
                    <a:pt x="0" y="56"/>
                  </a:lnTo>
                  <a:lnTo>
                    <a:pt x="24" y="96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8" name="Freeform 74"/>
            <p:cNvSpPr>
              <a:spLocks/>
            </p:cNvSpPr>
            <p:nvPr/>
          </p:nvSpPr>
          <p:spPr bwMode="auto">
            <a:xfrm>
              <a:off x="6591300" y="2578100"/>
              <a:ext cx="203200" cy="2032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104" y="16"/>
                </a:cxn>
                <a:cxn ang="0">
                  <a:pos x="104" y="24"/>
                </a:cxn>
                <a:cxn ang="0">
                  <a:pos x="104" y="24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8" y="64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32" y="96"/>
                </a:cxn>
                <a:cxn ang="0">
                  <a:pos x="32" y="96"/>
                </a:cxn>
                <a:cxn ang="0">
                  <a:pos x="32" y="96"/>
                </a:cxn>
                <a:cxn ang="0">
                  <a:pos x="72" y="120"/>
                </a:cxn>
                <a:cxn ang="0">
                  <a:pos x="64" y="120"/>
                </a:cxn>
                <a:cxn ang="0">
                  <a:pos x="64" y="120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04" y="96"/>
                </a:cxn>
                <a:cxn ang="0">
                  <a:pos x="120" y="56"/>
                </a:cxn>
                <a:cxn ang="0">
                  <a:pos x="120" y="56"/>
                </a:cxn>
                <a:cxn ang="0">
                  <a:pos x="128" y="56"/>
                </a:cxn>
                <a:cxn ang="0">
                  <a:pos x="128" y="56"/>
                </a:cxn>
                <a:cxn ang="0">
                  <a:pos x="112" y="96"/>
                </a:cxn>
                <a:cxn ang="0">
                  <a:pos x="112" y="96"/>
                </a:cxn>
                <a:cxn ang="0">
                  <a:pos x="112" y="104"/>
                </a:cxn>
                <a:cxn ang="0">
                  <a:pos x="72" y="128"/>
                </a:cxn>
                <a:cxn ang="0">
                  <a:pos x="72" y="128"/>
                </a:cxn>
                <a:cxn ang="0">
                  <a:pos x="64" y="128"/>
                </a:cxn>
                <a:cxn ang="0">
                  <a:pos x="24" y="104"/>
                </a:cxn>
                <a:cxn ang="0">
                  <a:pos x="24" y="104"/>
                </a:cxn>
                <a:cxn ang="0">
                  <a:pos x="24" y="104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56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104" y="16"/>
                </a:cxn>
                <a:cxn ang="0">
                  <a:pos x="104" y="16"/>
                </a:cxn>
                <a:cxn ang="0">
                  <a:pos x="112" y="16"/>
                </a:cxn>
                <a:cxn ang="0">
                  <a:pos x="128" y="56"/>
                </a:cxn>
                <a:cxn ang="0">
                  <a:pos x="120" y="56"/>
                </a:cxn>
              </a:cxnLst>
              <a:rect l="0" t="0" r="r" b="b"/>
              <a:pathLst>
                <a:path w="128" h="128">
                  <a:moveTo>
                    <a:pt x="120" y="56"/>
                  </a:moveTo>
                  <a:lnTo>
                    <a:pt x="104" y="16"/>
                  </a:lnTo>
                  <a:lnTo>
                    <a:pt x="104" y="24"/>
                  </a:lnTo>
                  <a:lnTo>
                    <a:pt x="104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8" y="64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32" y="96"/>
                  </a:lnTo>
                  <a:lnTo>
                    <a:pt x="32" y="96"/>
                  </a:lnTo>
                  <a:lnTo>
                    <a:pt x="32" y="96"/>
                  </a:lnTo>
                  <a:lnTo>
                    <a:pt x="72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04" y="96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8" y="56"/>
                  </a:lnTo>
                  <a:lnTo>
                    <a:pt x="128" y="56"/>
                  </a:lnTo>
                  <a:lnTo>
                    <a:pt x="112" y="96"/>
                  </a:lnTo>
                  <a:lnTo>
                    <a:pt x="112" y="96"/>
                  </a:lnTo>
                  <a:lnTo>
                    <a:pt x="112" y="104"/>
                  </a:lnTo>
                  <a:lnTo>
                    <a:pt x="72" y="128"/>
                  </a:lnTo>
                  <a:lnTo>
                    <a:pt x="72" y="128"/>
                  </a:lnTo>
                  <a:lnTo>
                    <a:pt x="64" y="128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24" y="10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104" y="16"/>
                  </a:lnTo>
                  <a:lnTo>
                    <a:pt x="104" y="16"/>
                  </a:lnTo>
                  <a:lnTo>
                    <a:pt x="112" y="16"/>
                  </a:lnTo>
                  <a:lnTo>
                    <a:pt x="128" y="5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79" name="Freeform 75"/>
            <p:cNvSpPr>
              <a:spLocks/>
            </p:cNvSpPr>
            <p:nvPr/>
          </p:nvSpPr>
          <p:spPr bwMode="auto">
            <a:xfrm>
              <a:off x="6781800" y="26670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0" name="Freeform 76"/>
            <p:cNvSpPr>
              <a:spLocks/>
            </p:cNvSpPr>
            <p:nvPr/>
          </p:nvSpPr>
          <p:spPr bwMode="auto">
            <a:xfrm>
              <a:off x="6934200" y="2933700"/>
              <a:ext cx="190500" cy="190500"/>
            </a:xfrm>
            <a:custGeom>
              <a:avLst/>
              <a:gdLst/>
              <a:ahLst/>
              <a:cxnLst>
                <a:cxn ang="0">
                  <a:pos x="120" y="56"/>
                </a:cxn>
                <a:cxn ang="0">
                  <a:pos x="96" y="16"/>
                </a:cxn>
                <a:cxn ang="0">
                  <a:pos x="56" y="0"/>
                </a:cxn>
                <a:cxn ang="0">
                  <a:pos x="16" y="16"/>
                </a:cxn>
                <a:cxn ang="0">
                  <a:pos x="0" y="56"/>
                </a:cxn>
                <a:cxn ang="0">
                  <a:pos x="16" y="96"/>
                </a:cxn>
                <a:cxn ang="0">
                  <a:pos x="56" y="120"/>
                </a:cxn>
                <a:cxn ang="0">
                  <a:pos x="96" y="96"/>
                </a:cxn>
                <a:cxn ang="0">
                  <a:pos x="120" y="56"/>
                </a:cxn>
              </a:cxnLst>
              <a:rect l="0" t="0" r="r" b="b"/>
              <a:pathLst>
                <a:path w="120" h="120">
                  <a:moveTo>
                    <a:pt x="120" y="56"/>
                  </a:moveTo>
                  <a:lnTo>
                    <a:pt x="96" y="16"/>
                  </a:lnTo>
                  <a:lnTo>
                    <a:pt x="56" y="0"/>
                  </a:lnTo>
                  <a:lnTo>
                    <a:pt x="16" y="16"/>
                  </a:lnTo>
                  <a:lnTo>
                    <a:pt x="0" y="56"/>
                  </a:lnTo>
                  <a:lnTo>
                    <a:pt x="16" y="96"/>
                  </a:lnTo>
                  <a:lnTo>
                    <a:pt x="56" y="120"/>
                  </a:lnTo>
                  <a:lnTo>
                    <a:pt x="96" y="96"/>
                  </a:lnTo>
                  <a:lnTo>
                    <a:pt x="120" y="5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1" name="Freeform 77"/>
            <p:cNvSpPr>
              <a:spLocks/>
            </p:cNvSpPr>
            <p:nvPr/>
          </p:nvSpPr>
          <p:spPr bwMode="auto">
            <a:xfrm>
              <a:off x="6934200" y="2933700"/>
              <a:ext cx="203200" cy="203200"/>
            </a:xfrm>
            <a:custGeom>
              <a:avLst/>
              <a:gdLst/>
              <a:ahLst/>
              <a:cxnLst>
                <a:cxn ang="0">
                  <a:pos x="120" y="64"/>
                </a:cxn>
                <a:cxn ang="0">
                  <a:pos x="96" y="24"/>
                </a:cxn>
                <a:cxn ang="0">
                  <a:pos x="96" y="24"/>
                </a:cxn>
                <a:cxn ang="0">
                  <a:pos x="96" y="24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16" y="24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8" y="5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64" y="120"/>
                </a:cxn>
                <a:cxn ang="0">
                  <a:pos x="56" y="120"/>
                </a:cxn>
                <a:cxn ang="0">
                  <a:pos x="56" y="120"/>
                </a:cxn>
                <a:cxn ang="0">
                  <a:pos x="96" y="96"/>
                </a:cxn>
                <a:cxn ang="0">
                  <a:pos x="96" y="96"/>
                </a:cxn>
                <a:cxn ang="0">
                  <a:pos x="96" y="96"/>
                </a:cxn>
                <a:cxn ang="0">
                  <a:pos x="120" y="56"/>
                </a:cxn>
                <a:cxn ang="0">
                  <a:pos x="120" y="56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104" y="104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56" y="128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16" y="9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96" y="16"/>
                </a:cxn>
                <a:cxn ang="0">
                  <a:pos x="96" y="16"/>
                </a:cxn>
                <a:cxn ang="0">
                  <a:pos x="104" y="16"/>
                </a:cxn>
                <a:cxn ang="0">
                  <a:pos x="128" y="56"/>
                </a:cxn>
                <a:cxn ang="0">
                  <a:pos x="120" y="64"/>
                </a:cxn>
              </a:cxnLst>
              <a:rect l="0" t="0" r="r" b="b"/>
              <a:pathLst>
                <a:path w="128" h="128">
                  <a:moveTo>
                    <a:pt x="120" y="64"/>
                  </a:moveTo>
                  <a:lnTo>
                    <a:pt x="96" y="24"/>
                  </a:lnTo>
                  <a:lnTo>
                    <a:pt x="96" y="24"/>
                  </a:lnTo>
                  <a:lnTo>
                    <a:pt x="96" y="24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16" y="2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64" y="120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56" y="128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9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104" y="16"/>
                  </a:lnTo>
                  <a:lnTo>
                    <a:pt x="128" y="56"/>
                  </a:lnTo>
                  <a:lnTo>
                    <a:pt x="120" y="64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2" name="Freeform 78"/>
            <p:cNvSpPr>
              <a:spLocks/>
            </p:cNvSpPr>
            <p:nvPr/>
          </p:nvSpPr>
          <p:spPr bwMode="auto">
            <a:xfrm>
              <a:off x="7124700" y="3022600"/>
              <a:ext cx="127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3" name="Freeform 79"/>
            <p:cNvSpPr>
              <a:spLocks/>
            </p:cNvSpPr>
            <p:nvPr/>
          </p:nvSpPr>
          <p:spPr bwMode="auto">
            <a:xfrm>
              <a:off x="6489700" y="3797300"/>
              <a:ext cx="228600" cy="2159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16"/>
                </a:cxn>
                <a:cxn ang="0">
                  <a:pos x="72" y="0"/>
                </a:cxn>
                <a:cxn ang="0">
                  <a:pos x="24" y="16"/>
                </a:cxn>
                <a:cxn ang="0">
                  <a:pos x="0" y="72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44" y="72"/>
                </a:cxn>
              </a:cxnLst>
              <a:rect l="0" t="0" r="r" b="b"/>
              <a:pathLst>
                <a:path w="144" h="136">
                  <a:moveTo>
                    <a:pt x="144" y="72"/>
                  </a:moveTo>
                  <a:lnTo>
                    <a:pt x="120" y="16"/>
                  </a:lnTo>
                  <a:lnTo>
                    <a:pt x="72" y="0"/>
                  </a:lnTo>
                  <a:lnTo>
                    <a:pt x="24" y="16"/>
                  </a:lnTo>
                  <a:lnTo>
                    <a:pt x="0" y="72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4" name="Freeform 80"/>
            <p:cNvSpPr>
              <a:spLocks/>
            </p:cNvSpPr>
            <p:nvPr/>
          </p:nvSpPr>
          <p:spPr bwMode="auto">
            <a:xfrm>
              <a:off x="6489700" y="3797300"/>
              <a:ext cx="241300" cy="228600"/>
            </a:xfrm>
            <a:custGeom>
              <a:avLst/>
              <a:gdLst/>
              <a:ahLst/>
              <a:cxnLst>
                <a:cxn ang="0">
                  <a:pos x="144" y="72"/>
                </a:cxn>
                <a:cxn ang="0">
                  <a:pos x="120" y="16"/>
                </a:cxn>
                <a:cxn ang="0">
                  <a:pos x="120" y="24"/>
                </a:cxn>
                <a:cxn ang="0">
                  <a:pos x="120" y="24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24" y="2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32" y="120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20" y="12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52" y="72"/>
                </a:cxn>
                <a:cxn ang="0">
                  <a:pos x="152" y="72"/>
                </a:cxn>
                <a:cxn ang="0">
                  <a:pos x="128" y="120"/>
                </a:cxn>
                <a:cxn ang="0">
                  <a:pos x="128" y="120"/>
                </a:cxn>
                <a:cxn ang="0">
                  <a:pos x="120" y="128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4" y="12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120" y="16"/>
                </a:cxn>
                <a:cxn ang="0">
                  <a:pos x="120" y="16"/>
                </a:cxn>
                <a:cxn ang="0">
                  <a:pos x="128" y="16"/>
                </a:cxn>
                <a:cxn ang="0">
                  <a:pos x="152" y="72"/>
                </a:cxn>
                <a:cxn ang="0">
                  <a:pos x="144" y="72"/>
                </a:cxn>
              </a:cxnLst>
              <a:rect l="0" t="0" r="r" b="b"/>
              <a:pathLst>
                <a:path w="152" h="144">
                  <a:moveTo>
                    <a:pt x="144" y="72"/>
                  </a:moveTo>
                  <a:lnTo>
                    <a:pt x="120" y="16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24" y="2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32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20" y="12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0" y="128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24" y="128"/>
                  </a:lnTo>
                  <a:lnTo>
                    <a:pt x="24" y="128"/>
                  </a:lnTo>
                  <a:lnTo>
                    <a:pt x="24" y="12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8" y="16"/>
                  </a:lnTo>
                  <a:lnTo>
                    <a:pt x="152" y="72"/>
                  </a:lnTo>
                  <a:lnTo>
                    <a:pt x="144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5" name="Freeform 81"/>
            <p:cNvSpPr>
              <a:spLocks/>
            </p:cNvSpPr>
            <p:nvPr/>
          </p:nvSpPr>
          <p:spPr bwMode="auto">
            <a:xfrm>
              <a:off x="6718300" y="3911600"/>
              <a:ext cx="1270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6" name="Freeform 82"/>
            <p:cNvSpPr>
              <a:spLocks/>
            </p:cNvSpPr>
            <p:nvPr/>
          </p:nvSpPr>
          <p:spPr bwMode="auto">
            <a:xfrm>
              <a:off x="7505700" y="2133600"/>
              <a:ext cx="88900" cy="101600"/>
            </a:xfrm>
            <a:custGeom>
              <a:avLst/>
              <a:gdLst/>
              <a:ahLst/>
              <a:cxnLst>
                <a:cxn ang="0">
                  <a:pos x="40" y="16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8" y="6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0" y="56"/>
                </a:cxn>
                <a:cxn ang="0">
                  <a:pos x="48" y="16"/>
                </a:cxn>
                <a:cxn ang="0">
                  <a:pos x="56" y="24"/>
                </a:cxn>
                <a:cxn ang="0">
                  <a:pos x="48" y="32"/>
                </a:cxn>
                <a:cxn ang="0">
                  <a:pos x="32" y="24"/>
                </a:cxn>
                <a:cxn ang="0">
                  <a:pos x="40" y="16"/>
                </a:cxn>
              </a:cxnLst>
              <a:rect l="0" t="0" r="r" b="b"/>
              <a:pathLst>
                <a:path w="56" h="64">
                  <a:moveTo>
                    <a:pt x="40" y="16"/>
                  </a:moveTo>
                  <a:lnTo>
                    <a:pt x="56" y="24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8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0" y="56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32" y="24"/>
                  </a:lnTo>
                  <a:lnTo>
                    <a:pt x="40" y="16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7" name="Freeform 83"/>
            <p:cNvSpPr>
              <a:spLocks/>
            </p:cNvSpPr>
            <p:nvPr/>
          </p:nvSpPr>
          <p:spPr bwMode="auto">
            <a:xfrm>
              <a:off x="7543800" y="2146300"/>
              <a:ext cx="25400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6" y="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8"/>
                </a:cxn>
                <a:cxn ang="0">
                  <a:pos x="8" y="0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16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8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8" name="Freeform 84"/>
            <p:cNvSpPr>
              <a:spLocks/>
            </p:cNvSpPr>
            <p:nvPr/>
          </p:nvSpPr>
          <p:spPr bwMode="auto">
            <a:xfrm>
              <a:off x="7518400" y="2146300"/>
              <a:ext cx="76200" cy="88900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48" y="16"/>
                </a:cxn>
                <a:cxn ang="0">
                  <a:pos x="0" y="56"/>
                </a:cxn>
                <a:cxn ang="0">
                  <a:pos x="24" y="0"/>
                </a:cxn>
                <a:cxn ang="0">
                  <a:pos x="32" y="8"/>
                </a:cxn>
              </a:cxnLst>
              <a:rect l="0" t="0" r="r" b="b"/>
              <a:pathLst>
                <a:path w="48" h="56">
                  <a:moveTo>
                    <a:pt x="32" y="8"/>
                  </a:moveTo>
                  <a:lnTo>
                    <a:pt x="48" y="16"/>
                  </a:lnTo>
                  <a:lnTo>
                    <a:pt x="0" y="56"/>
                  </a:lnTo>
                  <a:lnTo>
                    <a:pt x="24" y="0"/>
                  </a:lnTo>
                  <a:lnTo>
                    <a:pt x="32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89" name="Freeform 85"/>
            <p:cNvSpPr>
              <a:spLocks/>
            </p:cNvSpPr>
            <p:nvPr/>
          </p:nvSpPr>
          <p:spPr bwMode="auto">
            <a:xfrm>
              <a:off x="7886700" y="1778000"/>
              <a:ext cx="12700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0" name="Freeform 86"/>
            <p:cNvSpPr>
              <a:spLocks/>
            </p:cNvSpPr>
            <p:nvPr/>
          </p:nvSpPr>
          <p:spPr bwMode="auto">
            <a:xfrm>
              <a:off x="7581900" y="2146300"/>
              <a:ext cx="12700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1" name="Freeform 87"/>
            <p:cNvSpPr>
              <a:spLocks/>
            </p:cNvSpPr>
            <p:nvPr/>
          </p:nvSpPr>
          <p:spPr bwMode="auto">
            <a:xfrm>
              <a:off x="7581900" y="1778000"/>
              <a:ext cx="317500" cy="381000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192" y="0"/>
                </a:cxn>
                <a:cxn ang="0">
                  <a:pos x="0" y="232"/>
                </a:cxn>
                <a:cxn ang="0">
                  <a:pos x="8" y="240"/>
                </a:cxn>
                <a:cxn ang="0">
                  <a:pos x="200" y="8"/>
                </a:cxn>
              </a:cxnLst>
              <a:rect l="0" t="0" r="r" b="b"/>
              <a:pathLst>
                <a:path w="200" h="240">
                  <a:moveTo>
                    <a:pt x="200" y="8"/>
                  </a:moveTo>
                  <a:lnTo>
                    <a:pt x="192" y="0"/>
                  </a:lnTo>
                  <a:lnTo>
                    <a:pt x="0" y="232"/>
                  </a:lnTo>
                  <a:lnTo>
                    <a:pt x="8" y="240"/>
                  </a:lnTo>
                  <a:lnTo>
                    <a:pt x="200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2" name="Freeform 88"/>
            <p:cNvSpPr>
              <a:spLocks/>
            </p:cNvSpPr>
            <p:nvPr/>
          </p:nvSpPr>
          <p:spPr bwMode="auto">
            <a:xfrm>
              <a:off x="8051800" y="2882900"/>
              <a:ext cx="63500" cy="114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56"/>
                </a:cxn>
                <a:cxn ang="0">
                  <a:pos x="40" y="72"/>
                </a:cxn>
                <a:cxn ang="0">
                  <a:pos x="32" y="5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32" y="0"/>
                </a:cxn>
                <a:cxn ang="0">
                  <a:pos x="40" y="0"/>
                </a:cxn>
                <a:cxn ang="0">
                  <a:pos x="40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40" h="72">
                  <a:moveTo>
                    <a:pt x="24" y="0"/>
                  </a:move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56"/>
                  </a:lnTo>
                  <a:lnTo>
                    <a:pt x="40" y="72"/>
                  </a:lnTo>
                  <a:lnTo>
                    <a:pt x="32" y="56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4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3" name="Freeform 89"/>
            <p:cNvSpPr>
              <a:spLocks/>
            </p:cNvSpPr>
            <p:nvPr/>
          </p:nvSpPr>
          <p:spPr bwMode="auto">
            <a:xfrm>
              <a:off x="8064500" y="2882900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0" y="16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8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4" name="Freeform 90"/>
            <p:cNvSpPr>
              <a:spLocks/>
            </p:cNvSpPr>
            <p:nvPr/>
          </p:nvSpPr>
          <p:spPr bwMode="auto">
            <a:xfrm>
              <a:off x="8064500" y="2882900"/>
              <a:ext cx="50800" cy="889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0" y="8"/>
                </a:cxn>
                <a:cxn ang="0">
                  <a:pos x="16" y="0"/>
                </a:cxn>
              </a:cxnLst>
              <a:rect l="0" t="0" r="r" b="b"/>
              <a:pathLst>
                <a:path w="32" h="56">
                  <a:moveTo>
                    <a:pt x="16" y="0"/>
                  </a:moveTo>
                  <a:lnTo>
                    <a:pt x="32" y="0"/>
                  </a:lnTo>
                  <a:lnTo>
                    <a:pt x="32" y="56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5" name="Rectangle 91"/>
            <p:cNvSpPr>
              <a:spLocks noChangeArrowheads="1"/>
            </p:cNvSpPr>
            <p:nvPr/>
          </p:nvSpPr>
          <p:spPr bwMode="auto">
            <a:xfrm>
              <a:off x="7899400" y="1778000"/>
              <a:ext cx="12700" cy="158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6" name="Rectangle 92"/>
            <p:cNvSpPr>
              <a:spLocks noChangeArrowheads="1"/>
            </p:cNvSpPr>
            <p:nvPr/>
          </p:nvSpPr>
          <p:spPr bwMode="auto">
            <a:xfrm>
              <a:off x="8089900" y="2882900"/>
              <a:ext cx="12700" cy="1588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1597" name="Freeform 93"/>
            <p:cNvSpPr>
              <a:spLocks/>
            </p:cNvSpPr>
            <p:nvPr/>
          </p:nvSpPr>
          <p:spPr bwMode="auto">
            <a:xfrm>
              <a:off x="7899400" y="1778000"/>
              <a:ext cx="203200" cy="11049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120" y="696"/>
                </a:cxn>
                <a:cxn ang="0">
                  <a:pos x="128" y="696"/>
                </a:cxn>
                <a:cxn ang="0">
                  <a:pos x="8" y="0"/>
                </a:cxn>
              </a:cxnLst>
              <a:rect l="0" t="0" r="r" b="b"/>
              <a:pathLst>
                <a:path w="128" h="696">
                  <a:moveTo>
                    <a:pt x="8" y="0"/>
                  </a:moveTo>
                  <a:lnTo>
                    <a:pt x="0" y="0"/>
                  </a:lnTo>
                  <a:lnTo>
                    <a:pt x="120" y="696"/>
                  </a:lnTo>
                  <a:lnTo>
                    <a:pt x="128" y="696"/>
                  </a:lnTo>
                  <a:lnTo>
                    <a:pt x="8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</p:grpSp>
      <p:sp>
        <p:nvSpPr>
          <p:cNvPr id="21598" name="Rectangle 94"/>
          <p:cNvSpPr>
            <a:spLocks noChangeArrowheads="1"/>
          </p:cNvSpPr>
          <p:nvPr/>
        </p:nvSpPr>
        <p:spPr bwMode="auto">
          <a:xfrm>
            <a:off x="7645400" y="1333500"/>
            <a:ext cx="10668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US" sz="2400" b="1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Nós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99" name="Rectangle 95"/>
          <p:cNvSpPr>
            <a:spLocks noChangeArrowheads="1"/>
          </p:cNvSpPr>
          <p:nvPr/>
        </p:nvSpPr>
        <p:spPr bwMode="auto">
          <a:xfrm>
            <a:off x="5219700" y="4076700"/>
            <a:ext cx="31496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n-US" sz="2400" b="1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 Elemento tetraédrico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Conceito principal de análise de projeto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789987" cy="3876675"/>
          </a:xfrm>
        </p:spPr>
        <p:txBody>
          <a:bodyPr/>
          <a:lstStyle/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O SolidWorks Simulation escreve as equações que controlam o comportamento de cada elemento levando em consideração sua conectividade com outros elementos.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Essas equações relacionam o desconhecido, por exemplo, deslocamentos em análise de tensões, com as propriedades do material, as restrições e as cargas conhecidas.</a:t>
            </a:r>
          </a:p>
          <a:p>
            <a:pPr marL="342900" indent="-342900" algn="l"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Em seguida, o programa monta as equações em um grande conjunto de equações algébricas simultâneas. Poderá haver centenas de milhares ou até mesmo milhões dessas equações.</a:t>
            </a:r>
            <a:endParaRPr lang="en-US" sz="2000" smtClean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3000" b="1" i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Conceito principal de análise de projeto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508125"/>
            <a:ext cx="5665787" cy="3241675"/>
          </a:xfrm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Na análise estática, o solver localiza os deslocamentos nas direções X, Y e Z em cada nó.</a:t>
            </a:r>
          </a:p>
          <a:p>
            <a:pPr marL="342900" indent="-342900" algn="l">
              <a:lnSpc>
                <a:spcPct val="90000"/>
              </a:lnSpc>
              <a:spcBef>
                <a:spcPts val="2000"/>
              </a:spcBef>
              <a:spcAft>
                <a:spcPct val="0"/>
              </a:spcAft>
              <a:buClr>
                <a:srgbClr val="4B575F"/>
              </a:buClr>
              <a:buFont typeface="Wingdings"/>
              <a:buChar char="§"/>
            </a:pPr>
            <a:r>
              <a:rPr lang="pt-BR" sz="2400" b="0" i="0">
                <a:solidFill>
                  <a:srgbClr val="4B575F"/>
                </a:solidFill>
                <a:latin typeface="Arial Narrow"/>
                <a:ea typeface="+mn-ea"/>
                <a:cs typeface="+mn-cs"/>
              </a:rPr>
              <a:t>Agora que os deslocamentos são conhecidos em cada nó de cada elemento, o programa calcula as deformações em várias direções. Deformação é a alteração do comprimento dividido pelo comprimento original.</a:t>
            </a:r>
          </a:p>
        </p:txBody>
      </p:sp>
      <p:sp>
        <p:nvSpPr>
          <p:cNvPr id="11269" name="Rectangle 8"/>
          <p:cNvSpPr>
            <a:spLocks noChangeArrowheads="1"/>
          </p:cNvSpPr>
          <p:nvPr/>
        </p:nvSpPr>
        <p:spPr bwMode="auto">
          <a:xfrm>
            <a:off x="304800" y="5410200"/>
            <a:ext cx="838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234909" indent="-234909" algn="l">
              <a:lnSpc>
                <a:spcPct val="90000"/>
              </a:lnSpc>
              <a:spcBef>
                <a:spcPts val="2000"/>
              </a:spcBef>
              <a:buFont typeface="Wingdings"/>
              <a:buChar char="§"/>
            </a:pPr>
            <a:r>
              <a:rPr lang="pt-BR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Por fim, o programa usa expressões matemáticas para calcular as tensões a partir das deformações.</a:t>
            </a:r>
          </a:p>
        </p:txBody>
      </p:sp>
      <p:sp>
        <p:nvSpPr>
          <p:cNvPr id="23559" name="AutoShape 7"/>
          <p:cNvSpPr>
            <a:spLocks noChangeAspect="1" noChangeArrowheads="1" noTextEdit="1"/>
          </p:cNvSpPr>
          <p:nvPr/>
        </p:nvSpPr>
        <p:spPr bwMode="auto">
          <a:xfrm>
            <a:off x="6096000" y="1371600"/>
            <a:ext cx="21875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7697788" y="1778000"/>
            <a:ext cx="684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None/>
            </a:pPr>
            <a:r>
              <a:rPr lang="pt-BR" sz="2400" b="0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Symbol"/>
                <a:ea typeface="+mn-ea"/>
                <a:cs typeface="+mn-cs"/>
              </a:rPr>
              <a:t>d</a:t>
            </a:r>
            <a:r>
              <a:rPr lang="pt-BR" sz="2400" b="1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L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6350000" y="1447800"/>
            <a:ext cx="1311276" cy="2847975"/>
            <a:chOff x="6350000" y="1447800"/>
            <a:chExt cx="1311276" cy="2847975"/>
          </a:xfrm>
        </p:grpSpPr>
        <p:sp>
          <p:nvSpPr>
            <p:cNvPr id="23561" name="Rectangle 9"/>
            <p:cNvSpPr>
              <a:spLocks noChangeArrowheads="1"/>
            </p:cNvSpPr>
            <p:nvPr/>
          </p:nvSpPr>
          <p:spPr bwMode="auto">
            <a:xfrm>
              <a:off x="6745288" y="1879600"/>
              <a:ext cx="127000" cy="2390775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2" name="Rectangle 10"/>
            <p:cNvSpPr>
              <a:spLocks noChangeArrowheads="1"/>
            </p:cNvSpPr>
            <p:nvPr/>
          </p:nvSpPr>
          <p:spPr bwMode="auto">
            <a:xfrm>
              <a:off x="6745288" y="1879600"/>
              <a:ext cx="1397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3" name="Rectangle 11"/>
            <p:cNvSpPr>
              <a:spLocks noChangeArrowheads="1"/>
            </p:cNvSpPr>
            <p:nvPr/>
          </p:nvSpPr>
          <p:spPr bwMode="auto">
            <a:xfrm>
              <a:off x="6872288" y="1879600"/>
              <a:ext cx="12700" cy="24034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4" name="Rectangle 12"/>
            <p:cNvSpPr>
              <a:spLocks noChangeArrowheads="1"/>
            </p:cNvSpPr>
            <p:nvPr/>
          </p:nvSpPr>
          <p:spPr bwMode="auto">
            <a:xfrm>
              <a:off x="6745288" y="4270375"/>
              <a:ext cx="1270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5" name="Rectangle 13"/>
            <p:cNvSpPr>
              <a:spLocks noChangeArrowheads="1"/>
            </p:cNvSpPr>
            <p:nvPr/>
          </p:nvSpPr>
          <p:spPr bwMode="auto">
            <a:xfrm>
              <a:off x="6745288" y="1879600"/>
              <a:ext cx="12700" cy="23907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6" name="Rectangle 14"/>
            <p:cNvSpPr>
              <a:spLocks noChangeArrowheads="1"/>
            </p:cNvSpPr>
            <p:nvPr/>
          </p:nvSpPr>
          <p:spPr bwMode="auto">
            <a:xfrm>
              <a:off x="7138988" y="2082800"/>
              <a:ext cx="114300" cy="2187575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7" name="Rectangle 15"/>
            <p:cNvSpPr>
              <a:spLocks noChangeArrowheads="1"/>
            </p:cNvSpPr>
            <p:nvPr/>
          </p:nvSpPr>
          <p:spPr bwMode="auto">
            <a:xfrm>
              <a:off x="7138988" y="2082800"/>
              <a:ext cx="1270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8" name="Rectangle 16"/>
            <p:cNvSpPr>
              <a:spLocks noChangeArrowheads="1"/>
            </p:cNvSpPr>
            <p:nvPr/>
          </p:nvSpPr>
          <p:spPr bwMode="auto">
            <a:xfrm>
              <a:off x="7253288" y="2082800"/>
              <a:ext cx="12700" cy="22002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69" name="Rectangle 17"/>
            <p:cNvSpPr>
              <a:spLocks noChangeArrowheads="1"/>
            </p:cNvSpPr>
            <p:nvPr/>
          </p:nvSpPr>
          <p:spPr bwMode="auto">
            <a:xfrm>
              <a:off x="7138988" y="4270375"/>
              <a:ext cx="1143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0" name="Rectangle 18"/>
            <p:cNvSpPr>
              <a:spLocks noChangeArrowheads="1"/>
            </p:cNvSpPr>
            <p:nvPr/>
          </p:nvSpPr>
          <p:spPr bwMode="auto">
            <a:xfrm>
              <a:off x="7138988" y="2082800"/>
              <a:ext cx="12700" cy="2187575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1" name="Rectangle 19"/>
            <p:cNvSpPr>
              <a:spLocks noChangeArrowheads="1"/>
            </p:cNvSpPr>
            <p:nvPr/>
          </p:nvSpPr>
          <p:spPr bwMode="auto">
            <a:xfrm>
              <a:off x="6935788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2" name="Rectangle 20"/>
            <p:cNvSpPr>
              <a:spLocks noChangeArrowheads="1"/>
            </p:cNvSpPr>
            <p:nvPr/>
          </p:nvSpPr>
          <p:spPr bwMode="auto">
            <a:xfrm>
              <a:off x="7634288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3" name="Rectangle 21"/>
            <p:cNvSpPr>
              <a:spLocks noChangeArrowheads="1"/>
            </p:cNvSpPr>
            <p:nvPr/>
          </p:nvSpPr>
          <p:spPr bwMode="auto">
            <a:xfrm>
              <a:off x="6935788" y="1892300"/>
              <a:ext cx="6985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4" name="Rectangle 22"/>
            <p:cNvSpPr>
              <a:spLocks noChangeArrowheads="1"/>
            </p:cNvSpPr>
            <p:nvPr/>
          </p:nvSpPr>
          <p:spPr bwMode="auto">
            <a:xfrm>
              <a:off x="7329488" y="20828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5" name="Rectangle 23"/>
            <p:cNvSpPr>
              <a:spLocks noChangeArrowheads="1"/>
            </p:cNvSpPr>
            <p:nvPr/>
          </p:nvSpPr>
          <p:spPr bwMode="auto">
            <a:xfrm>
              <a:off x="7659688" y="20828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6" name="Rectangle 24"/>
            <p:cNvSpPr>
              <a:spLocks noChangeArrowheads="1"/>
            </p:cNvSpPr>
            <p:nvPr/>
          </p:nvSpPr>
          <p:spPr bwMode="auto">
            <a:xfrm>
              <a:off x="7329488" y="2082800"/>
              <a:ext cx="3302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7" name="Freeform 25"/>
            <p:cNvSpPr>
              <a:spLocks/>
            </p:cNvSpPr>
            <p:nvPr/>
          </p:nvSpPr>
          <p:spPr bwMode="auto">
            <a:xfrm>
              <a:off x="7494588" y="1739900"/>
              <a:ext cx="76200" cy="1270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2" y="80"/>
                </a:cxn>
                <a:cxn ang="0">
                  <a:pos x="24" y="80"/>
                </a:cxn>
                <a:cxn ang="0">
                  <a:pos x="24" y="8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32" y="80"/>
                </a:cxn>
                <a:cxn ang="0">
                  <a:pos x="32" y="80"/>
                </a:cxn>
                <a:cxn ang="0">
                  <a:pos x="24" y="80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48" y="8"/>
                </a:cxn>
                <a:cxn ang="0">
                  <a:pos x="32" y="8"/>
                </a:cxn>
                <a:cxn ang="0">
                  <a:pos x="32" y="0"/>
                </a:cxn>
              </a:cxnLst>
              <a:rect l="0" t="0" r="r" b="b"/>
              <a:pathLst>
                <a:path w="48" h="80">
                  <a:moveTo>
                    <a:pt x="32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2" y="80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24" y="80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32" y="8"/>
                  </a:lnTo>
                  <a:lnTo>
                    <a:pt x="32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8" name="Freeform 26"/>
            <p:cNvSpPr>
              <a:spLocks/>
            </p:cNvSpPr>
            <p:nvPr/>
          </p:nvSpPr>
          <p:spPr bwMode="auto">
            <a:xfrm>
              <a:off x="7507288" y="1739900"/>
              <a:ext cx="381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24" h="8">
                  <a:moveTo>
                    <a:pt x="0" y="0"/>
                  </a:moveTo>
                  <a:lnTo>
                    <a:pt x="24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79" name="Freeform 27"/>
            <p:cNvSpPr>
              <a:spLocks/>
            </p:cNvSpPr>
            <p:nvPr/>
          </p:nvSpPr>
          <p:spPr bwMode="auto">
            <a:xfrm>
              <a:off x="7507288" y="1739900"/>
              <a:ext cx="63500" cy="1270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" y="0"/>
                </a:cxn>
                <a:cxn ang="0">
                  <a:pos x="24" y="80"/>
                </a:cxn>
                <a:cxn ang="0">
                  <a:pos x="0" y="0"/>
                </a:cxn>
                <a:cxn ang="0">
                  <a:pos x="24" y="0"/>
                </a:cxn>
              </a:cxnLst>
              <a:rect l="0" t="0" r="r" b="b"/>
              <a:pathLst>
                <a:path w="40" h="80">
                  <a:moveTo>
                    <a:pt x="24" y="0"/>
                  </a:moveTo>
                  <a:lnTo>
                    <a:pt x="40" y="0"/>
                  </a:lnTo>
                  <a:lnTo>
                    <a:pt x="24" y="80"/>
                  </a:lnTo>
                  <a:lnTo>
                    <a:pt x="0" y="0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0" name="Rectangle 28"/>
            <p:cNvSpPr>
              <a:spLocks noChangeArrowheads="1"/>
            </p:cNvSpPr>
            <p:nvPr/>
          </p:nvSpPr>
          <p:spPr bwMode="auto">
            <a:xfrm>
              <a:off x="7545388" y="1739900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1" name="Rectangle 29"/>
            <p:cNvSpPr>
              <a:spLocks noChangeArrowheads="1"/>
            </p:cNvSpPr>
            <p:nvPr/>
          </p:nvSpPr>
          <p:spPr bwMode="auto">
            <a:xfrm>
              <a:off x="7545388" y="1625600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2" name="Rectangle 30"/>
            <p:cNvSpPr>
              <a:spLocks noChangeArrowheads="1"/>
            </p:cNvSpPr>
            <p:nvPr/>
          </p:nvSpPr>
          <p:spPr bwMode="auto">
            <a:xfrm>
              <a:off x="7545388" y="1625600"/>
              <a:ext cx="12700" cy="1143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3" name="Freeform 31"/>
            <p:cNvSpPr>
              <a:spLocks/>
            </p:cNvSpPr>
            <p:nvPr/>
          </p:nvSpPr>
          <p:spPr bwMode="auto">
            <a:xfrm>
              <a:off x="7507288" y="2108200"/>
              <a:ext cx="76200" cy="115888"/>
            </a:xfrm>
            <a:custGeom>
              <a:avLst/>
              <a:gdLst/>
              <a:ahLst/>
              <a:cxnLst>
                <a:cxn ang="0">
                  <a:pos x="24" y="7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48" y="73"/>
                </a:cxn>
                <a:cxn ang="0">
                  <a:pos x="48" y="7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24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8" y="73"/>
                </a:cxn>
                <a:cxn ang="0">
                  <a:pos x="0" y="73"/>
                </a:cxn>
                <a:cxn ang="0">
                  <a:pos x="0" y="64"/>
                </a:cxn>
                <a:cxn ang="0">
                  <a:pos x="24" y="64"/>
                </a:cxn>
                <a:cxn ang="0">
                  <a:pos x="24" y="73"/>
                </a:cxn>
              </a:cxnLst>
              <a:rect l="0" t="0" r="r" b="b"/>
              <a:pathLst>
                <a:path w="48" h="73">
                  <a:moveTo>
                    <a:pt x="24" y="73"/>
                  </a:moveTo>
                  <a:lnTo>
                    <a:pt x="0" y="7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8" y="73"/>
                  </a:lnTo>
                  <a:lnTo>
                    <a:pt x="48" y="7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8" y="73"/>
                  </a:lnTo>
                  <a:lnTo>
                    <a:pt x="0" y="73"/>
                  </a:lnTo>
                  <a:lnTo>
                    <a:pt x="0" y="64"/>
                  </a:lnTo>
                  <a:lnTo>
                    <a:pt x="24" y="64"/>
                  </a:lnTo>
                  <a:lnTo>
                    <a:pt x="24" y="73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4" name="Freeform 32"/>
            <p:cNvSpPr>
              <a:spLocks/>
            </p:cNvSpPr>
            <p:nvPr/>
          </p:nvSpPr>
          <p:spPr bwMode="auto">
            <a:xfrm>
              <a:off x="7545388" y="2209800"/>
              <a:ext cx="25400" cy="14288"/>
            </a:xfrm>
            <a:custGeom>
              <a:avLst/>
              <a:gdLst/>
              <a:ahLst/>
              <a:cxnLst>
                <a:cxn ang="0">
                  <a:pos x="16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9"/>
                </a:cxn>
              </a:cxnLst>
              <a:rect l="0" t="0" r="r" b="b"/>
              <a:pathLst>
                <a:path w="16" h="9">
                  <a:moveTo>
                    <a:pt x="16" y="9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9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5" name="Freeform 33"/>
            <p:cNvSpPr>
              <a:spLocks/>
            </p:cNvSpPr>
            <p:nvPr/>
          </p:nvSpPr>
          <p:spPr bwMode="auto">
            <a:xfrm>
              <a:off x="7507288" y="2108200"/>
              <a:ext cx="63500" cy="115888"/>
            </a:xfrm>
            <a:custGeom>
              <a:avLst/>
              <a:gdLst/>
              <a:ahLst/>
              <a:cxnLst>
                <a:cxn ang="0">
                  <a:pos x="24" y="73"/>
                </a:cxn>
                <a:cxn ang="0">
                  <a:pos x="0" y="73"/>
                </a:cxn>
                <a:cxn ang="0">
                  <a:pos x="24" y="0"/>
                </a:cxn>
                <a:cxn ang="0">
                  <a:pos x="40" y="73"/>
                </a:cxn>
                <a:cxn ang="0">
                  <a:pos x="24" y="73"/>
                </a:cxn>
              </a:cxnLst>
              <a:rect l="0" t="0" r="r" b="b"/>
              <a:pathLst>
                <a:path w="40" h="73">
                  <a:moveTo>
                    <a:pt x="24" y="73"/>
                  </a:moveTo>
                  <a:lnTo>
                    <a:pt x="0" y="73"/>
                  </a:lnTo>
                  <a:lnTo>
                    <a:pt x="24" y="0"/>
                  </a:lnTo>
                  <a:lnTo>
                    <a:pt x="40" y="73"/>
                  </a:lnTo>
                  <a:lnTo>
                    <a:pt x="24" y="73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6" name="Rectangle 34"/>
            <p:cNvSpPr>
              <a:spLocks noChangeArrowheads="1"/>
            </p:cNvSpPr>
            <p:nvPr/>
          </p:nvSpPr>
          <p:spPr bwMode="auto">
            <a:xfrm>
              <a:off x="7545388" y="22367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7" name="Rectangle 35"/>
            <p:cNvSpPr>
              <a:spLocks noChangeArrowheads="1"/>
            </p:cNvSpPr>
            <p:nvPr/>
          </p:nvSpPr>
          <p:spPr bwMode="auto">
            <a:xfrm>
              <a:off x="7545388" y="24272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88" name="Rectangle 36"/>
            <p:cNvSpPr>
              <a:spLocks noChangeArrowheads="1"/>
            </p:cNvSpPr>
            <p:nvPr/>
          </p:nvSpPr>
          <p:spPr bwMode="auto">
            <a:xfrm>
              <a:off x="7545388" y="2236788"/>
              <a:ext cx="12700" cy="1905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1" name="Rectangle 39"/>
            <p:cNvSpPr>
              <a:spLocks noChangeArrowheads="1"/>
            </p:cNvSpPr>
            <p:nvPr/>
          </p:nvSpPr>
          <p:spPr bwMode="auto">
            <a:xfrm>
              <a:off x="6426200" y="4283075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2" name="Rectangle 40"/>
            <p:cNvSpPr>
              <a:spLocks noChangeArrowheads="1"/>
            </p:cNvSpPr>
            <p:nvPr/>
          </p:nvSpPr>
          <p:spPr bwMode="auto">
            <a:xfrm>
              <a:off x="7608888" y="4283075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3" name="Rectangle 41"/>
            <p:cNvSpPr>
              <a:spLocks noChangeArrowheads="1"/>
            </p:cNvSpPr>
            <p:nvPr/>
          </p:nvSpPr>
          <p:spPr bwMode="auto">
            <a:xfrm>
              <a:off x="6426200" y="4283075"/>
              <a:ext cx="11826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4" name="Freeform 42"/>
            <p:cNvSpPr>
              <a:spLocks/>
            </p:cNvSpPr>
            <p:nvPr/>
          </p:nvSpPr>
          <p:spPr bwMode="auto">
            <a:xfrm>
              <a:off x="6770688" y="1714500"/>
              <a:ext cx="76200" cy="114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48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48" h="72">
                  <a:moveTo>
                    <a:pt x="24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5" name="Freeform 43"/>
            <p:cNvSpPr>
              <a:spLocks/>
            </p:cNvSpPr>
            <p:nvPr/>
          </p:nvSpPr>
          <p:spPr bwMode="auto">
            <a:xfrm>
              <a:off x="6783388" y="1714500"/>
              <a:ext cx="254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lnTo>
                    <a:pt x="16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6" name="Freeform 44"/>
            <p:cNvSpPr>
              <a:spLocks/>
            </p:cNvSpPr>
            <p:nvPr/>
          </p:nvSpPr>
          <p:spPr bwMode="auto">
            <a:xfrm>
              <a:off x="6783388" y="1714500"/>
              <a:ext cx="63500" cy="1143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0" y="0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40" h="72">
                  <a:moveTo>
                    <a:pt x="16" y="0"/>
                  </a:moveTo>
                  <a:lnTo>
                    <a:pt x="40" y="0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7" name="Rectangle 45"/>
            <p:cNvSpPr>
              <a:spLocks noChangeArrowheads="1"/>
            </p:cNvSpPr>
            <p:nvPr/>
          </p:nvSpPr>
          <p:spPr bwMode="auto">
            <a:xfrm>
              <a:off x="6808788" y="1701800"/>
              <a:ext cx="12700" cy="1588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8" name="Rectangle 46"/>
            <p:cNvSpPr>
              <a:spLocks noChangeArrowheads="1"/>
            </p:cNvSpPr>
            <p:nvPr/>
          </p:nvSpPr>
          <p:spPr bwMode="auto">
            <a:xfrm>
              <a:off x="6808788" y="1447800"/>
              <a:ext cx="12700" cy="1588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599" name="Rectangle 47"/>
            <p:cNvSpPr>
              <a:spLocks noChangeArrowheads="1"/>
            </p:cNvSpPr>
            <p:nvPr/>
          </p:nvSpPr>
          <p:spPr bwMode="auto">
            <a:xfrm>
              <a:off x="6808788" y="1447800"/>
              <a:ext cx="12700" cy="254000"/>
            </a:xfrm>
            <a:prstGeom prst="rect">
              <a:avLst/>
            </a:prstGeom>
            <a:blipFill dpi="0" rotWithShape="0">
              <a:blip r:embed="rId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0" name="Rectangle 48"/>
            <p:cNvSpPr>
              <a:spLocks noChangeArrowheads="1"/>
            </p:cNvSpPr>
            <p:nvPr/>
          </p:nvSpPr>
          <p:spPr bwMode="auto">
            <a:xfrm>
              <a:off x="6629400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1" name="Rectangle 49"/>
            <p:cNvSpPr>
              <a:spLocks noChangeArrowheads="1"/>
            </p:cNvSpPr>
            <p:nvPr/>
          </p:nvSpPr>
          <p:spPr bwMode="auto">
            <a:xfrm>
              <a:off x="6350000" y="1892300"/>
              <a:ext cx="1588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2" name="Rectangle 50"/>
            <p:cNvSpPr>
              <a:spLocks noChangeArrowheads="1"/>
            </p:cNvSpPr>
            <p:nvPr/>
          </p:nvSpPr>
          <p:spPr bwMode="auto">
            <a:xfrm>
              <a:off x="6350000" y="1892300"/>
              <a:ext cx="279400" cy="12700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3" name="Freeform 51"/>
            <p:cNvSpPr>
              <a:spLocks/>
            </p:cNvSpPr>
            <p:nvPr/>
          </p:nvSpPr>
          <p:spPr bwMode="auto">
            <a:xfrm>
              <a:off x="6451600" y="1879600"/>
              <a:ext cx="76200" cy="152400"/>
            </a:xfrm>
            <a:custGeom>
              <a:avLst/>
              <a:gdLst/>
              <a:ahLst/>
              <a:cxnLst>
                <a:cxn ang="0">
                  <a:pos x="16" y="96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6" y="24"/>
                </a:cxn>
                <a:cxn ang="0">
                  <a:pos x="16" y="0"/>
                </a:cxn>
                <a:cxn ang="0">
                  <a:pos x="24" y="2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16" y="24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8" y="96"/>
                </a:cxn>
                <a:cxn ang="0">
                  <a:pos x="0" y="96"/>
                </a:cxn>
                <a:cxn ang="0">
                  <a:pos x="0" y="88"/>
                </a:cxn>
                <a:cxn ang="0">
                  <a:pos x="16" y="88"/>
                </a:cxn>
                <a:cxn ang="0">
                  <a:pos x="16" y="96"/>
                </a:cxn>
              </a:cxnLst>
              <a:rect l="0" t="0" r="r" b="b"/>
              <a:pathLst>
                <a:path w="48" h="96">
                  <a:moveTo>
                    <a:pt x="16" y="96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6" y="24"/>
                  </a:lnTo>
                  <a:lnTo>
                    <a:pt x="16" y="0"/>
                  </a:lnTo>
                  <a:lnTo>
                    <a:pt x="24" y="24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16" y="24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8" y="96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16" y="88"/>
                  </a:lnTo>
                  <a:lnTo>
                    <a:pt x="16" y="96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4" name="Freeform 52"/>
            <p:cNvSpPr>
              <a:spLocks/>
            </p:cNvSpPr>
            <p:nvPr/>
          </p:nvSpPr>
          <p:spPr bwMode="auto">
            <a:xfrm>
              <a:off x="6477000" y="2019300"/>
              <a:ext cx="38100" cy="127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4" y="0"/>
                </a:cxn>
                <a:cxn ang="0">
                  <a:pos x="24" y="8"/>
                </a:cxn>
              </a:cxnLst>
              <a:rect l="0" t="0" r="r" b="b"/>
              <a:pathLst>
                <a:path w="24" h="8">
                  <a:moveTo>
                    <a:pt x="24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5" name="Freeform 53"/>
            <p:cNvSpPr>
              <a:spLocks/>
            </p:cNvSpPr>
            <p:nvPr/>
          </p:nvSpPr>
          <p:spPr bwMode="auto">
            <a:xfrm>
              <a:off x="6451600" y="1917700"/>
              <a:ext cx="63500" cy="114300"/>
            </a:xfrm>
            <a:custGeom>
              <a:avLst/>
              <a:gdLst/>
              <a:ahLst/>
              <a:cxnLst>
                <a:cxn ang="0">
                  <a:pos x="16" y="72"/>
                </a:cxn>
                <a:cxn ang="0">
                  <a:pos x="0" y="72"/>
                </a:cxn>
                <a:cxn ang="0">
                  <a:pos x="16" y="0"/>
                </a:cxn>
                <a:cxn ang="0">
                  <a:pos x="40" y="72"/>
                </a:cxn>
                <a:cxn ang="0">
                  <a:pos x="16" y="72"/>
                </a:cxn>
              </a:cxnLst>
              <a:rect l="0" t="0" r="r" b="b"/>
              <a:pathLst>
                <a:path w="40" h="72">
                  <a:moveTo>
                    <a:pt x="16" y="72"/>
                  </a:moveTo>
                  <a:lnTo>
                    <a:pt x="0" y="72"/>
                  </a:lnTo>
                  <a:lnTo>
                    <a:pt x="16" y="0"/>
                  </a:lnTo>
                  <a:lnTo>
                    <a:pt x="40" y="72"/>
                  </a:lnTo>
                  <a:lnTo>
                    <a:pt x="16" y="72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6" name="Rectangle 54"/>
            <p:cNvSpPr>
              <a:spLocks noChangeArrowheads="1"/>
            </p:cNvSpPr>
            <p:nvPr/>
          </p:nvSpPr>
          <p:spPr bwMode="auto">
            <a:xfrm>
              <a:off x="6477000" y="2044700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7" name="Rectangle 55"/>
            <p:cNvSpPr>
              <a:spLocks noChangeArrowheads="1"/>
            </p:cNvSpPr>
            <p:nvPr/>
          </p:nvSpPr>
          <p:spPr bwMode="auto">
            <a:xfrm>
              <a:off x="6477000" y="26939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8" name="Rectangle 56"/>
            <p:cNvSpPr>
              <a:spLocks noChangeArrowheads="1"/>
            </p:cNvSpPr>
            <p:nvPr/>
          </p:nvSpPr>
          <p:spPr bwMode="auto">
            <a:xfrm>
              <a:off x="6477000" y="2044700"/>
              <a:ext cx="12700" cy="6492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09" name="Freeform 57"/>
            <p:cNvSpPr>
              <a:spLocks/>
            </p:cNvSpPr>
            <p:nvPr/>
          </p:nvSpPr>
          <p:spPr bwMode="auto">
            <a:xfrm>
              <a:off x="6451600" y="4117975"/>
              <a:ext cx="76200" cy="1143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4" y="72"/>
                </a:cxn>
                <a:cxn ang="0">
                  <a:pos x="16" y="72"/>
                </a:cxn>
                <a:cxn ang="0">
                  <a:pos x="16" y="72"/>
                </a:cxn>
                <a:cxn ang="0">
                  <a:pos x="40" y="0"/>
                </a:cxn>
                <a:cxn ang="0">
                  <a:pos x="48" y="0"/>
                </a:cxn>
                <a:cxn ang="0">
                  <a:pos x="48" y="8"/>
                </a:cxn>
                <a:cxn ang="0">
                  <a:pos x="24" y="8"/>
                </a:cxn>
                <a:cxn ang="0">
                  <a:pos x="24" y="0"/>
                </a:cxn>
              </a:cxnLst>
              <a:rect l="0" t="0" r="r" b="b"/>
              <a:pathLst>
                <a:path w="48" h="72">
                  <a:moveTo>
                    <a:pt x="24" y="0"/>
                  </a:move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4" y="72"/>
                  </a:lnTo>
                  <a:lnTo>
                    <a:pt x="16" y="72"/>
                  </a:lnTo>
                  <a:lnTo>
                    <a:pt x="16" y="72"/>
                  </a:lnTo>
                  <a:lnTo>
                    <a:pt x="40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24" y="8"/>
                  </a:lnTo>
                  <a:lnTo>
                    <a:pt x="24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0" name="Freeform 58"/>
            <p:cNvSpPr>
              <a:spLocks/>
            </p:cNvSpPr>
            <p:nvPr/>
          </p:nvSpPr>
          <p:spPr bwMode="auto">
            <a:xfrm>
              <a:off x="6464300" y="4117975"/>
              <a:ext cx="2540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16" h="8">
                  <a:moveTo>
                    <a:pt x="0" y="0"/>
                  </a:moveTo>
                  <a:lnTo>
                    <a:pt x="16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1" name="Freeform 59"/>
            <p:cNvSpPr>
              <a:spLocks/>
            </p:cNvSpPr>
            <p:nvPr/>
          </p:nvSpPr>
          <p:spPr bwMode="auto">
            <a:xfrm>
              <a:off x="6464300" y="4117975"/>
              <a:ext cx="63500" cy="1143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0" y="0"/>
                </a:cxn>
                <a:cxn ang="0">
                  <a:pos x="16" y="72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40" h="72">
                  <a:moveTo>
                    <a:pt x="16" y="0"/>
                  </a:moveTo>
                  <a:lnTo>
                    <a:pt x="40" y="0"/>
                  </a:lnTo>
                  <a:lnTo>
                    <a:pt x="16" y="72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2" name="Rectangle 60"/>
            <p:cNvSpPr>
              <a:spLocks noChangeArrowheads="1"/>
            </p:cNvSpPr>
            <p:nvPr/>
          </p:nvSpPr>
          <p:spPr bwMode="auto">
            <a:xfrm>
              <a:off x="6489700" y="3290888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3" name="Rectangle 61"/>
            <p:cNvSpPr>
              <a:spLocks noChangeArrowheads="1"/>
            </p:cNvSpPr>
            <p:nvPr/>
          </p:nvSpPr>
          <p:spPr bwMode="auto">
            <a:xfrm>
              <a:off x="6489700" y="4117975"/>
              <a:ext cx="12700" cy="15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4" name="Rectangle 62"/>
            <p:cNvSpPr>
              <a:spLocks noChangeArrowheads="1"/>
            </p:cNvSpPr>
            <p:nvPr/>
          </p:nvSpPr>
          <p:spPr bwMode="auto">
            <a:xfrm>
              <a:off x="6489700" y="3290888"/>
              <a:ext cx="12700" cy="827088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/>
            </a:p>
          </p:txBody>
        </p:sp>
        <p:sp>
          <p:nvSpPr>
            <p:cNvPr id="23615" name="Rectangle 63"/>
            <p:cNvSpPr>
              <a:spLocks noChangeArrowheads="1"/>
            </p:cNvSpPr>
            <p:nvPr/>
          </p:nvSpPr>
          <p:spPr bwMode="auto">
            <a:xfrm>
              <a:off x="6451600" y="2782888"/>
              <a:ext cx="3302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r>
                <a:rPr lang="en-US" sz="2400" b="1" i="0" u="none" strike="noStrike" cap="none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/>
                  <a:ea typeface="+mn-ea"/>
                  <a:cs typeface="+mn-cs"/>
                </a:rPr>
                <a:t>L</a:t>
              </a: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3616" name="Rectangle 64"/>
          <p:cNvSpPr>
            <a:spLocks noChangeArrowheads="1"/>
          </p:cNvSpPr>
          <p:nvPr/>
        </p:nvSpPr>
        <p:spPr bwMode="auto">
          <a:xfrm>
            <a:off x="5562600" y="4308474"/>
            <a:ext cx="3276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None/>
            </a:pPr>
            <a:r>
              <a:rPr lang="pt-BR" sz="2400" b="1" i="0" u="none" strike="noStrike" cap="none" baseline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+mn-ea"/>
                <a:cs typeface="+mn-cs"/>
              </a:rPr>
              <a:t>Deformação = </a:t>
            </a:r>
            <a:r>
              <a:rPr lang="pt-BR" sz="2400" b="0" i="0">
                <a:solidFill>
                  <a:srgbClr val="000000"/>
                </a:solidFill>
                <a:latin typeface="Symbol"/>
                <a:ea typeface="+mn-ea"/>
                <a:cs typeface="+mn-cs"/>
              </a:rPr>
              <a:t>(d</a:t>
            </a:r>
            <a:r>
              <a:rPr lang="pt-BR" sz="2400" b="1" i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L)/L</a:t>
            </a:r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SolidWorksCORP_PPT_Template">
  <a:themeElements>
    <a:clrScheme name="SolidWorksCORP_PPT_Template 1">
      <a:dk1>
        <a:srgbClr val="4D4D4D"/>
      </a:dk1>
      <a:lt1>
        <a:srgbClr val="FFFFFF"/>
      </a:lt1>
      <a:dk2>
        <a:srgbClr val="9C8E80"/>
      </a:dk2>
      <a:lt2>
        <a:srgbClr val="CEC7C0"/>
      </a:lt2>
      <a:accent1>
        <a:srgbClr val="F6950D"/>
      </a:accent1>
      <a:accent2>
        <a:srgbClr val="CC0000"/>
      </a:accent2>
      <a:accent3>
        <a:srgbClr val="FFFFFF"/>
      </a:accent3>
      <a:accent4>
        <a:srgbClr val="404040"/>
      </a:accent4>
      <a:accent5>
        <a:srgbClr val="FAC8AA"/>
      </a:accent5>
      <a:accent6>
        <a:srgbClr val="B90000"/>
      </a:accent6>
      <a:hlink>
        <a:srgbClr val="0F0068"/>
      </a:hlink>
      <a:folHlink>
        <a:srgbClr val="538034"/>
      </a:folHlink>
    </a:clrScheme>
    <a:fontScheme name="SolidWorksCORP_PP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olidWorksCORP_PPT_Template 1">
        <a:dk1>
          <a:srgbClr val="4D4D4D"/>
        </a:dk1>
        <a:lt1>
          <a:srgbClr val="FFFFFF"/>
        </a:lt1>
        <a:dk2>
          <a:srgbClr val="9C8E80"/>
        </a:dk2>
        <a:lt2>
          <a:srgbClr val="CEC7C0"/>
        </a:lt2>
        <a:accent1>
          <a:srgbClr val="F6950D"/>
        </a:accent1>
        <a:accent2>
          <a:srgbClr val="CC0000"/>
        </a:accent2>
        <a:accent3>
          <a:srgbClr val="FFFFFF"/>
        </a:accent3>
        <a:accent4>
          <a:srgbClr val="404040"/>
        </a:accent4>
        <a:accent5>
          <a:srgbClr val="FAC8AA"/>
        </a:accent5>
        <a:accent6>
          <a:srgbClr val="B90000"/>
        </a:accent6>
        <a:hlink>
          <a:srgbClr val="0F0068"/>
        </a:hlink>
        <a:folHlink>
          <a:srgbClr val="5380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W2011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1889</TotalTime>
  <Words>2453</Words>
  <Application>Microsoft Office PowerPoint</Application>
  <PresentationFormat>On-screen Show (4:3)</PresentationFormat>
  <Paragraphs>234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38" baseType="lpstr">
      <vt:lpstr>SolidWorksCORP_PPT_Template</vt:lpstr>
      <vt:lpstr>SW2011</vt:lpstr>
      <vt:lpstr>SolidWorks Simulation Visão geral de análise de elementos finitos</vt:lpstr>
      <vt:lpstr>O que é o SolidWorks Simulation?</vt:lpstr>
      <vt:lpstr>Ciclo tradicional do projeto</vt:lpstr>
      <vt:lpstr>Benefícios da análise</vt:lpstr>
      <vt:lpstr>O Método de elementos finitos</vt:lpstr>
      <vt:lpstr>Conceito principal de análise de projeto</vt:lpstr>
      <vt:lpstr>Conceito principal de análise de projeto</vt:lpstr>
      <vt:lpstr>Conceito principal de análise de projeto</vt:lpstr>
      <vt:lpstr>Conceito principal de análise de projeto</vt:lpstr>
      <vt:lpstr>Tipos de análise:  Análise estática ou de tensão</vt:lpstr>
      <vt:lpstr>Tipos de análise:  Análise estática não linear</vt:lpstr>
      <vt:lpstr>Tipos de análise:  Análise de flambagem</vt:lpstr>
      <vt:lpstr>Tipos de análise:  Análise de frequência</vt:lpstr>
      <vt:lpstr>Tipos de análise:  Análise de frequência</vt:lpstr>
      <vt:lpstr>Tipos de análise:  Análise térmica e análise de tensão térmica</vt:lpstr>
      <vt:lpstr>Tipos de análise:  Análise de otimização</vt:lpstr>
      <vt:lpstr>O que é tensão?</vt:lpstr>
      <vt:lpstr>O que é tensão?</vt:lpstr>
      <vt:lpstr>Tensões principais?</vt:lpstr>
      <vt:lpstr>Tensão de von Mises</vt:lpstr>
      <vt:lpstr>Intensidade da tensão</vt:lpstr>
      <vt:lpstr>Etapas de análise</vt:lpstr>
      <vt:lpstr>Criar um estudo</vt:lpstr>
      <vt:lpstr>Definir materiais</vt:lpstr>
      <vt:lpstr>Definir restrições e cargas</vt:lpstr>
      <vt:lpstr>Gerar malha</vt:lpstr>
      <vt:lpstr>Tipos de geração de malha</vt:lpstr>
      <vt:lpstr>Gerar malha</vt:lpstr>
      <vt:lpstr>Controle de malha</vt:lpstr>
      <vt:lpstr>Usar simetria</vt:lpstr>
      <vt:lpstr>Malha de casca</vt:lpstr>
      <vt:lpstr>Malha de casca</vt:lpstr>
      <vt:lpstr>Métodos adaptativos para estudos estáticos</vt:lpstr>
      <vt:lpstr>Métodos adaptativos para estudos estáticos</vt:lpstr>
      <vt:lpstr>Executar análise</vt:lpstr>
      <vt:lpstr>Visualizar os resultados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user</dc:creator>
  <cp:lastModifiedBy>Cipriano García</cp:lastModifiedBy>
  <cp:revision>205</cp:revision>
  <dcterms:created xsi:type="dcterms:W3CDTF">2005-11-14T21:24:32Z</dcterms:created>
  <dcterms:modified xsi:type="dcterms:W3CDTF">2012-03-07T10:41:03Z</dcterms:modified>
</cp:coreProperties>
</file>