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0"/>
  </p:notes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14" r:id="rId26"/>
    <p:sldId id="307" r:id="rId27"/>
    <p:sldId id="288" r:id="rId28"/>
    <p:sldId id="278"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84689" autoAdjust="0"/>
  </p:normalViewPr>
  <p:slideViewPr>
    <p:cSldViewPr>
      <p:cViewPr varScale="1">
        <p:scale>
          <a:sx n="98" d="100"/>
          <a:sy n="98" d="100"/>
        </p:scale>
        <p:origin x="-200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130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dgm:spPr/>
      <dgm:t>
        <a:bodyPr/>
        <a:lstStyle/>
        <a:p>
          <a:r>
            <a:rPr lang="en-US" dirty="0" err="1" smtClean="0">
              <a:solidFill>
                <a:schemeClr val="bg1"/>
              </a:solidFill>
            </a:rPr>
            <a:t>Prozess</a:t>
          </a:r>
          <a:r>
            <a:rPr lang="en-US" dirty="0" smtClean="0">
              <a:solidFill>
                <a:schemeClr val="bg1"/>
              </a:solidFill>
            </a:rPr>
            <a:t> </a:t>
          </a:r>
          <a:endParaRPr lang="en-US"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62222AB3-BA80-44B3-8974-6D049BE13653}">
      <dgm:prSet phldrT="[Text]"/>
      <dgm:spPr/>
      <dgm:t>
        <a:bodyPr/>
        <a:lstStyle/>
        <a:p>
          <a:r>
            <a:rPr lang="en-US" dirty="0" err="1" smtClean="0">
              <a:solidFill>
                <a:schemeClr val="bg1"/>
              </a:solidFill>
            </a:rPr>
            <a:t>Bezugswert</a:t>
          </a:r>
          <a:r>
            <a:rPr lang="en-US" dirty="0" smtClean="0">
              <a:solidFill>
                <a:schemeClr val="bg1"/>
              </a:solidFill>
            </a:rPr>
            <a:t> </a:t>
          </a:r>
          <a:r>
            <a:rPr lang="en-US" dirty="0" err="1" smtClean="0">
              <a:solidFill>
                <a:schemeClr val="bg1"/>
              </a:solidFill>
            </a:rPr>
            <a:t>festlegen</a:t>
          </a:r>
          <a:endParaRPr lang="en-US" dirty="0">
            <a:solidFill>
              <a:schemeClr val="bg1"/>
            </a:solidFill>
          </a:endParaRPr>
        </a:p>
      </dgm:t>
    </dgm:pt>
    <dgm:pt modelId="{7B9E08FA-3895-4BE2-8C6E-C6FC13E4131F}" type="parTrans" cxnId="{30F26137-8E0A-40BD-ACA5-08F7CA603B01}">
      <dgm:prSet/>
      <dgm:spPr/>
      <dgm:t>
        <a:bodyPr/>
        <a:lstStyle/>
        <a:p>
          <a:endParaRPr lang="en-US"/>
        </a:p>
      </dgm:t>
    </dgm:pt>
    <dgm:pt modelId="{D1DF0E90-605B-40AB-9345-FF69DE8EE614}" type="sibTrans" cxnId="{30F26137-8E0A-40BD-ACA5-08F7CA603B01}">
      <dgm:prSet/>
      <dgm:spPr/>
      <dgm:t>
        <a:bodyPr/>
        <a:lstStyle/>
        <a:p>
          <a:endParaRPr lang="en-US"/>
        </a:p>
      </dgm:t>
    </dgm:pt>
    <dgm:pt modelId="{55DDA78C-7275-47D9-B6FA-9BDF8BCD665A}">
      <dgm:prSet phldrT="[Text]"/>
      <dgm:spPr/>
      <dgm:t>
        <a:bodyPr/>
        <a:lstStyle/>
        <a:p>
          <a:r>
            <a:rPr lang="en-US" dirty="0" err="1" smtClean="0">
              <a:solidFill>
                <a:schemeClr val="bg1"/>
              </a:solidFill>
            </a:rPr>
            <a:t>Eingaben</a:t>
          </a:r>
          <a:r>
            <a:rPr lang="en-US" dirty="0" smtClean="0">
              <a:solidFill>
                <a:schemeClr val="bg1"/>
              </a:solidFill>
            </a:rPr>
            <a:t> </a:t>
          </a:r>
          <a:r>
            <a:rPr lang="en-US" dirty="0" err="1" smtClean="0">
              <a:solidFill>
                <a:schemeClr val="bg1"/>
              </a:solidFill>
            </a:rPr>
            <a:t>modifizieren</a:t>
          </a:r>
          <a:r>
            <a:rPr lang="en-US" dirty="0" smtClean="0">
              <a:solidFill>
                <a:schemeClr val="bg1"/>
              </a:solidFill>
            </a:rPr>
            <a:t> </a:t>
          </a:r>
          <a:endParaRPr lang="en-US" dirty="0">
            <a:solidFill>
              <a:schemeClr val="bg1"/>
            </a:solidFill>
          </a:endParaRPr>
        </a:p>
      </dgm:t>
    </dgm:pt>
    <dgm:pt modelId="{0B775B5B-7395-4FFD-9937-5E428FBACCCD}" type="parTrans" cxnId="{C17A7A42-CE78-44F7-97B8-035F43B60E78}">
      <dgm:prSet/>
      <dgm:spPr/>
      <dgm:t>
        <a:bodyPr/>
        <a:lstStyle/>
        <a:p>
          <a:endParaRPr lang="en-US"/>
        </a:p>
      </dgm:t>
    </dgm:pt>
    <dgm:pt modelId="{3587808C-DBF5-41B2-A7F3-603778D3AA26}" type="sibTrans" cxnId="{C17A7A42-CE78-44F7-97B8-035F43B60E78}">
      <dgm:prSet/>
      <dgm:spPr/>
      <dgm:t>
        <a:bodyPr/>
        <a:lstStyle/>
        <a:p>
          <a:endParaRPr lang="en-US"/>
        </a:p>
      </dgm:t>
    </dgm:pt>
    <dgm:pt modelId="{1B6AED7D-67C5-405E-9C89-3B4516D9FDAD}">
      <dgm:prSet phldrT="[Text]"/>
      <dgm:spPr/>
      <dgm:t>
        <a:bodyPr/>
        <a:lstStyle/>
        <a:p>
          <a:r>
            <a:rPr lang="en-US" dirty="0" err="1" smtClean="0">
              <a:solidFill>
                <a:schemeClr val="bg1"/>
              </a:solidFill>
            </a:rPr>
            <a:t>Suche</a:t>
          </a:r>
          <a:r>
            <a:rPr lang="en-US" dirty="0" smtClean="0">
              <a:solidFill>
                <a:schemeClr val="bg1"/>
              </a:solidFill>
            </a:rPr>
            <a:t> </a:t>
          </a:r>
          <a:r>
            <a:rPr lang="en-US" dirty="0" err="1" smtClean="0">
              <a:solidFill>
                <a:schemeClr val="bg1"/>
              </a:solidFill>
            </a:rPr>
            <a:t>nach</a:t>
          </a:r>
          <a:r>
            <a:rPr lang="en-US" dirty="0" smtClean="0">
              <a:solidFill>
                <a:schemeClr val="bg1"/>
              </a:solidFill>
            </a:rPr>
            <a:t> </a:t>
          </a:r>
          <a:r>
            <a:rPr lang="en-US" dirty="0" err="1" smtClean="0">
              <a:solidFill>
                <a:schemeClr val="bg1"/>
              </a:solidFill>
            </a:rPr>
            <a:t>ähnlichen</a:t>
          </a:r>
          <a:r>
            <a:rPr lang="en-US" dirty="0" smtClean="0">
              <a:solidFill>
                <a:schemeClr val="bg1"/>
              </a:solidFill>
            </a:rPr>
            <a:t> </a:t>
          </a:r>
          <a:r>
            <a:rPr lang="en-US" dirty="0" err="1" smtClean="0">
              <a:solidFill>
                <a:schemeClr val="bg1"/>
              </a:solidFill>
            </a:rPr>
            <a:t>Materialien</a:t>
          </a:r>
          <a:r>
            <a:rPr lang="en-US" dirty="0" smtClean="0">
              <a:solidFill>
                <a:schemeClr val="bg1"/>
              </a:solidFill>
            </a:rPr>
            <a:t> </a:t>
          </a:r>
          <a:endParaRPr lang="en-US" dirty="0">
            <a:solidFill>
              <a:schemeClr val="bg1"/>
            </a:solidFill>
          </a:endParaRPr>
        </a:p>
      </dgm:t>
    </dgm:pt>
    <dgm:pt modelId="{EEA229CB-5827-4A95-8E00-E2B31A35DEF0}" type="parTrans" cxnId="{9F545CAF-3CC7-4D7C-88D4-28067174070A}">
      <dgm:prSet/>
      <dgm:spPr/>
      <dgm:t>
        <a:bodyPr/>
        <a:lstStyle/>
        <a:p>
          <a:endParaRPr lang="en-US"/>
        </a:p>
      </dgm:t>
    </dgm:pt>
    <dgm:pt modelId="{71667BAD-171E-4F91-9843-B3F831DECB1B}" type="sibTrans" cxnId="{9F545CAF-3CC7-4D7C-88D4-28067174070A}">
      <dgm:prSet/>
      <dgm:spPr/>
      <dgm:t>
        <a:bodyPr/>
        <a:lstStyle/>
        <a:p>
          <a:endParaRPr lang="en-US"/>
        </a:p>
      </dgm:t>
    </dgm:pt>
    <dgm:pt modelId="{F7964451-EC27-F54D-8184-06B8495D485F}">
      <dgm:prSet phldrT="[Text]"/>
      <dgm:spPr/>
      <dgm:t>
        <a:bodyPr/>
        <a:lstStyle/>
        <a:p>
          <a:r>
            <a:rPr lang="en-US" dirty="0" err="1" smtClean="0">
              <a:solidFill>
                <a:schemeClr val="bg1"/>
              </a:solidFill>
            </a:rPr>
            <a:t>Entwurf</a:t>
          </a:r>
          <a:r>
            <a:rPr lang="en-US" dirty="0" smtClean="0">
              <a:solidFill>
                <a:schemeClr val="bg1"/>
              </a:solidFill>
            </a:rPr>
            <a:t> </a:t>
          </a:r>
          <a:r>
            <a:rPr lang="en-US" dirty="0" err="1" smtClean="0">
              <a:solidFill>
                <a:schemeClr val="bg1"/>
              </a:solidFill>
            </a:rPr>
            <a:t>modifizieren</a:t>
          </a:r>
          <a:r>
            <a:rPr lang="en-US" dirty="0" smtClean="0">
              <a:solidFill>
                <a:schemeClr val="bg1"/>
              </a:solidFill>
            </a:rPr>
            <a:t> </a:t>
          </a:r>
          <a:endParaRPr lang="en-US" dirty="0">
            <a:solidFill>
              <a:schemeClr val="bg1"/>
            </a:solidFill>
          </a:endParaRPr>
        </a:p>
      </dgm:t>
    </dgm:pt>
    <dgm:pt modelId="{FE54362A-3518-7548-B77B-85C600A6BC0C}" type="parTrans" cxnId="{D2590F60-AF7A-254A-98B4-58059E8AC61D}">
      <dgm:prSet/>
      <dgm:spPr/>
      <dgm:t>
        <a:bodyPr/>
        <a:lstStyle/>
        <a:p>
          <a:endParaRPr lang="en-US"/>
        </a:p>
      </dgm:t>
    </dgm:pt>
    <dgm:pt modelId="{A4E66807-1836-7B44-BEFC-C9A67E7CFCE9}" type="sibTrans" cxnId="{D2590F60-AF7A-254A-98B4-58059E8AC61D}">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F2484233-820B-4A59-9B06-71286CCD0DE8}" type="presOf" srcId="{1B6AED7D-67C5-405E-9C89-3B4516D9FDAD}" destId="{A29F602E-BD17-4E2E-8C0D-6743D8AE81B1}" srcOrd="0" destOrd="0" presId="urn:microsoft.com/office/officeart/2005/8/layout/radial3"/>
    <dgm:cxn modelId="{C17A7A42-CE78-44F7-97B8-035F43B60E78}" srcId="{7C3AE7D6-FCA9-4D34-98D2-91FAB2055634}" destId="{55DDA78C-7275-47D9-B6FA-9BDF8BCD665A}" srcOrd="1" destOrd="0" parTransId="{0B775B5B-7395-4FFD-9937-5E428FBACCCD}" sibTransId="{3587808C-DBF5-41B2-A7F3-603778D3AA26}"/>
    <dgm:cxn modelId="{30F26137-8E0A-40BD-ACA5-08F7CA603B01}" srcId="{7C3AE7D6-FCA9-4D34-98D2-91FAB2055634}" destId="{62222AB3-BA80-44B3-8974-6D049BE13653}" srcOrd="0" destOrd="0" parTransId="{7B9E08FA-3895-4BE2-8C6E-C6FC13E4131F}" sibTransId="{D1DF0E90-605B-40AB-9345-FF69DE8EE614}"/>
    <dgm:cxn modelId="{9F545CAF-3CC7-4D7C-88D4-28067174070A}" srcId="{7C3AE7D6-FCA9-4D34-98D2-91FAB2055634}" destId="{1B6AED7D-67C5-405E-9C89-3B4516D9FDAD}" srcOrd="3" destOrd="0" parTransId="{EEA229CB-5827-4A95-8E00-E2B31A35DEF0}" sibTransId="{71667BAD-171E-4F91-9843-B3F831DECB1B}"/>
    <dgm:cxn modelId="{CD042EB8-2557-40D7-B8B5-33B6CEABA648}" srcId="{54F20094-3E91-4C33-A7A4-6D0FA5CDA2BE}" destId="{7C3AE7D6-FCA9-4D34-98D2-91FAB2055634}" srcOrd="0" destOrd="0" parTransId="{FFE9D6AB-CED7-4845-ADD9-9FB78B56524E}" sibTransId="{22020146-92FD-468B-92D7-AA1143FE9579}"/>
    <dgm:cxn modelId="{75B0AD94-5EAB-4B39-825A-15CDE6F0D538}" type="presOf" srcId="{7C3AE7D6-FCA9-4D34-98D2-91FAB2055634}" destId="{48D13524-3B3A-4A6B-BCC7-AF6CC9A40E8C}" srcOrd="0" destOrd="0" presId="urn:microsoft.com/office/officeart/2005/8/layout/radial3"/>
    <dgm:cxn modelId="{9BB1237F-AF77-459B-9CEC-FF1B01AEFBA2}" type="presOf" srcId="{F7964451-EC27-F54D-8184-06B8495D485F}" destId="{EAEB89B4-6253-E24D-BC7A-BA8F3A5C9FA3}"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51A91218-9310-4E81-9AB7-50FB44DCEB9E}" type="presOf" srcId="{54F20094-3E91-4C33-A7A4-6D0FA5CDA2BE}" destId="{B2F8181E-9BB6-47DC-973D-C66D7F3CC56E}" srcOrd="0" destOrd="0" presId="urn:microsoft.com/office/officeart/2005/8/layout/radial3"/>
    <dgm:cxn modelId="{ECE13DCA-B1DD-47B2-97D2-89541969242D}" type="presOf" srcId="{62222AB3-BA80-44B3-8974-6D049BE13653}" destId="{17BB68E5-0628-4932-8B98-E4DDFEF17556}" srcOrd="0" destOrd="0" presId="urn:microsoft.com/office/officeart/2005/8/layout/radial3"/>
    <dgm:cxn modelId="{B4AFFAF2-A266-41ED-BC11-8178A44BDD2F}" type="presOf" srcId="{55DDA78C-7275-47D9-B6FA-9BDF8BCD665A}" destId="{1E0F38F7-C572-4685-ABB1-608D92330AD9}" srcOrd="0" destOrd="0" presId="urn:microsoft.com/office/officeart/2005/8/layout/radial3"/>
    <dgm:cxn modelId="{88927E57-EF45-491B-8B47-7096899AC5A5}" type="presParOf" srcId="{B2F8181E-9BB6-47DC-973D-C66D7F3CC56E}" destId="{D46F71BD-305B-4B2A-87CD-1C562808CE85}" srcOrd="0" destOrd="0" presId="urn:microsoft.com/office/officeart/2005/8/layout/radial3"/>
    <dgm:cxn modelId="{7CF5B8E2-7943-461A-8159-AE78AFEBDACD}" type="presParOf" srcId="{D46F71BD-305B-4B2A-87CD-1C562808CE85}" destId="{48D13524-3B3A-4A6B-BCC7-AF6CC9A40E8C}" srcOrd="0" destOrd="0" presId="urn:microsoft.com/office/officeart/2005/8/layout/radial3"/>
    <dgm:cxn modelId="{2DA29A51-9653-4E9D-8C54-624D02C712C6}" type="presParOf" srcId="{D46F71BD-305B-4B2A-87CD-1C562808CE85}" destId="{17BB68E5-0628-4932-8B98-E4DDFEF17556}" srcOrd="1" destOrd="0" presId="urn:microsoft.com/office/officeart/2005/8/layout/radial3"/>
    <dgm:cxn modelId="{17351190-9CBC-497D-AF34-DAEA7FA55E0F}" type="presParOf" srcId="{D46F71BD-305B-4B2A-87CD-1C562808CE85}" destId="{1E0F38F7-C572-4685-ABB1-608D92330AD9}" srcOrd="2" destOrd="0" presId="urn:microsoft.com/office/officeart/2005/8/layout/radial3"/>
    <dgm:cxn modelId="{68B4D908-0D2B-4D64-B923-09A8BDB6F28D}" type="presParOf" srcId="{D46F71BD-305B-4B2A-87CD-1C562808CE85}" destId="{EAEB89B4-6253-E24D-BC7A-BA8F3A5C9FA3}" srcOrd="3" destOrd="0" presId="urn:microsoft.com/office/officeart/2005/8/layout/radial3"/>
    <dgm:cxn modelId="{F191791D-7599-41A3-A8C6-593E6B784FA3}"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r>
            <a:rPr lang="en-US" sz="5600" kern="1200" dirty="0" err="1" smtClean="0">
              <a:solidFill>
                <a:schemeClr val="bg1"/>
              </a:solidFill>
            </a:rPr>
            <a:t>Prozess</a:t>
          </a:r>
          <a:r>
            <a:rPr lang="en-US" sz="5600" kern="1200" dirty="0" smtClean="0">
              <a:solidFill>
                <a:schemeClr val="bg1"/>
              </a:solidFill>
            </a:rPr>
            <a:t> </a:t>
          </a:r>
          <a:endParaRPr lang="en-US" sz="56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err="1" smtClean="0">
              <a:solidFill>
                <a:schemeClr val="bg1"/>
              </a:solidFill>
            </a:rPr>
            <a:t>Bezugswert</a:t>
          </a:r>
          <a:r>
            <a:rPr lang="en-US" sz="1000" kern="1200" dirty="0" smtClean="0">
              <a:solidFill>
                <a:schemeClr val="bg1"/>
              </a:solidFill>
            </a:rPr>
            <a:t> </a:t>
          </a:r>
          <a:r>
            <a:rPr lang="en-US" sz="1000" kern="1200" dirty="0" err="1" smtClean="0">
              <a:solidFill>
                <a:schemeClr val="bg1"/>
              </a:solidFill>
            </a:rPr>
            <a:t>festlegen</a:t>
          </a:r>
          <a:endParaRPr lang="en-US" sz="10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err="1" smtClean="0">
              <a:solidFill>
                <a:schemeClr val="bg1"/>
              </a:solidFill>
            </a:rPr>
            <a:t>Eingaben</a:t>
          </a:r>
          <a:r>
            <a:rPr lang="en-US" sz="1000" kern="1200" dirty="0" smtClean="0">
              <a:solidFill>
                <a:schemeClr val="bg1"/>
              </a:solidFill>
            </a:rPr>
            <a:t> </a:t>
          </a:r>
          <a:r>
            <a:rPr lang="en-US" sz="1000" kern="1200" dirty="0" err="1" smtClean="0">
              <a:solidFill>
                <a:schemeClr val="bg1"/>
              </a:solidFill>
            </a:rPr>
            <a:t>modifizieren</a:t>
          </a:r>
          <a:r>
            <a:rPr lang="en-US" sz="1000" kern="1200" dirty="0" smtClean="0">
              <a:solidFill>
                <a:schemeClr val="bg1"/>
              </a:solidFill>
            </a:rPr>
            <a:t> </a:t>
          </a:r>
          <a:endParaRPr lang="en-US" sz="10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err="1" smtClean="0">
              <a:solidFill>
                <a:schemeClr val="bg1"/>
              </a:solidFill>
            </a:rPr>
            <a:t>Entwurf</a:t>
          </a:r>
          <a:r>
            <a:rPr lang="en-US" sz="1000" kern="1200" dirty="0" smtClean="0">
              <a:solidFill>
                <a:schemeClr val="bg1"/>
              </a:solidFill>
            </a:rPr>
            <a:t> </a:t>
          </a:r>
          <a:r>
            <a:rPr lang="en-US" sz="1000" kern="1200" dirty="0" err="1" smtClean="0">
              <a:solidFill>
                <a:schemeClr val="bg1"/>
              </a:solidFill>
            </a:rPr>
            <a:t>modifizieren</a:t>
          </a:r>
          <a:r>
            <a:rPr lang="en-US" sz="1000" kern="1200" dirty="0" smtClean="0">
              <a:solidFill>
                <a:schemeClr val="bg1"/>
              </a:solidFill>
            </a:rPr>
            <a:t> </a:t>
          </a:r>
          <a:endParaRPr lang="en-US" sz="10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err="1" smtClean="0">
              <a:solidFill>
                <a:schemeClr val="bg1"/>
              </a:solidFill>
            </a:rPr>
            <a:t>Suche</a:t>
          </a:r>
          <a:r>
            <a:rPr lang="en-US" sz="1000" kern="1200" dirty="0" smtClean="0">
              <a:solidFill>
                <a:schemeClr val="bg1"/>
              </a:solidFill>
            </a:rPr>
            <a:t> </a:t>
          </a:r>
          <a:r>
            <a:rPr lang="en-US" sz="1000" kern="1200" dirty="0" err="1" smtClean="0">
              <a:solidFill>
                <a:schemeClr val="bg1"/>
              </a:solidFill>
            </a:rPr>
            <a:t>nach</a:t>
          </a:r>
          <a:r>
            <a:rPr lang="en-US" sz="1000" kern="1200" dirty="0" smtClean="0">
              <a:solidFill>
                <a:schemeClr val="bg1"/>
              </a:solidFill>
            </a:rPr>
            <a:t> </a:t>
          </a:r>
          <a:r>
            <a:rPr lang="en-US" sz="1000" kern="1200" dirty="0" err="1" smtClean="0">
              <a:solidFill>
                <a:schemeClr val="bg1"/>
              </a:solidFill>
            </a:rPr>
            <a:t>ähnlichen</a:t>
          </a:r>
          <a:r>
            <a:rPr lang="en-US" sz="1000" kern="1200" dirty="0" smtClean="0">
              <a:solidFill>
                <a:schemeClr val="bg1"/>
              </a:solidFill>
            </a:rPr>
            <a:t> </a:t>
          </a:r>
          <a:r>
            <a:rPr lang="en-US" sz="1000" kern="1200" dirty="0" err="1" smtClean="0">
              <a:solidFill>
                <a:schemeClr val="bg1"/>
              </a:solidFill>
            </a:rPr>
            <a:t>Materialien</a:t>
          </a:r>
          <a:r>
            <a:rPr lang="en-US" sz="1000" kern="1200" dirty="0" smtClean="0">
              <a:solidFill>
                <a:schemeClr val="bg1"/>
              </a:solidFill>
            </a:rPr>
            <a:t> </a:t>
          </a:r>
          <a:endParaRPr lang="en-US" sz="10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904C347-A466-44EF-A039-63119937F98D}" type="datetimeFigureOut">
              <a:rPr lang="en-US"/>
              <a:pPr>
                <a:defRPr/>
              </a:pPr>
              <a:t>9/10/2012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noProof="0" smtClean="0"/>
              <a:t>Klicken zum Bearbeiten der Master-Textstile</a:t>
            </a:r>
            <a:endParaRPr lang="en-US" noProof="0" smtClean="0"/>
          </a:p>
          <a:p>
            <a:pPr lvl="1"/>
            <a:r>
              <a:rPr lang="en-US" noProof="0" smtClean="0"/>
              <a:t>Zweite Ebene</a:t>
            </a:r>
          </a:p>
          <a:p>
            <a:pPr lvl="2"/>
            <a:r>
              <a:rPr lang="en-US" noProof="0" smtClean="0"/>
              <a:t>Dritte Ebene</a:t>
            </a:r>
          </a:p>
          <a:p>
            <a:pPr lvl="3"/>
            <a:r>
              <a:rPr lang="en-US" noProof="0" smtClean="0"/>
              <a:t>Vierte Ebene</a:t>
            </a:r>
          </a:p>
          <a:p>
            <a:pPr lvl="4"/>
            <a:r>
              <a:rPr lang="en-US" noProof="0" smtClean="0"/>
              <a:t>Fünfte Ebene</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5F15FFD-AF7A-408F-90D3-1C3229DC4F7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rgbClr val="000000"/>
        </a:solidFill>
        <a:latin typeface="Calibri"/>
        <a:ea typeface="ＭＳ Ｐゴシック"/>
        <a:cs typeface="+mn-cs"/>
      </a:defRPr>
    </a:lvl1pPr>
    <a:lvl2pPr marL="457200" algn="l" defTabSz="457200" rtl="0" eaLnBrk="0" fontAlgn="base" hangingPunct="0">
      <a:spcBef>
        <a:spcPct val="30000"/>
      </a:spcBef>
      <a:spcAft>
        <a:spcPct val="0"/>
      </a:spcAft>
      <a:defRPr sz="1200" kern="1200">
        <a:solidFill>
          <a:srgbClr val="000000"/>
        </a:solidFill>
        <a:latin typeface="Calibri"/>
        <a:ea typeface="ＭＳ Ｐゴシック"/>
        <a:cs typeface="+mn-cs"/>
      </a:defRPr>
    </a:lvl2pPr>
    <a:lvl3pPr marL="914400" algn="l" defTabSz="457200" rtl="0" eaLnBrk="0" fontAlgn="base" hangingPunct="0">
      <a:spcBef>
        <a:spcPct val="30000"/>
      </a:spcBef>
      <a:spcAft>
        <a:spcPct val="0"/>
      </a:spcAft>
      <a:defRPr sz="1200" kern="1200">
        <a:solidFill>
          <a:srgbClr val="000000"/>
        </a:solidFill>
        <a:latin typeface="Calibri"/>
        <a:ea typeface="ＭＳ Ｐゴシック"/>
        <a:cs typeface="+mn-cs"/>
      </a:defRPr>
    </a:lvl3pPr>
    <a:lvl4pPr marL="1371600" algn="l" defTabSz="457200" rtl="0" eaLnBrk="0" fontAlgn="base" hangingPunct="0">
      <a:spcBef>
        <a:spcPct val="30000"/>
      </a:spcBef>
      <a:spcAft>
        <a:spcPct val="0"/>
      </a:spcAft>
      <a:defRPr sz="1200" kern="1200">
        <a:solidFill>
          <a:srgbClr val="000000"/>
        </a:solidFill>
        <a:latin typeface="Calibri"/>
        <a:ea typeface="ＭＳ Ｐゴシック"/>
        <a:cs typeface="+mn-cs"/>
      </a:defRPr>
    </a:lvl4pPr>
    <a:lvl5pPr marL="1828800" algn="l" defTabSz="457200" rtl="0" eaLnBrk="0" fontAlgn="base" hangingPunct="0">
      <a:spcBef>
        <a:spcPct val="30000"/>
      </a:spcBef>
      <a:spcAft>
        <a:spcPct val="0"/>
      </a:spcAft>
      <a:defRPr sz="1200" kern="1200">
        <a:solidFill>
          <a:srgbClr val="000000"/>
        </a:solidFill>
        <a:latin typeface="Calibri"/>
        <a:ea typeface="ＭＳ Ｐゴシック"/>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3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FE6ABC-F47F-40E1-8E5A-1ED0E5492D9F}"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de-DE" smtClean="0">
                <a:latin typeface="Calibri" pitchFamily="34" charset="0"/>
                <a:ea typeface="ＭＳ Ｐゴシック" pitchFamily="34" charset="-128"/>
              </a:rPr>
              <a:t>Auch gemessen in Kilogramm Stickstoff-(N-)Äquivalent</a:t>
            </a:r>
            <a:endParaRPr lang="en-US" smtClean="0">
              <a:latin typeface="Calibri" pitchFamily="34" charset="0"/>
              <a:ea typeface="ＭＳ Ｐゴシック" pitchFamily="34" charset="-128"/>
            </a:endParaRPr>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BB96D22-741E-426D-A259-6C4973222975}" type="slidenum">
              <a:rPr lang="en-US" smtClean="0"/>
              <a:pPr fontAlgn="base">
                <a:spcBef>
                  <a:spcPct val="0"/>
                </a:spcBef>
                <a:spcAft>
                  <a:spcPct val="0"/>
                </a:spcAft>
                <a:defRPr/>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de-DE" smtClean="0">
                <a:latin typeface="Calibri" pitchFamily="34" charset="0"/>
                <a:ea typeface="ＭＳ Ｐゴシック" pitchFamily="34" charset="-128"/>
              </a:rPr>
              <a:t>Die der LCA zugrunde liegende Technologie stammt von der Firma PE International in Stuttgart, Deutschland.  PE International verfügt über fast 20 Jahre Erfahrung und Glaubwürdigkeit auf diesem Gebiet.</a:t>
            </a:r>
            <a:endParaRPr lang="en-US" smtClean="0">
              <a:latin typeface="Calibri" pitchFamily="34" charset="0"/>
              <a:ea typeface="ＭＳ Ｐゴシック" pitchFamily="34" charset="-128"/>
            </a:endParaRPr>
          </a:p>
          <a:p>
            <a:pPr eaLnBrk="1" hangingPunct="1">
              <a:spcBef>
                <a:spcPct val="0"/>
              </a:spcBef>
            </a:pPr>
            <a:endParaRPr lang="en-US" smtClean="0">
              <a:latin typeface="Calibri" pitchFamily="34" charset="0"/>
              <a:ea typeface="ＭＳ Ｐゴシック" pitchFamily="34" charset="-128"/>
            </a:endParaRPr>
          </a:p>
          <a:p>
            <a:pPr eaLnBrk="1" hangingPunct="1">
              <a:spcBef>
                <a:spcPct val="0"/>
              </a:spcBef>
            </a:pPr>
            <a:r>
              <a:rPr lang="de-DE" smtClean="0">
                <a:latin typeface="Calibri" pitchFamily="34" charset="0"/>
                <a:ea typeface="ＭＳ Ｐゴシック" pitchFamily="34" charset="-128"/>
              </a:rPr>
              <a:t>ISO – Internationale Organisation für Normung</a:t>
            </a:r>
            <a:r>
              <a:rPr lang="en-US" smtClean="0">
                <a:latin typeface="Calibri" pitchFamily="34" charset="0"/>
                <a:ea typeface="ＭＳ Ｐゴシック" pitchFamily="34" charset="-128"/>
              </a:rPr>
              <a:t>  </a:t>
            </a:r>
          </a:p>
          <a:p>
            <a:pPr eaLnBrk="1" hangingPunct="1">
              <a:spcBef>
                <a:spcPct val="0"/>
              </a:spcBef>
            </a:pPr>
            <a:endParaRPr lang="en-US" smtClean="0">
              <a:latin typeface="Calibri" pitchFamily="34" charset="0"/>
              <a:ea typeface="ＭＳ Ｐゴシック" pitchFamily="34" charset="-128"/>
            </a:endParaRPr>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AFEFEE-D3AC-4731-B0AF-6B0115880B39}"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de-DE" dirty="0" smtClean="0">
                <a:solidFill>
                  <a:schemeClr val="tx1"/>
                </a:solidFill>
                <a:latin typeface="+mn-lt"/>
                <a:ea typeface="+mn-ea"/>
              </a:rPr>
              <a:t>Die Umweltfreundlichkeit eines Produkts ist ein Faktor, auf den immer mehr Verbraucher achten.  Der steigende Einfluss dieses Faktors auf dem Markt stellt viele Unternehmen vor eine neue und unbekannte geschäftliche Herausforderung.  Nachhaltige Konstruktion ist eine wichtige Strategie, die Unternehmen nutzen können, um die Umweltverträglichkeit der hergestellten Produkte zu erhöhen.  </a:t>
            </a:r>
            <a:endParaRPr lang="en-US" dirty="0" smtClean="0">
              <a:solidFill>
                <a:schemeClr val="tx1"/>
              </a:solidFill>
              <a:latin typeface="+mn-lt"/>
              <a:ea typeface="+mn-ea"/>
            </a:endParaRPr>
          </a:p>
          <a:p>
            <a:pPr eaLnBrk="1" fontAlgn="auto" hangingPunct="1">
              <a:spcBef>
                <a:spcPts val="0"/>
              </a:spcBef>
              <a:spcAft>
                <a:spcPts val="0"/>
              </a:spcAft>
              <a:defRPr/>
            </a:pPr>
            <a:endParaRPr lang="en-US" dirty="0" smtClean="0">
              <a:solidFill>
                <a:schemeClr val="tx1"/>
              </a:solidFill>
              <a:latin typeface="+mn-lt"/>
              <a:ea typeface="+mn-ea"/>
            </a:endParaRPr>
          </a:p>
          <a:p>
            <a:pPr eaLnBrk="1" fontAlgn="auto" hangingPunct="1">
              <a:spcBef>
                <a:spcPts val="0"/>
              </a:spcBef>
              <a:spcAft>
                <a:spcPts val="0"/>
              </a:spcAft>
              <a:defRPr/>
            </a:pPr>
            <a:r>
              <a:rPr lang="de-DE" dirty="0" smtClean="0">
                <a:solidFill>
                  <a:schemeClr val="tx1"/>
                </a:solidFill>
                <a:latin typeface="+mn-lt"/>
                <a:ea typeface="+mn-ea"/>
              </a:rPr>
              <a:t>SolidWorks Sustainability wurde geschaffen, um nachhaltige Konstruktion leicht verständlich und mühelos einsetzbar zu machen.  Funktionen wie das Dashboard, benutzerdefinierte Berichte und die Suche nach ähnlichen Materialien ermöglichen es den Benutzern, Konstruktionen zu verbessern und ihre Ergebnisse auf überzeugende Weise zu vermitteln.  Dies ist so wichtig, dass DS SolidWorks einige dieser Funktionen für nachhaltige Konstruktion in jede Lizenz von SolidWorks 2010 integriert hat.  </a:t>
            </a:r>
            <a:endParaRPr lang="en-US" dirty="0" smtClean="0">
              <a:solidFill>
                <a:schemeClr val="tx1"/>
              </a:solidFill>
              <a:latin typeface="+mn-lt"/>
              <a:ea typeface="+mn-ea"/>
            </a:endParaRPr>
          </a:p>
          <a:p>
            <a:pPr eaLnBrk="1" fontAlgn="auto" hangingPunct="1">
              <a:spcBef>
                <a:spcPts val="0"/>
              </a:spcBef>
              <a:spcAft>
                <a:spcPts val="0"/>
              </a:spcAft>
              <a:defRPr/>
            </a:pPr>
            <a:endParaRPr lang="en-US" dirty="0" smtClean="0">
              <a:solidFill>
                <a:schemeClr val="tx1"/>
              </a:solidFill>
              <a:latin typeface="+mn-lt"/>
              <a:ea typeface="+mn-ea"/>
            </a:endParaRPr>
          </a:p>
          <a:p>
            <a:pPr eaLnBrk="1" fontAlgn="auto" hangingPunct="1">
              <a:spcBef>
                <a:spcPts val="0"/>
              </a:spcBef>
              <a:spcAft>
                <a:spcPts val="0"/>
              </a:spcAft>
              <a:defRPr/>
            </a:pPr>
            <a:r>
              <a:rPr lang="en-US" baseline="30000" dirty="0" smtClean="0"/>
              <a:t>1</a:t>
            </a:r>
            <a:r>
              <a:rPr lang="en-US" dirty="0" smtClean="0"/>
              <a:t>Für die </a:t>
            </a:r>
            <a:r>
              <a:rPr lang="en-US" dirty="0" err="1" smtClean="0"/>
              <a:t>SolidWorks</a:t>
            </a:r>
            <a:r>
              <a:rPr lang="en-US" dirty="0" smtClean="0"/>
              <a:t> Labs-Version </a:t>
            </a:r>
            <a:r>
              <a:rPr lang="en-US" dirty="0" err="1" smtClean="0"/>
              <a:t>ist</a:t>
            </a:r>
            <a:r>
              <a:rPr lang="en-US" dirty="0" smtClean="0"/>
              <a:t> </a:t>
            </a:r>
            <a:r>
              <a:rPr lang="en-US" dirty="0" err="1" smtClean="0"/>
              <a:t>SolidWorks</a:t>
            </a:r>
            <a:r>
              <a:rPr lang="en-US" dirty="0" smtClean="0"/>
              <a:t> 2009 </a:t>
            </a:r>
            <a:r>
              <a:rPr lang="en-US" dirty="0" err="1" smtClean="0"/>
              <a:t>oder</a:t>
            </a:r>
            <a:r>
              <a:rPr lang="en-US" dirty="0" smtClean="0"/>
              <a:t> </a:t>
            </a:r>
            <a:r>
              <a:rPr lang="en-US" dirty="0" err="1" smtClean="0"/>
              <a:t>höher</a:t>
            </a:r>
            <a:r>
              <a:rPr lang="en-US" dirty="0" smtClean="0"/>
              <a:t> </a:t>
            </a:r>
            <a:r>
              <a:rPr lang="en-US" dirty="0" err="1" smtClean="0"/>
              <a:t>erforderlich</a:t>
            </a:r>
            <a:r>
              <a:rPr lang="en-US" dirty="0" smtClean="0"/>
              <a:t>.  </a:t>
            </a:r>
            <a:r>
              <a:rPr lang="en-US" dirty="0" err="1" smtClean="0"/>
              <a:t>SolidWorks</a:t>
            </a:r>
            <a:r>
              <a:rPr lang="en-US" dirty="0" smtClean="0"/>
              <a:t> Sustainability </a:t>
            </a:r>
            <a:r>
              <a:rPr lang="en-US" dirty="0" err="1" smtClean="0"/>
              <a:t>wird</a:t>
            </a:r>
            <a:r>
              <a:rPr lang="en-US" dirty="0" smtClean="0"/>
              <a:t> in </a:t>
            </a:r>
            <a:r>
              <a:rPr lang="en-US" dirty="0" err="1" smtClean="0"/>
              <a:t>der</a:t>
            </a:r>
            <a:r>
              <a:rPr lang="en-US" dirty="0" smtClean="0"/>
              <a:t> </a:t>
            </a:r>
            <a:r>
              <a:rPr lang="en-US" dirty="0" err="1" smtClean="0"/>
              <a:t>SolidWorks</a:t>
            </a:r>
            <a:r>
              <a:rPr lang="en-US" dirty="0" smtClean="0"/>
              <a:t> Education Edition 2010-2011 </a:t>
            </a:r>
            <a:r>
              <a:rPr lang="en-US" dirty="0" err="1" smtClean="0"/>
              <a:t>enthalten</a:t>
            </a:r>
            <a:r>
              <a:rPr lang="en-US" dirty="0" smtClean="0"/>
              <a:t> </a:t>
            </a:r>
            <a:r>
              <a:rPr lang="en-US" dirty="0" err="1" smtClean="0"/>
              <a:t>sein</a:t>
            </a:r>
            <a:r>
              <a:rPr lang="en-US" dirty="0" smtClean="0"/>
              <a:t>.</a:t>
            </a:r>
            <a:endParaRPr lang="en-US" dirty="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2E40A3-96B3-4F18-B4C6-9BC60BF700B7}"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de-DE" dirty="0" smtClean="0">
                <a:solidFill>
                  <a:schemeClr val="tx1"/>
                </a:solidFill>
                <a:latin typeface="+mj-lt"/>
              </a:rPr>
              <a:t>Studenten müssen die Umweltauswirkungen ihrer Konstruktion erkennen, sie verstehen, sie verbessern und sie anderen vermitteln.</a:t>
            </a:r>
            <a:endParaRPr lang="en-US" dirty="0" smtClean="0">
              <a:solidFill>
                <a:schemeClr val="tx1"/>
              </a:solidFill>
              <a:latin typeface="+mj-lt"/>
              <a:cs typeface="Arial" charset="0"/>
            </a:endParaRPr>
          </a:p>
          <a:p>
            <a:pPr eaLnBrk="1" fontAlgn="auto" hangingPunct="1">
              <a:spcBef>
                <a:spcPts val="0"/>
              </a:spcBef>
              <a:spcAft>
                <a:spcPts val="0"/>
              </a:spcAft>
              <a:defRPr/>
            </a:pPr>
            <a:endParaRPr lang="en-US" dirty="0" smtClean="0">
              <a:solidFill>
                <a:schemeClr val="tx1"/>
              </a:solidFill>
              <a:latin typeface="+mj-lt"/>
            </a:endParaRPr>
          </a:p>
          <a:p>
            <a:pPr eaLnBrk="1" fontAlgn="auto" hangingPunct="1">
              <a:spcBef>
                <a:spcPts val="0"/>
              </a:spcBef>
              <a:spcAft>
                <a:spcPts val="0"/>
              </a:spcAft>
              <a:defRPr/>
            </a:pPr>
            <a:r>
              <a:rPr lang="de-DE" dirty="0" smtClean="0">
                <a:solidFill>
                  <a:schemeClr val="tx1"/>
                </a:solidFill>
                <a:latin typeface="+mj-lt"/>
              </a:rPr>
              <a:t>Lehrer können Einblicke vermitteln, welche Auswirkungen die Auswahl von Materialien und Herstellungsprozessen auf die Umwelt hat.</a:t>
            </a:r>
            <a:r>
              <a:rPr lang="en-US" dirty="0" smtClean="0">
                <a:solidFill>
                  <a:schemeClr val="tx1"/>
                </a:solidFill>
                <a:latin typeface="+mj-lt"/>
                <a:cs typeface="Arial" charset="0"/>
              </a:rPr>
              <a:t> </a:t>
            </a:r>
          </a:p>
          <a:p>
            <a:pPr eaLnBrk="1" fontAlgn="auto" hangingPunct="1">
              <a:spcBef>
                <a:spcPts val="0"/>
              </a:spcBef>
              <a:spcAft>
                <a:spcPts val="0"/>
              </a:spcAft>
              <a:defRPr/>
            </a:pPr>
            <a:endParaRPr lang="en-US" dirty="0" smtClean="0">
              <a:solidFill>
                <a:schemeClr val="tx1"/>
              </a:solidFill>
              <a:latin typeface="+mj-lt"/>
            </a:endParaRPr>
          </a:p>
          <a:p>
            <a:pPr eaLnBrk="1" fontAlgn="auto" hangingPunct="1">
              <a:spcBef>
                <a:spcPts val="0"/>
              </a:spcBef>
              <a:spcAft>
                <a:spcPts val="0"/>
              </a:spcAft>
              <a:defRPr/>
            </a:pPr>
            <a:r>
              <a:rPr lang="de-DE" dirty="0" smtClean="0">
                <a:solidFill>
                  <a:schemeClr val="tx1"/>
                </a:solidFill>
                <a:latin typeface="+mj-lt"/>
              </a:rPr>
              <a:t>Anweisungen kombinieren Konstruktion und Technologie mit sozialen, ökologischen und ökonomischen Bedingungen.</a:t>
            </a:r>
            <a:endParaRPr lang="en-US" dirty="0" smtClean="0">
              <a:solidFill>
                <a:schemeClr val="tx1"/>
              </a:solidFill>
              <a:latin typeface="+mj-lt"/>
              <a:cs typeface="Arial" charset="0"/>
            </a:endParaRPr>
          </a:p>
          <a:p>
            <a:pPr eaLnBrk="1" fontAlgn="auto" hangingPunct="1">
              <a:spcBef>
                <a:spcPts val="0"/>
              </a:spcBef>
              <a:spcAft>
                <a:spcPts val="0"/>
              </a:spcAft>
              <a:defRPr/>
            </a:pPr>
            <a:endParaRPr lang="en-US" dirty="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EE4E27-6336-4B7C-BF39-B9367CCEF982}"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63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E2C071-99A6-40C2-93F8-5594090896E8}"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5D4CE20-FBB0-4E67-8EFE-DBCFFB3725D3}" type="slidenum">
              <a:rPr lang="en-US" smtClean="0"/>
              <a:pPr fontAlgn="base">
                <a:spcBef>
                  <a:spcPct val="0"/>
                </a:spcBef>
                <a:spcAft>
                  <a:spcPct val="0"/>
                </a:spcAft>
                <a:defRPr/>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5F8B7DF-7098-4220-ACFA-4E3237007688}"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9F9ECDF-8F83-4852-B9F0-7C4C705BD109}" type="slidenum">
              <a:rPr lang="en-US" smtClean="0"/>
              <a:pPr fontAlgn="base">
                <a:spcBef>
                  <a:spcPct val="0"/>
                </a:spcBef>
                <a:spcAft>
                  <a:spcPct val="0"/>
                </a:spcAft>
                <a:defRPr/>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0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80B0AB-0C29-4DE0-8200-550F2687B50D}"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83B87B5-9AD6-4797-A7DE-DEAEFCA43211}"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Calibri" pitchFamily="34" charset="0"/>
                <a:ea typeface="ＭＳ Ｐゴシック" pitchFamily="34" charset="-128"/>
              </a:rPr>
              <a:t>Definition nachhaltige Entwicklung </a:t>
            </a:r>
            <a:r>
              <a:rPr lang="en-US" b="1" smtClean="0">
                <a:latin typeface="Calibri" pitchFamily="34" charset="0"/>
                <a:ea typeface="ＭＳ Ｐゴシック" pitchFamily="34" charset="-128"/>
              </a:rPr>
              <a:t>World</a:t>
            </a:r>
            <a:r>
              <a:rPr lang="en-US" smtClean="0">
                <a:latin typeface="Calibri" pitchFamily="34" charset="0"/>
                <a:ea typeface="ＭＳ Ｐゴシック" pitchFamily="34" charset="-128"/>
              </a:rPr>
              <a:t> </a:t>
            </a:r>
            <a:r>
              <a:rPr lang="en-US" b="1" smtClean="0">
                <a:latin typeface="Calibri" pitchFamily="34" charset="0"/>
                <a:ea typeface="ＭＳ Ｐゴシック" pitchFamily="34" charset="-128"/>
              </a:rPr>
              <a:t>Engineering</a:t>
            </a:r>
            <a:r>
              <a:rPr lang="en-US" smtClean="0">
                <a:latin typeface="Calibri" pitchFamily="34" charset="0"/>
                <a:ea typeface="ＭＳ Ｐゴシック" pitchFamily="34" charset="-128"/>
              </a:rPr>
              <a:t> </a:t>
            </a:r>
            <a:r>
              <a:rPr lang="en-US" b="1" smtClean="0">
                <a:latin typeface="Calibri" pitchFamily="34" charset="0"/>
                <a:ea typeface="ＭＳ Ｐゴシック" pitchFamily="34" charset="-128"/>
              </a:rPr>
              <a:t>Partnership</a:t>
            </a:r>
            <a:r>
              <a:rPr lang="en-US" smtClean="0">
                <a:latin typeface="Calibri" pitchFamily="34" charset="0"/>
                <a:ea typeface="ＭＳ Ｐゴシック" pitchFamily="34" charset="-128"/>
              </a:rPr>
              <a:t> for </a:t>
            </a:r>
            <a:r>
              <a:rPr lang="en-US" b="1" smtClean="0">
                <a:latin typeface="Calibri" pitchFamily="34" charset="0"/>
                <a:ea typeface="ＭＳ Ｐゴシック" pitchFamily="34" charset="-128"/>
              </a:rPr>
              <a:t>Sustainable</a:t>
            </a:r>
            <a:r>
              <a:rPr lang="en-US" smtClean="0">
                <a:latin typeface="Calibri" pitchFamily="34" charset="0"/>
                <a:ea typeface="ＭＳ Ｐゴシック" pitchFamily="34" charset="-128"/>
              </a:rPr>
              <a:t> </a:t>
            </a:r>
            <a:r>
              <a:rPr lang="en-US" b="1" smtClean="0">
                <a:latin typeface="Calibri" pitchFamily="34" charset="0"/>
                <a:ea typeface="ＭＳ Ｐゴシック" pitchFamily="34" charset="-128"/>
              </a:rPr>
              <a:t>Development</a:t>
            </a:r>
            <a:r>
              <a:rPr lang="en-US" smtClean="0">
                <a:latin typeface="Calibri" pitchFamily="34" charset="0"/>
                <a:ea typeface="ＭＳ Ｐゴシック" pitchFamily="34" charset="-128"/>
              </a:rPr>
              <a:t> (WEPSD, globale Partnerschaft für nachhaltige Entwicklung, eine </a:t>
            </a:r>
            <a:r>
              <a:rPr lang="en-US" b="1" smtClean="0">
                <a:latin typeface="Calibri" pitchFamily="34" charset="0"/>
                <a:ea typeface="ＭＳ Ｐゴシック" pitchFamily="34" charset="-128"/>
              </a:rPr>
              <a:t>Partnerschaft</a:t>
            </a:r>
            <a:r>
              <a:rPr lang="en-US" smtClean="0">
                <a:latin typeface="Calibri" pitchFamily="34" charset="0"/>
                <a:ea typeface="ＭＳ Ｐゴシック" pitchFamily="34" charset="-128"/>
              </a:rPr>
              <a:t> zwischen WFEO, FIDIC und UATI)</a:t>
            </a:r>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7C021A-4FCA-482D-87A2-324DC701C2DD}"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AF98B95-1F4C-4008-A7BC-F36171EF4A94}" type="slidenum">
              <a:rPr lang="en-US" smtClean="0"/>
              <a:pPr fontAlgn="base">
                <a:spcBef>
                  <a:spcPct val="0"/>
                </a:spcBef>
                <a:spcAft>
                  <a:spcPct val="0"/>
                </a:spcAft>
                <a:defRPr/>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Calibri" pitchFamily="34" charset="0"/>
                <a:ea typeface="ＭＳ Ｐゴシック" pitchFamily="34" charset="-128"/>
              </a:rPr>
              <a:t>Hone ex</a:t>
            </a:r>
          </a:p>
        </p:txBody>
      </p:sp>
      <p:sp>
        <p:nvSpPr>
          <p:cNvPr id="63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864B3DE-CE0E-4162-8F14-708B4BF76C59}" type="slidenum">
              <a:rPr lang="en-US" smtClean="0"/>
              <a:pPr fontAlgn="base">
                <a:spcBef>
                  <a:spcPct val="0"/>
                </a:spcBef>
                <a:spcAft>
                  <a:spcPct val="0"/>
                </a:spcAft>
                <a:defRPr/>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593E1F1-36DE-49B1-9394-95CF48DDAED2}" type="slidenum">
              <a:rPr lang="en-US" smtClean="0"/>
              <a:pPr fontAlgn="base">
                <a:spcBef>
                  <a:spcPct val="0"/>
                </a:spcBef>
                <a:spcAft>
                  <a:spcPct val="0"/>
                </a:spcAft>
                <a:defRPr/>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2CB25C-3FBB-4D01-B2AE-C3CBB01DE550}" type="slidenum">
              <a:rPr lang="en-US" smtClean="0"/>
              <a:pPr fontAlgn="base">
                <a:spcBef>
                  <a:spcPct val="0"/>
                </a:spcBef>
                <a:spcAft>
                  <a:spcPct val="0"/>
                </a:spcAft>
                <a:defRPr/>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61AA2D-8551-4332-9AB9-9DF7EB4EE434}" type="slidenum">
              <a:rPr lang="en-US" smtClean="0"/>
              <a:pPr fontAlgn="base">
                <a:spcBef>
                  <a:spcPct val="0"/>
                </a:spcBef>
                <a:spcAft>
                  <a:spcPct val="0"/>
                </a:spcAft>
                <a:defRPr/>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3FEEAB3-5026-45AB-B997-8C6AE0BDAA4A}" type="slidenum">
              <a:rPr lang="en-US" smtClean="0"/>
              <a:pPr fontAlgn="base">
                <a:spcBef>
                  <a:spcPct val="0"/>
                </a:spcBef>
                <a:spcAft>
                  <a:spcPct val="0"/>
                </a:spcAft>
                <a:defRPr/>
              </a:pPr>
              <a:t>25</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de-DE" smtClean="0">
                <a:latin typeface="Calibri" pitchFamily="34" charset="0"/>
                <a:ea typeface="ＭＳ Ｐゴシック" pitchFamily="34" charset="-128"/>
              </a:rPr>
              <a:t>Eine Methode der quantitativen Bewertung der Umweltverträglichkeit eines Produkts von der Gewinnung der Rohstoffe, über Produktion, Vertrieb und Verwendung bis hin zu Entsorgung und Recycling des Produkts.</a:t>
            </a:r>
            <a:br>
              <a:rPr lang="de-DE" smtClean="0">
                <a:latin typeface="Calibri" pitchFamily="34" charset="0"/>
                <a:ea typeface="ＭＳ Ｐゴシック" pitchFamily="34" charset="-128"/>
              </a:rPr>
            </a:br>
            <a:r>
              <a:rPr lang="de-DE" smtClean="0">
                <a:latin typeface="Calibri" pitchFamily="34" charset="0"/>
                <a:ea typeface="ＭＳ Ｐゴシック" pitchFamily="34" charset="-128"/>
              </a:rPr>
              <a:t>Die LCA ist ein Prozess, der die Auswirkungen eines Produkts auf die Umwelt während dessen gesamter Lebensdauer auswertet und so die Effizienz der Ressourcenverwertung steigert und die Belastung verringert. Sie kann angewandt werden, um die Umweltverträglichkeit eines Produkts oder der Funktion, für die das Produkt entwickelt wird, und den Transport zwischen diesen Phasen zu bewerten. Die LCA wird häufig als eine Analyse von „der Wiege bis zu Bahre“ bezeichnet.</a:t>
            </a:r>
            <a:r>
              <a:rPr lang="en-US" smtClean="0">
                <a:latin typeface="Calibri" pitchFamily="34" charset="0"/>
                <a:ea typeface="ＭＳ Ｐゴシック" pitchFamily="34" charset="-128"/>
              </a:rPr>
              <a:t> </a:t>
            </a:r>
          </a:p>
          <a:p>
            <a:pPr eaLnBrk="1" hangingPunct="1">
              <a:spcBef>
                <a:spcPct val="0"/>
              </a:spcBef>
            </a:pPr>
            <a:endParaRPr lang="en-US" smtClean="0">
              <a:latin typeface="Calibri" pitchFamily="34" charset="0"/>
              <a:ea typeface="ＭＳ Ｐゴシック" pitchFamily="34" charset="-128"/>
            </a:endParaRPr>
          </a:p>
        </p:txBody>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9633D6-32EE-4DA4-91E3-74733D4232A8}"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6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4547CDF-3087-4599-89DC-6CC6C8D2E8F6}"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de-DE" smtClean="0">
                <a:latin typeface="Calibri" pitchFamily="34" charset="0"/>
                <a:ea typeface="ＭＳ Ｐゴシック" pitchFamily="34" charset="-128"/>
              </a:rPr>
              <a:t>Schlüsselelemente der LCA sind: (1) Identifizierung und Quantifizierung der auftretenden Umweltbelastungen, z. B. der verbrauchten Energie und Rohstoffe und der anfallenden Emissionen und Abfälle; (2) Bewertung der potenziellen Auswirkungen dieser Lasten auf die Umwelt und (3) Beurteilung der verfügbaren Möglichkeiten zur Reduzierung dieser Auswirkungen auf die Umwelt.</a:t>
            </a:r>
            <a:endParaRPr lang="en-US" smtClean="0">
              <a:latin typeface="Calibri" pitchFamily="34" charset="0"/>
              <a:ea typeface="ＭＳ Ｐゴシック" pitchFamily="34" charset="-128"/>
            </a:endParaRPr>
          </a:p>
        </p:txBody>
      </p:sp>
      <p:sp>
        <p:nvSpPr>
          <p:cNvPr id="47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C92775-6D07-4B5C-A8D9-C3CA317E1AE0}"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de-DE" smtClean="0">
                <a:latin typeface="Calibri" pitchFamily="34" charset="0"/>
                <a:ea typeface="ＭＳ Ｐゴシック" pitchFamily="34" charset="-128"/>
              </a:rPr>
              <a:t>Es gibt 4 wichtige Umweltverträglichkeitsfaktoren in der Lebenszyklusbewertung eines Produkts – CO2-Bilanz, Gesamtenergieverbrauch, Versauerung der Luft und Eutrophierung von Gewässern.</a:t>
            </a:r>
            <a:endParaRPr lang="en-US" smtClean="0">
              <a:latin typeface="Calibri" pitchFamily="34" charset="0"/>
              <a:ea typeface="ＭＳ Ｐゴシック" pitchFamily="34" charset="-128"/>
            </a:endParaRPr>
          </a:p>
        </p:txBody>
      </p:sp>
      <p:sp>
        <p:nvSpPr>
          <p:cNvPr id="481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E54344-FA06-4010-A2E3-DF5B08F3811A}"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F47036B-F3CD-4992-ADF3-75AA64F4B821}"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de-DE" smtClean="0">
                <a:latin typeface="Calibri" pitchFamily="34" charset="0"/>
                <a:ea typeface="ＭＳ Ｐゴシック" pitchFamily="34" charset="-128"/>
              </a:rPr>
              <a:t>Nicht erneuerbare Energiequellen sind z. B. Kohle, Erdöl und fossile Brennstoffe</a:t>
            </a:r>
            <a:endParaRPr lang="en-US" smtClean="0">
              <a:latin typeface="Calibri" pitchFamily="34" charset="0"/>
              <a:ea typeface="ＭＳ Ｐゴシック" pitchFamily="34" charset="-128"/>
            </a:endParaRPr>
          </a:p>
        </p:txBody>
      </p:sp>
      <p:sp>
        <p:nvSpPr>
          <p:cNvPr id="50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41966D-D1D4-460D-8491-AE383752E4A1}"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de-DE" smtClean="0">
                <a:latin typeface="Calibri" pitchFamily="34" charset="0"/>
                <a:ea typeface="ＭＳ Ｐゴシック" pitchFamily="34" charset="-128"/>
              </a:rPr>
              <a:t>Dies verursacht einen Anstieg des Säuregehalts im Regenwasser, was wiederum zu einer Versauerung von Gewässern und Böden führt.</a:t>
            </a:r>
            <a:r>
              <a:rPr lang="en-US" smtClean="0">
                <a:latin typeface="Calibri" pitchFamily="34" charset="0"/>
                <a:ea typeface="ＭＳ Ｐゴシック" pitchFamily="34" charset="-128"/>
              </a:rPr>
              <a:t> </a:t>
            </a:r>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18DF730-5BC9-4DB8-A44F-88976FFFB036}" type="slidenum">
              <a:rPr lang="en-US" smtClean="0"/>
              <a:pPr fontAlgn="base">
                <a:spcBef>
                  <a:spcPct val="0"/>
                </a:spcBef>
                <a:spcAft>
                  <a:spcPct val="0"/>
                </a:spcAft>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Image 8"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6" name="Rectangle 5"/>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4"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a:xfrm>
            <a:off x="827584" y="273052"/>
            <a:ext cx="2637933" cy="1162050"/>
          </a:xfrm>
        </p:spPr>
        <p:txBody>
          <a:bodyP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Vertical Text (no Sub)">
    <p:spTree>
      <p:nvGrpSpPr>
        <p:cNvPr id="1" name=""/>
        <p:cNvGrpSpPr/>
        <p:nvPr/>
      </p:nvGrpSpPr>
      <p:grpSpPr>
        <a:xfrm>
          <a:off x="0" y="0"/>
          <a:ext cx="0" cy="0"/>
          <a:chOff x="0" y="0"/>
          <a:chExt cx="0" cy="0"/>
        </a:xfrm>
      </p:grpSpPr>
      <p:sp>
        <p:nvSpPr>
          <p:cNvPr id="4"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1091AFD4-9D6C-485F-8C69-12F20BAC10C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4688" cy="225425"/>
          </a:xfrm>
          <a:prstGeom prst="rect">
            <a:avLst/>
          </a:prstGeom>
        </p:spPr>
        <p:txBody>
          <a:bodyPr/>
          <a:lstStyle>
            <a:lvl1pPr fontAlgn="auto">
              <a:spcBef>
                <a:spcPts val="0"/>
              </a:spcBef>
              <a:spcAft>
                <a:spcPts val="0"/>
              </a:spcAft>
              <a:defRPr>
                <a:latin typeface="+mn-lt"/>
                <a:cs typeface="+mn-cs"/>
              </a:defRPr>
            </a:lvl1pPr>
          </a:lstStyle>
          <a:p>
            <a:pPr>
              <a:defRPr/>
            </a:pPr>
            <a:fld id="{ECCFA376-8618-4B92-BB2B-BD1C92A00F69}" type="datetimeFigureOut">
              <a:rPr lang="en-US"/>
              <a:pPr>
                <a:defRPr/>
              </a:pPr>
              <a:t>9/10/2012</a:t>
            </a:fld>
            <a:endParaRPr lang="en-US"/>
          </a:p>
        </p:txBody>
      </p:sp>
      <p:sp>
        <p:nvSpPr>
          <p:cNvPr id="4" name="Slide Number Placeholder 4"/>
          <p:cNvSpPr>
            <a:spLocks noGrp="1"/>
          </p:cNvSpPr>
          <p:nvPr>
            <p:ph type="sldNum" sz="quarter" idx="11"/>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255F9170-7394-4FA5-8650-64BC0CB6283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8CCAE3E8-918F-41B4-B2D3-98479F38A80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no Logo)">
    <p:spTree>
      <p:nvGrpSpPr>
        <p:cNvPr id="1" name=""/>
        <p:cNvGrpSpPr/>
        <p:nvPr/>
      </p:nvGrpSpPr>
      <p:grpSpPr>
        <a:xfrm>
          <a:off x="0" y="0"/>
          <a:ext cx="0" cy="0"/>
          <a:chOff x="0" y="0"/>
          <a:chExt cx="0" cy="0"/>
        </a:xfrm>
      </p:grpSpPr>
      <p:sp>
        <p:nvSpPr>
          <p:cNvPr id="4" name="Rectangle 3"/>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6"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p:nvPr>
        </p:nvSpPr>
        <p:spPr>
          <a:xfrm>
            <a:off x="899592" y="994794"/>
            <a:ext cx="6501600" cy="489990"/>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4"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2" name="Titre 1"/>
          <p:cNvSpPr>
            <a:spLocks noGrp="1"/>
          </p:cNvSpPr>
          <p:nvPr>
            <p:ph type="title"/>
          </p:nvPr>
        </p:nvSpPr>
        <p:spPr/>
        <p:txBody>
          <a:bodyPr/>
          <a:lstStyle/>
          <a:p>
            <a:r>
              <a:rPr lang="en-US" smtClean="0"/>
              <a:t>Click to edit Master title style</a:t>
            </a:r>
            <a:endParaRPr lang="fr-FR"/>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900113" y="401638"/>
            <a:ext cx="6500812" cy="5492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Main Title</a:t>
            </a:r>
          </a:p>
        </p:txBody>
      </p:sp>
      <p:sp>
        <p:nvSpPr>
          <p:cNvPr id="1027" name="Espace réservé du texte 2"/>
          <p:cNvSpPr>
            <a:spLocks noGrp="1"/>
          </p:cNvSpPr>
          <p:nvPr>
            <p:ph type="body" idx="1"/>
          </p:nvPr>
        </p:nvSpPr>
        <p:spPr bwMode="auto">
          <a:xfrm>
            <a:off x="900113" y="1797050"/>
            <a:ext cx="7891462" cy="436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endParaRPr lang="en-US" smtClean="0"/>
          </a:p>
          <a:p>
            <a:pPr lvl="2"/>
            <a:r>
              <a:rPr lang="en-US" smtClean="0"/>
              <a:t>Third level</a:t>
            </a:r>
          </a:p>
          <a:p>
            <a:pPr lvl="3"/>
            <a:r>
              <a:rPr lang="en-US" smtClean="0"/>
              <a:t>Forth level</a:t>
            </a:r>
          </a:p>
          <a:p>
            <a:pPr lvl="4"/>
            <a:r>
              <a:rPr lang="en-US" smtClean="0"/>
              <a:t>Fifth level</a:t>
            </a:r>
          </a:p>
        </p:txBody>
      </p:sp>
      <p:sp>
        <p:nvSpPr>
          <p:cNvPr id="9" name="Espace réservé du numéro de diapositive 5"/>
          <p:cNvSpPr txBox="1">
            <a:spLocks/>
          </p:cNvSpPr>
          <p:nvPr/>
        </p:nvSpPr>
        <p:spPr>
          <a:xfrm>
            <a:off x="4191000" y="6492875"/>
            <a:ext cx="693738" cy="365125"/>
          </a:xfrm>
          <a:prstGeom prst="rect">
            <a:avLst/>
          </a:prstGeom>
        </p:spPr>
        <p:txBody>
          <a:bodyPr/>
          <a:lstStyle>
            <a:lvl1pPr>
              <a:defRPr sz="1000">
                <a:latin typeface="Arial" pitchFamily="34" charset="0"/>
                <a:cs typeface="Arial" pitchFamily="34" charset="0"/>
              </a:defRPr>
            </a:lvl1pPr>
          </a:lstStyle>
          <a:p>
            <a:pPr algn="ctr" fontAlgn="auto">
              <a:spcBef>
                <a:spcPts val="0"/>
              </a:spcBef>
              <a:spcAft>
                <a:spcPts val="0"/>
              </a:spcAft>
              <a:defRPr/>
            </a:pPr>
            <a:fld id="{98A1D8E4-2D62-4E33-BAAC-929F98E5E1EB}" type="slidenum">
              <a:rPr lang="fr-FR" smtClean="0">
                <a:solidFill>
                  <a:schemeClr val="bg1">
                    <a:lumMod val="65000"/>
                  </a:schemeClr>
                </a:solidFill>
              </a:rPr>
              <a:pPr algn="ctr" fontAlgn="auto">
                <a:spcBef>
                  <a:spcPts val="0"/>
                </a:spcBef>
                <a:spcAft>
                  <a:spcPts val="0"/>
                </a:spcAft>
                <a:defRPr/>
              </a:pPr>
              <a:t>‹#›</a:t>
            </a:fld>
            <a:endParaRPr lang="fr-FR" dirty="0">
              <a:solidFill>
                <a:schemeClr val="bg1">
                  <a:lumMod val="65000"/>
                </a:schemeClr>
              </a:solidFill>
            </a:endParaRPr>
          </a:p>
        </p:txBody>
      </p:sp>
      <p:pic>
        <p:nvPicPr>
          <p:cNvPr id="1029" name="Picture 10" descr="Emblem_3DS_RGBcolor.png"/>
          <p:cNvPicPr>
            <a:picLocks noChangeAspect="1"/>
          </p:cNvPicPr>
          <p:nvPr/>
        </p:nvPicPr>
        <p:blipFill>
          <a:blip r:embed="rId22" cstate="print"/>
          <a:srcRect/>
          <a:stretch>
            <a:fillRect/>
          </a:stretch>
        </p:blipFill>
        <p:spPr bwMode="auto">
          <a:xfrm>
            <a:off x="107950" y="6242050"/>
            <a:ext cx="536575" cy="500063"/>
          </a:xfrm>
          <a:prstGeom prst="rect">
            <a:avLst/>
          </a:prstGeom>
          <a:noFill/>
          <a:ln w="9525">
            <a:noFill/>
            <a:miter lim="800000"/>
            <a:headEnd/>
            <a:tailEnd/>
          </a:ln>
        </p:spPr>
      </p:pic>
      <p:pic>
        <p:nvPicPr>
          <p:cNvPr id="1030" name="Picture 8" descr="Bouton_charte_clic.png"/>
          <p:cNvPicPr>
            <a:picLocks noChangeAspect="1"/>
          </p:cNvPicPr>
          <p:nvPr/>
        </p:nvPicPr>
        <p:blipFill>
          <a:blip r:embed="rId23" cstate="print"/>
          <a:srcRect/>
          <a:stretch>
            <a:fillRect/>
          </a:stretch>
        </p:blipFill>
        <p:spPr bwMode="auto">
          <a:xfrm>
            <a:off x="395288" y="427038"/>
            <a:ext cx="461962" cy="600075"/>
          </a:xfrm>
          <a:prstGeom prst="rect">
            <a:avLst/>
          </a:prstGeom>
          <a:noFill/>
          <a:ln w="9525">
            <a:noFill/>
            <a:miter lim="800000"/>
            <a:headEnd/>
            <a:tailEnd/>
          </a:ln>
        </p:spPr>
      </p:pic>
      <p:sp>
        <p:nvSpPr>
          <p:cNvPr id="13" name="TextBox 12"/>
          <p:cNvSpPr txBox="1"/>
          <p:nvPr/>
        </p:nvSpPr>
        <p:spPr>
          <a:xfrm rot="16200000">
            <a:off x="-3279775" y="3332163"/>
            <a:ext cx="6861175" cy="200025"/>
          </a:xfrm>
          <a:prstGeom prst="rect">
            <a:avLst/>
          </a:prstGeom>
          <a:noFill/>
        </p:spPr>
        <p:txBody>
          <a:bodyP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l-GR" sz="700" dirty="0" smtClean="0">
                <a:solidFill>
                  <a:schemeClr val="bg1">
                    <a:lumMod val="65000"/>
                  </a:schemeClr>
                </a:solidFill>
                <a:cs typeface="Arial" pitchFamily="34" charset="0"/>
              </a:rPr>
              <a:t>Ι</a:t>
            </a:r>
            <a:r>
              <a:rPr lang="fr-FR" sz="700" dirty="0" smtClean="0">
                <a:solidFill>
                  <a:schemeClr val="bg1">
                    <a:lumMod val="65000"/>
                  </a:schemeClr>
                </a:solidFill>
                <a:cs typeface="Arial" pitchFamily="34" charset="0"/>
              </a:rPr>
              <a:t> © Dassault Systèmes </a:t>
            </a:r>
            <a:r>
              <a:rPr lang="el-GR" sz="700" dirty="0" smtClean="0">
                <a:solidFill>
                  <a:schemeClr val="bg1">
                    <a:lumMod val="65000"/>
                  </a:schemeClr>
                </a:solidFill>
                <a:cs typeface="Arial" pitchFamily="34" charset="0"/>
              </a:rPr>
              <a:t>Ι</a:t>
            </a:r>
            <a:r>
              <a:rPr lang="fr-FR" sz="700" dirty="0" smtClean="0">
                <a:solidFill>
                  <a:schemeClr val="bg1">
                    <a:lumMod val="65000"/>
                  </a:schemeClr>
                </a:solidFill>
                <a:cs typeface="Arial" pitchFamily="34" charset="0"/>
              </a:rPr>
              <a:t> </a:t>
            </a:r>
            <a:r>
              <a:rPr lang="en-US" sz="700" dirty="0" smtClean="0">
                <a:solidFill>
                  <a:schemeClr val="bg1">
                    <a:lumMod val="65000"/>
                  </a:schemeClr>
                </a:solidFill>
                <a:cs typeface="Arial" pitchFamily="34" charset="0"/>
              </a:rPr>
              <a:t>Confidential</a:t>
            </a:r>
            <a:r>
              <a:rPr lang="fr-FR" sz="700" dirty="0" smtClean="0">
                <a:solidFill>
                  <a:schemeClr val="bg1">
                    <a:lumMod val="65000"/>
                  </a:schemeClr>
                </a:solidFill>
                <a:cs typeface="Arial" pitchFamily="34" charset="0"/>
              </a:rPr>
              <a:t> Information </a:t>
            </a:r>
            <a:r>
              <a:rPr lang="el-GR" sz="700" dirty="0" smtClean="0">
                <a:solidFill>
                  <a:schemeClr val="bg1">
                    <a:lumMod val="65000"/>
                  </a:schemeClr>
                </a:solidFill>
                <a:cs typeface="Arial" pitchFamily="34" charset="0"/>
              </a:rPr>
              <a:t>Ι</a:t>
            </a:r>
            <a:endParaRPr lang="fr-FR" sz="700" dirty="0">
              <a:solidFill>
                <a:schemeClr val="bg1">
                  <a:lumMod val="65000"/>
                </a:schemeClr>
              </a:solidFill>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1035" name="Picture 14"/>
          <p:cNvPicPr>
            <a:picLocks noChangeAspect="1"/>
          </p:cNvPicPr>
          <p:nvPr/>
        </p:nvPicPr>
        <p:blipFill>
          <a:blip r:embed="rId24" cstate="print"/>
          <a:srcRect/>
          <a:stretch>
            <a:fillRect/>
          </a:stretch>
        </p:blipFill>
        <p:spPr bwMode="auto">
          <a:xfrm>
            <a:off x="7486650" y="6323013"/>
            <a:ext cx="1671638" cy="5302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5" r:id="rId1"/>
    <p:sldLayoutId id="2147483729" r:id="rId2"/>
    <p:sldLayoutId id="2147483730" r:id="rId3"/>
    <p:sldLayoutId id="2147483736" r:id="rId4"/>
    <p:sldLayoutId id="2147483731" r:id="rId5"/>
    <p:sldLayoutId id="2147483732" r:id="rId6"/>
    <p:sldLayoutId id="2147483733" r:id="rId7"/>
    <p:sldLayoutId id="2147483734"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Lst>
  <p:txStyles>
    <p:titleStyle>
      <a:lvl1pPr algn="l" rtl="0" eaLnBrk="0" fontAlgn="base" hangingPunct="0">
        <a:spcBef>
          <a:spcPct val="0"/>
        </a:spcBef>
        <a:spcAft>
          <a:spcPct val="0"/>
        </a:spcAft>
        <a:defRPr sz="30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3000" b="1">
          <a:solidFill>
            <a:schemeClr val="tx1"/>
          </a:solidFill>
          <a:latin typeface="Arial Narrow" pitchFamily="34" charset="0"/>
        </a:defRPr>
      </a:lvl2pPr>
      <a:lvl3pPr algn="l" rtl="0" eaLnBrk="0" fontAlgn="base" hangingPunct="0">
        <a:spcBef>
          <a:spcPct val="0"/>
        </a:spcBef>
        <a:spcAft>
          <a:spcPct val="0"/>
        </a:spcAft>
        <a:defRPr sz="3000" b="1">
          <a:solidFill>
            <a:schemeClr val="tx1"/>
          </a:solidFill>
          <a:latin typeface="Arial Narrow" pitchFamily="34" charset="0"/>
        </a:defRPr>
      </a:lvl3pPr>
      <a:lvl4pPr algn="l" rtl="0" eaLnBrk="0" fontAlgn="base" hangingPunct="0">
        <a:spcBef>
          <a:spcPct val="0"/>
        </a:spcBef>
        <a:spcAft>
          <a:spcPct val="0"/>
        </a:spcAft>
        <a:defRPr sz="3000" b="1">
          <a:solidFill>
            <a:schemeClr val="tx1"/>
          </a:solidFill>
          <a:latin typeface="Arial Narrow" pitchFamily="34" charset="0"/>
        </a:defRPr>
      </a:lvl4pPr>
      <a:lvl5pPr algn="l" rtl="0" eaLnBrk="0" fontAlgn="base" hangingPunct="0">
        <a:spcBef>
          <a:spcPct val="0"/>
        </a:spcBef>
        <a:spcAft>
          <a:spcPct val="0"/>
        </a:spcAft>
        <a:defRPr sz="3000" b="1">
          <a:solidFill>
            <a:schemeClr val="tx1"/>
          </a:solidFill>
          <a:latin typeface="Arial Narrow" pitchFamily="34" charset="0"/>
        </a:defRPr>
      </a:lvl5pPr>
      <a:lvl6pPr marL="457200" algn="l" rtl="0" fontAlgn="base">
        <a:spcBef>
          <a:spcPct val="0"/>
        </a:spcBef>
        <a:spcAft>
          <a:spcPct val="0"/>
        </a:spcAft>
        <a:defRPr sz="3000" b="1">
          <a:solidFill>
            <a:schemeClr val="tx1"/>
          </a:solidFill>
          <a:latin typeface="Arial Narrow" pitchFamily="34" charset="0"/>
        </a:defRPr>
      </a:lvl6pPr>
      <a:lvl7pPr marL="914400" algn="l" rtl="0" fontAlgn="base">
        <a:spcBef>
          <a:spcPct val="0"/>
        </a:spcBef>
        <a:spcAft>
          <a:spcPct val="0"/>
        </a:spcAft>
        <a:defRPr sz="3000" b="1">
          <a:solidFill>
            <a:schemeClr val="tx1"/>
          </a:solidFill>
          <a:latin typeface="Arial Narrow" pitchFamily="34" charset="0"/>
        </a:defRPr>
      </a:lvl7pPr>
      <a:lvl8pPr marL="1371600" algn="l" rtl="0" fontAlgn="base">
        <a:spcBef>
          <a:spcPct val="0"/>
        </a:spcBef>
        <a:spcAft>
          <a:spcPct val="0"/>
        </a:spcAft>
        <a:defRPr sz="3000" b="1">
          <a:solidFill>
            <a:schemeClr val="tx1"/>
          </a:solidFill>
          <a:latin typeface="Arial Narrow" pitchFamily="34" charset="0"/>
        </a:defRPr>
      </a:lvl8pPr>
      <a:lvl9pPr marL="1828800" algn="l" rtl="0" fontAlgn="base">
        <a:spcBef>
          <a:spcPct val="0"/>
        </a:spcBef>
        <a:spcAft>
          <a:spcPct val="0"/>
        </a:spcAft>
        <a:defRPr sz="3000" b="1">
          <a:solidFill>
            <a:schemeClr val="tx1"/>
          </a:solidFill>
          <a:latin typeface="Arial Narrow"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1pPr>
      <a:lvl2pPr marL="742950" indent="-28575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2pPr>
      <a:lvl3pPr marL="1143000" indent="-228600" algn="l" rtl="0" eaLnBrk="0" fontAlgn="base" hangingPunct="0">
        <a:spcBef>
          <a:spcPct val="20000"/>
        </a:spcBef>
        <a:spcAft>
          <a:spcPct val="0"/>
        </a:spcAft>
        <a:buFont typeface="Courier New" pitchFamily="49" charset="0"/>
        <a:buChar char="o"/>
        <a:defRPr sz="2000" kern="1200">
          <a:solidFill>
            <a:schemeClr val="tx1"/>
          </a:solidFill>
          <a:latin typeface="Arial Narrow" pitchFamily="34" charset="0"/>
          <a:ea typeface="+mn-ea"/>
          <a:cs typeface="+mn-cs"/>
        </a:defRPr>
      </a:lvl3pPr>
      <a:lvl4pPr marL="16002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3.jpeg"/><Relationship Id="rId7" Type="http://schemas.openxmlformats.org/officeDocument/2006/relationships/diagramColors" Target="../diagrams/colors1.xml"/><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8.xml"/><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3438" y="1441450"/>
            <a:ext cx="6500812" cy="549275"/>
          </a:xfrm>
        </p:spPr>
        <p:txBody>
          <a:bodyPr>
            <a:normAutofit fontScale="90000"/>
          </a:bodyPr>
          <a:lstStyle/>
          <a:p>
            <a:pPr eaLnBrk="1" fontAlgn="auto" hangingPunct="1">
              <a:spcAft>
                <a:spcPts val="0"/>
              </a:spcAft>
              <a:defRPr/>
            </a:pPr>
            <a:r>
              <a:rPr lang="en-US" smtClean="0"/>
              <a:t>SolidWorks Sustainability</a:t>
            </a:r>
            <a:endParaRPr lang="en-US"/>
          </a:p>
        </p:txBody>
      </p:sp>
      <p:sp>
        <p:nvSpPr>
          <p:cNvPr id="16387" name="Subtitle 2"/>
          <p:cNvSpPr>
            <a:spLocks noGrp="1"/>
          </p:cNvSpPr>
          <p:nvPr>
            <p:ph type="body" sz="quarter" idx="10"/>
          </p:nvPr>
        </p:nvSpPr>
        <p:spPr>
          <a:xfrm>
            <a:off x="2514600" y="2209800"/>
            <a:ext cx="6400800" cy="1143000"/>
          </a:xfrm>
        </p:spPr>
        <p:txBody>
          <a:bodyPr/>
          <a:lstStyle/>
          <a:p>
            <a:pPr eaLnBrk="1" hangingPunct="1"/>
            <a:r>
              <a:rPr lang="en-US" smtClean="0"/>
              <a:t> </a:t>
            </a:r>
          </a:p>
          <a:p>
            <a:pPr eaLnBrk="1" hangingPunct="1"/>
            <a:r>
              <a:rPr lang="en-US" smtClean="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de-DE" sz="2500" dirty="0" smtClean="0"/>
              <a:t>Was ist die Eutrophierung von Gewässern?</a:t>
            </a:r>
            <a:endParaRPr lang="en-US" sz="2500" dirty="0"/>
          </a:p>
        </p:txBody>
      </p:sp>
      <p:sp>
        <p:nvSpPr>
          <p:cNvPr id="25603" name="Content Placeholder 2"/>
          <p:cNvSpPr>
            <a:spLocks noGrp="1"/>
          </p:cNvSpPr>
          <p:nvPr>
            <p:ph idx="1"/>
          </p:nvPr>
        </p:nvSpPr>
        <p:spPr>
          <a:xfrm>
            <a:off x="687388" y="1143000"/>
            <a:ext cx="8229600" cy="4525963"/>
          </a:xfrm>
        </p:spPr>
        <p:txBody>
          <a:bodyPr/>
          <a:lstStyle/>
          <a:p>
            <a:pPr eaLnBrk="1" hangingPunct="1"/>
            <a:r>
              <a:rPr lang="de-DE" smtClean="0"/>
              <a:t>Ein Überfluss an Nährstoffen, der einem Wasserökosystem hinzugefügt wird  </a:t>
            </a:r>
            <a:endParaRPr lang="en-US" smtClean="0"/>
          </a:p>
          <a:p>
            <a:pPr eaLnBrk="1" hangingPunct="1"/>
            <a:r>
              <a:rPr lang="de-DE" smtClean="0"/>
              <a:t>In Abwässern und Düngemitteln der Landwirtschaft enthaltener Stickstoff (N)und Phosphor (PO</a:t>
            </a:r>
            <a:r>
              <a:rPr lang="de-DE" baseline="-25000" smtClean="0"/>
              <a:t>4</a:t>
            </a:r>
            <a:r>
              <a:rPr lang="de-DE" smtClean="0"/>
              <a:t>) können zu einem unnatürlich starken Wachstum von Algen führen, die wiederum dem Wasser den Sauerstoff entziehen. Dies hat das Sterben der Pflanzen- und Tierwelt zur Folge.  </a:t>
            </a:r>
            <a:endParaRPr lang="en-US" smtClean="0"/>
          </a:p>
          <a:p>
            <a:pPr eaLnBrk="1" hangingPunct="1"/>
            <a:r>
              <a:rPr lang="de-DE" smtClean="0"/>
              <a:t>Gemessen in Kilogramm Phosphat-Äquivalent (PO</a:t>
            </a:r>
            <a:r>
              <a:rPr lang="de-DE" baseline="-25000" smtClean="0"/>
              <a:t>4</a:t>
            </a:r>
            <a:r>
              <a:rPr lang="de-DE" smtClean="0"/>
              <a:t>e).</a:t>
            </a:r>
            <a:endParaRPr lang="en-US" smtClean="0"/>
          </a:p>
        </p:txBody>
      </p:sp>
      <p:pic>
        <p:nvPicPr>
          <p:cNvPr id="25604" name="Picture 3"/>
          <p:cNvPicPr>
            <a:picLocks noChangeAspect="1"/>
          </p:cNvPicPr>
          <p:nvPr/>
        </p:nvPicPr>
        <p:blipFill>
          <a:blip r:embed="rId3" cstate="print"/>
          <a:srcRect l="14285" r="11429"/>
          <a:stretch>
            <a:fillRect/>
          </a:stretch>
        </p:blipFill>
        <p:spPr bwMode="auto">
          <a:xfrm>
            <a:off x="838200" y="5105400"/>
            <a:ext cx="1524000" cy="1524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4864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838200" y="263525"/>
            <a:ext cx="8305800" cy="457200"/>
          </a:xfrm>
        </p:spPr>
        <p:txBody>
          <a:bodyPr rtlCol="0">
            <a:normAutofit fontScale="90000"/>
          </a:bodyPr>
          <a:lstStyle/>
          <a:p>
            <a:pPr eaLnBrk="1" fontAlgn="auto" hangingPunct="1">
              <a:spcAft>
                <a:spcPts val="0"/>
              </a:spcAft>
              <a:defRPr/>
            </a:pPr>
            <a:r>
              <a:rPr lang="en-US" dirty="0" err="1" smtClean="0"/>
              <a:t>Referenzen</a:t>
            </a:r>
            <a:r>
              <a:rPr lang="en-US" dirty="0" smtClean="0"/>
              <a:t>   </a:t>
            </a:r>
            <a:endParaRPr lang="en-US" dirty="0"/>
          </a:p>
        </p:txBody>
      </p:sp>
      <p:sp>
        <p:nvSpPr>
          <p:cNvPr id="3" name="Content Placeholder 2"/>
          <p:cNvSpPr>
            <a:spLocks noGrp="1"/>
          </p:cNvSpPr>
          <p:nvPr>
            <p:ph idx="1"/>
          </p:nvPr>
        </p:nvSpPr>
        <p:spPr>
          <a:xfrm>
            <a:off x="687388" y="1281113"/>
            <a:ext cx="4646612" cy="3290887"/>
          </a:xfrm>
        </p:spPr>
        <p:txBody>
          <a:bodyPr rtlCol="0">
            <a:normAutofit fontScale="70000" lnSpcReduction="20000"/>
          </a:bodyPr>
          <a:lstStyle/>
          <a:p>
            <a:pPr eaLnBrk="1" fontAlgn="auto" hangingPunct="1">
              <a:spcAft>
                <a:spcPts val="0"/>
              </a:spcAft>
              <a:defRPr/>
            </a:pPr>
            <a:r>
              <a:rPr lang="de-DE" sz="2500" dirty="0" smtClean="0"/>
              <a:t>Zugrunde liegende LCA-Technologie PE International</a:t>
            </a:r>
            <a:r>
              <a:rPr lang="en-US" dirty="0" smtClean="0"/>
              <a:t> </a:t>
            </a:r>
          </a:p>
          <a:p>
            <a:pPr lvl="1" eaLnBrk="1" fontAlgn="auto" hangingPunct="1">
              <a:spcAft>
                <a:spcPts val="0"/>
              </a:spcAft>
              <a:defRPr/>
            </a:pPr>
            <a:r>
              <a:rPr lang="en-US" sz="2100" dirty="0" smtClean="0"/>
              <a:t>20 </a:t>
            </a:r>
            <a:r>
              <a:rPr lang="en-US" sz="2100" dirty="0" err="1" smtClean="0"/>
              <a:t>Jahre</a:t>
            </a:r>
            <a:r>
              <a:rPr lang="en-US" sz="2100" dirty="0" smtClean="0"/>
              <a:t> LCA-</a:t>
            </a:r>
            <a:r>
              <a:rPr lang="en-US" sz="2100" dirty="0" err="1" smtClean="0"/>
              <a:t>Erfahrung</a:t>
            </a:r>
            <a:endParaRPr lang="en-US" sz="2100" dirty="0" smtClean="0"/>
          </a:p>
          <a:p>
            <a:pPr lvl="1" eaLnBrk="1" fontAlgn="auto" hangingPunct="1">
              <a:spcAft>
                <a:spcPts val="0"/>
              </a:spcAft>
              <a:defRPr/>
            </a:pPr>
            <a:r>
              <a:rPr lang="en-US" sz="2100" dirty="0" err="1" smtClean="0"/>
              <a:t>Internationale</a:t>
            </a:r>
            <a:r>
              <a:rPr lang="en-US" sz="2100" dirty="0" smtClean="0"/>
              <a:t> LCA-</a:t>
            </a:r>
            <a:r>
              <a:rPr lang="en-US" sz="2100" dirty="0" err="1" smtClean="0"/>
              <a:t>Datenbank</a:t>
            </a:r>
            <a:r>
              <a:rPr lang="en-US" dirty="0" smtClean="0"/>
              <a:t>  </a:t>
            </a:r>
          </a:p>
          <a:p>
            <a:pPr lvl="1" eaLnBrk="1" fontAlgn="auto" hangingPunct="1">
              <a:spcAft>
                <a:spcPts val="0"/>
              </a:spcAft>
              <a:defRPr/>
            </a:pPr>
            <a:r>
              <a:rPr lang="de-DE" sz="2100" dirty="0" smtClean="0"/>
              <a:t>GaBi 4 – führende Softwareapplikation für Produktnachhaltigkeit</a:t>
            </a:r>
            <a:endParaRPr lang="en-US" sz="2100" dirty="0" smtClean="0"/>
          </a:p>
          <a:p>
            <a:pPr lvl="1" eaLnBrk="1" fontAlgn="auto" hangingPunct="1">
              <a:spcAft>
                <a:spcPts val="0"/>
              </a:spcAft>
              <a:defRPr/>
            </a:pPr>
            <a:r>
              <a:rPr lang="en-US" sz="2100" dirty="0" smtClean="0"/>
              <a:t>www.pe-international.com</a:t>
            </a:r>
            <a:r>
              <a:rPr lang="en-US" dirty="0" smtClean="0"/>
              <a:t> </a:t>
            </a:r>
          </a:p>
          <a:p>
            <a:pPr eaLnBrk="1" fontAlgn="auto" hangingPunct="1">
              <a:spcAft>
                <a:spcPts val="0"/>
              </a:spcAft>
              <a:defRPr/>
            </a:pPr>
            <a:r>
              <a:rPr lang="en-US" sz="2500" dirty="0" err="1" smtClean="0"/>
              <a:t>Internationale</a:t>
            </a:r>
            <a:r>
              <a:rPr lang="en-US" sz="2500" dirty="0" smtClean="0"/>
              <a:t> LCA-Standards</a:t>
            </a:r>
          </a:p>
          <a:p>
            <a:pPr lvl="1" eaLnBrk="1" fontAlgn="auto" hangingPunct="1">
              <a:spcAft>
                <a:spcPts val="0"/>
              </a:spcAft>
              <a:defRPr/>
            </a:pPr>
            <a:r>
              <a:rPr lang="en-US" sz="2100" dirty="0" smtClean="0"/>
              <a:t>Environmental Management Life Cycle Assessment Principles and Framework ISO 14040/44  www.iso.org</a:t>
            </a:r>
            <a:r>
              <a:rPr lang="en-US" dirty="0" smtClean="0"/>
              <a:t> </a:t>
            </a:r>
            <a:endParaRPr lang="en-US" b="1" dirty="0" smtClean="0"/>
          </a:p>
          <a:p>
            <a:pPr eaLnBrk="1" fontAlgn="auto" hangingPunct="1">
              <a:spcAft>
                <a:spcPts val="0"/>
              </a:spcAft>
              <a:defRPr/>
            </a:pPr>
            <a:r>
              <a:rPr lang="en-US" sz="2500" dirty="0" smtClean="0"/>
              <a:t>US EPA LCA-</a:t>
            </a:r>
            <a:r>
              <a:rPr lang="en-US" sz="2500" dirty="0" err="1" smtClean="0"/>
              <a:t>Ressourcen</a:t>
            </a:r>
            <a:endParaRPr lang="en-US" sz="2500" dirty="0" smtClean="0"/>
          </a:p>
          <a:p>
            <a:pPr lvl="1" eaLnBrk="1" fontAlgn="auto" hangingPunct="1">
              <a:spcAft>
                <a:spcPts val="0"/>
              </a:spcAft>
              <a:defRPr/>
            </a:pPr>
            <a:r>
              <a:rPr lang="en-US" sz="2100" dirty="0" smtClean="0"/>
              <a:t>http://www.epa.gov/nrmrl/lcaccess/</a:t>
            </a:r>
            <a:r>
              <a:rPr lang="en-US" dirty="0" smtClean="0"/>
              <a:t> </a:t>
            </a:r>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p:txBody>
      </p:sp>
      <p:grpSp>
        <p:nvGrpSpPr>
          <p:cNvPr id="26629" name="Group 4"/>
          <p:cNvGrpSpPr>
            <a:grpSpLocks/>
          </p:cNvGrpSpPr>
          <p:nvPr/>
        </p:nvGrpSpPr>
        <p:grpSpPr bwMode="auto">
          <a:xfrm>
            <a:off x="5638800" y="1193800"/>
            <a:ext cx="1828800" cy="3937000"/>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Ziel</a:t>
              </a:r>
              <a:r>
                <a:rPr lang="en-US" sz="2500">
                  <a:solidFill>
                    <a:srgbClr val="FFFFFF"/>
                  </a:solidFill>
                  <a:latin typeface="Calibri"/>
                </a:rPr>
                <a:t> </a:t>
              </a:r>
              <a:r>
                <a:rPr lang="en-US" sz="2500">
                  <a:solidFill>
                    <a:srgbClr val="FFFFFF"/>
                  </a:solidFill>
                  <a:latin typeface="Calibri"/>
                  <a:ea typeface="ＭＳ Ｐゴシック"/>
                </a:rPr>
                <a:t>&amp;</a:t>
              </a:r>
              <a:r>
                <a:rPr lang="en-US" sz="2500">
                  <a:solidFill>
                    <a:srgbClr val="FFFFFF"/>
                  </a:solidFill>
                  <a:latin typeface="Calibri"/>
                </a:rPr>
                <a:t> </a:t>
              </a:r>
              <a:r>
                <a:rPr lang="en-US" sz="2500">
                  <a:solidFill>
                    <a:srgbClr val="FFFFFF"/>
                  </a:solidFill>
                  <a:latin typeface="Calibri"/>
                  <a:ea typeface="ＭＳ Ｐゴシック"/>
                </a:rPr>
                <a:t>Umfang</a:t>
              </a:r>
              <a:endParaRPr lang="en-US" sz="2500" dirty="0">
                <a:solidFill>
                  <a:srgbClr val="FFFFFF"/>
                </a:solidFill>
                <a:latin typeface="Calibri"/>
                <a:ea typeface="ＭＳ Ｐゴシック"/>
              </a:endParaRPr>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Sachbilanz</a:t>
              </a:r>
              <a:endParaRPr lang="en-US" sz="2500" dirty="0">
                <a:solidFill>
                  <a:srgbClr val="FFFFFF"/>
                </a:solidFill>
                <a:latin typeface="Calibri"/>
                <a:ea typeface="ＭＳ Ｐゴシック"/>
              </a:endParaRPr>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dirty="0" err="1">
                  <a:solidFill>
                    <a:srgbClr val="FFFFFF"/>
                  </a:solidFill>
                  <a:latin typeface="Calibri"/>
                  <a:ea typeface="ＭＳ Ｐゴシック"/>
                </a:rPr>
                <a:t>Wirkungsabschätzung</a:t>
              </a:r>
              <a:endParaRPr lang="en-US" sz="2500" dirty="0">
                <a:solidFill>
                  <a:srgbClr val="FFFFFF"/>
                </a:solidFill>
                <a:latin typeface="Calibri"/>
                <a:ea typeface="ＭＳ Ｐゴシック"/>
              </a:endParaRPr>
            </a:p>
          </p:txBody>
        </p:sp>
      </p:grpSp>
      <p:sp>
        <p:nvSpPr>
          <p:cNvPr id="11" name="Freeform 10"/>
          <p:cNvSpPr/>
          <p:nvPr/>
        </p:nvSpPr>
        <p:spPr>
          <a:xfrm>
            <a:off x="79248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vert="vert270"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Auswertung</a:t>
            </a:r>
            <a:endParaRPr lang="en-US" sz="2500" dirty="0">
              <a:solidFill>
                <a:srgbClr val="FFFFFF"/>
              </a:solidFill>
              <a:latin typeface="Calibri"/>
              <a:ea typeface="ＭＳ Ｐゴシック"/>
            </a:endParaRPr>
          </a:p>
        </p:txBody>
      </p:sp>
      <p:cxnSp>
        <p:nvCxnSpPr>
          <p:cNvPr id="13" name="Straight Arrow Connector 12"/>
          <p:cNvCxnSpPr/>
          <p:nvPr/>
        </p:nvCxnSpPr>
        <p:spPr>
          <a:xfrm rot="5400000">
            <a:off x="63634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3634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467600" y="16002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467600" y="30480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467600" y="45720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26636" name="TextBox 18"/>
          <p:cNvSpPr txBox="1">
            <a:spLocks noChangeArrowheads="1"/>
          </p:cNvSpPr>
          <p:nvPr/>
        </p:nvSpPr>
        <p:spPr bwMode="auto">
          <a:xfrm>
            <a:off x="5791200" y="5334000"/>
            <a:ext cx="2895600" cy="646113"/>
          </a:xfrm>
          <a:prstGeom prst="rect">
            <a:avLst/>
          </a:prstGeom>
          <a:noFill/>
          <a:ln w="9525">
            <a:noFill/>
            <a:miter lim="800000"/>
            <a:headEnd/>
            <a:tailEnd/>
          </a:ln>
        </p:spPr>
        <p:txBody>
          <a:bodyPr>
            <a:spAutoFit/>
          </a:bodyPr>
          <a:lstStyle/>
          <a:p>
            <a:r>
              <a:rPr lang="en-US">
                <a:solidFill>
                  <a:srgbClr val="28288A"/>
                </a:solidFill>
                <a:latin typeface="Calibri" pitchFamily="34" charset="0"/>
                <a:ea typeface="ＭＳ Ｐゴシック" pitchFamily="34" charset="-128"/>
              </a:rPr>
              <a:t>LCA-Grundelemente</a:t>
            </a:r>
            <a:r>
              <a:rPr lang="en-US">
                <a:solidFill>
                  <a:srgbClr val="28288A"/>
                </a:solidFill>
                <a:latin typeface="Calibri" pitchFamily="34" charset="0"/>
              </a:rPr>
              <a:t>  </a:t>
            </a:r>
            <a:r>
              <a:rPr lang="en-US">
                <a:solidFill>
                  <a:srgbClr val="28288A"/>
                </a:solidFill>
                <a:latin typeface="Calibri" pitchFamily="34" charset="0"/>
                <a:ea typeface="ＭＳ Ｐゴシック" pitchFamily="34" charset="-128"/>
              </a:rPr>
              <a:t>ISO</a:t>
            </a:r>
            <a:r>
              <a:rPr lang="en-US">
                <a:solidFill>
                  <a:srgbClr val="28288A"/>
                </a:solidFill>
                <a:latin typeface="Calibri" pitchFamily="34" charset="0"/>
              </a:rPr>
              <a:t> </a:t>
            </a:r>
            <a:r>
              <a:rPr lang="en-US">
                <a:solidFill>
                  <a:srgbClr val="28288A"/>
                </a:solidFill>
                <a:latin typeface="Calibri" pitchFamily="34" charset="0"/>
                <a:ea typeface="ＭＳ Ｐゴシック" pitchFamily="34" charset="-128"/>
              </a:rPr>
              <a:t>14044</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Warum</a:t>
            </a:r>
            <a:r>
              <a:rPr lang="en-US" sz="2500" dirty="0" smtClean="0"/>
              <a:t> </a:t>
            </a:r>
            <a:r>
              <a:rPr lang="en-US" sz="2500" dirty="0" err="1" smtClean="0"/>
              <a:t>SolidWorks</a:t>
            </a:r>
            <a:r>
              <a:rPr lang="en-US" sz="2500" dirty="0" smtClean="0"/>
              <a:t> Sustainability?</a:t>
            </a:r>
            <a:endParaRPr lang="en-US" sz="2500" dirty="0"/>
          </a:p>
        </p:txBody>
      </p:sp>
      <p:sp>
        <p:nvSpPr>
          <p:cNvPr id="3" name="Content Placeholder 2"/>
          <p:cNvSpPr>
            <a:spLocks noGrp="1"/>
          </p:cNvSpPr>
          <p:nvPr>
            <p:ph idx="1"/>
          </p:nvPr>
        </p:nvSpPr>
        <p:spPr>
          <a:xfrm>
            <a:off x="914400" y="914400"/>
            <a:ext cx="8002588" cy="5410200"/>
          </a:xfrm>
        </p:spPr>
        <p:txBody>
          <a:bodyPr rtlCol="0">
            <a:normAutofit/>
          </a:bodyPr>
          <a:lstStyle/>
          <a:p>
            <a:pPr marL="0" indent="0" eaLnBrk="1" fontAlgn="auto" hangingPunct="1">
              <a:spcAft>
                <a:spcPts val="0"/>
              </a:spcAft>
              <a:buFont typeface="Wingdings" pitchFamily="2" charset="2"/>
              <a:buNone/>
              <a:defRPr/>
            </a:pPr>
            <a:r>
              <a:rPr lang="de-DE" dirty="0" smtClean="0"/>
              <a:t>Bald werden alle Konstruktionen nachhaltige Konstruktionen sein</a:t>
            </a:r>
            <a:endParaRPr lang="en-US" dirty="0" smtClean="0"/>
          </a:p>
          <a:p>
            <a:pPr eaLnBrk="1" fontAlgn="auto" hangingPunct="1">
              <a:spcAft>
                <a:spcPts val="0"/>
              </a:spcAft>
              <a:buFont typeface="Wingdings" pitchFamily="2" charset="2"/>
              <a:buNone/>
              <a:defRPr/>
            </a:pPr>
            <a:endParaRPr lang="en-US" dirty="0" smtClean="0"/>
          </a:p>
          <a:p>
            <a:pPr eaLnBrk="1" fontAlgn="auto" hangingPunct="1">
              <a:spcAft>
                <a:spcPts val="0"/>
              </a:spcAft>
              <a:defRPr/>
            </a:pPr>
            <a:r>
              <a:rPr lang="de-DE" dirty="0" smtClean="0"/>
              <a:t>Mehr Kunden wünschen sich umweltfreundlichere Produkte</a:t>
            </a:r>
            <a:endParaRPr lang="en-US" dirty="0" smtClean="0"/>
          </a:p>
          <a:p>
            <a:pPr eaLnBrk="1" fontAlgn="auto" hangingPunct="1">
              <a:spcAft>
                <a:spcPts val="0"/>
              </a:spcAft>
              <a:defRPr/>
            </a:pPr>
            <a:r>
              <a:rPr lang="de-DE" dirty="0" smtClean="0"/>
              <a:t>Neue und unbekannte Herausforderung für Unternehmen</a:t>
            </a:r>
            <a:r>
              <a:rPr lang="en-US" dirty="0" smtClean="0"/>
              <a:t> </a:t>
            </a:r>
          </a:p>
          <a:p>
            <a:pPr eaLnBrk="1" fontAlgn="auto" hangingPunct="1">
              <a:spcAft>
                <a:spcPts val="0"/>
              </a:spcAft>
              <a:defRPr/>
            </a:pPr>
            <a:r>
              <a:rPr lang="de-DE" dirty="0" smtClean="0"/>
              <a:t>Nachhaltige Konstruktion ist eine Erfolgsstrategie</a:t>
            </a:r>
            <a:r>
              <a:rPr lang="en-US" dirty="0" smtClean="0"/>
              <a:t> </a:t>
            </a:r>
          </a:p>
          <a:p>
            <a:pPr eaLnBrk="1" fontAlgn="auto" hangingPunct="1">
              <a:spcAft>
                <a:spcPts val="0"/>
              </a:spcAft>
              <a:defRPr/>
            </a:pPr>
            <a:r>
              <a:rPr lang="en-US" dirty="0" err="1" smtClean="0"/>
              <a:t>SolidWorks</a:t>
            </a:r>
            <a:r>
              <a:rPr lang="en-US" dirty="0" smtClean="0"/>
              <a:t> Sustainability</a:t>
            </a:r>
          </a:p>
          <a:p>
            <a:pPr lvl="1" eaLnBrk="1" fontAlgn="auto" hangingPunct="1">
              <a:spcAft>
                <a:spcPts val="0"/>
              </a:spcAft>
              <a:defRPr/>
            </a:pPr>
            <a:r>
              <a:rPr lang="en-US" dirty="0" err="1" smtClean="0"/>
              <a:t>Benutzerfreundlich</a:t>
            </a:r>
            <a:r>
              <a:rPr lang="en-US" dirty="0" smtClean="0"/>
              <a:t> und </a:t>
            </a:r>
            <a:r>
              <a:rPr lang="en-US" dirty="0" err="1" smtClean="0"/>
              <a:t>leicht</a:t>
            </a:r>
            <a:r>
              <a:rPr lang="en-US" dirty="0" smtClean="0"/>
              <a:t> </a:t>
            </a:r>
            <a:r>
              <a:rPr lang="en-US" dirty="0" err="1" smtClean="0"/>
              <a:t>verständlich</a:t>
            </a:r>
            <a:endParaRPr lang="en-US" dirty="0" smtClean="0"/>
          </a:p>
          <a:p>
            <a:pPr lvl="1" eaLnBrk="1" fontAlgn="auto" hangingPunct="1">
              <a:spcAft>
                <a:spcPts val="0"/>
              </a:spcAft>
              <a:defRPr/>
            </a:pPr>
            <a:r>
              <a:rPr lang="de-DE" dirty="0" smtClean="0"/>
              <a:t>Reduziert die Umweltauswirkungen von Produktentwicklungen</a:t>
            </a:r>
            <a:endParaRPr lang="en-US" dirty="0" smtClean="0"/>
          </a:p>
          <a:p>
            <a:pPr lvl="1" eaLnBrk="1" fontAlgn="auto" hangingPunct="1">
              <a:spcAft>
                <a:spcPts val="0"/>
              </a:spcAft>
              <a:defRPr/>
            </a:pPr>
            <a:r>
              <a:rPr lang="de-DE" dirty="0" smtClean="0"/>
              <a:t>Effektive Darstellung durch Berichte und grafische Anzeige</a:t>
            </a:r>
            <a:endParaRPr lang="en-US" dirty="0" smtClean="0"/>
          </a:p>
          <a:p>
            <a:pPr lvl="1" eaLnBrk="1" fontAlgn="auto" hangingPunct="1">
              <a:spcAft>
                <a:spcPts val="0"/>
              </a:spcAft>
              <a:defRPr/>
            </a:pPr>
            <a:r>
              <a:rPr lang="en-US" dirty="0" err="1" smtClean="0"/>
              <a:t>SolidWorks</a:t>
            </a:r>
            <a:r>
              <a:rPr lang="en-US" dirty="0" smtClean="0"/>
              <a:t> SustainabilityXpress</a:t>
            </a:r>
            <a:r>
              <a:rPr lang="en-US" baseline="30000" dirty="0" smtClean="0"/>
              <a:t>1 </a:t>
            </a:r>
            <a:r>
              <a:rPr lang="en-US" dirty="0" err="1" smtClean="0"/>
              <a:t>ist</a:t>
            </a:r>
            <a:r>
              <a:rPr lang="en-US" dirty="0" smtClean="0"/>
              <a:t> </a:t>
            </a:r>
            <a:r>
              <a:rPr lang="en-US" dirty="0" err="1" smtClean="0"/>
              <a:t>für</a:t>
            </a:r>
            <a:r>
              <a:rPr lang="en-US" dirty="0" smtClean="0"/>
              <a:t> JEDEN </a:t>
            </a:r>
            <a:r>
              <a:rPr lang="en-US" dirty="0" err="1" smtClean="0"/>
              <a:t>SolidWorks</a:t>
            </a:r>
            <a:r>
              <a:rPr lang="en-US" dirty="0" smtClean="0"/>
              <a:t> </a:t>
            </a:r>
            <a:r>
              <a:rPr lang="en-US" dirty="0" err="1" smtClean="0"/>
              <a:t>Benutzer</a:t>
            </a:r>
            <a:r>
              <a:rPr lang="en-US" dirty="0" smtClean="0"/>
              <a:t> </a:t>
            </a:r>
            <a:r>
              <a:rPr lang="en-US" dirty="0" err="1" smtClean="0"/>
              <a:t>kostenlos</a:t>
            </a:r>
            <a:r>
              <a:rPr lang="en-US" dirty="0" smtClean="0"/>
              <a:t> </a:t>
            </a:r>
            <a:r>
              <a:rPr lang="en-US" dirty="0" err="1" smtClean="0"/>
              <a:t>verfügbar</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de-DE" sz="2500" dirty="0" smtClean="0"/>
              <a:t>Warum SolidWorks Sustainability als Unterrichtsmittel?</a:t>
            </a:r>
            <a:endParaRPr lang="en-US" sz="2500" dirty="0"/>
          </a:p>
        </p:txBody>
      </p:sp>
      <p:sp>
        <p:nvSpPr>
          <p:cNvPr id="28675" name="Content Placeholder 2"/>
          <p:cNvSpPr>
            <a:spLocks noGrp="1"/>
          </p:cNvSpPr>
          <p:nvPr>
            <p:ph idx="1"/>
          </p:nvPr>
        </p:nvSpPr>
        <p:spPr>
          <a:xfrm>
            <a:off x="687388" y="1447800"/>
            <a:ext cx="8229600" cy="5410200"/>
          </a:xfrm>
        </p:spPr>
        <p:txBody>
          <a:bodyPr/>
          <a:lstStyle/>
          <a:p>
            <a:pPr eaLnBrk="1" hangingPunct="1"/>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p:txBody>
      </p:sp>
      <p:pic>
        <p:nvPicPr>
          <p:cNvPr id="28676" name="Picture 2"/>
          <p:cNvPicPr>
            <a:picLocks noChangeAspect="1" noChangeArrowheads="1"/>
          </p:cNvPicPr>
          <p:nvPr/>
        </p:nvPicPr>
        <p:blipFill>
          <a:blip r:embed="rId3" cstate="print"/>
          <a:srcRect/>
          <a:stretch>
            <a:fillRect/>
          </a:stretch>
        </p:blipFill>
        <p:spPr bwMode="auto">
          <a:xfrm>
            <a:off x="1201738" y="914400"/>
            <a:ext cx="6742112" cy="5021263"/>
          </a:xfrm>
          <a:prstGeom prst="rect">
            <a:avLst/>
          </a:prstGeom>
          <a:noFill/>
          <a:ln w="9525">
            <a:noFill/>
            <a:miter lim="800000"/>
            <a:headEnd/>
            <a:tailEnd/>
          </a:ln>
        </p:spPr>
      </p:pic>
      <p:sp>
        <p:nvSpPr>
          <p:cNvPr id="28677" name="Rectangle 4"/>
          <p:cNvSpPr>
            <a:spLocks noChangeArrowheads="1"/>
          </p:cNvSpPr>
          <p:nvPr/>
        </p:nvSpPr>
        <p:spPr bwMode="auto">
          <a:xfrm>
            <a:off x="1447800" y="6096000"/>
            <a:ext cx="6248400" cy="646113"/>
          </a:xfrm>
          <a:prstGeom prst="rect">
            <a:avLst/>
          </a:prstGeom>
          <a:noFill/>
          <a:ln w="9525">
            <a:noFill/>
            <a:miter lim="800000"/>
            <a:headEnd/>
            <a:tailEnd/>
          </a:ln>
        </p:spPr>
        <p:txBody>
          <a:bodyPr>
            <a:spAutoFit/>
          </a:bodyPr>
          <a:lstStyle/>
          <a:p>
            <a:r>
              <a:rPr lang="de-DE">
                <a:solidFill>
                  <a:srgbClr val="28288A"/>
                </a:solidFill>
                <a:latin typeface="Calibri" pitchFamily="34" charset="0"/>
                <a:ea typeface="ＭＳ Ｐゴシック" pitchFamily="34" charset="-128"/>
              </a:rPr>
              <a:t>Verfügbar</a:t>
            </a:r>
            <a:r>
              <a:rPr lang="de-DE">
                <a:solidFill>
                  <a:srgbClr val="28288A"/>
                </a:solidFill>
                <a:latin typeface="Calibri" pitchFamily="34" charset="0"/>
              </a:rPr>
              <a:t> </a:t>
            </a:r>
            <a:r>
              <a:rPr lang="de-DE">
                <a:solidFill>
                  <a:srgbClr val="28288A"/>
                </a:solidFill>
                <a:latin typeface="Calibri" pitchFamily="34" charset="0"/>
                <a:ea typeface="ＭＳ Ｐゴシック" pitchFamily="34" charset="-128"/>
              </a:rPr>
              <a:t>auf</a:t>
            </a:r>
            <a:r>
              <a:rPr lang="de-DE">
                <a:solidFill>
                  <a:srgbClr val="28288A"/>
                </a:solidFill>
                <a:latin typeface="Calibri" pitchFamily="34" charset="0"/>
              </a:rPr>
              <a:t> </a:t>
            </a:r>
            <a:r>
              <a:rPr lang="de-DE">
                <a:solidFill>
                  <a:srgbClr val="28288A"/>
                </a:solidFill>
                <a:latin typeface="Calibri" pitchFamily="34" charset="0"/>
                <a:ea typeface="ＭＳ Ｐゴシック" pitchFamily="34" charset="-128"/>
              </a:rPr>
              <a:t>SolidWorks</a:t>
            </a:r>
            <a:r>
              <a:rPr lang="de-DE">
                <a:solidFill>
                  <a:srgbClr val="28288A"/>
                </a:solidFill>
                <a:latin typeface="Calibri" pitchFamily="34" charset="0"/>
              </a:rPr>
              <a:t> </a:t>
            </a:r>
            <a:r>
              <a:rPr lang="de-DE">
                <a:solidFill>
                  <a:srgbClr val="28288A"/>
                </a:solidFill>
                <a:latin typeface="Calibri" pitchFamily="34" charset="0"/>
                <a:ea typeface="ＭＳ Ｐゴシック" pitchFamily="34" charset="-128"/>
              </a:rPr>
              <a:t>Labs</a:t>
            </a:r>
            <a:r>
              <a:rPr lang="de-DE">
                <a:solidFill>
                  <a:srgbClr val="28288A"/>
                </a:solidFill>
                <a:latin typeface="Calibri" pitchFamily="34" charset="0"/>
              </a:rPr>
              <a:t> </a:t>
            </a:r>
            <a:r>
              <a:rPr lang="de-DE">
                <a:solidFill>
                  <a:srgbClr val="28288A"/>
                </a:solidFill>
                <a:latin typeface="Calibri" pitchFamily="34" charset="0"/>
                <a:ea typeface="ＭＳ Ｐゴシック" pitchFamily="34" charset="-128"/>
              </a:rPr>
              <a:t>für</a:t>
            </a:r>
            <a:r>
              <a:rPr lang="de-DE">
                <a:solidFill>
                  <a:srgbClr val="28288A"/>
                </a:solidFill>
                <a:latin typeface="Calibri" pitchFamily="34" charset="0"/>
              </a:rPr>
              <a:t> </a:t>
            </a:r>
            <a:r>
              <a:rPr lang="de-DE">
                <a:solidFill>
                  <a:srgbClr val="28288A"/>
                </a:solidFill>
                <a:latin typeface="Calibri" pitchFamily="34" charset="0"/>
                <a:ea typeface="ＭＳ Ｐゴシック" pitchFamily="34" charset="-128"/>
              </a:rPr>
              <a:t>SolidWorks</a:t>
            </a:r>
            <a:r>
              <a:rPr lang="de-DE">
                <a:solidFill>
                  <a:srgbClr val="28288A"/>
                </a:solidFill>
                <a:latin typeface="Calibri" pitchFamily="34" charset="0"/>
              </a:rPr>
              <a:t> </a:t>
            </a:r>
            <a:r>
              <a:rPr lang="de-DE" smtClean="0">
                <a:solidFill>
                  <a:srgbClr val="28288A"/>
                </a:solidFill>
                <a:latin typeface="Calibri" pitchFamily="34" charset="0"/>
                <a:ea typeface="ＭＳ Ｐゴシック" pitchFamily="34" charset="-128"/>
              </a:rPr>
              <a:t>2012</a:t>
            </a:r>
            <a:r>
              <a:rPr lang="de-DE" smtClean="0">
                <a:solidFill>
                  <a:srgbClr val="28288A"/>
                </a:solidFill>
                <a:latin typeface="Calibri" pitchFamily="34" charset="0"/>
              </a:rPr>
              <a:t> </a:t>
            </a:r>
            <a:r>
              <a:rPr lang="de-DE">
                <a:solidFill>
                  <a:srgbClr val="28288A"/>
                </a:solidFill>
                <a:latin typeface="Calibri" pitchFamily="34" charset="0"/>
                <a:ea typeface="ＭＳ Ｐゴシック" pitchFamily="34" charset="-128"/>
              </a:rPr>
              <a:t>http://labs.solidworks.com</a:t>
            </a:r>
            <a:endParaRPr lang="en-US" dirty="0">
              <a:solidFill>
                <a:srgbClr val="28288A"/>
              </a:solidFill>
              <a:latin typeface="Calibri" pitchFamily="34" charset="0"/>
              <a:ea typeface="ＭＳ Ｐゴシック" pitchFamily="34" charset="-128"/>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4572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dirty="0" err="1" smtClean="0"/>
              <a:t>SolidWorks</a:t>
            </a:r>
            <a:r>
              <a:rPr lang="en-US" dirty="0" smtClean="0"/>
              <a:t> Sustainability-</a:t>
            </a:r>
            <a:r>
              <a:rPr lang="en-US" dirty="0" err="1" smtClean="0"/>
              <a:t>Methodik</a:t>
            </a:r>
            <a:r>
              <a:rPr lang="en-US" dirty="0" smtClean="0"/>
              <a:t>  </a:t>
            </a:r>
            <a:endParaRPr lang="en-US" dirty="0"/>
          </a:p>
        </p:txBody>
      </p:sp>
      <p:sp>
        <p:nvSpPr>
          <p:cNvPr id="29700" name="Content Placeholder 2"/>
          <p:cNvSpPr>
            <a:spLocks noGrp="1"/>
          </p:cNvSpPr>
          <p:nvPr>
            <p:ph idx="1"/>
          </p:nvPr>
        </p:nvSpPr>
        <p:spPr>
          <a:xfrm>
            <a:off x="533400" y="685800"/>
            <a:ext cx="6932613" cy="4525963"/>
          </a:xfrm>
        </p:spPr>
        <p:txBody>
          <a:bodyPr/>
          <a:lstStyle/>
          <a:p>
            <a:pPr eaLnBrk="1" hangingPunct="1">
              <a:buFont typeface="Wingdings" pitchFamily="2" charset="2"/>
              <a:buNone/>
            </a:pPr>
            <a:endParaRPr lang="en-US" smtClean="0"/>
          </a:p>
          <a:p>
            <a:pPr eaLnBrk="1" hangingPunct="1">
              <a:buFont typeface="Wingdings" pitchFamily="2" charset="2"/>
              <a:buNone/>
            </a:pPr>
            <a:endParaRPr lang="en-US" smtClean="0"/>
          </a:p>
        </p:txBody>
      </p:sp>
      <p:grpSp>
        <p:nvGrpSpPr>
          <p:cNvPr id="29701" name="Group 19"/>
          <p:cNvGrpSpPr>
            <a:grpSpLocks/>
          </p:cNvGrpSpPr>
          <p:nvPr/>
        </p:nvGrpSpPr>
        <p:grpSpPr bwMode="auto">
          <a:xfrm>
            <a:off x="228600" y="1905000"/>
            <a:ext cx="7162800" cy="4191000"/>
            <a:chOff x="762000" y="2209800"/>
            <a:chExt cx="6349919" cy="4190878"/>
          </a:xfrm>
        </p:grpSpPr>
        <p:sp>
          <p:nvSpPr>
            <p:cNvPr id="21" name="Freeform 20"/>
            <p:cNvSpPr/>
            <p:nvPr/>
          </p:nvSpPr>
          <p:spPr>
            <a:xfrm>
              <a:off x="762000" y="2209800"/>
              <a:ext cx="1397489" cy="698480"/>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702" tIns="57287" rIns="75702" bIns="57287" spcCol="1270" anchor="ctr"/>
            <a:lstStyle/>
            <a:p>
              <a:pPr algn="ctr" defTabSz="1289050" fontAlgn="auto">
                <a:lnSpc>
                  <a:spcPct val="90000"/>
                </a:lnSpc>
                <a:spcAft>
                  <a:spcPct val="35000"/>
                </a:spcAft>
                <a:defRPr/>
              </a:pPr>
              <a:r>
                <a:rPr lang="en-US" sz="2900">
                  <a:solidFill>
                    <a:srgbClr val="FFFFFF"/>
                  </a:solidFill>
                  <a:latin typeface="Calibri"/>
                  <a:ea typeface="ＭＳ Ｐゴシック"/>
                </a:rPr>
                <a:t>Eingabe</a:t>
              </a:r>
              <a:endParaRPr lang="en-US" sz="2900" dirty="0">
                <a:solidFill>
                  <a:srgbClr val="FFFFFF"/>
                </a:solidFill>
                <a:latin typeface="Calibri"/>
                <a:ea typeface="ＭＳ Ｐゴシック"/>
              </a:endParaRPr>
            </a:p>
          </p:txBody>
        </p:sp>
        <p:sp>
          <p:nvSpPr>
            <p:cNvPr id="22" name="Freeform 21"/>
            <p:cNvSpPr/>
            <p:nvPr/>
          </p:nvSpPr>
          <p:spPr>
            <a:xfrm>
              <a:off x="1358712" y="2908280"/>
              <a:ext cx="99922" cy="549259"/>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634" y="31082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Material</a:t>
              </a:r>
              <a:endParaRPr lang="en-US" sz="1300" dirty="0">
                <a:solidFill>
                  <a:srgbClr val="28288A"/>
                </a:solidFill>
                <a:latin typeface="Calibri"/>
                <a:ea typeface="ＭＳ Ｐゴシック"/>
              </a:endParaRPr>
            </a:p>
          </p:txBody>
        </p:sp>
        <p:sp>
          <p:nvSpPr>
            <p:cNvPr id="24" name="Freeform 23"/>
            <p:cNvSpPr/>
            <p:nvPr/>
          </p:nvSpPr>
          <p:spPr>
            <a:xfrm>
              <a:off x="1358712" y="2908280"/>
              <a:ext cx="99922" cy="1446171"/>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634" y="4005211"/>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Herstellungsprozess</a:t>
              </a:r>
              <a:endParaRPr lang="en-US" sz="1300" dirty="0">
                <a:solidFill>
                  <a:srgbClr val="28288A"/>
                </a:solidFill>
                <a:latin typeface="Calibri"/>
                <a:ea typeface="ＭＳ Ｐゴシック"/>
              </a:endParaRPr>
            </a:p>
          </p:txBody>
        </p:sp>
        <p:sp>
          <p:nvSpPr>
            <p:cNvPr id="26" name="Freeform 25"/>
            <p:cNvSpPr/>
            <p:nvPr/>
          </p:nvSpPr>
          <p:spPr>
            <a:xfrm>
              <a:off x="1358712" y="2908280"/>
              <a:ext cx="99922" cy="2225610"/>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634" y="4784650"/>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Herstellungsregion</a:t>
              </a:r>
              <a:endParaRPr lang="en-US" sz="1300" dirty="0">
                <a:solidFill>
                  <a:srgbClr val="28288A"/>
                </a:solidFill>
                <a:latin typeface="Calibri"/>
                <a:ea typeface="ＭＳ Ｐゴシック"/>
              </a:endParaRPr>
            </a:p>
          </p:txBody>
        </p:sp>
        <p:sp>
          <p:nvSpPr>
            <p:cNvPr id="28" name="Freeform 27"/>
            <p:cNvSpPr/>
            <p:nvPr/>
          </p:nvSpPr>
          <p:spPr>
            <a:xfrm>
              <a:off x="1358712" y="2908280"/>
              <a:ext cx="99922" cy="3063786"/>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634" y="5622826"/>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Transport</a:t>
              </a:r>
              <a:r>
                <a:rPr lang="en-US" sz="1300">
                  <a:solidFill>
                    <a:srgbClr val="28288A"/>
                  </a:solidFill>
                  <a:latin typeface="Calibri"/>
                </a:rPr>
                <a:t> </a:t>
              </a:r>
              <a:r>
                <a:rPr lang="en-US" sz="1300">
                  <a:solidFill>
                    <a:srgbClr val="28288A"/>
                  </a:solidFill>
                  <a:latin typeface="Calibri"/>
                  <a:ea typeface="ＭＳ Ｐゴシック"/>
                </a:rPr>
                <a:t>&amp;</a:t>
              </a:r>
              <a:r>
                <a:rPr lang="en-US" sz="1300">
                  <a:solidFill>
                    <a:srgbClr val="28288A"/>
                  </a:solidFill>
                  <a:latin typeface="Calibri"/>
                </a:rPr>
                <a:t> </a:t>
              </a:r>
              <a:r>
                <a:rPr lang="en-US" sz="1300">
                  <a:solidFill>
                    <a:srgbClr val="28288A"/>
                  </a:solidFill>
                  <a:latin typeface="Calibri"/>
                  <a:ea typeface="ＭＳ Ｐゴシック"/>
                </a:rPr>
                <a:t>Verwendung</a:t>
              </a:r>
              <a:endParaRPr lang="en-US" sz="1300" dirty="0">
                <a:solidFill>
                  <a:srgbClr val="28288A"/>
                </a:solidFill>
                <a:latin typeface="Calibri"/>
                <a:ea typeface="ＭＳ Ｐゴシック"/>
              </a:endParaRPr>
            </a:p>
          </p:txBody>
        </p:sp>
        <p:sp>
          <p:nvSpPr>
            <p:cNvPr id="30" name="Freeform 29"/>
            <p:cNvSpPr/>
            <p:nvPr/>
          </p:nvSpPr>
          <p:spPr>
            <a:xfrm>
              <a:off x="5714431" y="2209800"/>
              <a:ext cx="1397488" cy="698480"/>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702" tIns="57287" rIns="75702" bIns="57287" spcCol="1270" anchor="ctr"/>
            <a:lstStyle/>
            <a:p>
              <a:pPr algn="ctr" defTabSz="1289050" fontAlgn="auto">
                <a:lnSpc>
                  <a:spcPct val="90000"/>
                </a:lnSpc>
                <a:spcAft>
                  <a:spcPct val="35000"/>
                </a:spcAft>
                <a:defRPr/>
              </a:pPr>
              <a:r>
                <a:rPr lang="en-US" sz="2900">
                  <a:solidFill>
                    <a:srgbClr val="FFFFFF"/>
                  </a:solidFill>
                  <a:latin typeface="Calibri"/>
                  <a:ea typeface="ＭＳ Ｐゴシック"/>
                </a:rPr>
                <a:t>Ausgabe</a:t>
              </a:r>
              <a:endParaRPr lang="en-US" sz="2900" dirty="0">
                <a:solidFill>
                  <a:srgbClr val="FFFFFF"/>
                </a:solidFill>
                <a:latin typeface="Calibri"/>
                <a:ea typeface="ＭＳ Ｐゴシック"/>
              </a:endParaRPr>
            </a:p>
          </p:txBody>
        </p:sp>
        <p:sp>
          <p:nvSpPr>
            <p:cNvPr id="31" name="Freeform 30"/>
            <p:cNvSpPr/>
            <p:nvPr/>
          </p:nvSpPr>
          <p:spPr>
            <a:xfrm>
              <a:off x="5787612" y="2908280"/>
              <a:ext cx="139326" cy="523860"/>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6939" y="3082900"/>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Kohlenstoff</a:t>
              </a:r>
              <a:endParaRPr lang="en-US" sz="1300" dirty="0">
                <a:solidFill>
                  <a:srgbClr val="28288A"/>
                </a:solidFill>
                <a:latin typeface="Calibri"/>
                <a:ea typeface="ＭＳ Ｐゴシック"/>
              </a:endParaRPr>
            </a:p>
          </p:txBody>
        </p:sp>
        <p:sp>
          <p:nvSpPr>
            <p:cNvPr id="33" name="Freeform 32"/>
            <p:cNvSpPr/>
            <p:nvPr/>
          </p:nvSpPr>
          <p:spPr>
            <a:xfrm>
              <a:off x="5787612" y="2908280"/>
              <a:ext cx="139326" cy="139695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6939" y="39559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Energie</a:t>
              </a:r>
              <a:endParaRPr lang="en-US" sz="1300" dirty="0">
                <a:solidFill>
                  <a:srgbClr val="28288A"/>
                </a:solidFill>
                <a:latin typeface="Calibri"/>
                <a:ea typeface="ＭＳ Ｐゴシック"/>
              </a:endParaRPr>
            </a:p>
          </p:txBody>
        </p:sp>
        <p:sp>
          <p:nvSpPr>
            <p:cNvPr id="35" name="Freeform 34"/>
            <p:cNvSpPr/>
            <p:nvPr/>
          </p:nvSpPr>
          <p:spPr>
            <a:xfrm>
              <a:off x="5787612" y="2908280"/>
              <a:ext cx="139326" cy="2270059"/>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6939" y="48290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Luft</a:t>
              </a:r>
              <a:endParaRPr lang="en-US" sz="1300" dirty="0">
                <a:solidFill>
                  <a:srgbClr val="28288A"/>
                </a:solidFill>
                <a:latin typeface="Calibri"/>
                <a:ea typeface="ＭＳ Ｐゴシック"/>
              </a:endParaRPr>
            </a:p>
          </p:txBody>
        </p:sp>
        <p:sp>
          <p:nvSpPr>
            <p:cNvPr id="37" name="Freeform 36"/>
            <p:cNvSpPr/>
            <p:nvPr/>
          </p:nvSpPr>
          <p:spPr>
            <a:xfrm>
              <a:off x="5787612" y="2908280"/>
              <a:ext cx="139326" cy="3143159"/>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6939" y="5702198"/>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Wasser</a:t>
              </a:r>
              <a:endParaRPr lang="en-US" sz="1300" dirty="0">
                <a:solidFill>
                  <a:srgbClr val="28288A"/>
                </a:solidFill>
                <a:latin typeface="Calibri"/>
                <a:ea typeface="ＭＳ Ｐゴシック"/>
              </a:endParaRPr>
            </a:p>
          </p:txBody>
        </p:sp>
      </p:grpSp>
      <p:sp>
        <p:nvSpPr>
          <p:cNvPr id="6" name="Right Brace 5"/>
          <p:cNvSpPr/>
          <p:nvPr/>
        </p:nvSpPr>
        <p:spPr>
          <a:xfrm>
            <a:off x="7391400" y="27432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Rounded Rectangle 9"/>
          <p:cNvSpPr/>
          <p:nvPr/>
        </p:nvSpPr>
        <p:spPr>
          <a:xfrm>
            <a:off x="7848600" y="30480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704" name="TextBox 10"/>
          <p:cNvSpPr txBox="1">
            <a:spLocks noChangeArrowheads="1"/>
          </p:cNvSpPr>
          <p:nvPr/>
        </p:nvSpPr>
        <p:spPr bwMode="auto">
          <a:xfrm>
            <a:off x="7848600" y="3200400"/>
            <a:ext cx="1219200" cy="369888"/>
          </a:xfrm>
          <a:prstGeom prst="rect">
            <a:avLst/>
          </a:prstGeom>
          <a:noFill/>
          <a:ln w="9525">
            <a:noFill/>
            <a:miter lim="800000"/>
            <a:headEnd/>
            <a:tailEnd/>
          </a:ln>
        </p:spPr>
        <p:txBody>
          <a:bodyPr>
            <a:spAutoFit/>
          </a:bodyPr>
          <a:lstStyle/>
          <a:p>
            <a:pPr algn="ctr"/>
            <a:r>
              <a:rPr lang="en-US">
                <a:solidFill>
                  <a:srgbClr val="28288A"/>
                </a:solidFill>
                <a:latin typeface="Calibri" pitchFamily="34" charset="0"/>
                <a:ea typeface="ＭＳ Ｐゴシック" pitchFamily="34" charset="-128"/>
              </a:rPr>
              <a:t>Anzeige</a:t>
            </a:r>
          </a:p>
        </p:txBody>
      </p:sp>
      <p:sp>
        <p:nvSpPr>
          <p:cNvPr id="12" name="Rounded Rectangle 11"/>
          <p:cNvSpPr/>
          <p:nvPr/>
        </p:nvSpPr>
        <p:spPr>
          <a:xfrm>
            <a:off x="7848600" y="46482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9706" name="TextBox 12"/>
          <p:cNvSpPr txBox="1">
            <a:spLocks noChangeArrowheads="1"/>
          </p:cNvSpPr>
          <p:nvPr/>
        </p:nvSpPr>
        <p:spPr bwMode="auto">
          <a:xfrm>
            <a:off x="7924800" y="4800600"/>
            <a:ext cx="990600" cy="369888"/>
          </a:xfrm>
          <a:prstGeom prst="rect">
            <a:avLst/>
          </a:prstGeom>
          <a:noFill/>
          <a:ln w="9525">
            <a:noFill/>
            <a:miter lim="800000"/>
            <a:headEnd/>
            <a:tailEnd/>
          </a:ln>
        </p:spPr>
        <p:txBody>
          <a:bodyPr>
            <a:spAutoFit/>
          </a:bodyPr>
          <a:lstStyle/>
          <a:p>
            <a:pPr algn="ctr"/>
            <a:r>
              <a:rPr lang="en-US">
                <a:solidFill>
                  <a:srgbClr val="28288A"/>
                </a:solidFill>
                <a:latin typeface="Calibri" pitchFamily="34" charset="0"/>
                <a:ea typeface="ＭＳ Ｐゴシック" pitchFamily="34" charset="-128"/>
              </a:rPr>
              <a:t>Bericht</a:t>
            </a:r>
          </a:p>
        </p:txBody>
      </p:sp>
      <p:cxnSp>
        <p:nvCxnSpPr>
          <p:cNvPr id="15" name="Straight Connector 14"/>
          <p:cNvCxnSpPr/>
          <p:nvPr/>
        </p:nvCxnSpPr>
        <p:spPr>
          <a:xfrm rot="5400000">
            <a:off x="7962900" y="42291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2860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2098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de-DE" sz="2500" dirty="0" smtClean="0"/>
              <a:t>Eingabe von Materialklasse und -name</a:t>
            </a:r>
            <a:endParaRPr lang="en-US" sz="2500" dirty="0"/>
          </a:p>
        </p:txBody>
      </p:sp>
      <p:sp>
        <p:nvSpPr>
          <p:cNvPr id="30723" name="Content Placeholder 2"/>
          <p:cNvSpPr>
            <a:spLocks noGrp="1"/>
          </p:cNvSpPr>
          <p:nvPr>
            <p:ph idx="1"/>
          </p:nvPr>
        </p:nvSpPr>
        <p:spPr>
          <a:xfrm>
            <a:off x="838200" y="990600"/>
            <a:ext cx="7924800" cy="4525963"/>
          </a:xfrm>
        </p:spPr>
        <p:txBody>
          <a:bodyPr/>
          <a:lstStyle/>
          <a:p>
            <a:pPr eaLnBrk="1" hangingPunct="1"/>
            <a:r>
              <a:rPr lang="de-DE" smtClean="0"/>
              <a:t>Hierarchie der Materialklassen und -namen</a:t>
            </a:r>
            <a:endParaRPr lang="en-US" smtClean="0"/>
          </a:p>
          <a:p>
            <a:pPr eaLnBrk="1" hangingPunct="1"/>
            <a:endParaRPr lang="en-US" smtClean="0"/>
          </a:p>
          <a:p>
            <a:pPr eaLnBrk="1" hangingPunct="1">
              <a:buFont typeface="Wingdings" pitchFamily="2" charset="2"/>
              <a:buNone/>
            </a:pPr>
            <a:endParaRPr lang="en-US" smtClean="0"/>
          </a:p>
        </p:txBody>
      </p:sp>
      <p:graphicFrame>
        <p:nvGraphicFramePr>
          <p:cNvPr id="6" name="Table 5"/>
          <p:cNvGraphicFramePr>
            <a:graphicFrameLocks noGrp="1"/>
          </p:cNvGraphicFramePr>
          <p:nvPr/>
        </p:nvGraphicFramePr>
        <p:xfrm>
          <a:off x="838200" y="1457325"/>
          <a:ext cx="8077200" cy="484124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en-US" sz="1800" b="1" i="0" u="none" baseline="0" dirty="0" err="1" smtClean="0">
                          <a:solidFill>
                            <a:srgbClr val="FFFFFF"/>
                          </a:solidFill>
                          <a:effectLst/>
                          <a:latin typeface="Calibri"/>
                          <a:ea typeface="ＭＳ Ｐゴシック"/>
                        </a:rPr>
                        <a:t>Materialklasse</a:t>
                      </a:r>
                      <a:endParaRPr lang="en-US" sz="1800" b="1" i="0" u="none" baseline="0" dirty="0">
                        <a:solidFill>
                          <a:srgbClr val="FFFFFF"/>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en-US" sz="1800" b="1" i="0" u="none" baseline="0" smtClean="0">
                          <a:solidFill>
                            <a:srgbClr val="FFFFFF"/>
                          </a:solidFill>
                          <a:effectLst/>
                          <a:latin typeface="Calibri"/>
                          <a:ea typeface="ＭＳ Ｐゴシック"/>
                        </a:rPr>
                        <a:t>Materialname</a:t>
                      </a:r>
                      <a:endParaRPr lang="en-US" sz="1800" b="1" i="0" u="none" baseline="0" dirty="0" smtClean="0">
                        <a:solidFill>
                          <a:srgbClr val="FFFFFF"/>
                        </a:solidFill>
                        <a:effectLst/>
                        <a:latin typeface="Calibri"/>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i="0" u="none" baseline="0" smtClean="0">
                          <a:solidFill>
                            <a:srgbClr val="FFFFFF"/>
                          </a:solidFill>
                          <a:effectLst/>
                          <a:latin typeface="Calibri"/>
                          <a:ea typeface="ＭＳ Ｐゴシック"/>
                        </a:rPr>
                        <a:t>Materialklasse:</a:t>
                      </a:r>
                      <a:r>
                        <a:rPr lang="en-US" sz="1800" b="1" i="0" u="none" baseline="0" smtClean="0">
                          <a:solidFill>
                            <a:srgbClr val="FFFF00"/>
                          </a:solidFill>
                          <a:effectLst/>
                          <a:latin typeface="Calibri"/>
                          <a:ea typeface="ＭＳ Ｐゴシック"/>
                        </a:rPr>
                        <a:t>Kunststoffe</a:t>
                      </a:r>
                      <a:r>
                        <a:rPr lang="en-US"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en-US" sz="1600" b="0" i="0" u="none" baseline="0" dirty="0" err="1" smtClean="0">
                          <a:solidFill>
                            <a:srgbClr val="28288A"/>
                          </a:solidFill>
                          <a:effectLst/>
                          <a:latin typeface="Calibri"/>
                          <a:ea typeface="ＭＳ Ｐゴシック"/>
                        </a:rPr>
                        <a:t>Stähle</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Kunststoffe</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sz="1600" b="0" i="0" u="none" baseline="0" smtClean="0">
                          <a:solidFill>
                            <a:srgbClr val="28288A"/>
                          </a:solidFill>
                          <a:effectLst/>
                          <a:latin typeface="Calibri"/>
                          <a:ea typeface="ＭＳ Ｐゴシック"/>
                        </a:rPr>
                        <a:t>ABS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PC</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kern="1200" baseline="0" smtClean="0">
                          <a:solidFill>
                            <a:srgbClr val="28288A"/>
                          </a:solidFill>
                          <a:effectLst/>
                          <a:latin typeface="Calibri"/>
                          <a:ea typeface="ＭＳ Ｐゴシック"/>
                          <a:cs typeface="+mn-cs"/>
                        </a:rPr>
                        <a:t>Acrylnitril-Butadien-Styrol-Polycarbonat</a:t>
                      </a:r>
                      <a:endParaRPr lang="en-US" sz="1600" b="0" i="0" u="none" baseline="0" dirty="0">
                        <a:solidFill>
                          <a:srgbClr val="28288A"/>
                        </a:solidFill>
                        <a:effectLst/>
                        <a:latin typeface="Calibri"/>
                        <a:ea typeface="ＭＳ Ｐゴシック"/>
                      </a:endParaRPr>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Eisen</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Andere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Metalle</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Acryl</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Aluminiumlegierungen</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Andere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Nichtmetalle</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Delrin®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2700</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NC010</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smtClean="0">
                          <a:solidFill>
                            <a:srgbClr val="28288A"/>
                          </a:solidFill>
                          <a:effectLst/>
                          <a:latin typeface="Calibri"/>
                          <a:ea typeface="ＭＳ Ｐゴシック"/>
                        </a:rPr>
                        <a:t> </a:t>
                      </a:r>
                      <a:r>
                        <a:rPr lang="en-US" sz="1600" b="1" i="0" u="none" baseline="0" smtClean="0">
                          <a:solidFill>
                            <a:srgbClr val="28288A"/>
                          </a:solidFill>
                          <a:effectLst/>
                          <a:latin typeface="Calibri"/>
                          <a:ea typeface="ＭＳ Ｐゴシック"/>
                        </a:rPr>
                        <a:t>Polyoxymethylen</a:t>
                      </a:r>
                      <a:r>
                        <a:rPr lang="en-US" sz="1600" b="0" i="0" u="none" baseline="0" smtClean="0">
                          <a:solidFill>
                            <a:srgbClr val="28288A"/>
                          </a:solidFill>
                          <a:effectLst/>
                          <a:latin typeface="Calibri"/>
                          <a:ea typeface="ＭＳ Ｐゴシック"/>
                        </a:rPr>
                        <a:t> (POM, Polyacetal oder Polyformaldehyd) Fert. durch Dupont</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Kupferlegierungen</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Allgemeine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Glasfasern</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Nylon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101</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Titanlegierungen</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dirty="0" err="1" smtClean="0">
                          <a:solidFill>
                            <a:srgbClr val="28288A"/>
                          </a:solidFill>
                          <a:effectLst/>
                          <a:latin typeface="Calibri"/>
                          <a:ea typeface="ＭＳ Ｐゴシック"/>
                        </a:rPr>
                        <a:t>Kohlenstofffasern</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hochdicht</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smtClean="0">
                          <a:solidFill>
                            <a:srgbClr val="28288A"/>
                          </a:solidFill>
                          <a:effectLst/>
                          <a:latin typeface="Calibri"/>
                          <a:ea typeface="ＭＳ Ｐゴシック"/>
                        </a:rPr>
                        <a:t> Polyethylen</a:t>
                      </a:r>
                      <a:endParaRPr lang="en-US" sz="1600" b="0" i="0" u="none" baseline="0" dirty="0" smtClean="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Zinklegierungen</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Silizium</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PVC</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hart</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Polyvinylchlorid</a:t>
                      </a:r>
                      <a:endParaRPr lang="en-US" sz="1600" b="0" i="0" u="none" baseline="0" dirty="0">
                        <a:solidFill>
                          <a:srgbClr val="28288A"/>
                        </a:solidFill>
                        <a:effectLst/>
                        <a:latin typeface="Calibri"/>
                        <a:ea typeface="ＭＳ Ｐゴシック"/>
                      </a:endParaRPr>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en-US" sz="1600" b="0" i="0" u="none" baseline="0" smtClean="0">
                          <a:solidFill>
                            <a:srgbClr val="28288A"/>
                          </a:solidFill>
                          <a:effectLst/>
                          <a:latin typeface="Calibri"/>
                          <a:ea typeface="ＭＳ Ｐゴシック"/>
                        </a:rPr>
                        <a:t>Andere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Legierungen</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Holz</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gridSpan="3">
                  <a:txBody>
                    <a:bodyPr/>
                    <a:lstStyle/>
                    <a:p>
                      <a:r>
                        <a:rPr lang="en-US" sz="1600" b="0" i="0" u="none" baseline="0" dirty="0" smtClean="0">
                          <a:solidFill>
                            <a:srgbClr val="28288A"/>
                          </a:solidFill>
                          <a:effectLst/>
                          <a:latin typeface="Calibri"/>
                          <a:ea typeface="ＭＳ Ｐゴシック"/>
                        </a:rPr>
                        <a:t>Und </a:t>
                      </a:r>
                      <a:r>
                        <a:rPr lang="en-US" sz="1600" b="0" i="0" u="none" baseline="0" dirty="0" err="1" smtClean="0">
                          <a:solidFill>
                            <a:srgbClr val="28288A"/>
                          </a:solidFill>
                          <a:effectLst/>
                          <a:latin typeface="Calibri"/>
                          <a:ea typeface="ＭＳ Ｐゴシック"/>
                        </a:rPr>
                        <a:t>viele</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mehr</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Eingabe</a:t>
            </a:r>
            <a:r>
              <a:rPr lang="en-US" sz="2500" dirty="0" smtClean="0"/>
              <a:t> des </a:t>
            </a:r>
            <a:r>
              <a:rPr lang="en-US" sz="2500" dirty="0" err="1" smtClean="0"/>
              <a:t>Herstellungsprozess</a:t>
            </a:r>
            <a:endParaRPr lang="en-US" sz="2500" dirty="0"/>
          </a:p>
        </p:txBody>
      </p:sp>
      <p:sp>
        <p:nvSpPr>
          <p:cNvPr id="3" name="Content Placeholder 2"/>
          <p:cNvSpPr>
            <a:spLocks noGrp="1"/>
          </p:cNvSpPr>
          <p:nvPr>
            <p:ph idx="1"/>
          </p:nvPr>
        </p:nvSpPr>
        <p:spPr>
          <a:xfrm>
            <a:off x="838200" y="914400"/>
            <a:ext cx="7848600" cy="4525963"/>
          </a:xfrm>
        </p:spPr>
        <p:txBody>
          <a:bodyPr rtlCol="0">
            <a:normAutofit/>
          </a:bodyPr>
          <a:lstStyle/>
          <a:p>
            <a:pPr marL="0" indent="3175" eaLnBrk="1" fontAlgn="auto" hangingPunct="1">
              <a:spcAft>
                <a:spcPts val="0"/>
              </a:spcAft>
              <a:buFont typeface="Wingdings" pitchFamily="2" charset="2"/>
              <a:buNone/>
              <a:defRPr/>
            </a:pPr>
            <a:r>
              <a:rPr lang="de-DE" dirty="0" smtClean="0"/>
              <a:t>Verfügbare Herstellungsprozesse sind abhängig von der Materialklasse</a:t>
            </a:r>
            <a:endParaRPr lang="en-US" dirty="0" smtClean="0"/>
          </a:p>
          <a:p>
            <a:pPr eaLnBrk="1" fontAlgn="auto" hangingPunct="1">
              <a:spcAft>
                <a:spcPts val="0"/>
              </a:spcAft>
              <a:buFont typeface="Wingdings" pitchFamily="2" charset="2"/>
              <a:buNone/>
              <a:defRPr/>
            </a:pPr>
            <a:endParaRPr lang="en-US" dirty="0" smtClean="0"/>
          </a:p>
        </p:txBody>
      </p:sp>
      <p:graphicFrame>
        <p:nvGraphicFramePr>
          <p:cNvPr id="6" name="Table 5"/>
          <p:cNvGraphicFramePr>
            <a:graphicFrameLocks noGrp="1"/>
          </p:cNvGraphicFramePr>
          <p:nvPr/>
        </p:nvGraphicFramePr>
        <p:xfrm>
          <a:off x="1066800" y="1828800"/>
          <a:ext cx="7576399" cy="4343399"/>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en-US" sz="2000" b="1" i="0" u="none" baseline="0" dirty="0" err="1" smtClean="0">
                          <a:solidFill>
                            <a:srgbClr val="FFFFFF"/>
                          </a:solidFill>
                          <a:effectLst/>
                          <a:latin typeface="Calibri"/>
                          <a:ea typeface="ＭＳ Ｐゴシック"/>
                        </a:rPr>
                        <a:t>Klasse</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Aluminiumlegierungen</a:t>
                      </a:r>
                      <a:endParaRPr lang="en-US" sz="2000" b="1" i="0" u="none" baseline="0" dirty="0" smtClean="0">
                        <a:solidFill>
                          <a:srgbClr val="FFFFFF"/>
                        </a:solidFill>
                        <a:effectLst/>
                        <a:latin typeface="Calibri"/>
                        <a:ea typeface="ＭＳ Ｐゴシック"/>
                      </a:endParaRP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en-US" sz="2400" b="1" i="0" u="none" baseline="0" smtClean="0">
                          <a:solidFill>
                            <a:srgbClr val="FFFFFF"/>
                          </a:solidFill>
                          <a:effectLst/>
                          <a:latin typeface="Calibri"/>
                          <a:ea typeface="ＭＳ Ｐゴシック"/>
                        </a:rPr>
                        <a:t>Klasse:</a:t>
                      </a:r>
                      <a:r>
                        <a:rPr lang="en-US" sz="2400" b="1" smtClean="0">
                          <a:solidFill>
                            <a:srgbClr val="FFFFFF"/>
                          </a:solidFill>
                          <a:latin typeface="Calibri"/>
                        </a:rPr>
                        <a:t> </a:t>
                      </a:r>
                      <a:r>
                        <a:rPr lang="en-US" sz="2400" b="1" i="0" u="none" baseline="0" smtClean="0">
                          <a:solidFill>
                            <a:srgbClr val="FFFFFF"/>
                          </a:solidFill>
                          <a:effectLst/>
                          <a:latin typeface="Calibri"/>
                          <a:ea typeface="ＭＳ Ｐゴシック"/>
                        </a:rPr>
                        <a:t>Kunststoffe</a:t>
                      </a:r>
                      <a:endParaRPr lang="en-US" sz="2400" b="1" i="0" u="none" baseline="0" dirty="0" smtClean="0">
                        <a:solidFill>
                          <a:srgbClr val="FFFFFF"/>
                        </a:solidFill>
                        <a:effectLst/>
                        <a:latin typeface="Calibri"/>
                        <a:ea typeface="ＭＳ Ｐゴシック"/>
                      </a:endParaRPr>
                    </a:p>
                    <a:p>
                      <a:r>
                        <a:rPr lang="en-US" sz="2400" dirty="0" smtClean="0"/>
                        <a:t> </a:t>
                      </a:r>
                      <a:endParaRPr lang="en-US" sz="2400" dirty="0"/>
                    </a:p>
                  </a:txBody>
                  <a:tcPr/>
                </a:tc>
              </a:tr>
              <a:tr h="586899">
                <a:tc rowSpan="4">
                  <a:txBody>
                    <a:bodyPr/>
                    <a:lstStyle/>
                    <a:p>
                      <a:r>
                        <a:rPr lang="en-US" sz="1800" b="0" i="0" u="none" baseline="0" smtClean="0">
                          <a:solidFill>
                            <a:srgbClr val="28288A"/>
                          </a:solidFill>
                          <a:effectLst/>
                          <a:latin typeface="Calibri"/>
                          <a:ea typeface="ＭＳ Ｐゴシック"/>
                        </a:rPr>
                        <a:t>Herstellungsprozess</a:t>
                      </a:r>
                      <a:endParaRPr lang="en-US" sz="1800" b="0" i="0" u="none" baseline="0" dirty="0">
                        <a:solidFill>
                          <a:srgbClr val="28288A"/>
                        </a:solidFill>
                        <a:effectLst/>
                        <a:latin typeface="Calibri"/>
                        <a:ea typeface="ＭＳ Ｐゴシック"/>
                      </a:endParaRPr>
                    </a:p>
                  </a:txBody>
                  <a:tcPr vert="vert270"/>
                </a:tc>
                <a:tc>
                  <a:txBody>
                    <a:bodyPr/>
                    <a:lstStyle/>
                    <a:p>
                      <a:r>
                        <a:rPr lang="en-US" sz="1600" b="0" i="0" u="none" baseline="0" dirty="0" err="1" smtClean="0">
                          <a:solidFill>
                            <a:srgbClr val="28288A"/>
                          </a:solidFill>
                          <a:effectLst/>
                          <a:latin typeface="Calibri"/>
                          <a:ea typeface="ＭＳ Ｐゴシック"/>
                        </a:rPr>
                        <a:t>Druckgegossen</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Sandgegossen</a:t>
                      </a:r>
                      <a:endParaRPr lang="en-US" sz="1800" b="0" i="0" u="none" baseline="0" dirty="0">
                        <a:solidFill>
                          <a:srgbClr val="28288A"/>
                        </a:solidFill>
                        <a:effectLst/>
                        <a:latin typeface="Calibri"/>
                        <a:ea typeface="ＭＳ Ｐゴシック"/>
                      </a:endParaRPr>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Herstellungsprozess</a:t>
                      </a:r>
                      <a:endParaRPr lang="en-US" sz="1800" b="0" i="0" u="none" baseline="0" dirty="0" smtClean="0">
                        <a:solidFill>
                          <a:srgbClr val="28288A"/>
                        </a:solidFill>
                        <a:effectLst/>
                        <a:latin typeface="Calibri"/>
                        <a:ea typeface="ＭＳ Ｐゴシック"/>
                      </a:endParaRPr>
                    </a:p>
                  </a:txBody>
                  <a:tcPr vert="vert270">
                    <a:lnL w="9525" cap="flat" cmpd="sng" algn="ctr">
                      <a:noFill/>
                      <a:prstDash val="solid"/>
                      <a:round/>
                      <a:headEnd type="none" w="med" len="med"/>
                      <a:tailEnd type="none" w="med" len="med"/>
                    </a:lnL>
                  </a:tcPr>
                </a:tc>
                <a:tc>
                  <a:txBody>
                    <a:bodyPr/>
                    <a:lstStyle/>
                    <a:p>
                      <a:r>
                        <a:rPr lang="en-US" sz="1800" b="0" i="0" u="none" baseline="0" smtClean="0">
                          <a:solidFill>
                            <a:srgbClr val="28288A"/>
                          </a:solidFill>
                          <a:effectLst/>
                          <a:latin typeface="Calibri"/>
                          <a:ea typeface="ＭＳ Ｐゴシック"/>
                        </a:rPr>
                        <a:t>Spritzgegossen</a:t>
                      </a:r>
                      <a:endParaRPr lang="en-US" sz="1800" b="0" i="0" u="none" baseline="0" dirty="0">
                        <a:solidFill>
                          <a:srgbClr val="28288A"/>
                        </a:solidFill>
                        <a:effectLst/>
                        <a:latin typeface="Calibri"/>
                        <a:ea typeface="ＭＳ Ｐゴシック"/>
                      </a:endParaRPr>
                    </a:p>
                  </a:txBody>
                  <a:tcPr/>
                </a:tc>
              </a:tr>
              <a:tr h="1089956">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Extrudiert</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dirty="0" err="1" smtClean="0">
                          <a:solidFill>
                            <a:srgbClr val="28288A"/>
                          </a:solidFill>
                          <a:effectLst/>
                          <a:latin typeface="Calibri"/>
                          <a:ea typeface="ＭＳ Ｐゴシック"/>
                        </a:rPr>
                        <a:t>Gestanzte</a:t>
                      </a:r>
                      <a:r>
                        <a:rPr lang="en-US" sz="1800" b="0" i="0" u="none" baseline="0" dirty="0" smtClean="0">
                          <a:solidFill>
                            <a:srgbClr val="28288A"/>
                          </a:solidFill>
                          <a:effectLst/>
                          <a:latin typeface="Calibri"/>
                          <a:ea typeface="ＭＳ Ｐゴシック"/>
                        </a:rPr>
                        <a:t>/</a:t>
                      </a:r>
                      <a:br>
                        <a:rPr lang="en-US" sz="1800" b="0" i="0" u="none" baseline="0" dirty="0" smtClean="0">
                          <a:solidFill>
                            <a:srgbClr val="28288A"/>
                          </a:solidFill>
                          <a:effectLst/>
                          <a:latin typeface="Calibri"/>
                          <a:ea typeface="ＭＳ Ｐゴシック"/>
                        </a:rPr>
                      </a:br>
                      <a:r>
                        <a:rPr lang="en-US" sz="1800" b="0" i="0" u="none" baseline="0" dirty="0" err="1" smtClean="0">
                          <a:solidFill>
                            <a:srgbClr val="28288A"/>
                          </a:solidFill>
                          <a:effectLst/>
                          <a:latin typeface="Calibri"/>
                          <a:ea typeface="ＭＳ Ｐゴシック"/>
                        </a:rPr>
                        <a:t>gepresste</a:t>
                      </a:r>
                      <a:r>
                        <a:rPr lang="en-US" sz="1800" dirty="0" smtClean="0">
                          <a:solidFill>
                            <a:srgbClr val="28288A"/>
                          </a:solidFill>
                          <a:latin typeface="Calibri"/>
                        </a:rPr>
                        <a:t> </a:t>
                      </a:r>
                      <a:r>
                        <a:rPr lang="en-US" sz="1800" b="0" i="0" u="none" baseline="0" dirty="0" err="1" smtClean="0">
                          <a:solidFill>
                            <a:srgbClr val="28288A"/>
                          </a:solidFill>
                          <a:effectLst/>
                          <a:latin typeface="Calibri"/>
                          <a:ea typeface="ＭＳ Ｐゴシック"/>
                        </a:rPr>
                        <a:t>Blechteile</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r>
                        <a:rPr lang="en-US" sz="1800" b="0" i="0" u="none" baseline="0" smtClean="0">
                          <a:solidFill>
                            <a:srgbClr val="28288A"/>
                          </a:solidFill>
                          <a:effectLst/>
                          <a:latin typeface="Calibri"/>
                          <a:ea typeface="ＭＳ Ｐゴシック"/>
                        </a:rPr>
                        <a:t>Extrudiert</a:t>
                      </a:r>
                      <a:endParaRPr lang="en-US" sz="1800" b="0" i="0" u="none" baseline="0" dirty="0">
                        <a:solidFill>
                          <a:srgbClr val="28288A"/>
                        </a:solidFill>
                        <a:effectLst/>
                        <a:latin typeface="Calibri"/>
                        <a:ea typeface="ＭＳ Ｐゴシック"/>
                      </a:endParaRPr>
                    </a:p>
                  </a:txBody>
                  <a:tcPr/>
                </a:tc>
              </a:tr>
              <a:tr h="922270">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Geschmiedet</a:t>
                      </a:r>
                      <a:endParaRPr lang="en-US" sz="1800" b="0" i="0" u="none" baseline="0" dirty="0">
                        <a:solidFill>
                          <a:srgbClr val="28288A"/>
                        </a:solidFill>
                        <a:effectLst/>
                        <a:latin typeface="Calibri"/>
                        <a:ea typeface="ＭＳ Ｐゴシック"/>
                      </a:endParaRPr>
                    </a:p>
                  </a:txBody>
                  <a:tcPr/>
                </a:tc>
                <a:tc>
                  <a:txBody>
                    <a:bodyPr/>
                    <a:lstStyle/>
                    <a:p>
                      <a:r>
                        <a:rPr lang="en-US" sz="1800" b="0" i="0" u="none" baseline="0" smtClean="0">
                          <a:solidFill>
                            <a:srgbClr val="28288A"/>
                          </a:solidFill>
                          <a:effectLst/>
                          <a:latin typeface="Calibri"/>
                          <a:ea typeface="ＭＳ Ｐゴシック"/>
                        </a:rPr>
                        <a:t>Maschinell</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sandgegossen</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Gefräst</a:t>
                      </a:r>
                      <a:endParaRPr lang="en-US" sz="1800" b="0" i="0" u="none" baseline="0" dirty="0">
                        <a:solidFill>
                          <a:srgbClr val="28288A"/>
                        </a:solidFill>
                        <a:effectLst/>
                        <a:latin typeface="Calibri"/>
                        <a:ea typeface="ＭＳ Ｐゴシック"/>
                      </a:endParaRPr>
                    </a:p>
                  </a:txBody>
                  <a:tcPr/>
                </a:tc>
                <a:tc>
                  <a:txBody>
                    <a:bodyPr/>
                    <a:lstStyle/>
                    <a:p>
                      <a:r>
                        <a:rPr lang="en-US" sz="1800" b="0" i="0" u="none" baseline="0" dirty="0" err="1" smtClean="0">
                          <a:solidFill>
                            <a:srgbClr val="28288A"/>
                          </a:solidFill>
                          <a:effectLst/>
                          <a:latin typeface="Calibri"/>
                          <a:ea typeface="ＭＳ Ｐゴシック"/>
                        </a:rPr>
                        <a:t>Gedreht</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Eingabe</a:t>
            </a:r>
            <a:r>
              <a:rPr lang="en-US" sz="2500" dirty="0" smtClean="0"/>
              <a:t> </a:t>
            </a:r>
            <a:r>
              <a:rPr lang="en-US" sz="2500" dirty="0" err="1" smtClean="0"/>
              <a:t>der</a:t>
            </a:r>
            <a:r>
              <a:rPr lang="en-US" sz="2500" dirty="0" smtClean="0"/>
              <a:t> </a:t>
            </a:r>
            <a:r>
              <a:rPr lang="en-US" sz="2500" dirty="0" err="1" smtClean="0"/>
              <a:t>Herstellungsregion</a:t>
            </a:r>
            <a:endParaRPr lang="en-US" sz="2500" dirty="0"/>
          </a:p>
        </p:txBody>
      </p:sp>
      <p:sp>
        <p:nvSpPr>
          <p:cNvPr id="3" name="Content Placeholder 2"/>
          <p:cNvSpPr>
            <a:spLocks noGrp="1"/>
          </p:cNvSpPr>
          <p:nvPr>
            <p:ph idx="1"/>
          </p:nvPr>
        </p:nvSpPr>
        <p:spPr>
          <a:xfrm>
            <a:off x="687388" y="1281113"/>
            <a:ext cx="6018212" cy="4525962"/>
          </a:xfrm>
        </p:spPr>
        <p:txBody>
          <a:bodyPr rtlCol="0">
            <a:normAutofit fontScale="92500" lnSpcReduction="20000"/>
          </a:bodyPr>
          <a:lstStyle/>
          <a:p>
            <a:pPr eaLnBrk="1" fontAlgn="auto" hangingPunct="1">
              <a:spcAft>
                <a:spcPts val="0"/>
              </a:spcAft>
              <a:defRPr/>
            </a:pPr>
            <a:r>
              <a:rPr lang="de-DE" smtClean="0"/>
              <a:t>In jeder Region wird Energie aus einer Kombination verschiedener Methoden gewonnen.  Die Auswirkung einer kWh ist in allen Regionen unterschiedlich. Zu diesen Methoden gehören beispielsweise:</a:t>
            </a:r>
            <a:endParaRPr lang="en-US" dirty="0" smtClean="0"/>
          </a:p>
          <a:p>
            <a:pPr lvl="1" eaLnBrk="1" fontAlgn="auto" hangingPunct="1">
              <a:spcAft>
                <a:spcPts val="0"/>
              </a:spcAft>
              <a:defRPr/>
            </a:pPr>
            <a:r>
              <a:rPr lang="en-US" sz="2100" smtClean="0"/>
              <a:t>Fossile Brennstoffe</a:t>
            </a:r>
            <a:endParaRPr lang="en-US" sz="2100" dirty="0" smtClean="0"/>
          </a:p>
          <a:p>
            <a:pPr lvl="1" eaLnBrk="1" fontAlgn="auto" hangingPunct="1">
              <a:spcAft>
                <a:spcPts val="0"/>
              </a:spcAft>
              <a:defRPr/>
            </a:pPr>
            <a:r>
              <a:rPr lang="en-US" sz="2100" smtClean="0"/>
              <a:t>Atomkraft</a:t>
            </a:r>
            <a:endParaRPr lang="en-US" sz="2100" dirty="0" smtClean="0"/>
          </a:p>
          <a:p>
            <a:pPr lvl="1" eaLnBrk="1" fontAlgn="auto" hangingPunct="1">
              <a:spcAft>
                <a:spcPts val="0"/>
              </a:spcAft>
              <a:defRPr/>
            </a:pPr>
            <a:r>
              <a:rPr lang="en-US" sz="2100" smtClean="0"/>
              <a:t>Wasserkraft</a:t>
            </a:r>
            <a:endParaRPr lang="en-US" sz="2100" dirty="0" smtClean="0"/>
          </a:p>
          <a:p>
            <a:pPr eaLnBrk="1" fontAlgn="auto" hangingPunct="1">
              <a:spcAft>
                <a:spcPts val="0"/>
              </a:spcAft>
              <a:defRPr/>
            </a:pPr>
            <a:r>
              <a:rPr lang="de-DE" smtClean="0"/>
              <a:t>Ermittelt die durch den Herstellungsprozess in der Region verbrauchten Rohstoffe</a:t>
            </a:r>
            <a:endParaRPr lang="en-US" dirty="0" smtClean="0"/>
          </a:p>
          <a:p>
            <a:pPr eaLnBrk="1" fontAlgn="auto" hangingPunct="1">
              <a:spcAft>
                <a:spcPts val="0"/>
              </a:spcAft>
              <a:defRPr/>
            </a:pPr>
            <a:r>
              <a:rPr lang="en-US" smtClean="0"/>
              <a:t>Regionen zur Auswahl</a:t>
            </a:r>
            <a:endParaRPr lang="en-US" dirty="0" smtClean="0"/>
          </a:p>
          <a:p>
            <a:pPr lvl="1" eaLnBrk="1" fontAlgn="auto" hangingPunct="1">
              <a:spcAft>
                <a:spcPts val="0"/>
              </a:spcAft>
              <a:defRPr/>
            </a:pPr>
            <a:r>
              <a:rPr lang="en-US" sz="2100" smtClean="0"/>
              <a:t>Asien</a:t>
            </a:r>
            <a:endParaRPr lang="en-US" sz="2100" dirty="0" smtClean="0"/>
          </a:p>
          <a:p>
            <a:pPr lvl="1" eaLnBrk="1" fontAlgn="auto" hangingPunct="1">
              <a:spcAft>
                <a:spcPts val="0"/>
              </a:spcAft>
              <a:defRPr/>
            </a:pPr>
            <a:r>
              <a:rPr lang="en-US" sz="2100" smtClean="0"/>
              <a:t>Europa</a:t>
            </a:r>
            <a:endParaRPr lang="en-US" sz="2100" dirty="0" smtClean="0"/>
          </a:p>
          <a:p>
            <a:pPr lvl="1" eaLnBrk="1" fontAlgn="auto" hangingPunct="1">
              <a:spcAft>
                <a:spcPts val="0"/>
              </a:spcAft>
              <a:defRPr/>
            </a:pPr>
            <a:r>
              <a:rPr lang="en-US" sz="2100" smtClean="0"/>
              <a:t>Nordamerika</a:t>
            </a:r>
            <a:endParaRPr lang="en-US" sz="2100" dirty="0" smtClean="0"/>
          </a:p>
          <a:p>
            <a:pPr lvl="1" eaLnBrk="1" fontAlgn="auto" hangingPunct="1">
              <a:spcAft>
                <a:spcPts val="0"/>
              </a:spcAft>
              <a:defRPr/>
            </a:pPr>
            <a:r>
              <a:rPr lang="en-US" sz="2100" smtClean="0"/>
              <a:t>Japan</a:t>
            </a:r>
            <a:endParaRPr lang="en-US" sz="2100" dirty="0" smtClean="0"/>
          </a:p>
          <a:p>
            <a:pPr eaLnBrk="1" fontAlgn="auto" hangingPunct="1">
              <a:spcAft>
                <a:spcPts val="0"/>
              </a:spcAft>
              <a:defRPr/>
            </a:pPr>
            <a:endParaRPr lang="en-US" dirty="0"/>
          </a:p>
        </p:txBody>
      </p:sp>
      <p:pic>
        <p:nvPicPr>
          <p:cNvPr id="32772"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de-DE" sz="2500" dirty="0" smtClean="0"/>
              <a:t>Eingabe des Transportmittels und der Verwendung</a:t>
            </a:r>
            <a:endParaRPr lang="en-US" sz="2500" dirty="0"/>
          </a:p>
        </p:txBody>
      </p:sp>
      <p:sp>
        <p:nvSpPr>
          <p:cNvPr id="33795" name="Content Placeholder 2"/>
          <p:cNvSpPr>
            <a:spLocks noGrp="1"/>
          </p:cNvSpPr>
          <p:nvPr>
            <p:ph idx="1"/>
          </p:nvPr>
        </p:nvSpPr>
        <p:spPr>
          <a:xfrm>
            <a:off x="687388" y="1281113"/>
            <a:ext cx="6018212" cy="4525962"/>
          </a:xfrm>
        </p:spPr>
        <p:txBody>
          <a:bodyPr/>
          <a:lstStyle/>
          <a:p>
            <a:pPr eaLnBrk="1" hangingPunct="1"/>
            <a:r>
              <a:rPr lang="de-DE" smtClean="0"/>
              <a:t>Ermittelt die Energiequellen, die während der Verwendungsphase des Produkts (falls zutreffend) und den Verbleib des Produkts am Ende der Lebensdauer</a:t>
            </a:r>
            <a:r>
              <a:rPr lang="en-US" smtClean="0"/>
              <a:t>  </a:t>
            </a:r>
          </a:p>
          <a:p>
            <a:pPr lvl="1" eaLnBrk="1" hangingPunct="1"/>
            <a:r>
              <a:rPr lang="en-US" smtClean="0"/>
              <a:t>Asien</a:t>
            </a:r>
          </a:p>
          <a:p>
            <a:pPr lvl="1" eaLnBrk="1" hangingPunct="1"/>
            <a:r>
              <a:rPr lang="en-US" smtClean="0"/>
              <a:t>Europa</a:t>
            </a:r>
          </a:p>
          <a:p>
            <a:pPr lvl="1" eaLnBrk="1" hangingPunct="1"/>
            <a:r>
              <a:rPr lang="en-US" smtClean="0"/>
              <a:t>Nordamerika</a:t>
            </a:r>
          </a:p>
          <a:p>
            <a:pPr lvl="1" eaLnBrk="1" hangingPunct="1"/>
            <a:r>
              <a:rPr lang="en-US" smtClean="0"/>
              <a:t>Japan</a:t>
            </a:r>
          </a:p>
          <a:p>
            <a:pPr eaLnBrk="1" hangingPunct="1"/>
            <a:r>
              <a:rPr lang="de-DE" smtClean="0"/>
              <a:t>Berechnet die Umweltauswirkungen im Zusammenhang mit dem Transport des Produkts vom Herstellungsort zum Ort der Verwendung</a:t>
            </a:r>
            <a:endParaRPr lang="en-US" smtClean="0"/>
          </a:p>
          <a:p>
            <a:pPr eaLnBrk="1" hangingPunct="1"/>
            <a:endParaRPr lang="en-US" smtClean="0"/>
          </a:p>
        </p:txBody>
      </p:sp>
      <p:pic>
        <p:nvPicPr>
          <p:cNvPr id="33796"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SolidWorks</a:t>
            </a:r>
            <a:r>
              <a:rPr lang="en-US" sz="2500" dirty="0" smtClean="0"/>
              <a:t> </a:t>
            </a:r>
            <a:r>
              <a:rPr lang="en-US" sz="2500" dirty="0" err="1" smtClean="0"/>
              <a:t>berechnet</a:t>
            </a:r>
            <a:r>
              <a:rPr lang="en-US" sz="2500" dirty="0" smtClean="0"/>
              <a:t> die </a:t>
            </a:r>
            <a:r>
              <a:rPr lang="en-US" sz="2500" dirty="0" err="1" smtClean="0"/>
              <a:t>Umweltverträglichkeit</a:t>
            </a:r>
            <a:endParaRPr lang="en-US" sz="2500" dirty="0"/>
          </a:p>
        </p:txBody>
      </p:sp>
      <p:sp>
        <p:nvSpPr>
          <p:cNvPr id="3" name="Content Placeholder 2"/>
          <p:cNvSpPr>
            <a:spLocks noGrp="1"/>
          </p:cNvSpPr>
          <p:nvPr>
            <p:ph idx="1"/>
          </p:nvPr>
        </p:nvSpPr>
        <p:spPr>
          <a:xfrm>
            <a:off x="687388" y="1281113"/>
            <a:ext cx="3579812" cy="4525962"/>
          </a:xfrm>
        </p:spPr>
        <p:txBody>
          <a:bodyPr rtlCol="0">
            <a:normAutofit fontScale="92500" lnSpcReduction="10000"/>
          </a:bodyPr>
          <a:lstStyle/>
          <a:p>
            <a:pPr eaLnBrk="1" fontAlgn="auto" hangingPunct="1">
              <a:spcAft>
                <a:spcPts val="0"/>
              </a:spcAft>
              <a:defRPr/>
            </a:pPr>
            <a:r>
              <a:rPr lang="en-US" smtClean="0"/>
              <a:t>Parameter</a:t>
            </a:r>
            <a:endParaRPr lang="en-US" dirty="0" smtClean="0"/>
          </a:p>
          <a:p>
            <a:pPr lvl="1" eaLnBrk="1" fontAlgn="auto" hangingPunct="1">
              <a:spcAft>
                <a:spcPts val="0"/>
              </a:spcAft>
              <a:defRPr/>
            </a:pPr>
            <a:r>
              <a:rPr lang="en-US" b="1" smtClean="0"/>
              <a:t>CO²-</a:t>
            </a:r>
            <a:r>
              <a:rPr lang="en-US" smtClean="0"/>
              <a:t>Bilanz</a:t>
            </a:r>
            <a:endParaRPr lang="en-US" dirty="0" smtClean="0"/>
          </a:p>
          <a:p>
            <a:pPr lvl="1" eaLnBrk="1" fontAlgn="auto" hangingPunct="1">
              <a:spcAft>
                <a:spcPts val="0"/>
              </a:spcAft>
              <a:defRPr/>
            </a:pPr>
            <a:r>
              <a:rPr lang="en-US" b="1" smtClean="0"/>
              <a:t>Versauerung der </a:t>
            </a:r>
            <a:r>
              <a:rPr lang="en-US" smtClean="0"/>
              <a:t>Luft</a:t>
            </a:r>
            <a:endParaRPr lang="en-US" dirty="0" smtClean="0"/>
          </a:p>
          <a:p>
            <a:pPr lvl="1" eaLnBrk="1" fontAlgn="auto" hangingPunct="1">
              <a:spcAft>
                <a:spcPts val="0"/>
              </a:spcAft>
              <a:defRPr/>
            </a:pPr>
            <a:r>
              <a:rPr lang="en-US" b="1" smtClean="0"/>
              <a:t>Eutrophierung von </a:t>
            </a:r>
            <a:r>
              <a:rPr lang="en-US" smtClean="0"/>
              <a:t>Gewässern</a:t>
            </a:r>
            <a:endParaRPr lang="en-US" dirty="0" smtClean="0"/>
          </a:p>
          <a:p>
            <a:pPr lvl="1" eaLnBrk="1" fontAlgn="auto" hangingPunct="1">
              <a:spcAft>
                <a:spcPts val="0"/>
              </a:spcAft>
              <a:defRPr/>
            </a:pPr>
            <a:r>
              <a:rPr lang="en-US" b="1" smtClean="0"/>
              <a:t>Energie</a:t>
            </a:r>
            <a:r>
              <a:rPr lang="en-US" smtClean="0"/>
              <a:t>verbrauch</a:t>
            </a:r>
            <a:endParaRPr lang="en-US" dirty="0" smtClean="0"/>
          </a:p>
          <a:p>
            <a:pPr eaLnBrk="1" fontAlgn="auto" hangingPunct="1">
              <a:spcAft>
                <a:spcPts val="0"/>
              </a:spcAft>
              <a:defRPr/>
            </a:pPr>
            <a:r>
              <a:rPr lang="en-US" smtClean="0"/>
              <a:t>Faktorenanteil</a:t>
            </a:r>
            <a:endParaRPr lang="en-US" dirty="0" smtClean="0"/>
          </a:p>
          <a:p>
            <a:pPr lvl="1" eaLnBrk="1" fontAlgn="auto" hangingPunct="1">
              <a:spcAft>
                <a:spcPts val="0"/>
              </a:spcAft>
              <a:defRPr/>
            </a:pPr>
            <a:r>
              <a:rPr lang="en-US" smtClean="0"/>
              <a:t>Material</a:t>
            </a:r>
            <a:endParaRPr lang="en-US" dirty="0" smtClean="0"/>
          </a:p>
          <a:p>
            <a:pPr lvl="1" eaLnBrk="1" fontAlgn="auto" hangingPunct="1">
              <a:spcAft>
                <a:spcPts val="0"/>
              </a:spcAft>
              <a:defRPr/>
            </a:pPr>
            <a:r>
              <a:rPr lang="en-US" smtClean="0"/>
              <a:t>Produktion</a:t>
            </a:r>
            <a:endParaRPr lang="en-US" dirty="0" smtClean="0"/>
          </a:p>
          <a:p>
            <a:pPr lvl="1" eaLnBrk="1" fontAlgn="auto" hangingPunct="1">
              <a:spcAft>
                <a:spcPts val="0"/>
              </a:spcAft>
              <a:defRPr/>
            </a:pPr>
            <a:r>
              <a:rPr lang="en-US" smtClean="0"/>
              <a:t>Verwendungsregion</a:t>
            </a:r>
            <a:endParaRPr lang="en-US" dirty="0" smtClean="0"/>
          </a:p>
          <a:p>
            <a:pPr lvl="1" eaLnBrk="1" fontAlgn="auto" hangingPunct="1">
              <a:spcAft>
                <a:spcPts val="0"/>
              </a:spcAft>
              <a:defRPr/>
            </a:pPr>
            <a:r>
              <a:rPr lang="en-US" smtClean="0"/>
              <a:t>Ende der Lebensdauer </a:t>
            </a:r>
            <a:endParaRPr lang="en-US" dirty="0" smtClean="0"/>
          </a:p>
          <a:p>
            <a:pPr eaLnBrk="1" fontAlgn="auto" hangingPunct="1">
              <a:spcAft>
                <a:spcPts val="0"/>
              </a:spcAft>
              <a:defRPr/>
            </a:pPr>
            <a:r>
              <a:rPr lang="en-US" smtClean="0"/>
              <a:t>Bezugswert festlegen</a:t>
            </a:r>
            <a:endParaRPr lang="en-US" dirty="0"/>
          </a:p>
        </p:txBody>
      </p:sp>
      <p:pic>
        <p:nvPicPr>
          <p:cNvPr id="34820" name="Picture 7" descr="SustainabilityXpress-Dashboard.tif"/>
          <p:cNvPicPr>
            <a:picLocks noChangeAspect="1"/>
          </p:cNvPicPr>
          <p:nvPr/>
        </p:nvPicPr>
        <p:blipFill>
          <a:blip r:embed="rId3" cstate="print"/>
          <a:srcRect/>
          <a:stretch>
            <a:fillRect/>
          </a:stretch>
        </p:blipFill>
        <p:spPr bwMode="auto">
          <a:xfrm>
            <a:off x="4724400" y="1447800"/>
            <a:ext cx="3581400" cy="4191000"/>
          </a:xfrm>
          <a:prstGeom prst="rect">
            <a:avLst/>
          </a:prstGeom>
          <a:noFill/>
          <a:ln w="9525">
            <a:noFill/>
            <a:miter lim="800000"/>
            <a:headEnd/>
            <a:tailEnd/>
          </a:ln>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7867650" cy="457200"/>
          </a:xfrm>
        </p:spPr>
        <p:txBody>
          <a:bodyPr rtlCol="0">
            <a:normAutofit fontScale="90000"/>
          </a:bodyPr>
          <a:lstStyle/>
          <a:p>
            <a:pPr eaLnBrk="1" fontAlgn="auto" hangingPunct="1">
              <a:spcAft>
                <a:spcPts val="0"/>
              </a:spcAft>
              <a:defRPr/>
            </a:pPr>
            <a:r>
              <a:rPr lang="en-US" sz="2500" dirty="0" smtClean="0"/>
              <a:t>Was </a:t>
            </a:r>
            <a:r>
              <a:rPr lang="en-US" sz="2500" dirty="0" err="1" smtClean="0"/>
              <a:t>ist</a:t>
            </a:r>
            <a:r>
              <a:rPr lang="en-US" sz="2500" dirty="0" smtClean="0"/>
              <a:t> </a:t>
            </a:r>
            <a:r>
              <a:rPr lang="en-US" sz="2500" dirty="0" err="1" smtClean="0"/>
              <a:t>nachhaltige</a:t>
            </a:r>
            <a:r>
              <a:rPr lang="en-US" sz="2500" dirty="0" smtClean="0">
                <a:solidFill>
                  <a:srgbClr val="3A5A10"/>
                </a:solidFill>
              </a:rPr>
              <a:t> </a:t>
            </a:r>
            <a:r>
              <a:rPr lang="en-US" sz="2500" dirty="0" err="1" smtClean="0"/>
              <a:t>Entwicklung</a:t>
            </a:r>
            <a:r>
              <a:rPr lang="en-US" sz="2500" dirty="0" smtClean="0"/>
              <a:t>?</a:t>
            </a:r>
            <a:endParaRPr lang="en-US" sz="2500" dirty="0"/>
          </a:p>
        </p:txBody>
      </p:sp>
      <p:sp>
        <p:nvSpPr>
          <p:cNvPr id="3" name="Content Placeholder 2"/>
          <p:cNvSpPr>
            <a:spLocks noGrp="1"/>
          </p:cNvSpPr>
          <p:nvPr>
            <p:ph idx="1"/>
          </p:nvPr>
        </p:nvSpPr>
        <p:spPr>
          <a:xfrm>
            <a:off x="687388" y="1281113"/>
            <a:ext cx="7923212" cy="4525962"/>
          </a:xfrm>
        </p:spPr>
        <p:txBody>
          <a:bodyPr rtlCol="0">
            <a:normAutofit lnSpcReduction="10000"/>
          </a:bodyPr>
          <a:lstStyle/>
          <a:p>
            <a:pPr eaLnBrk="1" fontAlgn="auto" hangingPunct="1">
              <a:spcAft>
                <a:spcPts val="0"/>
              </a:spcAft>
              <a:defRPr/>
            </a:pPr>
            <a:r>
              <a:rPr lang="de-DE" sz="2800" smtClean="0">
                <a:solidFill>
                  <a:srgbClr val="006600"/>
                </a:solidFill>
                <a:latin typeface="Arial Rounded MT Bold"/>
              </a:rPr>
              <a:t>Nachhaltige</a:t>
            </a:r>
            <a:r>
              <a:rPr lang="de-DE" smtClean="0">
                <a:latin typeface="Arial Rounded MT Bold" pitchFamily="34" charset="0"/>
              </a:rPr>
              <a:t> </a:t>
            </a:r>
            <a:r>
              <a:rPr lang="de-DE" sz="2800" smtClean="0">
                <a:solidFill>
                  <a:srgbClr val="006600"/>
                </a:solidFill>
                <a:latin typeface="Arial Rounded MT Bold"/>
              </a:rPr>
              <a:t>Entwicklung</a:t>
            </a:r>
            <a:r>
              <a:rPr lang="de-DE" smtClean="0">
                <a:latin typeface="Arial Rounded MT Bold" pitchFamily="34" charset="0"/>
              </a:rPr>
              <a:t> </a:t>
            </a:r>
            <a:r>
              <a:rPr lang="de-DE" smtClean="0"/>
              <a:t>ist</a:t>
            </a:r>
            <a:r>
              <a:rPr lang="de-DE" smtClean="0">
                <a:latin typeface="Arial Rounded MT Bold" pitchFamily="34" charset="0"/>
              </a:rPr>
              <a:t> </a:t>
            </a:r>
            <a:r>
              <a:rPr lang="de-DE" smtClean="0"/>
              <a:t>die</a:t>
            </a:r>
            <a:r>
              <a:rPr lang="de-DE" smtClean="0">
                <a:latin typeface="Arial Rounded MT Bold" pitchFamily="34" charset="0"/>
              </a:rPr>
              <a:t> </a:t>
            </a:r>
            <a:r>
              <a:rPr lang="de-DE" smtClean="0"/>
              <a:t>Integration</a:t>
            </a:r>
            <a:r>
              <a:rPr lang="de-DE" smtClean="0">
                <a:latin typeface="Arial Rounded MT Bold" pitchFamily="34" charset="0"/>
              </a:rPr>
              <a:t> </a:t>
            </a:r>
            <a:r>
              <a:rPr lang="de-DE" smtClean="0">
                <a:solidFill>
                  <a:srgbClr val="74B31F"/>
                </a:solidFill>
              </a:rPr>
              <a:t>sozialer</a:t>
            </a:r>
            <a:r>
              <a:rPr lang="de-DE" smtClean="0"/>
              <a:t>,</a:t>
            </a:r>
            <a:r>
              <a:rPr lang="de-DE" smtClean="0">
                <a:latin typeface="Arial Rounded MT Bold" pitchFamily="34" charset="0"/>
              </a:rPr>
              <a:t> </a:t>
            </a:r>
            <a:r>
              <a:rPr lang="de-DE" smtClean="0">
                <a:solidFill>
                  <a:srgbClr val="74B31F"/>
                </a:solidFill>
              </a:rPr>
              <a:t>ökologischer</a:t>
            </a:r>
            <a:r>
              <a:rPr lang="de-DE" smtClean="0">
                <a:latin typeface="Arial Rounded MT Bold" pitchFamily="34" charset="0"/>
              </a:rPr>
              <a:t> </a:t>
            </a:r>
            <a:r>
              <a:rPr lang="de-DE" smtClean="0"/>
              <a:t>und</a:t>
            </a:r>
            <a:r>
              <a:rPr lang="de-DE" smtClean="0">
                <a:latin typeface="Arial Rounded MT Bold" pitchFamily="34" charset="0"/>
              </a:rPr>
              <a:t> </a:t>
            </a:r>
            <a:r>
              <a:rPr lang="de-DE" smtClean="0">
                <a:solidFill>
                  <a:srgbClr val="74B31F"/>
                </a:solidFill>
              </a:rPr>
              <a:t>ökonomischer</a:t>
            </a:r>
            <a:r>
              <a:rPr lang="de-DE" smtClean="0">
                <a:latin typeface="Arial Rounded MT Bold" pitchFamily="34" charset="0"/>
              </a:rPr>
              <a:t> </a:t>
            </a:r>
            <a:r>
              <a:rPr lang="de-DE" smtClean="0"/>
              <a:t>Gesichtspunkte</a:t>
            </a:r>
            <a:r>
              <a:rPr lang="de-DE" smtClean="0">
                <a:latin typeface="Arial Rounded MT Bold" pitchFamily="34" charset="0"/>
              </a:rPr>
              <a:t> </a:t>
            </a:r>
            <a:r>
              <a:rPr lang="de-DE" smtClean="0"/>
              <a:t>in</a:t>
            </a:r>
            <a:r>
              <a:rPr lang="de-DE" smtClean="0">
                <a:latin typeface="Arial Rounded MT Bold" pitchFamily="34" charset="0"/>
              </a:rPr>
              <a:t> </a:t>
            </a:r>
            <a:r>
              <a:rPr lang="de-DE" smtClean="0"/>
              <a:t>ein</a:t>
            </a:r>
            <a:r>
              <a:rPr lang="de-DE" smtClean="0">
                <a:latin typeface="Arial Rounded MT Bold" pitchFamily="34" charset="0"/>
              </a:rPr>
              <a:t> </a:t>
            </a:r>
            <a:r>
              <a:rPr lang="de-DE" smtClean="0"/>
              <a:t>Produkt</a:t>
            </a:r>
            <a:r>
              <a:rPr lang="de-DE" smtClean="0">
                <a:latin typeface="Arial Rounded MT Bold" pitchFamily="34" charset="0"/>
              </a:rPr>
              <a:t> </a:t>
            </a:r>
            <a:r>
              <a:rPr lang="de-DE" smtClean="0"/>
              <a:t>oder</a:t>
            </a:r>
            <a:r>
              <a:rPr lang="de-DE" smtClean="0">
                <a:latin typeface="Arial Rounded MT Bold" pitchFamily="34" charset="0"/>
              </a:rPr>
              <a:t> </a:t>
            </a:r>
            <a:r>
              <a:rPr lang="de-DE" smtClean="0"/>
              <a:t>einen</a:t>
            </a:r>
            <a:r>
              <a:rPr lang="de-DE" smtClean="0">
                <a:latin typeface="Arial Rounded MT Bold" pitchFamily="34" charset="0"/>
              </a:rPr>
              <a:t> </a:t>
            </a:r>
            <a:r>
              <a:rPr lang="de-DE" smtClean="0"/>
              <a:t>Prozess</a:t>
            </a:r>
            <a:endParaRPr lang="en-US" dirty="0" smtClean="0"/>
          </a:p>
          <a:p>
            <a:pPr eaLnBrk="1" fontAlgn="auto" hangingPunct="1">
              <a:spcAft>
                <a:spcPts val="0"/>
              </a:spcAft>
              <a:defRPr/>
            </a:pPr>
            <a:r>
              <a:rPr lang="de-DE" smtClean="0"/>
              <a:t>Bald werden alle Konstruktionen </a:t>
            </a:r>
            <a:r>
              <a:rPr lang="de-DE" sz="2800" smtClean="0">
                <a:solidFill>
                  <a:srgbClr val="006600"/>
                </a:solidFill>
                <a:latin typeface="Arial Rounded MT Bold"/>
              </a:rPr>
              <a:t>nachhaltige </a:t>
            </a:r>
            <a:r>
              <a:rPr lang="de-DE" smtClean="0">
                <a:solidFill>
                  <a:srgbClr val="74B31F"/>
                </a:solidFill>
              </a:rPr>
              <a:t> </a:t>
            </a:r>
            <a:r>
              <a:rPr lang="de-DE" sz="2800" smtClean="0">
                <a:solidFill>
                  <a:srgbClr val="006600"/>
                </a:solidFill>
                <a:latin typeface="Arial Rounded MT Bold"/>
              </a:rPr>
              <a:t>Konstruktionen sein</a:t>
            </a:r>
            <a:endParaRPr lang="en-US" sz="2800" dirty="0" smtClean="0">
              <a:solidFill>
                <a:srgbClr val="006600"/>
              </a:solidFill>
              <a:latin typeface="Arial Rounded MT Bold"/>
            </a:endParaRPr>
          </a:p>
          <a:p>
            <a:pPr eaLnBrk="1" fontAlgn="auto" hangingPunct="1">
              <a:spcAft>
                <a:spcPts val="0"/>
              </a:spcAft>
              <a:defRPr/>
            </a:pPr>
            <a:r>
              <a:rPr lang="de-DE" sz="2800" smtClean="0">
                <a:solidFill>
                  <a:srgbClr val="006600"/>
                </a:solidFill>
                <a:latin typeface="Arial Rounded MT Bold"/>
              </a:rPr>
              <a:t>SolidWorks</a:t>
            </a:r>
            <a:r>
              <a:rPr lang="de-DE" smtClean="0">
                <a:solidFill>
                  <a:srgbClr val="74B31F"/>
                </a:solidFill>
                <a:latin typeface="Arial Rounded MT Bold" pitchFamily="34" charset="0"/>
              </a:rPr>
              <a:t> </a:t>
            </a:r>
            <a:r>
              <a:rPr lang="de-DE" sz="2800" smtClean="0">
                <a:solidFill>
                  <a:srgbClr val="006600"/>
                </a:solidFill>
                <a:latin typeface="Arial Rounded MT Bold"/>
              </a:rPr>
              <a:t>Sustainability</a:t>
            </a:r>
            <a:r>
              <a:rPr lang="de-DE" smtClean="0">
                <a:solidFill>
                  <a:srgbClr val="74B31F"/>
                </a:solidFill>
                <a:latin typeface="Arial Rounded MT Bold" pitchFamily="34" charset="0"/>
              </a:rPr>
              <a:t> </a:t>
            </a:r>
            <a:r>
              <a:rPr lang="de-DE" smtClean="0"/>
              <a:t>ermöglicht</a:t>
            </a:r>
            <a:r>
              <a:rPr lang="de-DE" smtClean="0">
                <a:latin typeface="Arial Rounded MT Bold" pitchFamily="34" charset="0"/>
              </a:rPr>
              <a:t> </a:t>
            </a:r>
            <a:r>
              <a:rPr lang="de-DE" smtClean="0"/>
              <a:t>Studenten,</a:t>
            </a:r>
            <a:r>
              <a:rPr lang="de-DE" smtClean="0">
                <a:latin typeface="Arial Rounded MT Bold" pitchFamily="34" charset="0"/>
              </a:rPr>
              <a:t> </a:t>
            </a:r>
            <a:r>
              <a:rPr lang="de-DE" smtClean="0"/>
              <a:t>bei</a:t>
            </a:r>
            <a:r>
              <a:rPr lang="de-DE" smtClean="0">
                <a:latin typeface="Arial Rounded MT Bold" pitchFamily="34" charset="0"/>
              </a:rPr>
              <a:t> </a:t>
            </a:r>
            <a:r>
              <a:rPr lang="de-DE" smtClean="0"/>
              <a:t>Ihren</a:t>
            </a:r>
            <a:r>
              <a:rPr lang="de-DE" smtClean="0">
                <a:latin typeface="Arial Rounded MT Bold" pitchFamily="34" charset="0"/>
              </a:rPr>
              <a:t> </a:t>
            </a:r>
            <a:r>
              <a:rPr lang="de-DE" smtClean="0"/>
              <a:t>Konstruktionen</a:t>
            </a:r>
            <a:r>
              <a:rPr lang="de-DE" smtClean="0">
                <a:latin typeface="Arial Rounded MT Bold" pitchFamily="34" charset="0"/>
              </a:rPr>
              <a:t> </a:t>
            </a:r>
            <a:r>
              <a:rPr lang="de-DE" smtClean="0"/>
              <a:t>ökologische</a:t>
            </a:r>
            <a:r>
              <a:rPr lang="de-DE" smtClean="0">
                <a:latin typeface="Arial Rounded MT Bold" pitchFamily="34" charset="0"/>
              </a:rPr>
              <a:t> </a:t>
            </a:r>
            <a:r>
              <a:rPr lang="de-DE" smtClean="0"/>
              <a:t>Gesichtspunkte</a:t>
            </a:r>
            <a:r>
              <a:rPr lang="de-DE" smtClean="0">
                <a:latin typeface="Arial Rounded MT Bold" pitchFamily="34" charset="0"/>
              </a:rPr>
              <a:t> </a:t>
            </a:r>
            <a:r>
              <a:rPr lang="de-DE" smtClean="0"/>
              <a:t>zu</a:t>
            </a:r>
            <a:r>
              <a:rPr lang="de-DE" smtClean="0">
                <a:latin typeface="Arial Rounded MT Bold" pitchFamily="34" charset="0"/>
              </a:rPr>
              <a:t> </a:t>
            </a:r>
            <a:r>
              <a:rPr lang="de-DE" smtClean="0"/>
              <a:t>berücksichtigen</a:t>
            </a:r>
            <a:r>
              <a:rPr lang="en-US" smtClean="0"/>
              <a:t> </a:t>
            </a:r>
            <a:endParaRPr lang="en-US" dirty="0" smtClean="0">
              <a:solidFill>
                <a:schemeClr val="accent4"/>
              </a:solidFill>
            </a:endParaRPr>
          </a:p>
          <a:p>
            <a:pPr eaLnBrk="1" fontAlgn="auto" hangingPunct="1">
              <a:spcAft>
                <a:spcPts val="0"/>
              </a:spcAft>
              <a:defRPr/>
            </a:pPr>
            <a:r>
              <a:rPr lang="de-DE" smtClean="0"/>
              <a:t>Erfolgreiche Produkte werden entwickelt, indem die </a:t>
            </a:r>
            <a:r>
              <a:rPr lang="de-DE" sz="2800" smtClean="0">
                <a:solidFill>
                  <a:srgbClr val="006600"/>
                </a:solidFill>
                <a:latin typeface="Arial Rounded MT Bold"/>
              </a:rPr>
              <a:t>Lebenszyklusbewertung</a:t>
            </a:r>
            <a:r>
              <a:rPr lang="de-DE" smtClean="0">
                <a:solidFill>
                  <a:srgbClr val="74B31F"/>
                </a:solidFill>
              </a:rPr>
              <a:t> </a:t>
            </a:r>
            <a:r>
              <a:rPr lang="de-DE" smtClean="0"/>
              <a:t>(</a:t>
            </a:r>
            <a:r>
              <a:rPr lang="de-DE" sz="2800" smtClean="0">
                <a:solidFill>
                  <a:srgbClr val="006600"/>
                </a:solidFill>
                <a:latin typeface="Arial Rounded MT Bold"/>
              </a:rPr>
              <a:t>LCA</a:t>
            </a:r>
            <a:r>
              <a:rPr lang="de-DE" smtClean="0"/>
              <a:t>) direkt in den Konstruktionsprozess integriert wird</a:t>
            </a:r>
            <a:endParaRPr lang="en-US" dirty="0" smtClean="0"/>
          </a:p>
          <a:p>
            <a:pPr eaLnBrk="1" fontAlgn="auto" hangingPunct="1">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914400" y="381000"/>
            <a:ext cx="8229600" cy="457200"/>
          </a:xfrm>
        </p:spPr>
        <p:txBody>
          <a:bodyPr/>
          <a:lstStyle/>
          <a:p>
            <a:pPr eaLnBrk="1" hangingPunct="1"/>
            <a:r>
              <a:rPr lang="de-DE" sz="2200" smtClean="0"/>
              <a:t>Suche nach ähnlichen Materialien basierend auf den Materialeigenschaften</a:t>
            </a:r>
            <a:endParaRPr lang="en-US" sz="2200" smtClean="0"/>
          </a:p>
        </p:txBody>
      </p:sp>
      <p:sp>
        <p:nvSpPr>
          <p:cNvPr id="35843" name="Content Placeholder 2"/>
          <p:cNvSpPr>
            <a:spLocks noGrp="1"/>
          </p:cNvSpPr>
          <p:nvPr>
            <p:ph idx="1"/>
          </p:nvPr>
        </p:nvSpPr>
        <p:spPr>
          <a:xfrm>
            <a:off x="687388" y="1281113"/>
            <a:ext cx="5027612" cy="4525962"/>
          </a:xfrm>
        </p:spPr>
        <p:txBody>
          <a:bodyPr/>
          <a:lstStyle/>
          <a:p>
            <a:pPr eaLnBrk="1" hangingPunct="1"/>
            <a:r>
              <a:rPr lang="en-US" smtClean="0"/>
              <a:t>Wärmeausdehnung</a:t>
            </a:r>
          </a:p>
          <a:p>
            <a:pPr eaLnBrk="1" hangingPunct="1"/>
            <a:r>
              <a:rPr lang="en-US" smtClean="0"/>
              <a:t>Spezifische Wärme</a:t>
            </a:r>
          </a:p>
          <a:p>
            <a:pPr eaLnBrk="1" hangingPunct="1"/>
            <a:r>
              <a:rPr lang="en-US" smtClean="0"/>
              <a:t>Dichte</a:t>
            </a:r>
          </a:p>
          <a:p>
            <a:pPr eaLnBrk="1" hangingPunct="1"/>
            <a:r>
              <a:rPr lang="en-US" smtClean="0"/>
              <a:t>Elastizitätsmodul</a:t>
            </a:r>
          </a:p>
          <a:p>
            <a:pPr eaLnBrk="1" hangingPunct="1"/>
            <a:r>
              <a:rPr lang="en-US" smtClean="0"/>
              <a:t>Schubmodul</a:t>
            </a:r>
          </a:p>
          <a:p>
            <a:pPr eaLnBrk="1" hangingPunct="1"/>
            <a:r>
              <a:rPr lang="en-US" smtClean="0"/>
              <a:t>Wärmeleitfähigkeit</a:t>
            </a:r>
          </a:p>
          <a:p>
            <a:pPr eaLnBrk="1" hangingPunct="1"/>
            <a:r>
              <a:rPr lang="en-US" smtClean="0"/>
              <a:t>Poissonsche Zahl</a:t>
            </a:r>
          </a:p>
          <a:p>
            <a:pPr eaLnBrk="1" hangingPunct="1"/>
            <a:r>
              <a:rPr lang="en-US" smtClean="0"/>
              <a:t>Zugfestigkeit</a:t>
            </a:r>
          </a:p>
          <a:p>
            <a:pPr eaLnBrk="1" hangingPunct="1"/>
            <a:r>
              <a:rPr lang="en-US" smtClean="0"/>
              <a:t>Fließgrenze</a:t>
            </a:r>
          </a:p>
        </p:txBody>
      </p:sp>
      <p:pic>
        <p:nvPicPr>
          <p:cNvPr id="35844" name="Picture 3"/>
          <p:cNvPicPr>
            <a:picLocks noChangeAspect="1" noChangeArrowheads="1"/>
          </p:cNvPicPr>
          <p:nvPr/>
        </p:nvPicPr>
        <p:blipFill>
          <a:blip r:embed="rId3" cstate="print"/>
          <a:srcRect l="1639" t="5795" r="1639"/>
          <a:stretch>
            <a:fillRect/>
          </a:stretch>
        </p:blipFill>
        <p:spPr bwMode="auto">
          <a:xfrm>
            <a:off x="4632325" y="1447800"/>
            <a:ext cx="4359275"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dirty="0" smtClean="0"/>
              <a:t>Definition von </a:t>
            </a:r>
            <a:r>
              <a:rPr lang="en-US" dirty="0" err="1" smtClean="0"/>
              <a:t>Materialeigenschaften</a:t>
            </a:r>
            <a:r>
              <a:rPr lang="en-US" dirty="0" smtClean="0"/>
              <a:t> </a:t>
            </a:r>
            <a:endParaRPr lang="en-US" dirty="0"/>
          </a:p>
        </p:txBody>
      </p:sp>
      <p:sp>
        <p:nvSpPr>
          <p:cNvPr id="3" name="Content Placeholder 2"/>
          <p:cNvSpPr>
            <a:spLocks noGrp="1"/>
          </p:cNvSpPr>
          <p:nvPr>
            <p:ph idx="1"/>
          </p:nvPr>
        </p:nvSpPr>
        <p:spPr>
          <a:xfrm>
            <a:off x="687388" y="1281113"/>
            <a:ext cx="7847012" cy="4525962"/>
          </a:xfrm>
        </p:spPr>
        <p:txBody>
          <a:bodyPr rtlCol="0">
            <a:normAutofit fontScale="55000" lnSpcReduction="20000"/>
          </a:bodyPr>
          <a:lstStyle/>
          <a:p>
            <a:pPr eaLnBrk="1" fontAlgn="auto" hangingPunct="1">
              <a:spcAft>
                <a:spcPts val="0"/>
              </a:spcAft>
              <a:defRPr/>
            </a:pPr>
            <a:r>
              <a:rPr lang="de-DE" sz="2300" smtClean="0"/>
              <a:t>Wärmeausdehnung – die Veränderung in der Länge pro Längeneinheit je Grad Temperaturänderung (Änderung der Normaldehnung pro Temperatureinheit)</a:t>
            </a:r>
            <a:endParaRPr lang="en-US" sz="2300" dirty="0" smtClean="0"/>
          </a:p>
          <a:p>
            <a:pPr eaLnBrk="1" fontAlgn="auto" hangingPunct="1">
              <a:spcAft>
                <a:spcPts val="0"/>
              </a:spcAft>
              <a:defRPr/>
            </a:pPr>
            <a:endParaRPr lang="en-US" dirty="0" smtClean="0"/>
          </a:p>
          <a:p>
            <a:pPr eaLnBrk="1" fontAlgn="auto" hangingPunct="1">
              <a:spcAft>
                <a:spcPts val="0"/>
              </a:spcAft>
              <a:defRPr/>
            </a:pPr>
            <a:r>
              <a:rPr lang="de-DE" sz="2300" smtClean="0"/>
              <a:t>Spezifische Wärme  – Wärmemenge, die erforderlich ist, um die Temperatur einer Masseneinheit des Materials um 1 Grad zu erhöhen  (J/kg  K)</a:t>
            </a:r>
            <a:endParaRPr lang="en-US" sz="2300" dirty="0" smtClean="0"/>
          </a:p>
          <a:p>
            <a:pPr eaLnBrk="1" fontAlgn="auto" hangingPunct="1">
              <a:spcAft>
                <a:spcPts val="0"/>
              </a:spcAft>
              <a:defRPr/>
            </a:pPr>
            <a:endParaRPr lang="en-US" dirty="0" smtClean="0"/>
          </a:p>
          <a:p>
            <a:pPr eaLnBrk="1" fontAlgn="auto" hangingPunct="1">
              <a:spcAft>
                <a:spcPts val="0"/>
              </a:spcAft>
              <a:defRPr/>
            </a:pPr>
            <a:r>
              <a:rPr lang="de-DE" sz="2300" smtClean="0"/>
              <a:t>Dichte - Masse pro Volumeneinheit (kg/m</a:t>
            </a:r>
            <a:r>
              <a:rPr lang="de-DE" sz="2300" baseline="30000" smtClean="0"/>
              <a:t>3</a:t>
            </a:r>
            <a:r>
              <a:rPr lang="de-DE" sz="2300" smtClean="0"/>
              <a:t> )</a:t>
            </a:r>
            <a:r>
              <a:rPr lang="en-US" smtClean="0"/>
              <a:t> </a:t>
            </a:r>
            <a:endParaRPr lang="en-US" dirty="0" smtClean="0"/>
          </a:p>
          <a:p>
            <a:pPr eaLnBrk="1" fontAlgn="auto" hangingPunct="1">
              <a:spcAft>
                <a:spcPts val="0"/>
              </a:spcAft>
              <a:buFont typeface="Wingdings" pitchFamily="2" charset="2"/>
              <a:buNone/>
              <a:defRPr/>
            </a:pPr>
            <a:endParaRPr lang="en-US" dirty="0" smtClean="0"/>
          </a:p>
          <a:p>
            <a:pPr eaLnBrk="1" fontAlgn="auto" hangingPunct="1">
              <a:spcAft>
                <a:spcPts val="0"/>
              </a:spcAft>
              <a:defRPr/>
            </a:pPr>
            <a:r>
              <a:rPr lang="de-DE" sz="2300" smtClean="0"/>
              <a:t>Elastizitätsmodul (Youngsches Modul) – Verhältnis zwischen der Spannung und der zugehörigen Dehnung in einer bestimmten Richtung (N/m</a:t>
            </a:r>
            <a:r>
              <a:rPr lang="de-DE" sz="2300" baseline="30000" smtClean="0"/>
              <a:t>2</a:t>
            </a:r>
            <a:r>
              <a:rPr lang="de-DE" sz="2300" smtClean="0"/>
              <a:t>)</a:t>
            </a:r>
            <a:endParaRPr lang="en-US" sz="2300" dirty="0" smtClean="0"/>
          </a:p>
          <a:p>
            <a:pPr eaLnBrk="1" fontAlgn="auto" hangingPunct="1">
              <a:spcAft>
                <a:spcPts val="0"/>
              </a:spcAft>
              <a:buFont typeface="Wingdings" pitchFamily="2" charset="2"/>
              <a:buNone/>
              <a:defRPr/>
            </a:pPr>
            <a:endParaRPr lang="en-US" dirty="0" smtClean="0"/>
          </a:p>
          <a:p>
            <a:pPr eaLnBrk="1" fontAlgn="auto" hangingPunct="1">
              <a:spcAft>
                <a:spcPts val="0"/>
              </a:spcAft>
              <a:defRPr/>
            </a:pPr>
            <a:r>
              <a:rPr lang="de-DE" sz="2300" smtClean="0"/>
              <a:t>Schubmodul (Gleitmodul) – Verhältnis zwischen der Schubspannung in einer Ebene geteilt durch die zugehörige Schubdehnung (N/m</a:t>
            </a:r>
            <a:r>
              <a:rPr lang="de-DE" sz="2300" baseline="30000" smtClean="0"/>
              <a:t>2</a:t>
            </a:r>
            <a:r>
              <a:rPr lang="de-DE" sz="2300" smtClean="0"/>
              <a:t>)</a:t>
            </a:r>
            <a:endParaRPr lang="en-US" sz="2300" dirty="0" smtClean="0"/>
          </a:p>
          <a:p>
            <a:pPr eaLnBrk="1" fontAlgn="auto" hangingPunct="1">
              <a:spcAft>
                <a:spcPts val="0"/>
              </a:spcAft>
              <a:defRPr/>
            </a:pPr>
            <a:endParaRPr lang="en-US" dirty="0" smtClean="0"/>
          </a:p>
          <a:p>
            <a:pPr eaLnBrk="1" fontAlgn="auto" hangingPunct="1">
              <a:spcAft>
                <a:spcPts val="0"/>
              </a:spcAft>
              <a:defRPr/>
            </a:pPr>
            <a:r>
              <a:rPr lang="de-DE" sz="2300" smtClean="0"/>
              <a:t>Wärmeleitfähigkeit – Maß der Wärmeübertragung durch eine Einheit der Dicke des Materials pro Einheit der Temperaturdifferenz (W/m K)</a:t>
            </a:r>
            <a:endParaRPr lang="en-US" sz="2300" dirty="0" smtClean="0"/>
          </a:p>
          <a:p>
            <a:pPr eaLnBrk="1" fontAlgn="auto" hangingPunct="1">
              <a:spcAft>
                <a:spcPts val="0"/>
              </a:spcAft>
              <a:defRPr/>
            </a:pPr>
            <a:endParaRPr lang="en-US" dirty="0" smtClean="0"/>
          </a:p>
          <a:p>
            <a:pPr eaLnBrk="1" fontAlgn="auto" hangingPunct="1">
              <a:spcAft>
                <a:spcPts val="0"/>
              </a:spcAft>
              <a:defRPr/>
            </a:pPr>
            <a:r>
              <a:rPr lang="de-DE" sz="2300" smtClean="0"/>
              <a:t>Poissonsche Zahl – Verhältnis der Kontraktion (Querdehnung) senkrecht zur angewandten Last zur Längsdehnung (axiale Dehnung) in Richtung der angewandten Last.  Die Poissonsche Zahl ist eine dimensionslose Größe.</a:t>
            </a:r>
            <a:r>
              <a:rPr lang="en-US" smtClean="0"/>
              <a:t>  </a:t>
            </a:r>
            <a:endParaRPr lang="en-US" dirty="0" smtClean="0"/>
          </a:p>
          <a:p>
            <a:pPr eaLnBrk="1" fontAlgn="auto" hangingPunct="1">
              <a:spcAft>
                <a:spcPts val="0"/>
              </a:spcAft>
              <a:defRPr/>
            </a:pPr>
            <a:endParaRPr lang="en-US" dirty="0" smtClean="0"/>
          </a:p>
          <a:p>
            <a:pPr eaLnBrk="1" fontAlgn="auto" hangingPunct="1">
              <a:spcAft>
                <a:spcPts val="0"/>
              </a:spcAft>
              <a:defRPr/>
            </a:pPr>
            <a:r>
              <a:rPr lang="de-DE" sz="2300" smtClean="0"/>
              <a:t>Zugfestigkeit – maximale Zugspannung, der ein Material ausgesetzt sein kann, bevor es zu Versagen kommt (N/m</a:t>
            </a:r>
            <a:r>
              <a:rPr lang="de-DE" sz="2300" baseline="30000" smtClean="0"/>
              <a:t>2</a:t>
            </a:r>
            <a:r>
              <a:rPr lang="de-DE" sz="2300" smtClean="0"/>
              <a:t>)</a:t>
            </a:r>
            <a:endParaRPr lang="en-US" sz="2300" dirty="0" smtClean="0"/>
          </a:p>
          <a:p>
            <a:pPr eaLnBrk="1" fontAlgn="auto" hangingPunct="1">
              <a:spcAft>
                <a:spcPts val="0"/>
              </a:spcAft>
              <a:defRPr/>
            </a:pPr>
            <a:endParaRPr lang="en-US" dirty="0" smtClean="0"/>
          </a:p>
          <a:p>
            <a:pPr eaLnBrk="1" fontAlgn="auto" hangingPunct="1">
              <a:spcAft>
                <a:spcPts val="0"/>
              </a:spcAft>
              <a:defRPr/>
            </a:pPr>
            <a:r>
              <a:rPr lang="de-DE" sz="2300" smtClean="0"/>
              <a:t>Streckgrenze – Spannung, bei der das Material dauerhaft verformt wird (N/m</a:t>
            </a:r>
            <a:r>
              <a:rPr lang="de-DE" sz="2300" baseline="30000" smtClean="0"/>
              <a:t>2</a:t>
            </a:r>
            <a:r>
              <a:rPr lang="de-DE" sz="2300" smtClean="0"/>
              <a:t>)</a:t>
            </a:r>
            <a:r>
              <a:rPr lang="en-US" smtClean="0"/>
              <a:t>  </a:t>
            </a:r>
            <a:endParaRPr lang="en-US" dirty="0" smtClean="0"/>
          </a:p>
          <a:p>
            <a:pPr eaLnBrk="1" fontAlgn="auto" hangingPunct="1">
              <a:spcAft>
                <a:spcPts val="0"/>
              </a:spcAft>
              <a:buFont typeface="Wingdings" pitchFamily="2" charset="2"/>
              <a:buNone/>
              <a:defRPr/>
            </a:pPr>
            <a:endParaRPr lang="en-US"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SolidWorks</a:t>
            </a:r>
            <a:r>
              <a:rPr lang="en-US" sz="2500" dirty="0" smtClean="0"/>
              <a:t> Sustainability</a:t>
            </a:r>
            <a:endParaRPr lang="en-US" sz="2500" dirty="0"/>
          </a:p>
        </p:txBody>
      </p:sp>
      <p:sp>
        <p:nvSpPr>
          <p:cNvPr id="37891" name="Content Placeholder 2"/>
          <p:cNvSpPr>
            <a:spLocks noGrp="1"/>
          </p:cNvSpPr>
          <p:nvPr>
            <p:ph idx="1"/>
          </p:nvPr>
        </p:nvSpPr>
        <p:spPr>
          <a:xfrm>
            <a:off x="914400" y="838200"/>
            <a:ext cx="8002588" cy="3276600"/>
          </a:xfrm>
        </p:spPr>
        <p:txBody>
          <a:bodyPr/>
          <a:lstStyle/>
          <a:p>
            <a:pPr eaLnBrk="1" hangingPunct="1"/>
            <a:r>
              <a:rPr lang="en-US" sz="2000" smtClean="0"/>
              <a:t>Dieselben Funktionen wie SustainabilityXpress</a:t>
            </a:r>
          </a:p>
          <a:p>
            <a:pPr eaLnBrk="1" hangingPunct="1"/>
            <a:r>
              <a:rPr lang="en-US" sz="2000" smtClean="0"/>
              <a:t>LCA für Baugruppen</a:t>
            </a:r>
          </a:p>
          <a:p>
            <a:pPr eaLnBrk="1" hangingPunct="1"/>
            <a:r>
              <a:rPr lang="en-US" sz="2000" smtClean="0"/>
              <a:t>Konfigurationsunterstützung</a:t>
            </a:r>
          </a:p>
          <a:p>
            <a:pPr lvl="1" eaLnBrk="1" hangingPunct="1"/>
            <a:r>
              <a:rPr lang="de-DE" sz="1800" smtClean="0"/>
              <a:t>Speichern von Eingaben und Ergebnissen nach Konfiguration</a:t>
            </a:r>
            <a:endParaRPr lang="en-US" sz="1800" smtClean="0"/>
          </a:p>
          <a:p>
            <a:pPr eaLnBrk="1" hangingPunct="1"/>
            <a:r>
              <a:rPr lang="en-US" sz="2000" smtClean="0"/>
              <a:t>Erweiterte Berichtsfunktionen für Baugruppen</a:t>
            </a:r>
          </a:p>
          <a:p>
            <a:pPr eaLnBrk="1" hangingPunct="1"/>
            <a:r>
              <a:rPr lang="de-DE" sz="2000" smtClean="0"/>
              <a:t>Angabe von Menge und Art des Energieverbrauchs im Betrieb</a:t>
            </a:r>
            <a:endParaRPr lang="en-US" sz="2000" smtClean="0"/>
          </a:p>
          <a:p>
            <a:pPr eaLnBrk="1" hangingPunct="1"/>
            <a:r>
              <a:rPr lang="en-US" sz="2000" smtClean="0"/>
              <a:t>Angabe der Transportmethode</a:t>
            </a:r>
          </a:p>
          <a:p>
            <a:pPr eaLnBrk="1" hangingPunct="1"/>
            <a:r>
              <a:rPr lang="en-US" sz="2000" smtClean="0"/>
              <a:t>Unterstützung für Baugruppenvisualisierung</a:t>
            </a:r>
          </a:p>
        </p:txBody>
      </p:sp>
      <p:pic>
        <p:nvPicPr>
          <p:cNvPr id="37892" name="Picture 3" descr="FoodProcAssemViz.JPG"/>
          <p:cNvPicPr>
            <a:picLocks noChangeAspect="1"/>
          </p:cNvPicPr>
          <p:nvPr/>
        </p:nvPicPr>
        <p:blipFill>
          <a:blip r:embed="rId3" cstate="print"/>
          <a:srcRect/>
          <a:stretch>
            <a:fillRect/>
          </a:stretch>
        </p:blipFill>
        <p:spPr bwMode="auto">
          <a:xfrm>
            <a:off x="2286000" y="4191000"/>
            <a:ext cx="4159250" cy="2525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63525"/>
            <a:ext cx="8153400" cy="457200"/>
          </a:xfrm>
        </p:spPr>
        <p:txBody>
          <a:bodyPr rtlCol="0">
            <a:normAutofit fontScale="90000"/>
          </a:bodyPr>
          <a:lstStyle/>
          <a:p>
            <a:pPr eaLnBrk="1" fontAlgn="auto" hangingPunct="1">
              <a:spcAft>
                <a:spcPts val="0"/>
              </a:spcAft>
              <a:defRPr/>
            </a:pPr>
            <a:r>
              <a:rPr lang="en-US" sz="2500" dirty="0" err="1" smtClean="0"/>
              <a:t>Nachhaltigkeitsbericht</a:t>
            </a:r>
            <a:endParaRPr lang="en-US" sz="2500" dirty="0"/>
          </a:p>
        </p:txBody>
      </p:sp>
      <p:pic>
        <p:nvPicPr>
          <p:cNvPr id="7171" name="Picture 3"/>
          <p:cNvPicPr>
            <a:picLocks noChangeAspect="1" noChangeArrowheads="1"/>
          </p:cNvPicPr>
          <p:nvPr/>
        </p:nvPicPr>
        <p:blipFill>
          <a:blip r:embed="rId3"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4"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5"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de-DE" sz="2500" dirty="0" smtClean="0"/>
              <a:t>Warum SolidWorks Sustainability als Unterrichtsmittel?</a:t>
            </a:r>
            <a:endParaRPr lang="en-US" sz="2500" dirty="0"/>
          </a:p>
        </p:txBody>
      </p:sp>
      <p:sp>
        <p:nvSpPr>
          <p:cNvPr id="39939" name="Content Placeholder 2"/>
          <p:cNvSpPr>
            <a:spLocks noGrp="1"/>
          </p:cNvSpPr>
          <p:nvPr>
            <p:ph idx="1"/>
          </p:nvPr>
        </p:nvSpPr>
        <p:spPr>
          <a:xfrm>
            <a:off x="687388" y="1447800"/>
            <a:ext cx="8229600" cy="5410200"/>
          </a:xfrm>
        </p:spPr>
        <p:txBody>
          <a:bodyPr/>
          <a:lstStyle/>
          <a:p>
            <a:pPr eaLnBrk="1" hangingPunct="1"/>
            <a:r>
              <a:rPr lang="de-DE" sz="2800" smtClean="0">
                <a:solidFill>
                  <a:srgbClr val="006600"/>
                </a:solidFill>
                <a:latin typeface="Arial Rounded MT Bold" pitchFamily="34" charset="0"/>
              </a:rPr>
              <a:t>Studenten</a:t>
            </a:r>
            <a:r>
              <a:rPr lang="de-DE" smtClean="0">
                <a:solidFill>
                  <a:srgbClr val="74B31F"/>
                </a:solidFill>
                <a:latin typeface="Arial Rounded MT Bold" pitchFamily="34" charset="0"/>
              </a:rPr>
              <a:t> </a:t>
            </a:r>
            <a:r>
              <a:rPr lang="de-DE" sz="2800" smtClean="0">
                <a:solidFill>
                  <a:srgbClr val="006600"/>
                </a:solidFill>
                <a:latin typeface="Arial Rounded MT Bold" pitchFamily="34" charset="0"/>
              </a:rPr>
              <a:t>müssen</a:t>
            </a:r>
            <a:r>
              <a:rPr lang="de-DE" smtClean="0">
                <a:latin typeface="Arial Rounded MT Bold" pitchFamily="34" charset="0"/>
              </a:rPr>
              <a:t> </a:t>
            </a:r>
            <a:r>
              <a:rPr lang="de-DE" smtClean="0"/>
              <a:t>die</a:t>
            </a:r>
            <a:r>
              <a:rPr lang="de-DE" smtClean="0">
                <a:latin typeface="Arial Rounded MT Bold" pitchFamily="34" charset="0"/>
              </a:rPr>
              <a:t> </a:t>
            </a:r>
            <a:r>
              <a:rPr lang="de-DE" smtClean="0"/>
              <a:t>Umweltauswirkungen</a:t>
            </a:r>
            <a:r>
              <a:rPr lang="de-DE" smtClean="0">
                <a:latin typeface="Arial Rounded MT Bold" pitchFamily="34" charset="0"/>
              </a:rPr>
              <a:t> </a:t>
            </a:r>
            <a:r>
              <a:rPr lang="de-DE" smtClean="0"/>
              <a:t>ihrer</a:t>
            </a:r>
            <a:r>
              <a:rPr lang="de-DE" smtClean="0">
                <a:latin typeface="Arial Rounded MT Bold" pitchFamily="34" charset="0"/>
              </a:rPr>
              <a:t> </a:t>
            </a:r>
            <a:r>
              <a:rPr lang="de-DE" smtClean="0"/>
              <a:t>Konstruktion</a:t>
            </a:r>
            <a:r>
              <a:rPr lang="de-DE" smtClean="0">
                <a:latin typeface="Arial Rounded MT Bold" pitchFamily="34" charset="0"/>
              </a:rPr>
              <a:t> </a:t>
            </a:r>
            <a:r>
              <a:rPr lang="de-DE" smtClean="0"/>
              <a:t>erkennen,</a:t>
            </a:r>
            <a:r>
              <a:rPr lang="de-DE" smtClean="0">
                <a:latin typeface="Arial Rounded MT Bold" pitchFamily="34" charset="0"/>
              </a:rPr>
              <a:t> </a:t>
            </a:r>
            <a:r>
              <a:rPr lang="de-DE" smtClean="0"/>
              <a:t>sie</a:t>
            </a:r>
            <a:r>
              <a:rPr lang="de-DE" smtClean="0">
                <a:latin typeface="Arial Rounded MT Bold" pitchFamily="34" charset="0"/>
              </a:rPr>
              <a:t> </a:t>
            </a:r>
            <a:r>
              <a:rPr lang="de-DE" smtClean="0"/>
              <a:t>verstehen,</a:t>
            </a:r>
            <a:r>
              <a:rPr lang="de-DE" smtClean="0">
                <a:latin typeface="Arial Rounded MT Bold" pitchFamily="34" charset="0"/>
              </a:rPr>
              <a:t> </a:t>
            </a:r>
            <a:r>
              <a:rPr lang="de-DE" smtClean="0"/>
              <a:t>sie</a:t>
            </a:r>
            <a:r>
              <a:rPr lang="de-DE" smtClean="0">
                <a:latin typeface="Arial Rounded MT Bold" pitchFamily="34" charset="0"/>
              </a:rPr>
              <a:t> </a:t>
            </a:r>
            <a:r>
              <a:rPr lang="de-DE" smtClean="0"/>
              <a:t>verbessern</a:t>
            </a:r>
            <a:r>
              <a:rPr lang="de-DE" smtClean="0">
                <a:latin typeface="Arial Rounded MT Bold" pitchFamily="34" charset="0"/>
              </a:rPr>
              <a:t> </a:t>
            </a:r>
            <a:r>
              <a:rPr lang="de-DE" smtClean="0"/>
              <a:t>und</a:t>
            </a:r>
            <a:r>
              <a:rPr lang="de-DE" smtClean="0">
                <a:latin typeface="Arial Rounded MT Bold" pitchFamily="34" charset="0"/>
              </a:rPr>
              <a:t> </a:t>
            </a:r>
            <a:r>
              <a:rPr lang="de-DE" smtClean="0"/>
              <a:t>sie</a:t>
            </a:r>
            <a:r>
              <a:rPr lang="de-DE" smtClean="0">
                <a:latin typeface="Arial Rounded MT Bold" pitchFamily="34" charset="0"/>
              </a:rPr>
              <a:t> </a:t>
            </a:r>
            <a:r>
              <a:rPr lang="de-DE" smtClean="0"/>
              <a:t>anderen</a:t>
            </a:r>
            <a:r>
              <a:rPr lang="de-DE" smtClean="0">
                <a:latin typeface="Arial Rounded MT Bold" pitchFamily="34" charset="0"/>
              </a:rPr>
              <a:t> </a:t>
            </a:r>
            <a:r>
              <a:rPr lang="de-DE" smtClean="0"/>
              <a:t>vermitteln</a:t>
            </a:r>
            <a:endParaRPr lang="en-US" smtClean="0">
              <a:cs typeface="Arial" charset="0"/>
            </a:endParaRPr>
          </a:p>
          <a:p>
            <a:pPr eaLnBrk="1" hangingPunct="1"/>
            <a:r>
              <a:rPr lang="de-DE" sz="2800" smtClean="0">
                <a:solidFill>
                  <a:srgbClr val="006600"/>
                </a:solidFill>
                <a:latin typeface="Arial Rounded MT Bold" pitchFamily="34" charset="0"/>
              </a:rPr>
              <a:t>Lehrer</a:t>
            </a:r>
            <a:r>
              <a:rPr lang="de-DE" smtClean="0">
                <a:solidFill>
                  <a:srgbClr val="74B31F"/>
                </a:solidFill>
                <a:latin typeface="Arial Rounded MT Bold" pitchFamily="34" charset="0"/>
              </a:rPr>
              <a:t> </a:t>
            </a:r>
            <a:r>
              <a:rPr lang="de-DE" sz="2800" smtClean="0">
                <a:solidFill>
                  <a:srgbClr val="006600"/>
                </a:solidFill>
                <a:latin typeface="Arial Rounded MT Bold" pitchFamily="34" charset="0"/>
              </a:rPr>
              <a:t>können</a:t>
            </a:r>
            <a:r>
              <a:rPr lang="de-DE" smtClean="0">
                <a:solidFill>
                  <a:srgbClr val="74B31F"/>
                </a:solidFill>
                <a:latin typeface="Arial Rounded MT Bold" pitchFamily="34" charset="0"/>
              </a:rPr>
              <a:t> </a:t>
            </a:r>
            <a:r>
              <a:rPr lang="de-DE" smtClean="0"/>
              <a:t>Einblicke</a:t>
            </a:r>
            <a:r>
              <a:rPr lang="de-DE" smtClean="0">
                <a:latin typeface="Arial Rounded MT Bold" pitchFamily="34" charset="0"/>
              </a:rPr>
              <a:t> </a:t>
            </a:r>
            <a:r>
              <a:rPr lang="de-DE" smtClean="0"/>
              <a:t>vermitteln,</a:t>
            </a:r>
            <a:r>
              <a:rPr lang="de-DE" smtClean="0">
                <a:latin typeface="Arial Rounded MT Bold" pitchFamily="34" charset="0"/>
              </a:rPr>
              <a:t> </a:t>
            </a:r>
            <a:r>
              <a:rPr lang="de-DE" smtClean="0"/>
              <a:t>welche</a:t>
            </a:r>
            <a:r>
              <a:rPr lang="de-DE" smtClean="0">
                <a:latin typeface="Arial Rounded MT Bold" pitchFamily="34" charset="0"/>
              </a:rPr>
              <a:t> </a:t>
            </a:r>
            <a:r>
              <a:rPr lang="de-DE" smtClean="0"/>
              <a:t>Auswirkungen</a:t>
            </a:r>
            <a:r>
              <a:rPr lang="de-DE" smtClean="0">
                <a:latin typeface="Arial Rounded MT Bold" pitchFamily="34" charset="0"/>
              </a:rPr>
              <a:t> </a:t>
            </a:r>
            <a:r>
              <a:rPr lang="de-DE" smtClean="0"/>
              <a:t>die</a:t>
            </a:r>
            <a:r>
              <a:rPr lang="de-DE" smtClean="0">
                <a:latin typeface="Arial Rounded MT Bold" pitchFamily="34" charset="0"/>
              </a:rPr>
              <a:t> </a:t>
            </a:r>
            <a:r>
              <a:rPr lang="de-DE" smtClean="0"/>
              <a:t>Auswahl</a:t>
            </a:r>
            <a:r>
              <a:rPr lang="de-DE" smtClean="0">
                <a:latin typeface="Arial Rounded MT Bold" pitchFamily="34" charset="0"/>
              </a:rPr>
              <a:t> </a:t>
            </a:r>
            <a:r>
              <a:rPr lang="de-DE" smtClean="0"/>
              <a:t>von</a:t>
            </a:r>
            <a:r>
              <a:rPr lang="de-DE" smtClean="0">
                <a:latin typeface="Arial Rounded MT Bold" pitchFamily="34" charset="0"/>
              </a:rPr>
              <a:t> </a:t>
            </a:r>
            <a:r>
              <a:rPr lang="de-DE" smtClean="0"/>
              <a:t>Materialien</a:t>
            </a:r>
            <a:r>
              <a:rPr lang="de-DE" smtClean="0">
                <a:latin typeface="Arial Rounded MT Bold" pitchFamily="34" charset="0"/>
              </a:rPr>
              <a:t> </a:t>
            </a:r>
            <a:r>
              <a:rPr lang="de-DE" smtClean="0"/>
              <a:t>und</a:t>
            </a:r>
            <a:r>
              <a:rPr lang="de-DE" smtClean="0">
                <a:latin typeface="Arial Rounded MT Bold" pitchFamily="34" charset="0"/>
              </a:rPr>
              <a:t> </a:t>
            </a:r>
            <a:r>
              <a:rPr lang="de-DE" smtClean="0"/>
              <a:t>Herstellungsprozessen</a:t>
            </a:r>
            <a:r>
              <a:rPr lang="de-DE" smtClean="0">
                <a:latin typeface="Arial Rounded MT Bold" pitchFamily="34" charset="0"/>
              </a:rPr>
              <a:t> </a:t>
            </a:r>
            <a:r>
              <a:rPr lang="de-DE" smtClean="0"/>
              <a:t>auf</a:t>
            </a:r>
            <a:r>
              <a:rPr lang="de-DE" smtClean="0">
                <a:latin typeface="Arial Rounded MT Bold" pitchFamily="34" charset="0"/>
              </a:rPr>
              <a:t> </a:t>
            </a:r>
            <a:r>
              <a:rPr lang="de-DE" smtClean="0"/>
              <a:t>die</a:t>
            </a:r>
            <a:r>
              <a:rPr lang="de-DE" smtClean="0">
                <a:latin typeface="Arial Rounded MT Bold" pitchFamily="34" charset="0"/>
              </a:rPr>
              <a:t> </a:t>
            </a:r>
            <a:r>
              <a:rPr lang="de-DE" smtClean="0"/>
              <a:t>Umwelt</a:t>
            </a:r>
            <a:r>
              <a:rPr lang="de-DE" smtClean="0">
                <a:latin typeface="Arial Rounded MT Bold" pitchFamily="34" charset="0"/>
              </a:rPr>
              <a:t> </a:t>
            </a:r>
            <a:r>
              <a:rPr lang="de-DE" smtClean="0"/>
              <a:t>hat</a:t>
            </a:r>
            <a:r>
              <a:rPr lang="en-US" smtClean="0">
                <a:latin typeface="Arial" charset="0"/>
                <a:cs typeface="Arial" charset="0"/>
              </a:rPr>
              <a:t> </a:t>
            </a:r>
          </a:p>
          <a:p>
            <a:pPr eaLnBrk="1" hangingPunct="1"/>
            <a:r>
              <a:rPr lang="de-DE" sz="2800" smtClean="0">
                <a:solidFill>
                  <a:srgbClr val="006600"/>
                </a:solidFill>
                <a:latin typeface="Arial Rounded MT Bold" pitchFamily="34" charset="0"/>
              </a:rPr>
              <a:t>Anweisungen</a:t>
            </a:r>
            <a:r>
              <a:rPr lang="de-DE" smtClean="0">
                <a:latin typeface="Arial Rounded MT Bold" pitchFamily="34" charset="0"/>
              </a:rPr>
              <a:t> </a:t>
            </a:r>
            <a:r>
              <a:rPr lang="de-DE" sz="2800" smtClean="0">
                <a:solidFill>
                  <a:srgbClr val="006600"/>
                </a:solidFill>
                <a:latin typeface="Arial Rounded MT Bold" pitchFamily="34" charset="0"/>
              </a:rPr>
              <a:t>kombinieren</a:t>
            </a:r>
            <a:r>
              <a:rPr lang="de-DE" smtClean="0">
                <a:latin typeface="Arial Rounded MT Bold" pitchFamily="34" charset="0"/>
              </a:rPr>
              <a:t> </a:t>
            </a:r>
            <a:r>
              <a:rPr lang="de-DE" smtClean="0"/>
              <a:t>Konstruktion</a:t>
            </a:r>
            <a:r>
              <a:rPr lang="de-DE" smtClean="0">
                <a:latin typeface="Arial Rounded MT Bold" pitchFamily="34" charset="0"/>
              </a:rPr>
              <a:t> </a:t>
            </a:r>
            <a:r>
              <a:rPr lang="de-DE" smtClean="0"/>
              <a:t>und</a:t>
            </a:r>
            <a:r>
              <a:rPr lang="de-DE" smtClean="0">
                <a:latin typeface="Arial Rounded MT Bold" pitchFamily="34" charset="0"/>
              </a:rPr>
              <a:t> </a:t>
            </a:r>
            <a:r>
              <a:rPr lang="de-DE" smtClean="0"/>
              <a:t>Technologie</a:t>
            </a:r>
            <a:r>
              <a:rPr lang="de-DE" smtClean="0">
                <a:latin typeface="Arial Rounded MT Bold" pitchFamily="34" charset="0"/>
              </a:rPr>
              <a:t> </a:t>
            </a:r>
            <a:r>
              <a:rPr lang="de-DE" smtClean="0"/>
              <a:t>mit</a:t>
            </a:r>
            <a:r>
              <a:rPr lang="de-DE" smtClean="0">
                <a:latin typeface="Arial Rounded MT Bold" pitchFamily="34" charset="0"/>
              </a:rPr>
              <a:t> </a:t>
            </a:r>
            <a:r>
              <a:rPr lang="de-DE" smtClean="0"/>
              <a:t>sozialen,</a:t>
            </a:r>
            <a:r>
              <a:rPr lang="de-DE" smtClean="0">
                <a:latin typeface="Arial Rounded MT Bold" pitchFamily="34" charset="0"/>
              </a:rPr>
              <a:t> </a:t>
            </a:r>
            <a:r>
              <a:rPr lang="de-DE" smtClean="0"/>
              <a:t>ökologischen</a:t>
            </a:r>
            <a:r>
              <a:rPr lang="de-DE" smtClean="0">
                <a:latin typeface="Arial Rounded MT Bold" pitchFamily="34" charset="0"/>
              </a:rPr>
              <a:t> </a:t>
            </a:r>
            <a:r>
              <a:rPr lang="de-DE" smtClean="0"/>
              <a:t>und</a:t>
            </a:r>
            <a:r>
              <a:rPr lang="de-DE" smtClean="0">
                <a:latin typeface="Arial Rounded MT Bold" pitchFamily="34" charset="0"/>
              </a:rPr>
              <a:t> </a:t>
            </a:r>
            <a:r>
              <a:rPr lang="de-DE" smtClean="0"/>
              <a:t>ökonomischen</a:t>
            </a:r>
            <a:r>
              <a:rPr lang="de-DE" smtClean="0">
                <a:latin typeface="Arial Rounded MT Bold" pitchFamily="34" charset="0"/>
              </a:rPr>
              <a:t> </a:t>
            </a:r>
            <a:r>
              <a:rPr lang="de-DE" smtClean="0"/>
              <a:t>Bedingungen</a:t>
            </a:r>
            <a:endParaRPr lang="en-US" smtClean="0">
              <a:cs typeface="Arial" charset="0"/>
            </a:endParaRPr>
          </a:p>
          <a:p>
            <a:pPr eaLnBrk="1" hangingPunct="1"/>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Autofit/>
          </a:bodyPr>
          <a:lstStyle/>
          <a:p>
            <a:pPr eaLnBrk="1" fontAlgn="auto" hangingPunct="1">
              <a:spcAft>
                <a:spcPts val="0"/>
              </a:spcAft>
              <a:defRPr/>
            </a:pPr>
            <a:r>
              <a:rPr lang="en-US" smtClean="0"/>
              <a:t>Vielen Dank!</a:t>
            </a:r>
            <a:endParaRPr lang="en-US" dirty="0"/>
          </a:p>
        </p:txBody>
      </p:sp>
      <p:sp>
        <p:nvSpPr>
          <p:cNvPr id="5" name="Text Placeholder 4"/>
          <p:cNvSpPr>
            <a:spLocks noGrp="1"/>
          </p:cNvSpPr>
          <p:nvPr>
            <p:ph type="body" idx="1"/>
          </p:nvPr>
        </p:nvSpPr>
        <p:spPr/>
        <p:txBody>
          <a:bodyPr rtlCol="0">
            <a:normAutofit/>
          </a:bodyPr>
          <a:lstStyle/>
          <a:p>
            <a:pPr eaLnBrk="1" fontAlgn="auto" hangingPunct="1">
              <a:spcAft>
                <a:spcPts val="0"/>
              </a:spcAft>
              <a:defRPr/>
            </a:pPr>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63525"/>
            <a:ext cx="8077200" cy="457200"/>
          </a:xfrm>
        </p:spPr>
        <p:txBody>
          <a:bodyPr rtlCol="0">
            <a:normAutofit fontScale="90000"/>
          </a:bodyPr>
          <a:lstStyle/>
          <a:p>
            <a:pPr eaLnBrk="1" fontAlgn="auto" hangingPunct="1">
              <a:spcAft>
                <a:spcPts val="0"/>
              </a:spcAft>
              <a:defRPr/>
            </a:pPr>
            <a:r>
              <a:rPr lang="en-US" sz="2500" dirty="0" smtClean="0"/>
              <a:t>Life Cycle Assessment (</a:t>
            </a:r>
            <a:r>
              <a:rPr lang="en-US" sz="2500" dirty="0" err="1" smtClean="0"/>
              <a:t>Lebenszyklusbewertung</a:t>
            </a:r>
            <a:r>
              <a:rPr lang="en-US" sz="2500" dirty="0" smtClean="0"/>
              <a:t>) – LCA</a:t>
            </a:r>
            <a:endParaRPr lang="en-US" sz="2500" dirty="0"/>
          </a:p>
        </p:txBody>
      </p:sp>
      <p:sp>
        <p:nvSpPr>
          <p:cNvPr id="3" name="Content Placeholder 2"/>
          <p:cNvSpPr>
            <a:spLocks noGrp="1"/>
          </p:cNvSpPr>
          <p:nvPr>
            <p:ph idx="1"/>
          </p:nvPr>
        </p:nvSpPr>
        <p:spPr>
          <a:xfrm>
            <a:off x="609600" y="1219200"/>
            <a:ext cx="4494213" cy="4525963"/>
          </a:xfrm>
        </p:spPr>
        <p:txBody>
          <a:bodyPr rtlCol="0">
            <a:normAutofit lnSpcReduction="10000"/>
          </a:bodyPr>
          <a:lstStyle/>
          <a:p>
            <a:pPr eaLnBrk="1" fontAlgn="auto" hangingPunct="1">
              <a:spcAft>
                <a:spcPts val="0"/>
              </a:spcAft>
              <a:defRPr/>
            </a:pPr>
            <a:r>
              <a:rPr lang="de-DE" smtClean="0"/>
              <a:t>Hierbei handelt es sich um eine Methode, mit der die </a:t>
            </a:r>
            <a:r>
              <a:rPr lang="de-DE" sz="2800" smtClean="0">
                <a:solidFill>
                  <a:srgbClr val="578617"/>
                </a:solidFill>
              </a:rPr>
              <a:t>Umweltverträglichkeit</a:t>
            </a:r>
            <a:r>
              <a:rPr lang="de-DE" sz="2800" smtClean="0"/>
              <a:t> </a:t>
            </a:r>
            <a:r>
              <a:rPr lang="de-DE" smtClean="0"/>
              <a:t> eines Produkts während seines gesamten Lebenszyklus quantitativ bewertet wird. Die Lebenszyklusbewertung berücksichtigt dabei die Gewinnung der Rohstoffe, die einzelnen Produktionsschritte, die Verteilung und Verwendung sowie die Entsorgung und das Recycling des Produkts.</a:t>
            </a:r>
            <a:endParaRPr lang="en-US" dirty="0"/>
          </a:p>
        </p:txBody>
      </p:sp>
      <p:pic>
        <p:nvPicPr>
          <p:cNvPr id="18436" name="Picture 4" descr="lca_SW_logo_r02.jpg"/>
          <p:cNvPicPr>
            <a:picLocks noChangeAspect="1"/>
          </p:cNvPicPr>
          <p:nvPr/>
        </p:nvPicPr>
        <p:blipFill>
          <a:blip r:embed="rId3" cstate="print"/>
          <a:srcRect/>
          <a:stretch>
            <a:fillRect/>
          </a:stretch>
        </p:blipFill>
        <p:spPr bwMode="auto">
          <a:xfrm>
            <a:off x="5126038" y="1593850"/>
            <a:ext cx="3624262" cy="310673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63525"/>
            <a:ext cx="8153400" cy="457200"/>
          </a:xfrm>
        </p:spPr>
        <p:txBody>
          <a:bodyPr rtlCol="0">
            <a:normAutofit fontScale="90000"/>
          </a:bodyPr>
          <a:lstStyle/>
          <a:p>
            <a:pPr eaLnBrk="1" fontAlgn="auto" hangingPunct="1">
              <a:spcAft>
                <a:spcPts val="0"/>
              </a:spcAft>
              <a:defRPr/>
            </a:pPr>
            <a:r>
              <a:rPr lang="en-US" sz="2500" dirty="0" smtClean="0"/>
              <a:t>LCA – </a:t>
            </a:r>
            <a:r>
              <a:rPr lang="en-US" sz="2500" dirty="0" err="1" smtClean="0"/>
              <a:t>Lebenszyklusbewertung</a:t>
            </a:r>
            <a:endParaRPr lang="en-US" sz="2500" dirty="0"/>
          </a:p>
        </p:txBody>
      </p:sp>
      <p:sp>
        <p:nvSpPr>
          <p:cNvPr id="3" name="Content Placeholder 2"/>
          <p:cNvSpPr>
            <a:spLocks noGrp="1"/>
          </p:cNvSpPr>
          <p:nvPr>
            <p:ph idx="1"/>
          </p:nvPr>
        </p:nvSpPr>
        <p:spPr>
          <a:xfrm>
            <a:off x="914400" y="914400"/>
            <a:ext cx="8002588" cy="5486400"/>
          </a:xfrm>
        </p:spPr>
        <p:txBody>
          <a:bodyPr rtlCol="0">
            <a:normAutofit fontScale="77500" lnSpcReduction="20000"/>
          </a:bodyPr>
          <a:lstStyle/>
          <a:p>
            <a:pPr eaLnBrk="1" fontAlgn="auto" hangingPunct="1">
              <a:spcAft>
                <a:spcPts val="0"/>
              </a:spcAft>
              <a:defRPr/>
            </a:pPr>
            <a:r>
              <a:rPr lang="en-US" sz="2500" dirty="0" err="1" smtClean="0"/>
              <a:t>Rohstoffgewinnung</a:t>
            </a:r>
            <a:endParaRPr lang="en-US" sz="2500" dirty="0" smtClean="0"/>
          </a:p>
          <a:p>
            <a:pPr lvl="1" eaLnBrk="1" fontAlgn="auto" hangingPunct="1">
              <a:spcAft>
                <a:spcPts val="0"/>
              </a:spcAft>
              <a:defRPr/>
            </a:pPr>
            <a:r>
              <a:rPr lang="de-DE" sz="2100" dirty="0" smtClean="0"/>
              <a:t>Pflanzen, Aufzucht und Fällen von Bäumen</a:t>
            </a:r>
            <a:endParaRPr lang="en-US" sz="2100" dirty="0" smtClean="0"/>
          </a:p>
          <a:p>
            <a:pPr lvl="1" eaLnBrk="1" fontAlgn="auto" hangingPunct="1">
              <a:spcAft>
                <a:spcPts val="0"/>
              </a:spcAft>
              <a:defRPr/>
            </a:pPr>
            <a:r>
              <a:rPr lang="de-DE" sz="2100" dirty="0" smtClean="0"/>
              <a:t>Abbau von Roherz (z. B.: Bauxit)</a:t>
            </a:r>
            <a:endParaRPr lang="en-US" sz="2100" dirty="0" smtClean="0"/>
          </a:p>
          <a:p>
            <a:pPr lvl="1" eaLnBrk="1" fontAlgn="auto" hangingPunct="1">
              <a:spcAft>
                <a:spcPts val="0"/>
              </a:spcAft>
              <a:defRPr/>
            </a:pPr>
            <a:r>
              <a:rPr lang="de-DE" sz="2100" dirty="0" smtClean="0"/>
              <a:t>Bohrung nach und Förderung von Öl</a:t>
            </a:r>
            <a:endParaRPr lang="en-US" sz="2100" dirty="0" smtClean="0"/>
          </a:p>
          <a:p>
            <a:pPr eaLnBrk="1" fontAlgn="auto" hangingPunct="1">
              <a:spcAft>
                <a:spcPts val="0"/>
              </a:spcAft>
              <a:defRPr/>
            </a:pPr>
            <a:r>
              <a:rPr lang="de-DE" sz="2500" dirty="0" smtClean="0"/>
              <a:t>Materialverarbeitung </a:t>
            </a:r>
            <a:r>
              <a:rPr lang="de-DE" sz="2100" dirty="0" smtClean="0"/>
              <a:t>– Die Verarbeitung von Rohstoffen zu Werkstoffen</a:t>
            </a:r>
            <a:endParaRPr lang="en-US" sz="2100" dirty="0" smtClean="0"/>
          </a:p>
          <a:p>
            <a:pPr lvl="1" eaLnBrk="1" fontAlgn="auto" hangingPunct="1">
              <a:spcAft>
                <a:spcPts val="0"/>
              </a:spcAft>
              <a:defRPr/>
            </a:pPr>
            <a:r>
              <a:rPr lang="en-US" sz="2100" dirty="0" err="1" smtClean="0"/>
              <a:t>Öl</a:t>
            </a:r>
            <a:r>
              <a:rPr lang="en-US" sz="2100" dirty="0" smtClean="0"/>
              <a:t> </a:t>
            </a:r>
            <a:r>
              <a:rPr lang="en-US" sz="2100" dirty="0" err="1" smtClean="0"/>
              <a:t>zu</a:t>
            </a:r>
            <a:r>
              <a:rPr lang="en-US" sz="2100" dirty="0" smtClean="0"/>
              <a:t> </a:t>
            </a:r>
            <a:r>
              <a:rPr lang="en-US" sz="2100" dirty="0" err="1" smtClean="0"/>
              <a:t>Kunststoff</a:t>
            </a:r>
            <a:endParaRPr lang="en-US" sz="2100" dirty="0" smtClean="0"/>
          </a:p>
          <a:p>
            <a:pPr lvl="1" eaLnBrk="1" fontAlgn="auto" hangingPunct="1">
              <a:spcAft>
                <a:spcPts val="0"/>
              </a:spcAft>
              <a:defRPr/>
            </a:pPr>
            <a:r>
              <a:rPr lang="en-US" sz="2100" dirty="0" err="1" smtClean="0"/>
              <a:t>Eisen</a:t>
            </a:r>
            <a:r>
              <a:rPr lang="en-US" sz="2100" dirty="0" smtClean="0"/>
              <a:t> </a:t>
            </a:r>
            <a:r>
              <a:rPr lang="en-US" sz="2100" dirty="0" err="1" smtClean="0"/>
              <a:t>zu</a:t>
            </a:r>
            <a:r>
              <a:rPr lang="en-US" sz="2100" dirty="0" smtClean="0"/>
              <a:t> Stahl</a:t>
            </a:r>
          </a:p>
          <a:p>
            <a:pPr lvl="1" eaLnBrk="1" fontAlgn="auto" hangingPunct="1">
              <a:spcAft>
                <a:spcPts val="0"/>
              </a:spcAft>
              <a:defRPr/>
            </a:pPr>
            <a:r>
              <a:rPr lang="en-US" sz="2100" dirty="0" err="1" smtClean="0"/>
              <a:t>Bauxit</a:t>
            </a:r>
            <a:r>
              <a:rPr lang="en-US" sz="2100" dirty="0" smtClean="0"/>
              <a:t> </a:t>
            </a:r>
            <a:r>
              <a:rPr lang="en-US" sz="2100" dirty="0" err="1" smtClean="0"/>
              <a:t>zu</a:t>
            </a:r>
            <a:r>
              <a:rPr lang="en-US" sz="2100" dirty="0" smtClean="0"/>
              <a:t> </a:t>
            </a:r>
            <a:r>
              <a:rPr lang="en-US" sz="2100" dirty="0" err="1" smtClean="0"/>
              <a:t>Aluminium</a:t>
            </a:r>
            <a:endParaRPr lang="en-US" sz="2100" dirty="0" smtClean="0"/>
          </a:p>
          <a:p>
            <a:pPr eaLnBrk="1" fontAlgn="auto" hangingPunct="1">
              <a:spcAft>
                <a:spcPts val="0"/>
              </a:spcAft>
              <a:defRPr/>
            </a:pPr>
            <a:r>
              <a:rPr lang="de-DE" sz="2500" dirty="0" smtClean="0"/>
              <a:t>Teilefertigung </a:t>
            </a:r>
            <a:r>
              <a:rPr lang="de-DE" sz="2100" dirty="0" smtClean="0"/>
              <a:t>– Verarbeitung der Werkstoffe zu Fertigteilen</a:t>
            </a:r>
            <a:endParaRPr lang="en-US" sz="2100" dirty="0" smtClean="0"/>
          </a:p>
          <a:p>
            <a:pPr lvl="1" eaLnBrk="1" fontAlgn="auto" hangingPunct="1">
              <a:spcAft>
                <a:spcPts val="0"/>
              </a:spcAft>
              <a:defRPr/>
            </a:pPr>
            <a:r>
              <a:rPr lang="en-US" sz="2100" dirty="0" err="1" smtClean="0"/>
              <a:t>Spritzguss</a:t>
            </a:r>
            <a:endParaRPr lang="en-US" sz="2100" dirty="0" smtClean="0"/>
          </a:p>
          <a:p>
            <a:pPr lvl="1" eaLnBrk="1" fontAlgn="auto" hangingPunct="1">
              <a:spcAft>
                <a:spcPts val="0"/>
              </a:spcAft>
              <a:defRPr/>
            </a:pPr>
            <a:r>
              <a:rPr lang="en-US" sz="2100" dirty="0" err="1" smtClean="0"/>
              <a:t>Fräsen</a:t>
            </a:r>
            <a:r>
              <a:rPr lang="en-US" sz="2100" dirty="0" smtClean="0"/>
              <a:t> und </a:t>
            </a:r>
            <a:r>
              <a:rPr lang="en-US" sz="2100" dirty="0" err="1" smtClean="0"/>
              <a:t>Drehen</a:t>
            </a:r>
            <a:endParaRPr lang="en-US" sz="2100" dirty="0" smtClean="0"/>
          </a:p>
          <a:p>
            <a:pPr lvl="1" eaLnBrk="1" fontAlgn="auto" hangingPunct="1">
              <a:spcAft>
                <a:spcPts val="0"/>
              </a:spcAft>
              <a:defRPr/>
            </a:pPr>
            <a:r>
              <a:rPr lang="en-US" sz="2100" dirty="0" err="1" smtClean="0"/>
              <a:t>Guss</a:t>
            </a:r>
            <a:endParaRPr lang="en-US" sz="2100" dirty="0" smtClean="0"/>
          </a:p>
          <a:p>
            <a:pPr lvl="1" eaLnBrk="1" fontAlgn="auto" hangingPunct="1">
              <a:spcAft>
                <a:spcPts val="0"/>
              </a:spcAft>
              <a:defRPr/>
            </a:pPr>
            <a:r>
              <a:rPr lang="en-US" sz="2100" dirty="0" err="1" smtClean="0"/>
              <a:t>Prägen</a:t>
            </a:r>
            <a:endParaRPr lang="en-US" sz="2100" dirty="0" smtClean="0"/>
          </a:p>
          <a:p>
            <a:pPr eaLnBrk="1" fontAlgn="auto" hangingPunct="1">
              <a:spcAft>
                <a:spcPts val="0"/>
              </a:spcAft>
              <a:defRPr/>
            </a:pPr>
            <a:r>
              <a:rPr lang="de-DE" sz="2500" dirty="0" smtClean="0"/>
              <a:t>Montage </a:t>
            </a:r>
            <a:r>
              <a:rPr lang="de-DE" sz="2100" dirty="0" smtClean="0"/>
              <a:t>– Zusammensetzen aller Fertigteile zum endgültigen Produkt</a:t>
            </a:r>
            <a:endParaRPr lang="en-US" sz="2100" dirty="0" smtClean="0"/>
          </a:p>
          <a:p>
            <a:pPr eaLnBrk="1" fontAlgn="auto" hangingPunct="1">
              <a:spcAft>
                <a:spcPts val="0"/>
              </a:spcAft>
              <a:defRPr/>
            </a:pPr>
            <a:r>
              <a:rPr lang="de-DE" sz="2500" dirty="0" smtClean="0"/>
              <a:t>Produktnutzung </a:t>
            </a:r>
            <a:r>
              <a:rPr lang="de-DE" sz="2100" dirty="0" smtClean="0"/>
              <a:t>– Endverbraucher nutzt das Produkt für die vorgesehen Produktlebensdauer</a:t>
            </a:r>
            <a:endParaRPr lang="en-US" sz="2100" dirty="0" smtClean="0"/>
          </a:p>
          <a:p>
            <a:pPr eaLnBrk="1" fontAlgn="auto" hangingPunct="1">
              <a:spcAft>
                <a:spcPts val="0"/>
              </a:spcAft>
              <a:defRPr/>
            </a:pPr>
            <a:r>
              <a:rPr lang="de-DE" sz="2500" dirty="0" smtClean="0"/>
              <a:t>Ende der Lebensdauer </a:t>
            </a:r>
            <a:r>
              <a:rPr lang="de-DE" sz="2100" dirty="0" smtClean="0"/>
              <a:t>– Art der Entsorgung, wenn das Produkt das Ende seiner Lebensdauer erreicht</a:t>
            </a:r>
            <a:endParaRPr lang="en-US" sz="2100" dirty="0" smtClean="0"/>
          </a:p>
          <a:p>
            <a:pPr lvl="1" eaLnBrk="1" fontAlgn="auto" hangingPunct="1">
              <a:spcAft>
                <a:spcPts val="0"/>
              </a:spcAft>
              <a:defRPr/>
            </a:pPr>
            <a:r>
              <a:rPr lang="en-US" sz="2100" dirty="0" err="1" smtClean="0"/>
              <a:t>Mülldeponie</a:t>
            </a:r>
            <a:endParaRPr lang="en-US" sz="2100" dirty="0" smtClean="0"/>
          </a:p>
          <a:p>
            <a:pPr lvl="1" eaLnBrk="1" fontAlgn="auto" hangingPunct="1">
              <a:spcAft>
                <a:spcPts val="0"/>
              </a:spcAft>
              <a:defRPr/>
            </a:pPr>
            <a:r>
              <a:rPr lang="en-US" sz="2100" dirty="0" smtClean="0"/>
              <a:t>Recycling</a:t>
            </a:r>
          </a:p>
          <a:p>
            <a:pPr lvl="1" eaLnBrk="1" fontAlgn="auto" hangingPunct="1">
              <a:spcAft>
                <a:spcPts val="0"/>
              </a:spcAft>
              <a:defRPr/>
            </a:pPr>
            <a:r>
              <a:rPr lang="en-US" sz="2100" dirty="0" err="1" smtClean="0"/>
              <a:t>Verbrennung</a:t>
            </a:r>
            <a:r>
              <a:rPr lang="en-US" sz="2065" dirty="0" smtClean="0"/>
              <a:t> </a:t>
            </a:r>
          </a:p>
          <a:p>
            <a:pPr lvl="1" eaLnBrk="1" fontAlgn="auto" hangingPunct="1">
              <a:spcAft>
                <a:spcPts val="0"/>
              </a:spcAft>
              <a:buFont typeface="Wingdings" pitchFamily="2" charset="2"/>
              <a:buNone/>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Schlüsselelemente</a:t>
            </a:r>
            <a:r>
              <a:rPr lang="en-US" sz="2500" dirty="0" smtClean="0"/>
              <a:t> </a:t>
            </a:r>
            <a:r>
              <a:rPr lang="en-US" sz="2500" dirty="0" err="1" smtClean="0"/>
              <a:t>der</a:t>
            </a:r>
            <a:r>
              <a:rPr lang="en-US" sz="2500" dirty="0" smtClean="0"/>
              <a:t> </a:t>
            </a:r>
            <a:r>
              <a:rPr lang="en-US" sz="2500" dirty="0" err="1" smtClean="0"/>
              <a:t>Lebenszyklusbewertung</a:t>
            </a:r>
            <a:endParaRPr lang="en-US" sz="2500" dirty="0"/>
          </a:p>
        </p:txBody>
      </p:sp>
      <p:sp>
        <p:nvSpPr>
          <p:cNvPr id="20483" name="Content Placeholder 2"/>
          <p:cNvSpPr>
            <a:spLocks noGrp="1"/>
          </p:cNvSpPr>
          <p:nvPr>
            <p:ph idx="1"/>
          </p:nvPr>
        </p:nvSpPr>
        <p:spPr/>
        <p:txBody>
          <a:bodyPr/>
          <a:lstStyle/>
          <a:p>
            <a:pPr eaLnBrk="1" hangingPunct="1"/>
            <a:r>
              <a:rPr lang="de-DE" smtClean="0"/>
              <a:t>Identifizierung und Quantifizierung der auftretenden Umweltbelastungen</a:t>
            </a:r>
            <a:endParaRPr lang="en-US" smtClean="0"/>
          </a:p>
          <a:p>
            <a:pPr lvl="1" eaLnBrk="1" hangingPunct="1"/>
            <a:r>
              <a:rPr lang="de-DE" smtClean="0"/>
              <a:t> der verbrauchten Energie und Rohstoffe</a:t>
            </a:r>
            <a:endParaRPr lang="en-US" smtClean="0"/>
          </a:p>
          <a:p>
            <a:pPr lvl="1" eaLnBrk="1" hangingPunct="1"/>
            <a:r>
              <a:rPr lang="de-DE" smtClean="0"/>
              <a:t> der anfallenden Emissionen und Abfälle</a:t>
            </a:r>
            <a:endParaRPr lang="en-US" smtClean="0"/>
          </a:p>
          <a:p>
            <a:pPr eaLnBrk="1" hangingPunct="1"/>
            <a:r>
              <a:rPr lang="de-DE" smtClean="0"/>
              <a:t>Bewertung der potenziellen </a:t>
            </a:r>
            <a:r>
              <a:rPr lang="de-DE" sz="2800" smtClean="0">
                <a:solidFill>
                  <a:srgbClr val="578617"/>
                </a:solidFill>
              </a:rPr>
              <a:t>Umweltauswirkungen </a:t>
            </a:r>
            <a:r>
              <a:rPr lang="de-DE" smtClean="0"/>
              <a:t>dieser Lasten</a:t>
            </a:r>
            <a:r>
              <a:rPr lang="en-US" smtClean="0"/>
              <a:t>  </a:t>
            </a:r>
          </a:p>
          <a:p>
            <a:pPr eaLnBrk="1" hangingPunct="1"/>
            <a:r>
              <a:rPr lang="de-DE" smtClean="0"/>
              <a:t>Beurteilung der verfügbaren Möglichkeiten zur Reduzierung dieser </a:t>
            </a:r>
            <a:r>
              <a:rPr lang="de-DE" sz="2800" smtClean="0">
                <a:solidFill>
                  <a:srgbClr val="578617"/>
                </a:solidFill>
              </a:rPr>
              <a:t>Auswirkungen auf die Umwelt</a:t>
            </a:r>
            <a:endParaRPr lang="en-US" sz="2800" smtClean="0">
              <a:solidFill>
                <a:srgbClr val="578617"/>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4"/>
          <p:cNvSpPr>
            <a:spLocks noGrp="1"/>
          </p:cNvSpPr>
          <p:nvPr>
            <p:ph type="title"/>
          </p:nvPr>
        </p:nvSpPr>
        <p:spPr/>
        <p:txBody>
          <a:bodyPr/>
          <a:lstStyle/>
          <a:p>
            <a:pPr eaLnBrk="1" hangingPunct="1"/>
            <a:r>
              <a:rPr lang="en-US" sz="2500" smtClean="0"/>
              <a:t>Umweltverträglichkeitsfaktoren</a:t>
            </a:r>
          </a:p>
        </p:txBody>
      </p:sp>
      <p:pic>
        <p:nvPicPr>
          <p:cNvPr id="21507" name="Picture 5"/>
          <p:cNvPicPr>
            <a:picLocks noChangeAspect="1"/>
          </p:cNvPicPr>
          <p:nvPr/>
        </p:nvPicPr>
        <p:blipFill>
          <a:blip r:embed="rId3" cstate="print"/>
          <a:srcRect t="10265" b="4192"/>
          <a:stretch>
            <a:fillRect/>
          </a:stretch>
        </p:blipFill>
        <p:spPr bwMode="auto">
          <a:xfrm>
            <a:off x="2143125" y="1371600"/>
            <a:ext cx="2286000" cy="2286000"/>
          </a:xfrm>
          <a:prstGeom prst="rect">
            <a:avLst/>
          </a:prstGeom>
          <a:noFill/>
          <a:ln w="9525">
            <a:noFill/>
            <a:miter lim="800000"/>
            <a:headEnd/>
            <a:tailEnd/>
          </a:ln>
        </p:spPr>
      </p:pic>
      <p:pic>
        <p:nvPicPr>
          <p:cNvPr id="21508" name="Picture 6"/>
          <p:cNvPicPr>
            <a:picLocks noChangeAspect="1"/>
          </p:cNvPicPr>
          <p:nvPr/>
        </p:nvPicPr>
        <p:blipFill>
          <a:blip r:embed="rId4" cstate="print"/>
          <a:srcRect l="14478" r="13130"/>
          <a:stretch>
            <a:fillRect/>
          </a:stretch>
        </p:blipFill>
        <p:spPr bwMode="auto">
          <a:xfrm>
            <a:off x="4495800" y="1371600"/>
            <a:ext cx="2286000" cy="2286000"/>
          </a:xfrm>
          <a:prstGeom prst="rect">
            <a:avLst/>
          </a:prstGeom>
          <a:noFill/>
          <a:ln w="9525">
            <a:noFill/>
            <a:miter lim="800000"/>
            <a:headEnd/>
            <a:tailEnd/>
          </a:ln>
        </p:spPr>
      </p:pic>
      <p:pic>
        <p:nvPicPr>
          <p:cNvPr id="21509" name="Picture 7"/>
          <p:cNvPicPr>
            <a:picLocks noChangeAspect="1"/>
          </p:cNvPicPr>
          <p:nvPr/>
        </p:nvPicPr>
        <p:blipFill>
          <a:blip r:embed="rId5" cstate="print"/>
          <a:srcRect l="5714" r="14285"/>
          <a:stretch>
            <a:fillRect/>
          </a:stretch>
        </p:blipFill>
        <p:spPr bwMode="auto">
          <a:xfrm>
            <a:off x="2143125" y="3733800"/>
            <a:ext cx="2286000" cy="2286000"/>
          </a:xfrm>
          <a:prstGeom prst="rect">
            <a:avLst/>
          </a:prstGeom>
          <a:noFill/>
          <a:ln w="9525">
            <a:noFill/>
            <a:miter lim="800000"/>
            <a:headEnd/>
            <a:tailEnd/>
          </a:ln>
        </p:spPr>
      </p:pic>
      <p:pic>
        <p:nvPicPr>
          <p:cNvPr id="21510" name="Picture 8"/>
          <p:cNvPicPr>
            <a:picLocks noChangeAspect="1"/>
          </p:cNvPicPr>
          <p:nvPr/>
        </p:nvPicPr>
        <p:blipFill>
          <a:blip r:embed="rId6" cstate="print"/>
          <a:srcRect l="14285" r="11429"/>
          <a:stretch>
            <a:fillRect/>
          </a:stretch>
        </p:blipFill>
        <p:spPr bwMode="auto">
          <a:xfrm>
            <a:off x="4495800" y="3733800"/>
            <a:ext cx="2286000" cy="2286000"/>
          </a:xfrm>
          <a:prstGeom prst="rect">
            <a:avLst/>
          </a:prstGeom>
          <a:noFill/>
          <a:ln w="9525">
            <a:noFill/>
            <a:miter lim="800000"/>
            <a:headEnd/>
            <a:tailEnd/>
          </a:ln>
        </p:spPr>
      </p:pic>
      <p:sp>
        <p:nvSpPr>
          <p:cNvPr id="21511" name="TextBox 9"/>
          <p:cNvSpPr txBox="1">
            <a:spLocks noChangeArrowheads="1"/>
          </p:cNvSpPr>
          <p:nvPr/>
        </p:nvSpPr>
        <p:spPr bwMode="auto">
          <a:xfrm>
            <a:off x="2640013" y="914400"/>
            <a:ext cx="1293812" cy="400050"/>
          </a:xfrm>
          <a:prstGeom prst="rect">
            <a:avLst/>
          </a:prstGeom>
          <a:noFill/>
          <a:ln w="9525">
            <a:noFill/>
            <a:miter lim="800000"/>
            <a:headEnd/>
            <a:tailEnd/>
          </a:ln>
        </p:spPr>
        <p:txBody>
          <a:bodyPr wrap="none">
            <a:spAutoFit/>
          </a:bodyPr>
          <a:lstStyle/>
          <a:p>
            <a:r>
              <a:rPr lang="en-US" sz="2000" b="1">
                <a:solidFill>
                  <a:srgbClr val="28288A"/>
                </a:solidFill>
                <a:latin typeface="Calibri" pitchFamily="34" charset="0"/>
                <a:ea typeface="ＭＳ Ｐゴシック" pitchFamily="34" charset="-128"/>
              </a:rPr>
              <a:t>CO²-Bilanz</a:t>
            </a:r>
          </a:p>
        </p:txBody>
      </p:sp>
      <p:sp>
        <p:nvSpPr>
          <p:cNvPr id="21512" name="TextBox 10"/>
          <p:cNvSpPr txBox="1">
            <a:spLocks noChangeArrowheads="1"/>
          </p:cNvSpPr>
          <p:nvPr/>
        </p:nvSpPr>
        <p:spPr bwMode="auto">
          <a:xfrm>
            <a:off x="4724400" y="914400"/>
            <a:ext cx="1828800" cy="400050"/>
          </a:xfrm>
          <a:prstGeom prst="rect">
            <a:avLst/>
          </a:prstGeom>
          <a:noFill/>
          <a:ln w="9525">
            <a:noFill/>
            <a:miter lim="800000"/>
            <a:headEnd/>
            <a:tailEnd/>
          </a:ln>
        </p:spPr>
        <p:txBody>
          <a:bodyPr>
            <a:spAutoFit/>
          </a:bodyPr>
          <a:lstStyle/>
          <a:p>
            <a:r>
              <a:rPr lang="en-US" sz="2000" b="1">
                <a:solidFill>
                  <a:srgbClr val="28288A"/>
                </a:solidFill>
                <a:latin typeface="Calibri" pitchFamily="34" charset="0"/>
                <a:ea typeface="ＭＳ Ｐゴシック" pitchFamily="34" charset="-128"/>
              </a:rPr>
              <a:t>Gesamtenergie</a:t>
            </a:r>
            <a:r>
              <a:rPr lang="en-US" sz="2000" b="1">
                <a:latin typeface="Arial Narrow" pitchFamily="34" charset="0"/>
              </a:rPr>
              <a:t>  </a:t>
            </a:r>
          </a:p>
        </p:txBody>
      </p:sp>
      <p:sp>
        <p:nvSpPr>
          <p:cNvPr id="21513" name="TextBox 11"/>
          <p:cNvSpPr txBox="1">
            <a:spLocks noChangeArrowheads="1"/>
          </p:cNvSpPr>
          <p:nvPr/>
        </p:nvSpPr>
        <p:spPr bwMode="auto">
          <a:xfrm>
            <a:off x="4552950" y="6096000"/>
            <a:ext cx="2171700" cy="708025"/>
          </a:xfrm>
          <a:prstGeom prst="rect">
            <a:avLst/>
          </a:prstGeom>
          <a:noFill/>
          <a:ln w="9525">
            <a:noFill/>
            <a:miter lim="800000"/>
            <a:headEnd/>
            <a:tailEnd/>
          </a:ln>
        </p:spPr>
        <p:txBody>
          <a:bodyPr wrap="none">
            <a:spAutoFit/>
          </a:bodyPr>
          <a:lstStyle/>
          <a:p>
            <a:r>
              <a:rPr lang="en-US" sz="2000" b="1">
                <a:solidFill>
                  <a:srgbClr val="28288A"/>
                </a:solidFill>
                <a:latin typeface="Calibri" pitchFamily="34" charset="0"/>
                <a:ea typeface="ＭＳ Ｐゴシック" pitchFamily="34" charset="-128"/>
              </a:rPr>
              <a:t>Eutrophierung</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von</a:t>
            </a:r>
            <a:br>
              <a:rPr lang="en-US" sz="2000" b="1">
                <a:solidFill>
                  <a:srgbClr val="28288A"/>
                </a:solidFill>
                <a:latin typeface="Calibri" pitchFamily="34" charset="0"/>
                <a:ea typeface="ＭＳ Ｐゴシック" pitchFamily="34" charset="-128"/>
              </a:rPr>
            </a:br>
            <a:r>
              <a:rPr lang="en-US" sz="2000" b="1">
                <a:solidFill>
                  <a:srgbClr val="28288A"/>
                </a:solidFill>
                <a:latin typeface="Calibri" pitchFamily="34" charset="0"/>
                <a:ea typeface="ＭＳ Ｐゴシック" pitchFamily="34" charset="-128"/>
              </a:rPr>
              <a:t>Gewässern</a:t>
            </a:r>
          </a:p>
        </p:txBody>
      </p:sp>
      <p:sp>
        <p:nvSpPr>
          <p:cNvPr id="21514" name="TextBox 12"/>
          <p:cNvSpPr txBox="1">
            <a:spLocks noChangeArrowheads="1"/>
          </p:cNvSpPr>
          <p:nvPr/>
        </p:nvSpPr>
        <p:spPr bwMode="auto">
          <a:xfrm>
            <a:off x="2076450" y="6096000"/>
            <a:ext cx="2419350" cy="400050"/>
          </a:xfrm>
          <a:prstGeom prst="rect">
            <a:avLst/>
          </a:prstGeom>
          <a:noFill/>
          <a:ln w="9525">
            <a:noFill/>
            <a:miter lim="800000"/>
            <a:headEnd/>
            <a:tailEnd/>
          </a:ln>
        </p:spPr>
        <p:txBody>
          <a:bodyPr wrap="none">
            <a:spAutoFit/>
          </a:bodyPr>
          <a:lstStyle/>
          <a:p>
            <a:r>
              <a:rPr lang="en-US" sz="2000" b="1">
                <a:solidFill>
                  <a:srgbClr val="28288A"/>
                </a:solidFill>
                <a:latin typeface="Calibri" pitchFamily="34" charset="0"/>
                <a:ea typeface="ＭＳ Ｐゴシック" pitchFamily="34" charset="-128"/>
              </a:rPr>
              <a:t>Versauerung</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der</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Luft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smtClean="0"/>
              <a:t>Was </a:t>
            </a:r>
            <a:r>
              <a:rPr lang="en-US" sz="2500" dirty="0" err="1" smtClean="0"/>
              <a:t>ist</a:t>
            </a:r>
            <a:r>
              <a:rPr lang="en-US" sz="2500" dirty="0" smtClean="0"/>
              <a:t> die CO²-Bilanz?</a:t>
            </a:r>
            <a:endParaRPr lang="en-US" sz="2500" dirty="0"/>
          </a:p>
        </p:txBody>
      </p:sp>
      <p:sp>
        <p:nvSpPr>
          <p:cNvPr id="22531" name="Content Placeholder 2"/>
          <p:cNvSpPr>
            <a:spLocks noGrp="1"/>
          </p:cNvSpPr>
          <p:nvPr>
            <p:ph idx="1"/>
          </p:nvPr>
        </p:nvSpPr>
        <p:spPr>
          <a:xfrm>
            <a:off x="687388" y="1066800"/>
            <a:ext cx="7847012" cy="4525963"/>
          </a:xfrm>
        </p:spPr>
        <p:txBody>
          <a:bodyPr/>
          <a:lstStyle/>
          <a:p>
            <a:pPr eaLnBrk="1" hangingPunct="1"/>
            <a:r>
              <a:rPr lang="de-DE" smtClean="0"/>
              <a:t>Kohlendioxid (CO</a:t>
            </a:r>
            <a:r>
              <a:rPr lang="de-DE" baseline="-25000" smtClean="0"/>
              <a:t>2</a:t>
            </a:r>
            <a:r>
              <a:rPr lang="de-DE" smtClean="0"/>
              <a:t>) und andere Gase, die bei der Verbrennung fossiler Brennstoffe entstehen, sammeln sich in der Atmosphäre und führen zu globaler Erwärmung.</a:t>
            </a:r>
            <a:r>
              <a:rPr lang="en-US" smtClean="0"/>
              <a:t>  </a:t>
            </a:r>
          </a:p>
          <a:p>
            <a:pPr eaLnBrk="1" hangingPunct="1"/>
            <a:r>
              <a:rPr lang="de-DE" smtClean="0"/>
              <a:t>Die CO2- Bilanz stellt den größeren Einflussfaktor dar, der als Treibhauspotenzial (Global Warming Potential, GWP) bezeichnet wird.</a:t>
            </a:r>
            <a:r>
              <a:rPr lang="en-US" smtClean="0"/>
              <a:t> </a:t>
            </a:r>
          </a:p>
          <a:p>
            <a:pPr eaLnBrk="1" hangingPunct="1"/>
            <a:r>
              <a:rPr lang="de-DE" smtClean="0"/>
              <a:t>Die globale Erwärmung ist die Ursache für das Abschmelzen der Gletscher, das Aussterben von Tier- und Pflanzenarten, das Auftreten von Wetterextremen und andere Umweltprobleme.</a:t>
            </a:r>
            <a:endParaRPr lang="en-US" smtClean="0"/>
          </a:p>
          <a:p>
            <a:pPr eaLnBrk="1" hangingPunct="1">
              <a:buFont typeface="Wingdings" pitchFamily="2" charset="2"/>
              <a:buNone/>
            </a:pPr>
            <a:endParaRPr lang="en-US" smtClean="0"/>
          </a:p>
        </p:txBody>
      </p:sp>
      <p:pic>
        <p:nvPicPr>
          <p:cNvPr id="22532" name="Picture 3"/>
          <p:cNvPicPr>
            <a:picLocks noChangeAspect="1"/>
          </p:cNvPicPr>
          <p:nvPr/>
        </p:nvPicPr>
        <p:blipFill>
          <a:blip r:embed="rId3" cstate="print"/>
          <a:srcRect t="10265" b="4192"/>
          <a:stretch>
            <a:fillRect/>
          </a:stretch>
        </p:blipFill>
        <p:spPr bwMode="auto">
          <a:xfrm>
            <a:off x="838200" y="5334000"/>
            <a:ext cx="1143000" cy="1143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smtClean="0"/>
              <a:t>Was </a:t>
            </a:r>
            <a:r>
              <a:rPr lang="en-US" sz="2500" dirty="0" err="1" smtClean="0"/>
              <a:t>ist</a:t>
            </a:r>
            <a:r>
              <a:rPr lang="en-US" sz="2500" dirty="0" smtClean="0"/>
              <a:t> </a:t>
            </a:r>
            <a:r>
              <a:rPr lang="en-US" sz="2500" dirty="0" err="1" smtClean="0"/>
              <a:t>der</a:t>
            </a:r>
            <a:r>
              <a:rPr lang="en-US" sz="2500" dirty="0" smtClean="0"/>
              <a:t> </a:t>
            </a:r>
            <a:r>
              <a:rPr lang="en-US" sz="2500" dirty="0" err="1" smtClean="0"/>
              <a:t>Gesamtenergieverbrauch</a:t>
            </a:r>
            <a:r>
              <a:rPr lang="en-US" sz="2500" dirty="0" smtClean="0"/>
              <a:t>?</a:t>
            </a:r>
            <a:endParaRPr lang="en-US" sz="2500" dirty="0"/>
          </a:p>
        </p:txBody>
      </p:sp>
      <p:sp>
        <p:nvSpPr>
          <p:cNvPr id="3" name="Content Placeholder 2"/>
          <p:cNvSpPr>
            <a:spLocks noGrp="1"/>
          </p:cNvSpPr>
          <p:nvPr>
            <p:ph idx="1"/>
          </p:nvPr>
        </p:nvSpPr>
        <p:spPr>
          <a:xfrm>
            <a:off x="687388" y="1066800"/>
            <a:ext cx="8229600" cy="4525963"/>
          </a:xfrm>
        </p:spPr>
        <p:txBody>
          <a:bodyPr rtlCol="0">
            <a:normAutofit lnSpcReduction="10000"/>
          </a:bodyPr>
          <a:lstStyle/>
          <a:p>
            <a:pPr eaLnBrk="1" fontAlgn="auto" hangingPunct="1">
              <a:spcAft>
                <a:spcPts val="0"/>
              </a:spcAft>
              <a:defRPr/>
            </a:pPr>
            <a:r>
              <a:rPr lang="de-DE" dirty="0" smtClean="0"/>
              <a:t>Eine Messgröße der nicht erneuerbaren Energiequellen, die mit dem Lebenszyklus eines Teils in Verbindung stehen. Die Messung erfolgt in Megajoule (MJ).  Dazu gehören:</a:t>
            </a:r>
            <a:endParaRPr lang="en-US" dirty="0" smtClean="0"/>
          </a:p>
          <a:p>
            <a:pPr lvl="1" eaLnBrk="1" fontAlgn="auto" hangingPunct="1">
              <a:spcAft>
                <a:spcPts val="0"/>
              </a:spcAft>
              <a:defRPr/>
            </a:pPr>
            <a:r>
              <a:rPr lang="de-DE" dirty="0" smtClean="0"/>
              <a:t>im Vorfeld erforderliche Energien für Gewinnung und Verarbeitung dieser Brennstoffe</a:t>
            </a:r>
            <a:endParaRPr lang="en-US" dirty="0" smtClean="0"/>
          </a:p>
          <a:p>
            <a:pPr lvl="1" eaLnBrk="1" fontAlgn="auto" hangingPunct="1">
              <a:spcAft>
                <a:spcPts val="0"/>
              </a:spcAft>
              <a:defRPr/>
            </a:pPr>
            <a:r>
              <a:rPr lang="de-DE" dirty="0" smtClean="0"/>
              <a:t>der Brennwert von Materialien, der bei einer vollständigen Verbrennung freigesetzt würde</a:t>
            </a:r>
            <a:endParaRPr lang="en-US" dirty="0" smtClean="0"/>
          </a:p>
          <a:p>
            <a:pPr lvl="1" eaLnBrk="1" fontAlgn="auto" hangingPunct="1">
              <a:spcAft>
                <a:spcPts val="0"/>
              </a:spcAft>
              <a:defRPr/>
            </a:pPr>
            <a:r>
              <a:rPr lang="de-DE" dirty="0" smtClean="0"/>
              <a:t>die Energie bzw. Brennstoffe, die während des Lebenszyklus des Produkts verbraucht werden</a:t>
            </a:r>
            <a:endParaRPr lang="en-US" dirty="0" smtClean="0"/>
          </a:p>
          <a:p>
            <a:pPr lvl="1" eaLnBrk="1" fontAlgn="auto" hangingPunct="1">
              <a:spcAft>
                <a:spcPts val="0"/>
              </a:spcAft>
              <a:defRPr/>
            </a:pPr>
            <a:r>
              <a:rPr lang="en-US" dirty="0" smtClean="0"/>
              <a:t>Transport?</a:t>
            </a:r>
          </a:p>
          <a:p>
            <a:pPr eaLnBrk="1" fontAlgn="auto" hangingPunct="1">
              <a:spcAft>
                <a:spcPts val="0"/>
              </a:spcAft>
              <a:defRPr/>
            </a:pPr>
            <a:r>
              <a:rPr lang="de-DE" dirty="0" smtClean="0"/>
              <a:t>Der erzielte Wirkungsgrad bei der Energieumwandlung (z. B. Energie, Wärme, Dampf) wird angerechnet.</a:t>
            </a:r>
            <a:r>
              <a:rPr lang="en-US" dirty="0" smtClean="0"/>
              <a:t> </a:t>
            </a:r>
          </a:p>
          <a:p>
            <a:pPr eaLnBrk="1" fontAlgn="auto" hangingPunct="1">
              <a:spcAft>
                <a:spcPts val="0"/>
              </a:spcAft>
              <a:defRPr/>
            </a:pPr>
            <a:endParaRPr lang="en-US" dirty="0"/>
          </a:p>
        </p:txBody>
      </p:sp>
      <p:pic>
        <p:nvPicPr>
          <p:cNvPr id="23556" name="Picture 3"/>
          <p:cNvPicPr>
            <a:picLocks noChangeAspect="1"/>
          </p:cNvPicPr>
          <p:nvPr/>
        </p:nvPicPr>
        <p:blipFill>
          <a:blip r:embed="rId3" cstate="print"/>
          <a:srcRect l="14478" r="13130"/>
          <a:stretch>
            <a:fillRect/>
          </a:stretch>
        </p:blipFill>
        <p:spPr bwMode="auto">
          <a:xfrm>
            <a:off x="762000" y="5562600"/>
            <a:ext cx="1066800" cy="10668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de-DE" sz="2500" dirty="0" smtClean="0"/>
              <a:t>Was ist die Versauerung der Luft?</a:t>
            </a:r>
            <a:endParaRPr lang="en-US" sz="2500" dirty="0"/>
          </a:p>
        </p:txBody>
      </p:sp>
      <p:sp>
        <p:nvSpPr>
          <p:cNvPr id="24579" name="Content Placeholder 2"/>
          <p:cNvSpPr>
            <a:spLocks noGrp="1"/>
          </p:cNvSpPr>
          <p:nvPr>
            <p:ph idx="1"/>
          </p:nvPr>
        </p:nvSpPr>
        <p:spPr>
          <a:xfrm>
            <a:off x="687388" y="1143000"/>
            <a:ext cx="8229600" cy="4525963"/>
          </a:xfrm>
        </p:spPr>
        <p:txBody>
          <a:bodyPr/>
          <a:lstStyle/>
          <a:p>
            <a:pPr eaLnBrk="1" hangingPunct="1"/>
            <a:r>
              <a:rPr lang="de-DE" smtClean="0"/>
              <a:t>Schwefeldioxid ( SO</a:t>
            </a:r>
            <a:r>
              <a:rPr lang="de-DE" baseline="-25000" smtClean="0"/>
              <a:t>2</a:t>
            </a:r>
            <a:r>
              <a:rPr lang="de-DE" smtClean="0"/>
              <a:t>), Stickoxide (NO</a:t>
            </a:r>
            <a:r>
              <a:rPr lang="de-DE" baseline="-25000" smtClean="0"/>
              <a:t>x</a:t>
            </a:r>
            <a:r>
              <a:rPr lang="de-DE" smtClean="0"/>
              <a:t>) und andere säurehaltige Emissionen, die einen Anstieg des Säuregehalts im Regenwasser verursachen </a:t>
            </a:r>
            <a:endParaRPr lang="en-US" smtClean="0"/>
          </a:p>
          <a:p>
            <a:pPr eaLnBrk="1" hangingPunct="1"/>
            <a:r>
              <a:rPr lang="de-DE" smtClean="0"/>
              <a:t>Hat zur Folge, dass Böden und Gewässer eine toxische Wirkung auf die Pflanzen- und Tierwelt haben  </a:t>
            </a:r>
            <a:endParaRPr lang="en-US" smtClean="0"/>
          </a:p>
          <a:p>
            <a:pPr eaLnBrk="1" hangingPunct="1"/>
            <a:r>
              <a:rPr lang="de-DE" smtClean="0"/>
              <a:t>Führt zur langsamen Zersetzung von Baustoffen, z. B. von Beton  </a:t>
            </a:r>
            <a:endParaRPr lang="en-US" smtClean="0"/>
          </a:p>
          <a:p>
            <a:pPr eaLnBrk="1" hangingPunct="1"/>
            <a:r>
              <a:rPr lang="de-DE" smtClean="0"/>
              <a:t>Gemessen in Kilogramm Schwefeldioxid-Äquivalent (SO</a:t>
            </a:r>
            <a:r>
              <a:rPr lang="de-DE" baseline="-25000" smtClean="0"/>
              <a:t>2</a:t>
            </a:r>
            <a:r>
              <a:rPr lang="de-DE" smtClean="0"/>
              <a:t>e)</a:t>
            </a:r>
            <a:r>
              <a:rPr lang="en-US" smtClean="0"/>
              <a:t>   </a:t>
            </a:r>
          </a:p>
          <a:p>
            <a:pPr eaLnBrk="1" hangingPunct="1"/>
            <a:endParaRPr lang="en-US" smtClean="0"/>
          </a:p>
        </p:txBody>
      </p:sp>
      <p:pic>
        <p:nvPicPr>
          <p:cNvPr id="24580" name="Picture 3"/>
          <p:cNvPicPr>
            <a:picLocks noChangeAspect="1"/>
          </p:cNvPicPr>
          <p:nvPr/>
        </p:nvPicPr>
        <p:blipFill>
          <a:blip r:embed="rId3" cstate="print"/>
          <a:srcRect l="5714" r="14285"/>
          <a:stretch>
            <a:fillRect/>
          </a:stretch>
        </p:blipFill>
        <p:spPr bwMode="auto">
          <a:xfrm>
            <a:off x="838200" y="5181600"/>
            <a:ext cx="1524000" cy="15240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SW Corp pptx 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87D0CF6F-DAB6-433D-97AD-098CAD97418B}">
  <ds:schemaRefs>
    <ds:schemaRef ds:uri="http://schemas.microsoft.com/sharepoint/v3/contenttype/forms"/>
  </ds:schemaRefs>
</ds:datastoreItem>
</file>

<file path=customXml/itemProps2.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04D2E2DD-4873-4367-BC48-98C8176E8F82}">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SW CORP PPT TEMPLATE FINAL</Template>
  <TotalTime>6277</TotalTime>
  <Words>1269</Words>
  <Application>Microsoft Office PowerPoint</Application>
  <PresentationFormat>On-screen Show (4:3)</PresentationFormat>
  <Paragraphs>292</Paragraphs>
  <Slides>25</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Arial Narrow</vt:lpstr>
      <vt:lpstr>Wingdings</vt:lpstr>
      <vt:lpstr>Courier New</vt:lpstr>
      <vt:lpstr>Calibri</vt:lpstr>
      <vt:lpstr>ＭＳ Ｐゴシック</vt:lpstr>
      <vt:lpstr>Arial Rounded MT Bold</vt:lpstr>
      <vt:lpstr>SW Corp pptx Template</vt:lpstr>
      <vt:lpstr>SolidWorks Sustainability</vt:lpstr>
      <vt:lpstr>Was ist nachhaltige Entwicklung?</vt:lpstr>
      <vt:lpstr>Life Cycle Assessment (Lebenszyklusbewertung) – LCA</vt:lpstr>
      <vt:lpstr>LCA – Lebenszyklusbewertung</vt:lpstr>
      <vt:lpstr>Schlüsselelemente der Lebenszyklusbewertung</vt:lpstr>
      <vt:lpstr>Umweltverträglichkeitsfaktoren</vt:lpstr>
      <vt:lpstr>Was ist die CO²-Bilanz?</vt:lpstr>
      <vt:lpstr>Was ist der Gesamtenergieverbrauch?</vt:lpstr>
      <vt:lpstr>Was ist die Versauerung der Luft?</vt:lpstr>
      <vt:lpstr>Was ist die Eutrophierung von Gewässern?</vt:lpstr>
      <vt:lpstr>Referenzen   </vt:lpstr>
      <vt:lpstr>Warum SolidWorks Sustainability?</vt:lpstr>
      <vt:lpstr>Warum SolidWorks Sustainability als Unterrichtsmittel?</vt:lpstr>
      <vt:lpstr>SolidWorks Sustainability-Methodik  </vt:lpstr>
      <vt:lpstr>Eingabe von Materialklasse und -name</vt:lpstr>
      <vt:lpstr>Eingabe des Herstellungsprozess</vt:lpstr>
      <vt:lpstr>Eingabe der Herstellungsregion</vt:lpstr>
      <vt:lpstr>Eingabe des Transportmittels und der Verwendung</vt:lpstr>
      <vt:lpstr>SolidWorks berechnet die Umweltverträglichkeit</vt:lpstr>
      <vt:lpstr>Suche nach ähnlichen Materialien basierend auf den Materialeigenschaften</vt:lpstr>
      <vt:lpstr>Definition von Materialeigenschaften </vt:lpstr>
      <vt:lpstr>SolidWorks Sustainability</vt:lpstr>
      <vt:lpstr>Nachhaltigkeitsbericht</vt:lpstr>
      <vt:lpstr>Warum SolidWorks Sustainability als Unterrichtsmittel?</vt:lpstr>
      <vt:lpstr>Vielen Dank!</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David Esposito</cp:lastModifiedBy>
  <cp:revision>224</cp:revision>
  <dcterms:created xsi:type="dcterms:W3CDTF">2009-09-30T14:32:12Z</dcterms:created>
  <dcterms:modified xsi:type="dcterms:W3CDTF">2012-09-10T19:02:54Z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