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diagrams/layout1.xml" ContentType="application/vnd.openxmlformats-officedocument.drawingml.diagramLayou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diagrams/quickStyle1.xml" ContentType="application/vnd.openxmlformats-officedocument.drawingml.diagramStyle+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30"/>
  </p:notesMasterIdLst>
  <p:sldIdLst>
    <p:sldId id="256" r:id="rId5"/>
    <p:sldId id="283" r:id="rId6"/>
    <p:sldId id="291" r:id="rId7"/>
    <p:sldId id="289" r:id="rId8"/>
    <p:sldId id="292" r:id="rId9"/>
    <p:sldId id="282" r:id="rId10"/>
    <p:sldId id="293" r:id="rId11"/>
    <p:sldId id="294" r:id="rId12"/>
    <p:sldId id="295" r:id="rId13"/>
    <p:sldId id="296" r:id="rId14"/>
    <p:sldId id="260" r:id="rId15"/>
    <p:sldId id="281" r:id="rId16"/>
    <p:sldId id="287" r:id="rId17"/>
    <p:sldId id="312" r:id="rId18"/>
    <p:sldId id="311" r:id="rId19"/>
    <p:sldId id="304" r:id="rId20"/>
    <p:sldId id="305" r:id="rId21"/>
    <p:sldId id="310" r:id="rId22"/>
    <p:sldId id="306" r:id="rId23"/>
    <p:sldId id="299" r:id="rId24"/>
    <p:sldId id="300" r:id="rId25"/>
    <p:sldId id="314" r:id="rId26"/>
    <p:sldId id="307" r:id="rId27"/>
    <p:sldId id="288" r:id="rId28"/>
    <p:sldId id="278" r:id="rId2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FFCC66"/>
    <a:srgbClr val="FFFF00"/>
    <a:srgbClr val="FFFF66"/>
    <a:srgbClr val="28288A"/>
    <a:srgbClr val="2828C6"/>
    <a:srgbClr val="3F0077"/>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301" autoAdjust="0"/>
    <p:restoredTop sz="84689" autoAdjust="0"/>
  </p:normalViewPr>
  <p:slideViewPr>
    <p:cSldViewPr>
      <p:cViewPr varScale="1">
        <p:scale>
          <a:sx n="98" d="100"/>
          <a:sy n="98" d="100"/>
        </p:scale>
        <p:origin x="-2004"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6" d="100"/>
          <a:sy n="66" d="100"/>
        </p:scale>
        <p:origin x="-2772" y="-114"/>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4F20094-3E91-4C33-A7A4-6D0FA5CDA2BE}" type="doc">
      <dgm:prSet loTypeId="urn:microsoft.com/office/officeart/2005/8/layout/radial3" loCatId="relationship" qsTypeId="urn:microsoft.com/office/officeart/2005/8/quickstyle/simple1" qsCatId="simple" csTypeId="urn:microsoft.com/office/officeart/2005/8/colors/accent1_2" csCatId="accent1" phldr="1"/>
      <dgm:spPr/>
      <dgm:t>
        <a:bodyPr/>
        <a:lstStyle/>
        <a:p>
          <a:endParaRPr lang="en-US"/>
        </a:p>
      </dgm:t>
    </dgm:pt>
    <dgm:pt modelId="{7C3AE7D6-FCA9-4D34-98D2-91FAB2055634}">
      <dgm:prSet phldrT="[Text]"/>
      <dgm:spPr/>
      <dgm:t>
        <a:bodyPr/>
        <a:lstStyle/>
        <a:p>
          <a:r>
            <a:rPr lang="es-ES" dirty="0" smtClean="0">
              <a:solidFill>
                <a:schemeClr val="bg1"/>
              </a:solidFill>
            </a:rPr>
            <a:t>Proceso</a:t>
          </a:r>
          <a:endParaRPr lang="en-US" dirty="0">
            <a:solidFill>
              <a:schemeClr val="bg1"/>
            </a:solidFill>
          </a:endParaRPr>
        </a:p>
      </dgm:t>
    </dgm:pt>
    <dgm:pt modelId="{FFE9D6AB-CED7-4845-ADD9-9FB78B56524E}" type="parTrans" cxnId="{CD042EB8-2557-40D7-B8B5-33B6CEABA648}">
      <dgm:prSet/>
      <dgm:spPr/>
      <dgm:t>
        <a:bodyPr/>
        <a:lstStyle/>
        <a:p>
          <a:endParaRPr lang="en-US"/>
        </a:p>
      </dgm:t>
    </dgm:pt>
    <dgm:pt modelId="{22020146-92FD-468B-92D7-AA1143FE9579}" type="sibTrans" cxnId="{CD042EB8-2557-40D7-B8B5-33B6CEABA648}">
      <dgm:prSet/>
      <dgm:spPr/>
      <dgm:t>
        <a:bodyPr/>
        <a:lstStyle/>
        <a:p>
          <a:endParaRPr lang="en-US"/>
        </a:p>
      </dgm:t>
    </dgm:pt>
    <dgm:pt modelId="{1B6AED7D-67C5-405E-9C89-3B4516D9FDAD}">
      <dgm:prSet phldrT="[Text]"/>
      <dgm:spPr/>
      <dgm:t>
        <a:bodyPr/>
        <a:lstStyle/>
        <a:p>
          <a:r>
            <a:rPr lang="es-ES" smtClean="0">
              <a:solidFill>
                <a:schemeClr val="bg1"/>
              </a:solidFill>
            </a:rPr>
            <a:t>Buscar materiales similares </a:t>
          </a:r>
          <a:endParaRPr lang="en-US" dirty="0">
            <a:solidFill>
              <a:schemeClr val="bg1"/>
            </a:solidFill>
          </a:endParaRPr>
        </a:p>
      </dgm:t>
    </dgm:pt>
    <dgm:pt modelId="{71667BAD-171E-4F91-9843-B3F831DECB1B}" type="sibTrans" cxnId="{9F545CAF-3CC7-4D7C-88D4-28067174070A}">
      <dgm:prSet/>
      <dgm:spPr/>
      <dgm:t>
        <a:bodyPr/>
        <a:lstStyle/>
        <a:p>
          <a:endParaRPr lang="en-US"/>
        </a:p>
      </dgm:t>
    </dgm:pt>
    <dgm:pt modelId="{EEA229CB-5827-4A95-8E00-E2B31A35DEF0}" type="parTrans" cxnId="{9F545CAF-3CC7-4D7C-88D4-28067174070A}">
      <dgm:prSet/>
      <dgm:spPr/>
      <dgm:t>
        <a:bodyPr/>
        <a:lstStyle/>
        <a:p>
          <a:endParaRPr lang="en-US"/>
        </a:p>
      </dgm:t>
    </dgm:pt>
    <dgm:pt modelId="{F7964451-EC27-F54D-8184-06B8495D485F}">
      <dgm:prSet phldrT="[Text]"/>
      <dgm:spPr/>
      <dgm:t>
        <a:bodyPr/>
        <a:lstStyle/>
        <a:p>
          <a:r>
            <a:rPr lang="es-ES" dirty="0" smtClean="0">
              <a:solidFill>
                <a:schemeClr val="bg1"/>
              </a:solidFill>
            </a:rPr>
            <a:t>Modificar diseño</a:t>
          </a:r>
          <a:endParaRPr lang="en-US" dirty="0">
            <a:solidFill>
              <a:schemeClr val="bg1"/>
            </a:solidFill>
          </a:endParaRPr>
        </a:p>
      </dgm:t>
    </dgm:pt>
    <dgm:pt modelId="{A4E66807-1836-7B44-BEFC-C9A67E7CFCE9}" type="sibTrans" cxnId="{D2590F60-AF7A-254A-98B4-58059E8AC61D}">
      <dgm:prSet/>
      <dgm:spPr/>
      <dgm:t>
        <a:bodyPr/>
        <a:lstStyle/>
        <a:p>
          <a:endParaRPr lang="en-US"/>
        </a:p>
      </dgm:t>
    </dgm:pt>
    <dgm:pt modelId="{FE54362A-3518-7548-B77B-85C600A6BC0C}" type="parTrans" cxnId="{D2590F60-AF7A-254A-98B4-58059E8AC61D}">
      <dgm:prSet/>
      <dgm:spPr/>
      <dgm:t>
        <a:bodyPr/>
        <a:lstStyle/>
        <a:p>
          <a:endParaRPr lang="en-US"/>
        </a:p>
      </dgm:t>
    </dgm:pt>
    <dgm:pt modelId="{55DDA78C-7275-47D9-B6FA-9BDF8BCD665A}">
      <dgm:prSet phldrT="[Text]"/>
      <dgm:spPr/>
      <dgm:t>
        <a:bodyPr/>
        <a:lstStyle/>
        <a:p>
          <a:r>
            <a:rPr lang="es-ES" dirty="0" smtClean="0">
              <a:solidFill>
                <a:schemeClr val="bg1"/>
              </a:solidFill>
            </a:rPr>
            <a:t>Modificar entradas</a:t>
          </a:r>
          <a:endParaRPr lang="en-US" dirty="0">
            <a:solidFill>
              <a:schemeClr val="bg1"/>
            </a:solidFill>
          </a:endParaRPr>
        </a:p>
      </dgm:t>
    </dgm:pt>
    <dgm:pt modelId="{3587808C-DBF5-41B2-A7F3-603778D3AA26}" type="sibTrans" cxnId="{C17A7A42-CE78-44F7-97B8-035F43B60E78}">
      <dgm:prSet/>
      <dgm:spPr/>
      <dgm:t>
        <a:bodyPr/>
        <a:lstStyle/>
        <a:p>
          <a:endParaRPr lang="en-US"/>
        </a:p>
      </dgm:t>
    </dgm:pt>
    <dgm:pt modelId="{0B775B5B-7395-4FFD-9937-5E428FBACCCD}" type="parTrans" cxnId="{C17A7A42-CE78-44F7-97B8-035F43B60E78}">
      <dgm:prSet/>
      <dgm:spPr/>
      <dgm:t>
        <a:bodyPr/>
        <a:lstStyle/>
        <a:p>
          <a:endParaRPr lang="en-US"/>
        </a:p>
      </dgm:t>
    </dgm:pt>
    <dgm:pt modelId="{62222AB3-BA80-44B3-8974-6D049BE13653}">
      <dgm:prSet phldrT="[Text]"/>
      <dgm:spPr/>
      <dgm:t>
        <a:bodyPr/>
        <a:lstStyle/>
        <a:p>
          <a:r>
            <a:rPr lang="es-ES" dirty="0" smtClean="0">
              <a:solidFill>
                <a:schemeClr val="bg1"/>
              </a:solidFill>
            </a:rPr>
            <a:t>Establecer línea base</a:t>
          </a:r>
          <a:endParaRPr lang="en-US" dirty="0">
            <a:solidFill>
              <a:schemeClr val="bg1"/>
            </a:solidFill>
          </a:endParaRPr>
        </a:p>
      </dgm:t>
    </dgm:pt>
    <dgm:pt modelId="{D1DF0E90-605B-40AB-9345-FF69DE8EE614}" type="sibTrans" cxnId="{30F26137-8E0A-40BD-ACA5-08F7CA603B01}">
      <dgm:prSet/>
      <dgm:spPr/>
      <dgm:t>
        <a:bodyPr/>
        <a:lstStyle/>
        <a:p>
          <a:endParaRPr lang="en-US"/>
        </a:p>
      </dgm:t>
    </dgm:pt>
    <dgm:pt modelId="{7B9E08FA-3895-4BE2-8C6E-C6FC13E4131F}" type="parTrans" cxnId="{30F26137-8E0A-40BD-ACA5-08F7CA603B01}">
      <dgm:prSet/>
      <dgm:spPr/>
      <dgm:t>
        <a:bodyPr/>
        <a:lstStyle/>
        <a:p>
          <a:endParaRPr lang="en-US"/>
        </a:p>
      </dgm:t>
    </dgm:pt>
    <dgm:pt modelId="{B2F8181E-9BB6-47DC-973D-C66D7F3CC56E}" type="pres">
      <dgm:prSet presAssocID="{54F20094-3E91-4C33-A7A4-6D0FA5CDA2BE}" presName="composite" presStyleCnt="0">
        <dgm:presLayoutVars>
          <dgm:chMax val="1"/>
          <dgm:dir/>
          <dgm:resizeHandles val="exact"/>
        </dgm:presLayoutVars>
      </dgm:prSet>
      <dgm:spPr/>
      <dgm:t>
        <a:bodyPr/>
        <a:lstStyle/>
        <a:p>
          <a:endParaRPr lang="en-US"/>
        </a:p>
      </dgm:t>
    </dgm:pt>
    <dgm:pt modelId="{D46F71BD-305B-4B2A-87CD-1C562808CE85}" type="pres">
      <dgm:prSet presAssocID="{54F20094-3E91-4C33-A7A4-6D0FA5CDA2BE}" presName="radial" presStyleCnt="0">
        <dgm:presLayoutVars>
          <dgm:animLvl val="ctr"/>
        </dgm:presLayoutVars>
      </dgm:prSet>
      <dgm:spPr/>
      <dgm:t>
        <a:bodyPr/>
        <a:lstStyle/>
        <a:p>
          <a:endParaRPr lang="en-US"/>
        </a:p>
      </dgm:t>
    </dgm:pt>
    <dgm:pt modelId="{48D13524-3B3A-4A6B-BCC7-AF6CC9A40E8C}" type="pres">
      <dgm:prSet presAssocID="{7C3AE7D6-FCA9-4D34-98D2-91FAB2055634}" presName="centerShape" presStyleLbl="vennNode1" presStyleIdx="0" presStyleCnt="5" custScaleX="141327" custScaleY="148188" custLinFactNeighborX="0" custLinFactNeighborY="13093"/>
      <dgm:spPr/>
      <dgm:t>
        <a:bodyPr/>
        <a:lstStyle/>
        <a:p>
          <a:endParaRPr lang="en-US"/>
        </a:p>
      </dgm:t>
    </dgm:pt>
    <dgm:pt modelId="{17BB68E5-0628-4932-8B98-E4DDFEF17556}" type="pres">
      <dgm:prSet presAssocID="{62222AB3-BA80-44B3-8974-6D049BE13653}" presName="node" presStyleLbl="vennNode1" presStyleIdx="1" presStyleCnt="5" custScaleX="79792" custScaleY="74978" custRadScaleRad="48674" custRadScaleInc="62611">
        <dgm:presLayoutVars>
          <dgm:bulletEnabled val="1"/>
        </dgm:presLayoutVars>
      </dgm:prSet>
      <dgm:spPr/>
      <dgm:t>
        <a:bodyPr/>
        <a:lstStyle/>
        <a:p>
          <a:endParaRPr lang="en-US"/>
        </a:p>
      </dgm:t>
    </dgm:pt>
    <dgm:pt modelId="{1E0F38F7-C572-4685-ABB1-608D92330AD9}" type="pres">
      <dgm:prSet presAssocID="{55DDA78C-7275-47D9-B6FA-9BDF8BCD665A}" presName="node" presStyleLbl="vennNode1" presStyleIdx="2" presStyleCnt="5" custScaleX="74463" custScaleY="75063" custRadScaleRad="92957" custRadScaleInc="68872">
        <dgm:presLayoutVars>
          <dgm:bulletEnabled val="1"/>
        </dgm:presLayoutVars>
      </dgm:prSet>
      <dgm:spPr/>
      <dgm:t>
        <a:bodyPr/>
        <a:lstStyle/>
        <a:p>
          <a:endParaRPr lang="en-US"/>
        </a:p>
      </dgm:t>
    </dgm:pt>
    <dgm:pt modelId="{EAEB89B4-6253-E24D-BC7A-BA8F3A5C9FA3}" type="pres">
      <dgm:prSet presAssocID="{F7964451-EC27-F54D-8184-06B8495D485F}" presName="node" presStyleLbl="vennNode1" presStyleIdx="3" presStyleCnt="5" custScaleX="75775" custScaleY="72958" custRadScaleRad="90081" custRadScaleInc="28414">
        <dgm:presLayoutVars>
          <dgm:bulletEnabled val="1"/>
        </dgm:presLayoutVars>
      </dgm:prSet>
      <dgm:spPr/>
      <dgm:t>
        <a:bodyPr/>
        <a:lstStyle/>
        <a:p>
          <a:endParaRPr lang="en-US"/>
        </a:p>
      </dgm:t>
    </dgm:pt>
    <dgm:pt modelId="{A29F602E-BD17-4E2E-8C0D-6743D8AE81B1}" type="pres">
      <dgm:prSet presAssocID="{1B6AED7D-67C5-405E-9C89-3B4516D9FDAD}" presName="node" presStyleLbl="vennNode1" presStyleIdx="4" presStyleCnt="5" custScaleX="77041" custScaleY="72657" custRadScaleRad="51732" custRadScaleInc="36208">
        <dgm:presLayoutVars>
          <dgm:bulletEnabled val="1"/>
        </dgm:presLayoutVars>
      </dgm:prSet>
      <dgm:spPr/>
      <dgm:t>
        <a:bodyPr/>
        <a:lstStyle/>
        <a:p>
          <a:endParaRPr lang="en-US"/>
        </a:p>
      </dgm:t>
    </dgm:pt>
  </dgm:ptLst>
  <dgm:cxnLst>
    <dgm:cxn modelId="{E6F67453-CD62-4B09-A30A-27C61D5D17DB}" type="presOf" srcId="{55DDA78C-7275-47D9-B6FA-9BDF8BCD665A}" destId="{1E0F38F7-C572-4685-ABB1-608D92330AD9}" srcOrd="0" destOrd="0" presId="urn:microsoft.com/office/officeart/2005/8/layout/radial3"/>
    <dgm:cxn modelId="{30F26137-8E0A-40BD-ACA5-08F7CA603B01}" srcId="{7C3AE7D6-FCA9-4D34-98D2-91FAB2055634}" destId="{62222AB3-BA80-44B3-8974-6D049BE13653}" srcOrd="0" destOrd="0" parTransId="{7B9E08FA-3895-4BE2-8C6E-C6FC13E4131F}" sibTransId="{D1DF0E90-605B-40AB-9345-FF69DE8EE614}"/>
    <dgm:cxn modelId="{C17A7A42-CE78-44F7-97B8-035F43B60E78}" srcId="{7C3AE7D6-FCA9-4D34-98D2-91FAB2055634}" destId="{55DDA78C-7275-47D9-B6FA-9BDF8BCD665A}" srcOrd="1" destOrd="0" parTransId="{0B775B5B-7395-4FFD-9937-5E428FBACCCD}" sibTransId="{3587808C-DBF5-41B2-A7F3-603778D3AA26}"/>
    <dgm:cxn modelId="{9F545CAF-3CC7-4D7C-88D4-28067174070A}" srcId="{7C3AE7D6-FCA9-4D34-98D2-91FAB2055634}" destId="{1B6AED7D-67C5-405E-9C89-3B4516D9FDAD}" srcOrd="3" destOrd="0" parTransId="{EEA229CB-5827-4A95-8E00-E2B31A35DEF0}" sibTransId="{71667BAD-171E-4F91-9843-B3F831DECB1B}"/>
    <dgm:cxn modelId="{B782128D-47D2-492E-9B68-DE17C694FE1E}" type="presOf" srcId="{54F20094-3E91-4C33-A7A4-6D0FA5CDA2BE}" destId="{B2F8181E-9BB6-47DC-973D-C66D7F3CC56E}" srcOrd="0" destOrd="0" presId="urn:microsoft.com/office/officeart/2005/8/layout/radial3"/>
    <dgm:cxn modelId="{CD042EB8-2557-40D7-B8B5-33B6CEABA648}" srcId="{54F20094-3E91-4C33-A7A4-6D0FA5CDA2BE}" destId="{7C3AE7D6-FCA9-4D34-98D2-91FAB2055634}" srcOrd="0" destOrd="0" parTransId="{FFE9D6AB-CED7-4845-ADD9-9FB78B56524E}" sibTransId="{22020146-92FD-468B-92D7-AA1143FE9579}"/>
    <dgm:cxn modelId="{8645666B-A100-48A7-B065-65CC815B9CDE}" type="presOf" srcId="{1B6AED7D-67C5-405E-9C89-3B4516D9FDAD}" destId="{A29F602E-BD17-4E2E-8C0D-6743D8AE81B1}" srcOrd="0" destOrd="0" presId="urn:microsoft.com/office/officeart/2005/8/layout/radial3"/>
    <dgm:cxn modelId="{F920F793-40DD-4C82-A6C1-2F9D456EDE75}" type="presOf" srcId="{7C3AE7D6-FCA9-4D34-98D2-91FAB2055634}" destId="{48D13524-3B3A-4A6B-BCC7-AF6CC9A40E8C}" srcOrd="0" destOrd="0" presId="urn:microsoft.com/office/officeart/2005/8/layout/radial3"/>
    <dgm:cxn modelId="{D2590F60-AF7A-254A-98B4-58059E8AC61D}" srcId="{7C3AE7D6-FCA9-4D34-98D2-91FAB2055634}" destId="{F7964451-EC27-F54D-8184-06B8495D485F}" srcOrd="2" destOrd="0" parTransId="{FE54362A-3518-7548-B77B-85C600A6BC0C}" sibTransId="{A4E66807-1836-7B44-BEFC-C9A67E7CFCE9}"/>
    <dgm:cxn modelId="{1AD0C432-8CDB-40A3-83A1-1DB9F8291F75}" type="presOf" srcId="{F7964451-EC27-F54D-8184-06B8495D485F}" destId="{EAEB89B4-6253-E24D-BC7A-BA8F3A5C9FA3}" srcOrd="0" destOrd="0" presId="urn:microsoft.com/office/officeart/2005/8/layout/radial3"/>
    <dgm:cxn modelId="{12A743F3-4703-4250-B862-2AF35418B434}" type="presOf" srcId="{62222AB3-BA80-44B3-8974-6D049BE13653}" destId="{17BB68E5-0628-4932-8B98-E4DDFEF17556}" srcOrd="0" destOrd="0" presId="urn:microsoft.com/office/officeart/2005/8/layout/radial3"/>
    <dgm:cxn modelId="{CA6D90AD-53C8-4EAF-AB31-F5C0431AD7F5}" type="presParOf" srcId="{B2F8181E-9BB6-47DC-973D-C66D7F3CC56E}" destId="{D46F71BD-305B-4B2A-87CD-1C562808CE85}" srcOrd="0" destOrd="0" presId="urn:microsoft.com/office/officeart/2005/8/layout/radial3"/>
    <dgm:cxn modelId="{3A3FB075-A720-4D7F-9131-C93CA154CB43}" type="presParOf" srcId="{D46F71BD-305B-4B2A-87CD-1C562808CE85}" destId="{48D13524-3B3A-4A6B-BCC7-AF6CC9A40E8C}" srcOrd="0" destOrd="0" presId="urn:microsoft.com/office/officeart/2005/8/layout/radial3"/>
    <dgm:cxn modelId="{2B13758C-3821-4536-8C32-37298A24CFB8}" type="presParOf" srcId="{D46F71BD-305B-4B2A-87CD-1C562808CE85}" destId="{17BB68E5-0628-4932-8B98-E4DDFEF17556}" srcOrd="1" destOrd="0" presId="urn:microsoft.com/office/officeart/2005/8/layout/radial3"/>
    <dgm:cxn modelId="{0375CBA4-265D-4BD5-A9CD-5A4A1A518975}" type="presParOf" srcId="{D46F71BD-305B-4B2A-87CD-1C562808CE85}" destId="{1E0F38F7-C572-4685-ABB1-608D92330AD9}" srcOrd="2" destOrd="0" presId="urn:microsoft.com/office/officeart/2005/8/layout/radial3"/>
    <dgm:cxn modelId="{AADCBB60-7CB9-4640-ACB3-D6A8BB1C8A53}" type="presParOf" srcId="{D46F71BD-305B-4B2A-87CD-1C562808CE85}" destId="{EAEB89B4-6253-E24D-BC7A-BA8F3A5C9FA3}" srcOrd="3" destOrd="0" presId="urn:microsoft.com/office/officeart/2005/8/layout/radial3"/>
    <dgm:cxn modelId="{6EDCF34B-F988-4A0E-BB0A-2BDE898CA0B9}" type="presParOf" srcId="{D46F71BD-305B-4B2A-87CD-1C562808CE85}" destId="{A29F602E-BD17-4E2E-8C0D-6743D8AE81B1}" srcOrd="4" destOrd="0" presId="urn:microsoft.com/office/officeart/2005/8/layout/radial3"/>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8D13524-3B3A-4A6B-BCC7-AF6CC9A40E8C}">
      <dsp:nvSpPr>
        <dsp:cNvPr id="0" name=""/>
        <dsp:cNvSpPr/>
      </dsp:nvSpPr>
      <dsp:spPr>
        <a:xfrm>
          <a:off x="1462332" y="723472"/>
          <a:ext cx="3185863" cy="3340527"/>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69850" tIns="69850" rIns="69850" bIns="69850" numCol="1" spcCol="1270" anchor="ctr" anchorCtr="0">
          <a:noAutofit/>
        </a:bodyPr>
        <a:lstStyle/>
        <a:p>
          <a:pPr lvl="0" algn="ctr" defTabSz="2444750">
            <a:lnSpc>
              <a:spcPct val="90000"/>
            </a:lnSpc>
            <a:spcBef>
              <a:spcPct val="0"/>
            </a:spcBef>
            <a:spcAft>
              <a:spcPct val="35000"/>
            </a:spcAft>
          </a:pPr>
          <a:r>
            <a:rPr lang="es-ES" sz="5500" kern="1200" dirty="0" smtClean="0">
              <a:solidFill>
                <a:schemeClr val="bg1"/>
              </a:solidFill>
            </a:rPr>
            <a:t>Proceso</a:t>
          </a:r>
          <a:endParaRPr lang="en-US" sz="5500" kern="1200" dirty="0">
            <a:solidFill>
              <a:schemeClr val="bg1"/>
            </a:solidFill>
          </a:endParaRPr>
        </a:p>
      </dsp:txBody>
      <dsp:txXfrm>
        <a:off x="1462332" y="723472"/>
        <a:ext cx="3185863" cy="3340527"/>
      </dsp:txXfrm>
    </dsp:sp>
    <dsp:sp modelId="{17BB68E5-0628-4932-8B98-E4DDFEF17556}">
      <dsp:nvSpPr>
        <dsp:cNvPr id="0" name=""/>
        <dsp:cNvSpPr/>
      </dsp:nvSpPr>
      <dsp:spPr>
        <a:xfrm>
          <a:off x="3200405" y="1219197"/>
          <a:ext cx="899355" cy="845095"/>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s-ES" sz="1200" kern="1200" dirty="0" smtClean="0">
              <a:solidFill>
                <a:schemeClr val="bg1"/>
              </a:solidFill>
            </a:rPr>
            <a:t>Establecer línea base</a:t>
          </a:r>
          <a:endParaRPr lang="en-US" sz="1200" kern="1200" dirty="0">
            <a:solidFill>
              <a:schemeClr val="bg1"/>
            </a:solidFill>
          </a:endParaRPr>
        </a:p>
      </dsp:txBody>
      <dsp:txXfrm>
        <a:off x="3200405" y="1219197"/>
        <a:ext cx="899355" cy="845095"/>
      </dsp:txXfrm>
    </dsp:sp>
    <dsp:sp modelId="{1E0F38F7-C572-4685-ABB1-608D92330AD9}">
      <dsp:nvSpPr>
        <dsp:cNvPr id="0" name=""/>
        <dsp:cNvSpPr/>
      </dsp:nvSpPr>
      <dsp:spPr>
        <a:xfrm>
          <a:off x="3276598" y="2819401"/>
          <a:ext cx="839291" cy="846053"/>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s-ES" sz="1200" kern="1200" dirty="0" smtClean="0">
              <a:solidFill>
                <a:schemeClr val="bg1"/>
              </a:solidFill>
            </a:rPr>
            <a:t>Modificar entradas</a:t>
          </a:r>
          <a:endParaRPr lang="en-US" sz="1200" kern="1200" dirty="0">
            <a:solidFill>
              <a:schemeClr val="bg1"/>
            </a:solidFill>
          </a:endParaRPr>
        </a:p>
      </dsp:txBody>
      <dsp:txXfrm>
        <a:off x="3276598" y="2819401"/>
        <a:ext cx="839291" cy="846053"/>
      </dsp:txXfrm>
    </dsp:sp>
    <dsp:sp modelId="{EAEB89B4-6253-E24D-BC7A-BA8F3A5C9FA3}">
      <dsp:nvSpPr>
        <dsp:cNvPr id="0" name=""/>
        <dsp:cNvSpPr/>
      </dsp:nvSpPr>
      <dsp:spPr>
        <a:xfrm>
          <a:off x="2057396" y="2819403"/>
          <a:ext cx="854078" cy="822327"/>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s-ES" sz="1200" kern="1200" dirty="0" smtClean="0">
              <a:solidFill>
                <a:schemeClr val="bg1"/>
              </a:solidFill>
            </a:rPr>
            <a:t>Modificar diseño</a:t>
          </a:r>
          <a:endParaRPr lang="en-US" sz="1200" kern="1200" dirty="0">
            <a:solidFill>
              <a:schemeClr val="bg1"/>
            </a:solidFill>
          </a:endParaRPr>
        </a:p>
      </dsp:txBody>
      <dsp:txXfrm>
        <a:off x="2057396" y="2819403"/>
        <a:ext cx="854078" cy="822327"/>
      </dsp:txXfrm>
    </dsp:sp>
    <dsp:sp modelId="{A29F602E-BD17-4E2E-8C0D-6743D8AE81B1}">
      <dsp:nvSpPr>
        <dsp:cNvPr id="0" name=""/>
        <dsp:cNvSpPr/>
      </dsp:nvSpPr>
      <dsp:spPr>
        <a:xfrm>
          <a:off x="1981203" y="1219201"/>
          <a:ext cx="868348" cy="818935"/>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s-ES" sz="1200" kern="1200" smtClean="0">
              <a:solidFill>
                <a:schemeClr val="bg1"/>
              </a:solidFill>
            </a:rPr>
            <a:t>Buscar materiales similares </a:t>
          </a:r>
          <a:endParaRPr lang="en-US" sz="1200" kern="1200" dirty="0">
            <a:solidFill>
              <a:schemeClr val="bg1"/>
            </a:solidFill>
          </a:endParaRPr>
        </a:p>
      </dsp:txBody>
      <dsp:txXfrm>
        <a:off x="1981203" y="1219201"/>
        <a:ext cx="868348" cy="818935"/>
      </dsp:txXfrm>
    </dsp:sp>
  </dsp:spTree>
</dsp:drawing>
</file>

<file path=ppt/diagrams/layout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59061570-1611-4E89-882E-32C363A299E7}" type="datetimeFigureOut">
              <a:rPr lang="en-US"/>
              <a:pPr>
                <a:defRPr/>
              </a:pPr>
              <a:t>9/10/2012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noProof="0" smtClean="0"/>
              <a:t>Haga clic para modificar los estilos de texto del patrón</a:t>
            </a:r>
            <a:endParaRPr lang="en-US" noProof="0" smtClean="0"/>
          </a:p>
          <a:p>
            <a:pPr lvl="1"/>
            <a:r>
              <a:rPr lang="en-US" noProof="0" smtClean="0"/>
              <a:t>Segundo nivel</a:t>
            </a:r>
          </a:p>
          <a:p>
            <a:pPr lvl="2"/>
            <a:r>
              <a:rPr lang="en-US" noProof="0" smtClean="0"/>
              <a:t>Tercer nivel</a:t>
            </a:r>
          </a:p>
          <a:p>
            <a:pPr lvl="3"/>
            <a:r>
              <a:rPr lang="en-US" noProof="0" smtClean="0"/>
              <a:t>Cuarto nivel</a:t>
            </a:r>
          </a:p>
          <a:p>
            <a:pPr lvl="4"/>
            <a:r>
              <a:rPr lang="en-US" noProof="0" smtClean="0"/>
              <a:t>Quinto nivel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7F70E082-D381-42F5-9BD1-59F74D49A7DA}"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rgbClr val="000000"/>
        </a:solidFill>
        <a:latin typeface="Calibri"/>
        <a:ea typeface="ＭＳ Ｐゴシック"/>
        <a:cs typeface="+mn-cs"/>
      </a:defRPr>
    </a:lvl1pPr>
    <a:lvl2pPr marL="457200" algn="l" defTabSz="457200" rtl="0" eaLnBrk="0" fontAlgn="base" hangingPunct="0">
      <a:spcBef>
        <a:spcPct val="30000"/>
      </a:spcBef>
      <a:spcAft>
        <a:spcPct val="0"/>
      </a:spcAft>
      <a:defRPr sz="1200" kern="1200">
        <a:solidFill>
          <a:srgbClr val="000000"/>
        </a:solidFill>
        <a:latin typeface="Calibri"/>
        <a:ea typeface="ＭＳ Ｐゴシック"/>
        <a:cs typeface="+mn-cs"/>
      </a:defRPr>
    </a:lvl2pPr>
    <a:lvl3pPr marL="914400" algn="l" defTabSz="457200" rtl="0" eaLnBrk="0" fontAlgn="base" hangingPunct="0">
      <a:spcBef>
        <a:spcPct val="30000"/>
      </a:spcBef>
      <a:spcAft>
        <a:spcPct val="0"/>
      </a:spcAft>
      <a:defRPr sz="1200" kern="1200">
        <a:solidFill>
          <a:srgbClr val="000000"/>
        </a:solidFill>
        <a:latin typeface="Calibri"/>
        <a:ea typeface="ＭＳ Ｐゴシック"/>
        <a:cs typeface="+mn-cs"/>
      </a:defRPr>
    </a:lvl3pPr>
    <a:lvl4pPr marL="1371600" algn="l" defTabSz="457200" rtl="0" eaLnBrk="0" fontAlgn="base" hangingPunct="0">
      <a:spcBef>
        <a:spcPct val="30000"/>
      </a:spcBef>
      <a:spcAft>
        <a:spcPct val="0"/>
      </a:spcAft>
      <a:defRPr sz="1200" kern="1200">
        <a:solidFill>
          <a:srgbClr val="000000"/>
        </a:solidFill>
        <a:latin typeface="Calibri"/>
        <a:ea typeface="ＭＳ Ｐゴシック"/>
        <a:cs typeface="+mn-cs"/>
      </a:defRPr>
    </a:lvl4pPr>
    <a:lvl5pPr marL="1828800" algn="l" defTabSz="457200" rtl="0" eaLnBrk="0" fontAlgn="base" hangingPunct="0">
      <a:spcBef>
        <a:spcPct val="30000"/>
      </a:spcBef>
      <a:spcAft>
        <a:spcPct val="0"/>
      </a:spcAft>
      <a:defRPr sz="1200" kern="1200">
        <a:solidFill>
          <a:srgbClr val="000000"/>
        </a:solidFill>
        <a:latin typeface="Calibri"/>
        <a:ea typeface="ＭＳ Ｐゴシック"/>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p:spPr>
      </p:sp>
      <p:sp>
        <p:nvSpPr>
          <p:cNvPr id="4301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Calibri" pitchFamily="34" charset="0"/>
              <a:ea typeface="ＭＳ Ｐゴシック" pitchFamily="34" charset="-128"/>
            </a:endParaRPr>
          </a:p>
        </p:txBody>
      </p:sp>
      <p:sp>
        <p:nvSpPr>
          <p:cNvPr id="4301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DC86D11-93D2-4FDE-BD58-6D6B1478343E}" type="slidenum">
              <a:rPr lang="en-US" smtClean="0"/>
              <a:pPr fontAlgn="base">
                <a:spcBef>
                  <a:spcPct val="0"/>
                </a:spcBef>
                <a:spcAft>
                  <a:spcPct val="0"/>
                </a:spcAft>
                <a:defRPr/>
              </a:pPr>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p:spPr>
      </p:sp>
      <p:sp>
        <p:nvSpPr>
          <p:cNvPr id="5222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s-ES" smtClean="0">
                <a:latin typeface="Calibri" pitchFamily="34" charset="0"/>
                <a:ea typeface="ＭＳ Ｐゴシック" pitchFamily="34" charset="-128"/>
              </a:rPr>
              <a:t>También se mide en kilogramos de equivalentes de nitrógeno (N)</a:t>
            </a:r>
            <a:endParaRPr lang="en-US" smtClean="0">
              <a:latin typeface="Calibri" pitchFamily="34" charset="0"/>
              <a:ea typeface="ＭＳ Ｐゴシック" pitchFamily="34" charset="-128"/>
            </a:endParaRPr>
          </a:p>
        </p:txBody>
      </p:sp>
      <p:sp>
        <p:nvSpPr>
          <p:cNvPr id="5222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836EAAC-DC6A-4F21-9A28-713AE9F64238}" type="slidenum">
              <a:rPr lang="en-US" smtClean="0"/>
              <a:pPr fontAlgn="base">
                <a:spcBef>
                  <a:spcPct val="0"/>
                </a:spcBef>
                <a:spcAft>
                  <a:spcPct val="0"/>
                </a:spcAft>
                <a:defRPr/>
              </a:pPr>
              <a:t>10</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p:spPr>
      </p:sp>
      <p:sp>
        <p:nvSpPr>
          <p:cNvPr id="532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s-ES" smtClean="0">
                <a:latin typeface="Calibri" pitchFamily="34" charset="0"/>
                <a:ea typeface="ＭＳ Ｐゴシック" pitchFamily="34" charset="-128"/>
              </a:rPr>
              <a:t>La tecnología principal utilizada para realizar la LCA proviene de PE International de Stuttgart, Alemania.  Han cosechado una amplia experiencia y credibilidad en este campo durante casi 20 años.</a:t>
            </a:r>
            <a:endParaRPr lang="en-US" smtClean="0">
              <a:latin typeface="Calibri" pitchFamily="34" charset="0"/>
              <a:ea typeface="ＭＳ Ｐゴシック" pitchFamily="34" charset="-128"/>
            </a:endParaRPr>
          </a:p>
          <a:p>
            <a:pPr eaLnBrk="1" hangingPunct="1">
              <a:spcBef>
                <a:spcPct val="0"/>
              </a:spcBef>
            </a:pPr>
            <a:endParaRPr lang="en-US" smtClean="0">
              <a:latin typeface="Calibri" pitchFamily="34" charset="0"/>
              <a:ea typeface="ＭＳ Ｐゴシック" pitchFamily="34" charset="-128"/>
            </a:endParaRPr>
          </a:p>
          <a:p>
            <a:pPr eaLnBrk="1" hangingPunct="1">
              <a:spcBef>
                <a:spcPct val="0"/>
              </a:spcBef>
            </a:pPr>
            <a:r>
              <a:rPr lang="es-ES" smtClean="0">
                <a:latin typeface="Calibri" pitchFamily="34" charset="0"/>
                <a:ea typeface="ＭＳ Ｐゴシック" pitchFamily="34" charset="-128"/>
              </a:rPr>
              <a:t>ISO (International Standards Organization, organización de estándares internacionales).</a:t>
            </a:r>
            <a:r>
              <a:rPr lang="en-US" smtClean="0">
                <a:latin typeface="Calibri" pitchFamily="34" charset="0"/>
                <a:ea typeface="ＭＳ Ｐゴシック" pitchFamily="34" charset="-128"/>
              </a:rPr>
              <a:t>  </a:t>
            </a:r>
          </a:p>
          <a:p>
            <a:pPr eaLnBrk="1" hangingPunct="1">
              <a:spcBef>
                <a:spcPct val="0"/>
              </a:spcBef>
            </a:pPr>
            <a:endParaRPr lang="en-US" smtClean="0">
              <a:latin typeface="Calibri" pitchFamily="34" charset="0"/>
              <a:ea typeface="ＭＳ Ｐゴシック" pitchFamily="34" charset="-128"/>
            </a:endParaRPr>
          </a:p>
        </p:txBody>
      </p:sp>
      <p:sp>
        <p:nvSpPr>
          <p:cNvPr id="5325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E560CBE-CA84-40ED-AFF8-ABAD9B59E519}" type="slidenum">
              <a:rPr lang="en-US" smtClean="0"/>
              <a:pPr fontAlgn="base">
                <a:spcBef>
                  <a:spcPct val="0"/>
                </a:spcBef>
                <a:spcAft>
                  <a:spcPct val="0"/>
                </a:spcAft>
                <a:defRPr/>
              </a:pPr>
              <a:t>11</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es-ES" dirty="0" smtClean="0">
                <a:solidFill>
                  <a:schemeClr val="tx1"/>
                </a:solidFill>
                <a:latin typeface="+mn-lt"/>
                <a:ea typeface="+mn-ea"/>
              </a:rPr>
              <a:t>La "ecología" de un producto es un factor cada vez más tenido en cuenta por los </a:t>
            </a:r>
            <a:r>
              <a:rPr lang="es-ES" dirty="0" err="1" smtClean="0">
                <a:solidFill>
                  <a:schemeClr val="tx1"/>
                </a:solidFill>
                <a:latin typeface="+mn-lt"/>
                <a:ea typeface="+mn-ea"/>
              </a:rPr>
              <a:t>consumidores.Dado</a:t>
            </a:r>
            <a:r>
              <a:rPr lang="es-ES" dirty="0" smtClean="0">
                <a:solidFill>
                  <a:schemeClr val="tx1"/>
                </a:solidFill>
                <a:latin typeface="+mn-lt"/>
                <a:ea typeface="+mn-ea"/>
              </a:rPr>
              <a:t> que el aspecto ecológico cobra cada día más importancia en el mercado, numerosas empresas lo consideran un desafío nuevo y desconocido para su negocio. El diseño sostenible es una importante estrategia que las empresas pueden utilizar para reducir el impacto medioambiental de los productos que producen.  </a:t>
            </a:r>
            <a:endParaRPr lang="en-US" dirty="0" smtClean="0">
              <a:solidFill>
                <a:schemeClr val="tx1"/>
              </a:solidFill>
              <a:latin typeface="+mn-lt"/>
              <a:ea typeface="+mn-ea"/>
            </a:endParaRPr>
          </a:p>
          <a:p>
            <a:pPr eaLnBrk="1" fontAlgn="auto" hangingPunct="1">
              <a:spcBef>
                <a:spcPts val="0"/>
              </a:spcBef>
              <a:spcAft>
                <a:spcPts val="0"/>
              </a:spcAft>
              <a:defRPr/>
            </a:pPr>
            <a:endParaRPr lang="en-US" dirty="0" smtClean="0">
              <a:solidFill>
                <a:schemeClr val="tx1"/>
              </a:solidFill>
              <a:latin typeface="+mn-lt"/>
              <a:ea typeface="+mn-ea"/>
            </a:endParaRPr>
          </a:p>
          <a:p>
            <a:pPr eaLnBrk="1" fontAlgn="auto" hangingPunct="1">
              <a:spcBef>
                <a:spcPts val="0"/>
              </a:spcBef>
              <a:spcAft>
                <a:spcPts val="0"/>
              </a:spcAft>
              <a:defRPr/>
            </a:pPr>
            <a:r>
              <a:rPr lang="es-ES" dirty="0" err="1" smtClean="0">
                <a:solidFill>
                  <a:schemeClr val="tx1"/>
                </a:solidFill>
                <a:latin typeface="+mn-lt"/>
                <a:ea typeface="+mn-ea"/>
              </a:rPr>
              <a:t>SolidWorks</a:t>
            </a:r>
            <a:r>
              <a:rPr lang="es-ES" dirty="0" smtClean="0">
                <a:solidFill>
                  <a:schemeClr val="tx1"/>
                </a:solidFill>
                <a:latin typeface="+mn-lt"/>
                <a:ea typeface="+mn-ea"/>
              </a:rPr>
              <a:t> </a:t>
            </a:r>
            <a:r>
              <a:rPr lang="es-ES" dirty="0" err="1" smtClean="0">
                <a:solidFill>
                  <a:schemeClr val="tx1"/>
                </a:solidFill>
                <a:latin typeface="+mn-lt"/>
                <a:ea typeface="+mn-ea"/>
              </a:rPr>
              <a:t>Sustainability</a:t>
            </a:r>
            <a:r>
              <a:rPr lang="es-ES" dirty="0" smtClean="0">
                <a:solidFill>
                  <a:schemeClr val="tx1"/>
                </a:solidFill>
                <a:latin typeface="+mn-lt"/>
                <a:ea typeface="+mn-ea"/>
              </a:rPr>
              <a:t> ha sido creado para que el diseño sostenible sea fácil de entender y fácil de llevar a cabo. Algunas características como su panel, los informes personalizados y la función de búsqueda de materiales similares ayudan a los usuarios a mejorar con sencillez sus diseños y a transmitir sus trabajos de forma atractiva.  Como esto es algo fundamental, DS </a:t>
            </a:r>
            <a:r>
              <a:rPr lang="es-ES" dirty="0" err="1" smtClean="0">
                <a:solidFill>
                  <a:schemeClr val="tx1"/>
                </a:solidFill>
                <a:latin typeface="+mn-lt"/>
                <a:ea typeface="+mn-ea"/>
              </a:rPr>
              <a:t>SolidWorks</a:t>
            </a:r>
            <a:r>
              <a:rPr lang="es-ES" dirty="0" smtClean="0">
                <a:solidFill>
                  <a:schemeClr val="tx1"/>
                </a:solidFill>
                <a:latin typeface="+mn-lt"/>
                <a:ea typeface="+mn-ea"/>
              </a:rPr>
              <a:t> ha incluido algunas de estas características de diseño sostenible en cada licencia de </a:t>
            </a:r>
            <a:r>
              <a:rPr lang="es-ES" dirty="0" err="1" smtClean="0">
                <a:solidFill>
                  <a:schemeClr val="tx1"/>
                </a:solidFill>
                <a:latin typeface="+mn-lt"/>
                <a:ea typeface="+mn-ea"/>
              </a:rPr>
              <a:t>SolidWorks</a:t>
            </a:r>
            <a:r>
              <a:rPr lang="es-ES" dirty="0" smtClean="0">
                <a:solidFill>
                  <a:schemeClr val="tx1"/>
                </a:solidFill>
                <a:latin typeface="+mn-lt"/>
                <a:ea typeface="+mn-ea"/>
              </a:rPr>
              <a:t> 2010.  </a:t>
            </a:r>
            <a:endParaRPr lang="en-US" dirty="0" smtClean="0">
              <a:solidFill>
                <a:schemeClr val="tx1"/>
              </a:solidFill>
              <a:latin typeface="+mn-lt"/>
              <a:ea typeface="+mn-ea"/>
            </a:endParaRPr>
          </a:p>
          <a:p>
            <a:pPr eaLnBrk="1" fontAlgn="auto" hangingPunct="1">
              <a:spcBef>
                <a:spcPts val="0"/>
              </a:spcBef>
              <a:spcAft>
                <a:spcPts val="0"/>
              </a:spcAft>
              <a:defRPr/>
            </a:pPr>
            <a:endParaRPr lang="en-US" dirty="0" smtClean="0">
              <a:solidFill>
                <a:schemeClr val="tx1"/>
              </a:solidFill>
              <a:latin typeface="+mn-lt"/>
              <a:ea typeface="+mn-ea"/>
            </a:endParaRPr>
          </a:p>
          <a:p>
            <a:pPr eaLnBrk="1" fontAlgn="auto" hangingPunct="1">
              <a:spcBef>
                <a:spcPts val="0"/>
              </a:spcBef>
              <a:spcAft>
                <a:spcPts val="0"/>
              </a:spcAft>
              <a:defRPr/>
            </a:pPr>
            <a:r>
              <a:rPr lang="es-ES" dirty="0" smtClean="0"/>
              <a:t>La "ecología" de un producto es un factor cada vez más tenido en cuenta por los </a:t>
            </a:r>
            <a:r>
              <a:rPr lang="es-ES" dirty="0" err="1" smtClean="0"/>
              <a:t>consumidores.Dado</a:t>
            </a:r>
            <a:r>
              <a:rPr lang="es-ES" dirty="0" smtClean="0"/>
              <a:t> que el aspecto ecológico cobra cada día más importancia en el mercado, numerosas empresas lo consideran un desafío nuevo y desconocido para su negocio. El diseño sostenible es una importante estrategia que las empresas pueden utilizar para reducir el impacto medioambiental de los productos que producen.  </a:t>
            </a:r>
            <a:endParaRPr lang="en-US" dirty="0"/>
          </a:p>
        </p:txBody>
      </p:sp>
      <p:sp>
        <p:nvSpPr>
          <p:cNvPr id="5427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B19D9B6-2C9D-42D1-9897-105B134F2B45}" type="slidenum">
              <a:rPr lang="en-US" smtClean="0"/>
              <a:pPr fontAlgn="base">
                <a:spcBef>
                  <a:spcPct val="0"/>
                </a:spcBef>
                <a:spcAft>
                  <a:spcPct val="0"/>
                </a:spcAft>
                <a:defRPr/>
              </a:pPr>
              <a:t>12</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es-ES" sz="1400" dirty="0" smtClean="0">
                <a:solidFill>
                  <a:schemeClr val="tx1"/>
                </a:solidFill>
                <a:latin typeface="+mj-lt"/>
              </a:rPr>
              <a:t>Los estudiantes tienen que aprender, comprender, mejorar y transmitir el impacto medioambiental de sus diseños.</a:t>
            </a:r>
            <a:endParaRPr lang="en-US" dirty="0" smtClean="0">
              <a:solidFill>
                <a:schemeClr val="tx1"/>
              </a:solidFill>
              <a:latin typeface="+mj-lt"/>
              <a:cs typeface="Arial" charset="0"/>
            </a:endParaRPr>
          </a:p>
          <a:p>
            <a:pPr eaLnBrk="1" fontAlgn="auto" hangingPunct="1">
              <a:spcBef>
                <a:spcPts val="0"/>
              </a:spcBef>
              <a:spcAft>
                <a:spcPts val="0"/>
              </a:spcAft>
              <a:defRPr/>
            </a:pPr>
            <a:endParaRPr lang="en-US" sz="1400" dirty="0" smtClean="0">
              <a:solidFill>
                <a:schemeClr val="tx1"/>
              </a:solidFill>
              <a:latin typeface="+mj-lt"/>
            </a:endParaRPr>
          </a:p>
          <a:p>
            <a:pPr eaLnBrk="1" fontAlgn="auto" hangingPunct="1">
              <a:spcBef>
                <a:spcPts val="0"/>
              </a:spcBef>
              <a:spcAft>
                <a:spcPts val="0"/>
              </a:spcAft>
              <a:defRPr/>
            </a:pPr>
            <a:r>
              <a:rPr lang="es-ES" sz="1400" dirty="0" smtClean="0">
                <a:solidFill>
                  <a:schemeClr val="tx1"/>
                </a:solidFill>
                <a:latin typeface="+mj-lt"/>
              </a:rPr>
              <a:t>Los educadores pueden aportar su conocimiento sobre los efectos que tienen los materiales y los procesos de fabricación en el medioambiente.</a:t>
            </a:r>
            <a:r>
              <a:rPr lang="en-US" dirty="0" smtClean="0">
                <a:solidFill>
                  <a:schemeClr val="tx1"/>
                </a:solidFill>
                <a:latin typeface="+mj-lt"/>
                <a:cs typeface="Arial" charset="0"/>
              </a:rPr>
              <a:t> </a:t>
            </a:r>
          </a:p>
          <a:p>
            <a:pPr eaLnBrk="1" fontAlgn="auto" hangingPunct="1">
              <a:spcBef>
                <a:spcPts val="0"/>
              </a:spcBef>
              <a:spcAft>
                <a:spcPts val="0"/>
              </a:spcAft>
              <a:defRPr/>
            </a:pPr>
            <a:endParaRPr lang="en-US" sz="1400" dirty="0" smtClean="0">
              <a:solidFill>
                <a:schemeClr val="tx1"/>
              </a:solidFill>
              <a:latin typeface="+mj-lt"/>
            </a:endParaRPr>
          </a:p>
          <a:p>
            <a:pPr eaLnBrk="1" fontAlgn="auto" hangingPunct="1">
              <a:spcBef>
                <a:spcPts val="0"/>
              </a:spcBef>
              <a:spcAft>
                <a:spcPts val="0"/>
              </a:spcAft>
              <a:defRPr/>
            </a:pPr>
            <a:r>
              <a:rPr lang="es-ES" sz="1400" dirty="0" smtClean="0">
                <a:solidFill>
                  <a:schemeClr val="tx1"/>
                </a:solidFill>
                <a:latin typeface="+mj-lt"/>
              </a:rPr>
              <a:t>La enseñanza combina el diseño y la tecnología con las condiciones sociales, medioambientales y económicas.</a:t>
            </a:r>
            <a:endParaRPr lang="en-US" dirty="0" smtClean="0">
              <a:solidFill>
                <a:schemeClr val="tx1"/>
              </a:solidFill>
              <a:latin typeface="+mj-lt"/>
              <a:cs typeface="Arial" charset="0"/>
            </a:endParaRPr>
          </a:p>
          <a:p>
            <a:pPr eaLnBrk="1" fontAlgn="auto" hangingPunct="1">
              <a:spcBef>
                <a:spcPts val="0"/>
              </a:spcBef>
              <a:spcAft>
                <a:spcPts val="0"/>
              </a:spcAft>
              <a:defRPr/>
            </a:pPr>
            <a:endParaRPr lang="en-US" dirty="0"/>
          </a:p>
        </p:txBody>
      </p:sp>
      <p:sp>
        <p:nvSpPr>
          <p:cNvPr id="5530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0F6DBC5-1653-4A77-8ED4-42BD7433C5DD}" type="slidenum">
              <a:rPr lang="en-US" smtClean="0"/>
              <a:pPr fontAlgn="base">
                <a:spcBef>
                  <a:spcPct val="0"/>
                </a:spcBef>
                <a:spcAft>
                  <a:spcPct val="0"/>
                </a:spcAft>
                <a:defRPr/>
              </a:pPr>
              <a:t>13</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p:spPr>
      </p:sp>
      <p:sp>
        <p:nvSpPr>
          <p:cNvPr id="563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Calibri" pitchFamily="34" charset="0"/>
              <a:ea typeface="ＭＳ Ｐゴシック" pitchFamily="34" charset="-128"/>
            </a:endParaRPr>
          </a:p>
        </p:txBody>
      </p:sp>
      <p:sp>
        <p:nvSpPr>
          <p:cNvPr id="5632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CB3C289-50EF-4BF7-8896-C7DED3B1FAE1}" type="slidenum">
              <a:rPr lang="en-US" smtClean="0"/>
              <a:pPr fontAlgn="base">
                <a:spcBef>
                  <a:spcPct val="0"/>
                </a:spcBef>
                <a:spcAft>
                  <a:spcPct val="0"/>
                </a:spcAft>
                <a:defRPr/>
              </a:pPr>
              <a:t>14</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p:spPr>
      </p:sp>
      <p:sp>
        <p:nvSpPr>
          <p:cNvPr id="5734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Calibri" pitchFamily="34" charset="0"/>
              <a:ea typeface="ＭＳ Ｐゴシック" pitchFamily="34" charset="-128"/>
            </a:endParaRPr>
          </a:p>
        </p:txBody>
      </p:sp>
      <p:sp>
        <p:nvSpPr>
          <p:cNvPr id="5734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9EA5D93-1245-4062-98DE-78A5D72A6236}" type="slidenum">
              <a:rPr lang="en-US" smtClean="0"/>
              <a:pPr fontAlgn="base">
                <a:spcBef>
                  <a:spcPct val="0"/>
                </a:spcBef>
                <a:spcAft>
                  <a:spcPct val="0"/>
                </a:spcAft>
                <a:defRPr/>
              </a:pPr>
              <a:t>15</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p:spPr>
      </p:sp>
      <p:sp>
        <p:nvSpPr>
          <p:cNvPr id="583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Calibri" pitchFamily="34" charset="0"/>
              <a:ea typeface="ＭＳ Ｐゴシック" pitchFamily="34" charset="-128"/>
            </a:endParaRPr>
          </a:p>
        </p:txBody>
      </p:sp>
      <p:sp>
        <p:nvSpPr>
          <p:cNvPr id="583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AE5AF1F-7789-4D3D-8536-7F5A30487E60}" type="slidenum">
              <a:rPr lang="en-US" smtClean="0"/>
              <a:pPr fontAlgn="base">
                <a:spcBef>
                  <a:spcPct val="0"/>
                </a:spcBef>
                <a:spcAft>
                  <a:spcPct val="0"/>
                </a:spcAft>
                <a:defRPr/>
              </a:pPr>
              <a:t>16</a:t>
            </a:fld>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Calibri" pitchFamily="34" charset="0"/>
              <a:ea typeface="ＭＳ Ｐゴシック" pitchFamily="34" charset="-128"/>
            </a:endParaRPr>
          </a:p>
        </p:txBody>
      </p:sp>
      <p:sp>
        <p:nvSpPr>
          <p:cNvPr id="5939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D037862-BDDC-4E1D-BA40-75C6CEC911CD}" type="slidenum">
              <a:rPr lang="en-US" smtClean="0"/>
              <a:pPr fontAlgn="base">
                <a:spcBef>
                  <a:spcPct val="0"/>
                </a:spcBef>
                <a:spcAft>
                  <a:spcPct val="0"/>
                </a:spcAft>
                <a:defRPr/>
              </a:pPr>
              <a:t>17</a:t>
            </a:fld>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p:spPr>
      </p:sp>
      <p:sp>
        <p:nvSpPr>
          <p:cNvPr id="6041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Calibri" pitchFamily="34" charset="0"/>
              <a:ea typeface="ＭＳ Ｐゴシック" pitchFamily="34" charset="-128"/>
            </a:endParaRPr>
          </a:p>
        </p:txBody>
      </p:sp>
      <p:sp>
        <p:nvSpPr>
          <p:cNvPr id="6042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F8D23C9-82CD-4D64-8543-8AEED3431B26}" type="slidenum">
              <a:rPr lang="en-US" smtClean="0"/>
              <a:pPr fontAlgn="base">
                <a:spcBef>
                  <a:spcPct val="0"/>
                </a:spcBef>
                <a:spcAft>
                  <a:spcPct val="0"/>
                </a:spcAft>
                <a:defRPr/>
              </a:pPr>
              <a:t>18</a:t>
            </a:fld>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Calibri" pitchFamily="34" charset="0"/>
              <a:ea typeface="ＭＳ Ｐゴシック" pitchFamily="34" charset="-128"/>
            </a:endParaRPr>
          </a:p>
        </p:txBody>
      </p:sp>
      <p:sp>
        <p:nvSpPr>
          <p:cNvPr id="6144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EA95F7E-ABB1-40B1-88D5-96C5BF125443}" type="slidenum">
              <a:rPr lang="en-US" smtClean="0"/>
              <a:pPr fontAlgn="base">
                <a:spcBef>
                  <a:spcPct val="0"/>
                </a:spcBef>
                <a:spcAft>
                  <a:spcPct val="0"/>
                </a:spcAft>
                <a:defRPr/>
              </a:pPr>
              <a:t>19</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p:spPr>
      </p:sp>
      <p:sp>
        <p:nvSpPr>
          <p:cNvPr id="4403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latin typeface="Calibri" pitchFamily="34" charset="0"/>
                <a:ea typeface="ＭＳ Ｐゴシック" pitchFamily="34" charset="-128"/>
              </a:rPr>
              <a:t>Definición de ingeniería sostenible. </a:t>
            </a:r>
            <a:r>
              <a:rPr lang="en-US" b="1" smtClean="0">
                <a:latin typeface="Calibri" pitchFamily="34" charset="0"/>
                <a:ea typeface="ＭＳ Ｐゴシック" pitchFamily="34" charset="-128"/>
              </a:rPr>
              <a:t>World</a:t>
            </a:r>
            <a:r>
              <a:rPr lang="en-US" smtClean="0">
                <a:latin typeface="Calibri" pitchFamily="34" charset="0"/>
                <a:ea typeface="ＭＳ Ｐゴシック" pitchFamily="34" charset="-128"/>
              </a:rPr>
              <a:t> </a:t>
            </a:r>
            <a:r>
              <a:rPr lang="en-US" b="1" smtClean="0">
                <a:latin typeface="Calibri" pitchFamily="34" charset="0"/>
                <a:ea typeface="ＭＳ Ｐゴシック" pitchFamily="34" charset="-128"/>
              </a:rPr>
              <a:t>Engineering</a:t>
            </a:r>
            <a:r>
              <a:rPr lang="en-US" smtClean="0">
                <a:latin typeface="Calibri" pitchFamily="34" charset="0"/>
                <a:ea typeface="ＭＳ Ｐゴシック" pitchFamily="34" charset="-128"/>
              </a:rPr>
              <a:t> </a:t>
            </a:r>
            <a:r>
              <a:rPr lang="en-US" b="1" smtClean="0">
                <a:latin typeface="Calibri" pitchFamily="34" charset="0"/>
                <a:ea typeface="ＭＳ Ｐゴシック" pitchFamily="34" charset="-128"/>
              </a:rPr>
              <a:t>Partnership</a:t>
            </a:r>
            <a:r>
              <a:rPr lang="en-US" smtClean="0">
                <a:latin typeface="Calibri" pitchFamily="34" charset="0"/>
                <a:ea typeface="ＭＳ Ｐゴシック" pitchFamily="34" charset="-128"/>
              </a:rPr>
              <a:t> for </a:t>
            </a:r>
            <a:r>
              <a:rPr lang="en-US" b="1" smtClean="0">
                <a:latin typeface="Calibri" pitchFamily="34" charset="0"/>
                <a:ea typeface="ＭＳ Ｐゴシック" pitchFamily="34" charset="-128"/>
              </a:rPr>
              <a:t>Sustainable</a:t>
            </a:r>
            <a:r>
              <a:rPr lang="en-US" smtClean="0">
                <a:latin typeface="Calibri" pitchFamily="34" charset="0"/>
                <a:ea typeface="ＭＳ Ｐゴシック" pitchFamily="34" charset="-128"/>
              </a:rPr>
              <a:t> </a:t>
            </a:r>
            <a:r>
              <a:rPr lang="en-US" b="1" smtClean="0">
                <a:latin typeface="Calibri" pitchFamily="34" charset="0"/>
                <a:ea typeface="ＭＳ Ｐゴシック" pitchFamily="34" charset="-128"/>
              </a:rPr>
              <a:t>Development</a:t>
            </a:r>
            <a:r>
              <a:rPr lang="en-US" smtClean="0">
                <a:latin typeface="Calibri" pitchFamily="34" charset="0"/>
                <a:ea typeface="ＭＳ Ｐゴシック" pitchFamily="34" charset="-128"/>
              </a:rPr>
              <a:t> (WEPSD: colaboraciones de ingeniería a nivel mundial para el desarrollo sostenible; </a:t>
            </a:r>
            <a:r>
              <a:rPr lang="en-US" b="1" smtClean="0">
                <a:latin typeface="Calibri" pitchFamily="34" charset="0"/>
                <a:ea typeface="ＭＳ Ｐゴシック" pitchFamily="34" charset="-128"/>
              </a:rPr>
              <a:t>colaboran</a:t>
            </a:r>
            <a:r>
              <a:rPr lang="en-US" smtClean="0">
                <a:latin typeface="Calibri" pitchFamily="34" charset="0"/>
                <a:ea typeface="ＭＳ Ｐゴシック" pitchFamily="34" charset="-128"/>
              </a:rPr>
              <a:t> WFEO, FIDIC y UATI)</a:t>
            </a:r>
          </a:p>
        </p:txBody>
      </p:sp>
      <p:sp>
        <p:nvSpPr>
          <p:cNvPr id="4403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96A217C-8645-458D-91BD-C343B305FB91}" type="slidenum">
              <a:rPr lang="en-US" smtClean="0"/>
              <a:pPr fontAlgn="base">
                <a:spcBef>
                  <a:spcPct val="0"/>
                </a:spcBef>
                <a:spcAft>
                  <a:spcPct val="0"/>
                </a:spcAft>
                <a:defRPr/>
              </a:pPr>
              <a:t>2</a:t>
            </a:fld>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p:spPr>
      </p:sp>
      <p:sp>
        <p:nvSpPr>
          <p:cNvPr id="6246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Calibri" pitchFamily="34" charset="0"/>
              <a:ea typeface="ＭＳ Ｐゴシック" pitchFamily="34" charset="-128"/>
            </a:endParaRPr>
          </a:p>
        </p:txBody>
      </p:sp>
      <p:sp>
        <p:nvSpPr>
          <p:cNvPr id="624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8743AD1-DCBB-45ED-BEEC-322351901FCB}" type="slidenum">
              <a:rPr lang="en-US" smtClean="0"/>
              <a:pPr fontAlgn="base">
                <a:spcBef>
                  <a:spcPct val="0"/>
                </a:spcBef>
                <a:spcAft>
                  <a:spcPct val="0"/>
                </a:spcAft>
                <a:defRPr/>
              </a:pPr>
              <a:t>20</a:t>
            </a:fld>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p:spPr>
      </p:sp>
      <p:sp>
        <p:nvSpPr>
          <p:cNvPr id="6349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latin typeface="Calibri" pitchFamily="34" charset="0"/>
                <a:ea typeface="ＭＳ Ｐゴシック" pitchFamily="34" charset="-128"/>
              </a:rPr>
              <a:t>Hone ex</a:t>
            </a:r>
          </a:p>
        </p:txBody>
      </p:sp>
      <p:sp>
        <p:nvSpPr>
          <p:cNvPr id="6349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7C7FF9D-EDDA-4633-A8C6-EA49D8427CFB}" type="slidenum">
              <a:rPr lang="en-US" smtClean="0"/>
              <a:pPr fontAlgn="base">
                <a:spcBef>
                  <a:spcPct val="0"/>
                </a:spcBef>
                <a:spcAft>
                  <a:spcPct val="0"/>
                </a:spcAft>
                <a:defRPr/>
              </a:pPr>
              <a:t>21</a:t>
            </a:fld>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p:spPr>
      </p:sp>
      <p:sp>
        <p:nvSpPr>
          <p:cNvPr id="645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Calibri" pitchFamily="34" charset="0"/>
              <a:ea typeface="ＭＳ Ｐゴシック" pitchFamily="34" charset="-128"/>
            </a:endParaRPr>
          </a:p>
        </p:txBody>
      </p:sp>
      <p:sp>
        <p:nvSpPr>
          <p:cNvPr id="6451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C17E256-5EC9-47BD-86B3-47FB3D6E6141}" type="slidenum">
              <a:rPr lang="en-US" smtClean="0"/>
              <a:pPr fontAlgn="base">
                <a:spcBef>
                  <a:spcPct val="0"/>
                </a:spcBef>
                <a:spcAft>
                  <a:spcPct val="0"/>
                </a:spcAft>
                <a:defRPr/>
              </a:pPr>
              <a:t>22</a:t>
            </a:fld>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p:spPr>
      </p:sp>
      <p:sp>
        <p:nvSpPr>
          <p:cNvPr id="655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Calibri" pitchFamily="34" charset="0"/>
              <a:ea typeface="ＭＳ Ｐゴシック" pitchFamily="34" charset="-128"/>
            </a:endParaRPr>
          </a:p>
        </p:txBody>
      </p:sp>
      <p:sp>
        <p:nvSpPr>
          <p:cNvPr id="655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B391A05-B293-4754-8FDB-7313407F367E}" type="slidenum">
              <a:rPr lang="en-US" smtClean="0"/>
              <a:pPr fontAlgn="base">
                <a:spcBef>
                  <a:spcPct val="0"/>
                </a:spcBef>
                <a:spcAft>
                  <a:spcPct val="0"/>
                </a:spcAft>
                <a:defRPr/>
              </a:pPr>
              <a:t>23</a:t>
            </a:fld>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p:spPr>
      </p:sp>
      <p:sp>
        <p:nvSpPr>
          <p:cNvPr id="665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Calibri" pitchFamily="34" charset="0"/>
              <a:ea typeface="ＭＳ Ｐゴシック" pitchFamily="34" charset="-128"/>
            </a:endParaRPr>
          </a:p>
        </p:txBody>
      </p:sp>
      <p:sp>
        <p:nvSpPr>
          <p:cNvPr id="665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C8270AE-A25F-4F89-BCD7-FAE9FFC0BBBA}" type="slidenum">
              <a:rPr lang="en-US" smtClean="0"/>
              <a:pPr fontAlgn="base">
                <a:spcBef>
                  <a:spcPct val="0"/>
                </a:spcBef>
                <a:spcAft>
                  <a:spcPct val="0"/>
                </a:spcAft>
                <a:defRPr/>
              </a:pPr>
              <a:t>24</a:t>
            </a:fld>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p:spPr>
      </p:sp>
      <p:sp>
        <p:nvSpPr>
          <p:cNvPr id="6758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Calibri" pitchFamily="34" charset="0"/>
              <a:ea typeface="ＭＳ Ｐゴシック" pitchFamily="34" charset="-128"/>
            </a:endParaRPr>
          </a:p>
        </p:txBody>
      </p:sp>
      <p:sp>
        <p:nvSpPr>
          <p:cNvPr id="675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287B04E-7737-4514-A82B-63B2C78BA047}" type="slidenum">
              <a:rPr lang="en-US" smtClean="0"/>
              <a:pPr fontAlgn="base">
                <a:spcBef>
                  <a:spcPct val="0"/>
                </a:spcBef>
                <a:spcAft>
                  <a:spcPct val="0"/>
                </a:spcAft>
                <a:defRPr/>
              </a:pPr>
              <a:t>25</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p:spPr>
      </p:sp>
      <p:sp>
        <p:nvSpPr>
          <p:cNvPr id="4505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s-ES" smtClean="0">
                <a:latin typeface="Calibri" pitchFamily="34" charset="0"/>
                <a:ea typeface="ＭＳ Ｐゴシック" pitchFamily="34" charset="-128"/>
              </a:rPr>
              <a:t>Se trata de un método para evaluar de forma cuantitativa el impacto medioambiental de un producto durante su ciclo de vida completo, desde la obtención de las materias primas, pasando por la producción, distribución, utilización, desecho y reciclaje de dicho producto.</a:t>
            </a:r>
            <a:br>
              <a:rPr lang="es-ES" smtClean="0">
                <a:latin typeface="Calibri" pitchFamily="34" charset="0"/>
                <a:ea typeface="ＭＳ Ｐゴシック" pitchFamily="34" charset="-128"/>
              </a:rPr>
            </a:br>
            <a:r>
              <a:rPr lang="es-ES" smtClean="0">
                <a:latin typeface="Calibri" pitchFamily="34" charset="0"/>
                <a:ea typeface="ＭＳ Ｐゴシック" pitchFamily="34" charset="-128"/>
              </a:rPr>
              <a:t>La evaluación del ciclo de vida (LCA) es un proceso que estudia los efectos de un producto sobre el medioambiente durante todo su ciclo de vida; de este modo, la utilización de recursos es más eficaz y las responsabilidades, menores. Se puede utilizar para analizar el impacto medioambiental de un producto o de la función para la que ha sido diseñado, así como para analizar el paso de una etapa a otra. La LCA se conoce más comúnmente como el análisis de principio a fin de un producto.</a:t>
            </a:r>
            <a:r>
              <a:rPr lang="en-US" smtClean="0">
                <a:latin typeface="Calibri" pitchFamily="34" charset="0"/>
                <a:ea typeface="ＭＳ Ｐゴシック" pitchFamily="34" charset="-128"/>
              </a:rPr>
              <a:t> </a:t>
            </a:r>
          </a:p>
          <a:p>
            <a:pPr eaLnBrk="1" hangingPunct="1">
              <a:spcBef>
                <a:spcPct val="0"/>
              </a:spcBef>
            </a:pPr>
            <a:endParaRPr lang="en-US" smtClean="0">
              <a:latin typeface="Calibri" pitchFamily="34" charset="0"/>
              <a:ea typeface="ＭＳ Ｐゴシック" pitchFamily="34" charset="-128"/>
            </a:endParaRPr>
          </a:p>
        </p:txBody>
      </p:sp>
      <p:sp>
        <p:nvSpPr>
          <p:cNvPr id="4506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0AD5C56-5933-42F7-9222-E5177BE92408}" type="slidenum">
              <a:rPr lang="en-US" smtClean="0"/>
              <a:pPr fontAlgn="base">
                <a:spcBef>
                  <a:spcPct val="0"/>
                </a:spcBef>
                <a:spcAft>
                  <a:spcPct val="0"/>
                </a:spcAft>
                <a:defRPr/>
              </a:pPr>
              <a:t>3</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p:spPr>
      </p:sp>
      <p:sp>
        <p:nvSpPr>
          <p:cNvPr id="4608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Calibri" pitchFamily="34" charset="0"/>
              <a:ea typeface="ＭＳ Ｐゴシック" pitchFamily="34" charset="-128"/>
            </a:endParaRPr>
          </a:p>
        </p:txBody>
      </p:sp>
      <p:sp>
        <p:nvSpPr>
          <p:cNvPr id="460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B0B48F-4FD2-49A0-A966-91E8C7A662A0}" type="slidenum">
              <a:rPr lang="en-US" smtClean="0"/>
              <a:pPr fontAlgn="base">
                <a:spcBef>
                  <a:spcPct val="0"/>
                </a:spcBef>
                <a:spcAft>
                  <a:spcPct val="0"/>
                </a:spcAft>
                <a:defRPr/>
              </a:pPr>
              <a:t>4</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p:spPr>
      </p:sp>
      <p:sp>
        <p:nvSpPr>
          <p:cNvPr id="4710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s-ES" smtClean="0">
                <a:latin typeface="Calibri" pitchFamily="34" charset="0"/>
                <a:ea typeface="ＭＳ Ｐゴシック" pitchFamily="34" charset="-128"/>
              </a:rPr>
              <a:t>Los elementos principales de la LCA son los siguientes: (1) identificar y cuantificar las cargas medioambientales implicadas; por ejemplo, la energía y las materias primas consumidas así como las emisiones y los residuos generados; (2) evaluar los posibles impactos medioambientales de estas cargas; y (3) evaluar las opciones disponibles para reducir estos impactos medioambientales.</a:t>
            </a:r>
            <a:endParaRPr lang="en-US" smtClean="0">
              <a:latin typeface="Calibri" pitchFamily="34" charset="0"/>
              <a:ea typeface="ＭＳ Ｐゴシック" pitchFamily="34" charset="-128"/>
            </a:endParaRPr>
          </a:p>
        </p:txBody>
      </p:sp>
      <p:sp>
        <p:nvSpPr>
          <p:cNvPr id="471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B19E4D9-E1DC-4C29-ADE0-1BA14005B70F}" type="slidenum">
              <a:rPr lang="en-US" smtClean="0"/>
              <a:pPr fontAlgn="base">
                <a:spcBef>
                  <a:spcPct val="0"/>
                </a:spcBef>
                <a:spcAft>
                  <a:spcPct val="0"/>
                </a:spcAft>
                <a:defRPr/>
              </a:pPr>
              <a:t>5</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p:spPr>
      </p:sp>
      <p:sp>
        <p:nvSpPr>
          <p:cNvPr id="4813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s-ES" smtClean="0">
                <a:latin typeface="Calibri" pitchFamily="34" charset="0"/>
                <a:ea typeface="ＭＳ Ｐゴシック" pitchFamily="34" charset="-128"/>
              </a:rPr>
              <a:t>Principalmente, son cuatro los factores de impacto medioambiental que se tienen en cuenta a la hora de evaluar el ciclo de vida de un producto: la huella de carbono, la cantidad total de energía consumida, la acidificación del aire y la eutrofización del agua</a:t>
            </a:r>
            <a:endParaRPr lang="en-US" smtClean="0">
              <a:latin typeface="Calibri" pitchFamily="34" charset="0"/>
              <a:ea typeface="ＭＳ Ｐゴシック" pitchFamily="34" charset="-128"/>
            </a:endParaRPr>
          </a:p>
        </p:txBody>
      </p:sp>
      <p:sp>
        <p:nvSpPr>
          <p:cNvPr id="4813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6E64824-CE91-48F8-BF78-5C068600780F}" type="slidenum">
              <a:rPr lang="en-US" smtClean="0"/>
              <a:pPr fontAlgn="base">
                <a:spcBef>
                  <a:spcPct val="0"/>
                </a:spcBef>
                <a:spcAft>
                  <a:spcPct val="0"/>
                </a:spcAft>
                <a:defRPr/>
              </a:pPr>
              <a:t>6</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p:spPr>
      </p:sp>
      <p:sp>
        <p:nvSpPr>
          <p:cNvPr id="4915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Calibri" pitchFamily="34" charset="0"/>
              <a:ea typeface="ＭＳ Ｐゴシック" pitchFamily="34" charset="-128"/>
            </a:endParaRPr>
          </a:p>
        </p:txBody>
      </p:sp>
      <p:sp>
        <p:nvSpPr>
          <p:cNvPr id="4915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E279645-7F19-44C2-990D-43758D83A12E}" type="slidenum">
              <a:rPr lang="en-US" smtClean="0"/>
              <a:pPr fontAlgn="base">
                <a:spcBef>
                  <a:spcPct val="0"/>
                </a:spcBef>
                <a:spcAft>
                  <a:spcPct val="0"/>
                </a:spcAft>
                <a:defRPr/>
              </a:pPr>
              <a:t>7</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p:spPr>
      </p:sp>
      <p:sp>
        <p:nvSpPr>
          <p:cNvPr id="5017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s-ES" smtClean="0">
                <a:latin typeface="Calibri" pitchFamily="34" charset="0"/>
                <a:ea typeface="ＭＳ Ｐゴシック" pitchFamily="34" charset="-128"/>
              </a:rPr>
              <a:t>Algunos ejemplos de fuentes de energía no renovables son el carbón, el petróleo y los combustibles fósiles</a:t>
            </a:r>
            <a:endParaRPr lang="en-US" smtClean="0">
              <a:latin typeface="Calibri" pitchFamily="34" charset="0"/>
              <a:ea typeface="ＭＳ Ｐゴシック" pitchFamily="34" charset="-128"/>
            </a:endParaRPr>
          </a:p>
        </p:txBody>
      </p:sp>
      <p:sp>
        <p:nvSpPr>
          <p:cNvPr id="5018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FC31F57-FB8E-42A3-B865-CC3F1C7C461B}" type="slidenum">
              <a:rPr lang="en-US" smtClean="0"/>
              <a:pPr fontAlgn="base">
                <a:spcBef>
                  <a:spcPct val="0"/>
                </a:spcBef>
                <a:spcAft>
                  <a:spcPct val="0"/>
                </a:spcAft>
                <a:defRPr/>
              </a:pPr>
              <a:t>8</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s-ES" smtClean="0">
                <a:latin typeface="Calibri" pitchFamily="34" charset="0"/>
                <a:ea typeface="ＭＳ Ｐゴシック" pitchFamily="34" charset="-128"/>
              </a:rPr>
              <a:t>Esto provoca un aumento de la acidificación del agua de la lluvia, lo que ocasiona a su vez la acidificación de los lagos y el suelo.</a:t>
            </a:r>
            <a:r>
              <a:rPr lang="en-US" smtClean="0">
                <a:latin typeface="Calibri" pitchFamily="34" charset="0"/>
                <a:ea typeface="ＭＳ Ｐゴシック" pitchFamily="34" charset="-128"/>
              </a:rPr>
              <a:t> </a:t>
            </a:r>
          </a:p>
        </p:txBody>
      </p:sp>
      <p:sp>
        <p:nvSpPr>
          <p:cNvPr id="5120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86E92EA-874E-4608-A625-BD9782D3C89C}" type="slidenum">
              <a:rPr lang="en-US" smtClean="0"/>
              <a:pPr fontAlgn="base">
                <a:spcBef>
                  <a:spcPct val="0"/>
                </a:spcBef>
                <a:spcAft>
                  <a:spcPct val="0"/>
                </a:spcAft>
                <a:defRPr/>
              </a:pPr>
              <a:t>9</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5" name="Image 8" descr="3DS_emblem_3D_pers1_PPT.jpg"/>
          <p:cNvPicPr>
            <a:picLocks noChangeAspect="1"/>
          </p:cNvPicPr>
          <p:nvPr/>
        </p:nvPicPr>
        <p:blipFill>
          <a:blip r:embed="rId2" cstate="print"/>
          <a:srcRect/>
          <a:stretch>
            <a:fillRect/>
          </a:stretch>
        </p:blipFill>
        <p:spPr bwMode="auto">
          <a:xfrm>
            <a:off x="1116013" y="2909888"/>
            <a:ext cx="3527425" cy="3948112"/>
          </a:xfrm>
          <a:prstGeom prst="rect">
            <a:avLst/>
          </a:prstGeom>
          <a:noFill/>
          <a:ln w="9525">
            <a:noFill/>
            <a:miter lim="800000"/>
            <a:headEnd/>
            <a:tailEnd/>
          </a:ln>
        </p:spPr>
      </p:pic>
      <p:sp>
        <p:nvSpPr>
          <p:cNvPr id="6" name="Rectangle 5"/>
          <p:cNvSpPr/>
          <p:nvPr/>
        </p:nvSpPr>
        <p:spPr>
          <a:xfrm>
            <a:off x="323850" y="231775"/>
            <a:ext cx="647700" cy="86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Titre 6"/>
          <p:cNvSpPr>
            <a:spLocks noGrp="1"/>
          </p:cNvSpPr>
          <p:nvPr>
            <p:ph type="title"/>
          </p:nvPr>
        </p:nvSpPr>
        <p:spPr>
          <a:xfrm>
            <a:off x="2102848" y="1441579"/>
            <a:ext cx="6501600" cy="548640"/>
          </a:xfrm>
        </p:spPr>
        <p:txBody>
          <a:bodyPr rtlCol="0">
            <a:noAutofit/>
          </a:bodyPr>
          <a:lstStyle>
            <a:lvl1pPr algn="r">
              <a:defRPr kumimoji="0" lang="fr-FR" sz="3600" b="0" i="0" u="none" strike="noStrike" kern="1200" cap="none" spc="0" normalizeH="0" baseline="0" noProof="0" dirty="0">
                <a:ln>
                  <a:noFill/>
                </a:ln>
                <a:solidFill>
                  <a:schemeClr val="tx1"/>
                </a:solidFill>
                <a:effectLst/>
                <a:uLnTx/>
                <a:uFillTx/>
                <a:latin typeface="Arial Narrow" pitchFamily="34" charset="0"/>
                <a:ea typeface="+mj-ea"/>
                <a:cs typeface="+mj-cs"/>
              </a:defRPr>
            </a:lvl1pPr>
          </a:lstStyle>
          <a:p>
            <a:pPr lvl="0"/>
            <a:r>
              <a:rPr lang="en-US" smtClean="0"/>
              <a:t>Click to edit Master title style</a:t>
            </a:r>
            <a:endParaRPr lang="fr-FR" dirty="0"/>
          </a:p>
        </p:txBody>
      </p:sp>
      <p:sp>
        <p:nvSpPr>
          <p:cNvPr id="4" name="Text Placeholder 3"/>
          <p:cNvSpPr>
            <a:spLocks noGrp="1"/>
          </p:cNvSpPr>
          <p:nvPr>
            <p:ph type="body" sz="quarter" idx="10"/>
          </p:nvPr>
        </p:nvSpPr>
        <p:spPr>
          <a:xfrm>
            <a:off x="2411760" y="2060848"/>
            <a:ext cx="6192837" cy="576263"/>
          </a:xfrm>
        </p:spPr>
        <p:txBody>
          <a:bodyPr/>
          <a:lstStyle>
            <a:lvl1pPr marL="0" indent="0" algn="r">
              <a:buNone/>
              <a:defRPr>
                <a:solidFill>
                  <a:schemeClr val="tx1"/>
                </a:solidFill>
              </a:defRPr>
            </a:lvl1pPr>
          </a:lstStyle>
          <a:p>
            <a:pPr lvl="0"/>
            <a:r>
              <a:rPr lang="en-US" smtClean="0"/>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
          <p:cNvSpPr/>
          <p:nvPr/>
        </p:nvSpPr>
        <p:spPr>
          <a:xfrm>
            <a:off x="250825" y="231775"/>
            <a:ext cx="649288" cy="86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Logo Only">
    <p:spTree>
      <p:nvGrpSpPr>
        <p:cNvPr id="1" name=""/>
        <p:cNvGrpSpPr/>
        <p:nvPr/>
      </p:nvGrpSpPr>
      <p:grpSpPr>
        <a:xfrm>
          <a:off x="0" y="0"/>
          <a:ext cx="0" cy="0"/>
          <a:chOff x="0" y="0"/>
          <a:chExt cx="0" cy="0"/>
        </a:xfrm>
      </p:grpSpPr>
      <p:sp>
        <p:nvSpPr>
          <p:cNvPr id="2" name="Rectangle 1"/>
          <p:cNvSpPr/>
          <p:nvPr/>
        </p:nvSpPr>
        <p:spPr>
          <a:xfrm>
            <a:off x="250825" y="231775"/>
            <a:ext cx="649288" cy="86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3" name="Image 6" descr="3DS_emblem_3D_pers1_PPT.jpg"/>
          <p:cNvPicPr>
            <a:picLocks noChangeAspect="1"/>
          </p:cNvPicPr>
          <p:nvPr/>
        </p:nvPicPr>
        <p:blipFill>
          <a:blip r:embed="rId2" cstate="print"/>
          <a:srcRect/>
          <a:stretch>
            <a:fillRect/>
          </a:stretch>
        </p:blipFill>
        <p:spPr bwMode="auto">
          <a:xfrm>
            <a:off x="1116013" y="2909888"/>
            <a:ext cx="3527425" cy="3948112"/>
          </a:xfrm>
          <a:prstGeom prst="rect">
            <a:avLst/>
          </a:prstGeom>
          <a:noFill/>
          <a:ln w="9525">
            <a:noFill/>
            <a:miter lim="800000"/>
            <a:headEnd/>
            <a:tailEnd/>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Espace réservé de la date 3"/>
          <p:cNvSpPr txBox="1">
            <a:spLocks/>
          </p:cNvSpPr>
          <p:nvPr/>
        </p:nvSpPr>
        <p:spPr>
          <a:xfrm rot="16200000">
            <a:off x="-3276600" y="3276600"/>
            <a:ext cx="6858000" cy="304800"/>
          </a:xfrm>
          <a:prstGeom prst="rect">
            <a:avLst/>
          </a:prstGeom>
        </p:spPr>
        <p:txBody>
          <a:bodyPr/>
          <a:lstStyle>
            <a:lvl1pPr algn="ctr">
              <a:defRPr sz="700">
                <a:solidFill>
                  <a:schemeClr val="tx1"/>
                </a:solidFill>
              </a:defRPr>
            </a:lvl1pPr>
          </a:lstStyle>
          <a:p>
            <a:pPr fontAlgn="auto">
              <a:spcBef>
                <a:spcPts val="0"/>
              </a:spcBef>
              <a:spcAft>
                <a:spcPts val="0"/>
              </a:spcAft>
              <a:defRPr/>
            </a:pPr>
            <a:endParaRPr lang="fr-FR" dirty="0">
              <a:latin typeface="+mn-lt"/>
              <a:cs typeface="+mn-cs"/>
            </a:endParaRPr>
          </a:p>
        </p:txBody>
      </p:sp>
      <p:sp>
        <p:nvSpPr>
          <p:cNvPr id="2" name="Titre 1"/>
          <p:cNvSpPr>
            <a:spLocks noGrp="1"/>
          </p:cNvSpPr>
          <p:nvPr>
            <p:ph type="title"/>
          </p:nvPr>
        </p:nvSpPr>
        <p:spPr>
          <a:xfrm>
            <a:off x="827584" y="273052"/>
            <a:ext cx="2637933" cy="1162050"/>
          </a:xfrm>
        </p:spPr>
        <p:txBody>
          <a:bodyPr/>
          <a:lstStyle>
            <a:lvl1pPr algn="l">
              <a:defRPr sz="2000" b="1"/>
            </a:lvl1pPr>
          </a:lstStyle>
          <a:p>
            <a:r>
              <a:rPr lang="en-US" smtClean="0"/>
              <a:t>Click to edit Master title style</a:t>
            </a:r>
            <a:endParaRPr lang="fr-FR" dirty="0"/>
          </a:p>
        </p:txBody>
      </p:sp>
      <p:sp>
        <p:nvSpPr>
          <p:cNvPr id="3" name="Espace réservé du contenu 2"/>
          <p:cNvSpPr>
            <a:spLocks noGrp="1"/>
          </p:cNvSpPr>
          <p:nvPr>
            <p:ph idx="1"/>
          </p:nvPr>
        </p:nvSpPr>
        <p:spPr>
          <a:xfrm>
            <a:off x="3575050" y="273050"/>
            <a:ext cx="5111750" cy="5892254"/>
          </a:xfrm>
        </p:spPr>
        <p:txBody>
          <a:bodyPr>
            <a:normAutofit/>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4" name="Espace réservé du texte 3"/>
          <p:cNvSpPr>
            <a:spLocks noGrp="1"/>
          </p:cNvSpPr>
          <p:nvPr>
            <p:ph type="body" sz="half" idx="2"/>
          </p:nvPr>
        </p:nvSpPr>
        <p:spPr>
          <a:xfrm>
            <a:off x="457204" y="1435102"/>
            <a:ext cx="3008313" cy="4730202"/>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Rectangle 4"/>
          <p:cNvSpPr/>
          <p:nvPr/>
        </p:nvSpPr>
        <p:spPr>
          <a:xfrm>
            <a:off x="323850" y="231775"/>
            <a:ext cx="647700" cy="86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Espace réservé de la date 3"/>
          <p:cNvSpPr txBox="1">
            <a:spLocks/>
          </p:cNvSpPr>
          <p:nvPr/>
        </p:nvSpPr>
        <p:spPr>
          <a:xfrm rot="16200000">
            <a:off x="-3276600" y="3276600"/>
            <a:ext cx="6858000" cy="304800"/>
          </a:xfrm>
          <a:prstGeom prst="rect">
            <a:avLst/>
          </a:prstGeom>
        </p:spPr>
        <p:txBody>
          <a:bodyPr/>
          <a:lstStyle>
            <a:lvl1pPr algn="ctr">
              <a:defRPr sz="700">
                <a:solidFill>
                  <a:schemeClr val="tx1"/>
                </a:solidFill>
              </a:defRPr>
            </a:lvl1pPr>
          </a:lstStyle>
          <a:p>
            <a:pPr fontAlgn="auto">
              <a:spcBef>
                <a:spcPts val="0"/>
              </a:spcBef>
              <a:spcAft>
                <a:spcPts val="0"/>
              </a:spcAft>
              <a:defRPr/>
            </a:pPr>
            <a:endParaRPr lang="fr-FR" dirty="0">
              <a:latin typeface="+mn-lt"/>
              <a:cs typeface="+mn-cs"/>
            </a:endParaRPr>
          </a:p>
        </p:txBody>
      </p:sp>
      <p:sp>
        <p:nvSpPr>
          <p:cNvPr id="2" name="Titr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fr-FR" dirty="0"/>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fr-FR" noProof="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and Vertical Text">
    <p:spTree>
      <p:nvGrpSpPr>
        <p:cNvPr id="1" name=""/>
        <p:cNvGrpSpPr/>
        <p:nvPr/>
      </p:nvGrpSpPr>
      <p:grpSpPr>
        <a:xfrm>
          <a:off x="0" y="0"/>
          <a:ext cx="0" cy="0"/>
          <a:chOff x="0" y="0"/>
          <a:chExt cx="0" cy="0"/>
        </a:xfrm>
      </p:grpSpPr>
      <p:sp>
        <p:nvSpPr>
          <p:cNvPr id="5" name="Espace réservé de la date 3"/>
          <p:cNvSpPr txBox="1">
            <a:spLocks/>
          </p:cNvSpPr>
          <p:nvPr/>
        </p:nvSpPr>
        <p:spPr>
          <a:xfrm rot="16200000">
            <a:off x="-3276600" y="3276600"/>
            <a:ext cx="6858000" cy="304800"/>
          </a:xfrm>
          <a:prstGeom prst="rect">
            <a:avLst/>
          </a:prstGeom>
        </p:spPr>
        <p:txBody>
          <a:bodyPr/>
          <a:lstStyle>
            <a:lvl1pPr algn="ctr">
              <a:defRPr sz="700">
                <a:solidFill>
                  <a:schemeClr val="tx1"/>
                </a:solidFill>
              </a:defRPr>
            </a:lvl1pPr>
          </a:lstStyle>
          <a:p>
            <a:pPr fontAlgn="auto">
              <a:spcBef>
                <a:spcPts val="0"/>
              </a:spcBef>
              <a:spcAft>
                <a:spcPts val="0"/>
              </a:spcAft>
              <a:defRPr/>
            </a:pPr>
            <a:endParaRPr lang="fr-FR" dirty="0">
              <a:latin typeface="+mn-lt"/>
              <a:cs typeface="+mn-cs"/>
            </a:endParaRPr>
          </a:p>
        </p:txBody>
      </p:sp>
      <p:sp>
        <p:nvSpPr>
          <p:cNvPr id="2" name="Titre 1"/>
          <p:cNvSpPr>
            <a:spLocks noGrp="1"/>
          </p:cNvSpPr>
          <p:nvPr>
            <p:ph type="title"/>
          </p:nvPr>
        </p:nvSpPr>
        <p:spPr/>
        <p:txBody>
          <a:bodyPr/>
          <a:lstStyle/>
          <a:p>
            <a:r>
              <a:rPr lang="en-US" smtClean="0"/>
              <a:t>Click to edit Master title style</a:t>
            </a:r>
            <a:endParaRPr lang="fr-FR" dirty="0"/>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6" name="Text Placeholder 6"/>
          <p:cNvSpPr>
            <a:spLocks noGrp="1"/>
          </p:cNvSpPr>
          <p:nvPr>
            <p:ph type="body" sz="quarter" idx="10"/>
          </p:nvPr>
        </p:nvSpPr>
        <p:spPr>
          <a:xfrm>
            <a:off x="899592" y="994794"/>
            <a:ext cx="6501600" cy="556632"/>
          </a:xfrm>
        </p:spPr>
        <p:txBody>
          <a:bodyPr>
            <a:normAutofit/>
          </a:bodyPr>
          <a:lstStyle>
            <a:lvl1pPr marL="0" indent="0">
              <a:buNone/>
              <a:defRPr sz="2200" b="1">
                <a:solidFill>
                  <a:srgbClr val="E62533"/>
                </a:solidFill>
              </a:defRPr>
            </a:lvl1pPr>
          </a:lstStyle>
          <a:p>
            <a:pPr lvl="0"/>
            <a:r>
              <a:rPr lang="en-US" smtClean="0"/>
              <a:t>Click to edit Master text styles</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and Vertical Text (no Sub)">
    <p:spTree>
      <p:nvGrpSpPr>
        <p:cNvPr id="1" name=""/>
        <p:cNvGrpSpPr/>
        <p:nvPr/>
      </p:nvGrpSpPr>
      <p:grpSpPr>
        <a:xfrm>
          <a:off x="0" y="0"/>
          <a:ext cx="0" cy="0"/>
          <a:chOff x="0" y="0"/>
          <a:chExt cx="0" cy="0"/>
        </a:xfrm>
      </p:grpSpPr>
      <p:sp>
        <p:nvSpPr>
          <p:cNvPr id="4" name="Espace réservé de la date 3"/>
          <p:cNvSpPr txBox="1">
            <a:spLocks/>
          </p:cNvSpPr>
          <p:nvPr/>
        </p:nvSpPr>
        <p:spPr>
          <a:xfrm rot="16200000">
            <a:off x="-3276600" y="3276600"/>
            <a:ext cx="6858000" cy="304800"/>
          </a:xfrm>
          <a:prstGeom prst="rect">
            <a:avLst/>
          </a:prstGeom>
        </p:spPr>
        <p:txBody>
          <a:bodyPr/>
          <a:lstStyle>
            <a:lvl1pPr algn="ctr">
              <a:defRPr sz="700">
                <a:solidFill>
                  <a:schemeClr val="tx1"/>
                </a:solidFill>
              </a:defRPr>
            </a:lvl1pPr>
          </a:lstStyle>
          <a:p>
            <a:pPr fontAlgn="auto">
              <a:spcBef>
                <a:spcPts val="0"/>
              </a:spcBef>
              <a:spcAft>
                <a:spcPts val="0"/>
              </a:spcAft>
              <a:defRPr/>
            </a:pPr>
            <a:endParaRPr lang="fr-FR" dirty="0">
              <a:latin typeface="+mn-lt"/>
              <a:cs typeface="+mn-cs"/>
            </a:endParaRPr>
          </a:p>
        </p:txBody>
      </p:sp>
      <p:sp>
        <p:nvSpPr>
          <p:cNvPr id="2" name="Titre 1"/>
          <p:cNvSpPr>
            <a:spLocks noGrp="1"/>
          </p:cNvSpPr>
          <p:nvPr>
            <p:ph type="title"/>
          </p:nvPr>
        </p:nvSpPr>
        <p:spPr/>
        <p:txBody>
          <a:bodyPr/>
          <a:lstStyle/>
          <a:p>
            <a:r>
              <a:rPr lang="en-US" smtClean="0"/>
              <a:t>Click to edit Master title style</a:t>
            </a:r>
            <a:endParaRPr lang="fr-FR" dirty="0"/>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Rectangle 3"/>
          <p:cNvSpPr/>
          <p:nvPr/>
        </p:nvSpPr>
        <p:spPr>
          <a:xfrm>
            <a:off x="250825" y="231775"/>
            <a:ext cx="649288" cy="86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Espace réservé de la date 3"/>
          <p:cNvSpPr txBox="1">
            <a:spLocks/>
          </p:cNvSpPr>
          <p:nvPr/>
        </p:nvSpPr>
        <p:spPr>
          <a:xfrm rot="16200000">
            <a:off x="-3276600" y="3276600"/>
            <a:ext cx="6858000" cy="304800"/>
          </a:xfrm>
          <a:prstGeom prst="rect">
            <a:avLst/>
          </a:prstGeom>
        </p:spPr>
        <p:txBody>
          <a:bodyPr/>
          <a:lstStyle>
            <a:lvl1pPr algn="ctr">
              <a:defRPr sz="700">
                <a:solidFill>
                  <a:schemeClr val="tx1"/>
                </a:solidFill>
              </a:defRPr>
            </a:lvl1pPr>
          </a:lstStyle>
          <a:p>
            <a:pPr fontAlgn="auto">
              <a:spcBef>
                <a:spcPts val="0"/>
              </a:spcBef>
              <a:spcAft>
                <a:spcPts val="0"/>
              </a:spcAft>
              <a:defRPr/>
            </a:pPr>
            <a:endParaRPr lang="fr-FR" dirty="0">
              <a:latin typeface="+mn-lt"/>
              <a:cs typeface="+mn-cs"/>
            </a:endParaRPr>
          </a:p>
        </p:txBody>
      </p:sp>
      <p:sp>
        <p:nvSpPr>
          <p:cNvPr id="2" name="Titre vertical 1"/>
          <p:cNvSpPr>
            <a:spLocks noGrp="1"/>
          </p:cNvSpPr>
          <p:nvPr>
            <p:ph type="title" orient="vert"/>
          </p:nvPr>
        </p:nvSpPr>
        <p:spPr>
          <a:xfrm>
            <a:off x="6629400" y="274640"/>
            <a:ext cx="2057400" cy="5890664"/>
          </a:xfrm>
        </p:spPr>
        <p:txBody>
          <a:bodyPr vert="eaVert"/>
          <a:lstStyle/>
          <a:p>
            <a:r>
              <a:rPr lang="en-US" smtClean="0"/>
              <a:t>Click to edit Master title style</a:t>
            </a:r>
            <a:endParaRPr lang="fr-FR" dirty="0"/>
          </a:p>
        </p:txBody>
      </p:sp>
      <p:sp>
        <p:nvSpPr>
          <p:cNvPr id="3" name="Espace réservé du texte vertical 2"/>
          <p:cNvSpPr>
            <a:spLocks noGrp="1"/>
          </p:cNvSpPr>
          <p:nvPr>
            <p:ph type="body" orient="vert" idx="1"/>
          </p:nvPr>
        </p:nvSpPr>
        <p:spPr>
          <a:xfrm>
            <a:off x="457200" y="274640"/>
            <a:ext cx="6019800" cy="589066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264112"/>
            <a:ext cx="8458200" cy="457200"/>
          </a:xfrm>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5"/>
          <p:cNvSpPr>
            <a:spLocks noGrp="1"/>
          </p:cNvSpPr>
          <p:nvPr>
            <p:ph type="sldNum" sz="quarter" idx="10"/>
          </p:nvPr>
        </p:nvSpPr>
        <p:spPr>
          <a:xfrm>
            <a:off x="6096000" y="6575425"/>
            <a:ext cx="474663" cy="203200"/>
          </a:xfrm>
          <a:prstGeom prst="rect">
            <a:avLst/>
          </a:prstGeom>
        </p:spPr>
        <p:txBody>
          <a:bodyPr/>
          <a:lstStyle>
            <a:lvl1pPr fontAlgn="auto">
              <a:spcBef>
                <a:spcPts val="0"/>
              </a:spcBef>
              <a:spcAft>
                <a:spcPts val="0"/>
              </a:spcAft>
              <a:defRPr>
                <a:latin typeface="+mn-lt"/>
                <a:cs typeface="+mn-cs"/>
              </a:defRPr>
            </a:lvl1pPr>
          </a:lstStyle>
          <a:p>
            <a:pPr>
              <a:defRPr/>
            </a:pPr>
            <a:fld id="{E4F66768-F83E-49DC-8356-28699C38A61A}"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5410200" y="6553200"/>
            <a:ext cx="674688" cy="225425"/>
          </a:xfrm>
          <a:prstGeom prst="rect">
            <a:avLst/>
          </a:prstGeom>
        </p:spPr>
        <p:txBody>
          <a:bodyPr/>
          <a:lstStyle>
            <a:lvl1pPr fontAlgn="auto">
              <a:spcBef>
                <a:spcPts val="0"/>
              </a:spcBef>
              <a:spcAft>
                <a:spcPts val="0"/>
              </a:spcAft>
              <a:defRPr>
                <a:latin typeface="+mn-lt"/>
                <a:cs typeface="+mn-cs"/>
              </a:defRPr>
            </a:lvl1pPr>
          </a:lstStyle>
          <a:p>
            <a:pPr>
              <a:defRPr/>
            </a:pPr>
            <a:fld id="{FD6C5064-C970-4E38-8F41-81FF517AFB5A}" type="datetimeFigureOut">
              <a:rPr lang="en-US"/>
              <a:pPr>
                <a:defRPr/>
              </a:pPr>
              <a:t>9/10/2012</a:t>
            </a:fld>
            <a:endParaRPr lang="en-US"/>
          </a:p>
        </p:txBody>
      </p:sp>
      <p:sp>
        <p:nvSpPr>
          <p:cNvPr id="4" name="Slide Number Placeholder 4"/>
          <p:cNvSpPr>
            <a:spLocks noGrp="1"/>
          </p:cNvSpPr>
          <p:nvPr>
            <p:ph type="sldNum" sz="quarter" idx="11"/>
          </p:nvPr>
        </p:nvSpPr>
        <p:spPr>
          <a:xfrm>
            <a:off x="6096000" y="6575425"/>
            <a:ext cx="474663" cy="203200"/>
          </a:xfrm>
          <a:prstGeom prst="rect">
            <a:avLst/>
          </a:prstGeom>
        </p:spPr>
        <p:txBody>
          <a:bodyPr/>
          <a:lstStyle>
            <a:lvl1pPr fontAlgn="auto">
              <a:spcBef>
                <a:spcPts val="0"/>
              </a:spcBef>
              <a:spcAft>
                <a:spcPts val="0"/>
              </a:spcAft>
              <a:defRPr>
                <a:latin typeface="+mn-lt"/>
                <a:cs typeface="+mn-cs"/>
              </a:defRPr>
            </a:lvl1pPr>
          </a:lstStyle>
          <a:p>
            <a:pPr>
              <a:defRPr/>
            </a:pPr>
            <a:fld id="{A8C82B73-C1A9-4A61-9C74-CBB109DEFF0A}"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99592" y="1797120"/>
            <a:ext cx="7891200" cy="4368184"/>
          </a:xfrm>
        </p:spPr>
        <p:txBody>
          <a:bodyPr/>
          <a:lstStyle>
            <a:lvl1pPr>
              <a:defRPr sz="2400">
                <a:effectLst/>
              </a:defRPr>
            </a:lvl1pPr>
            <a:lvl2pPr>
              <a:defRPr sz="2000">
                <a:effectLst/>
              </a:defRPr>
            </a:lvl2pPr>
            <a:lvl3pPr>
              <a:defRPr sz="1800">
                <a:effectLst/>
              </a:defRPr>
            </a:lvl3pPr>
            <a:lvl4pPr>
              <a:defRPr sz="1600">
                <a:effectLst/>
              </a:defRPr>
            </a:lvl4pPr>
            <a:lvl5pPr>
              <a:defRPr sz="1100">
                <a:effect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7" name="Text Placeholder 6"/>
          <p:cNvSpPr>
            <a:spLocks noGrp="1"/>
          </p:cNvSpPr>
          <p:nvPr>
            <p:ph type="body" sz="quarter" idx="10"/>
          </p:nvPr>
        </p:nvSpPr>
        <p:spPr>
          <a:xfrm>
            <a:off x="899592" y="994794"/>
            <a:ext cx="6501600" cy="556632"/>
          </a:xfrm>
        </p:spPr>
        <p:txBody>
          <a:bodyPr>
            <a:normAutofit/>
          </a:bodyPr>
          <a:lstStyle>
            <a:lvl1pPr marL="0" indent="0">
              <a:buNone/>
              <a:defRPr sz="2200" b="1">
                <a:solidFill>
                  <a:schemeClr val="accent6"/>
                </a:solidFill>
              </a:defRPr>
            </a:lvl1pPr>
          </a:lstStyle>
          <a:p>
            <a:pPr lvl="0"/>
            <a:r>
              <a:rPr lang="en-US" smtClean="0"/>
              <a:t>Click to edit Master text styles</a:t>
            </a:r>
          </a:p>
        </p:txBody>
      </p:sp>
      <p:sp>
        <p:nvSpPr>
          <p:cNvPr id="8" name="Title 7"/>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Slide Number Placeholder 5"/>
          <p:cNvSpPr>
            <a:spLocks noGrp="1"/>
          </p:cNvSpPr>
          <p:nvPr>
            <p:ph type="sldNum" sz="quarter" idx="10"/>
          </p:nvPr>
        </p:nvSpPr>
        <p:spPr>
          <a:xfrm>
            <a:off x="6096000" y="6575425"/>
            <a:ext cx="474663" cy="203200"/>
          </a:xfrm>
          <a:prstGeom prst="rect">
            <a:avLst/>
          </a:prstGeom>
        </p:spPr>
        <p:txBody>
          <a:bodyPr/>
          <a:lstStyle>
            <a:lvl1pPr fontAlgn="auto">
              <a:spcBef>
                <a:spcPts val="0"/>
              </a:spcBef>
              <a:spcAft>
                <a:spcPts val="0"/>
              </a:spcAft>
              <a:defRPr>
                <a:latin typeface="+mn-lt"/>
                <a:cs typeface="+mn-cs"/>
              </a:defRPr>
            </a:lvl1pPr>
          </a:lstStyle>
          <a:p>
            <a:pPr>
              <a:defRPr/>
            </a:pPr>
            <a:fld id="{BAB59C57-EA86-4541-87FF-34F4DF4044BE}"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no sub)">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99592" y="1797120"/>
            <a:ext cx="7891200" cy="4368184"/>
          </a:xfrm>
        </p:spPr>
        <p:txBody>
          <a:bodyPr>
            <a:normAutofit/>
          </a:bodyPr>
          <a:lstStyle>
            <a:lvl1pPr>
              <a:defRPr sz="2400">
                <a:effectLst/>
              </a:defRPr>
            </a:lvl1pPr>
            <a:lvl2pPr>
              <a:defRPr sz="2000">
                <a:effectLst/>
              </a:defRPr>
            </a:lvl2pPr>
            <a:lvl3pPr>
              <a:defRPr sz="1800">
                <a:effectLst/>
              </a:defRPr>
            </a:lvl3pPr>
            <a:lvl4pPr>
              <a:defRPr sz="1600">
                <a:effectLst/>
              </a:defRPr>
            </a:lvl4pPr>
            <a:lvl5pPr>
              <a:defRPr sz="1100">
                <a:effect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8" name="Title 7"/>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Slide (no Logo)">
    <p:spTree>
      <p:nvGrpSpPr>
        <p:cNvPr id="1" name=""/>
        <p:cNvGrpSpPr/>
        <p:nvPr/>
      </p:nvGrpSpPr>
      <p:grpSpPr>
        <a:xfrm>
          <a:off x="0" y="0"/>
          <a:ext cx="0" cy="0"/>
          <a:chOff x="0" y="0"/>
          <a:chExt cx="0" cy="0"/>
        </a:xfrm>
      </p:grpSpPr>
      <p:sp>
        <p:nvSpPr>
          <p:cNvPr id="4" name="Rectangle 3"/>
          <p:cNvSpPr/>
          <p:nvPr/>
        </p:nvSpPr>
        <p:spPr>
          <a:xfrm>
            <a:off x="323850" y="231775"/>
            <a:ext cx="647700" cy="86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Titre 6"/>
          <p:cNvSpPr>
            <a:spLocks noGrp="1"/>
          </p:cNvSpPr>
          <p:nvPr>
            <p:ph type="title"/>
          </p:nvPr>
        </p:nvSpPr>
        <p:spPr>
          <a:xfrm>
            <a:off x="2102848" y="1441579"/>
            <a:ext cx="6501600" cy="548640"/>
          </a:xfrm>
        </p:spPr>
        <p:txBody>
          <a:bodyPr rtlCol="0">
            <a:noAutofit/>
          </a:bodyPr>
          <a:lstStyle>
            <a:lvl1pPr algn="r">
              <a:defRPr kumimoji="0" lang="fr-FR" sz="3600" b="0" i="0" u="none" strike="noStrike" kern="1200" cap="none" spc="0" normalizeH="0" baseline="0" noProof="0" dirty="0">
                <a:ln>
                  <a:noFill/>
                </a:ln>
                <a:solidFill>
                  <a:schemeClr val="tx1"/>
                </a:solidFill>
                <a:effectLst/>
                <a:uLnTx/>
                <a:uFillTx/>
                <a:latin typeface="Arial Narrow" pitchFamily="34" charset="0"/>
                <a:ea typeface="+mj-ea"/>
                <a:cs typeface="+mj-cs"/>
              </a:defRPr>
            </a:lvl1pPr>
          </a:lstStyle>
          <a:p>
            <a:pPr lvl="0"/>
            <a:r>
              <a:rPr lang="en-US" smtClean="0"/>
              <a:t>Click to edit Master title style</a:t>
            </a:r>
            <a:endParaRPr lang="fr-FR" dirty="0"/>
          </a:p>
        </p:txBody>
      </p:sp>
      <p:sp>
        <p:nvSpPr>
          <p:cNvPr id="6" name="Text Placeholder 3"/>
          <p:cNvSpPr>
            <a:spLocks noGrp="1"/>
          </p:cNvSpPr>
          <p:nvPr>
            <p:ph type="body" sz="quarter" idx="10"/>
          </p:nvPr>
        </p:nvSpPr>
        <p:spPr>
          <a:xfrm>
            <a:off x="2411760" y="2060848"/>
            <a:ext cx="6192837" cy="576263"/>
          </a:xfrm>
        </p:spPr>
        <p:txBody>
          <a:bodyPr/>
          <a:lstStyle>
            <a:lvl1pPr marL="0" indent="0" algn="r">
              <a:buNone/>
              <a:defRPr>
                <a:solidFill>
                  <a:schemeClr val="tx1"/>
                </a:solidFill>
              </a:defRPr>
            </a:lvl1pPr>
          </a:lstStyle>
          <a:p>
            <a:pPr lvl="0"/>
            <a:r>
              <a:rPr lang="en-US" smtClean="0"/>
              <a:t>Click to edit Master text styles</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solidFill>
                  <a:schemeClr val="tx1"/>
                </a:solidFill>
              </a:defRPr>
            </a:lvl1pPr>
          </a:lstStyle>
          <a:p>
            <a:r>
              <a:rPr lang="en-US" smtClean="0"/>
              <a:t>Click to edit Master title style</a:t>
            </a:r>
            <a:endParaRPr lang="fr-FR" dirty="0"/>
          </a:p>
        </p:txBody>
      </p:sp>
      <p:sp>
        <p:nvSpPr>
          <p:cNvPr id="3" name="Espace réservé du contenu 2"/>
          <p:cNvSpPr>
            <a:spLocks noGrp="1"/>
          </p:cNvSpPr>
          <p:nvPr>
            <p:ph sz="half" idx="1"/>
          </p:nvPr>
        </p:nvSpPr>
        <p:spPr>
          <a:xfrm>
            <a:off x="457200" y="1600200"/>
            <a:ext cx="4038600" cy="4565104"/>
          </a:xfrm>
        </p:spPr>
        <p:txBody>
          <a:bodyPr>
            <a:normAutofit/>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4" name="Espace réservé du contenu 3"/>
          <p:cNvSpPr>
            <a:spLocks noGrp="1"/>
          </p:cNvSpPr>
          <p:nvPr>
            <p:ph sz="half" idx="2"/>
          </p:nvPr>
        </p:nvSpPr>
        <p:spPr>
          <a:xfrm>
            <a:off x="4648200" y="1600200"/>
            <a:ext cx="4038600" cy="4565104"/>
          </a:xfrm>
        </p:spPr>
        <p:txBody>
          <a:bodyPr>
            <a:normAutofit/>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5" name="Text Placeholder 6"/>
          <p:cNvSpPr>
            <a:spLocks noGrp="1"/>
          </p:cNvSpPr>
          <p:nvPr>
            <p:ph type="body" sz="quarter" idx="10"/>
          </p:nvPr>
        </p:nvSpPr>
        <p:spPr>
          <a:xfrm>
            <a:off x="899592" y="994794"/>
            <a:ext cx="6501600" cy="556632"/>
          </a:xfrm>
        </p:spPr>
        <p:txBody>
          <a:bodyPr>
            <a:normAutofit/>
          </a:bodyPr>
          <a:lstStyle>
            <a:lvl1pPr marL="0" indent="0">
              <a:buNone/>
              <a:defRPr sz="2200" b="1">
                <a:solidFill>
                  <a:srgbClr val="E62533"/>
                </a:solidFill>
              </a:defRPr>
            </a:lvl1pPr>
          </a:lstStyle>
          <a:p>
            <a:pPr lvl="0"/>
            <a:r>
              <a:rPr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wo Content (no Sub)">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dirty="0"/>
          </a:p>
        </p:txBody>
      </p:sp>
      <p:sp>
        <p:nvSpPr>
          <p:cNvPr id="3" name="Espace réservé du contenu 2"/>
          <p:cNvSpPr>
            <a:spLocks noGrp="1"/>
          </p:cNvSpPr>
          <p:nvPr>
            <p:ph sz="half" idx="1"/>
          </p:nvPr>
        </p:nvSpPr>
        <p:spPr>
          <a:xfrm>
            <a:off x="457200" y="1600200"/>
            <a:ext cx="4038600" cy="4565104"/>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4" name="Espace réservé du contenu 3"/>
          <p:cNvSpPr>
            <a:spLocks noGrp="1"/>
          </p:cNvSpPr>
          <p:nvPr>
            <p:ph sz="half" idx="2"/>
          </p:nvPr>
        </p:nvSpPr>
        <p:spPr>
          <a:xfrm>
            <a:off x="4648200" y="1600200"/>
            <a:ext cx="4038600" cy="4565104"/>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FR"/>
          </a:p>
        </p:txBody>
      </p:sp>
      <p:sp>
        <p:nvSpPr>
          <p:cNvPr id="3" name="Espace réservé du texte 2"/>
          <p:cNvSpPr>
            <a:spLocks noGrp="1"/>
          </p:cNvSpPr>
          <p:nvPr>
            <p:ph type="body" idx="1"/>
          </p:nvPr>
        </p:nvSpPr>
        <p:spPr>
          <a:xfrm>
            <a:off x="457200" y="1535115"/>
            <a:ext cx="4040188" cy="639762"/>
          </a:xfrm>
        </p:spPr>
        <p:txBody>
          <a:bodyPr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Espace réservé du contenu 3"/>
          <p:cNvSpPr>
            <a:spLocks noGrp="1"/>
          </p:cNvSpPr>
          <p:nvPr>
            <p:ph sz="half" idx="2"/>
          </p:nvPr>
        </p:nvSpPr>
        <p:spPr>
          <a:xfrm>
            <a:off x="457200" y="2174874"/>
            <a:ext cx="4040188" cy="3990429"/>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5" name="Espace réservé du texte 4"/>
          <p:cNvSpPr>
            <a:spLocks noGrp="1"/>
          </p:cNvSpPr>
          <p:nvPr>
            <p:ph type="body" sz="quarter" idx="3"/>
          </p:nvPr>
        </p:nvSpPr>
        <p:spPr>
          <a:xfrm>
            <a:off x="4645029" y="1535115"/>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Espace réservé du contenu 5"/>
          <p:cNvSpPr>
            <a:spLocks noGrp="1"/>
          </p:cNvSpPr>
          <p:nvPr>
            <p:ph sz="quarter" idx="4"/>
          </p:nvPr>
        </p:nvSpPr>
        <p:spPr>
          <a:xfrm>
            <a:off x="4645029" y="2174874"/>
            <a:ext cx="4041775" cy="399042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8" name="Text Placeholder 6"/>
          <p:cNvSpPr>
            <a:spLocks noGrp="1"/>
          </p:cNvSpPr>
          <p:nvPr>
            <p:ph type="body" sz="quarter" idx="10"/>
          </p:nvPr>
        </p:nvSpPr>
        <p:spPr>
          <a:xfrm>
            <a:off x="899592" y="994794"/>
            <a:ext cx="6501600" cy="489990"/>
          </a:xfrm>
        </p:spPr>
        <p:txBody>
          <a:bodyPr>
            <a:normAutofit/>
          </a:bodyPr>
          <a:lstStyle>
            <a:lvl1pPr marL="0" indent="0">
              <a:buNone/>
              <a:defRPr sz="2200" b="1">
                <a:solidFill>
                  <a:srgbClr val="E62533"/>
                </a:solidFill>
              </a:defRPr>
            </a:lvl1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Comparison (no Sub)">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FR"/>
          </a:p>
        </p:txBody>
      </p:sp>
      <p:sp>
        <p:nvSpPr>
          <p:cNvPr id="3" name="Espace réservé du texte 2"/>
          <p:cNvSpPr>
            <a:spLocks noGrp="1"/>
          </p:cNvSpPr>
          <p:nvPr>
            <p:ph type="body" idx="1"/>
          </p:nvPr>
        </p:nvSpPr>
        <p:spPr>
          <a:xfrm>
            <a:off x="457200" y="1535115"/>
            <a:ext cx="4040188" cy="639762"/>
          </a:xfrm>
        </p:spPr>
        <p:txBody>
          <a:bodyPr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Espace réservé du contenu 3"/>
          <p:cNvSpPr>
            <a:spLocks noGrp="1"/>
          </p:cNvSpPr>
          <p:nvPr>
            <p:ph sz="half" idx="2"/>
          </p:nvPr>
        </p:nvSpPr>
        <p:spPr>
          <a:xfrm>
            <a:off x="457200" y="2174874"/>
            <a:ext cx="4040188" cy="3990429"/>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5" name="Espace réservé du texte 4"/>
          <p:cNvSpPr>
            <a:spLocks noGrp="1"/>
          </p:cNvSpPr>
          <p:nvPr>
            <p:ph type="body" sz="quarter" idx="3"/>
          </p:nvPr>
        </p:nvSpPr>
        <p:spPr>
          <a:xfrm>
            <a:off x="4645029" y="1535115"/>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Espace réservé du contenu 5"/>
          <p:cNvSpPr>
            <a:spLocks noGrp="1"/>
          </p:cNvSpPr>
          <p:nvPr>
            <p:ph sz="quarter" idx="4"/>
          </p:nvPr>
        </p:nvSpPr>
        <p:spPr>
          <a:xfrm>
            <a:off x="4645029" y="2174874"/>
            <a:ext cx="4041775" cy="399042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pic>
        <p:nvPicPr>
          <p:cNvPr id="4" name="Image 6" descr="3DS_emblem_3D_pers1_PPT.jpg"/>
          <p:cNvPicPr>
            <a:picLocks noChangeAspect="1"/>
          </p:cNvPicPr>
          <p:nvPr/>
        </p:nvPicPr>
        <p:blipFill>
          <a:blip r:embed="rId2" cstate="print"/>
          <a:srcRect/>
          <a:stretch>
            <a:fillRect/>
          </a:stretch>
        </p:blipFill>
        <p:spPr bwMode="auto">
          <a:xfrm>
            <a:off x="1116013" y="2909888"/>
            <a:ext cx="3527425" cy="3948112"/>
          </a:xfrm>
          <a:prstGeom prst="rect">
            <a:avLst/>
          </a:prstGeom>
          <a:noFill/>
          <a:ln w="9525">
            <a:noFill/>
            <a:miter lim="800000"/>
            <a:headEnd/>
            <a:tailEnd/>
          </a:ln>
        </p:spPr>
      </p:pic>
      <p:sp>
        <p:nvSpPr>
          <p:cNvPr id="2" name="Titre 1"/>
          <p:cNvSpPr>
            <a:spLocks noGrp="1"/>
          </p:cNvSpPr>
          <p:nvPr>
            <p:ph type="title"/>
          </p:nvPr>
        </p:nvSpPr>
        <p:spPr/>
        <p:txBody>
          <a:bodyPr/>
          <a:lstStyle/>
          <a:p>
            <a:r>
              <a:rPr lang="en-US" smtClean="0"/>
              <a:t>Click to edit Master title style</a:t>
            </a:r>
            <a:endParaRPr lang="fr-FR"/>
          </a:p>
        </p:txBody>
      </p:sp>
      <p:sp>
        <p:nvSpPr>
          <p:cNvPr id="5" name="Text Placeholder 6"/>
          <p:cNvSpPr>
            <a:spLocks noGrp="1"/>
          </p:cNvSpPr>
          <p:nvPr>
            <p:ph type="body" sz="quarter" idx="10"/>
          </p:nvPr>
        </p:nvSpPr>
        <p:spPr>
          <a:xfrm>
            <a:off x="899592" y="994794"/>
            <a:ext cx="6501600" cy="556632"/>
          </a:xfrm>
        </p:spPr>
        <p:txBody>
          <a:bodyPr>
            <a:normAutofit/>
          </a:bodyPr>
          <a:lstStyle>
            <a:lvl1pPr marL="0" indent="0">
              <a:buNone/>
              <a:defRPr sz="2200" b="1">
                <a:solidFill>
                  <a:srgbClr val="E62533"/>
                </a:solidFill>
              </a:defRPr>
            </a:lvl1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3.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900113" y="401638"/>
            <a:ext cx="6500812" cy="5492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Main Title</a:t>
            </a:r>
          </a:p>
        </p:txBody>
      </p:sp>
      <p:sp>
        <p:nvSpPr>
          <p:cNvPr id="1027" name="Espace réservé du texte 2"/>
          <p:cNvSpPr>
            <a:spLocks noGrp="1"/>
          </p:cNvSpPr>
          <p:nvPr>
            <p:ph type="body" idx="1"/>
          </p:nvPr>
        </p:nvSpPr>
        <p:spPr bwMode="auto">
          <a:xfrm>
            <a:off x="900113" y="1797050"/>
            <a:ext cx="7891462" cy="4368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endParaRPr lang="en-US" smtClean="0"/>
          </a:p>
          <a:p>
            <a:pPr lvl="2"/>
            <a:r>
              <a:rPr lang="en-US" smtClean="0"/>
              <a:t>Third level</a:t>
            </a:r>
          </a:p>
          <a:p>
            <a:pPr lvl="3"/>
            <a:r>
              <a:rPr lang="en-US" smtClean="0"/>
              <a:t>Forth level</a:t>
            </a:r>
          </a:p>
          <a:p>
            <a:pPr lvl="4"/>
            <a:r>
              <a:rPr lang="en-US" smtClean="0"/>
              <a:t>Fifth level</a:t>
            </a:r>
          </a:p>
        </p:txBody>
      </p:sp>
      <p:sp>
        <p:nvSpPr>
          <p:cNvPr id="9" name="Espace réservé du numéro de diapositive 5"/>
          <p:cNvSpPr txBox="1">
            <a:spLocks/>
          </p:cNvSpPr>
          <p:nvPr/>
        </p:nvSpPr>
        <p:spPr>
          <a:xfrm>
            <a:off x="4191000" y="6492875"/>
            <a:ext cx="693738" cy="365125"/>
          </a:xfrm>
          <a:prstGeom prst="rect">
            <a:avLst/>
          </a:prstGeom>
        </p:spPr>
        <p:txBody>
          <a:bodyPr/>
          <a:lstStyle>
            <a:lvl1pPr>
              <a:defRPr sz="1000">
                <a:latin typeface="Arial" pitchFamily="34" charset="0"/>
                <a:cs typeface="Arial" pitchFamily="34" charset="0"/>
              </a:defRPr>
            </a:lvl1pPr>
          </a:lstStyle>
          <a:p>
            <a:pPr algn="ctr" fontAlgn="auto">
              <a:spcBef>
                <a:spcPts val="0"/>
              </a:spcBef>
              <a:spcAft>
                <a:spcPts val="0"/>
              </a:spcAft>
              <a:defRPr/>
            </a:pPr>
            <a:fld id="{2199956C-AFDC-415F-A978-1B89FDC43207}" type="slidenum">
              <a:rPr lang="fr-FR" smtClean="0">
                <a:solidFill>
                  <a:schemeClr val="bg1">
                    <a:lumMod val="65000"/>
                  </a:schemeClr>
                </a:solidFill>
              </a:rPr>
              <a:pPr algn="ctr" fontAlgn="auto">
                <a:spcBef>
                  <a:spcPts val="0"/>
                </a:spcBef>
                <a:spcAft>
                  <a:spcPts val="0"/>
                </a:spcAft>
                <a:defRPr/>
              </a:pPr>
              <a:t>‹#›</a:t>
            </a:fld>
            <a:endParaRPr lang="fr-FR" dirty="0">
              <a:solidFill>
                <a:schemeClr val="bg1">
                  <a:lumMod val="65000"/>
                </a:schemeClr>
              </a:solidFill>
            </a:endParaRPr>
          </a:p>
        </p:txBody>
      </p:sp>
      <p:pic>
        <p:nvPicPr>
          <p:cNvPr id="1029" name="Picture 10" descr="Emblem_3DS_RGBcolor.png"/>
          <p:cNvPicPr>
            <a:picLocks noChangeAspect="1"/>
          </p:cNvPicPr>
          <p:nvPr/>
        </p:nvPicPr>
        <p:blipFill>
          <a:blip r:embed="rId22" cstate="print"/>
          <a:srcRect/>
          <a:stretch>
            <a:fillRect/>
          </a:stretch>
        </p:blipFill>
        <p:spPr bwMode="auto">
          <a:xfrm>
            <a:off x="107950" y="6242050"/>
            <a:ext cx="536575" cy="500063"/>
          </a:xfrm>
          <a:prstGeom prst="rect">
            <a:avLst/>
          </a:prstGeom>
          <a:noFill/>
          <a:ln w="9525">
            <a:noFill/>
            <a:miter lim="800000"/>
            <a:headEnd/>
            <a:tailEnd/>
          </a:ln>
        </p:spPr>
      </p:pic>
      <p:pic>
        <p:nvPicPr>
          <p:cNvPr id="1030" name="Picture 8" descr="Bouton_charte_clic.png"/>
          <p:cNvPicPr>
            <a:picLocks noChangeAspect="1"/>
          </p:cNvPicPr>
          <p:nvPr/>
        </p:nvPicPr>
        <p:blipFill>
          <a:blip r:embed="rId23" cstate="print"/>
          <a:srcRect/>
          <a:stretch>
            <a:fillRect/>
          </a:stretch>
        </p:blipFill>
        <p:spPr bwMode="auto">
          <a:xfrm>
            <a:off x="395288" y="427038"/>
            <a:ext cx="461962" cy="600075"/>
          </a:xfrm>
          <a:prstGeom prst="rect">
            <a:avLst/>
          </a:prstGeom>
          <a:noFill/>
          <a:ln w="9525">
            <a:noFill/>
            <a:miter lim="800000"/>
            <a:headEnd/>
            <a:tailEnd/>
          </a:ln>
        </p:spPr>
      </p:pic>
      <p:sp>
        <p:nvSpPr>
          <p:cNvPr id="13" name="TextBox 12"/>
          <p:cNvSpPr txBox="1"/>
          <p:nvPr/>
        </p:nvSpPr>
        <p:spPr>
          <a:xfrm rot="16200000">
            <a:off x="-3279775" y="3332163"/>
            <a:ext cx="6861175" cy="200025"/>
          </a:xfrm>
          <a:prstGeom prst="rect">
            <a:avLst/>
          </a:prstGeom>
          <a:noFill/>
        </p:spPr>
        <p:txBody>
          <a:bodyPr>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r>
              <a:rPr lang="el-GR" sz="700" dirty="0" smtClean="0">
                <a:solidFill>
                  <a:schemeClr val="bg1">
                    <a:lumMod val="65000"/>
                  </a:schemeClr>
                </a:solidFill>
                <a:cs typeface="Arial" pitchFamily="34" charset="0"/>
              </a:rPr>
              <a:t>Ι</a:t>
            </a:r>
            <a:r>
              <a:rPr lang="fr-FR" sz="700" dirty="0" smtClean="0">
                <a:solidFill>
                  <a:schemeClr val="bg1">
                    <a:lumMod val="65000"/>
                  </a:schemeClr>
                </a:solidFill>
                <a:cs typeface="Arial" pitchFamily="34" charset="0"/>
              </a:rPr>
              <a:t> © Dassault Systèmes </a:t>
            </a:r>
            <a:r>
              <a:rPr lang="el-GR" sz="700" dirty="0" smtClean="0">
                <a:solidFill>
                  <a:schemeClr val="bg1">
                    <a:lumMod val="65000"/>
                  </a:schemeClr>
                </a:solidFill>
                <a:cs typeface="Arial" pitchFamily="34" charset="0"/>
              </a:rPr>
              <a:t>Ι</a:t>
            </a:r>
            <a:r>
              <a:rPr lang="fr-FR" sz="700" dirty="0" smtClean="0">
                <a:solidFill>
                  <a:schemeClr val="bg1">
                    <a:lumMod val="65000"/>
                  </a:schemeClr>
                </a:solidFill>
                <a:cs typeface="Arial" pitchFamily="34" charset="0"/>
              </a:rPr>
              <a:t> </a:t>
            </a:r>
            <a:r>
              <a:rPr lang="en-US" sz="700" dirty="0" smtClean="0">
                <a:solidFill>
                  <a:schemeClr val="bg1">
                    <a:lumMod val="65000"/>
                  </a:schemeClr>
                </a:solidFill>
                <a:cs typeface="Arial" pitchFamily="34" charset="0"/>
              </a:rPr>
              <a:t>Confidential</a:t>
            </a:r>
            <a:r>
              <a:rPr lang="fr-FR" sz="700" dirty="0" smtClean="0">
                <a:solidFill>
                  <a:schemeClr val="bg1">
                    <a:lumMod val="65000"/>
                  </a:schemeClr>
                </a:solidFill>
                <a:cs typeface="Arial" pitchFamily="34" charset="0"/>
              </a:rPr>
              <a:t> Information </a:t>
            </a:r>
            <a:r>
              <a:rPr lang="el-GR" sz="700" dirty="0" smtClean="0">
                <a:solidFill>
                  <a:schemeClr val="bg1">
                    <a:lumMod val="65000"/>
                  </a:schemeClr>
                </a:solidFill>
                <a:cs typeface="Arial" pitchFamily="34" charset="0"/>
              </a:rPr>
              <a:t>Ι</a:t>
            </a:r>
            <a:endParaRPr lang="fr-FR" sz="700" dirty="0">
              <a:solidFill>
                <a:schemeClr val="bg1">
                  <a:lumMod val="65000"/>
                </a:schemeClr>
              </a:solidFill>
            </a:endParaRPr>
          </a:p>
        </p:txBody>
      </p:sp>
      <p:sp>
        <p:nvSpPr>
          <p:cNvPr id="11" name="Rectangle 10"/>
          <p:cNvSpPr/>
          <p:nvPr/>
        </p:nvSpPr>
        <p:spPr>
          <a:xfrm>
            <a:off x="6307392" y="6309320"/>
            <a:ext cx="2843808" cy="563079"/>
          </a:xfrm>
          <a:prstGeom prst="rect">
            <a:avLst/>
          </a:prstGeom>
          <a:gradFill flip="none" rotWithShape="1">
            <a:gsLst>
              <a:gs pos="51000">
                <a:srgbClr val="DA291C"/>
              </a:gs>
              <a:gs pos="100000">
                <a:schemeClr val="accent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pic>
        <p:nvPicPr>
          <p:cNvPr id="1035" name="Picture 14"/>
          <p:cNvPicPr>
            <a:picLocks noChangeAspect="1"/>
          </p:cNvPicPr>
          <p:nvPr/>
        </p:nvPicPr>
        <p:blipFill>
          <a:blip r:embed="rId24" cstate="print"/>
          <a:srcRect/>
          <a:stretch>
            <a:fillRect/>
          </a:stretch>
        </p:blipFill>
        <p:spPr bwMode="auto">
          <a:xfrm>
            <a:off x="7486650" y="6323013"/>
            <a:ext cx="1671638" cy="5302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35" r:id="rId1"/>
    <p:sldLayoutId id="2147483729" r:id="rId2"/>
    <p:sldLayoutId id="2147483730" r:id="rId3"/>
    <p:sldLayoutId id="2147483736" r:id="rId4"/>
    <p:sldLayoutId id="2147483731" r:id="rId5"/>
    <p:sldLayoutId id="2147483732" r:id="rId6"/>
    <p:sldLayoutId id="2147483733" r:id="rId7"/>
    <p:sldLayoutId id="2147483734" r:id="rId8"/>
    <p:sldLayoutId id="2147483737" r:id="rId9"/>
    <p:sldLayoutId id="2147483738" r:id="rId10"/>
    <p:sldLayoutId id="2147483739" r:id="rId11"/>
    <p:sldLayoutId id="2147483740" r:id="rId12"/>
    <p:sldLayoutId id="2147483741" r:id="rId13"/>
    <p:sldLayoutId id="2147483742" r:id="rId14"/>
    <p:sldLayoutId id="2147483743" r:id="rId15"/>
    <p:sldLayoutId id="2147483744" r:id="rId16"/>
    <p:sldLayoutId id="2147483745" r:id="rId17"/>
    <p:sldLayoutId id="2147483746" r:id="rId18"/>
    <p:sldLayoutId id="2147483747" r:id="rId19"/>
    <p:sldLayoutId id="2147483748" r:id="rId20"/>
  </p:sldLayoutIdLst>
  <p:txStyles>
    <p:titleStyle>
      <a:lvl1pPr algn="l" rtl="0" eaLnBrk="0" fontAlgn="base" hangingPunct="0">
        <a:spcBef>
          <a:spcPct val="0"/>
        </a:spcBef>
        <a:spcAft>
          <a:spcPct val="0"/>
        </a:spcAft>
        <a:defRPr sz="3000" b="1" kern="1200">
          <a:solidFill>
            <a:schemeClr val="tx1"/>
          </a:solidFill>
          <a:latin typeface="Arial Narrow" pitchFamily="34" charset="0"/>
          <a:ea typeface="+mj-ea"/>
          <a:cs typeface="+mj-cs"/>
        </a:defRPr>
      </a:lvl1pPr>
      <a:lvl2pPr algn="l" rtl="0" eaLnBrk="0" fontAlgn="base" hangingPunct="0">
        <a:spcBef>
          <a:spcPct val="0"/>
        </a:spcBef>
        <a:spcAft>
          <a:spcPct val="0"/>
        </a:spcAft>
        <a:defRPr sz="3000" b="1">
          <a:solidFill>
            <a:schemeClr val="tx1"/>
          </a:solidFill>
          <a:latin typeface="Arial Narrow" pitchFamily="34" charset="0"/>
        </a:defRPr>
      </a:lvl2pPr>
      <a:lvl3pPr algn="l" rtl="0" eaLnBrk="0" fontAlgn="base" hangingPunct="0">
        <a:spcBef>
          <a:spcPct val="0"/>
        </a:spcBef>
        <a:spcAft>
          <a:spcPct val="0"/>
        </a:spcAft>
        <a:defRPr sz="3000" b="1">
          <a:solidFill>
            <a:schemeClr val="tx1"/>
          </a:solidFill>
          <a:latin typeface="Arial Narrow" pitchFamily="34" charset="0"/>
        </a:defRPr>
      </a:lvl3pPr>
      <a:lvl4pPr algn="l" rtl="0" eaLnBrk="0" fontAlgn="base" hangingPunct="0">
        <a:spcBef>
          <a:spcPct val="0"/>
        </a:spcBef>
        <a:spcAft>
          <a:spcPct val="0"/>
        </a:spcAft>
        <a:defRPr sz="3000" b="1">
          <a:solidFill>
            <a:schemeClr val="tx1"/>
          </a:solidFill>
          <a:latin typeface="Arial Narrow" pitchFamily="34" charset="0"/>
        </a:defRPr>
      </a:lvl4pPr>
      <a:lvl5pPr algn="l" rtl="0" eaLnBrk="0" fontAlgn="base" hangingPunct="0">
        <a:spcBef>
          <a:spcPct val="0"/>
        </a:spcBef>
        <a:spcAft>
          <a:spcPct val="0"/>
        </a:spcAft>
        <a:defRPr sz="3000" b="1">
          <a:solidFill>
            <a:schemeClr val="tx1"/>
          </a:solidFill>
          <a:latin typeface="Arial Narrow" pitchFamily="34" charset="0"/>
        </a:defRPr>
      </a:lvl5pPr>
      <a:lvl6pPr marL="457200" algn="l" rtl="0" fontAlgn="base">
        <a:spcBef>
          <a:spcPct val="0"/>
        </a:spcBef>
        <a:spcAft>
          <a:spcPct val="0"/>
        </a:spcAft>
        <a:defRPr sz="3000" b="1">
          <a:solidFill>
            <a:schemeClr val="tx1"/>
          </a:solidFill>
          <a:latin typeface="Arial Narrow" pitchFamily="34" charset="0"/>
        </a:defRPr>
      </a:lvl6pPr>
      <a:lvl7pPr marL="914400" algn="l" rtl="0" fontAlgn="base">
        <a:spcBef>
          <a:spcPct val="0"/>
        </a:spcBef>
        <a:spcAft>
          <a:spcPct val="0"/>
        </a:spcAft>
        <a:defRPr sz="3000" b="1">
          <a:solidFill>
            <a:schemeClr val="tx1"/>
          </a:solidFill>
          <a:latin typeface="Arial Narrow" pitchFamily="34" charset="0"/>
        </a:defRPr>
      </a:lvl7pPr>
      <a:lvl8pPr marL="1371600" algn="l" rtl="0" fontAlgn="base">
        <a:spcBef>
          <a:spcPct val="0"/>
        </a:spcBef>
        <a:spcAft>
          <a:spcPct val="0"/>
        </a:spcAft>
        <a:defRPr sz="3000" b="1">
          <a:solidFill>
            <a:schemeClr val="tx1"/>
          </a:solidFill>
          <a:latin typeface="Arial Narrow" pitchFamily="34" charset="0"/>
        </a:defRPr>
      </a:lvl8pPr>
      <a:lvl9pPr marL="1828800" algn="l" rtl="0" fontAlgn="base">
        <a:spcBef>
          <a:spcPct val="0"/>
        </a:spcBef>
        <a:spcAft>
          <a:spcPct val="0"/>
        </a:spcAft>
        <a:defRPr sz="3000" b="1">
          <a:solidFill>
            <a:schemeClr val="tx1"/>
          </a:solidFill>
          <a:latin typeface="Arial Narrow" pitchFamily="34" charset="0"/>
        </a:defRPr>
      </a:lvl9pPr>
    </p:titleStyle>
    <p:bodyStyle>
      <a:lvl1pPr marL="342900" indent="-342900" algn="l" rtl="0" eaLnBrk="0" fontAlgn="base" hangingPunct="0">
        <a:spcBef>
          <a:spcPct val="20000"/>
        </a:spcBef>
        <a:spcAft>
          <a:spcPct val="0"/>
        </a:spcAft>
        <a:buFont typeface="Wingdings" pitchFamily="2" charset="2"/>
        <a:buChar char="§"/>
        <a:defRPr sz="2400" kern="1200">
          <a:solidFill>
            <a:schemeClr val="tx1"/>
          </a:solidFill>
          <a:latin typeface="Arial Narrow" pitchFamily="34" charset="0"/>
          <a:ea typeface="+mn-ea"/>
          <a:cs typeface="+mn-cs"/>
        </a:defRPr>
      </a:lvl1pPr>
      <a:lvl2pPr marL="742950" indent="-285750" algn="l" rtl="0" eaLnBrk="0" fontAlgn="base" hangingPunct="0">
        <a:spcBef>
          <a:spcPct val="20000"/>
        </a:spcBef>
        <a:spcAft>
          <a:spcPct val="0"/>
        </a:spcAft>
        <a:buFont typeface="Wingdings" pitchFamily="2" charset="2"/>
        <a:buChar char="§"/>
        <a:defRPr sz="2400" kern="1200">
          <a:solidFill>
            <a:schemeClr val="tx1"/>
          </a:solidFill>
          <a:latin typeface="Arial Narrow" pitchFamily="34" charset="0"/>
          <a:ea typeface="+mn-ea"/>
          <a:cs typeface="+mn-cs"/>
        </a:defRPr>
      </a:lvl2pPr>
      <a:lvl3pPr marL="1143000" indent="-228600" algn="l" rtl="0" eaLnBrk="0" fontAlgn="base" hangingPunct="0">
        <a:spcBef>
          <a:spcPct val="20000"/>
        </a:spcBef>
        <a:spcAft>
          <a:spcPct val="0"/>
        </a:spcAft>
        <a:buFont typeface="Courier New" pitchFamily="49" charset="0"/>
        <a:buChar char="o"/>
        <a:defRPr sz="2000" kern="1200">
          <a:solidFill>
            <a:schemeClr val="tx1"/>
          </a:solidFill>
          <a:latin typeface="Arial Narrow" pitchFamily="34" charset="0"/>
          <a:ea typeface="+mn-ea"/>
          <a:cs typeface="+mn-cs"/>
        </a:defRPr>
      </a:lvl3pPr>
      <a:lvl4pPr marL="1600200" indent="-228600" algn="l" rtl="0" eaLnBrk="0" fontAlgn="base" hangingPunct="0">
        <a:spcBef>
          <a:spcPct val="20000"/>
        </a:spcBef>
        <a:spcAft>
          <a:spcPct val="0"/>
        </a:spcAft>
        <a:buFont typeface="Arial" charset="0"/>
        <a:buChar char="•"/>
        <a:defRPr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3.jpeg"/><Relationship Id="rId7" Type="http://schemas.openxmlformats.org/officeDocument/2006/relationships/diagramColors" Target="../diagrams/colors1.xml"/><Relationship Id="rId2" Type="http://schemas.openxmlformats.org/officeDocument/2006/relationships/notesSlide" Target="../notesSlides/notesSlide14.xml"/><Relationship Id="rId1" Type="http://schemas.openxmlformats.org/officeDocument/2006/relationships/slideLayout" Target="../slideLayouts/slideLayout18.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18.xml"/><Relationship Id="rId5" Type="http://schemas.openxmlformats.org/officeDocument/2006/relationships/image" Target="../media/image20.png"/><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9.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03438" y="1441450"/>
            <a:ext cx="6500812" cy="549275"/>
          </a:xfrm>
        </p:spPr>
        <p:txBody>
          <a:bodyPr>
            <a:normAutofit fontScale="90000"/>
          </a:bodyPr>
          <a:lstStyle/>
          <a:p>
            <a:pPr eaLnBrk="1" fontAlgn="auto" hangingPunct="1">
              <a:spcAft>
                <a:spcPts val="0"/>
              </a:spcAft>
              <a:defRPr/>
            </a:pPr>
            <a:r>
              <a:rPr lang="en-US" smtClean="0"/>
              <a:t>SolidWorks Sustainability</a:t>
            </a:r>
            <a:endParaRPr lang="en-US"/>
          </a:p>
        </p:txBody>
      </p:sp>
      <p:sp>
        <p:nvSpPr>
          <p:cNvPr id="16387" name="Subtitle 2"/>
          <p:cNvSpPr>
            <a:spLocks noGrp="1"/>
          </p:cNvSpPr>
          <p:nvPr>
            <p:ph type="body" sz="quarter" idx="10"/>
          </p:nvPr>
        </p:nvSpPr>
        <p:spPr>
          <a:xfrm>
            <a:off x="2514600" y="2209800"/>
            <a:ext cx="6400800" cy="1143000"/>
          </a:xfrm>
        </p:spPr>
        <p:txBody>
          <a:bodyPr/>
          <a:lstStyle/>
          <a:p>
            <a:pPr eaLnBrk="1" hangingPunct="1"/>
            <a:r>
              <a:rPr lang="en-US" smtClean="0"/>
              <a:t> </a:t>
            </a:r>
          </a:p>
          <a:p>
            <a:pPr eaLnBrk="1" hangingPunct="1"/>
            <a:r>
              <a:rPr lang="en-US" smtClean="0"/>
              <a:t>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63525"/>
            <a:ext cx="8458200" cy="457200"/>
          </a:xfrm>
        </p:spPr>
        <p:txBody>
          <a:bodyPr rtlCol="0">
            <a:normAutofit fontScale="90000"/>
          </a:bodyPr>
          <a:lstStyle/>
          <a:p>
            <a:pPr eaLnBrk="1" fontAlgn="auto" hangingPunct="1">
              <a:spcAft>
                <a:spcPts val="0"/>
              </a:spcAft>
              <a:defRPr/>
            </a:pPr>
            <a:r>
              <a:rPr lang="es-ES" sz="2500" smtClean="0"/>
              <a:t>¿Qué es la eutrofización del agua?</a:t>
            </a:r>
            <a:endParaRPr lang="en-US" sz="2500" dirty="0"/>
          </a:p>
        </p:txBody>
      </p:sp>
      <p:sp>
        <p:nvSpPr>
          <p:cNvPr id="25603" name="Content Placeholder 2"/>
          <p:cNvSpPr>
            <a:spLocks noGrp="1"/>
          </p:cNvSpPr>
          <p:nvPr>
            <p:ph idx="1"/>
          </p:nvPr>
        </p:nvSpPr>
        <p:spPr>
          <a:xfrm>
            <a:off x="900113" y="1066800"/>
            <a:ext cx="7891462" cy="4368800"/>
          </a:xfrm>
        </p:spPr>
        <p:txBody>
          <a:bodyPr/>
          <a:lstStyle/>
          <a:p>
            <a:pPr eaLnBrk="1" hangingPunct="1"/>
            <a:r>
              <a:rPr lang="es-ES" smtClean="0"/>
              <a:t>Cantidad excesiva de nutrientes añadida a un ecosistema acuático.  </a:t>
            </a:r>
            <a:endParaRPr lang="en-US" smtClean="0"/>
          </a:p>
          <a:p>
            <a:pPr eaLnBrk="1" hangingPunct="1"/>
            <a:r>
              <a:rPr lang="es-ES" smtClean="0"/>
              <a:t>El nitrógeno (N) y el fósforo (PO</a:t>
            </a:r>
            <a:r>
              <a:rPr lang="es-ES" baseline="-25000" smtClean="0"/>
              <a:t>4</a:t>
            </a:r>
            <a:r>
              <a:rPr lang="es-ES" smtClean="0"/>
              <a:t>) procedentes de aguas residuales y fertilizantes agrícolas dan lugar al excesivo crecimiento de algas, que consumen el oxígeno del agua y provocan la muerte de las plantas y los animales del medio acuático.  </a:t>
            </a:r>
            <a:endParaRPr lang="en-US" smtClean="0"/>
          </a:p>
          <a:p>
            <a:pPr eaLnBrk="1" hangingPunct="1"/>
            <a:r>
              <a:rPr lang="en-US" smtClean="0"/>
              <a:t>Se mide en kilogramos de equivalentes de fosfato (PO</a:t>
            </a:r>
            <a:r>
              <a:rPr lang="en-US" baseline="-25000" smtClean="0"/>
              <a:t>4</a:t>
            </a:r>
            <a:r>
              <a:rPr lang="en-US" smtClean="0"/>
              <a:t>e).</a:t>
            </a:r>
          </a:p>
        </p:txBody>
      </p:sp>
      <p:pic>
        <p:nvPicPr>
          <p:cNvPr id="25604" name="Picture 3"/>
          <p:cNvPicPr>
            <a:picLocks noChangeAspect="1"/>
          </p:cNvPicPr>
          <p:nvPr/>
        </p:nvPicPr>
        <p:blipFill>
          <a:blip r:embed="rId3" cstate="print"/>
          <a:srcRect l="14285" r="11429"/>
          <a:stretch>
            <a:fillRect/>
          </a:stretch>
        </p:blipFill>
        <p:spPr bwMode="auto">
          <a:xfrm>
            <a:off x="838200" y="5105400"/>
            <a:ext cx="1524000" cy="1524000"/>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ounded Rectangle 19"/>
          <p:cNvSpPr/>
          <p:nvPr/>
        </p:nvSpPr>
        <p:spPr>
          <a:xfrm>
            <a:off x="5638800" y="990600"/>
            <a:ext cx="3352800" cy="4953000"/>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914400" y="263525"/>
            <a:ext cx="8229600" cy="457200"/>
          </a:xfrm>
        </p:spPr>
        <p:txBody>
          <a:bodyPr rtlCol="0">
            <a:normAutofit fontScale="90000"/>
          </a:bodyPr>
          <a:lstStyle/>
          <a:p>
            <a:pPr eaLnBrk="1" fontAlgn="auto" hangingPunct="1">
              <a:spcAft>
                <a:spcPts val="0"/>
              </a:spcAft>
              <a:defRPr/>
            </a:pPr>
            <a:r>
              <a:rPr lang="en-US" dirty="0" err="1" smtClean="0"/>
              <a:t>Referencias</a:t>
            </a:r>
            <a:r>
              <a:rPr lang="en-US" dirty="0" smtClean="0"/>
              <a:t>   </a:t>
            </a:r>
            <a:endParaRPr lang="en-US" dirty="0"/>
          </a:p>
        </p:txBody>
      </p:sp>
      <p:sp>
        <p:nvSpPr>
          <p:cNvPr id="3" name="Content Placeholder 2"/>
          <p:cNvSpPr>
            <a:spLocks noGrp="1"/>
          </p:cNvSpPr>
          <p:nvPr>
            <p:ph idx="1"/>
          </p:nvPr>
        </p:nvSpPr>
        <p:spPr>
          <a:xfrm>
            <a:off x="687388" y="1281113"/>
            <a:ext cx="4646612" cy="3290887"/>
          </a:xfrm>
        </p:spPr>
        <p:txBody>
          <a:bodyPr rtlCol="0">
            <a:normAutofit fontScale="62500" lnSpcReduction="20000"/>
          </a:bodyPr>
          <a:lstStyle/>
          <a:p>
            <a:pPr eaLnBrk="1" fontAlgn="auto" hangingPunct="1">
              <a:spcAft>
                <a:spcPts val="0"/>
              </a:spcAft>
              <a:defRPr/>
            </a:pPr>
            <a:r>
              <a:rPr lang="es-ES" sz="2500" smtClean="0"/>
              <a:t>Tecnología principal para la LCA: PE International</a:t>
            </a:r>
            <a:r>
              <a:rPr lang="en-US" smtClean="0"/>
              <a:t> </a:t>
            </a:r>
            <a:endParaRPr lang="en-US" dirty="0" smtClean="0"/>
          </a:p>
          <a:p>
            <a:pPr lvl="1" eaLnBrk="1" fontAlgn="auto" hangingPunct="1">
              <a:spcAft>
                <a:spcPts val="0"/>
              </a:spcAft>
              <a:defRPr/>
            </a:pPr>
            <a:r>
              <a:rPr lang="es-ES" sz="2100" smtClean="0"/>
              <a:t>20 años de experiencia en la LCA</a:t>
            </a:r>
            <a:endParaRPr lang="en-US" sz="2100" dirty="0" smtClean="0"/>
          </a:p>
          <a:p>
            <a:pPr lvl="1" eaLnBrk="1" fontAlgn="auto" hangingPunct="1">
              <a:spcAft>
                <a:spcPts val="0"/>
              </a:spcAft>
              <a:defRPr/>
            </a:pPr>
            <a:r>
              <a:rPr lang="es-ES" sz="2100" smtClean="0"/>
              <a:t>Base de datos internacional de la LCA</a:t>
            </a:r>
            <a:r>
              <a:rPr lang="en-US" smtClean="0"/>
              <a:t>  </a:t>
            </a:r>
            <a:endParaRPr lang="en-US" dirty="0" smtClean="0"/>
          </a:p>
          <a:p>
            <a:pPr lvl="1" eaLnBrk="1" fontAlgn="auto" hangingPunct="1">
              <a:spcAft>
                <a:spcPts val="0"/>
              </a:spcAft>
              <a:defRPr/>
            </a:pPr>
            <a:r>
              <a:rPr lang="es-ES" sz="2100" smtClean="0"/>
              <a:t>GaBi 4: aplicación de software principal para la sostenibilidad de productos</a:t>
            </a:r>
            <a:endParaRPr lang="en-US" sz="2100" dirty="0" smtClean="0"/>
          </a:p>
          <a:p>
            <a:pPr lvl="1" eaLnBrk="1" fontAlgn="auto" hangingPunct="1">
              <a:spcAft>
                <a:spcPts val="0"/>
              </a:spcAft>
              <a:defRPr/>
            </a:pPr>
            <a:r>
              <a:rPr lang="en-US" sz="2100" smtClean="0"/>
              <a:t>www.pe-international.com</a:t>
            </a:r>
            <a:r>
              <a:rPr lang="en-US" smtClean="0"/>
              <a:t> </a:t>
            </a:r>
            <a:endParaRPr lang="en-US" dirty="0" smtClean="0"/>
          </a:p>
          <a:p>
            <a:pPr eaLnBrk="1" fontAlgn="auto" hangingPunct="1">
              <a:spcAft>
                <a:spcPts val="0"/>
              </a:spcAft>
              <a:defRPr/>
            </a:pPr>
            <a:r>
              <a:rPr lang="es-ES" sz="2500" smtClean="0"/>
              <a:t>Estándares internacionales de la LCA</a:t>
            </a:r>
            <a:endParaRPr lang="en-US" sz="2500" dirty="0" smtClean="0"/>
          </a:p>
          <a:p>
            <a:pPr lvl="1" eaLnBrk="1" fontAlgn="auto" hangingPunct="1">
              <a:spcAft>
                <a:spcPts val="0"/>
              </a:spcAft>
              <a:defRPr/>
            </a:pPr>
            <a:r>
              <a:rPr lang="es-ES" sz="2100" smtClean="0"/>
              <a:t>Gestión medioambiental - Evaluación del ciclo de vida - Principios y marco de referencia - ISO 14040/44 -www.iso.org</a:t>
            </a:r>
            <a:r>
              <a:rPr lang="en-US" smtClean="0"/>
              <a:t> </a:t>
            </a:r>
            <a:endParaRPr lang="en-US" b="1" dirty="0" smtClean="0"/>
          </a:p>
          <a:p>
            <a:pPr eaLnBrk="1" fontAlgn="auto" hangingPunct="1">
              <a:spcAft>
                <a:spcPts val="0"/>
              </a:spcAft>
              <a:defRPr/>
            </a:pPr>
            <a:r>
              <a:rPr lang="es-ES" sz="2500" smtClean="0"/>
              <a:t>Recursos sobre la LCA de la Agencia de Protección Medioambiental de Estados Unidos (EPA)</a:t>
            </a:r>
            <a:endParaRPr lang="en-US" sz="2500" dirty="0" smtClean="0"/>
          </a:p>
          <a:p>
            <a:pPr lvl="1" eaLnBrk="1" fontAlgn="auto" hangingPunct="1">
              <a:spcAft>
                <a:spcPts val="0"/>
              </a:spcAft>
              <a:defRPr/>
            </a:pPr>
            <a:r>
              <a:rPr lang="en-US" sz="2100" smtClean="0"/>
              <a:t>http://www.epa.gov/nrmrl/lcaccess/</a:t>
            </a:r>
            <a:r>
              <a:rPr lang="en-US" smtClean="0"/>
              <a:t> </a:t>
            </a:r>
            <a:endParaRPr lang="en-US" dirty="0" smtClean="0"/>
          </a:p>
          <a:p>
            <a:pPr lvl="1" eaLnBrk="1" fontAlgn="auto" hangingPunct="1">
              <a:spcAft>
                <a:spcPts val="0"/>
              </a:spcAft>
              <a:defRPr/>
            </a:pPr>
            <a:endParaRPr lang="en-US" dirty="0" smtClean="0"/>
          </a:p>
          <a:p>
            <a:pPr lvl="1" eaLnBrk="1" fontAlgn="auto" hangingPunct="1">
              <a:spcAft>
                <a:spcPts val="0"/>
              </a:spcAft>
              <a:defRPr/>
            </a:pPr>
            <a:endParaRPr lang="en-US" dirty="0" smtClean="0"/>
          </a:p>
          <a:p>
            <a:pPr lvl="1" eaLnBrk="1" fontAlgn="auto" hangingPunct="1">
              <a:spcAft>
                <a:spcPts val="0"/>
              </a:spcAft>
              <a:defRPr/>
            </a:pPr>
            <a:endParaRPr lang="en-US" dirty="0" smtClean="0"/>
          </a:p>
          <a:p>
            <a:pPr lvl="1" eaLnBrk="1" fontAlgn="auto" hangingPunct="1">
              <a:spcAft>
                <a:spcPts val="0"/>
              </a:spcAft>
              <a:defRPr/>
            </a:pPr>
            <a:endParaRPr lang="en-US" dirty="0" smtClean="0"/>
          </a:p>
          <a:p>
            <a:pPr lvl="1" eaLnBrk="1" fontAlgn="auto" hangingPunct="1">
              <a:spcAft>
                <a:spcPts val="0"/>
              </a:spcAft>
              <a:defRPr/>
            </a:pPr>
            <a:endParaRPr lang="en-US" dirty="0" smtClean="0"/>
          </a:p>
          <a:p>
            <a:pPr lvl="1" eaLnBrk="1" fontAlgn="auto" hangingPunct="1">
              <a:spcAft>
                <a:spcPts val="0"/>
              </a:spcAft>
              <a:defRPr/>
            </a:pPr>
            <a:endParaRPr lang="en-US" dirty="0" smtClean="0"/>
          </a:p>
          <a:p>
            <a:pPr lvl="1" eaLnBrk="1" fontAlgn="auto" hangingPunct="1">
              <a:spcAft>
                <a:spcPts val="0"/>
              </a:spcAft>
              <a:defRPr/>
            </a:pPr>
            <a:endParaRPr lang="en-US" dirty="0" smtClean="0"/>
          </a:p>
        </p:txBody>
      </p:sp>
      <p:grpSp>
        <p:nvGrpSpPr>
          <p:cNvPr id="26629" name="Group 4"/>
          <p:cNvGrpSpPr>
            <a:grpSpLocks/>
          </p:cNvGrpSpPr>
          <p:nvPr/>
        </p:nvGrpSpPr>
        <p:grpSpPr bwMode="auto">
          <a:xfrm>
            <a:off x="5791200" y="1193800"/>
            <a:ext cx="1828800" cy="3937000"/>
            <a:chOff x="6477000" y="1193800"/>
            <a:chExt cx="1828800" cy="3936999"/>
          </a:xfrm>
        </p:grpSpPr>
        <p:sp>
          <p:nvSpPr>
            <p:cNvPr id="6" name="Freeform 5"/>
            <p:cNvSpPr/>
            <p:nvPr/>
          </p:nvSpPr>
          <p:spPr>
            <a:xfrm>
              <a:off x="6477000" y="1193800"/>
              <a:ext cx="1828800" cy="1016000"/>
            </a:xfrm>
            <a:custGeom>
              <a:avLst/>
              <a:gdLst>
                <a:gd name="connsiteX0" fmla="*/ 0 w 1828800"/>
                <a:gd name="connsiteY0" fmla="*/ 101600 h 1016000"/>
                <a:gd name="connsiteX1" fmla="*/ 29758 w 1828800"/>
                <a:gd name="connsiteY1" fmla="*/ 29758 h 1016000"/>
                <a:gd name="connsiteX2" fmla="*/ 101600 w 1828800"/>
                <a:gd name="connsiteY2" fmla="*/ 0 h 1016000"/>
                <a:gd name="connsiteX3" fmla="*/ 1727200 w 1828800"/>
                <a:gd name="connsiteY3" fmla="*/ 0 h 1016000"/>
                <a:gd name="connsiteX4" fmla="*/ 1799042 w 1828800"/>
                <a:gd name="connsiteY4" fmla="*/ 29758 h 1016000"/>
                <a:gd name="connsiteX5" fmla="*/ 1828800 w 1828800"/>
                <a:gd name="connsiteY5" fmla="*/ 101600 h 1016000"/>
                <a:gd name="connsiteX6" fmla="*/ 1828800 w 1828800"/>
                <a:gd name="connsiteY6" fmla="*/ 914400 h 1016000"/>
                <a:gd name="connsiteX7" fmla="*/ 1799042 w 1828800"/>
                <a:gd name="connsiteY7" fmla="*/ 986242 h 1016000"/>
                <a:gd name="connsiteX8" fmla="*/ 1727200 w 1828800"/>
                <a:gd name="connsiteY8" fmla="*/ 1016000 h 1016000"/>
                <a:gd name="connsiteX9" fmla="*/ 101600 w 1828800"/>
                <a:gd name="connsiteY9" fmla="*/ 1016000 h 1016000"/>
                <a:gd name="connsiteX10" fmla="*/ 29758 w 1828800"/>
                <a:gd name="connsiteY10" fmla="*/ 986242 h 1016000"/>
                <a:gd name="connsiteX11" fmla="*/ 0 w 1828800"/>
                <a:gd name="connsiteY11" fmla="*/ 914400 h 1016000"/>
                <a:gd name="connsiteX12" fmla="*/ 0 w 1828800"/>
                <a:gd name="connsiteY12" fmla="*/ 101600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8800" h="1016000">
                  <a:moveTo>
                    <a:pt x="0" y="101600"/>
                  </a:moveTo>
                  <a:cubicBezTo>
                    <a:pt x="0" y="74654"/>
                    <a:pt x="10704" y="48812"/>
                    <a:pt x="29758" y="29758"/>
                  </a:cubicBezTo>
                  <a:cubicBezTo>
                    <a:pt x="48812" y="10704"/>
                    <a:pt x="74654" y="0"/>
                    <a:pt x="101600" y="0"/>
                  </a:cubicBezTo>
                  <a:lnTo>
                    <a:pt x="1727200" y="0"/>
                  </a:lnTo>
                  <a:cubicBezTo>
                    <a:pt x="1754146" y="0"/>
                    <a:pt x="1779988" y="10704"/>
                    <a:pt x="1799042" y="29758"/>
                  </a:cubicBezTo>
                  <a:cubicBezTo>
                    <a:pt x="1818096" y="48812"/>
                    <a:pt x="1828800" y="74654"/>
                    <a:pt x="1828800" y="101600"/>
                  </a:cubicBezTo>
                  <a:lnTo>
                    <a:pt x="1828800" y="914400"/>
                  </a:lnTo>
                  <a:cubicBezTo>
                    <a:pt x="1828800" y="941346"/>
                    <a:pt x="1818096" y="967188"/>
                    <a:pt x="1799042" y="986242"/>
                  </a:cubicBezTo>
                  <a:cubicBezTo>
                    <a:pt x="1779988" y="1005296"/>
                    <a:pt x="1754146" y="1016000"/>
                    <a:pt x="1727200" y="1016000"/>
                  </a:cubicBezTo>
                  <a:lnTo>
                    <a:pt x="101600" y="1016000"/>
                  </a:lnTo>
                  <a:cubicBezTo>
                    <a:pt x="74654" y="1016000"/>
                    <a:pt x="48812" y="1005296"/>
                    <a:pt x="29758" y="986242"/>
                  </a:cubicBezTo>
                  <a:cubicBezTo>
                    <a:pt x="10704" y="967188"/>
                    <a:pt x="0" y="941346"/>
                    <a:pt x="0" y="914400"/>
                  </a:cubicBezTo>
                  <a:lnTo>
                    <a:pt x="0" y="10160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25008" tIns="125008" rIns="125008" bIns="125008" spcCol="1270" anchor="ctr"/>
            <a:lstStyle/>
            <a:p>
              <a:pPr algn="ctr" defTabSz="1111250" fontAlgn="auto">
                <a:lnSpc>
                  <a:spcPct val="90000"/>
                </a:lnSpc>
                <a:spcAft>
                  <a:spcPct val="35000"/>
                </a:spcAft>
                <a:defRPr/>
              </a:pPr>
              <a:r>
                <a:rPr lang="en-US" sz="2500">
                  <a:solidFill>
                    <a:srgbClr val="FFFFFF"/>
                  </a:solidFill>
                  <a:latin typeface="Calibri"/>
                  <a:ea typeface="ＭＳ Ｐゴシック"/>
                </a:rPr>
                <a:t>Objetivo</a:t>
              </a:r>
              <a:r>
                <a:rPr lang="en-US" sz="2500">
                  <a:solidFill>
                    <a:srgbClr val="FFFFFF"/>
                  </a:solidFill>
                  <a:latin typeface="Calibri"/>
                </a:rPr>
                <a:t> </a:t>
              </a:r>
              <a:r>
                <a:rPr lang="en-US" sz="2500">
                  <a:solidFill>
                    <a:srgbClr val="FFFFFF"/>
                  </a:solidFill>
                  <a:latin typeface="Calibri"/>
                  <a:ea typeface="ＭＳ Ｐゴシック"/>
                </a:rPr>
                <a:t>y</a:t>
              </a:r>
              <a:r>
                <a:rPr lang="en-US" sz="2500">
                  <a:solidFill>
                    <a:srgbClr val="FFFFFF"/>
                  </a:solidFill>
                  <a:latin typeface="Calibri"/>
                </a:rPr>
                <a:t> </a:t>
              </a:r>
              <a:r>
                <a:rPr lang="en-US" sz="2500">
                  <a:solidFill>
                    <a:srgbClr val="FFFFFF"/>
                  </a:solidFill>
                  <a:latin typeface="Calibri"/>
                  <a:ea typeface="ＭＳ Ｐゴシック"/>
                </a:rPr>
                <a:t>alcance</a:t>
              </a:r>
              <a:endParaRPr lang="en-US" sz="2500" dirty="0">
                <a:solidFill>
                  <a:srgbClr val="FFFFFF"/>
                </a:solidFill>
                <a:latin typeface="Calibri"/>
                <a:ea typeface="ＭＳ Ｐゴシック"/>
              </a:endParaRPr>
            </a:p>
          </p:txBody>
        </p:sp>
        <p:sp>
          <p:nvSpPr>
            <p:cNvPr id="8" name="Freeform 7"/>
            <p:cNvSpPr/>
            <p:nvPr/>
          </p:nvSpPr>
          <p:spPr>
            <a:xfrm>
              <a:off x="6477000" y="2717800"/>
              <a:ext cx="1828800" cy="1016000"/>
            </a:xfrm>
            <a:custGeom>
              <a:avLst/>
              <a:gdLst>
                <a:gd name="connsiteX0" fmla="*/ 0 w 1828800"/>
                <a:gd name="connsiteY0" fmla="*/ 101600 h 1016000"/>
                <a:gd name="connsiteX1" fmla="*/ 29758 w 1828800"/>
                <a:gd name="connsiteY1" fmla="*/ 29758 h 1016000"/>
                <a:gd name="connsiteX2" fmla="*/ 101600 w 1828800"/>
                <a:gd name="connsiteY2" fmla="*/ 0 h 1016000"/>
                <a:gd name="connsiteX3" fmla="*/ 1727200 w 1828800"/>
                <a:gd name="connsiteY3" fmla="*/ 0 h 1016000"/>
                <a:gd name="connsiteX4" fmla="*/ 1799042 w 1828800"/>
                <a:gd name="connsiteY4" fmla="*/ 29758 h 1016000"/>
                <a:gd name="connsiteX5" fmla="*/ 1828800 w 1828800"/>
                <a:gd name="connsiteY5" fmla="*/ 101600 h 1016000"/>
                <a:gd name="connsiteX6" fmla="*/ 1828800 w 1828800"/>
                <a:gd name="connsiteY6" fmla="*/ 914400 h 1016000"/>
                <a:gd name="connsiteX7" fmla="*/ 1799042 w 1828800"/>
                <a:gd name="connsiteY7" fmla="*/ 986242 h 1016000"/>
                <a:gd name="connsiteX8" fmla="*/ 1727200 w 1828800"/>
                <a:gd name="connsiteY8" fmla="*/ 1016000 h 1016000"/>
                <a:gd name="connsiteX9" fmla="*/ 101600 w 1828800"/>
                <a:gd name="connsiteY9" fmla="*/ 1016000 h 1016000"/>
                <a:gd name="connsiteX10" fmla="*/ 29758 w 1828800"/>
                <a:gd name="connsiteY10" fmla="*/ 986242 h 1016000"/>
                <a:gd name="connsiteX11" fmla="*/ 0 w 1828800"/>
                <a:gd name="connsiteY11" fmla="*/ 914400 h 1016000"/>
                <a:gd name="connsiteX12" fmla="*/ 0 w 1828800"/>
                <a:gd name="connsiteY12" fmla="*/ 101600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8800" h="1016000">
                  <a:moveTo>
                    <a:pt x="0" y="101600"/>
                  </a:moveTo>
                  <a:cubicBezTo>
                    <a:pt x="0" y="74654"/>
                    <a:pt x="10704" y="48812"/>
                    <a:pt x="29758" y="29758"/>
                  </a:cubicBezTo>
                  <a:cubicBezTo>
                    <a:pt x="48812" y="10704"/>
                    <a:pt x="74654" y="0"/>
                    <a:pt x="101600" y="0"/>
                  </a:cubicBezTo>
                  <a:lnTo>
                    <a:pt x="1727200" y="0"/>
                  </a:lnTo>
                  <a:cubicBezTo>
                    <a:pt x="1754146" y="0"/>
                    <a:pt x="1779988" y="10704"/>
                    <a:pt x="1799042" y="29758"/>
                  </a:cubicBezTo>
                  <a:cubicBezTo>
                    <a:pt x="1818096" y="48812"/>
                    <a:pt x="1828800" y="74654"/>
                    <a:pt x="1828800" y="101600"/>
                  </a:cubicBezTo>
                  <a:lnTo>
                    <a:pt x="1828800" y="914400"/>
                  </a:lnTo>
                  <a:cubicBezTo>
                    <a:pt x="1828800" y="941346"/>
                    <a:pt x="1818096" y="967188"/>
                    <a:pt x="1799042" y="986242"/>
                  </a:cubicBezTo>
                  <a:cubicBezTo>
                    <a:pt x="1779988" y="1005296"/>
                    <a:pt x="1754146" y="1016000"/>
                    <a:pt x="1727200" y="1016000"/>
                  </a:cubicBezTo>
                  <a:lnTo>
                    <a:pt x="101600" y="1016000"/>
                  </a:lnTo>
                  <a:cubicBezTo>
                    <a:pt x="74654" y="1016000"/>
                    <a:pt x="48812" y="1005296"/>
                    <a:pt x="29758" y="986242"/>
                  </a:cubicBezTo>
                  <a:cubicBezTo>
                    <a:pt x="10704" y="967188"/>
                    <a:pt x="0" y="941346"/>
                    <a:pt x="0" y="914400"/>
                  </a:cubicBezTo>
                  <a:lnTo>
                    <a:pt x="0" y="10160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25008" tIns="125008" rIns="125008" bIns="125008" spcCol="1270" anchor="ctr"/>
            <a:lstStyle/>
            <a:p>
              <a:pPr algn="ctr" defTabSz="1111250" fontAlgn="auto">
                <a:lnSpc>
                  <a:spcPct val="90000"/>
                </a:lnSpc>
                <a:spcAft>
                  <a:spcPct val="35000"/>
                </a:spcAft>
                <a:defRPr/>
              </a:pPr>
              <a:r>
                <a:rPr lang="en-US" sz="2500">
                  <a:solidFill>
                    <a:srgbClr val="FFFFFF"/>
                  </a:solidFill>
                  <a:latin typeface="Calibri"/>
                  <a:ea typeface="ＭＳ Ｐゴシック"/>
                </a:rPr>
                <a:t>Análisis</a:t>
              </a:r>
              <a:r>
                <a:rPr lang="en-US" sz="2500">
                  <a:solidFill>
                    <a:srgbClr val="FFFFFF"/>
                  </a:solidFill>
                  <a:latin typeface="Calibri"/>
                </a:rPr>
                <a:t> </a:t>
              </a:r>
              <a:r>
                <a:rPr lang="en-US" sz="2500">
                  <a:solidFill>
                    <a:srgbClr val="FFFFFF"/>
                  </a:solidFill>
                  <a:latin typeface="Calibri"/>
                  <a:ea typeface="ＭＳ Ｐゴシック"/>
                </a:rPr>
                <a:t>de</a:t>
              </a:r>
              <a:r>
                <a:rPr lang="en-US" sz="2500">
                  <a:solidFill>
                    <a:srgbClr val="FFFFFF"/>
                  </a:solidFill>
                  <a:latin typeface="Calibri"/>
                </a:rPr>
                <a:t> </a:t>
              </a:r>
              <a:r>
                <a:rPr lang="en-US" sz="2500">
                  <a:solidFill>
                    <a:srgbClr val="FFFFFF"/>
                  </a:solidFill>
                  <a:latin typeface="Calibri"/>
                  <a:ea typeface="ＭＳ Ｐゴシック"/>
                </a:rPr>
                <a:t>inventario</a:t>
              </a:r>
              <a:endParaRPr lang="en-US" sz="2500" dirty="0">
                <a:solidFill>
                  <a:srgbClr val="FFFFFF"/>
                </a:solidFill>
                <a:latin typeface="Calibri"/>
                <a:ea typeface="ＭＳ Ｐゴシック"/>
              </a:endParaRPr>
            </a:p>
          </p:txBody>
        </p:sp>
        <p:sp>
          <p:nvSpPr>
            <p:cNvPr id="10" name="Freeform 9"/>
            <p:cNvSpPr/>
            <p:nvPr/>
          </p:nvSpPr>
          <p:spPr>
            <a:xfrm>
              <a:off x="6477000" y="4114799"/>
              <a:ext cx="1828800" cy="1016000"/>
            </a:xfrm>
            <a:custGeom>
              <a:avLst/>
              <a:gdLst>
                <a:gd name="connsiteX0" fmla="*/ 0 w 1828800"/>
                <a:gd name="connsiteY0" fmla="*/ 101600 h 1016000"/>
                <a:gd name="connsiteX1" fmla="*/ 29758 w 1828800"/>
                <a:gd name="connsiteY1" fmla="*/ 29758 h 1016000"/>
                <a:gd name="connsiteX2" fmla="*/ 101600 w 1828800"/>
                <a:gd name="connsiteY2" fmla="*/ 0 h 1016000"/>
                <a:gd name="connsiteX3" fmla="*/ 1727200 w 1828800"/>
                <a:gd name="connsiteY3" fmla="*/ 0 h 1016000"/>
                <a:gd name="connsiteX4" fmla="*/ 1799042 w 1828800"/>
                <a:gd name="connsiteY4" fmla="*/ 29758 h 1016000"/>
                <a:gd name="connsiteX5" fmla="*/ 1828800 w 1828800"/>
                <a:gd name="connsiteY5" fmla="*/ 101600 h 1016000"/>
                <a:gd name="connsiteX6" fmla="*/ 1828800 w 1828800"/>
                <a:gd name="connsiteY6" fmla="*/ 914400 h 1016000"/>
                <a:gd name="connsiteX7" fmla="*/ 1799042 w 1828800"/>
                <a:gd name="connsiteY7" fmla="*/ 986242 h 1016000"/>
                <a:gd name="connsiteX8" fmla="*/ 1727200 w 1828800"/>
                <a:gd name="connsiteY8" fmla="*/ 1016000 h 1016000"/>
                <a:gd name="connsiteX9" fmla="*/ 101600 w 1828800"/>
                <a:gd name="connsiteY9" fmla="*/ 1016000 h 1016000"/>
                <a:gd name="connsiteX10" fmla="*/ 29758 w 1828800"/>
                <a:gd name="connsiteY10" fmla="*/ 986242 h 1016000"/>
                <a:gd name="connsiteX11" fmla="*/ 0 w 1828800"/>
                <a:gd name="connsiteY11" fmla="*/ 914400 h 1016000"/>
                <a:gd name="connsiteX12" fmla="*/ 0 w 1828800"/>
                <a:gd name="connsiteY12" fmla="*/ 101600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8800" h="1016000">
                  <a:moveTo>
                    <a:pt x="0" y="101600"/>
                  </a:moveTo>
                  <a:cubicBezTo>
                    <a:pt x="0" y="74654"/>
                    <a:pt x="10704" y="48812"/>
                    <a:pt x="29758" y="29758"/>
                  </a:cubicBezTo>
                  <a:cubicBezTo>
                    <a:pt x="48812" y="10704"/>
                    <a:pt x="74654" y="0"/>
                    <a:pt x="101600" y="0"/>
                  </a:cubicBezTo>
                  <a:lnTo>
                    <a:pt x="1727200" y="0"/>
                  </a:lnTo>
                  <a:cubicBezTo>
                    <a:pt x="1754146" y="0"/>
                    <a:pt x="1779988" y="10704"/>
                    <a:pt x="1799042" y="29758"/>
                  </a:cubicBezTo>
                  <a:cubicBezTo>
                    <a:pt x="1818096" y="48812"/>
                    <a:pt x="1828800" y="74654"/>
                    <a:pt x="1828800" y="101600"/>
                  </a:cubicBezTo>
                  <a:lnTo>
                    <a:pt x="1828800" y="914400"/>
                  </a:lnTo>
                  <a:cubicBezTo>
                    <a:pt x="1828800" y="941346"/>
                    <a:pt x="1818096" y="967188"/>
                    <a:pt x="1799042" y="986242"/>
                  </a:cubicBezTo>
                  <a:cubicBezTo>
                    <a:pt x="1779988" y="1005296"/>
                    <a:pt x="1754146" y="1016000"/>
                    <a:pt x="1727200" y="1016000"/>
                  </a:cubicBezTo>
                  <a:lnTo>
                    <a:pt x="101600" y="1016000"/>
                  </a:lnTo>
                  <a:cubicBezTo>
                    <a:pt x="74654" y="1016000"/>
                    <a:pt x="48812" y="1005296"/>
                    <a:pt x="29758" y="986242"/>
                  </a:cubicBezTo>
                  <a:cubicBezTo>
                    <a:pt x="10704" y="967188"/>
                    <a:pt x="0" y="941346"/>
                    <a:pt x="0" y="914400"/>
                  </a:cubicBezTo>
                  <a:lnTo>
                    <a:pt x="0" y="10160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25008" tIns="125008" rIns="125008" bIns="125008" spcCol="1270" anchor="ctr"/>
            <a:lstStyle/>
            <a:p>
              <a:pPr algn="ctr" defTabSz="1111250" fontAlgn="auto">
                <a:lnSpc>
                  <a:spcPct val="90000"/>
                </a:lnSpc>
                <a:spcAft>
                  <a:spcPct val="35000"/>
                </a:spcAft>
                <a:defRPr/>
              </a:pPr>
              <a:r>
                <a:rPr lang="en-US" sz="2500">
                  <a:solidFill>
                    <a:srgbClr val="FFFFFF"/>
                  </a:solidFill>
                  <a:latin typeface="Calibri"/>
                  <a:ea typeface="ＭＳ Ｐゴシック"/>
                </a:rPr>
                <a:t>Evaluación</a:t>
              </a:r>
              <a:r>
                <a:rPr lang="en-US" sz="2500">
                  <a:solidFill>
                    <a:srgbClr val="FFFFFF"/>
                  </a:solidFill>
                  <a:latin typeface="Calibri"/>
                </a:rPr>
                <a:t> </a:t>
              </a:r>
              <a:r>
                <a:rPr lang="en-US" sz="2500">
                  <a:solidFill>
                    <a:srgbClr val="FFFFFF"/>
                  </a:solidFill>
                  <a:latin typeface="Calibri"/>
                  <a:ea typeface="ＭＳ Ｐゴシック"/>
                </a:rPr>
                <a:t>del</a:t>
              </a:r>
              <a:r>
                <a:rPr lang="en-US" sz="2500">
                  <a:solidFill>
                    <a:srgbClr val="FFFFFF"/>
                  </a:solidFill>
                  <a:latin typeface="Calibri"/>
                </a:rPr>
                <a:t> </a:t>
              </a:r>
              <a:r>
                <a:rPr lang="en-US" sz="2500">
                  <a:solidFill>
                    <a:srgbClr val="FFFFFF"/>
                  </a:solidFill>
                  <a:latin typeface="Calibri"/>
                  <a:ea typeface="ＭＳ Ｐゴシック"/>
                </a:rPr>
                <a:t>impacto</a:t>
              </a:r>
              <a:endParaRPr lang="en-US" sz="2500" dirty="0">
                <a:solidFill>
                  <a:srgbClr val="FFFFFF"/>
                </a:solidFill>
                <a:latin typeface="Calibri"/>
                <a:ea typeface="ＭＳ Ｐゴシック"/>
              </a:endParaRPr>
            </a:p>
          </p:txBody>
        </p:sp>
      </p:grpSp>
      <p:sp>
        <p:nvSpPr>
          <p:cNvPr id="11" name="Freeform 10"/>
          <p:cNvSpPr/>
          <p:nvPr/>
        </p:nvSpPr>
        <p:spPr>
          <a:xfrm>
            <a:off x="8077200" y="1295400"/>
            <a:ext cx="609600" cy="3810000"/>
          </a:xfrm>
          <a:custGeom>
            <a:avLst/>
            <a:gdLst>
              <a:gd name="connsiteX0" fmla="*/ 0 w 1828800"/>
              <a:gd name="connsiteY0" fmla="*/ 101600 h 1016000"/>
              <a:gd name="connsiteX1" fmla="*/ 29758 w 1828800"/>
              <a:gd name="connsiteY1" fmla="*/ 29758 h 1016000"/>
              <a:gd name="connsiteX2" fmla="*/ 101600 w 1828800"/>
              <a:gd name="connsiteY2" fmla="*/ 0 h 1016000"/>
              <a:gd name="connsiteX3" fmla="*/ 1727200 w 1828800"/>
              <a:gd name="connsiteY3" fmla="*/ 0 h 1016000"/>
              <a:gd name="connsiteX4" fmla="*/ 1799042 w 1828800"/>
              <a:gd name="connsiteY4" fmla="*/ 29758 h 1016000"/>
              <a:gd name="connsiteX5" fmla="*/ 1828800 w 1828800"/>
              <a:gd name="connsiteY5" fmla="*/ 101600 h 1016000"/>
              <a:gd name="connsiteX6" fmla="*/ 1828800 w 1828800"/>
              <a:gd name="connsiteY6" fmla="*/ 914400 h 1016000"/>
              <a:gd name="connsiteX7" fmla="*/ 1799042 w 1828800"/>
              <a:gd name="connsiteY7" fmla="*/ 986242 h 1016000"/>
              <a:gd name="connsiteX8" fmla="*/ 1727200 w 1828800"/>
              <a:gd name="connsiteY8" fmla="*/ 1016000 h 1016000"/>
              <a:gd name="connsiteX9" fmla="*/ 101600 w 1828800"/>
              <a:gd name="connsiteY9" fmla="*/ 1016000 h 1016000"/>
              <a:gd name="connsiteX10" fmla="*/ 29758 w 1828800"/>
              <a:gd name="connsiteY10" fmla="*/ 986242 h 1016000"/>
              <a:gd name="connsiteX11" fmla="*/ 0 w 1828800"/>
              <a:gd name="connsiteY11" fmla="*/ 914400 h 1016000"/>
              <a:gd name="connsiteX12" fmla="*/ 0 w 1828800"/>
              <a:gd name="connsiteY12" fmla="*/ 101600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8800" h="1016000">
                <a:moveTo>
                  <a:pt x="0" y="101600"/>
                </a:moveTo>
                <a:cubicBezTo>
                  <a:pt x="0" y="74654"/>
                  <a:pt x="10704" y="48812"/>
                  <a:pt x="29758" y="29758"/>
                </a:cubicBezTo>
                <a:cubicBezTo>
                  <a:pt x="48812" y="10704"/>
                  <a:pt x="74654" y="0"/>
                  <a:pt x="101600" y="0"/>
                </a:cubicBezTo>
                <a:lnTo>
                  <a:pt x="1727200" y="0"/>
                </a:lnTo>
                <a:cubicBezTo>
                  <a:pt x="1754146" y="0"/>
                  <a:pt x="1779988" y="10704"/>
                  <a:pt x="1799042" y="29758"/>
                </a:cubicBezTo>
                <a:cubicBezTo>
                  <a:pt x="1818096" y="48812"/>
                  <a:pt x="1828800" y="74654"/>
                  <a:pt x="1828800" y="101600"/>
                </a:cubicBezTo>
                <a:lnTo>
                  <a:pt x="1828800" y="914400"/>
                </a:lnTo>
                <a:cubicBezTo>
                  <a:pt x="1828800" y="941346"/>
                  <a:pt x="1818096" y="967188"/>
                  <a:pt x="1799042" y="986242"/>
                </a:cubicBezTo>
                <a:cubicBezTo>
                  <a:pt x="1779988" y="1005296"/>
                  <a:pt x="1754146" y="1016000"/>
                  <a:pt x="1727200" y="1016000"/>
                </a:cubicBezTo>
                <a:lnTo>
                  <a:pt x="101600" y="1016000"/>
                </a:lnTo>
                <a:cubicBezTo>
                  <a:pt x="74654" y="1016000"/>
                  <a:pt x="48812" y="1005296"/>
                  <a:pt x="29758" y="986242"/>
                </a:cubicBezTo>
                <a:cubicBezTo>
                  <a:pt x="10704" y="967188"/>
                  <a:pt x="0" y="941346"/>
                  <a:pt x="0" y="914400"/>
                </a:cubicBezTo>
                <a:lnTo>
                  <a:pt x="0" y="10160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vert="vert270" lIns="125008" tIns="125008" rIns="125008" bIns="125008" spcCol="1270" anchor="ctr"/>
          <a:lstStyle/>
          <a:p>
            <a:pPr algn="ctr" defTabSz="1111250" fontAlgn="auto">
              <a:lnSpc>
                <a:spcPct val="90000"/>
              </a:lnSpc>
              <a:spcAft>
                <a:spcPct val="35000"/>
              </a:spcAft>
              <a:defRPr/>
            </a:pPr>
            <a:r>
              <a:rPr lang="en-US" sz="2500">
                <a:solidFill>
                  <a:srgbClr val="FFFFFF"/>
                </a:solidFill>
                <a:latin typeface="Calibri"/>
                <a:ea typeface="ＭＳ Ｐゴシック"/>
              </a:rPr>
              <a:t>Interpretación</a:t>
            </a:r>
            <a:endParaRPr lang="en-US" sz="2500" dirty="0">
              <a:solidFill>
                <a:srgbClr val="FFFFFF"/>
              </a:solidFill>
              <a:latin typeface="Calibri"/>
              <a:ea typeface="ＭＳ Ｐゴシック"/>
            </a:endParaRPr>
          </a:p>
        </p:txBody>
      </p:sp>
      <p:cxnSp>
        <p:nvCxnSpPr>
          <p:cNvPr id="13" name="Straight Arrow Connector 12"/>
          <p:cNvCxnSpPr/>
          <p:nvPr/>
        </p:nvCxnSpPr>
        <p:spPr>
          <a:xfrm rot="5400000">
            <a:off x="6515894" y="2475706"/>
            <a:ext cx="381000" cy="1588"/>
          </a:xfrm>
          <a:prstGeom prst="straightConnector1">
            <a:avLst/>
          </a:prstGeom>
          <a:ln w="34925" cmpd="sng">
            <a:headEnd type="arrow"/>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rot="5400000">
            <a:off x="6515894" y="3923506"/>
            <a:ext cx="381000" cy="1588"/>
          </a:xfrm>
          <a:prstGeom prst="straightConnector1">
            <a:avLst/>
          </a:prstGeom>
          <a:ln w="34925" cmpd="sng">
            <a:headEnd type="arrow"/>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7620000" y="1600200"/>
            <a:ext cx="379413" cy="1588"/>
          </a:xfrm>
          <a:prstGeom prst="straightConnector1">
            <a:avLst/>
          </a:prstGeom>
          <a:ln w="34925" cmpd="sng">
            <a:headEnd type="arrow"/>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7620000" y="3048000"/>
            <a:ext cx="379413" cy="1588"/>
          </a:xfrm>
          <a:prstGeom prst="straightConnector1">
            <a:avLst/>
          </a:prstGeom>
          <a:ln w="34925" cmpd="sng">
            <a:headEnd type="arrow"/>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7620000" y="4572000"/>
            <a:ext cx="379413" cy="1588"/>
          </a:xfrm>
          <a:prstGeom prst="straightConnector1">
            <a:avLst/>
          </a:prstGeom>
          <a:ln w="34925" cmpd="sng">
            <a:headEnd type="arrow"/>
            <a:tailEnd type="arrow"/>
          </a:ln>
        </p:spPr>
        <p:style>
          <a:lnRef idx="1">
            <a:schemeClr val="accent1"/>
          </a:lnRef>
          <a:fillRef idx="0">
            <a:schemeClr val="accent1"/>
          </a:fillRef>
          <a:effectRef idx="0">
            <a:schemeClr val="accent1"/>
          </a:effectRef>
          <a:fontRef idx="minor">
            <a:schemeClr val="tx1"/>
          </a:fontRef>
        </p:style>
      </p:cxnSp>
      <p:sp>
        <p:nvSpPr>
          <p:cNvPr id="26636" name="TextBox 18"/>
          <p:cNvSpPr txBox="1">
            <a:spLocks noChangeArrowheads="1"/>
          </p:cNvSpPr>
          <p:nvPr/>
        </p:nvSpPr>
        <p:spPr bwMode="auto">
          <a:xfrm>
            <a:off x="5943600" y="5334000"/>
            <a:ext cx="2895600" cy="646113"/>
          </a:xfrm>
          <a:prstGeom prst="rect">
            <a:avLst/>
          </a:prstGeom>
          <a:noFill/>
          <a:ln w="9525">
            <a:noFill/>
            <a:miter lim="800000"/>
            <a:headEnd/>
            <a:tailEnd/>
          </a:ln>
        </p:spPr>
        <p:txBody>
          <a:bodyPr>
            <a:spAutoFit/>
          </a:bodyPr>
          <a:lstStyle/>
          <a:p>
            <a:r>
              <a:rPr lang="es-ES">
                <a:solidFill>
                  <a:srgbClr val="28288A"/>
                </a:solidFill>
                <a:latin typeface="Calibri" pitchFamily="34" charset="0"/>
                <a:ea typeface="ＭＳ Ｐゴシック" pitchFamily="34" charset="-128"/>
              </a:rPr>
              <a:t>Marco</a:t>
            </a:r>
            <a:r>
              <a:rPr lang="es-ES">
                <a:solidFill>
                  <a:srgbClr val="28288A"/>
                </a:solidFill>
                <a:latin typeface="Calibri" pitchFamily="34" charset="0"/>
              </a:rPr>
              <a:t> </a:t>
            </a:r>
            <a:r>
              <a:rPr lang="es-ES">
                <a:solidFill>
                  <a:srgbClr val="28288A"/>
                </a:solidFill>
                <a:latin typeface="Calibri" pitchFamily="34" charset="0"/>
                <a:ea typeface="ＭＳ Ｐゴシック" pitchFamily="34" charset="-128"/>
              </a:rPr>
              <a:t>de</a:t>
            </a:r>
            <a:r>
              <a:rPr lang="es-ES">
                <a:solidFill>
                  <a:srgbClr val="28288A"/>
                </a:solidFill>
                <a:latin typeface="Calibri" pitchFamily="34" charset="0"/>
              </a:rPr>
              <a:t> </a:t>
            </a:r>
            <a:r>
              <a:rPr lang="es-ES">
                <a:solidFill>
                  <a:srgbClr val="28288A"/>
                </a:solidFill>
                <a:latin typeface="Calibri" pitchFamily="34" charset="0"/>
                <a:ea typeface="ＭＳ Ｐゴシック" pitchFamily="34" charset="-128"/>
              </a:rPr>
              <a:t>referencia</a:t>
            </a:r>
            <a:r>
              <a:rPr lang="es-ES">
                <a:solidFill>
                  <a:srgbClr val="28288A"/>
                </a:solidFill>
                <a:latin typeface="Calibri" pitchFamily="34" charset="0"/>
              </a:rPr>
              <a:t> </a:t>
            </a:r>
            <a:r>
              <a:rPr lang="es-ES">
                <a:solidFill>
                  <a:srgbClr val="28288A"/>
                </a:solidFill>
                <a:latin typeface="Calibri" pitchFamily="34" charset="0"/>
                <a:ea typeface="ＭＳ Ｐゴシック" pitchFamily="34" charset="-128"/>
              </a:rPr>
              <a:t>de</a:t>
            </a:r>
            <a:r>
              <a:rPr lang="es-ES">
                <a:solidFill>
                  <a:srgbClr val="28288A"/>
                </a:solidFill>
                <a:latin typeface="Calibri" pitchFamily="34" charset="0"/>
              </a:rPr>
              <a:t> </a:t>
            </a:r>
            <a:r>
              <a:rPr lang="es-ES">
                <a:solidFill>
                  <a:srgbClr val="28288A"/>
                </a:solidFill>
                <a:latin typeface="Calibri" pitchFamily="34" charset="0"/>
                <a:ea typeface="ＭＳ Ｐゴシック" pitchFamily="34" charset="-128"/>
              </a:rPr>
              <a:t>la</a:t>
            </a:r>
            <a:r>
              <a:rPr lang="es-ES">
                <a:solidFill>
                  <a:srgbClr val="28288A"/>
                </a:solidFill>
                <a:latin typeface="Calibri" pitchFamily="34" charset="0"/>
              </a:rPr>
              <a:t> </a:t>
            </a:r>
            <a:r>
              <a:rPr lang="es-ES">
                <a:solidFill>
                  <a:srgbClr val="28288A"/>
                </a:solidFill>
                <a:latin typeface="Calibri" pitchFamily="34" charset="0"/>
                <a:ea typeface="ＭＳ Ｐゴシック" pitchFamily="34" charset="-128"/>
              </a:rPr>
              <a:t>LCA:</a:t>
            </a:r>
            <a:r>
              <a:rPr lang="es-ES">
                <a:solidFill>
                  <a:srgbClr val="28288A"/>
                </a:solidFill>
                <a:latin typeface="Calibri" pitchFamily="34" charset="0"/>
              </a:rPr>
              <a:t> </a:t>
            </a:r>
            <a:r>
              <a:rPr lang="es-ES">
                <a:solidFill>
                  <a:srgbClr val="28288A"/>
                </a:solidFill>
                <a:latin typeface="Calibri" pitchFamily="34" charset="0"/>
                <a:ea typeface="ＭＳ Ｐゴシック" pitchFamily="34" charset="-128"/>
              </a:rPr>
              <a:t>ISO</a:t>
            </a:r>
            <a:r>
              <a:rPr lang="es-ES">
                <a:solidFill>
                  <a:srgbClr val="28288A"/>
                </a:solidFill>
                <a:latin typeface="Calibri" pitchFamily="34" charset="0"/>
              </a:rPr>
              <a:t> </a:t>
            </a:r>
            <a:r>
              <a:rPr lang="es-ES">
                <a:solidFill>
                  <a:srgbClr val="28288A"/>
                </a:solidFill>
                <a:latin typeface="Calibri" pitchFamily="34" charset="0"/>
                <a:ea typeface="ＭＳ Ｐゴシック" pitchFamily="34" charset="-128"/>
              </a:rPr>
              <a:t>14044</a:t>
            </a:r>
            <a:endParaRPr lang="en-US">
              <a:solidFill>
                <a:srgbClr val="28288A"/>
              </a:solidFill>
              <a:latin typeface="Calibri" pitchFamily="34" charset="0"/>
              <a:ea typeface="ＭＳ Ｐゴシック" pitchFamily="34" charset="-128"/>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3525"/>
            <a:ext cx="8229600" cy="457200"/>
          </a:xfrm>
        </p:spPr>
        <p:txBody>
          <a:bodyPr rtlCol="0">
            <a:normAutofit fontScale="90000"/>
          </a:bodyPr>
          <a:lstStyle/>
          <a:p>
            <a:pPr eaLnBrk="1" fontAlgn="auto" hangingPunct="1">
              <a:spcAft>
                <a:spcPts val="0"/>
              </a:spcAft>
              <a:defRPr/>
            </a:pPr>
            <a:r>
              <a:rPr lang="es-ES" sz="2500" dirty="0" smtClean="0"/>
              <a:t>¿Por qué elegir </a:t>
            </a:r>
            <a:r>
              <a:rPr lang="es-ES" sz="2500" dirty="0" err="1" smtClean="0"/>
              <a:t>SolidWorks</a:t>
            </a:r>
            <a:r>
              <a:rPr lang="es-ES" sz="2500" dirty="0" smtClean="0"/>
              <a:t> Sustainability?</a:t>
            </a:r>
            <a:endParaRPr lang="en-US" sz="2500" dirty="0"/>
          </a:p>
        </p:txBody>
      </p:sp>
      <p:sp>
        <p:nvSpPr>
          <p:cNvPr id="3" name="Content Placeholder 2"/>
          <p:cNvSpPr>
            <a:spLocks noGrp="1"/>
          </p:cNvSpPr>
          <p:nvPr>
            <p:ph idx="1"/>
          </p:nvPr>
        </p:nvSpPr>
        <p:spPr>
          <a:xfrm>
            <a:off x="914400" y="914400"/>
            <a:ext cx="8002588" cy="5410200"/>
          </a:xfrm>
        </p:spPr>
        <p:txBody>
          <a:bodyPr rtlCol="0">
            <a:normAutofit lnSpcReduction="10000"/>
          </a:bodyPr>
          <a:lstStyle/>
          <a:p>
            <a:pPr eaLnBrk="1" fontAlgn="auto" hangingPunct="1">
              <a:spcAft>
                <a:spcPts val="0"/>
              </a:spcAft>
              <a:buFont typeface="Wingdings" pitchFamily="2" charset="2"/>
              <a:buNone/>
              <a:defRPr/>
            </a:pPr>
            <a:r>
              <a:rPr lang="es-ES" dirty="0" smtClean="0"/>
              <a:t>Pronto todo el diseño será diseño sostenible</a:t>
            </a:r>
            <a:endParaRPr lang="en-US" dirty="0" smtClean="0"/>
          </a:p>
          <a:p>
            <a:pPr eaLnBrk="1" fontAlgn="auto" hangingPunct="1">
              <a:spcAft>
                <a:spcPts val="0"/>
              </a:spcAft>
              <a:buFont typeface="Wingdings" pitchFamily="2" charset="2"/>
              <a:buNone/>
              <a:defRPr/>
            </a:pPr>
            <a:endParaRPr lang="en-US" dirty="0" smtClean="0"/>
          </a:p>
          <a:p>
            <a:pPr eaLnBrk="1" fontAlgn="auto" hangingPunct="1">
              <a:spcAft>
                <a:spcPts val="0"/>
              </a:spcAft>
              <a:defRPr/>
            </a:pPr>
            <a:r>
              <a:rPr lang="es-ES" dirty="0" smtClean="0"/>
              <a:t>Cada vez más consumidores desean productos ecológicos</a:t>
            </a:r>
            <a:endParaRPr lang="en-US" dirty="0" smtClean="0"/>
          </a:p>
          <a:p>
            <a:pPr eaLnBrk="1" fontAlgn="auto" hangingPunct="1">
              <a:spcAft>
                <a:spcPts val="0"/>
              </a:spcAft>
              <a:defRPr/>
            </a:pPr>
            <a:r>
              <a:rPr lang="es-ES" dirty="0" smtClean="0"/>
              <a:t>Desafío nuevo y desconocido para las empresas</a:t>
            </a:r>
            <a:r>
              <a:rPr lang="en-US" dirty="0" smtClean="0"/>
              <a:t> </a:t>
            </a:r>
          </a:p>
          <a:p>
            <a:pPr eaLnBrk="1" fontAlgn="auto" hangingPunct="1">
              <a:spcAft>
                <a:spcPts val="0"/>
              </a:spcAft>
              <a:defRPr/>
            </a:pPr>
            <a:r>
              <a:rPr lang="es-ES" dirty="0" smtClean="0"/>
              <a:t>El diseño sostenible es una estrategia para tener éxito</a:t>
            </a:r>
            <a:r>
              <a:rPr lang="en-US" dirty="0" smtClean="0"/>
              <a:t> </a:t>
            </a:r>
          </a:p>
          <a:p>
            <a:pPr eaLnBrk="1" fontAlgn="auto" hangingPunct="1">
              <a:spcAft>
                <a:spcPts val="0"/>
              </a:spcAft>
              <a:defRPr/>
            </a:pPr>
            <a:r>
              <a:rPr lang="en-US" dirty="0" err="1" smtClean="0"/>
              <a:t>SolidWorks</a:t>
            </a:r>
            <a:r>
              <a:rPr lang="en-US" dirty="0" smtClean="0"/>
              <a:t> Sustainability</a:t>
            </a:r>
          </a:p>
          <a:p>
            <a:pPr lvl="1" eaLnBrk="1" fontAlgn="auto" hangingPunct="1">
              <a:spcAft>
                <a:spcPts val="0"/>
              </a:spcAft>
              <a:defRPr/>
            </a:pPr>
            <a:r>
              <a:rPr lang="es-ES" dirty="0" smtClean="0"/>
              <a:t>Fácil de utilizar y entender</a:t>
            </a:r>
            <a:endParaRPr lang="en-US" dirty="0" smtClean="0"/>
          </a:p>
          <a:p>
            <a:pPr lvl="1" eaLnBrk="1" fontAlgn="auto" hangingPunct="1">
              <a:spcAft>
                <a:spcPts val="0"/>
              </a:spcAft>
              <a:defRPr/>
            </a:pPr>
            <a:r>
              <a:rPr lang="es-ES" dirty="0" smtClean="0"/>
              <a:t>Reduce el impacto medioambiental de los diseños de productos</a:t>
            </a:r>
            <a:endParaRPr lang="en-US" dirty="0" smtClean="0"/>
          </a:p>
          <a:p>
            <a:pPr lvl="1" eaLnBrk="1" fontAlgn="auto" hangingPunct="1">
              <a:spcAft>
                <a:spcPts val="0"/>
              </a:spcAft>
              <a:defRPr/>
            </a:pPr>
            <a:r>
              <a:rPr lang="en-US" dirty="0" err="1" smtClean="0"/>
              <a:t>Comunica</a:t>
            </a:r>
            <a:r>
              <a:rPr lang="en-US" dirty="0" smtClean="0"/>
              <a:t> </a:t>
            </a:r>
            <a:r>
              <a:rPr lang="en-US" dirty="0" err="1" smtClean="0"/>
              <a:t>datos</a:t>
            </a:r>
            <a:r>
              <a:rPr lang="en-US" dirty="0" smtClean="0"/>
              <a:t> de forma </a:t>
            </a:r>
            <a:r>
              <a:rPr lang="en-US" dirty="0" err="1" smtClean="0"/>
              <a:t>eficaz</a:t>
            </a:r>
            <a:r>
              <a:rPr lang="en-US" dirty="0" smtClean="0"/>
              <a:t> a </a:t>
            </a:r>
            <a:r>
              <a:rPr lang="en-US" dirty="0" err="1" smtClean="0"/>
              <a:t>través</a:t>
            </a:r>
            <a:r>
              <a:rPr lang="en-US" dirty="0" smtClean="0"/>
              <a:t> de </a:t>
            </a:r>
            <a:r>
              <a:rPr lang="en-US" dirty="0" err="1" smtClean="0"/>
              <a:t>informes</a:t>
            </a:r>
            <a:r>
              <a:rPr lang="en-US" dirty="0" smtClean="0"/>
              <a:t> y </a:t>
            </a:r>
            <a:r>
              <a:rPr lang="en-US" dirty="0" err="1" smtClean="0"/>
              <a:t>gráficos</a:t>
            </a:r>
            <a:endParaRPr lang="en-US" dirty="0" smtClean="0"/>
          </a:p>
          <a:p>
            <a:pPr lvl="1" eaLnBrk="1" fontAlgn="auto" hangingPunct="1">
              <a:spcAft>
                <a:spcPts val="0"/>
              </a:spcAft>
              <a:defRPr/>
            </a:pPr>
            <a:r>
              <a:rPr lang="es-ES" dirty="0" err="1" smtClean="0"/>
              <a:t>SolidWorks</a:t>
            </a:r>
            <a:r>
              <a:rPr lang="es-ES" dirty="0" smtClean="0"/>
              <a:t> SustainabilityXpress</a:t>
            </a:r>
            <a:r>
              <a:rPr lang="es-ES" baseline="30000" dirty="0" smtClean="0"/>
              <a:t>1 </a:t>
            </a:r>
            <a:r>
              <a:rPr lang="es-ES" dirty="0" smtClean="0"/>
              <a:t>se encuentra disponible para TODOS los usuarios de </a:t>
            </a:r>
            <a:r>
              <a:rPr lang="es-ES" dirty="0" err="1" smtClean="0"/>
              <a:t>SolidWorks</a:t>
            </a:r>
            <a:r>
              <a:rPr lang="es-ES" dirty="0" smtClean="0"/>
              <a:t> sin coste alguno</a:t>
            </a:r>
            <a:endParaRPr lang="en-US"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3525"/>
            <a:ext cx="8229600" cy="457200"/>
          </a:xfrm>
        </p:spPr>
        <p:txBody>
          <a:bodyPr rtlCol="0">
            <a:normAutofit fontScale="90000"/>
          </a:bodyPr>
          <a:lstStyle/>
          <a:p>
            <a:pPr eaLnBrk="1" fontAlgn="auto" hangingPunct="1">
              <a:spcAft>
                <a:spcPts val="0"/>
              </a:spcAft>
              <a:defRPr/>
            </a:pPr>
            <a:r>
              <a:rPr lang="es-ES" sz="2500" dirty="0" smtClean="0"/>
              <a:t>¿Por qué utilizar </a:t>
            </a:r>
            <a:r>
              <a:rPr lang="es-ES" sz="2500" dirty="0" err="1" smtClean="0"/>
              <a:t>SolidWorks</a:t>
            </a:r>
            <a:r>
              <a:rPr lang="es-ES" sz="2500" dirty="0" smtClean="0"/>
              <a:t> Sustainability en las aulas?</a:t>
            </a:r>
            <a:endParaRPr lang="en-US" sz="2500" dirty="0"/>
          </a:p>
        </p:txBody>
      </p:sp>
      <p:sp>
        <p:nvSpPr>
          <p:cNvPr id="28675" name="Content Placeholder 2"/>
          <p:cNvSpPr>
            <a:spLocks noGrp="1"/>
          </p:cNvSpPr>
          <p:nvPr>
            <p:ph idx="1"/>
          </p:nvPr>
        </p:nvSpPr>
        <p:spPr>
          <a:xfrm>
            <a:off x="687388" y="1447800"/>
            <a:ext cx="8229600" cy="5410200"/>
          </a:xfrm>
        </p:spPr>
        <p:txBody>
          <a:bodyPr/>
          <a:lstStyle/>
          <a:p>
            <a:pPr eaLnBrk="1" hangingPunct="1"/>
            <a:endParaRPr lang="en-US" smtClean="0">
              <a:latin typeface="Arial" charset="0"/>
              <a:cs typeface="Arial" charset="0"/>
            </a:endParaRPr>
          </a:p>
          <a:p>
            <a:pPr eaLnBrk="1" hangingPunct="1">
              <a:buFontTx/>
              <a:buNone/>
            </a:pPr>
            <a:endParaRPr lang="en-US" smtClean="0">
              <a:latin typeface="Arial" charset="0"/>
              <a:cs typeface="Arial" charset="0"/>
            </a:endParaRPr>
          </a:p>
          <a:p>
            <a:pPr eaLnBrk="1" hangingPunct="1">
              <a:buFontTx/>
              <a:buNone/>
            </a:pPr>
            <a:endParaRPr lang="en-US" smtClean="0">
              <a:latin typeface="Arial" charset="0"/>
              <a:cs typeface="Arial" charset="0"/>
            </a:endParaRPr>
          </a:p>
          <a:p>
            <a:pPr eaLnBrk="1" hangingPunct="1">
              <a:buFontTx/>
              <a:buNone/>
            </a:pPr>
            <a:endParaRPr lang="en-US" smtClean="0">
              <a:latin typeface="Arial" charset="0"/>
              <a:cs typeface="Arial" charset="0"/>
            </a:endParaRPr>
          </a:p>
        </p:txBody>
      </p:sp>
      <p:pic>
        <p:nvPicPr>
          <p:cNvPr id="28676" name="Picture 2"/>
          <p:cNvPicPr>
            <a:picLocks noChangeAspect="1" noChangeArrowheads="1"/>
          </p:cNvPicPr>
          <p:nvPr/>
        </p:nvPicPr>
        <p:blipFill>
          <a:blip r:embed="rId3" cstate="print"/>
          <a:srcRect/>
          <a:stretch>
            <a:fillRect/>
          </a:stretch>
        </p:blipFill>
        <p:spPr bwMode="auto">
          <a:xfrm>
            <a:off x="1201738" y="914400"/>
            <a:ext cx="6742112" cy="5021263"/>
          </a:xfrm>
          <a:prstGeom prst="rect">
            <a:avLst/>
          </a:prstGeom>
          <a:noFill/>
          <a:ln w="9525">
            <a:noFill/>
            <a:miter lim="800000"/>
            <a:headEnd/>
            <a:tailEnd/>
          </a:ln>
        </p:spPr>
      </p:pic>
      <p:sp>
        <p:nvSpPr>
          <p:cNvPr id="28677" name="Rectangle 4"/>
          <p:cNvSpPr>
            <a:spLocks noChangeArrowheads="1"/>
          </p:cNvSpPr>
          <p:nvPr/>
        </p:nvSpPr>
        <p:spPr bwMode="auto">
          <a:xfrm>
            <a:off x="1295400" y="6096000"/>
            <a:ext cx="6248400" cy="646113"/>
          </a:xfrm>
          <a:prstGeom prst="rect">
            <a:avLst/>
          </a:prstGeom>
          <a:noFill/>
          <a:ln w="9525">
            <a:noFill/>
            <a:miter lim="800000"/>
            <a:headEnd/>
            <a:tailEnd/>
          </a:ln>
        </p:spPr>
        <p:txBody>
          <a:bodyPr>
            <a:spAutoFit/>
          </a:bodyPr>
          <a:lstStyle/>
          <a:p>
            <a:r>
              <a:rPr lang="es-ES" dirty="0">
                <a:solidFill>
                  <a:srgbClr val="28288A"/>
                </a:solidFill>
                <a:latin typeface="Calibri" pitchFamily="34" charset="0"/>
                <a:ea typeface="ＭＳ Ｐゴシック" pitchFamily="34" charset="-128"/>
              </a:rPr>
              <a:t>Disponible</a:t>
            </a:r>
            <a:r>
              <a:rPr lang="es-ES" dirty="0">
                <a:solidFill>
                  <a:srgbClr val="28288A"/>
                </a:solidFill>
                <a:latin typeface="Calibri" pitchFamily="34" charset="0"/>
              </a:rPr>
              <a:t> </a:t>
            </a:r>
            <a:r>
              <a:rPr lang="es-ES" dirty="0">
                <a:solidFill>
                  <a:srgbClr val="28288A"/>
                </a:solidFill>
                <a:latin typeface="Calibri" pitchFamily="34" charset="0"/>
                <a:ea typeface="ＭＳ Ｐゴシック" pitchFamily="34" charset="-128"/>
              </a:rPr>
              <a:t>en</a:t>
            </a:r>
            <a:r>
              <a:rPr lang="es-ES" dirty="0">
                <a:solidFill>
                  <a:srgbClr val="28288A"/>
                </a:solidFill>
                <a:latin typeface="Calibri" pitchFamily="34" charset="0"/>
              </a:rPr>
              <a:t> </a:t>
            </a:r>
            <a:r>
              <a:rPr lang="es-ES" dirty="0" err="1">
                <a:solidFill>
                  <a:srgbClr val="28288A"/>
                </a:solidFill>
                <a:latin typeface="Calibri" pitchFamily="34" charset="0"/>
                <a:ea typeface="ＭＳ Ｐゴシック" pitchFamily="34" charset="-128"/>
              </a:rPr>
              <a:t>SolidWorks</a:t>
            </a:r>
            <a:r>
              <a:rPr lang="es-ES" dirty="0">
                <a:solidFill>
                  <a:srgbClr val="28288A"/>
                </a:solidFill>
                <a:latin typeface="Calibri" pitchFamily="34" charset="0"/>
              </a:rPr>
              <a:t> </a:t>
            </a:r>
            <a:r>
              <a:rPr lang="es-ES" dirty="0" err="1">
                <a:solidFill>
                  <a:srgbClr val="28288A"/>
                </a:solidFill>
                <a:latin typeface="Calibri" pitchFamily="34" charset="0"/>
                <a:ea typeface="ＭＳ Ｐゴシック" pitchFamily="34" charset="-128"/>
              </a:rPr>
              <a:t>Labs</a:t>
            </a:r>
            <a:r>
              <a:rPr lang="es-ES" dirty="0">
                <a:solidFill>
                  <a:srgbClr val="28288A"/>
                </a:solidFill>
                <a:latin typeface="Calibri" pitchFamily="34" charset="0"/>
              </a:rPr>
              <a:t> </a:t>
            </a:r>
            <a:r>
              <a:rPr lang="es-ES" dirty="0">
                <a:solidFill>
                  <a:srgbClr val="28288A"/>
                </a:solidFill>
                <a:latin typeface="Calibri" pitchFamily="34" charset="0"/>
                <a:ea typeface="ＭＳ Ｐゴシック" pitchFamily="34" charset="-128"/>
              </a:rPr>
              <a:t>para</a:t>
            </a:r>
            <a:r>
              <a:rPr lang="es-ES" dirty="0">
                <a:solidFill>
                  <a:srgbClr val="28288A"/>
                </a:solidFill>
                <a:latin typeface="Calibri" pitchFamily="34" charset="0"/>
              </a:rPr>
              <a:t> </a:t>
            </a:r>
            <a:r>
              <a:rPr lang="es-ES" dirty="0" err="1">
                <a:solidFill>
                  <a:srgbClr val="28288A"/>
                </a:solidFill>
                <a:latin typeface="Calibri" pitchFamily="34" charset="0"/>
                <a:ea typeface="ＭＳ Ｐゴシック" pitchFamily="34" charset="-128"/>
              </a:rPr>
              <a:t>SolidWorks</a:t>
            </a:r>
            <a:r>
              <a:rPr lang="es-ES">
                <a:solidFill>
                  <a:srgbClr val="28288A"/>
                </a:solidFill>
                <a:latin typeface="Calibri" pitchFamily="34" charset="0"/>
              </a:rPr>
              <a:t> </a:t>
            </a:r>
            <a:r>
              <a:rPr lang="es-ES" smtClean="0">
                <a:solidFill>
                  <a:srgbClr val="28288A"/>
                </a:solidFill>
                <a:latin typeface="Calibri" pitchFamily="34" charset="0"/>
                <a:ea typeface="ＭＳ Ｐゴシック" pitchFamily="34" charset="-128"/>
              </a:rPr>
              <a:t>2012</a:t>
            </a:r>
            <a:r>
              <a:rPr lang="es-ES" smtClean="0">
                <a:solidFill>
                  <a:srgbClr val="28288A"/>
                </a:solidFill>
                <a:latin typeface="Calibri" pitchFamily="34" charset="0"/>
              </a:rPr>
              <a:t> </a:t>
            </a:r>
            <a:r>
              <a:rPr lang="es-ES">
                <a:solidFill>
                  <a:srgbClr val="28288A"/>
                </a:solidFill>
                <a:latin typeface="Calibri" pitchFamily="34" charset="0"/>
                <a:ea typeface="ＭＳ Ｐゴシック" pitchFamily="34" charset="-128"/>
              </a:rPr>
              <a:t>http://labs.solidworks.com</a:t>
            </a:r>
            <a:endParaRPr lang="en-US" dirty="0">
              <a:solidFill>
                <a:srgbClr val="28288A"/>
              </a:solidFill>
              <a:latin typeface="Calibri" pitchFamily="34" charset="0"/>
              <a:ea typeface="ＭＳ Ｐゴシック" pitchFamily="34" charset="-128"/>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2000" b="-2000"/>
          </a:stretch>
        </a:blipFill>
        <a:effectLst/>
      </p:bgPr>
    </p:bg>
    <p:spTree>
      <p:nvGrpSpPr>
        <p:cNvPr id="1" name=""/>
        <p:cNvGrpSpPr/>
        <p:nvPr/>
      </p:nvGrpSpPr>
      <p:grpSpPr>
        <a:xfrm>
          <a:off x="0" y="0"/>
          <a:ext cx="0" cy="0"/>
          <a:chOff x="0" y="0"/>
          <a:chExt cx="0" cy="0"/>
        </a:xfrm>
      </p:grpSpPr>
      <p:graphicFrame>
        <p:nvGraphicFramePr>
          <p:cNvPr id="19" name="Diagram 18"/>
          <p:cNvGraphicFramePr/>
          <p:nvPr/>
        </p:nvGraphicFramePr>
        <p:xfrm>
          <a:off x="1066800" y="381000"/>
          <a:ext cx="6096000" cy="406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Title 1"/>
          <p:cNvSpPr>
            <a:spLocks noGrp="1"/>
          </p:cNvSpPr>
          <p:nvPr>
            <p:ph type="title"/>
          </p:nvPr>
        </p:nvSpPr>
        <p:spPr>
          <a:xfrm>
            <a:off x="685800" y="263525"/>
            <a:ext cx="8458200" cy="457200"/>
          </a:xfrm>
        </p:spPr>
        <p:txBody>
          <a:bodyPr rtlCol="0">
            <a:normAutofit fontScale="90000"/>
          </a:bodyPr>
          <a:lstStyle/>
          <a:p>
            <a:pPr eaLnBrk="1" fontAlgn="auto" hangingPunct="1">
              <a:spcAft>
                <a:spcPts val="0"/>
              </a:spcAft>
              <a:defRPr/>
            </a:pPr>
            <a:r>
              <a:rPr lang="en-US" smtClean="0"/>
              <a:t>Metodología de SolidWorks Sustainability  </a:t>
            </a:r>
            <a:endParaRPr lang="en-US" dirty="0"/>
          </a:p>
        </p:txBody>
      </p:sp>
      <p:sp>
        <p:nvSpPr>
          <p:cNvPr id="29700" name="Content Placeholder 2"/>
          <p:cNvSpPr>
            <a:spLocks noGrp="1"/>
          </p:cNvSpPr>
          <p:nvPr>
            <p:ph idx="1"/>
          </p:nvPr>
        </p:nvSpPr>
        <p:spPr>
          <a:xfrm>
            <a:off x="533400" y="990600"/>
            <a:ext cx="6932613" cy="4525963"/>
          </a:xfrm>
        </p:spPr>
        <p:txBody>
          <a:bodyPr/>
          <a:lstStyle/>
          <a:p>
            <a:pPr eaLnBrk="1" hangingPunct="1">
              <a:buFont typeface="Wingdings" pitchFamily="2" charset="2"/>
              <a:buNone/>
            </a:pPr>
            <a:endParaRPr lang="en-US" smtClean="0"/>
          </a:p>
          <a:p>
            <a:pPr eaLnBrk="1" hangingPunct="1">
              <a:buFont typeface="Wingdings" pitchFamily="2" charset="2"/>
              <a:buNone/>
            </a:pPr>
            <a:endParaRPr lang="en-US" smtClean="0"/>
          </a:p>
        </p:txBody>
      </p:sp>
      <p:grpSp>
        <p:nvGrpSpPr>
          <p:cNvPr id="29701" name="Group 19"/>
          <p:cNvGrpSpPr>
            <a:grpSpLocks/>
          </p:cNvGrpSpPr>
          <p:nvPr/>
        </p:nvGrpSpPr>
        <p:grpSpPr bwMode="auto">
          <a:xfrm>
            <a:off x="228600" y="1828800"/>
            <a:ext cx="7162800" cy="4191000"/>
            <a:chOff x="762000" y="2209800"/>
            <a:chExt cx="6349919" cy="4190878"/>
          </a:xfrm>
        </p:grpSpPr>
        <p:sp>
          <p:nvSpPr>
            <p:cNvPr id="21" name="Freeform 20"/>
            <p:cNvSpPr/>
            <p:nvPr/>
          </p:nvSpPr>
          <p:spPr>
            <a:xfrm>
              <a:off x="762000" y="2209800"/>
              <a:ext cx="1397489" cy="698480"/>
            </a:xfrm>
            <a:custGeom>
              <a:avLst/>
              <a:gdLst>
                <a:gd name="connsiteX0" fmla="*/ 0 w 1396919"/>
                <a:gd name="connsiteY0" fmla="*/ 69846 h 698459"/>
                <a:gd name="connsiteX1" fmla="*/ 20457 w 1396919"/>
                <a:gd name="connsiteY1" fmla="*/ 20457 h 698459"/>
                <a:gd name="connsiteX2" fmla="*/ 69846 w 1396919"/>
                <a:gd name="connsiteY2" fmla="*/ 0 h 698459"/>
                <a:gd name="connsiteX3" fmla="*/ 1327073 w 1396919"/>
                <a:gd name="connsiteY3" fmla="*/ 0 h 698459"/>
                <a:gd name="connsiteX4" fmla="*/ 1376462 w 1396919"/>
                <a:gd name="connsiteY4" fmla="*/ 20457 h 698459"/>
                <a:gd name="connsiteX5" fmla="*/ 1396919 w 1396919"/>
                <a:gd name="connsiteY5" fmla="*/ 69846 h 698459"/>
                <a:gd name="connsiteX6" fmla="*/ 1396919 w 1396919"/>
                <a:gd name="connsiteY6" fmla="*/ 628613 h 698459"/>
                <a:gd name="connsiteX7" fmla="*/ 1376462 w 1396919"/>
                <a:gd name="connsiteY7" fmla="*/ 678002 h 698459"/>
                <a:gd name="connsiteX8" fmla="*/ 1327073 w 1396919"/>
                <a:gd name="connsiteY8" fmla="*/ 698459 h 698459"/>
                <a:gd name="connsiteX9" fmla="*/ 69846 w 1396919"/>
                <a:gd name="connsiteY9" fmla="*/ 698459 h 698459"/>
                <a:gd name="connsiteX10" fmla="*/ 20457 w 1396919"/>
                <a:gd name="connsiteY10" fmla="*/ 678002 h 698459"/>
                <a:gd name="connsiteX11" fmla="*/ 0 w 1396919"/>
                <a:gd name="connsiteY11" fmla="*/ 628613 h 698459"/>
                <a:gd name="connsiteX12" fmla="*/ 0 w 1396919"/>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6919" h="698459">
                  <a:moveTo>
                    <a:pt x="0" y="69846"/>
                  </a:moveTo>
                  <a:cubicBezTo>
                    <a:pt x="0" y="51322"/>
                    <a:pt x="7359" y="33556"/>
                    <a:pt x="20457" y="20457"/>
                  </a:cubicBezTo>
                  <a:cubicBezTo>
                    <a:pt x="33556" y="7358"/>
                    <a:pt x="51321" y="0"/>
                    <a:pt x="69846" y="0"/>
                  </a:cubicBezTo>
                  <a:lnTo>
                    <a:pt x="1327073" y="0"/>
                  </a:lnTo>
                  <a:cubicBezTo>
                    <a:pt x="1345597" y="0"/>
                    <a:pt x="1363363" y="7359"/>
                    <a:pt x="1376462" y="20457"/>
                  </a:cubicBezTo>
                  <a:cubicBezTo>
                    <a:pt x="1389561" y="33556"/>
                    <a:pt x="1396919" y="51321"/>
                    <a:pt x="1396919" y="69846"/>
                  </a:cubicBezTo>
                  <a:lnTo>
                    <a:pt x="1396919" y="628613"/>
                  </a:lnTo>
                  <a:cubicBezTo>
                    <a:pt x="1396919" y="647137"/>
                    <a:pt x="1389560" y="664903"/>
                    <a:pt x="1376462" y="678002"/>
                  </a:cubicBezTo>
                  <a:cubicBezTo>
                    <a:pt x="1363363" y="691101"/>
                    <a:pt x="1345598" y="698459"/>
                    <a:pt x="1327073"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75702" tIns="57287" rIns="75702" bIns="57287" spcCol="1270" anchor="ctr"/>
            <a:lstStyle/>
            <a:p>
              <a:pPr algn="ctr" defTabSz="1289050" fontAlgn="auto">
                <a:lnSpc>
                  <a:spcPct val="90000"/>
                </a:lnSpc>
                <a:spcAft>
                  <a:spcPct val="35000"/>
                </a:spcAft>
                <a:defRPr/>
              </a:pPr>
              <a:r>
                <a:rPr lang="en-US" sz="2100" dirty="0" err="1">
                  <a:solidFill>
                    <a:srgbClr val="FFFFFF"/>
                  </a:solidFill>
                  <a:latin typeface="Calibri"/>
                  <a:ea typeface="ＭＳ Ｐゴシック"/>
                </a:rPr>
                <a:t>Introducción</a:t>
              </a:r>
              <a:r>
                <a:rPr lang="en-US" sz="2100" dirty="0">
                  <a:solidFill>
                    <a:srgbClr val="FFFFFF"/>
                  </a:solidFill>
                  <a:latin typeface="Calibri"/>
                </a:rPr>
                <a:t> </a:t>
              </a:r>
              <a:r>
                <a:rPr lang="en-US" sz="2100" dirty="0">
                  <a:solidFill>
                    <a:srgbClr val="FFFFFF"/>
                  </a:solidFill>
                  <a:latin typeface="Calibri"/>
                  <a:ea typeface="ＭＳ Ｐゴシック"/>
                </a:rPr>
                <a:t>de</a:t>
              </a:r>
              <a:r>
                <a:rPr lang="en-US" sz="2100" dirty="0">
                  <a:solidFill>
                    <a:srgbClr val="FFFFFF"/>
                  </a:solidFill>
                  <a:latin typeface="Calibri"/>
                </a:rPr>
                <a:t> </a:t>
              </a:r>
              <a:r>
                <a:rPr lang="en-US" sz="2100" dirty="0" err="1">
                  <a:solidFill>
                    <a:srgbClr val="FFFFFF"/>
                  </a:solidFill>
                  <a:latin typeface="Calibri"/>
                  <a:ea typeface="ＭＳ Ｐゴシック"/>
                </a:rPr>
                <a:t>datos</a:t>
              </a:r>
              <a:endParaRPr lang="en-US" sz="2100" dirty="0">
                <a:solidFill>
                  <a:srgbClr val="FFFFFF"/>
                </a:solidFill>
                <a:latin typeface="Calibri"/>
                <a:ea typeface="ＭＳ Ｐゴシック"/>
              </a:endParaRPr>
            </a:p>
          </p:txBody>
        </p:sp>
        <p:sp>
          <p:nvSpPr>
            <p:cNvPr id="22" name="Freeform 21"/>
            <p:cNvSpPr/>
            <p:nvPr/>
          </p:nvSpPr>
          <p:spPr>
            <a:xfrm>
              <a:off x="1358712" y="2908280"/>
              <a:ext cx="99922" cy="549259"/>
            </a:xfrm>
            <a:custGeom>
              <a:avLst/>
              <a:gdLst/>
              <a:ahLst/>
              <a:cxnLst/>
              <a:rect l="0" t="0" r="0" b="0"/>
              <a:pathLst>
                <a:path>
                  <a:moveTo>
                    <a:pt x="0" y="0"/>
                  </a:moveTo>
                  <a:lnTo>
                    <a:pt x="0" y="548563"/>
                  </a:lnTo>
                  <a:lnTo>
                    <a:pt x="99868" y="548563"/>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3" name="Freeform 22"/>
            <p:cNvSpPr/>
            <p:nvPr/>
          </p:nvSpPr>
          <p:spPr>
            <a:xfrm>
              <a:off x="1458634" y="3108299"/>
              <a:ext cx="1117428" cy="698480"/>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45222" tIns="36967" rIns="45222" bIns="36967" spcCol="1270" anchor="ctr"/>
            <a:lstStyle/>
            <a:p>
              <a:pPr algn="ctr" defTabSz="577850" fontAlgn="auto">
                <a:lnSpc>
                  <a:spcPct val="90000"/>
                </a:lnSpc>
                <a:spcAft>
                  <a:spcPct val="35000"/>
                </a:spcAft>
                <a:defRPr/>
              </a:pPr>
              <a:r>
                <a:rPr lang="en-US" sz="1300">
                  <a:solidFill>
                    <a:srgbClr val="28288A"/>
                  </a:solidFill>
                  <a:latin typeface="Calibri"/>
                  <a:ea typeface="ＭＳ Ｐゴシック"/>
                </a:rPr>
                <a:t>Material</a:t>
              </a:r>
              <a:endParaRPr lang="en-US" sz="1300" dirty="0">
                <a:solidFill>
                  <a:srgbClr val="28288A"/>
                </a:solidFill>
                <a:latin typeface="Calibri"/>
                <a:ea typeface="ＭＳ Ｐゴシック"/>
              </a:endParaRPr>
            </a:p>
          </p:txBody>
        </p:sp>
        <p:sp>
          <p:nvSpPr>
            <p:cNvPr id="24" name="Freeform 23"/>
            <p:cNvSpPr/>
            <p:nvPr/>
          </p:nvSpPr>
          <p:spPr>
            <a:xfrm>
              <a:off x="1358712" y="2908280"/>
              <a:ext cx="99922" cy="1446171"/>
            </a:xfrm>
            <a:custGeom>
              <a:avLst/>
              <a:gdLst/>
              <a:ahLst/>
              <a:cxnLst/>
              <a:rect l="0" t="0" r="0" b="0"/>
              <a:pathLst>
                <a:path>
                  <a:moveTo>
                    <a:pt x="0" y="0"/>
                  </a:moveTo>
                  <a:lnTo>
                    <a:pt x="0" y="1446845"/>
                  </a:lnTo>
                  <a:lnTo>
                    <a:pt x="99868" y="1446845"/>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5" name="Freeform 24"/>
            <p:cNvSpPr/>
            <p:nvPr/>
          </p:nvSpPr>
          <p:spPr>
            <a:xfrm>
              <a:off x="1458634" y="4005211"/>
              <a:ext cx="1117428" cy="698480"/>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45222" tIns="36967" rIns="45222" bIns="36967" spcCol="1270" anchor="ctr"/>
            <a:lstStyle/>
            <a:p>
              <a:pPr algn="ctr" defTabSz="577850" fontAlgn="auto">
                <a:lnSpc>
                  <a:spcPct val="90000"/>
                </a:lnSpc>
                <a:spcAft>
                  <a:spcPct val="35000"/>
                </a:spcAft>
                <a:defRPr/>
              </a:pPr>
              <a:r>
                <a:rPr lang="en-US" sz="1300">
                  <a:solidFill>
                    <a:srgbClr val="28288A"/>
                  </a:solidFill>
                  <a:latin typeface="Calibri"/>
                  <a:ea typeface="ＭＳ Ｐゴシック"/>
                </a:rPr>
                <a:t>Proceso</a:t>
              </a:r>
              <a:r>
                <a:rPr lang="en-US" sz="1300">
                  <a:solidFill>
                    <a:srgbClr val="28288A"/>
                  </a:solidFill>
                  <a:latin typeface="Calibri"/>
                </a:rPr>
                <a:t> </a:t>
              </a:r>
              <a:r>
                <a:rPr lang="en-US" sz="1300">
                  <a:solidFill>
                    <a:srgbClr val="28288A"/>
                  </a:solidFill>
                  <a:latin typeface="Calibri"/>
                  <a:ea typeface="ＭＳ Ｐゴシック"/>
                </a:rPr>
                <a:t>de</a:t>
              </a:r>
              <a:r>
                <a:rPr lang="en-US" sz="1300">
                  <a:solidFill>
                    <a:srgbClr val="28288A"/>
                  </a:solidFill>
                  <a:latin typeface="Calibri"/>
                </a:rPr>
                <a:t> </a:t>
              </a:r>
              <a:r>
                <a:rPr lang="en-US" sz="1300">
                  <a:solidFill>
                    <a:srgbClr val="28288A"/>
                  </a:solidFill>
                  <a:latin typeface="Calibri"/>
                  <a:ea typeface="ＭＳ Ｐゴシック"/>
                </a:rPr>
                <a:t>fabricación</a:t>
              </a:r>
              <a:endParaRPr lang="en-US" sz="1300" dirty="0">
                <a:solidFill>
                  <a:srgbClr val="28288A"/>
                </a:solidFill>
                <a:latin typeface="Calibri"/>
                <a:ea typeface="ＭＳ Ｐゴシック"/>
              </a:endParaRPr>
            </a:p>
          </p:txBody>
        </p:sp>
        <p:sp>
          <p:nvSpPr>
            <p:cNvPr id="26" name="Freeform 25"/>
            <p:cNvSpPr/>
            <p:nvPr/>
          </p:nvSpPr>
          <p:spPr>
            <a:xfrm>
              <a:off x="1358712" y="2908280"/>
              <a:ext cx="99922" cy="2225610"/>
            </a:xfrm>
            <a:custGeom>
              <a:avLst/>
              <a:gdLst/>
              <a:ahLst/>
              <a:cxnLst/>
              <a:rect l="0" t="0" r="0" b="0"/>
              <a:pathLst>
                <a:path>
                  <a:moveTo>
                    <a:pt x="0" y="0"/>
                  </a:moveTo>
                  <a:lnTo>
                    <a:pt x="0" y="2225348"/>
                  </a:lnTo>
                  <a:lnTo>
                    <a:pt x="99868" y="2225348"/>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7" name="Freeform 26"/>
            <p:cNvSpPr/>
            <p:nvPr/>
          </p:nvSpPr>
          <p:spPr>
            <a:xfrm>
              <a:off x="1458634" y="4784650"/>
              <a:ext cx="1117428" cy="698480"/>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45222" tIns="36967" rIns="45222" bIns="36967" spcCol="1270" anchor="ctr"/>
            <a:lstStyle/>
            <a:p>
              <a:pPr algn="ctr" defTabSz="577850" fontAlgn="auto">
                <a:lnSpc>
                  <a:spcPct val="90000"/>
                </a:lnSpc>
                <a:spcAft>
                  <a:spcPct val="35000"/>
                </a:spcAft>
                <a:defRPr/>
              </a:pPr>
              <a:r>
                <a:rPr lang="en-US" sz="1300">
                  <a:solidFill>
                    <a:srgbClr val="28288A"/>
                  </a:solidFill>
                  <a:latin typeface="Calibri"/>
                  <a:ea typeface="ＭＳ Ｐゴシック"/>
                </a:rPr>
                <a:t>Región</a:t>
              </a:r>
              <a:r>
                <a:rPr lang="en-US" sz="1300">
                  <a:solidFill>
                    <a:srgbClr val="28288A"/>
                  </a:solidFill>
                  <a:latin typeface="Calibri"/>
                </a:rPr>
                <a:t> </a:t>
              </a:r>
              <a:r>
                <a:rPr lang="en-US" sz="1300">
                  <a:solidFill>
                    <a:srgbClr val="28288A"/>
                  </a:solidFill>
                  <a:latin typeface="Calibri"/>
                  <a:ea typeface="ＭＳ Ｐゴシック"/>
                </a:rPr>
                <a:t>de</a:t>
              </a:r>
              <a:r>
                <a:rPr lang="en-US" sz="1300">
                  <a:solidFill>
                    <a:srgbClr val="28288A"/>
                  </a:solidFill>
                  <a:latin typeface="Calibri"/>
                </a:rPr>
                <a:t> </a:t>
              </a:r>
              <a:r>
                <a:rPr lang="en-US" sz="1300">
                  <a:solidFill>
                    <a:srgbClr val="28288A"/>
                  </a:solidFill>
                  <a:latin typeface="Calibri"/>
                  <a:ea typeface="ＭＳ Ｐゴシック"/>
                </a:rPr>
                <a:t>fabricación</a:t>
              </a:r>
              <a:endParaRPr lang="en-US" sz="1300" dirty="0">
                <a:solidFill>
                  <a:srgbClr val="28288A"/>
                </a:solidFill>
                <a:latin typeface="Calibri"/>
                <a:ea typeface="ＭＳ Ｐゴシック"/>
              </a:endParaRPr>
            </a:p>
          </p:txBody>
        </p:sp>
        <p:sp>
          <p:nvSpPr>
            <p:cNvPr id="28" name="Freeform 27"/>
            <p:cNvSpPr/>
            <p:nvPr/>
          </p:nvSpPr>
          <p:spPr>
            <a:xfrm>
              <a:off x="1358712" y="2908280"/>
              <a:ext cx="99922" cy="3063786"/>
            </a:xfrm>
            <a:custGeom>
              <a:avLst/>
              <a:gdLst/>
              <a:ahLst/>
              <a:cxnLst/>
              <a:rect l="0" t="0" r="0" b="0"/>
              <a:pathLst>
                <a:path>
                  <a:moveTo>
                    <a:pt x="0" y="0"/>
                  </a:moveTo>
                  <a:lnTo>
                    <a:pt x="0" y="3063737"/>
                  </a:lnTo>
                  <a:lnTo>
                    <a:pt x="99868" y="3063737"/>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9" name="Freeform 28"/>
            <p:cNvSpPr/>
            <p:nvPr/>
          </p:nvSpPr>
          <p:spPr>
            <a:xfrm>
              <a:off x="1458634" y="5622826"/>
              <a:ext cx="1117428" cy="698480"/>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45222" tIns="36967" rIns="45222" bIns="36967" spcCol="1270" anchor="ctr"/>
            <a:lstStyle/>
            <a:p>
              <a:pPr algn="ctr" defTabSz="577850" fontAlgn="auto">
                <a:lnSpc>
                  <a:spcPct val="90000"/>
                </a:lnSpc>
                <a:spcAft>
                  <a:spcPct val="35000"/>
                </a:spcAft>
                <a:defRPr/>
              </a:pPr>
              <a:r>
                <a:rPr lang="en-US" sz="1300">
                  <a:solidFill>
                    <a:srgbClr val="28288A"/>
                  </a:solidFill>
                  <a:latin typeface="Calibri"/>
                  <a:ea typeface="ＭＳ Ｐゴシック"/>
                </a:rPr>
                <a:t>Transporte</a:t>
              </a:r>
              <a:r>
                <a:rPr lang="en-US" sz="1300">
                  <a:solidFill>
                    <a:srgbClr val="28288A"/>
                  </a:solidFill>
                  <a:latin typeface="Calibri"/>
                </a:rPr>
                <a:t> </a:t>
              </a:r>
              <a:r>
                <a:rPr lang="en-US" sz="1300">
                  <a:solidFill>
                    <a:srgbClr val="28288A"/>
                  </a:solidFill>
                  <a:latin typeface="Calibri"/>
                  <a:ea typeface="ＭＳ Ｐゴシック"/>
                </a:rPr>
                <a:t>y</a:t>
              </a:r>
              <a:r>
                <a:rPr lang="en-US" sz="1300">
                  <a:solidFill>
                    <a:srgbClr val="28288A"/>
                  </a:solidFill>
                  <a:latin typeface="Calibri"/>
                </a:rPr>
                <a:t> </a:t>
              </a:r>
              <a:r>
                <a:rPr lang="en-US" sz="1300">
                  <a:solidFill>
                    <a:srgbClr val="28288A"/>
                  </a:solidFill>
                  <a:latin typeface="Calibri"/>
                  <a:ea typeface="ＭＳ Ｐゴシック"/>
                </a:rPr>
                <a:t>utilización</a:t>
              </a:r>
              <a:endParaRPr lang="en-US" sz="1300" dirty="0">
                <a:solidFill>
                  <a:srgbClr val="28288A"/>
                </a:solidFill>
                <a:latin typeface="Calibri"/>
                <a:ea typeface="ＭＳ Ｐゴシック"/>
              </a:endParaRPr>
            </a:p>
          </p:txBody>
        </p:sp>
        <p:sp>
          <p:nvSpPr>
            <p:cNvPr id="30" name="Freeform 29"/>
            <p:cNvSpPr/>
            <p:nvPr/>
          </p:nvSpPr>
          <p:spPr>
            <a:xfrm>
              <a:off x="5714431" y="2209800"/>
              <a:ext cx="1397488" cy="698480"/>
            </a:xfrm>
            <a:custGeom>
              <a:avLst/>
              <a:gdLst>
                <a:gd name="connsiteX0" fmla="*/ 0 w 1396919"/>
                <a:gd name="connsiteY0" fmla="*/ 69846 h 698459"/>
                <a:gd name="connsiteX1" fmla="*/ 20457 w 1396919"/>
                <a:gd name="connsiteY1" fmla="*/ 20457 h 698459"/>
                <a:gd name="connsiteX2" fmla="*/ 69846 w 1396919"/>
                <a:gd name="connsiteY2" fmla="*/ 0 h 698459"/>
                <a:gd name="connsiteX3" fmla="*/ 1327073 w 1396919"/>
                <a:gd name="connsiteY3" fmla="*/ 0 h 698459"/>
                <a:gd name="connsiteX4" fmla="*/ 1376462 w 1396919"/>
                <a:gd name="connsiteY4" fmla="*/ 20457 h 698459"/>
                <a:gd name="connsiteX5" fmla="*/ 1396919 w 1396919"/>
                <a:gd name="connsiteY5" fmla="*/ 69846 h 698459"/>
                <a:gd name="connsiteX6" fmla="*/ 1396919 w 1396919"/>
                <a:gd name="connsiteY6" fmla="*/ 628613 h 698459"/>
                <a:gd name="connsiteX7" fmla="*/ 1376462 w 1396919"/>
                <a:gd name="connsiteY7" fmla="*/ 678002 h 698459"/>
                <a:gd name="connsiteX8" fmla="*/ 1327073 w 1396919"/>
                <a:gd name="connsiteY8" fmla="*/ 698459 h 698459"/>
                <a:gd name="connsiteX9" fmla="*/ 69846 w 1396919"/>
                <a:gd name="connsiteY9" fmla="*/ 698459 h 698459"/>
                <a:gd name="connsiteX10" fmla="*/ 20457 w 1396919"/>
                <a:gd name="connsiteY10" fmla="*/ 678002 h 698459"/>
                <a:gd name="connsiteX11" fmla="*/ 0 w 1396919"/>
                <a:gd name="connsiteY11" fmla="*/ 628613 h 698459"/>
                <a:gd name="connsiteX12" fmla="*/ 0 w 1396919"/>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6919" h="698459">
                  <a:moveTo>
                    <a:pt x="0" y="69846"/>
                  </a:moveTo>
                  <a:cubicBezTo>
                    <a:pt x="0" y="51322"/>
                    <a:pt x="7359" y="33556"/>
                    <a:pt x="20457" y="20457"/>
                  </a:cubicBezTo>
                  <a:cubicBezTo>
                    <a:pt x="33556" y="7358"/>
                    <a:pt x="51321" y="0"/>
                    <a:pt x="69846" y="0"/>
                  </a:cubicBezTo>
                  <a:lnTo>
                    <a:pt x="1327073" y="0"/>
                  </a:lnTo>
                  <a:cubicBezTo>
                    <a:pt x="1345597" y="0"/>
                    <a:pt x="1363363" y="7359"/>
                    <a:pt x="1376462" y="20457"/>
                  </a:cubicBezTo>
                  <a:cubicBezTo>
                    <a:pt x="1389561" y="33556"/>
                    <a:pt x="1396919" y="51321"/>
                    <a:pt x="1396919" y="69846"/>
                  </a:cubicBezTo>
                  <a:lnTo>
                    <a:pt x="1396919" y="628613"/>
                  </a:lnTo>
                  <a:cubicBezTo>
                    <a:pt x="1396919" y="647137"/>
                    <a:pt x="1389560" y="664903"/>
                    <a:pt x="1376462" y="678002"/>
                  </a:cubicBezTo>
                  <a:cubicBezTo>
                    <a:pt x="1363363" y="691101"/>
                    <a:pt x="1345598" y="698459"/>
                    <a:pt x="1327073"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75702" tIns="57287" rIns="75702" bIns="57287" spcCol="1270" anchor="ctr"/>
            <a:lstStyle/>
            <a:p>
              <a:pPr algn="ctr" defTabSz="1289050" fontAlgn="auto">
                <a:lnSpc>
                  <a:spcPct val="90000"/>
                </a:lnSpc>
                <a:spcAft>
                  <a:spcPct val="35000"/>
                </a:spcAft>
                <a:defRPr/>
              </a:pPr>
              <a:r>
                <a:rPr lang="en-US" sz="2500" dirty="0" err="1">
                  <a:solidFill>
                    <a:srgbClr val="FFFFFF"/>
                  </a:solidFill>
                  <a:latin typeface="Calibri"/>
                  <a:ea typeface="ＭＳ Ｐゴシック"/>
                </a:rPr>
                <a:t>Resultados</a:t>
              </a:r>
              <a:endParaRPr lang="en-US" sz="2500" dirty="0">
                <a:solidFill>
                  <a:srgbClr val="FFFFFF"/>
                </a:solidFill>
                <a:latin typeface="Calibri"/>
                <a:ea typeface="ＭＳ Ｐゴシック"/>
              </a:endParaRPr>
            </a:p>
          </p:txBody>
        </p:sp>
        <p:sp>
          <p:nvSpPr>
            <p:cNvPr id="31" name="Freeform 30"/>
            <p:cNvSpPr/>
            <p:nvPr/>
          </p:nvSpPr>
          <p:spPr>
            <a:xfrm>
              <a:off x="5787612" y="2908280"/>
              <a:ext cx="139326" cy="523860"/>
            </a:xfrm>
            <a:custGeom>
              <a:avLst/>
              <a:gdLst/>
              <a:ahLst/>
              <a:cxnLst/>
              <a:rect l="0" t="0" r="0" b="0"/>
              <a:pathLst>
                <a:path>
                  <a:moveTo>
                    <a:pt x="0" y="0"/>
                  </a:moveTo>
                  <a:lnTo>
                    <a:pt x="0" y="523844"/>
                  </a:lnTo>
                  <a:lnTo>
                    <a:pt x="139711" y="523844"/>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2" name="Freeform 31"/>
            <p:cNvSpPr/>
            <p:nvPr/>
          </p:nvSpPr>
          <p:spPr>
            <a:xfrm>
              <a:off x="5926939" y="3082900"/>
              <a:ext cx="1117428" cy="698480"/>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45222" tIns="36967" rIns="45222" bIns="36967" spcCol="1270" anchor="ctr"/>
            <a:lstStyle/>
            <a:p>
              <a:pPr algn="ctr" defTabSz="577850" fontAlgn="auto">
                <a:lnSpc>
                  <a:spcPct val="90000"/>
                </a:lnSpc>
                <a:spcAft>
                  <a:spcPct val="35000"/>
                </a:spcAft>
                <a:defRPr/>
              </a:pPr>
              <a:r>
                <a:rPr lang="en-US" sz="1300">
                  <a:solidFill>
                    <a:srgbClr val="28288A"/>
                  </a:solidFill>
                  <a:latin typeface="Calibri"/>
                  <a:ea typeface="ＭＳ Ｐゴシック"/>
                </a:rPr>
                <a:t>Carbono</a:t>
              </a:r>
              <a:endParaRPr lang="en-US" sz="1300" dirty="0">
                <a:solidFill>
                  <a:srgbClr val="28288A"/>
                </a:solidFill>
                <a:latin typeface="Calibri"/>
                <a:ea typeface="ＭＳ Ｐゴシック"/>
              </a:endParaRPr>
            </a:p>
          </p:txBody>
        </p:sp>
        <p:sp>
          <p:nvSpPr>
            <p:cNvPr id="33" name="Freeform 32"/>
            <p:cNvSpPr/>
            <p:nvPr/>
          </p:nvSpPr>
          <p:spPr>
            <a:xfrm>
              <a:off x="5787612" y="2908280"/>
              <a:ext cx="139326" cy="1396959"/>
            </a:xfrm>
            <a:custGeom>
              <a:avLst/>
              <a:gdLst/>
              <a:ahLst/>
              <a:cxnLst/>
              <a:rect l="0" t="0" r="0" b="0"/>
              <a:pathLst>
                <a:path>
                  <a:moveTo>
                    <a:pt x="0" y="0"/>
                  </a:moveTo>
                  <a:lnTo>
                    <a:pt x="0" y="1396919"/>
                  </a:lnTo>
                  <a:lnTo>
                    <a:pt x="139711" y="1396919"/>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4" name="Freeform 33"/>
            <p:cNvSpPr/>
            <p:nvPr/>
          </p:nvSpPr>
          <p:spPr>
            <a:xfrm>
              <a:off x="5926939" y="3955999"/>
              <a:ext cx="1117428" cy="698480"/>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45222" tIns="36967" rIns="45222" bIns="36967" spcCol="1270" anchor="ctr"/>
            <a:lstStyle/>
            <a:p>
              <a:pPr algn="ctr" defTabSz="577850" fontAlgn="auto">
                <a:lnSpc>
                  <a:spcPct val="90000"/>
                </a:lnSpc>
                <a:spcAft>
                  <a:spcPct val="35000"/>
                </a:spcAft>
                <a:defRPr/>
              </a:pPr>
              <a:r>
                <a:rPr lang="en-US" sz="1300">
                  <a:solidFill>
                    <a:srgbClr val="28288A"/>
                  </a:solidFill>
                  <a:latin typeface="Calibri"/>
                  <a:ea typeface="ＭＳ Ｐゴシック"/>
                </a:rPr>
                <a:t>Energía</a:t>
              </a:r>
              <a:endParaRPr lang="en-US" sz="1300" dirty="0">
                <a:solidFill>
                  <a:srgbClr val="28288A"/>
                </a:solidFill>
                <a:latin typeface="Calibri"/>
                <a:ea typeface="ＭＳ Ｐゴシック"/>
              </a:endParaRPr>
            </a:p>
          </p:txBody>
        </p:sp>
        <p:sp>
          <p:nvSpPr>
            <p:cNvPr id="35" name="Freeform 34"/>
            <p:cNvSpPr/>
            <p:nvPr/>
          </p:nvSpPr>
          <p:spPr>
            <a:xfrm>
              <a:off x="5787612" y="2908280"/>
              <a:ext cx="139326" cy="2270059"/>
            </a:xfrm>
            <a:custGeom>
              <a:avLst/>
              <a:gdLst/>
              <a:ahLst/>
              <a:cxnLst/>
              <a:rect l="0" t="0" r="0" b="0"/>
              <a:pathLst>
                <a:path>
                  <a:moveTo>
                    <a:pt x="0" y="0"/>
                  </a:moveTo>
                  <a:lnTo>
                    <a:pt x="0" y="2269994"/>
                  </a:lnTo>
                  <a:lnTo>
                    <a:pt x="139711" y="2269994"/>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6" name="Freeform 35"/>
            <p:cNvSpPr/>
            <p:nvPr/>
          </p:nvSpPr>
          <p:spPr>
            <a:xfrm>
              <a:off x="5926939" y="4829099"/>
              <a:ext cx="1117428" cy="698480"/>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45222" tIns="36967" rIns="45222" bIns="36967" spcCol="1270" anchor="ctr"/>
            <a:lstStyle/>
            <a:p>
              <a:pPr algn="ctr" defTabSz="577850" fontAlgn="auto">
                <a:lnSpc>
                  <a:spcPct val="90000"/>
                </a:lnSpc>
                <a:spcAft>
                  <a:spcPct val="35000"/>
                </a:spcAft>
                <a:defRPr/>
              </a:pPr>
              <a:r>
                <a:rPr lang="en-US" sz="1300">
                  <a:solidFill>
                    <a:srgbClr val="28288A"/>
                  </a:solidFill>
                  <a:latin typeface="Calibri"/>
                  <a:ea typeface="ＭＳ Ｐゴシック"/>
                </a:rPr>
                <a:t>Aire</a:t>
              </a:r>
              <a:endParaRPr lang="en-US" sz="1300" dirty="0">
                <a:solidFill>
                  <a:srgbClr val="28288A"/>
                </a:solidFill>
                <a:latin typeface="Calibri"/>
                <a:ea typeface="ＭＳ Ｐゴシック"/>
              </a:endParaRPr>
            </a:p>
          </p:txBody>
        </p:sp>
        <p:sp>
          <p:nvSpPr>
            <p:cNvPr id="37" name="Freeform 36"/>
            <p:cNvSpPr/>
            <p:nvPr/>
          </p:nvSpPr>
          <p:spPr>
            <a:xfrm>
              <a:off x="5787612" y="2908280"/>
              <a:ext cx="139326" cy="3143159"/>
            </a:xfrm>
            <a:custGeom>
              <a:avLst/>
              <a:gdLst/>
              <a:ahLst/>
              <a:cxnLst/>
              <a:rect l="0" t="0" r="0" b="0"/>
              <a:pathLst>
                <a:path>
                  <a:moveTo>
                    <a:pt x="0" y="0"/>
                  </a:moveTo>
                  <a:lnTo>
                    <a:pt x="0" y="3143068"/>
                  </a:lnTo>
                  <a:lnTo>
                    <a:pt x="139711" y="3143068"/>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8" name="Freeform 37"/>
            <p:cNvSpPr/>
            <p:nvPr/>
          </p:nvSpPr>
          <p:spPr>
            <a:xfrm>
              <a:off x="5926939" y="5702198"/>
              <a:ext cx="1117428" cy="698480"/>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45222" tIns="36967" rIns="45222" bIns="36967" spcCol="1270" anchor="ctr"/>
            <a:lstStyle/>
            <a:p>
              <a:pPr algn="ctr" defTabSz="577850" fontAlgn="auto">
                <a:lnSpc>
                  <a:spcPct val="90000"/>
                </a:lnSpc>
                <a:spcAft>
                  <a:spcPct val="35000"/>
                </a:spcAft>
                <a:defRPr/>
              </a:pPr>
              <a:r>
                <a:rPr lang="en-US" sz="1300">
                  <a:solidFill>
                    <a:srgbClr val="28288A"/>
                  </a:solidFill>
                  <a:latin typeface="Calibri"/>
                  <a:ea typeface="ＭＳ Ｐゴシック"/>
                </a:rPr>
                <a:t>Agua</a:t>
              </a:r>
              <a:endParaRPr lang="en-US" sz="1300" dirty="0">
                <a:solidFill>
                  <a:srgbClr val="28288A"/>
                </a:solidFill>
                <a:latin typeface="Calibri"/>
                <a:ea typeface="ＭＳ Ｐゴシック"/>
              </a:endParaRPr>
            </a:p>
          </p:txBody>
        </p:sp>
      </p:grpSp>
      <p:sp>
        <p:nvSpPr>
          <p:cNvPr id="6" name="Right Brace 5"/>
          <p:cNvSpPr/>
          <p:nvPr/>
        </p:nvSpPr>
        <p:spPr>
          <a:xfrm>
            <a:off x="7391400" y="2667000"/>
            <a:ext cx="685800" cy="3429000"/>
          </a:xfrm>
          <a:prstGeom prst="rightBrace">
            <a:avLst>
              <a:gd name="adj1" fmla="val 8333"/>
              <a:gd name="adj2" fmla="val 50000"/>
            </a:avLst>
          </a:prstGeom>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0" name="Rounded Rectangle 9"/>
          <p:cNvSpPr/>
          <p:nvPr/>
        </p:nvSpPr>
        <p:spPr>
          <a:xfrm>
            <a:off x="7848600" y="2971800"/>
            <a:ext cx="1143000" cy="762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9704" name="TextBox 10"/>
          <p:cNvSpPr txBox="1">
            <a:spLocks noChangeArrowheads="1"/>
          </p:cNvSpPr>
          <p:nvPr/>
        </p:nvSpPr>
        <p:spPr bwMode="auto">
          <a:xfrm>
            <a:off x="7848600" y="3124200"/>
            <a:ext cx="1219200" cy="369888"/>
          </a:xfrm>
          <a:prstGeom prst="rect">
            <a:avLst/>
          </a:prstGeom>
          <a:noFill/>
          <a:ln w="9525">
            <a:noFill/>
            <a:miter lim="800000"/>
            <a:headEnd/>
            <a:tailEnd/>
          </a:ln>
        </p:spPr>
        <p:txBody>
          <a:bodyPr>
            <a:spAutoFit/>
          </a:bodyPr>
          <a:lstStyle/>
          <a:p>
            <a:pPr algn="ctr"/>
            <a:r>
              <a:rPr lang="en-US">
                <a:solidFill>
                  <a:srgbClr val="28288A"/>
                </a:solidFill>
                <a:latin typeface="Calibri" pitchFamily="34" charset="0"/>
                <a:ea typeface="ＭＳ Ｐゴシック" pitchFamily="34" charset="-128"/>
              </a:rPr>
              <a:t>Panel</a:t>
            </a:r>
          </a:p>
        </p:txBody>
      </p:sp>
      <p:sp>
        <p:nvSpPr>
          <p:cNvPr id="12" name="Rounded Rectangle 11"/>
          <p:cNvSpPr/>
          <p:nvPr/>
        </p:nvSpPr>
        <p:spPr>
          <a:xfrm>
            <a:off x="7848600" y="4572000"/>
            <a:ext cx="1143000" cy="762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9706" name="TextBox 12"/>
          <p:cNvSpPr txBox="1">
            <a:spLocks noChangeArrowheads="1"/>
          </p:cNvSpPr>
          <p:nvPr/>
        </p:nvSpPr>
        <p:spPr bwMode="auto">
          <a:xfrm>
            <a:off x="7924800" y="4724400"/>
            <a:ext cx="990600" cy="369888"/>
          </a:xfrm>
          <a:prstGeom prst="rect">
            <a:avLst/>
          </a:prstGeom>
          <a:noFill/>
          <a:ln w="9525">
            <a:noFill/>
            <a:miter lim="800000"/>
            <a:headEnd/>
            <a:tailEnd/>
          </a:ln>
        </p:spPr>
        <p:txBody>
          <a:bodyPr>
            <a:spAutoFit/>
          </a:bodyPr>
          <a:lstStyle/>
          <a:p>
            <a:pPr algn="ctr"/>
            <a:r>
              <a:rPr lang="en-US">
                <a:solidFill>
                  <a:srgbClr val="28288A"/>
                </a:solidFill>
                <a:latin typeface="Calibri" pitchFamily="34" charset="0"/>
                <a:ea typeface="ＭＳ Ｐゴシック" pitchFamily="34" charset="-128"/>
              </a:rPr>
              <a:t>Informe</a:t>
            </a:r>
          </a:p>
        </p:txBody>
      </p:sp>
      <p:cxnSp>
        <p:nvCxnSpPr>
          <p:cNvPr id="15" name="Straight Connector 14"/>
          <p:cNvCxnSpPr/>
          <p:nvPr/>
        </p:nvCxnSpPr>
        <p:spPr>
          <a:xfrm rot="5400000">
            <a:off x="7962900" y="4152900"/>
            <a:ext cx="838200" cy="0"/>
          </a:xfrm>
          <a:prstGeom prst="line">
            <a:avLst/>
          </a:pr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cxnSp>
        <p:nvCxnSpPr>
          <p:cNvPr id="51" name="Straight Connector 50"/>
          <p:cNvCxnSpPr/>
          <p:nvPr/>
        </p:nvCxnSpPr>
        <p:spPr>
          <a:xfrm>
            <a:off x="1752600" y="2209800"/>
            <a:ext cx="914400" cy="1588"/>
          </a:xfrm>
          <a:prstGeom prst="line">
            <a:avLst/>
          </a:prstGeom>
          <a:ln w="31750"/>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5562600" y="2133600"/>
            <a:ext cx="304800" cy="1588"/>
          </a:xfrm>
          <a:prstGeom prst="line">
            <a:avLst/>
          </a:prstGeom>
          <a:ln w="31750"/>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3525"/>
            <a:ext cx="8229600" cy="457200"/>
          </a:xfrm>
        </p:spPr>
        <p:txBody>
          <a:bodyPr rtlCol="0">
            <a:normAutofit fontScale="90000"/>
          </a:bodyPr>
          <a:lstStyle/>
          <a:p>
            <a:pPr eaLnBrk="1" fontAlgn="auto" hangingPunct="1">
              <a:spcAft>
                <a:spcPts val="0"/>
              </a:spcAft>
              <a:defRPr/>
            </a:pPr>
            <a:r>
              <a:rPr lang="es-ES" sz="2500" dirty="0" smtClean="0"/>
              <a:t>Introducción de clase y nombre de material</a:t>
            </a:r>
            <a:endParaRPr lang="en-US" sz="2500" dirty="0"/>
          </a:p>
        </p:txBody>
      </p:sp>
      <p:sp>
        <p:nvSpPr>
          <p:cNvPr id="30723" name="Content Placeholder 2"/>
          <p:cNvSpPr>
            <a:spLocks noGrp="1"/>
          </p:cNvSpPr>
          <p:nvPr>
            <p:ph idx="1"/>
          </p:nvPr>
        </p:nvSpPr>
        <p:spPr>
          <a:xfrm>
            <a:off x="838200" y="990600"/>
            <a:ext cx="7924800" cy="4525963"/>
          </a:xfrm>
        </p:spPr>
        <p:txBody>
          <a:bodyPr/>
          <a:lstStyle/>
          <a:p>
            <a:pPr eaLnBrk="1" hangingPunct="1"/>
            <a:r>
              <a:rPr lang="es-ES" smtClean="0"/>
              <a:t>Clase de material y jerarquía de nombres</a:t>
            </a:r>
            <a:endParaRPr lang="en-US" smtClean="0"/>
          </a:p>
          <a:p>
            <a:pPr eaLnBrk="1" hangingPunct="1"/>
            <a:endParaRPr lang="en-US" smtClean="0"/>
          </a:p>
          <a:p>
            <a:pPr eaLnBrk="1" hangingPunct="1">
              <a:buFont typeface="Wingdings" pitchFamily="2" charset="2"/>
              <a:buNone/>
            </a:pPr>
            <a:endParaRPr lang="en-US" smtClean="0"/>
          </a:p>
        </p:txBody>
      </p:sp>
      <p:graphicFrame>
        <p:nvGraphicFramePr>
          <p:cNvPr id="6" name="Table 5"/>
          <p:cNvGraphicFramePr>
            <a:graphicFrameLocks noGrp="1"/>
          </p:cNvGraphicFramePr>
          <p:nvPr/>
        </p:nvGraphicFramePr>
        <p:xfrm>
          <a:off x="838200" y="1457325"/>
          <a:ext cx="8077200" cy="5085080"/>
        </p:xfrm>
        <a:graphic>
          <a:graphicData uri="http://schemas.openxmlformats.org/drawingml/2006/table">
            <a:tbl>
              <a:tblPr firstRow="1" bandRow="1">
                <a:tableStyleId>{5C22544A-7EE6-4342-B048-85BDC9FD1C3A}</a:tableStyleId>
              </a:tblPr>
              <a:tblGrid>
                <a:gridCol w="1219200"/>
                <a:gridCol w="1295400"/>
                <a:gridCol w="1524000"/>
                <a:gridCol w="3200400"/>
                <a:gridCol w="838200"/>
              </a:tblGrid>
              <a:tr h="751840">
                <a:tc gridSpan="2">
                  <a:txBody>
                    <a:bodyPr/>
                    <a:lstStyle/>
                    <a:p>
                      <a:r>
                        <a:rPr lang="en-US" sz="1800" b="1" i="0" u="none" baseline="0" dirty="0" err="1" smtClean="0">
                          <a:solidFill>
                            <a:srgbClr val="FFFFFF"/>
                          </a:solidFill>
                          <a:effectLst/>
                          <a:latin typeface="Calibri"/>
                          <a:ea typeface="ＭＳ Ｐゴシック"/>
                        </a:rPr>
                        <a:t>Clase</a:t>
                      </a:r>
                      <a:r>
                        <a:rPr lang="en-US" sz="1800" b="1" i="0" u="none" baseline="0" dirty="0" smtClean="0">
                          <a:solidFill>
                            <a:srgbClr val="FFFFFF"/>
                          </a:solidFill>
                          <a:effectLst/>
                          <a:latin typeface="Calibri"/>
                          <a:ea typeface="ＭＳ Ｐゴシック"/>
                        </a:rPr>
                        <a:t> de material</a:t>
                      </a:r>
                      <a:endParaRPr lang="en-US" sz="1800" b="1" i="0" u="none" baseline="0" dirty="0">
                        <a:solidFill>
                          <a:srgbClr val="FFFFFF"/>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hMerge="1">
                  <a:txBody>
                    <a:bodyPr/>
                    <a:lstStyle/>
                    <a:p>
                      <a:endParaRPr lang="en-US"/>
                    </a:p>
                  </a:txBody>
                  <a:tcPr/>
                </a:tc>
                <a:tc gridSpan="3">
                  <a:txBody>
                    <a:bodyPr/>
                    <a:lstStyle/>
                    <a:p>
                      <a:r>
                        <a:rPr lang="en-US" sz="1800" b="1" i="0" u="none" baseline="0" smtClean="0">
                          <a:solidFill>
                            <a:srgbClr val="FFFFFF"/>
                          </a:solidFill>
                          <a:effectLst/>
                          <a:latin typeface="Calibri"/>
                          <a:ea typeface="ＭＳ Ｐゴシック"/>
                        </a:rPr>
                        <a:t>Nombre de material</a:t>
                      </a:r>
                      <a:endParaRPr lang="en-US" sz="1800" b="1" i="0" u="none" baseline="0" dirty="0" smtClean="0">
                        <a:solidFill>
                          <a:srgbClr val="FFFFFF"/>
                        </a:solidFill>
                        <a:effectLst/>
                        <a:latin typeface="Calibri"/>
                        <a:ea typeface="ＭＳ Ｐゴシック"/>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800" b="1" i="0" u="none" baseline="0" smtClean="0">
                          <a:solidFill>
                            <a:srgbClr val="FFFFFF"/>
                          </a:solidFill>
                          <a:effectLst/>
                          <a:latin typeface="Calibri"/>
                          <a:ea typeface="ＭＳ Ｐゴシック"/>
                        </a:rPr>
                        <a:t>Clase de material: </a:t>
                      </a:r>
                      <a:r>
                        <a:rPr lang="en-US" sz="1800" b="1" i="0" u="none" baseline="0" smtClean="0">
                          <a:solidFill>
                            <a:srgbClr val="FFFF00"/>
                          </a:solidFill>
                          <a:effectLst/>
                          <a:latin typeface="Calibri"/>
                          <a:ea typeface="ＭＳ Ｐゴシック"/>
                        </a:rPr>
                        <a:t>Plásticos</a:t>
                      </a:r>
                      <a:r>
                        <a:rPr lang="en-US" smtClean="0"/>
                        <a:t> </a:t>
                      </a:r>
                      <a:endParaRPr lang="en-US" dirty="0"/>
                    </a:p>
                  </a:txBody>
                  <a:tcPr>
                    <a:lnL w="12700" cap="flat" cmpd="sng" algn="ctr">
                      <a:solidFill>
                        <a:scrgbClr r="0" g="0" b="0"/>
                      </a:solidFill>
                      <a:prstDash val="solid"/>
                      <a:round/>
                      <a:headEnd type="none" w="med" len="med"/>
                      <a:tailEnd type="none" w="med" len="med"/>
                    </a:lnL>
                  </a:tcPr>
                </a:tc>
                <a:tc hMerge="1">
                  <a:txBody>
                    <a:bodyPr/>
                    <a:lstStyle/>
                    <a:p>
                      <a:endParaRPr lang="en-US" dirty="0"/>
                    </a:p>
                  </a:txBody>
                  <a:tcPr/>
                </a:tc>
                <a:tc hMerge="1">
                  <a:txBody>
                    <a:bodyPr/>
                    <a:lstStyle/>
                    <a:p>
                      <a:endParaRPr lang="en-US" dirty="0"/>
                    </a:p>
                  </a:txBody>
                  <a:tcPr/>
                </a:tc>
              </a:tr>
              <a:tr h="370840">
                <a:tc>
                  <a:txBody>
                    <a:bodyPr/>
                    <a:lstStyle/>
                    <a:p>
                      <a:r>
                        <a:rPr lang="en-US" sz="1600" b="0" i="0" u="none" baseline="0" dirty="0" err="1" smtClean="0">
                          <a:solidFill>
                            <a:srgbClr val="28288A"/>
                          </a:solidFill>
                          <a:effectLst/>
                          <a:latin typeface="Calibri"/>
                          <a:ea typeface="ＭＳ Ｐゴシック"/>
                        </a:rPr>
                        <a:t>Acero</a:t>
                      </a:r>
                      <a:endParaRPr lang="en-US" sz="1600" b="0" i="0" u="none" baseline="0" dirty="0">
                        <a:solidFill>
                          <a:srgbClr val="28288A"/>
                        </a:solidFill>
                        <a:effectLst/>
                        <a:latin typeface="Calibri"/>
                        <a:ea typeface="ＭＳ Ｐゴシック"/>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u="none" baseline="0" dirty="0" err="1" smtClean="0">
                          <a:solidFill>
                            <a:srgbClr val="28288A"/>
                          </a:solidFill>
                          <a:effectLst/>
                          <a:latin typeface="Calibri"/>
                          <a:ea typeface="ＭＳ Ｐゴシック"/>
                        </a:rPr>
                        <a:t>Plásticos</a:t>
                      </a:r>
                      <a:endParaRPr lang="en-US" sz="16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solidFill>
                      <a:srgbClr val="FFFF00"/>
                    </a:solidFill>
                  </a:tcPr>
                </a:tc>
                <a:tc>
                  <a:txBody>
                    <a:bodyPr/>
                    <a:lstStyle/>
                    <a:p>
                      <a:r>
                        <a:rPr lang="en-US" sz="1600" b="0" i="0" u="none" baseline="0" smtClean="0">
                          <a:solidFill>
                            <a:srgbClr val="28288A"/>
                          </a:solidFill>
                          <a:effectLst/>
                          <a:latin typeface="Calibri"/>
                          <a:ea typeface="ＭＳ Ｐゴシック"/>
                        </a:rPr>
                        <a:t>ABS</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PC</a:t>
                      </a:r>
                      <a:endParaRPr lang="en-US" sz="1600" b="0" i="0" u="none" baseline="0" dirty="0">
                        <a:solidFill>
                          <a:srgbClr val="28288A"/>
                        </a:solidFill>
                        <a:effectLst/>
                        <a:latin typeface="Calibri"/>
                        <a:ea typeface="ＭＳ Ｐゴシック"/>
                      </a:endParaRPr>
                    </a:p>
                  </a:txBody>
                  <a:tcPr>
                    <a:lnL w="12700" cap="flat" cmpd="sng" algn="ctr">
                      <a:solidFill>
                        <a:scrgbClr r="0" g="0" b="0"/>
                      </a:solidFill>
                      <a:prstDash val="solid"/>
                      <a:round/>
                      <a:headEnd type="none" w="med" len="med"/>
                      <a:tailEnd type="none" w="med" len="med"/>
                    </a:lnL>
                    <a:solidFill>
                      <a:srgbClr val="FFCC66"/>
                    </a:solidFill>
                  </a:tcPr>
                </a:tc>
                <a:tc gridSpan="2">
                  <a:txBody>
                    <a:bodyPr/>
                    <a:lstStyle/>
                    <a:p>
                      <a:r>
                        <a:rPr lang="en-US" sz="1600" b="0" i="0" u="none" kern="1200" baseline="0" smtClean="0">
                          <a:solidFill>
                            <a:srgbClr val="28288A"/>
                          </a:solidFill>
                          <a:effectLst/>
                          <a:latin typeface="Calibri"/>
                          <a:ea typeface="ＭＳ Ｐゴシック"/>
                          <a:cs typeface="+mn-cs"/>
                        </a:rPr>
                        <a:t>Acrilonitrilo butadieno estireno policarbonato</a:t>
                      </a:r>
                      <a:endParaRPr lang="en-US" sz="1600" b="0" i="0" u="none" baseline="0" dirty="0">
                        <a:solidFill>
                          <a:srgbClr val="28288A"/>
                        </a:solidFill>
                        <a:effectLst/>
                        <a:latin typeface="Calibri"/>
                        <a:ea typeface="ＭＳ Ｐゴシック"/>
                      </a:endParaRPr>
                    </a:p>
                  </a:txBody>
                  <a:tcPr>
                    <a:solidFill>
                      <a:srgbClr val="FFCC66"/>
                    </a:solidFill>
                  </a:tcPr>
                </a:tc>
                <a:tc hMerge="1">
                  <a:txBody>
                    <a:bodyPr/>
                    <a:lstStyle/>
                    <a:p>
                      <a:endParaRPr lang="en-US" dirty="0"/>
                    </a:p>
                  </a:txBody>
                  <a:tcPr/>
                </a:tc>
              </a:tr>
              <a:tr h="370840">
                <a:tc>
                  <a:txBody>
                    <a:bodyPr/>
                    <a:lstStyle/>
                    <a:p>
                      <a:r>
                        <a:rPr lang="en-US" sz="1600" b="0" i="0" u="none" baseline="0" smtClean="0">
                          <a:solidFill>
                            <a:srgbClr val="28288A"/>
                          </a:solidFill>
                          <a:effectLst/>
                          <a:latin typeface="Calibri"/>
                          <a:ea typeface="ＭＳ Ｐゴシック"/>
                        </a:rPr>
                        <a:t>Hierro</a:t>
                      </a:r>
                      <a:endParaRPr lang="en-US" sz="1600" b="0" i="0" u="none" baseline="0" dirty="0">
                        <a:solidFill>
                          <a:srgbClr val="28288A"/>
                        </a:solidFill>
                        <a:effectLst/>
                        <a:latin typeface="Calibri"/>
                        <a:ea typeface="ＭＳ Ｐゴシック"/>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u="none" baseline="0" dirty="0" err="1" smtClean="0">
                          <a:solidFill>
                            <a:srgbClr val="28288A"/>
                          </a:solidFill>
                          <a:effectLst/>
                          <a:latin typeface="Calibri"/>
                          <a:ea typeface="ＭＳ Ｐゴシック"/>
                        </a:rPr>
                        <a:t>Otros</a:t>
                      </a:r>
                      <a:r>
                        <a:rPr lang="en-US" sz="1600" dirty="0" smtClean="0">
                          <a:solidFill>
                            <a:srgbClr val="28288A"/>
                          </a:solidFill>
                          <a:latin typeface="Calibri"/>
                        </a:rPr>
                        <a:t> </a:t>
                      </a:r>
                      <a:r>
                        <a:rPr lang="en-US" sz="1600" b="0" i="0" u="none" baseline="0" dirty="0" err="1" smtClean="0">
                          <a:solidFill>
                            <a:srgbClr val="28288A"/>
                          </a:solidFill>
                          <a:effectLst/>
                          <a:latin typeface="Calibri"/>
                          <a:ea typeface="ＭＳ Ｐゴシック"/>
                        </a:rPr>
                        <a:t>metales</a:t>
                      </a:r>
                      <a:endParaRPr lang="en-US" sz="16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rgbClr val="28288A"/>
                          </a:solidFill>
                          <a:latin typeface="Calibri"/>
                        </a:rPr>
                        <a:t> </a:t>
                      </a:r>
                      <a:r>
                        <a:rPr lang="en-US" sz="1600" b="0" i="0" u="none" baseline="0" dirty="0" err="1" smtClean="0">
                          <a:solidFill>
                            <a:srgbClr val="28288A"/>
                          </a:solidFill>
                          <a:effectLst/>
                          <a:latin typeface="Calibri"/>
                          <a:ea typeface="ＭＳ Ｐゴシック"/>
                        </a:rPr>
                        <a:t>Acrílico</a:t>
                      </a:r>
                      <a:endParaRPr lang="en-US" sz="1600" b="0" i="0" u="none" baseline="0" dirty="0" smtClean="0">
                        <a:solidFill>
                          <a:srgbClr val="28288A"/>
                        </a:solidFill>
                        <a:effectLst/>
                        <a:latin typeface="Calibri"/>
                        <a:ea typeface="ＭＳ Ｐゴシック"/>
                      </a:endParaRPr>
                    </a:p>
                    <a:p>
                      <a:endParaRPr lang="en-US" sz="1600" dirty="0"/>
                    </a:p>
                  </a:txBody>
                  <a:tcPr>
                    <a:lnL w="12700" cap="flat" cmpd="sng" algn="ctr">
                      <a:solidFill>
                        <a:scrgbClr r="0" g="0" b="0"/>
                      </a:solidFill>
                      <a:prstDash val="solid"/>
                      <a:round/>
                      <a:headEnd type="none" w="med" len="med"/>
                      <a:tailEnd type="none" w="med" len="med"/>
                    </a:lnL>
                    <a:solidFill>
                      <a:srgbClr val="FFFF66"/>
                    </a:solidFill>
                  </a:tcPr>
                </a:tc>
                <a:tc gridSpan="2">
                  <a:txBody>
                    <a:bodyPr/>
                    <a:lstStyle/>
                    <a:p>
                      <a:r>
                        <a:rPr lang="en-US" sz="1600" dirty="0" smtClean="0"/>
                        <a:t> </a:t>
                      </a:r>
                      <a:endParaRPr lang="en-US" sz="1600" dirty="0"/>
                    </a:p>
                    <a:p>
                      <a:r>
                        <a:rPr lang="en-US" sz="1600" dirty="0" smtClean="0"/>
                        <a:t> </a:t>
                      </a:r>
                      <a:endParaRPr lang="en-US" sz="1600" dirty="0"/>
                    </a:p>
                  </a:txBody>
                  <a:tcPr>
                    <a:solidFill>
                      <a:srgbClr val="FFFF66"/>
                    </a:solidFill>
                  </a:tcPr>
                </a:tc>
                <a:tc hMerge="1">
                  <a:txBody>
                    <a:bodyPr/>
                    <a:lstStyle/>
                    <a:p>
                      <a:endParaRPr lang="en-US" dirty="0"/>
                    </a:p>
                  </a:txBody>
                  <a:tcPr/>
                </a:tc>
              </a:tr>
              <a:tr h="370840">
                <a:tc>
                  <a:txBody>
                    <a:bodyPr/>
                    <a:lstStyle/>
                    <a:p>
                      <a:r>
                        <a:rPr lang="en-US" sz="1600" b="0" i="0" u="none" baseline="0" smtClean="0">
                          <a:solidFill>
                            <a:srgbClr val="28288A"/>
                          </a:solidFill>
                          <a:effectLst/>
                          <a:latin typeface="Calibri"/>
                          <a:ea typeface="ＭＳ Ｐゴシック"/>
                        </a:rPr>
                        <a:t>Aleaciones</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de</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aluminio</a:t>
                      </a:r>
                      <a:endParaRPr lang="en-US" sz="1600" b="0" i="0" u="none" baseline="0" dirty="0">
                        <a:solidFill>
                          <a:srgbClr val="28288A"/>
                        </a:solidFill>
                        <a:effectLst/>
                        <a:latin typeface="Calibri"/>
                        <a:ea typeface="ＭＳ Ｐゴシック"/>
                      </a:endParaRPr>
                    </a:p>
                  </a:txBody>
                  <a:tcPr/>
                </a:tc>
                <a:tc>
                  <a:txBody>
                    <a:bodyPr/>
                    <a:lstStyle/>
                    <a:p>
                      <a:r>
                        <a:rPr lang="en-US" sz="1600" b="0" i="0" u="none" baseline="0" smtClean="0">
                          <a:solidFill>
                            <a:srgbClr val="28288A"/>
                          </a:solidFill>
                          <a:effectLst/>
                          <a:latin typeface="Calibri"/>
                          <a:ea typeface="ＭＳ Ｐゴシック"/>
                        </a:rPr>
                        <a:t>Otros</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no</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metales</a:t>
                      </a:r>
                      <a:endParaRPr lang="en-US" sz="16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a:txBody>
                    <a:bodyPr/>
                    <a:lstStyle/>
                    <a:p>
                      <a:r>
                        <a:rPr lang="en-US" sz="1600" b="0" i="0" u="none" baseline="0" dirty="0" err="1" smtClean="0">
                          <a:solidFill>
                            <a:srgbClr val="28288A"/>
                          </a:solidFill>
                          <a:effectLst/>
                          <a:latin typeface="Calibri"/>
                          <a:ea typeface="ＭＳ Ｐゴシック"/>
                        </a:rPr>
                        <a:t>Delrin</a:t>
                      </a:r>
                      <a:r>
                        <a:rPr lang="en-US" sz="1600" b="0" i="0" u="none" baseline="0" dirty="0" smtClean="0">
                          <a:solidFill>
                            <a:srgbClr val="28288A"/>
                          </a:solidFill>
                          <a:effectLst/>
                          <a:latin typeface="Calibri"/>
                          <a:ea typeface="ＭＳ Ｐゴシック"/>
                        </a:rPr>
                        <a:t>®</a:t>
                      </a:r>
                      <a:r>
                        <a:rPr lang="en-US" sz="1600" dirty="0" smtClean="0">
                          <a:solidFill>
                            <a:srgbClr val="28288A"/>
                          </a:solidFill>
                          <a:latin typeface="Calibri"/>
                        </a:rPr>
                        <a:t> </a:t>
                      </a:r>
                      <a:r>
                        <a:rPr lang="en-US" sz="1600" b="0" i="0" u="none" baseline="0" dirty="0" smtClean="0">
                          <a:solidFill>
                            <a:srgbClr val="28288A"/>
                          </a:solidFill>
                          <a:effectLst/>
                          <a:latin typeface="Calibri"/>
                          <a:ea typeface="ＭＳ Ｐゴシック"/>
                        </a:rPr>
                        <a:t>2700</a:t>
                      </a:r>
                      <a:r>
                        <a:rPr lang="en-US" sz="1600" dirty="0" smtClean="0">
                          <a:solidFill>
                            <a:srgbClr val="28288A"/>
                          </a:solidFill>
                          <a:latin typeface="Calibri"/>
                        </a:rPr>
                        <a:t> </a:t>
                      </a:r>
                      <a:r>
                        <a:rPr lang="en-US" sz="1600" b="0" i="0" u="none" baseline="0" dirty="0" smtClean="0">
                          <a:solidFill>
                            <a:srgbClr val="28288A"/>
                          </a:solidFill>
                          <a:effectLst/>
                          <a:latin typeface="Calibri"/>
                          <a:ea typeface="ＭＳ Ｐゴシック"/>
                        </a:rPr>
                        <a:t>NC010</a:t>
                      </a:r>
                      <a:endParaRPr lang="en-US" sz="1600" b="0" i="0" u="none" baseline="0" dirty="0">
                        <a:solidFill>
                          <a:srgbClr val="28288A"/>
                        </a:solidFill>
                        <a:effectLst/>
                        <a:latin typeface="Calibri"/>
                        <a:ea typeface="ＭＳ Ｐゴシック"/>
                      </a:endParaRPr>
                    </a:p>
                  </a:txBody>
                  <a:tcPr>
                    <a:lnL w="12700" cap="flat" cmpd="sng" algn="ctr">
                      <a:solidFill>
                        <a:scrgbClr r="0" g="0" b="0"/>
                      </a:solidFill>
                      <a:prstDash val="solid"/>
                      <a:round/>
                      <a:headEnd type="none" w="med" len="med"/>
                      <a:tailEnd type="none" w="med" len="med"/>
                    </a:lnL>
                    <a:solidFill>
                      <a:srgbClr val="FFCC66"/>
                    </a:solidFill>
                  </a:tcPr>
                </a:tc>
                <a:tc gridSpan="2">
                  <a:txBody>
                    <a:bodyPr/>
                    <a:lstStyle/>
                    <a:p>
                      <a:r>
                        <a:rPr lang="pt-BR" sz="1600" b="0" i="0" u="none" baseline="0" smtClean="0">
                          <a:solidFill>
                            <a:srgbClr val="28288A"/>
                          </a:solidFill>
                          <a:effectLst/>
                          <a:latin typeface="Calibri"/>
                          <a:ea typeface="ＭＳ Ｐゴシック"/>
                        </a:rPr>
                        <a:t> </a:t>
                      </a:r>
                      <a:r>
                        <a:rPr lang="pt-BR" sz="1600" b="1" i="0" u="none" baseline="0" smtClean="0">
                          <a:solidFill>
                            <a:srgbClr val="28288A"/>
                          </a:solidFill>
                          <a:effectLst/>
                          <a:latin typeface="Calibri"/>
                          <a:ea typeface="ＭＳ Ｐゴシック"/>
                        </a:rPr>
                        <a:t>Polioximetileno</a:t>
                      </a:r>
                      <a:r>
                        <a:rPr lang="pt-BR" sz="1600" b="0" i="0" u="none" baseline="0" smtClean="0">
                          <a:solidFill>
                            <a:srgbClr val="28288A"/>
                          </a:solidFill>
                          <a:effectLst/>
                          <a:latin typeface="Calibri"/>
                          <a:ea typeface="ＭＳ Ｐゴシック"/>
                        </a:rPr>
                        <a:t> (POM, poliacetal o poliformaldehido) fabricado por Dupont</a:t>
                      </a:r>
                      <a:endParaRPr lang="en-US" sz="1600" b="0" i="0" u="none" baseline="0" dirty="0">
                        <a:solidFill>
                          <a:srgbClr val="28288A"/>
                        </a:solidFill>
                        <a:effectLst/>
                        <a:latin typeface="Calibri"/>
                        <a:ea typeface="ＭＳ Ｐゴシック"/>
                      </a:endParaRPr>
                    </a:p>
                    <a:p>
                      <a:r>
                        <a:rPr lang="en-US" sz="1600" dirty="0" smtClean="0"/>
                        <a:t> </a:t>
                      </a:r>
                      <a:endParaRPr lang="en-US" sz="1600" dirty="0"/>
                    </a:p>
                  </a:txBody>
                  <a:tcPr>
                    <a:solidFill>
                      <a:srgbClr val="FFCC66"/>
                    </a:solidFill>
                  </a:tcPr>
                </a:tc>
                <a:tc hMerge="1">
                  <a:txBody>
                    <a:bodyPr/>
                    <a:lstStyle/>
                    <a:p>
                      <a:endParaRPr lang="en-US" dirty="0"/>
                    </a:p>
                  </a:txBody>
                  <a:tcPr/>
                </a:tc>
              </a:tr>
              <a:tr h="370840">
                <a:tc>
                  <a:txBody>
                    <a:bodyPr/>
                    <a:lstStyle/>
                    <a:p>
                      <a:r>
                        <a:rPr lang="en-US" sz="1600" b="0" i="0" u="none" baseline="0" smtClean="0">
                          <a:solidFill>
                            <a:srgbClr val="28288A"/>
                          </a:solidFill>
                          <a:effectLst/>
                          <a:latin typeface="Calibri"/>
                          <a:ea typeface="ＭＳ Ｐゴシック"/>
                        </a:rPr>
                        <a:t>Aleaciones</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de</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cobre</a:t>
                      </a:r>
                      <a:endParaRPr lang="en-US" sz="1600" b="0" i="0" u="none" baseline="0" dirty="0">
                        <a:solidFill>
                          <a:srgbClr val="28288A"/>
                        </a:solidFill>
                        <a:effectLst/>
                        <a:latin typeface="Calibri"/>
                        <a:ea typeface="ＭＳ Ｐゴシック"/>
                      </a:endParaRPr>
                    </a:p>
                  </a:txBody>
                  <a:tcPr/>
                </a:tc>
                <a:tc>
                  <a:txBody>
                    <a:bodyPr/>
                    <a:lstStyle/>
                    <a:p>
                      <a:r>
                        <a:rPr lang="en-US" sz="1600" b="0" i="0" u="none" baseline="0" smtClean="0">
                          <a:solidFill>
                            <a:srgbClr val="28288A"/>
                          </a:solidFill>
                          <a:effectLst/>
                          <a:latin typeface="Calibri"/>
                          <a:ea typeface="ＭＳ Ｐゴシック"/>
                        </a:rPr>
                        <a:t>Fibras</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de</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vidrio</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genéricas</a:t>
                      </a:r>
                      <a:endParaRPr lang="en-US" sz="16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u="none" baseline="0" dirty="0" err="1" smtClean="0">
                          <a:solidFill>
                            <a:srgbClr val="28288A"/>
                          </a:solidFill>
                          <a:effectLst/>
                          <a:latin typeface="Calibri"/>
                          <a:ea typeface="ＭＳ Ｐゴシック"/>
                        </a:rPr>
                        <a:t>Nailon</a:t>
                      </a:r>
                      <a:r>
                        <a:rPr lang="en-US" sz="1600" dirty="0" smtClean="0">
                          <a:solidFill>
                            <a:srgbClr val="28288A"/>
                          </a:solidFill>
                          <a:latin typeface="Calibri"/>
                        </a:rPr>
                        <a:t> </a:t>
                      </a:r>
                      <a:r>
                        <a:rPr lang="en-US" sz="1600" b="0" i="0" u="none" baseline="0" dirty="0" smtClean="0">
                          <a:solidFill>
                            <a:srgbClr val="28288A"/>
                          </a:solidFill>
                          <a:effectLst/>
                          <a:latin typeface="Calibri"/>
                          <a:ea typeface="ＭＳ Ｐゴシック"/>
                        </a:rPr>
                        <a:t>101</a:t>
                      </a:r>
                    </a:p>
                    <a:p>
                      <a:endParaRPr lang="en-US" sz="1600" dirty="0"/>
                    </a:p>
                  </a:txBody>
                  <a:tcPr>
                    <a:lnL w="12700" cap="flat" cmpd="sng" algn="ctr">
                      <a:solidFill>
                        <a:scrgbClr r="0" g="0" b="0"/>
                      </a:solidFill>
                      <a:prstDash val="solid"/>
                      <a:round/>
                      <a:headEnd type="none" w="med" len="med"/>
                      <a:tailEnd type="none" w="med" len="med"/>
                    </a:lnL>
                    <a:solidFill>
                      <a:srgbClr val="FFFF66"/>
                    </a:solidFill>
                  </a:tcPr>
                </a:tc>
                <a:tc gridSpan="2">
                  <a:txBody>
                    <a:bodyPr/>
                    <a:lstStyle/>
                    <a:p>
                      <a:r>
                        <a:rPr lang="en-US" sz="1600" dirty="0" smtClean="0"/>
                        <a:t> </a:t>
                      </a:r>
                      <a:endParaRPr lang="en-US" sz="1600" dirty="0"/>
                    </a:p>
                    <a:p>
                      <a:r>
                        <a:rPr lang="en-US" sz="1600" dirty="0" smtClean="0"/>
                        <a:t> </a:t>
                      </a:r>
                      <a:endParaRPr lang="en-US" sz="1600" dirty="0"/>
                    </a:p>
                  </a:txBody>
                  <a:tcPr>
                    <a:solidFill>
                      <a:srgbClr val="FFFF66"/>
                    </a:solidFill>
                  </a:tcPr>
                </a:tc>
                <a:tc hMerge="1">
                  <a:txBody>
                    <a:bodyPr/>
                    <a:lstStyle/>
                    <a:p>
                      <a:endParaRPr lang="en-US" dirty="0"/>
                    </a:p>
                  </a:txBody>
                  <a:tcPr/>
                </a:tc>
              </a:tr>
              <a:tr h="370840">
                <a:tc>
                  <a:txBody>
                    <a:bodyPr/>
                    <a:lstStyle/>
                    <a:p>
                      <a:r>
                        <a:rPr lang="en-US" sz="1600" b="0" i="0" u="none" baseline="0" smtClean="0">
                          <a:solidFill>
                            <a:srgbClr val="28288A"/>
                          </a:solidFill>
                          <a:effectLst/>
                          <a:latin typeface="Calibri"/>
                          <a:ea typeface="ＭＳ Ｐゴシック"/>
                        </a:rPr>
                        <a:t>Aleaciones</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de</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titanio</a:t>
                      </a:r>
                      <a:endParaRPr lang="en-US" sz="1600" b="0" i="0" u="none" baseline="0" dirty="0">
                        <a:solidFill>
                          <a:srgbClr val="28288A"/>
                        </a:solidFill>
                        <a:effectLst/>
                        <a:latin typeface="Calibri"/>
                        <a:ea typeface="ＭＳ Ｐゴシック"/>
                      </a:endParaRPr>
                    </a:p>
                  </a:txBody>
                  <a:tcPr/>
                </a:tc>
                <a:tc>
                  <a:txBody>
                    <a:bodyPr/>
                    <a:lstStyle/>
                    <a:p>
                      <a:r>
                        <a:rPr lang="en-US" sz="1600" b="0" i="0" u="none" baseline="0" smtClean="0">
                          <a:solidFill>
                            <a:srgbClr val="28288A"/>
                          </a:solidFill>
                          <a:effectLst/>
                          <a:latin typeface="Calibri"/>
                          <a:ea typeface="ＭＳ Ｐゴシック"/>
                        </a:rPr>
                        <a:t>Fibras</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de</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carbono</a:t>
                      </a:r>
                      <a:endParaRPr lang="en-US" sz="16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a:txBody>
                    <a:bodyPr/>
                    <a:lstStyle/>
                    <a:p>
                      <a:r>
                        <a:rPr lang="en-US" sz="1600" b="0" i="0" u="none" baseline="0" smtClean="0">
                          <a:solidFill>
                            <a:srgbClr val="28288A"/>
                          </a:solidFill>
                          <a:effectLst/>
                          <a:latin typeface="Calibri"/>
                          <a:ea typeface="ＭＳ Ｐゴシック"/>
                        </a:rPr>
                        <a:t>PE</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alta</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densidad</a:t>
                      </a:r>
                      <a:endParaRPr lang="en-US" sz="1600" b="0" i="0" u="none" baseline="0" dirty="0">
                        <a:solidFill>
                          <a:srgbClr val="28288A"/>
                        </a:solidFill>
                        <a:effectLst/>
                        <a:latin typeface="Calibri"/>
                        <a:ea typeface="ＭＳ Ｐゴシック"/>
                      </a:endParaRPr>
                    </a:p>
                  </a:txBody>
                  <a:tcPr>
                    <a:lnL w="12700" cap="flat" cmpd="sng" algn="ctr">
                      <a:solidFill>
                        <a:scrgbClr r="0" g="0" b="0"/>
                      </a:solidFill>
                      <a:prstDash val="solid"/>
                      <a:round/>
                      <a:headEnd type="none" w="med" len="med"/>
                      <a:tailEnd type="none" w="med" len="med"/>
                    </a:lnL>
                    <a:solidFill>
                      <a:srgbClr val="FFCC66"/>
                    </a:solidFill>
                  </a:tcPr>
                </a:tc>
                <a:tc gridSpan="2">
                  <a:txBody>
                    <a:bodyPr/>
                    <a:lstStyle/>
                    <a:p>
                      <a:r>
                        <a:rPr lang="en-US" sz="1600" b="0" i="0" u="none" baseline="0" dirty="0" smtClean="0">
                          <a:solidFill>
                            <a:srgbClr val="28288A"/>
                          </a:solidFill>
                          <a:effectLst/>
                          <a:latin typeface="Calibri"/>
                          <a:ea typeface="ＭＳ Ｐゴシック"/>
                        </a:rPr>
                        <a:t> </a:t>
                      </a:r>
                      <a:r>
                        <a:rPr lang="en-US" sz="1600" b="0" i="0" u="none" baseline="0" dirty="0" err="1" smtClean="0">
                          <a:solidFill>
                            <a:srgbClr val="28288A"/>
                          </a:solidFill>
                          <a:effectLst/>
                          <a:latin typeface="Calibri"/>
                          <a:ea typeface="ＭＳ Ｐゴシック"/>
                        </a:rPr>
                        <a:t>Polietileno</a:t>
                      </a:r>
                      <a:endParaRPr lang="en-US" sz="1600" b="0" i="0" u="none" baseline="0" dirty="0" smtClean="0">
                        <a:solidFill>
                          <a:srgbClr val="28288A"/>
                        </a:solidFill>
                        <a:effectLst/>
                        <a:latin typeface="Calibri"/>
                        <a:ea typeface="ＭＳ Ｐゴシック"/>
                      </a:endParaRPr>
                    </a:p>
                    <a:p>
                      <a:r>
                        <a:rPr lang="en-US" sz="1600" dirty="0" smtClean="0"/>
                        <a:t> </a:t>
                      </a:r>
                      <a:endParaRPr lang="en-US" sz="1600" dirty="0"/>
                    </a:p>
                  </a:txBody>
                  <a:tcPr>
                    <a:solidFill>
                      <a:srgbClr val="FFCC66"/>
                    </a:solidFill>
                  </a:tcPr>
                </a:tc>
                <a:tc hMerge="1">
                  <a:txBody>
                    <a:bodyPr/>
                    <a:lstStyle/>
                    <a:p>
                      <a:endParaRPr lang="en-US" dirty="0"/>
                    </a:p>
                  </a:txBody>
                  <a:tcPr/>
                </a:tc>
              </a:tr>
              <a:tr h="370840">
                <a:tc>
                  <a:txBody>
                    <a:bodyPr/>
                    <a:lstStyle/>
                    <a:p>
                      <a:r>
                        <a:rPr lang="en-US" sz="1600" b="0" i="0" u="none" baseline="0" smtClean="0">
                          <a:solidFill>
                            <a:srgbClr val="28288A"/>
                          </a:solidFill>
                          <a:effectLst/>
                          <a:latin typeface="Calibri"/>
                          <a:ea typeface="ＭＳ Ｐゴシック"/>
                        </a:rPr>
                        <a:t>Aleaciones</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de</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zinc</a:t>
                      </a:r>
                      <a:endParaRPr lang="en-US" sz="1600" b="0" i="0" u="none" baseline="0" dirty="0">
                        <a:solidFill>
                          <a:srgbClr val="28288A"/>
                        </a:solidFill>
                        <a:effectLst/>
                        <a:latin typeface="Calibri"/>
                        <a:ea typeface="ＭＳ Ｐゴシック"/>
                      </a:endParaRPr>
                    </a:p>
                  </a:txBody>
                  <a:tcPr/>
                </a:tc>
                <a:tc>
                  <a:txBody>
                    <a:bodyPr/>
                    <a:lstStyle/>
                    <a:p>
                      <a:r>
                        <a:rPr lang="en-US" sz="1600" b="0" i="0" u="none" baseline="0" smtClean="0">
                          <a:solidFill>
                            <a:srgbClr val="28288A"/>
                          </a:solidFill>
                          <a:effectLst/>
                          <a:latin typeface="Calibri"/>
                          <a:ea typeface="ＭＳ Ｐゴシック"/>
                        </a:rPr>
                        <a:t>Silicios</a:t>
                      </a:r>
                      <a:endParaRPr lang="en-US" sz="16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a:txBody>
                    <a:bodyPr/>
                    <a:lstStyle/>
                    <a:p>
                      <a:r>
                        <a:rPr lang="en-US" sz="1600" b="0" i="0" u="none" baseline="0" smtClean="0">
                          <a:solidFill>
                            <a:srgbClr val="28288A"/>
                          </a:solidFill>
                          <a:effectLst/>
                          <a:latin typeface="Calibri"/>
                          <a:ea typeface="ＭＳ Ｐゴシック"/>
                        </a:rPr>
                        <a:t>PVC</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rígido</a:t>
                      </a:r>
                      <a:endParaRPr lang="en-US" sz="1600" b="0" i="0" u="none" baseline="0" dirty="0">
                        <a:solidFill>
                          <a:srgbClr val="28288A"/>
                        </a:solidFill>
                        <a:effectLst/>
                        <a:latin typeface="Calibri"/>
                        <a:ea typeface="ＭＳ Ｐゴシック"/>
                      </a:endParaRPr>
                    </a:p>
                  </a:txBody>
                  <a:tcPr>
                    <a:lnL w="12700" cap="flat" cmpd="sng" algn="ctr">
                      <a:solidFill>
                        <a:scrgbClr r="0" g="0" b="0"/>
                      </a:solidFill>
                      <a:prstDash val="solid"/>
                      <a:round/>
                      <a:headEnd type="none" w="med" len="med"/>
                      <a:tailEnd type="none" w="med" len="med"/>
                    </a:lnL>
                    <a:solidFill>
                      <a:srgbClr val="FFFF66"/>
                    </a:solidFill>
                  </a:tcPr>
                </a:tc>
                <a:tc>
                  <a:txBody>
                    <a:bodyPr/>
                    <a:lstStyle/>
                    <a:p>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Cloruro</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de</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polivinilo</a:t>
                      </a:r>
                      <a:endParaRPr lang="en-US" sz="1600" b="0" i="0" u="none" baseline="0" dirty="0">
                        <a:solidFill>
                          <a:srgbClr val="28288A"/>
                        </a:solidFill>
                        <a:effectLst/>
                        <a:latin typeface="Calibri"/>
                        <a:ea typeface="ＭＳ Ｐゴシック"/>
                      </a:endParaRPr>
                    </a:p>
                  </a:txBody>
                  <a:tcPr>
                    <a:solidFill>
                      <a:srgbClr val="FFFF66"/>
                    </a:solidFill>
                  </a:tcPr>
                </a:tc>
                <a:tc>
                  <a:txBody>
                    <a:bodyPr/>
                    <a:lstStyle/>
                    <a:p>
                      <a:r>
                        <a:rPr lang="en-US" dirty="0" smtClean="0"/>
                        <a:t> </a:t>
                      </a:r>
                      <a:endParaRPr lang="en-US" dirty="0"/>
                    </a:p>
                  </a:txBody>
                  <a:tcPr>
                    <a:solidFill>
                      <a:srgbClr val="FFFF66"/>
                    </a:solidFill>
                  </a:tcPr>
                </a:tc>
              </a:tr>
              <a:tr h="574040">
                <a:tc>
                  <a:txBody>
                    <a:bodyPr/>
                    <a:lstStyle/>
                    <a:p>
                      <a:r>
                        <a:rPr lang="en-US" sz="1600" b="0" i="0" u="none" baseline="0" smtClean="0">
                          <a:solidFill>
                            <a:srgbClr val="28288A"/>
                          </a:solidFill>
                          <a:effectLst/>
                          <a:latin typeface="Calibri"/>
                          <a:ea typeface="ＭＳ Ｐゴシック"/>
                        </a:rPr>
                        <a:t>Otras</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aleaciones</a:t>
                      </a:r>
                      <a:endParaRPr lang="en-US" sz="1600" b="0" i="0" u="none" baseline="0" dirty="0">
                        <a:solidFill>
                          <a:srgbClr val="28288A"/>
                        </a:solidFill>
                        <a:effectLst/>
                        <a:latin typeface="Calibri"/>
                        <a:ea typeface="ＭＳ Ｐゴシック"/>
                      </a:endParaRPr>
                    </a:p>
                  </a:txBody>
                  <a:tcPr/>
                </a:tc>
                <a:tc>
                  <a:txBody>
                    <a:bodyPr/>
                    <a:lstStyle/>
                    <a:p>
                      <a:r>
                        <a:rPr lang="en-US" sz="1600" b="0" i="0" u="none" baseline="0" smtClean="0">
                          <a:solidFill>
                            <a:srgbClr val="28288A"/>
                          </a:solidFill>
                          <a:effectLst/>
                          <a:latin typeface="Calibri"/>
                          <a:ea typeface="ＭＳ Ｐゴシック"/>
                        </a:rPr>
                        <a:t>Maderas</a:t>
                      </a:r>
                      <a:endParaRPr lang="en-US" sz="16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gridSpan="3">
                  <a:txBody>
                    <a:bodyPr/>
                    <a:lstStyle/>
                    <a:p>
                      <a:r>
                        <a:rPr lang="en-US" sz="1600" b="0" i="0" u="none" baseline="0" dirty="0" smtClean="0">
                          <a:solidFill>
                            <a:srgbClr val="28288A"/>
                          </a:solidFill>
                          <a:effectLst/>
                          <a:latin typeface="Calibri"/>
                          <a:ea typeface="ＭＳ Ｐゴシック"/>
                        </a:rPr>
                        <a:t>Y </a:t>
                      </a:r>
                      <a:r>
                        <a:rPr lang="en-US" sz="1600" b="0" i="0" u="none" baseline="0" dirty="0" err="1" smtClean="0">
                          <a:solidFill>
                            <a:srgbClr val="28288A"/>
                          </a:solidFill>
                          <a:effectLst/>
                          <a:latin typeface="Calibri"/>
                          <a:ea typeface="ＭＳ Ｐゴシック"/>
                        </a:rPr>
                        <a:t>muchos</a:t>
                      </a:r>
                      <a:r>
                        <a:rPr lang="en-US" sz="1600" b="0" i="0" u="none" baseline="0" dirty="0" smtClean="0">
                          <a:solidFill>
                            <a:srgbClr val="28288A"/>
                          </a:solidFill>
                          <a:effectLst/>
                          <a:latin typeface="Calibri"/>
                          <a:ea typeface="ＭＳ Ｐゴシック"/>
                        </a:rPr>
                        <a:t> </a:t>
                      </a:r>
                      <a:r>
                        <a:rPr lang="en-US" sz="1600" b="0" i="0" u="none" baseline="0" dirty="0" err="1" smtClean="0">
                          <a:solidFill>
                            <a:srgbClr val="28288A"/>
                          </a:solidFill>
                          <a:effectLst/>
                          <a:latin typeface="Calibri"/>
                          <a:ea typeface="ＭＳ Ｐゴシック"/>
                        </a:rPr>
                        <a:t>más</a:t>
                      </a:r>
                      <a:endParaRPr lang="en-US" sz="1600" b="0" i="0" u="none" baseline="0" dirty="0">
                        <a:solidFill>
                          <a:srgbClr val="28288A"/>
                        </a:solidFill>
                        <a:effectLst/>
                        <a:latin typeface="Calibri"/>
                        <a:ea typeface="ＭＳ Ｐゴシック"/>
                      </a:endParaRPr>
                    </a:p>
                    <a:p>
                      <a:r>
                        <a:rPr lang="en-US" sz="1600" dirty="0" smtClean="0"/>
                        <a:t> </a:t>
                      </a:r>
                      <a:endParaRPr lang="en-US" sz="1600" dirty="0"/>
                    </a:p>
                  </a:txBody>
                  <a:tcPr>
                    <a:lnL w="12700" cap="flat" cmpd="sng" algn="ctr">
                      <a:solidFill>
                        <a:scrgbClr r="0" g="0" b="0"/>
                      </a:solidFill>
                      <a:prstDash val="solid"/>
                      <a:round/>
                      <a:headEnd type="none" w="med" len="med"/>
                      <a:tailEnd type="none" w="med" len="med"/>
                    </a:lnL>
                    <a:solidFill>
                      <a:srgbClr val="FFCC66"/>
                    </a:solidFill>
                  </a:tcPr>
                </a:tc>
                <a:tc hMerge="1">
                  <a:txBody>
                    <a:bodyPr/>
                    <a:lstStyle/>
                    <a:p>
                      <a:endParaRPr lang="en-US" dirty="0"/>
                    </a:p>
                  </a:txBody>
                  <a:tcPr/>
                </a:tc>
                <a:tc hMerge="1">
                  <a:txBody>
                    <a:bodyPr/>
                    <a:lstStyle/>
                    <a:p>
                      <a:endParaRPr lang="en-US" dirty="0"/>
                    </a:p>
                  </a:txBody>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3525"/>
            <a:ext cx="8229600" cy="457200"/>
          </a:xfrm>
        </p:spPr>
        <p:txBody>
          <a:bodyPr rtlCol="0">
            <a:normAutofit fontScale="90000"/>
          </a:bodyPr>
          <a:lstStyle/>
          <a:p>
            <a:pPr eaLnBrk="1" fontAlgn="auto" hangingPunct="1">
              <a:spcAft>
                <a:spcPts val="0"/>
              </a:spcAft>
              <a:defRPr/>
            </a:pPr>
            <a:r>
              <a:rPr lang="es-ES" sz="2500" dirty="0" smtClean="0"/>
              <a:t>Introducción de proceso de fabricación</a:t>
            </a:r>
            <a:endParaRPr lang="en-US" sz="2500" dirty="0"/>
          </a:p>
        </p:txBody>
      </p:sp>
      <p:sp>
        <p:nvSpPr>
          <p:cNvPr id="3" name="Content Placeholder 2"/>
          <p:cNvSpPr>
            <a:spLocks noGrp="1"/>
          </p:cNvSpPr>
          <p:nvPr>
            <p:ph idx="1"/>
          </p:nvPr>
        </p:nvSpPr>
        <p:spPr>
          <a:xfrm>
            <a:off x="838200" y="914400"/>
            <a:ext cx="7848600" cy="4525963"/>
          </a:xfrm>
        </p:spPr>
        <p:txBody>
          <a:bodyPr rtlCol="0">
            <a:normAutofit/>
          </a:bodyPr>
          <a:lstStyle/>
          <a:p>
            <a:pPr marL="0" indent="3175" eaLnBrk="1" fontAlgn="auto" hangingPunct="1">
              <a:spcAft>
                <a:spcPts val="0"/>
              </a:spcAft>
              <a:buFont typeface="Wingdings" pitchFamily="2" charset="2"/>
              <a:buNone/>
              <a:defRPr/>
            </a:pPr>
            <a:r>
              <a:rPr lang="es-ES" dirty="0" smtClean="0"/>
              <a:t>Los tipos de fabricación disponibles dependen de</a:t>
            </a:r>
            <a:br>
              <a:rPr lang="es-ES" dirty="0" smtClean="0"/>
            </a:br>
            <a:r>
              <a:rPr lang="es-ES" dirty="0" smtClean="0"/>
              <a:t>la clase de material</a:t>
            </a:r>
            <a:endParaRPr lang="en-US" dirty="0" smtClean="0"/>
          </a:p>
          <a:p>
            <a:pPr eaLnBrk="1" fontAlgn="auto" hangingPunct="1">
              <a:spcAft>
                <a:spcPts val="0"/>
              </a:spcAft>
              <a:buFont typeface="Wingdings" pitchFamily="2" charset="2"/>
              <a:buNone/>
              <a:defRPr/>
            </a:pPr>
            <a:endParaRPr lang="en-US" dirty="0" smtClean="0"/>
          </a:p>
        </p:txBody>
      </p:sp>
      <p:graphicFrame>
        <p:nvGraphicFramePr>
          <p:cNvPr id="6" name="Table 5"/>
          <p:cNvGraphicFramePr>
            <a:graphicFrameLocks noGrp="1"/>
          </p:cNvGraphicFramePr>
          <p:nvPr/>
        </p:nvGraphicFramePr>
        <p:xfrm>
          <a:off x="990600" y="1851820"/>
          <a:ext cx="7576399" cy="4396580"/>
        </p:xfrm>
        <a:graphic>
          <a:graphicData uri="http://schemas.openxmlformats.org/drawingml/2006/table">
            <a:tbl>
              <a:tblPr firstRow="1" bandRow="1">
                <a:tableStyleId>{5C22544A-7EE6-4342-B048-85BDC9FD1C3A}</a:tableStyleId>
              </a:tblPr>
              <a:tblGrid>
                <a:gridCol w="603504"/>
                <a:gridCol w="1448410"/>
                <a:gridCol w="1750162"/>
                <a:gridCol w="236524"/>
                <a:gridCol w="685800"/>
                <a:gridCol w="2851999"/>
              </a:tblGrid>
              <a:tr h="1173799">
                <a:tc>
                  <a:txBody>
                    <a:bodyPr/>
                    <a:lstStyle/>
                    <a:p>
                      <a:endParaRPr lang="en-US" dirty="0"/>
                    </a:p>
                  </a:txBody>
                  <a:tcPr/>
                </a:tc>
                <a:tc gridSpan="2">
                  <a:txBody>
                    <a:bodyPr/>
                    <a:lstStyle/>
                    <a:p>
                      <a:r>
                        <a:rPr lang="en-US" sz="2000" b="1" i="0" u="none" baseline="0" dirty="0" err="1" smtClean="0">
                          <a:solidFill>
                            <a:srgbClr val="FFFFFF"/>
                          </a:solidFill>
                          <a:effectLst/>
                          <a:latin typeface="Calibri"/>
                          <a:ea typeface="ＭＳ Ｐゴシック"/>
                        </a:rPr>
                        <a:t>Clase</a:t>
                      </a:r>
                      <a:r>
                        <a:rPr lang="en-US" sz="2000" b="1" i="0" u="none" baseline="0" dirty="0" smtClean="0">
                          <a:solidFill>
                            <a:srgbClr val="FFFFFF"/>
                          </a:solidFill>
                          <a:effectLst/>
                          <a:latin typeface="Calibri"/>
                          <a:ea typeface="ＭＳ Ｐゴシック"/>
                        </a:rPr>
                        <a:t>: </a:t>
                      </a:r>
                      <a:r>
                        <a:rPr lang="en-US" sz="2000" b="1" i="0" u="none" baseline="0" dirty="0" err="1" smtClean="0">
                          <a:solidFill>
                            <a:srgbClr val="FFFFFF"/>
                          </a:solidFill>
                          <a:effectLst/>
                          <a:latin typeface="Calibri"/>
                          <a:ea typeface="ＭＳ Ｐゴシック"/>
                        </a:rPr>
                        <a:t>Aleaciones</a:t>
                      </a:r>
                      <a:r>
                        <a:rPr lang="en-US" sz="2000" b="1" i="0" u="none" baseline="0" dirty="0" smtClean="0">
                          <a:solidFill>
                            <a:srgbClr val="FFFFFF"/>
                          </a:solidFill>
                          <a:effectLst/>
                          <a:latin typeface="Calibri"/>
                          <a:ea typeface="ＭＳ Ｐゴシック"/>
                        </a:rPr>
                        <a:t> de </a:t>
                      </a:r>
                      <a:r>
                        <a:rPr lang="en-US" sz="2000" b="1" i="0" u="none" baseline="0" dirty="0" err="1" smtClean="0">
                          <a:solidFill>
                            <a:srgbClr val="FFFFFF"/>
                          </a:solidFill>
                          <a:effectLst/>
                          <a:latin typeface="Calibri"/>
                          <a:ea typeface="ＭＳ Ｐゴシック"/>
                        </a:rPr>
                        <a:t>aluminio</a:t>
                      </a:r>
                      <a:endParaRPr lang="en-US" sz="2000" b="1" i="0" u="none" baseline="0" dirty="0" smtClean="0">
                        <a:solidFill>
                          <a:srgbClr val="FFFFFF"/>
                        </a:solidFill>
                        <a:effectLst/>
                        <a:latin typeface="Calibri"/>
                        <a:ea typeface="ＭＳ Ｐゴシック"/>
                      </a:endParaRPr>
                    </a:p>
                    <a:p>
                      <a:r>
                        <a:rPr lang="en-US" sz="2000" baseline="0" dirty="0" smtClean="0"/>
                        <a:t> </a:t>
                      </a:r>
                      <a:endParaRPr lang="en-US" sz="2000" dirty="0"/>
                    </a:p>
                  </a:txBody>
                  <a:tcPr>
                    <a:lnR w="12700" cmpd="sng">
                      <a:noFill/>
                    </a:lnR>
                  </a:tcPr>
                </a:tc>
                <a:tc hMerge="1">
                  <a:txBody>
                    <a:bodyPr/>
                    <a:lstStyle/>
                    <a:p>
                      <a:endParaRPr lang="en-US"/>
                    </a:p>
                  </a:txBody>
                  <a:tcPr/>
                </a:tc>
                <a:tc>
                  <a:txBody>
                    <a:bodyPr/>
                    <a:lstStyle/>
                    <a:p>
                      <a:endParaRPr lang="en-US" dirty="0"/>
                    </a:p>
                  </a:txBody>
                  <a:tcPr>
                    <a:lnL w="12700" cmpd="sng">
                      <a:noFill/>
                    </a:lnL>
                    <a:lnR w="9525"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endParaRPr lang="en-US" dirty="0"/>
                    </a:p>
                  </a:txBody>
                  <a:tcPr>
                    <a:lnL w="9525" cap="flat" cmpd="sng" algn="ctr">
                      <a:noFill/>
                      <a:prstDash val="solid"/>
                      <a:round/>
                      <a:headEnd type="none" w="med" len="med"/>
                      <a:tailEnd type="none" w="med" len="med"/>
                    </a:lnL>
                  </a:tcPr>
                </a:tc>
                <a:tc>
                  <a:txBody>
                    <a:bodyPr/>
                    <a:lstStyle/>
                    <a:p>
                      <a:r>
                        <a:rPr lang="en-US" sz="2400" b="1" i="0" u="none" baseline="0" smtClean="0">
                          <a:solidFill>
                            <a:srgbClr val="FFFFFF"/>
                          </a:solidFill>
                          <a:effectLst/>
                          <a:latin typeface="Calibri"/>
                          <a:ea typeface="ＭＳ Ｐゴシック"/>
                        </a:rPr>
                        <a:t>Clase:</a:t>
                      </a:r>
                      <a:r>
                        <a:rPr lang="en-US" sz="2400" b="1" smtClean="0">
                          <a:solidFill>
                            <a:srgbClr val="FFFFFF"/>
                          </a:solidFill>
                          <a:latin typeface="Calibri"/>
                        </a:rPr>
                        <a:t> </a:t>
                      </a:r>
                      <a:r>
                        <a:rPr lang="en-US" sz="2400" b="1" i="0" u="none" baseline="0" smtClean="0">
                          <a:solidFill>
                            <a:srgbClr val="FFFFFF"/>
                          </a:solidFill>
                          <a:effectLst/>
                          <a:latin typeface="Calibri"/>
                          <a:ea typeface="ＭＳ Ｐゴシック"/>
                        </a:rPr>
                        <a:t>Plásticos</a:t>
                      </a:r>
                      <a:endParaRPr lang="en-US" sz="2400" b="1" i="0" u="none" baseline="0" dirty="0" smtClean="0">
                        <a:solidFill>
                          <a:srgbClr val="FFFFFF"/>
                        </a:solidFill>
                        <a:effectLst/>
                        <a:latin typeface="Calibri"/>
                        <a:ea typeface="ＭＳ Ｐゴシック"/>
                      </a:endParaRPr>
                    </a:p>
                    <a:p>
                      <a:r>
                        <a:rPr lang="en-US" sz="2400" dirty="0" smtClean="0"/>
                        <a:t> </a:t>
                      </a:r>
                      <a:endParaRPr lang="en-US" sz="2400" dirty="0"/>
                    </a:p>
                  </a:txBody>
                  <a:tcPr/>
                </a:tc>
              </a:tr>
              <a:tr h="586899">
                <a:tc rowSpan="4">
                  <a:txBody>
                    <a:bodyPr/>
                    <a:lstStyle/>
                    <a:p>
                      <a:r>
                        <a:rPr lang="en-US" sz="1800" b="0" i="0" u="none" baseline="0" smtClean="0">
                          <a:solidFill>
                            <a:srgbClr val="28288A"/>
                          </a:solidFill>
                          <a:effectLst/>
                          <a:latin typeface="Calibri"/>
                          <a:ea typeface="ＭＳ Ｐゴシック"/>
                        </a:rPr>
                        <a:t>Proceso de fabricación</a:t>
                      </a:r>
                      <a:endParaRPr lang="en-US" sz="1800" b="0" i="0" u="none" baseline="0" dirty="0">
                        <a:solidFill>
                          <a:srgbClr val="28288A"/>
                        </a:solidFill>
                        <a:effectLst/>
                        <a:latin typeface="Calibri"/>
                        <a:ea typeface="ＭＳ Ｐゴシック"/>
                      </a:endParaRPr>
                    </a:p>
                  </a:txBody>
                  <a:tcPr vert="vert270"/>
                </a:tc>
                <a:tc>
                  <a:txBody>
                    <a:bodyPr/>
                    <a:lstStyle/>
                    <a:p>
                      <a:r>
                        <a:rPr lang="en-US" sz="1800" b="0" i="0" u="none" baseline="0" smtClean="0">
                          <a:solidFill>
                            <a:srgbClr val="28288A"/>
                          </a:solidFill>
                          <a:effectLst/>
                          <a:latin typeface="Calibri"/>
                          <a:ea typeface="ＭＳ Ｐゴシック"/>
                        </a:rPr>
                        <a:t>Fundición</a:t>
                      </a:r>
                      <a:r>
                        <a:rPr lang="en-US" sz="1800" smtClean="0">
                          <a:solidFill>
                            <a:srgbClr val="28288A"/>
                          </a:solidFill>
                          <a:latin typeface="Calibri"/>
                        </a:rPr>
                        <a:t> </a:t>
                      </a:r>
                      <a:r>
                        <a:rPr lang="en-US" sz="1800" b="0" i="0" u="none" baseline="0" smtClean="0">
                          <a:solidFill>
                            <a:srgbClr val="28288A"/>
                          </a:solidFill>
                          <a:effectLst/>
                          <a:latin typeface="Calibri"/>
                          <a:ea typeface="ＭＳ Ｐゴシック"/>
                        </a:rPr>
                        <a:t>de</a:t>
                      </a:r>
                      <a:r>
                        <a:rPr lang="en-US" sz="1800" smtClean="0">
                          <a:solidFill>
                            <a:srgbClr val="28288A"/>
                          </a:solidFill>
                          <a:latin typeface="Calibri"/>
                        </a:rPr>
                        <a:t> </a:t>
                      </a:r>
                      <a:r>
                        <a:rPr lang="en-US" sz="1800" b="0" i="0" u="none" baseline="0" smtClean="0">
                          <a:solidFill>
                            <a:srgbClr val="28288A"/>
                          </a:solidFill>
                          <a:effectLst/>
                          <a:latin typeface="Calibri"/>
                          <a:ea typeface="ＭＳ Ｐゴシック"/>
                        </a:rPr>
                        <a:t>troqueles</a:t>
                      </a:r>
                      <a:endParaRPr lang="en-US" sz="1800" b="0" i="0" u="none" baseline="0" dirty="0">
                        <a:solidFill>
                          <a:srgbClr val="28288A"/>
                        </a:solidFill>
                        <a:effectLst/>
                        <a:latin typeface="Calibri"/>
                        <a:ea typeface="ＭＳ Ｐゴシック"/>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u="none" baseline="0" smtClean="0">
                          <a:solidFill>
                            <a:srgbClr val="28288A"/>
                          </a:solidFill>
                          <a:effectLst/>
                          <a:latin typeface="Calibri"/>
                          <a:ea typeface="ＭＳ Ｐゴシック"/>
                        </a:rPr>
                        <a:t>Moldeo</a:t>
                      </a:r>
                      <a:r>
                        <a:rPr lang="en-US" sz="1800" smtClean="0">
                          <a:solidFill>
                            <a:srgbClr val="28288A"/>
                          </a:solidFill>
                          <a:latin typeface="Calibri"/>
                        </a:rPr>
                        <a:t> </a:t>
                      </a:r>
                      <a:r>
                        <a:rPr lang="en-US" sz="1800" b="0" i="0" u="none" baseline="0" smtClean="0">
                          <a:solidFill>
                            <a:srgbClr val="28288A"/>
                          </a:solidFill>
                          <a:effectLst/>
                          <a:latin typeface="Calibri"/>
                          <a:ea typeface="ＭＳ Ｐゴシック"/>
                        </a:rPr>
                        <a:t>en</a:t>
                      </a:r>
                      <a:r>
                        <a:rPr lang="en-US" sz="1800" smtClean="0">
                          <a:solidFill>
                            <a:srgbClr val="28288A"/>
                          </a:solidFill>
                          <a:latin typeface="Calibri"/>
                        </a:rPr>
                        <a:t> </a:t>
                      </a:r>
                      <a:r>
                        <a:rPr lang="en-US" sz="1800" b="0" i="0" u="none" baseline="0" smtClean="0">
                          <a:solidFill>
                            <a:srgbClr val="28288A"/>
                          </a:solidFill>
                          <a:effectLst/>
                          <a:latin typeface="Calibri"/>
                          <a:ea typeface="ＭＳ Ｐゴシック"/>
                        </a:rPr>
                        <a:t>arena</a:t>
                      </a:r>
                      <a:endParaRPr lang="en-US" sz="1800" b="0" i="0" u="none" baseline="0" dirty="0">
                        <a:solidFill>
                          <a:srgbClr val="28288A"/>
                        </a:solidFill>
                        <a:effectLst/>
                        <a:latin typeface="Calibri"/>
                        <a:ea typeface="ＭＳ Ｐゴシック"/>
                      </a:endParaRPr>
                    </a:p>
                  </a:txBody>
                  <a:tcPr>
                    <a:lnR w="12700" cmpd="sng">
                      <a:noFill/>
                    </a:lnR>
                  </a:tcPr>
                </a:tc>
                <a:tc rowSpan="4">
                  <a:txBody>
                    <a:bodyPr/>
                    <a:lstStyle/>
                    <a:p>
                      <a:endParaRPr lang="en-US" dirty="0"/>
                    </a:p>
                  </a:txBody>
                  <a:tcPr vert="vert270">
                    <a:lnL w="12700" cmpd="sng">
                      <a:noFill/>
                    </a:lnL>
                    <a:lnR w="9525"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solidFill>
                      <a:schemeClr val="bg1"/>
                    </a:solidFill>
                  </a:tcPr>
                </a:tc>
                <a:tc rowSpan="4">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u="none" baseline="0" smtClean="0">
                          <a:solidFill>
                            <a:srgbClr val="28288A"/>
                          </a:solidFill>
                          <a:effectLst/>
                          <a:latin typeface="Calibri"/>
                          <a:ea typeface="ＭＳ Ｐゴシック"/>
                        </a:rPr>
                        <a:t>Proceso de fabricación</a:t>
                      </a:r>
                      <a:endParaRPr lang="en-US" sz="1800" b="0" i="0" u="none" baseline="0" dirty="0" smtClean="0">
                        <a:solidFill>
                          <a:srgbClr val="28288A"/>
                        </a:solidFill>
                        <a:effectLst/>
                        <a:latin typeface="Calibri"/>
                        <a:ea typeface="ＭＳ Ｐゴシック"/>
                      </a:endParaRPr>
                    </a:p>
                  </a:txBody>
                  <a:tcPr vert="vert270">
                    <a:lnL w="9525" cap="flat" cmpd="sng" algn="ctr">
                      <a:noFill/>
                      <a:prstDash val="solid"/>
                      <a:round/>
                      <a:headEnd type="none" w="med" len="med"/>
                      <a:tailEnd type="none" w="med" len="med"/>
                    </a:lnL>
                  </a:tcPr>
                </a:tc>
                <a:tc>
                  <a:txBody>
                    <a:bodyPr/>
                    <a:lstStyle/>
                    <a:p>
                      <a:r>
                        <a:rPr lang="en-US" sz="1800" b="0" i="0" u="none" baseline="0" smtClean="0">
                          <a:solidFill>
                            <a:srgbClr val="28288A"/>
                          </a:solidFill>
                          <a:effectLst/>
                          <a:latin typeface="Calibri"/>
                          <a:ea typeface="ＭＳ Ｐゴシック"/>
                        </a:rPr>
                        <a:t>Moldeo</a:t>
                      </a:r>
                      <a:r>
                        <a:rPr lang="en-US" sz="1800" smtClean="0">
                          <a:solidFill>
                            <a:srgbClr val="28288A"/>
                          </a:solidFill>
                          <a:latin typeface="Calibri"/>
                        </a:rPr>
                        <a:t> </a:t>
                      </a:r>
                      <a:r>
                        <a:rPr lang="en-US" sz="1800" b="0" i="0" u="none" baseline="0" smtClean="0">
                          <a:solidFill>
                            <a:srgbClr val="28288A"/>
                          </a:solidFill>
                          <a:effectLst/>
                          <a:latin typeface="Calibri"/>
                          <a:ea typeface="ＭＳ Ｐゴシック"/>
                        </a:rPr>
                        <a:t>por</a:t>
                      </a:r>
                      <a:r>
                        <a:rPr lang="en-US" sz="1800" smtClean="0">
                          <a:solidFill>
                            <a:srgbClr val="28288A"/>
                          </a:solidFill>
                          <a:latin typeface="Calibri"/>
                        </a:rPr>
                        <a:t> </a:t>
                      </a:r>
                      <a:r>
                        <a:rPr lang="en-US" sz="1800" b="0" i="0" u="none" baseline="0" smtClean="0">
                          <a:solidFill>
                            <a:srgbClr val="28288A"/>
                          </a:solidFill>
                          <a:effectLst/>
                          <a:latin typeface="Calibri"/>
                          <a:ea typeface="ＭＳ Ｐゴシック"/>
                        </a:rPr>
                        <a:t>inyección</a:t>
                      </a:r>
                      <a:endParaRPr lang="en-US" sz="1800" b="0" i="0" u="none" baseline="0" dirty="0">
                        <a:solidFill>
                          <a:srgbClr val="28288A"/>
                        </a:solidFill>
                        <a:effectLst/>
                        <a:latin typeface="Calibri"/>
                        <a:ea typeface="ＭＳ Ｐゴシック"/>
                      </a:endParaRPr>
                    </a:p>
                  </a:txBody>
                  <a:tcPr/>
                </a:tc>
              </a:tr>
              <a:tr h="1089956">
                <a:tc vMerge="1">
                  <a:txBody>
                    <a:bodyPr/>
                    <a:lstStyle/>
                    <a:p>
                      <a:endParaRPr lang="en-US" dirty="0"/>
                    </a:p>
                  </a:txBody>
                  <a:tcPr/>
                </a:tc>
                <a:tc>
                  <a:txBody>
                    <a:bodyPr/>
                    <a:lstStyle/>
                    <a:p>
                      <a:r>
                        <a:rPr lang="en-US" sz="1800" b="0" i="0" u="none" baseline="0" smtClean="0">
                          <a:solidFill>
                            <a:srgbClr val="28288A"/>
                          </a:solidFill>
                          <a:effectLst/>
                          <a:latin typeface="Calibri"/>
                          <a:ea typeface="ＭＳ Ｐゴシック"/>
                        </a:rPr>
                        <a:t>Extrusión</a:t>
                      </a:r>
                      <a:endParaRPr lang="en-US" sz="1800" b="0" i="0" u="none" baseline="0" dirty="0">
                        <a:solidFill>
                          <a:srgbClr val="28288A"/>
                        </a:solidFill>
                        <a:effectLst/>
                        <a:latin typeface="Calibri"/>
                        <a:ea typeface="ＭＳ Ｐゴシック"/>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u="none" baseline="0" smtClean="0">
                          <a:solidFill>
                            <a:srgbClr val="28288A"/>
                          </a:solidFill>
                          <a:effectLst/>
                          <a:latin typeface="Calibri"/>
                          <a:ea typeface="ＭＳ Ｐゴシック"/>
                        </a:rPr>
                        <a:t>Chapa</a:t>
                      </a:r>
                      <a:r>
                        <a:rPr lang="en-US" sz="1800" smtClean="0">
                          <a:solidFill>
                            <a:srgbClr val="28288A"/>
                          </a:solidFill>
                          <a:latin typeface="Calibri"/>
                        </a:rPr>
                        <a:t> </a:t>
                      </a:r>
                      <a:r>
                        <a:rPr lang="en-US" sz="1800" b="0" i="0" u="none" baseline="0" smtClean="0">
                          <a:solidFill>
                            <a:srgbClr val="28288A"/>
                          </a:solidFill>
                          <a:effectLst/>
                          <a:latin typeface="Calibri"/>
                          <a:ea typeface="ＭＳ Ｐゴシック"/>
                        </a:rPr>
                        <a:t>metálica</a:t>
                      </a:r>
                      <a:r>
                        <a:rPr lang="en-US" sz="1800" smtClean="0">
                          <a:solidFill>
                            <a:srgbClr val="28288A"/>
                          </a:solidFill>
                          <a:latin typeface="Calibri"/>
                        </a:rPr>
                        <a:t> </a:t>
                      </a:r>
                      <a:r>
                        <a:rPr lang="en-US" sz="1800" b="0" i="0" u="none" baseline="0" smtClean="0">
                          <a:solidFill>
                            <a:srgbClr val="28288A"/>
                          </a:solidFill>
                          <a:effectLst/>
                          <a:latin typeface="Calibri"/>
                          <a:ea typeface="ＭＳ Ｐゴシック"/>
                        </a:rPr>
                        <a:t>estampada/perfilada</a:t>
                      </a:r>
                      <a:endParaRPr lang="en-US" sz="1800" b="0" i="0" u="none" baseline="0" dirty="0">
                        <a:solidFill>
                          <a:srgbClr val="28288A"/>
                        </a:solidFill>
                        <a:effectLst/>
                        <a:latin typeface="Calibri"/>
                        <a:ea typeface="ＭＳ Ｐゴシック"/>
                      </a:endParaRPr>
                    </a:p>
                  </a:txBody>
                  <a:tcPr>
                    <a:lnR w="12700" cmpd="sng">
                      <a:noFill/>
                    </a:lnR>
                  </a:tcPr>
                </a:tc>
                <a:tc vMerge="1">
                  <a:txBody>
                    <a:bodyPr/>
                    <a:lstStyle/>
                    <a:p>
                      <a:endParaRPr lang="en-US" dirty="0"/>
                    </a:p>
                  </a:txBody>
                  <a:tcPr/>
                </a:tc>
                <a:tc vMerge="1">
                  <a:txBody>
                    <a:bodyPr/>
                    <a:lstStyle/>
                    <a:p>
                      <a:endParaRPr lang="en-US"/>
                    </a:p>
                  </a:txBody>
                  <a:tcPr/>
                </a:tc>
                <a:tc>
                  <a:txBody>
                    <a:bodyPr/>
                    <a:lstStyle/>
                    <a:p>
                      <a:r>
                        <a:rPr lang="en-US" sz="1800" b="0" i="0" u="none" baseline="0" smtClean="0">
                          <a:solidFill>
                            <a:srgbClr val="28288A"/>
                          </a:solidFill>
                          <a:effectLst/>
                          <a:latin typeface="Calibri"/>
                          <a:ea typeface="ＭＳ Ｐゴシック"/>
                        </a:rPr>
                        <a:t>Extrusión</a:t>
                      </a:r>
                      <a:endParaRPr lang="en-US" sz="1800" b="0" i="0" u="none" baseline="0" dirty="0">
                        <a:solidFill>
                          <a:srgbClr val="28288A"/>
                        </a:solidFill>
                        <a:effectLst/>
                        <a:latin typeface="Calibri"/>
                        <a:ea typeface="ＭＳ Ｐゴシック"/>
                      </a:endParaRPr>
                    </a:p>
                  </a:txBody>
                  <a:tcPr/>
                </a:tc>
              </a:tr>
              <a:tr h="922270">
                <a:tc vMerge="1">
                  <a:txBody>
                    <a:bodyPr/>
                    <a:lstStyle/>
                    <a:p>
                      <a:endParaRPr lang="en-US" dirty="0"/>
                    </a:p>
                  </a:txBody>
                  <a:tcPr/>
                </a:tc>
                <a:tc>
                  <a:txBody>
                    <a:bodyPr/>
                    <a:lstStyle/>
                    <a:p>
                      <a:r>
                        <a:rPr lang="en-US" sz="1800" b="0" i="0" u="none" baseline="0" smtClean="0">
                          <a:solidFill>
                            <a:srgbClr val="28288A"/>
                          </a:solidFill>
                          <a:effectLst/>
                          <a:latin typeface="Calibri"/>
                          <a:ea typeface="ＭＳ Ｐゴシック"/>
                        </a:rPr>
                        <a:t>Forjado</a:t>
                      </a:r>
                      <a:endParaRPr lang="en-US" sz="1800" b="0" i="0" u="none" baseline="0" dirty="0">
                        <a:solidFill>
                          <a:srgbClr val="28288A"/>
                        </a:solidFill>
                        <a:effectLst/>
                        <a:latin typeface="Calibri"/>
                        <a:ea typeface="ＭＳ Ｐゴシック"/>
                      </a:endParaRPr>
                    </a:p>
                  </a:txBody>
                  <a:tcPr/>
                </a:tc>
                <a:tc>
                  <a:txBody>
                    <a:bodyPr/>
                    <a:lstStyle/>
                    <a:p>
                      <a:r>
                        <a:rPr lang="en-US" sz="1800" b="0" i="0" u="none" baseline="0" smtClean="0">
                          <a:solidFill>
                            <a:srgbClr val="28288A"/>
                          </a:solidFill>
                          <a:effectLst/>
                          <a:latin typeface="Calibri"/>
                          <a:ea typeface="ＭＳ Ｐゴシック"/>
                        </a:rPr>
                        <a:t>Moldeo</a:t>
                      </a:r>
                      <a:r>
                        <a:rPr lang="en-US" sz="1800" smtClean="0">
                          <a:solidFill>
                            <a:srgbClr val="28288A"/>
                          </a:solidFill>
                          <a:latin typeface="Calibri"/>
                        </a:rPr>
                        <a:t> </a:t>
                      </a:r>
                      <a:r>
                        <a:rPr lang="en-US" sz="1800" b="0" i="0" u="none" baseline="0" smtClean="0">
                          <a:solidFill>
                            <a:srgbClr val="28288A"/>
                          </a:solidFill>
                          <a:effectLst/>
                          <a:latin typeface="Calibri"/>
                          <a:ea typeface="ＭＳ Ｐゴシック"/>
                        </a:rPr>
                        <a:t>en</a:t>
                      </a:r>
                      <a:r>
                        <a:rPr lang="en-US" sz="1800" smtClean="0">
                          <a:solidFill>
                            <a:srgbClr val="28288A"/>
                          </a:solidFill>
                          <a:latin typeface="Calibri"/>
                        </a:rPr>
                        <a:t> </a:t>
                      </a:r>
                      <a:r>
                        <a:rPr lang="en-US" sz="1800" b="0" i="0" u="none" baseline="0" smtClean="0">
                          <a:solidFill>
                            <a:srgbClr val="28288A"/>
                          </a:solidFill>
                          <a:effectLst/>
                          <a:latin typeface="Calibri"/>
                          <a:ea typeface="ＭＳ Ｐゴシック"/>
                        </a:rPr>
                        <a:t>arena</a:t>
                      </a:r>
                      <a:r>
                        <a:rPr lang="en-US" sz="1800" smtClean="0">
                          <a:solidFill>
                            <a:srgbClr val="28288A"/>
                          </a:solidFill>
                          <a:latin typeface="Calibri"/>
                        </a:rPr>
                        <a:t> </a:t>
                      </a:r>
                      <a:r>
                        <a:rPr lang="en-US" sz="1800" b="0" i="0" u="none" baseline="0" smtClean="0">
                          <a:solidFill>
                            <a:srgbClr val="28288A"/>
                          </a:solidFill>
                          <a:effectLst/>
                          <a:latin typeface="Calibri"/>
                          <a:ea typeface="ＭＳ Ｐゴシック"/>
                        </a:rPr>
                        <a:t>maquinado</a:t>
                      </a:r>
                      <a:endParaRPr lang="en-US" sz="1800" b="0" i="0" u="none" baseline="0" dirty="0">
                        <a:solidFill>
                          <a:srgbClr val="28288A"/>
                        </a:solidFill>
                        <a:effectLst/>
                        <a:latin typeface="Calibri"/>
                        <a:ea typeface="ＭＳ Ｐゴシック"/>
                      </a:endParaRPr>
                    </a:p>
                  </a:txBody>
                  <a:tcPr>
                    <a:lnR w="12700" cmpd="sng">
                      <a:noFill/>
                    </a:lnR>
                  </a:tcPr>
                </a:tc>
                <a:tc vMerge="1">
                  <a:txBody>
                    <a:bodyPr/>
                    <a:lstStyle/>
                    <a:p>
                      <a:endParaRPr lang="en-US" dirty="0"/>
                    </a:p>
                  </a:txBody>
                  <a:tcPr/>
                </a:tc>
                <a:tc vMerge="1">
                  <a:txBody>
                    <a:bodyPr/>
                    <a:lstStyle/>
                    <a:p>
                      <a:endParaRPr lang="en-US"/>
                    </a:p>
                  </a:txBody>
                  <a:tcPr/>
                </a:tc>
                <a:tc>
                  <a:txBody>
                    <a:bodyPr/>
                    <a:lstStyle/>
                    <a:p>
                      <a:endParaRPr lang="en-US" dirty="0"/>
                    </a:p>
                  </a:txBody>
                  <a:tcPr/>
                </a:tc>
              </a:tr>
              <a:tr h="570475">
                <a:tc vMerge="1">
                  <a:txBody>
                    <a:bodyPr/>
                    <a:lstStyle/>
                    <a:p>
                      <a:endParaRPr lang="en-US" dirty="0"/>
                    </a:p>
                  </a:txBody>
                  <a:tcPr/>
                </a:tc>
                <a:tc>
                  <a:txBody>
                    <a:bodyPr/>
                    <a:lstStyle/>
                    <a:p>
                      <a:r>
                        <a:rPr lang="en-US" sz="1800" b="0" i="0" u="none" baseline="0" smtClean="0">
                          <a:solidFill>
                            <a:srgbClr val="28288A"/>
                          </a:solidFill>
                          <a:effectLst/>
                          <a:latin typeface="Calibri"/>
                          <a:ea typeface="ＭＳ Ｐゴシック"/>
                        </a:rPr>
                        <a:t>Fresado</a:t>
                      </a:r>
                      <a:endParaRPr lang="en-US" sz="1800" b="0" i="0" u="none" baseline="0" dirty="0">
                        <a:solidFill>
                          <a:srgbClr val="28288A"/>
                        </a:solidFill>
                        <a:effectLst/>
                        <a:latin typeface="Calibri"/>
                        <a:ea typeface="ＭＳ Ｐゴシック"/>
                      </a:endParaRPr>
                    </a:p>
                  </a:txBody>
                  <a:tcPr/>
                </a:tc>
                <a:tc>
                  <a:txBody>
                    <a:bodyPr/>
                    <a:lstStyle/>
                    <a:p>
                      <a:r>
                        <a:rPr lang="en-US" sz="1800" b="0" i="0" u="none" baseline="0" smtClean="0">
                          <a:solidFill>
                            <a:srgbClr val="28288A"/>
                          </a:solidFill>
                          <a:effectLst/>
                          <a:latin typeface="Calibri"/>
                          <a:ea typeface="ＭＳ Ｐゴシック"/>
                        </a:rPr>
                        <a:t>Torneado</a:t>
                      </a:r>
                      <a:endParaRPr lang="en-US" sz="1800" b="0" i="0" u="none" baseline="0" dirty="0">
                        <a:solidFill>
                          <a:srgbClr val="28288A"/>
                        </a:solidFill>
                        <a:effectLst/>
                        <a:latin typeface="Calibri"/>
                        <a:ea typeface="ＭＳ Ｐゴシック"/>
                      </a:endParaRPr>
                    </a:p>
                  </a:txBody>
                  <a:tcPr>
                    <a:lnR w="12700" cmpd="sng">
                      <a:noFill/>
                    </a:lnR>
                  </a:tcPr>
                </a:tc>
                <a:tc vMerge="1">
                  <a:txBody>
                    <a:bodyPr/>
                    <a:lstStyle/>
                    <a:p>
                      <a:endParaRPr lang="en-US" dirty="0"/>
                    </a:p>
                  </a:txBody>
                  <a:tcPr/>
                </a:tc>
                <a:tc vMerge="1">
                  <a:txBody>
                    <a:bodyPr/>
                    <a:lstStyle/>
                    <a:p>
                      <a:endParaRPr lang="en-US"/>
                    </a:p>
                  </a:txBody>
                  <a:tcPr/>
                </a:tc>
                <a:tc>
                  <a:txBody>
                    <a:bodyPr/>
                    <a:lstStyle/>
                    <a:p>
                      <a:endParaRPr lang="en-US" dirty="0"/>
                    </a:p>
                  </a:txBody>
                  <a:tcPr/>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3525"/>
            <a:ext cx="8229600" cy="457200"/>
          </a:xfrm>
        </p:spPr>
        <p:txBody>
          <a:bodyPr rtlCol="0">
            <a:normAutofit fontScale="90000"/>
          </a:bodyPr>
          <a:lstStyle/>
          <a:p>
            <a:pPr eaLnBrk="1" fontAlgn="auto" hangingPunct="1">
              <a:spcAft>
                <a:spcPts val="0"/>
              </a:spcAft>
              <a:defRPr/>
            </a:pPr>
            <a:r>
              <a:rPr lang="es-ES" sz="2500" dirty="0" smtClean="0"/>
              <a:t>Introducción de región de fabricación</a:t>
            </a:r>
            <a:endParaRPr lang="en-US" sz="2500" dirty="0"/>
          </a:p>
        </p:txBody>
      </p:sp>
      <p:sp>
        <p:nvSpPr>
          <p:cNvPr id="3" name="Content Placeholder 2"/>
          <p:cNvSpPr>
            <a:spLocks noGrp="1"/>
          </p:cNvSpPr>
          <p:nvPr>
            <p:ph idx="1"/>
          </p:nvPr>
        </p:nvSpPr>
        <p:spPr>
          <a:xfrm>
            <a:off x="687388" y="1281113"/>
            <a:ext cx="6018212" cy="4525962"/>
          </a:xfrm>
        </p:spPr>
        <p:txBody>
          <a:bodyPr rtlCol="0">
            <a:normAutofit fontScale="92500" lnSpcReduction="10000"/>
          </a:bodyPr>
          <a:lstStyle/>
          <a:p>
            <a:pPr eaLnBrk="1" fontAlgn="auto" hangingPunct="1">
              <a:spcAft>
                <a:spcPts val="0"/>
              </a:spcAft>
              <a:defRPr/>
            </a:pPr>
            <a:r>
              <a:rPr lang="es-ES" smtClean="0"/>
              <a:t>Cada región produce energía utilizando diferentes combinaciones de métodos.  El impacto de un kWh es distinto en cada región. Ejemplos de métodos:</a:t>
            </a:r>
            <a:endParaRPr lang="en-US" dirty="0" smtClean="0"/>
          </a:p>
          <a:p>
            <a:pPr lvl="1" eaLnBrk="1" fontAlgn="auto" hangingPunct="1">
              <a:spcAft>
                <a:spcPts val="0"/>
              </a:spcAft>
              <a:defRPr/>
            </a:pPr>
            <a:r>
              <a:rPr lang="en-US" sz="2100" smtClean="0"/>
              <a:t>Combustibles fósiles</a:t>
            </a:r>
            <a:endParaRPr lang="en-US" sz="2100" dirty="0" smtClean="0"/>
          </a:p>
          <a:p>
            <a:pPr lvl="1" eaLnBrk="1" fontAlgn="auto" hangingPunct="1">
              <a:spcAft>
                <a:spcPts val="0"/>
              </a:spcAft>
              <a:defRPr/>
            </a:pPr>
            <a:r>
              <a:rPr lang="en-US" sz="2100" smtClean="0"/>
              <a:t>Nuclear</a:t>
            </a:r>
            <a:endParaRPr lang="en-US" sz="2100" dirty="0" smtClean="0"/>
          </a:p>
          <a:p>
            <a:pPr lvl="1" eaLnBrk="1" fontAlgn="auto" hangingPunct="1">
              <a:spcAft>
                <a:spcPts val="0"/>
              </a:spcAft>
              <a:defRPr/>
            </a:pPr>
            <a:r>
              <a:rPr lang="en-US" sz="2100" smtClean="0"/>
              <a:t>Hidroeléctrico</a:t>
            </a:r>
            <a:endParaRPr lang="en-US" sz="2100" dirty="0" smtClean="0"/>
          </a:p>
          <a:p>
            <a:pPr eaLnBrk="1" fontAlgn="auto" hangingPunct="1">
              <a:spcAft>
                <a:spcPts val="0"/>
              </a:spcAft>
              <a:defRPr/>
            </a:pPr>
            <a:r>
              <a:rPr lang="es-ES" smtClean="0"/>
              <a:t>Determina los recursos consumidos por los procesos de fabricación en esa región</a:t>
            </a:r>
            <a:endParaRPr lang="en-US" dirty="0" smtClean="0"/>
          </a:p>
          <a:p>
            <a:pPr eaLnBrk="1" fontAlgn="auto" hangingPunct="1">
              <a:spcAft>
                <a:spcPts val="0"/>
              </a:spcAft>
              <a:defRPr/>
            </a:pPr>
            <a:r>
              <a:rPr lang="en-US" smtClean="0"/>
              <a:t>Selección de región</a:t>
            </a:r>
            <a:endParaRPr lang="en-US" dirty="0" smtClean="0"/>
          </a:p>
          <a:p>
            <a:pPr lvl="1" eaLnBrk="1" fontAlgn="auto" hangingPunct="1">
              <a:spcAft>
                <a:spcPts val="0"/>
              </a:spcAft>
              <a:defRPr/>
            </a:pPr>
            <a:r>
              <a:rPr lang="en-US" sz="2100" smtClean="0"/>
              <a:t>Asia</a:t>
            </a:r>
            <a:endParaRPr lang="en-US" sz="2100" dirty="0" smtClean="0"/>
          </a:p>
          <a:p>
            <a:pPr lvl="1" eaLnBrk="1" fontAlgn="auto" hangingPunct="1">
              <a:spcAft>
                <a:spcPts val="0"/>
              </a:spcAft>
              <a:defRPr/>
            </a:pPr>
            <a:r>
              <a:rPr lang="en-US" sz="2100" smtClean="0"/>
              <a:t>Europa</a:t>
            </a:r>
            <a:endParaRPr lang="en-US" sz="2100" dirty="0" smtClean="0"/>
          </a:p>
          <a:p>
            <a:pPr lvl="1" eaLnBrk="1" fontAlgn="auto" hangingPunct="1">
              <a:spcAft>
                <a:spcPts val="0"/>
              </a:spcAft>
              <a:defRPr/>
            </a:pPr>
            <a:r>
              <a:rPr lang="en-US" sz="2100" smtClean="0"/>
              <a:t>Norteamérica</a:t>
            </a:r>
            <a:endParaRPr lang="en-US" sz="2100" dirty="0" smtClean="0"/>
          </a:p>
          <a:p>
            <a:pPr lvl="1" eaLnBrk="1" fontAlgn="auto" hangingPunct="1">
              <a:spcAft>
                <a:spcPts val="0"/>
              </a:spcAft>
              <a:defRPr/>
            </a:pPr>
            <a:r>
              <a:rPr lang="en-US" sz="2100" smtClean="0"/>
              <a:t>Japón</a:t>
            </a:r>
            <a:endParaRPr lang="en-US" sz="2100" dirty="0" smtClean="0"/>
          </a:p>
          <a:p>
            <a:pPr eaLnBrk="1" fontAlgn="auto" hangingPunct="1">
              <a:spcAft>
                <a:spcPts val="0"/>
              </a:spcAft>
              <a:defRPr/>
            </a:pPr>
            <a:endParaRPr lang="en-US" dirty="0"/>
          </a:p>
        </p:txBody>
      </p:sp>
      <p:pic>
        <p:nvPicPr>
          <p:cNvPr id="32772" name="Picture 3"/>
          <p:cNvPicPr>
            <a:picLocks noChangeAspect="1" noChangeArrowheads="1"/>
          </p:cNvPicPr>
          <p:nvPr/>
        </p:nvPicPr>
        <p:blipFill>
          <a:blip r:embed="rId3" cstate="print"/>
          <a:srcRect/>
          <a:stretch>
            <a:fillRect/>
          </a:stretch>
        </p:blipFill>
        <p:spPr bwMode="auto">
          <a:xfrm>
            <a:off x="6934200" y="1371600"/>
            <a:ext cx="1501775" cy="3330575"/>
          </a:xfrm>
          <a:prstGeom prst="rect">
            <a:avLst/>
          </a:prstGeom>
          <a:noFill/>
          <a:ln w="9525">
            <a:solidFill>
              <a:schemeClr val="accent1"/>
            </a:solid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3525"/>
            <a:ext cx="8229600" cy="457200"/>
          </a:xfrm>
        </p:spPr>
        <p:txBody>
          <a:bodyPr rtlCol="0">
            <a:normAutofit fontScale="90000"/>
          </a:bodyPr>
          <a:lstStyle/>
          <a:p>
            <a:pPr eaLnBrk="1" fontAlgn="auto" hangingPunct="1">
              <a:spcAft>
                <a:spcPts val="0"/>
              </a:spcAft>
              <a:defRPr/>
            </a:pPr>
            <a:r>
              <a:rPr lang="es-ES" sz="2500" dirty="0" smtClean="0"/>
              <a:t>Introducción de transporte y región de utilización</a:t>
            </a:r>
            <a:endParaRPr lang="en-US" sz="2500" dirty="0"/>
          </a:p>
        </p:txBody>
      </p:sp>
      <p:sp>
        <p:nvSpPr>
          <p:cNvPr id="3" name="Content Placeholder 2"/>
          <p:cNvSpPr>
            <a:spLocks noGrp="1"/>
          </p:cNvSpPr>
          <p:nvPr>
            <p:ph idx="1"/>
          </p:nvPr>
        </p:nvSpPr>
        <p:spPr>
          <a:xfrm>
            <a:off x="687388" y="1281113"/>
            <a:ext cx="6018212" cy="4525962"/>
          </a:xfrm>
        </p:spPr>
        <p:txBody>
          <a:bodyPr rtlCol="0">
            <a:normAutofit lnSpcReduction="10000"/>
          </a:bodyPr>
          <a:lstStyle/>
          <a:p>
            <a:pPr eaLnBrk="1" fontAlgn="auto" hangingPunct="1">
              <a:spcAft>
                <a:spcPts val="0"/>
              </a:spcAft>
              <a:defRPr/>
            </a:pPr>
            <a:r>
              <a:rPr lang="es-ES" smtClean="0"/>
              <a:t>Determina los recursos de energía consumidos durante la fase de utilización del producto (si procede) y el destino del producto al final de su vida útil.</a:t>
            </a:r>
            <a:r>
              <a:rPr lang="en-US" smtClean="0"/>
              <a:t>  </a:t>
            </a:r>
            <a:endParaRPr lang="en-US" dirty="0" smtClean="0"/>
          </a:p>
          <a:p>
            <a:pPr lvl="1" eaLnBrk="1" fontAlgn="auto" hangingPunct="1">
              <a:spcAft>
                <a:spcPts val="0"/>
              </a:spcAft>
              <a:defRPr/>
            </a:pPr>
            <a:r>
              <a:rPr lang="en-US" smtClean="0"/>
              <a:t>Asia</a:t>
            </a:r>
            <a:endParaRPr lang="en-US" dirty="0" smtClean="0"/>
          </a:p>
          <a:p>
            <a:pPr lvl="1" eaLnBrk="1" fontAlgn="auto" hangingPunct="1">
              <a:spcAft>
                <a:spcPts val="0"/>
              </a:spcAft>
              <a:defRPr/>
            </a:pPr>
            <a:r>
              <a:rPr lang="en-US" smtClean="0"/>
              <a:t>Europa</a:t>
            </a:r>
            <a:endParaRPr lang="en-US" dirty="0" smtClean="0"/>
          </a:p>
          <a:p>
            <a:pPr lvl="1" eaLnBrk="1" fontAlgn="auto" hangingPunct="1">
              <a:spcAft>
                <a:spcPts val="0"/>
              </a:spcAft>
              <a:defRPr/>
            </a:pPr>
            <a:r>
              <a:rPr lang="en-US" smtClean="0"/>
              <a:t>Norteamérica</a:t>
            </a:r>
            <a:endParaRPr lang="en-US" dirty="0" smtClean="0"/>
          </a:p>
          <a:p>
            <a:pPr lvl="1" eaLnBrk="1" fontAlgn="auto" hangingPunct="1">
              <a:spcAft>
                <a:spcPts val="0"/>
              </a:spcAft>
              <a:defRPr/>
            </a:pPr>
            <a:r>
              <a:rPr lang="en-US" smtClean="0"/>
              <a:t>Japón</a:t>
            </a:r>
            <a:endParaRPr lang="en-US" dirty="0" smtClean="0"/>
          </a:p>
          <a:p>
            <a:pPr eaLnBrk="1" fontAlgn="auto" hangingPunct="1">
              <a:spcAft>
                <a:spcPts val="0"/>
              </a:spcAft>
              <a:defRPr/>
            </a:pPr>
            <a:r>
              <a:rPr lang="es-ES" smtClean="0"/>
              <a:t>Calcula los impactos medioambientales asociados con el transporte del producto desde la ubicación de fabricación hasta la ubicación de utilización.</a:t>
            </a:r>
            <a:endParaRPr lang="en-US" dirty="0" smtClean="0"/>
          </a:p>
          <a:p>
            <a:pPr eaLnBrk="1" fontAlgn="auto" hangingPunct="1">
              <a:spcAft>
                <a:spcPts val="0"/>
              </a:spcAft>
              <a:defRPr/>
            </a:pPr>
            <a:endParaRPr lang="en-US" dirty="0"/>
          </a:p>
        </p:txBody>
      </p:sp>
      <p:pic>
        <p:nvPicPr>
          <p:cNvPr id="33796" name="Picture 3"/>
          <p:cNvPicPr>
            <a:picLocks noChangeAspect="1" noChangeArrowheads="1"/>
          </p:cNvPicPr>
          <p:nvPr/>
        </p:nvPicPr>
        <p:blipFill>
          <a:blip r:embed="rId3" cstate="print"/>
          <a:srcRect/>
          <a:stretch>
            <a:fillRect/>
          </a:stretch>
        </p:blipFill>
        <p:spPr bwMode="auto">
          <a:xfrm>
            <a:off x="6934200" y="1371600"/>
            <a:ext cx="1501775" cy="3330575"/>
          </a:xfrm>
          <a:prstGeom prst="rect">
            <a:avLst/>
          </a:prstGeom>
          <a:noFill/>
          <a:ln w="9525">
            <a:solidFill>
              <a:schemeClr val="accent1"/>
            </a:solid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3525"/>
            <a:ext cx="8229600" cy="457200"/>
          </a:xfrm>
        </p:spPr>
        <p:txBody>
          <a:bodyPr rtlCol="0">
            <a:normAutofit fontScale="90000"/>
          </a:bodyPr>
          <a:lstStyle/>
          <a:p>
            <a:pPr eaLnBrk="1" fontAlgn="auto" hangingPunct="1">
              <a:spcAft>
                <a:spcPts val="0"/>
              </a:spcAft>
              <a:defRPr/>
            </a:pPr>
            <a:r>
              <a:rPr lang="es-ES" sz="2500" dirty="0" err="1" smtClean="0"/>
              <a:t>SolidWorks</a:t>
            </a:r>
            <a:r>
              <a:rPr lang="es-ES" sz="2500" dirty="0" smtClean="0"/>
              <a:t> calcula el impacto medioambiental</a:t>
            </a:r>
            <a:endParaRPr lang="en-US" sz="2500" dirty="0"/>
          </a:p>
        </p:txBody>
      </p:sp>
      <p:sp>
        <p:nvSpPr>
          <p:cNvPr id="3" name="Content Placeholder 2"/>
          <p:cNvSpPr>
            <a:spLocks noGrp="1"/>
          </p:cNvSpPr>
          <p:nvPr>
            <p:ph idx="1"/>
          </p:nvPr>
        </p:nvSpPr>
        <p:spPr>
          <a:xfrm>
            <a:off x="687388" y="1281113"/>
            <a:ext cx="3579812" cy="4525962"/>
          </a:xfrm>
        </p:spPr>
        <p:txBody>
          <a:bodyPr rtlCol="0">
            <a:normAutofit lnSpcReduction="10000"/>
          </a:bodyPr>
          <a:lstStyle/>
          <a:p>
            <a:pPr eaLnBrk="1" fontAlgn="auto" hangingPunct="1">
              <a:spcAft>
                <a:spcPts val="0"/>
              </a:spcAft>
              <a:defRPr/>
            </a:pPr>
            <a:r>
              <a:rPr lang="en-US" smtClean="0"/>
              <a:t>Parámetros</a:t>
            </a:r>
            <a:endParaRPr lang="en-US" dirty="0" smtClean="0"/>
          </a:p>
          <a:p>
            <a:pPr lvl="1" eaLnBrk="1" fontAlgn="auto" hangingPunct="1">
              <a:spcAft>
                <a:spcPts val="0"/>
              </a:spcAft>
              <a:defRPr/>
            </a:pPr>
            <a:r>
              <a:rPr lang="en-US" smtClean="0">
                <a:solidFill>
                  <a:srgbClr val="000000"/>
                </a:solidFill>
              </a:rPr>
              <a:t>Huella</a:t>
            </a:r>
            <a:r>
              <a:rPr lang="en-US" b="1" smtClean="0"/>
              <a:t> </a:t>
            </a:r>
            <a:r>
              <a:rPr lang="en-US" smtClean="0">
                <a:solidFill>
                  <a:srgbClr val="000000"/>
                </a:solidFill>
              </a:rPr>
              <a:t>de</a:t>
            </a:r>
            <a:r>
              <a:rPr lang="en-US" b="1" smtClean="0"/>
              <a:t> carbono</a:t>
            </a:r>
            <a:endParaRPr lang="en-US" b="1" dirty="0" smtClean="0"/>
          </a:p>
          <a:p>
            <a:pPr lvl="1" eaLnBrk="1" fontAlgn="auto" hangingPunct="1">
              <a:spcAft>
                <a:spcPts val="0"/>
              </a:spcAft>
              <a:defRPr/>
            </a:pPr>
            <a:r>
              <a:rPr lang="en-US" smtClean="0">
                <a:solidFill>
                  <a:srgbClr val="000000"/>
                </a:solidFill>
              </a:rPr>
              <a:t>Acidificación</a:t>
            </a:r>
            <a:r>
              <a:rPr lang="en-US" b="1" smtClean="0"/>
              <a:t> </a:t>
            </a:r>
            <a:r>
              <a:rPr lang="en-US" smtClean="0">
                <a:solidFill>
                  <a:srgbClr val="000000"/>
                </a:solidFill>
              </a:rPr>
              <a:t>del</a:t>
            </a:r>
            <a:r>
              <a:rPr lang="en-US" b="1" smtClean="0"/>
              <a:t> aire</a:t>
            </a:r>
            <a:endParaRPr lang="en-US" b="1" dirty="0" smtClean="0"/>
          </a:p>
          <a:p>
            <a:pPr lvl="1" eaLnBrk="1" fontAlgn="auto" hangingPunct="1">
              <a:spcAft>
                <a:spcPts val="0"/>
              </a:spcAft>
              <a:defRPr/>
            </a:pPr>
            <a:r>
              <a:rPr lang="en-US" smtClean="0">
                <a:solidFill>
                  <a:srgbClr val="000000"/>
                </a:solidFill>
              </a:rPr>
              <a:t>Eutrofización</a:t>
            </a:r>
            <a:r>
              <a:rPr lang="en-US" b="1" smtClean="0"/>
              <a:t> </a:t>
            </a:r>
            <a:r>
              <a:rPr lang="en-US" smtClean="0">
                <a:solidFill>
                  <a:srgbClr val="000000"/>
                </a:solidFill>
              </a:rPr>
              <a:t>del</a:t>
            </a:r>
            <a:r>
              <a:rPr lang="en-US" b="1" smtClean="0"/>
              <a:t> agua</a:t>
            </a:r>
            <a:endParaRPr lang="en-US" b="1" dirty="0" smtClean="0"/>
          </a:p>
          <a:p>
            <a:pPr lvl="1" eaLnBrk="1" fontAlgn="auto" hangingPunct="1">
              <a:spcAft>
                <a:spcPts val="0"/>
              </a:spcAft>
              <a:defRPr/>
            </a:pPr>
            <a:r>
              <a:rPr lang="en-US" b="1" smtClean="0"/>
              <a:t>Energía </a:t>
            </a:r>
            <a:r>
              <a:rPr lang="en-US" smtClean="0"/>
              <a:t>consumida</a:t>
            </a:r>
            <a:endParaRPr lang="en-US" dirty="0" smtClean="0"/>
          </a:p>
          <a:p>
            <a:pPr eaLnBrk="1" fontAlgn="auto" hangingPunct="1">
              <a:spcAft>
                <a:spcPts val="0"/>
              </a:spcAft>
              <a:defRPr/>
            </a:pPr>
            <a:r>
              <a:rPr lang="en-US" smtClean="0"/>
              <a:t>Porcentaje de factor</a:t>
            </a:r>
            <a:endParaRPr lang="en-US" dirty="0" smtClean="0"/>
          </a:p>
          <a:p>
            <a:pPr lvl="1" eaLnBrk="1" fontAlgn="auto" hangingPunct="1">
              <a:spcAft>
                <a:spcPts val="0"/>
              </a:spcAft>
              <a:defRPr/>
            </a:pPr>
            <a:r>
              <a:rPr lang="en-US" smtClean="0"/>
              <a:t>Material</a:t>
            </a:r>
            <a:endParaRPr lang="en-US" dirty="0" smtClean="0"/>
          </a:p>
          <a:p>
            <a:pPr lvl="1" eaLnBrk="1" fontAlgn="auto" hangingPunct="1">
              <a:spcAft>
                <a:spcPts val="0"/>
              </a:spcAft>
              <a:defRPr/>
            </a:pPr>
            <a:r>
              <a:rPr lang="en-US" smtClean="0"/>
              <a:t>Fabricación</a:t>
            </a:r>
            <a:endParaRPr lang="en-US" dirty="0" smtClean="0"/>
          </a:p>
          <a:p>
            <a:pPr lvl="1" eaLnBrk="1" fontAlgn="auto" hangingPunct="1">
              <a:spcAft>
                <a:spcPts val="0"/>
              </a:spcAft>
              <a:defRPr/>
            </a:pPr>
            <a:r>
              <a:rPr lang="en-US" smtClean="0"/>
              <a:t>Regiones de utilización</a:t>
            </a:r>
            <a:endParaRPr lang="en-US" dirty="0" smtClean="0"/>
          </a:p>
          <a:p>
            <a:pPr lvl="1" eaLnBrk="1" fontAlgn="auto" hangingPunct="1">
              <a:spcAft>
                <a:spcPts val="0"/>
              </a:spcAft>
              <a:defRPr/>
            </a:pPr>
            <a:r>
              <a:rPr lang="en-US" smtClean="0"/>
              <a:t>Fin de vida útil </a:t>
            </a:r>
            <a:endParaRPr lang="en-US" dirty="0" smtClean="0"/>
          </a:p>
          <a:p>
            <a:pPr eaLnBrk="1" fontAlgn="auto" hangingPunct="1">
              <a:spcAft>
                <a:spcPts val="0"/>
              </a:spcAft>
              <a:defRPr/>
            </a:pPr>
            <a:r>
              <a:rPr lang="en-US" smtClean="0"/>
              <a:t>Establecer línea base</a:t>
            </a:r>
            <a:endParaRPr lang="en-US" dirty="0"/>
          </a:p>
        </p:txBody>
      </p:sp>
      <p:pic>
        <p:nvPicPr>
          <p:cNvPr id="34820" name="Picture 7" descr="SustainabilityXpress-Dashboard.tif"/>
          <p:cNvPicPr>
            <a:picLocks noChangeAspect="1"/>
          </p:cNvPicPr>
          <p:nvPr/>
        </p:nvPicPr>
        <p:blipFill>
          <a:blip r:embed="rId3" cstate="print"/>
          <a:srcRect/>
          <a:stretch>
            <a:fillRect/>
          </a:stretch>
        </p:blipFill>
        <p:spPr bwMode="auto">
          <a:xfrm>
            <a:off x="4724400" y="1447800"/>
            <a:ext cx="3581400" cy="4191000"/>
          </a:xfrm>
          <a:prstGeom prst="rect">
            <a:avLst/>
          </a:prstGeom>
          <a:noFill/>
          <a:ln w="9525">
            <a:noFill/>
            <a:miter lim="800000"/>
            <a:headEnd/>
            <a:tailEnd/>
          </a:ln>
        </p:spPr>
      </p:pic>
      <p:sp>
        <p:nvSpPr>
          <p:cNvPr id="9" name="Rectangle 8"/>
          <p:cNvSpPr/>
          <p:nvPr/>
        </p:nvSpPr>
        <p:spPr>
          <a:xfrm>
            <a:off x="7162800" y="5181600"/>
            <a:ext cx="381000" cy="457200"/>
          </a:xfrm>
          <a:prstGeom prst="rect">
            <a:avLst/>
          </a:prstGeom>
          <a:noFill/>
          <a:ln w="762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3525"/>
            <a:ext cx="7867650" cy="457200"/>
          </a:xfrm>
        </p:spPr>
        <p:txBody>
          <a:bodyPr rtlCol="0">
            <a:normAutofit fontScale="90000"/>
          </a:bodyPr>
          <a:lstStyle/>
          <a:p>
            <a:pPr eaLnBrk="1" fontAlgn="auto" hangingPunct="1">
              <a:spcAft>
                <a:spcPts val="0"/>
              </a:spcAft>
              <a:defRPr/>
            </a:pPr>
            <a:r>
              <a:rPr lang="es-ES" sz="2500" dirty="0" smtClean="0"/>
              <a:t>¿Qué es la ingeniería</a:t>
            </a:r>
            <a:r>
              <a:rPr lang="es-ES" sz="2500" dirty="0" smtClean="0">
                <a:solidFill>
                  <a:srgbClr val="3A5A10"/>
                </a:solidFill>
              </a:rPr>
              <a:t> </a:t>
            </a:r>
            <a:r>
              <a:rPr lang="es-ES" sz="2500" dirty="0" smtClean="0"/>
              <a:t>sostenible?</a:t>
            </a:r>
            <a:endParaRPr lang="en-US" sz="2500" dirty="0"/>
          </a:p>
        </p:txBody>
      </p:sp>
      <p:sp>
        <p:nvSpPr>
          <p:cNvPr id="3" name="Content Placeholder 2"/>
          <p:cNvSpPr>
            <a:spLocks noGrp="1"/>
          </p:cNvSpPr>
          <p:nvPr>
            <p:ph idx="1"/>
          </p:nvPr>
        </p:nvSpPr>
        <p:spPr>
          <a:xfrm>
            <a:off x="687388" y="1281113"/>
            <a:ext cx="7923212" cy="4525962"/>
          </a:xfrm>
        </p:spPr>
        <p:txBody>
          <a:bodyPr rtlCol="0">
            <a:normAutofit/>
          </a:bodyPr>
          <a:lstStyle/>
          <a:p>
            <a:pPr eaLnBrk="1" fontAlgn="auto" hangingPunct="1">
              <a:spcAft>
                <a:spcPts val="0"/>
              </a:spcAft>
              <a:defRPr/>
            </a:pPr>
            <a:r>
              <a:rPr lang="es-ES" sz="2000" smtClean="0">
                <a:solidFill>
                  <a:srgbClr val="000000"/>
                </a:solidFill>
              </a:rPr>
              <a:t>La</a:t>
            </a:r>
            <a:r>
              <a:rPr lang="es-ES" sz="2800" smtClean="0">
                <a:solidFill>
                  <a:srgbClr val="006600"/>
                </a:solidFill>
                <a:latin typeface="Arial Rounded MT Bold" pitchFamily="34" charset="0"/>
              </a:rPr>
              <a:t> </a:t>
            </a:r>
            <a:r>
              <a:rPr lang="es-ES" sz="2800" smtClean="0">
                <a:solidFill>
                  <a:srgbClr val="006600"/>
                </a:solidFill>
                <a:latin typeface="Arial Rounded MT Bold"/>
              </a:rPr>
              <a:t>ingeniería</a:t>
            </a:r>
            <a:r>
              <a:rPr lang="es-ES" smtClean="0">
                <a:latin typeface="Arial Rounded MT Bold" pitchFamily="34" charset="0"/>
              </a:rPr>
              <a:t> </a:t>
            </a:r>
            <a:r>
              <a:rPr lang="es-ES" sz="2800" smtClean="0">
                <a:solidFill>
                  <a:srgbClr val="006600"/>
                </a:solidFill>
                <a:latin typeface="Arial Rounded MT Bold"/>
              </a:rPr>
              <a:t>sostenible</a:t>
            </a:r>
            <a:r>
              <a:rPr lang="es-ES" smtClean="0">
                <a:latin typeface="Arial Rounded MT Bold" pitchFamily="34" charset="0"/>
              </a:rPr>
              <a:t> </a:t>
            </a:r>
            <a:r>
              <a:rPr lang="es-ES" smtClean="0"/>
              <a:t>es</a:t>
            </a:r>
            <a:r>
              <a:rPr lang="es-ES" smtClean="0">
                <a:latin typeface="Arial Rounded MT Bold" pitchFamily="34" charset="0"/>
              </a:rPr>
              <a:t> </a:t>
            </a:r>
            <a:r>
              <a:rPr lang="es-ES" smtClean="0"/>
              <a:t>la</a:t>
            </a:r>
            <a:r>
              <a:rPr lang="es-ES" smtClean="0">
                <a:latin typeface="Arial Rounded MT Bold" pitchFamily="34" charset="0"/>
              </a:rPr>
              <a:t> </a:t>
            </a:r>
            <a:r>
              <a:rPr lang="es-ES" smtClean="0"/>
              <a:t>integración</a:t>
            </a:r>
            <a:r>
              <a:rPr lang="es-ES" smtClean="0">
                <a:latin typeface="Arial Rounded MT Bold" pitchFamily="34" charset="0"/>
              </a:rPr>
              <a:t> </a:t>
            </a:r>
            <a:r>
              <a:rPr lang="es-ES" smtClean="0"/>
              <a:t>de</a:t>
            </a:r>
            <a:r>
              <a:rPr lang="es-ES" smtClean="0">
                <a:latin typeface="Arial Rounded MT Bold" pitchFamily="34" charset="0"/>
              </a:rPr>
              <a:t> </a:t>
            </a:r>
            <a:r>
              <a:rPr lang="es-ES" smtClean="0"/>
              <a:t>aspectos</a:t>
            </a:r>
            <a:r>
              <a:rPr lang="es-ES" smtClean="0">
                <a:latin typeface="Arial Rounded MT Bold" pitchFamily="34" charset="0"/>
              </a:rPr>
              <a:t> </a:t>
            </a:r>
            <a:r>
              <a:rPr lang="es-ES" smtClean="0">
                <a:solidFill>
                  <a:srgbClr val="74B31F"/>
                </a:solidFill>
              </a:rPr>
              <a:t>sociales</a:t>
            </a:r>
            <a:r>
              <a:rPr lang="es-ES" smtClean="0"/>
              <a:t>,</a:t>
            </a:r>
            <a:r>
              <a:rPr lang="es-ES" smtClean="0">
                <a:latin typeface="Arial Rounded MT Bold" pitchFamily="34" charset="0"/>
              </a:rPr>
              <a:t> </a:t>
            </a:r>
            <a:r>
              <a:rPr lang="es-ES" smtClean="0">
                <a:solidFill>
                  <a:srgbClr val="74B31F"/>
                </a:solidFill>
              </a:rPr>
              <a:t>medioambientales</a:t>
            </a:r>
            <a:r>
              <a:rPr lang="es-ES" smtClean="0">
                <a:latin typeface="Arial Rounded MT Bold" pitchFamily="34" charset="0"/>
              </a:rPr>
              <a:t> </a:t>
            </a:r>
            <a:r>
              <a:rPr lang="es-ES" smtClean="0"/>
              <a:t>y</a:t>
            </a:r>
            <a:r>
              <a:rPr lang="es-ES" smtClean="0">
                <a:latin typeface="Arial Rounded MT Bold" pitchFamily="34" charset="0"/>
              </a:rPr>
              <a:t> </a:t>
            </a:r>
            <a:r>
              <a:rPr lang="es-ES" smtClean="0">
                <a:solidFill>
                  <a:srgbClr val="74B31F"/>
                </a:solidFill>
              </a:rPr>
              <a:t>económicos</a:t>
            </a:r>
            <a:r>
              <a:rPr lang="es-ES" smtClean="0">
                <a:latin typeface="Arial Rounded MT Bold" pitchFamily="34" charset="0"/>
              </a:rPr>
              <a:t> </a:t>
            </a:r>
            <a:r>
              <a:rPr lang="es-ES" smtClean="0"/>
              <a:t>en</a:t>
            </a:r>
            <a:r>
              <a:rPr lang="es-ES" smtClean="0">
                <a:latin typeface="Arial Rounded MT Bold" pitchFamily="34" charset="0"/>
              </a:rPr>
              <a:t> </a:t>
            </a:r>
            <a:r>
              <a:rPr lang="es-ES" smtClean="0"/>
              <a:t>un</a:t>
            </a:r>
            <a:r>
              <a:rPr lang="es-ES" smtClean="0">
                <a:latin typeface="Arial Rounded MT Bold" pitchFamily="34" charset="0"/>
              </a:rPr>
              <a:t> </a:t>
            </a:r>
            <a:r>
              <a:rPr lang="es-ES" smtClean="0"/>
              <a:t>producto</a:t>
            </a:r>
            <a:r>
              <a:rPr lang="es-ES" smtClean="0">
                <a:latin typeface="Arial Rounded MT Bold" pitchFamily="34" charset="0"/>
              </a:rPr>
              <a:t> </a:t>
            </a:r>
            <a:r>
              <a:rPr lang="es-ES" smtClean="0"/>
              <a:t>o</a:t>
            </a:r>
            <a:r>
              <a:rPr lang="es-ES" smtClean="0">
                <a:latin typeface="Arial Rounded MT Bold" pitchFamily="34" charset="0"/>
              </a:rPr>
              <a:t> </a:t>
            </a:r>
            <a:r>
              <a:rPr lang="es-ES" smtClean="0"/>
              <a:t>proceso</a:t>
            </a:r>
            <a:endParaRPr lang="en-US" dirty="0" smtClean="0"/>
          </a:p>
          <a:p>
            <a:pPr eaLnBrk="1" fontAlgn="auto" hangingPunct="1">
              <a:spcAft>
                <a:spcPts val="0"/>
              </a:spcAft>
              <a:defRPr/>
            </a:pPr>
            <a:r>
              <a:rPr lang="es-ES" smtClean="0"/>
              <a:t>Pronto el diseño pasará a ser </a:t>
            </a:r>
            <a:r>
              <a:rPr lang="es-ES" sz="2800" smtClean="0">
                <a:solidFill>
                  <a:srgbClr val="006600"/>
                </a:solidFill>
                <a:latin typeface="Arial Rounded MT Bold"/>
              </a:rPr>
              <a:t>diseño</a:t>
            </a:r>
            <a:r>
              <a:rPr lang="es-ES" smtClean="0">
                <a:solidFill>
                  <a:srgbClr val="74B31F"/>
                </a:solidFill>
              </a:rPr>
              <a:t> </a:t>
            </a:r>
            <a:r>
              <a:rPr lang="es-ES" sz="2800" smtClean="0">
                <a:solidFill>
                  <a:srgbClr val="006600"/>
                </a:solidFill>
                <a:latin typeface="Arial Rounded MT Bold"/>
              </a:rPr>
              <a:t>sostenible</a:t>
            </a:r>
            <a:endParaRPr lang="en-US" sz="2800" dirty="0" smtClean="0">
              <a:solidFill>
                <a:srgbClr val="006600"/>
              </a:solidFill>
              <a:latin typeface="Arial Rounded MT Bold"/>
            </a:endParaRPr>
          </a:p>
          <a:p>
            <a:pPr eaLnBrk="1" fontAlgn="auto" hangingPunct="1">
              <a:spcAft>
                <a:spcPts val="0"/>
              </a:spcAft>
              <a:defRPr/>
            </a:pPr>
            <a:r>
              <a:rPr lang="es-ES" sz="2800" smtClean="0">
                <a:solidFill>
                  <a:srgbClr val="006600"/>
                </a:solidFill>
                <a:latin typeface="Arial Rounded MT Bold"/>
              </a:rPr>
              <a:t>SolidWorks</a:t>
            </a:r>
            <a:r>
              <a:rPr lang="es-ES" smtClean="0">
                <a:solidFill>
                  <a:srgbClr val="74B31F"/>
                </a:solidFill>
                <a:latin typeface="Arial Rounded MT Bold" pitchFamily="34" charset="0"/>
              </a:rPr>
              <a:t> </a:t>
            </a:r>
            <a:r>
              <a:rPr lang="es-ES" sz="2800" smtClean="0">
                <a:solidFill>
                  <a:srgbClr val="006600"/>
                </a:solidFill>
                <a:latin typeface="Arial Rounded MT Bold"/>
              </a:rPr>
              <a:t>Sustainability</a:t>
            </a:r>
            <a:r>
              <a:rPr lang="es-ES" smtClean="0">
                <a:solidFill>
                  <a:srgbClr val="74B31F"/>
                </a:solidFill>
                <a:latin typeface="Arial Rounded MT Bold" pitchFamily="34" charset="0"/>
              </a:rPr>
              <a:t> </a:t>
            </a:r>
            <a:r>
              <a:rPr lang="es-ES" smtClean="0"/>
              <a:t>ayuda</a:t>
            </a:r>
            <a:r>
              <a:rPr lang="es-ES" smtClean="0">
                <a:latin typeface="Arial Rounded MT Bold" pitchFamily="34" charset="0"/>
              </a:rPr>
              <a:t> </a:t>
            </a:r>
            <a:r>
              <a:rPr lang="es-ES" smtClean="0"/>
              <a:t>a</a:t>
            </a:r>
            <a:r>
              <a:rPr lang="es-ES" smtClean="0">
                <a:latin typeface="Arial Rounded MT Bold" pitchFamily="34" charset="0"/>
              </a:rPr>
              <a:t> </a:t>
            </a:r>
            <a:r>
              <a:rPr lang="es-ES" smtClean="0"/>
              <a:t>concienciar</a:t>
            </a:r>
            <a:r>
              <a:rPr lang="es-ES" smtClean="0">
                <a:latin typeface="Arial Rounded MT Bold" pitchFamily="34" charset="0"/>
              </a:rPr>
              <a:t> </a:t>
            </a:r>
            <a:r>
              <a:rPr lang="es-ES" smtClean="0"/>
              <a:t>a</a:t>
            </a:r>
            <a:r>
              <a:rPr lang="es-ES" smtClean="0">
                <a:latin typeface="Arial Rounded MT Bold" pitchFamily="34" charset="0"/>
              </a:rPr>
              <a:t> </a:t>
            </a:r>
            <a:r>
              <a:rPr lang="es-ES" smtClean="0"/>
              <a:t>los</a:t>
            </a:r>
            <a:r>
              <a:rPr lang="es-ES" smtClean="0">
                <a:latin typeface="Arial Rounded MT Bold" pitchFamily="34" charset="0"/>
              </a:rPr>
              <a:t> </a:t>
            </a:r>
            <a:r>
              <a:rPr lang="es-ES" smtClean="0"/>
              <a:t>estudiantes</a:t>
            </a:r>
            <a:r>
              <a:rPr lang="es-ES" smtClean="0">
                <a:latin typeface="Arial Rounded MT Bold" pitchFamily="34" charset="0"/>
              </a:rPr>
              <a:t> </a:t>
            </a:r>
            <a:r>
              <a:rPr lang="es-ES" smtClean="0"/>
              <a:t>sobre</a:t>
            </a:r>
            <a:r>
              <a:rPr lang="es-ES" smtClean="0">
                <a:latin typeface="Arial Rounded MT Bold" pitchFamily="34" charset="0"/>
              </a:rPr>
              <a:t> </a:t>
            </a:r>
            <a:r>
              <a:rPr lang="es-ES" smtClean="0"/>
              <a:t>el</a:t>
            </a:r>
            <a:r>
              <a:rPr lang="es-ES" smtClean="0">
                <a:latin typeface="Arial Rounded MT Bold" pitchFamily="34" charset="0"/>
              </a:rPr>
              <a:t> </a:t>
            </a:r>
            <a:r>
              <a:rPr lang="es-ES" smtClean="0"/>
              <a:t>impacto</a:t>
            </a:r>
            <a:r>
              <a:rPr lang="es-ES" smtClean="0">
                <a:latin typeface="Arial Rounded MT Bold" pitchFamily="34" charset="0"/>
              </a:rPr>
              <a:t> </a:t>
            </a:r>
            <a:r>
              <a:rPr lang="es-ES" smtClean="0"/>
              <a:t>medioambiental</a:t>
            </a:r>
            <a:r>
              <a:rPr lang="es-ES" smtClean="0">
                <a:latin typeface="Arial Rounded MT Bold" pitchFamily="34" charset="0"/>
              </a:rPr>
              <a:t> </a:t>
            </a:r>
            <a:r>
              <a:rPr lang="es-ES" smtClean="0"/>
              <a:t>de</a:t>
            </a:r>
            <a:r>
              <a:rPr lang="es-ES" smtClean="0">
                <a:latin typeface="Arial Rounded MT Bold" pitchFamily="34" charset="0"/>
              </a:rPr>
              <a:t> </a:t>
            </a:r>
            <a:r>
              <a:rPr lang="es-ES" smtClean="0"/>
              <a:t>sus</a:t>
            </a:r>
            <a:r>
              <a:rPr lang="es-ES" smtClean="0">
                <a:latin typeface="Arial Rounded MT Bold" pitchFamily="34" charset="0"/>
              </a:rPr>
              <a:t> </a:t>
            </a:r>
            <a:r>
              <a:rPr lang="es-ES" smtClean="0"/>
              <a:t>diseños</a:t>
            </a:r>
            <a:r>
              <a:rPr lang="en-US" smtClean="0"/>
              <a:t> </a:t>
            </a:r>
            <a:endParaRPr lang="en-US" dirty="0" smtClean="0">
              <a:solidFill>
                <a:schemeClr val="accent4"/>
              </a:solidFill>
            </a:endParaRPr>
          </a:p>
          <a:p>
            <a:pPr eaLnBrk="1" fontAlgn="auto" hangingPunct="1">
              <a:spcAft>
                <a:spcPts val="0"/>
              </a:spcAft>
              <a:defRPr/>
            </a:pPr>
            <a:r>
              <a:rPr lang="es-ES" smtClean="0"/>
              <a:t>Los productos que gozan de éxito integran directamente la </a:t>
            </a:r>
            <a:r>
              <a:rPr lang="es-ES" sz="2800" smtClean="0">
                <a:solidFill>
                  <a:srgbClr val="006600"/>
                </a:solidFill>
                <a:latin typeface="Arial Rounded MT Bold"/>
              </a:rPr>
              <a:t>evaluación</a:t>
            </a:r>
            <a:r>
              <a:rPr lang="es-ES" smtClean="0">
                <a:solidFill>
                  <a:srgbClr val="74B31F"/>
                </a:solidFill>
              </a:rPr>
              <a:t> </a:t>
            </a:r>
            <a:r>
              <a:rPr lang="es-ES" sz="2800" smtClean="0">
                <a:solidFill>
                  <a:srgbClr val="006600"/>
                </a:solidFill>
                <a:latin typeface="Arial Rounded MT Bold"/>
              </a:rPr>
              <a:t>del ciclo</a:t>
            </a:r>
            <a:r>
              <a:rPr lang="es-ES" smtClean="0">
                <a:solidFill>
                  <a:srgbClr val="74B31F"/>
                </a:solidFill>
              </a:rPr>
              <a:t> </a:t>
            </a:r>
            <a:r>
              <a:rPr lang="es-ES" sz="2800" smtClean="0">
                <a:solidFill>
                  <a:srgbClr val="006600"/>
                </a:solidFill>
                <a:latin typeface="Arial Rounded MT Bold"/>
              </a:rPr>
              <a:t>de vida</a:t>
            </a:r>
            <a:r>
              <a:rPr lang="es-ES" smtClean="0">
                <a:solidFill>
                  <a:srgbClr val="74B31F"/>
                </a:solidFill>
              </a:rPr>
              <a:t> </a:t>
            </a:r>
            <a:r>
              <a:rPr lang="es-ES" smtClean="0"/>
              <a:t>(</a:t>
            </a:r>
            <a:r>
              <a:rPr lang="es-ES" sz="2800" smtClean="0">
                <a:solidFill>
                  <a:srgbClr val="006600"/>
                </a:solidFill>
                <a:latin typeface="Arial Rounded MT Bold"/>
              </a:rPr>
              <a:t>(LCA)</a:t>
            </a:r>
            <a:r>
              <a:rPr lang="es-ES" smtClean="0"/>
              <a:t>) en el proceso de diseño</a:t>
            </a:r>
            <a:endParaRPr lang="en-US" dirty="0" smtClean="0"/>
          </a:p>
          <a:p>
            <a:pPr eaLnBrk="1" fontAlgn="auto" hangingPunct="1">
              <a:spcAft>
                <a:spcPts val="0"/>
              </a:spcAft>
              <a:buFontTx/>
              <a:buNone/>
              <a:defRPr/>
            </a:pPr>
            <a:endParaRPr lang="en-US" dirty="0" smtClean="0"/>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a:xfrm>
            <a:off x="914400" y="457200"/>
            <a:ext cx="8229600" cy="457200"/>
          </a:xfrm>
        </p:spPr>
        <p:txBody>
          <a:bodyPr/>
          <a:lstStyle/>
          <a:p>
            <a:pPr eaLnBrk="1" hangingPunct="1">
              <a:lnSpc>
                <a:spcPts val="2100"/>
              </a:lnSpc>
            </a:pPr>
            <a:r>
              <a:rPr lang="es-ES" sz="2000" smtClean="0"/>
              <a:t>Búsqueda de materiales similares en función de las propiedades</a:t>
            </a:r>
            <a:br>
              <a:rPr lang="es-ES" sz="2000" smtClean="0"/>
            </a:br>
            <a:r>
              <a:rPr lang="es-ES" sz="2000" smtClean="0"/>
              <a:t>del material</a:t>
            </a:r>
            <a:endParaRPr lang="en-US" sz="2000" smtClean="0"/>
          </a:p>
        </p:txBody>
      </p:sp>
      <p:sp>
        <p:nvSpPr>
          <p:cNvPr id="35843" name="Content Placeholder 2"/>
          <p:cNvSpPr>
            <a:spLocks noGrp="1"/>
          </p:cNvSpPr>
          <p:nvPr>
            <p:ph idx="1"/>
          </p:nvPr>
        </p:nvSpPr>
        <p:spPr>
          <a:xfrm>
            <a:off x="687388" y="1281113"/>
            <a:ext cx="5027612" cy="4525962"/>
          </a:xfrm>
        </p:spPr>
        <p:txBody>
          <a:bodyPr/>
          <a:lstStyle/>
          <a:p>
            <a:pPr eaLnBrk="1" hangingPunct="1"/>
            <a:r>
              <a:rPr lang="en-US" smtClean="0"/>
              <a:t>Expansión térmica</a:t>
            </a:r>
          </a:p>
          <a:p>
            <a:pPr eaLnBrk="1" hangingPunct="1"/>
            <a:r>
              <a:rPr lang="en-US" smtClean="0"/>
              <a:t>Calor específico</a:t>
            </a:r>
          </a:p>
          <a:p>
            <a:pPr eaLnBrk="1" hangingPunct="1"/>
            <a:r>
              <a:rPr lang="en-US" smtClean="0"/>
              <a:t>Densidad</a:t>
            </a:r>
          </a:p>
          <a:p>
            <a:pPr eaLnBrk="1" hangingPunct="1"/>
            <a:r>
              <a:rPr lang="en-US" smtClean="0"/>
              <a:t>Módulo elástico</a:t>
            </a:r>
          </a:p>
          <a:p>
            <a:pPr eaLnBrk="1" hangingPunct="1"/>
            <a:r>
              <a:rPr lang="en-US" smtClean="0"/>
              <a:t>Módulo cortante</a:t>
            </a:r>
          </a:p>
          <a:p>
            <a:pPr eaLnBrk="1" hangingPunct="1"/>
            <a:r>
              <a:rPr lang="en-US" smtClean="0"/>
              <a:t>Conductividad térmica</a:t>
            </a:r>
          </a:p>
          <a:p>
            <a:pPr eaLnBrk="1" hangingPunct="1"/>
            <a:r>
              <a:rPr lang="en-US" smtClean="0"/>
              <a:t>Coeficiente de Poisson</a:t>
            </a:r>
          </a:p>
          <a:p>
            <a:pPr eaLnBrk="1" hangingPunct="1"/>
            <a:r>
              <a:rPr lang="en-US" smtClean="0"/>
              <a:t>Límite de tracción</a:t>
            </a:r>
          </a:p>
          <a:p>
            <a:pPr eaLnBrk="1" hangingPunct="1"/>
            <a:r>
              <a:rPr lang="en-US" smtClean="0"/>
              <a:t>Límite elástico</a:t>
            </a:r>
          </a:p>
        </p:txBody>
      </p:sp>
      <p:pic>
        <p:nvPicPr>
          <p:cNvPr id="35844" name="Picture 3"/>
          <p:cNvPicPr>
            <a:picLocks noChangeAspect="1" noChangeArrowheads="1"/>
          </p:cNvPicPr>
          <p:nvPr/>
        </p:nvPicPr>
        <p:blipFill>
          <a:blip r:embed="rId3" cstate="print"/>
          <a:srcRect l="1639" t="5795" r="1639"/>
          <a:stretch>
            <a:fillRect/>
          </a:stretch>
        </p:blipFill>
        <p:spPr bwMode="auto">
          <a:xfrm>
            <a:off x="4632325" y="1447800"/>
            <a:ext cx="4359275" cy="3200400"/>
          </a:xfrm>
          <a:prstGeom prst="rect">
            <a:avLst/>
          </a:prstGeom>
          <a:noFill/>
          <a:ln w="9525">
            <a:solidFill>
              <a:schemeClr val="accent1"/>
            </a:solid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3525"/>
            <a:ext cx="8229600" cy="457200"/>
          </a:xfrm>
        </p:spPr>
        <p:txBody>
          <a:bodyPr rtlCol="0">
            <a:normAutofit fontScale="90000"/>
          </a:bodyPr>
          <a:lstStyle/>
          <a:p>
            <a:pPr eaLnBrk="1" fontAlgn="auto" hangingPunct="1">
              <a:spcAft>
                <a:spcPts val="0"/>
              </a:spcAft>
              <a:defRPr/>
            </a:pPr>
            <a:r>
              <a:rPr lang="es-ES" dirty="0" smtClean="0"/>
              <a:t>Definiciones de las propiedades de material</a:t>
            </a:r>
            <a:r>
              <a:rPr lang="en-US" dirty="0" smtClean="0"/>
              <a:t> </a:t>
            </a:r>
            <a:endParaRPr lang="en-US" dirty="0"/>
          </a:p>
        </p:txBody>
      </p:sp>
      <p:sp>
        <p:nvSpPr>
          <p:cNvPr id="3" name="Content Placeholder 2"/>
          <p:cNvSpPr>
            <a:spLocks noGrp="1"/>
          </p:cNvSpPr>
          <p:nvPr>
            <p:ph idx="1"/>
          </p:nvPr>
        </p:nvSpPr>
        <p:spPr>
          <a:xfrm>
            <a:off x="687388" y="1281113"/>
            <a:ext cx="7847012" cy="4525962"/>
          </a:xfrm>
        </p:spPr>
        <p:txBody>
          <a:bodyPr rtlCol="0">
            <a:normAutofit fontScale="47500" lnSpcReduction="20000"/>
          </a:bodyPr>
          <a:lstStyle/>
          <a:p>
            <a:pPr eaLnBrk="1" fontAlgn="auto" hangingPunct="1">
              <a:spcAft>
                <a:spcPts val="0"/>
              </a:spcAft>
              <a:defRPr/>
            </a:pPr>
            <a:r>
              <a:rPr lang="es-ES" sz="2300" smtClean="0"/>
              <a:t>Expansión térmica: cambio en la longitud por unidad de longitud por cada cambio de un grado en la temperatura (cambio en la deformación unitaria normal por unidad de temperatura) (K)</a:t>
            </a:r>
            <a:endParaRPr lang="en-US" sz="2300" dirty="0" smtClean="0"/>
          </a:p>
          <a:p>
            <a:pPr eaLnBrk="1" fontAlgn="auto" hangingPunct="1">
              <a:spcAft>
                <a:spcPts val="0"/>
              </a:spcAft>
              <a:defRPr/>
            </a:pPr>
            <a:endParaRPr lang="en-US" dirty="0" smtClean="0"/>
          </a:p>
          <a:p>
            <a:pPr eaLnBrk="1" fontAlgn="auto" hangingPunct="1">
              <a:spcAft>
                <a:spcPts val="0"/>
              </a:spcAft>
              <a:defRPr/>
            </a:pPr>
            <a:r>
              <a:rPr lang="es-ES" sz="2300" smtClean="0"/>
              <a:t>Calor específico: nivel de calor necesario para aumentar la temperatura de la unidad de masa del material en un grado  (J/kg K)</a:t>
            </a:r>
            <a:endParaRPr lang="en-US" sz="2300" dirty="0" smtClean="0"/>
          </a:p>
          <a:p>
            <a:pPr eaLnBrk="1" fontAlgn="auto" hangingPunct="1">
              <a:spcAft>
                <a:spcPts val="0"/>
              </a:spcAft>
              <a:defRPr/>
            </a:pPr>
            <a:endParaRPr lang="en-US" dirty="0" smtClean="0"/>
          </a:p>
          <a:p>
            <a:pPr eaLnBrk="1" fontAlgn="auto" hangingPunct="1">
              <a:spcAft>
                <a:spcPts val="0"/>
              </a:spcAft>
              <a:defRPr/>
            </a:pPr>
            <a:r>
              <a:rPr lang="es-ES" sz="2300" smtClean="0"/>
              <a:t>Densidad: masa por unidad de volumen (kg/m</a:t>
            </a:r>
            <a:r>
              <a:rPr lang="es-ES" sz="2300" baseline="30000" smtClean="0"/>
              <a:t>3</a:t>
            </a:r>
            <a:r>
              <a:rPr lang="es-ES" sz="2300" smtClean="0"/>
              <a:t>)</a:t>
            </a:r>
            <a:r>
              <a:rPr lang="en-US" smtClean="0"/>
              <a:t> </a:t>
            </a:r>
            <a:endParaRPr lang="en-US" dirty="0" smtClean="0"/>
          </a:p>
          <a:p>
            <a:pPr eaLnBrk="1" fontAlgn="auto" hangingPunct="1">
              <a:spcAft>
                <a:spcPts val="0"/>
              </a:spcAft>
              <a:buFont typeface="Wingdings" pitchFamily="2" charset="2"/>
              <a:buNone/>
              <a:defRPr/>
            </a:pPr>
            <a:endParaRPr lang="en-US" dirty="0" smtClean="0"/>
          </a:p>
          <a:p>
            <a:pPr eaLnBrk="1" fontAlgn="auto" hangingPunct="1">
              <a:spcAft>
                <a:spcPts val="0"/>
              </a:spcAft>
              <a:defRPr/>
            </a:pPr>
            <a:r>
              <a:rPr lang="es-ES" sz="2300" smtClean="0"/>
              <a:t>Módulo elástico (módulo de Young): cociente entre la tensión y la deformación unitaria asociada en una dirección especificada (N/m</a:t>
            </a:r>
            <a:r>
              <a:rPr lang="es-ES" sz="2300" baseline="30000" smtClean="0"/>
              <a:t>2</a:t>
            </a:r>
            <a:r>
              <a:rPr lang="es-ES" sz="2300" smtClean="0"/>
              <a:t>)</a:t>
            </a:r>
            <a:endParaRPr lang="en-US" sz="2300" dirty="0" smtClean="0"/>
          </a:p>
          <a:p>
            <a:pPr eaLnBrk="1" fontAlgn="auto" hangingPunct="1">
              <a:spcAft>
                <a:spcPts val="0"/>
              </a:spcAft>
              <a:buFont typeface="Wingdings" pitchFamily="2" charset="2"/>
              <a:buNone/>
              <a:defRPr/>
            </a:pPr>
            <a:endParaRPr lang="en-US" dirty="0" smtClean="0"/>
          </a:p>
          <a:p>
            <a:pPr eaLnBrk="1" fontAlgn="auto" hangingPunct="1">
              <a:spcAft>
                <a:spcPts val="0"/>
              </a:spcAft>
              <a:defRPr/>
            </a:pPr>
            <a:r>
              <a:rPr lang="es-ES" sz="2300" smtClean="0"/>
              <a:t>Módulo cortante  (módulo de rigidez): cociente entre la tensión de cortadura en un plano dividido por la deformación unitaria de cortadura (N/m</a:t>
            </a:r>
            <a:r>
              <a:rPr lang="es-ES" sz="2300" baseline="30000" smtClean="0"/>
              <a:t>2</a:t>
            </a:r>
            <a:r>
              <a:rPr lang="es-ES" sz="2300" smtClean="0"/>
              <a:t>)</a:t>
            </a:r>
            <a:endParaRPr lang="en-US" sz="2300" dirty="0" smtClean="0"/>
          </a:p>
          <a:p>
            <a:pPr eaLnBrk="1" fontAlgn="auto" hangingPunct="1">
              <a:spcAft>
                <a:spcPts val="0"/>
              </a:spcAft>
              <a:defRPr/>
            </a:pPr>
            <a:endParaRPr lang="en-US" dirty="0" smtClean="0"/>
          </a:p>
          <a:p>
            <a:pPr eaLnBrk="1" fontAlgn="auto" hangingPunct="1">
              <a:spcAft>
                <a:spcPts val="0"/>
              </a:spcAft>
              <a:defRPr/>
            </a:pPr>
            <a:r>
              <a:rPr lang="es-ES" sz="2300" smtClean="0"/>
              <a:t>Conductividad térmica: velocidad de transferencia de calor a través de la unidad de espesor del material por la diferencia de la unidad de temperatura. (W/m K)</a:t>
            </a:r>
            <a:endParaRPr lang="en-US" sz="2300" dirty="0" smtClean="0"/>
          </a:p>
          <a:p>
            <a:pPr eaLnBrk="1" fontAlgn="auto" hangingPunct="1">
              <a:spcAft>
                <a:spcPts val="0"/>
              </a:spcAft>
              <a:defRPr/>
            </a:pPr>
            <a:endParaRPr lang="en-US" dirty="0" smtClean="0"/>
          </a:p>
          <a:p>
            <a:pPr eaLnBrk="1" fontAlgn="auto" hangingPunct="1">
              <a:spcAft>
                <a:spcPts val="0"/>
              </a:spcAft>
              <a:defRPr/>
            </a:pPr>
            <a:r>
              <a:rPr lang="es-ES" sz="2300" smtClean="0"/>
              <a:t>Coeficiente de Poisson: coeficiente entre la contracción (deformación unitaria longitudinal), vector normal en la carga aplicada, y la extensión (deformación unitaria axial), en la dirección de la carga aplicada.  Los coeficientes de Poisson son cantidades sin dimensiones.</a:t>
            </a:r>
            <a:r>
              <a:rPr lang="en-US" smtClean="0"/>
              <a:t>  </a:t>
            </a:r>
            <a:endParaRPr lang="en-US" dirty="0" smtClean="0"/>
          </a:p>
          <a:p>
            <a:pPr eaLnBrk="1" fontAlgn="auto" hangingPunct="1">
              <a:spcAft>
                <a:spcPts val="0"/>
              </a:spcAft>
              <a:defRPr/>
            </a:pPr>
            <a:endParaRPr lang="en-US" dirty="0" smtClean="0"/>
          </a:p>
          <a:p>
            <a:pPr eaLnBrk="1" fontAlgn="auto" hangingPunct="1">
              <a:spcAft>
                <a:spcPts val="0"/>
              </a:spcAft>
              <a:defRPr/>
            </a:pPr>
            <a:r>
              <a:rPr lang="es-ES" sz="2300" smtClean="0"/>
              <a:t>Límite de tracción: tensión de tracción máxima a la que puede ser sometido un material antes de que se produzca un fallo (N/m</a:t>
            </a:r>
            <a:r>
              <a:rPr lang="es-ES" sz="2300" baseline="30000" smtClean="0"/>
              <a:t>2</a:t>
            </a:r>
            <a:r>
              <a:rPr lang="es-ES" sz="2300" smtClean="0"/>
              <a:t>)</a:t>
            </a:r>
            <a:endParaRPr lang="en-US" sz="2300" dirty="0" smtClean="0"/>
          </a:p>
          <a:p>
            <a:pPr eaLnBrk="1" fontAlgn="auto" hangingPunct="1">
              <a:spcAft>
                <a:spcPts val="0"/>
              </a:spcAft>
              <a:defRPr/>
            </a:pPr>
            <a:endParaRPr lang="en-US" dirty="0" smtClean="0"/>
          </a:p>
          <a:p>
            <a:pPr eaLnBrk="1" fontAlgn="auto" hangingPunct="1">
              <a:spcAft>
                <a:spcPts val="0"/>
              </a:spcAft>
              <a:defRPr/>
            </a:pPr>
            <a:r>
              <a:rPr lang="es-ES" sz="2300" smtClean="0"/>
              <a:t>Límite elástico: tensión con la que el material se queda deformado permanentemente (N/m</a:t>
            </a:r>
            <a:r>
              <a:rPr lang="es-ES" sz="2300" baseline="30000" smtClean="0"/>
              <a:t>2</a:t>
            </a:r>
            <a:r>
              <a:rPr lang="es-ES" sz="2300" smtClean="0"/>
              <a:t>)</a:t>
            </a:r>
            <a:r>
              <a:rPr lang="en-US" smtClean="0"/>
              <a:t>  </a:t>
            </a:r>
            <a:endParaRPr lang="en-US" dirty="0" smtClean="0"/>
          </a:p>
          <a:p>
            <a:pPr eaLnBrk="1" fontAlgn="auto" hangingPunct="1">
              <a:spcAft>
                <a:spcPts val="0"/>
              </a:spcAft>
              <a:buFont typeface="Wingdings" pitchFamily="2" charset="2"/>
              <a:buNone/>
              <a:defRPr/>
            </a:pPr>
            <a:endParaRPr lang="en-US" dirty="0" smtClean="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3525"/>
            <a:ext cx="8229600" cy="457200"/>
          </a:xfrm>
        </p:spPr>
        <p:txBody>
          <a:bodyPr rtlCol="0">
            <a:normAutofit fontScale="90000"/>
          </a:bodyPr>
          <a:lstStyle/>
          <a:p>
            <a:pPr eaLnBrk="1" fontAlgn="auto" hangingPunct="1">
              <a:spcAft>
                <a:spcPts val="0"/>
              </a:spcAft>
              <a:defRPr/>
            </a:pPr>
            <a:r>
              <a:rPr lang="en-US" sz="2500" dirty="0" err="1" smtClean="0"/>
              <a:t>SolidWorks</a:t>
            </a:r>
            <a:r>
              <a:rPr lang="en-US" sz="2500" dirty="0" smtClean="0"/>
              <a:t> Sustainability.</a:t>
            </a:r>
            <a:endParaRPr lang="en-US" sz="2500" dirty="0"/>
          </a:p>
        </p:txBody>
      </p:sp>
      <p:sp>
        <p:nvSpPr>
          <p:cNvPr id="37891" name="Content Placeholder 2"/>
          <p:cNvSpPr>
            <a:spLocks noGrp="1"/>
          </p:cNvSpPr>
          <p:nvPr>
            <p:ph idx="1"/>
          </p:nvPr>
        </p:nvSpPr>
        <p:spPr>
          <a:xfrm>
            <a:off x="914400" y="838200"/>
            <a:ext cx="8002588" cy="3276600"/>
          </a:xfrm>
        </p:spPr>
        <p:txBody>
          <a:bodyPr/>
          <a:lstStyle/>
          <a:p>
            <a:pPr eaLnBrk="1" hangingPunct="1"/>
            <a:r>
              <a:rPr lang="en-US" sz="1900" smtClean="0"/>
              <a:t>Mismas funciones que SustainabilityXpress</a:t>
            </a:r>
          </a:p>
          <a:p>
            <a:pPr eaLnBrk="1" hangingPunct="1"/>
            <a:r>
              <a:rPr lang="en-US" sz="1900" smtClean="0"/>
              <a:t>LCA de los conjuntos</a:t>
            </a:r>
          </a:p>
          <a:p>
            <a:pPr eaLnBrk="1" hangingPunct="1"/>
            <a:r>
              <a:rPr lang="en-US" sz="1900" smtClean="0"/>
              <a:t>Soporte para la configuración</a:t>
            </a:r>
          </a:p>
          <a:p>
            <a:pPr lvl="1" eaLnBrk="1" hangingPunct="1"/>
            <a:r>
              <a:rPr lang="es-ES" sz="1700" smtClean="0"/>
              <a:t>Guardar entradas y resultados de configuración</a:t>
            </a:r>
            <a:endParaRPr lang="en-US" sz="1700" smtClean="0"/>
          </a:p>
          <a:p>
            <a:pPr eaLnBrk="1" hangingPunct="1"/>
            <a:r>
              <a:rPr lang="es-ES" sz="1900" smtClean="0"/>
              <a:t>Funciones ampliadas para la emisión de informes de los conjuntos</a:t>
            </a:r>
            <a:endParaRPr lang="en-US" sz="1900" smtClean="0"/>
          </a:p>
          <a:p>
            <a:pPr eaLnBrk="1" hangingPunct="1"/>
            <a:r>
              <a:rPr lang="es-ES" sz="1900" smtClean="0"/>
              <a:t>Especificar cantidad y tipo de energía consumida durante la utilización</a:t>
            </a:r>
            <a:endParaRPr lang="en-US" sz="1900" smtClean="0"/>
          </a:p>
          <a:p>
            <a:pPr eaLnBrk="1" hangingPunct="1"/>
            <a:r>
              <a:rPr lang="en-US" sz="1900" smtClean="0"/>
              <a:t>Especificar método de transporte</a:t>
            </a:r>
          </a:p>
          <a:p>
            <a:pPr eaLnBrk="1" hangingPunct="1"/>
            <a:r>
              <a:rPr lang="es-ES" sz="1900" smtClean="0"/>
              <a:t>Soporte para la visualización de conjuntos</a:t>
            </a:r>
            <a:endParaRPr lang="en-US" sz="1900" smtClean="0"/>
          </a:p>
        </p:txBody>
      </p:sp>
      <p:pic>
        <p:nvPicPr>
          <p:cNvPr id="37892" name="Picture 3" descr="FoodProcAssemViz.JPG"/>
          <p:cNvPicPr>
            <a:picLocks noChangeAspect="1"/>
          </p:cNvPicPr>
          <p:nvPr/>
        </p:nvPicPr>
        <p:blipFill>
          <a:blip r:embed="rId3" cstate="print"/>
          <a:srcRect/>
          <a:stretch>
            <a:fillRect/>
          </a:stretch>
        </p:blipFill>
        <p:spPr bwMode="auto">
          <a:xfrm>
            <a:off x="2286000" y="4191000"/>
            <a:ext cx="4159250" cy="25257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3525"/>
            <a:ext cx="8229600" cy="457200"/>
          </a:xfrm>
        </p:spPr>
        <p:txBody>
          <a:bodyPr rtlCol="0">
            <a:normAutofit fontScale="90000"/>
          </a:bodyPr>
          <a:lstStyle/>
          <a:p>
            <a:pPr eaLnBrk="1" fontAlgn="auto" hangingPunct="1">
              <a:spcAft>
                <a:spcPts val="0"/>
              </a:spcAft>
              <a:defRPr/>
            </a:pPr>
            <a:r>
              <a:rPr lang="en-US" sz="2500" dirty="0" err="1" smtClean="0"/>
              <a:t>Informe</a:t>
            </a:r>
            <a:r>
              <a:rPr lang="en-US" sz="2500" dirty="0" smtClean="0"/>
              <a:t> de </a:t>
            </a:r>
            <a:r>
              <a:rPr lang="en-US" sz="2500" dirty="0" err="1" smtClean="0"/>
              <a:t>sostenibilidad</a:t>
            </a:r>
            <a:endParaRPr lang="en-US" sz="2500" dirty="0"/>
          </a:p>
        </p:txBody>
      </p:sp>
      <p:pic>
        <p:nvPicPr>
          <p:cNvPr id="7171" name="Picture 3"/>
          <p:cNvPicPr>
            <a:picLocks noChangeAspect="1" noChangeArrowheads="1"/>
          </p:cNvPicPr>
          <p:nvPr/>
        </p:nvPicPr>
        <p:blipFill>
          <a:blip r:embed="rId3" cstate="print"/>
          <a:srcRect/>
          <a:stretch>
            <a:fillRect/>
          </a:stretch>
        </p:blipFill>
        <p:spPr bwMode="auto">
          <a:xfrm>
            <a:off x="420702" y="1143000"/>
            <a:ext cx="4837098" cy="4221163"/>
          </a:xfrm>
          <a:prstGeom prst="rect">
            <a:avLst/>
          </a:prstGeom>
          <a:noFill/>
          <a:ln w="9525">
            <a:solidFill>
              <a:schemeClr val="accent1">
                <a:shade val="50000"/>
              </a:schemeClr>
            </a:solidFill>
            <a:miter lim="800000"/>
            <a:headEnd/>
            <a:tailEnd/>
          </a:ln>
          <a:scene3d>
            <a:camera prst="isometricOffAxis1Right"/>
            <a:lightRig rig="threePt" dir="t"/>
          </a:scene3d>
        </p:spPr>
      </p:pic>
      <p:pic>
        <p:nvPicPr>
          <p:cNvPr id="7173" name="Picture 5"/>
          <p:cNvPicPr>
            <a:picLocks noChangeAspect="1" noChangeArrowheads="1"/>
          </p:cNvPicPr>
          <p:nvPr/>
        </p:nvPicPr>
        <p:blipFill>
          <a:blip r:embed="rId4" cstate="print"/>
          <a:srcRect/>
          <a:stretch>
            <a:fillRect/>
          </a:stretch>
        </p:blipFill>
        <p:spPr bwMode="auto">
          <a:xfrm>
            <a:off x="2265349" y="1371600"/>
            <a:ext cx="4821251" cy="4587875"/>
          </a:xfrm>
          <a:prstGeom prst="rect">
            <a:avLst/>
          </a:prstGeom>
          <a:noFill/>
          <a:ln w="9525">
            <a:solidFill>
              <a:schemeClr val="accent1">
                <a:shade val="50000"/>
              </a:schemeClr>
            </a:solidFill>
            <a:miter lim="800000"/>
            <a:headEnd/>
            <a:tailEnd/>
          </a:ln>
          <a:scene3d>
            <a:camera prst="isometricOffAxis1Right"/>
            <a:lightRig rig="threePt" dir="t"/>
          </a:scene3d>
        </p:spPr>
      </p:pic>
      <p:pic>
        <p:nvPicPr>
          <p:cNvPr id="7172" name="Picture 4"/>
          <p:cNvPicPr>
            <a:picLocks noChangeAspect="1" noChangeArrowheads="1"/>
          </p:cNvPicPr>
          <p:nvPr/>
        </p:nvPicPr>
        <p:blipFill>
          <a:blip r:embed="rId5" cstate="print"/>
          <a:srcRect/>
          <a:stretch>
            <a:fillRect/>
          </a:stretch>
        </p:blipFill>
        <p:spPr bwMode="auto">
          <a:xfrm>
            <a:off x="4266234" y="1828800"/>
            <a:ext cx="4877766" cy="4267200"/>
          </a:xfrm>
          <a:prstGeom prst="rect">
            <a:avLst/>
          </a:prstGeom>
          <a:noFill/>
          <a:ln w="9525">
            <a:solidFill>
              <a:schemeClr val="accent1">
                <a:shade val="50000"/>
              </a:schemeClr>
            </a:solidFill>
            <a:miter lim="800000"/>
            <a:headEnd/>
            <a:tailEnd/>
          </a:ln>
          <a:scene3d>
            <a:camera prst="isometricOffAxis1Right"/>
            <a:lightRig rig="threePt" dir="t"/>
          </a:scene3d>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3525"/>
            <a:ext cx="8229600" cy="457200"/>
          </a:xfrm>
        </p:spPr>
        <p:txBody>
          <a:bodyPr rtlCol="0">
            <a:normAutofit fontScale="90000"/>
          </a:bodyPr>
          <a:lstStyle/>
          <a:p>
            <a:pPr eaLnBrk="1" fontAlgn="auto" hangingPunct="1">
              <a:spcAft>
                <a:spcPts val="0"/>
              </a:spcAft>
              <a:defRPr/>
            </a:pPr>
            <a:r>
              <a:rPr lang="es-ES" sz="2500" dirty="0" smtClean="0"/>
              <a:t>¿Por qué utilizar </a:t>
            </a:r>
            <a:r>
              <a:rPr lang="es-ES" sz="2500" dirty="0" err="1" smtClean="0"/>
              <a:t>SolidWorks</a:t>
            </a:r>
            <a:r>
              <a:rPr lang="es-ES" sz="2500" dirty="0" smtClean="0"/>
              <a:t> Sustainability en las aulas?</a:t>
            </a:r>
            <a:endParaRPr lang="en-US" sz="2500" dirty="0"/>
          </a:p>
        </p:txBody>
      </p:sp>
      <p:sp>
        <p:nvSpPr>
          <p:cNvPr id="39939" name="Content Placeholder 2"/>
          <p:cNvSpPr>
            <a:spLocks noGrp="1"/>
          </p:cNvSpPr>
          <p:nvPr>
            <p:ph idx="1"/>
          </p:nvPr>
        </p:nvSpPr>
        <p:spPr>
          <a:xfrm>
            <a:off x="687388" y="1447800"/>
            <a:ext cx="8229600" cy="5410200"/>
          </a:xfrm>
        </p:spPr>
        <p:txBody>
          <a:bodyPr/>
          <a:lstStyle/>
          <a:p>
            <a:pPr eaLnBrk="1" hangingPunct="1"/>
            <a:r>
              <a:rPr lang="es-ES" sz="2000" smtClean="0">
                <a:solidFill>
                  <a:srgbClr val="000000"/>
                </a:solidFill>
              </a:rPr>
              <a:t>Los</a:t>
            </a:r>
            <a:r>
              <a:rPr lang="es-ES" sz="2800" smtClean="0">
                <a:solidFill>
                  <a:srgbClr val="006600"/>
                </a:solidFill>
                <a:latin typeface="Arial Rounded MT Bold" pitchFamily="34" charset="0"/>
              </a:rPr>
              <a:t> estudiantes</a:t>
            </a:r>
            <a:r>
              <a:rPr lang="es-ES" smtClean="0">
                <a:solidFill>
                  <a:srgbClr val="74B31F"/>
                </a:solidFill>
                <a:latin typeface="Arial Rounded MT Bold" pitchFamily="34" charset="0"/>
              </a:rPr>
              <a:t> </a:t>
            </a:r>
            <a:r>
              <a:rPr lang="es-ES" sz="2800" smtClean="0">
                <a:solidFill>
                  <a:srgbClr val="006600"/>
                </a:solidFill>
                <a:latin typeface="Arial Rounded MT Bold" pitchFamily="34" charset="0"/>
              </a:rPr>
              <a:t>tienen que</a:t>
            </a:r>
            <a:r>
              <a:rPr lang="es-ES" smtClean="0">
                <a:latin typeface="Arial Rounded MT Bold" pitchFamily="34" charset="0"/>
              </a:rPr>
              <a:t> </a:t>
            </a:r>
            <a:r>
              <a:rPr lang="es-ES" smtClean="0"/>
              <a:t>aprender,</a:t>
            </a:r>
            <a:r>
              <a:rPr lang="es-ES" smtClean="0">
                <a:latin typeface="Arial Rounded MT Bold" pitchFamily="34" charset="0"/>
              </a:rPr>
              <a:t> </a:t>
            </a:r>
            <a:r>
              <a:rPr lang="es-ES" smtClean="0"/>
              <a:t>comprender,</a:t>
            </a:r>
            <a:r>
              <a:rPr lang="es-ES" smtClean="0">
                <a:latin typeface="Arial Rounded MT Bold" pitchFamily="34" charset="0"/>
              </a:rPr>
              <a:t> </a:t>
            </a:r>
            <a:r>
              <a:rPr lang="es-ES" smtClean="0"/>
              <a:t>mejorar</a:t>
            </a:r>
            <a:r>
              <a:rPr lang="es-ES" smtClean="0">
                <a:latin typeface="Arial Rounded MT Bold" pitchFamily="34" charset="0"/>
              </a:rPr>
              <a:t> </a:t>
            </a:r>
            <a:r>
              <a:rPr lang="es-ES" smtClean="0"/>
              <a:t>y</a:t>
            </a:r>
            <a:r>
              <a:rPr lang="es-ES" smtClean="0">
                <a:latin typeface="Arial Rounded MT Bold" pitchFamily="34" charset="0"/>
              </a:rPr>
              <a:t> </a:t>
            </a:r>
            <a:r>
              <a:rPr lang="es-ES" smtClean="0"/>
              <a:t>transmitir</a:t>
            </a:r>
            <a:r>
              <a:rPr lang="es-ES" smtClean="0">
                <a:latin typeface="Arial Rounded MT Bold" pitchFamily="34" charset="0"/>
              </a:rPr>
              <a:t> </a:t>
            </a:r>
            <a:r>
              <a:rPr lang="es-ES" smtClean="0"/>
              <a:t>el</a:t>
            </a:r>
            <a:r>
              <a:rPr lang="es-ES" smtClean="0">
                <a:latin typeface="Arial Rounded MT Bold" pitchFamily="34" charset="0"/>
              </a:rPr>
              <a:t> </a:t>
            </a:r>
            <a:r>
              <a:rPr lang="es-ES" smtClean="0"/>
              <a:t>impacto</a:t>
            </a:r>
            <a:r>
              <a:rPr lang="es-ES" smtClean="0">
                <a:latin typeface="Arial Rounded MT Bold" pitchFamily="34" charset="0"/>
              </a:rPr>
              <a:t> </a:t>
            </a:r>
            <a:r>
              <a:rPr lang="es-ES" smtClean="0"/>
              <a:t>medioambiental</a:t>
            </a:r>
            <a:r>
              <a:rPr lang="es-ES" smtClean="0">
                <a:latin typeface="Arial Rounded MT Bold" pitchFamily="34" charset="0"/>
              </a:rPr>
              <a:t> </a:t>
            </a:r>
            <a:r>
              <a:rPr lang="es-ES" smtClean="0"/>
              <a:t>de</a:t>
            </a:r>
            <a:r>
              <a:rPr lang="es-ES" smtClean="0">
                <a:latin typeface="Arial Rounded MT Bold" pitchFamily="34" charset="0"/>
              </a:rPr>
              <a:t> </a:t>
            </a:r>
            <a:r>
              <a:rPr lang="es-ES" smtClean="0"/>
              <a:t>sus</a:t>
            </a:r>
            <a:r>
              <a:rPr lang="es-ES" smtClean="0">
                <a:latin typeface="Arial Rounded MT Bold" pitchFamily="34" charset="0"/>
              </a:rPr>
              <a:t> </a:t>
            </a:r>
            <a:r>
              <a:rPr lang="es-ES" smtClean="0"/>
              <a:t>diseños.</a:t>
            </a:r>
            <a:endParaRPr lang="en-US" smtClean="0">
              <a:cs typeface="Arial" charset="0"/>
            </a:endParaRPr>
          </a:p>
          <a:p>
            <a:pPr eaLnBrk="1" hangingPunct="1"/>
            <a:r>
              <a:rPr lang="es-ES" sz="2000" smtClean="0">
                <a:solidFill>
                  <a:srgbClr val="000000"/>
                </a:solidFill>
              </a:rPr>
              <a:t>Los</a:t>
            </a:r>
            <a:r>
              <a:rPr lang="es-ES" sz="2800" smtClean="0">
                <a:solidFill>
                  <a:srgbClr val="006600"/>
                </a:solidFill>
                <a:latin typeface="Arial Rounded MT Bold" pitchFamily="34" charset="0"/>
              </a:rPr>
              <a:t> educadores</a:t>
            </a:r>
            <a:r>
              <a:rPr lang="es-ES" smtClean="0">
                <a:solidFill>
                  <a:srgbClr val="74B31F"/>
                </a:solidFill>
                <a:latin typeface="Arial Rounded MT Bold" pitchFamily="34" charset="0"/>
              </a:rPr>
              <a:t> </a:t>
            </a:r>
            <a:r>
              <a:rPr lang="es-ES" sz="2800" smtClean="0">
                <a:solidFill>
                  <a:srgbClr val="006600"/>
                </a:solidFill>
                <a:latin typeface="Arial Rounded MT Bold" pitchFamily="34" charset="0"/>
              </a:rPr>
              <a:t>pueden</a:t>
            </a:r>
            <a:r>
              <a:rPr lang="es-ES" smtClean="0">
                <a:solidFill>
                  <a:srgbClr val="74B31F"/>
                </a:solidFill>
                <a:latin typeface="Arial Rounded MT Bold" pitchFamily="34" charset="0"/>
              </a:rPr>
              <a:t> </a:t>
            </a:r>
            <a:r>
              <a:rPr lang="es-ES" smtClean="0"/>
              <a:t>aportar</a:t>
            </a:r>
            <a:r>
              <a:rPr lang="es-ES" smtClean="0">
                <a:latin typeface="Arial Rounded MT Bold" pitchFamily="34" charset="0"/>
              </a:rPr>
              <a:t> </a:t>
            </a:r>
            <a:r>
              <a:rPr lang="es-ES" smtClean="0"/>
              <a:t>su</a:t>
            </a:r>
            <a:r>
              <a:rPr lang="es-ES" smtClean="0">
                <a:latin typeface="Arial Rounded MT Bold" pitchFamily="34" charset="0"/>
              </a:rPr>
              <a:t> </a:t>
            </a:r>
            <a:r>
              <a:rPr lang="es-ES" smtClean="0"/>
              <a:t>conocimiento</a:t>
            </a:r>
            <a:r>
              <a:rPr lang="es-ES" smtClean="0">
                <a:latin typeface="Arial Rounded MT Bold" pitchFamily="34" charset="0"/>
              </a:rPr>
              <a:t> </a:t>
            </a:r>
            <a:r>
              <a:rPr lang="es-ES" smtClean="0"/>
              <a:t>sobre</a:t>
            </a:r>
            <a:r>
              <a:rPr lang="es-ES" smtClean="0">
                <a:latin typeface="Arial Rounded MT Bold" pitchFamily="34" charset="0"/>
              </a:rPr>
              <a:t> </a:t>
            </a:r>
            <a:r>
              <a:rPr lang="es-ES" smtClean="0"/>
              <a:t>los</a:t>
            </a:r>
            <a:r>
              <a:rPr lang="es-ES" smtClean="0">
                <a:latin typeface="Arial Rounded MT Bold" pitchFamily="34" charset="0"/>
              </a:rPr>
              <a:t> </a:t>
            </a:r>
            <a:r>
              <a:rPr lang="es-ES" smtClean="0"/>
              <a:t>efectos</a:t>
            </a:r>
            <a:r>
              <a:rPr lang="es-ES" smtClean="0">
                <a:latin typeface="Arial Rounded MT Bold" pitchFamily="34" charset="0"/>
              </a:rPr>
              <a:t> </a:t>
            </a:r>
            <a:r>
              <a:rPr lang="es-ES" smtClean="0"/>
              <a:t>que</a:t>
            </a:r>
            <a:r>
              <a:rPr lang="es-ES" smtClean="0">
                <a:latin typeface="Arial Rounded MT Bold" pitchFamily="34" charset="0"/>
              </a:rPr>
              <a:t> </a:t>
            </a:r>
            <a:r>
              <a:rPr lang="es-ES" smtClean="0"/>
              <a:t>tienen</a:t>
            </a:r>
            <a:r>
              <a:rPr lang="es-ES" smtClean="0">
                <a:latin typeface="Arial Rounded MT Bold" pitchFamily="34" charset="0"/>
              </a:rPr>
              <a:t> </a:t>
            </a:r>
            <a:r>
              <a:rPr lang="es-ES" smtClean="0"/>
              <a:t>los</a:t>
            </a:r>
            <a:r>
              <a:rPr lang="es-ES" smtClean="0">
                <a:latin typeface="Arial Rounded MT Bold" pitchFamily="34" charset="0"/>
              </a:rPr>
              <a:t> </a:t>
            </a:r>
            <a:r>
              <a:rPr lang="es-ES" smtClean="0"/>
              <a:t>materiales</a:t>
            </a:r>
            <a:r>
              <a:rPr lang="es-ES" smtClean="0">
                <a:latin typeface="Arial Rounded MT Bold" pitchFamily="34" charset="0"/>
              </a:rPr>
              <a:t> </a:t>
            </a:r>
            <a:r>
              <a:rPr lang="es-ES" smtClean="0"/>
              <a:t>y</a:t>
            </a:r>
            <a:r>
              <a:rPr lang="es-ES" smtClean="0">
                <a:latin typeface="Arial Rounded MT Bold" pitchFamily="34" charset="0"/>
              </a:rPr>
              <a:t> </a:t>
            </a:r>
            <a:r>
              <a:rPr lang="es-ES" smtClean="0"/>
              <a:t>los</a:t>
            </a:r>
            <a:r>
              <a:rPr lang="es-ES" smtClean="0">
                <a:latin typeface="Arial Rounded MT Bold" pitchFamily="34" charset="0"/>
              </a:rPr>
              <a:t> </a:t>
            </a:r>
            <a:r>
              <a:rPr lang="es-ES" smtClean="0"/>
              <a:t>procesos</a:t>
            </a:r>
            <a:r>
              <a:rPr lang="es-ES" smtClean="0">
                <a:latin typeface="Arial Rounded MT Bold" pitchFamily="34" charset="0"/>
              </a:rPr>
              <a:t> </a:t>
            </a:r>
            <a:r>
              <a:rPr lang="es-ES" smtClean="0"/>
              <a:t>de</a:t>
            </a:r>
            <a:r>
              <a:rPr lang="es-ES" smtClean="0">
                <a:latin typeface="Arial Rounded MT Bold" pitchFamily="34" charset="0"/>
              </a:rPr>
              <a:t> </a:t>
            </a:r>
            <a:r>
              <a:rPr lang="es-ES" smtClean="0"/>
              <a:t>fabricación</a:t>
            </a:r>
            <a:r>
              <a:rPr lang="es-ES" smtClean="0">
                <a:latin typeface="Arial Rounded MT Bold" pitchFamily="34" charset="0"/>
              </a:rPr>
              <a:t> </a:t>
            </a:r>
            <a:r>
              <a:rPr lang="es-ES" smtClean="0"/>
              <a:t>en</a:t>
            </a:r>
            <a:r>
              <a:rPr lang="es-ES" smtClean="0">
                <a:latin typeface="Arial Rounded MT Bold" pitchFamily="34" charset="0"/>
              </a:rPr>
              <a:t> </a:t>
            </a:r>
            <a:r>
              <a:rPr lang="es-ES" smtClean="0"/>
              <a:t>el</a:t>
            </a:r>
            <a:r>
              <a:rPr lang="es-ES" smtClean="0">
                <a:latin typeface="Arial Rounded MT Bold" pitchFamily="34" charset="0"/>
              </a:rPr>
              <a:t> </a:t>
            </a:r>
            <a:r>
              <a:rPr lang="es-ES" smtClean="0"/>
              <a:t>medioambiente.</a:t>
            </a:r>
            <a:r>
              <a:rPr lang="en-US" smtClean="0">
                <a:latin typeface="Arial" charset="0"/>
                <a:cs typeface="Arial" charset="0"/>
              </a:rPr>
              <a:t> </a:t>
            </a:r>
          </a:p>
          <a:p>
            <a:pPr eaLnBrk="1" hangingPunct="1"/>
            <a:r>
              <a:rPr lang="es-ES" sz="2000" smtClean="0">
                <a:solidFill>
                  <a:srgbClr val="000000"/>
                </a:solidFill>
              </a:rPr>
              <a:t>La</a:t>
            </a:r>
            <a:r>
              <a:rPr lang="es-ES" sz="2800" smtClean="0">
                <a:solidFill>
                  <a:srgbClr val="006600"/>
                </a:solidFill>
                <a:latin typeface="Arial Rounded MT Bold" pitchFamily="34" charset="0"/>
              </a:rPr>
              <a:t> enseñanza</a:t>
            </a:r>
            <a:r>
              <a:rPr lang="es-ES" smtClean="0">
                <a:latin typeface="Arial Rounded MT Bold" pitchFamily="34" charset="0"/>
              </a:rPr>
              <a:t> </a:t>
            </a:r>
            <a:r>
              <a:rPr lang="es-ES" sz="2800" smtClean="0">
                <a:solidFill>
                  <a:srgbClr val="006600"/>
                </a:solidFill>
                <a:latin typeface="Arial Rounded MT Bold" pitchFamily="34" charset="0"/>
              </a:rPr>
              <a:t>combina</a:t>
            </a:r>
            <a:r>
              <a:rPr lang="es-ES" smtClean="0">
                <a:latin typeface="Arial Rounded MT Bold" pitchFamily="34" charset="0"/>
              </a:rPr>
              <a:t> </a:t>
            </a:r>
            <a:r>
              <a:rPr lang="es-ES" smtClean="0"/>
              <a:t>el</a:t>
            </a:r>
            <a:r>
              <a:rPr lang="es-ES" smtClean="0">
                <a:latin typeface="Arial Rounded MT Bold" pitchFamily="34" charset="0"/>
              </a:rPr>
              <a:t> </a:t>
            </a:r>
            <a:r>
              <a:rPr lang="es-ES" smtClean="0"/>
              <a:t>diseño</a:t>
            </a:r>
            <a:r>
              <a:rPr lang="es-ES" smtClean="0">
                <a:latin typeface="Arial Rounded MT Bold" pitchFamily="34" charset="0"/>
              </a:rPr>
              <a:t> </a:t>
            </a:r>
            <a:r>
              <a:rPr lang="es-ES" smtClean="0"/>
              <a:t>y</a:t>
            </a:r>
            <a:r>
              <a:rPr lang="es-ES" smtClean="0">
                <a:latin typeface="Arial Rounded MT Bold" pitchFamily="34" charset="0"/>
              </a:rPr>
              <a:t> </a:t>
            </a:r>
            <a:r>
              <a:rPr lang="es-ES" smtClean="0"/>
              <a:t>la</a:t>
            </a:r>
            <a:r>
              <a:rPr lang="es-ES" smtClean="0">
                <a:latin typeface="Arial Rounded MT Bold" pitchFamily="34" charset="0"/>
              </a:rPr>
              <a:t> </a:t>
            </a:r>
            <a:r>
              <a:rPr lang="es-ES" smtClean="0"/>
              <a:t>tecnología</a:t>
            </a:r>
            <a:r>
              <a:rPr lang="es-ES" smtClean="0">
                <a:latin typeface="Arial Rounded MT Bold" pitchFamily="34" charset="0"/>
              </a:rPr>
              <a:t> </a:t>
            </a:r>
            <a:r>
              <a:rPr lang="es-ES" smtClean="0"/>
              <a:t>con</a:t>
            </a:r>
            <a:r>
              <a:rPr lang="es-ES" smtClean="0">
                <a:latin typeface="Arial Rounded MT Bold" pitchFamily="34" charset="0"/>
              </a:rPr>
              <a:t> </a:t>
            </a:r>
            <a:r>
              <a:rPr lang="es-ES" smtClean="0"/>
              <a:t>las</a:t>
            </a:r>
            <a:r>
              <a:rPr lang="es-ES" smtClean="0">
                <a:latin typeface="Arial Rounded MT Bold" pitchFamily="34" charset="0"/>
              </a:rPr>
              <a:t> </a:t>
            </a:r>
            <a:r>
              <a:rPr lang="es-ES" smtClean="0"/>
              <a:t>condiciones</a:t>
            </a:r>
            <a:r>
              <a:rPr lang="es-ES" smtClean="0">
                <a:latin typeface="Arial Rounded MT Bold" pitchFamily="34" charset="0"/>
              </a:rPr>
              <a:t> </a:t>
            </a:r>
            <a:r>
              <a:rPr lang="es-ES" smtClean="0"/>
              <a:t>sociales,</a:t>
            </a:r>
            <a:r>
              <a:rPr lang="es-ES" smtClean="0">
                <a:latin typeface="Arial Rounded MT Bold" pitchFamily="34" charset="0"/>
              </a:rPr>
              <a:t> </a:t>
            </a:r>
            <a:r>
              <a:rPr lang="es-ES" smtClean="0"/>
              <a:t>medioambientales</a:t>
            </a:r>
            <a:r>
              <a:rPr lang="es-ES" smtClean="0">
                <a:latin typeface="Arial Rounded MT Bold" pitchFamily="34" charset="0"/>
              </a:rPr>
              <a:t> </a:t>
            </a:r>
            <a:r>
              <a:rPr lang="es-ES" smtClean="0"/>
              <a:t>y</a:t>
            </a:r>
            <a:r>
              <a:rPr lang="es-ES" smtClean="0">
                <a:latin typeface="Arial Rounded MT Bold" pitchFamily="34" charset="0"/>
              </a:rPr>
              <a:t> </a:t>
            </a:r>
            <a:r>
              <a:rPr lang="es-ES" smtClean="0"/>
              <a:t>económicas.</a:t>
            </a:r>
            <a:endParaRPr lang="en-US" smtClean="0">
              <a:cs typeface="Arial" charset="0"/>
            </a:endParaRPr>
          </a:p>
          <a:p>
            <a:pPr eaLnBrk="1" hangingPunct="1"/>
            <a:endParaRPr lang="en-US" smtClean="0">
              <a:latin typeface="Arial" charset="0"/>
              <a:cs typeface="Arial" charset="0"/>
            </a:endParaRPr>
          </a:p>
          <a:p>
            <a:pPr eaLnBrk="1" hangingPunct="1">
              <a:buFontTx/>
              <a:buNone/>
            </a:pPr>
            <a:endParaRPr lang="en-US" smtClean="0">
              <a:latin typeface="Arial" charset="0"/>
              <a:cs typeface="Arial" charset="0"/>
            </a:endParaRPr>
          </a:p>
          <a:p>
            <a:pPr eaLnBrk="1" hangingPunct="1">
              <a:buFontTx/>
              <a:buNone/>
            </a:pPr>
            <a:endParaRPr lang="en-US" smtClean="0">
              <a:latin typeface="Arial" charset="0"/>
              <a:cs typeface="Arial" charset="0"/>
            </a:endParaRPr>
          </a:p>
          <a:p>
            <a:pPr eaLnBrk="1" hangingPunct="1">
              <a:buFontTx/>
              <a:buNone/>
            </a:pPr>
            <a:endParaRPr lang="en-US" smtClean="0">
              <a:latin typeface="Arial" charset="0"/>
              <a:cs typeface="Arial" charset="0"/>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rtlCol="0">
            <a:noAutofit/>
          </a:bodyPr>
          <a:lstStyle/>
          <a:p>
            <a:pPr eaLnBrk="1" fontAlgn="auto" hangingPunct="1">
              <a:spcAft>
                <a:spcPts val="0"/>
              </a:spcAft>
              <a:defRPr/>
            </a:pPr>
            <a:r>
              <a:rPr lang="en-US" smtClean="0"/>
              <a:t>Gracias</a:t>
            </a:r>
            <a:endParaRPr lang="en-US" dirty="0"/>
          </a:p>
        </p:txBody>
      </p:sp>
      <p:sp>
        <p:nvSpPr>
          <p:cNvPr id="5" name="Text Placeholder 4"/>
          <p:cNvSpPr>
            <a:spLocks noGrp="1"/>
          </p:cNvSpPr>
          <p:nvPr>
            <p:ph type="body" idx="1"/>
          </p:nvPr>
        </p:nvSpPr>
        <p:spPr/>
        <p:txBody>
          <a:bodyPr rtlCol="0">
            <a:normAutofit/>
          </a:bodyPr>
          <a:lstStyle/>
          <a:p>
            <a:pPr eaLnBrk="1" fontAlgn="auto" hangingPunct="1">
              <a:spcAft>
                <a:spcPts val="0"/>
              </a:spcAft>
              <a:defRPr/>
            </a:pPr>
            <a:r>
              <a:rPr lang="en-US" dirty="0" smtClean="0"/>
              <a:t>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3525"/>
            <a:ext cx="8229600" cy="457200"/>
          </a:xfrm>
        </p:spPr>
        <p:txBody>
          <a:bodyPr rtlCol="0">
            <a:normAutofit fontScale="90000"/>
          </a:bodyPr>
          <a:lstStyle/>
          <a:p>
            <a:pPr eaLnBrk="1" fontAlgn="auto" hangingPunct="1">
              <a:spcAft>
                <a:spcPts val="0"/>
              </a:spcAft>
              <a:defRPr/>
            </a:pPr>
            <a:r>
              <a:rPr lang="es-ES" sz="2500" dirty="0" smtClean="0"/>
              <a:t>Evaluación del ciclo de vida (LCA)</a:t>
            </a:r>
            <a:endParaRPr lang="en-US" sz="2500" dirty="0"/>
          </a:p>
        </p:txBody>
      </p:sp>
      <p:sp>
        <p:nvSpPr>
          <p:cNvPr id="18435" name="Content Placeholder 2"/>
          <p:cNvSpPr>
            <a:spLocks noGrp="1"/>
          </p:cNvSpPr>
          <p:nvPr>
            <p:ph idx="1"/>
          </p:nvPr>
        </p:nvSpPr>
        <p:spPr>
          <a:xfrm>
            <a:off x="609600" y="1219200"/>
            <a:ext cx="4494213" cy="4525963"/>
          </a:xfrm>
        </p:spPr>
        <p:txBody>
          <a:bodyPr/>
          <a:lstStyle/>
          <a:p>
            <a:pPr eaLnBrk="1" hangingPunct="1"/>
            <a:r>
              <a:rPr lang="es-ES" smtClean="0"/>
              <a:t>Se trata de un método que evalúa de forma cuantitativa el </a:t>
            </a:r>
            <a:r>
              <a:rPr lang="es-ES" sz="2800" smtClean="0">
                <a:solidFill>
                  <a:srgbClr val="578617"/>
                </a:solidFill>
              </a:rPr>
              <a:t>impacto medioambiental</a:t>
            </a:r>
            <a:r>
              <a:rPr lang="es-ES" sz="2800" smtClean="0"/>
              <a:t> </a:t>
            </a:r>
            <a:r>
              <a:rPr lang="es-ES" smtClean="0"/>
              <a:t>de un producto durante su ciclo de vida completo, desde la obtención de las materias primas, pasando por la producción, distribución, utilización, desecho y reciclaje de dicho producto.</a:t>
            </a:r>
            <a:endParaRPr lang="en-US" smtClean="0"/>
          </a:p>
        </p:txBody>
      </p:sp>
      <p:pic>
        <p:nvPicPr>
          <p:cNvPr id="18436" name="Picture 4" descr="lca_SW_logo_r02.jpg"/>
          <p:cNvPicPr>
            <a:picLocks noChangeAspect="1"/>
          </p:cNvPicPr>
          <p:nvPr/>
        </p:nvPicPr>
        <p:blipFill>
          <a:blip r:embed="rId3" cstate="print"/>
          <a:srcRect/>
          <a:stretch>
            <a:fillRect/>
          </a:stretch>
        </p:blipFill>
        <p:spPr bwMode="auto">
          <a:xfrm>
            <a:off x="5487988" y="1555750"/>
            <a:ext cx="3052762" cy="3182938"/>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263525"/>
            <a:ext cx="8153400" cy="457200"/>
          </a:xfrm>
        </p:spPr>
        <p:txBody>
          <a:bodyPr rtlCol="0">
            <a:normAutofit fontScale="90000"/>
          </a:bodyPr>
          <a:lstStyle/>
          <a:p>
            <a:pPr eaLnBrk="1" fontAlgn="auto" hangingPunct="1">
              <a:spcAft>
                <a:spcPts val="0"/>
              </a:spcAft>
              <a:defRPr/>
            </a:pPr>
            <a:r>
              <a:rPr lang="es-ES" sz="2500" dirty="0" smtClean="0"/>
              <a:t>Evaluación del ciclo de vida (LCA)</a:t>
            </a:r>
            <a:endParaRPr lang="en-US" sz="2500" dirty="0"/>
          </a:p>
        </p:txBody>
      </p:sp>
      <p:sp>
        <p:nvSpPr>
          <p:cNvPr id="3" name="Content Placeholder 2"/>
          <p:cNvSpPr>
            <a:spLocks noGrp="1"/>
          </p:cNvSpPr>
          <p:nvPr>
            <p:ph idx="1"/>
          </p:nvPr>
        </p:nvSpPr>
        <p:spPr>
          <a:xfrm>
            <a:off x="838200" y="914400"/>
            <a:ext cx="8078788" cy="5486400"/>
          </a:xfrm>
        </p:spPr>
        <p:txBody>
          <a:bodyPr rtlCol="0">
            <a:normAutofit fontScale="77500" lnSpcReduction="20000"/>
          </a:bodyPr>
          <a:lstStyle/>
          <a:p>
            <a:pPr eaLnBrk="1" fontAlgn="auto" hangingPunct="1">
              <a:spcAft>
                <a:spcPts val="0"/>
              </a:spcAft>
              <a:defRPr/>
            </a:pPr>
            <a:r>
              <a:rPr lang="en-US" sz="2500" dirty="0" err="1" smtClean="0"/>
              <a:t>Extracción</a:t>
            </a:r>
            <a:r>
              <a:rPr lang="en-US" sz="2500" dirty="0" smtClean="0"/>
              <a:t> de </a:t>
            </a:r>
            <a:r>
              <a:rPr lang="en-US" sz="2500" dirty="0" err="1" smtClean="0"/>
              <a:t>materias</a:t>
            </a:r>
            <a:r>
              <a:rPr lang="en-US" sz="2500" dirty="0" smtClean="0"/>
              <a:t> </a:t>
            </a:r>
            <a:r>
              <a:rPr lang="en-US" sz="2500" dirty="0" err="1" smtClean="0"/>
              <a:t>primas</a:t>
            </a:r>
            <a:endParaRPr lang="en-US" sz="2500" dirty="0" smtClean="0"/>
          </a:p>
          <a:p>
            <a:pPr lvl="1" eaLnBrk="1" fontAlgn="auto" hangingPunct="1">
              <a:spcAft>
                <a:spcPts val="0"/>
              </a:spcAft>
              <a:defRPr/>
            </a:pPr>
            <a:r>
              <a:rPr lang="es-ES" sz="2100" dirty="0" smtClean="0"/>
              <a:t>Plantación, crecimiento y recolección de árboles</a:t>
            </a:r>
            <a:endParaRPr lang="en-US" sz="2100" dirty="0" smtClean="0"/>
          </a:p>
          <a:p>
            <a:pPr lvl="1" eaLnBrk="1" fontAlgn="auto" hangingPunct="1">
              <a:spcAft>
                <a:spcPts val="0"/>
              </a:spcAft>
              <a:defRPr/>
            </a:pPr>
            <a:r>
              <a:rPr lang="es-ES" sz="2100" dirty="0" smtClean="0"/>
              <a:t>Extracción de mineral bruto (por ejemplo: la bauxita)</a:t>
            </a:r>
            <a:endParaRPr lang="en-US" sz="2100" dirty="0" smtClean="0"/>
          </a:p>
          <a:p>
            <a:pPr lvl="1" eaLnBrk="1" fontAlgn="auto" hangingPunct="1">
              <a:spcAft>
                <a:spcPts val="0"/>
              </a:spcAft>
              <a:defRPr/>
            </a:pPr>
            <a:r>
              <a:rPr lang="es-ES" sz="2100" dirty="0" smtClean="0"/>
              <a:t>Perforación y bombeo de petróleo</a:t>
            </a:r>
            <a:endParaRPr lang="en-US" sz="2100" dirty="0" smtClean="0"/>
          </a:p>
          <a:p>
            <a:pPr eaLnBrk="1" fontAlgn="auto" hangingPunct="1">
              <a:spcAft>
                <a:spcPts val="0"/>
              </a:spcAft>
              <a:defRPr/>
            </a:pPr>
            <a:r>
              <a:rPr lang="en-US" sz="2500" dirty="0" err="1" smtClean="0"/>
              <a:t>Procesamiento</a:t>
            </a:r>
            <a:r>
              <a:rPr lang="en-US" sz="2500" dirty="0" smtClean="0"/>
              <a:t> de material</a:t>
            </a:r>
            <a:r>
              <a:rPr lang="en-US" sz="2100" dirty="0" smtClean="0"/>
              <a:t>: </a:t>
            </a:r>
            <a:r>
              <a:rPr lang="en-US" sz="2100" dirty="0" err="1" smtClean="0"/>
              <a:t>procesamiento</a:t>
            </a:r>
            <a:r>
              <a:rPr lang="en-US" sz="2100" dirty="0" smtClean="0"/>
              <a:t> de </a:t>
            </a:r>
            <a:r>
              <a:rPr lang="en-US" sz="2100" dirty="0" err="1" smtClean="0"/>
              <a:t>materias</a:t>
            </a:r>
            <a:r>
              <a:rPr lang="en-US" sz="2100" dirty="0" smtClean="0"/>
              <a:t> </a:t>
            </a:r>
            <a:r>
              <a:rPr lang="en-US" sz="2100" dirty="0" err="1" smtClean="0"/>
              <a:t>primas</a:t>
            </a:r>
            <a:r>
              <a:rPr lang="en-US" sz="2100" dirty="0" smtClean="0"/>
              <a:t> en </a:t>
            </a:r>
            <a:r>
              <a:rPr lang="en-US" sz="2100" dirty="0" err="1" smtClean="0"/>
              <a:t>materiales</a:t>
            </a:r>
            <a:r>
              <a:rPr lang="en-US" sz="2100" dirty="0" smtClean="0"/>
              <a:t> </a:t>
            </a:r>
            <a:r>
              <a:rPr lang="en-US" sz="2100" dirty="0" err="1" smtClean="0"/>
              <a:t>procesados</a:t>
            </a:r>
            <a:endParaRPr lang="en-US" sz="2100" dirty="0" smtClean="0"/>
          </a:p>
          <a:p>
            <a:pPr lvl="1" eaLnBrk="1" fontAlgn="auto" hangingPunct="1">
              <a:spcAft>
                <a:spcPts val="0"/>
              </a:spcAft>
              <a:defRPr/>
            </a:pPr>
            <a:r>
              <a:rPr lang="en-US" sz="2100" dirty="0" smtClean="0"/>
              <a:t>De </a:t>
            </a:r>
            <a:r>
              <a:rPr lang="en-US" sz="2100" dirty="0" err="1" smtClean="0"/>
              <a:t>petróleo</a:t>
            </a:r>
            <a:r>
              <a:rPr lang="en-US" sz="2100" dirty="0" smtClean="0"/>
              <a:t> a </a:t>
            </a:r>
            <a:r>
              <a:rPr lang="en-US" sz="2100" dirty="0" err="1" smtClean="0"/>
              <a:t>plástico</a:t>
            </a:r>
            <a:endParaRPr lang="en-US" sz="2100" dirty="0" smtClean="0"/>
          </a:p>
          <a:p>
            <a:pPr lvl="1" eaLnBrk="1" fontAlgn="auto" hangingPunct="1">
              <a:spcAft>
                <a:spcPts val="0"/>
              </a:spcAft>
              <a:defRPr/>
            </a:pPr>
            <a:r>
              <a:rPr lang="en-US" sz="2100" dirty="0" smtClean="0"/>
              <a:t>De </a:t>
            </a:r>
            <a:r>
              <a:rPr lang="en-US" sz="2100" dirty="0" err="1" smtClean="0"/>
              <a:t>hierro</a:t>
            </a:r>
            <a:r>
              <a:rPr lang="en-US" sz="2100" dirty="0" smtClean="0"/>
              <a:t> a </a:t>
            </a:r>
            <a:r>
              <a:rPr lang="en-US" sz="2100" dirty="0" err="1" smtClean="0"/>
              <a:t>acero</a:t>
            </a:r>
            <a:endParaRPr lang="en-US" sz="2100" dirty="0" smtClean="0"/>
          </a:p>
          <a:p>
            <a:pPr lvl="1" eaLnBrk="1" fontAlgn="auto" hangingPunct="1">
              <a:spcAft>
                <a:spcPts val="0"/>
              </a:spcAft>
              <a:defRPr/>
            </a:pPr>
            <a:r>
              <a:rPr lang="en-US" sz="2100" dirty="0" smtClean="0"/>
              <a:t>De </a:t>
            </a:r>
            <a:r>
              <a:rPr lang="en-US" sz="2100" dirty="0" err="1" smtClean="0"/>
              <a:t>bauxita</a:t>
            </a:r>
            <a:r>
              <a:rPr lang="en-US" sz="2100" dirty="0" smtClean="0"/>
              <a:t> a </a:t>
            </a:r>
            <a:r>
              <a:rPr lang="en-US" sz="2100" dirty="0" err="1" smtClean="0"/>
              <a:t>aluminio</a:t>
            </a:r>
            <a:endParaRPr lang="en-US" sz="2100" dirty="0" smtClean="0"/>
          </a:p>
          <a:p>
            <a:pPr eaLnBrk="1" fontAlgn="auto" hangingPunct="1">
              <a:spcAft>
                <a:spcPts val="0"/>
              </a:spcAft>
              <a:defRPr/>
            </a:pPr>
            <a:r>
              <a:rPr lang="es-ES" sz="2500" dirty="0" smtClean="0"/>
              <a:t>Fabricación de piezas</a:t>
            </a:r>
            <a:r>
              <a:rPr lang="es-ES" sz="2100" dirty="0" smtClean="0"/>
              <a:t>: procesamiento de material en piezas terminadas</a:t>
            </a:r>
            <a:endParaRPr lang="en-US" sz="2100" dirty="0" smtClean="0"/>
          </a:p>
          <a:p>
            <a:pPr lvl="1" eaLnBrk="1" fontAlgn="auto" hangingPunct="1">
              <a:spcAft>
                <a:spcPts val="0"/>
              </a:spcAft>
              <a:defRPr/>
            </a:pPr>
            <a:r>
              <a:rPr lang="en-US" sz="2100" dirty="0" err="1" smtClean="0"/>
              <a:t>Moldeado</a:t>
            </a:r>
            <a:r>
              <a:rPr lang="en-US" sz="2100" dirty="0" smtClean="0"/>
              <a:t> de </a:t>
            </a:r>
            <a:r>
              <a:rPr lang="en-US" sz="2100" dirty="0" err="1" smtClean="0"/>
              <a:t>inyección</a:t>
            </a:r>
            <a:endParaRPr lang="en-US" sz="2100" dirty="0" smtClean="0"/>
          </a:p>
          <a:p>
            <a:pPr lvl="1" eaLnBrk="1" fontAlgn="auto" hangingPunct="1">
              <a:spcAft>
                <a:spcPts val="0"/>
              </a:spcAft>
              <a:defRPr/>
            </a:pPr>
            <a:r>
              <a:rPr lang="en-US" sz="2100" dirty="0" err="1" smtClean="0"/>
              <a:t>Fresado</a:t>
            </a:r>
            <a:r>
              <a:rPr lang="en-US" sz="2100" dirty="0" smtClean="0"/>
              <a:t> y </a:t>
            </a:r>
            <a:r>
              <a:rPr lang="en-US" sz="2100" dirty="0" err="1" smtClean="0"/>
              <a:t>torneado</a:t>
            </a:r>
            <a:endParaRPr lang="en-US" sz="2100" dirty="0" smtClean="0"/>
          </a:p>
          <a:p>
            <a:pPr lvl="1" eaLnBrk="1" fontAlgn="auto" hangingPunct="1">
              <a:spcAft>
                <a:spcPts val="0"/>
              </a:spcAft>
              <a:defRPr/>
            </a:pPr>
            <a:r>
              <a:rPr lang="en-US" sz="2100" dirty="0" err="1" smtClean="0"/>
              <a:t>Fundición</a:t>
            </a:r>
            <a:endParaRPr lang="en-US" sz="2100" dirty="0" smtClean="0"/>
          </a:p>
          <a:p>
            <a:pPr lvl="1" eaLnBrk="1" fontAlgn="auto" hangingPunct="1">
              <a:spcAft>
                <a:spcPts val="0"/>
              </a:spcAft>
              <a:defRPr/>
            </a:pPr>
            <a:r>
              <a:rPr lang="en-US" sz="2100" dirty="0" err="1" smtClean="0"/>
              <a:t>Troquelado</a:t>
            </a:r>
            <a:endParaRPr lang="en-US" sz="2100" dirty="0" smtClean="0"/>
          </a:p>
          <a:p>
            <a:pPr eaLnBrk="1" fontAlgn="auto" hangingPunct="1">
              <a:spcAft>
                <a:spcPts val="0"/>
              </a:spcAft>
              <a:defRPr/>
            </a:pPr>
            <a:r>
              <a:rPr lang="es-ES" sz="2500" dirty="0" smtClean="0"/>
              <a:t>Ensamblaje</a:t>
            </a:r>
            <a:r>
              <a:rPr lang="es-ES" sz="2100" dirty="0" smtClean="0"/>
              <a:t>: ensamblaje de todas las piezas terminadas para crear el producto final</a:t>
            </a:r>
            <a:endParaRPr lang="en-US" sz="2100" dirty="0" smtClean="0"/>
          </a:p>
          <a:p>
            <a:pPr eaLnBrk="1" fontAlgn="auto" hangingPunct="1">
              <a:spcAft>
                <a:spcPts val="0"/>
              </a:spcAft>
              <a:defRPr/>
            </a:pPr>
            <a:r>
              <a:rPr lang="es-ES" sz="2500" dirty="0" smtClean="0"/>
              <a:t>Utilización del producto</a:t>
            </a:r>
            <a:r>
              <a:rPr lang="es-ES" sz="2100" dirty="0" smtClean="0"/>
              <a:t>: el consumidor final utiliza el producto durante su vida útil</a:t>
            </a:r>
            <a:endParaRPr lang="en-US" sz="2100" dirty="0" smtClean="0"/>
          </a:p>
          <a:p>
            <a:pPr eaLnBrk="1" fontAlgn="auto" hangingPunct="1">
              <a:spcAft>
                <a:spcPts val="0"/>
              </a:spcAft>
              <a:defRPr/>
            </a:pPr>
            <a:r>
              <a:rPr lang="es-ES" sz="2500" dirty="0" smtClean="0"/>
              <a:t>Fin de vida </a:t>
            </a:r>
            <a:r>
              <a:rPr lang="es-ES" sz="2500" dirty="0" err="1" smtClean="0"/>
              <a:t>útil:</a:t>
            </a:r>
            <a:r>
              <a:rPr lang="es-ES" sz="2100" dirty="0" err="1" smtClean="0"/>
              <a:t>forma</a:t>
            </a:r>
            <a:r>
              <a:rPr lang="es-ES" sz="2100" dirty="0" smtClean="0"/>
              <a:t> en que se desecha el producto una vez finalizada su vida útil</a:t>
            </a:r>
            <a:endParaRPr lang="en-US" sz="2100" dirty="0" smtClean="0"/>
          </a:p>
          <a:p>
            <a:pPr lvl="1" eaLnBrk="1" fontAlgn="auto" hangingPunct="1">
              <a:spcAft>
                <a:spcPts val="0"/>
              </a:spcAft>
              <a:defRPr/>
            </a:pPr>
            <a:r>
              <a:rPr lang="en-US" sz="2100" dirty="0" err="1" smtClean="0"/>
              <a:t>Vertedero</a:t>
            </a:r>
            <a:endParaRPr lang="en-US" sz="2100" dirty="0" smtClean="0"/>
          </a:p>
          <a:p>
            <a:pPr lvl="1" eaLnBrk="1" fontAlgn="auto" hangingPunct="1">
              <a:spcAft>
                <a:spcPts val="0"/>
              </a:spcAft>
              <a:defRPr/>
            </a:pPr>
            <a:r>
              <a:rPr lang="en-US" sz="2100" dirty="0" err="1" smtClean="0"/>
              <a:t>Reciclaje</a:t>
            </a:r>
            <a:endParaRPr lang="en-US" sz="2100" dirty="0" smtClean="0"/>
          </a:p>
          <a:p>
            <a:pPr lvl="1" eaLnBrk="1" fontAlgn="auto" hangingPunct="1">
              <a:spcAft>
                <a:spcPts val="0"/>
              </a:spcAft>
              <a:defRPr/>
            </a:pPr>
            <a:r>
              <a:rPr lang="en-US" sz="2100" dirty="0" err="1" smtClean="0"/>
              <a:t>Incineración</a:t>
            </a:r>
            <a:r>
              <a:rPr lang="en-US" sz="2065" dirty="0" smtClean="0"/>
              <a:t> </a:t>
            </a:r>
          </a:p>
          <a:p>
            <a:pPr lvl="1" eaLnBrk="1" fontAlgn="auto" hangingPunct="1">
              <a:spcAft>
                <a:spcPts val="0"/>
              </a:spcAft>
              <a:buFont typeface="Wingdings" pitchFamily="2" charset="2"/>
              <a:buNone/>
              <a:defRPr/>
            </a:pP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3525"/>
            <a:ext cx="8229600" cy="457200"/>
          </a:xfrm>
        </p:spPr>
        <p:txBody>
          <a:bodyPr rtlCol="0">
            <a:normAutofit fontScale="90000"/>
          </a:bodyPr>
          <a:lstStyle/>
          <a:p>
            <a:pPr eaLnBrk="1" fontAlgn="auto" hangingPunct="1">
              <a:spcAft>
                <a:spcPts val="0"/>
              </a:spcAft>
              <a:defRPr/>
            </a:pPr>
            <a:r>
              <a:rPr lang="es-ES" sz="2500" dirty="0" smtClean="0"/>
              <a:t>Elementos principales de la evaluación del ciclo de vida</a:t>
            </a:r>
            <a:endParaRPr lang="en-US" sz="2500" dirty="0"/>
          </a:p>
        </p:txBody>
      </p:sp>
      <p:sp>
        <p:nvSpPr>
          <p:cNvPr id="20483" name="Content Placeholder 2"/>
          <p:cNvSpPr>
            <a:spLocks noGrp="1"/>
          </p:cNvSpPr>
          <p:nvPr>
            <p:ph idx="1"/>
          </p:nvPr>
        </p:nvSpPr>
        <p:spPr>
          <a:xfrm>
            <a:off x="838200" y="1066800"/>
            <a:ext cx="7891463" cy="4368800"/>
          </a:xfrm>
        </p:spPr>
        <p:txBody>
          <a:bodyPr/>
          <a:lstStyle/>
          <a:p>
            <a:pPr eaLnBrk="1" hangingPunct="1"/>
            <a:r>
              <a:rPr lang="es-ES" smtClean="0"/>
              <a:t>Identificar y cuantificar las cargas medioambientales implicadas</a:t>
            </a:r>
            <a:endParaRPr lang="en-US" smtClean="0"/>
          </a:p>
          <a:p>
            <a:pPr lvl="1" eaLnBrk="1" hangingPunct="1"/>
            <a:r>
              <a:rPr lang="es-ES" smtClean="0"/>
              <a:t> energía y materias primas consumidas</a:t>
            </a:r>
            <a:endParaRPr lang="en-US" smtClean="0"/>
          </a:p>
          <a:p>
            <a:pPr lvl="1" eaLnBrk="1" hangingPunct="1"/>
            <a:r>
              <a:rPr lang="en-US" smtClean="0"/>
              <a:t> emisiones y residuos generados</a:t>
            </a:r>
          </a:p>
          <a:p>
            <a:pPr eaLnBrk="1" hangingPunct="1"/>
            <a:r>
              <a:rPr lang="es-ES" smtClean="0"/>
              <a:t>Evaluar los posibles </a:t>
            </a:r>
            <a:r>
              <a:rPr lang="es-ES" sz="2800" smtClean="0">
                <a:solidFill>
                  <a:srgbClr val="578617"/>
                </a:solidFill>
              </a:rPr>
              <a:t>impactos medioambientales </a:t>
            </a:r>
            <a:r>
              <a:rPr lang="es-ES" smtClean="0"/>
              <a:t>de estas cargas</a:t>
            </a:r>
            <a:r>
              <a:rPr lang="en-US" smtClean="0"/>
              <a:t>  </a:t>
            </a:r>
          </a:p>
          <a:p>
            <a:pPr eaLnBrk="1" hangingPunct="1"/>
            <a:r>
              <a:rPr lang="es-ES" smtClean="0"/>
              <a:t>Evaluar las opciones disponibles para reducir estos </a:t>
            </a:r>
            <a:r>
              <a:rPr lang="es-ES" sz="2800" smtClean="0">
                <a:solidFill>
                  <a:srgbClr val="578617"/>
                </a:solidFill>
              </a:rPr>
              <a:t>impactos medioambientales</a:t>
            </a:r>
            <a:endParaRPr lang="en-US" sz="2800" smtClean="0">
              <a:solidFill>
                <a:srgbClr val="578617"/>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4"/>
          <p:cNvSpPr>
            <a:spLocks noGrp="1"/>
          </p:cNvSpPr>
          <p:nvPr>
            <p:ph type="title"/>
          </p:nvPr>
        </p:nvSpPr>
        <p:spPr/>
        <p:txBody>
          <a:bodyPr/>
          <a:lstStyle/>
          <a:p>
            <a:pPr eaLnBrk="1" hangingPunct="1"/>
            <a:r>
              <a:rPr lang="en-US" sz="2500" smtClean="0"/>
              <a:t>Factores de impacto medioambiental</a:t>
            </a:r>
          </a:p>
        </p:txBody>
      </p:sp>
      <p:pic>
        <p:nvPicPr>
          <p:cNvPr id="21507" name="Picture 5"/>
          <p:cNvPicPr>
            <a:picLocks noChangeAspect="1"/>
          </p:cNvPicPr>
          <p:nvPr/>
        </p:nvPicPr>
        <p:blipFill>
          <a:blip r:embed="rId3" cstate="print"/>
          <a:srcRect t="10265" b="4192"/>
          <a:stretch>
            <a:fillRect/>
          </a:stretch>
        </p:blipFill>
        <p:spPr bwMode="auto">
          <a:xfrm>
            <a:off x="2133600" y="1371600"/>
            <a:ext cx="2286000" cy="2286000"/>
          </a:xfrm>
          <a:prstGeom prst="rect">
            <a:avLst/>
          </a:prstGeom>
          <a:noFill/>
          <a:ln w="9525">
            <a:noFill/>
            <a:miter lim="800000"/>
            <a:headEnd/>
            <a:tailEnd/>
          </a:ln>
        </p:spPr>
      </p:pic>
      <p:pic>
        <p:nvPicPr>
          <p:cNvPr id="21508" name="Picture 6"/>
          <p:cNvPicPr>
            <a:picLocks noChangeAspect="1"/>
          </p:cNvPicPr>
          <p:nvPr/>
        </p:nvPicPr>
        <p:blipFill>
          <a:blip r:embed="rId4" cstate="print"/>
          <a:srcRect l="14478" r="13130"/>
          <a:stretch>
            <a:fillRect/>
          </a:stretch>
        </p:blipFill>
        <p:spPr bwMode="auto">
          <a:xfrm>
            <a:off x="4495800" y="1371600"/>
            <a:ext cx="2286000" cy="2286000"/>
          </a:xfrm>
          <a:prstGeom prst="rect">
            <a:avLst/>
          </a:prstGeom>
          <a:noFill/>
          <a:ln w="9525">
            <a:noFill/>
            <a:miter lim="800000"/>
            <a:headEnd/>
            <a:tailEnd/>
          </a:ln>
        </p:spPr>
      </p:pic>
      <p:pic>
        <p:nvPicPr>
          <p:cNvPr id="21509" name="Picture 7"/>
          <p:cNvPicPr>
            <a:picLocks noChangeAspect="1"/>
          </p:cNvPicPr>
          <p:nvPr/>
        </p:nvPicPr>
        <p:blipFill>
          <a:blip r:embed="rId5" cstate="print"/>
          <a:srcRect l="5714" r="14285"/>
          <a:stretch>
            <a:fillRect/>
          </a:stretch>
        </p:blipFill>
        <p:spPr bwMode="auto">
          <a:xfrm>
            <a:off x="2133600" y="3733800"/>
            <a:ext cx="2286000" cy="2286000"/>
          </a:xfrm>
          <a:prstGeom prst="rect">
            <a:avLst/>
          </a:prstGeom>
          <a:noFill/>
          <a:ln w="9525">
            <a:noFill/>
            <a:miter lim="800000"/>
            <a:headEnd/>
            <a:tailEnd/>
          </a:ln>
        </p:spPr>
      </p:pic>
      <p:pic>
        <p:nvPicPr>
          <p:cNvPr id="21510" name="Picture 8"/>
          <p:cNvPicPr>
            <a:picLocks noChangeAspect="1"/>
          </p:cNvPicPr>
          <p:nvPr/>
        </p:nvPicPr>
        <p:blipFill>
          <a:blip r:embed="rId6" cstate="print"/>
          <a:srcRect l="14285" r="11429"/>
          <a:stretch>
            <a:fillRect/>
          </a:stretch>
        </p:blipFill>
        <p:spPr bwMode="auto">
          <a:xfrm>
            <a:off x="4495800" y="3733800"/>
            <a:ext cx="2286000" cy="2286000"/>
          </a:xfrm>
          <a:prstGeom prst="rect">
            <a:avLst/>
          </a:prstGeom>
          <a:noFill/>
          <a:ln w="9525">
            <a:noFill/>
            <a:miter lim="800000"/>
            <a:headEnd/>
            <a:tailEnd/>
          </a:ln>
        </p:spPr>
      </p:pic>
      <p:sp>
        <p:nvSpPr>
          <p:cNvPr id="21511" name="TextBox 9"/>
          <p:cNvSpPr txBox="1">
            <a:spLocks noChangeArrowheads="1"/>
          </p:cNvSpPr>
          <p:nvPr/>
        </p:nvSpPr>
        <p:spPr bwMode="auto">
          <a:xfrm>
            <a:off x="2187575" y="914400"/>
            <a:ext cx="2125663" cy="400050"/>
          </a:xfrm>
          <a:prstGeom prst="rect">
            <a:avLst/>
          </a:prstGeom>
          <a:noFill/>
          <a:ln w="9525">
            <a:noFill/>
            <a:miter lim="800000"/>
            <a:headEnd/>
            <a:tailEnd/>
          </a:ln>
        </p:spPr>
        <p:txBody>
          <a:bodyPr wrap="none">
            <a:spAutoFit/>
          </a:bodyPr>
          <a:lstStyle/>
          <a:p>
            <a:r>
              <a:rPr lang="en-US" sz="2000" b="1">
                <a:solidFill>
                  <a:srgbClr val="28288A"/>
                </a:solidFill>
                <a:latin typeface="Calibri" pitchFamily="34" charset="0"/>
                <a:ea typeface="ＭＳ Ｐゴシック" pitchFamily="34" charset="-128"/>
              </a:rPr>
              <a:t>Huella</a:t>
            </a:r>
            <a:r>
              <a:rPr lang="en-US" sz="2000" b="1">
                <a:solidFill>
                  <a:srgbClr val="28288A"/>
                </a:solidFill>
                <a:latin typeface="Calibri" pitchFamily="34" charset="0"/>
              </a:rPr>
              <a:t> </a:t>
            </a:r>
            <a:r>
              <a:rPr lang="en-US" sz="2000" b="1">
                <a:solidFill>
                  <a:srgbClr val="28288A"/>
                </a:solidFill>
                <a:latin typeface="Calibri" pitchFamily="34" charset="0"/>
                <a:ea typeface="ＭＳ Ｐゴシック" pitchFamily="34" charset="-128"/>
              </a:rPr>
              <a:t>de</a:t>
            </a:r>
            <a:r>
              <a:rPr lang="en-US" sz="2000" b="1">
                <a:solidFill>
                  <a:srgbClr val="28288A"/>
                </a:solidFill>
                <a:latin typeface="Calibri" pitchFamily="34" charset="0"/>
              </a:rPr>
              <a:t> </a:t>
            </a:r>
            <a:r>
              <a:rPr lang="en-US" sz="2000" b="1">
                <a:solidFill>
                  <a:srgbClr val="28288A"/>
                </a:solidFill>
                <a:latin typeface="Calibri" pitchFamily="34" charset="0"/>
                <a:ea typeface="ＭＳ Ｐゴシック" pitchFamily="34" charset="-128"/>
              </a:rPr>
              <a:t>carbono</a:t>
            </a:r>
          </a:p>
        </p:txBody>
      </p:sp>
      <p:sp>
        <p:nvSpPr>
          <p:cNvPr id="21512" name="TextBox 10"/>
          <p:cNvSpPr txBox="1">
            <a:spLocks noChangeArrowheads="1"/>
          </p:cNvSpPr>
          <p:nvPr/>
        </p:nvSpPr>
        <p:spPr bwMode="auto">
          <a:xfrm>
            <a:off x="4800600" y="914400"/>
            <a:ext cx="2819400" cy="400050"/>
          </a:xfrm>
          <a:prstGeom prst="rect">
            <a:avLst/>
          </a:prstGeom>
          <a:noFill/>
          <a:ln w="9525">
            <a:noFill/>
            <a:miter lim="800000"/>
            <a:headEnd/>
            <a:tailEnd/>
          </a:ln>
        </p:spPr>
        <p:txBody>
          <a:bodyPr>
            <a:spAutoFit/>
          </a:bodyPr>
          <a:lstStyle/>
          <a:p>
            <a:r>
              <a:rPr lang="en-US" sz="2000" b="1">
                <a:solidFill>
                  <a:srgbClr val="28288A"/>
                </a:solidFill>
                <a:latin typeface="Calibri" pitchFamily="34" charset="0"/>
                <a:ea typeface="ＭＳ Ｐゴシック" pitchFamily="34" charset="-128"/>
              </a:rPr>
              <a:t>Energía</a:t>
            </a:r>
            <a:r>
              <a:rPr lang="en-US" sz="2000" b="1">
                <a:solidFill>
                  <a:srgbClr val="28288A"/>
                </a:solidFill>
                <a:latin typeface="Calibri" pitchFamily="34" charset="0"/>
              </a:rPr>
              <a:t> </a:t>
            </a:r>
            <a:r>
              <a:rPr lang="en-US" sz="2000" b="1">
                <a:solidFill>
                  <a:srgbClr val="28288A"/>
                </a:solidFill>
                <a:latin typeface="Calibri" pitchFamily="34" charset="0"/>
                <a:ea typeface="ＭＳ Ｐゴシック" pitchFamily="34" charset="-128"/>
              </a:rPr>
              <a:t>total</a:t>
            </a:r>
            <a:r>
              <a:rPr lang="en-US" sz="2000" b="1">
                <a:latin typeface="Arial Narrow" pitchFamily="34" charset="0"/>
              </a:rPr>
              <a:t>  </a:t>
            </a:r>
          </a:p>
        </p:txBody>
      </p:sp>
      <p:sp>
        <p:nvSpPr>
          <p:cNvPr id="21513" name="TextBox 11"/>
          <p:cNvSpPr txBox="1">
            <a:spLocks noChangeArrowheads="1"/>
          </p:cNvSpPr>
          <p:nvPr/>
        </p:nvSpPr>
        <p:spPr bwMode="auto">
          <a:xfrm>
            <a:off x="4419600" y="6096000"/>
            <a:ext cx="2536825" cy="400050"/>
          </a:xfrm>
          <a:prstGeom prst="rect">
            <a:avLst/>
          </a:prstGeom>
          <a:noFill/>
          <a:ln w="9525">
            <a:noFill/>
            <a:miter lim="800000"/>
            <a:headEnd/>
            <a:tailEnd/>
          </a:ln>
        </p:spPr>
        <p:txBody>
          <a:bodyPr wrap="none">
            <a:spAutoFit/>
          </a:bodyPr>
          <a:lstStyle/>
          <a:p>
            <a:r>
              <a:rPr lang="en-US" sz="2000" b="1">
                <a:solidFill>
                  <a:srgbClr val="28288A"/>
                </a:solidFill>
                <a:latin typeface="Calibri" pitchFamily="34" charset="0"/>
                <a:ea typeface="ＭＳ Ｐゴシック" pitchFamily="34" charset="-128"/>
              </a:rPr>
              <a:t>Eutrofización</a:t>
            </a:r>
            <a:r>
              <a:rPr lang="en-US" sz="2000" b="1">
                <a:solidFill>
                  <a:srgbClr val="28288A"/>
                </a:solidFill>
                <a:latin typeface="Calibri" pitchFamily="34" charset="0"/>
              </a:rPr>
              <a:t> </a:t>
            </a:r>
            <a:r>
              <a:rPr lang="en-US" sz="2000" b="1">
                <a:solidFill>
                  <a:srgbClr val="28288A"/>
                </a:solidFill>
                <a:latin typeface="Calibri" pitchFamily="34" charset="0"/>
                <a:ea typeface="ＭＳ Ｐゴシック" pitchFamily="34" charset="-128"/>
              </a:rPr>
              <a:t>del</a:t>
            </a:r>
            <a:r>
              <a:rPr lang="en-US" sz="2000" b="1">
                <a:solidFill>
                  <a:srgbClr val="28288A"/>
                </a:solidFill>
                <a:latin typeface="Calibri" pitchFamily="34" charset="0"/>
              </a:rPr>
              <a:t> </a:t>
            </a:r>
            <a:r>
              <a:rPr lang="en-US" sz="2000" b="1">
                <a:solidFill>
                  <a:srgbClr val="28288A"/>
                </a:solidFill>
                <a:latin typeface="Calibri" pitchFamily="34" charset="0"/>
                <a:ea typeface="ＭＳ Ｐゴシック" pitchFamily="34" charset="-128"/>
              </a:rPr>
              <a:t>agua</a:t>
            </a:r>
          </a:p>
        </p:txBody>
      </p:sp>
      <p:sp>
        <p:nvSpPr>
          <p:cNvPr id="21514" name="TextBox 12"/>
          <p:cNvSpPr txBox="1">
            <a:spLocks noChangeArrowheads="1"/>
          </p:cNvSpPr>
          <p:nvPr/>
        </p:nvSpPr>
        <p:spPr bwMode="auto">
          <a:xfrm>
            <a:off x="2057400" y="6096000"/>
            <a:ext cx="2386013" cy="400050"/>
          </a:xfrm>
          <a:prstGeom prst="rect">
            <a:avLst/>
          </a:prstGeom>
          <a:noFill/>
          <a:ln w="9525">
            <a:noFill/>
            <a:miter lim="800000"/>
            <a:headEnd/>
            <a:tailEnd/>
          </a:ln>
        </p:spPr>
        <p:txBody>
          <a:bodyPr wrap="none">
            <a:spAutoFit/>
          </a:bodyPr>
          <a:lstStyle/>
          <a:p>
            <a:r>
              <a:rPr lang="en-US" sz="2000" b="1">
                <a:solidFill>
                  <a:srgbClr val="28288A"/>
                </a:solidFill>
                <a:latin typeface="Calibri" pitchFamily="34" charset="0"/>
                <a:ea typeface="ＭＳ Ｐゴシック" pitchFamily="34" charset="-128"/>
              </a:rPr>
              <a:t>Acidificación</a:t>
            </a:r>
            <a:r>
              <a:rPr lang="en-US" sz="2000" b="1">
                <a:solidFill>
                  <a:srgbClr val="28288A"/>
                </a:solidFill>
                <a:latin typeface="Calibri" pitchFamily="34" charset="0"/>
              </a:rPr>
              <a:t> </a:t>
            </a:r>
            <a:r>
              <a:rPr lang="en-US" sz="2000" b="1">
                <a:solidFill>
                  <a:srgbClr val="28288A"/>
                </a:solidFill>
                <a:latin typeface="Calibri" pitchFamily="34" charset="0"/>
                <a:ea typeface="ＭＳ Ｐゴシック" pitchFamily="34" charset="-128"/>
              </a:rPr>
              <a:t>del</a:t>
            </a:r>
            <a:r>
              <a:rPr lang="en-US" sz="2000" b="1">
                <a:solidFill>
                  <a:srgbClr val="28288A"/>
                </a:solidFill>
                <a:latin typeface="Calibri" pitchFamily="34" charset="0"/>
              </a:rPr>
              <a:t> </a:t>
            </a:r>
            <a:r>
              <a:rPr lang="en-US" sz="2000" b="1">
                <a:solidFill>
                  <a:srgbClr val="28288A"/>
                </a:solidFill>
                <a:latin typeface="Calibri" pitchFamily="34" charset="0"/>
                <a:ea typeface="ＭＳ Ｐゴシック" pitchFamily="34" charset="-128"/>
              </a:rPr>
              <a:t>aire</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3525"/>
            <a:ext cx="8229600" cy="457200"/>
          </a:xfrm>
        </p:spPr>
        <p:txBody>
          <a:bodyPr rtlCol="0">
            <a:normAutofit fontScale="90000"/>
          </a:bodyPr>
          <a:lstStyle/>
          <a:p>
            <a:pPr eaLnBrk="1" fontAlgn="auto" hangingPunct="1">
              <a:spcAft>
                <a:spcPts val="0"/>
              </a:spcAft>
              <a:defRPr/>
            </a:pPr>
            <a:r>
              <a:rPr lang="es-ES" sz="2500" dirty="0" smtClean="0"/>
              <a:t>¿Qué es la huella de carbono?</a:t>
            </a:r>
            <a:endParaRPr lang="en-US" sz="2500" dirty="0"/>
          </a:p>
        </p:txBody>
      </p:sp>
      <p:sp>
        <p:nvSpPr>
          <p:cNvPr id="22531" name="Content Placeholder 2"/>
          <p:cNvSpPr>
            <a:spLocks noGrp="1"/>
          </p:cNvSpPr>
          <p:nvPr>
            <p:ph idx="1"/>
          </p:nvPr>
        </p:nvSpPr>
        <p:spPr>
          <a:xfrm>
            <a:off x="687388" y="1066800"/>
            <a:ext cx="7847012" cy="4525963"/>
          </a:xfrm>
        </p:spPr>
        <p:txBody>
          <a:bodyPr/>
          <a:lstStyle/>
          <a:p>
            <a:pPr eaLnBrk="1" hangingPunct="1"/>
            <a:r>
              <a:rPr lang="es-ES" smtClean="0"/>
              <a:t>El dióxido de carbono (CO</a:t>
            </a:r>
            <a:r>
              <a:rPr lang="es-ES" baseline="-25000" smtClean="0"/>
              <a:t>2</a:t>
            </a:r>
            <a:r>
              <a:rPr lang="es-ES" smtClean="0"/>
              <a:t>) y otros gases que resultan de la quema de combustibles fósiles se acumulan en la atmósfera y provocan un aumento de la temperatura media de la tierra en kilogramos (kg).</a:t>
            </a:r>
            <a:r>
              <a:rPr lang="en-US" smtClean="0"/>
              <a:t>  </a:t>
            </a:r>
          </a:p>
          <a:p>
            <a:pPr eaLnBrk="1" hangingPunct="1"/>
            <a:r>
              <a:rPr lang="es-ES" smtClean="0"/>
              <a:t>La huella de carbono actúa como indicador del factor de mayor impacto conocido como potencial de calentamiento global (GWP).</a:t>
            </a:r>
            <a:r>
              <a:rPr lang="en-US" smtClean="0"/>
              <a:t> </a:t>
            </a:r>
          </a:p>
          <a:p>
            <a:pPr eaLnBrk="1" hangingPunct="1"/>
            <a:r>
              <a:rPr lang="es-ES" smtClean="0"/>
              <a:t>El calentamiento global es el responsable de la pérdida de glaciares, de la extinción de especies, de condiciones climáticas extremas y de otros problemas medioambientales.</a:t>
            </a:r>
            <a:endParaRPr lang="en-US" smtClean="0"/>
          </a:p>
          <a:p>
            <a:pPr eaLnBrk="1" hangingPunct="1">
              <a:buFont typeface="Wingdings" pitchFamily="2" charset="2"/>
              <a:buNone/>
            </a:pPr>
            <a:endParaRPr lang="en-US" smtClean="0"/>
          </a:p>
        </p:txBody>
      </p:sp>
      <p:pic>
        <p:nvPicPr>
          <p:cNvPr id="22532" name="Picture 3"/>
          <p:cNvPicPr>
            <a:picLocks noChangeAspect="1"/>
          </p:cNvPicPr>
          <p:nvPr/>
        </p:nvPicPr>
        <p:blipFill>
          <a:blip r:embed="rId3" cstate="print"/>
          <a:srcRect t="10265" b="4192"/>
          <a:stretch>
            <a:fillRect/>
          </a:stretch>
        </p:blipFill>
        <p:spPr bwMode="auto">
          <a:xfrm>
            <a:off x="838200" y="5334000"/>
            <a:ext cx="1143000" cy="1143000"/>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3525"/>
            <a:ext cx="8229600" cy="457200"/>
          </a:xfrm>
        </p:spPr>
        <p:txBody>
          <a:bodyPr rtlCol="0">
            <a:normAutofit fontScale="90000"/>
          </a:bodyPr>
          <a:lstStyle/>
          <a:p>
            <a:pPr eaLnBrk="1" fontAlgn="auto" hangingPunct="1">
              <a:spcAft>
                <a:spcPts val="0"/>
              </a:spcAft>
              <a:defRPr/>
            </a:pPr>
            <a:r>
              <a:rPr lang="es-ES" sz="2500" dirty="0" smtClean="0"/>
              <a:t>¿Cuál es la cantidad total de energía consumida?</a:t>
            </a:r>
            <a:endParaRPr lang="en-US" sz="2500" dirty="0"/>
          </a:p>
        </p:txBody>
      </p:sp>
      <p:sp>
        <p:nvSpPr>
          <p:cNvPr id="3" name="Content Placeholder 2"/>
          <p:cNvSpPr>
            <a:spLocks noGrp="1"/>
          </p:cNvSpPr>
          <p:nvPr>
            <p:ph idx="1"/>
          </p:nvPr>
        </p:nvSpPr>
        <p:spPr>
          <a:xfrm>
            <a:off x="687388" y="914400"/>
            <a:ext cx="8229600" cy="4525963"/>
          </a:xfrm>
        </p:spPr>
        <p:txBody>
          <a:bodyPr rtlCol="0">
            <a:normAutofit lnSpcReduction="10000"/>
          </a:bodyPr>
          <a:lstStyle/>
          <a:p>
            <a:pPr eaLnBrk="1" fontAlgn="auto" hangingPunct="1">
              <a:spcAft>
                <a:spcPts val="0"/>
              </a:spcAft>
              <a:defRPr/>
            </a:pPr>
            <a:r>
              <a:rPr lang="es-ES" dirty="0" smtClean="0"/>
              <a:t>Medida de las fuentes de energía no renovables asociadas con el ciclo de vida de la pieza en </a:t>
            </a:r>
            <a:r>
              <a:rPr lang="es-ES" dirty="0" err="1" smtClean="0"/>
              <a:t>megajulios</a:t>
            </a:r>
            <a:r>
              <a:rPr lang="es-ES" dirty="0" smtClean="0"/>
              <a:t> (MJ).En este impacto, se considera lo siguiente:</a:t>
            </a:r>
            <a:endParaRPr lang="en-US" dirty="0" smtClean="0"/>
          </a:p>
          <a:p>
            <a:pPr lvl="1" eaLnBrk="1" fontAlgn="auto" hangingPunct="1">
              <a:spcAft>
                <a:spcPts val="0"/>
              </a:spcAft>
              <a:defRPr/>
            </a:pPr>
            <a:r>
              <a:rPr lang="es-ES" dirty="0" smtClean="0"/>
              <a:t>corriente de energía necesaria para obtener y procesar estos combustibles</a:t>
            </a:r>
            <a:endParaRPr lang="en-US" dirty="0" smtClean="0"/>
          </a:p>
          <a:p>
            <a:pPr lvl="1" eaLnBrk="1" fontAlgn="auto" hangingPunct="1">
              <a:spcAft>
                <a:spcPts val="0"/>
              </a:spcAft>
              <a:defRPr/>
            </a:pPr>
            <a:r>
              <a:rPr lang="es-ES" dirty="0" smtClean="0"/>
              <a:t>energía gris que se liberaría de los materiales en la fase de incineración</a:t>
            </a:r>
            <a:endParaRPr lang="en-US" dirty="0" smtClean="0"/>
          </a:p>
          <a:p>
            <a:pPr lvl="1" eaLnBrk="1" fontAlgn="auto" hangingPunct="1">
              <a:spcAft>
                <a:spcPts val="0"/>
              </a:spcAft>
              <a:defRPr/>
            </a:pPr>
            <a:r>
              <a:rPr lang="es-ES" dirty="0" smtClean="0"/>
              <a:t>electricidad o combustibles utilizados durante el ciclo de vida del producto</a:t>
            </a:r>
            <a:endParaRPr lang="en-US" dirty="0" smtClean="0"/>
          </a:p>
          <a:p>
            <a:pPr lvl="1" eaLnBrk="1" fontAlgn="auto" hangingPunct="1">
              <a:spcAft>
                <a:spcPts val="0"/>
              </a:spcAft>
              <a:defRPr/>
            </a:pPr>
            <a:r>
              <a:rPr lang="en-US" dirty="0" smtClean="0"/>
              <a:t>¿</a:t>
            </a:r>
            <a:r>
              <a:rPr lang="en-US" dirty="0" err="1" smtClean="0"/>
              <a:t>Transporte</a:t>
            </a:r>
            <a:r>
              <a:rPr lang="en-US" dirty="0" smtClean="0"/>
              <a:t>?</a:t>
            </a:r>
          </a:p>
          <a:p>
            <a:pPr eaLnBrk="1" fontAlgn="auto" hangingPunct="1">
              <a:spcAft>
                <a:spcPts val="0"/>
              </a:spcAft>
              <a:defRPr/>
            </a:pPr>
            <a:r>
              <a:rPr lang="es-ES" dirty="0" smtClean="0"/>
              <a:t>Se tiene en cuenta la eficiencia energética en la conversión de la energía (por ejemplo, potencia, calor, vapor).</a:t>
            </a:r>
            <a:r>
              <a:rPr lang="en-US" dirty="0" smtClean="0"/>
              <a:t> </a:t>
            </a:r>
          </a:p>
          <a:p>
            <a:pPr eaLnBrk="1" fontAlgn="auto" hangingPunct="1">
              <a:spcAft>
                <a:spcPts val="0"/>
              </a:spcAft>
              <a:defRPr/>
            </a:pPr>
            <a:endParaRPr lang="en-US" dirty="0"/>
          </a:p>
        </p:txBody>
      </p:sp>
      <p:pic>
        <p:nvPicPr>
          <p:cNvPr id="23556" name="Picture 3"/>
          <p:cNvPicPr>
            <a:picLocks noChangeAspect="1"/>
          </p:cNvPicPr>
          <p:nvPr/>
        </p:nvPicPr>
        <p:blipFill>
          <a:blip r:embed="rId3" cstate="print"/>
          <a:srcRect l="14478" r="13130"/>
          <a:stretch>
            <a:fillRect/>
          </a:stretch>
        </p:blipFill>
        <p:spPr bwMode="auto">
          <a:xfrm>
            <a:off x="762000" y="5562600"/>
            <a:ext cx="1066800" cy="1066800"/>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63525"/>
            <a:ext cx="8229600" cy="457200"/>
          </a:xfrm>
        </p:spPr>
        <p:txBody>
          <a:bodyPr rtlCol="0">
            <a:normAutofit fontScale="90000"/>
          </a:bodyPr>
          <a:lstStyle/>
          <a:p>
            <a:pPr eaLnBrk="1" fontAlgn="auto" hangingPunct="1">
              <a:spcAft>
                <a:spcPts val="0"/>
              </a:spcAft>
              <a:defRPr/>
            </a:pPr>
            <a:r>
              <a:rPr lang="es-ES" sz="2500" dirty="0" smtClean="0"/>
              <a:t>¿Qué es la acidificación del aire?</a:t>
            </a:r>
            <a:endParaRPr lang="en-US" sz="2500" dirty="0"/>
          </a:p>
        </p:txBody>
      </p:sp>
      <p:sp>
        <p:nvSpPr>
          <p:cNvPr id="24579" name="Content Placeholder 2"/>
          <p:cNvSpPr>
            <a:spLocks noGrp="1"/>
          </p:cNvSpPr>
          <p:nvPr>
            <p:ph idx="1"/>
          </p:nvPr>
        </p:nvSpPr>
        <p:spPr>
          <a:xfrm>
            <a:off x="687388" y="1265238"/>
            <a:ext cx="8229600" cy="4525962"/>
          </a:xfrm>
        </p:spPr>
        <p:txBody>
          <a:bodyPr/>
          <a:lstStyle/>
          <a:p>
            <a:pPr eaLnBrk="1" hangingPunct="1"/>
            <a:r>
              <a:rPr lang="es-ES" smtClean="0"/>
              <a:t>Dióxido de azufre (SO</a:t>
            </a:r>
            <a:r>
              <a:rPr lang="es-ES" baseline="-25000" smtClean="0"/>
              <a:t>2</a:t>
            </a:r>
            <a:r>
              <a:rPr lang="es-ES" smtClean="0"/>
              <a:t>), óxido nitroso (NO</a:t>
            </a:r>
            <a:r>
              <a:rPr lang="es-ES" baseline="-25000" smtClean="0"/>
              <a:t>x</a:t>
            </a:r>
            <a:r>
              <a:rPr lang="es-ES" smtClean="0"/>
              <a:t>) y otras emisiones acídicas al aire que provocan la lluvia ácida.</a:t>
            </a:r>
            <a:endParaRPr lang="en-US" smtClean="0"/>
          </a:p>
          <a:p>
            <a:pPr eaLnBrk="1" hangingPunct="1"/>
            <a:r>
              <a:rPr lang="es-ES" smtClean="0"/>
              <a:t>Hace que la tierra y el agua sean tóxicos para las plantas y la vida acuática.  </a:t>
            </a:r>
            <a:endParaRPr lang="en-US" smtClean="0"/>
          </a:p>
          <a:p>
            <a:pPr eaLnBrk="1" hangingPunct="1"/>
            <a:r>
              <a:rPr lang="es-ES" smtClean="0"/>
              <a:t>Disuelve lentamente materiales sintéticos, como el hormigón.  </a:t>
            </a:r>
            <a:endParaRPr lang="en-US" smtClean="0"/>
          </a:p>
          <a:p>
            <a:pPr eaLnBrk="1" hangingPunct="1"/>
            <a:r>
              <a:rPr lang="en-US" smtClean="0"/>
              <a:t>Se mide en kilogramos de equivalentes de dióxido de azufre (SO</a:t>
            </a:r>
            <a:r>
              <a:rPr lang="en-US" baseline="-25000" smtClean="0"/>
              <a:t>2</a:t>
            </a:r>
            <a:r>
              <a:rPr lang="en-US" smtClean="0"/>
              <a:t>e)   </a:t>
            </a:r>
          </a:p>
          <a:p>
            <a:pPr eaLnBrk="1" hangingPunct="1"/>
            <a:endParaRPr lang="en-US" smtClean="0"/>
          </a:p>
        </p:txBody>
      </p:sp>
      <p:pic>
        <p:nvPicPr>
          <p:cNvPr id="24580" name="Picture 3"/>
          <p:cNvPicPr>
            <a:picLocks noChangeAspect="1"/>
          </p:cNvPicPr>
          <p:nvPr/>
        </p:nvPicPr>
        <p:blipFill>
          <a:blip r:embed="rId3" cstate="print"/>
          <a:srcRect l="5714" r="14285"/>
          <a:stretch>
            <a:fillRect/>
          </a:stretch>
        </p:blipFill>
        <p:spPr bwMode="auto">
          <a:xfrm>
            <a:off x="838200" y="5181600"/>
            <a:ext cx="1524000" cy="1524000"/>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SW Corp pptx Template">
  <a:themeElements>
    <a:clrScheme name="Custom 45">
      <a:dk1>
        <a:srgbClr val="4B575F"/>
      </a:dk1>
      <a:lt1>
        <a:srgbClr val="FFFFFF"/>
      </a:lt1>
      <a:dk2>
        <a:srgbClr val="000000"/>
      </a:dk2>
      <a:lt2>
        <a:srgbClr val="EBEBEC"/>
      </a:lt2>
      <a:accent1>
        <a:srgbClr val="EF8B2B"/>
      </a:accent1>
      <a:accent2>
        <a:srgbClr val="555656"/>
      </a:accent2>
      <a:accent3>
        <a:srgbClr val="32B6CD"/>
      </a:accent3>
      <a:accent4>
        <a:srgbClr val="499F3F"/>
      </a:accent4>
      <a:accent5>
        <a:srgbClr val="84587F"/>
      </a:accent5>
      <a:accent6>
        <a:srgbClr val="E62533"/>
      </a:accent6>
      <a:hlink>
        <a:srgbClr val="196637"/>
      </a:hlink>
      <a:folHlink>
        <a:srgbClr val="F9C852"/>
      </a:folHlink>
    </a:clrScheme>
    <a:fontScheme name="DS4">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175" cap="flat" cmpd="sng" algn="ctr">
          <a:solidFill>
            <a:schemeClr val="tx1"/>
          </a:solidFill>
          <a:prstDash val="solid"/>
          <a:round/>
          <a:headEnd type="none" w="med" len="med"/>
          <a:tailEnd type="none" w="med" len="med"/>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9A6736F82B6D34BB1D7C491D33DD2A9" ma:contentTypeVersion="0" ma:contentTypeDescription="Create a new document." ma:contentTypeScope="" ma:versionID="91d388a17d8d7dabd85769850ee2fa28">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87D0CF6F-DAB6-433D-97AD-098CAD97418B}">
  <ds:schemaRefs>
    <ds:schemaRef ds:uri="http://schemas.microsoft.com/sharepoint/v3/contenttype/forms"/>
  </ds:schemaRefs>
</ds:datastoreItem>
</file>

<file path=customXml/itemProps2.xml><?xml version="1.0" encoding="utf-8"?>
<ds:datastoreItem xmlns:ds="http://schemas.openxmlformats.org/officeDocument/2006/customXml" ds:itemID="{FF0D2E3D-70A3-45E0-8257-04E42ACB97B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8AC9DAB8-1BCA-4A9E-9198-10C4ED44934E}">
  <ds:schemaRef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SW CORP PPT TEMPLATE FINAL</Template>
  <TotalTime>6296</TotalTime>
  <Words>1873</Words>
  <Application>Microsoft Office PowerPoint</Application>
  <PresentationFormat>On-screen Show (4:3)</PresentationFormat>
  <Paragraphs>292</Paragraphs>
  <Slides>25</Slides>
  <Notes>25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25</vt:i4>
      </vt:variant>
    </vt:vector>
  </HeadingPairs>
  <TitlesOfParts>
    <vt:vector size="33" baseType="lpstr">
      <vt:lpstr>Arial</vt:lpstr>
      <vt:lpstr>Arial Narrow</vt:lpstr>
      <vt:lpstr>Wingdings</vt:lpstr>
      <vt:lpstr>Courier New</vt:lpstr>
      <vt:lpstr>Calibri</vt:lpstr>
      <vt:lpstr>ＭＳ Ｐゴシック</vt:lpstr>
      <vt:lpstr>Arial Rounded MT Bold</vt:lpstr>
      <vt:lpstr>SW Corp pptx Template</vt:lpstr>
      <vt:lpstr>SolidWorks Sustainability</vt:lpstr>
      <vt:lpstr>¿Qué es la ingeniería sostenible?</vt:lpstr>
      <vt:lpstr>Evaluación del ciclo de vida (LCA)</vt:lpstr>
      <vt:lpstr>Evaluación del ciclo de vida (LCA)</vt:lpstr>
      <vt:lpstr>Elementos principales de la evaluación del ciclo de vida</vt:lpstr>
      <vt:lpstr>Factores de impacto medioambiental</vt:lpstr>
      <vt:lpstr>¿Qué es la huella de carbono?</vt:lpstr>
      <vt:lpstr>¿Cuál es la cantidad total de energía consumida?</vt:lpstr>
      <vt:lpstr>¿Qué es la acidificación del aire?</vt:lpstr>
      <vt:lpstr>¿Qué es la eutrofización del agua?</vt:lpstr>
      <vt:lpstr>Referencias   </vt:lpstr>
      <vt:lpstr>¿Por qué elegir SolidWorks Sustainability?</vt:lpstr>
      <vt:lpstr>¿Por qué utilizar SolidWorks Sustainability en las aulas?</vt:lpstr>
      <vt:lpstr>Metodología de SolidWorks Sustainability  </vt:lpstr>
      <vt:lpstr>Introducción de clase y nombre de material</vt:lpstr>
      <vt:lpstr>Introducción de proceso de fabricación</vt:lpstr>
      <vt:lpstr>Introducción de región de fabricación</vt:lpstr>
      <vt:lpstr>Introducción de transporte y región de utilización</vt:lpstr>
      <vt:lpstr>SolidWorks calcula el impacto medioambiental</vt:lpstr>
      <vt:lpstr>Búsqueda de materiales similares en función de las propiedades del material</vt:lpstr>
      <vt:lpstr>Definiciones de las propiedades de material </vt:lpstr>
      <vt:lpstr>SolidWorks Sustainability.</vt:lpstr>
      <vt:lpstr>Informe de sostenibilidad</vt:lpstr>
      <vt:lpstr>¿Por qué utilizar SolidWorks Sustainability en las aulas?</vt:lpstr>
      <vt:lpstr>Gracias</vt:lpstr>
    </vt:vector>
  </TitlesOfParts>
  <Company>Solidworks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ktruong</dc:creator>
  <cp:lastModifiedBy>David Esposito</cp:lastModifiedBy>
  <cp:revision>227</cp:revision>
  <dcterms:created xsi:type="dcterms:W3CDTF">2009-09-30T14:32:12Z</dcterms:created>
  <dcterms:modified xsi:type="dcterms:W3CDTF">2012-09-10T18:59:09Z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0x01010079A6736F82B6D34BB1D7C491D33DD2A9</vt:lpwstr>
  </property>
</Properties>
</file>