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handoutMasterIdLst>
    <p:handoutMasterId r:id="rId31"/>
  </p:handout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84689" autoAdjust="0"/>
  </p:normalViewPr>
  <p:slideViewPr>
    <p:cSldViewPr>
      <p:cViewPr varScale="1">
        <p:scale>
          <a:sx n="98" d="100"/>
          <a:sy n="98" d="100"/>
        </p:scale>
        <p:origin x="-200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04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n-US" dirty="0" err="1" smtClean="0">
              <a:solidFill>
                <a:schemeClr val="bg1"/>
              </a:solidFill>
            </a:rPr>
            <a:t>Processus</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fr-FR" dirty="0" smtClean="0">
              <a:solidFill>
                <a:schemeClr val="bg1"/>
              </a:solidFill>
            </a:rPr>
            <a:t>Définir la référence</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fr-FR" dirty="0" smtClean="0">
              <a:solidFill>
                <a:schemeClr val="bg1"/>
              </a:solidFill>
            </a:rPr>
            <a:t>Modifier les données en entrée</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fr-FR" smtClean="0">
              <a:solidFill>
                <a:schemeClr val="bg1"/>
              </a:solidFill>
            </a:rPr>
            <a:t>Trouver des matériaux similaires</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fr-FR" dirty="0" smtClean="0">
              <a:solidFill>
                <a:schemeClr val="bg1"/>
              </a:solidFill>
            </a:rPr>
            <a:t>Modifier la conception</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4BC6F1B9-4305-4E68-BDDD-CD404F1E91FD}" type="presOf" srcId="{54F20094-3E91-4C33-A7A4-6D0FA5CDA2BE}" destId="{B2F8181E-9BB6-47DC-973D-C66D7F3CC56E}" srcOrd="0" destOrd="0" presId="urn:microsoft.com/office/officeart/2005/8/layout/radial3"/>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41827415-60AD-4AE9-9E44-CD7CC7E6A981}" type="presOf" srcId="{1B6AED7D-67C5-405E-9C89-3B4516D9FDAD}" destId="{A29F602E-BD17-4E2E-8C0D-6743D8AE81B1}" srcOrd="0" destOrd="0" presId="urn:microsoft.com/office/officeart/2005/8/layout/radial3"/>
    <dgm:cxn modelId="{71897418-07CC-45BD-BDD6-B1208C9E87FC}" type="presOf" srcId="{7C3AE7D6-FCA9-4D34-98D2-91FAB2055634}" destId="{48D13524-3B3A-4A6B-BCC7-AF6CC9A40E8C}"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4BAE98C4-642E-4C80-B3BA-529E48BC17C8}" type="presOf" srcId="{F7964451-EC27-F54D-8184-06B8495D485F}" destId="{EAEB89B4-6253-E24D-BC7A-BA8F3A5C9FA3}" srcOrd="0" destOrd="0" presId="urn:microsoft.com/office/officeart/2005/8/layout/radial3"/>
    <dgm:cxn modelId="{59AF8C50-FE63-4FB5-9387-8F877E1281F6}" type="presOf" srcId="{62222AB3-BA80-44B3-8974-6D049BE13653}" destId="{17BB68E5-0628-4932-8B98-E4DDFEF17556}" srcOrd="0" destOrd="0" presId="urn:microsoft.com/office/officeart/2005/8/layout/radial3"/>
    <dgm:cxn modelId="{D68FFF4C-8E68-40FA-93A3-9D9B7F254477}" type="presOf" srcId="{55DDA78C-7275-47D9-B6FA-9BDF8BCD665A}" destId="{1E0F38F7-C572-4685-ABB1-608D92330AD9}" srcOrd="0" destOrd="0" presId="urn:microsoft.com/office/officeart/2005/8/layout/radial3"/>
    <dgm:cxn modelId="{CE11FABC-92A2-455C-9F37-5728D48C2BFA}" type="presParOf" srcId="{B2F8181E-9BB6-47DC-973D-C66D7F3CC56E}" destId="{D46F71BD-305B-4B2A-87CD-1C562808CE85}" srcOrd="0" destOrd="0" presId="urn:microsoft.com/office/officeart/2005/8/layout/radial3"/>
    <dgm:cxn modelId="{B045EE51-8A90-4504-A2AA-6470AB10EBB8}" type="presParOf" srcId="{D46F71BD-305B-4B2A-87CD-1C562808CE85}" destId="{48D13524-3B3A-4A6B-BCC7-AF6CC9A40E8C}" srcOrd="0" destOrd="0" presId="urn:microsoft.com/office/officeart/2005/8/layout/radial3"/>
    <dgm:cxn modelId="{5944309A-05D4-41CB-BB1D-F7FCF99D0BB7}" type="presParOf" srcId="{D46F71BD-305B-4B2A-87CD-1C562808CE85}" destId="{17BB68E5-0628-4932-8B98-E4DDFEF17556}" srcOrd="1" destOrd="0" presId="urn:microsoft.com/office/officeart/2005/8/layout/radial3"/>
    <dgm:cxn modelId="{70A97054-9320-4A8B-BE42-A1D2C5E66881}" type="presParOf" srcId="{D46F71BD-305B-4B2A-87CD-1C562808CE85}" destId="{1E0F38F7-C572-4685-ABB1-608D92330AD9}" srcOrd="2" destOrd="0" presId="urn:microsoft.com/office/officeart/2005/8/layout/radial3"/>
    <dgm:cxn modelId="{39A2C631-D550-497D-B744-FE41760BDFFA}" type="presParOf" srcId="{D46F71BD-305B-4B2A-87CD-1C562808CE85}" destId="{EAEB89B4-6253-E24D-BC7A-BA8F3A5C9FA3}" srcOrd="3" destOrd="0" presId="urn:microsoft.com/office/officeart/2005/8/layout/radial3"/>
    <dgm:cxn modelId="{A930A3A7-F6A8-42F9-A6A3-AB70FE14A366}"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kern="1200" dirty="0" err="1" smtClean="0">
              <a:solidFill>
                <a:schemeClr val="bg1"/>
              </a:solidFill>
            </a:rPr>
            <a:t>Processus</a:t>
          </a:r>
          <a:endParaRPr lang="en-US" sz="44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fr-FR" sz="1000" kern="1200" dirty="0" smtClean="0">
              <a:solidFill>
                <a:schemeClr val="bg1"/>
              </a:solidFill>
            </a:rPr>
            <a:t>Définir la référence</a:t>
          </a:r>
          <a:endParaRPr lang="en-US" sz="10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fr-FR" sz="1000" kern="1200" dirty="0" smtClean="0">
              <a:solidFill>
                <a:schemeClr val="bg1"/>
              </a:solidFill>
            </a:rPr>
            <a:t>Modifier les données en entrée</a:t>
          </a:r>
          <a:endParaRPr lang="en-US" sz="10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fr-FR" sz="1000" kern="1200" dirty="0" smtClean="0">
              <a:solidFill>
                <a:schemeClr val="bg1"/>
              </a:solidFill>
            </a:rPr>
            <a:t>Modifier la conception</a:t>
          </a:r>
          <a:endParaRPr lang="en-US" sz="10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fr-FR" sz="1000" kern="1200" smtClean="0">
              <a:solidFill>
                <a:schemeClr val="bg1"/>
              </a:solidFill>
            </a:rPr>
            <a:t>Trouver des matériaux similaires</a:t>
          </a:r>
          <a:endParaRPr lang="en-US" sz="10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B3AD01D-BEDD-450F-822E-B432C9A4850B}" type="datetimeFigureOut">
              <a:rPr lang="en-US"/>
              <a:pPr>
                <a:defRPr/>
              </a:pPr>
              <a:t>9/10/2012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EB82FAC-9F2C-41FB-8342-AC065705D8A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2EDD90A-2B3E-4349-A6AB-B541587478B2}" type="datetimeFigureOut">
              <a:rPr lang="en-US"/>
              <a:pPr>
                <a:defRPr/>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de texte principaux</a:t>
            </a:r>
            <a:endParaRPr lang="en-US" noProof="0" smtClean="0"/>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E2A8D88-0C57-4C12-9055-1D55CD8A96B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rgbClr val="000000"/>
        </a:solidFill>
        <a:latin typeface="Calibri"/>
        <a:ea typeface="ＭＳ Ｐゴシック"/>
        <a:cs typeface="+mn-cs"/>
      </a:defRPr>
    </a:lvl1pPr>
    <a:lvl2pPr marL="457200" algn="l" defTabSz="457200" rtl="0" eaLnBrk="0" fontAlgn="base" hangingPunct="0">
      <a:spcBef>
        <a:spcPct val="30000"/>
      </a:spcBef>
      <a:spcAft>
        <a:spcPct val="0"/>
      </a:spcAft>
      <a:defRPr sz="1200" kern="1200">
        <a:solidFill>
          <a:srgbClr val="000000"/>
        </a:solidFill>
        <a:latin typeface="Calibri"/>
        <a:ea typeface="ＭＳ Ｐゴシック"/>
        <a:cs typeface="+mn-cs"/>
      </a:defRPr>
    </a:lvl2pPr>
    <a:lvl3pPr marL="914400" algn="l" defTabSz="457200" rtl="0" eaLnBrk="0" fontAlgn="base" hangingPunct="0">
      <a:spcBef>
        <a:spcPct val="30000"/>
      </a:spcBef>
      <a:spcAft>
        <a:spcPct val="0"/>
      </a:spcAft>
      <a:defRPr sz="1200" kern="1200">
        <a:solidFill>
          <a:srgbClr val="000000"/>
        </a:solidFill>
        <a:latin typeface="Calibri"/>
        <a:ea typeface="ＭＳ Ｐゴシック"/>
        <a:cs typeface="+mn-cs"/>
      </a:defRPr>
    </a:lvl3pPr>
    <a:lvl4pPr marL="1371600" algn="l" defTabSz="457200" rtl="0" eaLnBrk="0" fontAlgn="base" hangingPunct="0">
      <a:spcBef>
        <a:spcPct val="30000"/>
      </a:spcBef>
      <a:spcAft>
        <a:spcPct val="0"/>
      </a:spcAft>
      <a:defRPr sz="1200" kern="1200">
        <a:solidFill>
          <a:srgbClr val="000000"/>
        </a:solidFill>
        <a:latin typeface="Calibri"/>
        <a:ea typeface="ＭＳ Ｐゴシック"/>
        <a:cs typeface="+mn-cs"/>
      </a:defRPr>
    </a:lvl4pPr>
    <a:lvl5pPr marL="1828800" algn="l" defTabSz="457200" rtl="0" eaLnBrk="0" fontAlgn="base" hangingPunct="0">
      <a:spcBef>
        <a:spcPct val="30000"/>
      </a:spcBef>
      <a:spcAft>
        <a:spcPct val="0"/>
      </a:spcAft>
      <a:defRPr sz="1200" kern="1200">
        <a:solidFill>
          <a:srgbClr val="000000"/>
        </a:solidFill>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3F4D39-3F76-4AC7-A459-A0DCE6093FFE}"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Également mesuré en kg équivalent azote (N).</a:t>
            </a:r>
            <a:endParaRPr lang="en-US" smtClean="0">
              <a:latin typeface="Calibri" pitchFamily="34" charset="0"/>
              <a:ea typeface="ＭＳ Ｐゴシック" pitchFamily="34" charset="-128"/>
            </a:endParaRPr>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698280-D899-4F64-ABA6-B8C8FE297E0B}"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La technologie sous-jacente utilisée afin de réaliser l'analyse du cycle de vie (ACV) a été mise au point par la société PE International, qui est basée à Stuttgart en Allemagne. Elle bénéficie d'une grande crédibilité et d'une vaste expérience dans ce domaine, après pratiquement 20 ans d'existence.</a:t>
            </a:r>
            <a:endParaRPr lang="en-US" smtClean="0">
              <a:latin typeface="Calibri" pitchFamily="34" charset="0"/>
              <a:ea typeface="ＭＳ Ｐゴシック" pitchFamily="34" charset="-128"/>
            </a:endParaRPr>
          </a:p>
          <a:p>
            <a:pPr eaLnBrk="1" hangingPunct="1">
              <a:spcBef>
                <a:spcPct val="0"/>
              </a:spcBef>
            </a:pPr>
            <a:endParaRPr lang="en-US" smtClean="0">
              <a:latin typeface="Calibri" pitchFamily="34" charset="0"/>
              <a:ea typeface="ＭＳ Ｐゴシック" pitchFamily="34" charset="-128"/>
            </a:endParaRPr>
          </a:p>
          <a:p>
            <a:pPr eaLnBrk="1" hangingPunct="1">
              <a:spcBef>
                <a:spcPct val="0"/>
              </a:spcBef>
            </a:pPr>
            <a:r>
              <a:rPr lang="en-US" smtClean="0">
                <a:latin typeface="Calibri" pitchFamily="34" charset="0"/>
                <a:ea typeface="ＭＳ Ｐゴシック" pitchFamily="34" charset="-128"/>
              </a:rPr>
              <a:t>ISO (International Standards Organization)  </a:t>
            </a:r>
          </a:p>
          <a:p>
            <a:pPr eaLnBrk="1" hangingPunct="1">
              <a:spcBef>
                <a:spcPct val="0"/>
              </a:spcBef>
            </a:pPr>
            <a:endParaRPr lang="en-US" smtClean="0">
              <a:latin typeface="Calibri" pitchFamily="34" charset="0"/>
              <a:ea typeface="ＭＳ Ｐゴシック" pitchFamily="34" charset="-128"/>
            </a:endParaRPr>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8FC31D-B7CE-42C6-B639-8E5272ADCBF5}"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FR" dirty="0" smtClean="0">
                <a:solidFill>
                  <a:schemeClr val="tx1"/>
                </a:solidFill>
                <a:latin typeface="+mn-lt"/>
                <a:ea typeface="+mn-ea"/>
              </a:rPr>
              <a:t>L'indice "vert" d'un produit est un facteur qui intéresse un nombre croissant de consommateurs. De nombreuses entreprises considèrent cette tendance comme un nouveau défi à relever. L'éco-conception est une stratégie essentielle pour les entreprises qui souhaitent réduire l'impact environnemental des produits qu'elles fabriquent.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fr-FR" dirty="0" smtClean="0">
                <a:solidFill>
                  <a:schemeClr val="tx1"/>
                </a:solidFill>
                <a:latin typeface="+mn-lt"/>
                <a:ea typeface="+mn-ea"/>
              </a:rPr>
              <a:t>Nous avons créé </a:t>
            </a:r>
            <a:r>
              <a:rPr lang="fr-FR" dirty="0" err="1" smtClean="0">
                <a:solidFill>
                  <a:schemeClr val="tx1"/>
                </a:solidFill>
                <a:latin typeface="+mn-lt"/>
                <a:ea typeface="+mn-ea"/>
              </a:rPr>
              <a:t>SolidWorks</a:t>
            </a:r>
            <a:r>
              <a:rPr lang="fr-FR" dirty="0" smtClean="0">
                <a:solidFill>
                  <a:schemeClr val="tx1"/>
                </a:solidFill>
                <a:latin typeface="+mn-lt"/>
                <a:ea typeface="+mn-ea"/>
              </a:rPr>
              <a:t> </a:t>
            </a:r>
            <a:r>
              <a:rPr lang="fr-FR" dirty="0" err="1" smtClean="0">
                <a:solidFill>
                  <a:schemeClr val="tx1"/>
                </a:solidFill>
                <a:latin typeface="+mn-lt"/>
                <a:ea typeface="+mn-ea"/>
              </a:rPr>
              <a:t>Sustainability</a:t>
            </a:r>
            <a:r>
              <a:rPr lang="fr-FR" dirty="0" smtClean="0">
                <a:solidFill>
                  <a:schemeClr val="tx1"/>
                </a:solidFill>
                <a:latin typeface="+mn-lt"/>
                <a:ea typeface="+mn-ea"/>
              </a:rPr>
              <a:t> dans le but de faciliter la compréhension et l'utilisation des processus d'éco-conception. Des fonctions telles que le tableau de bord, les rapports personnalisés ou encore l'outil Rechercher un matériau similaire, permettent aux utilisateurs d'améliorer leurs conceptions et de communiquer leurs réalisations Dashboard en toute simplicité. Ces fonctions sont très importantes. Par conséquent, DS </a:t>
            </a:r>
            <a:r>
              <a:rPr lang="fr-FR" dirty="0" err="1" smtClean="0">
                <a:solidFill>
                  <a:schemeClr val="tx1"/>
                </a:solidFill>
                <a:latin typeface="+mn-lt"/>
                <a:ea typeface="+mn-ea"/>
              </a:rPr>
              <a:t>SolidWorks</a:t>
            </a:r>
            <a:r>
              <a:rPr lang="fr-FR" dirty="0" smtClean="0">
                <a:solidFill>
                  <a:schemeClr val="tx1"/>
                </a:solidFill>
                <a:latin typeface="+mn-lt"/>
                <a:ea typeface="+mn-ea"/>
              </a:rPr>
              <a:t> a décidé d'inclure certaines d'entre elles dans chaque version de </a:t>
            </a:r>
            <a:r>
              <a:rPr lang="fr-FR" dirty="0" err="1" smtClean="0">
                <a:solidFill>
                  <a:schemeClr val="tx1"/>
                </a:solidFill>
                <a:latin typeface="+mn-lt"/>
                <a:ea typeface="+mn-ea"/>
              </a:rPr>
              <a:t>SolidWorks</a:t>
            </a:r>
            <a:r>
              <a:rPr lang="fr-FR" dirty="0" smtClean="0">
                <a:solidFill>
                  <a:schemeClr val="tx1"/>
                </a:solidFill>
                <a:latin typeface="+mn-lt"/>
                <a:ea typeface="+mn-ea"/>
              </a:rPr>
              <a:t> 2010.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fr-FR" baseline="30000" dirty="0" smtClean="0"/>
              <a:t>1</a:t>
            </a:r>
            <a:r>
              <a:rPr lang="fr-FR" dirty="0" smtClean="0"/>
              <a:t>SolidWorks 2009 ou une version ultérieure est nécessaire pour pouvoir utiliser </a:t>
            </a:r>
            <a:r>
              <a:rPr lang="fr-FR" dirty="0" err="1" smtClean="0"/>
              <a:t>SolidWorks</a:t>
            </a:r>
            <a:r>
              <a:rPr lang="fr-FR" dirty="0" smtClean="0"/>
              <a:t> </a:t>
            </a:r>
            <a:r>
              <a:rPr lang="fr-FR" dirty="0" err="1" smtClean="0"/>
              <a:t>Labs</a:t>
            </a:r>
            <a:r>
              <a:rPr lang="fr-FR" dirty="0" smtClean="0"/>
              <a:t>. </a:t>
            </a:r>
            <a:r>
              <a:rPr lang="fr-FR" dirty="0" err="1" smtClean="0"/>
              <a:t>SolidWorks</a:t>
            </a:r>
            <a:r>
              <a:rPr lang="fr-FR" dirty="0" smtClean="0"/>
              <a:t> </a:t>
            </a:r>
            <a:r>
              <a:rPr lang="fr-FR" dirty="0" err="1" smtClean="0"/>
              <a:t>Sustainability</a:t>
            </a:r>
            <a:r>
              <a:rPr lang="fr-FR" dirty="0" smtClean="0"/>
              <a:t> sera inclus dans l'édition d'éducation de </a:t>
            </a:r>
            <a:r>
              <a:rPr lang="fr-FR" dirty="0" err="1" smtClean="0"/>
              <a:t>SolidWorks</a:t>
            </a:r>
            <a:r>
              <a:rPr lang="fr-FR" dirty="0" smtClean="0"/>
              <a:t> 2010-2011.</a:t>
            </a: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7DCBE2-2C75-48A9-AAF5-31271CE35F74}"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FR" dirty="0" smtClean="0">
                <a:solidFill>
                  <a:schemeClr val="tx1"/>
                </a:solidFill>
                <a:latin typeface="+mn-lt"/>
                <a:ea typeface="+mn-ea"/>
              </a:rPr>
              <a:t>Les étudiants ont besoin d'apprendre à évaluer l'impact environnemental de leurs conceptions, de le comprendre, de l'améliorer et de le faire connaître.</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fr-FR" dirty="0" smtClean="0">
                <a:solidFill>
                  <a:schemeClr val="tx1"/>
                </a:solidFill>
                <a:latin typeface="+mn-lt"/>
                <a:ea typeface="+mn-ea"/>
              </a:rPr>
              <a:t>Les enseignants peuvent leur donner plus d'informations sur l'importance pour l'environnement du choix des matériaux et des processus de fabrication.</a:t>
            </a:r>
            <a:r>
              <a:rPr lang="en-US" dirty="0" smtClean="0">
                <a:solidFill>
                  <a:schemeClr val="tx1"/>
                </a:solidFill>
                <a:latin typeface="+mn-lt"/>
                <a:ea typeface="+mn-ea"/>
              </a:rPr>
              <a:t> </a:t>
            </a: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fr-FR" dirty="0" smtClean="0">
                <a:solidFill>
                  <a:schemeClr val="tx1"/>
                </a:solidFill>
                <a:latin typeface="+mn-lt"/>
                <a:ea typeface="+mn-ea"/>
              </a:rPr>
              <a:t>L'enseignement associe l'apprentissage de la conception et des technologies avec celui des conditions sociales, environnementales et économiques.</a:t>
            </a:r>
            <a:endParaRPr lang="en-US" dirty="0" smtClean="0">
              <a:solidFill>
                <a:schemeClr val="tx1"/>
              </a:solidFill>
              <a:latin typeface="+mn-lt"/>
              <a:ea typeface="+mn-ea"/>
            </a:endParaRPr>
          </a:p>
          <a:p>
            <a:pPr eaLnBrk="1" fontAlgn="auto" hangingPunct="1">
              <a:spcBef>
                <a:spcPts val="0"/>
              </a:spcBef>
              <a:spcAft>
                <a:spcPts val="0"/>
              </a:spcAft>
              <a:defRPr/>
            </a:pPr>
            <a:endParaRPr lang="en-US"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F337A7-27AA-485B-A7D8-70D46E1FDF33}"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C05D9A-32F2-4919-B2B2-6AE28B79AE77}"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8B7583-EFA8-49DA-AEC4-1A136CB3D8DE}"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EC062A-59D7-4CAA-A109-A880DE807D7A}"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F44B0B-2D53-48C0-AB9F-31C163ED0EC2}"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3A7929-CD88-4110-9BA8-3370EE32046C}"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263A60-90FF-4678-B34B-69EE097FFCB6}"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Définition de l'Ingénierie durable </a:t>
            </a:r>
            <a:r>
              <a:rPr lang="fr-FR" b="1" smtClean="0">
                <a:latin typeface="Calibri" pitchFamily="34" charset="0"/>
                <a:ea typeface="ＭＳ Ｐゴシック" pitchFamily="34" charset="-128"/>
              </a:rPr>
              <a:t>Partenariat</a:t>
            </a:r>
            <a:r>
              <a:rPr lang="fr-FR" smtClean="0">
                <a:latin typeface="Calibri" pitchFamily="34" charset="0"/>
                <a:ea typeface="ＭＳ Ｐゴシック" pitchFamily="34" charset="-128"/>
              </a:rPr>
              <a:t> </a:t>
            </a:r>
            <a:r>
              <a:rPr lang="fr-FR" b="1" smtClean="0">
                <a:latin typeface="Calibri" pitchFamily="34" charset="0"/>
                <a:ea typeface="ＭＳ Ｐゴシック" pitchFamily="34" charset="-128"/>
              </a:rPr>
              <a:t>mondial</a:t>
            </a:r>
            <a:r>
              <a:rPr lang="fr-FR" smtClean="0">
                <a:latin typeface="Calibri" pitchFamily="34" charset="0"/>
                <a:ea typeface="ＭＳ Ｐゴシック" pitchFamily="34" charset="-128"/>
              </a:rPr>
              <a:t> pour le </a:t>
            </a:r>
            <a:r>
              <a:rPr lang="fr-FR" b="1" smtClean="0">
                <a:latin typeface="Calibri" pitchFamily="34" charset="0"/>
                <a:ea typeface="ＭＳ Ｐゴシック" pitchFamily="34" charset="-128"/>
              </a:rPr>
              <a:t>développement</a:t>
            </a:r>
            <a:r>
              <a:rPr lang="fr-FR" smtClean="0">
                <a:latin typeface="Calibri" pitchFamily="34" charset="0"/>
                <a:ea typeface="ＭＳ Ｐゴシック" pitchFamily="34" charset="-128"/>
              </a:rPr>
              <a:t> </a:t>
            </a:r>
            <a:r>
              <a:rPr lang="fr-FR" b="1" smtClean="0">
                <a:latin typeface="Calibri" pitchFamily="34" charset="0"/>
                <a:ea typeface="ＭＳ Ｐゴシック" pitchFamily="34" charset="-128"/>
              </a:rPr>
              <a:t>durable</a:t>
            </a:r>
            <a:r>
              <a:rPr lang="fr-FR" smtClean="0">
                <a:latin typeface="Calibri" pitchFamily="34" charset="0"/>
                <a:ea typeface="ＭＳ Ｐゴシック" pitchFamily="34" charset="-128"/>
              </a:rPr>
              <a:t> en </a:t>
            </a:r>
            <a:r>
              <a:rPr lang="fr-FR" b="1" smtClean="0">
                <a:latin typeface="Calibri" pitchFamily="34" charset="0"/>
                <a:ea typeface="ＭＳ Ｐゴシック" pitchFamily="34" charset="-128"/>
              </a:rPr>
              <a:t>ingénierie</a:t>
            </a:r>
            <a:r>
              <a:rPr lang="fr-FR" smtClean="0">
                <a:latin typeface="Calibri" pitchFamily="34" charset="0"/>
                <a:ea typeface="ＭＳ Ｐゴシック" pitchFamily="34" charset="-128"/>
              </a:rPr>
              <a:t> (WEPSD, un </a:t>
            </a:r>
            <a:r>
              <a:rPr lang="fr-FR" b="1" smtClean="0">
                <a:latin typeface="Calibri" pitchFamily="34" charset="0"/>
                <a:ea typeface="ＭＳ Ｐゴシック" pitchFamily="34" charset="-128"/>
              </a:rPr>
              <a:t>partenariat</a:t>
            </a:r>
            <a:r>
              <a:rPr lang="fr-FR" smtClean="0">
                <a:latin typeface="Calibri" pitchFamily="34" charset="0"/>
                <a:ea typeface="ＭＳ Ｐゴシック" pitchFamily="34" charset="-128"/>
              </a:rPr>
              <a:t> entre la WFEO, la FIDIC et l'UATI)</a:t>
            </a:r>
            <a:endParaRPr lang="en-US" smtClean="0">
              <a:latin typeface="Calibri" pitchFamily="34" charset="0"/>
              <a:ea typeface="ＭＳ Ｐゴシック" pitchFamily="34" charset="-128"/>
            </a:endParaRP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894672-4B77-46A8-9C8A-E88D7C275E0D}"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C2245C-48A5-41D4-B0FC-F6CCAD9AEE5F}"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Hone ex</a:t>
            </a:r>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051B4C-47C1-4E2A-8A1E-273F7DF68EDC}"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06CBE7-A46C-486C-BF38-953FBBC7AD92}"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F1C4D9-E4C8-49D0-AA91-B1AFACB7299B}"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195120-B1FE-4D37-B932-724450C5FFD6}"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942731-E373-43D0-96A8-484247C1EAD6}"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Méthode visant à évaluer de manière quantitative l'impact d'un produit sur l'environnement tout au long de son cycle de vie, depuis l'extraction des matières premières, en passant par la fabrication, la distribution, l'utilisation, la mise au rebut, jusqu'au recyclage.</a:t>
            </a:r>
            <a:br>
              <a:rPr lang="fr-FR" smtClean="0">
                <a:latin typeface="Calibri" pitchFamily="34" charset="0"/>
                <a:ea typeface="ＭＳ Ｐゴシック" pitchFamily="34" charset="-128"/>
              </a:rPr>
            </a:br>
            <a:r>
              <a:rPr lang="fr-FR" smtClean="0">
                <a:latin typeface="Calibri" pitchFamily="34" charset="0"/>
                <a:ea typeface="ＭＳ Ｐゴシック" pitchFamily="34" charset="-128"/>
              </a:rPr>
              <a:t>L'analyse du cycle de vie consiste à évaluer l'impact environnemental d'un produit pendant toute sa durée de vie et permet ainsi d'optimiser l'utilisation des ressources et de limiter le passif. Elle peut être utilisée pour étudier l'impact environnemental d'un produit ou de la fonction qu'un produit est censé remplir, ainsi que du transport entre les différentes étapes.</a:t>
            </a:r>
            <a:r>
              <a:rPr lang="en-US" smtClean="0">
                <a:latin typeface="Calibri" pitchFamily="34" charset="0"/>
                <a:ea typeface="ＭＳ Ｐゴシック" pitchFamily="34" charset="-128"/>
              </a:rPr>
              <a:t> </a:t>
            </a:r>
          </a:p>
          <a:p>
            <a:pPr eaLnBrk="1" hangingPunct="1">
              <a:spcBef>
                <a:spcPct val="0"/>
              </a:spcBef>
            </a:pPr>
            <a:endParaRPr lang="en-US" smtClean="0">
              <a:latin typeface="Calibri" pitchFamily="34" charset="0"/>
              <a:ea typeface="ＭＳ Ｐゴシック" pitchFamily="34" charset="-128"/>
            </a:endParaRPr>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959824-1679-4445-9882-24457C3AC033}"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564C3D-6CE8-41A7-91F4-2B1445B4418D}"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Les éléments clés de l'analyse du cycle de vie sont : (1) identification et quantification des charges environnementales : énergie et matières premières consommées, émissions et déchets générés ; (2) évaluation des impacts potentiels de ces charges sur l'environnement ; et (3) évaluation des options disponibles afin de réduire ces impacts.</a:t>
            </a:r>
            <a:endParaRPr lang="en-US" smtClean="0">
              <a:latin typeface="Calibri" pitchFamily="34" charset="0"/>
              <a:ea typeface="ＭＳ Ｐゴシック" pitchFamily="34" charset="-128"/>
            </a:endParaRPr>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4D0E78-4432-4ED8-954E-6B813319A3E1}"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Il existe quatre facteurs majeurs agissant sur l'impact environnemental au sein du cycle de vie d'un produit : l'empreinte carbone, l'énergie totale consommée, l'acidification de l'atmosphère et l'eutrophisation de l'eau.</a:t>
            </a:r>
            <a:endParaRPr lang="en-US" smtClean="0">
              <a:latin typeface="Calibri" pitchFamily="34" charset="0"/>
              <a:ea typeface="ＭＳ Ｐゴシック" pitchFamily="34" charset="-128"/>
            </a:endParaRPr>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CFAABA-62C1-4D88-89CD-8E02701FED86}"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D7D3A1-DDB5-476C-9EB1-C58984C15D18}"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Exemples de sources d'énergie non renouvelables : charbon, pétrole et gaz naturel</a:t>
            </a:r>
            <a:endParaRPr lang="en-US" smtClean="0">
              <a:latin typeface="Calibri" pitchFamily="34" charset="0"/>
              <a:ea typeface="ＭＳ Ｐゴシック" pitchFamily="34" charset="-128"/>
            </a:endParaRPr>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123E2D-6BDA-4E66-B8AF-8FAA538BCF41}"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latin typeface="Calibri" pitchFamily="34" charset="0"/>
                <a:ea typeface="ＭＳ Ｐゴシック" pitchFamily="34" charset="-128"/>
              </a:rPr>
              <a:t>Le taux d'acidité de l'eau de pluie s'en trouve augmenté et, par conséquent, celui des lacs et des sols.</a:t>
            </a:r>
            <a:r>
              <a:rPr lang="en-US" smtClean="0">
                <a:latin typeface="Calibri" pitchFamily="34" charset="0"/>
                <a:ea typeface="ＭＳ Ｐゴシック" pitchFamily="34" charset="-128"/>
              </a:rPr>
              <a:t> </a:t>
            </a:r>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6CFA87-36B8-43FF-84C6-DD274A6C87CC}"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6231E205-A7E2-4FA9-8F14-ABA44E7F9A2F}"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4688" cy="225425"/>
          </a:xfrm>
          <a:prstGeom prst="rect">
            <a:avLst/>
          </a:prstGeom>
        </p:spPr>
        <p:txBody>
          <a:bodyPr/>
          <a:lstStyle>
            <a:lvl1pPr fontAlgn="auto">
              <a:spcBef>
                <a:spcPts val="0"/>
              </a:spcBef>
              <a:spcAft>
                <a:spcPts val="0"/>
              </a:spcAft>
              <a:defRPr>
                <a:latin typeface="+mn-lt"/>
                <a:cs typeface="+mn-cs"/>
              </a:defRPr>
            </a:lvl1pPr>
          </a:lstStyle>
          <a:p>
            <a:pPr>
              <a:defRPr/>
            </a:pPr>
            <a:fld id="{D0D25B75-D6EF-4EA9-928F-FEA6F8399B36}" type="datetimeFigureOut">
              <a:rPr lang="en-US"/>
              <a:pPr>
                <a:defRPr/>
              </a:pPr>
              <a:t>9/10/2012</a:t>
            </a:fld>
            <a:endParaRPr lang="en-US"/>
          </a:p>
        </p:txBody>
      </p:sp>
      <p:sp>
        <p:nvSpPr>
          <p:cNvPr id="4" name="Slide Number Placeholder 4"/>
          <p:cNvSpPr>
            <a:spLocks noGrp="1"/>
          </p:cNvSpPr>
          <p:nvPr>
            <p:ph type="sldNum" sz="quarter" idx="11"/>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B7CAA9EF-CE18-4D84-B13F-44B32F3C1FA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47F584E9-0AAF-44DB-AC2D-57D2F4FC054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1027"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lvl1pPr>
              <a:defRPr sz="1000">
                <a:latin typeface="Arial" pitchFamily="34" charset="0"/>
                <a:cs typeface="Arial" pitchFamily="34" charset="0"/>
              </a:defRPr>
            </a:lvl1pPr>
          </a:lstStyle>
          <a:p>
            <a:pPr algn="ctr" fontAlgn="auto">
              <a:spcBef>
                <a:spcPts val="0"/>
              </a:spcBef>
              <a:spcAft>
                <a:spcPts val="0"/>
              </a:spcAft>
              <a:defRPr/>
            </a:pPr>
            <a:fld id="{1ACAADD7-1AD5-46AC-B5C0-9D7B8207B352}" type="slidenum">
              <a:rPr lang="fr-FR" smtClean="0">
                <a:solidFill>
                  <a:schemeClr val="bg1">
                    <a:lumMod val="65000"/>
                  </a:schemeClr>
                </a:solidFill>
              </a:rPr>
              <a:pPr algn="ctr" fontAlgn="auto">
                <a:spcBef>
                  <a:spcPts val="0"/>
                </a:spcBef>
                <a:spcAft>
                  <a:spcPts val="0"/>
                </a:spcAft>
                <a:defRPr/>
              </a:pPr>
              <a:t>‹#›</a:t>
            </a:fld>
            <a:endParaRPr lang="fr-FR" dirty="0">
              <a:solidFill>
                <a:schemeClr val="bg1">
                  <a:lumMod val="65000"/>
                </a:schemeClr>
              </a:solidFill>
            </a:endParaRPr>
          </a:p>
        </p:txBody>
      </p:sp>
      <p:pic>
        <p:nvPicPr>
          <p:cNvPr id="1029" name="Picture 10" descr="Emblem_3DS_RGBcolor.png"/>
          <p:cNvPicPr>
            <a:picLocks noChangeAspect="1"/>
          </p:cNvPicPr>
          <p:nvPr/>
        </p:nvPicPr>
        <p:blipFill>
          <a:blip r:embed="rId22" cstate="print"/>
          <a:srcRect/>
          <a:stretch>
            <a:fillRect/>
          </a:stretch>
        </p:blipFill>
        <p:spPr bwMode="auto">
          <a:xfrm>
            <a:off x="107950" y="6242050"/>
            <a:ext cx="536575" cy="500063"/>
          </a:xfrm>
          <a:prstGeom prst="rect">
            <a:avLst/>
          </a:prstGeom>
          <a:noFill/>
          <a:ln w="9525">
            <a:noFill/>
            <a:miter lim="800000"/>
            <a:headEnd/>
            <a:tailEnd/>
          </a:ln>
        </p:spPr>
      </p:pic>
      <p:pic>
        <p:nvPicPr>
          <p:cNvPr id="1030" name="Picture 8" descr="Bouton_charte_clic.png"/>
          <p:cNvPicPr>
            <a:picLocks noChangeAspect="1"/>
          </p:cNvPicPr>
          <p:nvPr/>
        </p:nvPicPr>
        <p:blipFill>
          <a:blip r:embed="rId23"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 Dassault Systèmes </a:t>
            </a: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a:t>
            </a:r>
            <a:r>
              <a:rPr lang="en-US" sz="700" dirty="0" smtClean="0">
                <a:solidFill>
                  <a:schemeClr val="bg1">
                    <a:lumMod val="65000"/>
                  </a:schemeClr>
                </a:solidFill>
                <a:cs typeface="Arial" pitchFamily="34" charset="0"/>
              </a:rPr>
              <a:t>Confidential</a:t>
            </a:r>
            <a:r>
              <a:rPr lang="fr-FR" sz="700" dirty="0" smtClean="0">
                <a:solidFill>
                  <a:schemeClr val="bg1">
                    <a:lumMod val="65000"/>
                  </a:schemeClr>
                </a:solidFill>
                <a:cs typeface="Arial" pitchFamily="34" charset="0"/>
              </a:rPr>
              <a:t> Information </a:t>
            </a:r>
            <a:r>
              <a:rPr lang="el-GR" sz="700" dirty="0" smtClean="0">
                <a:solidFill>
                  <a:schemeClr val="bg1">
                    <a:lumMod val="65000"/>
                  </a:schemeClr>
                </a:solidFill>
                <a:cs typeface="Arial" pitchFamily="34" charset="0"/>
              </a:rPr>
              <a:t>Ι</a:t>
            </a:r>
            <a:endParaRPr lang="fr-FR" sz="700" dirty="0">
              <a:solidFill>
                <a:schemeClr val="bg1">
                  <a:lumMod val="65000"/>
                </a:schemeClr>
              </a:solidFill>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035" name="Picture 14"/>
          <p:cNvPicPr>
            <a:picLocks noChangeAspect="1"/>
          </p:cNvPicPr>
          <p:nvPr/>
        </p:nvPicPr>
        <p:blipFill>
          <a:blip r:embed="rId24"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5" r:id="rId1"/>
    <p:sldLayoutId id="2147483729" r:id="rId2"/>
    <p:sldLayoutId id="2147483730" r:id="rId3"/>
    <p:sldLayoutId id="2147483736" r:id="rId4"/>
    <p:sldLayoutId id="2147483731" r:id="rId5"/>
    <p:sldLayoutId id="2147483732" r:id="rId6"/>
    <p:sldLayoutId id="2147483733" r:id="rId7"/>
    <p:sldLayoutId id="2147483734"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Lst>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e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38" y="1441450"/>
            <a:ext cx="6500812" cy="549275"/>
          </a:xfrm>
        </p:spPr>
        <p:txBody>
          <a:bodyPr>
            <a:normAutofit fontScale="90000"/>
          </a:bodyPr>
          <a:lstStyle/>
          <a:p>
            <a:pPr eaLnBrk="1" fontAlgn="auto" hangingPunct="1">
              <a:spcAft>
                <a:spcPts val="0"/>
              </a:spcAft>
              <a:defRPr/>
            </a:pPr>
            <a:r>
              <a:rPr lang="en-US" smtClean="0"/>
              <a:t>SolidWorks Sustainability</a:t>
            </a:r>
            <a:endParaRPr lang="en-US"/>
          </a:p>
        </p:txBody>
      </p:sp>
      <p:sp>
        <p:nvSpPr>
          <p:cNvPr id="16387" name="Subtitle 2"/>
          <p:cNvSpPr>
            <a:spLocks noGrp="1"/>
          </p:cNvSpPr>
          <p:nvPr>
            <p:ph type="body" sz="quarter" idx="10"/>
          </p:nvPr>
        </p:nvSpPr>
        <p:spPr>
          <a:xfrm>
            <a:off x="2514600" y="2209800"/>
            <a:ext cx="6400800" cy="1143000"/>
          </a:xfrm>
        </p:spPr>
        <p:txBody>
          <a:bodyPr/>
          <a:lstStyle/>
          <a:p>
            <a:pPr eaLnBrk="1" hangingPunct="1"/>
            <a:r>
              <a:rPr lang="en-US" smtClean="0"/>
              <a:t> </a:t>
            </a:r>
          </a:p>
          <a:p>
            <a:pPr eaLnBrk="1" hangingPunct="1"/>
            <a:r>
              <a:rPr lang="en-US"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Qu'est-ce que l'eutrophisation de l'eau ?</a:t>
            </a:r>
            <a:endParaRPr lang="en-US" sz="2500" dirty="0"/>
          </a:p>
        </p:txBody>
      </p:sp>
      <p:sp>
        <p:nvSpPr>
          <p:cNvPr id="25603" name="Content Placeholder 2"/>
          <p:cNvSpPr>
            <a:spLocks noGrp="1"/>
          </p:cNvSpPr>
          <p:nvPr>
            <p:ph idx="1"/>
          </p:nvPr>
        </p:nvSpPr>
        <p:spPr>
          <a:xfrm>
            <a:off x="914400" y="1066800"/>
            <a:ext cx="7891463" cy="4368800"/>
          </a:xfrm>
        </p:spPr>
        <p:txBody>
          <a:bodyPr/>
          <a:lstStyle/>
          <a:p>
            <a:pPr eaLnBrk="1" hangingPunct="1"/>
            <a:r>
              <a:rPr lang="fr-FR" smtClean="0"/>
              <a:t>Apport d'éléments nutritifs en trop grande quantité dans un écosystème aquatique  </a:t>
            </a:r>
            <a:endParaRPr lang="en-US" smtClean="0"/>
          </a:p>
          <a:p>
            <a:pPr eaLnBrk="1" hangingPunct="1"/>
            <a:r>
              <a:rPr lang="fr-FR" smtClean="0"/>
              <a:t>L'azote (N) et le phosphore (PO</a:t>
            </a:r>
            <a:r>
              <a:rPr lang="fr-FR" baseline="-25000" smtClean="0"/>
              <a:t>4</a:t>
            </a:r>
            <a:r>
              <a:rPr lang="fr-FR" smtClean="0"/>
              <a:t>) contenus dans les eaux usées et les engrais agricoles provoquent la prolifération d'une algue qui asphyxie les cours d'eau, entraînant la mort des espèces animales et végétales qui y vivent.  </a:t>
            </a:r>
            <a:endParaRPr lang="en-US" smtClean="0"/>
          </a:p>
          <a:p>
            <a:pPr eaLnBrk="1" hangingPunct="1"/>
            <a:r>
              <a:rPr lang="fr-FR" smtClean="0"/>
              <a:t>Ce facteur est mesuré en kg équivalent phosphate (PO</a:t>
            </a:r>
            <a:r>
              <a:rPr lang="fr-FR" baseline="-25000" smtClean="0"/>
              <a:t>4</a:t>
            </a:r>
            <a:r>
              <a:rPr lang="fr-FR" smtClean="0"/>
              <a:t>e).</a:t>
            </a:r>
            <a:endParaRPr lang="en-US" smtClean="0"/>
          </a:p>
        </p:txBody>
      </p:sp>
      <p:pic>
        <p:nvPicPr>
          <p:cNvPr id="25604" name="Picture 3"/>
          <p:cNvPicPr>
            <a:picLocks noChangeAspect="1"/>
          </p:cNvPicPr>
          <p:nvPr/>
        </p:nvPicPr>
        <p:blipFill>
          <a:blip r:embed="rId3" cstate="print"/>
          <a:srcRect l="14285" r="11429"/>
          <a:stretch>
            <a:fillRect/>
          </a:stretch>
        </p:blipFill>
        <p:spPr bwMode="auto">
          <a:xfrm>
            <a:off x="838200" y="5105400"/>
            <a:ext cx="1524000" cy="1524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dirty="0" err="1" smtClean="0"/>
              <a:t>Références</a:t>
            </a:r>
            <a:r>
              <a:rPr lang="en-US" dirty="0" smtClean="0"/>
              <a:t>   </a:t>
            </a:r>
            <a:endParaRPr lang="en-US" dirty="0"/>
          </a:p>
        </p:txBody>
      </p:sp>
      <p:sp>
        <p:nvSpPr>
          <p:cNvPr id="3" name="Content Placeholder 2"/>
          <p:cNvSpPr>
            <a:spLocks noGrp="1"/>
          </p:cNvSpPr>
          <p:nvPr>
            <p:ph idx="1"/>
          </p:nvPr>
        </p:nvSpPr>
        <p:spPr>
          <a:xfrm>
            <a:off x="687388" y="1281113"/>
            <a:ext cx="4646612" cy="3290887"/>
          </a:xfrm>
        </p:spPr>
        <p:txBody>
          <a:bodyPr rtlCol="0">
            <a:normAutofit fontScale="70000" lnSpcReduction="20000"/>
          </a:bodyPr>
          <a:lstStyle/>
          <a:p>
            <a:pPr eaLnBrk="1" fontAlgn="auto" hangingPunct="1">
              <a:spcAft>
                <a:spcPts val="0"/>
              </a:spcAft>
              <a:defRPr/>
            </a:pPr>
            <a:r>
              <a:rPr lang="fr-FR" sz="2500" smtClean="0"/>
              <a:t>Technologie ACV sous-jacente : PE International</a:t>
            </a:r>
            <a:r>
              <a:rPr lang="en-US" smtClean="0"/>
              <a:t> </a:t>
            </a:r>
            <a:endParaRPr lang="en-US" dirty="0" smtClean="0"/>
          </a:p>
          <a:p>
            <a:pPr lvl="1" eaLnBrk="1" fontAlgn="auto" hangingPunct="1">
              <a:spcAft>
                <a:spcPts val="0"/>
              </a:spcAft>
              <a:defRPr/>
            </a:pPr>
            <a:r>
              <a:rPr lang="fr-FR" sz="2100" smtClean="0"/>
              <a:t>20 ans d'expérience dans le domaine</a:t>
            </a:r>
            <a:endParaRPr lang="en-US" sz="2100" dirty="0" smtClean="0"/>
          </a:p>
          <a:p>
            <a:pPr lvl="1" eaLnBrk="1" fontAlgn="auto" hangingPunct="1">
              <a:spcAft>
                <a:spcPts val="0"/>
              </a:spcAft>
              <a:defRPr/>
            </a:pPr>
            <a:r>
              <a:rPr lang="fr-FR" sz="2100" smtClean="0"/>
              <a:t>Base de données internationale en matière d'ACV</a:t>
            </a:r>
            <a:r>
              <a:rPr lang="en-US" smtClean="0"/>
              <a:t>  </a:t>
            </a:r>
            <a:endParaRPr lang="en-US" dirty="0" smtClean="0"/>
          </a:p>
          <a:p>
            <a:pPr lvl="1" eaLnBrk="1" fontAlgn="auto" hangingPunct="1">
              <a:spcAft>
                <a:spcPts val="0"/>
              </a:spcAft>
              <a:defRPr/>
            </a:pPr>
            <a:r>
              <a:rPr lang="fr-FR" sz="2100" smtClean="0"/>
              <a:t>GaBi 4 : logiciel leader sur le marché pour la durabilité des produits</a:t>
            </a:r>
            <a:endParaRPr lang="en-US" sz="2100" dirty="0" smtClean="0"/>
          </a:p>
          <a:p>
            <a:pPr lvl="1" eaLnBrk="1" fontAlgn="auto" hangingPunct="1">
              <a:spcAft>
                <a:spcPts val="0"/>
              </a:spcAft>
              <a:defRPr/>
            </a:pPr>
            <a:r>
              <a:rPr lang="en-US" sz="2100" smtClean="0"/>
              <a:t>www.pe-international.com</a:t>
            </a:r>
            <a:r>
              <a:rPr lang="en-US" smtClean="0"/>
              <a:t> </a:t>
            </a:r>
            <a:endParaRPr lang="en-US" dirty="0" smtClean="0"/>
          </a:p>
          <a:p>
            <a:pPr eaLnBrk="1" fontAlgn="auto" hangingPunct="1">
              <a:spcAft>
                <a:spcPts val="0"/>
              </a:spcAft>
              <a:defRPr/>
            </a:pPr>
            <a:r>
              <a:rPr lang="fr-FR" sz="2500" smtClean="0"/>
              <a:t>Normes internationales en matière d'ACV</a:t>
            </a:r>
            <a:endParaRPr lang="en-US" sz="2500" dirty="0" smtClean="0"/>
          </a:p>
          <a:p>
            <a:pPr lvl="1" eaLnBrk="1" fontAlgn="auto" hangingPunct="1">
              <a:spcAft>
                <a:spcPts val="0"/>
              </a:spcAft>
              <a:defRPr/>
            </a:pPr>
            <a:r>
              <a:rPr lang="fr-FR" sz="2100" smtClean="0"/>
              <a:t>Management environnemental - Analyse du cycle de vie - Principes et cadre ISO 14040/44  www.iso.org</a:t>
            </a:r>
            <a:r>
              <a:rPr lang="en-US" smtClean="0"/>
              <a:t> </a:t>
            </a:r>
            <a:endParaRPr lang="en-US" b="1" dirty="0" smtClean="0"/>
          </a:p>
          <a:p>
            <a:pPr eaLnBrk="1" fontAlgn="auto" hangingPunct="1">
              <a:spcAft>
                <a:spcPts val="0"/>
              </a:spcAft>
              <a:defRPr/>
            </a:pPr>
            <a:r>
              <a:rPr lang="en-US" sz="2500" smtClean="0"/>
              <a:t>Ressources ACV EPA USA</a:t>
            </a:r>
            <a:endParaRPr lang="en-US" sz="2500" dirty="0" smtClean="0"/>
          </a:p>
          <a:p>
            <a:pPr lvl="1" eaLnBrk="1" fontAlgn="auto" hangingPunct="1">
              <a:spcAft>
                <a:spcPts val="0"/>
              </a:spcAft>
              <a:defRPr/>
            </a:pPr>
            <a:r>
              <a:rPr lang="en-US" sz="2100" smtClean="0"/>
              <a:t>http://www.epa.gov/nrmrl/lcaccess/</a:t>
            </a:r>
            <a:r>
              <a:rPr lang="en-US" smtClean="0"/>
              <a:t> </a:t>
            </a: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p:txBody>
      </p:sp>
      <p:grpSp>
        <p:nvGrpSpPr>
          <p:cNvPr id="26629" name="Group 4"/>
          <p:cNvGrpSpPr>
            <a:grpSpLocks/>
          </p:cNvGrpSpPr>
          <p:nvPr/>
        </p:nvGrpSpPr>
        <p:grpSpPr bwMode="auto">
          <a:xfrm>
            <a:off x="5791200" y="1193800"/>
            <a:ext cx="1828800" cy="3937000"/>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Objectif</a:t>
              </a:r>
              <a:r>
                <a:rPr lang="en-US" sz="2500">
                  <a:solidFill>
                    <a:srgbClr val="FFFFFF"/>
                  </a:solidFill>
                  <a:latin typeface="Calibri"/>
                </a:rPr>
                <a:t> </a:t>
              </a:r>
              <a:r>
                <a:rPr lang="en-US" sz="2500">
                  <a:solidFill>
                    <a:srgbClr val="FFFFFF"/>
                  </a:solidFill>
                  <a:latin typeface="Calibri"/>
                  <a:ea typeface="ＭＳ Ｐゴシック"/>
                </a:rPr>
                <a:t>et</a:t>
              </a:r>
              <a:r>
                <a:rPr lang="en-US" sz="2500">
                  <a:solidFill>
                    <a:srgbClr val="FFFFFF"/>
                  </a:solidFill>
                  <a:latin typeface="Calibri"/>
                </a:rPr>
                <a:t> </a:t>
              </a:r>
              <a:r>
                <a:rPr lang="en-US" sz="2500">
                  <a:solidFill>
                    <a:srgbClr val="FFFFFF"/>
                  </a:solidFill>
                  <a:latin typeface="Calibri"/>
                  <a:ea typeface="ＭＳ Ｐゴシック"/>
                </a:rPr>
                <a:t>zone</a:t>
              </a:r>
              <a:r>
                <a:rPr lang="en-US" sz="2500">
                  <a:solidFill>
                    <a:srgbClr val="FFFFFF"/>
                  </a:solidFill>
                  <a:latin typeface="Calibri"/>
                </a:rPr>
                <a:t> </a:t>
              </a:r>
              <a:r>
                <a:rPr lang="en-US" sz="2500">
                  <a:solidFill>
                    <a:srgbClr val="FFFFFF"/>
                  </a:solidFill>
                  <a:latin typeface="Calibri"/>
                  <a:ea typeface="ＭＳ Ｐゴシック"/>
                </a:rPr>
                <a:t>d'action</a:t>
              </a:r>
              <a:endParaRPr lang="en-US" sz="25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Analyse</a:t>
              </a:r>
              <a:r>
                <a:rPr lang="en-US" sz="2500">
                  <a:solidFill>
                    <a:srgbClr val="FFFFFF"/>
                  </a:solidFill>
                  <a:latin typeface="Calibri"/>
                </a:rPr>
                <a:t> </a:t>
              </a:r>
              <a:r>
                <a:rPr lang="en-US" sz="2500">
                  <a:solidFill>
                    <a:srgbClr val="FFFFFF"/>
                  </a:solidFill>
                  <a:latin typeface="Calibri"/>
                  <a:ea typeface="ＭＳ Ｐゴシック"/>
                </a:rPr>
                <a:t>de</a:t>
              </a:r>
              <a:r>
                <a:rPr lang="en-US" sz="2500">
                  <a:solidFill>
                    <a:srgbClr val="FFFFFF"/>
                  </a:solidFill>
                  <a:latin typeface="Calibri"/>
                </a:rPr>
                <a:t> </a:t>
              </a:r>
              <a:r>
                <a:rPr lang="en-US" sz="2500">
                  <a:solidFill>
                    <a:srgbClr val="FFFFFF"/>
                  </a:solidFill>
                  <a:latin typeface="Calibri"/>
                  <a:ea typeface="ＭＳ Ｐゴシック"/>
                </a:rPr>
                <a:t>l'inventaire</a:t>
              </a:r>
              <a:r>
                <a:rPr lang="en-US" sz="2000">
                  <a:solidFill>
                    <a:srgbClr val="000000"/>
                  </a:solidFill>
                  <a:latin typeface="Arial"/>
                  <a:ea typeface="ＭＳ Ｐゴシック"/>
                </a:rPr>
                <a:t>.</a:t>
              </a:r>
              <a:endParaRPr lang="en-US" sz="2000" dirty="0">
                <a:solidFill>
                  <a:srgbClr val="000000"/>
                </a:solidFill>
                <a:latin typeface="Arial"/>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Évaluation</a:t>
              </a:r>
              <a:r>
                <a:rPr lang="en-US" sz="2500">
                  <a:solidFill>
                    <a:srgbClr val="FFFFFF"/>
                  </a:solidFill>
                  <a:latin typeface="Calibri"/>
                </a:rPr>
                <a:t> </a:t>
              </a:r>
              <a:r>
                <a:rPr lang="en-US" sz="2500">
                  <a:solidFill>
                    <a:srgbClr val="FFFFFF"/>
                  </a:solidFill>
                  <a:latin typeface="Calibri"/>
                  <a:ea typeface="ＭＳ Ｐゴシック"/>
                </a:rPr>
                <a:t>de</a:t>
              </a:r>
              <a:r>
                <a:rPr lang="en-US" sz="2500">
                  <a:solidFill>
                    <a:srgbClr val="FFFFFF"/>
                  </a:solidFill>
                  <a:latin typeface="Calibri"/>
                </a:rPr>
                <a:t> </a:t>
              </a:r>
              <a:r>
                <a:rPr lang="en-US" sz="2500">
                  <a:solidFill>
                    <a:srgbClr val="FFFFFF"/>
                  </a:solidFill>
                  <a:latin typeface="Calibri"/>
                  <a:ea typeface="ＭＳ Ｐゴシック"/>
                </a:rPr>
                <a:t>l'impact</a:t>
              </a:r>
              <a:endParaRPr lang="en-US" sz="25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vert270"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Interprétation</a:t>
            </a:r>
            <a:endParaRPr lang="en-US" sz="25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26636" name="TextBox 18"/>
          <p:cNvSpPr txBox="1">
            <a:spLocks noChangeArrowheads="1"/>
          </p:cNvSpPr>
          <p:nvPr/>
        </p:nvSpPr>
        <p:spPr bwMode="auto">
          <a:xfrm>
            <a:off x="5943600" y="5334000"/>
            <a:ext cx="2895600" cy="646113"/>
          </a:xfrm>
          <a:prstGeom prst="rect">
            <a:avLst/>
          </a:prstGeom>
          <a:noFill/>
          <a:ln w="9525">
            <a:noFill/>
            <a:miter lim="800000"/>
            <a:headEnd/>
            <a:tailEnd/>
          </a:ln>
        </p:spPr>
        <p:txBody>
          <a:bodyPr>
            <a:spAutoFit/>
          </a:bodyPr>
          <a:lstStyle/>
          <a:p>
            <a:r>
              <a:rPr lang="fr-FR">
                <a:solidFill>
                  <a:srgbClr val="28288A"/>
                </a:solidFill>
                <a:latin typeface="Calibri" pitchFamily="34" charset="0"/>
                <a:ea typeface="ＭＳ Ｐゴシック" pitchFamily="34" charset="-128"/>
              </a:rPr>
              <a:t>Cadre</a:t>
            </a:r>
            <a:r>
              <a:rPr lang="fr-FR">
                <a:solidFill>
                  <a:srgbClr val="28288A"/>
                </a:solidFill>
                <a:latin typeface="Calibri" pitchFamily="34" charset="0"/>
              </a:rPr>
              <a:t> </a:t>
            </a:r>
            <a:r>
              <a:rPr lang="fr-FR">
                <a:solidFill>
                  <a:srgbClr val="28288A"/>
                </a:solidFill>
                <a:latin typeface="Calibri" pitchFamily="34" charset="0"/>
                <a:ea typeface="ＭＳ Ｐゴシック" pitchFamily="34" charset="-128"/>
              </a:rPr>
              <a:t>conceptuel</a:t>
            </a:r>
            <a:r>
              <a:rPr lang="fr-FR">
                <a:solidFill>
                  <a:srgbClr val="28288A"/>
                </a:solidFill>
                <a:latin typeface="Calibri" pitchFamily="34" charset="0"/>
              </a:rPr>
              <a:t> </a:t>
            </a:r>
            <a:r>
              <a:rPr lang="fr-FR">
                <a:solidFill>
                  <a:srgbClr val="28288A"/>
                </a:solidFill>
                <a:latin typeface="Calibri" pitchFamily="34" charset="0"/>
                <a:ea typeface="ＭＳ Ｐゴシック" pitchFamily="34" charset="-128"/>
              </a:rPr>
              <a:t>ACV</a:t>
            </a:r>
            <a:br>
              <a:rPr lang="fr-FR">
                <a:solidFill>
                  <a:srgbClr val="28288A"/>
                </a:solidFill>
                <a:latin typeface="Calibri" pitchFamily="34" charset="0"/>
                <a:ea typeface="ＭＳ Ｐゴシック" pitchFamily="34" charset="-128"/>
              </a:rPr>
            </a:br>
            <a:r>
              <a:rPr lang="fr-FR">
                <a:solidFill>
                  <a:srgbClr val="28288A"/>
                </a:solidFill>
                <a:latin typeface="Calibri" pitchFamily="34" charset="0"/>
                <a:ea typeface="ＭＳ Ｐゴシック" pitchFamily="34" charset="-128"/>
              </a:rPr>
              <a:t>ISO</a:t>
            </a:r>
            <a:r>
              <a:rPr lang="fr-FR">
                <a:solidFill>
                  <a:srgbClr val="28288A"/>
                </a:solidFill>
                <a:latin typeface="Calibri" pitchFamily="34" charset="0"/>
              </a:rPr>
              <a:t> </a:t>
            </a:r>
            <a:r>
              <a:rPr lang="fr-FR">
                <a:solidFill>
                  <a:srgbClr val="28288A"/>
                </a:solidFill>
                <a:latin typeface="Calibri" pitchFamily="34" charset="0"/>
                <a:ea typeface="ＭＳ Ｐゴシック" pitchFamily="34" charset="-128"/>
              </a:rPr>
              <a:t>14044</a:t>
            </a:r>
            <a:endParaRPr lang="en-US">
              <a:solidFill>
                <a:srgbClr val="28288A"/>
              </a:solidFill>
              <a:latin typeface="Calibri" pitchFamily="34" charset="0"/>
              <a:ea typeface="ＭＳ Ｐゴシック" pitchFamily="34"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Pourquoi</a:t>
            </a:r>
            <a:r>
              <a:rPr lang="en-US" sz="2500" dirty="0" smtClean="0"/>
              <a:t> </a:t>
            </a:r>
            <a:r>
              <a:rPr lang="en-US" sz="2500" dirty="0" err="1" smtClean="0"/>
              <a:t>choisir</a:t>
            </a:r>
            <a:r>
              <a:rPr lang="en-US" sz="2500" dirty="0" smtClean="0"/>
              <a:t> </a:t>
            </a:r>
            <a:r>
              <a:rPr lang="en-US" sz="2500" dirty="0" err="1" smtClean="0"/>
              <a:t>SolidWorks</a:t>
            </a:r>
            <a:r>
              <a:rPr lang="en-US" sz="2500" dirty="0" smtClean="0"/>
              <a:t> Sustainability ?</a:t>
            </a:r>
            <a:endParaRPr lang="en-US" sz="2500" dirty="0"/>
          </a:p>
        </p:txBody>
      </p:sp>
      <p:sp>
        <p:nvSpPr>
          <p:cNvPr id="3" name="Content Placeholder 2"/>
          <p:cNvSpPr>
            <a:spLocks noGrp="1"/>
          </p:cNvSpPr>
          <p:nvPr>
            <p:ph idx="1"/>
          </p:nvPr>
        </p:nvSpPr>
        <p:spPr>
          <a:xfrm>
            <a:off x="914400" y="914400"/>
            <a:ext cx="8002588" cy="5410200"/>
          </a:xfrm>
        </p:spPr>
        <p:txBody>
          <a:bodyPr rtlCol="0">
            <a:normAutofit lnSpcReduction="10000"/>
          </a:bodyPr>
          <a:lstStyle/>
          <a:p>
            <a:pPr marL="0" indent="3175" eaLnBrk="1" fontAlgn="auto" hangingPunct="1">
              <a:spcAft>
                <a:spcPts val="0"/>
              </a:spcAft>
              <a:buFont typeface="Wingdings" pitchFamily="2" charset="2"/>
              <a:buNone/>
              <a:defRPr/>
            </a:pPr>
            <a:r>
              <a:rPr lang="fr-FR" dirty="0" smtClean="0"/>
              <a:t>Bientôt, toutes les conceptions seront développées selon les principes de l'éco-conception.</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fr-FR" dirty="0" smtClean="0"/>
              <a:t>De plus en plus de consommateurs souhaitent des produits plus verts.</a:t>
            </a:r>
            <a:endParaRPr lang="en-US" dirty="0" smtClean="0"/>
          </a:p>
          <a:p>
            <a:pPr eaLnBrk="1" fontAlgn="auto" hangingPunct="1">
              <a:spcAft>
                <a:spcPts val="0"/>
              </a:spcAft>
              <a:defRPr/>
            </a:pPr>
            <a:r>
              <a:rPr lang="fr-FR" dirty="0" smtClean="0"/>
              <a:t>Nouveau défi pour les entreprises</a:t>
            </a:r>
            <a:r>
              <a:rPr lang="en-US" dirty="0" smtClean="0"/>
              <a:t> </a:t>
            </a:r>
          </a:p>
          <a:p>
            <a:pPr eaLnBrk="1" fontAlgn="auto" hangingPunct="1">
              <a:spcAft>
                <a:spcPts val="0"/>
              </a:spcAft>
              <a:defRPr/>
            </a:pPr>
            <a:r>
              <a:rPr lang="fr-FR" dirty="0" smtClean="0"/>
              <a:t>L'éco-conception est une bonne stratégie pour réussir.</a:t>
            </a:r>
            <a:r>
              <a:rPr lang="en-US" dirty="0" smtClean="0"/>
              <a:t> </a:t>
            </a:r>
          </a:p>
          <a:p>
            <a:pPr eaLnBrk="1" fontAlgn="auto" hangingPunct="1">
              <a:spcAft>
                <a:spcPts val="0"/>
              </a:spcAft>
              <a:defRPr/>
            </a:pPr>
            <a:r>
              <a:rPr lang="en-US" dirty="0" err="1" smtClean="0"/>
              <a:t>SolidWorks</a:t>
            </a:r>
            <a:r>
              <a:rPr lang="en-US" dirty="0" smtClean="0"/>
              <a:t> Sustainability</a:t>
            </a:r>
          </a:p>
          <a:p>
            <a:pPr lvl="1" eaLnBrk="1" fontAlgn="auto" hangingPunct="1">
              <a:spcAft>
                <a:spcPts val="0"/>
              </a:spcAft>
              <a:defRPr/>
            </a:pPr>
            <a:r>
              <a:rPr lang="en-US" dirty="0" err="1" smtClean="0"/>
              <a:t>Compréhension</a:t>
            </a:r>
            <a:r>
              <a:rPr lang="en-US" dirty="0" smtClean="0"/>
              <a:t> et </a:t>
            </a:r>
            <a:r>
              <a:rPr lang="en-US" dirty="0" err="1" smtClean="0"/>
              <a:t>utilisation</a:t>
            </a:r>
            <a:r>
              <a:rPr lang="en-US" dirty="0" smtClean="0"/>
              <a:t> </a:t>
            </a:r>
            <a:r>
              <a:rPr lang="en-US" dirty="0" err="1" smtClean="0"/>
              <a:t>faciles</a:t>
            </a:r>
            <a:endParaRPr lang="en-US" dirty="0" smtClean="0"/>
          </a:p>
          <a:p>
            <a:pPr lvl="1" eaLnBrk="1" fontAlgn="auto" hangingPunct="1">
              <a:spcAft>
                <a:spcPts val="0"/>
              </a:spcAft>
              <a:defRPr/>
            </a:pPr>
            <a:r>
              <a:rPr lang="fr-FR" dirty="0" smtClean="0"/>
              <a:t>Réduction de l'impact environnemental des conceptions de produits</a:t>
            </a:r>
            <a:endParaRPr lang="en-US" dirty="0" smtClean="0"/>
          </a:p>
          <a:p>
            <a:pPr lvl="1" eaLnBrk="1" fontAlgn="auto" hangingPunct="1">
              <a:spcAft>
                <a:spcPts val="0"/>
              </a:spcAft>
              <a:defRPr/>
            </a:pPr>
            <a:r>
              <a:rPr lang="fr-FR" dirty="0" smtClean="0"/>
              <a:t>Communication efficace à l'aide de rapports et de graphiques</a:t>
            </a:r>
            <a:endParaRPr lang="en-US" dirty="0" smtClean="0"/>
          </a:p>
          <a:p>
            <a:pPr lvl="1" eaLnBrk="1" fontAlgn="auto" hangingPunct="1">
              <a:spcAft>
                <a:spcPts val="0"/>
              </a:spcAft>
              <a:defRPr/>
            </a:pPr>
            <a:r>
              <a:rPr lang="fr-FR" dirty="0" smtClean="0">
                <a:solidFill>
                  <a:srgbClr val="000000"/>
                </a:solidFill>
              </a:rPr>
              <a:t>CHAQUE</a:t>
            </a:r>
            <a:r>
              <a:rPr lang="fr-FR" dirty="0" smtClean="0"/>
              <a:t> </a:t>
            </a:r>
            <a:r>
              <a:rPr lang="fr-FR" dirty="0" smtClean="0">
                <a:solidFill>
                  <a:srgbClr val="000000"/>
                </a:solidFill>
              </a:rPr>
              <a:t>utilisateur</a:t>
            </a:r>
            <a:r>
              <a:rPr lang="fr-FR" dirty="0" smtClean="0"/>
              <a:t> </a:t>
            </a:r>
            <a:r>
              <a:rPr lang="fr-FR" dirty="0" err="1" smtClean="0">
                <a:solidFill>
                  <a:srgbClr val="000000"/>
                </a:solidFill>
              </a:rPr>
              <a:t>SolidWorks</a:t>
            </a:r>
            <a:r>
              <a:rPr lang="fr-FR" dirty="0" smtClean="0"/>
              <a:t> </a:t>
            </a:r>
            <a:r>
              <a:rPr lang="fr-FR" dirty="0" smtClean="0">
                <a:solidFill>
                  <a:srgbClr val="000000"/>
                </a:solidFill>
              </a:rPr>
              <a:t>aura</a:t>
            </a:r>
            <a:r>
              <a:rPr lang="fr-FR" dirty="0" smtClean="0"/>
              <a:t> </a:t>
            </a:r>
            <a:r>
              <a:rPr lang="fr-FR" dirty="0" smtClean="0">
                <a:solidFill>
                  <a:srgbClr val="000000"/>
                </a:solidFill>
              </a:rPr>
              <a:t>accès</a:t>
            </a:r>
            <a:r>
              <a:rPr lang="fr-FR" dirty="0" smtClean="0"/>
              <a:t> </a:t>
            </a:r>
            <a:r>
              <a:rPr lang="fr-FR" dirty="0" smtClean="0">
                <a:solidFill>
                  <a:srgbClr val="000000"/>
                </a:solidFill>
              </a:rPr>
              <a:t>à</a:t>
            </a:r>
            <a:r>
              <a:rPr lang="fr-FR" dirty="0" smtClean="0"/>
              <a:t> </a:t>
            </a:r>
            <a:r>
              <a:rPr lang="fr-FR" dirty="0" err="1" smtClean="0"/>
              <a:t>SolidWorks</a:t>
            </a:r>
            <a:r>
              <a:rPr lang="fr-FR" dirty="0" smtClean="0"/>
              <a:t> SustainabilityXpress</a:t>
            </a:r>
            <a:r>
              <a:rPr lang="fr-FR" baseline="30000" dirty="0" smtClean="0"/>
              <a:t>1 </a:t>
            </a:r>
            <a:r>
              <a:rPr lang="fr-FR" dirty="0" smtClean="0"/>
              <a:t>, sans frais supplémentaires.</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8229600" cy="457200"/>
          </a:xfrm>
        </p:spPr>
        <p:txBody>
          <a:bodyPr rtlCol="0">
            <a:normAutofit fontScale="90000"/>
          </a:bodyPr>
          <a:lstStyle/>
          <a:p>
            <a:pPr eaLnBrk="1" fontAlgn="auto" hangingPunct="1">
              <a:lnSpc>
                <a:spcPts val="2200"/>
              </a:lnSpc>
              <a:spcAft>
                <a:spcPts val="0"/>
              </a:spcAft>
              <a:defRPr/>
            </a:pPr>
            <a:r>
              <a:rPr lang="fr-FR" sz="2400" dirty="0" smtClean="0"/>
              <a:t>Pourquoi choisir </a:t>
            </a:r>
            <a:r>
              <a:rPr lang="fr-FR" sz="2400" dirty="0" err="1" smtClean="0"/>
              <a:t>SolidWorks</a:t>
            </a:r>
            <a:r>
              <a:rPr lang="fr-FR" sz="2400" dirty="0" smtClean="0"/>
              <a:t> </a:t>
            </a:r>
            <a:r>
              <a:rPr lang="fr-FR" sz="2400" dirty="0" err="1" smtClean="0"/>
              <a:t>Sustainability</a:t>
            </a:r>
            <a:r>
              <a:rPr lang="fr-FR" sz="2400" dirty="0" smtClean="0"/>
              <a:t> dans</a:t>
            </a:r>
            <a:br>
              <a:rPr lang="fr-FR" sz="2400" dirty="0" smtClean="0"/>
            </a:br>
            <a:r>
              <a:rPr lang="fr-FR" sz="2400" dirty="0" smtClean="0"/>
              <a:t>la salle de cours </a:t>
            </a:r>
            <a:r>
              <a:rPr lang="fr-FR" sz="2500" dirty="0" smtClean="0"/>
              <a:t>?</a:t>
            </a:r>
            <a:endParaRPr lang="en-US" sz="2500" dirty="0"/>
          </a:p>
        </p:txBody>
      </p:sp>
      <p:sp>
        <p:nvSpPr>
          <p:cNvPr id="28675" name="Content Placeholder 2"/>
          <p:cNvSpPr>
            <a:spLocks noGrp="1"/>
          </p:cNvSpPr>
          <p:nvPr>
            <p:ph idx="1"/>
          </p:nvPr>
        </p:nvSpPr>
        <p:spPr>
          <a:xfrm>
            <a:off x="687388" y="1447800"/>
            <a:ext cx="8229600" cy="5410200"/>
          </a:xfrm>
        </p:spPr>
        <p:txBody>
          <a:bodyPr/>
          <a:lstStyle/>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pic>
        <p:nvPicPr>
          <p:cNvPr id="28676" name="Picture 2"/>
          <p:cNvPicPr>
            <a:picLocks noChangeAspect="1" noChangeArrowheads="1"/>
          </p:cNvPicPr>
          <p:nvPr/>
        </p:nvPicPr>
        <p:blipFill>
          <a:blip r:embed="rId3" cstate="print"/>
          <a:srcRect/>
          <a:stretch>
            <a:fillRect/>
          </a:stretch>
        </p:blipFill>
        <p:spPr bwMode="auto">
          <a:xfrm>
            <a:off x="1201738" y="914400"/>
            <a:ext cx="6742112" cy="5021263"/>
          </a:xfrm>
          <a:prstGeom prst="rect">
            <a:avLst/>
          </a:prstGeom>
          <a:noFill/>
          <a:ln w="9525">
            <a:noFill/>
            <a:miter lim="800000"/>
            <a:headEnd/>
            <a:tailEnd/>
          </a:ln>
        </p:spPr>
      </p:pic>
      <p:sp>
        <p:nvSpPr>
          <p:cNvPr id="28677" name="Rectangle 4"/>
          <p:cNvSpPr>
            <a:spLocks noChangeArrowheads="1"/>
          </p:cNvSpPr>
          <p:nvPr/>
        </p:nvSpPr>
        <p:spPr bwMode="auto">
          <a:xfrm>
            <a:off x="1447800" y="6096000"/>
            <a:ext cx="6248400" cy="646113"/>
          </a:xfrm>
          <a:prstGeom prst="rect">
            <a:avLst/>
          </a:prstGeom>
          <a:noFill/>
          <a:ln w="9525">
            <a:noFill/>
            <a:miter lim="800000"/>
            <a:headEnd/>
            <a:tailEnd/>
          </a:ln>
        </p:spPr>
        <p:txBody>
          <a:bodyPr>
            <a:spAutoFit/>
          </a:bodyPr>
          <a:lstStyle/>
          <a:p>
            <a:r>
              <a:rPr lang="fr-FR" dirty="0">
                <a:solidFill>
                  <a:srgbClr val="28288A"/>
                </a:solidFill>
                <a:latin typeface="Calibri" pitchFamily="34" charset="0"/>
                <a:ea typeface="ＭＳ Ｐゴシック" pitchFamily="34" charset="-128"/>
              </a:rPr>
              <a:t>Disponible</a:t>
            </a:r>
            <a:r>
              <a:rPr lang="fr-FR" dirty="0">
                <a:solidFill>
                  <a:srgbClr val="28288A"/>
                </a:solidFill>
                <a:latin typeface="Calibri" pitchFamily="34" charset="0"/>
              </a:rPr>
              <a:t> </a:t>
            </a:r>
            <a:r>
              <a:rPr lang="fr-FR" dirty="0">
                <a:solidFill>
                  <a:srgbClr val="28288A"/>
                </a:solidFill>
                <a:latin typeface="Calibri" pitchFamily="34" charset="0"/>
                <a:ea typeface="ＭＳ Ｐゴシック" pitchFamily="34" charset="-128"/>
              </a:rPr>
              <a:t>dans</a:t>
            </a:r>
            <a:r>
              <a:rPr lang="fr-FR" dirty="0">
                <a:solidFill>
                  <a:srgbClr val="28288A"/>
                </a:solidFill>
                <a:latin typeface="Calibri" pitchFamily="34" charset="0"/>
              </a:rPr>
              <a:t> </a:t>
            </a:r>
            <a:r>
              <a:rPr lang="fr-FR" dirty="0" err="1">
                <a:solidFill>
                  <a:srgbClr val="28288A"/>
                </a:solidFill>
                <a:latin typeface="Calibri" pitchFamily="34" charset="0"/>
                <a:ea typeface="ＭＳ Ｐゴシック" pitchFamily="34" charset="-128"/>
              </a:rPr>
              <a:t>SolidWorks</a:t>
            </a:r>
            <a:r>
              <a:rPr lang="fr-FR" dirty="0">
                <a:solidFill>
                  <a:srgbClr val="28288A"/>
                </a:solidFill>
                <a:latin typeface="Calibri" pitchFamily="34" charset="0"/>
              </a:rPr>
              <a:t> </a:t>
            </a:r>
            <a:r>
              <a:rPr lang="fr-FR" dirty="0" err="1">
                <a:solidFill>
                  <a:srgbClr val="28288A"/>
                </a:solidFill>
                <a:latin typeface="Calibri" pitchFamily="34" charset="0"/>
                <a:ea typeface="ＭＳ Ｐゴシック" pitchFamily="34" charset="-128"/>
              </a:rPr>
              <a:t>Labs</a:t>
            </a:r>
            <a:r>
              <a:rPr lang="fr-FR" dirty="0">
                <a:solidFill>
                  <a:srgbClr val="28288A"/>
                </a:solidFill>
                <a:latin typeface="Calibri" pitchFamily="34" charset="0"/>
              </a:rPr>
              <a:t> </a:t>
            </a:r>
            <a:r>
              <a:rPr lang="fr-FR" dirty="0">
                <a:solidFill>
                  <a:srgbClr val="28288A"/>
                </a:solidFill>
                <a:latin typeface="Calibri" pitchFamily="34" charset="0"/>
                <a:ea typeface="ＭＳ Ｐゴシック" pitchFamily="34" charset="-128"/>
              </a:rPr>
              <a:t>pour</a:t>
            </a:r>
            <a:r>
              <a:rPr lang="fr-FR" dirty="0">
                <a:solidFill>
                  <a:srgbClr val="28288A"/>
                </a:solidFill>
                <a:latin typeface="Calibri" pitchFamily="34" charset="0"/>
              </a:rPr>
              <a:t> </a:t>
            </a:r>
            <a:r>
              <a:rPr lang="fr-FR" dirty="0" err="1">
                <a:solidFill>
                  <a:srgbClr val="28288A"/>
                </a:solidFill>
                <a:latin typeface="Calibri" pitchFamily="34" charset="0"/>
                <a:ea typeface="ＭＳ Ｐゴシック" pitchFamily="34" charset="-128"/>
              </a:rPr>
              <a:t>SolidWorks</a:t>
            </a:r>
            <a:r>
              <a:rPr lang="fr-FR">
                <a:solidFill>
                  <a:srgbClr val="28288A"/>
                </a:solidFill>
                <a:latin typeface="Calibri" pitchFamily="34" charset="0"/>
              </a:rPr>
              <a:t> </a:t>
            </a:r>
            <a:r>
              <a:rPr lang="fr-FR" smtClean="0">
                <a:solidFill>
                  <a:srgbClr val="28288A"/>
                </a:solidFill>
                <a:latin typeface="Calibri" pitchFamily="34" charset="0"/>
                <a:ea typeface="ＭＳ Ｐゴシック" pitchFamily="34" charset="-128"/>
              </a:rPr>
              <a:t>2012</a:t>
            </a:r>
            <a:r>
              <a:rPr lang="fr-FR" smtClean="0">
                <a:solidFill>
                  <a:srgbClr val="28288A"/>
                </a:solidFill>
                <a:latin typeface="Calibri" pitchFamily="34" charset="0"/>
              </a:rPr>
              <a:t> </a:t>
            </a:r>
            <a:r>
              <a:rPr lang="fr-FR">
                <a:solidFill>
                  <a:srgbClr val="28288A"/>
                </a:solidFill>
                <a:latin typeface="Calibri" pitchFamily="34" charset="0"/>
                <a:ea typeface="ＭＳ Ｐゴシック" pitchFamily="34" charset="-128"/>
              </a:rPr>
              <a:t>http://labs.solidworks.com</a:t>
            </a:r>
            <a:endParaRPr lang="en-US" dirty="0">
              <a:solidFill>
                <a:srgbClr val="28288A"/>
              </a:solidFill>
              <a:latin typeface="Calibri"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4572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p:cNvSpPr>
            <a:spLocks noGrp="1"/>
          </p:cNvSpPr>
          <p:nvPr>
            <p:ph type="title"/>
          </p:nvPr>
        </p:nvSpPr>
        <p:spPr>
          <a:xfrm>
            <a:off x="685800" y="263525"/>
            <a:ext cx="8458200" cy="457200"/>
          </a:xfrm>
        </p:spPr>
        <p:txBody>
          <a:bodyPr rtlCol="0">
            <a:normAutofit fontScale="90000"/>
          </a:bodyPr>
          <a:lstStyle/>
          <a:p>
            <a:pPr eaLnBrk="1" fontAlgn="auto" hangingPunct="1">
              <a:spcAft>
                <a:spcPts val="0"/>
              </a:spcAft>
              <a:defRPr/>
            </a:pPr>
            <a:r>
              <a:rPr lang="en-US" smtClean="0"/>
              <a:t>Méthodologie SolidWorks Sustainability  </a:t>
            </a:r>
            <a:endParaRPr lang="en-US" dirty="0"/>
          </a:p>
        </p:txBody>
      </p:sp>
      <p:sp>
        <p:nvSpPr>
          <p:cNvPr id="29700" name="Content Placeholder 2"/>
          <p:cNvSpPr>
            <a:spLocks noGrp="1"/>
          </p:cNvSpPr>
          <p:nvPr>
            <p:ph idx="1"/>
          </p:nvPr>
        </p:nvSpPr>
        <p:spPr>
          <a:xfrm>
            <a:off x="533400" y="685800"/>
            <a:ext cx="6932613" cy="4525963"/>
          </a:xfrm>
        </p:spPr>
        <p:txBody>
          <a:bodyPr/>
          <a:lstStyle/>
          <a:p>
            <a:pPr eaLnBrk="1" hangingPunct="1">
              <a:buFont typeface="Wingdings" pitchFamily="2" charset="2"/>
              <a:buNone/>
            </a:pPr>
            <a:endParaRPr lang="en-US" smtClean="0"/>
          </a:p>
          <a:p>
            <a:pPr eaLnBrk="1" hangingPunct="1">
              <a:buFont typeface="Wingdings" pitchFamily="2" charset="2"/>
              <a:buNone/>
            </a:pPr>
            <a:endParaRPr lang="en-US" smtClean="0"/>
          </a:p>
        </p:txBody>
      </p:sp>
      <p:grpSp>
        <p:nvGrpSpPr>
          <p:cNvPr id="29701" name="Group 19"/>
          <p:cNvGrpSpPr>
            <a:grpSpLocks/>
          </p:cNvGrpSpPr>
          <p:nvPr/>
        </p:nvGrpSpPr>
        <p:grpSpPr bwMode="auto">
          <a:xfrm>
            <a:off x="228600" y="1905000"/>
            <a:ext cx="7162800" cy="4191000"/>
            <a:chOff x="762000" y="2209800"/>
            <a:chExt cx="6349919" cy="4190878"/>
          </a:xfrm>
        </p:grpSpPr>
        <p:sp>
          <p:nvSpPr>
            <p:cNvPr id="21" name="Freeform 20"/>
            <p:cNvSpPr/>
            <p:nvPr/>
          </p:nvSpPr>
          <p:spPr>
            <a:xfrm>
              <a:off x="762000" y="2209800"/>
              <a:ext cx="1397489"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900">
                  <a:solidFill>
                    <a:srgbClr val="FFFFFF"/>
                  </a:solidFill>
                  <a:latin typeface="Calibri"/>
                  <a:ea typeface="ＭＳ Ｐゴシック"/>
                </a:rPr>
                <a:t>Saisie</a:t>
              </a:r>
              <a:endParaRPr lang="en-US" sz="2900" dirty="0">
                <a:solidFill>
                  <a:srgbClr val="FFFFFF"/>
                </a:solidFill>
                <a:latin typeface="Calibri"/>
                <a:ea typeface="ＭＳ Ｐゴシック"/>
              </a:endParaRPr>
            </a:p>
          </p:txBody>
        </p:sp>
        <p:sp>
          <p:nvSpPr>
            <p:cNvPr id="22" name="Freeform 21"/>
            <p:cNvSpPr/>
            <p:nvPr/>
          </p:nvSpPr>
          <p:spPr>
            <a:xfrm>
              <a:off x="1358712" y="2908280"/>
              <a:ext cx="99922" cy="549259"/>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634" y="31082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Matériau</a:t>
              </a:r>
              <a:endParaRPr lang="en-US" sz="1300" dirty="0">
                <a:solidFill>
                  <a:srgbClr val="28288A"/>
                </a:solidFill>
                <a:latin typeface="Calibri"/>
                <a:ea typeface="ＭＳ Ｐゴシック"/>
              </a:endParaRPr>
            </a:p>
          </p:txBody>
        </p:sp>
        <p:sp>
          <p:nvSpPr>
            <p:cNvPr id="24" name="Freeform 23"/>
            <p:cNvSpPr/>
            <p:nvPr/>
          </p:nvSpPr>
          <p:spPr>
            <a:xfrm>
              <a:off x="1358712" y="2908280"/>
              <a:ext cx="99922" cy="1446171"/>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634" y="4005211"/>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Processus</a:t>
              </a:r>
              <a:r>
                <a:rPr lang="en-US" sz="1300">
                  <a:solidFill>
                    <a:srgbClr val="28288A"/>
                  </a:solidFill>
                  <a:latin typeface="Calibri"/>
                </a:rPr>
                <a:t> </a:t>
              </a:r>
              <a:r>
                <a:rPr lang="en-US" sz="1300">
                  <a:solidFill>
                    <a:srgbClr val="28288A"/>
                  </a:solidFill>
                  <a:latin typeface="Calibri"/>
                  <a:ea typeface="ＭＳ Ｐゴシック"/>
                </a:rPr>
                <a:t>de</a:t>
              </a:r>
              <a:r>
                <a:rPr lang="en-US" sz="1300">
                  <a:solidFill>
                    <a:srgbClr val="28288A"/>
                  </a:solidFill>
                  <a:latin typeface="Calibri"/>
                </a:rPr>
                <a:t> </a:t>
              </a:r>
              <a:r>
                <a:rPr lang="en-US" sz="1300">
                  <a:solidFill>
                    <a:srgbClr val="28288A"/>
                  </a:solidFill>
                  <a:latin typeface="Calibri"/>
                  <a:ea typeface="ＭＳ Ｐゴシック"/>
                </a:rPr>
                <a:t>fabrication</a:t>
              </a:r>
              <a:endParaRPr lang="en-US" sz="1300" dirty="0">
                <a:solidFill>
                  <a:srgbClr val="28288A"/>
                </a:solidFill>
                <a:latin typeface="Calibri"/>
                <a:ea typeface="ＭＳ Ｐゴシック"/>
              </a:endParaRPr>
            </a:p>
          </p:txBody>
        </p:sp>
        <p:sp>
          <p:nvSpPr>
            <p:cNvPr id="26" name="Freeform 25"/>
            <p:cNvSpPr/>
            <p:nvPr/>
          </p:nvSpPr>
          <p:spPr>
            <a:xfrm>
              <a:off x="1358712" y="2908280"/>
              <a:ext cx="99922" cy="2225610"/>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634" y="478465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Région</a:t>
              </a:r>
              <a:r>
                <a:rPr lang="en-US" sz="1300">
                  <a:solidFill>
                    <a:srgbClr val="28288A"/>
                  </a:solidFill>
                  <a:latin typeface="Calibri"/>
                </a:rPr>
                <a:t> </a:t>
              </a:r>
              <a:r>
                <a:rPr lang="en-US" sz="1300">
                  <a:solidFill>
                    <a:srgbClr val="28288A"/>
                  </a:solidFill>
                  <a:latin typeface="Calibri"/>
                  <a:ea typeface="ＭＳ Ｐゴシック"/>
                </a:rPr>
                <a:t>de</a:t>
              </a:r>
              <a:r>
                <a:rPr lang="en-US" sz="1300">
                  <a:solidFill>
                    <a:srgbClr val="28288A"/>
                  </a:solidFill>
                  <a:latin typeface="Calibri"/>
                </a:rPr>
                <a:t> </a:t>
              </a:r>
              <a:r>
                <a:rPr lang="en-US" sz="1300">
                  <a:solidFill>
                    <a:srgbClr val="28288A"/>
                  </a:solidFill>
                  <a:latin typeface="Calibri"/>
                  <a:ea typeface="ＭＳ Ｐゴシック"/>
                </a:rPr>
                <a:t>fabrication</a:t>
              </a:r>
              <a:endParaRPr lang="en-US" sz="1300" dirty="0">
                <a:solidFill>
                  <a:srgbClr val="28288A"/>
                </a:solidFill>
                <a:latin typeface="Calibri"/>
                <a:ea typeface="ＭＳ Ｐゴシック"/>
              </a:endParaRPr>
            </a:p>
          </p:txBody>
        </p:sp>
        <p:sp>
          <p:nvSpPr>
            <p:cNvPr id="28" name="Freeform 27"/>
            <p:cNvSpPr/>
            <p:nvPr/>
          </p:nvSpPr>
          <p:spPr>
            <a:xfrm>
              <a:off x="1358712" y="2908280"/>
              <a:ext cx="99922" cy="3063786"/>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634" y="5622826"/>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Transport</a:t>
              </a:r>
              <a:r>
                <a:rPr lang="en-US" sz="1300">
                  <a:solidFill>
                    <a:srgbClr val="28288A"/>
                  </a:solidFill>
                  <a:latin typeface="Calibri"/>
                </a:rPr>
                <a:t> </a:t>
              </a:r>
              <a:r>
                <a:rPr lang="en-US" sz="1300">
                  <a:solidFill>
                    <a:srgbClr val="28288A"/>
                  </a:solidFill>
                  <a:latin typeface="Calibri"/>
                  <a:ea typeface="ＭＳ Ｐゴシック"/>
                </a:rPr>
                <a:t>et</a:t>
              </a:r>
              <a:r>
                <a:rPr lang="en-US" sz="1300">
                  <a:solidFill>
                    <a:srgbClr val="28288A"/>
                  </a:solidFill>
                  <a:latin typeface="Calibri"/>
                </a:rPr>
                <a:t> </a:t>
              </a:r>
              <a:r>
                <a:rPr lang="en-US" sz="1300">
                  <a:solidFill>
                    <a:srgbClr val="28288A"/>
                  </a:solidFill>
                  <a:latin typeface="Calibri"/>
                  <a:ea typeface="ＭＳ Ｐゴシック"/>
                </a:rPr>
                <a:t>utilisation</a:t>
              </a:r>
              <a:endParaRPr lang="en-US" sz="1300" dirty="0">
                <a:solidFill>
                  <a:srgbClr val="28288A"/>
                </a:solidFill>
                <a:latin typeface="Calibri"/>
                <a:ea typeface="ＭＳ Ｐゴシック"/>
              </a:endParaRPr>
            </a:p>
          </p:txBody>
        </p:sp>
        <p:sp>
          <p:nvSpPr>
            <p:cNvPr id="30" name="Freeform 29"/>
            <p:cNvSpPr/>
            <p:nvPr/>
          </p:nvSpPr>
          <p:spPr>
            <a:xfrm>
              <a:off x="5714431" y="2209800"/>
              <a:ext cx="1397488"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900">
                  <a:solidFill>
                    <a:srgbClr val="FFFFFF"/>
                  </a:solidFill>
                  <a:latin typeface="Calibri"/>
                  <a:ea typeface="ＭＳ Ｐゴシック"/>
                </a:rPr>
                <a:t>Résultat</a:t>
              </a:r>
              <a:endParaRPr lang="en-US" sz="2900" dirty="0">
                <a:solidFill>
                  <a:srgbClr val="FFFFFF"/>
                </a:solidFill>
                <a:latin typeface="Calibri"/>
                <a:ea typeface="ＭＳ Ｐゴシック"/>
              </a:endParaRPr>
            </a:p>
          </p:txBody>
        </p:sp>
        <p:sp>
          <p:nvSpPr>
            <p:cNvPr id="31" name="Freeform 30"/>
            <p:cNvSpPr/>
            <p:nvPr/>
          </p:nvSpPr>
          <p:spPr>
            <a:xfrm>
              <a:off x="5787612" y="2908280"/>
              <a:ext cx="139326" cy="523860"/>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6939" y="308290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Carbone</a:t>
              </a:r>
              <a:endParaRPr lang="en-US" sz="1300" dirty="0">
                <a:solidFill>
                  <a:srgbClr val="28288A"/>
                </a:solidFill>
                <a:latin typeface="Calibri"/>
                <a:ea typeface="ＭＳ Ｐゴシック"/>
              </a:endParaRPr>
            </a:p>
          </p:txBody>
        </p:sp>
        <p:sp>
          <p:nvSpPr>
            <p:cNvPr id="33" name="Freeform 32"/>
            <p:cNvSpPr/>
            <p:nvPr/>
          </p:nvSpPr>
          <p:spPr>
            <a:xfrm>
              <a:off x="5787612" y="2908280"/>
              <a:ext cx="139326" cy="139695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6939" y="39559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Énergie</a:t>
              </a:r>
              <a:endParaRPr lang="en-US" sz="1300" dirty="0">
                <a:solidFill>
                  <a:srgbClr val="28288A"/>
                </a:solidFill>
                <a:latin typeface="Calibri"/>
                <a:ea typeface="ＭＳ Ｐゴシック"/>
              </a:endParaRPr>
            </a:p>
          </p:txBody>
        </p:sp>
        <p:sp>
          <p:nvSpPr>
            <p:cNvPr id="35" name="Freeform 34"/>
            <p:cNvSpPr/>
            <p:nvPr/>
          </p:nvSpPr>
          <p:spPr>
            <a:xfrm>
              <a:off x="5787612" y="2908280"/>
              <a:ext cx="139326" cy="2270059"/>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6939" y="48290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Air</a:t>
              </a:r>
              <a:endParaRPr lang="en-US" sz="1300" dirty="0">
                <a:solidFill>
                  <a:srgbClr val="28288A"/>
                </a:solidFill>
                <a:latin typeface="Calibri"/>
                <a:ea typeface="ＭＳ Ｐゴシック"/>
              </a:endParaRPr>
            </a:p>
          </p:txBody>
        </p:sp>
        <p:sp>
          <p:nvSpPr>
            <p:cNvPr id="37" name="Freeform 36"/>
            <p:cNvSpPr/>
            <p:nvPr/>
          </p:nvSpPr>
          <p:spPr>
            <a:xfrm>
              <a:off x="5787612" y="2908280"/>
              <a:ext cx="139326" cy="3143159"/>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6939" y="5702198"/>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Eau</a:t>
              </a:r>
              <a:endParaRPr lang="en-US" sz="1300" dirty="0">
                <a:solidFill>
                  <a:srgbClr val="28288A"/>
                </a:solidFill>
                <a:latin typeface="Calibri"/>
                <a:ea typeface="ＭＳ Ｐゴシック"/>
              </a:endParaRPr>
            </a:p>
          </p:txBody>
        </p:sp>
      </p:grpSp>
      <p:sp>
        <p:nvSpPr>
          <p:cNvPr id="6" name="Right Brace 5"/>
          <p:cNvSpPr/>
          <p:nvPr/>
        </p:nvSpPr>
        <p:spPr>
          <a:xfrm>
            <a:off x="7391400" y="27432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Rounded Rectangle 9"/>
          <p:cNvSpPr/>
          <p:nvPr/>
        </p:nvSpPr>
        <p:spPr>
          <a:xfrm>
            <a:off x="7848600" y="3048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704" name="TextBox 10"/>
          <p:cNvSpPr txBox="1">
            <a:spLocks noChangeArrowheads="1"/>
          </p:cNvSpPr>
          <p:nvPr/>
        </p:nvSpPr>
        <p:spPr bwMode="auto">
          <a:xfrm>
            <a:off x="7848600" y="3200400"/>
            <a:ext cx="1219200" cy="646113"/>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Tableau</a:t>
            </a:r>
            <a:r>
              <a:rPr lang="en-US">
                <a:solidFill>
                  <a:srgbClr val="28288A"/>
                </a:solidFill>
                <a:latin typeface="Calibri" pitchFamily="34" charset="0"/>
              </a:rPr>
              <a:t/>
            </a:r>
            <a:br>
              <a:rPr lang="en-US">
                <a:solidFill>
                  <a:srgbClr val="28288A"/>
                </a:solidFill>
                <a:latin typeface="Calibri" pitchFamily="34" charset="0"/>
              </a:rPr>
            </a:br>
            <a:r>
              <a:rPr lang="en-US">
                <a:solidFill>
                  <a:srgbClr val="28288A"/>
                </a:solidFill>
                <a:latin typeface="Calibri" pitchFamily="34" charset="0"/>
                <a:ea typeface="ＭＳ Ｐゴシック" pitchFamily="34" charset="-128"/>
              </a:rPr>
              <a:t>de</a:t>
            </a:r>
            <a:r>
              <a:rPr lang="en-US">
                <a:solidFill>
                  <a:srgbClr val="28288A"/>
                </a:solidFill>
                <a:latin typeface="Calibri" pitchFamily="34" charset="0"/>
              </a:rPr>
              <a:t> </a:t>
            </a:r>
            <a:r>
              <a:rPr lang="en-US">
                <a:solidFill>
                  <a:srgbClr val="28288A"/>
                </a:solidFill>
                <a:latin typeface="Calibri" pitchFamily="34" charset="0"/>
                <a:ea typeface="ＭＳ Ｐゴシック" pitchFamily="34" charset="-128"/>
              </a:rPr>
              <a:t>bord</a:t>
            </a:r>
          </a:p>
        </p:txBody>
      </p:sp>
      <p:sp>
        <p:nvSpPr>
          <p:cNvPr id="12" name="Rounded Rectangle 11"/>
          <p:cNvSpPr/>
          <p:nvPr/>
        </p:nvSpPr>
        <p:spPr>
          <a:xfrm>
            <a:off x="7848600" y="46482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706" name="TextBox 12"/>
          <p:cNvSpPr txBox="1">
            <a:spLocks noChangeArrowheads="1"/>
          </p:cNvSpPr>
          <p:nvPr/>
        </p:nvSpPr>
        <p:spPr bwMode="auto">
          <a:xfrm>
            <a:off x="7924800" y="4800600"/>
            <a:ext cx="9906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Rapport</a:t>
            </a:r>
          </a:p>
        </p:txBody>
      </p:sp>
      <p:cxnSp>
        <p:nvCxnSpPr>
          <p:cNvPr id="15" name="Straight Connector 14"/>
          <p:cNvCxnSpPr/>
          <p:nvPr/>
        </p:nvCxnSpPr>
        <p:spPr>
          <a:xfrm rot="5400000">
            <a:off x="7962900" y="42291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2860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2098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Saisir la classe de matériau et le nom du matériau</a:t>
            </a:r>
            <a:endParaRPr lang="en-US" sz="2500" dirty="0"/>
          </a:p>
        </p:txBody>
      </p:sp>
      <p:sp>
        <p:nvSpPr>
          <p:cNvPr id="30723" name="Content Placeholder 2"/>
          <p:cNvSpPr>
            <a:spLocks noGrp="1"/>
          </p:cNvSpPr>
          <p:nvPr>
            <p:ph idx="1"/>
          </p:nvPr>
        </p:nvSpPr>
        <p:spPr>
          <a:xfrm>
            <a:off x="838200" y="990600"/>
            <a:ext cx="7924800" cy="4525963"/>
          </a:xfrm>
        </p:spPr>
        <p:txBody>
          <a:bodyPr/>
          <a:lstStyle/>
          <a:p>
            <a:pPr eaLnBrk="1" hangingPunct="1"/>
            <a:r>
              <a:rPr lang="fr-FR" smtClean="0"/>
              <a:t>Classe de matériau et hiérarchie de noms</a:t>
            </a:r>
            <a:endParaRPr lang="en-US" smtClean="0"/>
          </a:p>
          <a:p>
            <a:pPr eaLnBrk="1" hangingPunct="1"/>
            <a:endParaRPr lang="en-US" smtClean="0"/>
          </a:p>
          <a:p>
            <a:pPr eaLnBrk="1" hangingPunct="1">
              <a:buFont typeface="Wingdings" pitchFamily="2" charset="2"/>
              <a:buNone/>
            </a:pPr>
            <a:endParaRPr lang="en-US" smtClean="0"/>
          </a:p>
        </p:txBody>
      </p:sp>
      <p:graphicFrame>
        <p:nvGraphicFramePr>
          <p:cNvPr id="6" name="Table 5"/>
          <p:cNvGraphicFramePr>
            <a:graphicFrameLocks noGrp="1"/>
          </p:cNvGraphicFramePr>
          <p:nvPr/>
        </p:nvGraphicFramePr>
        <p:xfrm>
          <a:off x="838200" y="1457325"/>
          <a:ext cx="8077200" cy="508508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Classe</a:t>
                      </a:r>
                      <a:r>
                        <a:rPr lang="en-US" sz="1800" b="1" i="0" u="none" baseline="0" dirty="0" smtClean="0">
                          <a:solidFill>
                            <a:srgbClr val="FFFFFF"/>
                          </a:solidFill>
                          <a:effectLst/>
                          <a:latin typeface="Calibri"/>
                          <a:ea typeface="ＭＳ Ｐゴシック"/>
                        </a:rPr>
                        <a:t> du </a:t>
                      </a:r>
                      <a:r>
                        <a:rPr lang="en-US" sz="1800" b="1" i="0" u="none" baseline="0" dirty="0" err="1" smtClean="0">
                          <a:solidFill>
                            <a:srgbClr val="FFFFFF"/>
                          </a:solidFill>
                          <a:effectLst/>
                          <a:latin typeface="Calibri"/>
                          <a:ea typeface="ＭＳ Ｐゴシック"/>
                        </a:rPr>
                        <a:t>matériau</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Nom du matériau</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Classe du matériau : </a:t>
                      </a:r>
                      <a:r>
                        <a:rPr lang="en-US" sz="1800" b="1" i="0" u="none" baseline="0" smtClean="0">
                          <a:solidFill>
                            <a:srgbClr val="FFFF00"/>
                          </a:solidFill>
                          <a:effectLst/>
                          <a:latin typeface="Calibri"/>
                          <a:ea typeface="ＭＳ Ｐゴシック"/>
                        </a:rPr>
                        <a:t>Plastiques</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Acier</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Plastiques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Acrylonitrile Butadiène Styrène Polycarbonate</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Fer</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Autres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métaux</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Acrylique</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d'aluminium</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Autres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non-métaux</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Delrin®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2700</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fr-FR" sz="1600" b="0" i="0" u="none" baseline="0" smtClean="0">
                          <a:solidFill>
                            <a:srgbClr val="28288A"/>
                          </a:solidFill>
                          <a:effectLst/>
                          <a:latin typeface="Calibri"/>
                          <a:ea typeface="ＭＳ Ｐゴシック"/>
                        </a:rPr>
                        <a:t> </a:t>
                      </a:r>
                      <a:r>
                        <a:rPr lang="fr-FR" sz="1600" b="1" i="0" u="none" baseline="0" smtClean="0">
                          <a:solidFill>
                            <a:srgbClr val="28288A"/>
                          </a:solidFill>
                          <a:effectLst/>
                          <a:latin typeface="Calibri"/>
                          <a:ea typeface="ＭＳ Ｐゴシック"/>
                        </a:rPr>
                        <a:t>Polyoxyméthylène</a:t>
                      </a:r>
                      <a:r>
                        <a:rPr lang="fr-FR" sz="1600" b="0" i="0" u="none" baseline="0" smtClean="0">
                          <a:solidFill>
                            <a:srgbClr val="28288A"/>
                          </a:solidFill>
                          <a:effectLst/>
                          <a:latin typeface="Calibri"/>
                          <a:ea typeface="ＭＳ Ｐゴシック"/>
                        </a:rPr>
                        <a:t> (POM, polyacétal ou polyformaldéhyde) fabriqué par 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cuivre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verre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génériques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Nylon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titane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carbone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haute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densité</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smtClean="0">
                          <a:solidFill>
                            <a:srgbClr val="28288A"/>
                          </a:solidFill>
                          <a:effectLst/>
                          <a:latin typeface="Calibri"/>
                          <a:ea typeface="ＭＳ Ｐゴシック"/>
                        </a:rPr>
                        <a:t> Polyéthylène</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zinc</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Siliciums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rigide</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Polychlorure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vinyle</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Autres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alliages</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Bois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Et </a:t>
                      </a:r>
                      <a:r>
                        <a:rPr lang="en-US" sz="1600" b="0" i="0" u="none" baseline="0" dirty="0" err="1" smtClean="0">
                          <a:solidFill>
                            <a:srgbClr val="28288A"/>
                          </a:solidFill>
                          <a:effectLst/>
                          <a:latin typeface="Calibri"/>
                          <a:ea typeface="ＭＳ Ｐゴシック"/>
                        </a:rPr>
                        <a:t>bien</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d'autres</a:t>
                      </a:r>
                      <a:r>
                        <a:rPr lang="en-US" sz="1600" b="0" i="0" u="none" baseline="0" dirty="0" smtClean="0">
                          <a:solidFill>
                            <a:srgbClr val="28288A"/>
                          </a:solidFill>
                          <a:effectLst/>
                          <a:latin typeface="Calibri"/>
                          <a:ea typeface="ＭＳ Ｐゴシック"/>
                        </a:rPr>
                        <a:t> encore</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Saisir le processus de fabrication</a:t>
            </a:r>
            <a:endParaRPr lang="en-US" sz="2500" dirty="0"/>
          </a:p>
        </p:txBody>
      </p:sp>
      <p:sp>
        <p:nvSpPr>
          <p:cNvPr id="3" name="Content Placeholder 2"/>
          <p:cNvSpPr>
            <a:spLocks noGrp="1"/>
          </p:cNvSpPr>
          <p:nvPr>
            <p:ph idx="1"/>
          </p:nvPr>
        </p:nvSpPr>
        <p:spPr>
          <a:xfrm>
            <a:off x="838200" y="838200"/>
            <a:ext cx="7848600" cy="4525963"/>
          </a:xfrm>
        </p:spPr>
        <p:txBody>
          <a:bodyPr rtlCol="0">
            <a:normAutofit/>
          </a:bodyPr>
          <a:lstStyle/>
          <a:p>
            <a:pPr marL="0" indent="3175" eaLnBrk="1" fontAlgn="auto" hangingPunct="1">
              <a:spcAft>
                <a:spcPts val="0"/>
              </a:spcAft>
              <a:buFont typeface="Wingdings" pitchFamily="2" charset="2"/>
              <a:buNone/>
              <a:defRPr/>
            </a:pPr>
            <a:r>
              <a:rPr lang="fr-FR" dirty="0" smtClean="0"/>
              <a:t>Les processus de fabrication disponibles varient en fonction de la classe des matériaux.</a:t>
            </a:r>
            <a:endParaRPr lang="en-US" dirty="0" smtClean="0"/>
          </a:p>
          <a:p>
            <a:pPr eaLnBrk="1" fontAlgn="auto" hangingPunct="1">
              <a:spcAft>
                <a:spcPts val="0"/>
              </a:spcAft>
              <a:buFont typeface="Wingdings" pitchFamily="2" charset="2"/>
              <a:buNone/>
              <a:defRPr/>
            </a:pPr>
            <a:endParaRPr lang="en-US" dirty="0" smtClean="0"/>
          </a:p>
        </p:txBody>
      </p:sp>
      <p:graphicFrame>
        <p:nvGraphicFramePr>
          <p:cNvPr id="6" name="Table 5"/>
          <p:cNvGraphicFramePr>
            <a:graphicFrameLocks noGrp="1"/>
          </p:cNvGraphicFramePr>
          <p:nvPr/>
        </p:nvGraphicFramePr>
        <p:xfrm>
          <a:off x="1066800" y="1676400"/>
          <a:ext cx="7576399" cy="4396580"/>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Classe</a:t>
                      </a:r>
                      <a:r>
                        <a:rPr lang="en-US" sz="2000" b="1" i="0" u="none" baseline="0" dirty="0" smtClean="0">
                          <a:solidFill>
                            <a:srgbClr val="FFFFFF"/>
                          </a:solidFill>
                          <a:effectLst/>
                          <a:latin typeface="Calibri"/>
                          <a:ea typeface="ＭＳ Ｐゴシック"/>
                        </a:rPr>
                        <a:t> : </a:t>
                      </a:r>
                      <a:r>
                        <a:rPr lang="en-US" sz="2000" b="1" i="0" u="none" baseline="0" dirty="0" err="1" smtClean="0">
                          <a:solidFill>
                            <a:srgbClr val="FFFFFF"/>
                          </a:solidFill>
                          <a:effectLst/>
                          <a:latin typeface="Calibri"/>
                          <a:ea typeface="ＭＳ Ｐゴシック"/>
                        </a:rPr>
                        <a:t>alliages</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d'aluminium</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Classe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plastiques</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Processus de fabrication</a:t>
                      </a:r>
                      <a:endParaRPr lang="en-US" sz="1800" b="0" i="0" u="none" baseline="0" dirty="0">
                        <a:solidFill>
                          <a:srgbClr val="28288A"/>
                        </a:solidFill>
                        <a:effectLst/>
                        <a:latin typeface="Calibri"/>
                        <a:ea typeface="ＭＳ Ｐゴシック"/>
                      </a:endParaRPr>
                    </a:p>
                  </a:txBody>
                  <a:tcPr vert="vert270"/>
                </a:tc>
                <a:tc>
                  <a:txBody>
                    <a:bodyPr/>
                    <a:lstStyle/>
                    <a:p>
                      <a:r>
                        <a:rPr lang="en-US" sz="1800" b="0" i="0" u="none" baseline="0" smtClean="0">
                          <a:solidFill>
                            <a:srgbClr val="28288A"/>
                          </a:solidFill>
                          <a:effectLst/>
                          <a:latin typeface="Calibri"/>
                          <a:ea typeface="ＭＳ Ｐゴシック"/>
                        </a:rPr>
                        <a:t>Moulage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sous</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pression</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Moulage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sable</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Processus de fabrication</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Moulage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par</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injection</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Extrusion</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Tôle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estampée/travaillée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Extrusion</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Forgeage</a:t>
                      </a:r>
                      <a:r>
                        <a:rPr lang="en-US" sz="2000" b="0" i="0" u="none" baseline="0" smtClean="0">
                          <a:solidFill>
                            <a:srgbClr val="000000"/>
                          </a:solidFill>
                          <a:effectLst/>
                          <a:latin typeface="Arial"/>
                          <a:ea typeface="ＭＳ Ｐゴシック"/>
                        </a:rPr>
                        <a:t>.</a:t>
                      </a:r>
                      <a:endParaRPr lang="en-US" sz="2000" b="0" i="0" u="none" baseline="0" dirty="0">
                        <a:solidFill>
                          <a:srgbClr val="000000"/>
                        </a:solidFill>
                        <a:effectLst/>
                        <a:latin typeface="Arial"/>
                        <a:ea typeface="ＭＳ Ｐゴシック"/>
                      </a:endParaRPr>
                    </a:p>
                  </a:txBody>
                  <a:tcPr/>
                </a:tc>
                <a:tc>
                  <a:txBody>
                    <a:bodyPr/>
                    <a:lstStyle/>
                    <a:p>
                      <a:r>
                        <a:rPr lang="fr-FR" sz="1800" b="0" i="0" u="none" baseline="0" smtClean="0">
                          <a:solidFill>
                            <a:srgbClr val="28288A"/>
                          </a:solidFill>
                          <a:effectLst/>
                          <a:latin typeface="Calibri"/>
                          <a:ea typeface="ＭＳ Ｐゴシック"/>
                        </a:rPr>
                        <a:t>Moulage</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en</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sable</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à</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la</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machine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Fraisage</a:t>
                      </a:r>
                      <a:r>
                        <a:rPr lang="en-US" sz="2000" b="0" i="0" u="none" baseline="0" smtClean="0">
                          <a:solidFill>
                            <a:srgbClr val="000000"/>
                          </a:solidFill>
                          <a:effectLst/>
                          <a:latin typeface="Arial"/>
                          <a:ea typeface="ＭＳ Ｐゴシック"/>
                        </a:rPr>
                        <a:t>.</a:t>
                      </a:r>
                      <a:endParaRPr lang="en-US" sz="2000" b="0" i="0" u="none" baseline="0" dirty="0">
                        <a:solidFill>
                          <a:srgbClr val="000000"/>
                        </a:solidFill>
                        <a:effectLst/>
                        <a:latin typeface="Arial"/>
                        <a:ea typeface="ＭＳ Ｐゴシック"/>
                      </a:endParaRPr>
                    </a:p>
                  </a:txBody>
                  <a:tcPr/>
                </a:tc>
                <a:tc>
                  <a:txBody>
                    <a:bodyPr/>
                    <a:lstStyle/>
                    <a:p>
                      <a:r>
                        <a:rPr lang="en-US" sz="1800" b="0" i="0" u="none" baseline="0" smtClean="0">
                          <a:solidFill>
                            <a:srgbClr val="28288A"/>
                          </a:solidFill>
                          <a:effectLst/>
                          <a:latin typeface="Calibri"/>
                          <a:ea typeface="ＭＳ Ｐゴシック"/>
                        </a:rPr>
                        <a:t>Tournage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3525"/>
            <a:ext cx="8305800" cy="457200"/>
          </a:xfrm>
        </p:spPr>
        <p:txBody>
          <a:bodyPr rtlCol="0">
            <a:normAutofit fontScale="90000"/>
          </a:bodyPr>
          <a:lstStyle/>
          <a:p>
            <a:pPr eaLnBrk="1" fontAlgn="auto" hangingPunct="1">
              <a:spcAft>
                <a:spcPts val="0"/>
              </a:spcAft>
              <a:defRPr/>
            </a:pPr>
            <a:r>
              <a:rPr lang="fr-FR" sz="2500" dirty="0" smtClean="0"/>
              <a:t>Saisir la région de fabrication</a:t>
            </a:r>
            <a:endParaRPr lang="en-US" sz="2500" dirty="0"/>
          </a:p>
        </p:txBody>
      </p:sp>
      <p:sp>
        <p:nvSpPr>
          <p:cNvPr id="3" name="Content Placeholder 2"/>
          <p:cNvSpPr>
            <a:spLocks noGrp="1"/>
          </p:cNvSpPr>
          <p:nvPr>
            <p:ph idx="1"/>
          </p:nvPr>
        </p:nvSpPr>
        <p:spPr>
          <a:xfrm>
            <a:off x="687388" y="1281113"/>
            <a:ext cx="6018212" cy="4525962"/>
          </a:xfrm>
        </p:spPr>
        <p:txBody>
          <a:bodyPr rtlCol="0">
            <a:normAutofit fontScale="92500" lnSpcReduction="20000"/>
          </a:bodyPr>
          <a:lstStyle/>
          <a:p>
            <a:pPr eaLnBrk="1" fontAlgn="auto" hangingPunct="1">
              <a:spcAft>
                <a:spcPts val="0"/>
              </a:spcAft>
              <a:defRPr/>
            </a:pPr>
            <a:r>
              <a:rPr lang="fr-FR" smtClean="0"/>
              <a:t>Chaque région fait appel à une combinaison différente de méthodes pour produire de l'énergie. L'impact d'un kWh varie donc d'une région à l'autre. Quelques exemples de méthodes :</a:t>
            </a:r>
            <a:endParaRPr lang="en-US" dirty="0" smtClean="0"/>
          </a:p>
          <a:p>
            <a:pPr lvl="1" eaLnBrk="1" fontAlgn="auto" hangingPunct="1">
              <a:spcAft>
                <a:spcPts val="0"/>
              </a:spcAft>
              <a:defRPr/>
            </a:pPr>
            <a:r>
              <a:rPr lang="en-US" sz="2100" smtClean="0"/>
              <a:t>Combustibles fossiles</a:t>
            </a:r>
            <a:endParaRPr lang="en-US" sz="2100" dirty="0" smtClean="0"/>
          </a:p>
          <a:p>
            <a:pPr lvl="1" eaLnBrk="1" fontAlgn="auto" hangingPunct="1">
              <a:spcAft>
                <a:spcPts val="0"/>
              </a:spcAft>
              <a:defRPr/>
            </a:pPr>
            <a:r>
              <a:rPr lang="en-US" sz="2100" smtClean="0"/>
              <a:t>Énergie nucléaire</a:t>
            </a:r>
            <a:endParaRPr lang="en-US" sz="2100" dirty="0" smtClean="0"/>
          </a:p>
          <a:p>
            <a:pPr lvl="1" eaLnBrk="1" fontAlgn="auto" hangingPunct="1">
              <a:spcAft>
                <a:spcPts val="0"/>
              </a:spcAft>
              <a:defRPr/>
            </a:pPr>
            <a:r>
              <a:rPr lang="en-US" sz="2100" smtClean="0"/>
              <a:t>Énergie hydro-électrique</a:t>
            </a:r>
            <a:endParaRPr lang="en-US" sz="2100" dirty="0" smtClean="0"/>
          </a:p>
          <a:p>
            <a:pPr eaLnBrk="1" fontAlgn="auto" hangingPunct="1">
              <a:spcAft>
                <a:spcPts val="0"/>
              </a:spcAft>
              <a:defRPr/>
            </a:pPr>
            <a:r>
              <a:rPr lang="fr-FR" smtClean="0"/>
              <a:t>Détermine les ressources consommées par les processus de fabrication dans cette région</a:t>
            </a:r>
            <a:endParaRPr lang="en-US" dirty="0" smtClean="0"/>
          </a:p>
          <a:p>
            <a:pPr eaLnBrk="1" fontAlgn="auto" hangingPunct="1">
              <a:spcAft>
                <a:spcPts val="0"/>
              </a:spcAft>
              <a:defRPr/>
            </a:pPr>
            <a:r>
              <a:rPr lang="fr-FR" smtClean="0"/>
              <a:t>Choix en matière de régions</a:t>
            </a:r>
            <a:r>
              <a:rPr lang="fr-FR" sz="2200" smtClean="0">
                <a:solidFill>
                  <a:srgbClr val="000000"/>
                </a:solidFill>
              </a:rPr>
              <a:t>.</a:t>
            </a:r>
            <a:endParaRPr lang="en-US" sz="2200" dirty="0" smtClean="0">
              <a:solidFill>
                <a:srgbClr val="000000"/>
              </a:solidFill>
            </a:endParaRPr>
          </a:p>
          <a:p>
            <a:pPr lvl="1" eaLnBrk="1" fontAlgn="auto" hangingPunct="1">
              <a:spcAft>
                <a:spcPts val="0"/>
              </a:spcAft>
              <a:defRPr/>
            </a:pPr>
            <a:r>
              <a:rPr lang="en-US" sz="2100" smtClean="0"/>
              <a:t>Asie</a:t>
            </a:r>
            <a:endParaRPr lang="en-US" sz="2100" dirty="0" smtClean="0"/>
          </a:p>
          <a:p>
            <a:pPr lvl="1" eaLnBrk="1" fontAlgn="auto" hangingPunct="1">
              <a:spcAft>
                <a:spcPts val="0"/>
              </a:spcAft>
              <a:defRPr/>
            </a:pPr>
            <a:r>
              <a:rPr lang="en-US" sz="2100" smtClean="0"/>
              <a:t>Europe</a:t>
            </a:r>
            <a:endParaRPr lang="en-US" sz="2100" dirty="0" smtClean="0"/>
          </a:p>
          <a:p>
            <a:pPr lvl="1" eaLnBrk="1" fontAlgn="auto" hangingPunct="1">
              <a:spcAft>
                <a:spcPts val="0"/>
              </a:spcAft>
              <a:defRPr/>
            </a:pPr>
            <a:r>
              <a:rPr lang="en-US" sz="2100" smtClean="0"/>
              <a:t>Amérique du Nord</a:t>
            </a:r>
            <a:endParaRPr lang="en-US" sz="2100" dirty="0" smtClean="0"/>
          </a:p>
          <a:p>
            <a:pPr lvl="1" eaLnBrk="1" fontAlgn="auto" hangingPunct="1">
              <a:spcAft>
                <a:spcPts val="0"/>
              </a:spcAft>
              <a:defRPr/>
            </a:pPr>
            <a:r>
              <a:rPr lang="en-US" sz="2100" smtClean="0"/>
              <a:t>Japon</a:t>
            </a:r>
            <a:endParaRPr lang="en-US" sz="2100" dirty="0" smtClean="0"/>
          </a:p>
          <a:p>
            <a:pPr eaLnBrk="1" fontAlgn="auto" hangingPunct="1">
              <a:spcAft>
                <a:spcPts val="0"/>
              </a:spcAft>
              <a:defRPr/>
            </a:pPr>
            <a:endParaRPr lang="en-US" dirty="0"/>
          </a:p>
        </p:txBody>
      </p:sp>
      <p:pic>
        <p:nvPicPr>
          <p:cNvPr id="32772"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Saisir le mode de transport et la région d'utilisation</a:t>
            </a:r>
            <a:endParaRPr lang="en-US" sz="2500" dirty="0"/>
          </a:p>
        </p:txBody>
      </p:sp>
      <p:sp>
        <p:nvSpPr>
          <p:cNvPr id="33795" name="Content Placeholder 2"/>
          <p:cNvSpPr>
            <a:spLocks noGrp="1"/>
          </p:cNvSpPr>
          <p:nvPr>
            <p:ph idx="1"/>
          </p:nvPr>
        </p:nvSpPr>
        <p:spPr>
          <a:xfrm>
            <a:off x="687388" y="914400"/>
            <a:ext cx="6018212" cy="4525963"/>
          </a:xfrm>
        </p:spPr>
        <p:txBody>
          <a:bodyPr/>
          <a:lstStyle/>
          <a:p>
            <a:pPr eaLnBrk="1" hangingPunct="1"/>
            <a:r>
              <a:rPr lang="fr-FR" smtClean="0"/>
              <a:t>Détermine les sources d'énergie consommées lors de la phase d'utilisation du produit (si applicable) et la destination du produit lorsqu'il arrive en fin de vie.</a:t>
            </a:r>
            <a:r>
              <a:rPr lang="en-US" smtClean="0"/>
              <a:t>  </a:t>
            </a:r>
          </a:p>
          <a:p>
            <a:pPr lvl="1" eaLnBrk="1" hangingPunct="1"/>
            <a:r>
              <a:rPr lang="en-US" smtClean="0"/>
              <a:t>Asie</a:t>
            </a:r>
          </a:p>
          <a:p>
            <a:pPr lvl="1" eaLnBrk="1" hangingPunct="1"/>
            <a:r>
              <a:rPr lang="en-US" smtClean="0"/>
              <a:t>Europe</a:t>
            </a:r>
          </a:p>
          <a:p>
            <a:pPr lvl="1" eaLnBrk="1" hangingPunct="1"/>
            <a:r>
              <a:rPr lang="en-US" smtClean="0"/>
              <a:t>Amérique du Nord</a:t>
            </a:r>
          </a:p>
          <a:p>
            <a:pPr lvl="1" eaLnBrk="1" hangingPunct="1"/>
            <a:r>
              <a:rPr lang="en-US" smtClean="0"/>
              <a:t>Japon</a:t>
            </a:r>
          </a:p>
          <a:p>
            <a:pPr eaLnBrk="1" hangingPunct="1"/>
            <a:r>
              <a:rPr lang="fr-FR" smtClean="0"/>
              <a:t>Évalue les impacts environnementaux associés au transport du produit depuis son lieu de fabrication vers son lieu d'utilisation.</a:t>
            </a:r>
            <a:endParaRPr lang="en-US" smtClean="0"/>
          </a:p>
          <a:p>
            <a:pPr eaLnBrk="1" hangingPunct="1"/>
            <a:endParaRPr lang="en-US" smtClean="0"/>
          </a:p>
        </p:txBody>
      </p:sp>
      <p:pic>
        <p:nvPicPr>
          <p:cNvPr id="33796"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a:t>
            </a:r>
            <a:r>
              <a:rPr lang="en-US" sz="2500" dirty="0" err="1" smtClean="0"/>
              <a:t>calcule</a:t>
            </a:r>
            <a:r>
              <a:rPr lang="en-US" sz="2500" dirty="0" smtClean="0"/>
              <a:t> </a:t>
            </a:r>
            <a:r>
              <a:rPr lang="en-US" sz="2500" dirty="0" err="1" smtClean="0"/>
              <a:t>l'impact</a:t>
            </a:r>
            <a:r>
              <a:rPr lang="en-US" sz="2500" dirty="0" smtClean="0"/>
              <a:t> </a:t>
            </a:r>
            <a:r>
              <a:rPr lang="en-US" sz="2500" dirty="0" err="1" smtClean="0"/>
              <a:t>environnemental</a:t>
            </a:r>
            <a:endParaRPr lang="en-US" sz="2500" dirty="0"/>
          </a:p>
        </p:txBody>
      </p:sp>
      <p:sp>
        <p:nvSpPr>
          <p:cNvPr id="3" name="Content Placeholder 2"/>
          <p:cNvSpPr>
            <a:spLocks noGrp="1"/>
          </p:cNvSpPr>
          <p:nvPr>
            <p:ph idx="1"/>
          </p:nvPr>
        </p:nvSpPr>
        <p:spPr>
          <a:xfrm>
            <a:off x="687388" y="1281113"/>
            <a:ext cx="3579812" cy="4525962"/>
          </a:xfrm>
        </p:spPr>
        <p:txBody>
          <a:bodyPr rtlCol="0">
            <a:normAutofit fontScale="92500" lnSpcReduction="20000"/>
          </a:bodyPr>
          <a:lstStyle/>
          <a:p>
            <a:pPr eaLnBrk="1" fontAlgn="auto" hangingPunct="1">
              <a:spcAft>
                <a:spcPts val="0"/>
              </a:spcAft>
              <a:defRPr/>
            </a:pPr>
            <a:r>
              <a:rPr lang="en-US" smtClean="0"/>
              <a:t>Paramètres</a:t>
            </a:r>
            <a:endParaRPr lang="en-US" dirty="0" smtClean="0"/>
          </a:p>
          <a:p>
            <a:pPr lvl="1" eaLnBrk="1" fontAlgn="auto" hangingPunct="1">
              <a:spcAft>
                <a:spcPts val="0"/>
              </a:spcAft>
              <a:defRPr/>
            </a:pPr>
            <a:r>
              <a:rPr lang="en-US" smtClean="0">
                <a:solidFill>
                  <a:srgbClr val="000000"/>
                </a:solidFill>
              </a:rPr>
              <a:t>Empreinte</a:t>
            </a:r>
            <a:r>
              <a:rPr lang="en-US" b="1" smtClean="0"/>
              <a:t> carbone</a:t>
            </a:r>
            <a:endParaRPr lang="en-US" b="1" dirty="0" smtClean="0"/>
          </a:p>
          <a:p>
            <a:pPr lvl="1" eaLnBrk="1" fontAlgn="auto" hangingPunct="1">
              <a:spcAft>
                <a:spcPts val="0"/>
              </a:spcAft>
              <a:defRPr/>
            </a:pPr>
            <a:r>
              <a:rPr lang="en-US" smtClean="0">
                <a:solidFill>
                  <a:srgbClr val="000000"/>
                </a:solidFill>
              </a:rPr>
              <a:t>Acidification</a:t>
            </a:r>
            <a:r>
              <a:rPr lang="en-US" b="1" smtClean="0"/>
              <a:t> </a:t>
            </a:r>
            <a:r>
              <a:rPr lang="en-US" smtClean="0">
                <a:solidFill>
                  <a:srgbClr val="000000"/>
                </a:solidFill>
              </a:rPr>
              <a:t>de</a:t>
            </a:r>
            <a:r>
              <a:rPr lang="en-US" b="1" smtClean="0"/>
              <a:t> </a:t>
            </a:r>
            <a:r>
              <a:rPr lang="en-US" smtClean="0">
                <a:solidFill>
                  <a:srgbClr val="000000"/>
                </a:solidFill>
              </a:rPr>
              <a:t>l'</a:t>
            </a:r>
            <a:r>
              <a:rPr lang="en-US" b="1" smtClean="0"/>
              <a:t>atmosphère</a:t>
            </a:r>
            <a:endParaRPr lang="en-US" b="1" dirty="0" smtClean="0"/>
          </a:p>
          <a:p>
            <a:pPr lvl="1" eaLnBrk="1" fontAlgn="auto" hangingPunct="1">
              <a:spcAft>
                <a:spcPts val="0"/>
              </a:spcAft>
              <a:defRPr/>
            </a:pPr>
            <a:r>
              <a:rPr lang="en-US" smtClean="0">
                <a:solidFill>
                  <a:srgbClr val="000000"/>
                </a:solidFill>
              </a:rPr>
              <a:t>Eutrophisation</a:t>
            </a:r>
            <a:r>
              <a:rPr lang="en-US" b="1" smtClean="0"/>
              <a:t> </a:t>
            </a:r>
            <a:r>
              <a:rPr lang="en-US" smtClean="0">
                <a:solidFill>
                  <a:srgbClr val="000000"/>
                </a:solidFill>
              </a:rPr>
              <a:t>de</a:t>
            </a:r>
            <a:r>
              <a:rPr lang="en-US" b="1" smtClean="0"/>
              <a:t> </a:t>
            </a:r>
            <a:r>
              <a:rPr lang="en-US" smtClean="0">
                <a:solidFill>
                  <a:srgbClr val="000000"/>
                </a:solidFill>
              </a:rPr>
              <a:t>l'</a:t>
            </a:r>
            <a:r>
              <a:rPr lang="en-US" b="1" smtClean="0"/>
              <a:t>eau</a:t>
            </a:r>
            <a:endParaRPr lang="en-US" b="1" dirty="0" smtClean="0"/>
          </a:p>
          <a:p>
            <a:pPr lvl="1" eaLnBrk="1" fontAlgn="auto" hangingPunct="1">
              <a:spcAft>
                <a:spcPts val="0"/>
              </a:spcAft>
              <a:defRPr/>
            </a:pPr>
            <a:r>
              <a:rPr lang="en-US" smtClean="0">
                <a:solidFill>
                  <a:srgbClr val="000000"/>
                </a:solidFill>
              </a:rPr>
              <a:t>Consommation</a:t>
            </a:r>
            <a:r>
              <a:rPr lang="en-US" b="1" smtClean="0"/>
              <a:t> </a:t>
            </a:r>
            <a:r>
              <a:rPr lang="en-US" smtClean="0">
                <a:solidFill>
                  <a:srgbClr val="000000"/>
                </a:solidFill>
              </a:rPr>
              <a:t>d'</a:t>
            </a:r>
            <a:r>
              <a:rPr lang="en-US" b="1" smtClean="0"/>
              <a:t>énergie</a:t>
            </a:r>
            <a:endParaRPr lang="en-US" b="1" dirty="0" smtClean="0"/>
          </a:p>
          <a:p>
            <a:pPr eaLnBrk="1" fontAlgn="auto" hangingPunct="1">
              <a:spcAft>
                <a:spcPts val="0"/>
              </a:spcAft>
              <a:defRPr/>
            </a:pPr>
            <a:r>
              <a:rPr lang="en-US" smtClean="0"/>
              <a:t>Pourcentage du facteur</a:t>
            </a:r>
            <a:endParaRPr lang="en-US" dirty="0" smtClean="0"/>
          </a:p>
          <a:p>
            <a:pPr lvl="1" eaLnBrk="1" fontAlgn="auto" hangingPunct="1">
              <a:spcAft>
                <a:spcPts val="0"/>
              </a:spcAft>
              <a:defRPr/>
            </a:pPr>
            <a:r>
              <a:rPr lang="en-US" smtClean="0"/>
              <a:t>Matériau</a:t>
            </a:r>
            <a:endParaRPr lang="en-US" dirty="0" smtClean="0"/>
          </a:p>
          <a:p>
            <a:pPr lvl="1" eaLnBrk="1" fontAlgn="auto" hangingPunct="1">
              <a:spcAft>
                <a:spcPts val="0"/>
              </a:spcAft>
              <a:defRPr/>
            </a:pPr>
            <a:r>
              <a:rPr lang="en-US" smtClean="0"/>
              <a:t>Fabrication</a:t>
            </a:r>
            <a:endParaRPr lang="en-US" dirty="0" smtClean="0"/>
          </a:p>
          <a:p>
            <a:pPr lvl="1" eaLnBrk="1" fontAlgn="auto" hangingPunct="1">
              <a:spcAft>
                <a:spcPts val="0"/>
              </a:spcAft>
              <a:defRPr/>
            </a:pPr>
            <a:r>
              <a:rPr lang="en-US" smtClean="0"/>
              <a:t>Régions d'utilisation</a:t>
            </a:r>
            <a:endParaRPr lang="en-US" dirty="0" smtClean="0"/>
          </a:p>
          <a:p>
            <a:pPr lvl="1" eaLnBrk="1" fontAlgn="auto" hangingPunct="1">
              <a:spcAft>
                <a:spcPts val="0"/>
              </a:spcAft>
              <a:defRPr/>
            </a:pPr>
            <a:r>
              <a:rPr lang="en-US" smtClean="0"/>
              <a:t>Fin de vie </a:t>
            </a:r>
            <a:endParaRPr lang="en-US" dirty="0" smtClean="0"/>
          </a:p>
          <a:p>
            <a:pPr eaLnBrk="1" fontAlgn="auto" hangingPunct="1">
              <a:spcAft>
                <a:spcPts val="0"/>
              </a:spcAft>
              <a:defRPr/>
            </a:pPr>
            <a:r>
              <a:rPr lang="fr-FR" smtClean="0"/>
              <a:t>Définition des données de référence</a:t>
            </a:r>
            <a:endParaRPr lang="en-US" dirty="0"/>
          </a:p>
        </p:txBody>
      </p:sp>
      <p:pic>
        <p:nvPicPr>
          <p:cNvPr id="34820" name="Picture 7" descr="SustainabilityXpress-Dashboard.tif"/>
          <p:cNvPicPr>
            <a:picLocks noChangeAspect="1"/>
          </p:cNvPicPr>
          <p:nvPr/>
        </p:nvPicPr>
        <p:blipFill>
          <a:blip r:embed="rId3" cstate="print"/>
          <a:srcRect/>
          <a:stretch>
            <a:fillRect/>
          </a:stretch>
        </p:blipFill>
        <p:spPr bwMode="auto">
          <a:xfrm>
            <a:off x="4724400" y="1447800"/>
            <a:ext cx="3581400" cy="4191000"/>
          </a:xfrm>
          <a:prstGeom prst="rect">
            <a:avLst/>
          </a:prstGeom>
          <a:noFill/>
          <a:ln w="9525">
            <a:noFill/>
            <a:miter lim="800000"/>
            <a:headEnd/>
            <a:tailEnd/>
          </a:ln>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7867650" cy="457200"/>
          </a:xfrm>
        </p:spPr>
        <p:txBody>
          <a:bodyPr rtlCol="0">
            <a:normAutofit fontScale="90000"/>
          </a:bodyPr>
          <a:lstStyle/>
          <a:p>
            <a:pPr eaLnBrk="1" fontAlgn="auto" hangingPunct="1">
              <a:spcAft>
                <a:spcPts val="0"/>
              </a:spcAft>
              <a:defRPr/>
            </a:pPr>
            <a:r>
              <a:rPr lang="en-US" sz="2500" dirty="0" err="1" smtClean="0"/>
              <a:t>Qu'est-ce</a:t>
            </a:r>
            <a:r>
              <a:rPr lang="en-US" sz="2500" dirty="0" smtClean="0"/>
              <a:t> </a:t>
            </a:r>
            <a:r>
              <a:rPr lang="en-US" sz="2500" dirty="0" err="1" smtClean="0"/>
              <a:t>que</a:t>
            </a:r>
            <a:r>
              <a:rPr lang="en-US" sz="2500" dirty="0" smtClean="0"/>
              <a:t> </a:t>
            </a:r>
            <a:r>
              <a:rPr lang="en-US" sz="2500" dirty="0" err="1" smtClean="0"/>
              <a:t>l'ingénierie</a:t>
            </a:r>
            <a:r>
              <a:rPr lang="en-US" sz="2500" dirty="0" smtClean="0">
                <a:solidFill>
                  <a:srgbClr val="3A5A10"/>
                </a:solidFill>
              </a:rPr>
              <a:t> </a:t>
            </a:r>
            <a:r>
              <a:rPr lang="en-US" sz="2500" dirty="0" smtClean="0"/>
              <a:t>durable ?</a:t>
            </a:r>
            <a:endParaRPr lang="en-US" sz="2500" dirty="0"/>
          </a:p>
        </p:txBody>
      </p:sp>
      <p:sp>
        <p:nvSpPr>
          <p:cNvPr id="3" name="Content Placeholder 2"/>
          <p:cNvSpPr>
            <a:spLocks noGrp="1"/>
          </p:cNvSpPr>
          <p:nvPr>
            <p:ph idx="1"/>
          </p:nvPr>
        </p:nvSpPr>
        <p:spPr>
          <a:xfrm>
            <a:off x="687388" y="1281113"/>
            <a:ext cx="7923212" cy="4525962"/>
          </a:xfrm>
        </p:spPr>
        <p:txBody>
          <a:bodyPr rtlCol="0">
            <a:normAutofit lnSpcReduction="10000"/>
          </a:bodyPr>
          <a:lstStyle/>
          <a:p>
            <a:pPr eaLnBrk="1" fontAlgn="auto" hangingPunct="1">
              <a:spcAft>
                <a:spcPts val="0"/>
              </a:spcAft>
              <a:defRPr/>
            </a:pPr>
            <a:r>
              <a:rPr lang="fr-FR" sz="2800" smtClean="0">
                <a:solidFill>
                  <a:srgbClr val="006600"/>
                </a:solidFill>
                <a:latin typeface="Arial Rounded MT Bold"/>
              </a:rPr>
              <a:t>L'ingénierie</a:t>
            </a:r>
            <a:r>
              <a:rPr lang="fr-FR" smtClean="0">
                <a:latin typeface="Arial Rounded MT Bold" pitchFamily="34" charset="0"/>
              </a:rPr>
              <a:t> </a:t>
            </a:r>
            <a:r>
              <a:rPr lang="fr-FR" sz="2800" smtClean="0">
                <a:solidFill>
                  <a:srgbClr val="006600"/>
                </a:solidFill>
                <a:latin typeface="Arial Rounded MT Bold"/>
              </a:rPr>
              <a:t>durable</a:t>
            </a:r>
            <a:r>
              <a:rPr lang="fr-FR" smtClean="0">
                <a:latin typeface="Arial Rounded MT Bold" pitchFamily="34" charset="0"/>
              </a:rPr>
              <a:t> </a:t>
            </a:r>
            <a:r>
              <a:rPr lang="fr-FR" smtClean="0"/>
              <a:t>vise</a:t>
            </a:r>
            <a:r>
              <a:rPr lang="fr-FR" smtClean="0">
                <a:latin typeface="Arial Rounded MT Bold" pitchFamily="34" charset="0"/>
              </a:rPr>
              <a:t> </a:t>
            </a:r>
            <a:r>
              <a:rPr lang="fr-FR" smtClean="0"/>
              <a:t>à</a:t>
            </a:r>
            <a:r>
              <a:rPr lang="fr-FR" smtClean="0">
                <a:latin typeface="Arial Rounded MT Bold" pitchFamily="34" charset="0"/>
              </a:rPr>
              <a:t> </a:t>
            </a:r>
            <a:r>
              <a:rPr lang="fr-FR" smtClean="0"/>
              <a:t>intégrer</a:t>
            </a:r>
            <a:r>
              <a:rPr lang="fr-FR" smtClean="0">
                <a:latin typeface="Arial Rounded MT Bold" pitchFamily="34" charset="0"/>
              </a:rPr>
              <a:t> </a:t>
            </a:r>
            <a:r>
              <a:rPr lang="fr-FR" smtClean="0"/>
              <a:t>les</a:t>
            </a:r>
            <a:r>
              <a:rPr lang="fr-FR" smtClean="0">
                <a:latin typeface="Arial Rounded MT Bold" pitchFamily="34" charset="0"/>
              </a:rPr>
              <a:t> </a:t>
            </a:r>
            <a:r>
              <a:rPr lang="fr-FR" smtClean="0"/>
              <a:t>composantes</a:t>
            </a:r>
            <a:r>
              <a:rPr lang="fr-FR" smtClean="0">
                <a:latin typeface="Arial Rounded MT Bold" pitchFamily="34" charset="0"/>
              </a:rPr>
              <a:t> </a:t>
            </a:r>
            <a:r>
              <a:rPr lang="fr-FR" smtClean="0">
                <a:solidFill>
                  <a:srgbClr val="74B31F"/>
                </a:solidFill>
              </a:rPr>
              <a:t>sociales</a:t>
            </a:r>
            <a:r>
              <a:rPr lang="fr-FR" smtClean="0"/>
              <a:t>,</a:t>
            </a:r>
            <a:r>
              <a:rPr lang="fr-FR" smtClean="0">
                <a:latin typeface="Arial Rounded MT Bold" pitchFamily="34" charset="0"/>
              </a:rPr>
              <a:t> </a:t>
            </a:r>
            <a:r>
              <a:rPr lang="fr-FR" smtClean="0">
                <a:solidFill>
                  <a:srgbClr val="74B31F"/>
                </a:solidFill>
              </a:rPr>
              <a:t>environnementales</a:t>
            </a:r>
            <a:r>
              <a:rPr lang="fr-FR" smtClean="0">
                <a:latin typeface="Arial Rounded MT Bold" pitchFamily="34" charset="0"/>
              </a:rPr>
              <a:t> </a:t>
            </a:r>
            <a:r>
              <a:rPr lang="fr-FR" smtClean="0"/>
              <a:t>et</a:t>
            </a:r>
            <a:r>
              <a:rPr lang="fr-FR" smtClean="0">
                <a:latin typeface="Arial Rounded MT Bold" pitchFamily="34" charset="0"/>
              </a:rPr>
              <a:t> </a:t>
            </a:r>
            <a:r>
              <a:rPr lang="fr-FR" smtClean="0">
                <a:solidFill>
                  <a:srgbClr val="74B31F"/>
                </a:solidFill>
              </a:rPr>
              <a:t>économiques</a:t>
            </a:r>
            <a:r>
              <a:rPr lang="fr-FR" smtClean="0">
                <a:latin typeface="Arial Rounded MT Bold" pitchFamily="34" charset="0"/>
              </a:rPr>
              <a:t> </a:t>
            </a:r>
            <a:r>
              <a:rPr lang="fr-FR" smtClean="0"/>
              <a:t>à</a:t>
            </a:r>
            <a:r>
              <a:rPr lang="fr-FR" smtClean="0">
                <a:latin typeface="Arial Rounded MT Bold" pitchFamily="34" charset="0"/>
              </a:rPr>
              <a:t> </a:t>
            </a:r>
            <a:r>
              <a:rPr lang="fr-FR" smtClean="0"/>
              <a:t>la</a:t>
            </a:r>
            <a:r>
              <a:rPr lang="fr-FR" smtClean="0">
                <a:latin typeface="Arial Rounded MT Bold" pitchFamily="34" charset="0"/>
              </a:rPr>
              <a:t> </a:t>
            </a:r>
            <a:r>
              <a:rPr lang="fr-FR" smtClean="0"/>
              <a:t>conception</a:t>
            </a:r>
            <a:r>
              <a:rPr lang="fr-FR" smtClean="0">
                <a:latin typeface="Arial Rounded MT Bold" pitchFamily="34" charset="0"/>
              </a:rPr>
              <a:t> </a:t>
            </a:r>
            <a:r>
              <a:rPr lang="fr-FR" smtClean="0"/>
              <a:t>d'un</a:t>
            </a:r>
            <a:r>
              <a:rPr lang="fr-FR" smtClean="0">
                <a:latin typeface="Arial Rounded MT Bold" pitchFamily="34" charset="0"/>
              </a:rPr>
              <a:t> </a:t>
            </a:r>
            <a:r>
              <a:rPr lang="fr-FR" smtClean="0"/>
              <a:t>produit</a:t>
            </a:r>
            <a:r>
              <a:rPr lang="fr-FR" smtClean="0">
                <a:latin typeface="Arial Rounded MT Bold" pitchFamily="34" charset="0"/>
              </a:rPr>
              <a:t> </a:t>
            </a:r>
            <a:r>
              <a:rPr lang="fr-FR" smtClean="0"/>
              <a:t>ou</a:t>
            </a:r>
            <a:r>
              <a:rPr lang="fr-FR" smtClean="0">
                <a:latin typeface="Arial Rounded MT Bold" pitchFamily="34" charset="0"/>
              </a:rPr>
              <a:t> </a:t>
            </a:r>
            <a:r>
              <a:rPr lang="fr-FR" smtClean="0"/>
              <a:t>d'un</a:t>
            </a:r>
            <a:r>
              <a:rPr lang="fr-FR" smtClean="0">
                <a:latin typeface="Arial Rounded MT Bold" pitchFamily="34" charset="0"/>
              </a:rPr>
              <a:t> </a:t>
            </a:r>
            <a:r>
              <a:rPr lang="fr-FR" smtClean="0"/>
              <a:t>processus.</a:t>
            </a:r>
            <a:endParaRPr lang="en-US" dirty="0" smtClean="0"/>
          </a:p>
          <a:p>
            <a:pPr eaLnBrk="1" fontAlgn="auto" hangingPunct="1">
              <a:spcAft>
                <a:spcPts val="0"/>
              </a:spcAft>
              <a:defRPr/>
            </a:pPr>
            <a:r>
              <a:rPr lang="fr-FR" smtClean="0"/>
              <a:t>Bientôt, toutes les conceptions seront développées selon les principes de l'</a:t>
            </a:r>
            <a:r>
              <a:rPr lang="fr-FR" smtClean="0">
                <a:solidFill>
                  <a:srgbClr val="74B31F"/>
                </a:solidFill>
              </a:rPr>
              <a:t> </a:t>
            </a:r>
            <a:r>
              <a:rPr lang="fr-FR" sz="2800" smtClean="0">
                <a:solidFill>
                  <a:srgbClr val="006600"/>
                </a:solidFill>
                <a:latin typeface="Arial Rounded MT Bold"/>
              </a:rPr>
              <a:t>éco-conception.</a:t>
            </a:r>
            <a:endParaRPr lang="en-US" sz="2800" dirty="0" smtClean="0">
              <a:solidFill>
                <a:srgbClr val="006600"/>
              </a:solidFill>
              <a:latin typeface="Arial Rounded MT Bold"/>
            </a:endParaRPr>
          </a:p>
          <a:p>
            <a:pPr eaLnBrk="1" fontAlgn="auto" hangingPunct="1">
              <a:spcAft>
                <a:spcPts val="0"/>
              </a:spcAft>
              <a:defRPr/>
            </a:pPr>
            <a:r>
              <a:rPr lang="fr-FR" sz="2800" smtClean="0">
                <a:solidFill>
                  <a:srgbClr val="006600"/>
                </a:solidFill>
                <a:latin typeface="Arial Rounded MT Bold"/>
              </a:rPr>
              <a:t>SolidWorks</a:t>
            </a:r>
            <a:r>
              <a:rPr lang="fr-FR" smtClean="0">
                <a:solidFill>
                  <a:srgbClr val="74B31F"/>
                </a:solidFill>
                <a:latin typeface="Arial Rounded MT Bold" pitchFamily="34" charset="0"/>
              </a:rPr>
              <a:t> </a:t>
            </a:r>
            <a:r>
              <a:rPr lang="fr-FR" sz="2800" smtClean="0">
                <a:solidFill>
                  <a:srgbClr val="006600"/>
                </a:solidFill>
                <a:latin typeface="Arial Rounded MT Bold"/>
              </a:rPr>
              <a:t>Sustainability</a:t>
            </a:r>
            <a:r>
              <a:rPr lang="fr-FR" smtClean="0">
                <a:solidFill>
                  <a:srgbClr val="74B31F"/>
                </a:solidFill>
                <a:latin typeface="Arial Rounded MT Bold" pitchFamily="34" charset="0"/>
              </a:rPr>
              <a:t> </a:t>
            </a:r>
            <a:r>
              <a:rPr lang="fr-FR" smtClean="0"/>
              <a:t>permet</a:t>
            </a:r>
            <a:r>
              <a:rPr lang="fr-FR" smtClean="0">
                <a:latin typeface="Arial Rounded MT Bold" pitchFamily="34" charset="0"/>
              </a:rPr>
              <a:t> </a:t>
            </a:r>
            <a:r>
              <a:rPr lang="fr-FR" smtClean="0"/>
              <a:t>aux</a:t>
            </a:r>
            <a:r>
              <a:rPr lang="fr-FR" smtClean="0">
                <a:latin typeface="Arial Rounded MT Bold" pitchFamily="34" charset="0"/>
              </a:rPr>
              <a:t> </a:t>
            </a:r>
            <a:r>
              <a:rPr lang="fr-FR" smtClean="0"/>
              <a:t>étudiants</a:t>
            </a:r>
            <a:r>
              <a:rPr lang="fr-FR" smtClean="0">
                <a:latin typeface="Arial Rounded MT Bold" pitchFamily="34" charset="0"/>
              </a:rPr>
              <a:t> </a:t>
            </a:r>
            <a:r>
              <a:rPr lang="fr-FR" smtClean="0"/>
              <a:t>de</a:t>
            </a:r>
            <a:r>
              <a:rPr lang="fr-FR" smtClean="0">
                <a:latin typeface="Arial Rounded MT Bold" pitchFamily="34" charset="0"/>
              </a:rPr>
              <a:t> </a:t>
            </a:r>
            <a:r>
              <a:rPr lang="fr-FR" smtClean="0"/>
              <a:t>tenir</a:t>
            </a:r>
            <a:r>
              <a:rPr lang="fr-FR" smtClean="0">
                <a:latin typeface="Arial Rounded MT Bold" pitchFamily="34" charset="0"/>
              </a:rPr>
              <a:t> </a:t>
            </a:r>
            <a:r>
              <a:rPr lang="fr-FR" smtClean="0"/>
              <a:t>compte</a:t>
            </a:r>
            <a:r>
              <a:rPr lang="fr-FR" smtClean="0">
                <a:latin typeface="Arial Rounded MT Bold" pitchFamily="34" charset="0"/>
              </a:rPr>
              <a:t> </a:t>
            </a:r>
            <a:r>
              <a:rPr lang="fr-FR" smtClean="0"/>
              <a:t>de</a:t>
            </a:r>
            <a:r>
              <a:rPr lang="fr-FR" smtClean="0">
                <a:latin typeface="Arial Rounded MT Bold" pitchFamily="34" charset="0"/>
              </a:rPr>
              <a:t> </a:t>
            </a:r>
            <a:r>
              <a:rPr lang="fr-FR" smtClean="0"/>
              <a:t>l'aspect</a:t>
            </a:r>
            <a:r>
              <a:rPr lang="fr-FR" smtClean="0">
                <a:latin typeface="Arial Rounded MT Bold" pitchFamily="34" charset="0"/>
              </a:rPr>
              <a:t> </a:t>
            </a:r>
            <a:r>
              <a:rPr lang="fr-FR" smtClean="0"/>
              <a:t>environnemental</a:t>
            </a:r>
            <a:r>
              <a:rPr lang="fr-FR" smtClean="0">
                <a:latin typeface="Arial Rounded MT Bold" pitchFamily="34" charset="0"/>
              </a:rPr>
              <a:t> </a:t>
            </a:r>
            <a:r>
              <a:rPr lang="fr-FR" smtClean="0"/>
              <a:t>lors</a:t>
            </a:r>
            <a:r>
              <a:rPr lang="fr-FR" smtClean="0">
                <a:latin typeface="Arial Rounded MT Bold" pitchFamily="34" charset="0"/>
              </a:rPr>
              <a:t> </a:t>
            </a:r>
            <a:r>
              <a:rPr lang="fr-FR" smtClean="0"/>
              <a:t>du</a:t>
            </a:r>
            <a:r>
              <a:rPr lang="fr-FR" smtClean="0">
                <a:latin typeface="Arial Rounded MT Bold" pitchFamily="34" charset="0"/>
              </a:rPr>
              <a:t> </a:t>
            </a:r>
            <a:r>
              <a:rPr lang="fr-FR" smtClean="0"/>
              <a:t>développement</a:t>
            </a:r>
            <a:r>
              <a:rPr lang="fr-FR" smtClean="0">
                <a:latin typeface="Arial Rounded MT Bold" pitchFamily="34" charset="0"/>
              </a:rPr>
              <a:t> </a:t>
            </a:r>
            <a:r>
              <a:rPr lang="fr-FR" smtClean="0"/>
              <a:t>de</a:t>
            </a:r>
            <a:r>
              <a:rPr lang="fr-FR" smtClean="0">
                <a:latin typeface="Arial Rounded MT Bold" pitchFamily="34" charset="0"/>
              </a:rPr>
              <a:t> </a:t>
            </a:r>
            <a:r>
              <a:rPr lang="fr-FR" smtClean="0"/>
              <a:t>leurs</a:t>
            </a:r>
            <a:r>
              <a:rPr lang="fr-FR" smtClean="0">
                <a:latin typeface="Arial Rounded MT Bold" pitchFamily="34" charset="0"/>
              </a:rPr>
              <a:t> </a:t>
            </a:r>
            <a:r>
              <a:rPr lang="fr-FR" smtClean="0"/>
              <a:t>conceptions.</a:t>
            </a:r>
            <a:r>
              <a:rPr lang="en-US" smtClean="0"/>
              <a:t> </a:t>
            </a:r>
            <a:endParaRPr lang="en-US" dirty="0" smtClean="0">
              <a:solidFill>
                <a:schemeClr val="accent4"/>
              </a:solidFill>
            </a:endParaRPr>
          </a:p>
          <a:p>
            <a:pPr eaLnBrk="1" fontAlgn="auto" hangingPunct="1">
              <a:spcAft>
                <a:spcPts val="0"/>
              </a:spcAft>
              <a:defRPr/>
            </a:pPr>
            <a:r>
              <a:rPr lang="fr-FR" smtClean="0"/>
              <a:t>Les produits efficaces sont développés en intégrant directement l'</a:t>
            </a:r>
            <a:r>
              <a:rPr lang="fr-FR" sz="2800" smtClean="0">
                <a:solidFill>
                  <a:srgbClr val="006600"/>
                </a:solidFill>
                <a:latin typeface="Arial Rounded MT Bold"/>
              </a:rPr>
              <a:t>analyse du</a:t>
            </a:r>
            <a:r>
              <a:rPr lang="fr-FR" smtClean="0">
                <a:solidFill>
                  <a:srgbClr val="74B31F"/>
                </a:solidFill>
              </a:rPr>
              <a:t> </a:t>
            </a:r>
            <a:r>
              <a:rPr lang="fr-FR" sz="2800" smtClean="0">
                <a:solidFill>
                  <a:srgbClr val="006600"/>
                </a:solidFill>
                <a:latin typeface="Arial Rounded MT Bold"/>
              </a:rPr>
              <a:t>cycle</a:t>
            </a:r>
            <a:r>
              <a:rPr lang="fr-FR" smtClean="0">
                <a:solidFill>
                  <a:srgbClr val="74B31F"/>
                </a:solidFill>
              </a:rPr>
              <a:t> </a:t>
            </a:r>
            <a:r>
              <a:rPr lang="fr-FR" sz="2800" smtClean="0">
                <a:solidFill>
                  <a:srgbClr val="006600"/>
                </a:solidFill>
                <a:latin typeface="Arial Rounded MT Bold"/>
              </a:rPr>
              <a:t>de vie</a:t>
            </a:r>
            <a:r>
              <a:rPr lang="fr-FR" smtClean="0">
                <a:solidFill>
                  <a:srgbClr val="74B31F"/>
                </a:solidFill>
              </a:rPr>
              <a:t> </a:t>
            </a:r>
            <a:r>
              <a:rPr lang="fr-FR" smtClean="0"/>
              <a:t> dans le processus de conception d'ingénierie.</a:t>
            </a:r>
            <a:endParaRPr lang="en-US" dirty="0" smtClean="0"/>
          </a:p>
          <a:p>
            <a:pPr eaLnBrk="1" fontAlgn="auto" hangingPunct="1">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14400" y="457200"/>
            <a:ext cx="8229600" cy="457200"/>
          </a:xfrm>
        </p:spPr>
        <p:txBody>
          <a:bodyPr/>
          <a:lstStyle/>
          <a:p>
            <a:pPr eaLnBrk="1" hangingPunct="1">
              <a:lnSpc>
                <a:spcPts val="2200"/>
              </a:lnSpc>
            </a:pPr>
            <a:r>
              <a:rPr lang="fr-FR" sz="2200" smtClean="0"/>
              <a:t>Identification de matériaux similaires en fonction des propriétés des matériaux</a:t>
            </a:r>
            <a:endParaRPr lang="en-US" sz="2200" smtClean="0"/>
          </a:p>
        </p:txBody>
      </p:sp>
      <p:sp>
        <p:nvSpPr>
          <p:cNvPr id="35843" name="Content Placeholder 2"/>
          <p:cNvSpPr>
            <a:spLocks noGrp="1"/>
          </p:cNvSpPr>
          <p:nvPr>
            <p:ph idx="1"/>
          </p:nvPr>
        </p:nvSpPr>
        <p:spPr>
          <a:xfrm>
            <a:off x="687388" y="1281113"/>
            <a:ext cx="5027612" cy="4525962"/>
          </a:xfrm>
        </p:spPr>
        <p:txBody>
          <a:bodyPr/>
          <a:lstStyle/>
          <a:p>
            <a:pPr eaLnBrk="1" hangingPunct="1"/>
            <a:r>
              <a:rPr lang="en-US" smtClean="0"/>
              <a:t>Expansion thermique</a:t>
            </a:r>
          </a:p>
          <a:p>
            <a:pPr eaLnBrk="1" hangingPunct="1"/>
            <a:r>
              <a:rPr lang="en-US" smtClean="0"/>
              <a:t>Chaleur spécifique</a:t>
            </a:r>
          </a:p>
          <a:p>
            <a:pPr eaLnBrk="1" hangingPunct="1"/>
            <a:r>
              <a:rPr lang="en-US" smtClean="0"/>
              <a:t>Densité</a:t>
            </a:r>
          </a:p>
          <a:p>
            <a:pPr eaLnBrk="1" hangingPunct="1"/>
            <a:r>
              <a:rPr lang="en-US" smtClean="0"/>
              <a:t>Module d'élasticité</a:t>
            </a:r>
          </a:p>
          <a:p>
            <a:pPr eaLnBrk="1" hangingPunct="1"/>
            <a:r>
              <a:rPr lang="en-US" smtClean="0"/>
              <a:t>Module de cisaillement</a:t>
            </a:r>
          </a:p>
          <a:p>
            <a:pPr eaLnBrk="1" hangingPunct="1"/>
            <a:r>
              <a:rPr lang="en-US" smtClean="0"/>
              <a:t>Conductivité thermique</a:t>
            </a:r>
          </a:p>
          <a:p>
            <a:pPr eaLnBrk="1" hangingPunct="1"/>
            <a:r>
              <a:rPr lang="en-US" smtClean="0"/>
              <a:t>Coefficient de Poisson</a:t>
            </a:r>
          </a:p>
          <a:p>
            <a:pPr eaLnBrk="1" hangingPunct="1"/>
            <a:r>
              <a:rPr lang="en-US" smtClean="0"/>
              <a:t>Limite de traction</a:t>
            </a:r>
          </a:p>
          <a:p>
            <a:pPr eaLnBrk="1" hangingPunct="1"/>
            <a:r>
              <a:rPr lang="en-US" smtClean="0"/>
              <a:t>Limite d'élasticité</a:t>
            </a:r>
          </a:p>
        </p:txBody>
      </p:sp>
      <p:pic>
        <p:nvPicPr>
          <p:cNvPr id="35844" name="Picture 3"/>
          <p:cNvPicPr>
            <a:picLocks noChangeAspect="1" noChangeArrowheads="1"/>
          </p:cNvPicPr>
          <p:nvPr/>
        </p:nvPicPr>
        <p:blipFill>
          <a:blip r:embed="rId3" cstate="print"/>
          <a:srcRect l="1639" t="5795" r="1639"/>
          <a:stretch>
            <a:fillRect/>
          </a:stretch>
        </p:blipFill>
        <p:spPr bwMode="auto">
          <a:xfrm>
            <a:off x="4632325" y="1447800"/>
            <a:ext cx="4359275"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dirty="0" smtClean="0"/>
              <a:t>Définitions des propriétés de matériau</a:t>
            </a:r>
            <a:r>
              <a:rPr lang="en-US" dirty="0" smtClean="0"/>
              <a:t> </a:t>
            </a:r>
            <a:endParaRPr lang="en-US" dirty="0"/>
          </a:p>
        </p:txBody>
      </p:sp>
      <p:sp>
        <p:nvSpPr>
          <p:cNvPr id="3" name="Content Placeholder 2"/>
          <p:cNvSpPr>
            <a:spLocks noGrp="1"/>
          </p:cNvSpPr>
          <p:nvPr>
            <p:ph idx="1"/>
          </p:nvPr>
        </p:nvSpPr>
        <p:spPr>
          <a:xfrm>
            <a:off x="687388" y="1281113"/>
            <a:ext cx="7847012" cy="4525962"/>
          </a:xfrm>
        </p:spPr>
        <p:txBody>
          <a:bodyPr rtlCol="0">
            <a:normAutofit fontScale="55000" lnSpcReduction="20000"/>
          </a:bodyPr>
          <a:lstStyle/>
          <a:p>
            <a:pPr eaLnBrk="1" fontAlgn="auto" hangingPunct="1">
              <a:spcAft>
                <a:spcPts val="0"/>
              </a:spcAft>
              <a:defRPr/>
            </a:pPr>
            <a:r>
              <a:rPr lang="fr-FR" sz="2300" smtClean="0"/>
              <a:t>Expansion thermique : variation de longueur, par unité de longueur, sous l'effet de l'augmentation de la température d'un degré (changement de la déformation normale par unité de température)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fr-FR" sz="2300" smtClean="0"/>
              <a:t>Chaleur spécifique : quantité de chaleur nécessaire pour faire augmenter la température d'une unité de masse du matériau d'un degré (J/kg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fr-FR" sz="2300" smtClean="0"/>
              <a:t>Densité : masse de l'unité de volume d'un corps (kg/m</a:t>
            </a:r>
            <a:r>
              <a:rPr lang="fr-FR" sz="2300" baseline="30000" smtClean="0"/>
              <a:t>3</a:t>
            </a:r>
            <a:r>
              <a:rPr lang="fr-FR" sz="2300" smtClean="0"/>
              <a:t> ).</a:t>
            </a:r>
            <a:r>
              <a:rPr lang="en-US" smtClean="0"/>
              <a:t> </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fr-FR" sz="2300" smtClean="0"/>
              <a:t>Module d'élasticité (module d'Young) : rapport entre la contrainte et la déformation correspondante dans la direction spécifiée (N/m</a:t>
            </a:r>
            <a:r>
              <a:rPr lang="fr-FR" sz="2300" baseline="30000" smtClean="0"/>
              <a:t>2</a:t>
            </a:r>
            <a:r>
              <a:rPr lang="fr-FR" sz="2300" smtClean="0"/>
              <a:t>).</a:t>
            </a:r>
            <a:endParaRPr lang="en-US" sz="2300"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fr-FR" sz="2300" smtClean="0"/>
              <a:t>Module de cisaillement (module de raideur) : rapport entre la contrainte de cisaillement dans un plan et la déformation de cisaillement correspondante (N/m</a:t>
            </a:r>
            <a:r>
              <a:rPr lang="fr-FR" sz="2300" baseline="30000" smtClean="0"/>
              <a:t>2</a:t>
            </a:r>
            <a:r>
              <a:rPr lang="fr-FR" sz="2300" smtClean="0"/>
              <a: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fr-FR" sz="2300" smtClean="0"/>
              <a:t>Conductivité thermique : taux de transfert thermique à travers une unité d'épaisseur d'un matériau par unité de variation de température (W/m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fr-FR" sz="2300" smtClean="0"/>
              <a:t>Coefficient de Poisson : rapport entre la déformation transversale et la déformation axiale. Il s'agit d'un rapport sans dimension.</a:t>
            </a:r>
            <a:r>
              <a:rPr lang="en-US" smtClean="0"/>
              <a:t>  </a:t>
            </a:r>
            <a:endParaRPr lang="en-US" dirty="0" smtClean="0"/>
          </a:p>
          <a:p>
            <a:pPr eaLnBrk="1" fontAlgn="auto" hangingPunct="1">
              <a:spcAft>
                <a:spcPts val="0"/>
              </a:spcAft>
              <a:defRPr/>
            </a:pPr>
            <a:endParaRPr lang="en-US" dirty="0" smtClean="0"/>
          </a:p>
          <a:p>
            <a:pPr eaLnBrk="1" fontAlgn="auto" hangingPunct="1">
              <a:spcAft>
                <a:spcPts val="0"/>
              </a:spcAft>
              <a:defRPr/>
            </a:pPr>
            <a:r>
              <a:rPr lang="fr-FR" sz="2300" smtClean="0"/>
              <a:t>Limite de traction  : contrainte de traction maximale qu'un matériau peut supporter avant de céder (N/m</a:t>
            </a:r>
            <a:r>
              <a:rPr lang="fr-FR" sz="2300" baseline="30000" smtClean="0"/>
              <a:t>2</a:t>
            </a:r>
            <a:r>
              <a:rPr lang="fr-FR" sz="2300" smtClean="0"/>
              <a: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fr-FR" sz="2300" smtClean="0"/>
              <a:t>Limite d'élasticité : contrainte à partir de laquelle un matériau commence à se déformer de manière irréversible (N/m</a:t>
            </a:r>
            <a:r>
              <a:rPr lang="fr-FR" sz="2300" baseline="30000" smtClean="0"/>
              <a:t>2</a:t>
            </a:r>
            <a:r>
              <a:rPr lang="fr-FR" sz="2300" smtClean="0"/>
              <a:t>).</a:t>
            </a:r>
            <a:r>
              <a:rPr lang="en-US" smtClean="0"/>
              <a:t>  </a:t>
            </a:r>
            <a:endParaRPr lang="en-US" dirty="0" smtClean="0"/>
          </a:p>
          <a:p>
            <a:pPr eaLnBrk="1" fontAlgn="auto" hangingPunct="1">
              <a:spcAft>
                <a:spcPts val="0"/>
              </a:spcAft>
              <a:buFont typeface="Wingdings" pitchFamily="2" charset="2"/>
              <a:buNone/>
              <a:defRPr/>
            </a:pPr>
            <a:endParaRPr 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81534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Sustainability</a:t>
            </a:r>
            <a:endParaRPr lang="en-US" sz="2500" dirty="0"/>
          </a:p>
        </p:txBody>
      </p:sp>
      <p:sp>
        <p:nvSpPr>
          <p:cNvPr id="37891" name="Content Placeholder 2"/>
          <p:cNvSpPr>
            <a:spLocks noGrp="1"/>
          </p:cNvSpPr>
          <p:nvPr>
            <p:ph idx="1"/>
          </p:nvPr>
        </p:nvSpPr>
        <p:spPr>
          <a:xfrm>
            <a:off x="914400" y="838200"/>
            <a:ext cx="8002588" cy="3276600"/>
          </a:xfrm>
        </p:spPr>
        <p:txBody>
          <a:bodyPr/>
          <a:lstStyle/>
          <a:p>
            <a:pPr eaLnBrk="1" hangingPunct="1"/>
            <a:r>
              <a:rPr lang="en-US" sz="2000" smtClean="0"/>
              <a:t>Mêmes fonctions que SustainabilityXpress</a:t>
            </a:r>
          </a:p>
          <a:p>
            <a:pPr eaLnBrk="1" hangingPunct="1"/>
            <a:r>
              <a:rPr lang="fr-FR" sz="2000" smtClean="0"/>
              <a:t>Analyse du cycle de vie des assemblages</a:t>
            </a:r>
            <a:endParaRPr lang="en-US" sz="2000" smtClean="0"/>
          </a:p>
          <a:p>
            <a:pPr eaLnBrk="1" hangingPunct="1"/>
            <a:r>
              <a:rPr lang="fr-FR" sz="2000" smtClean="0"/>
              <a:t>Prise en charge de configurations</a:t>
            </a:r>
            <a:endParaRPr lang="en-US" sz="2000" smtClean="0"/>
          </a:p>
          <a:p>
            <a:pPr lvl="1" eaLnBrk="1" hangingPunct="1"/>
            <a:r>
              <a:rPr lang="fr-FR" sz="1800" smtClean="0"/>
              <a:t>Enregistrement des saisies et des résultats par configuration</a:t>
            </a:r>
            <a:endParaRPr lang="en-US" sz="1800" smtClean="0"/>
          </a:p>
          <a:p>
            <a:pPr eaLnBrk="1" hangingPunct="1"/>
            <a:r>
              <a:rPr lang="fr-FR" sz="2000" smtClean="0"/>
              <a:t>Capacités de création de rapports améliorées pour les assemblages</a:t>
            </a:r>
            <a:endParaRPr lang="en-US" sz="2000" smtClean="0"/>
          </a:p>
          <a:p>
            <a:pPr eaLnBrk="1" hangingPunct="1"/>
            <a:r>
              <a:rPr lang="fr-FR" sz="2000" smtClean="0"/>
              <a:t>Possibilité de spécifier la quantité et le type d'énergie consommée lors de l'utilisation</a:t>
            </a:r>
            <a:endParaRPr lang="en-US" sz="2000" smtClean="0"/>
          </a:p>
          <a:p>
            <a:pPr eaLnBrk="1" hangingPunct="1"/>
            <a:r>
              <a:rPr lang="fr-FR" sz="2000" smtClean="0"/>
              <a:t>Possibilité d'indiquer un mode de transport</a:t>
            </a:r>
            <a:endParaRPr lang="en-US" sz="2000" smtClean="0"/>
          </a:p>
          <a:p>
            <a:pPr eaLnBrk="1" hangingPunct="1"/>
            <a:r>
              <a:rPr lang="fr-FR" sz="2000" smtClean="0"/>
              <a:t>Prise en charge de l'outil Visualisation de l'assemblage</a:t>
            </a:r>
            <a:endParaRPr lang="en-US" sz="2000" smtClean="0"/>
          </a:p>
        </p:txBody>
      </p:sp>
      <p:pic>
        <p:nvPicPr>
          <p:cNvPr id="37892" name="Picture 3" descr="FoodProcAssemViz.JPG"/>
          <p:cNvPicPr>
            <a:picLocks noChangeAspect="1"/>
          </p:cNvPicPr>
          <p:nvPr/>
        </p:nvPicPr>
        <p:blipFill>
          <a:blip r:embed="rId3" cstate="print"/>
          <a:srcRect/>
          <a:stretch>
            <a:fillRect/>
          </a:stretch>
        </p:blipFill>
        <p:spPr bwMode="auto">
          <a:xfrm>
            <a:off x="2286000" y="4191000"/>
            <a:ext cx="4159250" cy="2525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smtClean="0"/>
              <a:t>Rapport </a:t>
            </a:r>
            <a:r>
              <a:rPr lang="en-US" sz="2500" dirty="0" err="1" smtClean="0"/>
              <a:t>sur</a:t>
            </a:r>
            <a:r>
              <a:rPr lang="en-US" sz="2500" dirty="0" smtClean="0"/>
              <a:t> la </a:t>
            </a:r>
            <a:r>
              <a:rPr lang="en-US" sz="2500" dirty="0" err="1" smtClean="0"/>
              <a:t>durabilité</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914400" y="381000"/>
            <a:ext cx="8229600" cy="457200"/>
          </a:xfrm>
        </p:spPr>
        <p:txBody>
          <a:bodyPr/>
          <a:lstStyle/>
          <a:p>
            <a:pPr eaLnBrk="1" hangingPunct="1">
              <a:lnSpc>
                <a:spcPts val="2200"/>
              </a:lnSpc>
            </a:pPr>
            <a:r>
              <a:rPr lang="fr-FR" sz="2200" smtClean="0"/>
              <a:t>Pourquoi choisir SolidWorks Sustainability dans</a:t>
            </a:r>
            <a:br>
              <a:rPr lang="fr-FR" sz="2200" smtClean="0"/>
            </a:br>
            <a:r>
              <a:rPr lang="fr-FR" sz="2200" smtClean="0"/>
              <a:t>la salle de cours ?</a:t>
            </a:r>
            <a:endParaRPr lang="en-US" sz="2200" smtClean="0"/>
          </a:p>
        </p:txBody>
      </p:sp>
      <p:sp>
        <p:nvSpPr>
          <p:cNvPr id="39939" name="Content Placeholder 2"/>
          <p:cNvSpPr>
            <a:spLocks noGrp="1"/>
          </p:cNvSpPr>
          <p:nvPr>
            <p:ph idx="1"/>
          </p:nvPr>
        </p:nvSpPr>
        <p:spPr>
          <a:xfrm>
            <a:off x="687388" y="1447800"/>
            <a:ext cx="8229600" cy="5410200"/>
          </a:xfrm>
        </p:spPr>
        <p:txBody>
          <a:bodyPr/>
          <a:lstStyle/>
          <a:p>
            <a:pPr eaLnBrk="1" hangingPunct="1"/>
            <a:r>
              <a:rPr lang="fr-FR" sz="2000" smtClean="0">
                <a:solidFill>
                  <a:srgbClr val="000000"/>
                </a:solidFill>
              </a:rPr>
              <a:t>Les</a:t>
            </a:r>
            <a:r>
              <a:rPr lang="fr-FR" sz="2800" smtClean="0">
                <a:solidFill>
                  <a:srgbClr val="006600"/>
                </a:solidFill>
                <a:latin typeface="Arial Rounded MT Bold" pitchFamily="34" charset="0"/>
              </a:rPr>
              <a:t> étudiants</a:t>
            </a:r>
            <a:r>
              <a:rPr lang="fr-FR" smtClean="0">
                <a:solidFill>
                  <a:srgbClr val="74B31F"/>
                </a:solidFill>
                <a:latin typeface="Arial Rounded MT Bold" pitchFamily="34" charset="0"/>
              </a:rPr>
              <a:t> </a:t>
            </a:r>
            <a:r>
              <a:rPr lang="fr-FR" sz="2800" smtClean="0">
                <a:solidFill>
                  <a:srgbClr val="006600"/>
                </a:solidFill>
                <a:latin typeface="Arial Rounded MT Bold" pitchFamily="34" charset="0"/>
              </a:rPr>
              <a:t>ont besoin</a:t>
            </a:r>
            <a:r>
              <a:rPr lang="fr-FR" smtClean="0">
                <a:latin typeface="Arial Rounded MT Bold" pitchFamily="34" charset="0"/>
              </a:rPr>
              <a:t> </a:t>
            </a:r>
            <a:r>
              <a:rPr lang="fr-FR" smtClean="0"/>
              <a:t>d'apprendre</a:t>
            </a:r>
            <a:r>
              <a:rPr lang="fr-FR" smtClean="0">
                <a:latin typeface="Arial Rounded MT Bold" pitchFamily="34" charset="0"/>
              </a:rPr>
              <a:t> </a:t>
            </a:r>
            <a:r>
              <a:rPr lang="fr-FR" smtClean="0"/>
              <a:t>à</a:t>
            </a:r>
            <a:r>
              <a:rPr lang="fr-FR" smtClean="0">
                <a:latin typeface="Arial Rounded MT Bold" pitchFamily="34" charset="0"/>
              </a:rPr>
              <a:t> </a:t>
            </a:r>
            <a:r>
              <a:rPr lang="fr-FR" smtClean="0"/>
              <a:t>évaluer</a:t>
            </a:r>
            <a:r>
              <a:rPr lang="fr-FR" smtClean="0">
                <a:latin typeface="Arial Rounded MT Bold" pitchFamily="34" charset="0"/>
              </a:rPr>
              <a:t> </a:t>
            </a:r>
            <a:r>
              <a:rPr lang="fr-FR" smtClean="0"/>
              <a:t>l'impact</a:t>
            </a:r>
            <a:r>
              <a:rPr lang="fr-FR" smtClean="0">
                <a:latin typeface="Arial Rounded MT Bold" pitchFamily="34" charset="0"/>
              </a:rPr>
              <a:t> </a:t>
            </a:r>
            <a:r>
              <a:rPr lang="fr-FR" smtClean="0"/>
              <a:t>environnemental</a:t>
            </a:r>
            <a:r>
              <a:rPr lang="fr-FR" smtClean="0">
                <a:latin typeface="Arial Rounded MT Bold" pitchFamily="34" charset="0"/>
              </a:rPr>
              <a:t> </a:t>
            </a:r>
            <a:r>
              <a:rPr lang="fr-FR" smtClean="0"/>
              <a:t>de</a:t>
            </a:r>
            <a:r>
              <a:rPr lang="fr-FR" smtClean="0">
                <a:latin typeface="Arial Rounded MT Bold" pitchFamily="34" charset="0"/>
              </a:rPr>
              <a:t> </a:t>
            </a:r>
            <a:r>
              <a:rPr lang="fr-FR" smtClean="0"/>
              <a:t>leurs</a:t>
            </a:r>
            <a:r>
              <a:rPr lang="fr-FR" smtClean="0">
                <a:latin typeface="Arial Rounded MT Bold" pitchFamily="34" charset="0"/>
              </a:rPr>
              <a:t> </a:t>
            </a:r>
            <a:r>
              <a:rPr lang="fr-FR" smtClean="0"/>
              <a:t>conceptions,</a:t>
            </a:r>
            <a:r>
              <a:rPr lang="fr-FR" smtClean="0">
                <a:latin typeface="Arial Rounded MT Bold" pitchFamily="34" charset="0"/>
              </a:rPr>
              <a:t> </a:t>
            </a:r>
            <a:r>
              <a:rPr lang="fr-FR" smtClean="0"/>
              <a:t>de</a:t>
            </a:r>
            <a:r>
              <a:rPr lang="fr-FR" smtClean="0">
                <a:latin typeface="Arial Rounded MT Bold" pitchFamily="34" charset="0"/>
              </a:rPr>
              <a:t> </a:t>
            </a:r>
            <a:r>
              <a:rPr lang="fr-FR" smtClean="0"/>
              <a:t>le</a:t>
            </a:r>
            <a:r>
              <a:rPr lang="fr-FR" smtClean="0">
                <a:latin typeface="Arial Rounded MT Bold" pitchFamily="34" charset="0"/>
              </a:rPr>
              <a:t> </a:t>
            </a:r>
            <a:r>
              <a:rPr lang="fr-FR" smtClean="0"/>
              <a:t>comprendre,</a:t>
            </a:r>
            <a:r>
              <a:rPr lang="fr-FR" smtClean="0">
                <a:latin typeface="Arial Rounded MT Bold" pitchFamily="34" charset="0"/>
              </a:rPr>
              <a:t> </a:t>
            </a:r>
            <a:r>
              <a:rPr lang="fr-FR" smtClean="0"/>
              <a:t>de</a:t>
            </a:r>
            <a:r>
              <a:rPr lang="fr-FR" smtClean="0">
                <a:latin typeface="Arial Rounded MT Bold" pitchFamily="34" charset="0"/>
              </a:rPr>
              <a:t> </a:t>
            </a:r>
            <a:r>
              <a:rPr lang="fr-FR" smtClean="0"/>
              <a:t>l'améliorer</a:t>
            </a:r>
            <a:r>
              <a:rPr lang="fr-FR" smtClean="0">
                <a:latin typeface="Arial Rounded MT Bold" pitchFamily="34" charset="0"/>
              </a:rPr>
              <a:t> </a:t>
            </a:r>
            <a:r>
              <a:rPr lang="fr-FR" smtClean="0"/>
              <a:t>et</a:t>
            </a:r>
            <a:r>
              <a:rPr lang="fr-FR" smtClean="0">
                <a:latin typeface="Arial Rounded MT Bold" pitchFamily="34" charset="0"/>
              </a:rPr>
              <a:t> </a:t>
            </a:r>
            <a:r>
              <a:rPr lang="fr-FR" smtClean="0"/>
              <a:t>de</a:t>
            </a:r>
            <a:r>
              <a:rPr lang="fr-FR" smtClean="0">
                <a:latin typeface="Arial Rounded MT Bold" pitchFamily="34" charset="0"/>
              </a:rPr>
              <a:t> </a:t>
            </a:r>
            <a:r>
              <a:rPr lang="fr-FR" smtClean="0"/>
              <a:t>le</a:t>
            </a:r>
            <a:r>
              <a:rPr lang="fr-FR" smtClean="0">
                <a:latin typeface="Arial Rounded MT Bold" pitchFamily="34" charset="0"/>
              </a:rPr>
              <a:t> </a:t>
            </a:r>
            <a:r>
              <a:rPr lang="fr-FR" smtClean="0"/>
              <a:t>faire</a:t>
            </a:r>
            <a:r>
              <a:rPr lang="fr-FR" smtClean="0">
                <a:latin typeface="Arial Rounded MT Bold" pitchFamily="34" charset="0"/>
              </a:rPr>
              <a:t> </a:t>
            </a:r>
            <a:r>
              <a:rPr lang="fr-FR" smtClean="0"/>
              <a:t>connaître.</a:t>
            </a:r>
            <a:endParaRPr lang="en-US" smtClean="0">
              <a:cs typeface="Arial" charset="0"/>
            </a:endParaRPr>
          </a:p>
          <a:p>
            <a:pPr eaLnBrk="1" hangingPunct="1"/>
            <a:r>
              <a:rPr lang="fr-FR" sz="2000" smtClean="0">
                <a:solidFill>
                  <a:srgbClr val="000000"/>
                </a:solidFill>
              </a:rPr>
              <a:t>Les</a:t>
            </a:r>
            <a:r>
              <a:rPr lang="fr-FR" sz="2800" smtClean="0">
                <a:solidFill>
                  <a:srgbClr val="006600"/>
                </a:solidFill>
                <a:latin typeface="Arial Rounded MT Bold" pitchFamily="34" charset="0"/>
              </a:rPr>
              <a:t> enseignants</a:t>
            </a:r>
            <a:r>
              <a:rPr lang="fr-FR" smtClean="0">
                <a:solidFill>
                  <a:srgbClr val="74B31F"/>
                </a:solidFill>
                <a:latin typeface="Arial Rounded MT Bold" pitchFamily="34" charset="0"/>
              </a:rPr>
              <a:t> </a:t>
            </a:r>
            <a:r>
              <a:rPr lang="fr-FR" sz="2800" smtClean="0">
                <a:solidFill>
                  <a:srgbClr val="006600"/>
                </a:solidFill>
                <a:latin typeface="Arial Rounded MT Bold" pitchFamily="34" charset="0"/>
              </a:rPr>
              <a:t>peuvent</a:t>
            </a:r>
            <a:r>
              <a:rPr lang="fr-FR" smtClean="0">
                <a:solidFill>
                  <a:srgbClr val="74B31F"/>
                </a:solidFill>
                <a:latin typeface="Arial Rounded MT Bold" pitchFamily="34" charset="0"/>
              </a:rPr>
              <a:t> </a:t>
            </a:r>
            <a:r>
              <a:rPr lang="fr-FR" smtClean="0"/>
              <a:t>leur</a:t>
            </a:r>
            <a:r>
              <a:rPr lang="fr-FR" smtClean="0">
                <a:latin typeface="Arial Rounded MT Bold" pitchFamily="34" charset="0"/>
              </a:rPr>
              <a:t> </a:t>
            </a:r>
            <a:r>
              <a:rPr lang="fr-FR" smtClean="0"/>
              <a:t>donner</a:t>
            </a:r>
            <a:r>
              <a:rPr lang="fr-FR" smtClean="0">
                <a:latin typeface="Arial Rounded MT Bold" pitchFamily="34" charset="0"/>
              </a:rPr>
              <a:t> </a:t>
            </a:r>
            <a:r>
              <a:rPr lang="fr-FR" smtClean="0"/>
              <a:t>plus</a:t>
            </a:r>
            <a:r>
              <a:rPr lang="fr-FR" smtClean="0">
                <a:latin typeface="Arial Rounded MT Bold" pitchFamily="34" charset="0"/>
              </a:rPr>
              <a:t> </a:t>
            </a:r>
            <a:r>
              <a:rPr lang="fr-FR" smtClean="0"/>
              <a:t>d'informations</a:t>
            </a:r>
            <a:r>
              <a:rPr lang="fr-FR" smtClean="0">
                <a:latin typeface="Arial Rounded MT Bold" pitchFamily="34" charset="0"/>
              </a:rPr>
              <a:t> </a:t>
            </a:r>
            <a:r>
              <a:rPr lang="fr-FR" smtClean="0"/>
              <a:t>sur</a:t>
            </a:r>
            <a:r>
              <a:rPr lang="fr-FR" smtClean="0">
                <a:latin typeface="Arial Rounded MT Bold" pitchFamily="34" charset="0"/>
              </a:rPr>
              <a:t> </a:t>
            </a:r>
            <a:r>
              <a:rPr lang="fr-FR" smtClean="0"/>
              <a:t>l'importance</a:t>
            </a:r>
            <a:r>
              <a:rPr lang="fr-FR" smtClean="0">
                <a:latin typeface="Arial Rounded MT Bold" pitchFamily="34" charset="0"/>
              </a:rPr>
              <a:t> </a:t>
            </a:r>
            <a:r>
              <a:rPr lang="fr-FR" smtClean="0"/>
              <a:t>pour</a:t>
            </a:r>
            <a:r>
              <a:rPr lang="fr-FR" smtClean="0">
                <a:latin typeface="Arial Rounded MT Bold" pitchFamily="34" charset="0"/>
              </a:rPr>
              <a:t> </a:t>
            </a:r>
            <a:r>
              <a:rPr lang="fr-FR" smtClean="0"/>
              <a:t>l'environnement</a:t>
            </a:r>
            <a:r>
              <a:rPr lang="fr-FR" smtClean="0">
                <a:latin typeface="Arial Rounded MT Bold" pitchFamily="34" charset="0"/>
              </a:rPr>
              <a:t> </a:t>
            </a:r>
            <a:r>
              <a:rPr lang="fr-FR" smtClean="0"/>
              <a:t>du</a:t>
            </a:r>
            <a:r>
              <a:rPr lang="fr-FR" smtClean="0">
                <a:latin typeface="Arial Rounded MT Bold" pitchFamily="34" charset="0"/>
              </a:rPr>
              <a:t> </a:t>
            </a:r>
            <a:r>
              <a:rPr lang="fr-FR" smtClean="0"/>
              <a:t>choix</a:t>
            </a:r>
            <a:r>
              <a:rPr lang="fr-FR" smtClean="0">
                <a:latin typeface="Arial Rounded MT Bold" pitchFamily="34" charset="0"/>
              </a:rPr>
              <a:t> </a:t>
            </a:r>
            <a:r>
              <a:rPr lang="fr-FR" smtClean="0"/>
              <a:t>des</a:t>
            </a:r>
            <a:r>
              <a:rPr lang="fr-FR" smtClean="0">
                <a:latin typeface="Arial Rounded MT Bold" pitchFamily="34" charset="0"/>
              </a:rPr>
              <a:t> </a:t>
            </a:r>
            <a:r>
              <a:rPr lang="fr-FR" smtClean="0"/>
              <a:t>matériaux</a:t>
            </a:r>
            <a:r>
              <a:rPr lang="fr-FR" smtClean="0">
                <a:latin typeface="Arial Rounded MT Bold" pitchFamily="34" charset="0"/>
              </a:rPr>
              <a:t> </a:t>
            </a:r>
            <a:r>
              <a:rPr lang="fr-FR" smtClean="0"/>
              <a:t>et</a:t>
            </a:r>
            <a:r>
              <a:rPr lang="fr-FR" smtClean="0">
                <a:latin typeface="Arial Rounded MT Bold" pitchFamily="34" charset="0"/>
              </a:rPr>
              <a:t> </a:t>
            </a:r>
            <a:r>
              <a:rPr lang="fr-FR" smtClean="0"/>
              <a:t>des</a:t>
            </a:r>
            <a:r>
              <a:rPr lang="fr-FR" smtClean="0">
                <a:latin typeface="Arial Rounded MT Bold" pitchFamily="34" charset="0"/>
              </a:rPr>
              <a:t> </a:t>
            </a:r>
            <a:r>
              <a:rPr lang="fr-FR" smtClean="0"/>
              <a:t>processus</a:t>
            </a:r>
            <a:r>
              <a:rPr lang="fr-FR" smtClean="0">
                <a:latin typeface="Arial Rounded MT Bold" pitchFamily="34" charset="0"/>
              </a:rPr>
              <a:t> </a:t>
            </a:r>
            <a:r>
              <a:rPr lang="fr-FR" smtClean="0"/>
              <a:t>de</a:t>
            </a:r>
            <a:r>
              <a:rPr lang="fr-FR" smtClean="0">
                <a:latin typeface="Arial Rounded MT Bold" pitchFamily="34" charset="0"/>
              </a:rPr>
              <a:t> </a:t>
            </a:r>
            <a:r>
              <a:rPr lang="fr-FR" smtClean="0"/>
              <a:t>fabrication.</a:t>
            </a:r>
            <a:r>
              <a:rPr lang="en-US" smtClean="0">
                <a:latin typeface="Arial" charset="0"/>
                <a:cs typeface="Arial" charset="0"/>
              </a:rPr>
              <a:t> </a:t>
            </a:r>
          </a:p>
          <a:p>
            <a:pPr eaLnBrk="1" hangingPunct="1"/>
            <a:r>
              <a:rPr lang="fr-FR" sz="2000" smtClean="0">
                <a:solidFill>
                  <a:srgbClr val="000000"/>
                </a:solidFill>
              </a:rPr>
              <a:t>L'</a:t>
            </a:r>
            <a:r>
              <a:rPr lang="fr-FR" sz="2800" smtClean="0">
                <a:solidFill>
                  <a:srgbClr val="006600"/>
                </a:solidFill>
                <a:latin typeface="Arial Rounded MT Bold" pitchFamily="34" charset="0"/>
              </a:rPr>
              <a:t>enseignement</a:t>
            </a:r>
            <a:r>
              <a:rPr lang="fr-FR" smtClean="0">
                <a:latin typeface="Arial Rounded MT Bold" pitchFamily="34" charset="0"/>
              </a:rPr>
              <a:t> </a:t>
            </a:r>
            <a:r>
              <a:rPr lang="fr-FR" sz="2800" smtClean="0">
                <a:solidFill>
                  <a:srgbClr val="006600"/>
                </a:solidFill>
                <a:latin typeface="Arial Rounded MT Bold" pitchFamily="34" charset="0"/>
              </a:rPr>
              <a:t>associe</a:t>
            </a:r>
            <a:r>
              <a:rPr lang="fr-FR" smtClean="0">
                <a:latin typeface="Arial Rounded MT Bold" pitchFamily="34" charset="0"/>
              </a:rPr>
              <a:t> </a:t>
            </a:r>
            <a:r>
              <a:rPr lang="fr-FR" smtClean="0"/>
              <a:t>l'apprentissage</a:t>
            </a:r>
            <a:r>
              <a:rPr lang="fr-FR" smtClean="0">
                <a:latin typeface="Arial Rounded MT Bold" pitchFamily="34" charset="0"/>
              </a:rPr>
              <a:t> </a:t>
            </a:r>
            <a:r>
              <a:rPr lang="fr-FR" smtClean="0"/>
              <a:t>de</a:t>
            </a:r>
            <a:r>
              <a:rPr lang="fr-FR" smtClean="0">
                <a:latin typeface="Arial Rounded MT Bold" pitchFamily="34" charset="0"/>
              </a:rPr>
              <a:t> </a:t>
            </a:r>
            <a:r>
              <a:rPr lang="fr-FR" smtClean="0"/>
              <a:t>la</a:t>
            </a:r>
            <a:r>
              <a:rPr lang="fr-FR" smtClean="0">
                <a:latin typeface="Arial Rounded MT Bold" pitchFamily="34" charset="0"/>
              </a:rPr>
              <a:t> </a:t>
            </a:r>
            <a:r>
              <a:rPr lang="fr-FR" smtClean="0"/>
              <a:t>conception</a:t>
            </a:r>
            <a:r>
              <a:rPr lang="fr-FR" smtClean="0">
                <a:latin typeface="Arial Rounded MT Bold" pitchFamily="34" charset="0"/>
              </a:rPr>
              <a:t> </a:t>
            </a:r>
            <a:r>
              <a:rPr lang="fr-FR" smtClean="0"/>
              <a:t>et</a:t>
            </a:r>
            <a:r>
              <a:rPr lang="fr-FR" smtClean="0">
                <a:latin typeface="Arial Rounded MT Bold" pitchFamily="34" charset="0"/>
              </a:rPr>
              <a:t> </a:t>
            </a:r>
            <a:r>
              <a:rPr lang="fr-FR" smtClean="0"/>
              <a:t>des</a:t>
            </a:r>
            <a:r>
              <a:rPr lang="fr-FR" smtClean="0">
                <a:latin typeface="Arial Rounded MT Bold" pitchFamily="34" charset="0"/>
              </a:rPr>
              <a:t> </a:t>
            </a:r>
            <a:r>
              <a:rPr lang="fr-FR" smtClean="0"/>
              <a:t>technologies</a:t>
            </a:r>
            <a:r>
              <a:rPr lang="fr-FR" smtClean="0">
                <a:latin typeface="Arial Rounded MT Bold" pitchFamily="34" charset="0"/>
              </a:rPr>
              <a:t> </a:t>
            </a:r>
            <a:r>
              <a:rPr lang="fr-FR" smtClean="0"/>
              <a:t>avec</a:t>
            </a:r>
            <a:r>
              <a:rPr lang="fr-FR" smtClean="0">
                <a:latin typeface="Arial Rounded MT Bold" pitchFamily="34" charset="0"/>
              </a:rPr>
              <a:t> </a:t>
            </a:r>
            <a:r>
              <a:rPr lang="fr-FR" smtClean="0"/>
              <a:t>celui</a:t>
            </a:r>
            <a:r>
              <a:rPr lang="fr-FR" smtClean="0">
                <a:latin typeface="Arial Rounded MT Bold" pitchFamily="34" charset="0"/>
              </a:rPr>
              <a:t> </a:t>
            </a:r>
            <a:r>
              <a:rPr lang="fr-FR" smtClean="0"/>
              <a:t>des</a:t>
            </a:r>
            <a:r>
              <a:rPr lang="fr-FR" smtClean="0">
                <a:latin typeface="Arial Rounded MT Bold" pitchFamily="34" charset="0"/>
              </a:rPr>
              <a:t> </a:t>
            </a:r>
            <a:r>
              <a:rPr lang="fr-FR" smtClean="0"/>
              <a:t>conditions</a:t>
            </a:r>
            <a:r>
              <a:rPr lang="fr-FR" smtClean="0">
                <a:latin typeface="Arial Rounded MT Bold" pitchFamily="34" charset="0"/>
              </a:rPr>
              <a:t> </a:t>
            </a:r>
            <a:r>
              <a:rPr lang="fr-FR" smtClean="0"/>
              <a:t>sociales,</a:t>
            </a:r>
            <a:r>
              <a:rPr lang="fr-FR" smtClean="0">
                <a:latin typeface="Arial Rounded MT Bold" pitchFamily="34" charset="0"/>
              </a:rPr>
              <a:t> </a:t>
            </a:r>
            <a:r>
              <a:rPr lang="fr-FR" smtClean="0"/>
              <a:t>environnementales</a:t>
            </a:r>
            <a:r>
              <a:rPr lang="fr-FR" smtClean="0">
                <a:latin typeface="Arial Rounded MT Bold" pitchFamily="34" charset="0"/>
              </a:rPr>
              <a:t> </a:t>
            </a:r>
            <a:r>
              <a:rPr lang="fr-FR" smtClean="0"/>
              <a:t>et</a:t>
            </a:r>
            <a:r>
              <a:rPr lang="fr-FR" smtClean="0">
                <a:latin typeface="Arial Rounded MT Bold" pitchFamily="34" charset="0"/>
              </a:rPr>
              <a:t> </a:t>
            </a:r>
            <a:r>
              <a:rPr lang="fr-FR" smtClean="0"/>
              <a:t>économiques.</a:t>
            </a:r>
            <a:endParaRPr lang="en-US" smtClean="0">
              <a:cs typeface="Arial" charset="0"/>
            </a:endParaRPr>
          </a:p>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Autofit/>
          </a:bodyPr>
          <a:lstStyle/>
          <a:p>
            <a:pPr eaLnBrk="1" fontAlgn="auto" hangingPunct="1">
              <a:spcAft>
                <a:spcPts val="0"/>
              </a:spcAft>
              <a:defRPr/>
            </a:pPr>
            <a:r>
              <a:rPr lang="en-US" smtClean="0"/>
              <a:t>Merci</a:t>
            </a:r>
            <a:endParaRPr lang="en-US" dirty="0"/>
          </a:p>
        </p:txBody>
      </p:sp>
      <p:sp>
        <p:nvSpPr>
          <p:cNvPr id="5" name="Text Placeholder 4"/>
          <p:cNvSpPr>
            <a:spLocks noGrp="1"/>
          </p:cNvSpPr>
          <p:nvPr>
            <p:ph type="body" idx="1"/>
          </p:nvPr>
        </p:nvSpPr>
        <p:spPr/>
        <p:txBody>
          <a:bodyPr rtlCol="0">
            <a:normAutofit/>
          </a:bodyPr>
          <a:lstStyle/>
          <a:p>
            <a:pPr eaLnBrk="1" fontAlgn="auto" hangingPunct="1">
              <a:spcAft>
                <a:spcPts val="0"/>
              </a:spcAft>
              <a:defRPr/>
            </a:pPr>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Analyse du cycle de vie</a:t>
            </a:r>
            <a:endParaRPr lang="en-US" sz="2500" dirty="0"/>
          </a:p>
        </p:txBody>
      </p:sp>
      <p:sp>
        <p:nvSpPr>
          <p:cNvPr id="18435" name="Content Placeholder 2"/>
          <p:cNvSpPr>
            <a:spLocks noGrp="1"/>
          </p:cNvSpPr>
          <p:nvPr>
            <p:ph idx="1"/>
          </p:nvPr>
        </p:nvSpPr>
        <p:spPr>
          <a:xfrm>
            <a:off x="609600" y="1219200"/>
            <a:ext cx="4494213" cy="4525963"/>
          </a:xfrm>
        </p:spPr>
        <p:txBody>
          <a:bodyPr/>
          <a:lstStyle/>
          <a:p>
            <a:pPr eaLnBrk="1" hangingPunct="1"/>
            <a:r>
              <a:rPr lang="fr-FR" smtClean="0"/>
              <a:t>Méthode qui permet d'évaluer de manière quantitative </a:t>
            </a:r>
            <a:r>
              <a:rPr lang="fr-FR" sz="2800" smtClean="0">
                <a:solidFill>
                  <a:srgbClr val="578617"/>
                </a:solidFill>
              </a:rPr>
              <a:t>l'impact d'un produit sur l'environnement</a:t>
            </a:r>
            <a:r>
              <a:rPr lang="fr-FR" sz="2800" smtClean="0"/>
              <a:t> </a:t>
            </a:r>
            <a:r>
              <a:rPr lang="fr-FR" smtClean="0"/>
              <a:t>tout au long de son cycle de vie, depuis l'extraction des matières premières, en passant par la fabrication, la distribution, l'utilisation, la mise au rebut, jusqu'au recyclage.</a:t>
            </a:r>
            <a:endParaRPr lang="en-US" smtClean="0"/>
          </a:p>
        </p:txBody>
      </p:sp>
      <p:pic>
        <p:nvPicPr>
          <p:cNvPr id="18436" name="Picture 4" descr="lca_SW_logo_r02.jpg"/>
          <p:cNvPicPr>
            <a:picLocks noChangeAspect="1"/>
          </p:cNvPicPr>
          <p:nvPr/>
        </p:nvPicPr>
        <p:blipFill>
          <a:blip r:embed="rId3" cstate="print"/>
          <a:srcRect/>
          <a:stretch>
            <a:fillRect/>
          </a:stretch>
        </p:blipFill>
        <p:spPr bwMode="auto">
          <a:xfrm>
            <a:off x="5516563" y="1604963"/>
            <a:ext cx="2995612" cy="3084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Analyse du cycle de vie</a:t>
            </a:r>
            <a:endParaRPr lang="en-US" sz="2500" dirty="0"/>
          </a:p>
        </p:txBody>
      </p:sp>
      <p:sp>
        <p:nvSpPr>
          <p:cNvPr id="3" name="Content Placeholder 2"/>
          <p:cNvSpPr>
            <a:spLocks noGrp="1"/>
          </p:cNvSpPr>
          <p:nvPr>
            <p:ph idx="1"/>
          </p:nvPr>
        </p:nvSpPr>
        <p:spPr>
          <a:xfrm>
            <a:off x="914400" y="914400"/>
            <a:ext cx="8002588" cy="5486400"/>
          </a:xfrm>
        </p:spPr>
        <p:txBody>
          <a:bodyPr rtlCol="0">
            <a:normAutofit fontScale="77500" lnSpcReduction="20000"/>
          </a:bodyPr>
          <a:lstStyle/>
          <a:p>
            <a:pPr eaLnBrk="1" fontAlgn="auto" hangingPunct="1">
              <a:spcAft>
                <a:spcPts val="0"/>
              </a:spcAft>
              <a:defRPr/>
            </a:pPr>
            <a:r>
              <a:rPr lang="en-US" sz="2500" dirty="0" smtClean="0"/>
              <a:t>Extraction des </a:t>
            </a:r>
            <a:r>
              <a:rPr lang="en-US" sz="2500" dirty="0" err="1" smtClean="0"/>
              <a:t>matières</a:t>
            </a:r>
            <a:r>
              <a:rPr lang="en-US" sz="2500" dirty="0" smtClean="0"/>
              <a:t> premières</a:t>
            </a:r>
          </a:p>
          <a:p>
            <a:pPr lvl="1" eaLnBrk="1" fontAlgn="auto" hangingPunct="1">
              <a:spcAft>
                <a:spcPts val="0"/>
              </a:spcAft>
              <a:defRPr/>
            </a:pPr>
            <a:r>
              <a:rPr lang="fr-FR" sz="2100" dirty="0" smtClean="0"/>
              <a:t>Plantation, soin et abattage des arbres</a:t>
            </a:r>
            <a:endParaRPr lang="en-US" sz="2100" dirty="0" smtClean="0"/>
          </a:p>
          <a:p>
            <a:pPr lvl="1" eaLnBrk="1" fontAlgn="auto" hangingPunct="1">
              <a:spcAft>
                <a:spcPts val="0"/>
              </a:spcAft>
              <a:defRPr/>
            </a:pPr>
            <a:r>
              <a:rPr lang="en-US" sz="2100" dirty="0" smtClean="0"/>
              <a:t>Exploitation </a:t>
            </a:r>
            <a:r>
              <a:rPr lang="en-US" sz="2100" dirty="0" err="1" smtClean="0"/>
              <a:t>minière</a:t>
            </a:r>
            <a:r>
              <a:rPr lang="en-US" sz="2100" dirty="0" smtClean="0"/>
              <a:t> (</a:t>
            </a:r>
            <a:r>
              <a:rPr lang="en-US" sz="2100" dirty="0" err="1" smtClean="0"/>
              <a:t>exemple</a:t>
            </a:r>
            <a:r>
              <a:rPr lang="en-US" sz="2100" dirty="0" smtClean="0"/>
              <a:t> : bauxite)</a:t>
            </a:r>
          </a:p>
          <a:p>
            <a:pPr lvl="1" eaLnBrk="1" fontAlgn="auto" hangingPunct="1">
              <a:spcAft>
                <a:spcPts val="0"/>
              </a:spcAft>
              <a:defRPr/>
            </a:pPr>
            <a:r>
              <a:rPr lang="fr-FR" sz="2100" dirty="0" smtClean="0"/>
              <a:t>Forage et pompage du pétrole</a:t>
            </a:r>
            <a:endParaRPr lang="en-US" sz="2100" dirty="0" smtClean="0"/>
          </a:p>
          <a:p>
            <a:pPr eaLnBrk="1" fontAlgn="auto" hangingPunct="1">
              <a:spcAft>
                <a:spcPts val="0"/>
              </a:spcAft>
              <a:defRPr/>
            </a:pPr>
            <a:r>
              <a:rPr lang="fr-FR" sz="2500" dirty="0" smtClean="0"/>
              <a:t>Traitement des matériaux </a:t>
            </a:r>
            <a:r>
              <a:rPr lang="fr-FR" sz="2100" dirty="0" smtClean="0"/>
              <a:t>: transformation des matières premières en matériaux d'ingénierie</a:t>
            </a:r>
            <a:endParaRPr lang="en-US" sz="2100" dirty="0" smtClean="0"/>
          </a:p>
          <a:p>
            <a:pPr lvl="1" eaLnBrk="1" fontAlgn="auto" hangingPunct="1">
              <a:spcAft>
                <a:spcPts val="0"/>
              </a:spcAft>
              <a:defRPr/>
            </a:pPr>
            <a:r>
              <a:rPr lang="en-US" sz="2100" dirty="0" err="1" smtClean="0"/>
              <a:t>Pétrole</a:t>
            </a:r>
            <a:r>
              <a:rPr lang="en-US" sz="2100" dirty="0" smtClean="0"/>
              <a:t> en </a:t>
            </a:r>
            <a:r>
              <a:rPr lang="en-US" sz="2100" dirty="0" err="1" smtClean="0"/>
              <a:t>plastique</a:t>
            </a:r>
            <a:endParaRPr lang="en-US" sz="2100" dirty="0" smtClean="0"/>
          </a:p>
          <a:p>
            <a:pPr lvl="1" eaLnBrk="1" fontAlgn="auto" hangingPunct="1">
              <a:spcAft>
                <a:spcPts val="0"/>
              </a:spcAft>
              <a:defRPr/>
            </a:pPr>
            <a:r>
              <a:rPr lang="en-US" sz="2100" dirty="0" err="1" smtClean="0"/>
              <a:t>Fer</a:t>
            </a:r>
            <a:r>
              <a:rPr lang="en-US" sz="2100" dirty="0" smtClean="0"/>
              <a:t> en </a:t>
            </a:r>
            <a:r>
              <a:rPr lang="en-US" sz="2100" dirty="0" err="1" smtClean="0"/>
              <a:t>acier</a:t>
            </a:r>
            <a:endParaRPr lang="en-US" sz="2100" dirty="0" smtClean="0"/>
          </a:p>
          <a:p>
            <a:pPr lvl="1" eaLnBrk="1" fontAlgn="auto" hangingPunct="1">
              <a:spcAft>
                <a:spcPts val="0"/>
              </a:spcAft>
              <a:defRPr/>
            </a:pPr>
            <a:r>
              <a:rPr lang="en-US" sz="2100" dirty="0" smtClean="0"/>
              <a:t>Bauxite en </a:t>
            </a:r>
            <a:r>
              <a:rPr lang="en-US" sz="2100" dirty="0" err="1" smtClean="0"/>
              <a:t>aluminium</a:t>
            </a:r>
            <a:endParaRPr lang="en-US" sz="2100" dirty="0" smtClean="0"/>
          </a:p>
          <a:p>
            <a:pPr eaLnBrk="1" fontAlgn="auto" hangingPunct="1">
              <a:spcAft>
                <a:spcPts val="0"/>
              </a:spcAft>
              <a:defRPr/>
            </a:pPr>
            <a:r>
              <a:rPr lang="fr-FR" sz="2500" dirty="0" smtClean="0"/>
              <a:t>Fabrication des pièces</a:t>
            </a:r>
            <a:r>
              <a:rPr lang="fr-FR" sz="2100" dirty="0" smtClean="0"/>
              <a:t> : transformation des matériaux en pièces finies</a:t>
            </a:r>
            <a:endParaRPr lang="en-US" sz="2100" dirty="0" smtClean="0"/>
          </a:p>
          <a:p>
            <a:pPr lvl="1" eaLnBrk="1" fontAlgn="auto" hangingPunct="1">
              <a:spcAft>
                <a:spcPts val="0"/>
              </a:spcAft>
              <a:defRPr/>
            </a:pPr>
            <a:r>
              <a:rPr lang="en-US" sz="2100" dirty="0" err="1" smtClean="0"/>
              <a:t>Moulage</a:t>
            </a:r>
            <a:r>
              <a:rPr lang="en-US" sz="2100" dirty="0" smtClean="0"/>
              <a:t> par injection</a:t>
            </a:r>
          </a:p>
          <a:p>
            <a:pPr lvl="1" eaLnBrk="1" fontAlgn="auto" hangingPunct="1">
              <a:spcAft>
                <a:spcPts val="0"/>
              </a:spcAft>
              <a:defRPr/>
            </a:pPr>
            <a:r>
              <a:rPr lang="en-US" sz="2100" dirty="0" err="1" smtClean="0"/>
              <a:t>Fraisage</a:t>
            </a:r>
            <a:r>
              <a:rPr lang="en-US" sz="2100" dirty="0" smtClean="0"/>
              <a:t> et </a:t>
            </a:r>
            <a:r>
              <a:rPr lang="en-US" sz="2100" dirty="0" err="1" smtClean="0"/>
              <a:t>tournage</a:t>
            </a:r>
            <a:endParaRPr lang="en-US" sz="2100" dirty="0" smtClean="0"/>
          </a:p>
          <a:p>
            <a:pPr lvl="1" eaLnBrk="1" fontAlgn="auto" hangingPunct="1">
              <a:spcAft>
                <a:spcPts val="0"/>
              </a:spcAft>
              <a:defRPr/>
            </a:pPr>
            <a:r>
              <a:rPr lang="en-US" sz="2100" dirty="0" err="1" smtClean="0"/>
              <a:t>Moulage</a:t>
            </a:r>
            <a:endParaRPr lang="en-US" sz="2100" dirty="0" smtClean="0"/>
          </a:p>
          <a:p>
            <a:pPr lvl="1" eaLnBrk="1" fontAlgn="auto" hangingPunct="1">
              <a:spcAft>
                <a:spcPts val="0"/>
              </a:spcAft>
              <a:defRPr/>
            </a:pPr>
            <a:r>
              <a:rPr lang="en-US" sz="2100" dirty="0" err="1" smtClean="0"/>
              <a:t>Estampage</a:t>
            </a:r>
            <a:endParaRPr lang="en-US" sz="2100" dirty="0" smtClean="0"/>
          </a:p>
          <a:p>
            <a:pPr eaLnBrk="1" fontAlgn="auto" hangingPunct="1">
              <a:spcAft>
                <a:spcPts val="0"/>
              </a:spcAft>
              <a:defRPr/>
            </a:pPr>
            <a:r>
              <a:rPr lang="fr-FR" sz="2500" dirty="0" smtClean="0"/>
              <a:t>Assemblage</a:t>
            </a:r>
            <a:r>
              <a:rPr lang="fr-FR" sz="2100" dirty="0" smtClean="0"/>
              <a:t> : assemblage de toutes les pièces finies pour créer le produit final</a:t>
            </a:r>
            <a:endParaRPr lang="en-US" sz="2100" dirty="0" smtClean="0"/>
          </a:p>
          <a:p>
            <a:pPr eaLnBrk="1" fontAlgn="auto" hangingPunct="1">
              <a:spcAft>
                <a:spcPts val="0"/>
              </a:spcAft>
              <a:defRPr/>
            </a:pPr>
            <a:r>
              <a:rPr lang="fr-FR" sz="2500" dirty="0" smtClean="0"/>
              <a:t>Utilisation du produit</a:t>
            </a:r>
            <a:r>
              <a:rPr lang="fr-FR" sz="2100" dirty="0" smtClean="0"/>
              <a:t> : le consommateur utilise le produit pendant la période correspondant à sa durée de vie</a:t>
            </a:r>
            <a:endParaRPr lang="en-US" sz="2100" dirty="0" smtClean="0"/>
          </a:p>
          <a:p>
            <a:pPr eaLnBrk="1" fontAlgn="auto" hangingPunct="1">
              <a:spcAft>
                <a:spcPts val="0"/>
              </a:spcAft>
              <a:defRPr/>
            </a:pPr>
            <a:r>
              <a:rPr lang="fr-FR" sz="2500" dirty="0" smtClean="0"/>
              <a:t>Fin de vie</a:t>
            </a:r>
            <a:r>
              <a:rPr lang="fr-FR" sz="2100" dirty="0" smtClean="0"/>
              <a:t> : une fois que le produit a atteint sa fin de vie, il est soit :</a:t>
            </a:r>
            <a:endParaRPr lang="en-US" sz="2100" dirty="0" smtClean="0"/>
          </a:p>
          <a:p>
            <a:pPr lvl="1" eaLnBrk="1" fontAlgn="auto" hangingPunct="1">
              <a:spcAft>
                <a:spcPts val="0"/>
              </a:spcAft>
              <a:defRPr/>
            </a:pPr>
            <a:r>
              <a:rPr lang="en-US" sz="2100" dirty="0" err="1" smtClean="0"/>
              <a:t>enfoui</a:t>
            </a:r>
            <a:r>
              <a:rPr lang="en-US" sz="2100" dirty="0" smtClean="0"/>
              <a:t> ;</a:t>
            </a:r>
          </a:p>
          <a:p>
            <a:pPr lvl="1" eaLnBrk="1" fontAlgn="auto" hangingPunct="1">
              <a:spcAft>
                <a:spcPts val="0"/>
              </a:spcAft>
              <a:defRPr/>
            </a:pPr>
            <a:r>
              <a:rPr lang="en-US" sz="2100" dirty="0" err="1" smtClean="0"/>
              <a:t>recyclé</a:t>
            </a:r>
            <a:r>
              <a:rPr lang="en-US" sz="2100" dirty="0" smtClean="0"/>
              <a:t> ;</a:t>
            </a:r>
          </a:p>
          <a:p>
            <a:pPr lvl="1" eaLnBrk="1" fontAlgn="auto" hangingPunct="1">
              <a:spcAft>
                <a:spcPts val="0"/>
              </a:spcAft>
              <a:defRPr/>
            </a:pPr>
            <a:r>
              <a:rPr lang="en-US" sz="2100" dirty="0" err="1" smtClean="0"/>
              <a:t>incinéré</a:t>
            </a:r>
            <a:r>
              <a:rPr lang="en-US" sz="2100" dirty="0" smtClean="0"/>
              <a:t>.</a:t>
            </a:r>
            <a:r>
              <a:rPr lang="en-US" sz="2065" dirty="0" smtClean="0"/>
              <a:t> </a:t>
            </a:r>
          </a:p>
          <a:p>
            <a:pPr lvl="1" eaLnBrk="1" fontAlgn="auto" hangingPunct="1">
              <a:spcAft>
                <a:spcPts val="0"/>
              </a:spcAft>
              <a:buFont typeface="Wingdings" pitchFamily="2" charset="2"/>
              <a:buNone/>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Éléments clés de l'analyse du cycle de vie</a:t>
            </a:r>
            <a:endParaRPr lang="en-US" sz="2500" dirty="0"/>
          </a:p>
        </p:txBody>
      </p:sp>
      <p:sp>
        <p:nvSpPr>
          <p:cNvPr id="20483" name="Content Placeholder 2"/>
          <p:cNvSpPr>
            <a:spLocks noGrp="1"/>
          </p:cNvSpPr>
          <p:nvPr>
            <p:ph idx="1"/>
          </p:nvPr>
        </p:nvSpPr>
        <p:spPr>
          <a:xfrm>
            <a:off x="914400" y="1219200"/>
            <a:ext cx="7891463" cy="4368800"/>
          </a:xfrm>
        </p:spPr>
        <p:txBody>
          <a:bodyPr/>
          <a:lstStyle/>
          <a:p>
            <a:pPr eaLnBrk="1" hangingPunct="1"/>
            <a:r>
              <a:rPr lang="fr-FR" smtClean="0"/>
              <a:t>Identification et quantification des charges environnementales</a:t>
            </a:r>
            <a:endParaRPr lang="en-US" smtClean="0"/>
          </a:p>
          <a:p>
            <a:pPr lvl="1" eaLnBrk="1" hangingPunct="1"/>
            <a:r>
              <a:rPr lang="fr-FR" smtClean="0"/>
              <a:t> Énergie et matières premières consommées</a:t>
            </a:r>
            <a:endParaRPr lang="en-US" smtClean="0"/>
          </a:p>
          <a:p>
            <a:pPr lvl="1" eaLnBrk="1" hangingPunct="1"/>
            <a:r>
              <a:rPr lang="en-US" smtClean="0"/>
              <a:t> Émissions et déchets générés</a:t>
            </a:r>
          </a:p>
          <a:p>
            <a:pPr eaLnBrk="1" hangingPunct="1"/>
            <a:r>
              <a:rPr lang="fr-FR" smtClean="0"/>
              <a:t>Évaluation des </a:t>
            </a:r>
            <a:r>
              <a:rPr lang="fr-FR" sz="2800" smtClean="0">
                <a:solidFill>
                  <a:srgbClr val="578617"/>
                </a:solidFill>
              </a:rPr>
              <a:t>impacts potentiels </a:t>
            </a:r>
            <a:r>
              <a:rPr lang="fr-FR" smtClean="0"/>
              <a:t>de ces charges</a:t>
            </a:r>
            <a:r>
              <a:rPr lang="en-US" smtClean="0"/>
              <a:t>  </a:t>
            </a:r>
          </a:p>
          <a:p>
            <a:pPr eaLnBrk="1" hangingPunct="1"/>
            <a:r>
              <a:rPr lang="fr-FR" smtClean="0"/>
              <a:t>Évaluation des options disponibles afin de réduire </a:t>
            </a:r>
            <a:r>
              <a:rPr lang="fr-FR" sz="2800" smtClean="0">
                <a:solidFill>
                  <a:srgbClr val="578617"/>
                </a:solidFill>
              </a:rPr>
              <a:t>ces impacts</a:t>
            </a:r>
            <a:endParaRPr lang="en-US" sz="2800" smtClean="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title"/>
          </p:nvPr>
        </p:nvSpPr>
        <p:spPr/>
        <p:txBody>
          <a:bodyPr/>
          <a:lstStyle/>
          <a:p>
            <a:pPr eaLnBrk="1" hangingPunct="1"/>
            <a:r>
              <a:rPr lang="en-US" sz="2500" smtClean="0"/>
              <a:t>Facteurs d'impact environnemental</a:t>
            </a:r>
          </a:p>
        </p:txBody>
      </p:sp>
      <p:pic>
        <p:nvPicPr>
          <p:cNvPr id="21507" name="Picture 5"/>
          <p:cNvPicPr>
            <a:picLocks noChangeAspect="1"/>
          </p:cNvPicPr>
          <p:nvPr/>
        </p:nvPicPr>
        <p:blipFill>
          <a:blip r:embed="rId3" cstate="print"/>
          <a:srcRect t="10265" b="4192"/>
          <a:stretch>
            <a:fillRect/>
          </a:stretch>
        </p:blipFill>
        <p:spPr bwMode="auto">
          <a:xfrm>
            <a:off x="2133600" y="1371600"/>
            <a:ext cx="2286000" cy="2286000"/>
          </a:xfrm>
          <a:prstGeom prst="rect">
            <a:avLst/>
          </a:prstGeom>
          <a:noFill/>
          <a:ln w="9525">
            <a:noFill/>
            <a:miter lim="800000"/>
            <a:headEnd/>
            <a:tailEnd/>
          </a:ln>
        </p:spPr>
      </p:pic>
      <p:pic>
        <p:nvPicPr>
          <p:cNvPr id="21508" name="Picture 6"/>
          <p:cNvPicPr>
            <a:picLocks noChangeAspect="1"/>
          </p:cNvPicPr>
          <p:nvPr/>
        </p:nvPicPr>
        <p:blipFill>
          <a:blip r:embed="rId4" cstate="print"/>
          <a:srcRect l="14478" r="13130"/>
          <a:stretch>
            <a:fillRect/>
          </a:stretch>
        </p:blipFill>
        <p:spPr bwMode="auto">
          <a:xfrm>
            <a:off x="4525963" y="1371600"/>
            <a:ext cx="2286000" cy="2286000"/>
          </a:xfrm>
          <a:prstGeom prst="rect">
            <a:avLst/>
          </a:prstGeom>
          <a:noFill/>
          <a:ln w="9525">
            <a:noFill/>
            <a:miter lim="800000"/>
            <a:headEnd/>
            <a:tailEnd/>
          </a:ln>
        </p:spPr>
      </p:pic>
      <p:pic>
        <p:nvPicPr>
          <p:cNvPr id="21509" name="Picture 7"/>
          <p:cNvPicPr>
            <a:picLocks noChangeAspect="1"/>
          </p:cNvPicPr>
          <p:nvPr/>
        </p:nvPicPr>
        <p:blipFill>
          <a:blip r:embed="rId5" cstate="print"/>
          <a:srcRect l="5714" r="14285"/>
          <a:stretch>
            <a:fillRect/>
          </a:stretch>
        </p:blipFill>
        <p:spPr bwMode="auto">
          <a:xfrm>
            <a:off x="2133600" y="3733800"/>
            <a:ext cx="2286000" cy="2286000"/>
          </a:xfrm>
          <a:prstGeom prst="rect">
            <a:avLst/>
          </a:prstGeom>
          <a:noFill/>
          <a:ln w="9525">
            <a:noFill/>
            <a:miter lim="800000"/>
            <a:headEnd/>
            <a:tailEnd/>
          </a:ln>
        </p:spPr>
      </p:pic>
      <p:pic>
        <p:nvPicPr>
          <p:cNvPr id="21510" name="Picture 8"/>
          <p:cNvPicPr>
            <a:picLocks noChangeAspect="1"/>
          </p:cNvPicPr>
          <p:nvPr/>
        </p:nvPicPr>
        <p:blipFill>
          <a:blip r:embed="rId6" cstate="print"/>
          <a:srcRect l="14285" r="11429"/>
          <a:stretch>
            <a:fillRect/>
          </a:stretch>
        </p:blipFill>
        <p:spPr bwMode="auto">
          <a:xfrm>
            <a:off x="4525963" y="3733800"/>
            <a:ext cx="2286000" cy="2286000"/>
          </a:xfrm>
          <a:prstGeom prst="rect">
            <a:avLst/>
          </a:prstGeom>
          <a:noFill/>
          <a:ln w="9525">
            <a:noFill/>
            <a:miter lim="800000"/>
            <a:headEnd/>
            <a:tailEnd/>
          </a:ln>
        </p:spPr>
      </p:pic>
      <p:sp>
        <p:nvSpPr>
          <p:cNvPr id="21511" name="TextBox 9"/>
          <p:cNvSpPr txBox="1">
            <a:spLocks noChangeArrowheads="1"/>
          </p:cNvSpPr>
          <p:nvPr/>
        </p:nvSpPr>
        <p:spPr bwMode="auto">
          <a:xfrm>
            <a:off x="2170113" y="914400"/>
            <a:ext cx="2212975"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Empreinte</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carbone</a:t>
            </a:r>
          </a:p>
        </p:txBody>
      </p:sp>
      <p:sp>
        <p:nvSpPr>
          <p:cNvPr id="21512" name="TextBox 10"/>
          <p:cNvSpPr txBox="1">
            <a:spLocks noChangeArrowheads="1"/>
          </p:cNvSpPr>
          <p:nvPr/>
        </p:nvSpPr>
        <p:spPr bwMode="auto">
          <a:xfrm>
            <a:off x="4838700" y="914400"/>
            <a:ext cx="1676400" cy="400050"/>
          </a:xfrm>
          <a:prstGeom prst="rect">
            <a:avLst/>
          </a:prstGeom>
          <a:noFill/>
          <a:ln w="9525">
            <a:noFill/>
            <a:miter lim="800000"/>
            <a:headEnd/>
            <a:tailEnd/>
          </a:ln>
        </p:spPr>
        <p:txBody>
          <a:bodyPr>
            <a:spAutoFit/>
          </a:bodyPr>
          <a:lstStyle/>
          <a:p>
            <a:r>
              <a:rPr lang="en-US" sz="2000" b="1">
                <a:solidFill>
                  <a:srgbClr val="28288A"/>
                </a:solidFill>
                <a:latin typeface="Calibri" pitchFamily="34" charset="0"/>
                <a:ea typeface="ＭＳ Ｐゴシック" pitchFamily="34" charset="-128"/>
              </a:rPr>
              <a:t>Énergie</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totale</a:t>
            </a:r>
            <a:r>
              <a:rPr lang="en-US" sz="2000" b="1">
                <a:latin typeface="Arial Narrow" pitchFamily="34" charset="0"/>
              </a:rPr>
              <a:t>  </a:t>
            </a:r>
          </a:p>
        </p:txBody>
      </p:sp>
      <p:sp>
        <p:nvSpPr>
          <p:cNvPr id="21513" name="TextBox 11"/>
          <p:cNvSpPr txBox="1">
            <a:spLocks noChangeArrowheads="1"/>
          </p:cNvSpPr>
          <p:nvPr/>
        </p:nvSpPr>
        <p:spPr bwMode="auto">
          <a:xfrm>
            <a:off x="4800600" y="6096000"/>
            <a:ext cx="1752600" cy="708025"/>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Eutrophisation</a:t>
            </a:r>
            <a:r>
              <a:rPr lang="en-US" sz="2000" b="1">
                <a:solidFill>
                  <a:srgbClr val="28288A"/>
                </a:solidFill>
                <a:latin typeface="Calibri" pitchFamily="34" charset="0"/>
              </a:rPr>
              <a:t/>
            </a:r>
            <a:br>
              <a:rPr lang="en-US" sz="2000" b="1">
                <a:solidFill>
                  <a:srgbClr val="28288A"/>
                </a:solidFill>
                <a:latin typeface="Calibri" pitchFamily="34" charset="0"/>
              </a:rPr>
            </a:br>
            <a:r>
              <a:rPr lang="en-US" sz="2000" b="1">
                <a:solidFill>
                  <a:srgbClr val="28288A"/>
                </a:solidFill>
                <a:latin typeface="Calibri" pitchFamily="34" charset="0"/>
                <a:ea typeface="ＭＳ Ｐゴシック" pitchFamily="34" charset="-128"/>
              </a:rPr>
              <a:t>de</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l'eau</a:t>
            </a:r>
          </a:p>
        </p:txBody>
      </p:sp>
      <p:sp>
        <p:nvSpPr>
          <p:cNvPr id="21514" name="TextBox 12"/>
          <p:cNvSpPr txBox="1">
            <a:spLocks noChangeArrowheads="1"/>
          </p:cNvSpPr>
          <p:nvPr/>
        </p:nvSpPr>
        <p:spPr bwMode="auto">
          <a:xfrm>
            <a:off x="2359025" y="6096000"/>
            <a:ext cx="1916113" cy="708025"/>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Acidification</a:t>
            </a:r>
            <a:r>
              <a:rPr lang="en-US" sz="2000" b="1">
                <a:solidFill>
                  <a:srgbClr val="28288A"/>
                </a:solidFill>
                <a:latin typeface="Calibri" pitchFamily="34" charset="0"/>
              </a:rPr>
              <a:t/>
            </a:r>
            <a:br>
              <a:rPr lang="en-US" sz="2000" b="1">
                <a:solidFill>
                  <a:srgbClr val="28288A"/>
                </a:solidFill>
                <a:latin typeface="Calibri" pitchFamily="34" charset="0"/>
              </a:rPr>
            </a:br>
            <a:r>
              <a:rPr lang="en-US" sz="2000" b="1">
                <a:solidFill>
                  <a:srgbClr val="28288A"/>
                </a:solidFill>
                <a:latin typeface="Calibri" pitchFamily="34" charset="0"/>
                <a:ea typeface="ＭＳ Ｐゴシック" pitchFamily="34" charset="-128"/>
              </a:rPr>
              <a:t>de l'atmosphère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Qu'est-ce</a:t>
            </a:r>
            <a:r>
              <a:rPr lang="en-US" sz="2500" dirty="0" smtClean="0"/>
              <a:t> </a:t>
            </a:r>
            <a:r>
              <a:rPr lang="en-US" sz="2500" dirty="0" err="1" smtClean="0"/>
              <a:t>que</a:t>
            </a:r>
            <a:r>
              <a:rPr lang="en-US" sz="2500" dirty="0" smtClean="0"/>
              <a:t> </a:t>
            </a:r>
            <a:r>
              <a:rPr lang="en-US" sz="2500" dirty="0" err="1" smtClean="0"/>
              <a:t>l'empreinte</a:t>
            </a:r>
            <a:r>
              <a:rPr lang="en-US" sz="2500" dirty="0" smtClean="0"/>
              <a:t> </a:t>
            </a:r>
            <a:r>
              <a:rPr lang="en-US" sz="2500" dirty="0" err="1" smtClean="0"/>
              <a:t>carbone</a:t>
            </a:r>
            <a:r>
              <a:rPr lang="en-US" sz="2500" dirty="0" smtClean="0"/>
              <a:t> ?</a:t>
            </a:r>
            <a:endParaRPr lang="en-US" sz="2500" dirty="0"/>
          </a:p>
        </p:txBody>
      </p:sp>
      <p:sp>
        <p:nvSpPr>
          <p:cNvPr id="22531" name="Content Placeholder 2"/>
          <p:cNvSpPr>
            <a:spLocks noGrp="1"/>
          </p:cNvSpPr>
          <p:nvPr>
            <p:ph idx="1"/>
          </p:nvPr>
        </p:nvSpPr>
        <p:spPr>
          <a:xfrm>
            <a:off x="914400" y="838200"/>
            <a:ext cx="7620000" cy="4525963"/>
          </a:xfrm>
        </p:spPr>
        <p:txBody>
          <a:bodyPr/>
          <a:lstStyle/>
          <a:p>
            <a:pPr eaLnBrk="1" hangingPunct="1"/>
            <a:r>
              <a:rPr lang="fr-FR" sz="2000" smtClean="0">
                <a:solidFill>
                  <a:srgbClr val="000000"/>
                </a:solidFill>
              </a:rPr>
              <a:t>Le</a:t>
            </a:r>
            <a:r>
              <a:rPr lang="fr-FR" smtClean="0"/>
              <a:t> dioxyde de carbone (CO</a:t>
            </a:r>
            <a:r>
              <a:rPr lang="fr-FR" baseline="-25000" smtClean="0"/>
              <a:t>2</a:t>
            </a:r>
            <a:r>
              <a:rPr lang="fr-FR" smtClean="0"/>
              <a:t>) et les autres gaz résultant de la consommation des carburants fossiles s'accumulent dans l'atmosphère, provoquant une augmentation de la température moyenne de la planète.</a:t>
            </a:r>
            <a:r>
              <a:rPr lang="en-US" smtClean="0"/>
              <a:t>  </a:t>
            </a:r>
          </a:p>
          <a:p>
            <a:pPr eaLnBrk="1" hangingPunct="1"/>
            <a:r>
              <a:rPr lang="fr-FR" smtClean="0"/>
              <a:t>L'empreinte carbone sert à évaluer un facteur plus important, le Potentiel de réchauffement global (PRG).</a:t>
            </a:r>
            <a:r>
              <a:rPr lang="en-US" smtClean="0"/>
              <a:t> </a:t>
            </a:r>
          </a:p>
          <a:p>
            <a:pPr eaLnBrk="1" hangingPunct="1"/>
            <a:r>
              <a:rPr lang="fr-FR" smtClean="0"/>
              <a:t>Le réchauffement climatique est considéré comme la cause de la fonte des glaciers, de l'extinction des espèces et de la multiplication des phénomènes météorologiques extrêmes, entre autres.</a:t>
            </a:r>
            <a:endParaRPr lang="en-US" smtClean="0"/>
          </a:p>
          <a:p>
            <a:pPr eaLnBrk="1" hangingPunct="1">
              <a:buFont typeface="Wingdings" pitchFamily="2" charset="2"/>
              <a:buNone/>
            </a:pPr>
            <a:endParaRPr lang="en-US" smtClean="0"/>
          </a:p>
        </p:txBody>
      </p:sp>
      <p:pic>
        <p:nvPicPr>
          <p:cNvPr id="22532" name="Picture 3"/>
          <p:cNvPicPr>
            <a:picLocks noChangeAspect="1"/>
          </p:cNvPicPr>
          <p:nvPr/>
        </p:nvPicPr>
        <p:blipFill>
          <a:blip r:embed="rId3" cstate="print"/>
          <a:srcRect t="10265" b="4192"/>
          <a:stretch>
            <a:fillRect/>
          </a:stretch>
        </p:blipFill>
        <p:spPr bwMode="auto">
          <a:xfrm>
            <a:off x="838200" y="5334000"/>
            <a:ext cx="1143000" cy="1143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914400" y="381000"/>
            <a:ext cx="8229600" cy="457200"/>
          </a:xfrm>
        </p:spPr>
        <p:txBody>
          <a:bodyPr/>
          <a:lstStyle/>
          <a:p>
            <a:pPr eaLnBrk="1" hangingPunct="1">
              <a:lnSpc>
                <a:spcPts val="2200"/>
              </a:lnSpc>
            </a:pPr>
            <a:r>
              <a:rPr lang="fr-FR" sz="2200" smtClean="0"/>
              <a:t>À quoi la consommation totale d'énergie</a:t>
            </a:r>
            <a:br>
              <a:rPr lang="fr-FR" sz="2200" smtClean="0"/>
            </a:br>
            <a:r>
              <a:rPr lang="fr-FR" sz="2200" smtClean="0"/>
              <a:t>correspond-t-elle ?</a:t>
            </a:r>
            <a:endParaRPr lang="en-US" sz="2200" smtClean="0"/>
          </a:p>
        </p:txBody>
      </p:sp>
      <p:sp>
        <p:nvSpPr>
          <p:cNvPr id="23555" name="Content Placeholder 2"/>
          <p:cNvSpPr>
            <a:spLocks noGrp="1"/>
          </p:cNvSpPr>
          <p:nvPr>
            <p:ph idx="1"/>
          </p:nvPr>
        </p:nvSpPr>
        <p:spPr>
          <a:xfrm>
            <a:off x="687388" y="1189038"/>
            <a:ext cx="8229600" cy="4525962"/>
          </a:xfrm>
        </p:spPr>
        <p:txBody>
          <a:bodyPr/>
          <a:lstStyle/>
          <a:p>
            <a:pPr eaLnBrk="1" hangingPunct="1"/>
            <a:r>
              <a:rPr lang="fr-FR" smtClean="0"/>
              <a:t>Mesure des sources d'énergie non renouvelables associées au cycle de vie d'une pièce, exprimée en mégajoules (MJ). Cette valeur tient compte :</a:t>
            </a:r>
            <a:endParaRPr lang="en-US" smtClean="0"/>
          </a:p>
          <a:p>
            <a:pPr lvl="1" eaLnBrk="1" hangingPunct="1"/>
            <a:r>
              <a:rPr lang="fr-FR" smtClean="0"/>
              <a:t>de l'énergie nécessaire en amont pour produire les carburants ;</a:t>
            </a:r>
            <a:endParaRPr lang="en-US" smtClean="0"/>
          </a:p>
          <a:p>
            <a:pPr lvl="1" eaLnBrk="1" hangingPunct="1"/>
            <a:r>
              <a:rPr lang="fr-FR" smtClean="0"/>
              <a:t>du contenu énergétique des matériaux ;</a:t>
            </a:r>
            <a:endParaRPr lang="en-US" smtClean="0"/>
          </a:p>
          <a:p>
            <a:pPr lvl="1" eaLnBrk="1" hangingPunct="1"/>
            <a:r>
              <a:rPr lang="fr-FR" smtClean="0"/>
              <a:t>de l'électricité ou des carburants utilisés au cours du cycle de vie du produit ;</a:t>
            </a:r>
            <a:endParaRPr lang="en-US" smtClean="0"/>
          </a:p>
          <a:p>
            <a:pPr lvl="1" eaLnBrk="1" hangingPunct="1"/>
            <a:r>
              <a:rPr lang="en-US" smtClean="0"/>
              <a:t>des transports ?</a:t>
            </a:r>
          </a:p>
          <a:p>
            <a:pPr eaLnBrk="1" hangingPunct="1"/>
            <a:r>
              <a:rPr lang="fr-FR" smtClean="0"/>
              <a:t>Le rendement de la conversion énergétique est également pris en compte (production d'électricité, de chaleur, de vapeur, etc.).</a:t>
            </a:r>
            <a:r>
              <a:rPr lang="en-US" smtClean="0"/>
              <a:t> </a:t>
            </a:r>
          </a:p>
          <a:p>
            <a:pPr eaLnBrk="1" hangingPunct="1"/>
            <a:endParaRPr lang="en-US" smtClean="0"/>
          </a:p>
        </p:txBody>
      </p:sp>
      <p:pic>
        <p:nvPicPr>
          <p:cNvPr id="23556" name="Picture 3"/>
          <p:cNvPicPr>
            <a:picLocks noChangeAspect="1"/>
          </p:cNvPicPr>
          <p:nvPr/>
        </p:nvPicPr>
        <p:blipFill>
          <a:blip r:embed="rId3" cstate="print"/>
          <a:srcRect l="14478" r="13130"/>
          <a:stretch>
            <a:fillRect/>
          </a:stretch>
        </p:blipFill>
        <p:spPr bwMode="auto">
          <a:xfrm>
            <a:off x="762000" y="5562600"/>
            <a:ext cx="1066800" cy="1066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fr-FR" sz="2500" dirty="0" smtClean="0"/>
              <a:t>En quoi consiste l'acidification de l'atmosphère ?</a:t>
            </a:r>
            <a:endParaRPr lang="en-US" sz="2500" dirty="0"/>
          </a:p>
        </p:txBody>
      </p:sp>
      <p:sp>
        <p:nvSpPr>
          <p:cNvPr id="24579" name="Content Placeholder 2"/>
          <p:cNvSpPr>
            <a:spLocks noGrp="1"/>
          </p:cNvSpPr>
          <p:nvPr>
            <p:ph idx="1"/>
          </p:nvPr>
        </p:nvSpPr>
        <p:spPr>
          <a:xfrm>
            <a:off x="687388" y="1143000"/>
            <a:ext cx="8229600" cy="4525963"/>
          </a:xfrm>
        </p:spPr>
        <p:txBody>
          <a:bodyPr/>
          <a:lstStyle/>
          <a:p>
            <a:pPr eaLnBrk="1" hangingPunct="1"/>
            <a:r>
              <a:rPr lang="fr-FR" smtClean="0"/>
              <a:t>Les émissions de dioxyde de soufre (SO</a:t>
            </a:r>
            <a:r>
              <a:rPr lang="fr-FR" baseline="-25000" smtClean="0"/>
              <a:t>2</a:t>
            </a:r>
            <a:r>
              <a:rPr lang="fr-FR" smtClean="0"/>
              <a:t>), d'oxydes d'azote (NO</a:t>
            </a:r>
            <a:r>
              <a:rPr lang="fr-FR" baseline="-25000" smtClean="0"/>
              <a:t>x</a:t>
            </a:r>
            <a:r>
              <a:rPr lang="fr-FR" smtClean="0"/>
              <a:t>) et d'autres composés acides provoquent des pluies acides. </a:t>
            </a:r>
            <a:endParaRPr lang="en-US" smtClean="0"/>
          </a:p>
          <a:p>
            <a:pPr eaLnBrk="1" hangingPunct="1"/>
            <a:r>
              <a:rPr lang="fr-FR" smtClean="0"/>
              <a:t>Ces pluies acides peuvent rendre la terre et l'eau toxiques pour les plantes et les espèces aquatiques.  </a:t>
            </a:r>
            <a:endParaRPr lang="en-US" smtClean="0"/>
          </a:p>
          <a:p>
            <a:pPr eaLnBrk="1" hangingPunct="1"/>
            <a:r>
              <a:rPr lang="fr-FR" smtClean="0"/>
              <a:t>Elle peut également dissoudre les matériaux de construction comme le béton.  </a:t>
            </a:r>
            <a:endParaRPr lang="en-US" smtClean="0"/>
          </a:p>
          <a:p>
            <a:pPr eaLnBrk="1" hangingPunct="1"/>
            <a:r>
              <a:rPr lang="fr-FR" smtClean="0"/>
              <a:t>Ce facteur est mesuré en kg équivalent dioxyde de soufre (SO</a:t>
            </a:r>
            <a:r>
              <a:rPr lang="fr-FR" baseline="-25000" smtClean="0"/>
              <a:t>2</a:t>
            </a:r>
            <a:r>
              <a:rPr lang="fr-FR" smtClean="0"/>
              <a:t>e).</a:t>
            </a:r>
            <a:r>
              <a:rPr lang="en-US" smtClean="0"/>
              <a:t>   </a:t>
            </a:r>
          </a:p>
          <a:p>
            <a:pPr eaLnBrk="1" hangingPunct="1"/>
            <a:endParaRPr lang="en-US" smtClean="0"/>
          </a:p>
        </p:txBody>
      </p:sp>
      <p:pic>
        <p:nvPicPr>
          <p:cNvPr id="24580" name="Picture 3"/>
          <p:cNvPicPr>
            <a:picLocks noChangeAspect="1"/>
          </p:cNvPicPr>
          <p:nvPr/>
        </p:nvPicPr>
        <p:blipFill>
          <a:blip r:embed="rId3" cstate="print"/>
          <a:srcRect l="5714" r="14285"/>
          <a:stretch>
            <a:fillRect/>
          </a:stretch>
        </p:blipFill>
        <p:spPr bwMode="auto">
          <a:xfrm>
            <a:off x="838200" y="5181600"/>
            <a:ext cx="1524000" cy="1524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E16F225-733B-4FA4-9862-DACC3F0E08AF}">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SW CORP PPT TEMPLATE FINAL</Template>
  <TotalTime>6298</TotalTime>
  <Words>1371</Words>
  <Application>Microsoft Office PowerPoint</Application>
  <PresentationFormat>On-screen Show (4:3)</PresentationFormat>
  <Paragraphs>292</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 Narrow</vt:lpstr>
      <vt:lpstr>Wingdings</vt:lpstr>
      <vt:lpstr>Courier New</vt:lpstr>
      <vt:lpstr>Calibri</vt:lpstr>
      <vt:lpstr>ＭＳ Ｐゴシック</vt:lpstr>
      <vt:lpstr>Arial Rounded MT Bold</vt:lpstr>
      <vt:lpstr>SW Corp pptx Template</vt:lpstr>
      <vt:lpstr>SolidWorks Sustainability</vt:lpstr>
      <vt:lpstr>Qu'est-ce que l'ingénierie durable ?</vt:lpstr>
      <vt:lpstr>Analyse du cycle de vie</vt:lpstr>
      <vt:lpstr>Analyse du cycle de vie</vt:lpstr>
      <vt:lpstr>Éléments clés de l'analyse du cycle de vie</vt:lpstr>
      <vt:lpstr>Facteurs d'impact environnemental</vt:lpstr>
      <vt:lpstr>Qu'est-ce que l'empreinte carbone ?</vt:lpstr>
      <vt:lpstr>À quoi la consommation totale d'énergie correspond-t-elle ?</vt:lpstr>
      <vt:lpstr>En quoi consiste l'acidification de l'atmosphère ?</vt:lpstr>
      <vt:lpstr>Qu'est-ce que l'eutrophisation de l'eau ?</vt:lpstr>
      <vt:lpstr>Références   </vt:lpstr>
      <vt:lpstr>Pourquoi choisir SolidWorks Sustainability ?</vt:lpstr>
      <vt:lpstr>Pourquoi choisir SolidWorks Sustainability dans la salle de cours ?</vt:lpstr>
      <vt:lpstr>Méthodologie SolidWorks Sustainability  </vt:lpstr>
      <vt:lpstr>Saisir la classe de matériau et le nom du matériau</vt:lpstr>
      <vt:lpstr>Saisir le processus de fabrication</vt:lpstr>
      <vt:lpstr>Saisir la région de fabrication</vt:lpstr>
      <vt:lpstr>Saisir le mode de transport et la région d'utilisation</vt:lpstr>
      <vt:lpstr>SolidWorks calcule l'impact environnemental</vt:lpstr>
      <vt:lpstr>Identification de matériaux similaires en fonction des propriétés des matériaux</vt:lpstr>
      <vt:lpstr>Définitions des propriétés de matériau </vt:lpstr>
      <vt:lpstr>SolidWorks Sustainability</vt:lpstr>
      <vt:lpstr>Rapport sur la durabilité</vt:lpstr>
      <vt:lpstr>Pourquoi choisir SolidWorks Sustainability dans la salle de cours ?</vt:lpstr>
      <vt:lpstr>Merci</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David Esposito</cp:lastModifiedBy>
  <cp:revision>222</cp:revision>
  <dcterms:created xsi:type="dcterms:W3CDTF">2009-09-30T14:32:12Z</dcterms:created>
  <dcterms:modified xsi:type="dcterms:W3CDTF">2012-09-10T18:59:35Z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