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8" d="100"/>
          <a:sy n="98" d="100"/>
        </p:scale>
        <p:origin x="-20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77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it-IT" dirty="0" smtClean="0">
              <a:solidFill>
                <a:schemeClr val="bg1"/>
              </a:solidFill>
            </a:rPr>
            <a:t>Elabora</a:t>
          </a:r>
          <a:r>
            <a:rPr lang="en-US" dirty="0" smtClean="0">
              <a:solidFill>
                <a:schemeClr val="bg1"/>
              </a:solidFill>
            </a:rPr>
            <a:t> </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it-IT" dirty="0" smtClean="0">
              <a:solidFill>
                <a:schemeClr val="bg1"/>
              </a:solidFill>
            </a:rPr>
            <a:t>Impostazione della base di rilevamento</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it-IT" dirty="0" smtClean="0">
              <a:solidFill>
                <a:schemeClr val="bg1"/>
              </a:solidFill>
            </a:rPr>
            <a:t>Modifica ingressi</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it-IT" dirty="0" smtClean="0">
              <a:solidFill>
                <a:schemeClr val="bg1"/>
              </a:solidFill>
            </a:rPr>
            <a:t>Trova materiali simili</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it-IT" dirty="0" smtClean="0">
              <a:solidFill>
                <a:schemeClr val="bg1"/>
              </a:solidFill>
            </a:rPr>
            <a:t>Modifica progetto</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45818609-1CB3-4C80-847D-AD2EF0F5C732}" type="presOf" srcId="{F7964451-EC27-F54D-8184-06B8495D485F}" destId="{EAEB89B4-6253-E24D-BC7A-BA8F3A5C9FA3}"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5030846B-6EFD-4DC1-9674-1B670B624278}" type="presOf" srcId="{7C3AE7D6-FCA9-4D34-98D2-91FAB2055634}" destId="{48D13524-3B3A-4A6B-BCC7-AF6CC9A40E8C}" srcOrd="0" destOrd="0" presId="urn:microsoft.com/office/officeart/2005/8/layout/radial3"/>
    <dgm:cxn modelId="{14FC5D20-DABE-4641-AB48-B7ACC3E5597D}" type="presOf" srcId="{1B6AED7D-67C5-405E-9C89-3B4516D9FDAD}" destId="{A29F602E-BD17-4E2E-8C0D-6743D8AE81B1}" srcOrd="0" destOrd="0" presId="urn:microsoft.com/office/officeart/2005/8/layout/radial3"/>
    <dgm:cxn modelId="{EA54D4F1-2457-4D7D-96A5-EF9B839E5A0C}" type="presOf" srcId="{62222AB3-BA80-44B3-8974-6D049BE13653}" destId="{17BB68E5-0628-4932-8B98-E4DDFEF17556}" srcOrd="0" destOrd="0" presId="urn:microsoft.com/office/officeart/2005/8/layout/radial3"/>
    <dgm:cxn modelId="{23C58F44-272D-4136-95D5-CB9214BD0D44}" type="presOf" srcId="{55DDA78C-7275-47D9-B6FA-9BDF8BCD665A}" destId="{1E0F38F7-C572-4685-ABB1-608D92330AD9}" srcOrd="0" destOrd="0" presId="urn:microsoft.com/office/officeart/2005/8/layout/radial3"/>
    <dgm:cxn modelId="{1B6495DF-5F79-4BDC-B105-974C19B47FA7}" type="presOf" srcId="{54F20094-3E91-4C33-A7A4-6D0FA5CDA2BE}" destId="{B2F8181E-9BB6-47DC-973D-C66D7F3CC56E}" srcOrd="0" destOrd="0" presId="urn:microsoft.com/office/officeart/2005/8/layout/radial3"/>
    <dgm:cxn modelId="{38451200-24A8-4711-9239-852C7EEB0CAB}" type="presParOf" srcId="{B2F8181E-9BB6-47DC-973D-C66D7F3CC56E}" destId="{D46F71BD-305B-4B2A-87CD-1C562808CE85}" srcOrd="0" destOrd="0" presId="urn:microsoft.com/office/officeart/2005/8/layout/radial3"/>
    <dgm:cxn modelId="{0494C3B3-44FB-4D3A-81FA-B4C3D3591CF1}" type="presParOf" srcId="{D46F71BD-305B-4B2A-87CD-1C562808CE85}" destId="{48D13524-3B3A-4A6B-BCC7-AF6CC9A40E8C}" srcOrd="0" destOrd="0" presId="urn:microsoft.com/office/officeart/2005/8/layout/radial3"/>
    <dgm:cxn modelId="{89048E4D-EF2D-4C42-9DB2-92A966F7AF25}" type="presParOf" srcId="{D46F71BD-305B-4B2A-87CD-1C562808CE85}" destId="{17BB68E5-0628-4932-8B98-E4DDFEF17556}" srcOrd="1" destOrd="0" presId="urn:microsoft.com/office/officeart/2005/8/layout/radial3"/>
    <dgm:cxn modelId="{78BEF9DD-C722-49BA-8FF9-40CAA1F5CB7F}" type="presParOf" srcId="{D46F71BD-305B-4B2A-87CD-1C562808CE85}" destId="{1E0F38F7-C572-4685-ABB1-608D92330AD9}" srcOrd="2" destOrd="0" presId="urn:microsoft.com/office/officeart/2005/8/layout/radial3"/>
    <dgm:cxn modelId="{F84E8484-254E-48EC-884B-CFFB3D7445C6}" type="presParOf" srcId="{D46F71BD-305B-4B2A-87CD-1C562808CE85}" destId="{EAEB89B4-6253-E24D-BC7A-BA8F3A5C9FA3}" srcOrd="3" destOrd="0" presId="urn:microsoft.com/office/officeart/2005/8/layout/radial3"/>
    <dgm:cxn modelId="{DA7185A5-A618-4AB2-A6A9-B17100881434}"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3660" tIns="73660" rIns="73660" bIns="73660" numCol="1" spcCol="1270" anchor="ctr" anchorCtr="0">
          <a:noAutofit/>
        </a:bodyPr>
        <a:lstStyle/>
        <a:p>
          <a:pPr lvl="0" algn="ctr" defTabSz="2578100">
            <a:lnSpc>
              <a:spcPct val="90000"/>
            </a:lnSpc>
            <a:spcBef>
              <a:spcPct val="0"/>
            </a:spcBef>
            <a:spcAft>
              <a:spcPct val="35000"/>
            </a:spcAft>
          </a:pPr>
          <a:r>
            <a:rPr lang="it-IT" sz="5800" kern="1200" dirty="0" smtClean="0">
              <a:solidFill>
                <a:schemeClr val="bg1"/>
              </a:solidFill>
            </a:rPr>
            <a:t>Elabora</a:t>
          </a:r>
          <a:r>
            <a:rPr lang="en-US" sz="5800" kern="1200" dirty="0" smtClean="0">
              <a:solidFill>
                <a:schemeClr val="bg1"/>
              </a:solidFill>
            </a:rPr>
            <a:t> </a:t>
          </a:r>
          <a:endParaRPr lang="en-US" sz="58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it-IT" sz="900" kern="1200" dirty="0" smtClean="0">
              <a:solidFill>
                <a:schemeClr val="bg1"/>
              </a:solidFill>
            </a:rPr>
            <a:t>Impostazione della base di rilevamento</a:t>
          </a:r>
          <a:endParaRPr lang="en-US" sz="9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it-IT" sz="900" kern="1200" dirty="0" smtClean="0">
              <a:solidFill>
                <a:schemeClr val="bg1"/>
              </a:solidFill>
            </a:rPr>
            <a:t>Modifica ingressi</a:t>
          </a:r>
          <a:endParaRPr lang="en-US" sz="9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it-IT" sz="900" kern="1200" dirty="0" smtClean="0">
              <a:solidFill>
                <a:schemeClr val="bg1"/>
              </a:solidFill>
            </a:rPr>
            <a:t>Modifica progetto</a:t>
          </a:r>
          <a:endParaRPr lang="en-US" sz="9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it-IT" sz="900" kern="1200" dirty="0" smtClean="0">
              <a:solidFill>
                <a:schemeClr val="bg1"/>
              </a:solidFill>
            </a:rPr>
            <a:t>Trova materiali simili</a:t>
          </a:r>
          <a:endParaRPr lang="en-US" sz="9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A2F0704-0608-4EB5-B62C-A5487FE42809}" type="datetimeFigureOut">
              <a:rPr lang="en-US"/>
              <a:pPr>
                <a:defRPr/>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gli stili del testo dello schema</a:t>
            </a:r>
            <a:endParaRPr lang="en-US" noProof="0" smtClean="0"/>
          </a:p>
          <a:p>
            <a:pPr lvl="1"/>
            <a:r>
              <a:rPr lang="en-US" noProof="0" smtClean="0"/>
              <a:t>Secondo livello</a:t>
            </a:r>
          </a:p>
          <a:p>
            <a:pPr lvl="2"/>
            <a:r>
              <a:rPr lang="en-US" noProof="0" smtClean="0"/>
              <a:t>Terzo livello</a:t>
            </a:r>
          </a:p>
          <a:p>
            <a:pPr lvl="3"/>
            <a:r>
              <a:rPr lang="en-US" noProof="0" smtClean="0"/>
              <a:t>Quarto livello</a:t>
            </a:r>
          </a:p>
          <a:p>
            <a:pPr lvl="4"/>
            <a:r>
              <a:rPr lang="en-US" noProof="0" smtClean="0"/>
              <a:t>Quinto livello</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56700BF-2DB7-4057-A9D8-C91B913FF7C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rgbClr val="000000"/>
        </a:solidFill>
        <a:latin typeface="Calibri"/>
        <a:ea typeface="ＭＳ Ｐゴシック"/>
        <a:cs typeface="+mn-cs"/>
      </a:defRPr>
    </a:lvl1pPr>
    <a:lvl2pPr marL="457200" algn="l" defTabSz="457200" rtl="0" eaLnBrk="0" fontAlgn="base" hangingPunct="0">
      <a:spcBef>
        <a:spcPct val="30000"/>
      </a:spcBef>
      <a:spcAft>
        <a:spcPct val="0"/>
      </a:spcAft>
      <a:defRPr sz="1200" kern="1200">
        <a:solidFill>
          <a:srgbClr val="000000"/>
        </a:solidFill>
        <a:latin typeface="Calibri"/>
        <a:ea typeface="ＭＳ Ｐゴシック"/>
        <a:cs typeface="+mn-cs"/>
      </a:defRPr>
    </a:lvl2pPr>
    <a:lvl3pPr marL="914400" algn="l" defTabSz="457200" rtl="0" eaLnBrk="0" fontAlgn="base" hangingPunct="0">
      <a:spcBef>
        <a:spcPct val="30000"/>
      </a:spcBef>
      <a:spcAft>
        <a:spcPct val="0"/>
      </a:spcAft>
      <a:defRPr sz="1200" kern="1200">
        <a:solidFill>
          <a:srgbClr val="000000"/>
        </a:solidFill>
        <a:latin typeface="Calibri"/>
        <a:ea typeface="ＭＳ Ｐゴシック"/>
        <a:cs typeface="+mn-cs"/>
      </a:defRPr>
    </a:lvl3pPr>
    <a:lvl4pPr marL="1371600" algn="l" defTabSz="457200" rtl="0" eaLnBrk="0" fontAlgn="base" hangingPunct="0">
      <a:spcBef>
        <a:spcPct val="30000"/>
      </a:spcBef>
      <a:spcAft>
        <a:spcPct val="0"/>
      </a:spcAft>
      <a:defRPr sz="1200" kern="1200">
        <a:solidFill>
          <a:srgbClr val="000000"/>
        </a:solidFill>
        <a:latin typeface="Calibri"/>
        <a:ea typeface="ＭＳ Ｐゴシック"/>
        <a:cs typeface="+mn-cs"/>
      </a:defRPr>
    </a:lvl4pPr>
    <a:lvl5pPr marL="1828800" algn="l" defTabSz="457200" rtl="0" eaLnBrk="0" fontAlgn="base" hangingPunct="0">
      <a:spcBef>
        <a:spcPct val="30000"/>
      </a:spcBef>
      <a:spcAft>
        <a:spcPct val="0"/>
      </a:spcAft>
      <a:defRPr sz="1200" kern="1200">
        <a:solidFill>
          <a:srgbClr val="000000"/>
        </a:solidFill>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37BB87-B724-4645-BB3E-99E760B7802C}"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Misurata anche in termini di chilogrammi di azoto (N) equivalente</a:t>
            </a:r>
            <a:endParaRPr lang="en-US" smtClean="0">
              <a:latin typeface="Calibri" pitchFamily="34" charset="0"/>
              <a:ea typeface="ＭＳ Ｐゴシック" pitchFamily="34" charset="-128"/>
            </a:endParaRP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5C8DA7-14A2-4EEE-8091-5944D8069263}"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La tecnologia di base utilizzata per eseguire la valutazione LCA è di PE International di Stoccarda, Germania,  un'azienda che vanta quasi vent'anni di esperienza consolidata in questo settore.</a:t>
            </a:r>
            <a:endParaRPr lang="en-US" smtClean="0">
              <a:latin typeface="Calibri" pitchFamily="34" charset="0"/>
              <a:ea typeface="ＭＳ Ｐゴシック" pitchFamily="34" charset="-128"/>
            </a:endParaRPr>
          </a:p>
          <a:p>
            <a:pPr eaLnBrk="1" hangingPunct="1">
              <a:spcBef>
                <a:spcPct val="0"/>
              </a:spcBef>
            </a:pPr>
            <a:endParaRPr lang="en-US" smtClean="0">
              <a:latin typeface="Calibri" pitchFamily="34" charset="0"/>
              <a:ea typeface="ＭＳ Ｐゴシック" pitchFamily="34" charset="-128"/>
            </a:endParaRPr>
          </a:p>
          <a:p>
            <a:pPr eaLnBrk="1" hangingPunct="1">
              <a:spcBef>
                <a:spcPct val="0"/>
              </a:spcBef>
            </a:pPr>
            <a:r>
              <a:rPr lang="en-US" smtClean="0">
                <a:latin typeface="Calibri" pitchFamily="34" charset="0"/>
                <a:ea typeface="ＭＳ Ｐゴシック" pitchFamily="34" charset="-128"/>
              </a:rPr>
              <a:t>ISO – International Standards Organization.  </a:t>
            </a:r>
          </a:p>
          <a:p>
            <a:pPr eaLnBrk="1" hangingPunct="1">
              <a:spcBef>
                <a:spcPct val="0"/>
              </a:spcBef>
            </a:pPr>
            <a:endParaRPr lang="en-US" smtClean="0">
              <a:latin typeface="Calibri" pitchFamily="34" charset="0"/>
              <a:ea typeface="ＭＳ Ｐゴシック" pitchFamily="34" charset="-128"/>
            </a:endParaRPr>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5B6415-739D-42AF-AD31-C2B40A4E264C}"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it-IT" dirty="0" smtClean="0">
                <a:solidFill>
                  <a:schemeClr val="tx1"/>
                </a:solidFill>
                <a:latin typeface="+mn-lt"/>
                <a:ea typeface="+mn-ea"/>
              </a:rPr>
              <a:t>La valenza ecologica di un prodotto è un fattore a cui un numero sempre crescente di consumatori fa attenzione.  Con l'aumento di questa influenza sul mercato, molte aziende considerano questa tendenza una sfida completamente nuova per il loro business.  La progettazione sostenibile è un'importante strategia che le aziende possono impiegare per ridurre l'impatto ambientale dei prodotti che fabbricano.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it-IT" dirty="0" smtClean="0">
                <a:solidFill>
                  <a:schemeClr val="tx1"/>
                </a:solidFill>
                <a:latin typeface="+mn-lt"/>
                <a:ea typeface="+mn-ea"/>
              </a:rPr>
              <a:t>SolidWorks Sustainability è stato creato per rendere la progettazione sostenibile facile da comprendere e semplice da implementare.  Funzioni quali il dashboard, i report personalizzati e la ricerca di materiali simili, consentono agli utenti di migliorare in modo semplice i progetti e di comunicare i risultati in un modo interessante.  Si tratta di un elemento talmente importante, che DS SolidWorks ha incluso alcune delle funzioni della progettazione sostenibile in ogni licenza di SolidWorks 2010.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it-IT" baseline="30000" dirty="0" smtClean="0"/>
              <a:t>1</a:t>
            </a:r>
            <a:r>
              <a:rPr lang="it-IT" dirty="0" smtClean="0"/>
              <a:t>Per la versione SolidWorks Labs, è necessario disporre di SolidWorks 2009 o versione successiva.  SolidWorks Sustainability verrà incluso in SolidWorks Education Edition 2010-2011.</a:t>
            </a: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9284E0-64F1-4080-8EF6-A5D3AB40844E}"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it-IT" sz="1100" dirty="0" smtClean="0">
                <a:solidFill>
                  <a:schemeClr val="tx1"/>
                </a:solidFill>
                <a:latin typeface="+mn-lt"/>
              </a:rPr>
              <a:t>Gli studenti devono imparare, comprendere, migliorare e comunicare l'impatto ambientale dei loro progetti</a:t>
            </a:r>
            <a:endParaRPr lang="en-US" sz="1100" dirty="0" smtClean="0">
              <a:solidFill>
                <a:schemeClr val="tx1"/>
              </a:solidFill>
              <a:latin typeface="+mn-lt"/>
              <a:cs typeface="Arial" charset="0"/>
            </a:endParaRPr>
          </a:p>
          <a:p>
            <a:pPr eaLnBrk="1" fontAlgn="auto" hangingPunct="1">
              <a:spcBef>
                <a:spcPts val="0"/>
              </a:spcBef>
              <a:spcAft>
                <a:spcPts val="0"/>
              </a:spcAft>
              <a:defRPr/>
            </a:pPr>
            <a:endParaRPr lang="en-US" sz="1100" dirty="0" smtClean="0">
              <a:solidFill>
                <a:schemeClr val="tx1"/>
              </a:solidFill>
              <a:latin typeface="+mn-lt"/>
            </a:endParaRPr>
          </a:p>
          <a:p>
            <a:pPr eaLnBrk="1" fontAlgn="auto" hangingPunct="1">
              <a:spcBef>
                <a:spcPts val="0"/>
              </a:spcBef>
              <a:spcAft>
                <a:spcPts val="0"/>
              </a:spcAft>
              <a:defRPr/>
            </a:pPr>
            <a:r>
              <a:rPr lang="it-IT" sz="1100" dirty="0" smtClean="0">
                <a:solidFill>
                  <a:schemeClr val="tx1"/>
                </a:solidFill>
                <a:latin typeface="+mn-lt"/>
              </a:rPr>
              <a:t>I docenti possono insegnare loro come le scelte dei materiali e i processi di produzione possono influire sull'ambiente.</a:t>
            </a:r>
            <a:r>
              <a:rPr lang="en-US" sz="1100" dirty="0" smtClean="0">
                <a:solidFill>
                  <a:schemeClr val="tx1"/>
                </a:solidFill>
                <a:latin typeface="+mn-lt"/>
                <a:cs typeface="Arial" charset="0"/>
              </a:rPr>
              <a:t> </a:t>
            </a:r>
          </a:p>
          <a:p>
            <a:pPr eaLnBrk="1" fontAlgn="auto" hangingPunct="1">
              <a:spcBef>
                <a:spcPts val="0"/>
              </a:spcBef>
              <a:spcAft>
                <a:spcPts val="0"/>
              </a:spcAft>
              <a:defRPr/>
            </a:pPr>
            <a:endParaRPr lang="en-US" sz="1100" dirty="0" smtClean="0">
              <a:solidFill>
                <a:schemeClr val="tx1"/>
              </a:solidFill>
              <a:latin typeface="+mn-lt"/>
            </a:endParaRPr>
          </a:p>
          <a:p>
            <a:pPr eaLnBrk="1" fontAlgn="auto" hangingPunct="1">
              <a:spcBef>
                <a:spcPts val="0"/>
              </a:spcBef>
              <a:spcAft>
                <a:spcPts val="0"/>
              </a:spcAft>
              <a:defRPr/>
            </a:pPr>
            <a:r>
              <a:rPr lang="it-IT" sz="1100" dirty="0" smtClean="0">
                <a:solidFill>
                  <a:schemeClr val="tx1"/>
                </a:solidFill>
                <a:latin typeface="+mn-lt"/>
              </a:rPr>
              <a:t>L'istruzione combina la progettazione e la tecnologia con le condizioni sociali, ambientali ed economiche</a:t>
            </a:r>
            <a:endParaRPr lang="en-US" sz="1100" dirty="0" smtClean="0">
              <a:solidFill>
                <a:schemeClr val="tx1"/>
              </a:solidFill>
              <a:latin typeface="+mn-lt"/>
              <a:cs typeface="Arial" charset="0"/>
            </a:endParaRPr>
          </a:p>
          <a:p>
            <a:pPr eaLnBrk="1" fontAlgn="auto" hangingPunct="1">
              <a:spcBef>
                <a:spcPts val="0"/>
              </a:spcBef>
              <a:spcAft>
                <a:spcPts val="0"/>
              </a:spcAft>
              <a:defRPr/>
            </a:pP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AE7DAB-231F-4261-89E3-6FB4CF492DE0}"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396B5F-AC41-4EF3-B4A9-C25FC6809450}"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787631-6343-4C10-B43A-07173B72C919}"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9AEB8F-19AC-4596-A962-1E2C08F04A76}"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F0B5DFE-3FB9-4599-9472-7B73FCFBA0E6}"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6041CA-AFA8-42B9-B6E9-3509544A955E}"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930ED2-0288-42EC-8A6E-711FCB0015AE}"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Definizione di Progettazione sostenibile </a:t>
            </a:r>
            <a:r>
              <a:rPr lang="en-US" b="1" smtClean="0">
                <a:latin typeface="Calibri" pitchFamily="34" charset="0"/>
                <a:ea typeface="ＭＳ Ｐゴシック" pitchFamily="34" charset="-128"/>
              </a:rPr>
              <a:t>World</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Engineering</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Partnership</a:t>
            </a:r>
            <a:r>
              <a:rPr lang="en-US" smtClean="0">
                <a:latin typeface="Calibri" pitchFamily="34" charset="0"/>
                <a:ea typeface="ＭＳ Ｐゴシック" pitchFamily="34" charset="-128"/>
              </a:rPr>
              <a:t> for </a:t>
            </a:r>
            <a:r>
              <a:rPr lang="en-US" b="1" smtClean="0">
                <a:latin typeface="Calibri" pitchFamily="34" charset="0"/>
                <a:ea typeface="ＭＳ Ｐゴシック" pitchFamily="34" charset="-128"/>
              </a:rPr>
              <a:t>Sustainable</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Development</a:t>
            </a:r>
            <a:r>
              <a:rPr lang="en-US" smtClean="0">
                <a:latin typeface="Calibri" pitchFamily="34" charset="0"/>
                <a:ea typeface="ＭＳ Ｐゴシック" pitchFamily="34" charset="-128"/>
              </a:rPr>
              <a:t> (WEPSD, una </a:t>
            </a:r>
            <a:r>
              <a:rPr lang="en-US" b="1" smtClean="0">
                <a:latin typeface="Calibri" pitchFamily="34" charset="0"/>
                <a:ea typeface="ＭＳ Ｐゴシック" pitchFamily="34" charset="-128"/>
              </a:rPr>
              <a:t>partnership</a:t>
            </a:r>
            <a:r>
              <a:rPr lang="en-US" smtClean="0">
                <a:latin typeface="Calibri" pitchFamily="34" charset="0"/>
                <a:ea typeface="ＭＳ Ｐゴシック" pitchFamily="34" charset="-128"/>
              </a:rPr>
              <a:t> tra WFEO, FIDIC e UATI)</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232A3E-7E9C-4F4E-B0D6-1EEDF8E0443C}"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B27852-BE32-486A-BB13-FC78F1AFA658}"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Hone ex</a:t>
            </a:r>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F99410-2DF1-4FDF-A998-D6782AF14455}"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11E6FA-1395-465E-8827-CB8BBECAFFAE}"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74205B-8749-4ADD-8A5C-58B3AE59F46A}"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92A59F-E102-4E79-B64C-8A38E10CC4CD}"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6521E5-EA7F-42CF-8282-614A82AB2098}"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Metodo per valutare quantitativamente l'impatto ambientale di un prodotto, dall'approvvigionamento delle materie prime fino alla produzione, alla distribuzione, all'uso, allo smaltimento e al riciclaggio di tale prodotto, lungo tutte queste fasi che costituiscono il ciclo di vita del prodotto stesso.</a:t>
            </a:r>
            <a:br>
              <a:rPr lang="it-IT" smtClean="0">
                <a:latin typeface="Calibri" pitchFamily="34" charset="0"/>
                <a:ea typeface="ＭＳ Ｐゴシック" pitchFamily="34" charset="-128"/>
              </a:rPr>
            </a:br>
            <a:r>
              <a:rPr lang="it-IT" smtClean="0">
                <a:latin typeface="Calibri" pitchFamily="34" charset="0"/>
                <a:ea typeface="ＭＳ Ｐゴシック" pitchFamily="34" charset="-128"/>
              </a:rPr>
              <a:t>Il processo LCA consente di valutare gli effetti di un prodotto sull'ambiente lungo il relativo ciclo di vita, aumentando l'efficienza nell'uso delle risorse e riducendo le responsabilità. Tale processo può essere utilizzato per studiare l'impatto ambientale di un prodotto o di una funzione che quest'ultimo è progettato per eseguire, nonché del trasporto tra le fasi. Il processo LCA è comunemente chiamato analisi del ciclo di vita.</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0AC6ED-0DBA-4EA9-B46F-46FDE83C3FEE}"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186744-FAD9-4AB9-BE9F-796F439D0020}"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Di seguito sono riportati gli elementi fondamentali della valutazione LCA: (1) identificare e quantificare i carichi ambientali coinvolti, ad esempio, l'energia e le materie prime consumate, le emissioni e gli scarti generati, (2) valutare i potenziali impatti ambientali di questi carichi e (3) valutare le opzioni disponibili per la riduzione degli impatti ambientali.</a:t>
            </a:r>
            <a:endParaRPr lang="en-US" smtClean="0">
              <a:latin typeface="Calibri" pitchFamily="34" charset="0"/>
              <a:ea typeface="ＭＳ Ｐゴシック" pitchFamily="34" charset="-128"/>
            </a:endParaRP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3240D7-D11E-40E3-902E-33FFDE76DEF7}"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Esistono 4 fattori principali di impatto ambientale nella valutazione del ciclo di vita di un prodotto: emissioni di carbonio, energia totale consumata, acidificazione dell'aria ed eutrofizzazione delle acque.</a:t>
            </a:r>
            <a:endParaRPr lang="en-US" smtClean="0">
              <a:latin typeface="Calibri" pitchFamily="34" charset="0"/>
              <a:ea typeface="ＭＳ Ｐゴシック" pitchFamily="34" charset="-128"/>
            </a:endParaRPr>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C0C5E0-44F7-404A-8318-D566CD9BFC4C}"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B539D72-9FDE-496B-81B6-C4C117E852D8}"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Esempi di fonti di energia non rinnovabile: carbone, petrolio e combustibile fossile</a:t>
            </a:r>
            <a:endParaRPr lang="en-US" smtClean="0">
              <a:latin typeface="Calibri" pitchFamily="34" charset="0"/>
              <a:ea typeface="ＭＳ Ｐゴシック" pitchFamily="34" charset="-128"/>
            </a:endParaRPr>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ADA43E-1DBF-4D45-9626-AD2239B164A3}"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it-IT" smtClean="0">
                <a:latin typeface="Calibri" pitchFamily="34" charset="0"/>
                <a:ea typeface="ＭＳ Ｐゴシック" pitchFamily="34" charset="-128"/>
              </a:rPr>
              <a:t>provocano un aumento di acidità delle acque piovane, che a loro volta rendono più acidi i laghi e il terreno.</a:t>
            </a:r>
            <a:r>
              <a:rPr lang="en-US" smtClean="0">
                <a:latin typeface="Calibri" pitchFamily="34" charset="0"/>
                <a:ea typeface="ＭＳ Ｐゴシック" pitchFamily="34" charset="-128"/>
              </a:rPr>
              <a:t> </a:t>
            </a:r>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AAE368-2769-45AD-A29F-A9D9078327F7}"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C7198ADF-D39F-493E-B8B5-80E6ED2614E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4688" cy="225425"/>
          </a:xfrm>
          <a:prstGeom prst="rect">
            <a:avLst/>
          </a:prstGeom>
        </p:spPr>
        <p:txBody>
          <a:bodyPr/>
          <a:lstStyle>
            <a:lvl1pPr fontAlgn="auto">
              <a:spcBef>
                <a:spcPts val="0"/>
              </a:spcBef>
              <a:spcAft>
                <a:spcPts val="0"/>
              </a:spcAft>
              <a:defRPr>
                <a:latin typeface="+mn-lt"/>
                <a:cs typeface="+mn-cs"/>
              </a:defRPr>
            </a:lvl1pPr>
          </a:lstStyle>
          <a:p>
            <a:pPr>
              <a:defRPr/>
            </a:pPr>
            <a:fld id="{9C5AB41D-F8F7-425D-B972-9B455819BAD9}" type="datetimeFigureOut">
              <a:rPr lang="en-US"/>
              <a:pPr>
                <a:defRPr/>
              </a:pPr>
              <a:t>9/10/2012</a:t>
            </a:fld>
            <a:endParaRPr lang="en-US"/>
          </a:p>
        </p:txBody>
      </p:sp>
      <p:sp>
        <p:nvSpPr>
          <p:cNvPr id="4" name="Slide Number Placeholder 4"/>
          <p:cNvSpPr>
            <a:spLocks noGrp="1"/>
          </p:cNvSpPr>
          <p:nvPr>
            <p:ph type="sldNum" sz="quarter" idx="11"/>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FCC30281-E26E-486B-8EE4-F5E4F35CD5B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01E2FD3B-5408-47B7-8C17-D78AE1AAD61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1027"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lvl1pPr>
              <a:defRPr sz="1000">
                <a:latin typeface="Arial" pitchFamily="34" charset="0"/>
                <a:cs typeface="Arial" pitchFamily="34" charset="0"/>
              </a:defRPr>
            </a:lvl1pPr>
          </a:lstStyle>
          <a:p>
            <a:pPr algn="ctr" fontAlgn="auto">
              <a:spcBef>
                <a:spcPts val="0"/>
              </a:spcBef>
              <a:spcAft>
                <a:spcPts val="0"/>
              </a:spcAft>
              <a:defRPr/>
            </a:pPr>
            <a:fld id="{CE4E29A9-ED3B-42AC-A6AC-10C928B24FE7}" type="slidenum">
              <a:rPr lang="fr-FR" smtClean="0">
                <a:solidFill>
                  <a:schemeClr val="bg1">
                    <a:lumMod val="65000"/>
                  </a:schemeClr>
                </a:solidFill>
              </a:rPr>
              <a:pPr algn="ctr" fontAlgn="auto">
                <a:spcBef>
                  <a:spcPts val="0"/>
                </a:spcBef>
                <a:spcAft>
                  <a:spcPts val="0"/>
                </a:spcAft>
                <a:defRPr/>
              </a:pPr>
              <a:t>‹#›</a:t>
            </a:fld>
            <a:endParaRPr lang="fr-FR" dirty="0">
              <a:solidFill>
                <a:schemeClr val="bg1">
                  <a:lumMod val="65000"/>
                </a:schemeClr>
              </a:solidFill>
            </a:endParaRPr>
          </a:p>
        </p:txBody>
      </p:sp>
      <p:pic>
        <p:nvPicPr>
          <p:cNvPr id="1029" name="Picture 10" descr="Emblem_3DS_RGBcolor.png"/>
          <p:cNvPicPr>
            <a:picLocks noChangeAspect="1"/>
          </p:cNvPicPr>
          <p:nvPr/>
        </p:nvPicPr>
        <p:blipFill>
          <a:blip r:embed="rId22" cstate="print"/>
          <a:srcRect/>
          <a:stretch>
            <a:fillRect/>
          </a:stretch>
        </p:blipFill>
        <p:spPr bwMode="auto">
          <a:xfrm>
            <a:off x="107950" y="6242050"/>
            <a:ext cx="536575" cy="500063"/>
          </a:xfrm>
          <a:prstGeom prst="rect">
            <a:avLst/>
          </a:prstGeom>
          <a:noFill/>
          <a:ln w="9525">
            <a:noFill/>
            <a:miter lim="800000"/>
            <a:headEnd/>
            <a:tailEnd/>
          </a:ln>
        </p:spPr>
      </p:pic>
      <p:pic>
        <p:nvPicPr>
          <p:cNvPr id="1030" name="Picture 8" descr="Bouton_charte_clic.png"/>
          <p:cNvPicPr>
            <a:picLocks noChangeAspect="1"/>
          </p:cNvPicPr>
          <p:nvPr/>
        </p:nvPicPr>
        <p:blipFill>
          <a:blip r:embed="rId23"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 Dassault Systèmes </a:t>
            </a: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a:t>
            </a:r>
            <a:r>
              <a:rPr lang="en-US" sz="700" dirty="0" smtClean="0">
                <a:solidFill>
                  <a:schemeClr val="bg1">
                    <a:lumMod val="65000"/>
                  </a:schemeClr>
                </a:solidFill>
                <a:cs typeface="Arial" pitchFamily="34" charset="0"/>
              </a:rPr>
              <a:t>Confidential</a:t>
            </a:r>
            <a:r>
              <a:rPr lang="fr-FR" sz="700" dirty="0" smtClean="0">
                <a:solidFill>
                  <a:schemeClr val="bg1">
                    <a:lumMod val="65000"/>
                  </a:schemeClr>
                </a:solidFill>
                <a:cs typeface="Arial" pitchFamily="34" charset="0"/>
              </a:rPr>
              <a:t> Information </a:t>
            </a:r>
            <a:r>
              <a:rPr lang="el-GR" sz="700" dirty="0" smtClean="0">
                <a:solidFill>
                  <a:schemeClr val="bg1">
                    <a:lumMod val="65000"/>
                  </a:schemeClr>
                </a:solidFill>
                <a:cs typeface="Arial" pitchFamily="34" charset="0"/>
              </a:rPr>
              <a:t>Ι</a:t>
            </a:r>
            <a:endParaRPr lang="fr-FR" sz="700" dirty="0">
              <a:solidFill>
                <a:schemeClr val="bg1">
                  <a:lumMod val="65000"/>
                </a:schemeClr>
              </a:solidFill>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35" name="Picture 14"/>
          <p:cNvPicPr>
            <a:picLocks noChangeAspect="1"/>
          </p:cNvPicPr>
          <p:nvPr/>
        </p:nvPicPr>
        <p:blipFill>
          <a:blip r:embed="rId24"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5" r:id="rId1"/>
    <p:sldLayoutId id="2147483729" r:id="rId2"/>
    <p:sldLayoutId id="2147483730" r:id="rId3"/>
    <p:sldLayoutId id="2147483736" r:id="rId4"/>
    <p:sldLayoutId id="2147483731" r:id="rId5"/>
    <p:sldLayoutId id="2147483732" r:id="rId6"/>
    <p:sldLayoutId id="2147483733" r:id="rId7"/>
    <p:sldLayoutId id="2147483734"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38" y="1441450"/>
            <a:ext cx="6500812" cy="549275"/>
          </a:xfrm>
        </p:spPr>
        <p:txBody>
          <a:bodyPr>
            <a:normAutofit fontScale="90000"/>
          </a:bodyPr>
          <a:lstStyle/>
          <a:p>
            <a:pPr eaLnBrk="1" fontAlgn="auto" hangingPunct="1">
              <a:spcAft>
                <a:spcPts val="0"/>
              </a:spcAft>
              <a:defRPr/>
            </a:pPr>
            <a:r>
              <a:rPr lang="en-US" smtClean="0"/>
              <a:t>SolidWorks Sustainability</a:t>
            </a:r>
            <a:endParaRPr lang="en-US"/>
          </a:p>
        </p:txBody>
      </p:sp>
      <p:sp>
        <p:nvSpPr>
          <p:cNvPr id="16387" name="Subtitle 2"/>
          <p:cNvSpPr>
            <a:spLocks noGrp="1"/>
          </p:cNvSpPr>
          <p:nvPr>
            <p:ph type="body" sz="quarter" idx="10"/>
          </p:nvPr>
        </p:nvSpPr>
        <p:spPr>
          <a:xfrm>
            <a:off x="2514600" y="2209800"/>
            <a:ext cx="6400800" cy="1143000"/>
          </a:xfrm>
        </p:spPr>
        <p:txBody>
          <a:bodyPr/>
          <a:lstStyle/>
          <a:p>
            <a:pPr eaLnBrk="1" hangingPunct="1"/>
            <a:r>
              <a:rPr lang="en-US" smtClean="0"/>
              <a:t> </a:t>
            </a:r>
          </a:p>
          <a:p>
            <a:pPr eaLnBrk="1" hangingPunct="1"/>
            <a:r>
              <a:rPr lang="en-US"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Che cos'è l'eutrofizzazione delle acque?</a:t>
            </a:r>
            <a:endParaRPr lang="en-US" sz="2500" dirty="0"/>
          </a:p>
        </p:txBody>
      </p:sp>
      <p:sp>
        <p:nvSpPr>
          <p:cNvPr id="25603" name="Content Placeholder 2"/>
          <p:cNvSpPr>
            <a:spLocks noGrp="1"/>
          </p:cNvSpPr>
          <p:nvPr>
            <p:ph idx="1"/>
          </p:nvPr>
        </p:nvSpPr>
        <p:spPr>
          <a:xfrm>
            <a:off x="687388" y="1066800"/>
            <a:ext cx="8229600" cy="4525963"/>
          </a:xfrm>
        </p:spPr>
        <p:txBody>
          <a:bodyPr/>
          <a:lstStyle/>
          <a:p>
            <a:pPr eaLnBrk="1" hangingPunct="1"/>
            <a:r>
              <a:rPr lang="it-IT" smtClean="0"/>
              <a:t>È un fenomeno che si verifica quando una quantità eccessiva di nutrienti viene aggiunta a un ecosistema acquatico.  </a:t>
            </a:r>
            <a:endParaRPr lang="en-US" smtClean="0"/>
          </a:p>
          <a:p>
            <a:pPr eaLnBrk="1" hangingPunct="1"/>
            <a:r>
              <a:rPr lang="it-IT" smtClean="0"/>
              <a:t>L'azoto (N) e il fosforo (PO</a:t>
            </a:r>
            <a:r>
              <a:rPr lang="it-IT" baseline="-25000" smtClean="0"/>
              <a:t>4</a:t>
            </a:r>
            <a:r>
              <a:rPr lang="it-IT" smtClean="0"/>
              <a:t>) provenienti dalle acque di scarico e dai fertilizzanti agricoli causano un'eccessiva proliferazione di alghe, che esauriscono l'ossigeno presente nelle acque provocando la morte di piante e animali acquatici.  </a:t>
            </a:r>
            <a:endParaRPr lang="en-US" smtClean="0"/>
          </a:p>
          <a:p>
            <a:pPr eaLnBrk="1" hangingPunct="1"/>
            <a:r>
              <a:rPr lang="it-IT" smtClean="0"/>
              <a:t>Misurata in chilogrammi di biossido di zolfo equivalente (PO</a:t>
            </a:r>
            <a:r>
              <a:rPr lang="it-IT" baseline="-25000" smtClean="0"/>
              <a:t>4</a:t>
            </a:r>
            <a:r>
              <a:rPr lang="it-IT" smtClean="0"/>
              <a:t>e).</a:t>
            </a:r>
            <a:endParaRPr lang="en-US" smtClean="0"/>
          </a:p>
        </p:txBody>
      </p:sp>
      <p:pic>
        <p:nvPicPr>
          <p:cNvPr id="25604" name="Picture 3"/>
          <p:cNvPicPr>
            <a:picLocks noChangeAspect="1"/>
          </p:cNvPicPr>
          <p:nvPr/>
        </p:nvPicPr>
        <p:blipFill>
          <a:blip r:embed="rId3" cstate="print"/>
          <a:srcRect l="14285" r="11429"/>
          <a:stretch>
            <a:fillRect/>
          </a:stretch>
        </p:blipFill>
        <p:spPr bwMode="auto">
          <a:xfrm>
            <a:off x="838200" y="5105400"/>
            <a:ext cx="1524000" cy="1524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dirty="0" err="1" smtClean="0"/>
              <a:t>Riferimenti</a:t>
            </a:r>
            <a:r>
              <a:rPr lang="en-US" dirty="0" smtClean="0"/>
              <a:t>   </a:t>
            </a:r>
            <a:endParaRPr lang="en-US" dirty="0"/>
          </a:p>
        </p:txBody>
      </p:sp>
      <p:sp>
        <p:nvSpPr>
          <p:cNvPr id="3" name="Content Placeholder 2"/>
          <p:cNvSpPr>
            <a:spLocks noGrp="1"/>
          </p:cNvSpPr>
          <p:nvPr>
            <p:ph idx="1"/>
          </p:nvPr>
        </p:nvSpPr>
        <p:spPr>
          <a:xfrm>
            <a:off x="687388" y="1281113"/>
            <a:ext cx="4646612" cy="3290887"/>
          </a:xfrm>
        </p:spPr>
        <p:txBody>
          <a:bodyPr rtlCol="0">
            <a:normAutofit fontScale="47500" lnSpcReduction="20000"/>
          </a:bodyPr>
          <a:lstStyle/>
          <a:p>
            <a:pPr eaLnBrk="1" fontAlgn="auto" hangingPunct="1">
              <a:spcAft>
                <a:spcPts val="0"/>
              </a:spcAft>
              <a:defRPr/>
            </a:pPr>
            <a:r>
              <a:rPr lang="it-IT" sz="3300" dirty="0" smtClean="0"/>
              <a:t>Tecnologia di base per la valutazione LCA: PE International</a:t>
            </a:r>
            <a:r>
              <a:rPr lang="en-US" sz="3300" dirty="0" smtClean="0"/>
              <a:t> </a:t>
            </a:r>
          </a:p>
          <a:p>
            <a:pPr lvl="1" eaLnBrk="1" fontAlgn="auto" hangingPunct="1">
              <a:spcAft>
                <a:spcPts val="0"/>
              </a:spcAft>
              <a:defRPr/>
            </a:pPr>
            <a:r>
              <a:rPr lang="it-IT" sz="3300" dirty="0" smtClean="0"/>
              <a:t>20 anni di esperienza nel campo della valutazione LCA</a:t>
            </a:r>
            <a:endParaRPr lang="en-US" sz="3300" dirty="0" smtClean="0"/>
          </a:p>
          <a:p>
            <a:pPr lvl="1" eaLnBrk="1" fontAlgn="auto" hangingPunct="1">
              <a:spcAft>
                <a:spcPts val="0"/>
              </a:spcAft>
              <a:defRPr/>
            </a:pPr>
            <a:r>
              <a:rPr lang="it-IT" sz="3300" dirty="0" smtClean="0"/>
              <a:t>Database internazionale delle valutazioni LCA</a:t>
            </a:r>
            <a:r>
              <a:rPr lang="en-US" sz="3300" dirty="0" smtClean="0"/>
              <a:t>  </a:t>
            </a:r>
          </a:p>
          <a:p>
            <a:pPr lvl="1" eaLnBrk="1" fontAlgn="auto" hangingPunct="1">
              <a:spcAft>
                <a:spcPts val="0"/>
              </a:spcAft>
              <a:defRPr/>
            </a:pPr>
            <a:r>
              <a:rPr lang="it-IT" sz="3300" dirty="0" smtClean="0"/>
              <a:t>GaBi 4 – applicazione software leader del settore per la sostenibilità dei prodotti</a:t>
            </a:r>
            <a:endParaRPr lang="en-US" sz="3300" dirty="0" smtClean="0"/>
          </a:p>
          <a:p>
            <a:pPr lvl="1" eaLnBrk="1" fontAlgn="auto" hangingPunct="1">
              <a:spcAft>
                <a:spcPts val="0"/>
              </a:spcAft>
              <a:defRPr/>
            </a:pPr>
            <a:r>
              <a:rPr lang="en-US" sz="3300" dirty="0" smtClean="0"/>
              <a:t>www.pe-international.com </a:t>
            </a:r>
          </a:p>
          <a:p>
            <a:pPr eaLnBrk="1" fontAlgn="auto" hangingPunct="1">
              <a:spcAft>
                <a:spcPts val="0"/>
              </a:spcAft>
              <a:defRPr/>
            </a:pPr>
            <a:r>
              <a:rPr lang="en-US" sz="3300" dirty="0" smtClean="0"/>
              <a:t>Standard LCA </a:t>
            </a:r>
            <a:r>
              <a:rPr lang="en-US" sz="3300" dirty="0" err="1" smtClean="0"/>
              <a:t>internazionali</a:t>
            </a:r>
            <a:endParaRPr lang="en-US" sz="3300" dirty="0" smtClean="0"/>
          </a:p>
          <a:p>
            <a:pPr lvl="1" eaLnBrk="1" fontAlgn="auto" hangingPunct="1">
              <a:spcAft>
                <a:spcPts val="0"/>
              </a:spcAft>
              <a:defRPr/>
            </a:pPr>
            <a:r>
              <a:rPr lang="it-IT" sz="3300" dirty="0" smtClean="0"/>
              <a:t>Gestione ambientale, principi e struttura del processo di valutazione del ciclo di vita ISO 14040/44  www.iso.org</a:t>
            </a:r>
            <a:r>
              <a:rPr lang="en-US" sz="3300" dirty="0" smtClean="0"/>
              <a:t> </a:t>
            </a:r>
            <a:endParaRPr lang="en-US" sz="3300" b="1" dirty="0" smtClean="0"/>
          </a:p>
          <a:p>
            <a:pPr eaLnBrk="1" fontAlgn="auto" hangingPunct="1">
              <a:spcAft>
                <a:spcPts val="0"/>
              </a:spcAft>
              <a:defRPr/>
            </a:pPr>
            <a:r>
              <a:rPr lang="it-IT" sz="3300" dirty="0" smtClean="0"/>
              <a:t>Risorse LCA di US EPA</a:t>
            </a:r>
            <a:endParaRPr lang="en-US" sz="3300" dirty="0" smtClean="0"/>
          </a:p>
          <a:p>
            <a:pPr lvl="1" eaLnBrk="1" fontAlgn="auto" hangingPunct="1">
              <a:spcAft>
                <a:spcPts val="0"/>
              </a:spcAft>
              <a:defRPr/>
            </a:pPr>
            <a:r>
              <a:rPr lang="en-US" sz="3300" dirty="0" smtClean="0"/>
              <a:t>http://www.epa.gov/nrmrl/lcaccess/ </a:t>
            </a:r>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p:txBody>
      </p:sp>
      <p:grpSp>
        <p:nvGrpSpPr>
          <p:cNvPr id="26629" name="Group 4"/>
          <p:cNvGrpSpPr>
            <a:grpSpLocks/>
          </p:cNvGrpSpPr>
          <p:nvPr/>
        </p:nvGrpSpPr>
        <p:grpSpPr bwMode="auto">
          <a:xfrm>
            <a:off x="5791200" y="1193800"/>
            <a:ext cx="1828800" cy="3937000"/>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Obiettivo</a:t>
              </a:r>
              <a:r>
                <a:rPr lang="en-US" sz="2500">
                  <a:solidFill>
                    <a:srgbClr val="FFFFFF"/>
                  </a:solidFill>
                  <a:latin typeface="Calibri"/>
                </a:rPr>
                <a:t> </a:t>
              </a:r>
              <a:r>
                <a:rPr lang="en-US" sz="2500">
                  <a:solidFill>
                    <a:srgbClr val="FFFFFF"/>
                  </a:solidFill>
                  <a:latin typeface="Calibri"/>
                  <a:ea typeface="ＭＳ Ｐゴシック"/>
                </a:rPr>
                <a:t>e</a:t>
              </a:r>
              <a:r>
                <a:rPr lang="en-US" sz="2500">
                  <a:solidFill>
                    <a:srgbClr val="FFFFFF"/>
                  </a:solidFill>
                  <a:latin typeface="Calibri"/>
                </a:rPr>
                <a:t> </a:t>
              </a:r>
              <a:r>
                <a:rPr lang="en-US" sz="2500">
                  <a:solidFill>
                    <a:srgbClr val="FFFFFF"/>
                  </a:solidFill>
                  <a:latin typeface="Calibri"/>
                  <a:ea typeface="ＭＳ Ｐゴシック"/>
                </a:rPr>
                <a:t>ambito</a:t>
              </a:r>
              <a:endParaRPr lang="en-US" sz="25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Analisi</a:t>
              </a:r>
              <a:r>
                <a:rPr lang="en-US" sz="2500">
                  <a:solidFill>
                    <a:srgbClr val="FFFFFF"/>
                  </a:solidFill>
                  <a:latin typeface="Calibri"/>
                </a:rPr>
                <a:t> </a:t>
              </a:r>
              <a:r>
                <a:rPr lang="en-US" sz="2500">
                  <a:solidFill>
                    <a:srgbClr val="FFFFFF"/>
                  </a:solidFill>
                  <a:latin typeface="Calibri"/>
                  <a:ea typeface="ＭＳ Ｐゴシック"/>
                </a:rPr>
                <a:t>degli</a:t>
              </a:r>
              <a:r>
                <a:rPr lang="en-US" sz="2500">
                  <a:solidFill>
                    <a:srgbClr val="FFFFFF"/>
                  </a:solidFill>
                  <a:latin typeface="Calibri"/>
                </a:rPr>
                <a:t> </a:t>
              </a:r>
              <a:r>
                <a:rPr lang="en-US" sz="2500">
                  <a:solidFill>
                    <a:srgbClr val="FFFFFF"/>
                  </a:solidFill>
                  <a:latin typeface="Calibri"/>
                  <a:ea typeface="ＭＳ Ｐゴシック"/>
                </a:rPr>
                <a:t>inventari</a:t>
              </a:r>
              <a:r>
                <a:rPr lang="en-US" sz="2000">
                  <a:solidFill>
                    <a:srgbClr val="000000"/>
                  </a:solidFill>
                  <a:latin typeface="Arial"/>
                  <a:ea typeface="ＭＳ Ｐゴシック"/>
                </a:rPr>
                <a:t>.</a:t>
              </a:r>
              <a:endParaRPr lang="en-US" sz="2000" dirty="0">
                <a:solidFill>
                  <a:srgbClr val="000000"/>
                </a:solidFill>
                <a:latin typeface="Arial"/>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Valutazione</a:t>
              </a:r>
              <a:r>
                <a:rPr lang="en-US" sz="2500">
                  <a:solidFill>
                    <a:srgbClr val="FFFFFF"/>
                  </a:solidFill>
                  <a:latin typeface="Calibri"/>
                </a:rPr>
                <a:t> </a:t>
              </a:r>
              <a:r>
                <a:rPr lang="en-US" sz="2500">
                  <a:solidFill>
                    <a:srgbClr val="FFFFFF"/>
                  </a:solidFill>
                  <a:latin typeface="Calibri"/>
                  <a:ea typeface="ＭＳ Ｐゴシック"/>
                </a:rPr>
                <a:t>dell'impatto</a:t>
              </a:r>
              <a:endParaRPr lang="en-US" sz="25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vert270"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Interpretazione</a:t>
            </a:r>
            <a:endParaRPr lang="en-US" sz="25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26636" name="TextBox 18"/>
          <p:cNvSpPr txBox="1">
            <a:spLocks noChangeArrowheads="1"/>
          </p:cNvSpPr>
          <p:nvPr/>
        </p:nvSpPr>
        <p:spPr bwMode="auto">
          <a:xfrm>
            <a:off x="5943600" y="5334000"/>
            <a:ext cx="2895600" cy="369888"/>
          </a:xfrm>
          <a:prstGeom prst="rect">
            <a:avLst/>
          </a:prstGeom>
          <a:noFill/>
          <a:ln w="9525">
            <a:noFill/>
            <a:miter lim="800000"/>
            <a:headEnd/>
            <a:tailEnd/>
          </a:ln>
        </p:spPr>
        <p:txBody>
          <a:bodyPr>
            <a:spAutoFit/>
          </a:bodyPr>
          <a:lstStyle/>
          <a:p>
            <a:r>
              <a:rPr lang="en-US">
                <a:solidFill>
                  <a:srgbClr val="28288A"/>
                </a:solidFill>
                <a:latin typeface="Calibri" pitchFamily="34" charset="0"/>
                <a:ea typeface="ＭＳ Ｐゴシック" pitchFamily="34" charset="-128"/>
              </a:rPr>
              <a:t>Struttura</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LCA</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ISO</a:t>
            </a:r>
            <a:r>
              <a:rPr lang="en-US">
                <a:solidFill>
                  <a:srgbClr val="28288A"/>
                </a:solidFill>
                <a:latin typeface="Calibri" pitchFamily="34" charset="0"/>
              </a:rPr>
              <a:t> </a:t>
            </a:r>
            <a:r>
              <a:rPr lang="en-US">
                <a:solidFill>
                  <a:srgbClr val="28288A"/>
                </a:solidFill>
                <a:latin typeface="Calibri" pitchFamily="34" charset="0"/>
                <a:ea typeface="ＭＳ Ｐゴシック" pitchFamily="34" charset="-128"/>
              </a:rPr>
              <a:t>14044</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Perché</a:t>
            </a:r>
            <a:r>
              <a:rPr lang="en-US" sz="2500" dirty="0" smtClean="0"/>
              <a:t> </a:t>
            </a:r>
            <a:r>
              <a:rPr lang="en-US" sz="2500" dirty="0" err="1" smtClean="0"/>
              <a:t>scegliere</a:t>
            </a:r>
            <a:r>
              <a:rPr lang="en-US" sz="2500" dirty="0" smtClean="0"/>
              <a:t> </a:t>
            </a:r>
            <a:r>
              <a:rPr lang="en-US" sz="2500" dirty="0" err="1" smtClean="0"/>
              <a:t>SolidWorks</a:t>
            </a:r>
            <a:r>
              <a:rPr lang="en-US" sz="2500" dirty="0" smtClean="0"/>
              <a:t> Sustainability?</a:t>
            </a:r>
            <a:endParaRPr lang="en-US" sz="2500" dirty="0"/>
          </a:p>
        </p:txBody>
      </p:sp>
      <p:sp>
        <p:nvSpPr>
          <p:cNvPr id="3" name="Content Placeholder 2"/>
          <p:cNvSpPr>
            <a:spLocks noGrp="1"/>
          </p:cNvSpPr>
          <p:nvPr>
            <p:ph idx="1"/>
          </p:nvPr>
        </p:nvSpPr>
        <p:spPr>
          <a:xfrm>
            <a:off x="914400" y="914400"/>
            <a:ext cx="8002588" cy="5410200"/>
          </a:xfrm>
        </p:spPr>
        <p:txBody>
          <a:bodyPr rtlCol="0">
            <a:normAutofit lnSpcReduction="10000"/>
          </a:bodyPr>
          <a:lstStyle/>
          <a:p>
            <a:pPr marL="0" indent="0" eaLnBrk="1" fontAlgn="auto" hangingPunct="1">
              <a:spcAft>
                <a:spcPts val="0"/>
              </a:spcAft>
              <a:buFont typeface="Wingdings" pitchFamily="2" charset="2"/>
              <a:buNone/>
              <a:defRPr/>
            </a:pPr>
            <a:r>
              <a:rPr lang="it-IT" dirty="0" smtClean="0"/>
              <a:t>Presto, tutta la progettazione diventerà progettazione sostenibile</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it-IT" dirty="0" smtClean="0"/>
              <a:t>Un numero sempre crescente di clienti desidera prodotti più ecologici</a:t>
            </a:r>
            <a:endParaRPr lang="en-US" dirty="0" smtClean="0"/>
          </a:p>
          <a:p>
            <a:pPr eaLnBrk="1" fontAlgn="auto" hangingPunct="1">
              <a:spcAft>
                <a:spcPts val="0"/>
              </a:spcAft>
              <a:defRPr/>
            </a:pPr>
            <a:r>
              <a:rPr lang="it-IT" dirty="0" smtClean="0"/>
              <a:t>Una sfida completamente nuova per le aziende</a:t>
            </a:r>
            <a:r>
              <a:rPr lang="en-US" dirty="0" smtClean="0"/>
              <a:t> </a:t>
            </a:r>
          </a:p>
          <a:p>
            <a:pPr eaLnBrk="1" fontAlgn="auto" hangingPunct="1">
              <a:spcAft>
                <a:spcPts val="0"/>
              </a:spcAft>
              <a:defRPr/>
            </a:pPr>
            <a:r>
              <a:rPr lang="it-IT" dirty="0" smtClean="0"/>
              <a:t>La progettazione sostenibile è una strategia per il successo</a:t>
            </a:r>
            <a:r>
              <a:rPr lang="en-US" dirty="0" smtClean="0"/>
              <a:t> </a:t>
            </a:r>
          </a:p>
          <a:p>
            <a:pPr eaLnBrk="1" fontAlgn="auto" hangingPunct="1">
              <a:spcAft>
                <a:spcPts val="0"/>
              </a:spcAft>
              <a:defRPr/>
            </a:pPr>
            <a:r>
              <a:rPr lang="en-US" dirty="0" err="1" smtClean="0"/>
              <a:t>SolidWorks</a:t>
            </a:r>
            <a:r>
              <a:rPr lang="en-US" dirty="0" smtClean="0"/>
              <a:t> Sustainability</a:t>
            </a:r>
          </a:p>
          <a:p>
            <a:pPr lvl="1" eaLnBrk="1" fontAlgn="auto" hangingPunct="1">
              <a:spcAft>
                <a:spcPts val="0"/>
              </a:spcAft>
              <a:defRPr/>
            </a:pPr>
            <a:r>
              <a:rPr lang="it-IT" dirty="0" smtClean="0"/>
              <a:t>Semplice da apprendere e da utilizzare</a:t>
            </a:r>
            <a:endParaRPr lang="en-US" dirty="0" smtClean="0"/>
          </a:p>
          <a:p>
            <a:pPr lvl="1" eaLnBrk="1" fontAlgn="auto" hangingPunct="1">
              <a:spcAft>
                <a:spcPts val="0"/>
              </a:spcAft>
              <a:defRPr/>
            </a:pPr>
            <a:r>
              <a:rPr lang="it-IT" dirty="0" smtClean="0"/>
              <a:t>Riduce l'impatto ambientale dei progetti dei prodotti</a:t>
            </a:r>
            <a:endParaRPr lang="en-US" dirty="0" smtClean="0"/>
          </a:p>
          <a:p>
            <a:pPr lvl="1" eaLnBrk="1" fontAlgn="auto" hangingPunct="1">
              <a:spcAft>
                <a:spcPts val="0"/>
              </a:spcAft>
              <a:defRPr/>
            </a:pPr>
            <a:r>
              <a:rPr lang="it-IT" dirty="0" smtClean="0"/>
              <a:t>Consente di comunicare in modo efficace attraverso report e visualizzazione grafica</a:t>
            </a:r>
            <a:endParaRPr lang="en-US" dirty="0" smtClean="0"/>
          </a:p>
          <a:p>
            <a:pPr lvl="1" eaLnBrk="1" fontAlgn="auto" hangingPunct="1">
              <a:spcAft>
                <a:spcPts val="0"/>
              </a:spcAft>
              <a:defRPr/>
            </a:pPr>
            <a:r>
              <a:rPr lang="it-IT" dirty="0" smtClean="0"/>
              <a:t>SolidWorks SustainabilityXpress</a:t>
            </a:r>
            <a:r>
              <a:rPr lang="it-IT" baseline="30000" dirty="0" smtClean="0"/>
              <a:t>1 </a:t>
            </a:r>
            <a:r>
              <a:rPr lang="it-IT" dirty="0" smtClean="0"/>
              <a:t>è disponibile in OGNI licenza di SolidWorks senza costi aggiuntivi</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Perché utilizzare SolidWorks Sustainability in classe?</a:t>
            </a:r>
            <a:endParaRPr lang="en-US" sz="2500" dirty="0"/>
          </a:p>
        </p:txBody>
      </p:sp>
      <p:sp>
        <p:nvSpPr>
          <p:cNvPr id="28675" name="Content Placeholder 2"/>
          <p:cNvSpPr>
            <a:spLocks noGrp="1"/>
          </p:cNvSpPr>
          <p:nvPr>
            <p:ph idx="1"/>
          </p:nvPr>
        </p:nvSpPr>
        <p:spPr>
          <a:xfrm>
            <a:off x="687388" y="1447800"/>
            <a:ext cx="8229600" cy="5410200"/>
          </a:xfrm>
        </p:spPr>
        <p:txBody>
          <a:bodyPr/>
          <a:lstStyle/>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pic>
        <p:nvPicPr>
          <p:cNvPr id="28676" name="Picture 2"/>
          <p:cNvPicPr>
            <a:picLocks noChangeAspect="1" noChangeArrowheads="1"/>
          </p:cNvPicPr>
          <p:nvPr/>
        </p:nvPicPr>
        <p:blipFill>
          <a:blip r:embed="rId3" cstate="print"/>
          <a:srcRect/>
          <a:stretch>
            <a:fillRect/>
          </a:stretch>
        </p:blipFill>
        <p:spPr bwMode="auto">
          <a:xfrm>
            <a:off x="1201738" y="914400"/>
            <a:ext cx="6742112" cy="5021263"/>
          </a:xfrm>
          <a:prstGeom prst="rect">
            <a:avLst/>
          </a:prstGeom>
          <a:noFill/>
          <a:ln w="9525">
            <a:noFill/>
            <a:miter lim="800000"/>
            <a:headEnd/>
            <a:tailEnd/>
          </a:ln>
        </p:spPr>
      </p:pic>
      <p:sp>
        <p:nvSpPr>
          <p:cNvPr id="28677" name="Rectangle 4"/>
          <p:cNvSpPr>
            <a:spLocks noChangeArrowheads="1"/>
          </p:cNvSpPr>
          <p:nvPr/>
        </p:nvSpPr>
        <p:spPr bwMode="auto">
          <a:xfrm>
            <a:off x="1371600" y="6096000"/>
            <a:ext cx="6248400" cy="646113"/>
          </a:xfrm>
          <a:prstGeom prst="rect">
            <a:avLst/>
          </a:prstGeom>
          <a:noFill/>
          <a:ln w="9525">
            <a:noFill/>
            <a:miter lim="800000"/>
            <a:headEnd/>
            <a:tailEnd/>
          </a:ln>
        </p:spPr>
        <p:txBody>
          <a:bodyPr>
            <a:spAutoFit/>
          </a:bodyPr>
          <a:lstStyle/>
          <a:p>
            <a:r>
              <a:rPr lang="it-IT">
                <a:solidFill>
                  <a:srgbClr val="28288A"/>
                </a:solidFill>
                <a:latin typeface="Calibri" pitchFamily="34" charset="0"/>
                <a:ea typeface="ＭＳ Ｐゴシック" pitchFamily="34" charset="-128"/>
              </a:rPr>
              <a:t>Disponibile</a:t>
            </a:r>
            <a:r>
              <a:rPr lang="it-IT">
                <a:solidFill>
                  <a:srgbClr val="28288A"/>
                </a:solidFill>
                <a:latin typeface="Calibri" pitchFamily="34" charset="0"/>
              </a:rPr>
              <a:t> </a:t>
            </a:r>
            <a:r>
              <a:rPr lang="it-IT">
                <a:solidFill>
                  <a:srgbClr val="28288A"/>
                </a:solidFill>
                <a:latin typeface="Calibri" pitchFamily="34" charset="0"/>
                <a:ea typeface="ＭＳ Ｐゴシック" pitchFamily="34" charset="-128"/>
              </a:rPr>
              <a:t>su</a:t>
            </a:r>
            <a:r>
              <a:rPr lang="it-IT">
                <a:solidFill>
                  <a:srgbClr val="28288A"/>
                </a:solidFill>
                <a:latin typeface="Calibri" pitchFamily="34" charset="0"/>
              </a:rPr>
              <a:t> </a:t>
            </a:r>
            <a:r>
              <a:rPr lang="it-IT">
                <a:solidFill>
                  <a:srgbClr val="28288A"/>
                </a:solidFill>
                <a:latin typeface="Calibri" pitchFamily="34" charset="0"/>
                <a:ea typeface="ＭＳ Ｐゴシック" pitchFamily="34" charset="-128"/>
              </a:rPr>
              <a:t>SolidWorks</a:t>
            </a:r>
            <a:r>
              <a:rPr lang="it-IT">
                <a:solidFill>
                  <a:srgbClr val="28288A"/>
                </a:solidFill>
                <a:latin typeface="Calibri" pitchFamily="34" charset="0"/>
              </a:rPr>
              <a:t> </a:t>
            </a:r>
            <a:r>
              <a:rPr lang="it-IT">
                <a:solidFill>
                  <a:srgbClr val="28288A"/>
                </a:solidFill>
                <a:latin typeface="Calibri" pitchFamily="34" charset="0"/>
                <a:ea typeface="ＭＳ Ｐゴシック" pitchFamily="34" charset="-128"/>
              </a:rPr>
              <a:t>Labs</a:t>
            </a:r>
            <a:r>
              <a:rPr lang="it-IT">
                <a:solidFill>
                  <a:srgbClr val="28288A"/>
                </a:solidFill>
                <a:latin typeface="Calibri" pitchFamily="34" charset="0"/>
              </a:rPr>
              <a:t> </a:t>
            </a:r>
            <a:r>
              <a:rPr lang="it-IT">
                <a:solidFill>
                  <a:srgbClr val="28288A"/>
                </a:solidFill>
                <a:latin typeface="Calibri" pitchFamily="34" charset="0"/>
                <a:ea typeface="ＭＳ Ｐゴシック" pitchFamily="34" charset="-128"/>
              </a:rPr>
              <a:t>per</a:t>
            </a:r>
            <a:r>
              <a:rPr lang="it-IT">
                <a:solidFill>
                  <a:srgbClr val="28288A"/>
                </a:solidFill>
                <a:latin typeface="Calibri" pitchFamily="34" charset="0"/>
              </a:rPr>
              <a:t> </a:t>
            </a:r>
            <a:r>
              <a:rPr lang="it-IT">
                <a:solidFill>
                  <a:srgbClr val="28288A"/>
                </a:solidFill>
                <a:latin typeface="Calibri" pitchFamily="34" charset="0"/>
                <a:ea typeface="ＭＳ Ｐゴシック" pitchFamily="34" charset="-128"/>
              </a:rPr>
              <a:t>SolidWorks</a:t>
            </a:r>
            <a:r>
              <a:rPr lang="it-IT">
                <a:solidFill>
                  <a:srgbClr val="28288A"/>
                </a:solidFill>
                <a:latin typeface="Calibri" pitchFamily="34" charset="0"/>
              </a:rPr>
              <a:t> </a:t>
            </a:r>
            <a:r>
              <a:rPr lang="it-IT" smtClean="0">
                <a:solidFill>
                  <a:srgbClr val="28288A"/>
                </a:solidFill>
                <a:latin typeface="Calibri" pitchFamily="34" charset="0"/>
                <a:ea typeface="ＭＳ Ｐゴシック" pitchFamily="34" charset="-128"/>
              </a:rPr>
              <a:t>2012</a:t>
            </a:r>
            <a:r>
              <a:rPr lang="it-IT" smtClean="0">
                <a:solidFill>
                  <a:srgbClr val="28288A"/>
                </a:solidFill>
                <a:latin typeface="Calibri" pitchFamily="34" charset="0"/>
              </a:rPr>
              <a:t> </a:t>
            </a:r>
            <a:r>
              <a:rPr lang="it-IT">
                <a:solidFill>
                  <a:srgbClr val="28288A"/>
                </a:solidFill>
                <a:latin typeface="Calibri" pitchFamily="34" charset="0"/>
                <a:ea typeface="ＭＳ Ｐゴシック" pitchFamily="34" charset="-128"/>
              </a:rPr>
              <a:t>http://labs.solidworks.com</a:t>
            </a:r>
            <a:endParaRPr lang="en-US" dirty="0">
              <a:solidFill>
                <a:srgbClr val="28288A"/>
              </a:solidFill>
              <a:latin typeface="Calibri"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3048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p:cNvSpPr>
            <a:spLocks noGrp="1"/>
          </p:cNvSpPr>
          <p:nvPr>
            <p:ph type="title"/>
          </p:nvPr>
        </p:nvSpPr>
        <p:spPr>
          <a:xfrm>
            <a:off x="685800" y="263525"/>
            <a:ext cx="8458200" cy="457200"/>
          </a:xfrm>
        </p:spPr>
        <p:txBody>
          <a:bodyPr rtlCol="0">
            <a:normAutofit fontScale="90000"/>
          </a:bodyPr>
          <a:lstStyle/>
          <a:p>
            <a:pPr eaLnBrk="1" fontAlgn="auto" hangingPunct="1">
              <a:spcAft>
                <a:spcPts val="0"/>
              </a:spcAft>
              <a:defRPr/>
            </a:pPr>
            <a:r>
              <a:rPr lang="en-US" smtClean="0"/>
              <a:t>Metodologia di SolidWorks Sustainability  </a:t>
            </a:r>
            <a:endParaRPr lang="en-US" dirty="0"/>
          </a:p>
        </p:txBody>
      </p:sp>
      <p:sp>
        <p:nvSpPr>
          <p:cNvPr id="29700" name="Content Placeholder 2"/>
          <p:cNvSpPr>
            <a:spLocks noGrp="1"/>
          </p:cNvSpPr>
          <p:nvPr>
            <p:ph idx="1"/>
          </p:nvPr>
        </p:nvSpPr>
        <p:spPr>
          <a:xfrm>
            <a:off x="533400" y="533400"/>
            <a:ext cx="6932613" cy="4525963"/>
          </a:xfrm>
        </p:spPr>
        <p:txBody>
          <a:bodyPr/>
          <a:lstStyle/>
          <a:p>
            <a:pPr eaLnBrk="1" hangingPunct="1">
              <a:buFont typeface="Wingdings" pitchFamily="2" charset="2"/>
              <a:buNone/>
            </a:pPr>
            <a:endParaRPr lang="en-US" smtClean="0"/>
          </a:p>
          <a:p>
            <a:pPr eaLnBrk="1" hangingPunct="1">
              <a:buFont typeface="Wingdings" pitchFamily="2" charset="2"/>
              <a:buNone/>
            </a:pPr>
            <a:endParaRPr lang="en-US" smtClean="0"/>
          </a:p>
        </p:txBody>
      </p:sp>
      <p:grpSp>
        <p:nvGrpSpPr>
          <p:cNvPr id="29701" name="Group 19"/>
          <p:cNvGrpSpPr>
            <a:grpSpLocks/>
          </p:cNvGrpSpPr>
          <p:nvPr/>
        </p:nvGrpSpPr>
        <p:grpSpPr bwMode="auto">
          <a:xfrm>
            <a:off x="228600" y="1752600"/>
            <a:ext cx="7162800" cy="4191000"/>
            <a:chOff x="762000" y="2209800"/>
            <a:chExt cx="6349919" cy="4190878"/>
          </a:xfrm>
        </p:grpSpPr>
        <p:sp>
          <p:nvSpPr>
            <p:cNvPr id="21" name="Freeform 20"/>
            <p:cNvSpPr/>
            <p:nvPr/>
          </p:nvSpPr>
          <p:spPr>
            <a:xfrm>
              <a:off x="762000" y="2209800"/>
              <a:ext cx="1397489"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Input</a:t>
              </a:r>
              <a:endParaRPr lang="en-US" sz="2900" dirty="0">
                <a:solidFill>
                  <a:srgbClr val="FFFFFF"/>
                </a:solidFill>
                <a:latin typeface="Calibri"/>
                <a:ea typeface="ＭＳ Ｐゴシック"/>
              </a:endParaRPr>
            </a:p>
          </p:txBody>
        </p:sp>
        <p:sp>
          <p:nvSpPr>
            <p:cNvPr id="22" name="Freeform 21"/>
            <p:cNvSpPr/>
            <p:nvPr/>
          </p:nvSpPr>
          <p:spPr>
            <a:xfrm>
              <a:off x="1358712" y="2908280"/>
              <a:ext cx="99922" cy="549259"/>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634" y="31082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Materiale</a:t>
              </a:r>
              <a:endParaRPr lang="en-US" sz="1300" dirty="0">
                <a:solidFill>
                  <a:srgbClr val="28288A"/>
                </a:solidFill>
                <a:latin typeface="Calibri"/>
                <a:ea typeface="ＭＳ Ｐゴシック"/>
              </a:endParaRPr>
            </a:p>
          </p:txBody>
        </p:sp>
        <p:sp>
          <p:nvSpPr>
            <p:cNvPr id="24" name="Freeform 23"/>
            <p:cNvSpPr/>
            <p:nvPr/>
          </p:nvSpPr>
          <p:spPr>
            <a:xfrm>
              <a:off x="1358712" y="2908280"/>
              <a:ext cx="99922" cy="1446171"/>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634" y="4005211"/>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Processo</a:t>
              </a:r>
              <a:r>
                <a:rPr lang="en-US" sz="1300">
                  <a:solidFill>
                    <a:srgbClr val="28288A"/>
                  </a:solidFill>
                  <a:latin typeface="Calibri"/>
                </a:rPr>
                <a:t> </a:t>
              </a:r>
              <a:r>
                <a:rPr lang="en-US" sz="1300">
                  <a:solidFill>
                    <a:srgbClr val="28288A"/>
                  </a:solidFill>
                  <a:latin typeface="Calibri"/>
                  <a:ea typeface="ＭＳ Ｐゴシック"/>
                </a:rPr>
                <a:t>di</a:t>
              </a:r>
              <a:r>
                <a:rPr lang="en-US" sz="1300">
                  <a:solidFill>
                    <a:srgbClr val="28288A"/>
                  </a:solidFill>
                  <a:latin typeface="Calibri"/>
                </a:rPr>
                <a:t> </a:t>
              </a:r>
              <a:r>
                <a:rPr lang="en-US" sz="1300">
                  <a:solidFill>
                    <a:srgbClr val="28288A"/>
                  </a:solidFill>
                  <a:latin typeface="Calibri"/>
                  <a:ea typeface="ＭＳ Ｐゴシック"/>
                </a:rPr>
                <a:t>produzione</a:t>
              </a:r>
              <a:endParaRPr lang="en-US" sz="1300" dirty="0">
                <a:solidFill>
                  <a:srgbClr val="28288A"/>
                </a:solidFill>
                <a:latin typeface="Calibri"/>
                <a:ea typeface="ＭＳ Ｐゴシック"/>
              </a:endParaRPr>
            </a:p>
          </p:txBody>
        </p:sp>
        <p:sp>
          <p:nvSpPr>
            <p:cNvPr id="26" name="Freeform 25"/>
            <p:cNvSpPr/>
            <p:nvPr/>
          </p:nvSpPr>
          <p:spPr>
            <a:xfrm>
              <a:off x="1358712" y="2908280"/>
              <a:ext cx="99922" cy="2225610"/>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634" y="478465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Luogo</a:t>
              </a:r>
              <a:r>
                <a:rPr lang="en-US" sz="1300">
                  <a:solidFill>
                    <a:srgbClr val="28288A"/>
                  </a:solidFill>
                  <a:latin typeface="Calibri"/>
                </a:rPr>
                <a:t> </a:t>
              </a:r>
              <a:r>
                <a:rPr lang="en-US" sz="1300">
                  <a:solidFill>
                    <a:srgbClr val="28288A"/>
                  </a:solidFill>
                  <a:latin typeface="Calibri"/>
                  <a:ea typeface="ＭＳ Ｐゴシック"/>
                </a:rPr>
                <a:t>di</a:t>
              </a:r>
              <a:r>
                <a:rPr lang="en-US" sz="1300">
                  <a:solidFill>
                    <a:srgbClr val="28288A"/>
                  </a:solidFill>
                  <a:latin typeface="Calibri"/>
                </a:rPr>
                <a:t> </a:t>
              </a:r>
              <a:r>
                <a:rPr lang="en-US" sz="1300">
                  <a:solidFill>
                    <a:srgbClr val="28288A"/>
                  </a:solidFill>
                  <a:latin typeface="Calibri"/>
                  <a:ea typeface="ＭＳ Ｐゴシック"/>
                </a:rPr>
                <a:t>produzione</a:t>
              </a:r>
              <a:endParaRPr lang="en-US" sz="1300" dirty="0">
                <a:solidFill>
                  <a:srgbClr val="28288A"/>
                </a:solidFill>
                <a:latin typeface="Calibri"/>
                <a:ea typeface="ＭＳ Ｐゴシック"/>
              </a:endParaRPr>
            </a:p>
          </p:txBody>
        </p:sp>
        <p:sp>
          <p:nvSpPr>
            <p:cNvPr id="28" name="Freeform 27"/>
            <p:cNvSpPr/>
            <p:nvPr/>
          </p:nvSpPr>
          <p:spPr>
            <a:xfrm>
              <a:off x="1358712" y="2908280"/>
              <a:ext cx="99922" cy="3063786"/>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634" y="5622826"/>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Trasporto</a:t>
              </a:r>
              <a:r>
                <a:rPr lang="en-US" sz="1300">
                  <a:solidFill>
                    <a:srgbClr val="28288A"/>
                  </a:solidFill>
                  <a:latin typeface="Calibri"/>
                </a:rPr>
                <a:t> </a:t>
              </a:r>
              <a:r>
                <a:rPr lang="en-US" sz="1300">
                  <a:solidFill>
                    <a:srgbClr val="28288A"/>
                  </a:solidFill>
                  <a:latin typeface="Calibri"/>
                  <a:ea typeface="ＭＳ Ｐゴシック"/>
                </a:rPr>
                <a:t>e</a:t>
              </a:r>
              <a:r>
                <a:rPr lang="en-US" sz="1300">
                  <a:solidFill>
                    <a:srgbClr val="28288A"/>
                  </a:solidFill>
                  <a:latin typeface="Calibri"/>
                </a:rPr>
                <a:t> </a:t>
              </a:r>
              <a:r>
                <a:rPr lang="en-US" sz="1300">
                  <a:solidFill>
                    <a:srgbClr val="28288A"/>
                  </a:solidFill>
                  <a:latin typeface="Calibri"/>
                  <a:ea typeface="ＭＳ Ｐゴシック"/>
                </a:rPr>
                <a:t>uso</a:t>
              </a:r>
              <a:endParaRPr lang="en-US" sz="1300" dirty="0">
                <a:solidFill>
                  <a:srgbClr val="28288A"/>
                </a:solidFill>
                <a:latin typeface="Calibri"/>
                <a:ea typeface="ＭＳ Ｐゴシック"/>
              </a:endParaRPr>
            </a:p>
          </p:txBody>
        </p:sp>
        <p:sp>
          <p:nvSpPr>
            <p:cNvPr id="30" name="Freeform 29"/>
            <p:cNvSpPr/>
            <p:nvPr/>
          </p:nvSpPr>
          <p:spPr>
            <a:xfrm>
              <a:off x="5714431" y="2209800"/>
              <a:ext cx="1397488"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900">
                  <a:solidFill>
                    <a:srgbClr val="FFFFFF"/>
                  </a:solidFill>
                  <a:latin typeface="Calibri"/>
                  <a:ea typeface="ＭＳ Ｐゴシック"/>
                </a:rPr>
                <a:t>Risultato</a:t>
              </a:r>
              <a:endParaRPr lang="en-US" sz="2900" dirty="0">
                <a:solidFill>
                  <a:srgbClr val="FFFFFF"/>
                </a:solidFill>
                <a:latin typeface="Calibri"/>
                <a:ea typeface="ＭＳ Ｐゴシック"/>
              </a:endParaRPr>
            </a:p>
          </p:txBody>
        </p:sp>
        <p:sp>
          <p:nvSpPr>
            <p:cNvPr id="31" name="Freeform 30"/>
            <p:cNvSpPr/>
            <p:nvPr/>
          </p:nvSpPr>
          <p:spPr>
            <a:xfrm>
              <a:off x="5787612" y="2908280"/>
              <a:ext cx="139326" cy="523860"/>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6939" y="308290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Carbonio</a:t>
              </a:r>
              <a:endParaRPr lang="en-US" sz="1300" dirty="0">
                <a:solidFill>
                  <a:srgbClr val="28288A"/>
                </a:solidFill>
                <a:latin typeface="Calibri"/>
                <a:ea typeface="ＭＳ Ｐゴシック"/>
              </a:endParaRPr>
            </a:p>
          </p:txBody>
        </p:sp>
        <p:sp>
          <p:nvSpPr>
            <p:cNvPr id="33" name="Freeform 32"/>
            <p:cNvSpPr/>
            <p:nvPr/>
          </p:nvSpPr>
          <p:spPr>
            <a:xfrm>
              <a:off x="5787612" y="2908280"/>
              <a:ext cx="139326" cy="139695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6939" y="39559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Energia</a:t>
              </a:r>
              <a:endParaRPr lang="en-US" sz="1300" dirty="0">
                <a:solidFill>
                  <a:srgbClr val="28288A"/>
                </a:solidFill>
                <a:latin typeface="Calibri"/>
                <a:ea typeface="ＭＳ Ｐゴシック"/>
              </a:endParaRPr>
            </a:p>
          </p:txBody>
        </p:sp>
        <p:sp>
          <p:nvSpPr>
            <p:cNvPr id="35" name="Freeform 34"/>
            <p:cNvSpPr/>
            <p:nvPr/>
          </p:nvSpPr>
          <p:spPr>
            <a:xfrm>
              <a:off x="5787612" y="2908280"/>
              <a:ext cx="139326" cy="2270059"/>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6939" y="48290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Aria</a:t>
              </a:r>
              <a:endParaRPr lang="en-US" sz="1300" dirty="0">
                <a:solidFill>
                  <a:srgbClr val="28288A"/>
                </a:solidFill>
                <a:latin typeface="Calibri"/>
                <a:ea typeface="ＭＳ Ｐゴシック"/>
              </a:endParaRPr>
            </a:p>
          </p:txBody>
        </p:sp>
        <p:sp>
          <p:nvSpPr>
            <p:cNvPr id="37" name="Freeform 36"/>
            <p:cNvSpPr/>
            <p:nvPr/>
          </p:nvSpPr>
          <p:spPr>
            <a:xfrm>
              <a:off x="5787612" y="2908280"/>
              <a:ext cx="139326" cy="3143159"/>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6939" y="5702198"/>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Acqua</a:t>
              </a:r>
              <a:endParaRPr lang="en-US" sz="1300" dirty="0">
                <a:solidFill>
                  <a:srgbClr val="28288A"/>
                </a:solidFill>
                <a:latin typeface="Calibri"/>
                <a:ea typeface="ＭＳ Ｐゴシック"/>
              </a:endParaRPr>
            </a:p>
          </p:txBody>
        </p:sp>
      </p:grpSp>
      <p:sp>
        <p:nvSpPr>
          <p:cNvPr id="6" name="Right Brace 5"/>
          <p:cNvSpPr/>
          <p:nvPr/>
        </p:nvSpPr>
        <p:spPr>
          <a:xfrm>
            <a:off x="7391400" y="25908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Rounded Rectangle 9"/>
          <p:cNvSpPr/>
          <p:nvPr/>
        </p:nvSpPr>
        <p:spPr>
          <a:xfrm>
            <a:off x="7848600" y="28956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04" name="TextBox 10"/>
          <p:cNvSpPr txBox="1">
            <a:spLocks noChangeArrowheads="1"/>
          </p:cNvSpPr>
          <p:nvPr/>
        </p:nvSpPr>
        <p:spPr bwMode="auto">
          <a:xfrm>
            <a:off x="7848600" y="3048000"/>
            <a:ext cx="12192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Dashboard</a:t>
            </a:r>
          </a:p>
        </p:txBody>
      </p:sp>
      <p:sp>
        <p:nvSpPr>
          <p:cNvPr id="12" name="Rounded Rectangle 11"/>
          <p:cNvSpPr/>
          <p:nvPr/>
        </p:nvSpPr>
        <p:spPr>
          <a:xfrm>
            <a:off x="7848600" y="4495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706" name="TextBox 12"/>
          <p:cNvSpPr txBox="1">
            <a:spLocks noChangeArrowheads="1"/>
          </p:cNvSpPr>
          <p:nvPr/>
        </p:nvSpPr>
        <p:spPr bwMode="auto">
          <a:xfrm>
            <a:off x="7924800" y="4648200"/>
            <a:ext cx="9906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Report</a:t>
            </a:r>
          </a:p>
        </p:txBody>
      </p:sp>
      <p:cxnSp>
        <p:nvCxnSpPr>
          <p:cNvPr id="15" name="Straight Connector 14"/>
          <p:cNvCxnSpPr/>
          <p:nvPr/>
        </p:nvCxnSpPr>
        <p:spPr>
          <a:xfrm rot="5400000">
            <a:off x="7962900" y="40767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1336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0574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smtClean="0"/>
              <a:t>Classe e nome dei materiali di input</a:t>
            </a:r>
            <a:endParaRPr lang="en-US" sz="2500" dirty="0"/>
          </a:p>
        </p:txBody>
      </p:sp>
      <p:sp>
        <p:nvSpPr>
          <p:cNvPr id="30723" name="Content Placeholder 2"/>
          <p:cNvSpPr>
            <a:spLocks noGrp="1"/>
          </p:cNvSpPr>
          <p:nvPr>
            <p:ph idx="1"/>
          </p:nvPr>
        </p:nvSpPr>
        <p:spPr>
          <a:xfrm>
            <a:off x="838200" y="990600"/>
            <a:ext cx="7924800" cy="4525963"/>
          </a:xfrm>
        </p:spPr>
        <p:txBody>
          <a:bodyPr/>
          <a:lstStyle/>
          <a:p>
            <a:pPr eaLnBrk="1" hangingPunct="1"/>
            <a:r>
              <a:rPr lang="it-IT" smtClean="0"/>
              <a:t>Classe dei materiali e gerarchia dei nomi</a:t>
            </a:r>
            <a:endParaRPr lang="en-US" smtClean="0"/>
          </a:p>
          <a:p>
            <a:pPr eaLnBrk="1" hangingPunct="1"/>
            <a:endParaRPr lang="en-US" smtClean="0"/>
          </a:p>
          <a:p>
            <a:pPr eaLnBrk="1" hangingPunct="1">
              <a:buFont typeface="Wingdings" pitchFamily="2" charset="2"/>
              <a:buNone/>
            </a:pPr>
            <a:endParaRPr lang="en-US" smtClean="0"/>
          </a:p>
        </p:txBody>
      </p:sp>
      <p:graphicFrame>
        <p:nvGraphicFramePr>
          <p:cNvPr id="6" name="Table 5"/>
          <p:cNvGraphicFramePr>
            <a:graphicFrameLocks noGrp="1"/>
          </p:cNvGraphicFramePr>
          <p:nvPr/>
        </p:nvGraphicFramePr>
        <p:xfrm>
          <a:off x="838200" y="1457325"/>
          <a:ext cx="8077200" cy="484124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Classe</a:t>
                      </a:r>
                      <a:r>
                        <a:rPr lang="en-US" sz="1800" b="1" i="0" u="none" baseline="0" dirty="0" smtClean="0">
                          <a:solidFill>
                            <a:srgbClr val="FFFFFF"/>
                          </a:solidFill>
                          <a:effectLst/>
                          <a:latin typeface="Calibri"/>
                          <a:ea typeface="ＭＳ Ｐゴシック"/>
                        </a:rPr>
                        <a:t> del </a:t>
                      </a:r>
                      <a:r>
                        <a:rPr lang="en-US" sz="1800" b="1" i="0" u="none" baseline="0" dirty="0" err="1" smtClean="0">
                          <a:solidFill>
                            <a:srgbClr val="FFFFFF"/>
                          </a:solidFill>
                          <a:effectLst/>
                          <a:latin typeface="Calibri"/>
                          <a:ea typeface="ＭＳ Ｐゴシック"/>
                        </a:rPr>
                        <a:t>materiale</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Nome del materiale</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Classe del materiale: </a:t>
                      </a:r>
                      <a:r>
                        <a:rPr lang="en-US" sz="1800" b="1" i="0" u="none" baseline="0" smtClean="0">
                          <a:solidFill>
                            <a:srgbClr val="FFFF00"/>
                          </a:solidFill>
                          <a:effectLst/>
                          <a:latin typeface="Calibri"/>
                          <a:ea typeface="ＭＳ Ｐゴシック"/>
                        </a:rPr>
                        <a:t>Plastica</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Acciaio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Plastica</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Policarbonato acrilonitrile butadiene stirene</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Ferro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Altri</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metalli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Acrilico</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alluminio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Altri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metalli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dirty="0" err="1" smtClean="0">
                          <a:solidFill>
                            <a:srgbClr val="28288A"/>
                          </a:solidFill>
                          <a:effectLst/>
                          <a:latin typeface="Calibri"/>
                          <a:ea typeface="ＭＳ Ｐゴシック"/>
                        </a:rPr>
                        <a:t>Delrin</a:t>
                      </a:r>
                      <a:r>
                        <a:rPr lang="en-US" sz="1600" b="0" i="0" u="none" baseline="0" dirty="0" smtClean="0">
                          <a:solidFill>
                            <a:srgbClr val="28288A"/>
                          </a:solidFill>
                          <a:effectLst/>
                          <a:latin typeface="Calibri"/>
                          <a:ea typeface="ＭＳ Ｐゴシック"/>
                        </a:rPr>
                        <a:t>®</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2700</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1" i="0" u="none" baseline="0" dirty="0" err="1" smtClean="0">
                          <a:solidFill>
                            <a:srgbClr val="28288A"/>
                          </a:solidFill>
                          <a:effectLst/>
                          <a:latin typeface="Calibri"/>
                          <a:ea typeface="ＭＳ Ｐゴシック"/>
                        </a:rPr>
                        <a:t>Poliossimetilene</a:t>
                      </a:r>
                      <a:r>
                        <a:rPr lang="en-US" sz="1600" b="0" i="0" u="none" baseline="0" dirty="0" smtClean="0">
                          <a:solidFill>
                            <a:srgbClr val="28288A"/>
                          </a:solidFill>
                          <a:effectLst/>
                          <a:latin typeface="Calibri"/>
                          <a:ea typeface="ＭＳ Ｐゴシック"/>
                        </a:rPr>
                        <a:t> (POM, </a:t>
                      </a:r>
                      <a:r>
                        <a:rPr lang="en-US" sz="1600" b="0" i="0" u="none" baseline="0" dirty="0" err="1" smtClean="0">
                          <a:solidFill>
                            <a:srgbClr val="28288A"/>
                          </a:solidFill>
                          <a:effectLst/>
                          <a:latin typeface="Calibri"/>
                          <a:ea typeface="ＭＳ Ｐゴシック"/>
                        </a:rPr>
                        <a:t>resina</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acetalica</a:t>
                      </a:r>
                      <a:r>
                        <a:rPr lang="en-US" sz="1600" b="0" i="0" u="none" baseline="0" dirty="0" smtClean="0">
                          <a:solidFill>
                            <a:srgbClr val="28288A"/>
                          </a:solidFill>
                          <a:effectLst/>
                          <a:latin typeface="Calibri"/>
                          <a:ea typeface="ＭＳ Ｐゴシック"/>
                        </a:rPr>
                        <a:t> o </a:t>
                      </a:r>
                      <a:r>
                        <a:rPr lang="en-US" sz="1600" b="0" i="0" u="none" baseline="0" dirty="0" err="1" smtClean="0">
                          <a:solidFill>
                            <a:srgbClr val="28288A"/>
                          </a:solidFill>
                          <a:effectLst/>
                          <a:latin typeface="Calibri"/>
                          <a:ea typeface="ＭＳ Ｐゴシック"/>
                        </a:rPr>
                        <a:t>poliformaldeide</a:t>
                      </a:r>
                      <a:r>
                        <a:rPr lang="en-US" sz="1600" b="0" i="0" u="none" baseline="0" dirty="0" smtClean="0">
                          <a:solidFill>
                            <a:srgbClr val="28288A"/>
                          </a:solidFill>
                          <a:effectLst/>
                          <a:latin typeface="Calibri"/>
                          <a:ea typeface="ＭＳ Ｐゴシック"/>
                        </a:rPr>
                        <a:t>) mfg </a:t>
                      </a:r>
                      <a:r>
                        <a:rPr lang="en-US" sz="1600" b="0" i="0" u="none" baseline="0" dirty="0" err="1" smtClean="0">
                          <a:solidFill>
                            <a:srgbClr val="28288A"/>
                          </a:solidFill>
                          <a:effectLst/>
                          <a:latin typeface="Calibri"/>
                          <a:ea typeface="ＭＳ Ｐゴシック"/>
                        </a:rPr>
                        <a:t>di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rame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vetro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generiche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carbonio</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Polietilene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ad</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alta</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densità</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Polietilene</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Leghe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di</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rigido</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Cloruro</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di</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polivinile</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Altre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leghe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Legnami</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E </a:t>
                      </a:r>
                      <a:r>
                        <a:rPr lang="en-US" sz="1600" b="0" i="0" u="none" baseline="0" dirty="0" err="1" smtClean="0">
                          <a:solidFill>
                            <a:srgbClr val="28288A"/>
                          </a:solidFill>
                          <a:effectLst/>
                          <a:latin typeface="Calibri"/>
                          <a:ea typeface="ＭＳ Ｐゴシック"/>
                        </a:rPr>
                        <a:t>molti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altri</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ancora</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Processo di produzione di input</a:t>
            </a:r>
            <a:endParaRPr lang="en-US" sz="2500" dirty="0"/>
          </a:p>
        </p:txBody>
      </p:sp>
      <p:sp>
        <p:nvSpPr>
          <p:cNvPr id="3" name="Content Placeholder 2"/>
          <p:cNvSpPr>
            <a:spLocks noGrp="1"/>
          </p:cNvSpPr>
          <p:nvPr>
            <p:ph idx="1"/>
          </p:nvPr>
        </p:nvSpPr>
        <p:spPr>
          <a:xfrm>
            <a:off x="838200" y="990600"/>
            <a:ext cx="7848600" cy="4525963"/>
          </a:xfrm>
        </p:spPr>
        <p:txBody>
          <a:bodyPr rtlCol="0">
            <a:normAutofit/>
          </a:bodyPr>
          <a:lstStyle/>
          <a:p>
            <a:pPr marL="0" indent="3175" eaLnBrk="1" fontAlgn="auto" hangingPunct="1">
              <a:spcAft>
                <a:spcPts val="0"/>
              </a:spcAft>
              <a:buFont typeface="Wingdings" pitchFamily="2" charset="2"/>
              <a:buNone/>
              <a:defRPr/>
            </a:pPr>
            <a:r>
              <a:rPr lang="it-IT" dirty="0" smtClean="0"/>
              <a:t>La disponibilità della produzione varia in base alla classe di materiale</a:t>
            </a:r>
            <a:endParaRPr lang="en-US" dirty="0" smtClean="0"/>
          </a:p>
          <a:p>
            <a:pPr eaLnBrk="1" fontAlgn="auto" hangingPunct="1">
              <a:spcAft>
                <a:spcPts val="0"/>
              </a:spcAft>
              <a:buFont typeface="Wingdings" pitchFamily="2" charset="2"/>
              <a:buNone/>
              <a:defRPr/>
            </a:pPr>
            <a:endParaRPr lang="en-US" dirty="0" smtClean="0"/>
          </a:p>
        </p:txBody>
      </p:sp>
      <p:graphicFrame>
        <p:nvGraphicFramePr>
          <p:cNvPr id="6" name="Table 5"/>
          <p:cNvGraphicFramePr>
            <a:graphicFrameLocks noGrp="1"/>
          </p:cNvGraphicFramePr>
          <p:nvPr/>
        </p:nvGraphicFramePr>
        <p:xfrm>
          <a:off x="1066800" y="18288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leghe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di</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alluminio</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plastica</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Processo di produzione</a:t>
                      </a:r>
                      <a:endParaRPr lang="en-US" sz="1800" b="0" i="0" u="none" baseline="0" dirty="0">
                        <a:solidFill>
                          <a:srgbClr val="28288A"/>
                        </a:solidFill>
                        <a:effectLst/>
                        <a:latin typeface="Calibri"/>
                        <a:ea typeface="ＭＳ Ｐゴシック"/>
                      </a:endParaRPr>
                    </a:p>
                  </a:txBody>
                  <a:tcPr vert="vert270"/>
                </a:tc>
                <a:tc>
                  <a:txBody>
                    <a:bodyPr/>
                    <a:lstStyle/>
                    <a:p>
                      <a:r>
                        <a:rPr lang="en-US" sz="1700" b="0" i="0" u="none" baseline="0" dirty="0" err="1" smtClean="0">
                          <a:solidFill>
                            <a:srgbClr val="28288A"/>
                          </a:solidFill>
                          <a:effectLst/>
                          <a:latin typeface="Calibri"/>
                          <a:ea typeface="ＭＳ Ｐゴシック"/>
                        </a:rPr>
                        <a:t>Pressofusione</a:t>
                      </a:r>
                      <a:endParaRPr lang="en-US" sz="17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Colata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sabbia</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Processo di produzione</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Stampaggio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iniezione</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Estrusione</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Stampaggio/formatura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lamiere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Estrusione</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Forgiatura</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Colata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sabbia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lavorata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dirty="0" err="1" smtClean="0">
                          <a:solidFill>
                            <a:srgbClr val="28288A"/>
                          </a:solidFill>
                          <a:effectLst/>
                          <a:latin typeface="Calibri"/>
                          <a:ea typeface="ＭＳ Ｐゴシック"/>
                        </a:rPr>
                        <a:t>Fresatura</a:t>
                      </a:r>
                      <a:r>
                        <a:rPr lang="en-US" dirty="0" smtClean="0"/>
                        <a:t> </a:t>
                      </a:r>
                      <a:r>
                        <a:rPr lang="en-US" sz="2000" b="0" i="0" u="none" baseline="0" dirty="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en-US" sz="1800" b="0" i="0" u="none" baseline="0" smtClean="0">
                          <a:solidFill>
                            <a:srgbClr val="28288A"/>
                          </a:solidFill>
                          <a:effectLst/>
                          <a:latin typeface="Calibri"/>
                          <a:ea typeface="ＭＳ Ｐゴシック"/>
                        </a:rPr>
                        <a:t>Tornitura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Luogo di produzione di input</a:t>
            </a:r>
            <a:endParaRPr lang="en-US" sz="2500" dirty="0"/>
          </a:p>
        </p:txBody>
      </p:sp>
      <p:sp>
        <p:nvSpPr>
          <p:cNvPr id="3" name="Content Placeholder 2"/>
          <p:cNvSpPr>
            <a:spLocks noGrp="1"/>
          </p:cNvSpPr>
          <p:nvPr>
            <p:ph idx="1"/>
          </p:nvPr>
        </p:nvSpPr>
        <p:spPr>
          <a:xfrm>
            <a:off x="687388" y="1281113"/>
            <a:ext cx="6018212" cy="4525962"/>
          </a:xfrm>
        </p:spPr>
        <p:txBody>
          <a:bodyPr rtlCol="0">
            <a:normAutofit fontScale="92500" lnSpcReduction="20000"/>
          </a:bodyPr>
          <a:lstStyle/>
          <a:p>
            <a:pPr eaLnBrk="1" fontAlgn="auto" hangingPunct="1">
              <a:spcAft>
                <a:spcPts val="0"/>
              </a:spcAft>
              <a:defRPr/>
            </a:pPr>
            <a:r>
              <a:rPr lang="it-IT" smtClean="0"/>
              <a:t>Ogni luogo produce energia attraverso le combinazioni di vari metodi.  L'impatto di un kWh è diverso da regione a regione. Di seguito sono riportati alcuni metodi di esempio:</a:t>
            </a:r>
            <a:endParaRPr lang="en-US" dirty="0" smtClean="0"/>
          </a:p>
          <a:p>
            <a:pPr lvl="1" eaLnBrk="1" fontAlgn="auto" hangingPunct="1">
              <a:spcAft>
                <a:spcPts val="0"/>
              </a:spcAft>
              <a:defRPr/>
            </a:pPr>
            <a:r>
              <a:rPr lang="en-US" sz="2100" smtClean="0"/>
              <a:t>Combustibili fossili</a:t>
            </a:r>
            <a:endParaRPr lang="en-US" sz="2100" dirty="0" smtClean="0"/>
          </a:p>
          <a:p>
            <a:pPr lvl="1" eaLnBrk="1" fontAlgn="auto" hangingPunct="1">
              <a:spcAft>
                <a:spcPts val="0"/>
              </a:spcAft>
              <a:defRPr/>
            </a:pPr>
            <a:r>
              <a:rPr lang="en-US" sz="2100" smtClean="0"/>
              <a:t>Nucleare</a:t>
            </a:r>
            <a:endParaRPr lang="en-US" sz="2100" dirty="0" smtClean="0"/>
          </a:p>
          <a:p>
            <a:pPr lvl="1" eaLnBrk="1" fontAlgn="auto" hangingPunct="1">
              <a:spcAft>
                <a:spcPts val="0"/>
              </a:spcAft>
              <a:defRPr/>
            </a:pPr>
            <a:r>
              <a:rPr lang="en-US" sz="2100" smtClean="0"/>
              <a:t>Idroelettrico</a:t>
            </a:r>
            <a:endParaRPr lang="en-US" sz="2100" dirty="0" smtClean="0"/>
          </a:p>
          <a:p>
            <a:pPr eaLnBrk="1" fontAlgn="auto" hangingPunct="1">
              <a:spcAft>
                <a:spcPts val="0"/>
              </a:spcAft>
              <a:defRPr/>
            </a:pPr>
            <a:r>
              <a:rPr lang="it-IT" smtClean="0"/>
              <a:t>Definisce la risorse consumate dai processi di produzione in tale regione</a:t>
            </a:r>
            <a:endParaRPr lang="en-US" dirty="0" smtClean="0"/>
          </a:p>
          <a:p>
            <a:pPr eaLnBrk="1" fontAlgn="auto" hangingPunct="1">
              <a:spcAft>
                <a:spcPts val="0"/>
              </a:spcAft>
              <a:defRPr/>
            </a:pPr>
            <a:r>
              <a:rPr lang="en-US" smtClean="0"/>
              <a:t>Regioni</a:t>
            </a:r>
            <a:endParaRPr lang="en-US" dirty="0" smtClean="0"/>
          </a:p>
          <a:p>
            <a:pPr lvl="1" eaLnBrk="1" fontAlgn="auto" hangingPunct="1">
              <a:spcAft>
                <a:spcPts val="0"/>
              </a:spcAft>
              <a:defRPr/>
            </a:pPr>
            <a:r>
              <a:rPr lang="en-US" sz="2100" smtClean="0"/>
              <a:t>Asia</a:t>
            </a:r>
            <a:endParaRPr lang="en-US" sz="2100" dirty="0" smtClean="0"/>
          </a:p>
          <a:p>
            <a:pPr lvl="1" eaLnBrk="1" fontAlgn="auto" hangingPunct="1">
              <a:spcAft>
                <a:spcPts val="0"/>
              </a:spcAft>
              <a:defRPr/>
            </a:pPr>
            <a:r>
              <a:rPr lang="en-US" sz="2100" smtClean="0"/>
              <a:t>Europa</a:t>
            </a:r>
            <a:endParaRPr lang="en-US" sz="2100" dirty="0" smtClean="0"/>
          </a:p>
          <a:p>
            <a:pPr lvl="1" eaLnBrk="1" fontAlgn="auto" hangingPunct="1">
              <a:spcAft>
                <a:spcPts val="0"/>
              </a:spcAft>
              <a:defRPr/>
            </a:pPr>
            <a:r>
              <a:rPr lang="en-US" sz="2100" smtClean="0"/>
              <a:t>Nord America</a:t>
            </a:r>
            <a:endParaRPr lang="en-US" sz="2100" dirty="0" smtClean="0"/>
          </a:p>
          <a:p>
            <a:pPr lvl="1" eaLnBrk="1" fontAlgn="auto" hangingPunct="1">
              <a:spcAft>
                <a:spcPts val="0"/>
              </a:spcAft>
              <a:defRPr/>
            </a:pPr>
            <a:r>
              <a:rPr lang="en-US" sz="2100" smtClean="0"/>
              <a:t>Giappone</a:t>
            </a:r>
            <a:endParaRPr lang="en-US" sz="2100" dirty="0" smtClean="0"/>
          </a:p>
          <a:p>
            <a:pPr eaLnBrk="1" fontAlgn="auto" hangingPunct="1">
              <a:spcAft>
                <a:spcPts val="0"/>
              </a:spcAft>
              <a:defRPr/>
            </a:pPr>
            <a:endParaRPr lang="en-US" dirty="0"/>
          </a:p>
        </p:txBody>
      </p:sp>
      <p:pic>
        <p:nvPicPr>
          <p:cNvPr id="32772"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Trasporto e regione di utilizzo di input</a:t>
            </a:r>
            <a:endParaRPr lang="en-US" sz="2500" dirty="0"/>
          </a:p>
        </p:txBody>
      </p:sp>
      <p:sp>
        <p:nvSpPr>
          <p:cNvPr id="33795" name="Content Placeholder 2"/>
          <p:cNvSpPr>
            <a:spLocks noGrp="1"/>
          </p:cNvSpPr>
          <p:nvPr>
            <p:ph idx="1"/>
          </p:nvPr>
        </p:nvSpPr>
        <p:spPr>
          <a:xfrm>
            <a:off x="687388" y="1281113"/>
            <a:ext cx="6018212" cy="4525962"/>
          </a:xfrm>
        </p:spPr>
        <p:txBody>
          <a:bodyPr/>
          <a:lstStyle/>
          <a:p>
            <a:pPr eaLnBrk="1" hangingPunct="1"/>
            <a:r>
              <a:rPr lang="it-IT" smtClean="0"/>
              <a:t>Determina le fonti di energia consumate durante la fase di utilizzo (se pertinenti) e la destinazione del prodotto al momento del relativo smaltimento.</a:t>
            </a:r>
            <a:r>
              <a:rPr lang="en-US" smtClean="0"/>
              <a:t>  </a:t>
            </a:r>
          </a:p>
          <a:p>
            <a:pPr lvl="1" eaLnBrk="1" hangingPunct="1"/>
            <a:r>
              <a:rPr lang="en-US" smtClean="0"/>
              <a:t>Asia</a:t>
            </a:r>
          </a:p>
          <a:p>
            <a:pPr lvl="1" eaLnBrk="1" hangingPunct="1"/>
            <a:r>
              <a:rPr lang="en-US" smtClean="0"/>
              <a:t>Europa</a:t>
            </a:r>
          </a:p>
          <a:p>
            <a:pPr lvl="1" eaLnBrk="1" hangingPunct="1"/>
            <a:r>
              <a:rPr lang="en-US" smtClean="0"/>
              <a:t>Nord America</a:t>
            </a:r>
          </a:p>
          <a:p>
            <a:pPr lvl="1" eaLnBrk="1" hangingPunct="1"/>
            <a:r>
              <a:rPr lang="en-US" smtClean="0"/>
              <a:t>Giappone</a:t>
            </a:r>
          </a:p>
          <a:p>
            <a:pPr eaLnBrk="1" hangingPunct="1"/>
            <a:r>
              <a:rPr lang="it-IT" smtClean="0"/>
              <a:t>Valuta gli impatti ambientali associati al trasporto del prodotto dal luogo di fabbricazione al luogo di utilizzo.</a:t>
            </a:r>
            <a:endParaRPr lang="en-US" smtClean="0"/>
          </a:p>
          <a:p>
            <a:pPr eaLnBrk="1" hangingPunct="1"/>
            <a:endParaRPr lang="en-US" smtClean="0"/>
          </a:p>
        </p:txBody>
      </p:sp>
      <p:pic>
        <p:nvPicPr>
          <p:cNvPr id="33796"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a:t>
            </a:r>
            <a:r>
              <a:rPr lang="en-US" sz="2500" dirty="0" err="1" smtClean="0"/>
              <a:t>calcola</a:t>
            </a:r>
            <a:r>
              <a:rPr lang="en-US" sz="2500" dirty="0" smtClean="0"/>
              <a:t> </a:t>
            </a:r>
            <a:r>
              <a:rPr lang="en-US" sz="2500" dirty="0" err="1" smtClean="0"/>
              <a:t>l'impatto</a:t>
            </a:r>
            <a:r>
              <a:rPr lang="en-US" sz="2500" dirty="0" smtClean="0"/>
              <a:t> </a:t>
            </a:r>
            <a:r>
              <a:rPr lang="en-US" sz="2500" dirty="0" err="1" smtClean="0"/>
              <a:t>ambientale</a:t>
            </a:r>
            <a:endParaRPr lang="en-US" sz="2500" dirty="0"/>
          </a:p>
        </p:txBody>
      </p:sp>
      <p:sp>
        <p:nvSpPr>
          <p:cNvPr id="3" name="Content Placeholder 2"/>
          <p:cNvSpPr>
            <a:spLocks noGrp="1"/>
          </p:cNvSpPr>
          <p:nvPr>
            <p:ph idx="1"/>
          </p:nvPr>
        </p:nvSpPr>
        <p:spPr>
          <a:xfrm>
            <a:off x="687388" y="1281113"/>
            <a:ext cx="3579812" cy="4525962"/>
          </a:xfrm>
        </p:spPr>
        <p:txBody>
          <a:bodyPr rtlCol="0">
            <a:normAutofit fontScale="92500" lnSpcReduction="20000"/>
          </a:bodyPr>
          <a:lstStyle/>
          <a:p>
            <a:pPr eaLnBrk="1" fontAlgn="auto" hangingPunct="1">
              <a:spcAft>
                <a:spcPts val="0"/>
              </a:spcAft>
              <a:defRPr/>
            </a:pPr>
            <a:r>
              <a:rPr lang="en-US" smtClean="0"/>
              <a:t>Parametri</a:t>
            </a:r>
            <a:endParaRPr lang="en-US" dirty="0" smtClean="0"/>
          </a:p>
          <a:p>
            <a:pPr lvl="1" eaLnBrk="1" fontAlgn="auto" hangingPunct="1">
              <a:spcAft>
                <a:spcPts val="0"/>
              </a:spcAft>
              <a:defRPr/>
            </a:pPr>
            <a:r>
              <a:rPr lang="en-US" b="1" smtClean="0"/>
              <a:t>Impronta di </a:t>
            </a:r>
            <a:r>
              <a:rPr lang="en-US" smtClean="0"/>
              <a:t>carbonio</a:t>
            </a:r>
            <a:endParaRPr lang="en-US" dirty="0" smtClean="0"/>
          </a:p>
          <a:p>
            <a:pPr lvl="1" eaLnBrk="1" fontAlgn="auto" hangingPunct="1">
              <a:spcAft>
                <a:spcPts val="0"/>
              </a:spcAft>
              <a:defRPr/>
            </a:pPr>
            <a:r>
              <a:rPr lang="en-US" b="1" smtClean="0"/>
              <a:t>Acidificazione </a:t>
            </a:r>
            <a:r>
              <a:rPr lang="en-US" smtClean="0"/>
              <a:t>dell'aria</a:t>
            </a:r>
            <a:endParaRPr lang="en-US" dirty="0" smtClean="0"/>
          </a:p>
          <a:p>
            <a:pPr lvl="1" eaLnBrk="1" fontAlgn="auto" hangingPunct="1">
              <a:spcAft>
                <a:spcPts val="0"/>
              </a:spcAft>
              <a:defRPr/>
            </a:pPr>
            <a:r>
              <a:rPr lang="en-US" b="1" smtClean="0"/>
              <a:t>Eutrofizzazione </a:t>
            </a:r>
            <a:r>
              <a:rPr lang="en-US" smtClean="0"/>
              <a:t>delle</a:t>
            </a:r>
            <a:r>
              <a:rPr lang="en-US" b="1" smtClean="0"/>
              <a:t> </a:t>
            </a:r>
            <a:r>
              <a:rPr lang="en-US" smtClean="0"/>
              <a:t>acque</a:t>
            </a:r>
            <a:endParaRPr lang="en-US" dirty="0" smtClean="0"/>
          </a:p>
          <a:p>
            <a:pPr lvl="1" eaLnBrk="1" fontAlgn="auto" hangingPunct="1">
              <a:spcAft>
                <a:spcPts val="0"/>
              </a:spcAft>
              <a:defRPr/>
            </a:pPr>
            <a:r>
              <a:rPr lang="en-US" b="1" smtClean="0"/>
              <a:t>Consumo di </a:t>
            </a:r>
            <a:r>
              <a:rPr lang="en-US" smtClean="0"/>
              <a:t>energia</a:t>
            </a:r>
            <a:endParaRPr lang="en-US" dirty="0" smtClean="0"/>
          </a:p>
          <a:p>
            <a:pPr eaLnBrk="1" fontAlgn="auto" hangingPunct="1">
              <a:spcAft>
                <a:spcPts val="0"/>
              </a:spcAft>
              <a:defRPr/>
            </a:pPr>
            <a:r>
              <a:rPr lang="en-US" smtClean="0"/>
              <a:t>Percentuale dei fattori</a:t>
            </a:r>
            <a:endParaRPr lang="en-US" dirty="0" smtClean="0"/>
          </a:p>
          <a:p>
            <a:pPr lvl="1" eaLnBrk="1" fontAlgn="auto" hangingPunct="1">
              <a:spcAft>
                <a:spcPts val="0"/>
              </a:spcAft>
              <a:defRPr/>
            </a:pPr>
            <a:r>
              <a:rPr lang="en-US" smtClean="0"/>
              <a:t>Materiale</a:t>
            </a:r>
            <a:endParaRPr lang="en-US" dirty="0" smtClean="0"/>
          </a:p>
          <a:p>
            <a:pPr lvl="1" eaLnBrk="1" fontAlgn="auto" hangingPunct="1">
              <a:spcAft>
                <a:spcPts val="0"/>
              </a:spcAft>
              <a:defRPr/>
            </a:pPr>
            <a:r>
              <a:rPr lang="en-US" smtClean="0"/>
              <a:t>Produzione</a:t>
            </a:r>
            <a:endParaRPr lang="en-US" dirty="0" smtClean="0"/>
          </a:p>
          <a:p>
            <a:pPr lvl="1" eaLnBrk="1" fontAlgn="auto" hangingPunct="1">
              <a:spcAft>
                <a:spcPts val="0"/>
              </a:spcAft>
              <a:defRPr/>
            </a:pPr>
            <a:r>
              <a:rPr lang="en-US" smtClean="0"/>
              <a:t>Regioni di utilizzo</a:t>
            </a:r>
            <a:endParaRPr lang="en-US" dirty="0" smtClean="0"/>
          </a:p>
          <a:p>
            <a:pPr lvl="1" eaLnBrk="1" fontAlgn="auto" hangingPunct="1">
              <a:spcAft>
                <a:spcPts val="0"/>
              </a:spcAft>
              <a:defRPr/>
            </a:pPr>
            <a:r>
              <a:rPr lang="en-US" smtClean="0"/>
              <a:t>Smaltimento </a:t>
            </a:r>
            <a:endParaRPr lang="en-US" dirty="0" smtClean="0"/>
          </a:p>
          <a:p>
            <a:pPr eaLnBrk="1" fontAlgn="auto" hangingPunct="1">
              <a:spcAft>
                <a:spcPts val="0"/>
              </a:spcAft>
              <a:defRPr/>
            </a:pPr>
            <a:r>
              <a:rPr lang="it-IT" smtClean="0"/>
              <a:t>Impostazione della base di rilevamento</a:t>
            </a:r>
            <a:endParaRPr lang="en-US" dirty="0"/>
          </a:p>
        </p:txBody>
      </p:sp>
      <p:pic>
        <p:nvPicPr>
          <p:cNvPr id="34820" name="Picture 7" descr="SustainabilityXpress-Dashboard.tif"/>
          <p:cNvPicPr>
            <a:picLocks noChangeAspect="1"/>
          </p:cNvPicPr>
          <p:nvPr/>
        </p:nvPicPr>
        <p:blipFill>
          <a:blip r:embed="rId3" cstate="print"/>
          <a:srcRect/>
          <a:stretch>
            <a:fillRect/>
          </a:stretch>
        </p:blipFill>
        <p:spPr bwMode="auto">
          <a:xfrm>
            <a:off x="4724400" y="1447800"/>
            <a:ext cx="3581400" cy="4191000"/>
          </a:xfrm>
          <a:prstGeom prst="rect">
            <a:avLst/>
          </a:prstGeom>
          <a:noFill/>
          <a:ln w="9525">
            <a:noFill/>
            <a:miter lim="800000"/>
            <a:headEnd/>
            <a:tailEnd/>
          </a:ln>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7867650" cy="457200"/>
          </a:xfrm>
        </p:spPr>
        <p:txBody>
          <a:bodyPr rtlCol="0">
            <a:normAutofit fontScale="90000"/>
          </a:bodyPr>
          <a:lstStyle/>
          <a:p>
            <a:pPr eaLnBrk="1" fontAlgn="auto" hangingPunct="1">
              <a:spcAft>
                <a:spcPts val="0"/>
              </a:spcAft>
              <a:defRPr/>
            </a:pPr>
            <a:r>
              <a:rPr lang="en-US" sz="2500" dirty="0" err="1" smtClean="0"/>
              <a:t>Cos'è</a:t>
            </a:r>
            <a:r>
              <a:rPr lang="en-US" sz="2500" dirty="0" smtClean="0"/>
              <a:t> la </a:t>
            </a:r>
            <a:r>
              <a:rPr lang="en-US" sz="2500" dirty="0" err="1" smtClean="0"/>
              <a:t>progettazione</a:t>
            </a:r>
            <a:r>
              <a:rPr lang="en-US" sz="2500" dirty="0" smtClean="0">
                <a:solidFill>
                  <a:srgbClr val="3A5A10"/>
                </a:solidFill>
              </a:rPr>
              <a:t> </a:t>
            </a:r>
            <a:r>
              <a:rPr lang="en-US" sz="2500" dirty="0" err="1" smtClean="0"/>
              <a:t>sostenibile</a:t>
            </a:r>
            <a:r>
              <a:rPr lang="en-US" sz="2500" dirty="0" smtClean="0"/>
              <a:t>?</a:t>
            </a:r>
            <a:endParaRPr lang="en-US" sz="2500" dirty="0"/>
          </a:p>
        </p:txBody>
      </p:sp>
      <p:sp>
        <p:nvSpPr>
          <p:cNvPr id="3" name="Content Placeholder 2"/>
          <p:cNvSpPr>
            <a:spLocks noGrp="1"/>
          </p:cNvSpPr>
          <p:nvPr>
            <p:ph idx="1"/>
          </p:nvPr>
        </p:nvSpPr>
        <p:spPr>
          <a:xfrm>
            <a:off x="687388" y="1281113"/>
            <a:ext cx="7923212" cy="4525962"/>
          </a:xfrm>
        </p:spPr>
        <p:txBody>
          <a:bodyPr rtlCol="0">
            <a:normAutofit lnSpcReduction="10000"/>
          </a:bodyPr>
          <a:lstStyle/>
          <a:p>
            <a:pPr eaLnBrk="1" fontAlgn="auto" hangingPunct="1">
              <a:spcAft>
                <a:spcPts val="0"/>
              </a:spcAft>
              <a:defRPr/>
            </a:pPr>
            <a:r>
              <a:rPr lang="it-IT" sz="2800" dirty="0" smtClean="0">
                <a:solidFill>
                  <a:srgbClr val="006600"/>
                </a:solidFill>
                <a:latin typeface="Arial Rounded MT Bold"/>
              </a:rPr>
              <a:t>Per progettazione</a:t>
            </a:r>
            <a:r>
              <a:rPr lang="it-IT" dirty="0" smtClean="0">
                <a:latin typeface="Arial Rounded MT Bold" pitchFamily="34" charset="0"/>
              </a:rPr>
              <a:t> </a:t>
            </a:r>
            <a:r>
              <a:rPr lang="it-IT" sz="2800" dirty="0" smtClean="0">
                <a:solidFill>
                  <a:srgbClr val="006600"/>
                </a:solidFill>
                <a:latin typeface="Arial Rounded MT Bold"/>
              </a:rPr>
              <a:t>sostenibile</a:t>
            </a:r>
            <a:r>
              <a:rPr lang="it-IT" dirty="0" smtClean="0">
                <a:latin typeface="Arial Rounded MT Bold" pitchFamily="34" charset="0"/>
              </a:rPr>
              <a:t> </a:t>
            </a:r>
            <a:r>
              <a:rPr lang="it-IT" dirty="0" smtClean="0"/>
              <a:t>si</a:t>
            </a:r>
            <a:r>
              <a:rPr lang="it-IT" dirty="0" smtClean="0">
                <a:latin typeface="Arial Rounded MT Bold" pitchFamily="34" charset="0"/>
              </a:rPr>
              <a:t> </a:t>
            </a:r>
            <a:r>
              <a:rPr lang="it-IT" dirty="0" smtClean="0"/>
              <a:t>intende</a:t>
            </a:r>
            <a:r>
              <a:rPr lang="it-IT" dirty="0" smtClean="0">
                <a:latin typeface="Arial Rounded MT Bold" pitchFamily="34" charset="0"/>
              </a:rPr>
              <a:t> </a:t>
            </a:r>
            <a:r>
              <a:rPr lang="it-IT" dirty="0" smtClean="0"/>
              <a:t>l'integrazione</a:t>
            </a:r>
            <a:r>
              <a:rPr lang="it-IT" dirty="0" smtClean="0">
                <a:latin typeface="Arial Rounded MT Bold" pitchFamily="34" charset="0"/>
              </a:rPr>
              <a:t> </a:t>
            </a:r>
            <a:r>
              <a:rPr lang="it-IT" dirty="0" smtClean="0"/>
              <a:t>di</a:t>
            </a:r>
            <a:r>
              <a:rPr lang="it-IT" dirty="0" smtClean="0">
                <a:latin typeface="Arial Rounded MT Bold" pitchFamily="34" charset="0"/>
              </a:rPr>
              <a:t> </a:t>
            </a:r>
            <a:r>
              <a:rPr lang="it-IT" dirty="0" smtClean="0"/>
              <a:t>condizioni</a:t>
            </a:r>
            <a:r>
              <a:rPr lang="it-IT" dirty="0" smtClean="0">
                <a:latin typeface="Arial Rounded MT Bold" pitchFamily="34" charset="0"/>
              </a:rPr>
              <a:t> </a:t>
            </a:r>
            <a:r>
              <a:rPr lang="it-IT" dirty="0" smtClean="0">
                <a:solidFill>
                  <a:srgbClr val="74B31F"/>
                </a:solidFill>
              </a:rPr>
              <a:t>sociali</a:t>
            </a:r>
            <a:r>
              <a:rPr lang="it-IT" dirty="0" smtClean="0"/>
              <a:t>,</a:t>
            </a:r>
            <a:r>
              <a:rPr lang="it-IT" dirty="0" smtClean="0">
                <a:latin typeface="Arial Rounded MT Bold" pitchFamily="34" charset="0"/>
              </a:rPr>
              <a:t> </a:t>
            </a:r>
            <a:r>
              <a:rPr lang="it-IT" dirty="0" smtClean="0">
                <a:solidFill>
                  <a:srgbClr val="74B31F"/>
                </a:solidFill>
              </a:rPr>
              <a:t>ambientali</a:t>
            </a:r>
            <a:r>
              <a:rPr lang="it-IT" dirty="0" smtClean="0">
                <a:latin typeface="Arial Rounded MT Bold" pitchFamily="34" charset="0"/>
              </a:rPr>
              <a:t> </a:t>
            </a:r>
            <a:r>
              <a:rPr lang="it-IT" dirty="0" smtClean="0"/>
              <a:t>ed</a:t>
            </a:r>
            <a:r>
              <a:rPr lang="it-IT" dirty="0" smtClean="0">
                <a:latin typeface="Arial Rounded MT Bold" pitchFamily="34" charset="0"/>
              </a:rPr>
              <a:t> </a:t>
            </a:r>
            <a:r>
              <a:rPr lang="it-IT" dirty="0" smtClean="0">
                <a:solidFill>
                  <a:srgbClr val="74B31F"/>
                </a:solidFill>
              </a:rPr>
              <a:t>economiche</a:t>
            </a:r>
            <a:r>
              <a:rPr lang="it-IT" dirty="0" smtClean="0">
                <a:latin typeface="Arial Rounded MT Bold" pitchFamily="34" charset="0"/>
              </a:rPr>
              <a:t> </a:t>
            </a:r>
            <a:r>
              <a:rPr lang="it-IT" dirty="0" smtClean="0"/>
              <a:t>in</a:t>
            </a:r>
            <a:r>
              <a:rPr lang="it-IT" dirty="0" smtClean="0">
                <a:latin typeface="Arial Rounded MT Bold" pitchFamily="34" charset="0"/>
              </a:rPr>
              <a:t> </a:t>
            </a:r>
            <a:r>
              <a:rPr lang="it-IT" dirty="0" smtClean="0"/>
              <a:t>un</a:t>
            </a:r>
            <a:r>
              <a:rPr lang="it-IT" dirty="0" smtClean="0">
                <a:latin typeface="Arial Rounded MT Bold" pitchFamily="34" charset="0"/>
              </a:rPr>
              <a:t> </a:t>
            </a:r>
            <a:r>
              <a:rPr lang="it-IT" dirty="0" smtClean="0"/>
              <a:t>prodotto</a:t>
            </a:r>
            <a:r>
              <a:rPr lang="it-IT" dirty="0" smtClean="0">
                <a:latin typeface="Arial Rounded MT Bold" pitchFamily="34" charset="0"/>
              </a:rPr>
              <a:t> </a:t>
            </a:r>
            <a:r>
              <a:rPr lang="it-IT" dirty="0" smtClean="0"/>
              <a:t>o</a:t>
            </a:r>
            <a:r>
              <a:rPr lang="it-IT" dirty="0" smtClean="0">
                <a:latin typeface="Arial Rounded MT Bold" pitchFamily="34" charset="0"/>
              </a:rPr>
              <a:t> </a:t>
            </a:r>
            <a:r>
              <a:rPr lang="it-IT" dirty="0" smtClean="0"/>
              <a:t>in</a:t>
            </a:r>
            <a:r>
              <a:rPr lang="it-IT" dirty="0" smtClean="0">
                <a:latin typeface="Arial Rounded MT Bold" pitchFamily="34" charset="0"/>
              </a:rPr>
              <a:t> </a:t>
            </a:r>
            <a:r>
              <a:rPr lang="it-IT" dirty="0" smtClean="0"/>
              <a:t>processo</a:t>
            </a:r>
            <a:endParaRPr lang="en-US" dirty="0" smtClean="0"/>
          </a:p>
          <a:p>
            <a:pPr eaLnBrk="1" fontAlgn="auto" hangingPunct="1">
              <a:spcAft>
                <a:spcPts val="0"/>
              </a:spcAft>
              <a:defRPr/>
            </a:pPr>
            <a:r>
              <a:rPr lang="it-IT" dirty="0" smtClean="0"/>
              <a:t>Presto, tutta la progettazione diventerà </a:t>
            </a:r>
            <a:r>
              <a:rPr lang="it-IT" sz="2800" dirty="0" smtClean="0">
                <a:solidFill>
                  <a:srgbClr val="006600"/>
                </a:solidFill>
                <a:latin typeface="Arial Rounded MT Bold"/>
              </a:rPr>
              <a:t>progettazione</a:t>
            </a:r>
            <a:r>
              <a:rPr lang="it-IT" dirty="0" smtClean="0">
                <a:solidFill>
                  <a:srgbClr val="74B31F"/>
                </a:solidFill>
              </a:rPr>
              <a:t> </a:t>
            </a:r>
            <a:r>
              <a:rPr lang="it-IT" sz="2800" dirty="0" smtClean="0">
                <a:solidFill>
                  <a:srgbClr val="006600"/>
                </a:solidFill>
                <a:latin typeface="Arial Rounded MT Bold"/>
              </a:rPr>
              <a:t>sostenibile</a:t>
            </a:r>
            <a:endParaRPr lang="en-US" sz="2800" dirty="0" smtClean="0">
              <a:solidFill>
                <a:srgbClr val="006600"/>
              </a:solidFill>
              <a:latin typeface="Arial Rounded MT Bold"/>
            </a:endParaRPr>
          </a:p>
          <a:p>
            <a:pPr eaLnBrk="1" fontAlgn="auto" hangingPunct="1">
              <a:spcAft>
                <a:spcPts val="0"/>
              </a:spcAft>
              <a:defRPr/>
            </a:pPr>
            <a:r>
              <a:rPr lang="it-IT" sz="2800" dirty="0" smtClean="0">
                <a:solidFill>
                  <a:srgbClr val="006600"/>
                </a:solidFill>
                <a:latin typeface="Arial Rounded MT Bold"/>
              </a:rPr>
              <a:t>SolidWorks</a:t>
            </a:r>
            <a:r>
              <a:rPr lang="it-IT" dirty="0" smtClean="0">
                <a:solidFill>
                  <a:srgbClr val="74B31F"/>
                </a:solidFill>
                <a:latin typeface="Arial Rounded MT Bold" pitchFamily="34" charset="0"/>
              </a:rPr>
              <a:t> </a:t>
            </a:r>
            <a:r>
              <a:rPr lang="it-IT" sz="2800" dirty="0" smtClean="0">
                <a:solidFill>
                  <a:srgbClr val="006600"/>
                </a:solidFill>
                <a:latin typeface="Arial Rounded MT Bold"/>
              </a:rPr>
              <a:t>Sustainability</a:t>
            </a:r>
            <a:r>
              <a:rPr lang="it-IT" dirty="0" smtClean="0">
                <a:solidFill>
                  <a:srgbClr val="74B31F"/>
                </a:solidFill>
                <a:latin typeface="Arial Rounded MT Bold" pitchFamily="34" charset="0"/>
              </a:rPr>
              <a:t> </a:t>
            </a:r>
            <a:r>
              <a:rPr lang="it-IT" dirty="0" smtClean="0"/>
              <a:t>consente</a:t>
            </a:r>
            <a:r>
              <a:rPr lang="it-IT" dirty="0" smtClean="0">
                <a:latin typeface="Arial Rounded MT Bold" pitchFamily="34" charset="0"/>
              </a:rPr>
              <a:t> </a:t>
            </a:r>
            <a:r>
              <a:rPr lang="it-IT" dirty="0" smtClean="0"/>
              <a:t>agli</a:t>
            </a:r>
            <a:r>
              <a:rPr lang="it-IT" dirty="0" smtClean="0">
                <a:latin typeface="Arial Rounded MT Bold" pitchFamily="34" charset="0"/>
              </a:rPr>
              <a:t> </a:t>
            </a:r>
            <a:r>
              <a:rPr lang="it-IT" dirty="0" smtClean="0"/>
              <a:t>studenti</a:t>
            </a:r>
            <a:r>
              <a:rPr lang="it-IT" dirty="0" smtClean="0">
                <a:latin typeface="Arial Rounded MT Bold" pitchFamily="34" charset="0"/>
              </a:rPr>
              <a:t> </a:t>
            </a:r>
            <a:r>
              <a:rPr lang="it-IT" dirty="0" smtClean="0"/>
              <a:t>di</a:t>
            </a:r>
            <a:r>
              <a:rPr lang="it-IT" dirty="0" smtClean="0">
                <a:latin typeface="Arial Rounded MT Bold" pitchFamily="34" charset="0"/>
              </a:rPr>
              <a:t> </a:t>
            </a:r>
            <a:r>
              <a:rPr lang="it-IT" dirty="0" smtClean="0"/>
              <a:t>creare</a:t>
            </a:r>
            <a:r>
              <a:rPr lang="it-IT" dirty="0" smtClean="0">
                <a:latin typeface="Arial Rounded MT Bold" pitchFamily="34" charset="0"/>
              </a:rPr>
              <a:t> </a:t>
            </a:r>
            <a:r>
              <a:rPr lang="it-IT" dirty="0" smtClean="0"/>
              <a:t>i</a:t>
            </a:r>
            <a:r>
              <a:rPr lang="it-IT" dirty="0" smtClean="0">
                <a:latin typeface="Arial Rounded MT Bold" pitchFamily="34" charset="0"/>
              </a:rPr>
              <a:t> </a:t>
            </a:r>
            <a:r>
              <a:rPr lang="it-IT" dirty="0" smtClean="0"/>
              <a:t>progetti</a:t>
            </a:r>
            <a:r>
              <a:rPr lang="it-IT" dirty="0" smtClean="0">
                <a:latin typeface="Arial Rounded MT Bold" pitchFamily="34" charset="0"/>
              </a:rPr>
              <a:t> </a:t>
            </a:r>
            <a:r>
              <a:rPr lang="it-IT" dirty="0" smtClean="0"/>
              <a:t>con</a:t>
            </a:r>
            <a:r>
              <a:rPr lang="it-IT" dirty="0" smtClean="0">
                <a:latin typeface="Arial Rounded MT Bold" pitchFamily="34" charset="0"/>
              </a:rPr>
              <a:t> </a:t>
            </a:r>
            <a:r>
              <a:rPr lang="it-IT" dirty="0" smtClean="0"/>
              <a:t>una</a:t>
            </a:r>
            <a:r>
              <a:rPr lang="it-IT" dirty="0" smtClean="0">
                <a:latin typeface="Arial Rounded MT Bold" pitchFamily="34" charset="0"/>
              </a:rPr>
              <a:t> </a:t>
            </a:r>
            <a:r>
              <a:rPr lang="it-IT" dirty="0" smtClean="0"/>
              <a:t>profonda</a:t>
            </a:r>
            <a:r>
              <a:rPr lang="it-IT" dirty="0" smtClean="0">
                <a:latin typeface="Arial Rounded MT Bold" pitchFamily="34" charset="0"/>
              </a:rPr>
              <a:t> </a:t>
            </a:r>
            <a:r>
              <a:rPr lang="it-IT" dirty="0" smtClean="0"/>
              <a:t>consapevolezza</a:t>
            </a:r>
            <a:r>
              <a:rPr lang="it-IT" dirty="0" smtClean="0">
                <a:latin typeface="Arial Rounded MT Bold" pitchFamily="34" charset="0"/>
              </a:rPr>
              <a:t> </a:t>
            </a:r>
            <a:r>
              <a:rPr lang="it-IT" dirty="0" smtClean="0"/>
              <a:t>dell'ambiente</a:t>
            </a:r>
            <a:r>
              <a:rPr lang="en-US" dirty="0" smtClean="0"/>
              <a:t> </a:t>
            </a:r>
            <a:endParaRPr lang="en-US" dirty="0" smtClean="0">
              <a:solidFill>
                <a:schemeClr val="accent4"/>
              </a:solidFill>
            </a:endParaRPr>
          </a:p>
          <a:p>
            <a:pPr eaLnBrk="1" fontAlgn="auto" hangingPunct="1">
              <a:spcAft>
                <a:spcPts val="0"/>
              </a:spcAft>
              <a:defRPr/>
            </a:pPr>
            <a:r>
              <a:rPr lang="it-IT" dirty="0" smtClean="0"/>
              <a:t>I prodotti di successo vengono sviluppati integrando </a:t>
            </a:r>
            <a:r>
              <a:rPr lang="it-IT" sz="2800" dirty="0" smtClean="0">
                <a:solidFill>
                  <a:srgbClr val="006600"/>
                </a:solidFill>
                <a:latin typeface="Arial Rounded MT Bold"/>
              </a:rPr>
              <a:t>Life</a:t>
            </a:r>
            <a:r>
              <a:rPr lang="it-IT" dirty="0" smtClean="0">
                <a:solidFill>
                  <a:srgbClr val="74B31F"/>
                </a:solidFill>
              </a:rPr>
              <a:t> </a:t>
            </a:r>
            <a:r>
              <a:rPr lang="it-IT" sz="2800" dirty="0" smtClean="0">
                <a:solidFill>
                  <a:srgbClr val="006600"/>
                </a:solidFill>
                <a:latin typeface="Arial Rounded MT Bold"/>
              </a:rPr>
              <a:t>Cycle</a:t>
            </a:r>
            <a:r>
              <a:rPr lang="it-IT" dirty="0" smtClean="0">
                <a:solidFill>
                  <a:srgbClr val="74B31F"/>
                </a:solidFill>
              </a:rPr>
              <a:t> </a:t>
            </a:r>
            <a:r>
              <a:rPr lang="it-IT" sz="2800" dirty="0" smtClean="0">
                <a:solidFill>
                  <a:srgbClr val="006600"/>
                </a:solidFill>
                <a:latin typeface="Arial Rounded MT Bold"/>
              </a:rPr>
              <a:t>Assessment</a:t>
            </a:r>
            <a:r>
              <a:rPr lang="it-IT" dirty="0" smtClean="0">
                <a:solidFill>
                  <a:srgbClr val="74B31F"/>
                </a:solidFill>
              </a:rPr>
              <a:t> </a:t>
            </a:r>
            <a:r>
              <a:rPr lang="it-IT" dirty="0" smtClean="0"/>
              <a:t>(</a:t>
            </a:r>
            <a:r>
              <a:rPr lang="it-IT" sz="2800" dirty="0" smtClean="0">
                <a:solidFill>
                  <a:srgbClr val="006600"/>
                </a:solidFill>
                <a:latin typeface="Arial Rounded MT Bold"/>
              </a:rPr>
              <a:t>LCA, Valutazione del ciclo di vita</a:t>
            </a:r>
            <a:r>
              <a:rPr lang="it-IT" dirty="0" smtClean="0"/>
              <a:t>) direttamente nel processo di progettazione tecnica</a:t>
            </a:r>
            <a:endParaRPr lang="en-US" dirty="0" smtClean="0"/>
          </a:p>
          <a:p>
            <a:pPr eaLnBrk="1" fontAlgn="auto" hangingPunct="1">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14400" y="381000"/>
            <a:ext cx="8229600" cy="457200"/>
          </a:xfrm>
        </p:spPr>
        <p:txBody>
          <a:bodyPr/>
          <a:lstStyle/>
          <a:p>
            <a:pPr eaLnBrk="1" hangingPunct="1">
              <a:lnSpc>
                <a:spcPts val="2200"/>
              </a:lnSpc>
            </a:pPr>
            <a:r>
              <a:rPr lang="it-IT" sz="2100" smtClean="0"/>
              <a:t>Funzione di ricerca dei materiali simili in base alle proprietà</a:t>
            </a:r>
            <a:br>
              <a:rPr lang="it-IT" sz="2100" smtClean="0"/>
            </a:br>
            <a:r>
              <a:rPr lang="it-IT" sz="2100" smtClean="0"/>
              <a:t>dei materiali</a:t>
            </a:r>
            <a:endParaRPr lang="en-US" sz="2100" smtClean="0"/>
          </a:p>
        </p:txBody>
      </p:sp>
      <p:sp>
        <p:nvSpPr>
          <p:cNvPr id="35843" name="Content Placeholder 2"/>
          <p:cNvSpPr>
            <a:spLocks noGrp="1"/>
          </p:cNvSpPr>
          <p:nvPr>
            <p:ph idx="1"/>
          </p:nvPr>
        </p:nvSpPr>
        <p:spPr>
          <a:xfrm>
            <a:off x="687388" y="1281113"/>
            <a:ext cx="5027612" cy="4525962"/>
          </a:xfrm>
        </p:spPr>
        <p:txBody>
          <a:bodyPr/>
          <a:lstStyle/>
          <a:p>
            <a:pPr eaLnBrk="1" hangingPunct="1"/>
            <a:r>
              <a:rPr lang="en-US" sz="2300" smtClean="0"/>
              <a:t>Espansione termica</a:t>
            </a:r>
          </a:p>
          <a:p>
            <a:pPr eaLnBrk="1" hangingPunct="1"/>
            <a:r>
              <a:rPr lang="en-US" sz="2300" smtClean="0"/>
              <a:t>Calore specifico</a:t>
            </a:r>
          </a:p>
          <a:p>
            <a:pPr eaLnBrk="1" hangingPunct="1"/>
            <a:r>
              <a:rPr lang="en-US" sz="2300" smtClean="0"/>
              <a:t>Densità</a:t>
            </a:r>
          </a:p>
          <a:p>
            <a:pPr eaLnBrk="1" hangingPunct="1"/>
            <a:r>
              <a:rPr lang="en-US" sz="2300" smtClean="0"/>
              <a:t>Modulo elastico</a:t>
            </a:r>
          </a:p>
          <a:p>
            <a:pPr eaLnBrk="1" hangingPunct="1"/>
            <a:r>
              <a:rPr lang="en-US" sz="2300" smtClean="0"/>
              <a:t>Modulo di taglio</a:t>
            </a:r>
          </a:p>
          <a:p>
            <a:pPr eaLnBrk="1" hangingPunct="1"/>
            <a:r>
              <a:rPr lang="en-US" sz="2300" smtClean="0"/>
              <a:t>Conducibilità termica</a:t>
            </a:r>
          </a:p>
          <a:p>
            <a:pPr eaLnBrk="1" hangingPunct="1"/>
            <a:r>
              <a:rPr lang="en-US" sz="2300" smtClean="0"/>
              <a:t>Coefficiente di Poisson</a:t>
            </a:r>
          </a:p>
          <a:p>
            <a:pPr eaLnBrk="1" hangingPunct="1"/>
            <a:r>
              <a:rPr lang="en-US" sz="2300" smtClean="0"/>
              <a:t>Resistenza alla trazione</a:t>
            </a:r>
          </a:p>
          <a:p>
            <a:pPr eaLnBrk="1" hangingPunct="1"/>
            <a:r>
              <a:rPr lang="en-US" sz="2300" smtClean="0"/>
              <a:t>Carico di snervamento</a:t>
            </a:r>
          </a:p>
        </p:txBody>
      </p:sp>
      <p:pic>
        <p:nvPicPr>
          <p:cNvPr id="35844" name="Picture 3"/>
          <p:cNvPicPr>
            <a:picLocks noChangeAspect="1" noChangeArrowheads="1"/>
          </p:cNvPicPr>
          <p:nvPr/>
        </p:nvPicPr>
        <p:blipFill>
          <a:blip r:embed="rId3" cstate="print"/>
          <a:srcRect l="1639" t="5795" r="1639"/>
          <a:stretch>
            <a:fillRect/>
          </a:stretch>
        </p:blipFill>
        <p:spPr bwMode="auto">
          <a:xfrm>
            <a:off x="4632325" y="1447800"/>
            <a:ext cx="4359275"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dirty="0" smtClean="0"/>
              <a:t>Definizione delle proprietà dei materiali</a:t>
            </a:r>
            <a:r>
              <a:rPr lang="it-IT" sz="2200" b="0" dirty="0" smtClean="0">
                <a:solidFill>
                  <a:srgbClr val="000000"/>
                </a:solidFill>
              </a:rPr>
              <a:t>.</a:t>
            </a:r>
            <a:r>
              <a:rPr lang="en-US" dirty="0" smtClean="0"/>
              <a:t> </a:t>
            </a:r>
            <a:endParaRPr lang="en-US" dirty="0"/>
          </a:p>
        </p:txBody>
      </p:sp>
      <p:sp>
        <p:nvSpPr>
          <p:cNvPr id="36867" name="Content Placeholder 2"/>
          <p:cNvSpPr>
            <a:spLocks noGrp="1"/>
          </p:cNvSpPr>
          <p:nvPr>
            <p:ph idx="1"/>
          </p:nvPr>
        </p:nvSpPr>
        <p:spPr>
          <a:xfrm>
            <a:off x="687388" y="1281113"/>
            <a:ext cx="7847012" cy="4525962"/>
          </a:xfrm>
        </p:spPr>
        <p:txBody>
          <a:bodyPr/>
          <a:lstStyle/>
          <a:p>
            <a:pPr eaLnBrk="1" hangingPunct="1"/>
            <a:r>
              <a:rPr lang="it-IT" sz="1200" smtClean="0"/>
              <a:t>Espansione termica: variazione della lunghezza per lunghezza unitaria con la variazione di un grado di temperatura (variazione con deformazione normale per temperatura unitaria) (K)</a:t>
            </a:r>
            <a:endParaRPr lang="en-US" sz="1200" smtClean="0"/>
          </a:p>
          <a:p>
            <a:pPr eaLnBrk="1" hangingPunct="1"/>
            <a:endParaRPr lang="en-US" sz="1200" smtClean="0"/>
          </a:p>
          <a:p>
            <a:pPr eaLnBrk="1" hangingPunct="1"/>
            <a:r>
              <a:rPr lang="it-IT" sz="1200" smtClean="0"/>
              <a:t>Calore specifico: quantità di calore necessaria per aumentare la temperatura di una massa unitaria di un grado  (J/kg  K).</a:t>
            </a:r>
            <a:endParaRPr lang="en-US" sz="1200" smtClean="0"/>
          </a:p>
          <a:p>
            <a:pPr eaLnBrk="1" hangingPunct="1"/>
            <a:endParaRPr lang="en-US" sz="1200" smtClean="0"/>
          </a:p>
          <a:p>
            <a:pPr eaLnBrk="1" hangingPunct="1"/>
            <a:r>
              <a:rPr lang="it-IT" sz="1200" smtClean="0"/>
              <a:t>Densità: rapporto fra massa e volume unitario (kg/m</a:t>
            </a:r>
            <a:r>
              <a:rPr lang="it-IT" sz="1200" baseline="30000" smtClean="0"/>
              <a:t>3</a:t>
            </a:r>
            <a:r>
              <a:rPr lang="it-IT" sz="1200" smtClean="0"/>
              <a:t>).</a:t>
            </a:r>
            <a:r>
              <a:rPr lang="en-US" sz="1200" smtClean="0"/>
              <a:t> </a:t>
            </a:r>
          </a:p>
          <a:p>
            <a:pPr eaLnBrk="1" hangingPunct="1">
              <a:buFont typeface="Wingdings" pitchFamily="2" charset="2"/>
              <a:buNone/>
            </a:pPr>
            <a:endParaRPr lang="en-US" sz="1200" smtClean="0"/>
          </a:p>
          <a:p>
            <a:pPr eaLnBrk="1" hangingPunct="1"/>
            <a:r>
              <a:rPr lang="it-IT" sz="1200" smtClean="0"/>
              <a:t>Modulo elastico (modulo di Young): rapporto fra la sollecitazione e la deformazione associata in una direzione specifica (N/m</a:t>
            </a:r>
            <a:r>
              <a:rPr lang="it-IT" sz="1200" baseline="30000" smtClean="0"/>
              <a:t>2</a:t>
            </a:r>
            <a:r>
              <a:rPr lang="it-IT" sz="1200" smtClean="0"/>
              <a:t>)</a:t>
            </a:r>
            <a:endParaRPr lang="en-US" sz="1200" smtClean="0"/>
          </a:p>
          <a:p>
            <a:pPr eaLnBrk="1" hangingPunct="1">
              <a:buFont typeface="Wingdings" pitchFamily="2" charset="2"/>
              <a:buNone/>
            </a:pPr>
            <a:endParaRPr lang="en-US" sz="1200" smtClean="0"/>
          </a:p>
          <a:p>
            <a:pPr eaLnBrk="1" hangingPunct="1"/>
            <a:r>
              <a:rPr lang="it-IT" sz="1200" smtClean="0"/>
              <a:t>Modulo di taglio (Modulo di rigidezza): rapporto fra la sollecitazione da taglio in un piano e la deformazione da taglio associata (N/m</a:t>
            </a:r>
            <a:r>
              <a:rPr lang="it-IT" sz="1200" baseline="30000" smtClean="0"/>
              <a:t>2</a:t>
            </a:r>
            <a:r>
              <a:rPr lang="it-IT" sz="1200" smtClean="0"/>
              <a:t>)</a:t>
            </a:r>
            <a:endParaRPr lang="en-US" sz="1200" smtClean="0"/>
          </a:p>
          <a:p>
            <a:pPr eaLnBrk="1" hangingPunct="1"/>
            <a:endParaRPr lang="en-US" sz="1200" smtClean="0"/>
          </a:p>
          <a:p>
            <a:pPr eaLnBrk="1" hangingPunct="1"/>
            <a:r>
              <a:rPr lang="it-IT" sz="1200" smtClean="0"/>
              <a:t>Conducibilità termica: rapporto fra trasferimento termico attraverso uno spessore unitario del materiale e la differenza di temperatura unitaria (W/m K).</a:t>
            </a:r>
            <a:endParaRPr lang="en-US" sz="1200" smtClean="0"/>
          </a:p>
          <a:p>
            <a:pPr eaLnBrk="1" hangingPunct="1"/>
            <a:endParaRPr lang="en-US" sz="1200" smtClean="0"/>
          </a:p>
          <a:p>
            <a:pPr eaLnBrk="1" hangingPunct="1"/>
            <a:r>
              <a:rPr lang="it-IT" sz="1200" smtClean="0"/>
              <a:t>Coefficiente di Poisson: rapporto tra la contrazione (deformazione trasversale), normale per il carico applicato all'estensione (deformazione assiale), nella direzione del carico applicato.  Il coefficiente di Poisson è una quantità senza quotatura.</a:t>
            </a:r>
            <a:r>
              <a:rPr lang="en-US" sz="1200" smtClean="0"/>
              <a:t>  </a:t>
            </a:r>
          </a:p>
          <a:p>
            <a:pPr eaLnBrk="1" hangingPunct="1"/>
            <a:endParaRPr lang="en-US" sz="1200" smtClean="0"/>
          </a:p>
          <a:p>
            <a:pPr eaLnBrk="1" hangingPunct="1"/>
            <a:r>
              <a:rPr lang="it-IT" sz="1200" smtClean="0"/>
              <a:t>Resistenza alla trazione: quantità massima di sollecitazione alla trazione a cui un materiale può essere sottoposto prima del relativo cedimento (N/m</a:t>
            </a:r>
            <a:r>
              <a:rPr lang="it-IT" sz="1200" baseline="30000" smtClean="0"/>
              <a:t>2</a:t>
            </a:r>
            <a:r>
              <a:rPr lang="it-IT" sz="1200" smtClean="0"/>
              <a:t>)</a:t>
            </a:r>
            <a:endParaRPr lang="en-US" sz="1200" smtClean="0"/>
          </a:p>
          <a:p>
            <a:pPr eaLnBrk="1" hangingPunct="1"/>
            <a:endParaRPr lang="en-US" sz="1200" smtClean="0"/>
          </a:p>
          <a:p>
            <a:pPr eaLnBrk="1" hangingPunct="1"/>
            <a:r>
              <a:rPr lang="it-IT" sz="1200" smtClean="0"/>
              <a:t>Carico di snervamento – Livello di sollecitazione in corrispondenza del quale il materiale si deforma in modo permanente (N/m</a:t>
            </a:r>
            <a:r>
              <a:rPr lang="it-IT" sz="1200" baseline="30000" smtClean="0"/>
              <a:t>2</a:t>
            </a:r>
            <a:r>
              <a:rPr lang="it-IT" sz="1200" smtClean="0"/>
              <a:t>)</a:t>
            </a:r>
            <a:r>
              <a:rPr lang="en-US" sz="1200" smtClean="0"/>
              <a:t>  </a:t>
            </a:r>
          </a:p>
          <a:p>
            <a:pPr eaLnBrk="1" hangingPunct="1">
              <a:buFont typeface="Wingdings" pitchFamily="2" charset="2"/>
              <a:buNone/>
            </a:pPr>
            <a:endParaRPr lang="en-US" sz="12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Sustainability</a:t>
            </a:r>
            <a:endParaRPr lang="en-US" sz="2500" dirty="0"/>
          </a:p>
        </p:txBody>
      </p:sp>
      <p:sp>
        <p:nvSpPr>
          <p:cNvPr id="37891" name="Content Placeholder 2"/>
          <p:cNvSpPr>
            <a:spLocks noGrp="1"/>
          </p:cNvSpPr>
          <p:nvPr>
            <p:ph idx="1"/>
          </p:nvPr>
        </p:nvSpPr>
        <p:spPr>
          <a:xfrm>
            <a:off x="914400" y="838200"/>
            <a:ext cx="8002588" cy="3276600"/>
          </a:xfrm>
        </p:spPr>
        <p:txBody>
          <a:bodyPr/>
          <a:lstStyle/>
          <a:p>
            <a:pPr eaLnBrk="1" hangingPunct="1"/>
            <a:r>
              <a:rPr lang="en-US" sz="2000" smtClean="0"/>
              <a:t>Alcune funzioni quali SustainabilityXpress</a:t>
            </a:r>
          </a:p>
          <a:p>
            <a:pPr eaLnBrk="1" hangingPunct="1"/>
            <a:r>
              <a:rPr lang="en-US" sz="2000" smtClean="0"/>
              <a:t>LCA di assiemi</a:t>
            </a:r>
          </a:p>
          <a:p>
            <a:pPr eaLnBrk="1" hangingPunct="1"/>
            <a:r>
              <a:rPr lang="en-US" sz="2000" smtClean="0"/>
              <a:t>Supporto di configurazione</a:t>
            </a:r>
          </a:p>
          <a:p>
            <a:pPr lvl="1" eaLnBrk="1" hangingPunct="1"/>
            <a:r>
              <a:rPr lang="it-IT" sz="1800" smtClean="0"/>
              <a:t>Salvataggio di immissioni e risultati per ogni configurazione</a:t>
            </a:r>
            <a:endParaRPr lang="en-US" sz="1800" smtClean="0"/>
          </a:p>
          <a:p>
            <a:pPr eaLnBrk="1" hangingPunct="1"/>
            <a:r>
              <a:rPr lang="it-IT" sz="2000" smtClean="0"/>
              <a:t>Funzionalità estese di reporting per assiemi</a:t>
            </a:r>
            <a:endParaRPr lang="en-US" sz="2000" smtClean="0"/>
          </a:p>
          <a:p>
            <a:pPr eaLnBrk="1" hangingPunct="1"/>
            <a:r>
              <a:rPr lang="it-IT" sz="2000" smtClean="0"/>
              <a:t>Definizione della quantità e del tipo di energia consumata durante l'utilizzo</a:t>
            </a:r>
            <a:endParaRPr lang="en-US" sz="2000" smtClean="0"/>
          </a:p>
          <a:p>
            <a:pPr eaLnBrk="1" hangingPunct="1"/>
            <a:r>
              <a:rPr lang="it-IT" sz="2000" smtClean="0"/>
              <a:t>Definizione del metodo di trasporto</a:t>
            </a:r>
            <a:endParaRPr lang="en-US" sz="2000" smtClean="0"/>
          </a:p>
          <a:p>
            <a:pPr eaLnBrk="1" hangingPunct="1"/>
            <a:r>
              <a:rPr lang="it-IT" sz="2000" smtClean="0"/>
              <a:t>Supporto della visualizzazione di assiemi</a:t>
            </a:r>
            <a:endParaRPr lang="en-US" sz="2000" smtClean="0"/>
          </a:p>
        </p:txBody>
      </p:sp>
      <p:pic>
        <p:nvPicPr>
          <p:cNvPr id="37892" name="Picture 3" descr="FoodProcAssemViz.JPG"/>
          <p:cNvPicPr>
            <a:picLocks noChangeAspect="1"/>
          </p:cNvPicPr>
          <p:nvPr/>
        </p:nvPicPr>
        <p:blipFill>
          <a:blip r:embed="rId3" cstate="print"/>
          <a:srcRect/>
          <a:stretch>
            <a:fillRect/>
          </a:stretch>
        </p:blipFill>
        <p:spPr bwMode="auto">
          <a:xfrm>
            <a:off x="2286000" y="4191000"/>
            <a:ext cx="4159250" cy="252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smtClean="0"/>
              <a:t>Report </a:t>
            </a:r>
            <a:r>
              <a:rPr lang="en-US" sz="2500" dirty="0" err="1" smtClean="0"/>
              <a:t>di</a:t>
            </a:r>
            <a:r>
              <a:rPr lang="en-US" sz="2500" dirty="0" smtClean="0"/>
              <a:t> </a:t>
            </a:r>
            <a:r>
              <a:rPr lang="en-US" sz="2500" dirty="0" err="1" smtClean="0"/>
              <a:t>sostenibilità</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Perché utilizzare SolidWorks Sustainability in classe?</a:t>
            </a:r>
            <a:endParaRPr lang="en-US" sz="2500" dirty="0"/>
          </a:p>
        </p:txBody>
      </p:sp>
      <p:sp>
        <p:nvSpPr>
          <p:cNvPr id="39939" name="Content Placeholder 2"/>
          <p:cNvSpPr>
            <a:spLocks noGrp="1"/>
          </p:cNvSpPr>
          <p:nvPr>
            <p:ph idx="1"/>
          </p:nvPr>
        </p:nvSpPr>
        <p:spPr>
          <a:xfrm>
            <a:off x="687388" y="1447800"/>
            <a:ext cx="8229600" cy="5410200"/>
          </a:xfrm>
        </p:spPr>
        <p:txBody>
          <a:bodyPr/>
          <a:lstStyle/>
          <a:p>
            <a:pPr eaLnBrk="1" hangingPunct="1"/>
            <a:r>
              <a:rPr lang="it-IT" sz="2000" smtClean="0">
                <a:solidFill>
                  <a:srgbClr val="000000"/>
                </a:solidFill>
              </a:rPr>
              <a:t>Gli</a:t>
            </a:r>
            <a:r>
              <a:rPr lang="it-IT" sz="2800" smtClean="0">
                <a:solidFill>
                  <a:srgbClr val="006600"/>
                </a:solidFill>
                <a:latin typeface="Arial Rounded MT Bold" pitchFamily="34" charset="0"/>
              </a:rPr>
              <a:t> studenti</a:t>
            </a:r>
            <a:r>
              <a:rPr lang="it-IT" smtClean="0">
                <a:solidFill>
                  <a:srgbClr val="74B31F"/>
                </a:solidFill>
                <a:latin typeface="Arial Rounded MT Bold" pitchFamily="34" charset="0"/>
              </a:rPr>
              <a:t> </a:t>
            </a:r>
            <a:r>
              <a:rPr lang="it-IT" sz="2800" smtClean="0">
                <a:solidFill>
                  <a:srgbClr val="006600"/>
                </a:solidFill>
                <a:latin typeface="Arial Rounded MT Bold" pitchFamily="34" charset="0"/>
              </a:rPr>
              <a:t>devono</a:t>
            </a:r>
            <a:r>
              <a:rPr lang="it-IT" smtClean="0">
                <a:latin typeface="Arial Rounded MT Bold" pitchFamily="34" charset="0"/>
              </a:rPr>
              <a:t> </a:t>
            </a:r>
            <a:r>
              <a:rPr lang="it-IT" smtClean="0"/>
              <a:t>imparare,</a:t>
            </a:r>
            <a:r>
              <a:rPr lang="it-IT" smtClean="0">
                <a:latin typeface="Arial Rounded MT Bold" pitchFamily="34" charset="0"/>
              </a:rPr>
              <a:t> </a:t>
            </a:r>
            <a:r>
              <a:rPr lang="it-IT" smtClean="0"/>
              <a:t>comprendere,</a:t>
            </a:r>
            <a:r>
              <a:rPr lang="it-IT" smtClean="0">
                <a:latin typeface="Arial Rounded MT Bold" pitchFamily="34" charset="0"/>
              </a:rPr>
              <a:t> </a:t>
            </a:r>
            <a:r>
              <a:rPr lang="it-IT" smtClean="0"/>
              <a:t>migliorare</a:t>
            </a:r>
            <a:r>
              <a:rPr lang="it-IT" smtClean="0">
                <a:latin typeface="Arial Rounded MT Bold" pitchFamily="34" charset="0"/>
              </a:rPr>
              <a:t> </a:t>
            </a:r>
            <a:r>
              <a:rPr lang="it-IT" smtClean="0"/>
              <a:t>e</a:t>
            </a:r>
            <a:r>
              <a:rPr lang="it-IT" smtClean="0">
                <a:latin typeface="Arial Rounded MT Bold" pitchFamily="34" charset="0"/>
              </a:rPr>
              <a:t> </a:t>
            </a:r>
            <a:r>
              <a:rPr lang="it-IT" smtClean="0"/>
              <a:t>comunicare</a:t>
            </a:r>
            <a:r>
              <a:rPr lang="it-IT" smtClean="0">
                <a:latin typeface="Arial Rounded MT Bold" pitchFamily="34" charset="0"/>
              </a:rPr>
              <a:t> </a:t>
            </a:r>
            <a:r>
              <a:rPr lang="it-IT" smtClean="0"/>
              <a:t>l'impatto</a:t>
            </a:r>
            <a:r>
              <a:rPr lang="it-IT" smtClean="0">
                <a:latin typeface="Arial Rounded MT Bold" pitchFamily="34" charset="0"/>
              </a:rPr>
              <a:t> </a:t>
            </a:r>
            <a:r>
              <a:rPr lang="it-IT" smtClean="0"/>
              <a:t>ambientale</a:t>
            </a:r>
            <a:r>
              <a:rPr lang="it-IT" smtClean="0">
                <a:latin typeface="Arial Rounded MT Bold" pitchFamily="34" charset="0"/>
              </a:rPr>
              <a:t> </a:t>
            </a:r>
            <a:r>
              <a:rPr lang="it-IT" smtClean="0"/>
              <a:t>dei</a:t>
            </a:r>
            <a:r>
              <a:rPr lang="it-IT" smtClean="0">
                <a:latin typeface="Arial Rounded MT Bold" pitchFamily="34" charset="0"/>
              </a:rPr>
              <a:t> </a:t>
            </a:r>
            <a:r>
              <a:rPr lang="it-IT" smtClean="0"/>
              <a:t>loro</a:t>
            </a:r>
            <a:r>
              <a:rPr lang="it-IT" smtClean="0">
                <a:latin typeface="Arial Rounded MT Bold" pitchFamily="34" charset="0"/>
              </a:rPr>
              <a:t> </a:t>
            </a:r>
            <a:r>
              <a:rPr lang="it-IT" smtClean="0"/>
              <a:t>progetti</a:t>
            </a:r>
            <a:endParaRPr lang="en-US" smtClean="0">
              <a:cs typeface="Arial" charset="0"/>
            </a:endParaRPr>
          </a:p>
          <a:p>
            <a:pPr eaLnBrk="1" hangingPunct="1"/>
            <a:r>
              <a:rPr lang="it-IT" sz="2000" smtClean="0">
                <a:solidFill>
                  <a:srgbClr val="000000"/>
                </a:solidFill>
              </a:rPr>
              <a:t>I</a:t>
            </a:r>
            <a:r>
              <a:rPr lang="it-IT" sz="2800" smtClean="0">
                <a:solidFill>
                  <a:srgbClr val="006600"/>
                </a:solidFill>
                <a:latin typeface="Arial Rounded MT Bold" pitchFamily="34" charset="0"/>
              </a:rPr>
              <a:t> docenti</a:t>
            </a:r>
            <a:r>
              <a:rPr lang="it-IT" smtClean="0">
                <a:solidFill>
                  <a:srgbClr val="74B31F"/>
                </a:solidFill>
                <a:latin typeface="Arial Rounded MT Bold" pitchFamily="34" charset="0"/>
              </a:rPr>
              <a:t> </a:t>
            </a:r>
            <a:r>
              <a:rPr lang="it-IT" sz="2800" smtClean="0">
                <a:solidFill>
                  <a:srgbClr val="006600"/>
                </a:solidFill>
                <a:latin typeface="Arial Rounded MT Bold" pitchFamily="34" charset="0"/>
              </a:rPr>
              <a:t>possono</a:t>
            </a:r>
            <a:r>
              <a:rPr lang="it-IT" smtClean="0">
                <a:solidFill>
                  <a:srgbClr val="74B31F"/>
                </a:solidFill>
                <a:latin typeface="Arial Rounded MT Bold" pitchFamily="34" charset="0"/>
              </a:rPr>
              <a:t> </a:t>
            </a:r>
            <a:r>
              <a:rPr lang="it-IT" smtClean="0"/>
              <a:t>insegnare</a:t>
            </a:r>
            <a:r>
              <a:rPr lang="it-IT" smtClean="0">
                <a:latin typeface="Arial Rounded MT Bold" pitchFamily="34" charset="0"/>
              </a:rPr>
              <a:t> </a:t>
            </a:r>
            <a:r>
              <a:rPr lang="it-IT" smtClean="0"/>
              <a:t>loro</a:t>
            </a:r>
            <a:r>
              <a:rPr lang="it-IT" smtClean="0">
                <a:latin typeface="Arial Rounded MT Bold" pitchFamily="34" charset="0"/>
              </a:rPr>
              <a:t> </a:t>
            </a:r>
            <a:r>
              <a:rPr lang="it-IT" smtClean="0"/>
              <a:t>come</a:t>
            </a:r>
            <a:r>
              <a:rPr lang="it-IT" smtClean="0">
                <a:latin typeface="Arial Rounded MT Bold" pitchFamily="34" charset="0"/>
              </a:rPr>
              <a:t> </a:t>
            </a:r>
            <a:r>
              <a:rPr lang="it-IT" smtClean="0"/>
              <a:t>le</a:t>
            </a:r>
            <a:r>
              <a:rPr lang="it-IT" smtClean="0">
                <a:latin typeface="Arial Rounded MT Bold" pitchFamily="34" charset="0"/>
              </a:rPr>
              <a:t> </a:t>
            </a:r>
            <a:r>
              <a:rPr lang="it-IT" smtClean="0"/>
              <a:t>scelte</a:t>
            </a:r>
            <a:r>
              <a:rPr lang="it-IT" smtClean="0">
                <a:latin typeface="Arial Rounded MT Bold" pitchFamily="34" charset="0"/>
              </a:rPr>
              <a:t> </a:t>
            </a:r>
            <a:r>
              <a:rPr lang="it-IT" smtClean="0"/>
              <a:t>dei</a:t>
            </a:r>
            <a:r>
              <a:rPr lang="it-IT" smtClean="0">
                <a:latin typeface="Arial Rounded MT Bold" pitchFamily="34" charset="0"/>
              </a:rPr>
              <a:t> </a:t>
            </a:r>
            <a:r>
              <a:rPr lang="it-IT" smtClean="0"/>
              <a:t>materiali</a:t>
            </a:r>
            <a:r>
              <a:rPr lang="it-IT" smtClean="0">
                <a:latin typeface="Arial Rounded MT Bold" pitchFamily="34" charset="0"/>
              </a:rPr>
              <a:t> </a:t>
            </a:r>
            <a:r>
              <a:rPr lang="it-IT" smtClean="0"/>
              <a:t>e</a:t>
            </a:r>
            <a:r>
              <a:rPr lang="it-IT" smtClean="0">
                <a:latin typeface="Arial Rounded MT Bold" pitchFamily="34" charset="0"/>
              </a:rPr>
              <a:t> </a:t>
            </a:r>
            <a:r>
              <a:rPr lang="it-IT" smtClean="0"/>
              <a:t>i</a:t>
            </a:r>
            <a:r>
              <a:rPr lang="it-IT" smtClean="0">
                <a:latin typeface="Arial Rounded MT Bold" pitchFamily="34" charset="0"/>
              </a:rPr>
              <a:t> </a:t>
            </a:r>
            <a:r>
              <a:rPr lang="it-IT" smtClean="0"/>
              <a:t>processi</a:t>
            </a:r>
            <a:r>
              <a:rPr lang="it-IT" smtClean="0">
                <a:latin typeface="Arial Rounded MT Bold" pitchFamily="34" charset="0"/>
              </a:rPr>
              <a:t> </a:t>
            </a:r>
            <a:r>
              <a:rPr lang="it-IT" smtClean="0"/>
              <a:t>di</a:t>
            </a:r>
            <a:r>
              <a:rPr lang="it-IT" smtClean="0">
                <a:latin typeface="Arial Rounded MT Bold" pitchFamily="34" charset="0"/>
              </a:rPr>
              <a:t> </a:t>
            </a:r>
            <a:r>
              <a:rPr lang="it-IT" smtClean="0"/>
              <a:t>produzione</a:t>
            </a:r>
            <a:r>
              <a:rPr lang="it-IT" smtClean="0">
                <a:latin typeface="Arial Rounded MT Bold" pitchFamily="34" charset="0"/>
              </a:rPr>
              <a:t> </a:t>
            </a:r>
            <a:r>
              <a:rPr lang="it-IT" smtClean="0"/>
              <a:t>possono</a:t>
            </a:r>
            <a:r>
              <a:rPr lang="it-IT" smtClean="0">
                <a:latin typeface="Arial Rounded MT Bold" pitchFamily="34" charset="0"/>
              </a:rPr>
              <a:t> </a:t>
            </a:r>
            <a:r>
              <a:rPr lang="it-IT" smtClean="0"/>
              <a:t>influire</a:t>
            </a:r>
            <a:r>
              <a:rPr lang="it-IT" smtClean="0">
                <a:latin typeface="Arial Rounded MT Bold" pitchFamily="34" charset="0"/>
              </a:rPr>
              <a:t> </a:t>
            </a:r>
            <a:r>
              <a:rPr lang="it-IT" smtClean="0"/>
              <a:t>sull'ambiente.</a:t>
            </a:r>
            <a:r>
              <a:rPr lang="en-US" smtClean="0">
                <a:latin typeface="Arial" charset="0"/>
                <a:cs typeface="Arial" charset="0"/>
              </a:rPr>
              <a:t> </a:t>
            </a:r>
          </a:p>
          <a:p>
            <a:pPr eaLnBrk="1" hangingPunct="1"/>
            <a:r>
              <a:rPr lang="it-IT" sz="2000" smtClean="0">
                <a:solidFill>
                  <a:srgbClr val="000000"/>
                </a:solidFill>
              </a:rPr>
              <a:t>L'</a:t>
            </a:r>
            <a:r>
              <a:rPr lang="it-IT" sz="2800" smtClean="0">
                <a:solidFill>
                  <a:srgbClr val="006600"/>
                </a:solidFill>
                <a:latin typeface="Arial Rounded MT Bold" pitchFamily="34" charset="0"/>
              </a:rPr>
              <a:t>istruzione</a:t>
            </a:r>
            <a:r>
              <a:rPr lang="it-IT" smtClean="0">
                <a:latin typeface="Arial Rounded MT Bold" pitchFamily="34" charset="0"/>
              </a:rPr>
              <a:t> </a:t>
            </a:r>
            <a:r>
              <a:rPr lang="it-IT" sz="2800" smtClean="0">
                <a:solidFill>
                  <a:srgbClr val="006600"/>
                </a:solidFill>
                <a:latin typeface="Arial Rounded MT Bold" pitchFamily="34" charset="0"/>
              </a:rPr>
              <a:t>combina</a:t>
            </a:r>
            <a:r>
              <a:rPr lang="it-IT" smtClean="0">
                <a:latin typeface="Arial Rounded MT Bold" pitchFamily="34" charset="0"/>
              </a:rPr>
              <a:t> </a:t>
            </a:r>
            <a:r>
              <a:rPr lang="it-IT" smtClean="0"/>
              <a:t>la</a:t>
            </a:r>
            <a:r>
              <a:rPr lang="it-IT" smtClean="0">
                <a:latin typeface="Arial Rounded MT Bold" pitchFamily="34" charset="0"/>
              </a:rPr>
              <a:t> </a:t>
            </a:r>
            <a:r>
              <a:rPr lang="it-IT" smtClean="0"/>
              <a:t>progettazione</a:t>
            </a:r>
            <a:r>
              <a:rPr lang="it-IT" smtClean="0">
                <a:latin typeface="Arial Rounded MT Bold" pitchFamily="34" charset="0"/>
              </a:rPr>
              <a:t> </a:t>
            </a:r>
            <a:r>
              <a:rPr lang="it-IT" smtClean="0"/>
              <a:t>e</a:t>
            </a:r>
            <a:r>
              <a:rPr lang="it-IT" smtClean="0">
                <a:latin typeface="Arial Rounded MT Bold" pitchFamily="34" charset="0"/>
              </a:rPr>
              <a:t> </a:t>
            </a:r>
            <a:r>
              <a:rPr lang="it-IT" smtClean="0"/>
              <a:t>la</a:t>
            </a:r>
            <a:r>
              <a:rPr lang="it-IT" smtClean="0">
                <a:latin typeface="Arial Rounded MT Bold" pitchFamily="34" charset="0"/>
              </a:rPr>
              <a:t> </a:t>
            </a:r>
            <a:r>
              <a:rPr lang="it-IT" smtClean="0"/>
              <a:t>tecnologia</a:t>
            </a:r>
            <a:r>
              <a:rPr lang="it-IT" smtClean="0">
                <a:latin typeface="Arial Rounded MT Bold" pitchFamily="34" charset="0"/>
              </a:rPr>
              <a:t> </a:t>
            </a:r>
            <a:r>
              <a:rPr lang="it-IT" smtClean="0"/>
              <a:t>con</a:t>
            </a:r>
            <a:r>
              <a:rPr lang="it-IT" smtClean="0">
                <a:latin typeface="Arial Rounded MT Bold" pitchFamily="34" charset="0"/>
              </a:rPr>
              <a:t> </a:t>
            </a:r>
            <a:r>
              <a:rPr lang="it-IT" smtClean="0"/>
              <a:t>le</a:t>
            </a:r>
            <a:r>
              <a:rPr lang="it-IT" smtClean="0">
                <a:latin typeface="Arial Rounded MT Bold" pitchFamily="34" charset="0"/>
              </a:rPr>
              <a:t> </a:t>
            </a:r>
            <a:r>
              <a:rPr lang="it-IT" smtClean="0"/>
              <a:t>condizioni</a:t>
            </a:r>
            <a:r>
              <a:rPr lang="it-IT" smtClean="0">
                <a:latin typeface="Arial Rounded MT Bold" pitchFamily="34" charset="0"/>
              </a:rPr>
              <a:t> </a:t>
            </a:r>
            <a:r>
              <a:rPr lang="it-IT" smtClean="0"/>
              <a:t>sociali,</a:t>
            </a:r>
            <a:r>
              <a:rPr lang="it-IT" smtClean="0">
                <a:latin typeface="Arial Rounded MT Bold" pitchFamily="34" charset="0"/>
              </a:rPr>
              <a:t> </a:t>
            </a:r>
            <a:r>
              <a:rPr lang="it-IT" smtClean="0"/>
              <a:t>ambientali</a:t>
            </a:r>
            <a:r>
              <a:rPr lang="it-IT" smtClean="0">
                <a:latin typeface="Arial Rounded MT Bold" pitchFamily="34" charset="0"/>
              </a:rPr>
              <a:t> </a:t>
            </a:r>
            <a:r>
              <a:rPr lang="it-IT" smtClean="0"/>
              <a:t>ed</a:t>
            </a:r>
            <a:r>
              <a:rPr lang="it-IT" smtClean="0">
                <a:latin typeface="Arial Rounded MT Bold" pitchFamily="34" charset="0"/>
              </a:rPr>
              <a:t> </a:t>
            </a:r>
            <a:r>
              <a:rPr lang="it-IT" smtClean="0"/>
              <a:t>economiche</a:t>
            </a:r>
            <a:endParaRPr lang="en-US" smtClean="0">
              <a:cs typeface="Arial" charset="0"/>
            </a:endParaRPr>
          </a:p>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Autofit/>
          </a:bodyPr>
          <a:lstStyle/>
          <a:p>
            <a:pPr eaLnBrk="1" fontAlgn="auto" hangingPunct="1">
              <a:spcAft>
                <a:spcPts val="0"/>
              </a:spcAft>
              <a:defRPr/>
            </a:pPr>
            <a:r>
              <a:rPr lang="en-US" smtClean="0"/>
              <a:t>Grazie</a:t>
            </a:r>
            <a:endParaRPr lang="en-US" dirty="0"/>
          </a:p>
        </p:txBody>
      </p:sp>
      <p:sp>
        <p:nvSpPr>
          <p:cNvPr id="5" name="Text Placeholder 4"/>
          <p:cNvSpPr>
            <a:spLocks noGrp="1"/>
          </p:cNvSpPr>
          <p:nvPr>
            <p:ph type="body" idx="1"/>
          </p:nvPr>
        </p:nvSpPr>
        <p:spPr/>
        <p:txBody>
          <a:bodyPr rtlCol="0">
            <a:normAutofit/>
          </a:bodyPr>
          <a:lstStyle/>
          <a:p>
            <a:pPr eaLnBrk="1" fontAlgn="auto" hangingPunct="1">
              <a:spcAft>
                <a:spcPts val="0"/>
              </a:spcAft>
              <a:defRPr/>
            </a:pP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Valutazione del ciclo di vita - LCA</a:t>
            </a:r>
            <a:endParaRPr lang="en-US" sz="2500" dirty="0"/>
          </a:p>
        </p:txBody>
      </p:sp>
      <p:sp>
        <p:nvSpPr>
          <p:cNvPr id="18435" name="Content Placeholder 2"/>
          <p:cNvSpPr>
            <a:spLocks noGrp="1"/>
          </p:cNvSpPr>
          <p:nvPr>
            <p:ph idx="1"/>
          </p:nvPr>
        </p:nvSpPr>
        <p:spPr>
          <a:xfrm>
            <a:off x="609600" y="1219200"/>
            <a:ext cx="4494213" cy="4525963"/>
          </a:xfrm>
        </p:spPr>
        <p:txBody>
          <a:bodyPr/>
          <a:lstStyle/>
          <a:p>
            <a:pPr eaLnBrk="1" hangingPunct="1"/>
            <a:r>
              <a:rPr lang="it-IT" smtClean="0"/>
              <a:t>Metodo per valutare quantitativamente l'</a:t>
            </a:r>
            <a:r>
              <a:rPr lang="it-IT" sz="2800" smtClean="0">
                <a:solidFill>
                  <a:srgbClr val="578617"/>
                </a:solidFill>
              </a:rPr>
              <a:t>impatto ambientale</a:t>
            </a:r>
            <a:r>
              <a:rPr lang="it-IT" sz="2800" smtClean="0"/>
              <a:t> </a:t>
            </a:r>
            <a:r>
              <a:rPr lang="it-IT" smtClean="0"/>
              <a:t>di un prodotto lungo l'intero ciclo di vita, dall'approvvigionamento delle materie prime fino alla produzione, alla distribuzione, all'uso, allo smaltimento e al riciclaggio di tale prodotto.</a:t>
            </a:r>
            <a:endParaRPr lang="en-US" smtClean="0"/>
          </a:p>
        </p:txBody>
      </p:sp>
      <p:pic>
        <p:nvPicPr>
          <p:cNvPr id="18436" name="Picture 4" descr="lca_SW_logo_r02.jpg"/>
          <p:cNvPicPr>
            <a:picLocks noChangeAspect="1"/>
          </p:cNvPicPr>
          <p:nvPr/>
        </p:nvPicPr>
        <p:blipFill>
          <a:blip r:embed="rId3" cstate="print"/>
          <a:srcRect/>
          <a:stretch>
            <a:fillRect/>
          </a:stretch>
        </p:blipFill>
        <p:spPr bwMode="auto">
          <a:xfrm>
            <a:off x="5040313" y="1371600"/>
            <a:ext cx="3951287" cy="370363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LCA - Valutazione del ciclo di vita</a:t>
            </a:r>
            <a:endParaRPr lang="en-US" sz="2500" dirty="0"/>
          </a:p>
        </p:txBody>
      </p:sp>
      <p:sp>
        <p:nvSpPr>
          <p:cNvPr id="3" name="Content Placeholder 2"/>
          <p:cNvSpPr>
            <a:spLocks noGrp="1"/>
          </p:cNvSpPr>
          <p:nvPr>
            <p:ph idx="1"/>
          </p:nvPr>
        </p:nvSpPr>
        <p:spPr>
          <a:xfrm>
            <a:off x="914400" y="914400"/>
            <a:ext cx="8002588" cy="5486400"/>
          </a:xfrm>
        </p:spPr>
        <p:txBody>
          <a:bodyPr rtlCol="0">
            <a:normAutofit fontScale="77500" lnSpcReduction="20000"/>
          </a:bodyPr>
          <a:lstStyle/>
          <a:p>
            <a:pPr eaLnBrk="1" fontAlgn="auto" hangingPunct="1">
              <a:spcAft>
                <a:spcPts val="0"/>
              </a:spcAft>
              <a:defRPr/>
            </a:pPr>
            <a:r>
              <a:rPr lang="en-US" sz="2500" dirty="0" err="1" smtClean="0"/>
              <a:t>Estrazione</a:t>
            </a:r>
            <a:r>
              <a:rPr lang="en-US" sz="2500" dirty="0" smtClean="0"/>
              <a:t> </a:t>
            </a:r>
            <a:r>
              <a:rPr lang="en-US" sz="2500" dirty="0" err="1" smtClean="0"/>
              <a:t>delle</a:t>
            </a:r>
            <a:r>
              <a:rPr lang="en-US" sz="2500" dirty="0" smtClean="0"/>
              <a:t> </a:t>
            </a:r>
            <a:r>
              <a:rPr lang="en-US" sz="2500" dirty="0" err="1" smtClean="0"/>
              <a:t>materie</a:t>
            </a:r>
            <a:r>
              <a:rPr lang="en-US" sz="2500" dirty="0" smtClean="0"/>
              <a:t> prime</a:t>
            </a:r>
          </a:p>
          <a:p>
            <a:pPr lvl="1" eaLnBrk="1" fontAlgn="auto" hangingPunct="1">
              <a:spcAft>
                <a:spcPts val="0"/>
              </a:spcAft>
              <a:defRPr/>
            </a:pPr>
            <a:r>
              <a:rPr lang="it-IT" sz="2100" dirty="0" smtClean="0"/>
              <a:t>Semina, coltivazione e raccolta dei frutti di alberi</a:t>
            </a:r>
            <a:endParaRPr lang="en-US" sz="2100" dirty="0" smtClean="0"/>
          </a:p>
          <a:p>
            <a:pPr lvl="1" eaLnBrk="1" fontAlgn="auto" hangingPunct="1">
              <a:spcAft>
                <a:spcPts val="0"/>
              </a:spcAft>
              <a:defRPr/>
            </a:pPr>
            <a:r>
              <a:rPr lang="it-IT" sz="2100" dirty="0" smtClean="0"/>
              <a:t>Estrazione di minerali grezzi (ad esempio, bauxite)</a:t>
            </a:r>
            <a:endParaRPr lang="en-US" sz="2100" dirty="0" smtClean="0"/>
          </a:p>
          <a:p>
            <a:pPr lvl="1" eaLnBrk="1" fontAlgn="auto" hangingPunct="1">
              <a:spcAft>
                <a:spcPts val="0"/>
              </a:spcAft>
              <a:defRPr/>
            </a:pPr>
            <a:r>
              <a:rPr lang="it-IT" sz="2100" dirty="0" smtClean="0"/>
              <a:t>Perforazione ed estrazione di petrolio</a:t>
            </a:r>
            <a:endParaRPr lang="en-US" sz="2100" dirty="0" smtClean="0"/>
          </a:p>
          <a:p>
            <a:pPr eaLnBrk="1" fontAlgn="auto" hangingPunct="1">
              <a:spcAft>
                <a:spcPts val="0"/>
              </a:spcAft>
              <a:defRPr/>
            </a:pPr>
            <a:r>
              <a:rPr lang="it-IT" sz="2500" dirty="0" smtClean="0"/>
              <a:t>Trasformazione dei materiali </a:t>
            </a:r>
            <a:r>
              <a:rPr lang="it-IT" sz="2100" dirty="0" smtClean="0"/>
              <a:t>- La trasformazione dei materiali grezzi in materiali ingegneristici</a:t>
            </a:r>
            <a:endParaRPr lang="en-US" sz="2100" dirty="0" smtClean="0"/>
          </a:p>
          <a:p>
            <a:pPr lvl="1" eaLnBrk="1" fontAlgn="auto" hangingPunct="1">
              <a:spcAft>
                <a:spcPts val="0"/>
              </a:spcAft>
              <a:defRPr/>
            </a:pPr>
            <a:r>
              <a:rPr lang="en-US" sz="2100" dirty="0" err="1" smtClean="0"/>
              <a:t>Petrolio</a:t>
            </a:r>
            <a:r>
              <a:rPr lang="en-US" sz="2100" dirty="0" smtClean="0"/>
              <a:t> in </a:t>
            </a:r>
            <a:r>
              <a:rPr lang="en-US" sz="2100" dirty="0" err="1" smtClean="0"/>
              <a:t>plastica</a:t>
            </a:r>
            <a:endParaRPr lang="en-US" sz="2100" dirty="0" smtClean="0"/>
          </a:p>
          <a:p>
            <a:pPr lvl="1" eaLnBrk="1" fontAlgn="auto" hangingPunct="1">
              <a:spcAft>
                <a:spcPts val="0"/>
              </a:spcAft>
              <a:defRPr/>
            </a:pPr>
            <a:r>
              <a:rPr lang="en-US" sz="2100" dirty="0" smtClean="0"/>
              <a:t>Ferro in </a:t>
            </a:r>
            <a:r>
              <a:rPr lang="en-US" sz="2100" dirty="0" err="1" smtClean="0"/>
              <a:t>acciaio</a:t>
            </a:r>
            <a:endParaRPr lang="en-US" sz="2100" dirty="0" smtClean="0"/>
          </a:p>
          <a:p>
            <a:pPr lvl="1" eaLnBrk="1" fontAlgn="auto" hangingPunct="1">
              <a:spcAft>
                <a:spcPts val="0"/>
              </a:spcAft>
              <a:defRPr/>
            </a:pPr>
            <a:r>
              <a:rPr lang="en-US" sz="2100" dirty="0" smtClean="0"/>
              <a:t>Bauxite in </a:t>
            </a:r>
            <a:r>
              <a:rPr lang="en-US" sz="2100" dirty="0" err="1" smtClean="0"/>
              <a:t>alluminio</a:t>
            </a:r>
            <a:endParaRPr lang="en-US" sz="2100" dirty="0" smtClean="0"/>
          </a:p>
          <a:p>
            <a:pPr eaLnBrk="1" fontAlgn="auto" hangingPunct="1">
              <a:spcAft>
                <a:spcPts val="0"/>
              </a:spcAft>
              <a:defRPr/>
            </a:pPr>
            <a:r>
              <a:rPr lang="it-IT" sz="2500" dirty="0" smtClean="0"/>
              <a:t>Fabbricazione delle parti </a:t>
            </a:r>
            <a:r>
              <a:rPr lang="it-IT" sz="2100" dirty="0" smtClean="0"/>
              <a:t>- lavorazione del materiale per creare parti finite</a:t>
            </a:r>
            <a:endParaRPr lang="en-US" sz="2100" dirty="0" smtClean="0"/>
          </a:p>
          <a:p>
            <a:pPr lvl="1" eaLnBrk="1" fontAlgn="auto" hangingPunct="1">
              <a:spcAft>
                <a:spcPts val="0"/>
              </a:spcAft>
              <a:defRPr/>
            </a:pPr>
            <a:r>
              <a:rPr lang="en-US" sz="2100" dirty="0" err="1" smtClean="0"/>
              <a:t>Stampaggio</a:t>
            </a:r>
            <a:r>
              <a:rPr lang="en-US" sz="2100" dirty="0" smtClean="0"/>
              <a:t> a </a:t>
            </a:r>
            <a:r>
              <a:rPr lang="en-US" sz="2100" dirty="0" err="1" smtClean="0"/>
              <a:t>iniezione</a:t>
            </a:r>
            <a:endParaRPr lang="en-US" sz="2100" dirty="0" smtClean="0"/>
          </a:p>
          <a:p>
            <a:pPr lvl="1" eaLnBrk="1" fontAlgn="auto" hangingPunct="1">
              <a:spcAft>
                <a:spcPts val="0"/>
              </a:spcAft>
              <a:defRPr/>
            </a:pPr>
            <a:r>
              <a:rPr lang="en-US" sz="2100" dirty="0" err="1" smtClean="0"/>
              <a:t>Fresatura</a:t>
            </a:r>
            <a:r>
              <a:rPr lang="en-US" sz="2100" dirty="0" smtClean="0"/>
              <a:t> e </a:t>
            </a:r>
            <a:r>
              <a:rPr lang="en-US" sz="2100" dirty="0" err="1" smtClean="0"/>
              <a:t>tornitura</a:t>
            </a:r>
            <a:endParaRPr lang="en-US" sz="2100" dirty="0" smtClean="0"/>
          </a:p>
          <a:p>
            <a:pPr lvl="1" eaLnBrk="1" fontAlgn="auto" hangingPunct="1">
              <a:spcAft>
                <a:spcPts val="0"/>
              </a:spcAft>
              <a:defRPr/>
            </a:pPr>
            <a:r>
              <a:rPr lang="en-US" sz="2100" dirty="0" err="1" smtClean="0"/>
              <a:t>Fusione</a:t>
            </a:r>
            <a:endParaRPr lang="en-US" sz="2100" dirty="0" smtClean="0"/>
          </a:p>
          <a:p>
            <a:pPr lvl="1" eaLnBrk="1" fontAlgn="auto" hangingPunct="1">
              <a:spcAft>
                <a:spcPts val="0"/>
              </a:spcAft>
              <a:defRPr/>
            </a:pPr>
            <a:r>
              <a:rPr lang="en-US" sz="2100" dirty="0" err="1" smtClean="0"/>
              <a:t>Stampaggio</a:t>
            </a:r>
            <a:endParaRPr lang="en-US" sz="2100" dirty="0" smtClean="0"/>
          </a:p>
          <a:p>
            <a:pPr eaLnBrk="1" fontAlgn="auto" hangingPunct="1">
              <a:spcAft>
                <a:spcPts val="0"/>
              </a:spcAft>
              <a:defRPr/>
            </a:pPr>
            <a:r>
              <a:rPr lang="it-IT" sz="2500" dirty="0" smtClean="0"/>
              <a:t>Assemblaggio </a:t>
            </a:r>
            <a:r>
              <a:rPr lang="it-IT" sz="2100" dirty="0" smtClean="0"/>
              <a:t>– Assemblaggio di tutte le parti finite per creare il prodotto finale</a:t>
            </a:r>
            <a:endParaRPr lang="en-US" sz="2100" dirty="0" smtClean="0"/>
          </a:p>
          <a:p>
            <a:pPr eaLnBrk="1" fontAlgn="auto" hangingPunct="1">
              <a:spcAft>
                <a:spcPts val="0"/>
              </a:spcAft>
              <a:defRPr/>
            </a:pPr>
            <a:r>
              <a:rPr lang="it-IT" sz="2500" dirty="0" smtClean="0"/>
              <a:t>Utilizzo del prodotto </a:t>
            </a:r>
            <a:r>
              <a:rPr lang="it-IT" sz="2100" dirty="0" smtClean="0"/>
              <a:t>– L'utente finale utilizza il prodotto per la durata prevista per il prodotto</a:t>
            </a:r>
            <a:endParaRPr lang="en-US" sz="2100" dirty="0" smtClean="0"/>
          </a:p>
          <a:p>
            <a:pPr eaLnBrk="1" fontAlgn="auto" hangingPunct="1">
              <a:spcAft>
                <a:spcPts val="0"/>
              </a:spcAft>
              <a:defRPr/>
            </a:pPr>
            <a:r>
              <a:rPr lang="it-IT" sz="2500" dirty="0" smtClean="0"/>
              <a:t>Fine vita </a:t>
            </a:r>
            <a:r>
              <a:rPr lang="it-IT" sz="2100" dirty="0" smtClean="0"/>
              <a:t>– Modalità di smaltimento del prodotto una volta raggiunta la fine della relativa vita utile</a:t>
            </a:r>
            <a:endParaRPr lang="en-US" sz="2100" dirty="0" smtClean="0"/>
          </a:p>
          <a:p>
            <a:pPr lvl="1" eaLnBrk="1" fontAlgn="auto" hangingPunct="1">
              <a:spcAft>
                <a:spcPts val="0"/>
              </a:spcAft>
              <a:defRPr/>
            </a:pPr>
            <a:r>
              <a:rPr lang="en-US" sz="2100" dirty="0" err="1" smtClean="0"/>
              <a:t>Discarica</a:t>
            </a:r>
            <a:endParaRPr lang="en-US" sz="2100" dirty="0" smtClean="0"/>
          </a:p>
          <a:p>
            <a:pPr lvl="1" eaLnBrk="1" fontAlgn="auto" hangingPunct="1">
              <a:spcAft>
                <a:spcPts val="0"/>
              </a:spcAft>
              <a:defRPr/>
            </a:pPr>
            <a:r>
              <a:rPr lang="en-US" sz="2100" dirty="0" err="1" smtClean="0"/>
              <a:t>Riciclaggio</a:t>
            </a:r>
            <a:endParaRPr lang="en-US" sz="2100" dirty="0" smtClean="0"/>
          </a:p>
          <a:p>
            <a:pPr lvl="1" eaLnBrk="1" fontAlgn="auto" hangingPunct="1">
              <a:spcAft>
                <a:spcPts val="0"/>
              </a:spcAft>
              <a:defRPr/>
            </a:pPr>
            <a:r>
              <a:rPr lang="en-US" sz="2100" dirty="0" err="1" smtClean="0"/>
              <a:t>Inceneritore</a:t>
            </a:r>
            <a:r>
              <a:rPr lang="en-US" sz="2065" dirty="0" smtClean="0"/>
              <a:t> </a:t>
            </a:r>
          </a:p>
          <a:p>
            <a:pPr lvl="1" eaLnBrk="1" fontAlgn="auto" hangingPunct="1">
              <a:spcAft>
                <a:spcPts val="0"/>
              </a:spcAft>
              <a:buFont typeface="Wingdings"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it-IT" sz="2500" dirty="0" smtClean="0"/>
              <a:t>Elementi fondamentali della valutazione del ciclo di vita</a:t>
            </a:r>
            <a:endParaRPr lang="en-US" sz="2500" dirty="0"/>
          </a:p>
        </p:txBody>
      </p:sp>
      <p:sp>
        <p:nvSpPr>
          <p:cNvPr id="20483" name="Content Placeholder 2"/>
          <p:cNvSpPr>
            <a:spLocks noGrp="1"/>
          </p:cNvSpPr>
          <p:nvPr>
            <p:ph idx="1"/>
          </p:nvPr>
        </p:nvSpPr>
        <p:spPr>
          <a:xfrm>
            <a:off x="914400" y="1066800"/>
            <a:ext cx="7891463" cy="4368800"/>
          </a:xfrm>
        </p:spPr>
        <p:txBody>
          <a:bodyPr/>
          <a:lstStyle/>
          <a:p>
            <a:pPr eaLnBrk="1" hangingPunct="1"/>
            <a:r>
              <a:rPr lang="it-IT" smtClean="0"/>
              <a:t>Identificazione e quantificazione dei carichi ambientali coinvolti</a:t>
            </a:r>
            <a:endParaRPr lang="en-US" smtClean="0"/>
          </a:p>
          <a:p>
            <a:pPr lvl="1" eaLnBrk="1" hangingPunct="1"/>
            <a:r>
              <a:rPr lang="it-IT" smtClean="0"/>
              <a:t> quantità di energia e di materie prime consumate</a:t>
            </a:r>
            <a:endParaRPr lang="en-US" smtClean="0"/>
          </a:p>
          <a:p>
            <a:pPr lvl="1" eaLnBrk="1" hangingPunct="1"/>
            <a:r>
              <a:rPr lang="en-US" smtClean="0"/>
              <a:t> emissioni e scarti generati</a:t>
            </a:r>
          </a:p>
          <a:p>
            <a:pPr eaLnBrk="1" hangingPunct="1"/>
            <a:r>
              <a:rPr lang="it-IT" smtClean="0"/>
              <a:t>Valutazione dei potenziali </a:t>
            </a:r>
            <a:r>
              <a:rPr lang="it-IT" sz="2800" smtClean="0">
                <a:solidFill>
                  <a:srgbClr val="578617"/>
                </a:solidFill>
              </a:rPr>
              <a:t>impatti ambientali </a:t>
            </a:r>
            <a:r>
              <a:rPr lang="it-IT" smtClean="0"/>
              <a:t>di questi carichi</a:t>
            </a:r>
            <a:r>
              <a:rPr lang="en-US" smtClean="0"/>
              <a:t>  </a:t>
            </a:r>
          </a:p>
          <a:p>
            <a:pPr eaLnBrk="1" hangingPunct="1"/>
            <a:r>
              <a:rPr lang="it-IT" smtClean="0"/>
              <a:t>Valutazione delle opzioni disponibili per la riduzione degli </a:t>
            </a:r>
            <a:r>
              <a:rPr lang="it-IT" sz="2800" smtClean="0">
                <a:solidFill>
                  <a:srgbClr val="578617"/>
                </a:solidFill>
              </a:rPr>
              <a:t>impatti ambientali</a:t>
            </a:r>
            <a:endParaRPr lang="en-US" sz="2800" smtClean="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p:txBody>
          <a:bodyPr/>
          <a:lstStyle/>
          <a:p>
            <a:pPr eaLnBrk="1" hangingPunct="1"/>
            <a:r>
              <a:rPr lang="en-US" sz="2500" smtClean="0"/>
              <a:t>Fattori di impatto ambientale</a:t>
            </a:r>
          </a:p>
        </p:txBody>
      </p:sp>
      <p:pic>
        <p:nvPicPr>
          <p:cNvPr id="21507" name="Picture 5"/>
          <p:cNvPicPr>
            <a:picLocks noChangeAspect="1"/>
          </p:cNvPicPr>
          <p:nvPr/>
        </p:nvPicPr>
        <p:blipFill>
          <a:blip r:embed="rId3" cstate="print"/>
          <a:srcRect t="10265" b="4192"/>
          <a:stretch>
            <a:fillRect/>
          </a:stretch>
        </p:blipFill>
        <p:spPr bwMode="auto">
          <a:xfrm>
            <a:off x="2133600" y="1371600"/>
            <a:ext cx="2286000" cy="2286000"/>
          </a:xfrm>
          <a:prstGeom prst="rect">
            <a:avLst/>
          </a:prstGeom>
          <a:noFill/>
          <a:ln w="9525">
            <a:noFill/>
            <a:miter lim="800000"/>
            <a:headEnd/>
            <a:tailEnd/>
          </a:ln>
        </p:spPr>
      </p:pic>
      <p:pic>
        <p:nvPicPr>
          <p:cNvPr id="21508" name="Picture 6"/>
          <p:cNvPicPr>
            <a:picLocks noChangeAspect="1"/>
          </p:cNvPicPr>
          <p:nvPr/>
        </p:nvPicPr>
        <p:blipFill>
          <a:blip r:embed="rId4" cstate="print"/>
          <a:srcRect l="14478" r="13130"/>
          <a:stretch>
            <a:fillRect/>
          </a:stretch>
        </p:blipFill>
        <p:spPr bwMode="auto">
          <a:xfrm>
            <a:off x="4495800" y="1371600"/>
            <a:ext cx="2286000" cy="2286000"/>
          </a:xfrm>
          <a:prstGeom prst="rect">
            <a:avLst/>
          </a:prstGeom>
          <a:noFill/>
          <a:ln w="9525">
            <a:noFill/>
            <a:miter lim="800000"/>
            <a:headEnd/>
            <a:tailEnd/>
          </a:ln>
        </p:spPr>
      </p:pic>
      <p:pic>
        <p:nvPicPr>
          <p:cNvPr id="21509" name="Picture 7"/>
          <p:cNvPicPr>
            <a:picLocks noChangeAspect="1"/>
          </p:cNvPicPr>
          <p:nvPr/>
        </p:nvPicPr>
        <p:blipFill>
          <a:blip r:embed="rId5" cstate="print"/>
          <a:srcRect l="5714" r="14285"/>
          <a:stretch>
            <a:fillRect/>
          </a:stretch>
        </p:blipFill>
        <p:spPr bwMode="auto">
          <a:xfrm>
            <a:off x="2133600" y="3733800"/>
            <a:ext cx="2286000" cy="2286000"/>
          </a:xfrm>
          <a:prstGeom prst="rect">
            <a:avLst/>
          </a:prstGeom>
          <a:noFill/>
          <a:ln w="9525">
            <a:noFill/>
            <a:miter lim="800000"/>
            <a:headEnd/>
            <a:tailEnd/>
          </a:ln>
        </p:spPr>
      </p:pic>
      <p:pic>
        <p:nvPicPr>
          <p:cNvPr id="21510" name="Picture 8"/>
          <p:cNvPicPr>
            <a:picLocks noChangeAspect="1"/>
          </p:cNvPicPr>
          <p:nvPr/>
        </p:nvPicPr>
        <p:blipFill>
          <a:blip r:embed="rId6" cstate="print"/>
          <a:srcRect l="14285" r="11429"/>
          <a:stretch>
            <a:fillRect/>
          </a:stretch>
        </p:blipFill>
        <p:spPr bwMode="auto">
          <a:xfrm>
            <a:off x="4495800" y="3733800"/>
            <a:ext cx="2286000" cy="2286000"/>
          </a:xfrm>
          <a:prstGeom prst="rect">
            <a:avLst/>
          </a:prstGeom>
          <a:noFill/>
          <a:ln w="9525">
            <a:noFill/>
            <a:miter lim="800000"/>
            <a:headEnd/>
            <a:tailEnd/>
          </a:ln>
        </p:spPr>
      </p:pic>
      <p:sp>
        <p:nvSpPr>
          <p:cNvPr id="21511" name="TextBox 9"/>
          <p:cNvSpPr txBox="1">
            <a:spLocks noChangeArrowheads="1"/>
          </p:cNvSpPr>
          <p:nvPr/>
        </p:nvSpPr>
        <p:spPr bwMode="auto">
          <a:xfrm>
            <a:off x="2054225" y="914400"/>
            <a:ext cx="2428875"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Impronta</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di</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carbonio</a:t>
            </a:r>
          </a:p>
        </p:txBody>
      </p:sp>
      <p:sp>
        <p:nvSpPr>
          <p:cNvPr id="21512" name="TextBox 10"/>
          <p:cNvSpPr txBox="1">
            <a:spLocks noChangeArrowheads="1"/>
          </p:cNvSpPr>
          <p:nvPr/>
        </p:nvSpPr>
        <p:spPr bwMode="auto">
          <a:xfrm>
            <a:off x="4800600" y="914400"/>
            <a:ext cx="2819400" cy="400050"/>
          </a:xfrm>
          <a:prstGeom prst="rect">
            <a:avLst/>
          </a:prstGeom>
          <a:noFill/>
          <a:ln w="9525">
            <a:noFill/>
            <a:miter lim="800000"/>
            <a:headEnd/>
            <a:tailEnd/>
          </a:ln>
        </p:spPr>
        <p:txBody>
          <a:bodyPr>
            <a:spAutoFit/>
          </a:bodyPr>
          <a:lstStyle/>
          <a:p>
            <a:r>
              <a:rPr lang="en-US" sz="2000" b="1">
                <a:solidFill>
                  <a:srgbClr val="28288A"/>
                </a:solidFill>
                <a:latin typeface="Calibri" pitchFamily="34" charset="0"/>
                <a:ea typeface="ＭＳ Ｐゴシック" pitchFamily="34" charset="-128"/>
              </a:rPr>
              <a:t>Energia</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totale</a:t>
            </a:r>
            <a:r>
              <a:rPr lang="en-US" sz="2000" b="1">
                <a:latin typeface="Arial Narrow" pitchFamily="34" charset="0"/>
              </a:rPr>
              <a:t>  </a:t>
            </a:r>
          </a:p>
        </p:txBody>
      </p:sp>
      <p:sp>
        <p:nvSpPr>
          <p:cNvPr id="21513" name="TextBox 11"/>
          <p:cNvSpPr txBox="1">
            <a:spLocks noChangeArrowheads="1"/>
          </p:cNvSpPr>
          <p:nvPr/>
        </p:nvSpPr>
        <p:spPr bwMode="auto">
          <a:xfrm>
            <a:off x="4748213" y="6096000"/>
            <a:ext cx="1804987" cy="708025"/>
          </a:xfrm>
          <a:prstGeom prst="rect">
            <a:avLst/>
          </a:prstGeom>
          <a:noFill/>
          <a:ln w="9525">
            <a:noFill/>
            <a:miter lim="800000"/>
            <a:headEnd/>
            <a:tailEnd/>
          </a:ln>
        </p:spPr>
        <p:txBody>
          <a:bodyPr wrap="none">
            <a:spAutoFit/>
          </a:bodyPr>
          <a:lstStyle/>
          <a:p>
            <a:pPr algn="ctr"/>
            <a:r>
              <a:rPr lang="en-US" sz="2000" b="1">
                <a:solidFill>
                  <a:srgbClr val="28288A"/>
                </a:solidFill>
                <a:latin typeface="Calibri" pitchFamily="34" charset="0"/>
                <a:ea typeface="ＭＳ Ｐゴシック" pitchFamily="34" charset="-128"/>
              </a:rPr>
              <a:t>Eutrofizzazione</a:t>
            </a:r>
            <a:br>
              <a:rPr lang="en-US" sz="2000" b="1">
                <a:solidFill>
                  <a:srgbClr val="28288A"/>
                </a:solidFill>
                <a:latin typeface="Calibri" pitchFamily="34" charset="0"/>
                <a:ea typeface="ＭＳ Ｐゴシック" pitchFamily="34" charset="-128"/>
              </a:rPr>
            </a:br>
            <a:r>
              <a:rPr lang="en-US" sz="2000" b="1">
                <a:solidFill>
                  <a:srgbClr val="28288A"/>
                </a:solidFill>
                <a:latin typeface="Calibri" pitchFamily="34" charset="0"/>
                <a:ea typeface="ＭＳ Ｐゴシック" pitchFamily="34" charset="-128"/>
              </a:rPr>
              <a:t>delle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acque</a:t>
            </a:r>
          </a:p>
        </p:txBody>
      </p:sp>
      <p:sp>
        <p:nvSpPr>
          <p:cNvPr id="21514" name="TextBox 12"/>
          <p:cNvSpPr txBox="1">
            <a:spLocks noChangeArrowheads="1"/>
          </p:cNvSpPr>
          <p:nvPr/>
        </p:nvSpPr>
        <p:spPr bwMode="auto">
          <a:xfrm>
            <a:off x="1981200" y="6096000"/>
            <a:ext cx="2574925"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Acidificazione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dell'aria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it-IT" sz="2500" dirty="0" smtClean="0"/>
              <a:t>Che cos'è l'impronta di carbonio?</a:t>
            </a:r>
            <a:endParaRPr lang="en-US" sz="2500" dirty="0"/>
          </a:p>
        </p:txBody>
      </p:sp>
      <p:sp>
        <p:nvSpPr>
          <p:cNvPr id="22531" name="Content Placeholder 2"/>
          <p:cNvSpPr>
            <a:spLocks noGrp="1"/>
          </p:cNvSpPr>
          <p:nvPr>
            <p:ph idx="1"/>
          </p:nvPr>
        </p:nvSpPr>
        <p:spPr>
          <a:xfrm>
            <a:off x="914400" y="808038"/>
            <a:ext cx="7620000" cy="4525962"/>
          </a:xfrm>
        </p:spPr>
        <p:txBody>
          <a:bodyPr/>
          <a:lstStyle/>
          <a:p>
            <a:pPr eaLnBrk="1" hangingPunct="1"/>
            <a:r>
              <a:rPr lang="it-IT" sz="2300" smtClean="0"/>
              <a:t>Il biossido di carbonio CO</a:t>
            </a:r>
            <a:r>
              <a:rPr lang="it-IT" sz="2300" baseline="-25000" smtClean="0"/>
              <a:t>2</a:t>
            </a:r>
            <a:r>
              <a:rPr lang="it-IT" sz="2300" smtClean="0"/>
              <a:t> e altri gas, prodotti dalla combustione di combustibili fossili, si accumulano nell'atmosfera provocando un aumento della temperatura media della terra in chilogrammi (kg).</a:t>
            </a:r>
            <a:r>
              <a:rPr lang="en-US" sz="2300" smtClean="0"/>
              <a:t>  </a:t>
            </a:r>
          </a:p>
          <a:p>
            <a:pPr eaLnBrk="1" hangingPunct="1"/>
            <a:r>
              <a:rPr lang="it-IT" sz="2300" smtClean="0"/>
              <a:t>L'impronta di carbonio è alla base di un fattore ad impatto più vasto conosciuto come GWP (Global Warming Potential, potenziale di riscaldamento globale).</a:t>
            </a:r>
            <a:r>
              <a:rPr lang="en-US" sz="2300" smtClean="0"/>
              <a:t> </a:t>
            </a:r>
          </a:p>
          <a:p>
            <a:pPr eaLnBrk="1" hangingPunct="1"/>
            <a:r>
              <a:rPr lang="it-IT" sz="2300" smtClean="0"/>
              <a:t>Il riscaldamento globale è responsabile dello scioglimento di ghiacciai, dell'estinzione delle specie, delle condizioni climatiche più estreme e di altri problemi di tipo ambientale.</a:t>
            </a:r>
            <a:endParaRPr lang="en-US" sz="2300" smtClean="0"/>
          </a:p>
          <a:p>
            <a:pPr eaLnBrk="1" hangingPunct="1">
              <a:buFont typeface="Wingdings" pitchFamily="2" charset="2"/>
              <a:buNone/>
            </a:pPr>
            <a:endParaRPr lang="en-US" sz="2300" smtClean="0"/>
          </a:p>
        </p:txBody>
      </p:sp>
      <p:pic>
        <p:nvPicPr>
          <p:cNvPr id="22532" name="Picture 3"/>
          <p:cNvPicPr>
            <a:picLocks noChangeAspect="1"/>
          </p:cNvPicPr>
          <p:nvPr/>
        </p:nvPicPr>
        <p:blipFill>
          <a:blip r:embed="rId3" cstate="print"/>
          <a:srcRect t="10265" b="4192"/>
          <a:stretch>
            <a:fillRect/>
          </a:stretch>
        </p:blipFill>
        <p:spPr bwMode="auto">
          <a:xfrm>
            <a:off x="838200" y="5334000"/>
            <a:ext cx="1143000" cy="1143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it-IT" sz="2500" dirty="0" smtClean="0"/>
              <a:t>Che cos'è il consumo energetico totale</a:t>
            </a:r>
            <a:endParaRPr lang="en-US" sz="2500" dirty="0"/>
          </a:p>
        </p:txBody>
      </p:sp>
      <p:sp>
        <p:nvSpPr>
          <p:cNvPr id="3" name="Content Placeholder 2"/>
          <p:cNvSpPr>
            <a:spLocks noGrp="1"/>
          </p:cNvSpPr>
          <p:nvPr>
            <p:ph idx="1"/>
          </p:nvPr>
        </p:nvSpPr>
        <p:spPr>
          <a:xfrm>
            <a:off x="914400" y="914400"/>
            <a:ext cx="8002588" cy="4525963"/>
          </a:xfrm>
        </p:spPr>
        <p:txBody>
          <a:bodyPr rtlCol="0">
            <a:normAutofit lnSpcReduction="10000"/>
          </a:bodyPr>
          <a:lstStyle/>
          <a:p>
            <a:pPr eaLnBrk="1" fontAlgn="auto" hangingPunct="1">
              <a:spcAft>
                <a:spcPts val="0"/>
              </a:spcAft>
              <a:defRPr/>
            </a:pPr>
            <a:r>
              <a:rPr lang="it-IT" dirty="0" smtClean="0"/>
              <a:t>Si tratta della misurazione delle fonti di energia non rinnovabili associate al ciclo di vita della parte, espressa in unità di mega joule (MJ).  L'impatto include:</a:t>
            </a:r>
            <a:endParaRPr lang="en-US" dirty="0" smtClean="0"/>
          </a:p>
          <a:p>
            <a:pPr lvl="1" eaLnBrk="1" fontAlgn="auto" hangingPunct="1">
              <a:spcAft>
                <a:spcPts val="0"/>
              </a:spcAft>
              <a:defRPr/>
            </a:pPr>
            <a:r>
              <a:rPr lang="it-IT" dirty="0" smtClean="0"/>
              <a:t>energia di upstream necessaria per ottenere e trasformare questi combustibili</a:t>
            </a:r>
            <a:endParaRPr lang="en-US" dirty="0" smtClean="0"/>
          </a:p>
          <a:p>
            <a:pPr lvl="1" eaLnBrk="1" fontAlgn="auto" hangingPunct="1">
              <a:spcAft>
                <a:spcPts val="0"/>
              </a:spcAft>
              <a:defRPr/>
            </a:pPr>
            <a:r>
              <a:rPr lang="it-IT" dirty="0" smtClean="0"/>
              <a:t>energia incorporata dei materiali che verrebbe rilasciata nel caso in cui questi vengano bruciati  </a:t>
            </a:r>
            <a:endParaRPr lang="en-US" dirty="0" smtClean="0"/>
          </a:p>
          <a:p>
            <a:pPr lvl="1" eaLnBrk="1" fontAlgn="auto" hangingPunct="1">
              <a:spcAft>
                <a:spcPts val="0"/>
              </a:spcAft>
              <a:defRPr/>
            </a:pPr>
            <a:r>
              <a:rPr lang="it-IT" dirty="0" smtClean="0"/>
              <a:t>elettricità o combustibili utilizzati durante il ciclo di vita del prodotto</a:t>
            </a:r>
            <a:endParaRPr lang="en-US" dirty="0" smtClean="0"/>
          </a:p>
          <a:p>
            <a:pPr lvl="1" eaLnBrk="1" fontAlgn="auto" hangingPunct="1">
              <a:spcAft>
                <a:spcPts val="0"/>
              </a:spcAft>
              <a:defRPr/>
            </a:pPr>
            <a:r>
              <a:rPr lang="en-US" dirty="0" err="1" smtClean="0"/>
              <a:t>Trasporto</a:t>
            </a:r>
            <a:endParaRPr lang="en-US" dirty="0" smtClean="0"/>
          </a:p>
          <a:p>
            <a:pPr eaLnBrk="1" fontAlgn="auto" hangingPunct="1">
              <a:spcAft>
                <a:spcPts val="0"/>
              </a:spcAft>
              <a:defRPr/>
            </a:pPr>
            <a:r>
              <a:rPr lang="it-IT" dirty="0" smtClean="0"/>
              <a:t>Sono presi in considerazione anche i rendimenti nella conversione energetica (alimentazione, calore, vapore e così via).</a:t>
            </a:r>
            <a:r>
              <a:rPr lang="en-US" dirty="0" smtClean="0"/>
              <a:t> </a:t>
            </a:r>
          </a:p>
          <a:p>
            <a:pPr eaLnBrk="1" fontAlgn="auto" hangingPunct="1">
              <a:spcAft>
                <a:spcPts val="0"/>
              </a:spcAft>
              <a:defRPr/>
            </a:pPr>
            <a:endParaRPr lang="en-US" dirty="0"/>
          </a:p>
        </p:txBody>
      </p:sp>
      <p:pic>
        <p:nvPicPr>
          <p:cNvPr id="23556" name="Picture 3"/>
          <p:cNvPicPr>
            <a:picLocks noChangeAspect="1"/>
          </p:cNvPicPr>
          <p:nvPr/>
        </p:nvPicPr>
        <p:blipFill>
          <a:blip r:embed="rId3" cstate="print"/>
          <a:srcRect l="14478" r="13130"/>
          <a:stretch>
            <a:fillRect/>
          </a:stretch>
        </p:blipFill>
        <p:spPr bwMode="auto">
          <a:xfrm>
            <a:off x="762000" y="5562600"/>
            <a:ext cx="1066800" cy="1066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Che</a:t>
            </a:r>
            <a:r>
              <a:rPr lang="en-US" sz="2500" dirty="0" smtClean="0"/>
              <a:t> </a:t>
            </a:r>
            <a:r>
              <a:rPr lang="en-US" sz="2500" dirty="0" err="1" smtClean="0"/>
              <a:t>cos'è</a:t>
            </a:r>
            <a:r>
              <a:rPr lang="en-US" sz="2500" dirty="0" smtClean="0"/>
              <a:t> </a:t>
            </a:r>
            <a:r>
              <a:rPr lang="en-US" sz="2500" dirty="0" err="1" smtClean="0"/>
              <a:t>l'acidificazione</a:t>
            </a:r>
            <a:r>
              <a:rPr lang="en-US" sz="2500" dirty="0" smtClean="0"/>
              <a:t> </a:t>
            </a:r>
            <a:r>
              <a:rPr lang="en-US" sz="2500" dirty="0" err="1" smtClean="0"/>
              <a:t>dell'aria</a:t>
            </a:r>
            <a:r>
              <a:rPr lang="en-US" sz="2500" dirty="0" smtClean="0"/>
              <a:t>?</a:t>
            </a:r>
            <a:endParaRPr lang="en-US" sz="2500" dirty="0"/>
          </a:p>
        </p:txBody>
      </p:sp>
      <p:sp>
        <p:nvSpPr>
          <p:cNvPr id="24579" name="Content Placeholder 2"/>
          <p:cNvSpPr>
            <a:spLocks noGrp="1"/>
          </p:cNvSpPr>
          <p:nvPr>
            <p:ph idx="1"/>
          </p:nvPr>
        </p:nvSpPr>
        <p:spPr>
          <a:xfrm>
            <a:off x="762000" y="1265238"/>
            <a:ext cx="8154988" cy="4525962"/>
          </a:xfrm>
        </p:spPr>
        <p:txBody>
          <a:bodyPr/>
          <a:lstStyle/>
          <a:p>
            <a:pPr eaLnBrk="1" hangingPunct="1"/>
            <a:r>
              <a:rPr lang="it-IT" smtClean="0"/>
              <a:t>Il biossido di zolfo SO</a:t>
            </a:r>
            <a:r>
              <a:rPr lang="it-IT" baseline="-25000" smtClean="0"/>
              <a:t>2</a:t>
            </a:r>
            <a:r>
              <a:rPr lang="it-IT" smtClean="0"/>
              <a:t>, il protossido di azoto NO</a:t>
            </a:r>
            <a:r>
              <a:rPr lang="it-IT" baseline="-25000" smtClean="0"/>
              <a:t>x</a:t>
            </a:r>
            <a:r>
              <a:rPr lang="it-IT" smtClean="0"/>
              <a:t> e altre emissioni acide che si disperdono nell'atmosfera dando origine alla pioggia acida. </a:t>
            </a:r>
            <a:endParaRPr lang="en-US" smtClean="0"/>
          </a:p>
          <a:p>
            <a:pPr eaLnBrk="1" hangingPunct="1"/>
            <a:r>
              <a:rPr lang="it-IT" smtClean="0"/>
              <a:t>Contamina la terra e l'acqua, rendendole tossiche per le piante e la vita acquatica.  </a:t>
            </a:r>
            <a:endParaRPr lang="en-US" smtClean="0"/>
          </a:p>
          <a:p>
            <a:pPr eaLnBrk="1" hangingPunct="1"/>
            <a:r>
              <a:rPr lang="it-IT" smtClean="0"/>
              <a:t>Può dissolvere lentamente i materiali degli edifici costruiti dall'uomo come il cemento.  </a:t>
            </a:r>
            <a:endParaRPr lang="en-US" smtClean="0"/>
          </a:p>
          <a:p>
            <a:pPr eaLnBrk="1" hangingPunct="1"/>
            <a:r>
              <a:rPr lang="it-IT" smtClean="0"/>
              <a:t>Misurata in unità di chilogrammi di biossido di zolfo equivalente (SO</a:t>
            </a:r>
            <a:r>
              <a:rPr lang="it-IT" baseline="-25000" smtClean="0"/>
              <a:t>2</a:t>
            </a:r>
            <a:r>
              <a:rPr lang="it-IT" smtClean="0"/>
              <a:t>e)</a:t>
            </a:r>
            <a:r>
              <a:rPr lang="en-US" smtClean="0"/>
              <a:t>   </a:t>
            </a:r>
          </a:p>
          <a:p>
            <a:pPr eaLnBrk="1" hangingPunct="1"/>
            <a:endParaRPr lang="en-US" smtClean="0"/>
          </a:p>
        </p:txBody>
      </p:sp>
      <p:pic>
        <p:nvPicPr>
          <p:cNvPr id="24580" name="Picture 3"/>
          <p:cNvPicPr>
            <a:picLocks noChangeAspect="1"/>
          </p:cNvPicPr>
          <p:nvPr/>
        </p:nvPicPr>
        <p:blipFill>
          <a:blip r:embed="rId3" cstate="print"/>
          <a:srcRect l="5714" r="14285"/>
          <a:stretch>
            <a:fillRect/>
          </a:stretch>
        </p:blipFill>
        <p:spPr bwMode="auto">
          <a:xfrm>
            <a:off x="838200" y="5181600"/>
            <a:ext cx="1524000" cy="1524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DA76384-12C1-4BBE-BF5B-BE472C1E0C66}">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 CORP PPT TEMPLATE FINAL</Template>
  <TotalTime>6278</TotalTime>
  <Words>1700</Words>
  <Application>Microsoft Office PowerPoint</Application>
  <PresentationFormat>On-screen Show (4:3)</PresentationFormat>
  <Paragraphs>292</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 Narrow</vt:lpstr>
      <vt:lpstr>Wingdings</vt:lpstr>
      <vt:lpstr>Courier New</vt:lpstr>
      <vt:lpstr>Calibri</vt:lpstr>
      <vt:lpstr>ＭＳ Ｐゴシック</vt:lpstr>
      <vt:lpstr>Arial Rounded MT Bold</vt:lpstr>
      <vt:lpstr>SW Corp pptx Template</vt:lpstr>
      <vt:lpstr>SolidWorks Sustainability</vt:lpstr>
      <vt:lpstr>Cos'è la progettazione sostenibile?</vt:lpstr>
      <vt:lpstr>Valutazione del ciclo di vita - LCA</vt:lpstr>
      <vt:lpstr>LCA - Valutazione del ciclo di vita</vt:lpstr>
      <vt:lpstr>Elementi fondamentali della valutazione del ciclo di vita</vt:lpstr>
      <vt:lpstr>Fattori di impatto ambientale</vt:lpstr>
      <vt:lpstr>Che cos'è l'impronta di carbonio?</vt:lpstr>
      <vt:lpstr>Che cos'è il consumo energetico totale</vt:lpstr>
      <vt:lpstr>Che cos'è l'acidificazione dell'aria?</vt:lpstr>
      <vt:lpstr>Che cos'è l'eutrofizzazione delle acque?</vt:lpstr>
      <vt:lpstr>Riferimenti   </vt:lpstr>
      <vt:lpstr>Perché scegliere SolidWorks Sustainability?</vt:lpstr>
      <vt:lpstr>Perché utilizzare SolidWorks Sustainability in classe?</vt:lpstr>
      <vt:lpstr>Metodologia di SolidWorks Sustainability  </vt:lpstr>
      <vt:lpstr>Classe e nome dei materiali di input</vt:lpstr>
      <vt:lpstr>Processo di produzione di input</vt:lpstr>
      <vt:lpstr>Luogo di produzione di input</vt:lpstr>
      <vt:lpstr>Trasporto e regione di utilizzo di input</vt:lpstr>
      <vt:lpstr>SolidWorks calcola l'impatto ambientale</vt:lpstr>
      <vt:lpstr>Funzione di ricerca dei materiali simili in base alle proprietà dei materiali</vt:lpstr>
      <vt:lpstr>Definizione delle proprietà dei materiali. </vt:lpstr>
      <vt:lpstr>SolidWorks Sustainability</vt:lpstr>
      <vt:lpstr>Report di sostenibilità</vt:lpstr>
      <vt:lpstr>Perché utilizzare SolidWorks Sustainability in classe?</vt:lpstr>
      <vt:lpstr>Grazie</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David Esposito</cp:lastModifiedBy>
  <cp:revision>223</cp:revision>
  <dcterms:created xsi:type="dcterms:W3CDTF">2009-09-30T14:32:12Z</dcterms:created>
  <dcterms:modified xsi:type="dcterms:W3CDTF">2012-09-10T19:00:05Z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