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0"/>
  </p:notesMasterIdLst>
  <p:sldIdLst>
    <p:sldId id="256" r:id="rId5"/>
    <p:sldId id="283" r:id="rId6"/>
    <p:sldId id="291" r:id="rId7"/>
    <p:sldId id="289" r:id="rId8"/>
    <p:sldId id="292" r:id="rId9"/>
    <p:sldId id="282" r:id="rId10"/>
    <p:sldId id="293" r:id="rId11"/>
    <p:sldId id="294" r:id="rId12"/>
    <p:sldId id="295" r:id="rId13"/>
    <p:sldId id="296" r:id="rId14"/>
    <p:sldId id="260" r:id="rId15"/>
    <p:sldId id="281" r:id="rId16"/>
    <p:sldId id="287" r:id="rId17"/>
    <p:sldId id="312" r:id="rId18"/>
    <p:sldId id="311" r:id="rId19"/>
    <p:sldId id="304" r:id="rId20"/>
    <p:sldId id="305" r:id="rId21"/>
    <p:sldId id="310" r:id="rId22"/>
    <p:sldId id="306" r:id="rId23"/>
    <p:sldId id="299" r:id="rId24"/>
    <p:sldId id="300" r:id="rId25"/>
    <p:sldId id="314" r:id="rId26"/>
    <p:sldId id="307" r:id="rId27"/>
    <p:sldId id="288" r:id="rId28"/>
    <p:sldId id="278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1" autoAdjust="0"/>
    <p:restoredTop sz="84689" autoAdjust="0"/>
  </p:normalViewPr>
  <p:slideViewPr>
    <p:cSldViewPr>
      <p:cViewPr varScale="1">
        <p:scale>
          <a:sx n="98" d="100"/>
          <a:sy n="98" d="100"/>
        </p:scale>
        <p:origin x="-20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772" y="-11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F20094-3E91-4C33-A7A4-6D0FA5CDA2BE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3AE7D6-FCA9-4D34-98D2-91FAB2055634}">
      <dgm:prSet phldrT="[Text]" custT="1"/>
      <dgm:spPr/>
      <dgm:t>
        <a:bodyPr/>
        <a:lstStyle/>
        <a:p>
          <a:r>
            <a:rPr lang="zh-TW" sz="6000" dirty="0" smtClean="0">
              <a:solidFill>
                <a:schemeClr val="bg1"/>
              </a:solidFill>
            </a:rPr>
            <a:t>공정</a:t>
          </a:r>
          <a:endParaRPr lang="en-US" sz="6000" dirty="0">
            <a:solidFill>
              <a:schemeClr val="bg1"/>
            </a:solidFill>
          </a:endParaRPr>
        </a:p>
      </dgm:t>
    </dgm:pt>
    <dgm:pt modelId="{FFE9D6AB-CED7-4845-ADD9-9FB78B56524E}" type="parTrans" cxnId="{CD042EB8-2557-40D7-B8B5-33B6CEABA648}">
      <dgm:prSet/>
      <dgm:spPr/>
      <dgm:t>
        <a:bodyPr/>
        <a:lstStyle/>
        <a:p>
          <a:endParaRPr lang="en-US"/>
        </a:p>
      </dgm:t>
    </dgm:pt>
    <dgm:pt modelId="{22020146-92FD-468B-92D7-AA1143FE9579}" type="sibTrans" cxnId="{CD042EB8-2557-40D7-B8B5-33B6CEABA648}">
      <dgm:prSet/>
      <dgm:spPr/>
      <dgm:t>
        <a:bodyPr/>
        <a:lstStyle/>
        <a:p>
          <a:endParaRPr lang="en-US"/>
        </a:p>
      </dgm:t>
    </dgm:pt>
    <dgm:pt modelId="{62222AB3-BA80-44B3-8974-6D049BE13653}">
      <dgm:prSet phldrT="[Text]" custT="1"/>
      <dgm:spPr/>
      <dgm:t>
        <a:bodyPr/>
        <a:lstStyle/>
        <a:p>
          <a:r>
            <a:rPr lang="zh-TW" sz="900" dirty="0" smtClean="0">
              <a:solidFill>
                <a:schemeClr val="bg1"/>
              </a:solidFill>
            </a:rPr>
            <a:t>기초선 설정</a:t>
          </a:r>
          <a:r>
            <a:rPr lang="en-US" sz="900" dirty="0" smtClean="0">
              <a:solidFill>
                <a:schemeClr val="bg1"/>
              </a:solidFill>
            </a:rPr>
            <a:t> </a:t>
          </a:r>
          <a:endParaRPr lang="en-US" sz="900" dirty="0">
            <a:solidFill>
              <a:schemeClr val="bg1"/>
            </a:solidFill>
          </a:endParaRPr>
        </a:p>
      </dgm:t>
    </dgm:pt>
    <dgm:pt modelId="{7B9E08FA-3895-4BE2-8C6E-C6FC13E4131F}" type="parTrans" cxnId="{30F26137-8E0A-40BD-ACA5-08F7CA603B01}">
      <dgm:prSet/>
      <dgm:spPr/>
      <dgm:t>
        <a:bodyPr/>
        <a:lstStyle/>
        <a:p>
          <a:endParaRPr lang="en-US"/>
        </a:p>
      </dgm:t>
    </dgm:pt>
    <dgm:pt modelId="{D1DF0E90-605B-40AB-9345-FF69DE8EE614}" type="sibTrans" cxnId="{30F26137-8E0A-40BD-ACA5-08F7CA603B01}">
      <dgm:prSet/>
      <dgm:spPr/>
      <dgm:t>
        <a:bodyPr/>
        <a:lstStyle/>
        <a:p>
          <a:endParaRPr lang="en-US"/>
        </a:p>
      </dgm:t>
    </dgm:pt>
    <dgm:pt modelId="{20FE4A0B-5CA5-45B9-924C-209D6FB0FA17}">
      <dgm:prSet custT="1"/>
      <dgm:spPr/>
      <dgm:t>
        <a:bodyPr/>
        <a:lstStyle/>
        <a:p>
          <a:r>
            <a:rPr lang="zh-TW" sz="1200" dirty="0" smtClean="0">
              <a:solidFill>
                <a:schemeClr val="bg1"/>
              </a:solidFill>
            </a:rPr>
            <a:t>입력 수정</a:t>
          </a:r>
          <a:r>
            <a:rPr lang="en-US" sz="1200" dirty="0" smtClean="0">
              <a:solidFill>
                <a:schemeClr val="bg1"/>
              </a:solidFill>
            </a:rPr>
            <a:t> </a:t>
          </a:r>
          <a:endParaRPr lang="en-US" sz="1200" dirty="0">
            <a:solidFill>
              <a:schemeClr val="bg1"/>
            </a:solidFill>
          </a:endParaRPr>
        </a:p>
      </dgm:t>
    </dgm:pt>
    <dgm:pt modelId="{CA4720CE-D62A-4B68-98E9-36568C7DDA03}" type="parTrans" cxnId="{F2F14F1D-55C9-4CD9-A1C7-0E11018EAC36}">
      <dgm:prSet/>
      <dgm:spPr/>
      <dgm:t>
        <a:bodyPr/>
        <a:lstStyle/>
        <a:p>
          <a:endParaRPr lang="en-US"/>
        </a:p>
      </dgm:t>
    </dgm:pt>
    <dgm:pt modelId="{395B2F19-1464-41A5-BC28-9BCA19600BB5}" type="sibTrans" cxnId="{F2F14F1D-55C9-4CD9-A1C7-0E11018EAC36}">
      <dgm:prSet/>
      <dgm:spPr/>
      <dgm:t>
        <a:bodyPr/>
        <a:lstStyle/>
        <a:p>
          <a:endParaRPr lang="en-US"/>
        </a:p>
      </dgm:t>
    </dgm:pt>
    <dgm:pt modelId="{271BA957-39ED-426E-9DD9-9E13D1112C3D}">
      <dgm:prSet custT="1"/>
      <dgm:spPr/>
      <dgm:t>
        <a:bodyPr/>
        <a:lstStyle/>
        <a:p>
          <a:r>
            <a:rPr lang="zh-TW" sz="900" dirty="0" smtClean="0">
              <a:solidFill>
                <a:schemeClr val="bg1"/>
              </a:solidFill>
            </a:rPr>
            <a:t>디자인 수정</a:t>
          </a:r>
          <a:r>
            <a:rPr lang="en-US" sz="900" dirty="0" smtClean="0">
              <a:solidFill>
                <a:schemeClr val="bg1"/>
              </a:solidFill>
            </a:rPr>
            <a:t> </a:t>
          </a:r>
          <a:endParaRPr lang="en-US" sz="900" dirty="0">
            <a:solidFill>
              <a:schemeClr val="bg1"/>
            </a:solidFill>
          </a:endParaRPr>
        </a:p>
      </dgm:t>
    </dgm:pt>
    <dgm:pt modelId="{773FF6F1-69B6-404A-8423-4843F5AFABD4}" type="parTrans" cxnId="{9CF42B68-3F55-4F86-9223-9B4648D814D3}">
      <dgm:prSet/>
      <dgm:spPr/>
      <dgm:t>
        <a:bodyPr/>
        <a:lstStyle/>
        <a:p>
          <a:endParaRPr lang="en-US"/>
        </a:p>
      </dgm:t>
    </dgm:pt>
    <dgm:pt modelId="{8CAE7134-D113-4F8C-A3E0-D4070D1D58C6}" type="sibTrans" cxnId="{9CF42B68-3F55-4F86-9223-9B4648D814D3}">
      <dgm:prSet/>
      <dgm:spPr/>
      <dgm:t>
        <a:bodyPr/>
        <a:lstStyle/>
        <a:p>
          <a:endParaRPr lang="en-US"/>
        </a:p>
      </dgm:t>
    </dgm:pt>
    <dgm:pt modelId="{C773EB2D-9CCB-4994-B289-5B6945358A68}">
      <dgm:prSet custT="1"/>
      <dgm:spPr/>
      <dgm:t>
        <a:bodyPr/>
        <a:lstStyle/>
        <a:p>
          <a:r>
            <a:rPr lang="zh-TW" sz="700" dirty="0" smtClean="0">
              <a:solidFill>
                <a:schemeClr val="bg1"/>
              </a:solidFill>
            </a:rPr>
            <a:t>유사 재질 찾기</a:t>
          </a:r>
          <a:endParaRPr lang="en-US" sz="700" dirty="0">
            <a:solidFill>
              <a:schemeClr val="bg1"/>
            </a:solidFill>
          </a:endParaRPr>
        </a:p>
      </dgm:t>
    </dgm:pt>
    <dgm:pt modelId="{F6F530EE-1688-4A50-B9BB-EB6D2E2EA7E5}" type="parTrans" cxnId="{9F32A675-7885-4FDE-8E7F-0E79B31CEA9C}">
      <dgm:prSet/>
      <dgm:spPr/>
      <dgm:t>
        <a:bodyPr/>
        <a:lstStyle/>
        <a:p>
          <a:endParaRPr lang="en-US"/>
        </a:p>
      </dgm:t>
    </dgm:pt>
    <dgm:pt modelId="{A62471DE-B68A-4CDF-98BD-EA2A2DED162C}" type="sibTrans" cxnId="{9F32A675-7885-4FDE-8E7F-0E79B31CEA9C}">
      <dgm:prSet/>
      <dgm:spPr/>
      <dgm:t>
        <a:bodyPr/>
        <a:lstStyle/>
        <a:p>
          <a:endParaRPr lang="en-US"/>
        </a:p>
      </dgm:t>
    </dgm:pt>
    <dgm:pt modelId="{B2F8181E-9BB6-47DC-973D-C66D7F3CC56E}" type="pres">
      <dgm:prSet presAssocID="{54F20094-3E91-4C33-A7A4-6D0FA5CDA2B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6F71BD-305B-4B2A-87CD-1C562808CE85}" type="pres">
      <dgm:prSet presAssocID="{54F20094-3E91-4C33-A7A4-6D0FA5CDA2BE}" presName="radial" presStyleCnt="0">
        <dgm:presLayoutVars>
          <dgm:animLvl val="ctr"/>
        </dgm:presLayoutVars>
      </dgm:prSet>
      <dgm:spPr/>
      <dgm:t>
        <a:bodyPr/>
        <a:lstStyle/>
        <a:p>
          <a:endParaRPr lang="en-US"/>
        </a:p>
      </dgm:t>
    </dgm:pt>
    <dgm:pt modelId="{48D13524-3B3A-4A6B-BCC7-AF6CC9A40E8C}" type="pres">
      <dgm:prSet presAssocID="{7C3AE7D6-FCA9-4D34-98D2-91FAB2055634}" presName="centerShape" presStyleLbl="vennNode1" presStyleIdx="0" presStyleCnt="5" custScaleX="141327" custScaleY="148188" custLinFactNeighborX="0" custLinFactNeighborY="13093"/>
      <dgm:spPr/>
      <dgm:t>
        <a:bodyPr/>
        <a:lstStyle/>
        <a:p>
          <a:endParaRPr lang="en-US"/>
        </a:p>
      </dgm:t>
    </dgm:pt>
    <dgm:pt modelId="{17BB68E5-0628-4932-8B98-E4DDFEF17556}" type="pres">
      <dgm:prSet presAssocID="{62222AB3-BA80-44B3-8974-6D049BE13653}" presName="node" presStyleLbl="vennNode1" presStyleIdx="1" presStyleCnt="5" custScaleX="82786" custScaleY="80406" custRadScaleRad="53654" custRadScaleInc="456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D1DD1D-5F6D-45C6-AD0E-94B7F18FE69E}" type="pres">
      <dgm:prSet presAssocID="{20FE4A0B-5CA5-45B9-924C-209D6FB0FA17}" presName="node" presStyleLbl="vennNode1" presStyleIdx="2" presStyleCnt="5" custScaleX="84862" custScaleY="84862" custRadScaleRad="92709" custRadScaleInc="716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ABD24F-0CA5-4FC7-86E1-16A376DC575A}" type="pres">
      <dgm:prSet presAssocID="{271BA957-39ED-426E-9DD9-9E13D1112C3D}" presName="node" presStyleLbl="vennNode1" presStyleIdx="3" presStyleCnt="5" custScaleX="81033" custScaleY="81033" custRadScaleRad="93157" custRadScaleInc="252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90DC32-435E-41C4-B472-FC3B80A19A43}" type="pres">
      <dgm:prSet presAssocID="{C773EB2D-9CCB-4994-B289-5B6945358A68}" presName="node" presStyleLbl="vennNode1" presStyleIdx="4" presStyleCnt="5" custScaleX="81575" custScaleY="81575" custRadScaleRad="52614" custRadScaleInc="528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F26137-8E0A-40BD-ACA5-08F7CA603B01}" srcId="{7C3AE7D6-FCA9-4D34-98D2-91FAB2055634}" destId="{62222AB3-BA80-44B3-8974-6D049BE13653}" srcOrd="0" destOrd="0" parTransId="{7B9E08FA-3895-4BE2-8C6E-C6FC13E4131F}" sibTransId="{D1DF0E90-605B-40AB-9345-FF69DE8EE614}"/>
    <dgm:cxn modelId="{CD042EB8-2557-40D7-B8B5-33B6CEABA648}" srcId="{54F20094-3E91-4C33-A7A4-6D0FA5CDA2BE}" destId="{7C3AE7D6-FCA9-4D34-98D2-91FAB2055634}" srcOrd="0" destOrd="0" parTransId="{FFE9D6AB-CED7-4845-ADD9-9FB78B56524E}" sibTransId="{22020146-92FD-468B-92D7-AA1143FE9579}"/>
    <dgm:cxn modelId="{1EC02CBE-8D23-4A8C-AFF6-9AAACB301A97}" type="presOf" srcId="{271BA957-39ED-426E-9DD9-9E13D1112C3D}" destId="{A6ABD24F-0CA5-4FC7-86E1-16A376DC575A}" srcOrd="0" destOrd="0" presId="urn:microsoft.com/office/officeart/2005/8/layout/radial3"/>
    <dgm:cxn modelId="{505171CF-0882-4A8D-B5BB-52952BFB0039}" type="presOf" srcId="{20FE4A0B-5CA5-45B9-924C-209D6FB0FA17}" destId="{F6D1DD1D-5F6D-45C6-AD0E-94B7F18FE69E}" srcOrd="0" destOrd="0" presId="urn:microsoft.com/office/officeart/2005/8/layout/radial3"/>
    <dgm:cxn modelId="{911E492F-A61D-45CF-B0F5-F27E7BDE8F79}" type="presOf" srcId="{7C3AE7D6-FCA9-4D34-98D2-91FAB2055634}" destId="{48D13524-3B3A-4A6B-BCC7-AF6CC9A40E8C}" srcOrd="0" destOrd="0" presId="urn:microsoft.com/office/officeart/2005/8/layout/radial3"/>
    <dgm:cxn modelId="{9CF42B68-3F55-4F86-9223-9B4648D814D3}" srcId="{7C3AE7D6-FCA9-4D34-98D2-91FAB2055634}" destId="{271BA957-39ED-426E-9DD9-9E13D1112C3D}" srcOrd="2" destOrd="0" parTransId="{773FF6F1-69B6-404A-8423-4843F5AFABD4}" sibTransId="{8CAE7134-D113-4F8C-A3E0-D4070D1D58C6}"/>
    <dgm:cxn modelId="{5CBEBC9F-10AC-466E-826F-C1C348945512}" type="presOf" srcId="{C773EB2D-9CCB-4994-B289-5B6945358A68}" destId="{4590DC32-435E-41C4-B472-FC3B80A19A43}" srcOrd="0" destOrd="0" presId="urn:microsoft.com/office/officeart/2005/8/layout/radial3"/>
    <dgm:cxn modelId="{56992787-BF1B-485D-8623-6B788E6F0BAC}" type="presOf" srcId="{54F20094-3E91-4C33-A7A4-6D0FA5CDA2BE}" destId="{B2F8181E-9BB6-47DC-973D-C66D7F3CC56E}" srcOrd="0" destOrd="0" presId="urn:microsoft.com/office/officeart/2005/8/layout/radial3"/>
    <dgm:cxn modelId="{93CA7C8C-8BD9-47C9-960D-B748C22852BF}" type="presOf" srcId="{62222AB3-BA80-44B3-8974-6D049BE13653}" destId="{17BB68E5-0628-4932-8B98-E4DDFEF17556}" srcOrd="0" destOrd="0" presId="urn:microsoft.com/office/officeart/2005/8/layout/radial3"/>
    <dgm:cxn modelId="{9F32A675-7885-4FDE-8E7F-0E79B31CEA9C}" srcId="{7C3AE7D6-FCA9-4D34-98D2-91FAB2055634}" destId="{C773EB2D-9CCB-4994-B289-5B6945358A68}" srcOrd="3" destOrd="0" parTransId="{F6F530EE-1688-4A50-B9BB-EB6D2E2EA7E5}" sibTransId="{A62471DE-B68A-4CDF-98BD-EA2A2DED162C}"/>
    <dgm:cxn modelId="{F2F14F1D-55C9-4CD9-A1C7-0E11018EAC36}" srcId="{7C3AE7D6-FCA9-4D34-98D2-91FAB2055634}" destId="{20FE4A0B-5CA5-45B9-924C-209D6FB0FA17}" srcOrd="1" destOrd="0" parTransId="{CA4720CE-D62A-4B68-98E9-36568C7DDA03}" sibTransId="{395B2F19-1464-41A5-BC28-9BCA19600BB5}"/>
    <dgm:cxn modelId="{8DB21F8C-E743-4456-BD75-A0BC79033B1A}" type="presParOf" srcId="{B2F8181E-9BB6-47DC-973D-C66D7F3CC56E}" destId="{D46F71BD-305B-4B2A-87CD-1C562808CE85}" srcOrd="0" destOrd="0" presId="urn:microsoft.com/office/officeart/2005/8/layout/radial3"/>
    <dgm:cxn modelId="{A389FB5D-CAB9-4151-8DF0-10605719887D}" type="presParOf" srcId="{D46F71BD-305B-4B2A-87CD-1C562808CE85}" destId="{48D13524-3B3A-4A6B-BCC7-AF6CC9A40E8C}" srcOrd="0" destOrd="0" presId="urn:microsoft.com/office/officeart/2005/8/layout/radial3"/>
    <dgm:cxn modelId="{84D44CFA-2CC9-4B1F-B446-D9AD79532163}" type="presParOf" srcId="{D46F71BD-305B-4B2A-87CD-1C562808CE85}" destId="{17BB68E5-0628-4932-8B98-E4DDFEF17556}" srcOrd="1" destOrd="0" presId="urn:microsoft.com/office/officeart/2005/8/layout/radial3"/>
    <dgm:cxn modelId="{5CE1AE68-AEEB-4724-8507-BE899D2B00CA}" type="presParOf" srcId="{D46F71BD-305B-4B2A-87CD-1C562808CE85}" destId="{F6D1DD1D-5F6D-45C6-AD0E-94B7F18FE69E}" srcOrd="2" destOrd="0" presId="urn:microsoft.com/office/officeart/2005/8/layout/radial3"/>
    <dgm:cxn modelId="{4B799505-3A65-4FB7-B6C2-8164F7725F60}" type="presParOf" srcId="{D46F71BD-305B-4B2A-87CD-1C562808CE85}" destId="{A6ABD24F-0CA5-4FC7-86E1-16A376DC575A}" srcOrd="3" destOrd="0" presId="urn:microsoft.com/office/officeart/2005/8/layout/radial3"/>
    <dgm:cxn modelId="{10467E01-3D37-4FE9-89DF-3EC171059BA4}" type="presParOf" srcId="{D46F71BD-305B-4B2A-87CD-1C562808CE85}" destId="{4590DC32-435E-41C4-B472-FC3B80A19A43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D13524-3B3A-4A6B-BCC7-AF6CC9A40E8C}">
      <dsp:nvSpPr>
        <dsp:cNvPr id="0" name=""/>
        <dsp:cNvSpPr/>
      </dsp:nvSpPr>
      <dsp:spPr>
        <a:xfrm>
          <a:off x="1445805" y="723472"/>
          <a:ext cx="3185863" cy="334052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6000" kern="1200" dirty="0" smtClean="0">
              <a:solidFill>
                <a:schemeClr val="bg1"/>
              </a:solidFill>
            </a:rPr>
            <a:t>공정</a:t>
          </a:r>
          <a:endParaRPr lang="en-US" sz="6000" kern="1200" dirty="0">
            <a:solidFill>
              <a:schemeClr val="bg1"/>
            </a:solidFill>
          </a:endParaRPr>
        </a:p>
      </dsp:txBody>
      <dsp:txXfrm>
        <a:off x="1445805" y="723472"/>
        <a:ext cx="3185863" cy="3340527"/>
      </dsp:txXfrm>
    </dsp:sp>
    <dsp:sp modelId="{17BB68E5-0628-4932-8B98-E4DDFEF17556}">
      <dsp:nvSpPr>
        <dsp:cNvPr id="0" name=""/>
        <dsp:cNvSpPr/>
      </dsp:nvSpPr>
      <dsp:spPr>
        <a:xfrm>
          <a:off x="3089614" y="983229"/>
          <a:ext cx="933101" cy="90627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900" kern="1200" dirty="0" smtClean="0">
              <a:solidFill>
                <a:schemeClr val="bg1"/>
              </a:solidFill>
            </a:rPr>
            <a:t>기초선 설정</a:t>
          </a:r>
          <a:r>
            <a:rPr lang="en-US" sz="900" kern="1200" dirty="0" smtClean="0">
              <a:solidFill>
                <a:schemeClr val="bg1"/>
              </a:solidFill>
            </a:rPr>
            <a:t> 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3089614" y="983229"/>
        <a:ext cx="933101" cy="906276"/>
      </dsp:txXfrm>
    </dsp:sp>
    <dsp:sp modelId="{F6D1DD1D-5F6D-45C6-AD0E-94B7F18FE69E}">
      <dsp:nvSpPr>
        <dsp:cNvPr id="0" name=""/>
        <dsp:cNvSpPr/>
      </dsp:nvSpPr>
      <dsp:spPr>
        <a:xfrm>
          <a:off x="3147467" y="2779898"/>
          <a:ext cx="956500" cy="9565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1200" kern="1200" dirty="0" smtClean="0">
              <a:solidFill>
                <a:schemeClr val="bg1"/>
              </a:solidFill>
            </a:rPr>
            <a:t>입력 수정</a:t>
          </a:r>
          <a:r>
            <a:rPr lang="en-US" sz="1200" kern="1200" dirty="0" smtClean="0">
              <a:solidFill>
                <a:schemeClr val="bg1"/>
              </a:solidFill>
            </a:rPr>
            <a:t> 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3147467" y="2779898"/>
        <a:ext cx="956500" cy="956500"/>
      </dsp:txXfrm>
    </dsp:sp>
    <dsp:sp modelId="{A6ABD24F-0CA5-4FC7-86E1-16A376DC575A}">
      <dsp:nvSpPr>
        <dsp:cNvPr id="0" name=""/>
        <dsp:cNvSpPr/>
      </dsp:nvSpPr>
      <dsp:spPr>
        <a:xfrm>
          <a:off x="2053105" y="2834699"/>
          <a:ext cx="913343" cy="91334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900" kern="1200" dirty="0" smtClean="0">
              <a:solidFill>
                <a:schemeClr val="bg1"/>
              </a:solidFill>
            </a:rPr>
            <a:t>디자인 수정</a:t>
          </a:r>
          <a:r>
            <a:rPr lang="en-US" sz="900" kern="1200" dirty="0" smtClean="0">
              <a:solidFill>
                <a:schemeClr val="bg1"/>
              </a:solidFill>
            </a:rPr>
            <a:t> 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2053105" y="2834699"/>
        <a:ext cx="913343" cy="913343"/>
      </dsp:txXfrm>
    </dsp:sp>
    <dsp:sp modelId="{4590DC32-435E-41C4-B472-FC3B80A19A43}">
      <dsp:nvSpPr>
        <dsp:cNvPr id="0" name=""/>
        <dsp:cNvSpPr/>
      </dsp:nvSpPr>
      <dsp:spPr>
        <a:xfrm>
          <a:off x="2057399" y="1000849"/>
          <a:ext cx="919452" cy="91945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700" kern="1200" dirty="0" smtClean="0">
              <a:solidFill>
                <a:schemeClr val="bg1"/>
              </a:solidFill>
            </a:rPr>
            <a:t>유사 재질 찾기</a:t>
          </a:r>
          <a:endParaRPr lang="en-US" sz="700" kern="1200" dirty="0">
            <a:solidFill>
              <a:schemeClr val="bg1"/>
            </a:solidFill>
          </a:endParaRPr>
        </a:p>
      </dsp:txBody>
      <dsp:txXfrm>
        <a:off x="2057399" y="1000849"/>
        <a:ext cx="919452" cy="9194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4A14849-1C27-434A-B2FD-9FAED53CA14D}" type="datetimeFigureOut">
              <a:rPr lang="en-US"/>
              <a:pPr>
                <a:defRPr/>
              </a:pPr>
              <a:t>9/10/2012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편집하려면 클릭하십시오</a:t>
            </a:r>
            <a:r>
              <a:rPr lang="en-US" altLang="ko-KR" noProof="0" smtClean="0"/>
              <a:t>.</a:t>
            </a:r>
            <a:endParaRPr lang="en-US" noProof="0" smtClean="0"/>
          </a:p>
          <a:p>
            <a:pPr lvl="1"/>
            <a:r>
              <a:rPr lang="ko-KR" altLang="en-US" noProof="0" smtClean="0"/>
              <a:t>둘째 수준</a:t>
            </a:r>
            <a:endParaRPr lang="en-US" noProof="0" smtClean="0"/>
          </a:p>
          <a:p>
            <a:pPr lvl="2"/>
            <a:r>
              <a:rPr lang="ko-KR" altLang="en-US" noProof="0" smtClean="0"/>
              <a:t>셋째 수준</a:t>
            </a:r>
            <a:endParaRPr lang="en-US" noProof="0" smtClean="0"/>
          </a:p>
          <a:p>
            <a:pPr lvl="3"/>
            <a:r>
              <a:rPr lang="ko-KR" altLang="en-US" noProof="0" smtClean="0"/>
              <a:t>넷째 수준</a:t>
            </a:r>
            <a:endParaRPr lang="en-US" noProof="0" smtClean="0"/>
          </a:p>
          <a:p>
            <a:pPr lvl="4"/>
            <a:r>
              <a:rPr lang="ko-KR" altLang="en-US" noProof="0" smtClean="0"/>
              <a:t>다섯째 수준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BBB19DF-5C30-4C67-A0DD-F8A2D73122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Calibri"/>
        <a:ea typeface="ＭＳ Ｐゴシック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Calibri"/>
        <a:ea typeface="ＭＳ Ｐゴシック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Calibri"/>
        <a:ea typeface="ＭＳ Ｐゴシック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Calibri"/>
        <a:ea typeface="ＭＳ Ｐゴシック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4127F3-9A03-4E28-ACA8-D4D36AC5702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또한 질소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(N)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의 당량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(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단위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: kg)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으로도 측정합니다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.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9A196C-5817-41E7-8D80-D086FC32A2B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LCA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실행에 사용되는 근본 기술은 독일 슈튜트가르트의 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PE International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에서 제공합니다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.  PE International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은 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LCA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분야에서 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20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년 가까이 풍부한 경험을 쌓고 신뢰를 얻어 왔습니다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.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  <a:p>
            <a:pPr>
              <a:spcBef>
                <a:spcPct val="0"/>
              </a:spcBef>
            </a:pP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ISO –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국제 표준화 기구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 </a:t>
            </a:r>
          </a:p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E309E4B-ECEA-40CB-A624-7C57805D163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제품의 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"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친환경성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"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에 대한 소비자들의 관심은 점점 증가하고 있습니다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  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이러한 경향이 시장에 미치는 영향이 증가하면서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많은 기업들이 이를 자신의 사업에 대한 새롭고 낯선 과제로 보고 있습니다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  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지속 가능한 설계는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기업이 생산하는 제품의 환경 영향을 줄이기 위해 사용할 수 있는 매우 중요한 전략입니다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  </a:t>
            </a:r>
            <a:endParaRPr 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 err="1" smtClean="0">
                <a:solidFill>
                  <a:schemeClr val="tx1"/>
                </a:solidFill>
                <a:latin typeface="+mn-lt"/>
                <a:ea typeface="+mn-ea"/>
              </a:rPr>
              <a:t>SolidWorks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 Sustainability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는 지속 가능한 설계를 쉽게 이해하고 편리하게 적용할 수 있도록 하기 위해 제작되었습니다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  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사용자는 </a:t>
            </a:r>
            <a:r>
              <a:rPr lang="en-US" altLang="ko-KR" dirty="0" err="1" smtClean="0">
                <a:solidFill>
                  <a:schemeClr val="tx1"/>
                </a:solidFill>
                <a:latin typeface="+mn-lt"/>
                <a:ea typeface="+mn-ea"/>
              </a:rPr>
              <a:t>SolidWorks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 Sustainability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의 대시보드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사용자 정의 보고서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유사 재질 찾기와 같은 기능을 이용하여 설계를 손쉽게 향상시키고 성과물을 설득력 있게 알릴 수 있습니다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  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이러한 기능이 매우 중요하다고 판단하여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, DS </a:t>
            </a:r>
            <a:r>
              <a:rPr lang="en-US" altLang="ko-KR" dirty="0" err="1" smtClean="0">
                <a:solidFill>
                  <a:schemeClr val="tx1"/>
                </a:solidFill>
                <a:latin typeface="+mn-lt"/>
                <a:ea typeface="+mn-ea"/>
              </a:rPr>
              <a:t>SolidWorks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는 모든 </a:t>
            </a:r>
            <a:r>
              <a:rPr lang="en-US" altLang="ko-KR" dirty="0" err="1" smtClean="0">
                <a:solidFill>
                  <a:schemeClr val="tx1"/>
                </a:solidFill>
                <a:latin typeface="+mn-lt"/>
                <a:ea typeface="+mn-ea"/>
              </a:rPr>
              <a:t>SolidWorks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 2010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에 지속 가능한 설계 기능 일부를 포함시켰습니다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  </a:t>
            </a:r>
            <a:endParaRPr 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aseline="30000" dirty="0" smtClean="0"/>
              <a:t>1</a:t>
            </a:r>
            <a:r>
              <a:rPr lang="en-US" altLang="ko-KR" dirty="0" smtClean="0"/>
              <a:t>SolidWorks Labs </a:t>
            </a:r>
            <a:r>
              <a:rPr lang="ko-KR" altLang="en-US" dirty="0" smtClean="0"/>
              <a:t>버전에는 </a:t>
            </a:r>
            <a:r>
              <a:rPr lang="en-US" altLang="ko-KR" dirty="0" err="1" smtClean="0"/>
              <a:t>SolidWorks</a:t>
            </a:r>
            <a:r>
              <a:rPr lang="en-US" altLang="ko-KR" dirty="0" smtClean="0"/>
              <a:t> 2009 </a:t>
            </a:r>
            <a:r>
              <a:rPr lang="ko-KR" altLang="en-US" dirty="0" smtClean="0"/>
              <a:t>이상이 필요합니다</a:t>
            </a:r>
            <a:r>
              <a:rPr lang="en-US" altLang="ko-KR" dirty="0" smtClean="0"/>
              <a:t>.  </a:t>
            </a:r>
            <a:r>
              <a:rPr lang="en-US" altLang="ko-KR" dirty="0" err="1" smtClean="0"/>
              <a:t>SolidWorks</a:t>
            </a:r>
            <a:r>
              <a:rPr lang="en-US" altLang="ko-KR" dirty="0" smtClean="0"/>
              <a:t> Sustainability</a:t>
            </a:r>
            <a:r>
              <a:rPr lang="ko-KR" altLang="en-US" dirty="0" smtClean="0"/>
              <a:t>는 </a:t>
            </a:r>
            <a:r>
              <a:rPr lang="en-US" altLang="ko-KR" dirty="0" err="1" smtClean="0"/>
              <a:t>SolidWorks</a:t>
            </a:r>
            <a:r>
              <a:rPr lang="en-US" altLang="ko-KR" dirty="0" smtClean="0"/>
              <a:t> </a:t>
            </a:r>
            <a:r>
              <a:rPr lang="ko-KR" altLang="en-US" dirty="0" smtClean="0"/>
              <a:t>교육용 버전 </a:t>
            </a:r>
            <a:r>
              <a:rPr lang="en-US" altLang="ko-KR" dirty="0" smtClean="0"/>
              <a:t>2010-2011</a:t>
            </a:r>
            <a:r>
              <a:rPr lang="ko-KR" altLang="en-US" dirty="0" smtClean="0"/>
              <a:t>에 포함될 예정입니다</a:t>
            </a:r>
            <a:r>
              <a:rPr lang="en-US" altLang="ko-KR" dirty="0" smtClean="0"/>
              <a:t>.</a:t>
            </a:r>
            <a:endParaRPr lang="en-US" dirty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336A3D-B0EA-4F6F-8FEB-2FF842237E5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학생들은 자신의 설계가 환경에 미치는 영향에 대해 배우고 이해하여 이를 개선하고 알릴 수 있어야 합니다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</a:t>
            </a:r>
            <a:endParaRPr lang="en-US" alt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교육자들은 재료 선택과 제조 공정이 어떻게 환경에 영향을 미치는지 이해시켜야 합니다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</a:t>
            </a:r>
            <a:r>
              <a:rPr lang="en-US" altLang="en-US" dirty="0" smtClean="0">
                <a:solidFill>
                  <a:schemeClr val="tx1"/>
                </a:solidFill>
                <a:latin typeface="+mn-lt"/>
                <a:ea typeface="+mn-ea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지침을 통해 설계 및 기술을 사회적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환경적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+mn-lt"/>
                <a:ea typeface="+mn-ea"/>
              </a:rPr>
              <a:t>경제적 조건과 통합시킬 수 있습니다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  <a:ea typeface="+mn-ea"/>
              </a:rPr>
              <a:t>.</a:t>
            </a:r>
            <a:endParaRPr lang="en-US" alt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1BB1E9-BAF3-407E-8BFB-D4465AE2339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84DDBB-2BCA-4465-A885-335276EA2C7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EAE5B3-EA39-447B-9A72-2B6B78E70F3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EC1797A-E02F-45C5-B4EA-68CE6D8CE61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FA73A96-0887-44CC-B788-CA3729AC29D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8480D4-6871-4E58-92D3-52EEF39E07A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69EF43-6617-434E-9C0F-7FC278EEF4A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지속 가능한 엔지니어링 정의 </a:t>
            </a:r>
            <a:r>
              <a:rPr lang="en-US" b="1" smtClean="0">
                <a:latin typeface="Calibri" pitchFamily="34" charset="0"/>
                <a:ea typeface="ＭＳ Ｐゴシック" pitchFamily="34" charset="-128"/>
              </a:rPr>
              <a:t>World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b="1" smtClean="0">
                <a:latin typeface="Calibri" pitchFamily="34" charset="0"/>
                <a:ea typeface="ＭＳ Ｐゴシック" pitchFamily="34" charset="-128"/>
              </a:rPr>
              <a:t>Engineering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b="1" smtClean="0">
                <a:latin typeface="Calibri" pitchFamily="34" charset="0"/>
                <a:ea typeface="ＭＳ Ｐゴシック" pitchFamily="34" charset="-128"/>
              </a:rPr>
              <a:t>Partnership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for </a:t>
            </a:r>
            <a:r>
              <a:rPr lang="en-US" b="1" smtClean="0">
                <a:latin typeface="Calibri" pitchFamily="34" charset="0"/>
                <a:ea typeface="ＭＳ Ｐゴシック" pitchFamily="34" charset="-128"/>
              </a:rPr>
              <a:t>Sustainable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b="1" smtClean="0">
                <a:latin typeface="Calibri" pitchFamily="34" charset="0"/>
                <a:ea typeface="ＭＳ Ｐゴシック" pitchFamily="34" charset="-128"/>
              </a:rPr>
              <a:t>Development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(WEPSD, WFEO, FIDIC, UATI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간의 </a:t>
            </a:r>
            <a:r>
              <a:rPr lang="ko-KR" altLang="en-US" b="1" smtClean="0">
                <a:latin typeface="Calibri" pitchFamily="34" charset="0"/>
                <a:ea typeface="ＭＳ Ｐゴシック" pitchFamily="34" charset="-128"/>
              </a:rPr>
              <a:t>파트너십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)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ABEC24-CE72-42CA-9FDD-0649DDEC1EE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55B51A-1021-48CF-90DD-30D7462CDC6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>
                <a:latin typeface="Calibri" pitchFamily="34" charset="0"/>
                <a:ea typeface="ＭＳ Ｐゴシック" pitchFamily="34" charset="-128"/>
              </a:rPr>
              <a:t>Hone ex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DF2104-C1FE-410C-B57B-2996D9469B1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1BFBA7-7ABF-470E-B5CB-AFAF21F2542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D49B91C-3B8C-4640-9A0C-6D847B8B38C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0E79E7-53D1-4F35-8C9F-E51FED7094E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EB0232-C401-4750-A13E-02E1405C46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원재료의 조달부터 생산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유통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사용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처리 및 재활용에 이르는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제품의 전체 수명을 구성하는 각 단계에서 제품의 환경 영향을 정량적으로 평가하는 방법을 말합니다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.</a:t>
            </a:r>
            <a:br>
              <a:rPr lang="en-US" altLang="ko-KR" smtClean="0">
                <a:latin typeface="Calibri" pitchFamily="34" charset="0"/>
                <a:ea typeface="ＭＳ Ｐゴシック" pitchFamily="34" charset="-128"/>
              </a:rPr>
            </a:b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LCA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는 제품의 전체 수명에 걸쳐 제품이 환경에 미치는 영향을 평가하는 프로세스이며 이로 통해 리소스 사용의 효율성을 증대하고 부담을 줄일 수 있습니다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.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또한 제품이나 제품이 수행하는 기능 및 단계별 운송의 환경 영향 연구에도 사용할 수 있습니다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. LCA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는 보통 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"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전 과정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"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분석으로 지칭됩니다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.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</a:t>
            </a:r>
          </a:p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FBA0260-886B-498A-A7DC-195910DFA71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E3968B3-42AA-4F6E-AF19-6AD248CE671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LCA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의 주요 요소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: (1)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관련된 환경 부하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(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예를 들어 소비한 에너지 및 원재료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발생한 배출물 및 폐기물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)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확인 및 측정 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(2)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이러한 부하의 잠재적 환경 영향 평가 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(3)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이러한 환경 영향을 감소시키는 데 사용할 수 있는 방법 평가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F90CD6-DE94-4982-8796-74D084EA4FD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제품의 전과정평가에는 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4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가지 주요한 환경 영향 요인이 있는데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이는 탄소 배출량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총에너지소비량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대기 산성화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수질 부영양화입니다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.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76195E9-A9BB-43C6-A039-94F672D8EE8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E7277BB-F5A4-43D2-B07F-71C5E49B971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재생 불가능한 에너지원의 예로는 석탄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석유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, </a:t>
            </a: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화석연료가 있습니다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.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EBEA008-0FE1-46EA-8651-D3371F49A0A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ko-KR" altLang="en-US" smtClean="0">
                <a:latin typeface="Calibri" pitchFamily="34" charset="0"/>
                <a:ea typeface="ＭＳ Ｐゴシック" pitchFamily="34" charset="-128"/>
              </a:rPr>
              <a:t>빗물의 산도를 높여 호수와 토양의 산성화를 초래합니다</a:t>
            </a:r>
            <a:r>
              <a:rPr lang="en-US" altLang="ko-KR" smtClean="0">
                <a:latin typeface="Calibri" pitchFamily="34" charset="0"/>
                <a:ea typeface="ＭＳ Ｐゴシック" pitchFamily="34" charset="-128"/>
              </a:rPr>
              <a:t>.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B988DC2-C193-41C3-9F60-4049DFF7CE8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8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rtlCol="0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" name="Image 6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AEBC6F7-29C7-4A39-9F7B-BA9757DE0B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0B91FAD-51C2-4BF1-93B0-33ADD05EC4D4}" type="datetimeFigureOut">
              <a:rPr lang="en-US"/>
              <a:pPr>
                <a:defRPr/>
              </a:pPr>
              <a:t>9/10/2012</a:t>
            </a:fld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4758839-691B-4290-AA77-A5304EBF4A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F49EC6F-5942-4572-9307-D6F67800CB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rtlCol="0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6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900113" y="401638"/>
            <a:ext cx="65008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Main Title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900113" y="1797050"/>
            <a:ext cx="7891462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5"/>
            <a:ext cx="693738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AE9B3494-EB3F-408E-B4BE-648A19D9E2E8}" type="slidenum">
              <a:rPr lang="fr-FR" smtClean="0">
                <a:solidFill>
                  <a:schemeClr val="bg1">
                    <a:lumMod val="65000"/>
                  </a:schemeClr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fr-FR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9" name="Picture 10" descr="Emblem_3DS_RGBcolor.png"/>
          <p:cNvPicPr>
            <a:picLocks noChangeAspect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07950" y="6242050"/>
            <a:ext cx="5365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8" descr="Bouton_charte_clic.png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95288" y="427038"/>
            <a:ext cx="46196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 rot="16200000">
            <a:off x="-3279775" y="3332163"/>
            <a:ext cx="6861175" cy="2000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Ι</a:t>
            </a:r>
            <a:r>
              <a:rPr lang="fr-F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 © Dassault Systèmes </a:t>
            </a:r>
            <a:r>
              <a:rPr lang="el-G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Ι</a:t>
            </a:r>
            <a:r>
              <a:rPr lang="fr-F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 </a:t>
            </a:r>
            <a:r>
              <a:rPr lang="en-US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Confidential</a:t>
            </a:r>
            <a:r>
              <a:rPr lang="fr-F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 Information </a:t>
            </a:r>
            <a:r>
              <a:rPr lang="el-G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Ι</a:t>
            </a:r>
            <a:endParaRPr lang="fr-FR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1035" name="Picture 14"/>
          <p:cNvPicPr>
            <a:picLocks noChangeAspect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486650" y="6323013"/>
            <a:ext cx="167163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5" r:id="rId2"/>
    <p:sldLayoutId id="2147483696" r:id="rId3"/>
    <p:sldLayoutId id="2147483702" r:id="rId4"/>
    <p:sldLayoutId id="2147483697" r:id="rId5"/>
    <p:sldLayoutId id="2147483698" r:id="rId6"/>
    <p:sldLayoutId id="2147483699" r:id="rId7"/>
    <p:sldLayoutId id="2147483700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  <p:sldLayoutId id="2147483713" r:id="rId19"/>
    <p:sldLayoutId id="2147483714" r:id="rId20"/>
  </p:sldLayoutIdLst>
  <p:txStyles>
    <p:titleStyle>
      <a:lvl1pPr algn="l" rtl="0" fontAlgn="base">
        <a:spcBef>
          <a:spcPct val="0"/>
        </a:spcBef>
        <a:spcAft>
          <a:spcPct val="0"/>
        </a:spcAft>
        <a:defRPr sz="30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3438" y="1441450"/>
            <a:ext cx="6500812" cy="5492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>SolidWorks Sustainability</a:t>
            </a:r>
            <a:endParaRPr lang="en-US"/>
          </a:p>
        </p:txBody>
      </p:sp>
      <p:sp>
        <p:nvSpPr>
          <p:cNvPr id="16387" name="Subtitle 2"/>
          <p:cNvSpPr>
            <a:spLocks noGrp="1"/>
          </p:cNvSpPr>
          <p:nvPr>
            <p:ph type="body" sz="quarter" idx="10"/>
          </p:nvPr>
        </p:nvSpPr>
        <p:spPr>
          <a:xfrm>
            <a:off x="2514600" y="2209800"/>
            <a:ext cx="6400800" cy="1143000"/>
          </a:xfrm>
        </p:spPr>
        <p:txBody>
          <a:bodyPr/>
          <a:lstStyle/>
          <a:p>
            <a:r>
              <a:rPr lang="en-US" smtClean="0"/>
              <a:t> </a:t>
            </a:r>
          </a:p>
          <a:p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수질 부영양화란</a:t>
            </a:r>
            <a:r>
              <a:rPr lang="en-US" altLang="ko-KR" sz="2300" smtClean="0">
                <a:ea typeface="굴림" charset="-127"/>
              </a:rPr>
              <a:t>?</a:t>
            </a:r>
            <a:endParaRPr lang="en-US" sz="2300" smtClean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914400" y="1143000"/>
            <a:ext cx="7891463" cy="4368800"/>
          </a:xfrm>
        </p:spPr>
        <p:txBody>
          <a:bodyPr/>
          <a:lstStyle/>
          <a:p>
            <a:r>
              <a:rPr lang="ko-KR" altLang="en-US" smtClean="0">
                <a:ea typeface="굴림" charset="-127"/>
              </a:rPr>
              <a:t>과포화 상태의 영양분이 수중 생태계에 추가됩니다</a:t>
            </a:r>
            <a:r>
              <a:rPr lang="en-US" altLang="ko-KR" smtClean="0">
                <a:ea typeface="굴림" charset="-127"/>
              </a:rPr>
              <a:t>.  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폐수나 농업 비료에서 나오는 질소와 인</a:t>
            </a:r>
            <a:r>
              <a:rPr lang="en-US" altLang="ko-KR" smtClean="0">
                <a:ea typeface="굴림" charset="-127"/>
              </a:rPr>
              <a:t>(PO</a:t>
            </a:r>
            <a:r>
              <a:rPr lang="en-US" altLang="ko-KR" baseline="-25000" smtClean="0">
                <a:ea typeface="굴림" charset="-127"/>
              </a:rPr>
              <a:t>4</a:t>
            </a:r>
            <a:r>
              <a:rPr lang="en-US" altLang="ko-KR" smtClean="0">
                <a:ea typeface="굴림" charset="-127"/>
              </a:rPr>
              <a:t>)</a:t>
            </a:r>
            <a:r>
              <a:rPr lang="ko-KR" altLang="en-US" smtClean="0">
                <a:ea typeface="굴림" charset="-127"/>
              </a:rPr>
              <a:t>으로 인해 해조류의 개체수가 늘어나 수중 산소가 결핍되어 결국 동식물이 모두 폐사하게 됩니다</a:t>
            </a:r>
            <a:r>
              <a:rPr lang="en-US" altLang="ko-KR" smtClean="0">
                <a:ea typeface="굴림" charset="-127"/>
              </a:rPr>
              <a:t>.  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측정 단위는 인</a:t>
            </a:r>
            <a:r>
              <a:rPr lang="en-US" altLang="ko-KR" smtClean="0">
                <a:ea typeface="굴림" charset="-127"/>
              </a:rPr>
              <a:t>(PO</a:t>
            </a:r>
            <a:r>
              <a:rPr lang="en-US" altLang="ko-KR" baseline="-25000" smtClean="0">
                <a:ea typeface="굴림" charset="-127"/>
              </a:rPr>
              <a:t>4</a:t>
            </a:r>
            <a:r>
              <a:rPr lang="en-US" altLang="ko-KR" smtClean="0">
                <a:ea typeface="굴림" charset="-127"/>
              </a:rPr>
              <a:t>e)</a:t>
            </a:r>
            <a:r>
              <a:rPr lang="ko-KR" altLang="en-US" smtClean="0">
                <a:ea typeface="굴림" charset="-127"/>
              </a:rPr>
              <a:t>의 당량</a:t>
            </a:r>
            <a:r>
              <a:rPr lang="en-US" altLang="ko-KR" smtClean="0">
                <a:ea typeface="굴림" charset="-127"/>
              </a:rPr>
              <a:t>(</a:t>
            </a:r>
            <a:r>
              <a:rPr lang="ko-KR" altLang="en-US" smtClean="0">
                <a:ea typeface="굴림" charset="-127"/>
              </a:rPr>
              <a:t>단위</a:t>
            </a:r>
            <a:r>
              <a:rPr lang="en-US" altLang="ko-KR" smtClean="0">
                <a:ea typeface="굴림" charset="-127"/>
              </a:rPr>
              <a:t>: kg)</a:t>
            </a:r>
            <a:r>
              <a:rPr lang="ko-KR" altLang="en-US" smtClean="0">
                <a:ea typeface="굴림" charset="-127"/>
              </a:rPr>
              <a:t>입니다</a:t>
            </a:r>
            <a:r>
              <a:rPr lang="en-US" altLang="ko-KR" smtClean="0">
                <a:ea typeface="굴림" charset="-127"/>
              </a:rPr>
              <a:t>.</a:t>
            </a:r>
            <a:endParaRPr lang="en-US" smtClean="0"/>
          </a:p>
        </p:txBody>
      </p:sp>
      <p:pic>
        <p:nvPicPr>
          <p:cNvPr id="25604" name="Picture 3"/>
          <p:cNvPicPr>
            <a:picLocks noChangeAspect="1"/>
          </p:cNvPicPr>
          <p:nvPr/>
        </p:nvPicPr>
        <p:blipFill>
          <a:blip r:embed="rId3" cstate="print"/>
          <a:srcRect l="14285" r="11429"/>
          <a:stretch>
            <a:fillRect/>
          </a:stretch>
        </p:blipFill>
        <p:spPr bwMode="auto">
          <a:xfrm>
            <a:off x="838200" y="51054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5638800" y="990600"/>
            <a:ext cx="3352800" cy="49530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ko-KR" altLang="en-US" sz="2700" smtClean="0">
                <a:ea typeface="굴림" charset="-127"/>
              </a:rPr>
              <a:t>참조</a:t>
            </a:r>
            <a:r>
              <a:rPr lang="en-US" sz="2700" smtClean="0"/>
              <a:t>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4646612" cy="329088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ko-KR" altLang="en-US" sz="2100" smtClean="0">
                <a:ea typeface="굴림" charset="-127"/>
              </a:rPr>
              <a:t>근본 </a:t>
            </a:r>
            <a:r>
              <a:rPr lang="en-US" sz="2100" smtClean="0"/>
              <a:t>LCA </a:t>
            </a:r>
            <a:r>
              <a:rPr lang="ko-KR" altLang="en-US" sz="2100" smtClean="0">
                <a:ea typeface="굴림" charset="-127"/>
              </a:rPr>
              <a:t>기술</a:t>
            </a:r>
            <a:r>
              <a:rPr lang="en-US" altLang="ko-KR" sz="2100" smtClean="0">
                <a:ea typeface="굴림" charset="-127"/>
              </a:rPr>
              <a:t>: </a:t>
            </a:r>
            <a:r>
              <a:rPr lang="en-US" sz="2100" smtClean="0"/>
              <a:t>PE International</a:t>
            </a:r>
            <a:r>
              <a:rPr lang="en-US" sz="2000" smtClean="0"/>
              <a:t> </a:t>
            </a:r>
          </a:p>
          <a:p>
            <a:pPr lvl="1">
              <a:lnSpc>
                <a:spcPct val="80000"/>
              </a:lnSpc>
            </a:pPr>
            <a:r>
              <a:rPr lang="en-US" altLang="ko-KR" sz="1800" smtClean="0">
                <a:ea typeface="굴림" charset="-127"/>
              </a:rPr>
              <a:t>20</a:t>
            </a:r>
            <a:r>
              <a:rPr lang="ko-KR" altLang="en-US" sz="1800" smtClean="0">
                <a:ea typeface="굴림" charset="-127"/>
              </a:rPr>
              <a:t>년의 </a:t>
            </a:r>
            <a:r>
              <a:rPr lang="en-US" altLang="ko-KR" sz="1800" smtClean="0">
                <a:ea typeface="굴림" charset="-127"/>
              </a:rPr>
              <a:t>LCA </a:t>
            </a:r>
            <a:r>
              <a:rPr lang="ko-KR" altLang="en-US" sz="1800" smtClean="0">
                <a:ea typeface="굴림" charset="-127"/>
              </a:rPr>
              <a:t>분야 경험</a:t>
            </a:r>
            <a:endParaRPr lang="en-US" sz="1800" smtClean="0"/>
          </a:p>
          <a:p>
            <a:pPr lvl="1">
              <a:lnSpc>
                <a:spcPct val="80000"/>
              </a:lnSpc>
            </a:pPr>
            <a:r>
              <a:rPr lang="en-US" altLang="ko-KR" sz="1800" smtClean="0">
                <a:ea typeface="굴림" charset="-127"/>
              </a:rPr>
              <a:t>LCA </a:t>
            </a:r>
            <a:r>
              <a:rPr lang="ko-KR" altLang="en-US" sz="1800" smtClean="0">
                <a:ea typeface="굴림" charset="-127"/>
              </a:rPr>
              <a:t>국제 데이터베이스</a:t>
            </a:r>
            <a:r>
              <a:rPr lang="en-US" sz="2000" smtClean="0"/>
              <a:t>  </a:t>
            </a:r>
          </a:p>
          <a:p>
            <a:pPr lvl="1">
              <a:lnSpc>
                <a:spcPct val="80000"/>
              </a:lnSpc>
            </a:pPr>
            <a:r>
              <a:rPr lang="en-US" altLang="ko-KR" sz="1800" smtClean="0">
                <a:ea typeface="굴림" charset="-127"/>
              </a:rPr>
              <a:t>GaBi 4 – </a:t>
            </a:r>
            <a:r>
              <a:rPr lang="ko-KR" altLang="en-US" sz="1800" smtClean="0">
                <a:ea typeface="굴림" charset="-127"/>
              </a:rPr>
              <a:t>제품 지속 가능성을 위한 선도적 소프트웨어</a:t>
            </a:r>
            <a:endParaRPr lang="en-US" sz="1800" smtClean="0"/>
          </a:p>
          <a:p>
            <a:pPr lvl="1">
              <a:lnSpc>
                <a:spcPct val="80000"/>
              </a:lnSpc>
            </a:pPr>
            <a:r>
              <a:rPr lang="en-US" sz="1800" smtClean="0"/>
              <a:t>www.pe-international.com</a:t>
            </a:r>
            <a:r>
              <a:rPr lang="en-US" sz="2000" smtClean="0"/>
              <a:t> </a:t>
            </a:r>
          </a:p>
          <a:p>
            <a:pPr>
              <a:lnSpc>
                <a:spcPct val="80000"/>
              </a:lnSpc>
            </a:pPr>
            <a:r>
              <a:rPr lang="ko-KR" altLang="en-US" sz="2100" smtClean="0">
                <a:ea typeface="굴림" charset="-127"/>
              </a:rPr>
              <a:t>국제 </a:t>
            </a:r>
            <a:r>
              <a:rPr lang="en-US" sz="2100" smtClean="0"/>
              <a:t>LCA </a:t>
            </a:r>
            <a:r>
              <a:rPr lang="ko-KR" altLang="en-US" sz="2100" smtClean="0">
                <a:ea typeface="굴림" charset="-127"/>
              </a:rPr>
              <a:t>표준</a:t>
            </a:r>
            <a:endParaRPr lang="en-US" sz="2100" smtClean="0"/>
          </a:p>
          <a:p>
            <a:pPr lvl="1">
              <a:lnSpc>
                <a:spcPct val="80000"/>
              </a:lnSpc>
            </a:pPr>
            <a:r>
              <a:rPr lang="ko-KR" altLang="en-US" sz="1800" smtClean="0">
                <a:ea typeface="굴림" charset="-127"/>
              </a:rPr>
              <a:t>환경 관리 전과정평가 원리 및 구조 </a:t>
            </a:r>
            <a:r>
              <a:rPr lang="en-US" altLang="ko-KR" sz="1800" smtClean="0">
                <a:ea typeface="굴림" charset="-127"/>
              </a:rPr>
              <a:t>ISO 14040/44  www.iso.org</a:t>
            </a:r>
            <a:r>
              <a:rPr lang="en-US" sz="2000" smtClean="0"/>
              <a:t> </a:t>
            </a:r>
            <a:endParaRPr lang="en-US" sz="2000" b="1" smtClean="0"/>
          </a:p>
          <a:p>
            <a:pPr>
              <a:lnSpc>
                <a:spcPct val="80000"/>
              </a:lnSpc>
            </a:pPr>
            <a:r>
              <a:rPr lang="ko-KR" altLang="en-US" sz="2100" smtClean="0">
                <a:ea typeface="굴림" charset="-127"/>
              </a:rPr>
              <a:t>미국 </a:t>
            </a:r>
            <a:r>
              <a:rPr lang="en-US" sz="2100" smtClean="0"/>
              <a:t>EPA LCA </a:t>
            </a:r>
            <a:r>
              <a:rPr lang="ko-KR" altLang="en-US" sz="2100" smtClean="0">
                <a:ea typeface="굴림" charset="-127"/>
              </a:rPr>
              <a:t>리소스</a:t>
            </a:r>
            <a:endParaRPr lang="en-US" sz="2100" smtClean="0"/>
          </a:p>
          <a:p>
            <a:pPr lvl="1">
              <a:lnSpc>
                <a:spcPct val="80000"/>
              </a:lnSpc>
            </a:pPr>
            <a:r>
              <a:rPr lang="en-US" sz="1800" smtClean="0"/>
              <a:t>http://www.epa.gov/nrmrl/lcaccess/</a:t>
            </a:r>
            <a:r>
              <a:rPr lang="en-US" sz="2000" smtClean="0"/>
              <a:t> </a:t>
            </a:r>
          </a:p>
          <a:p>
            <a:pPr lvl="1">
              <a:lnSpc>
                <a:spcPct val="80000"/>
              </a:lnSpc>
            </a:pPr>
            <a:endParaRPr lang="en-US" sz="2000" smtClean="0"/>
          </a:p>
          <a:p>
            <a:pPr lvl="1">
              <a:lnSpc>
                <a:spcPct val="80000"/>
              </a:lnSpc>
            </a:pPr>
            <a:endParaRPr lang="en-US" sz="2000" smtClean="0"/>
          </a:p>
          <a:p>
            <a:pPr lvl="1">
              <a:lnSpc>
                <a:spcPct val="80000"/>
              </a:lnSpc>
            </a:pPr>
            <a:endParaRPr lang="en-US" sz="2000" smtClean="0"/>
          </a:p>
          <a:p>
            <a:pPr lvl="1">
              <a:lnSpc>
                <a:spcPct val="80000"/>
              </a:lnSpc>
            </a:pPr>
            <a:endParaRPr lang="en-US" sz="2000" smtClean="0"/>
          </a:p>
          <a:p>
            <a:pPr lvl="1">
              <a:lnSpc>
                <a:spcPct val="80000"/>
              </a:lnSpc>
            </a:pPr>
            <a:endParaRPr lang="en-US" sz="2000" smtClean="0"/>
          </a:p>
          <a:p>
            <a:pPr lvl="1">
              <a:lnSpc>
                <a:spcPct val="80000"/>
              </a:lnSpc>
            </a:pPr>
            <a:endParaRPr lang="en-US" sz="2000" smtClean="0"/>
          </a:p>
          <a:p>
            <a:pPr lvl="1">
              <a:lnSpc>
                <a:spcPct val="80000"/>
              </a:lnSpc>
            </a:pPr>
            <a:endParaRPr lang="en-US" sz="2000" smtClean="0"/>
          </a:p>
        </p:txBody>
      </p:sp>
      <p:grpSp>
        <p:nvGrpSpPr>
          <p:cNvPr id="26629" name="Group 4"/>
          <p:cNvGrpSpPr>
            <a:grpSpLocks/>
          </p:cNvGrpSpPr>
          <p:nvPr/>
        </p:nvGrpSpPr>
        <p:grpSpPr bwMode="auto">
          <a:xfrm>
            <a:off x="5791200" y="1193800"/>
            <a:ext cx="1828800" cy="3937000"/>
            <a:chOff x="6477000" y="1193800"/>
            <a:chExt cx="1828800" cy="3936999"/>
          </a:xfrm>
        </p:grpSpPr>
        <p:sp>
          <p:nvSpPr>
            <p:cNvPr id="6" name="Freeform 5"/>
            <p:cNvSpPr/>
            <p:nvPr/>
          </p:nvSpPr>
          <p:spPr>
            <a:xfrm>
              <a:off x="6477000" y="1193800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5008" tIns="125008" rIns="125008" bIns="125008" anchor="ctr"/>
            <a:lstStyle/>
            <a:p>
              <a:pPr algn="ctr" defTabSz="11112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2500">
                  <a:solidFill>
                    <a:srgbClr val="FFFFFF"/>
                  </a:solidFill>
                  <a:latin typeface="Calibri" pitchFamily="34" charset="0"/>
                  <a:ea typeface="굴림" charset="-127"/>
                </a:rPr>
                <a:t>목표 </a:t>
              </a:r>
              <a:r>
                <a:rPr lang="en-US" altLang="ko-KR" sz="2500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rPr>
                <a:t>&amp;</a:t>
              </a:r>
              <a:r>
                <a:rPr lang="en-US" altLang="ko-KR" sz="2500">
                  <a:solidFill>
                    <a:srgbClr val="FFFFFF"/>
                  </a:solidFill>
                  <a:latin typeface="Calibri" pitchFamily="34" charset="0"/>
                  <a:ea typeface="굴림" charset="-127"/>
                </a:rPr>
                <a:t> </a:t>
              </a:r>
              <a:r>
                <a:rPr lang="ko-KR" altLang="en-US" sz="2500">
                  <a:solidFill>
                    <a:srgbClr val="FFFFFF"/>
                  </a:solidFill>
                  <a:latin typeface="Calibri" pitchFamily="34" charset="0"/>
                  <a:ea typeface="굴림" charset="-127"/>
                </a:rPr>
                <a:t>범위</a:t>
              </a:r>
              <a:endParaRPr lang="en-US" sz="250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6477000" y="2717800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5008" tIns="125008" rIns="125008" bIns="125008" anchor="ctr"/>
            <a:lstStyle/>
            <a:p>
              <a:pPr algn="ctr" defTabSz="11112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2500">
                  <a:solidFill>
                    <a:srgbClr val="FFFFFF"/>
                  </a:solidFill>
                  <a:latin typeface="Calibri" pitchFamily="34" charset="0"/>
                  <a:ea typeface="굴림" charset="-127"/>
                </a:rPr>
                <a:t>재고 분석</a:t>
              </a:r>
              <a:endParaRPr lang="en-US" sz="250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6477000" y="4114799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5008" tIns="125008" rIns="125008" bIns="125008" anchor="ctr"/>
            <a:lstStyle/>
            <a:p>
              <a:pPr algn="ctr" defTabSz="11112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2500">
                  <a:solidFill>
                    <a:srgbClr val="FFFFFF"/>
                  </a:solidFill>
                  <a:latin typeface="Calibri" pitchFamily="34" charset="0"/>
                  <a:ea typeface="굴림" charset="-127"/>
                </a:rPr>
                <a:t>영향 평가</a:t>
              </a:r>
              <a:endParaRPr lang="en-US" sz="250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>
            <a:off x="8077200" y="1295400"/>
            <a:ext cx="609600" cy="3810000"/>
          </a:xfrm>
          <a:custGeom>
            <a:avLst/>
            <a:gdLst>
              <a:gd name="connsiteX0" fmla="*/ 0 w 1828800"/>
              <a:gd name="connsiteY0" fmla="*/ 101600 h 1016000"/>
              <a:gd name="connsiteX1" fmla="*/ 29758 w 1828800"/>
              <a:gd name="connsiteY1" fmla="*/ 29758 h 1016000"/>
              <a:gd name="connsiteX2" fmla="*/ 101600 w 1828800"/>
              <a:gd name="connsiteY2" fmla="*/ 0 h 1016000"/>
              <a:gd name="connsiteX3" fmla="*/ 1727200 w 1828800"/>
              <a:gd name="connsiteY3" fmla="*/ 0 h 1016000"/>
              <a:gd name="connsiteX4" fmla="*/ 1799042 w 1828800"/>
              <a:gd name="connsiteY4" fmla="*/ 29758 h 1016000"/>
              <a:gd name="connsiteX5" fmla="*/ 1828800 w 1828800"/>
              <a:gd name="connsiteY5" fmla="*/ 101600 h 1016000"/>
              <a:gd name="connsiteX6" fmla="*/ 1828800 w 1828800"/>
              <a:gd name="connsiteY6" fmla="*/ 914400 h 1016000"/>
              <a:gd name="connsiteX7" fmla="*/ 1799042 w 1828800"/>
              <a:gd name="connsiteY7" fmla="*/ 986242 h 1016000"/>
              <a:gd name="connsiteX8" fmla="*/ 1727200 w 1828800"/>
              <a:gd name="connsiteY8" fmla="*/ 1016000 h 1016000"/>
              <a:gd name="connsiteX9" fmla="*/ 101600 w 1828800"/>
              <a:gd name="connsiteY9" fmla="*/ 1016000 h 1016000"/>
              <a:gd name="connsiteX10" fmla="*/ 29758 w 1828800"/>
              <a:gd name="connsiteY10" fmla="*/ 986242 h 1016000"/>
              <a:gd name="connsiteX11" fmla="*/ 0 w 1828800"/>
              <a:gd name="connsiteY11" fmla="*/ 914400 h 1016000"/>
              <a:gd name="connsiteX12" fmla="*/ 0 w 1828800"/>
              <a:gd name="connsiteY12" fmla="*/ 10160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28800" h="1016000">
                <a:moveTo>
                  <a:pt x="0" y="101600"/>
                </a:moveTo>
                <a:cubicBezTo>
                  <a:pt x="0" y="74654"/>
                  <a:pt x="10704" y="48812"/>
                  <a:pt x="29758" y="29758"/>
                </a:cubicBezTo>
                <a:cubicBezTo>
                  <a:pt x="48812" y="10704"/>
                  <a:pt x="74654" y="0"/>
                  <a:pt x="101600" y="0"/>
                </a:cubicBezTo>
                <a:lnTo>
                  <a:pt x="1727200" y="0"/>
                </a:lnTo>
                <a:cubicBezTo>
                  <a:pt x="1754146" y="0"/>
                  <a:pt x="1779988" y="10704"/>
                  <a:pt x="1799042" y="29758"/>
                </a:cubicBezTo>
                <a:cubicBezTo>
                  <a:pt x="1818096" y="48812"/>
                  <a:pt x="1828800" y="74654"/>
                  <a:pt x="1828800" y="101600"/>
                </a:cubicBezTo>
                <a:lnTo>
                  <a:pt x="1828800" y="914400"/>
                </a:lnTo>
                <a:cubicBezTo>
                  <a:pt x="1828800" y="941346"/>
                  <a:pt x="1818096" y="967188"/>
                  <a:pt x="1799042" y="986242"/>
                </a:cubicBezTo>
                <a:cubicBezTo>
                  <a:pt x="1779988" y="1005296"/>
                  <a:pt x="1754146" y="1016000"/>
                  <a:pt x="1727200" y="1016000"/>
                </a:cubicBezTo>
                <a:lnTo>
                  <a:pt x="101600" y="1016000"/>
                </a:lnTo>
                <a:cubicBezTo>
                  <a:pt x="74654" y="1016000"/>
                  <a:pt x="48812" y="1005296"/>
                  <a:pt x="29758" y="986242"/>
                </a:cubicBezTo>
                <a:cubicBezTo>
                  <a:pt x="10704" y="967188"/>
                  <a:pt x="0" y="941346"/>
                  <a:pt x="0" y="914400"/>
                </a:cubicBezTo>
                <a:lnTo>
                  <a:pt x="0" y="10160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vert270" lIns="125008" tIns="125008" rIns="125008" bIns="125008" spcCol="1270" anchor="ctr"/>
          <a:lstStyle/>
          <a:p>
            <a:pPr algn="ctr" defTabSz="11112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ko-KR" altLang="en-US" sz="2500">
                <a:solidFill>
                  <a:srgbClr val="FFFFFF"/>
                </a:solidFill>
                <a:latin typeface="Calibri"/>
              </a:rPr>
              <a:t>해석</a:t>
            </a:r>
            <a:endParaRPr lang="en-US" sz="2500" dirty="0">
              <a:solidFill>
                <a:srgbClr val="FFFFFF"/>
              </a:solidFill>
              <a:latin typeface="Calibri"/>
              <a:ea typeface="ＭＳ Ｐゴシック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5400000">
            <a:off x="6515894" y="2475706"/>
            <a:ext cx="381000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6515894" y="3923506"/>
            <a:ext cx="381000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620000" y="1600200"/>
            <a:ext cx="379413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620000" y="3048000"/>
            <a:ext cx="379413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620000" y="4572000"/>
            <a:ext cx="379413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6" name="TextBox 18"/>
          <p:cNvSpPr txBox="1">
            <a:spLocks noChangeArrowheads="1"/>
          </p:cNvSpPr>
          <p:nvPr/>
        </p:nvSpPr>
        <p:spPr bwMode="auto">
          <a:xfrm>
            <a:off x="5943600" y="5334000"/>
            <a:ext cx="2895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LCA</a:t>
            </a:r>
            <a:r>
              <a:rPr lang="en-US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ko-KR" altLang="en-US">
                <a:solidFill>
                  <a:srgbClr val="28288A"/>
                </a:solidFill>
                <a:latin typeface="Calibri" pitchFamily="34" charset="0"/>
                <a:ea typeface="굴림" charset="-127"/>
              </a:rPr>
              <a:t>구조 </a:t>
            </a:r>
            <a:r>
              <a:rPr lang="en-US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ISO</a:t>
            </a:r>
            <a:r>
              <a:rPr lang="en-US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14044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en-US" sz="2300" smtClean="0"/>
              <a:t>SolidWorks Sustainability</a:t>
            </a:r>
            <a:r>
              <a:rPr lang="ko-KR" altLang="en-US" sz="2300" smtClean="0">
                <a:ea typeface="굴림" charset="-127"/>
              </a:rPr>
              <a:t>를 선택해야 하는 이유</a:t>
            </a:r>
            <a:endParaRPr lang="en-US" sz="2300" smtClean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687388" y="914400"/>
            <a:ext cx="8229600" cy="5410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ko-KR" altLang="en-US" smtClean="0">
                <a:ea typeface="굴림" charset="-127"/>
              </a:rPr>
              <a:t>머지않아 모든 설계는 지속 가능한 설계가 될 것입니다</a:t>
            </a:r>
            <a:r>
              <a:rPr lang="en-US" altLang="ko-KR" smtClean="0">
                <a:ea typeface="굴림" charset="-127"/>
              </a:rPr>
              <a:t>.</a:t>
            </a:r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  <a:p>
            <a:r>
              <a:rPr lang="ko-KR" altLang="en-US" smtClean="0">
                <a:ea typeface="굴림" charset="-127"/>
              </a:rPr>
              <a:t>“친환경” 제품을 원하는 소비자의 증가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사업에 대한 새롭고 낯선 과제</a:t>
            </a:r>
            <a:r>
              <a:rPr lang="en-US" smtClean="0"/>
              <a:t> </a:t>
            </a:r>
          </a:p>
          <a:p>
            <a:r>
              <a:rPr lang="ko-KR" altLang="en-US" smtClean="0">
                <a:ea typeface="굴림" charset="-127"/>
              </a:rPr>
              <a:t>성공을 위한 전략</a:t>
            </a:r>
            <a:r>
              <a:rPr lang="en-US" altLang="ko-KR" smtClean="0">
                <a:ea typeface="굴림" charset="-127"/>
              </a:rPr>
              <a:t>, </a:t>
            </a:r>
            <a:r>
              <a:rPr lang="ko-KR" altLang="en-US" smtClean="0">
                <a:ea typeface="굴림" charset="-127"/>
              </a:rPr>
              <a:t>지속 가능한 설계</a:t>
            </a:r>
            <a:r>
              <a:rPr lang="en-US" smtClean="0"/>
              <a:t> </a:t>
            </a:r>
          </a:p>
          <a:p>
            <a:r>
              <a:rPr lang="en-US" smtClean="0"/>
              <a:t>SolidWorks Sustainability</a:t>
            </a:r>
          </a:p>
          <a:p>
            <a:pPr lvl="1"/>
            <a:r>
              <a:rPr lang="ko-KR" altLang="en-US" smtClean="0">
                <a:ea typeface="굴림" charset="-127"/>
              </a:rPr>
              <a:t>사용 및 이해 용이</a:t>
            </a:r>
            <a:endParaRPr lang="en-US" smtClean="0"/>
          </a:p>
          <a:p>
            <a:pPr lvl="1"/>
            <a:r>
              <a:rPr lang="ko-KR" altLang="en-US" smtClean="0">
                <a:ea typeface="굴림" charset="-127"/>
              </a:rPr>
              <a:t>제품 설계의 환경 영향 감소</a:t>
            </a:r>
            <a:endParaRPr lang="en-US" smtClean="0"/>
          </a:p>
          <a:p>
            <a:pPr lvl="1"/>
            <a:r>
              <a:rPr lang="ko-KR" altLang="en-US" smtClean="0">
                <a:ea typeface="굴림" charset="-127"/>
              </a:rPr>
              <a:t>보고서 및 그래픽 디스플레이를 통한 효과적 전달</a:t>
            </a:r>
            <a:endParaRPr lang="en-US" smtClean="0"/>
          </a:p>
          <a:p>
            <a:pPr lvl="1"/>
            <a:r>
              <a:rPr lang="en-US" smtClean="0"/>
              <a:t>SolidWorks SustainabilityXpress</a:t>
            </a:r>
            <a:r>
              <a:rPr lang="en-US" baseline="30000" smtClean="0"/>
              <a:t>1 </a:t>
            </a:r>
            <a:r>
              <a:rPr lang="en-US" smtClean="0"/>
              <a:t> </a:t>
            </a:r>
            <a:r>
              <a:rPr lang="ko-KR" altLang="en-US" smtClean="0">
                <a:ea typeface="굴림" charset="-127"/>
              </a:rPr>
              <a:t>모든 </a:t>
            </a:r>
            <a:r>
              <a:rPr lang="en-US" smtClean="0"/>
              <a:t>SolidWorks </a:t>
            </a:r>
            <a:r>
              <a:rPr lang="ko-KR" altLang="en-US" smtClean="0">
                <a:ea typeface="굴림" charset="-127"/>
              </a:rPr>
              <a:t>사용자 무료 사용 가능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교육 현장에서 </a:t>
            </a:r>
            <a:r>
              <a:rPr lang="en-US" altLang="ko-KR" sz="2300" smtClean="0">
                <a:ea typeface="굴림" charset="-127"/>
              </a:rPr>
              <a:t>SolidWorks Sustainability</a:t>
            </a:r>
            <a:r>
              <a:rPr lang="ko-KR" altLang="en-US" sz="2300" smtClean="0">
                <a:ea typeface="굴림" charset="-127"/>
              </a:rPr>
              <a:t>가 필요한 이유</a:t>
            </a:r>
            <a:endParaRPr lang="en-US" sz="2300" smtClean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687388" y="1447800"/>
            <a:ext cx="8229600" cy="5410200"/>
          </a:xfrm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1738" y="914400"/>
            <a:ext cx="6742112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1447800" y="6096000"/>
            <a:ext cx="624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SolidWorks</a:t>
            </a:r>
            <a:r>
              <a:rPr lang="en-US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 smtClean="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2012</a:t>
            </a:r>
            <a:r>
              <a:rPr lang="ko-KR" altLang="en-US" smtClean="0">
                <a:solidFill>
                  <a:srgbClr val="28288A"/>
                </a:solidFill>
                <a:latin typeface="Calibri" pitchFamily="34" charset="0"/>
                <a:ea typeface="굴림" charset="-127"/>
              </a:rPr>
              <a:t>용 </a:t>
            </a:r>
            <a:r>
              <a:rPr lang="en-US" dirty="0" err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SolidWorks</a:t>
            </a:r>
            <a:r>
              <a:rPr lang="en-US" dirty="0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 dirty="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Labs</a:t>
            </a:r>
            <a:r>
              <a:rPr lang="ko-KR" altLang="en-US" dirty="0">
                <a:solidFill>
                  <a:srgbClr val="28288A"/>
                </a:solidFill>
                <a:latin typeface="Calibri" pitchFamily="34" charset="0"/>
                <a:ea typeface="굴림" charset="-127"/>
              </a:rPr>
              <a:t>에 이용 가능 </a:t>
            </a:r>
            <a:r>
              <a:rPr lang="en-US" dirty="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http://labs.solidworks.com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Diagram 18"/>
          <p:cNvGraphicFramePr/>
          <p:nvPr/>
        </p:nvGraphicFramePr>
        <p:xfrm>
          <a:off x="1066800" y="381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2700" smtClean="0"/>
              <a:t>SolidWorks Sustainability </a:t>
            </a:r>
            <a:r>
              <a:rPr lang="ko-KR" altLang="en-US" sz="2700" smtClean="0">
                <a:ea typeface="굴림" charset="-127"/>
              </a:rPr>
              <a:t>방법론</a:t>
            </a:r>
            <a:r>
              <a:rPr lang="en-US" sz="2700" smtClean="0"/>
              <a:t>  </a:t>
            </a:r>
          </a:p>
        </p:txBody>
      </p:sp>
      <p:sp>
        <p:nvSpPr>
          <p:cNvPr id="29700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6932613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</p:txBody>
      </p:sp>
      <p:grpSp>
        <p:nvGrpSpPr>
          <p:cNvPr id="29701" name="Group 19"/>
          <p:cNvGrpSpPr>
            <a:grpSpLocks/>
          </p:cNvGrpSpPr>
          <p:nvPr/>
        </p:nvGrpSpPr>
        <p:grpSpPr bwMode="auto">
          <a:xfrm>
            <a:off x="228600" y="1828800"/>
            <a:ext cx="7162800" cy="4191000"/>
            <a:chOff x="762000" y="2209800"/>
            <a:chExt cx="6349919" cy="4190878"/>
          </a:xfrm>
        </p:grpSpPr>
        <p:sp>
          <p:nvSpPr>
            <p:cNvPr id="21" name="Freeform 20"/>
            <p:cNvSpPr/>
            <p:nvPr/>
          </p:nvSpPr>
          <p:spPr>
            <a:xfrm>
              <a:off x="762000" y="2209800"/>
              <a:ext cx="1397489" cy="698480"/>
            </a:xfrm>
            <a:custGeom>
              <a:avLst/>
              <a:gdLst>
                <a:gd name="connsiteX0" fmla="*/ 0 w 1396919"/>
                <a:gd name="connsiteY0" fmla="*/ 69846 h 698459"/>
                <a:gd name="connsiteX1" fmla="*/ 20457 w 1396919"/>
                <a:gd name="connsiteY1" fmla="*/ 20457 h 698459"/>
                <a:gd name="connsiteX2" fmla="*/ 69846 w 1396919"/>
                <a:gd name="connsiteY2" fmla="*/ 0 h 698459"/>
                <a:gd name="connsiteX3" fmla="*/ 1327073 w 1396919"/>
                <a:gd name="connsiteY3" fmla="*/ 0 h 698459"/>
                <a:gd name="connsiteX4" fmla="*/ 1376462 w 1396919"/>
                <a:gd name="connsiteY4" fmla="*/ 20457 h 698459"/>
                <a:gd name="connsiteX5" fmla="*/ 1396919 w 1396919"/>
                <a:gd name="connsiteY5" fmla="*/ 69846 h 698459"/>
                <a:gd name="connsiteX6" fmla="*/ 1396919 w 1396919"/>
                <a:gd name="connsiteY6" fmla="*/ 628613 h 698459"/>
                <a:gd name="connsiteX7" fmla="*/ 1376462 w 1396919"/>
                <a:gd name="connsiteY7" fmla="*/ 678002 h 698459"/>
                <a:gd name="connsiteX8" fmla="*/ 1327073 w 1396919"/>
                <a:gd name="connsiteY8" fmla="*/ 698459 h 698459"/>
                <a:gd name="connsiteX9" fmla="*/ 69846 w 1396919"/>
                <a:gd name="connsiteY9" fmla="*/ 698459 h 698459"/>
                <a:gd name="connsiteX10" fmla="*/ 20457 w 1396919"/>
                <a:gd name="connsiteY10" fmla="*/ 678002 h 698459"/>
                <a:gd name="connsiteX11" fmla="*/ 0 w 1396919"/>
                <a:gd name="connsiteY11" fmla="*/ 628613 h 698459"/>
                <a:gd name="connsiteX12" fmla="*/ 0 w 1396919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6919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327073" y="0"/>
                  </a:lnTo>
                  <a:cubicBezTo>
                    <a:pt x="1345597" y="0"/>
                    <a:pt x="1363363" y="7359"/>
                    <a:pt x="1376462" y="20457"/>
                  </a:cubicBezTo>
                  <a:cubicBezTo>
                    <a:pt x="1389561" y="33556"/>
                    <a:pt x="1396919" y="51321"/>
                    <a:pt x="1396919" y="69846"/>
                  </a:cubicBezTo>
                  <a:lnTo>
                    <a:pt x="1396919" y="628613"/>
                  </a:lnTo>
                  <a:cubicBezTo>
                    <a:pt x="1396919" y="647137"/>
                    <a:pt x="1389560" y="664903"/>
                    <a:pt x="1376462" y="678002"/>
                  </a:cubicBezTo>
                  <a:cubicBezTo>
                    <a:pt x="1363363" y="691101"/>
                    <a:pt x="1345598" y="698459"/>
                    <a:pt x="1327073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5702" tIns="57287" rIns="75702" bIns="57287" anchor="ctr"/>
            <a:lstStyle/>
            <a:p>
              <a:pPr algn="ctr" defTabSz="12890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2900">
                  <a:solidFill>
                    <a:srgbClr val="FFFFFF"/>
                  </a:solidFill>
                  <a:latin typeface="Calibri" pitchFamily="34" charset="0"/>
                  <a:ea typeface="굴림" charset="-127"/>
                </a:rPr>
                <a:t>입력</a:t>
              </a:r>
              <a:endParaRPr lang="en-US" sz="290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58712" y="2908280"/>
              <a:ext cx="99922" cy="54925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48563"/>
                  </a:lnTo>
                  <a:lnTo>
                    <a:pt x="99868" y="54856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1458634" y="3108299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1300">
                  <a:solidFill>
                    <a:srgbClr val="28288A"/>
                  </a:solidFill>
                  <a:latin typeface="Calibri" pitchFamily="34" charset="0"/>
                  <a:ea typeface="굴림" charset="-127"/>
                </a:rPr>
                <a:t>재질</a:t>
              </a:r>
              <a:endParaRPr lang="en-US" sz="130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58712" y="2908280"/>
              <a:ext cx="99922" cy="144617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446845"/>
                  </a:lnTo>
                  <a:lnTo>
                    <a:pt x="99868" y="144684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1458634" y="4005211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1300">
                  <a:solidFill>
                    <a:srgbClr val="28288A"/>
                  </a:solidFill>
                  <a:latin typeface="Calibri" pitchFamily="34" charset="0"/>
                  <a:ea typeface="굴림" charset="-127"/>
                </a:rPr>
                <a:t>제조 공정</a:t>
              </a:r>
              <a:endParaRPr lang="en-US" sz="130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58712" y="2908280"/>
              <a:ext cx="99922" cy="222561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225348"/>
                  </a:lnTo>
                  <a:lnTo>
                    <a:pt x="99868" y="222534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reeform 26"/>
            <p:cNvSpPr/>
            <p:nvPr/>
          </p:nvSpPr>
          <p:spPr>
            <a:xfrm>
              <a:off x="1458634" y="4784650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1300">
                  <a:solidFill>
                    <a:srgbClr val="28288A"/>
                  </a:solidFill>
                  <a:latin typeface="Calibri" pitchFamily="34" charset="0"/>
                  <a:ea typeface="굴림" charset="-127"/>
                </a:rPr>
                <a:t>제조 지역</a:t>
              </a:r>
              <a:endParaRPr lang="en-US" sz="130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58712" y="2908280"/>
              <a:ext cx="99922" cy="306378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063737"/>
                  </a:lnTo>
                  <a:lnTo>
                    <a:pt x="99868" y="3063737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1458634" y="5622826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1300">
                  <a:solidFill>
                    <a:srgbClr val="28288A"/>
                  </a:solidFill>
                  <a:latin typeface="Calibri" pitchFamily="34" charset="0"/>
                  <a:ea typeface="굴림" charset="-127"/>
                </a:rPr>
                <a:t>운송 </a:t>
              </a:r>
              <a:r>
                <a:rPr lang="en-US" altLang="ko-KR" sz="1300">
                  <a:solidFill>
                    <a:srgbClr val="28288A"/>
                  </a:solidFill>
                  <a:latin typeface="Calibri" pitchFamily="34" charset="0"/>
                  <a:ea typeface="ＭＳ Ｐゴシック" pitchFamily="34" charset="-128"/>
                </a:rPr>
                <a:t>&amp;</a:t>
              </a:r>
              <a:r>
                <a:rPr lang="en-US" altLang="ko-KR" sz="1300">
                  <a:solidFill>
                    <a:srgbClr val="28288A"/>
                  </a:solidFill>
                  <a:latin typeface="Calibri" pitchFamily="34" charset="0"/>
                  <a:ea typeface="굴림" charset="-127"/>
                </a:rPr>
                <a:t> </a:t>
              </a:r>
              <a:r>
                <a:rPr lang="ko-KR" altLang="en-US" sz="1300">
                  <a:solidFill>
                    <a:srgbClr val="28288A"/>
                  </a:solidFill>
                  <a:latin typeface="Calibri" pitchFamily="34" charset="0"/>
                  <a:ea typeface="굴림" charset="-127"/>
                </a:rPr>
                <a:t>사용</a:t>
              </a:r>
              <a:endParaRPr lang="en-US" sz="130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14431" y="2209800"/>
              <a:ext cx="1397488" cy="698480"/>
            </a:xfrm>
            <a:custGeom>
              <a:avLst/>
              <a:gdLst>
                <a:gd name="connsiteX0" fmla="*/ 0 w 1396919"/>
                <a:gd name="connsiteY0" fmla="*/ 69846 h 698459"/>
                <a:gd name="connsiteX1" fmla="*/ 20457 w 1396919"/>
                <a:gd name="connsiteY1" fmla="*/ 20457 h 698459"/>
                <a:gd name="connsiteX2" fmla="*/ 69846 w 1396919"/>
                <a:gd name="connsiteY2" fmla="*/ 0 h 698459"/>
                <a:gd name="connsiteX3" fmla="*/ 1327073 w 1396919"/>
                <a:gd name="connsiteY3" fmla="*/ 0 h 698459"/>
                <a:gd name="connsiteX4" fmla="*/ 1376462 w 1396919"/>
                <a:gd name="connsiteY4" fmla="*/ 20457 h 698459"/>
                <a:gd name="connsiteX5" fmla="*/ 1396919 w 1396919"/>
                <a:gd name="connsiteY5" fmla="*/ 69846 h 698459"/>
                <a:gd name="connsiteX6" fmla="*/ 1396919 w 1396919"/>
                <a:gd name="connsiteY6" fmla="*/ 628613 h 698459"/>
                <a:gd name="connsiteX7" fmla="*/ 1376462 w 1396919"/>
                <a:gd name="connsiteY7" fmla="*/ 678002 h 698459"/>
                <a:gd name="connsiteX8" fmla="*/ 1327073 w 1396919"/>
                <a:gd name="connsiteY8" fmla="*/ 698459 h 698459"/>
                <a:gd name="connsiteX9" fmla="*/ 69846 w 1396919"/>
                <a:gd name="connsiteY9" fmla="*/ 698459 h 698459"/>
                <a:gd name="connsiteX10" fmla="*/ 20457 w 1396919"/>
                <a:gd name="connsiteY10" fmla="*/ 678002 h 698459"/>
                <a:gd name="connsiteX11" fmla="*/ 0 w 1396919"/>
                <a:gd name="connsiteY11" fmla="*/ 628613 h 698459"/>
                <a:gd name="connsiteX12" fmla="*/ 0 w 1396919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6919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327073" y="0"/>
                  </a:lnTo>
                  <a:cubicBezTo>
                    <a:pt x="1345597" y="0"/>
                    <a:pt x="1363363" y="7359"/>
                    <a:pt x="1376462" y="20457"/>
                  </a:cubicBezTo>
                  <a:cubicBezTo>
                    <a:pt x="1389561" y="33556"/>
                    <a:pt x="1396919" y="51321"/>
                    <a:pt x="1396919" y="69846"/>
                  </a:cubicBezTo>
                  <a:lnTo>
                    <a:pt x="1396919" y="628613"/>
                  </a:lnTo>
                  <a:cubicBezTo>
                    <a:pt x="1396919" y="647137"/>
                    <a:pt x="1389560" y="664903"/>
                    <a:pt x="1376462" y="678002"/>
                  </a:cubicBezTo>
                  <a:cubicBezTo>
                    <a:pt x="1363363" y="691101"/>
                    <a:pt x="1345598" y="698459"/>
                    <a:pt x="1327073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5702" tIns="57287" rIns="75702" bIns="57287" anchor="ctr"/>
            <a:lstStyle/>
            <a:p>
              <a:pPr algn="ctr" defTabSz="12890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2900">
                  <a:solidFill>
                    <a:srgbClr val="FFFFFF"/>
                  </a:solidFill>
                  <a:latin typeface="Calibri" pitchFamily="34" charset="0"/>
                  <a:ea typeface="굴림" charset="-127"/>
                </a:rPr>
                <a:t>출력</a:t>
              </a:r>
              <a:endParaRPr lang="en-US" sz="2900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87612" y="2908280"/>
              <a:ext cx="139326" cy="5238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23844"/>
                  </a:lnTo>
                  <a:lnTo>
                    <a:pt x="139711" y="5238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5926939" y="3082900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1300">
                  <a:solidFill>
                    <a:srgbClr val="28288A"/>
                  </a:solidFill>
                  <a:latin typeface="Calibri" pitchFamily="34" charset="0"/>
                  <a:ea typeface="굴림" charset="-127"/>
                </a:rPr>
                <a:t>탄소</a:t>
              </a:r>
              <a:endParaRPr lang="en-US" sz="130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87612" y="2908280"/>
              <a:ext cx="139326" cy="139695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396919"/>
                  </a:lnTo>
                  <a:lnTo>
                    <a:pt x="139711" y="1396919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5926939" y="3955999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1300">
                  <a:solidFill>
                    <a:srgbClr val="28288A"/>
                  </a:solidFill>
                  <a:latin typeface="Calibri" pitchFamily="34" charset="0"/>
                  <a:ea typeface="굴림" charset="-127"/>
                </a:rPr>
                <a:t>에너지</a:t>
              </a:r>
              <a:endParaRPr lang="en-US" sz="130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87612" y="2908280"/>
              <a:ext cx="139326" cy="227005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269994"/>
                  </a:lnTo>
                  <a:lnTo>
                    <a:pt x="139711" y="226999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5926939" y="4829099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1300">
                  <a:solidFill>
                    <a:srgbClr val="28288A"/>
                  </a:solidFill>
                  <a:latin typeface="Calibri" pitchFamily="34" charset="0"/>
                  <a:ea typeface="굴림" charset="-127"/>
                </a:rPr>
                <a:t>대기</a:t>
              </a:r>
              <a:endParaRPr lang="en-US" sz="130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87612" y="2908280"/>
              <a:ext cx="139326" cy="314315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143068"/>
                  </a:lnTo>
                  <a:lnTo>
                    <a:pt x="139711" y="314306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Freeform 37"/>
            <p:cNvSpPr/>
            <p:nvPr/>
          </p:nvSpPr>
          <p:spPr>
            <a:xfrm>
              <a:off x="5926939" y="5702198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</a:pPr>
              <a:r>
                <a:rPr lang="ko-KR" altLang="en-US" sz="1300">
                  <a:solidFill>
                    <a:srgbClr val="28288A"/>
                  </a:solidFill>
                  <a:latin typeface="Calibri" pitchFamily="34" charset="0"/>
                  <a:ea typeface="굴림" charset="-127"/>
                </a:rPr>
                <a:t>물</a:t>
              </a:r>
              <a:endParaRPr lang="en-US" sz="130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</p:grpSp>
      <p:sp>
        <p:nvSpPr>
          <p:cNvPr id="6" name="Right Brace 5"/>
          <p:cNvSpPr/>
          <p:nvPr/>
        </p:nvSpPr>
        <p:spPr>
          <a:xfrm>
            <a:off x="7391400" y="2667000"/>
            <a:ext cx="685800" cy="3429000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7848600" y="2971800"/>
            <a:ext cx="11430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704" name="TextBox 10"/>
          <p:cNvSpPr txBox="1">
            <a:spLocks noChangeArrowheads="1"/>
          </p:cNvSpPr>
          <p:nvPr/>
        </p:nvSpPr>
        <p:spPr bwMode="auto">
          <a:xfrm>
            <a:off x="7848600" y="3124200"/>
            <a:ext cx="121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o-KR" altLang="en-US">
                <a:solidFill>
                  <a:srgbClr val="28288A"/>
                </a:solidFill>
                <a:latin typeface="Calibri" pitchFamily="34" charset="0"/>
                <a:ea typeface="굴림" charset="-127"/>
              </a:rPr>
              <a:t>대시보드</a:t>
            </a:r>
            <a:endParaRPr lang="en-US">
              <a:solidFill>
                <a:srgbClr val="28288A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848600" y="4572000"/>
            <a:ext cx="11430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9706" name="TextBox 12"/>
          <p:cNvSpPr txBox="1">
            <a:spLocks noChangeArrowheads="1"/>
          </p:cNvSpPr>
          <p:nvPr/>
        </p:nvSpPr>
        <p:spPr bwMode="auto">
          <a:xfrm>
            <a:off x="7924800" y="47244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o-KR" altLang="en-US">
                <a:solidFill>
                  <a:srgbClr val="28288A"/>
                </a:solidFill>
                <a:latin typeface="Calibri" pitchFamily="34" charset="0"/>
                <a:ea typeface="굴림" charset="-127"/>
              </a:rPr>
              <a:t>보고서</a:t>
            </a:r>
            <a:endParaRPr lang="en-US">
              <a:solidFill>
                <a:srgbClr val="28288A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7962900" y="4152900"/>
            <a:ext cx="838200" cy="0"/>
          </a:xfrm>
          <a:prstGeom prst="line">
            <a:avLst/>
          </a:pr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752600" y="2209800"/>
            <a:ext cx="91440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5562600" y="2133600"/>
            <a:ext cx="30480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재질 종류 및 재질 이름 입력</a:t>
            </a:r>
            <a:endParaRPr lang="en-US" sz="2300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7924800" cy="4525963"/>
          </a:xfrm>
        </p:spPr>
        <p:txBody>
          <a:bodyPr/>
          <a:lstStyle/>
          <a:p>
            <a:r>
              <a:rPr lang="ko-KR" altLang="en-US" smtClean="0">
                <a:ea typeface="굴림" charset="-127"/>
              </a:rPr>
              <a:t>재질 종류 및 재질 이름 구조</a:t>
            </a:r>
            <a:endParaRPr lang="en-US" smtClean="0"/>
          </a:p>
          <a:p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38200" y="1457325"/>
          <a:ext cx="8077200" cy="4842510"/>
        </p:xfrm>
        <a:graphic>
          <a:graphicData uri="http://schemas.openxmlformats.org/drawingml/2006/table">
            <a:tbl>
              <a:tblPr/>
              <a:tblGrid>
                <a:gridCol w="1219200"/>
                <a:gridCol w="1295400"/>
                <a:gridCol w="1524000"/>
                <a:gridCol w="3200400"/>
                <a:gridCol w="838200"/>
              </a:tblGrid>
              <a:tr h="7524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재질 종류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재질 이름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재질 종류</a:t>
                      </a:r>
                      <a:r>
                        <a:rPr kumimoji="0" lang="en-US" altLang="ko-K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: </a:t>
                      </a:r>
                      <a:r>
                        <a:rPr kumimoji="0" lang="ko-KR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플라스틱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강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A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플라스틱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ABS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아크릴로니트릴 부타디엔 스티렌 폴리카보네이트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철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E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기타 금속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E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 아크릴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4B575F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B575F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B575F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알루미늄 합금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A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기타 비금속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A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Delrin®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2700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NC010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</a:t>
                      </a:r>
                      <a:r>
                        <a:rPr kumimoji="0" lang="ko-K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폴리옥시메틸렌</a:t>
                      </a:r>
                      <a:r>
                        <a:rPr kumimoji="0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(POM, </a:t>
                      </a: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폴리아세탈 또는 폴리포름알데히드</a:t>
                      </a:r>
                      <a:r>
                        <a:rPr kumimoji="0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), </a:t>
                      </a: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제조원 듀폰</a:t>
                      </a:r>
                      <a:r>
                        <a:rPr kumimoji="0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(Dupont)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B575F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구리 합금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E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일반 유리 섬유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E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나일론 </a:t>
                      </a:r>
                      <a:r>
                        <a:rPr kumimoji="0" lang="en-US" altLang="ko-K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101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4B575F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B575F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B575F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티타늄 합금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A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탄소 섬유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A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고밀도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폴리에틸렌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B575F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아연 합금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E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실리콘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EE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경질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PVC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 폴리염화비닐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B575F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기타 합금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A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굴림" charset="-127"/>
                        </a:rPr>
                        <a:t>목재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DAC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8288A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기타 등등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28288A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B575F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제조 공정 입력</a:t>
            </a:r>
            <a:endParaRPr lang="en-US" sz="2300" smtClean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838200" y="990600"/>
            <a:ext cx="7848600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ko-KR" altLang="en-US" smtClean="0">
                <a:ea typeface="굴림" charset="-127"/>
              </a:rPr>
              <a:t>재질 종류에 따라 사용 가능한 제조 공정</a:t>
            </a:r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66800" y="1676400"/>
          <a:ext cx="7576399" cy="4343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504"/>
                <a:gridCol w="1448410"/>
                <a:gridCol w="1750162"/>
                <a:gridCol w="236524"/>
                <a:gridCol w="685800"/>
                <a:gridCol w="2851999"/>
              </a:tblGrid>
              <a:tr h="11737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ko-KR" altLang="en-US" sz="20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종류</a:t>
                      </a:r>
                      <a:r>
                        <a:rPr lang="en-US" altLang="ko-KR" sz="20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: </a:t>
                      </a:r>
                      <a:r>
                        <a:rPr lang="ko-KR" altLang="en-US" sz="20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알루미늄 합금</a:t>
                      </a:r>
                      <a:endParaRPr lang="en-US" sz="2000" b="1" i="0" u="none" baseline="0" dirty="0" smtClean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2000" baseline="0" dirty="0" smtClean="0"/>
                        <a:t> </a:t>
                      </a:r>
                      <a:endParaRPr lang="en-US" sz="200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4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종류</a:t>
                      </a:r>
                      <a:r>
                        <a:rPr lang="en-US" altLang="ko-KR" sz="24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:</a:t>
                      </a:r>
                      <a:r>
                        <a:rPr lang="en-US" altLang="ko-KR" sz="2400" b="1" smtClean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24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플라스틱</a:t>
                      </a:r>
                      <a:endParaRPr lang="en-US" sz="2400" b="1" i="0" u="none" baseline="0" dirty="0" smtClean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2400" dirty="0" smtClean="0"/>
                        <a:t> </a:t>
                      </a:r>
                      <a:endParaRPr lang="en-US" sz="2400" dirty="0"/>
                    </a:p>
                  </a:txBody>
                  <a:tcPr/>
                </a:tc>
              </a:tr>
              <a:tr h="586899">
                <a:tc rowSpan="4"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제조 공정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금형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주조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사형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주조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4"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제조 공정</a:t>
                      </a:r>
                      <a:endParaRPr lang="en-US" sz="18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vert="vert27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사출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성형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</a:tr>
              <a:tr h="10899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압출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타출</a:t>
                      </a:r>
                      <a:r>
                        <a:rPr lang="en-US" altLang="ko-K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/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성형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판금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압출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</a:tr>
              <a:tr h="92227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단조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기계식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사형</a:t>
                      </a:r>
                      <a:r>
                        <a:rPr lang="ko-KR" alt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주조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7047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밀링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</a:rPr>
                        <a:t>선삭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제조 지역 입력</a:t>
            </a:r>
            <a:endParaRPr lang="en-US" sz="23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6018212" cy="452596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ko-KR" altLang="en-US" sz="2200" smtClean="0">
                <a:ea typeface="굴림" charset="-127"/>
              </a:rPr>
              <a:t>각 지역마다 다른 방법을 조합하여 에너지를 생산합니다</a:t>
            </a:r>
            <a:r>
              <a:rPr lang="en-US" altLang="ko-KR" sz="2200" smtClean="0">
                <a:ea typeface="굴림" charset="-127"/>
              </a:rPr>
              <a:t>. </a:t>
            </a:r>
            <a:r>
              <a:rPr lang="ko-KR" altLang="en-US" sz="2200" smtClean="0">
                <a:ea typeface="굴림" charset="-127"/>
              </a:rPr>
              <a:t>킬로와트시</a:t>
            </a:r>
            <a:r>
              <a:rPr lang="en-US" altLang="ko-KR" sz="2200" smtClean="0">
                <a:ea typeface="굴림" charset="-127"/>
              </a:rPr>
              <a:t>(kWh)</a:t>
            </a:r>
            <a:r>
              <a:rPr lang="ko-KR" altLang="en-US" sz="2200" smtClean="0">
                <a:ea typeface="굴림" charset="-127"/>
              </a:rPr>
              <a:t>의 영향은 지역마다 다릅니다</a:t>
            </a:r>
            <a:r>
              <a:rPr lang="en-US" altLang="ko-KR" sz="2200" smtClean="0">
                <a:ea typeface="굴림" charset="-127"/>
              </a:rPr>
              <a:t>. </a:t>
            </a:r>
            <a:r>
              <a:rPr lang="ko-KR" altLang="en-US" sz="2200" smtClean="0">
                <a:ea typeface="굴림" charset="-127"/>
              </a:rPr>
              <a:t>다음과 같은 방법이 포함됩니다</a:t>
            </a:r>
            <a:r>
              <a:rPr lang="en-US" altLang="ko-KR" sz="2200" smtClean="0">
                <a:ea typeface="굴림" charset="-127"/>
              </a:rPr>
              <a:t>.</a:t>
            </a:r>
            <a:endParaRPr lang="en-US" sz="2200" smtClean="0"/>
          </a:p>
          <a:p>
            <a:pPr lvl="1"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화석연료</a:t>
            </a:r>
            <a:endParaRPr lang="en-US" sz="1900" smtClean="0"/>
          </a:p>
          <a:p>
            <a:pPr lvl="1"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원자력</a:t>
            </a:r>
            <a:endParaRPr lang="en-US" sz="1900" smtClean="0"/>
          </a:p>
          <a:p>
            <a:pPr lvl="1"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수력</a:t>
            </a:r>
            <a:endParaRPr lang="en-US" sz="1900" smtClean="0"/>
          </a:p>
          <a:p>
            <a:pPr>
              <a:lnSpc>
                <a:spcPct val="80000"/>
              </a:lnSpc>
            </a:pPr>
            <a:r>
              <a:rPr lang="ko-KR" altLang="en-US" sz="2200" smtClean="0">
                <a:ea typeface="굴림" charset="-127"/>
              </a:rPr>
              <a:t>해당 지역의 제조 공정에서 소비되는 자원을 정합니다</a:t>
            </a:r>
            <a:r>
              <a:rPr lang="en-US" altLang="ko-KR" sz="2200" smtClean="0">
                <a:ea typeface="굴림" charset="-127"/>
              </a:rPr>
              <a:t>.</a:t>
            </a:r>
            <a:endParaRPr lang="en-US" sz="2200" smtClean="0"/>
          </a:p>
          <a:p>
            <a:pPr>
              <a:lnSpc>
                <a:spcPct val="80000"/>
              </a:lnSpc>
            </a:pPr>
            <a:r>
              <a:rPr lang="ko-KR" altLang="en-US" sz="2200" smtClean="0">
                <a:ea typeface="굴림" charset="-127"/>
              </a:rPr>
              <a:t>지역 선택</a:t>
            </a:r>
            <a:endParaRPr lang="en-US" sz="2200" smtClean="0"/>
          </a:p>
          <a:p>
            <a:pPr lvl="1"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아시아</a:t>
            </a:r>
            <a:endParaRPr lang="en-US" sz="1900" smtClean="0"/>
          </a:p>
          <a:p>
            <a:pPr lvl="1"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유럽</a:t>
            </a:r>
            <a:endParaRPr lang="en-US" sz="1900" smtClean="0"/>
          </a:p>
          <a:p>
            <a:pPr lvl="1"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북아메리카</a:t>
            </a:r>
            <a:endParaRPr lang="en-US" sz="1900" smtClean="0"/>
          </a:p>
          <a:p>
            <a:pPr lvl="1"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일본</a:t>
            </a:r>
            <a:endParaRPr lang="en-US" sz="1900" smtClean="0"/>
          </a:p>
          <a:p>
            <a:pPr>
              <a:lnSpc>
                <a:spcPct val="80000"/>
              </a:lnSpc>
            </a:pPr>
            <a:endParaRPr lang="en-US" sz="2200" smtClean="0"/>
          </a:p>
        </p:txBody>
      </p:sp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371600"/>
            <a:ext cx="1501775" cy="33305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운송 및 사용 지역 입력</a:t>
            </a:r>
            <a:endParaRPr lang="en-US" sz="2300" smtClean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6018212" cy="4525962"/>
          </a:xfrm>
        </p:spPr>
        <p:txBody>
          <a:bodyPr/>
          <a:lstStyle/>
          <a:p>
            <a:r>
              <a:rPr lang="ko-KR" altLang="en-US" smtClean="0">
                <a:ea typeface="굴림" charset="-127"/>
              </a:rPr>
              <a:t>제품의 사용 단계에서 소비되는 에너지원</a:t>
            </a:r>
            <a:r>
              <a:rPr lang="en-US" altLang="ko-KR" smtClean="0">
                <a:ea typeface="굴림" charset="-127"/>
              </a:rPr>
              <a:t>(</a:t>
            </a:r>
            <a:r>
              <a:rPr lang="ko-KR" altLang="en-US" smtClean="0">
                <a:ea typeface="굴림" charset="-127"/>
              </a:rPr>
              <a:t>가능한 경우</a:t>
            </a:r>
            <a:r>
              <a:rPr lang="en-US" altLang="ko-KR" smtClean="0">
                <a:ea typeface="굴림" charset="-127"/>
              </a:rPr>
              <a:t>) </a:t>
            </a:r>
            <a:r>
              <a:rPr lang="ko-KR" altLang="en-US" smtClean="0">
                <a:ea typeface="굴림" charset="-127"/>
              </a:rPr>
              <a:t>및 폐기 제품의 목적지를 정합니다</a:t>
            </a:r>
            <a:r>
              <a:rPr lang="en-US" altLang="ko-KR" smtClean="0">
                <a:ea typeface="굴림" charset="-127"/>
              </a:rPr>
              <a:t>.</a:t>
            </a:r>
            <a:r>
              <a:rPr lang="en-US" smtClean="0"/>
              <a:t>  </a:t>
            </a:r>
          </a:p>
          <a:p>
            <a:pPr lvl="1"/>
            <a:r>
              <a:rPr lang="ko-KR" altLang="en-US" smtClean="0">
                <a:ea typeface="굴림" charset="-127"/>
              </a:rPr>
              <a:t>아시아</a:t>
            </a:r>
            <a:endParaRPr lang="en-US" smtClean="0"/>
          </a:p>
          <a:p>
            <a:pPr lvl="1"/>
            <a:r>
              <a:rPr lang="ko-KR" altLang="en-US" smtClean="0">
                <a:ea typeface="굴림" charset="-127"/>
              </a:rPr>
              <a:t>유럽</a:t>
            </a:r>
            <a:endParaRPr lang="en-US" smtClean="0"/>
          </a:p>
          <a:p>
            <a:pPr lvl="1"/>
            <a:r>
              <a:rPr lang="ko-KR" altLang="en-US" smtClean="0">
                <a:ea typeface="굴림" charset="-127"/>
              </a:rPr>
              <a:t>북아메리카</a:t>
            </a:r>
            <a:endParaRPr lang="en-US" smtClean="0"/>
          </a:p>
          <a:p>
            <a:pPr lvl="1"/>
            <a:r>
              <a:rPr lang="ko-KR" altLang="en-US" smtClean="0">
                <a:ea typeface="굴림" charset="-127"/>
              </a:rPr>
              <a:t>일본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제조 지역에서 사용 지역으로의 제품 운송과 관련된 환경 영향을 추산합니다</a:t>
            </a:r>
            <a:r>
              <a:rPr lang="en-US" altLang="ko-KR" smtClean="0">
                <a:ea typeface="굴림" charset="-127"/>
              </a:rPr>
              <a:t>.</a:t>
            </a:r>
            <a:endParaRPr lang="en-US" smtClean="0"/>
          </a:p>
          <a:p>
            <a:endParaRPr lang="en-US" smtClean="0"/>
          </a:p>
        </p:txBody>
      </p:sp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371600"/>
            <a:ext cx="1501775" cy="33305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환경 영향을 계산하는 </a:t>
            </a:r>
            <a:r>
              <a:rPr lang="en-US" altLang="ko-KR" sz="2300" smtClean="0">
                <a:ea typeface="굴림" charset="-127"/>
              </a:rPr>
              <a:t>SolidWorks</a:t>
            </a:r>
            <a:endParaRPr lang="en-US" sz="23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3579812" cy="45259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ko-KR" altLang="en-US" smtClean="0">
                <a:ea typeface="굴림" charset="-127"/>
              </a:rPr>
              <a:t>파라미터</a:t>
            </a:r>
            <a:endParaRPr lang="en-US" smtClean="0"/>
          </a:p>
          <a:p>
            <a:pPr lvl="1">
              <a:lnSpc>
                <a:spcPct val="90000"/>
              </a:lnSpc>
            </a:pPr>
            <a:r>
              <a:rPr lang="ko-KR" altLang="en-US" b="1" smtClean="0">
                <a:ea typeface="굴림" charset="-127"/>
              </a:rPr>
              <a:t>탄소 </a:t>
            </a:r>
            <a:r>
              <a:rPr lang="ko-KR" altLang="en-US" smtClean="0">
                <a:ea typeface="굴림" charset="-127"/>
              </a:rPr>
              <a:t>배출량</a:t>
            </a:r>
            <a:endParaRPr lang="en-US" smtClean="0"/>
          </a:p>
          <a:p>
            <a:pPr lvl="1">
              <a:lnSpc>
                <a:spcPct val="90000"/>
              </a:lnSpc>
            </a:pPr>
            <a:r>
              <a:rPr lang="ko-KR" altLang="en-US" b="1" smtClean="0">
                <a:ea typeface="굴림" charset="-127"/>
              </a:rPr>
              <a:t>대기 </a:t>
            </a:r>
            <a:r>
              <a:rPr lang="ko-KR" altLang="en-US" smtClean="0">
                <a:ea typeface="굴림" charset="-127"/>
              </a:rPr>
              <a:t>산성화</a:t>
            </a:r>
            <a:endParaRPr lang="en-US" smtClean="0"/>
          </a:p>
          <a:p>
            <a:pPr lvl="1">
              <a:lnSpc>
                <a:spcPct val="90000"/>
              </a:lnSpc>
            </a:pPr>
            <a:r>
              <a:rPr lang="ko-KR" altLang="en-US" b="1" smtClean="0">
                <a:ea typeface="굴림" charset="-127"/>
              </a:rPr>
              <a:t>수질 </a:t>
            </a:r>
            <a:r>
              <a:rPr lang="ko-KR" altLang="en-US" smtClean="0">
                <a:ea typeface="굴림" charset="-127"/>
              </a:rPr>
              <a:t>부영양화</a:t>
            </a:r>
            <a:endParaRPr lang="en-US" smtClean="0"/>
          </a:p>
          <a:p>
            <a:pPr lvl="1">
              <a:lnSpc>
                <a:spcPct val="90000"/>
              </a:lnSpc>
            </a:pPr>
            <a:r>
              <a:rPr lang="ko-KR" altLang="en-US" b="1" smtClean="0">
                <a:ea typeface="굴림" charset="-127"/>
              </a:rPr>
              <a:t>에너지 </a:t>
            </a:r>
            <a:r>
              <a:rPr lang="ko-KR" altLang="en-US" smtClean="0">
                <a:ea typeface="굴림" charset="-127"/>
              </a:rPr>
              <a:t>소비</a:t>
            </a:r>
            <a:endParaRPr lang="en-US" smtClean="0"/>
          </a:p>
          <a:p>
            <a:pPr>
              <a:lnSpc>
                <a:spcPct val="90000"/>
              </a:lnSpc>
            </a:pPr>
            <a:r>
              <a:rPr lang="ko-KR" altLang="en-US" smtClean="0">
                <a:ea typeface="굴림" charset="-127"/>
              </a:rPr>
              <a:t>각 요인 비율</a:t>
            </a:r>
            <a:endParaRPr lang="en-US" smtClean="0"/>
          </a:p>
          <a:p>
            <a:pPr lvl="1">
              <a:lnSpc>
                <a:spcPct val="90000"/>
              </a:lnSpc>
            </a:pPr>
            <a:r>
              <a:rPr lang="ko-KR" altLang="en-US" smtClean="0">
                <a:ea typeface="굴림" charset="-127"/>
              </a:rPr>
              <a:t>재질</a:t>
            </a:r>
            <a:endParaRPr lang="en-US" smtClean="0"/>
          </a:p>
          <a:p>
            <a:pPr lvl="1">
              <a:lnSpc>
                <a:spcPct val="90000"/>
              </a:lnSpc>
            </a:pPr>
            <a:r>
              <a:rPr lang="ko-KR" altLang="en-US" smtClean="0">
                <a:ea typeface="굴림" charset="-127"/>
              </a:rPr>
              <a:t>제조 공정</a:t>
            </a:r>
            <a:endParaRPr lang="en-US" smtClean="0"/>
          </a:p>
          <a:p>
            <a:pPr lvl="1">
              <a:lnSpc>
                <a:spcPct val="90000"/>
              </a:lnSpc>
            </a:pPr>
            <a:r>
              <a:rPr lang="ko-KR" altLang="en-US" smtClean="0">
                <a:ea typeface="굴림" charset="-127"/>
              </a:rPr>
              <a:t>사용 지역</a:t>
            </a:r>
            <a:endParaRPr lang="en-US" smtClean="0"/>
          </a:p>
          <a:p>
            <a:pPr lvl="1">
              <a:lnSpc>
                <a:spcPct val="90000"/>
              </a:lnSpc>
            </a:pPr>
            <a:r>
              <a:rPr lang="ko-KR" altLang="en-US" smtClean="0">
                <a:ea typeface="굴림" charset="-127"/>
              </a:rPr>
              <a:t>폐기</a:t>
            </a:r>
            <a:r>
              <a:rPr lang="en-US" smtClean="0"/>
              <a:t> </a:t>
            </a:r>
          </a:p>
          <a:p>
            <a:pPr>
              <a:lnSpc>
                <a:spcPct val="90000"/>
              </a:lnSpc>
            </a:pPr>
            <a:r>
              <a:rPr lang="ko-KR" altLang="en-US" smtClean="0">
                <a:ea typeface="굴림" charset="-127"/>
              </a:rPr>
              <a:t>기초선 설정</a:t>
            </a:r>
            <a:endParaRPr lang="en-US" smtClean="0"/>
          </a:p>
        </p:txBody>
      </p:sp>
      <p:pic>
        <p:nvPicPr>
          <p:cNvPr id="34820" name="Picture 7" descr="SustainabilityXpress-Dashboard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447800"/>
            <a:ext cx="3581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7162800" y="5181600"/>
            <a:ext cx="381000" cy="45720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786765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지속 가능한 엔지니어링이란</a:t>
            </a:r>
            <a:r>
              <a:rPr lang="en-US" altLang="ko-KR" sz="2300" smtClean="0">
                <a:ea typeface="굴림" charset="-127"/>
              </a:rPr>
              <a:t>?</a:t>
            </a:r>
            <a:endParaRPr lang="en-US" sz="23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7923212" cy="4525962"/>
          </a:xfrm>
        </p:spPr>
        <p:txBody>
          <a:bodyPr>
            <a:normAutofit/>
          </a:bodyPr>
          <a:lstStyle/>
          <a:p>
            <a:r>
              <a:rPr lang="ko-KR" altLang="en-US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지속 가능한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설계</a:t>
            </a:r>
            <a:r>
              <a:rPr lang="ko-KR" altLang="en-US" smtClean="0">
                <a:ea typeface="굴림" charset="-127"/>
              </a:rPr>
              <a:t>는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solidFill>
                  <a:srgbClr val="74B31F"/>
                </a:solidFill>
                <a:ea typeface="굴림" charset="-127"/>
              </a:rPr>
              <a:t>사회적</a:t>
            </a:r>
            <a:r>
              <a:rPr lang="en-US" altLang="ko-KR" smtClean="0">
                <a:ea typeface="굴림" charset="-127"/>
              </a:rPr>
              <a:t>,</a:t>
            </a:r>
            <a:r>
              <a:rPr lang="en-US" altLang="ko-KR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solidFill>
                  <a:srgbClr val="74B31F"/>
                </a:solidFill>
                <a:ea typeface="굴림" charset="-127"/>
              </a:rPr>
              <a:t>환경적</a:t>
            </a:r>
            <a:r>
              <a:rPr lang="en-US" altLang="ko-KR" smtClean="0">
                <a:ea typeface="굴림" charset="-127"/>
              </a:rPr>
              <a:t>,</a:t>
            </a:r>
            <a:r>
              <a:rPr lang="en-US" altLang="ko-KR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solidFill>
                  <a:srgbClr val="74B31F"/>
                </a:solidFill>
                <a:ea typeface="굴림" charset="-127"/>
              </a:rPr>
              <a:t>경제적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조건을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제품이나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프로세스에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통합하는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것을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의미합니다</a:t>
            </a:r>
            <a:r>
              <a:rPr lang="en-US" altLang="ko-KR" smtClean="0">
                <a:ea typeface="굴림" charset="-127"/>
              </a:rPr>
              <a:t>.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머지않아 모든 설계는</a:t>
            </a:r>
            <a:r>
              <a:rPr lang="ko-KR" altLang="en-US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지속 가능한</a:t>
            </a:r>
            <a:r>
              <a:rPr lang="ko-KR" altLang="en-US" smtClean="0">
                <a:solidFill>
                  <a:srgbClr val="74B31F"/>
                </a:solidFill>
                <a:ea typeface="굴림" charset="-127"/>
              </a:rPr>
              <a:t> </a:t>
            </a:r>
            <a:r>
              <a:rPr lang="ko-KR" altLang="en-US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설계</a:t>
            </a:r>
            <a:r>
              <a:rPr lang="ko-KR" altLang="en-US" smtClean="0">
                <a:ea typeface="굴림" charset="-127"/>
              </a:rPr>
              <a:t>가 될 것입니다</a:t>
            </a:r>
            <a:r>
              <a:rPr lang="en-US" altLang="ko-KR" smtClean="0">
                <a:ea typeface="굴림" charset="-127"/>
              </a:rPr>
              <a:t>.</a:t>
            </a:r>
            <a:endParaRPr lang="en-US" smtClean="0"/>
          </a:p>
          <a:p>
            <a:r>
              <a:rPr lang="en-US" altLang="ko-KR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SolidWorks</a:t>
            </a:r>
            <a:r>
              <a:rPr lang="en-US" altLang="ko-KR" smtClean="0">
                <a:solidFill>
                  <a:srgbClr val="74B31F"/>
                </a:solidFill>
                <a:latin typeface="Arial Rounded MT Bold" pitchFamily="34" charset="0"/>
                <a:ea typeface="굴림" charset="-127"/>
              </a:rPr>
              <a:t> </a:t>
            </a:r>
            <a:r>
              <a:rPr lang="en-US" altLang="ko-KR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Sustainability</a:t>
            </a:r>
            <a:r>
              <a:rPr lang="en-US" altLang="ko-KR" smtClean="0">
                <a:solidFill>
                  <a:srgbClr val="74B31F"/>
                </a:solidFill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로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학생들은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자신의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설계에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대해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환경적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고려를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할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수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있습니다</a:t>
            </a:r>
            <a:r>
              <a:rPr lang="en-US" altLang="ko-KR" smtClean="0">
                <a:ea typeface="굴림" charset="-127"/>
              </a:rPr>
              <a:t>.</a:t>
            </a:r>
            <a:r>
              <a:rPr lang="en-US" smtClean="0"/>
              <a:t> </a:t>
            </a:r>
            <a:endParaRPr lang="en-US" smtClean="0">
              <a:solidFill>
                <a:srgbClr val="499F3F"/>
              </a:solidFill>
            </a:endParaRPr>
          </a:p>
          <a:p>
            <a:r>
              <a:rPr lang="ko-KR" altLang="en-US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전과정평가</a:t>
            </a:r>
            <a:r>
              <a:rPr lang="en-US" altLang="ko-KR" smtClean="0">
                <a:ea typeface="굴림" charset="-127"/>
              </a:rPr>
              <a:t>(</a:t>
            </a:r>
            <a:r>
              <a:rPr lang="en-US" altLang="ko-KR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LCA</a:t>
            </a:r>
            <a:r>
              <a:rPr lang="en-US" altLang="ko-KR" smtClean="0">
                <a:ea typeface="굴림" charset="-127"/>
              </a:rPr>
              <a:t>)</a:t>
            </a:r>
            <a:r>
              <a:rPr lang="ko-KR" altLang="en-US" smtClean="0">
                <a:ea typeface="굴림" charset="-127"/>
              </a:rPr>
              <a:t>를 직접적으로 설계 프로세스 엔지니어링에 통합하여 성공적 제품을 개발할 수 있습니다</a:t>
            </a:r>
            <a:r>
              <a:rPr lang="en-US" altLang="ko-KR" smtClean="0">
                <a:ea typeface="굴림" charset="-127"/>
              </a:rPr>
              <a:t>.</a:t>
            </a:r>
            <a:endParaRPr lang="en-US" smtClean="0"/>
          </a:p>
          <a:p>
            <a:pPr>
              <a:buFontTx/>
              <a:buNone/>
            </a:pPr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재질 속성에 따른 유사 재질 찾기</a:t>
            </a:r>
            <a:endParaRPr lang="en-US" sz="2300" smtClean="0"/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5027612" cy="4525962"/>
          </a:xfrm>
        </p:spPr>
        <p:txBody>
          <a:bodyPr/>
          <a:lstStyle/>
          <a:p>
            <a:r>
              <a:rPr lang="ko-KR" altLang="en-US" smtClean="0">
                <a:ea typeface="굴림" charset="-127"/>
              </a:rPr>
              <a:t>열팽창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비열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밀도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탄성계수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전단계수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열전도율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포아송비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인장강도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항복강도</a:t>
            </a:r>
            <a:endParaRPr lang="en-US" smtClean="0"/>
          </a:p>
        </p:txBody>
      </p:sp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 cstate="print"/>
          <a:srcRect l="1639" t="5795" r="1639"/>
          <a:stretch>
            <a:fillRect/>
          </a:stretch>
        </p:blipFill>
        <p:spPr bwMode="auto">
          <a:xfrm>
            <a:off x="4632325" y="1447800"/>
            <a:ext cx="4359275" cy="3200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700" smtClean="0">
                <a:ea typeface="굴림" charset="-127"/>
              </a:rPr>
              <a:t>재질 속성의 정의</a:t>
            </a:r>
            <a:r>
              <a:rPr lang="en-US" sz="2700" smtClean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7847012" cy="452596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ko-KR" altLang="en-US" sz="1400" smtClean="0">
                <a:ea typeface="굴림" charset="-127"/>
              </a:rPr>
              <a:t>열팽창 </a:t>
            </a:r>
            <a:r>
              <a:rPr lang="en-US" altLang="ko-KR" sz="1400" smtClean="0">
                <a:ea typeface="굴림" charset="-127"/>
              </a:rPr>
              <a:t>- </a:t>
            </a:r>
            <a:r>
              <a:rPr lang="ko-KR" altLang="en-US" sz="1400" smtClean="0">
                <a:ea typeface="굴림" charset="-127"/>
              </a:rPr>
              <a:t>온도 </a:t>
            </a:r>
            <a:r>
              <a:rPr lang="en-US" altLang="ko-KR" sz="1400" smtClean="0">
                <a:ea typeface="굴림" charset="-127"/>
              </a:rPr>
              <a:t>1</a:t>
            </a:r>
            <a:r>
              <a:rPr lang="ko-KR" altLang="en-US" sz="1400" smtClean="0">
                <a:ea typeface="굴림" charset="-127"/>
              </a:rPr>
              <a:t>도 변화에 따른 단위 길이당 길이 변화</a:t>
            </a:r>
            <a:r>
              <a:rPr lang="en-US" altLang="ko-KR" sz="1400" smtClean="0">
                <a:ea typeface="굴림" charset="-127"/>
              </a:rPr>
              <a:t>(</a:t>
            </a:r>
            <a:r>
              <a:rPr lang="ko-KR" altLang="en-US" sz="1400" smtClean="0">
                <a:ea typeface="굴림" charset="-127"/>
              </a:rPr>
              <a:t>단위 온도당 수직 변형률의 변화</a:t>
            </a:r>
            <a:r>
              <a:rPr lang="en-US" altLang="ko-KR" sz="1400" smtClean="0">
                <a:ea typeface="굴림" charset="-127"/>
              </a:rPr>
              <a:t>)(K)</a:t>
            </a:r>
            <a:endParaRPr lang="en-US" sz="1400" smtClean="0"/>
          </a:p>
          <a:p>
            <a:pPr>
              <a:lnSpc>
                <a:spcPct val="80000"/>
              </a:lnSpc>
            </a:pPr>
            <a:endParaRPr lang="en-US" sz="1500" smtClean="0"/>
          </a:p>
          <a:p>
            <a:pPr>
              <a:lnSpc>
                <a:spcPct val="80000"/>
              </a:lnSpc>
            </a:pPr>
            <a:r>
              <a:rPr lang="ko-KR" altLang="en-US" sz="1400" smtClean="0">
                <a:ea typeface="굴림" charset="-127"/>
              </a:rPr>
              <a:t>비열 </a:t>
            </a:r>
            <a:r>
              <a:rPr lang="en-US" altLang="ko-KR" sz="1400" smtClean="0">
                <a:ea typeface="굴림" charset="-127"/>
              </a:rPr>
              <a:t>- </a:t>
            </a:r>
            <a:r>
              <a:rPr lang="ko-KR" altLang="en-US" sz="1400" smtClean="0">
                <a:ea typeface="굴림" charset="-127"/>
              </a:rPr>
              <a:t>단위 질량의 재질 온도를 </a:t>
            </a:r>
            <a:r>
              <a:rPr lang="en-US" altLang="ko-KR" sz="1400" smtClean="0">
                <a:ea typeface="굴림" charset="-127"/>
              </a:rPr>
              <a:t>1</a:t>
            </a:r>
            <a:r>
              <a:rPr lang="ko-KR" altLang="en-US" sz="1400" smtClean="0">
                <a:ea typeface="굴림" charset="-127"/>
              </a:rPr>
              <a:t>도 올리는 데 필요한 열량</a:t>
            </a:r>
            <a:r>
              <a:rPr lang="en-US" altLang="ko-KR" sz="1400" smtClean="0">
                <a:ea typeface="굴림" charset="-127"/>
              </a:rPr>
              <a:t>(J/kg K)</a:t>
            </a:r>
            <a:endParaRPr lang="en-US" sz="1400" smtClean="0"/>
          </a:p>
          <a:p>
            <a:pPr>
              <a:lnSpc>
                <a:spcPct val="80000"/>
              </a:lnSpc>
            </a:pPr>
            <a:endParaRPr lang="en-US" sz="1500" smtClean="0"/>
          </a:p>
          <a:p>
            <a:pPr>
              <a:lnSpc>
                <a:spcPct val="80000"/>
              </a:lnSpc>
            </a:pPr>
            <a:r>
              <a:rPr lang="ko-KR" altLang="en-US" sz="1400" smtClean="0">
                <a:ea typeface="굴림" charset="-127"/>
              </a:rPr>
              <a:t>밀도 </a:t>
            </a:r>
            <a:r>
              <a:rPr lang="en-US" altLang="ko-KR" sz="1400" smtClean="0">
                <a:ea typeface="굴림" charset="-127"/>
              </a:rPr>
              <a:t>- </a:t>
            </a:r>
            <a:r>
              <a:rPr lang="ko-KR" altLang="en-US" sz="1400" smtClean="0">
                <a:ea typeface="굴림" charset="-127"/>
              </a:rPr>
              <a:t>단위 부피당 질량 </a:t>
            </a:r>
            <a:r>
              <a:rPr lang="en-US" altLang="ko-KR" sz="1400" smtClean="0">
                <a:ea typeface="굴림" charset="-127"/>
              </a:rPr>
              <a:t>(kg/m</a:t>
            </a:r>
            <a:r>
              <a:rPr lang="en-US" altLang="ko-KR" sz="1400" baseline="30000" smtClean="0">
                <a:ea typeface="굴림" charset="-127"/>
              </a:rPr>
              <a:t>3</a:t>
            </a:r>
            <a:r>
              <a:rPr lang="en-US" altLang="ko-KR" sz="1400" smtClean="0">
                <a:ea typeface="굴림" charset="-127"/>
              </a:rPr>
              <a:t> )</a:t>
            </a:r>
            <a:r>
              <a:rPr lang="en-US" sz="1500" smtClean="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500" smtClean="0"/>
          </a:p>
          <a:p>
            <a:pPr>
              <a:lnSpc>
                <a:spcPct val="80000"/>
              </a:lnSpc>
            </a:pPr>
            <a:r>
              <a:rPr lang="ko-KR" altLang="en-US" sz="1400" smtClean="0">
                <a:ea typeface="굴림" charset="-127"/>
              </a:rPr>
              <a:t>탄성계수</a:t>
            </a:r>
            <a:r>
              <a:rPr lang="en-US" altLang="ko-KR" sz="1400" smtClean="0">
                <a:ea typeface="굴림" charset="-127"/>
              </a:rPr>
              <a:t>(</a:t>
            </a:r>
            <a:r>
              <a:rPr lang="ko-KR" altLang="en-US" sz="1400" smtClean="0">
                <a:ea typeface="굴림" charset="-127"/>
              </a:rPr>
              <a:t>영 계수</a:t>
            </a:r>
            <a:r>
              <a:rPr lang="en-US" altLang="ko-KR" sz="1400" smtClean="0">
                <a:ea typeface="굴림" charset="-127"/>
              </a:rPr>
              <a:t>) – </a:t>
            </a:r>
            <a:r>
              <a:rPr lang="ko-KR" altLang="en-US" sz="1400" smtClean="0">
                <a:ea typeface="굴림" charset="-127"/>
              </a:rPr>
              <a:t>특정 방향의 응력과 관련 변형률 간의 비율</a:t>
            </a:r>
            <a:r>
              <a:rPr lang="en-US" altLang="ko-KR" sz="1400" smtClean="0">
                <a:ea typeface="굴림" charset="-127"/>
              </a:rPr>
              <a:t>(N/m</a:t>
            </a:r>
            <a:r>
              <a:rPr lang="en-US" altLang="ko-KR" sz="1400" baseline="30000" smtClean="0">
                <a:ea typeface="굴림" charset="-127"/>
              </a:rPr>
              <a:t>2</a:t>
            </a:r>
            <a:r>
              <a:rPr lang="en-US" altLang="ko-KR" sz="1400" smtClean="0">
                <a:ea typeface="굴림" charset="-127"/>
              </a:rPr>
              <a:t>)</a:t>
            </a:r>
            <a:endParaRPr lang="en-US" sz="140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500" smtClean="0"/>
          </a:p>
          <a:p>
            <a:pPr>
              <a:lnSpc>
                <a:spcPct val="80000"/>
              </a:lnSpc>
            </a:pPr>
            <a:r>
              <a:rPr lang="ko-KR" altLang="en-US" sz="1400" smtClean="0">
                <a:ea typeface="굴림" charset="-127"/>
              </a:rPr>
              <a:t>전단계수</a:t>
            </a:r>
            <a:r>
              <a:rPr lang="en-US" altLang="ko-KR" sz="1400" smtClean="0">
                <a:ea typeface="굴림" charset="-127"/>
              </a:rPr>
              <a:t>(</a:t>
            </a:r>
            <a:r>
              <a:rPr lang="ko-KR" altLang="en-US" sz="1400" smtClean="0">
                <a:ea typeface="굴림" charset="-127"/>
              </a:rPr>
              <a:t>강성계수</a:t>
            </a:r>
            <a:r>
              <a:rPr lang="en-US" altLang="ko-KR" sz="1400" smtClean="0">
                <a:ea typeface="굴림" charset="-127"/>
              </a:rPr>
              <a:t>) – </a:t>
            </a:r>
            <a:r>
              <a:rPr lang="ko-KR" altLang="en-US" sz="1400" smtClean="0">
                <a:ea typeface="굴림" charset="-127"/>
              </a:rPr>
              <a:t>관련 전단 변형률로 나눈 평면에서의 전단 응력 간 비율</a:t>
            </a:r>
            <a:r>
              <a:rPr lang="en-US" altLang="ko-KR" sz="1400" smtClean="0">
                <a:ea typeface="굴림" charset="-127"/>
              </a:rPr>
              <a:t>(N/m</a:t>
            </a:r>
            <a:r>
              <a:rPr lang="en-US" altLang="ko-KR" sz="1400" baseline="30000" smtClean="0">
                <a:ea typeface="굴림" charset="-127"/>
              </a:rPr>
              <a:t>2</a:t>
            </a:r>
            <a:r>
              <a:rPr lang="en-US" altLang="ko-KR" sz="1400" smtClean="0">
                <a:ea typeface="굴림" charset="-127"/>
              </a:rPr>
              <a:t>)</a:t>
            </a:r>
            <a:endParaRPr lang="en-US" sz="1400" smtClean="0"/>
          </a:p>
          <a:p>
            <a:pPr>
              <a:lnSpc>
                <a:spcPct val="80000"/>
              </a:lnSpc>
            </a:pPr>
            <a:endParaRPr lang="en-US" sz="1500" smtClean="0"/>
          </a:p>
          <a:p>
            <a:pPr>
              <a:lnSpc>
                <a:spcPct val="80000"/>
              </a:lnSpc>
            </a:pPr>
            <a:r>
              <a:rPr lang="ko-KR" altLang="en-US" sz="1400" smtClean="0">
                <a:ea typeface="굴림" charset="-127"/>
              </a:rPr>
              <a:t>열전도율 </a:t>
            </a:r>
            <a:r>
              <a:rPr lang="en-US" altLang="ko-KR" sz="1400" smtClean="0">
                <a:ea typeface="굴림" charset="-127"/>
              </a:rPr>
              <a:t>- </a:t>
            </a:r>
            <a:r>
              <a:rPr lang="ko-KR" altLang="en-US" sz="1400" smtClean="0">
                <a:ea typeface="굴림" charset="-127"/>
              </a:rPr>
              <a:t>단위 온도 차이당 단위 두께의 재질을 통해 열이 전이되는 비율</a:t>
            </a:r>
            <a:r>
              <a:rPr lang="en-US" altLang="ko-KR" sz="1400" smtClean="0">
                <a:ea typeface="굴림" charset="-127"/>
              </a:rPr>
              <a:t>(W/m K)</a:t>
            </a:r>
            <a:endParaRPr lang="en-US" sz="1400" smtClean="0"/>
          </a:p>
          <a:p>
            <a:pPr>
              <a:lnSpc>
                <a:spcPct val="80000"/>
              </a:lnSpc>
            </a:pPr>
            <a:endParaRPr lang="en-US" sz="1500" smtClean="0"/>
          </a:p>
          <a:p>
            <a:pPr>
              <a:lnSpc>
                <a:spcPct val="80000"/>
              </a:lnSpc>
            </a:pPr>
            <a:r>
              <a:rPr lang="ko-KR" altLang="en-US" sz="1400" smtClean="0">
                <a:ea typeface="굴림" charset="-127"/>
              </a:rPr>
              <a:t>포아송비 </a:t>
            </a:r>
            <a:r>
              <a:rPr lang="en-US" altLang="ko-KR" sz="1400" smtClean="0">
                <a:ea typeface="굴림" charset="-127"/>
              </a:rPr>
              <a:t>- </a:t>
            </a:r>
            <a:r>
              <a:rPr lang="ko-KR" altLang="en-US" sz="1400" smtClean="0">
                <a:ea typeface="굴림" charset="-127"/>
              </a:rPr>
              <a:t>적용 하중과 같은 방향의 신장률</a:t>
            </a:r>
            <a:r>
              <a:rPr lang="en-US" altLang="ko-KR" sz="1400" smtClean="0">
                <a:ea typeface="굴림" charset="-127"/>
              </a:rPr>
              <a:t>(</a:t>
            </a:r>
            <a:r>
              <a:rPr lang="ko-KR" altLang="en-US" sz="1400" smtClean="0">
                <a:ea typeface="굴림" charset="-127"/>
              </a:rPr>
              <a:t>축 변형</a:t>
            </a:r>
            <a:r>
              <a:rPr lang="en-US" altLang="ko-KR" sz="1400" smtClean="0">
                <a:ea typeface="굴림" charset="-127"/>
              </a:rPr>
              <a:t>)</a:t>
            </a:r>
            <a:r>
              <a:rPr lang="ko-KR" altLang="en-US" sz="1400" smtClean="0">
                <a:ea typeface="굴림" charset="-127"/>
              </a:rPr>
              <a:t>에 대한 적용 하중 수직 방향의 수축률</a:t>
            </a:r>
            <a:r>
              <a:rPr lang="en-US" altLang="ko-KR" sz="1400" smtClean="0">
                <a:ea typeface="굴림" charset="-127"/>
              </a:rPr>
              <a:t>(</a:t>
            </a:r>
            <a:r>
              <a:rPr lang="ko-KR" altLang="en-US" sz="1400" smtClean="0">
                <a:ea typeface="굴림" charset="-127"/>
              </a:rPr>
              <a:t>횡 변형</a:t>
            </a:r>
            <a:r>
              <a:rPr lang="en-US" altLang="ko-KR" sz="1400" smtClean="0">
                <a:ea typeface="굴림" charset="-127"/>
              </a:rPr>
              <a:t>) </a:t>
            </a:r>
            <a:r>
              <a:rPr lang="ko-KR" altLang="en-US" sz="1400" smtClean="0">
                <a:ea typeface="굴림" charset="-127"/>
              </a:rPr>
              <a:t>비율</a:t>
            </a:r>
            <a:r>
              <a:rPr lang="en-US" altLang="ko-KR" sz="1400" smtClean="0">
                <a:ea typeface="굴림" charset="-127"/>
              </a:rPr>
              <a:t>.  </a:t>
            </a:r>
            <a:r>
              <a:rPr lang="ko-KR" altLang="en-US" sz="1400" smtClean="0">
                <a:ea typeface="굴림" charset="-127"/>
              </a:rPr>
              <a:t>포아송비는 무차원 양입니다</a:t>
            </a:r>
            <a:r>
              <a:rPr lang="en-US" altLang="ko-KR" sz="1400" smtClean="0">
                <a:ea typeface="굴림" charset="-127"/>
              </a:rPr>
              <a:t>.</a:t>
            </a:r>
            <a:r>
              <a:rPr lang="en-US" sz="1500" smtClean="0"/>
              <a:t>  </a:t>
            </a:r>
          </a:p>
          <a:p>
            <a:pPr>
              <a:lnSpc>
                <a:spcPct val="80000"/>
              </a:lnSpc>
            </a:pPr>
            <a:endParaRPr lang="en-US" sz="1500" smtClean="0"/>
          </a:p>
          <a:p>
            <a:pPr>
              <a:lnSpc>
                <a:spcPct val="80000"/>
              </a:lnSpc>
            </a:pPr>
            <a:r>
              <a:rPr lang="ko-KR" altLang="en-US" sz="1400" smtClean="0">
                <a:ea typeface="굴림" charset="-127"/>
              </a:rPr>
              <a:t>인장강도 </a:t>
            </a:r>
            <a:r>
              <a:rPr lang="en-US" altLang="ko-KR" sz="1400" smtClean="0">
                <a:ea typeface="굴림" charset="-127"/>
              </a:rPr>
              <a:t>– </a:t>
            </a:r>
            <a:r>
              <a:rPr lang="ko-KR" altLang="en-US" sz="1400" smtClean="0">
                <a:ea typeface="굴림" charset="-127"/>
              </a:rPr>
              <a:t>파손 전 재질이 받을 수 있는 최대 인장 응력</a:t>
            </a:r>
            <a:r>
              <a:rPr lang="en-US" altLang="ko-KR" sz="1400" smtClean="0">
                <a:ea typeface="굴림" charset="-127"/>
              </a:rPr>
              <a:t>(N/m</a:t>
            </a:r>
            <a:r>
              <a:rPr lang="en-US" altLang="ko-KR" sz="1400" baseline="30000" smtClean="0">
                <a:ea typeface="굴림" charset="-127"/>
              </a:rPr>
              <a:t>2</a:t>
            </a:r>
            <a:r>
              <a:rPr lang="en-US" altLang="ko-KR" sz="1400" smtClean="0">
                <a:ea typeface="굴림" charset="-127"/>
              </a:rPr>
              <a:t>)</a:t>
            </a:r>
            <a:endParaRPr lang="en-US" sz="1400" smtClean="0"/>
          </a:p>
          <a:p>
            <a:pPr>
              <a:lnSpc>
                <a:spcPct val="80000"/>
              </a:lnSpc>
            </a:pPr>
            <a:endParaRPr lang="en-US" sz="1500" smtClean="0"/>
          </a:p>
          <a:p>
            <a:pPr>
              <a:lnSpc>
                <a:spcPct val="80000"/>
              </a:lnSpc>
            </a:pPr>
            <a:r>
              <a:rPr lang="ko-KR" altLang="en-US" sz="1400" smtClean="0">
                <a:ea typeface="굴림" charset="-127"/>
              </a:rPr>
              <a:t>항복강도 </a:t>
            </a:r>
            <a:r>
              <a:rPr lang="en-US" altLang="ko-KR" sz="1400" smtClean="0">
                <a:ea typeface="굴림" charset="-127"/>
              </a:rPr>
              <a:t>– </a:t>
            </a:r>
            <a:r>
              <a:rPr lang="ko-KR" altLang="en-US" sz="1400" smtClean="0">
                <a:ea typeface="굴림" charset="-127"/>
              </a:rPr>
              <a:t>재질이 영구적으로 변형되는 응력</a:t>
            </a:r>
            <a:r>
              <a:rPr lang="en-US" altLang="ko-KR" sz="1400" smtClean="0">
                <a:ea typeface="굴림" charset="-127"/>
              </a:rPr>
              <a:t>(N/m</a:t>
            </a:r>
            <a:r>
              <a:rPr lang="en-US" altLang="ko-KR" sz="1400" baseline="30000" smtClean="0">
                <a:ea typeface="굴림" charset="-127"/>
              </a:rPr>
              <a:t>2</a:t>
            </a:r>
            <a:r>
              <a:rPr lang="en-US" altLang="ko-KR" sz="1400" smtClean="0">
                <a:ea typeface="굴림" charset="-127"/>
              </a:rPr>
              <a:t>)</a:t>
            </a:r>
            <a:r>
              <a:rPr lang="en-US" sz="1500" smtClean="0"/>
              <a:t>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50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500" dirty="0" err="1" smtClean="0"/>
              <a:t>SolidWorks</a:t>
            </a:r>
            <a:r>
              <a:rPr lang="en-US" sz="2500" dirty="0" smtClean="0"/>
              <a:t> Sustainability</a:t>
            </a:r>
            <a:endParaRPr lang="en-US" sz="25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990600" y="838200"/>
            <a:ext cx="7926388" cy="3276600"/>
          </a:xfrm>
        </p:spPr>
        <p:txBody>
          <a:bodyPr/>
          <a:lstStyle/>
          <a:p>
            <a:r>
              <a:rPr lang="en-US" sz="2000" smtClean="0"/>
              <a:t>SustainabilityXpress</a:t>
            </a:r>
            <a:r>
              <a:rPr lang="ko-KR" altLang="en-US" sz="2000" smtClean="0">
                <a:ea typeface="굴림" charset="-127"/>
              </a:rPr>
              <a:t>와 동일한 기능</a:t>
            </a:r>
            <a:endParaRPr lang="en-US" sz="2000" smtClean="0"/>
          </a:p>
          <a:p>
            <a:r>
              <a:rPr lang="ko-KR" altLang="en-US" sz="2000" smtClean="0">
                <a:ea typeface="굴림" charset="-127"/>
              </a:rPr>
              <a:t>어셈블리의 </a:t>
            </a:r>
            <a:r>
              <a:rPr lang="en-US" sz="2000" smtClean="0"/>
              <a:t>LCA</a:t>
            </a:r>
          </a:p>
          <a:p>
            <a:r>
              <a:rPr lang="ko-KR" altLang="en-US" sz="2000" smtClean="0">
                <a:ea typeface="굴림" charset="-127"/>
              </a:rPr>
              <a:t>설정 지원</a:t>
            </a:r>
            <a:endParaRPr lang="en-US" sz="2000" smtClean="0"/>
          </a:p>
          <a:p>
            <a:pPr lvl="1"/>
            <a:r>
              <a:rPr lang="ko-KR" altLang="en-US" sz="1800" smtClean="0">
                <a:ea typeface="굴림" charset="-127"/>
              </a:rPr>
              <a:t>입력 사항 및 설정별 결과 저장</a:t>
            </a:r>
            <a:endParaRPr lang="en-US" sz="1800" smtClean="0"/>
          </a:p>
          <a:p>
            <a:r>
              <a:rPr lang="ko-KR" altLang="en-US" sz="2000" smtClean="0">
                <a:ea typeface="굴림" charset="-127"/>
              </a:rPr>
              <a:t>어셈블리에 대한 확장된 보고 기능</a:t>
            </a:r>
            <a:endParaRPr lang="en-US" sz="2000" smtClean="0"/>
          </a:p>
          <a:p>
            <a:r>
              <a:rPr lang="ko-KR" altLang="en-US" sz="2000" smtClean="0">
                <a:ea typeface="굴림" charset="-127"/>
              </a:rPr>
              <a:t>사용 중 소비된 에너지의 양 </a:t>
            </a:r>
            <a:r>
              <a:rPr lang="en-US" altLang="ko-KR" sz="2000" smtClean="0">
                <a:ea typeface="굴림" charset="-127"/>
              </a:rPr>
              <a:t>&amp; </a:t>
            </a:r>
            <a:r>
              <a:rPr lang="ko-KR" altLang="en-US" sz="2000" smtClean="0">
                <a:ea typeface="굴림" charset="-127"/>
              </a:rPr>
              <a:t>유형 지정</a:t>
            </a:r>
            <a:endParaRPr lang="en-US" sz="2000" smtClean="0"/>
          </a:p>
          <a:p>
            <a:r>
              <a:rPr lang="ko-KR" altLang="en-US" sz="2000" smtClean="0">
                <a:ea typeface="굴림" charset="-127"/>
              </a:rPr>
              <a:t>운송 방법 지정</a:t>
            </a:r>
            <a:endParaRPr lang="en-US" sz="2000" smtClean="0"/>
          </a:p>
          <a:p>
            <a:r>
              <a:rPr lang="ko-KR" altLang="en-US" sz="2000" smtClean="0">
                <a:ea typeface="굴림" charset="-127"/>
              </a:rPr>
              <a:t>어셈블리 시각화 지원</a:t>
            </a:r>
            <a:endParaRPr lang="en-US" sz="2000" smtClean="0"/>
          </a:p>
        </p:txBody>
      </p:sp>
      <p:pic>
        <p:nvPicPr>
          <p:cNvPr id="37892" name="Picture 3" descr="FoodProcAssemVi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4191000"/>
            <a:ext cx="4159250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지속 가능 보고서</a:t>
            </a:r>
            <a:endParaRPr lang="en-US" sz="2300" smtClean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702" y="1143000"/>
            <a:ext cx="4837098" cy="4221163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5349" y="1371600"/>
            <a:ext cx="4821251" cy="4587875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6234" y="1828800"/>
            <a:ext cx="4877766" cy="4267200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교육 현장에서 </a:t>
            </a:r>
            <a:r>
              <a:rPr lang="en-US" altLang="ko-KR" sz="2300" smtClean="0">
                <a:ea typeface="굴림" charset="-127"/>
              </a:rPr>
              <a:t>SolidWorks Sustainability</a:t>
            </a:r>
            <a:r>
              <a:rPr lang="ko-KR" altLang="en-US" sz="2300" smtClean="0">
                <a:ea typeface="굴림" charset="-127"/>
              </a:rPr>
              <a:t>가 필요한 이유</a:t>
            </a:r>
            <a:endParaRPr lang="en-US" sz="2300" smtClean="0"/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687388" y="1447800"/>
            <a:ext cx="8229600" cy="5410200"/>
          </a:xfrm>
        </p:spPr>
        <p:txBody>
          <a:bodyPr/>
          <a:lstStyle/>
          <a:p>
            <a:r>
              <a:rPr lang="ko-KR" altLang="en-US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학생들은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자신의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설계가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환경에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미치는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영향에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대해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배우고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이해하여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이를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개선하고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알릴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수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있어야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합니다</a:t>
            </a:r>
            <a:r>
              <a:rPr lang="en-US" altLang="ko-KR" smtClean="0">
                <a:ea typeface="굴림" charset="-127"/>
              </a:rPr>
              <a:t>.</a:t>
            </a:r>
            <a:endParaRPr lang="en-US" smtClean="0">
              <a:cs typeface="Arial" charset="0"/>
            </a:endParaRPr>
          </a:p>
          <a:p>
            <a:r>
              <a:rPr lang="ko-KR" altLang="en-US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교육자들은</a:t>
            </a:r>
            <a:r>
              <a:rPr lang="ko-KR" altLang="en-US" smtClean="0">
                <a:solidFill>
                  <a:srgbClr val="74B31F"/>
                </a:solidFill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재료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선택과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제조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공정이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어떻게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환경에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영향을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미치는지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이해시켜야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합니다</a:t>
            </a:r>
            <a:r>
              <a:rPr lang="en-US" altLang="ko-KR" smtClean="0">
                <a:ea typeface="굴림" charset="-127"/>
              </a:rPr>
              <a:t>.</a:t>
            </a:r>
            <a:r>
              <a:rPr lang="en-US" smtClean="0">
                <a:latin typeface="Arial" charset="0"/>
                <a:cs typeface="Arial" charset="0"/>
              </a:rPr>
              <a:t> </a:t>
            </a:r>
          </a:p>
          <a:p>
            <a:r>
              <a:rPr lang="ko-KR" altLang="en-US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지침을 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z="2800" smtClean="0">
                <a:solidFill>
                  <a:srgbClr val="006600"/>
                </a:solidFill>
                <a:latin typeface="Arial Rounded MT Bold" pitchFamily="34" charset="0"/>
                <a:ea typeface="굴림" charset="-127"/>
              </a:rPr>
              <a:t>통해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설계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및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기술을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사회적</a:t>
            </a:r>
            <a:r>
              <a:rPr lang="en-US" altLang="ko-KR" smtClean="0">
                <a:ea typeface="굴림" charset="-127"/>
              </a:rPr>
              <a:t>,</a:t>
            </a:r>
            <a:r>
              <a:rPr lang="en-US" altLang="ko-KR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환경적</a:t>
            </a:r>
            <a:r>
              <a:rPr lang="en-US" altLang="ko-KR" smtClean="0">
                <a:ea typeface="굴림" charset="-127"/>
              </a:rPr>
              <a:t>,</a:t>
            </a:r>
            <a:r>
              <a:rPr lang="en-US" altLang="ko-KR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경제적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조건과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통합시킬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수</a:t>
            </a:r>
            <a:r>
              <a:rPr lang="ko-KR" altLang="en-US" smtClean="0">
                <a:latin typeface="Arial Rounded MT Bold" pitchFamily="34" charset="0"/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있습니다</a:t>
            </a:r>
            <a:r>
              <a:rPr lang="en-US" altLang="ko-KR" smtClean="0">
                <a:ea typeface="굴림" charset="-127"/>
              </a:rPr>
              <a:t>.</a:t>
            </a:r>
            <a:endParaRPr lang="en-US" smtClean="0">
              <a:cs typeface="Arial" charset="0"/>
            </a:endParaRPr>
          </a:p>
          <a:p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cap="none" smtClean="0">
                <a:ea typeface="굴림" charset="-127"/>
              </a:rPr>
              <a:t>감사합니다</a:t>
            </a:r>
            <a:r>
              <a:rPr lang="en-US" altLang="ko-KR" cap="none" smtClean="0">
                <a:ea typeface="굴림" charset="-127"/>
              </a:rPr>
              <a:t>.</a:t>
            </a:r>
            <a:endParaRPr lang="en-US" cap="none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전과정평가 </a:t>
            </a:r>
            <a:r>
              <a:rPr lang="en-US" altLang="ko-KR" sz="2300" smtClean="0">
                <a:ea typeface="굴림" charset="-127"/>
              </a:rPr>
              <a:t>- </a:t>
            </a:r>
            <a:r>
              <a:rPr lang="en-US" sz="2300" smtClean="0"/>
              <a:t>LCA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4494213" cy="4525963"/>
          </a:xfrm>
        </p:spPr>
        <p:txBody>
          <a:bodyPr/>
          <a:lstStyle/>
          <a:p>
            <a:r>
              <a:rPr lang="ko-KR" altLang="en-US" smtClean="0">
                <a:ea typeface="굴림" charset="-127"/>
              </a:rPr>
              <a:t>원재료의 조달부터 제품의 생산</a:t>
            </a:r>
            <a:r>
              <a:rPr lang="en-US" altLang="ko-KR" smtClean="0">
                <a:ea typeface="굴림" charset="-127"/>
              </a:rPr>
              <a:t>, </a:t>
            </a:r>
            <a:r>
              <a:rPr lang="ko-KR" altLang="en-US" smtClean="0">
                <a:ea typeface="굴림" charset="-127"/>
              </a:rPr>
              <a:t>유통</a:t>
            </a:r>
            <a:r>
              <a:rPr lang="en-US" altLang="ko-KR" smtClean="0">
                <a:ea typeface="굴림" charset="-127"/>
              </a:rPr>
              <a:t>, </a:t>
            </a:r>
            <a:r>
              <a:rPr lang="ko-KR" altLang="en-US" smtClean="0">
                <a:ea typeface="굴림" charset="-127"/>
              </a:rPr>
              <a:t>사용</a:t>
            </a:r>
            <a:r>
              <a:rPr lang="en-US" altLang="ko-KR" smtClean="0">
                <a:ea typeface="굴림" charset="-127"/>
              </a:rPr>
              <a:t>, </a:t>
            </a:r>
            <a:r>
              <a:rPr lang="ko-KR" altLang="en-US" smtClean="0">
                <a:ea typeface="굴림" charset="-127"/>
              </a:rPr>
              <a:t>처리</a:t>
            </a:r>
            <a:r>
              <a:rPr lang="en-US" altLang="ko-KR" smtClean="0">
                <a:ea typeface="굴림" charset="-127"/>
              </a:rPr>
              <a:t>, </a:t>
            </a:r>
            <a:r>
              <a:rPr lang="ko-KR" altLang="en-US" smtClean="0">
                <a:ea typeface="굴림" charset="-127"/>
              </a:rPr>
              <a:t>재활용에 이르는 전체 수명을 통틀어서 제품의 </a:t>
            </a:r>
            <a:r>
              <a:rPr lang="ko-KR" altLang="en-US" sz="2800" smtClean="0">
                <a:solidFill>
                  <a:srgbClr val="578617"/>
                </a:solidFill>
                <a:ea typeface="굴림" charset="-127"/>
              </a:rPr>
              <a:t>환경 영향</a:t>
            </a:r>
            <a:r>
              <a:rPr lang="ko-KR" altLang="en-US" sz="2800" smtClean="0">
                <a:ea typeface="굴림" charset="-127"/>
              </a:rPr>
              <a:t> </a:t>
            </a:r>
            <a:r>
              <a:rPr lang="ko-KR" altLang="en-US" smtClean="0">
                <a:ea typeface="굴림" charset="-127"/>
              </a:rPr>
              <a:t>을 정량적으로 평가하는 방법을 말합니다</a:t>
            </a:r>
            <a:r>
              <a:rPr lang="en-US" altLang="ko-KR" smtClean="0">
                <a:ea typeface="굴림" charset="-127"/>
              </a:rPr>
              <a:t>.</a:t>
            </a:r>
            <a:endParaRPr lang="en-US" smtClean="0"/>
          </a:p>
        </p:txBody>
      </p:sp>
      <p:pic>
        <p:nvPicPr>
          <p:cNvPr id="18436" name="Picture 4" descr="lca_SW_logo_r0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511300"/>
            <a:ext cx="3970338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en-US" sz="2300" smtClean="0"/>
              <a:t>LCA – </a:t>
            </a:r>
            <a:r>
              <a:rPr lang="ko-KR" altLang="en-US" sz="2300" smtClean="0">
                <a:ea typeface="굴림" charset="-127"/>
              </a:rPr>
              <a:t>전과정평가</a:t>
            </a:r>
            <a:endParaRPr lang="en-US" sz="23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914400"/>
            <a:ext cx="8002588" cy="54864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원재료 추출</a:t>
            </a:r>
            <a:endParaRPr lang="en-US" sz="19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식목</a:t>
            </a:r>
            <a:r>
              <a:rPr lang="en-US" altLang="ko-KR" sz="1600" smtClean="0">
                <a:ea typeface="굴림" charset="-127"/>
              </a:rPr>
              <a:t>, </a:t>
            </a:r>
            <a:r>
              <a:rPr lang="ko-KR" altLang="en-US" sz="1600" smtClean="0">
                <a:ea typeface="굴림" charset="-127"/>
              </a:rPr>
              <a:t>재배 및 수확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원광의 채굴</a:t>
            </a:r>
            <a:r>
              <a:rPr lang="en-US" altLang="ko-KR" sz="1600" smtClean="0">
                <a:ea typeface="굴림" charset="-127"/>
              </a:rPr>
              <a:t>(</a:t>
            </a:r>
            <a:r>
              <a:rPr lang="ko-KR" altLang="en-US" sz="1600" smtClean="0">
                <a:ea typeface="굴림" charset="-127"/>
              </a:rPr>
              <a:t>예</a:t>
            </a:r>
            <a:r>
              <a:rPr lang="en-US" altLang="ko-KR" sz="1600" smtClean="0">
                <a:ea typeface="굴림" charset="-127"/>
              </a:rPr>
              <a:t>: </a:t>
            </a:r>
            <a:r>
              <a:rPr lang="ko-KR" altLang="en-US" sz="1600" smtClean="0">
                <a:ea typeface="굴림" charset="-127"/>
              </a:rPr>
              <a:t>보크사이트</a:t>
            </a:r>
            <a:r>
              <a:rPr lang="en-US" altLang="ko-KR" sz="1600" smtClean="0">
                <a:ea typeface="굴림" charset="-127"/>
              </a:rPr>
              <a:t>)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석유 시추 및 채취</a:t>
            </a:r>
            <a:endParaRPr lang="en-US" sz="1600" smtClean="0"/>
          </a:p>
          <a:p>
            <a:pPr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재료 가공 </a:t>
            </a:r>
            <a:r>
              <a:rPr lang="en-US" altLang="ko-KR" sz="1600" smtClean="0">
                <a:ea typeface="굴림" charset="-127"/>
              </a:rPr>
              <a:t>- </a:t>
            </a:r>
            <a:r>
              <a:rPr lang="ko-KR" altLang="en-US" sz="1600" smtClean="0">
                <a:ea typeface="굴림" charset="-127"/>
              </a:rPr>
              <a:t>원재료를 가공된 재료로 처리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석유를 플라스틱으로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철을 강철로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보크나이트를 알루미늄으로</a:t>
            </a:r>
            <a:endParaRPr lang="en-US" sz="1600" smtClean="0"/>
          </a:p>
          <a:p>
            <a:pPr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파트 제작 </a:t>
            </a:r>
            <a:r>
              <a:rPr lang="en-US" altLang="ko-KR" sz="1600" smtClean="0">
                <a:ea typeface="굴림" charset="-127"/>
              </a:rPr>
              <a:t>- </a:t>
            </a:r>
            <a:r>
              <a:rPr lang="ko-KR" altLang="en-US" sz="1600" smtClean="0">
                <a:ea typeface="굴림" charset="-127"/>
              </a:rPr>
              <a:t>재료를 완성된 파트로 가공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사출 성형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밀링 및 선삭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주조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타출</a:t>
            </a:r>
            <a:endParaRPr lang="en-US" sz="1600" smtClean="0"/>
          </a:p>
          <a:p>
            <a:pPr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어셈블리 </a:t>
            </a:r>
            <a:r>
              <a:rPr lang="en-US" altLang="ko-KR" sz="1600" smtClean="0">
                <a:ea typeface="굴림" charset="-127"/>
              </a:rPr>
              <a:t>– </a:t>
            </a:r>
            <a:r>
              <a:rPr lang="ko-KR" altLang="en-US" sz="1600" smtClean="0">
                <a:ea typeface="굴림" charset="-127"/>
              </a:rPr>
              <a:t>최종 제품 제작을 위해 완성된 모든 파트를 조립</a:t>
            </a:r>
            <a:endParaRPr lang="en-US" sz="1600" smtClean="0"/>
          </a:p>
          <a:p>
            <a:pPr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제품 사용 </a:t>
            </a:r>
            <a:r>
              <a:rPr lang="en-US" altLang="ko-KR" sz="1600" smtClean="0">
                <a:ea typeface="굴림" charset="-127"/>
              </a:rPr>
              <a:t>– </a:t>
            </a:r>
            <a:r>
              <a:rPr lang="ko-KR" altLang="en-US" sz="1600" smtClean="0">
                <a:ea typeface="굴림" charset="-127"/>
              </a:rPr>
              <a:t>최종 소비자가 예정된 제품 수명 동안 제품을 사용</a:t>
            </a:r>
            <a:endParaRPr lang="en-US" sz="1600" smtClean="0"/>
          </a:p>
          <a:p>
            <a:pPr>
              <a:lnSpc>
                <a:spcPct val="80000"/>
              </a:lnSpc>
            </a:pPr>
            <a:r>
              <a:rPr lang="ko-KR" altLang="en-US" sz="1900" smtClean="0">
                <a:ea typeface="굴림" charset="-127"/>
              </a:rPr>
              <a:t>폐기 </a:t>
            </a:r>
            <a:r>
              <a:rPr lang="en-US" altLang="ko-KR" sz="1600" smtClean="0">
                <a:ea typeface="굴림" charset="-127"/>
              </a:rPr>
              <a:t>– </a:t>
            </a:r>
            <a:r>
              <a:rPr lang="ko-KR" altLang="en-US" sz="1600" smtClean="0">
                <a:ea typeface="굴림" charset="-127"/>
              </a:rPr>
              <a:t>제품의 사용 수명이 다 된 경우 폐기되는 방식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매립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재활용</a:t>
            </a:r>
            <a:endParaRPr lang="en-US" sz="1600" smtClean="0"/>
          </a:p>
          <a:p>
            <a:pPr lvl="1">
              <a:lnSpc>
                <a:spcPct val="80000"/>
              </a:lnSpc>
            </a:pPr>
            <a:r>
              <a:rPr lang="ko-KR" altLang="en-US" sz="1600" smtClean="0">
                <a:ea typeface="굴림" charset="-127"/>
              </a:rPr>
              <a:t>소각</a:t>
            </a:r>
            <a:r>
              <a:rPr lang="en-US" sz="1600" smtClean="0"/>
              <a:t> 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en-US" sz="190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전과정평가의 주요 요소</a:t>
            </a:r>
            <a:endParaRPr lang="en-US" sz="2300" smtClean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914400" y="1143000"/>
            <a:ext cx="7891463" cy="4368800"/>
          </a:xfrm>
        </p:spPr>
        <p:txBody>
          <a:bodyPr/>
          <a:lstStyle/>
          <a:p>
            <a:r>
              <a:rPr lang="ko-KR" altLang="en-US" smtClean="0">
                <a:ea typeface="굴림" charset="-127"/>
              </a:rPr>
              <a:t>관련된 환경 부하 확인 및 측정</a:t>
            </a:r>
            <a:endParaRPr lang="en-US" smtClean="0"/>
          </a:p>
          <a:p>
            <a:pPr lvl="1"/>
            <a:r>
              <a:rPr lang="ko-KR" altLang="en-US" smtClean="0">
                <a:ea typeface="굴림" charset="-127"/>
              </a:rPr>
              <a:t> 소비한 에너지 및 원재료</a:t>
            </a:r>
            <a:endParaRPr lang="en-US" smtClean="0"/>
          </a:p>
          <a:p>
            <a:pPr lvl="1"/>
            <a:r>
              <a:rPr lang="ko-KR" altLang="en-US" smtClean="0">
                <a:ea typeface="굴림" charset="-127"/>
              </a:rPr>
              <a:t> 발생한 배출물 및 폐기물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이러한 부하의 잠재적 </a:t>
            </a:r>
            <a:r>
              <a:rPr lang="ko-KR" altLang="en-US" sz="2800" smtClean="0">
                <a:solidFill>
                  <a:srgbClr val="578617"/>
                </a:solidFill>
                <a:ea typeface="굴림" charset="-127"/>
              </a:rPr>
              <a:t>환경 영향 </a:t>
            </a:r>
            <a:r>
              <a:rPr lang="ko-KR" altLang="en-US" smtClean="0">
                <a:ea typeface="굴림" charset="-127"/>
              </a:rPr>
              <a:t>평가</a:t>
            </a:r>
            <a:r>
              <a:rPr lang="en-US" smtClean="0"/>
              <a:t>  </a:t>
            </a:r>
          </a:p>
          <a:p>
            <a:r>
              <a:rPr lang="ko-KR" altLang="en-US" smtClean="0">
                <a:ea typeface="굴림" charset="-127"/>
              </a:rPr>
              <a:t>이러한 </a:t>
            </a:r>
            <a:r>
              <a:rPr lang="ko-KR" altLang="en-US" sz="2800" smtClean="0">
                <a:solidFill>
                  <a:srgbClr val="578617"/>
                </a:solidFill>
                <a:ea typeface="굴림" charset="-127"/>
              </a:rPr>
              <a:t>환경 영향</a:t>
            </a:r>
            <a:r>
              <a:rPr lang="ko-KR" altLang="en-US" smtClean="0">
                <a:ea typeface="굴림" charset="-127"/>
              </a:rPr>
              <a:t>을 감소시키는 데 사용할 수 있는 방법 평가</a:t>
            </a:r>
            <a:endParaRPr lang="en-US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2500" smtClean="0">
                <a:ea typeface="굴림" charset="-127"/>
              </a:rPr>
              <a:t>환경 영향 요인</a:t>
            </a:r>
            <a:endParaRPr lang="en-US" sz="2500" smtClean="0"/>
          </a:p>
        </p:txBody>
      </p:sp>
      <p:pic>
        <p:nvPicPr>
          <p:cNvPr id="21507" name="Picture 5"/>
          <p:cNvPicPr>
            <a:picLocks noChangeAspect="1"/>
          </p:cNvPicPr>
          <p:nvPr/>
        </p:nvPicPr>
        <p:blipFill>
          <a:blip r:embed="rId3" cstate="print"/>
          <a:srcRect t="10265" b="4192"/>
          <a:stretch>
            <a:fillRect/>
          </a:stretch>
        </p:blipFill>
        <p:spPr bwMode="auto">
          <a:xfrm>
            <a:off x="2133600" y="13716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/>
          <p:cNvPicPr>
            <a:picLocks noChangeAspect="1"/>
          </p:cNvPicPr>
          <p:nvPr/>
        </p:nvPicPr>
        <p:blipFill>
          <a:blip r:embed="rId4" cstate="print"/>
          <a:srcRect l="14478" r="13130"/>
          <a:stretch>
            <a:fillRect/>
          </a:stretch>
        </p:blipFill>
        <p:spPr bwMode="auto">
          <a:xfrm>
            <a:off x="4495800" y="13716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7"/>
          <p:cNvPicPr>
            <a:picLocks noChangeAspect="1"/>
          </p:cNvPicPr>
          <p:nvPr/>
        </p:nvPicPr>
        <p:blipFill>
          <a:blip r:embed="rId5" cstate="print"/>
          <a:srcRect l="5714" r="14285"/>
          <a:stretch>
            <a:fillRect/>
          </a:stretch>
        </p:blipFill>
        <p:spPr bwMode="auto">
          <a:xfrm>
            <a:off x="2133600" y="37338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8"/>
          <p:cNvPicPr>
            <a:picLocks noChangeAspect="1"/>
          </p:cNvPicPr>
          <p:nvPr/>
        </p:nvPicPr>
        <p:blipFill>
          <a:blip r:embed="rId6" cstate="print"/>
          <a:srcRect l="14285" r="11429"/>
          <a:stretch>
            <a:fillRect/>
          </a:stretch>
        </p:blipFill>
        <p:spPr bwMode="auto">
          <a:xfrm>
            <a:off x="4495800" y="37338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Box 9"/>
          <p:cNvSpPr txBox="1">
            <a:spLocks noChangeArrowheads="1"/>
          </p:cNvSpPr>
          <p:nvPr/>
        </p:nvSpPr>
        <p:spPr bwMode="auto">
          <a:xfrm>
            <a:off x="2514600" y="914400"/>
            <a:ext cx="152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2000" b="1">
                <a:solidFill>
                  <a:srgbClr val="28288A"/>
                </a:solidFill>
                <a:latin typeface="Calibri" pitchFamily="34" charset="0"/>
                <a:ea typeface="굴림" charset="-127"/>
              </a:rPr>
              <a:t>탄소 배출량</a:t>
            </a:r>
            <a:endParaRPr lang="en-US" sz="2000" b="1">
              <a:solidFill>
                <a:srgbClr val="28288A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1512" name="TextBox 10"/>
          <p:cNvSpPr txBox="1">
            <a:spLocks noChangeArrowheads="1"/>
          </p:cNvSpPr>
          <p:nvPr/>
        </p:nvSpPr>
        <p:spPr bwMode="auto">
          <a:xfrm>
            <a:off x="4953000" y="914400"/>
            <a:ext cx="1371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2000" b="1">
                <a:solidFill>
                  <a:srgbClr val="28288A"/>
                </a:solidFill>
                <a:latin typeface="Calibri" pitchFamily="34" charset="0"/>
                <a:ea typeface="굴림" charset="-127"/>
              </a:rPr>
              <a:t>총 에너지</a:t>
            </a:r>
            <a:r>
              <a:rPr lang="en-US" sz="2000" b="1">
                <a:latin typeface="Arial Narrow" pitchFamily="34" charset="0"/>
              </a:rPr>
              <a:t>  </a:t>
            </a:r>
          </a:p>
        </p:txBody>
      </p:sp>
      <p:sp>
        <p:nvSpPr>
          <p:cNvPr id="21513" name="TextBox 11"/>
          <p:cNvSpPr txBox="1">
            <a:spLocks noChangeArrowheads="1"/>
          </p:cNvSpPr>
          <p:nvPr/>
        </p:nvSpPr>
        <p:spPr bwMode="auto">
          <a:xfrm>
            <a:off x="4748213" y="6096000"/>
            <a:ext cx="1781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2000" b="1">
                <a:solidFill>
                  <a:srgbClr val="28288A"/>
                </a:solidFill>
                <a:latin typeface="Calibri" pitchFamily="34" charset="0"/>
                <a:ea typeface="굴림" charset="-127"/>
              </a:rPr>
              <a:t>수질 부영양화</a:t>
            </a:r>
            <a:endParaRPr lang="en-US" sz="2000" b="1">
              <a:solidFill>
                <a:srgbClr val="28288A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1514" name="TextBox 12"/>
          <p:cNvSpPr txBox="1">
            <a:spLocks noChangeArrowheads="1"/>
          </p:cNvSpPr>
          <p:nvPr/>
        </p:nvSpPr>
        <p:spPr bwMode="auto">
          <a:xfrm>
            <a:off x="2514600" y="6096000"/>
            <a:ext cx="152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2000" b="1">
                <a:solidFill>
                  <a:srgbClr val="28288A"/>
                </a:solidFill>
                <a:latin typeface="Calibri" pitchFamily="34" charset="0"/>
                <a:ea typeface="굴림" charset="-127"/>
              </a:rPr>
              <a:t>대기 산성화</a:t>
            </a:r>
            <a:endParaRPr lang="en-US" sz="2000" b="1">
              <a:solidFill>
                <a:srgbClr val="28288A"/>
              </a:solidFill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탄소 배출량이란</a:t>
            </a:r>
            <a:r>
              <a:rPr lang="en-US" altLang="ko-KR" sz="2300" smtClean="0">
                <a:ea typeface="굴림" charset="-127"/>
              </a:rPr>
              <a:t>?</a:t>
            </a:r>
            <a:endParaRPr lang="en-US" sz="2300" smtClean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687388" y="1066800"/>
            <a:ext cx="7847012" cy="4525963"/>
          </a:xfrm>
        </p:spPr>
        <p:txBody>
          <a:bodyPr/>
          <a:lstStyle/>
          <a:p>
            <a:r>
              <a:rPr lang="ko-KR" altLang="en-US" smtClean="0">
                <a:ea typeface="굴림" charset="-127"/>
              </a:rPr>
              <a:t>화석연료의 연소로 발생하고 대기에 축적되어 지구의 평균 온도를 상승시키는 이산화탄소</a:t>
            </a:r>
            <a:r>
              <a:rPr lang="en-US" altLang="ko-KR" smtClean="0">
                <a:ea typeface="굴림" charset="-127"/>
              </a:rPr>
              <a:t>(CO</a:t>
            </a:r>
            <a:r>
              <a:rPr lang="en-US" altLang="ko-KR" baseline="-25000" smtClean="0">
                <a:ea typeface="굴림" charset="-127"/>
              </a:rPr>
              <a:t>2</a:t>
            </a:r>
            <a:r>
              <a:rPr lang="en-US" altLang="ko-KR" smtClean="0">
                <a:ea typeface="굴림" charset="-127"/>
              </a:rPr>
              <a:t>) </a:t>
            </a:r>
            <a:r>
              <a:rPr lang="ko-KR" altLang="en-US" smtClean="0">
                <a:ea typeface="굴림" charset="-127"/>
              </a:rPr>
              <a:t>및 기타 가스</a:t>
            </a:r>
            <a:r>
              <a:rPr lang="en-US" altLang="ko-KR" smtClean="0">
                <a:ea typeface="굴림" charset="-127"/>
              </a:rPr>
              <a:t>(</a:t>
            </a:r>
            <a:r>
              <a:rPr lang="ko-KR" altLang="en-US" smtClean="0">
                <a:ea typeface="굴림" charset="-127"/>
              </a:rPr>
              <a:t>단위</a:t>
            </a:r>
            <a:r>
              <a:rPr lang="en-US" altLang="ko-KR" smtClean="0">
                <a:ea typeface="굴림" charset="-127"/>
              </a:rPr>
              <a:t>: kg)</a:t>
            </a:r>
            <a:r>
              <a:rPr lang="en-US" smtClean="0"/>
              <a:t>  </a:t>
            </a:r>
          </a:p>
          <a:p>
            <a:r>
              <a:rPr lang="ko-KR" altLang="en-US" smtClean="0">
                <a:ea typeface="굴림" charset="-127"/>
              </a:rPr>
              <a:t>탄소 배출량은 지구온난화지수</a:t>
            </a:r>
            <a:r>
              <a:rPr lang="en-US" altLang="ko-KR" smtClean="0">
                <a:ea typeface="굴림" charset="-127"/>
              </a:rPr>
              <a:t>(GWP)</a:t>
            </a:r>
            <a:r>
              <a:rPr lang="ko-KR" altLang="en-US" smtClean="0">
                <a:ea typeface="굴림" charset="-127"/>
              </a:rPr>
              <a:t>라고 불리는 더 넓은 범위의 영향 요인을 대신합니다</a:t>
            </a:r>
            <a:r>
              <a:rPr lang="en-US" altLang="ko-KR" smtClean="0">
                <a:ea typeface="굴림" charset="-127"/>
              </a:rPr>
              <a:t>.</a:t>
            </a:r>
            <a:r>
              <a:rPr lang="en-US" smtClean="0"/>
              <a:t> </a:t>
            </a:r>
          </a:p>
          <a:p>
            <a:r>
              <a:rPr lang="ko-KR" altLang="en-US" smtClean="0">
                <a:ea typeface="굴림" charset="-127"/>
              </a:rPr>
              <a:t>지구 온난화는 빙하 소실</a:t>
            </a:r>
            <a:r>
              <a:rPr lang="en-US" altLang="ko-KR" smtClean="0">
                <a:ea typeface="굴림" charset="-127"/>
              </a:rPr>
              <a:t>, </a:t>
            </a:r>
            <a:r>
              <a:rPr lang="ko-KR" altLang="en-US" smtClean="0">
                <a:ea typeface="굴림" charset="-127"/>
              </a:rPr>
              <a:t>멸종</a:t>
            </a:r>
            <a:r>
              <a:rPr lang="en-US" altLang="ko-KR" smtClean="0">
                <a:ea typeface="굴림" charset="-127"/>
              </a:rPr>
              <a:t>, </a:t>
            </a:r>
            <a:r>
              <a:rPr lang="ko-KR" altLang="en-US" smtClean="0">
                <a:ea typeface="굴림" charset="-127"/>
              </a:rPr>
              <a:t>극단적 기후 등의 환경 문제를 일으키는 주범입니다</a:t>
            </a:r>
            <a:r>
              <a:rPr lang="en-US" altLang="ko-KR" smtClean="0">
                <a:ea typeface="굴림" charset="-127"/>
              </a:rPr>
              <a:t>.</a:t>
            </a:r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</p:txBody>
      </p:sp>
      <p:pic>
        <p:nvPicPr>
          <p:cNvPr id="22532" name="Picture 3"/>
          <p:cNvPicPr>
            <a:picLocks noChangeAspect="1"/>
          </p:cNvPicPr>
          <p:nvPr/>
        </p:nvPicPr>
        <p:blipFill>
          <a:blip r:embed="rId3" cstate="print"/>
          <a:srcRect t="10265" b="4192"/>
          <a:stretch>
            <a:fillRect/>
          </a:stretch>
        </p:blipFill>
        <p:spPr bwMode="auto">
          <a:xfrm>
            <a:off x="838200" y="5334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총에너지소비량이란</a:t>
            </a:r>
            <a:r>
              <a:rPr lang="en-US" altLang="ko-KR" sz="2300" smtClean="0">
                <a:ea typeface="굴림" charset="-127"/>
              </a:rPr>
              <a:t>?</a:t>
            </a:r>
            <a:endParaRPr lang="en-US" sz="230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687388" y="1189038"/>
            <a:ext cx="8229600" cy="4525962"/>
          </a:xfrm>
        </p:spPr>
        <p:txBody>
          <a:bodyPr/>
          <a:lstStyle/>
          <a:p>
            <a:r>
              <a:rPr lang="ko-KR" altLang="en-US" smtClean="0">
                <a:ea typeface="굴림" charset="-127"/>
              </a:rPr>
              <a:t>파트의 수명과 관련된 재생 불가능한 에너지원의 측정값</a:t>
            </a:r>
            <a:r>
              <a:rPr lang="en-US" altLang="ko-KR" smtClean="0">
                <a:ea typeface="굴림" charset="-127"/>
              </a:rPr>
              <a:t>(</a:t>
            </a:r>
            <a:r>
              <a:rPr lang="ko-KR" altLang="en-US" smtClean="0">
                <a:ea typeface="굴림" charset="-127"/>
              </a:rPr>
              <a:t>단위</a:t>
            </a:r>
            <a:r>
              <a:rPr lang="en-US" altLang="ko-KR" smtClean="0">
                <a:ea typeface="굴림" charset="-127"/>
              </a:rPr>
              <a:t>: MJ).  </a:t>
            </a:r>
            <a:r>
              <a:rPr lang="ko-KR" altLang="en-US" smtClean="0">
                <a:ea typeface="굴림" charset="-127"/>
              </a:rPr>
              <a:t>다음 요소를 포함합니다</a:t>
            </a:r>
            <a:r>
              <a:rPr lang="en-US" altLang="ko-KR" smtClean="0">
                <a:ea typeface="굴림" charset="-127"/>
              </a:rPr>
              <a:t>.</a:t>
            </a:r>
            <a:endParaRPr lang="en-US" smtClean="0"/>
          </a:p>
          <a:p>
            <a:pPr lvl="1"/>
            <a:r>
              <a:rPr lang="ko-KR" altLang="en-US" smtClean="0">
                <a:ea typeface="굴림" charset="-127"/>
              </a:rPr>
              <a:t>이러한 연료를 얻고 가공하는 데 필요한 상향식 에너지</a:t>
            </a:r>
            <a:endParaRPr lang="en-US" smtClean="0"/>
          </a:p>
          <a:p>
            <a:pPr lvl="1"/>
            <a:r>
              <a:rPr lang="ko-KR" altLang="en-US" smtClean="0">
                <a:ea typeface="굴림" charset="-127"/>
              </a:rPr>
              <a:t>연소 시 방출되는 재료의 내재 에너지 </a:t>
            </a:r>
            <a:endParaRPr lang="en-US" smtClean="0"/>
          </a:p>
          <a:p>
            <a:pPr lvl="1"/>
            <a:r>
              <a:rPr lang="ko-KR" altLang="en-US" smtClean="0">
                <a:ea typeface="굴림" charset="-127"/>
              </a:rPr>
              <a:t>제품의 수명 주기 동안 사용되는 전기 또는 연료</a:t>
            </a:r>
            <a:endParaRPr lang="en-US" smtClean="0"/>
          </a:p>
          <a:p>
            <a:pPr lvl="1"/>
            <a:r>
              <a:rPr lang="ko-KR" altLang="en-US" smtClean="0">
                <a:ea typeface="굴림" charset="-127"/>
              </a:rPr>
              <a:t>운송</a:t>
            </a:r>
            <a:r>
              <a:rPr lang="en-US" altLang="ko-KR" smtClean="0">
                <a:ea typeface="굴림" charset="-127"/>
              </a:rPr>
              <a:t>?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에너지 변환</a:t>
            </a:r>
            <a:r>
              <a:rPr lang="en-US" altLang="ko-KR" smtClean="0">
                <a:ea typeface="굴림" charset="-127"/>
              </a:rPr>
              <a:t>(</a:t>
            </a:r>
            <a:r>
              <a:rPr lang="ko-KR" altLang="en-US" smtClean="0">
                <a:ea typeface="굴림" charset="-127"/>
              </a:rPr>
              <a:t>힘</a:t>
            </a:r>
            <a:r>
              <a:rPr lang="en-US" altLang="ko-KR" smtClean="0">
                <a:ea typeface="굴림" charset="-127"/>
              </a:rPr>
              <a:t>, </a:t>
            </a:r>
            <a:r>
              <a:rPr lang="ko-KR" altLang="en-US" smtClean="0">
                <a:ea typeface="굴림" charset="-127"/>
              </a:rPr>
              <a:t>열</a:t>
            </a:r>
            <a:r>
              <a:rPr lang="en-US" altLang="ko-KR" smtClean="0">
                <a:ea typeface="굴림" charset="-127"/>
              </a:rPr>
              <a:t>, </a:t>
            </a:r>
            <a:r>
              <a:rPr lang="ko-KR" altLang="en-US" smtClean="0">
                <a:ea typeface="굴림" charset="-127"/>
              </a:rPr>
              <a:t>증기 등</a:t>
            </a:r>
            <a:r>
              <a:rPr lang="en-US" altLang="ko-KR" smtClean="0">
                <a:ea typeface="굴림" charset="-127"/>
              </a:rPr>
              <a:t>) </a:t>
            </a:r>
            <a:r>
              <a:rPr lang="ko-KR" altLang="en-US" smtClean="0">
                <a:ea typeface="굴림" charset="-127"/>
              </a:rPr>
              <a:t>효율도 고려됩니다</a:t>
            </a:r>
            <a:r>
              <a:rPr lang="en-US" altLang="ko-KR" smtClean="0">
                <a:ea typeface="굴림" charset="-127"/>
              </a:rPr>
              <a:t>.</a:t>
            </a:r>
            <a:r>
              <a:rPr lang="en-US" smtClean="0"/>
              <a:t> </a:t>
            </a:r>
          </a:p>
          <a:p>
            <a:endParaRPr lang="en-US" smtClean="0"/>
          </a:p>
        </p:txBody>
      </p:sp>
      <p:pic>
        <p:nvPicPr>
          <p:cNvPr id="23556" name="Picture 3"/>
          <p:cNvPicPr>
            <a:picLocks noChangeAspect="1"/>
          </p:cNvPicPr>
          <p:nvPr/>
        </p:nvPicPr>
        <p:blipFill>
          <a:blip r:embed="rId3" cstate="print"/>
          <a:srcRect l="14478" r="13130"/>
          <a:stretch>
            <a:fillRect/>
          </a:stretch>
        </p:blipFill>
        <p:spPr bwMode="auto">
          <a:xfrm>
            <a:off x="762000" y="55626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>
            <a:normAutofit/>
          </a:bodyPr>
          <a:lstStyle/>
          <a:p>
            <a:r>
              <a:rPr lang="ko-KR" altLang="en-US" sz="2300" smtClean="0">
                <a:ea typeface="굴림" charset="-127"/>
              </a:rPr>
              <a:t>대기 산성화란</a:t>
            </a:r>
            <a:r>
              <a:rPr lang="en-US" altLang="ko-KR" sz="2300" smtClean="0">
                <a:ea typeface="굴림" charset="-127"/>
              </a:rPr>
              <a:t>?</a:t>
            </a:r>
            <a:endParaRPr lang="en-US" sz="2300" smtClean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687388" y="1265238"/>
            <a:ext cx="8229600" cy="4525962"/>
          </a:xfrm>
        </p:spPr>
        <p:txBody>
          <a:bodyPr/>
          <a:lstStyle/>
          <a:p>
            <a:r>
              <a:rPr lang="ko-KR" altLang="en-US" smtClean="0">
                <a:ea typeface="굴림" charset="-127"/>
              </a:rPr>
              <a:t>황산화물</a:t>
            </a:r>
            <a:r>
              <a:rPr lang="en-US" altLang="ko-KR" smtClean="0">
                <a:ea typeface="굴림" charset="-127"/>
              </a:rPr>
              <a:t>(SO</a:t>
            </a:r>
            <a:r>
              <a:rPr lang="en-US" altLang="ko-KR" baseline="-25000" smtClean="0">
                <a:ea typeface="굴림" charset="-127"/>
              </a:rPr>
              <a:t>2</a:t>
            </a:r>
            <a:r>
              <a:rPr lang="en-US" altLang="ko-KR" smtClean="0">
                <a:ea typeface="굴림" charset="-127"/>
              </a:rPr>
              <a:t>), </a:t>
            </a:r>
            <a:r>
              <a:rPr lang="ko-KR" altLang="en-US" smtClean="0">
                <a:ea typeface="굴림" charset="-127"/>
              </a:rPr>
              <a:t>질소산화물</a:t>
            </a:r>
            <a:r>
              <a:rPr lang="en-US" altLang="ko-KR" smtClean="0">
                <a:ea typeface="굴림" charset="-127"/>
              </a:rPr>
              <a:t>(NO</a:t>
            </a:r>
            <a:r>
              <a:rPr lang="en-US" altLang="ko-KR" baseline="-25000" smtClean="0">
                <a:ea typeface="굴림" charset="-127"/>
              </a:rPr>
              <a:t>x</a:t>
            </a:r>
            <a:r>
              <a:rPr lang="en-US" altLang="ko-KR" smtClean="0">
                <a:ea typeface="굴림" charset="-127"/>
              </a:rPr>
              <a:t>) </a:t>
            </a:r>
            <a:r>
              <a:rPr lang="ko-KR" altLang="en-US" smtClean="0">
                <a:ea typeface="굴림" charset="-127"/>
              </a:rPr>
              <a:t>및 기타 산성 배출물로 인해 산성비가 발생합니다</a:t>
            </a:r>
            <a:r>
              <a:rPr lang="en-US" altLang="ko-KR" smtClean="0">
                <a:ea typeface="굴림" charset="-127"/>
              </a:rPr>
              <a:t>. 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	토양과 물이 오염되어 식물과 수중 생물이 살 수 없게 됩니다</a:t>
            </a:r>
            <a:r>
              <a:rPr lang="en-US" altLang="ko-KR" smtClean="0">
                <a:ea typeface="굴림" charset="-127"/>
              </a:rPr>
              <a:t>.  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콘크리트 같은 인공 건축 자재를 서서히 분해합니다</a:t>
            </a:r>
            <a:r>
              <a:rPr lang="en-US" altLang="ko-KR" smtClean="0">
                <a:ea typeface="굴림" charset="-127"/>
              </a:rPr>
              <a:t>.  </a:t>
            </a:r>
            <a:endParaRPr lang="en-US" smtClean="0"/>
          </a:p>
          <a:p>
            <a:r>
              <a:rPr lang="ko-KR" altLang="en-US" smtClean="0">
                <a:ea typeface="굴림" charset="-127"/>
              </a:rPr>
              <a:t>측정 단위는 황산화물</a:t>
            </a:r>
            <a:r>
              <a:rPr lang="en-US" altLang="ko-KR" smtClean="0">
                <a:ea typeface="굴림" charset="-127"/>
              </a:rPr>
              <a:t>(SO</a:t>
            </a:r>
            <a:r>
              <a:rPr lang="en-US" altLang="ko-KR" baseline="-25000" smtClean="0">
                <a:ea typeface="굴림" charset="-127"/>
              </a:rPr>
              <a:t>2</a:t>
            </a:r>
            <a:r>
              <a:rPr lang="en-US" altLang="ko-KR" smtClean="0">
                <a:ea typeface="굴림" charset="-127"/>
              </a:rPr>
              <a:t>e)</a:t>
            </a:r>
            <a:r>
              <a:rPr lang="ko-KR" altLang="en-US" smtClean="0">
                <a:ea typeface="굴림" charset="-127"/>
              </a:rPr>
              <a:t>의 당량</a:t>
            </a:r>
            <a:r>
              <a:rPr lang="en-US" altLang="ko-KR" smtClean="0">
                <a:ea typeface="굴림" charset="-127"/>
              </a:rPr>
              <a:t>(</a:t>
            </a:r>
            <a:r>
              <a:rPr lang="ko-KR" altLang="en-US" smtClean="0">
                <a:ea typeface="굴림" charset="-127"/>
              </a:rPr>
              <a:t>단위</a:t>
            </a:r>
            <a:r>
              <a:rPr lang="en-US" altLang="ko-KR" smtClean="0">
                <a:ea typeface="굴림" charset="-127"/>
              </a:rPr>
              <a:t>: kg)</a:t>
            </a:r>
            <a:r>
              <a:rPr lang="ko-KR" altLang="en-US" smtClean="0">
                <a:ea typeface="굴림" charset="-127"/>
              </a:rPr>
              <a:t>입니다</a:t>
            </a:r>
            <a:r>
              <a:rPr lang="en-US" altLang="ko-KR" smtClean="0">
                <a:ea typeface="굴림" charset="-127"/>
              </a:rPr>
              <a:t>.</a:t>
            </a:r>
            <a:r>
              <a:rPr lang="en-US" smtClean="0"/>
              <a:t>   </a:t>
            </a:r>
          </a:p>
          <a:p>
            <a:endParaRPr lang="en-US" smtClean="0"/>
          </a:p>
        </p:txBody>
      </p:sp>
      <p:pic>
        <p:nvPicPr>
          <p:cNvPr id="24580" name="Picture 3"/>
          <p:cNvPicPr>
            <a:picLocks noChangeAspect="1"/>
          </p:cNvPicPr>
          <p:nvPr/>
        </p:nvPicPr>
        <p:blipFill>
          <a:blip r:embed="rId3" cstate="print"/>
          <a:srcRect l="5714" r="14285"/>
          <a:stretch>
            <a:fillRect/>
          </a:stretch>
        </p:blipFill>
        <p:spPr bwMode="auto">
          <a:xfrm>
            <a:off x="838200" y="51816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8F2B0DCA-92F6-4488-902A-CA89DC0BB14D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 TEMPLATE FINAL</Template>
  <TotalTime>6279</TotalTime>
  <Words>1239</Words>
  <Application>Microsoft Office PowerPoint</Application>
  <PresentationFormat>On-screen Show (4:3)</PresentationFormat>
  <Paragraphs>292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 Narrow</vt:lpstr>
      <vt:lpstr>Arial</vt:lpstr>
      <vt:lpstr>Wingdings</vt:lpstr>
      <vt:lpstr>Courier New</vt:lpstr>
      <vt:lpstr>Calibri</vt:lpstr>
      <vt:lpstr>ＭＳ Ｐゴシック</vt:lpstr>
      <vt:lpstr>Arial Rounded MT Bold</vt:lpstr>
      <vt:lpstr>맑은 고딕</vt:lpstr>
      <vt:lpstr>SW Corp pptx Template</vt:lpstr>
      <vt:lpstr>SolidWorks Sustainability</vt:lpstr>
      <vt:lpstr>지속 가능한 엔지니어링이란?</vt:lpstr>
      <vt:lpstr>전과정평가 - LCA</vt:lpstr>
      <vt:lpstr>LCA – 전과정평가</vt:lpstr>
      <vt:lpstr>전과정평가의 주요 요소</vt:lpstr>
      <vt:lpstr>환경 영향 요인</vt:lpstr>
      <vt:lpstr>탄소 배출량이란?</vt:lpstr>
      <vt:lpstr>총에너지소비량이란?</vt:lpstr>
      <vt:lpstr>대기 산성화란?</vt:lpstr>
      <vt:lpstr>수질 부영양화란?</vt:lpstr>
      <vt:lpstr>참조   </vt:lpstr>
      <vt:lpstr>SolidWorks Sustainability를 선택해야 하는 이유</vt:lpstr>
      <vt:lpstr>교육 현장에서 SolidWorks Sustainability가 필요한 이유</vt:lpstr>
      <vt:lpstr>SolidWorks Sustainability 방법론  </vt:lpstr>
      <vt:lpstr>재질 종류 및 재질 이름 입력</vt:lpstr>
      <vt:lpstr>제조 공정 입력</vt:lpstr>
      <vt:lpstr>제조 지역 입력</vt:lpstr>
      <vt:lpstr>운송 및 사용 지역 입력</vt:lpstr>
      <vt:lpstr>환경 영향을 계산하는 SolidWorks</vt:lpstr>
      <vt:lpstr>재질 속성에 따른 유사 재질 찾기</vt:lpstr>
      <vt:lpstr>재질 속성의 정의 </vt:lpstr>
      <vt:lpstr>SolidWorks Sustainability</vt:lpstr>
      <vt:lpstr>지속 가능 보고서</vt:lpstr>
      <vt:lpstr>교육 현장에서 SolidWorks Sustainability가 필요한 이유</vt:lpstr>
      <vt:lpstr>감사합니다.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David Esposito</cp:lastModifiedBy>
  <cp:revision>225</cp:revision>
  <dcterms:created xsi:type="dcterms:W3CDTF">2009-09-30T14:32:12Z</dcterms:created>
  <dcterms:modified xsi:type="dcterms:W3CDTF">2012-09-10T19:01:16Z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