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0"/>
  </p:notesMasterIdLst>
  <p:sldIdLst>
    <p:sldId id="256" r:id="rId5"/>
    <p:sldId id="283" r:id="rId6"/>
    <p:sldId id="291" r:id="rId7"/>
    <p:sldId id="289" r:id="rId8"/>
    <p:sldId id="292" r:id="rId9"/>
    <p:sldId id="282" r:id="rId10"/>
    <p:sldId id="293" r:id="rId11"/>
    <p:sldId id="294" r:id="rId12"/>
    <p:sldId id="295" r:id="rId13"/>
    <p:sldId id="296" r:id="rId14"/>
    <p:sldId id="260" r:id="rId15"/>
    <p:sldId id="281" r:id="rId16"/>
    <p:sldId id="287" r:id="rId17"/>
    <p:sldId id="312" r:id="rId18"/>
    <p:sldId id="311" r:id="rId19"/>
    <p:sldId id="304" r:id="rId20"/>
    <p:sldId id="305" r:id="rId21"/>
    <p:sldId id="310" r:id="rId22"/>
    <p:sldId id="306" r:id="rId23"/>
    <p:sldId id="299" r:id="rId24"/>
    <p:sldId id="300" r:id="rId25"/>
    <p:sldId id="314" r:id="rId26"/>
    <p:sldId id="315" r:id="rId27"/>
    <p:sldId id="288" r:id="rId28"/>
    <p:sldId id="278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84689" autoAdjust="0"/>
  </p:normalViewPr>
  <p:slideViewPr>
    <p:cSldViewPr>
      <p:cViewPr varScale="1">
        <p:scale>
          <a:sx n="98" d="100"/>
          <a:sy n="98" d="100"/>
        </p:scale>
        <p:origin x="-20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772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20094-3E91-4C33-A7A4-6D0FA5CDA2BE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3AE7D6-FCA9-4D34-98D2-91FAB2055634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Processo</a:t>
          </a:r>
          <a:endParaRPr lang="en-US" dirty="0">
            <a:solidFill>
              <a:schemeClr val="bg1"/>
            </a:solidFill>
          </a:endParaRPr>
        </a:p>
      </dgm:t>
    </dgm:pt>
    <dgm:pt modelId="{FFE9D6AB-CED7-4845-ADD9-9FB78B56524E}" type="parTrans" cxnId="{CD042EB8-2557-40D7-B8B5-33B6CEABA648}">
      <dgm:prSet/>
      <dgm:spPr/>
      <dgm:t>
        <a:bodyPr/>
        <a:lstStyle/>
        <a:p>
          <a:endParaRPr lang="en-US"/>
        </a:p>
      </dgm:t>
    </dgm:pt>
    <dgm:pt modelId="{22020146-92FD-468B-92D7-AA1143FE9579}" type="sibTrans" cxnId="{CD042EB8-2557-40D7-B8B5-33B6CEABA648}">
      <dgm:prSet/>
      <dgm:spPr/>
      <dgm:t>
        <a:bodyPr/>
        <a:lstStyle/>
        <a:p>
          <a:endParaRPr lang="en-US"/>
        </a:p>
      </dgm:t>
    </dgm:pt>
    <dgm:pt modelId="{62222AB3-BA80-44B3-8974-6D049BE13653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Definir linha de base</a:t>
          </a:r>
          <a:endParaRPr lang="en-US" dirty="0">
            <a:solidFill>
              <a:schemeClr val="bg1"/>
            </a:solidFill>
          </a:endParaRPr>
        </a:p>
      </dgm:t>
    </dgm:pt>
    <dgm:pt modelId="{7B9E08FA-3895-4BE2-8C6E-C6FC13E4131F}" type="parTrans" cxnId="{30F26137-8E0A-40BD-ACA5-08F7CA603B01}">
      <dgm:prSet/>
      <dgm:spPr/>
      <dgm:t>
        <a:bodyPr/>
        <a:lstStyle/>
        <a:p>
          <a:endParaRPr lang="en-US"/>
        </a:p>
      </dgm:t>
    </dgm:pt>
    <dgm:pt modelId="{D1DF0E90-605B-40AB-9345-FF69DE8EE614}" type="sibTrans" cxnId="{30F26137-8E0A-40BD-ACA5-08F7CA603B01}">
      <dgm:prSet/>
      <dgm:spPr/>
      <dgm:t>
        <a:bodyPr/>
        <a:lstStyle/>
        <a:p>
          <a:endParaRPr lang="en-US"/>
        </a:p>
      </dgm:t>
    </dgm:pt>
    <dgm:pt modelId="{55DDA78C-7275-47D9-B6FA-9BDF8BCD665A}">
      <dgm:prSet phldrT="[Text]"/>
      <dgm:spPr/>
      <dgm:t>
        <a:bodyPr/>
        <a:lstStyle/>
        <a:p>
          <a:r>
            <a:rPr lang="pt-BR" smtClean="0">
              <a:solidFill>
                <a:schemeClr val="bg1"/>
              </a:solidFill>
            </a:rPr>
            <a:t>Modificar entradas</a:t>
          </a:r>
          <a:endParaRPr lang="en-US" dirty="0">
            <a:solidFill>
              <a:schemeClr val="bg1"/>
            </a:solidFill>
          </a:endParaRPr>
        </a:p>
      </dgm:t>
    </dgm:pt>
    <dgm:pt modelId="{0B775B5B-7395-4FFD-9937-5E428FBACCCD}" type="parTrans" cxnId="{C17A7A42-CE78-44F7-97B8-035F43B60E78}">
      <dgm:prSet/>
      <dgm:spPr/>
      <dgm:t>
        <a:bodyPr/>
        <a:lstStyle/>
        <a:p>
          <a:endParaRPr lang="en-US"/>
        </a:p>
      </dgm:t>
    </dgm:pt>
    <dgm:pt modelId="{3587808C-DBF5-41B2-A7F3-603778D3AA26}" type="sibTrans" cxnId="{C17A7A42-CE78-44F7-97B8-035F43B60E78}">
      <dgm:prSet/>
      <dgm:spPr/>
      <dgm:t>
        <a:bodyPr/>
        <a:lstStyle/>
        <a:p>
          <a:endParaRPr lang="en-US"/>
        </a:p>
      </dgm:t>
    </dgm:pt>
    <dgm:pt modelId="{1B6AED7D-67C5-405E-9C89-3B4516D9FDAD}">
      <dgm:prSet phldrT="[Text]"/>
      <dgm:spPr/>
      <dgm:t>
        <a:bodyPr/>
        <a:lstStyle/>
        <a:p>
          <a:r>
            <a:rPr lang="pt-BR" smtClean="0">
              <a:solidFill>
                <a:schemeClr val="bg1"/>
              </a:solidFill>
            </a:rPr>
            <a:t>Encontre materiais similares</a:t>
          </a:r>
          <a:endParaRPr lang="en-US" dirty="0">
            <a:solidFill>
              <a:schemeClr val="bg1"/>
            </a:solidFill>
          </a:endParaRPr>
        </a:p>
      </dgm:t>
    </dgm:pt>
    <dgm:pt modelId="{EEA229CB-5827-4A95-8E00-E2B31A35DEF0}" type="parTrans" cxnId="{9F545CAF-3CC7-4D7C-88D4-28067174070A}">
      <dgm:prSet/>
      <dgm:spPr/>
      <dgm:t>
        <a:bodyPr/>
        <a:lstStyle/>
        <a:p>
          <a:endParaRPr lang="en-US"/>
        </a:p>
      </dgm:t>
    </dgm:pt>
    <dgm:pt modelId="{71667BAD-171E-4F91-9843-B3F831DECB1B}" type="sibTrans" cxnId="{9F545CAF-3CC7-4D7C-88D4-28067174070A}">
      <dgm:prSet/>
      <dgm:spPr/>
      <dgm:t>
        <a:bodyPr/>
        <a:lstStyle/>
        <a:p>
          <a:endParaRPr lang="en-US"/>
        </a:p>
      </dgm:t>
    </dgm:pt>
    <dgm:pt modelId="{F7964451-EC27-F54D-8184-06B8495D485F}">
      <dgm:prSet phldrT="[Text]"/>
      <dgm:spPr/>
      <dgm:t>
        <a:bodyPr/>
        <a:lstStyle/>
        <a:p>
          <a:r>
            <a:rPr lang="pt-BR" dirty="0" smtClean="0">
              <a:solidFill>
                <a:schemeClr val="bg1"/>
              </a:solidFill>
            </a:rPr>
            <a:t>Modificar projeto</a:t>
          </a:r>
          <a:endParaRPr lang="en-US" dirty="0">
            <a:solidFill>
              <a:schemeClr val="bg1"/>
            </a:solidFill>
          </a:endParaRPr>
        </a:p>
      </dgm:t>
    </dgm:pt>
    <dgm:pt modelId="{FE54362A-3518-7548-B77B-85C600A6BC0C}" type="parTrans" cxnId="{D2590F60-AF7A-254A-98B4-58059E8AC61D}">
      <dgm:prSet/>
      <dgm:spPr/>
      <dgm:t>
        <a:bodyPr/>
        <a:lstStyle/>
        <a:p>
          <a:endParaRPr lang="en-US"/>
        </a:p>
      </dgm:t>
    </dgm:pt>
    <dgm:pt modelId="{A4E66807-1836-7B44-BEFC-C9A67E7CFCE9}" type="sibTrans" cxnId="{D2590F60-AF7A-254A-98B4-58059E8AC61D}">
      <dgm:prSet/>
      <dgm:spPr/>
      <dgm:t>
        <a:bodyPr/>
        <a:lstStyle/>
        <a:p>
          <a:endParaRPr lang="en-US"/>
        </a:p>
      </dgm:t>
    </dgm:pt>
    <dgm:pt modelId="{B2F8181E-9BB6-47DC-973D-C66D7F3CC56E}" type="pres">
      <dgm:prSet presAssocID="{54F20094-3E91-4C33-A7A4-6D0FA5CDA2B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6F71BD-305B-4B2A-87CD-1C562808CE85}" type="pres">
      <dgm:prSet presAssocID="{54F20094-3E91-4C33-A7A4-6D0FA5CDA2BE}" presName="radial" presStyleCnt="0">
        <dgm:presLayoutVars>
          <dgm:animLvl val="ctr"/>
        </dgm:presLayoutVars>
      </dgm:prSet>
      <dgm:spPr/>
      <dgm:t>
        <a:bodyPr/>
        <a:lstStyle/>
        <a:p>
          <a:endParaRPr lang="en-US"/>
        </a:p>
      </dgm:t>
    </dgm:pt>
    <dgm:pt modelId="{48D13524-3B3A-4A6B-BCC7-AF6CC9A40E8C}" type="pres">
      <dgm:prSet presAssocID="{7C3AE7D6-FCA9-4D34-98D2-91FAB2055634}" presName="centerShape" presStyleLbl="vennNode1" presStyleIdx="0" presStyleCnt="5" custScaleX="141327" custScaleY="148188" custLinFactNeighborY="13857"/>
      <dgm:spPr/>
      <dgm:t>
        <a:bodyPr/>
        <a:lstStyle/>
        <a:p>
          <a:endParaRPr lang="en-US"/>
        </a:p>
      </dgm:t>
    </dgm:pt>
    <dgm:pt modelId="{17BB68E5-0628-4932-8B98-E4DDFEF17556}" type="pres">
      <dgm:prSet presAssocID="{62222AB3-BA80-44B3-8974-6D049BE13653}" presName="node" presStyleLbl="vennNode1" presStyleIdx="1" presStyleCnt="5" custScaleX="79792" custScaleY="74978" custRadScaleRad="48674" custRadScaleInc="626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0F38F7-C572-4685-ABB1-608D92330AD9}" type="pres">
      <dgm:prSet presAssocID="{55DDA78C-7275-47D9-B6FA-9BDF8BCD665A}" presName="node" presStyleLbl="vennNode1" presStyleIdx="2" presStyleCnt="5" custScaleX="74463" custScaleY="75063" custRadScaleRad="92957" custRadScaleInc="688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B89B4-6253-E24D-BC7A-BA8F3A5C9FA3}" type="pres">
      <dgm:prSet presAssocID="{F7964451-EC27-F54D-8184-06B8495D485F}" presName="node" presStyleLbl="vennNode1" presStyleIdx="3" presStyleCnt="5" custScaleX="75775" custScaleY="72958" custRadScaleRad="90081" custRadScaleInc="284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9F602E-BD17-4E2E-8C0D-6743D8AE81B1}" type="pres">
      <dgm:prSet presAssocID="{1B6AED7D-67C5-405E-9C89-3B4516D9FDAD}" presName="node" presStyleLbl="vennNode1" presStyleIdx="4" presStyleCnt="5" custScaleX="77041" custScaleY="72657" custRadScaleRad="51732" custRadScaleInc="362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26137-8E0A-40BD-ACA5-08F7CA603B01}" srcId="{7C3AE7D6-FCA9-4D34-98D2-91FAB2055634}" destId="{62222AB3-BA80-44B3-8974-6D049BE13653}" srcOrd="0" destOrd="0" parTransId="{7B9E08FA-3895-4BE2-8C6E-C6FC13E4131F}" sibTransId="{D1DF0E90-605B-40AB-9345-FF69DE8EE614}"/>
    <dgm:cxn modelId="{C17A7A42-CE78-44F7-97B8-035F43B60E78}" srcId="{7C3AE7D6-FCA9-4D34-98D2-91FAB2055634}" destId="{55DDA78C-7275-47D9-B6FA-9BDF8BCD665A}" srcOrd="1" destOrd="0" parTransId="{0B775B5B-7395-4FFD-9937-5E428FBACCCD}" sibTransId="{3587808C-DBF5-41B2-A7F3-603778D3AA26}"/>
    <dgm:cxn modelId="{9F545CAF-3CC7-4D7C-88D4-28067174070A}" srcId="{7C3AE7D6-FCA9-4D34-98D2-91FAB2055634}" destId="{1B6AED7D-67C5-405E-9C89-3B4516D9FDAD}" srcOrd="3" destOrd="0" parTransId="{EEA229CB-5827-4A95-8E00-E2B31A35DEF0}" sibTransId="{71667BAD-171E-4F91-9843-B3F831DECB1B}"/>
    <dgm:cxn modelId="{CD042EB8-2557-40D7-B8B5-33B6CEABA648}" srcId="{54F20094-3E91-4C33-A7A4-6D0FA5CDA2BE}" destId="{7C3AE7D6-FCA9-4D34-98D2-91FAB2055634}" srcOrd="0" destOrd="0" parTransId="{FFE9D6AB-CED7-4845-ADD9-9FB78B56524E}" sibTransId="{22020146-92FD-468B-92D7-AA1143FE9579}"/>
    <dgm:cxn modelId="{DDA68AB4-74E1-4256-948E-4C16007E1635}" type="presOf" srcId="{F7964451-EC27-F54D-8184-06B8495D485F}" destId="{EAEB89B4-6253-E24D-BC7A-BA8F3A5C9FA3}" srcOrd="0" destOrd="0" presId="urn:microsoft.com/office/officeart/2005/8/layout/radial3"/>
    <dgm:cxn modelId="{EC40B6DD-5793-4E25-9BCA-0987C47C1D7E}" type="presOf" srcId="{55DDA78C-7275-47D9-B6FA-9BDF8BCD665A}" destId="{1E0F38F7-C572-4685-ABB1-608D92330AD9}" srcOrd="0" destOrd="0" presId="urn:microsoft.com/office/officeart/2005/8/layout/radial3"/>
    <dgm:cxn modelId="{D2590F60-AF7A-254A-98B4-58059E8AC61D}" srcId="{7C3AE7D6-FCA9-4D34-98D2-91FAB2055634}" destId="{F7964451-EC27-F54D-8184-06B8495D485F}" srcOrd="2" destOrd="0" parTransId="{FE54362A-3518-7548-B77B-85C600A6BC0C}" sibTransId="{A4E66807-1836-7B44-BEFC-C9A67E7CFCE9}"/>
    <dgm:cxn modelId="{33536614-DEDE-491F-A776-69A3E9EA6F30}" type="presOf" srcId="{7C3AE7D6-FCA9-4D34-98D2-91FAB2055634}" destId="{48D13524-3B3A-4A6B-BCC7-AF6CC9A40E8C}" srcOrd="0" destOrd="0" presId="urn:microsoft.com/office/officeart/2005/8/layout/radial3"/>
    <dgm:cxn modelId="{6ECEC5BD-C7B3-44FD-829A-725A701B34BB}" type="presOf" srcId="{62222AB3-BA80-44B3-8974-6D049BE13653}" destId="{17BB68E5-0628-4932-8B98-E4DDFEF17556}" srcOrd="0" destOrd="0" presId="urn:microsoft.com/office/officeart/2005/8/layout/radial3"/>
    <dgm:cxn modelId="{3506B650-8303-4AD2-A1AE-F194F82A965D}" type="presOf" srcId="{54F20094-3E91-4C33-A7A4-6D0FA5CDA2BE}" destId="{B2F8181E-9BB6-47DC-973D-C66D7F3CC56E}" srcOrd="0" destOrd="0" presId="urn:microsoft.com/office/officeart/2005/8/layout/radial3"/>
    <dgm:cxn modelId="{FC5A0DBB-37F6-4EAE-98D0-5648166F87C0}" type="presOf" srcId="{1B6AED7D-67C5-405E-9C89-3B4516D9FDAD}" destId="{A29F602E-BD17-4E2E-8C0D-6743D8AE81B1}" srcOrd="0" destOrd="0" presId="urn:microsoft.com/office/officeart/2005/8/layout/radial3"/>
    <dgm:cxn modelId="{C5A20A6C-3A37-4075-B89E-2239F0543CBA}" type="presParOf" srcId="{B2F8181E-9BB6-47DC-973D-C66D7F3CC56E}" destId="{D46F71BD-305B-4B2A-87CD-1C562808CE85}" srcOrd="0" destOrd="0" presId="urn:microsoft.com/office/officeart/2005/8/layout/radial3"/>
    <dgm:cxn modelId="{BE8CB0FD-69D4-44C6-A69E-11C688C81E2D}" type="presParOf" srcId="{D46F71BD-305B-4B2A-87CD-1C562808CE85}" destId="{48D13524-3B3A-4A6B-BCC7-AF6CC9A40E8C}" srcOrd="0" destOrd="0" presId="urn:microsoft.com/office/officeart/2005/8/layout/radial3"/>
    <dgm:cxn modelId="{E067E262-95B0-4484-AB8D-CDD45F796D10}" type="presParOf" srcId="{D46F71BD-305B-4B2A-87CD-1C562808CE85}" destId="{17BB68E5-0628-4932-8B98-E4DDFEF17556}" srcOrd="1" destOrd="0" presId="urn:microsoft.com/office/officeart/2005/8/layout/radial3"/>
    <dgm:cxn modelId="{B96EC7D9-BE69-44AA-9D6A-60D9D55B09E7}" type="presParOf" srcId="{D46F71BD-305B-4B2A-87CD-1C562808CE85}" destId="{1E0F38F7-C572-4685-ABB1-608D92330AD9}" srcOrd="2" destOrd="0" presId="urn:microsoft.com/office/officeart/2005/8/layout/radial3"/>
    <dgm:cxn modelId="{4F794070-EA05-4E4F-8F18-63896CF70664}" type="presParOf" srcId="{D46F71BD-305B-4B2A-87CD-1C562808CE85}" destId="{EAEB89B4-6253-E24D-BC7A-BA8F3A5C9FA3}" srcOrd="3" destOrd="0" presId="urn:microsoft.com/office/officeart/2005/8/layout/radial3"/>
    <dgm:cxn modelId="{BF0994BF-8AF5-443A-A111-8C15935F96C3}" type="presParOf" srcId="{D46F71BD-305B-4B2A-87CD-1C562808CE85}" destId="{A29F602E-BD17-4E2E-8C0D-6743D8AE81B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D13524-3B3A-4A6B-BCC7-AF6CC9A40E8C}">
      <dsp:nvSpPr>
        <dsp:cNvPr id="0" name=""/>
        <dsp:cNvSpPr/>
      </dsp:nvSpPr>
      <dsp:spPr>
        <a:xfrm>
          <a:off x="1462332" y="723472"/>
          <a:ext cx="3185863" cy="33405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2230" tIns="62230" rIns="62230" bIns="62230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900" kern="1200" dirty="0" smtClean="0">
              <a:solidFill>
                <a:schemeClr val="bg1"/>
              </a:solidFill>
            </a:rPr>
            <a:t>Processo</a:t>
          </a:r>
          <a:endParaRPr lang="en-US" sz="4900" kern="1200" dirty="0">
            <a:solidFill>
              <a:schemeClr val="bg1"/>
            </a:solidFill>
          </a:endParaRPr>
        </a:p>
      </dsp:txBody>
      <dsp:txXfrm>
        <a:off x="1462332" y="723472"/>
        <a:ext cx="3185863" cy="3340527"/>
      </dsp:txXfrm>
    </dsp:sp>
    <dsp:sp modelId="{17BB68E5-0628-4932-8B98-E4DDFEF17556}">
      <dsp:nvSpPr>
        <dsp:cNvPr id="0" name=""/>
        <dsp:cNvSpPr/>
      </dsp:nvSpPr>
      <dsp:spPr>
        <a:xfrm>
          <a:off x="3200405" y="1219197"/>
          <a:ext cx="899355" cy="8450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kern="1200" dirty="0" smtClean="0">
              <a:solidFill>
                <a:schemeClr val="bg1"/>
              </a:solidFill>
            </a:rPr>
            <a:t>Definir linha de base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3200405" y="1219197"/>
        <a:ext cx="899355" cy="845095"/>
      </dsp:txXfrm>
    </dsp:sp>
    <dsp:sp modelId="{1E0F38F7-C572-4685-ABB1-608D92330AD9}">
      <dsp:nvSpPr>
        <dsp:cNvPr id="0" name=""/>
        <dsp:cNvSpPr/>
      </dsp:nvSpPr>
      <dsp:spPr>
        <a:xfrm>
          <a:off x="3276598" y="2819401"/>
          <a:ext cx="839291" cy="84605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kern="1200" smtClean="0">
              <a:solidFill>
                <a:schemeClr val="bg1"/>
              </a:solidFill>
            </a:rPr>
            <a:t>Modificar entradas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3276598" y="2819401"/>
        <a:ext cx="839291" cy="846053"/>
      </dsp:txXfrm>
    </dsp:sp>
    <dsp:sp modelId="{EAEB89B4-6253-E24D-BC7A-BA8F3A5C9FA3}">
      <dsp:nvSpPr>
        <dsp:cNvPr id="0" name=""/>
        <dsp:cNvSpPr/>
      </dsp:nvSpPr>
      <dsp:spPr>
        <a:xfrm>
          <a:off x="2057396" y="2819403"/>
          <a:ext cx="854078" cy="82232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kern="1200" dirty="0" smtClean="0">
              <a:solidFill>
                <a:schemeClr val="bg1"/>
              </a:solidFill>
            </a:rPr>
            <a:t>Modificar projeto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2057396" y="2819403"/>
        <a:ext cx="854078" cy="822327"/>
      </dsp:txXfrm>
    </dsp:sp>
    <dsp:sp modelId="{A29F602E-BD17-4E2E-8C0D-6743D8AE81B1}">
      <dsp:nvSpPr>
        <dsp:cNvPr id="0" name=""/>
        <dsp:cNvSpPr/>
      </dsp:nvSpPr>
      <dsp:spPr>
        <a:xfrm>
          <a:off x="1981203" y="1219201"/>
          <a:ext cx="868348" cy="81893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300" kern="1200" smtClean="0">
              <a:solidFill>
                <a:schemeClr val="bg1"/>
              </a:solidFill>
            </a:rPr>
            <a:t>Encontre materiais similares</a:t>
          </a:r>
          <a:endParaRPr lang="en-US" sz="1300" kern="1200" dirty="0">
            <a:solidFill>
              <a:schemeClr val="bg1"/>
            </a:solidFill>
          </a:endParaRPr>
        </a:p>
      </dsp:txBody>
      <dsp:txXfrm>
        <a:off x="1981203" y="1219201"/>
        <a:ext cx="868348" cy="818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5EEC0C-DA16-46EC-96D5-4A3790C7DC36}" type="datetimeFigureOut">
              <a:rPr lang="en-US"/>
              <a:pPr>
                <a:defRPr/>
              </a:pPr>
              <a:t>9/10/2012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de texto Master</a:t>
            </a:r>
            <a:endParaRPr lang="en-US" noProof="0" smtClean="0"/>
          </a:p>
          <a:p>
            <a:pPr lvl="1"/>
            <a:r>
              <a:rPr lang="en-US" noProof="0" smtClean="0"/>
              <a:t>Segundo nível</a:t>
            </a:r>
          </a:p>
          <a:p>
            <a:pPr lvl="2"/>
            <a:r>
              <a:rPr lang="en-US" noProof="0" smtClean="0"/>
              <a:t>Terceiro nível</a:t>
            </a:r>
          </a:p>
          <a:p>
            <a:pPr lvl="3"/>
            <a:r>
              <a:rPr lang="en-US" noProof="0" smtClean="0"/>
              <a:t>Quarto nível</a:t>
            </a:r>
          </a:p>
          <a:p>
            <a:pPr lvl="4"/>
            <a:r>
              <a:rPr lang="en-US" noProof="0" smtClean="0"/>
              <a:t>Quinto nível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C86D211-D0E2-4163-9C63-D9C87B7DB4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0A79F6-0D0A-48AE-84DA-96C8EA857B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Também medida em termos equivalentes a quilogramas de nitrogênio (N)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295043-0A9B-4A96-B366-73C90FA7E8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A tecnologia de base usada para realizar a LCA é da PE International de Stuttgart, Alemanha.  Eles têm vasta experiência e credibilidade nessa área ao longo de quase 20 anos.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ISO – Organização Internacional para Normalização.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 </a:t>
            </a: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6C79F2-06D7-4E99-B3F6-422060F3B83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  <a:latin typeface="+mn-lt"/>
                <a:ea typeface="+mn-ea"/>
              </a:rPr>
              <a:t>A qualidade "verde" de um produto é um fator para o qual os consumidores cada vez mais estão atentos.  Conforme essa tendência cresce no mercado, muitas empresas veem isso como um desafio novo e desconhecido para seus negócios.  Um projeto sustentável é uma estratégia importante que as empresas podem usar para reduzir o impacto ambiental dos produtos que fabricam.  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  <a:latin typeface="+mn-lt"/>
                <a:ea typeface="+mn-ea"/>
              </a:rPr>
              <a:t>O SolidWorks Sustainability foi criado para que os projetos sustentáveis se tornem fáceis de entender e possam ser implementados sem esforço.  Seus recursos, tais como o painel, os relatórios personalizados e a ferramenta Find Similar Material (Localizar material semelhante), permite que os usuários aperfeiçoem com facilidade seus projetos e informem suas conquistas de maneira incontestável.  A DS SolidWorks acha isso tão importante que incluiu alguns desses recursos de projeto sustentável em todas as licenças do SolidWorks 2010.  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aseline="30000" dirty="0" smtClean="0"/>
              <a:t>1</a:t>
            </a:r>
            <a:r>
              <a:rPr lang="pt-BR" dirty="0" smtClean="0"/>
              <a:t>O SolidWorks 2009 ou posterior é necessário para a versão do SolidWorks Labs.  O SolidWorks Sustainability será incluído no SolidWorks Education Edition 2010-2011.</a:t>
            </a: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18A8D5-5120-40DF-AED5-F627C1F524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  <a:latin typeface="+mj-lt"/>
              </a:rPr>
              <a:t>Os alunos precisam aprender, conhecer, melhorar e transmitir o impacto ambiental de seu projeto.</a:t>
            </a:r>
            <a:endParaRPr lang="en-US" dirty="0" smtClean="0">
              <a:solidFill>
                <a:schemeClr val="tx1"/>
              </a:solidFill>
              <a:latin typeface="+mj-lt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  <a:latin typeface="+mj-lt"/>
              </a:rPr>
              <a:t>Os educadores podem dar uma ideia de como as escolhas nos processos de material e fabricação afetam o meio ambiente.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Arial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chemeClr val="tx1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 smtClean="0">
                <a:solidFill>
                  <a:schemeClr val="tx1"/>
                </a:solidFill>
                <a:latin typeface="+mj-lt"/>
              </a:rPr>
              <a:t>Os ensinamentos combinam projeto e tecnologia com condições sociais, ambientais e econômicas.</a:t>
            </a:r>
            <a:endParaRPr lang="en-US" dirty="0" smtClean="0">
              <a:solidFill>
                <a:schemeClr val="tx1"/>
              </a:solidFill>
              <a:latin typeface="+mj-lt"/>
              <a:cs typeface="Arial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9C208C-CD9C-44BE-BDAA-BA62A83E3D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246DC3-4703-46C2-8CDC-628DB1CAFF1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36C996-2DA4-439C-92A9-F69D562C08E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ABB68BF-72F7-48C6-BB88-005FCF5CD2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BD65BC-7DA0-49DF-8C50-87884A728C3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AA70FE-66C1-4305-B3E7-F3D851DA02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61FF5F-2EF7-44DD-BE0B-A010C8C1346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>
                <a:latin typeface="Calibri" pitchFamily="34" charset="0"/>
                <a:ea typeface="ＭＳ Ｐゴシック" pitchFamily="34" charset="-128"/>
              </a:rPr>
              <a:t>Definição de engenharia sustentável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World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Engineering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Partnership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for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Sustainable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Development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(WEPSD, uma </a:t>
            </a:r>
            <a:r>
              <a:rPr lang="en-US" b="1" smtClean="0">
                <a:latin typeface="Calibri" pitchFamily="34" charset="0"/>
                <a:ea typeface="ＭＳ Ｐゴシック" pitchFamily="34" charset="-128"/>
              </a:rPr>
              <a:t>parceria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entre WFEO, FIDIC e UATI)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289823-C7EF-44DF-BD57-3EB1D7B4775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8BA526-DEA1-4BA3-8BDB-F90CE9D40FE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>
                <a:latin typeface="Calibri" pitchFamily="34" charset="0"/>
                <a:ea typeface="ＭＳ Ｐゴシック" pitchFamily="34" charset="-128"/>
              </a:rPr>
              <a:t>Hone ex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928025-755A-4BE6-810B-7050256C272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948795-8062-4A71-88E8-7D5614BCAB5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777DBC-CCAA-4482-A004-6A8E28D8E79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7FD501-2960-4DF4-B761-1BC2B3AE8F3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C9A022-6FC1-47EB-88EB-885C6B2050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Um método para analisar quantitativamente o impacto ambiental de um produto, desde a aquisição de matéria-prima até a produção, a distribuição, o uso, o descarte e a reciclagem desse produto, que são os estágios constituintes do clico de vida do produto.</a:t>
            </a:r>
            <a:br>
              <a:rPr lang="pt-BR" smtClean="0">
                <a:latin typeface="Calibri" pitchFamily="34" charset="0"/>
                <a:ea typeface="ＭＳ Ｐゴシック" pitchFamily="34" charset="-128"/>
              </a:rPr>
            </a:br>
            <a:r>
              <a:rPr lang="pt-BR" smtClean="0">
                <a:latin typeface="Calibri" pitchFamily="34" charset="0"/>
                <a:ea typeface="ＭＳ Ｐゴシック" pitchFamily="34" charset="-128"/>
              </a:rPr>
              <a:t>A LCA é um processo de análise dos efeitos que um produto tem sobre o ambiente ao longo de todo o seu período de vida, aumentando assim a eficiência no uso de recursos e diminuindo os riscos. Ela pode ser usada para estudar o impacto ambiental tanto de um produto quanto da função para a qual o produto foi projetado e do transporte entre as etapas. A LCA normalmente é conhecida como uma análise "do início ao fim".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</a:p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F272B1-7C44-497C-AFF8-BCC26FAA244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808EB8-58A2-4CF7-8FDA-52ED2134B10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Os principais elementos da LCA são: (1) identificar e quantificar as cargas ambientais envolvidas, ou seja, a energia e a matéria-prima consumidas, as emissões e os resíduos gerados; (2) avaliar os possíveis impactos ambientais dessas cargas; e (3) analisar as opções disponíveis para reduzir o impacto ambiental.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AE2C47-4D4F-468B-8A22-8012040300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Há 4 grandes fatores de impacto ambiental na Análise do Ciclo de Vida de um produto: o rastro de carbono, a energia total consumida, a acidificação do ar e a eutroficação da água.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411ACB-CC55-4956-8F4E-DF9B428FA72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5E5132-8199-48C1-AE3C-74458C40592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Exemplos de fonte de energia não renovável: carvão, petróleo e combustível fóssil</a:t>
            </a:r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2F037C-360D-49D4-B6A3-7BD4772A2A4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t-BR" smtClean="0">
                <a:latin typeface="Calibri" pitchFamily="34" charset="0"/>
                <a:ea typeface="ＭＳ Ｐゴシック" pitchFamily="34" charset="-128"/>
              </a:rPr>
              <a:t>Provoca um aumento na acidez da água da chuva, que por sua vez acidifica os lagos e o solo.</a:t>
            </a:r>
            <a:r>
              <a:rPr lang="en-US" smtClean="0">
                <a:latin typeface="Calibri" pitchFamily="34" charset="0"/>
                <a:ea typeface="ＭＳ Ｐゴシック" pitchFamily="34" charset="-128"/>
              </a:rPr>
              <a:t> 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57A9FC-C241-454D-95EC-04D0412E804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8422B54-B450-4021-A994-57D7D1BB2F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E3636BA-76E9-4058-9EE5-A72CAB11CB38}" type="datetimeFigureOut">
              <a:rPr lang="en-US"/>
              <a:pPr>
                <a:defRPr/>
              </a:pPr>
              <a:t>9/10/2012</a:t>
            </a:fld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2A2C6F4-B4EC-4AD4-8861-86268E100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18F7AD9-7EAB-43AF-9112-8A915D0976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900113" y="401638"/>
            <a:ext cx="6500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Title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900113" y="1797050"/>
            <a:ext cx="789146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5"/>
            <a:ext cx="693738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A54FF51-A010-4FFD-A732-D78429D193C9}" type="slidenum">
              <a:rPr lang="fr-FR" smtClean="0">
                <a:solidFill>
                  <a:schemeClr val="bg1">
                    <a:lumMod val="65000"/>
                  </a:schemeClr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fr-FR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9" name="Picture 10" descr="Emblem_3DS_RGBcolor.png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07950" y="6242050"/>
            <a:ext cx="536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Bouton_charte_clic.pn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95288" y="427038"/>
            <a:ext cx="4619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16200000">
            <a:off x="-3279775" y="3332163"/>
            <a:ext cx="6861175" cy="2000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© Dassault Systèmes </a:t>
            </a: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</a:t>
            </a:r>
            <a:r>
              <a:rPr lang="en-US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Confidential</a:t>
            </a:r>
            <a:r>
              <a:rPr lang="fr-F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 Information </a:t>
            </a:r>
            <a:r>
              <a:rPr lang="el-GR" sz="700" dirty="0" smtClean="0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Ι</a:t>
            </a:r>
            <a:endParaRPr lang="fr-FR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1035" name="Picture 14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486650" y="6323013"/>
            <a:ext cx="16716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5" r:id="rId2"/>
    <p:sldLayoutId id="2147483696" r:id="rId3"/>
    <p:sldLayoutId id="2147483702" r:id="rId4"/>
    <p:sldLayoutId id="2147483697" r:id="rId5"/>
    <p:sldLayoutId id="2147483698" r:id="rId6"/>
    <p:sldLayoutId id="2147483699" r:id="rId7"/>
    <p:sldLayoutId id="2147483700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  <p:sldLayoutId id="2147483714" r:id="rId20"/>
  </p:sldLayoutIdLst>
  <p:txStyles>
    <p:titleStyle>
      <a:lvl1pPr algn="l" rtl="0" fontAlgn="base">
        <a:spcBef>
          <a:spcPct val="0"/>
        </a:spcBef>
        <a:spcAft>
          <a:spcPct val="0"/>
        </a:spcAft>
        <a:defRPr sz="30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438" y="1441450"/>
            <a:ext cx="6500812" cy="5492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err="1" smtClean="0"/>
              <a:t>SolidWorks</a:t>
            </a:r>
            <a:r>
              <a:rPr lang="en-US" smtClean="0"/>
              <a:t> Sustainability</a:t>
            </a:r>
            <a:endParaRPr lang="en-US"/>
          </a:p>
        </p:txBody>
      </p:sp>
      <p:sp>
        <p:nvSpPr>
          <p:cNvPr id="16387" name="Subtitle 2"/>
          <p:cNvSpPr>
            <a:spLocks noGrp="1"/>
          </p:cNvSpPr>
          <p:nvPr>
            <p:ph type="body" sz="quarter" idx="10"/>
          </p:nvPr>
        </p:nvSpPr>
        <p:spPr>
          <a:xfrm>
            <a:off x="2514600" y="2209800"/>
            <a:ext cx="6400800" cy="1143000"/>
          </a:xfrm>
        </p:spPr>
        <p:txBody>
          <a:bodyPr/>
          <a:lstStyle/>
          <a:p>
            <a:r>
              <a:rPr lang="en-US" smtClean="0"/>
              <a:t> </a:t>
            </a:r>
          </a:p>
          <a:p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O que é eutroficação da água?</a:t>
            </a:r>
            <a:endParaRPr lang="en-US" sz="2500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914400" y="1066800"/>
            <a:ext cx="7891463" cy="4368800"/>
          </a:xfrm>
        </p:spPr>
        <p:txBody>
          <a:bodyPr/>
          <a:lstStyle/>
          <a:p>
            <a:r>
              <a:rPr lang="pt-BR" smtClean="0"/>
              <a:t>Nutrientes em abundância são adicionados a um ecossistema aquático.  </a:t>
            </a:r>
            <a:endParaRPr lang="en-US" smtClean="0"/>
          </a:p>
          <a:p>
            <a:r>
              <a:rPr lang="pt-BR" smtClean="0"/>
              <a:t>Nitrogênio (N) e fósforo (PO</a:t>
            </a:r>
            <a:r>
              <a:rPr lang="pt-BR" baseline="-25000" smtClean="0"/>
              <a:t>4</a:t>
            </a:r>
            <a:r>
              <a:rPr lang="pt-BR" smtClean="0"/>
              <a:t>) de águas residuais e fertilizantes agrícolas provocam um crescimento exagerado de algas, que esgota o oxigênio da água, resultando na morte da vida aquática e animal.  </a:t>
            </a:r>
            <a:endParaRPr lang="en-US" smtClean="0"/>
          </a:p>
          <a:p>
            <a:r>
              <a:rPr lang="pt-BR" smtClean="0"/>
              <a:t>Medida em equivalentes a quilogramas de fosfato (PO</a:t>
            </a:r>
            <a:r>
              <a:rPr lang="pt-BR" baseline="-25000" smtClean="0"/>
              <a:t>4</a:t>
            </a:r>
            <a:r>
              <a:rPr lang="pt-BR" smtClean="0"/>
              <a:t>e)</a:t>
            </a:r>
            <a:endParaRPr lang="en-US" smtClean="0"/>
          </a:p>
        </p:txBody>
      </p:sp>
      <p:pic>
        <p:nvPicPr>
          <p:cNvPr id="25604" name="Picture 3"/>
          <p:cNvPicPr>
            <a:picLocks noChangeAspect="1"/>
          </p:cNvPicPr>
          <p:nvPr/>
        </p:nvPicPr>
        <p:blipFill>
          <a:blip r:embed="rId3" cstate="print"/>
          <a:srcRect l="14285" r="11429"/>
          <a:stretch>
            <a:fillRect/>
          </a:stretch>
        </p:blipFill>
        <p:spPr bwMode="auto">
          <a:xfrm>
            <a:off x="838200" y="51054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5638800" y="990600"/>
            <a:ext cx="3352800" cy="49530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Referências</a:t>
            </a:r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4646612" cy="3290887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600" dirty="0" err="1" smtClean="0"/>
              <a:t>Tecnologia</a:t>
            </a:r>
            <a:r>
              <a:rPr lang="en-US" sz="2600" dirty="0" smtClean="0"/>
              <a:t> de base </a:t>
            </a:r>
            <a:r>
              <a:rPr lang="en-US" sz="2600" dirty="0" err="1" smtClean="0"/>
              <a:t>para</a:t>
            </a:r>
            <a:r>
              <a:rPr lang="en-US" sz="2600" dirty="0" smtClean="0"/>
              <a:t> LCA: PE International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BR" sz="2600" dirty="0" smtClean="0"/>
              <a:t>20 anos de experiência em LCA</a:t>
            </a:r>
            <a:endParaRPr lang="en-US" sz="26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z="2600" dirty="0" smtClean="0"/>
              <a:t>banco de dados internacional de LCA</a:t>
            </a:r>
            <a:r>
              <a:rPr lang="en-US" sz="2600" dirty="0" smtClean="0"/>
              <a:t> 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BR" sz="2600" dirty="0" smtClean="0"/>
              <a:t>GaBi 4 – aplicativo de software líder do mercado para sustentabilidade de produtos</a:t>
            </a:r>
            <a:endParaRPr lang="en-US" sz="26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/>
              <a:t>www.pe-international.com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600" dirty="0" err="1" smtClean="0"/>
              <a:t>Padrões</a:t>
            </a:r>
            <a:r>
              <a:rPr lang="en-US" sz="2600" dirty="0" smtClean="0"/>
              <a:t> </a:t>
            </a:r>
            <a:r>
              <a:rPr lang="en-US" sz="2600" dirty="0" err="1" smtClean="0"/>
              <a:t>internacionais</a:t>
            </a:r>
            <a:r>
              <a:rPr lang="en-US" sz="2600" dirty="0" smtClean="0"/>
              <a:t> de LCA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BR" sz="2600" dirty="0" smtClean="0"/>
              <a:t>Princípios e Modelo de Análise de Ciclo de Vida de Gerenciamento Ambiental ISO 14040/44  www.iso.org</a:t>
            </a:r>
            <a:r>
              <a:rPr lang="en-US" sz="2600" dirty="0" smtClean="0"/>
              <a:t> </a:t>
            </a:r>
            <a:endParaRPr lang="en-US" sz="26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600" dirty="0" smtClean="0"/>
              <a:t>Recursos de LCA da Agência de Proteção Ambiental dos EUA (US EPA)</a:t>
            </a:r>
            <a:endParaRPr lang="en-US" sz="26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/>
              <a:t>http://www.epa.gov/nrmrl/lcaccess/ </a:t>
            </a:r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endParaRPr lang="en-US" dirty="0" smtClean="0"/>
          </a:p>
        </p:txBody>
      </p:sp>
      <p:grpSp>
        <p:nvGrpSpPr>
          <p:cNvPr id="26629" name="Group 4"/>
          <p:cNvGrpSpPr>
            <a:grpSpLocks/>
          </p:cNvGrpSpPr>
          <p:nvPr/>
        </p:nvGrpSpPr>
        <p:grpSpPr bwMode="auto">
          <a:xfrm>
            <a:off x="5791200" y="1193800"/>
            <a:ext cx="1828800" cy="3937000"/>
            <a:chOff x="6477000" y="1193800"/>
            <a:chExt cx="1828800" cy="3936999"/>
          </a:xfrm>
        </p:grpSpPr>
        <p:sp>
          <p:nvSpPr>
            <p:cNvPr id="6" name="Freeform 5"/>
            <p:cNvSpPr/>
            <p:nvPr/>
          </p:nvSpPr>
          <p:spPr>
            <a:xfrm>
              <a:off x="6477000" y="1193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Objetivo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Escopo</a:t>
              </a:r>
              <a:endParaRPr lang="en-US" sz="25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6477000" y="2717800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Análise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inventário</a:t>
              </a:r>
              <a:endParaRPr lang="en-US" sz="25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6477000" y="4114799"/>
              <a:ext cx="1828800" cy="1016000"/>
            </a:xfrm>
            <a:custGeom>
              <a:avLst/>
              <a:gdLst>
                <a:gd name="connsiteX0" fmla="*/ 0 w 1828800"/>
                <a:gd name="connsiteY0" fmla="*/ 101600 h 1016000"/>
                <a:gd name="connsiteX1" fmla="*/ 29758 w 1828800"/>
                <a:gd name="connsiteY1" fmla="*/ 29758 h 1016000"/>
                <a:gd name="connsiteX2" fmla="*/ 101600 w 1828800"/>
                <a:gd name="connsiteY2" fmla="*/ 0 h 1016000"/>
                <a:gd name="connsiteX3" fmla="*/ 1727200 w 1828800"/>
                <a:gd name="connsiteY3" fmla="*/ 0 h 1016000"/>
                <a:gd name="connsiteX4" fmla="*/ 1799042 w 1828800"/>
                <a:gd name="connsiteY4" fmla="*/ 29758 h 1016000"/>
                <a:gd name="connsiteX5" fmla="*/ 1828800 w 1828800"/>
                <a:gd name="connsiteY5" fmla="*/ 101600 h 1016000"/>
                <a:gd name="connsiteX6" fmla="*/ 1828800 w 1828800"/>
                <a:gd name="connsiteY6" fmla="*/ 914400 h 1016000"/>
                <a:gd name="connsiteX7" fmla="*/ 1799042 w 1828800"/>
                <a:gd name="connsiteY7" fmla="*/ 986242 h 1016000"/>
                <a:gd name="connsiteX8" fmla="*/ 1727200 w 1828800"/>
                <a:gd name="connsiteY8" fmla="*/ 1016000 h 1016000"/>
                <a:gd name="connsiteX9" fmla="*/ 101600 w 1828800"/>
                <a:gd name="connsiteY9" fmla="*/ 1016000 h 1016000"/>
                <a:gd name="connsiteX10" fmla="*/ 29758 w 1828800"/>
                <a:gd name="connsiteY10" fmla="*/ 986242 h 1016000"/>
                <a:gd name="connsiteX11" fmla="*/ 0 w 1828800"/>
                <a:gd name="connsiteY11" fmla="*/ 914400 h 1016000"/>
                <a:gd name="connsiteX12" fmla="*/ 0 w 1828800"/>
                <a:gd name="connsiteY12" fmla="*/ 10160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28800" h="1016000">
                  <a:moveTo>
                    <a:pt x="0" y="101600"/>
                  </a:moveTo>
                  <a:cubicBezTo>
                    <a:pt x="0" y="74654"/>
                    <a:pt x="10704" y="48812"/>
                    <a:pt x="29758" y="29758"/>
                  </a:cubicBezTo>
                  <a:cubicBezTo>
                    <a:pt x="48812" y="10704"/>
                    <a:pt x="74654" y="0"/>
                    <a:pt x="101600" y="0"/>
                  </a:cubicBezTo>
                  <a:lnTo>
                    <a:pt x="1727200" y="0"/>
                  </a:lnTo>
                  <a:cubicBezTo>
                    <a:pt x="1754146" y="0"/>
                    <a:pt x="1779988" y="10704"/>
                    <a:pt x="1799042" y="29758"/>
                  </a:cubicBezTo>
                  <a:cubicBezTo>
                    <a:pt x="1818096" y="48812"/>
                    <a:pt x="1828800" y="74654"/>
                    <a:pt x="1828800" y="101600"/>
                  </a:cubicBezTo>
                  <a:lnTo>
                    <a:pt x="1828800" y="914400"/>
                  </a:lnTo>
                  <a:cubicBezTo>
                    <a:pt x="1828800" y="941346"/>
                    <a:pt x="1818096" y="967188"/>
                    <a:pt x="1799042" y="986242"/>
                  </a:cubicBezTo>
                  <a:cubicBezTo>
                    <a:pt x="1779988" y="1005296"/>
                    <a:pt x="1754146" y="1016000"/>
                    <a:pt x="1727200" y="1016000"/>
                  </a:cubicBezTo>
                  <a:lnTo>
                    <a:pt x="101600" y="1016000"/>
                  </a:lnTo>
                  <a:cubicBezTo>
                    <a:pt x="74654" y="1016000"/>
                    <a:pt x="48812" y="1005296"/>
                    <a:pt x="29758" y="986242"/>
                  </a:cubicBezTo>
                  <a:cubicBezTo>
                    <a:pt x="10704" y="967188"/>
                    <a:pt x="0" y="941346"/>
                    <a:pt x="0" y="914400"/>
                  </a:cubicBezTo>
                  <a:lnTo>
                    <a:pt x="0" y="10160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5008" tIns="125008" rIns="125008" bIns="125008" spcCol="1270" anchor="ctr"/>
            <a:lstStyle/>
            <a:p>
              <a:pPr algn="ctr" defTabSz="1111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Análise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2500">
                  <a:solidFill>
                    <a:srgbClr val="FFFFFF"/>
                  </a:solidFill>
                  <a:latin typeface="Calibri"/>
                </a:rPr>
                <a:t> </a:t>
              </a:r>
              <a:r>
                <a:rPr lang="en-US" sz="2500">
                  <a:solidFill>
                    <a:srgbClr val="FFFFFF"/>
                  </a:solidFill>
                  <a:latin typeface="Calibri"/>
                  <a:ea typeface="ＭＳ Ｐゴシック"/>
                </a:rPr>
                <a:t>impacto</a:t>
              </a:r>
              <a:endParaRPr lang="en-US" sz="25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>
            <a:off x="8077200" y="1295400"/>
            <a:ext cx="609600" cy="3810000"/>
          </a:xfrm>
          <a:custGeom>
            <a:avLst/>
            <a:gdLst>
              <a:gd name="connsiteX0" fmla="*/ 0 w 1828800"/>
              <a:gd name="connsiteY0" fmla="*/ 101600 h 1016000"/>
              <a:gd name="connsiteX1" fmla="*/ 29758 w 1828800"/>
              <a:gd name="connsiteY1" fmla="*/ 29758 h 1016000"/>
              <a:gd name="connsiteX2" fmla="*/ 101600 w 1828800"/>
              <a:gd name="connsiteY2" fmla="*/ 0 h 1016000"/>
              <a:gd name="connsiteX3" fmla="*/ 1727200 w 1828800"/>
              <a:gd name="connsiteY3" fmla="*/ 0 h 1016000"/>
              <a:gd name="connsiteX4" fmla="*/ 1799042 w 1828800"/>
              <a:gd name="connsiteY4" fmla="*/ 29758 h 1016000"/>
              <a:gd name="connsiteX5" fmla="*/ 1828800 w 1828800"/>
              <a:gd name="connsiteY5" fmla="*/ 101600 h 1016000"/>
              <a:gd name="connsiteX6" fmla="*/ 1828800 w 1828800"/>
              <a:gd name="connsiteY6" fmla="*/ 914400 h 1016000"/>
              <a:gd name="connsiteX7" fmla="*/ 1799042 w 1828800"/>
              <a:gd name="connsiteY7" fmla="*/ 986242 h 1016000"/>
              <a:gd name="connsiteX8" fmla="*/ 1727200 w 1828800"/>
              <a:gd name="connsiteY8" fmla="*/ 1016000 h 1016000"/>
              <a:gd name="connsiteX9" fmla="*/ 101600 w 1828800"/>
              <a:gd name="connsiteY9" fmla="*/ 1016000 h 1016000"/>
              <a:gd name="connsiteX10" fmla="*/ 29758 w 1828800"/>
              <a:gd name="connsiteY10" fmla="*/ 986242 h 1016000"/>
              <a:gd name="connsiteX11" fmla="*/ 0 w 1828800"/>
              <a:gd name="connsiteY11" fmla="*/ 914400 h 1016000"/>
              <a:gd name="connsiteX12" fmla="*/ 0 w 1828800"/>
              <a:gd name="connsiteY12" fmla="*/ 10160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28800" h="1016000">
                <a:moveTo>
                  <a:pt x="0" y="101600"/>
                </a:moveTo>
                <a:cubicBezTo>
                  <a:pt x="0" y="74654"/>
                  <a:pt x="10704" y="48812"/>
                  <a:pt x="29758" y="29758"/>
                </a:cubicBezTo>
                <a:cubicBezTo>
                  <a:pt x="48812" y="10704"/>
                  <a:pt x="74654" y="0"/>
                  <a:pt x="101600" y="0"/>
                </a:cubicBezTo>
                <a:lnTo>
                  <a:pt x="1727200" y="0"/>
                </a:lnTo>
                <a:cubicBezTo>
                  <a:pt x="1754146" y="0"/>
                  <a:pt x="1779988" y="10704"/>
                  <a:pt x="1799042" y="29758"/>
                </a:cubicBezTo>
                <a:cubicBezTo>
                  <a:pt x="1818096" y="48812"/>
                  <a:pt x="1828800" y="74654"/>
                  <a:pt x="1828800" y="101600"/>
                </a:cubicBezTo>
                <a:lnTo>
                  <a:pt x="1828800" y="914400"/>
                </a:lnTo>
                <a:cubicBezTo>
                  <a:pt x="1828800" y="941346"/>
                  <a:pt x="1818096" y="967188"/>
                  <a:pt x="1799042" y="986242"/>
                </a:cubicBezTo>
                <a:cubicBezTo>
                  <a:pt x="1779988" y="1005296"/>
                  <a:pt x="1754146" y="1016000"/>
                  <a:pt x="1727200" y="1016000"/>
                </a:cubicBezTo>
                <a:lnTo>
                  <a:pt x="101600" y="1016000"/>
                </a:lnTo>
                <a:cubicBezTo>
                  <a:pt x="74654" y="1016000"/>
                  <a:pt x="48812" y="1005296"/>
                  <a:pt x="29758" y="986242"/>
                </a:cubicBezTo>
                <a:cubicBezTo>
                  <a:pt x="10704" y="967188"/>
                  <a:pt x="0" y="941346"/>
                  <a:pt x="0" y="914400"/>
                </a:cubicBezTo>
                <a:lnTo>
                  <a:pt x="0" y="10160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 lIns="125008" tIns="125008" rIns="125008" bIns="125008" spcCol="1270" anchor="ctr"/>
          <a:lstStyle/>
          <a:p>
            <a:pPr algn="ctr" defTabSz="1111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500">
                <a:solidFill>
                  <a:srgbClr val="FFFFFF"/>
                </a:solidFill>
                <a:latin typeface="Calibri"/>
                <a:ea typeface="ＭＳ Ｐゴシック"/>
              </a:rPr>
              <a:t>Interpretação</a:t>
            </a:r>
            <a:endParaRPr lang="en-US" sz="2500" dirty="0">
              <a:solidFill>
                <a:srgbClr val="FFFFFF"/>
              </a:solidFill>
              <a:latin typeface="Calibri"/>
              <a:ea typeface="ＭＳ Ｐゴシック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6515894" y="24757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6515894" y="3923506"/>
            <a:ext cx="381000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620000" y="16002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620000" y="30480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7620000" y="4572000"/>
            <a:ext cx="379413" cy="1588"/>
          </a:xfrm>
          <a:prstGeom prst="straightConnector1">
            <a:avLst/>
          </a:prstGeom>
          <a:ln w="34925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6" name="TextBox 18"/>
          <p:cNvSpPr txBox="1">
            <a:spLocks noChangeArrowheads="1"/>
          </p:cNvSpPr>
          <p:nvPr/>
        </p:nvSpPr>
        <p:spPr bwMode="auto">
          <a:xfrm>
            <a:off x="5943600" y="53340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Modelo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de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LCA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ISO</a:t>
            </a:r>
            <a:r>
              <a:rPr lang="en-US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14044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Por</a:t>
            </a:r>
            <a:r>
              <a:rPr lang="en-US" sz="2500" dirty="0" smtClean="0"/>
              <a:t> </a:t>
            </a:r>
            <a:r>
              <a:rPr lang="en-US" sz="2500" dirty="0" err="1" smtClean="0"/>
              <a:t>que</a:t>
            </a:r>
            <a:r>
              <a:rPr lang="en-US" sz="2500" dirty="0" smtClean="0"/>
              <a:t> o </a:t>
            </a:r>
            <a:r>
              <a:rPr lang="en-US" sz="2500" dirty="0" err="1" smtClean="0"/>
              <a:t>SolidWorks</a:t>
            </a:r>
            <a:r>
              <a:rPr lang="en-US" sz="2500" dirty="0" smtClean="0"/>
              <a:t> Sustainability?</a:t>
            </a:r>
            <a:endParaRPr lang="en-US" sz="2500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687388" y="914400"/>
            <a:ext cx="8229600" cy="5410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t-BR" smtClean="0"/>
              <a:t>Em breve todos os projetos serão projetos sustentáveis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  <a:p>
            <a:r>
              <a:rPr lang="pt-BR" smtClean="0"/>
              <a:t>Cada vez mais consumidores querem produtos mais “verdes”</a:t>
            </a:r>
            <a:endParaRPr lang="en-US" smtClean="0"/>
          </a:p>
          <a:p>
            <a:r>
              <a:rPr lang="pt-BR" smtClean="0"/>
              <a:t>Desafios novos e desconhecidos para os negócios</a:t>
            </a:r>
            <a:r>
              <a:rPr lang="en-US" smtClean="0"/>
              <a:t> </a:t>
            </a:r>
          </a:p>
          <a:p>
            <a:r>
              <a:rPr lang="pt-BR" smtClean="0"/>
              <a:t>Projeto sustentável é uma estratégia para o sucesso</a:t>
            </a:r>
            <a:r>
              <a:rPr lang="en-US" smtClean="0"/>
              <a:t> </a:t>
            </a:r>
          </a:p>
          <a:p>
            <a:r>
              <a:rPr lang="en-US" smtClean="0"/>
              <a:t>SolidWorks Sustainability</a:t>
            </a:r>
          </a:p>
          <a:p>
            <a:pPr lvl="1"/>
            <a:r>
              <a:rPr lang="pt-BR" smtClean="0"/>
              <a:t>Fácil de usar e entender</a:t>
            </a:r>
            <a:endParaRPr lang="en-US" smtClean="0"/>
          </a:p>
          <a:p>
            <a:pPr lvl="1"/>
            <a:r>
              <a:rPr lang="pt-BR" smtClean="0"/>
              <a:t>Reduz o impacto ambiental de projetos de produto</a:t>
            </a:r>
            <a:endParaRPr lang="en-US" smtClean="0"/>
          </a:p>
          <a:p>
            <a:pPr lvl="1"/>
            <a:r>
              <a:rPr lang="pt-BR" smtClean="0"/>
              <a:t>Comunica com eficiência por meio de relatórios e exibição de gráficos</a:t>
            </a:r>
            <a:endParaRPr lang="en-US" smtClean="0"/>
          </a:p>
          <a:p>
            <a:pPr lvl="1"/>
            <a:r>
              <a:rPr lang="pt-BR" smtClean="0"/>
              <a:t>SolidWorks SustainabilityXpress</a:t>
            </a:r>
            <a:r>
              <a:rPr lang="pt-BR" baseline="30000" smtClean="0"/>
              <a:t>1 </a:t>
            </a:r>
            <a:r>
              <a:rPr lang="pt-BR" smtClean="0"/>
              <a:t>está disponível para TODOS os usuários SolidWorks gratuitamente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Por que o SolidWorks Sustainability na sala de aula?</a:t>
            </a:r>
            <a:endParaRPr lang="en-US" sz="2500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6742113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1295400" y="6096000"/>
            <a:ext cx="624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Disponível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no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SolidWorks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Labs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para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o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SolidWorks</a:t>
            </a:r>
            <a:r>
              <a:rPr lang="pt-BR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 smtClean="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2012</a:t>
            </a:r>
            <a:r>
              <a:rPr lang="pt-BR" smtClean="0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pt-BR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http://labs.solidworks.com</a:t>
            </a:r>
            <a:endParaRPr lang="en-US" dirty="0">
              <a:solidFill>
                <a:srgbClr val="28288A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Diagram 18"/>
          <p:cNvGraphicFramePr/>
          <p:nvPr/>
        </p:nvGraphicFramePr>
        <p:xfrm>
          <a:off x="1066800" y="228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Metodologia</a:t>
            </a:r>
            <a:r>
              <a:rPr lang="en-US" dirty="0" smtClean="0"/>
              <a:t> do </a:t>
            </a:r>
            <a:r>
              <a:rPr lang="en-US" dirty="0" err="1" smtClean="0"/>
              <a:t>SolidWorks</a:t>
            </a:r>
            <a:r>
              <a:rPr lang="en-US" dirty="0" smtClean="0"/>
              <a:t> Sustainability  </a:t>
            </a:r>
            <a:endParaRPr lang="en-US" dirty="0"/>
          </a:p>
        </p:txBody>
      </p:sp>
      <p:sp>
        <p:nvSpPr>
          <p:cNvPr id="29700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6932613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pSp>
        <p:nvGrpSpPr>
          <p:cNvPr id="29701" name="Group 19"/>
          <p:cNvGrpSpPr>
            <a:grpSpLocks/>
          </p:cNvGrpSpPr>
          <p:nvPr/>
        </p:nvGrpSpPr>
        <p:grpSpPr bwMode="auto">
          <a:xfrm>
            <a:off x="228600" y="1676400"/>
            <a:ext cx="7162800" cy="4191000"/>
            <a:chOff x="762000" y="2209800"/>
            <a:chExt cx="6349919" cy="4190878"/>
          </a:xfrm>
        </p:grpSpPr>
        <p:sp>
          <p:nvSpPr>
            <p:cNvPr id="21" name="Freeform 20"/>
            <p:cNvSpPr/>
            <p:nvPr/>
          </p:nvSpPr>
          <p:spPr>
            <a:xfrm>
              <a:off x="762000" y="2209800"/>
              <a:ext cx="1397489" cy="698480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5702" tIns="57287" rIns="75702" bIns="57287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900" dirty="0" err="1">
                  <a:solidFill>
                    <a:srgbClr val="FFFFFF"/>
                  </a:solidFill>
                  <a:latin typeface="Calibri"/>
                  <a:ea typeface="ＭＳ Ｐゴシック"/>
                </a:rPr>
                <a:t>Entrada</a:t>
              </a:r>
              <a:endParaRPr lang="en-US" sz="29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58712" y="2908280"/>
              <a:ext cx="99922" cy="5492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48563"/>
                  </a:lnTo>
                  <a:lnTo>
                    <a:pt x="99868" y="54856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1458634" y="31082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 dirty="0">
                  <a:solidFill>
                    <a:srgbClr val="28288A"/>
                  </a:solidFill>
                  <a:latin typeface="Calibri"/>
                  <a:ea typeface="ＭＳ Ｐゴシック"/>
                </a:rPr>
                <a:t>Material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8712" y="2908280"/>
              <a:ext cx="99922" cy="144617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446845"/>
                  </a:lnTo>
                  <a:lnTo>
                    <a:pt x="99868" y="144684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1458634" y="4005211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Processo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fabricação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712" y="2908280"/>
              <a:ext cx="99922" cy="222561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25348"/>
                  </a:lnTo>
                  <a:lnTo>
                    <a:pt x="99868" y="222534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reeform 26"/>
            <p:cNvSpPr/>
            <p:nvPr/>
          </p:nvSpPr>
          <p:spPr>
            <a:xfrm>
              <a:off x="1458634" y="4784650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Região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de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fabricação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712" y="2908280"/>
              <a:ext cx="99922" cy="306378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63737"/>
                  </a:lnTo>
                  <a:lnTo>
                    <a:pt x="99868" y="306373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1458634" y="5622826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Transporte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&amp;</a:t>
              </a:r>
              <a:r>
                <a:rPr lang="en-US" sz="1300">
                  <a:solidFill>
                    <a:srgbClr val="28288A"/>
                  </a:solidFill>
                  <a:latin typeface="Calibri"/>
                </a:rPr>
                <a:t> </a:t>
              </a: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uso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4431" y="2209800"/>
              <a:ext cx="1397488" cy="698480"/>
            </a:xfrm>
            <a:custGeom>
              <a:avLst/>
              <a:gdLst>
                <a:gd name="connsiteX0" fmla="*/ 0 w 1396919"/>
                <a:gd name="connsiteY0" fmla="*/ 69846 h 698459"/>
                <a:gd name="connsiteX1" fmla="*/ 20457 w 1396919"/>
                <a:gd name="connsiteY1" fmla="*/ 20457 h 698459"/>
                <a:gd name="connsiteX2" fmla="*/ 69846 w 1396919"/>
                <a:gd name="connsiteY2" fmla="*/ 0 h 698459"/>
                <a:gd name="connsiteX3" fmla="*/ 1327073 w 1396919"/>
                <a:gd name="connsiteY3" fmla="*/ 0 h 698459"/>
                <a:gd name="connsiteX4" fmla="*/ 1376462 w 1396919"/>
                <a:gd name="connsiteY4" fmla="*/ 20457 h 698459"/>
                <a:gd name="connsiteX5" fmla="*/ 1396919 w 1396919"/>
                <a:gd name="connsiteY5" fmla="*/ 69846 h 698459"/>
                <a:gd name="connsiteX6" fmla="*/ 1396919 w 1396919"/>
                <a:gd name="connsiteY6" fmla="*/ 628613 h 698459"/>
                <a:gd name="connsiteX7" fmla="*/ 1376462 w 1396919"/>
                <a:gd name="connsiteY7" fmla="*/ 678002 h 698459"/>
                <a:gd name="connsiteX8" fmla="*/ 1327073 w 1396919"/>
                <a:gd name="connsiteY8" fmla="*/ 698459 h 698459"/>
                <a:gd name="connsiteX9" fmla="*/ 69846 w 1396919"/>
                <a:gd name="connsiteY9" fmla="*/ 698459 h 698459"/>
                <a:gd name="connsiteX10" fmla="*/ 20457 w 1396919"/>
                <a:gd name="connsiteY10" fmla="*/ 678002 h 698459"/>
                <a:gd name="connsiteX11" fmla="*/ 0 w 1396919"/>
                <a:gd name="connsiteY11" fmla="*/ 628613 h 698459"/>
                <a:gd name="connsiteX12" fmla="*/ 0 w 1396919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6919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327073" y="0"/>
                  </a:lnTo>
                  <a:cubicBezTo>
                    <a:pt x="1345597" y="0"/>
                    <a:pt x="1363363" y="7359"/>
                    <a:pt x="1376462" y="20457"/>
                  </a:cubicBezTo>
                  <a:cubicBezTo>
                    <a:pt x="1389561" y="33556"/>
                    <a:pt x="1396919" y="51321"/>
                    <a:pt x="1396919" y="69846"/>
                  </a:cubicBezTo>
                  <a:lnTo>
                    <a:pt x="1396919" y="628613"/>
                  </a:lnTo>
                  <a:cubicBezTo>
                    <a:pt x="1396919" y="647137"/>
                    <a:pt x="1389560" y="664903"/>
                    <a:pt x="1376462" y="678002"/>
                  </a:cubicBezTo>
                  <a:cubicBezTo>
                    <a:pt x="1363363" y="691101"/>
                    <a:pt x="1345598" y="698459"/>
                    <a:pt x="1327073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5702" tIns="57287" rIns="75702" bIns="57287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900">
                  <a:solidFill>
                    <a:srgbClr val="FFFFFF"/>
                  </a:solidFill>
                  <a:latin typeface="Calibri"/>
                  <a:ea typeface="ＭＳ Ｐゴシック"/>
                </a:rPr>
                <a:t>Saída</a:t>
              </a:r>
              <a:endParaRPr lang="en-US" sz="2900" dirty="0">
                <a:solidFill>
                  <a:srgbClr val="FFFFFF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7612" y="2908280"/>
              <a:ext cx="139326" cy="52386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523844"/>
                  </a:lnTo>
                  <a:lnTo>
                    <a:pt x="139711" y="5238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5926939" y="3082900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Carbono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7612" y="2908280"/>
              <a:ext cx="139326" cy="13969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6919"/>
                  </a:lnTo>
                  <a:lnTo>
                    <a:pt x="139711" y="1396919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5926939" y="39559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Energia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87612" y="2908280"/>
              <a:ext cx="139326" cy="22700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69994"/>
                  </a:lnTo>
                  <a:lnTo>
                    <a:pt x="139711" y="226999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5926939" y="4829099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Ar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7612" y="2908280"/>
              <a:ext cx="139326" cy="314315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143068"/>
                  </a:lnTo>
                  <a:lnTo>
                    <a:pt x="139711" y="314306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5926939" y="5702198"/>
              <a:ext cx="1117428" cy="698480"/>
            </a:xfrm>
            <a:custGeom>
              <a:avLst/>
              <a:gdLst>
                <a:gd name="connsiteX0" fmla="*/ 0 w 1117535"/>
                <a:gd name="connsiteY0" fmla="*/ 69846 h 698459"/>
                <a:gd name="connsiteX1" fmla="*/ 20457 w 1117535"/>
                <a:gd name="connsiteY1" fmla="*/ 20457 h 698459"/>
                <a:gd name="connsiteX2" fmla="*/ 69846 w 1117535"/>
                <a:gd name="connsiteY2" fmla="*/ 0 h 698459"/>
                <a:gd name="connsiteX3" fmla="*/ 1047689 w 1117535"/>
                <a:gd name="connsiteY3" fmla="*/ 0 h 698459"/>
                <a:gd name="connsiteX4" fmla="*/ 1097078 w 1117535"/>
                <a:gd name="connsiteY4" fmla="*/ 20457 h 698459"/>
                <a:gd name="connsiteX5" fmla="*/ 1117535 w 1117535"/>
                <a:gd name="connsiteY5" fmla="*/ 69846 h 698459"/>
                <a:gd name="connsiteX6" fmla="*/ 1117535 w 1117535"/>
                <a:gd name="connsiteY6" fmla="*/ 628613 h 698459"/>
                <a:gd name="connsiteX7" fmla="*/ 1097078 w 1117535"/>
                <a:gd name="connsiteY7" fmla="*/ 678002 h 698459"/>
                <a:gd name="connsiteX8" fmla="*/ 1047689 w 1117535"/>
                <a:gd name="connsiteY8" fmla="*/ 698459 h 698459"/>
                <a:gd name="connsiteX9" fmla="*/ 69846 w 1117535"/>
                <a:gd name="connsiteY9" fmla="*/ 698459 h 698459"/>
                <a:gd name="connsiteX10" fmla="*/ 20457 w 1117535"/>
                <a:gd name="connsiteY10" fmla="*/ 678002 h 698459"/>
                <a:gd name="connsiteX11" fmla="*/ 0 w 1117535"/>
                <a:gd name="connsiteY11" fmla="*/ 628613 h 698459"/>
                <a:gd name="connsiteX12" fmla="*/ 0 w 1117535"/>
                <a:gd name="connsiteY12" fmla="*/ 69846 h 6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7535" h="698459">
                  <a:moveTo>
                    <a:pt x="0" y="69846"/>
                  </a:moveTo>
                  <a:cubicBezTo>
                    <a:pt x="0" y="51322"/>
                    <a:pt x="7359" y="33556"/>
                    <a:pt x="20457" y="20457"/>
                  </a:cubicBezTo>
                  <a:cubicBezTo>
                    <a:pt x="33556" y="7358"/>
                    <a:pt x="51321" y="0"/>
                    <a:pt x="69846" y="0"/>
                  </a:cubicBezTo>
                  <a:lnTo>
                    <a:pt x="1047689" y="0"/>
                  </a:lnTo>
                  <a:cubicBezTo>
                    <a:pt x="1066213" y="0"/>
                    <a:pt x="1083979" y="7359"/>
                    <a:pt x="1097078" y="20457"/>
                  </a:cubicBezTo>
                  <a:cubicBezTo>
                    <a:pt x="1110177" y="33556"/>
                    <a:pt x="1117535" y="51321"/>
                    <a:pt x="1117535" y="69846"/>
                  </a:cubicBezTo>
                  <a:lnTo>
                    <a:pt x="1117535" y="628613"/>
                  </a:lnTo>
                  <a:cubicBezTo>
                    <a:pt x="1117535" y="647137"/>
                    <a:pt x="1110176" y="664903"/>
                    <a:pt x="1097078" y="678002"/>
                  </a:cubicBezTo>
                  <a:cubicBezTo>
                    <a:pt x="1083979" y="691101"/>
                    <a:pt x="1066214" y="698459"/>
                    <a:pt x="1047689" y="698459"/>
                  </a:cubicBezTo>
                  <a:lnTo>
                    <a:pt x="69846" y="698459"/>
                  </a:lnTo>
                  <a:cubicBezTo>
                    <a:pt x="51322" y="698459"/>
                    <a:pt x="33556" y="691100"/>
                    <a:pt x="20457" y="678002"/>
                  </a:cubicBezTo>
                  <a:cubicBezTo>
                    <a:pt x="7358" y="664903"/>
                    <a:pt x="0" y="647138"/>
                    <a:pt x="0" y="628613"/>
                  </a:cubicBezTo>
                  <a:lnTo>
                    <a:pt x="0" y="69846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45222" tIns="36967" rIns="45222" bIns="36967" spcCol="1270" anchor="ctr"/>
            <a:lstStyle/>
            <a:p>
              <a:pPr algn="ctr" defTabSz="5778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300">
                  <a:solidFill>
                    <a:srgbClr val="28288A"/>
                  </a:solidFill>
                  <a:latin typeface="Calibri"/>
                  <a:ea typeface="ＭＳ Ｐゴシック"/>
                </a:rPr>
                <a:t>Água</a:t>
              </a:r>
              <a:endParaRPr lang="en-US" sz="1300" dirty="0">
                <a:solidFill>
                  <a:srgbClr val="28288A"/>
                </a:solidFill>
                <a:latin typeface="Calibri"/>
                <a:ea typeface="ＭＳ Ｐゴシック"/>
              </a:endParaRPr>
            </a:p>
          </p:txBody>
        </p:sp>
      </p:grpSp>
      <p:sp>
        <p:nvSpPr>
          <p:cNvPr id="6" name="Right Brace 5"/>
          <p:cNvSpPr/>
          <p:nvPr/>
        </p:nvSpPr>
        <p:spPr>
          <a:xfrm>
            <a:off x="7391400" y="2514600"/>
            <a:ext cx="685800" cy="3429000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848600" y="28194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04" name="TextBox 10"/>
          <p:cNvSpPr txBox="1">
            <a:spLocks noChangeArrowheads="1"/>
          </p:cNvSpPr>
          <p:nvPr/>
        </p:nvSpPr>
        <p:spPr bwMode="auto">
          <a:xfrm>
            <a:off x="7848600" y="29718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Painel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848600" y="4419600"/>
            <a:ext cx="1143000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706" name="TextBox 12"/>
          <p:cNvSpPr txBox="1">
            <a:spLocks noChangeArrowheads="1"/>
          </p:cNvSpPr>
          <p:nvPr/>
        </p:nvSpPr>
        <p:spPr bwMode="auto">
          <a:xfrm>
            <a:off x="7924800" y="4572000"/>
            <a:ext cx="9906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700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Relatório</a:t>
            </a: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7962900" y="4000500"/>
            <a:ext cx="838200" cy="0"/>
          </a:xfrm>
          <a:prstGeom prst="line">
            <a:avLst/>
          </a:pr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752600" y="2057400"/>
            <a:ext cx="9144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562600" y="1981200"/>
            <a:ext cx="30480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Entrada - Nome e classe do material</a:t>
            </a:r>
            <a:endParaRPr lang="en-US" sz="2500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924800" cy="4525963"/>
          </a:xfrm>
        </p:spPr>
        <p:txBody>
          <a:bodyPr/>
          <a:lstStyle/>
          <a:p>
            <a:r>
              <a:rPr lang="pt-BR" smtClean="0"/>
              <a:t>Hierarquia do nome e classe do material</a:t>
            </a:r>
            <a:endParaRPr lang="en-US" smtClean="0"/>
          </a:p>
          <a:p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457325"/>
          <a:ext cx="8077200" cy="508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95400"/>
                <a:gridCol w="1524000"/>
                <a:gridCol w="3200400"/>
                <a:gridCol w="838200"/>
              </a:tblGrid>
              <a:tr h="751840">
                <a:tc gridSpan="2">
                  <a:txBody>
                    <a:bodyPr/>
                    <a:lstStyle/>
                    <a:p>
                      <a:r>
                        <a:rPr lang="en-US" sz="18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</a:t>
                      </a:r>
                      <a:r>
                        <a:rPr lang="en-US" sz="18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 do material</a:t>
                      </a:r>
                      <a:endParaRPr lang="en-US" sz="1800" b="1" i="0" u="none" baseline="0" dirty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Nome do material</a:t>
                      </a:r>
                      <a:endParaRPr lang="en-US" sz="18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 do material: </a:t>
                      </a:r>
                      <a:r>
                        <a:rPr lang="en-US" sz="1800" b="1" i="0" u="none" baseline="0" smtClean="0">
                          <a:solidFill>
                            <a:srgbClr val="FFFF00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r>
                        <a:rPr lang="en-US" smtClean="0"/>
                        <a:t>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Aço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ABS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PC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b="0" i="0" u="none" kern="1200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  <a:cs typeface="+mn-cs"/>
                        </a:rPr>
                        <a:t>Policarbonato-acrilonitrila-butadieno-estireno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Ferro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metais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Acrílico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alumínio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não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metais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Delrin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®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2700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NC010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pt-BR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pt-BR" sz="1600" b="1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Polioximetileno</a:t>
                      </a:r>
                      <a:r>
                        <a:rPr lang="pt-BR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(POM, poliacetal ou paraformaldeído) fabricado pela Dupont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cobre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Fibras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vidro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genéricas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Nylon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101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titânio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Fibras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carbono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Alta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densidade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Polietileno</a:t>
                      </a:r>
                      <a:endParaRPr lang="en-US" sz="16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zinco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Silicone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PVC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rígido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Cloreto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de</a:t>
                      </a:r>
                      <a:r>
                        <a:rPr lang="en-US" sz="1600" dirty="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polivinil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rgbClr val="FFFF66"/>
                    </a:solidFill>
                  </a:tcPr>
                </a:tc>
              </a:tr>
              <a:tr h="574040"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16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endParaRPr lang="en-US" sz="1600" dirty="0">
                        <a:solidFill>
                          <a:srgbClr val="28288A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Madeiras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muitos</a:t>
                      </a:r>
                      <a:r>
                        <a:rPr lang="en-US" sz="1600" b="0" i="0" u="none" baseline="0" dirty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 </a:t>
                      </a:r>
                      <a:r>
                        <a:rPr lang="en-US" sz="1600" b="0" i="0" u="none" baseline="0" dirty="0" err="1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outros</a:t>
                      </a:r>
                      <a:endParaRPr lang="en-US" sz="16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1600" dirty="0" smtClean="0"/>
                        <a:t>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Entrada</a:t>
            </a:r>
            <a:r>
              <a:rPr lang="en-US" sz="2500" dirty="0" smtClean="0"/>
              <a:t> - </a:t>
            </a:r>
            <a:r>
              <a:rPr lang="en-US" sz="2500" dirty="0" err="1" smtClean="0"/>
              <a:t>Processo</a:t>
            </a:r>
            <a:r>
              <a:rPr lang="en-US" sz="2500" dirty="0" smtClean="0"/>
              <a:t> de </a:t>
            </a:r>
            <a:r>
              <a:rPr lang="en-US" sz="2500" dirty="0" err="1" smtClean="0"/>
              <a:t>fabricação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7848600" cy="4525963"/>
          </a:xfrm>
        </p:spPr>
        <p:txBody>
          <a:bodyPr rtlCol="0">
            <a:normAutofit/>
          </a:bodyPr>
          <a:lstStyle/>
          <a:p>
            <a:pPr marL="0" indent="3175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pt-BR" dirty="0" smtClean="0"/>
              <a:t>A disponibilidade de fabricação depende da classe do material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14400" y="1860511"/>
          <a:ext cx="7576399" cy="4235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504"/>
                <a:gridCol w="1448410"/>
                <a:gridCol w="1750162"/>
                <a:gridCol w="236524"/>
                <a:gridCol w="685800"/>
                <a:gridCol w="2851999"/>
              </a:tblGrid>
              <a:tr h="9139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</a:t>
                      </a:r>
                      <a:r>
                        <a:rPr lang="en-US" sz="20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: </a:t>
                      </a:r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Ligas</a:t>
                      </a:r>
                      <a:r>
                        <a:rPr lang="en-US" sz="2000" b="1" i="0" u="none" baseline="0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 de </a:t>
                      </a:r>
                      <a:r>
                        <a:rPr lang="en-US" sz="2000" b="1" i="0" u="none" baseline="0" dirty="0" err="1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alumínio</a:t>
                      </a:r>
                      <a:endParaRPr lang="en-US" sz="20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Classe:</a:t>
                      </a:r>
                      <a:r>
                        <a:rPr lang="en-US" sz="2400" b="1" smtClean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en-US" sz="2400" b="1" i="0" u="none" baseline="0" smtClean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ＭＳ Ｐゴシック"/>
                        </a:rPr>
                        <a:t>Plásticos</a:t>
                      </a:r>
                      <a:endParaRPr lang="en-US" sz="2400" b="1" i="0" u="none" baseline="0" dirty="0" smtClean="0">
                        <a:solidFill>
                          <a:srgbClr val="FFFFFF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  <a:p>
                      <a:r>
                        <a:rPr lang="en-US" sz="2400" dirty="0" smtClean="0"/>
                        <a:t> </a:t>
                      </a:r>
                      <a:endParaRPr lang="en-US" sz="2400" dirty="0"/>
                    </a:p>
                  </a:txBody>
                  <a:tcPr/>
                </a:tc>
              </a:tr>
              <a:tr h="586899">
                <a:tc rowSpan="4"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Processo de fabricação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areia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 vert="vert270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Processo de fabricação</a:t>
                      </a:r>
                      <a:endParaRPr lang="en-US" sz="1800" b="0" i="0" u="none" baseline="0" dirty="0" smtClean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 vert="vert27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Moldado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por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injeção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10899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Extrusão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Chapa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metálica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en-US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forma/estampada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Extrusão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</a:tr>
              <a:tr h="92227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Forjado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Fundido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molde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em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areia</a:t>
                      </a:r>
                      <a:r>
                        <a:rPr lang="pt-BR" sz="1800" smtClean="0">
                          <a:solidFill>
                            <a:srgbClr val="28288A"/>
                          </a:solidFill>
                          <a:latin typeface="Calibri"/>
                        </a:rPr>
                        <a:t> </a:t>
                      </a:r>
                      <a:r>
                        <a:rPr lang="pt-BR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usinado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7047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Fresado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baseline="0" smtClean="0">
                          <a:solidFill>
                            <a:srgbClr val="28288A"/>
                          </a:solidFill>
                          <a:effectLst/>
                          <a:latin typeface="Calibri"/>
                          <a:ea typeface="ＭＳ Ｐゴシック"/>
                        </a:rPr>
                        <a:t>Virado</a:t>
                      </a:r>
                      <a:endParaRPr lang="en-US" sz="1800" b="0" i="0" u="none" baseline="0" dirty="0">
                        <a:solidFill>
                          <a:srgbClr val="28288A"/>
                        </a:solidFill>
                        <a:effectLst/>
                        <a:latin typeface="Calibri"/>
                        <a:ea typeface="ＭＳ Ｐゴシック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Entrada</a:t>
            </a:r>
            <a:r>
              <a:rPr lang="en-US" sz="2500" dirty="0" smtClean="0"/>
              <a:t> - </a:t>
            </a:r>
            <a:r>
              <a:rPr lang="en-US" sz="2500" dirty="0" err="1" smtClean="0"/>
              <a:t>Região</a:t>
            </a:r>
            <a:r>
              <a:rPr lang="en-US" sz="2500" dirty="0" smtClean="0"/>
              <a:t> de </a:t>
            </a:r>
            <a:r>
              <a:rPr lang="en-US" sz="2500" dirty="0" err="1" smtClean="0"/>
              <a:t>fabricação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6018212" cy="452596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Cada região produz energia por diferentes combinações de métodos.  O impacto de um kWh é diferente para cada região. Exemplos de métodos incluem: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Combustíveis fósseis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Nuclear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Hidroelétrica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mtClean="0"/>
              <a:t>Determina os recursos consumidos pelos processos de fabricação naquela região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mtClean="0"/>
              <a:t>Opções de região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Ásia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Europa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América do Norte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smtClean="0"/>
              <a:t>Japão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Entrada – Região de transporte e uso</a:t>
            </a:r>
            <a:endParaRPr lang="en-US" sz="2500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6018212" cy="4525962"/>
          </a:xfrm>
        </p:spPr>
        <p:txBody>
          <a:bodyPr/>
          <a:lstStyle/>
          <a:p>
            <a:r>
              <a:rPr lang="pt-BR" smtClean="0"/>
              <a:t>Determina as fontes de energia consumidas durante a fase de uso do produto (se aplicável) e o destino para o produto no fim de sua vida útil.</a:t>
            </a:r>
            <a:r>
              <a:rPr lang="en-US" smtClean="0"/>
              <a:t>  </a:t>
            </a:r>
          </a:p>
          <a:p>
            <a:pPr lvl="1"/>
            <a:r>
              <a:rPr lang="en-US" smtClean="0"/>
              <a:t>Ásia</a:t>
            </a:r>
          </a:p>
          <a:p>
            <a:pPr lvl="1"/>
            <a:r>
              <a:rPr lang="en-US" smtClean="0"/>
              <a:t>Europa</a:t>
            </a:r>
          </a:p>
          <a:p>
            <a:pPr lvl="1"/>
            <a:r>
              <a:rPr lang="en-US" smtClean="0"/>
              <a:t>América do Norte</a:t>
            </a:r>
          </a:p>
          <a:p>
            <a:pPr lvl="1"/>
            <a:r>
              <a:rPr lang="en-US" smtClean="0"/>
              <a:t>Japão</a:t>
            </a:r>
          </a:p>
          <a:p>
            <a:r>
              <a:rPr lang="pt-BR" smtClean="0"/>
              <a:t>Avalia os impactos ambientais associados com o transporte do produto do local de fabricação até o local de uso.</a:t>
            </a:r>
            <a:endParaRPr lang="en-US" smtClean="0"/>
          </a:p>
          <a:p>
            <a:endParaRPr lang="en-US" smtClean="0"/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371600"/>
            <a:ext cx="1501775" cy="33305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smtClean="0"/>
              <a:t>A </a:t>
            </a:r>
            <a:r>
              <a:rPr lang="en-US" sz="2500" dirty="0" err="1" smtClean="0"/>
              <a:t>SolidWorks</a:t>
            </a:r>
            <a:r>
              <a:rPr lang="en-US" sz="2500" dirty="0" smtClean="0"/>
              <a:t> </a:t>
            </a:r>
            <a:r>
              <a:rPr lang="en-US" sz="2500" dirty="0" err="1" smtClean="0"/>
              <a:t>calcula</a:t>
            </a:r>
            <a:r>
              <a:rPr lang="en-US" sz="2500" dirty="0" smtClean="0"/>
              <a:t> o </a:t>
            </a:r>
            <a:r>
              <a:rPr lang="en-US" sz="2500" dirty="0" err="1" smtClean="0"/>
              <a:t>impacto</a:t>
            </a:r>
            <a:r>
              <a:rPr lang="en-US" sz="2500" dirty="0" smtClean="0"/>
              <a:t> </a:t>
            </a:r>
            <a:r>
              <a:rPr lang="en-US" sz="2500" dirty="0" err="1" smtClean="0"/>
              <a:t>ambiental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3579812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Parâmetros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b="1" smtClean="0"/>
              <a:t>Rastro de </a:t>
            </a:r>
            <a:r>
              <a:rPr lang="en-US" smtClean="0"/>
              <a:t>carbono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b="1" smtClean="0"/>
              <a:t>Acidificação do </a:t>
            </a:r>
            <a:r>
              <a:rPr lang="en-US" smtClean="0"/>
              <a:t>ar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b="1" smtClean="0"/>
              <a:t>Eutroficação da </a:t>
            </a:r>
            <a:r>
              <a:rPr lang="en-US" smtClean="0"/>
              <a:t>água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b="1" smtClean="0"/>
              <a:t>Energia </a:t>
            </a:r>
            <a:r>
              <a:rPr lang="en-US" smtClean="0"/>
              <a:t>consumida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mtClean="0"/>
              <a:t>Porcentagem de fatores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mtClean="0"/>
              <a:t>Material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mtClean="0"/>
              <a:t>Manufatura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mtClean="0"/>
              <a:t>Regiões de uso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mtClean="0"/>
              <a:t>Fim da vida útil 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mtClean="0"/>
              <a:t>Definição de linha de base</a:t>
            </a:r>
            <a:endParaRPr lang="en-US" dirty="0"/>
          </a:p>
        </p:txBody>
      </p:sp>
      <p:pic>
        <p:nvPicPr>
          <p:cNvPr id="34820" name="Picture 7" descr="SustainabilityXpress-Dashboard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47800"/>
            <a:ext cx="3581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162800" y="5181600"/>
            <a:ext cx="381000" cy="45720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786765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O que é engenharia</a:t>
            </a:r>
            <a:r>
              <a:rPr lang="pt-BR" sz="2500" dirty="0" smtClean="0">
                <a:solidFill>
                  <a:srgbClr val="3A5A10"/>
                </a:solidFill>
              </a:rPr>
              <a:t> </a:t>
            </a:r>
            <a:r>
              <a:rPr lang="pt-BR" sz="2500" dirty="0" smtClean="0"/>
              <a:t>sustentável?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7923212" cy="452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Engenharia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sustentável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é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a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integração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do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>
                <a:solidFill>
                  <a:srgbClr val="74B31F"/>
                </a:solidFill>
              </a:rPr>
              <a:t>ambiente</a:t>
            </a:r>
            <a:r>
              <a:rPr lang="pt-BR" dirty="0" smtClean="0"/>
              <a:t>,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>
                <a:solidFill>
                  <a:srgbClr val="74B31F"/>
                </a:solidFill>
              </a:rPr>
              <a:t>social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e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>
                <a:solidFill>
                  <a:srgbClr val="74B31F"/>
                </a:solidFill>
              </a:rPr>
              <a:t>das</a:t>
            </a:r>
            <a:r>
              <a:rPr lang="pt-BR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dirty="0" smtClean="0">
                <a:solidFill>
                  <a:srgbClr val="74B31F"/>
                </a:solidFill>
              </a:rPr>
              <a:t>condições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econômicas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em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um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produto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ou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processo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Em breve todos os projetos serão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projetos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sustentáveis</a:t>
            </a:r>
            <a:endParaRPr lang="en-US" sz="2800" dirty="0" smtClean="0">
              <a:solidFill>
                <a:srgbClr val="006600"/>
              </a:solidFill>
              <a:latin typeface="Arial Rounded MT Bold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O SolidWorks</a:t>
            </a:r>
            <a:r>
              <a:rPr lang="pt-BR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Sustainability</a:t>
            </a:r>
            <a:r>
              <a:rPr lang="pt-BR" dirty="0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dirty="0" smtClean="0"/>
              <a:t>permite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que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os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estudantes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tenham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uma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consciência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ambiental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com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relação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a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seus</a:t>
            </a:r>
            <a:r>
              <a:rPr lang="pt-BR" dirty="0" smtClean="0">
                <a:latin typeface="Arial Rounded MT Bold" pitchFamily="34" charset="0"/>
              </a:rPr>
              <a:t> </a:t>
            </a:r>
            <a:r>
              <a:rPr lang="pt-BR" dirty="0" smtClean="0"/>
              <a:t>projetos</a:t>
            </a:r>
            <a:r>
              <a:rPr lang="en-US" dirty="0" smtClean="0"/>
              <a:t> </a:t>
            </a:r>
            <a:endParaRPr lang="en-US" dirty="0" smtClean="0">
              <a:solidFill>
                <a:schemeClr val="accent4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Produtos bem-sucedidos são desenvolvidos integrando a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Análise do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Ciclo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de Vida</a:t>
            </a:r>
            <a:r>
              <a:rPr lang="pt-BR" dirty="0" smtClean="0">
                <a:solidFill>
                  <a:srgbClr val="74B31F"/>
                </a:solidFill>
              </a:rPr>
              <a:t> </a:t>
            </a:r>
            <a:r>
              <a:rPr lang="pt-BR" dirty="0" smtClean="0"/>
              <a:t>(</a:t>
            </a:r>
            <a:r>
              <a:rPr lang="pt-BR" sz="2800" dirty="0" smtClean="0">
                <a:solidFill>
                  <a:srgbClr val="006600"/>
                </a:solidFill>
                <a:latin typeface="Arial Rounded MT Bold"/>
              </a:rPr>
              <a:t>LCA</a:t>
            </a:r>
            <a:r>
              <a:rPr lang="pt-BR" dirty="0" smtClean="0"/>
              <a:t>) diretamente aos processos de projetos de engenharia</a:t>
            </a:r>
            <a:endParaRPr lang="en-US" dirty="0" smtClean="0"/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8229600" cy="457200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pt-BR" sz="2000" smtClean="0"/>
              <a:t>Localização de materiais similares com base nas propriedades</a:t>
            </a:r>
            <a:br>
              <a:rPr lang="pt-BR" sz="2000" smtClean="0"/>
            </a:br>
            <a:r>
              <a:rPr lang="pt-BR" sz="2000" smtClean="0"/>
              <a:t>do material</a:t>
            </a:r>
            <a:endParaRPr lang="en-US" sz="2000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5027612" cy="4525962"/>
          </a:xfrm>
        </p:spPr>
        <p:txBody>
          <a:bodyPr/>
          <a:lstStyle/>
          <a:p>
            <a:r>
              <a:rPr lang="en-US" sz="2300" smtClean="0"/>
              <a:t>Expansão térmica</a:t>
            </a:r>
          </a:p>
          <a:p>
            <a:r>
              <a:rPr lang="en-US" sz="2300" smtClean="0"/>
              <a:t>Calor específico</a:t>
            </a:r>
          </a:p>
          <a:p>
            <a:r>
              <a:rPr lang="en-US" sz="2300" smtClean="0"/>
              <a:t>Densidade</a:t>
            </a:r>
          </a:p>
          <a:p>
            <a:r>
              <a:rPr lang="en-US" sz="2300" smtClean="0"/>
              <a:t>Módulo elástico</a:t>
            </a:r>
          </a:p>
          <a:p>
            <a:r>
              <a:rPr lang="en-US" sz="2300" smtClean="0"/>
              <a:t>Módulo de cisalhamento</a:t>
            </a:r>
          </a:p>
          <a:p>
            <a:r>
              <a:rPr lang="en-US" sz="2300" smtClean="0"/>
              <a:t>Condutividade térmica</a:t>
            </a:r>
          </a:p>
          <a:p>
            <a:r>
              <a:rPr lang="en-US" sz="2300" smtClean="0"/>
              <a:t>Coeficiente de Poisson</a:t>
            </a:r>
          </a:p>
          <a:p>
            <a:r>
              <a:rPr lang="en-US" sz="2300" smtClean="0"/>
              <a:t>Resistência de tração</a:t>
            </a:r>
          </a:p>
          <a:p>
            <a:r>
              <a:rPr lang="en-US" sz="2300" smtClean="0"/>
              <a:t>Limite de escoamento</a:t>
            </a: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 cstate="print"/>
          <a:srcRect l="1639" t="5795" r="1639"/>
          <a:stretch>
            <a:fillRect/>
          </a:stretch>
        </p:blipFill>
        <p:spPr bwMode="auto">
          <a:xfrm>
            <a:off x="4632325" y="1447800"/>
            <a:ext cx="4359275" cy="32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Definições das propriedades do material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281113"/>
            <a:ext cx="7847012" cy="4525962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Expansão térmica - a mudança no comprimento por unidade de comprimento por grau de mudança na temperatura (mudança na deformação normal por unidade de temperatura) (K)</a:t>
            </a:r>
            <a:endParaRPr lang="en-US" sz="23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Calor específico - a quantidade de calor necessária para elevar a temperatura de uma unidade de massa do material em um grau de temperatura.  (J/kg  K)</a:t>
            </a:r>
            <a:endParaRPr lang="en-US" sz="23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Densidade - massa por unidade de volume. (kg/m</a:t>
            </a:r>
            <a:r>
              <a:rPr lang="pt-BR" sz="2300" baseline="30000" smtClean="0"/>
              <a:t>3</a:t>
            </a:r>
            <a:r>
              <a:rPr lang="pt-BR" sz="2300" smtClean="0"/>
              <a:t> )</a:t>
            </a:r>
            <a:r>
              <a:rPr lang="en-US" smtClean="0"/>
              <a:t> 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Módulo elástico (Módulo de Young) - a razão entre a tensão e o esforço associado em uma direção específica (N/m</a:t>
            </a:r>
            <a:r>
              <a:rPr lang="pt-BR" sz="2300" baseline="30000" smtClean="0"/>
              <a:t>2</a:t>
            </a:r>
            <a:r>
              <a:rPr lang="pt-BR" sz="2300" smtClean="0"/>
              <a:t>)</a:t>
            </a:r>
            <a:endParaRPr lang="en-US" sz="2300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Módulo de cisalhamento(Módulo de rigidez) – a razão entre a tensão de cisalhamento em um plano dividida pela deformação de cisalhamento correspondente (N/m</a:t>
            </a:r>
            <a:r>
              <a:rPr lang="pt-BR" sz="2300" baseline="30000" smtClean="0"/>
              <a:t>2</a:t>
            </a:r>
            <a:r>
              <a:rPr lang="pt-BR" sz="2300" smtClean="0"/>
              <a:t>)</a:t>
            </a:r>
            <a:endParaRPr lang="en-US" sz="23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Condutividade térmica- a taxa de transferência de calor através da unidade de espessura do material por unidade de diferença de temperatura. (W/m K)</a:t>
            </a:r>
            <a:endParaRPr lang="en-US" sz="23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Coeficiente de Poisson- a razão entre a contração (esforço transversal), perpendicular à carga aplicada para a extensão (esforço axial), na direção da carga aplicada.  O coeficiente de Poisson é uma quantidade adimensional.</a:t>
            </a:r>
            <a:r>
              <a:rPr lang="en-US" smtClean="0"/>
              <a:t>  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Resistência de tração – o valor máximo de tensão de tração a que um material pode estar sujeito antes de danificar (N/m</a:t>
            </a:r>
            <a:r>
              <a:rPr lang="pt-BR" sz="2300" baseline="30000" smtClean="0"/>
              <a:t>2</a:t>
            </a:r>
            <a:r>
              <a:rPr lang="pt-BR" sz="2300" smtClean="0"/>
              <a:t>)</a:t>
            </a:r>
            <a:endParaRPr lang="en-US" sz="2300" dirty="0" smtClean="0"/>
          </a:p>
          <a:p>
            <a:pPr fontAlgn="auto"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300" smtClean="0"/>
              <a:t>Limite de escoamento – tensão mediante a qual um material se torna permanentemente deformado (N/m</a:t>
            </a:r>
            <a:r>
              <a:rPr lang="pt-BR" sz="2300" baseline="30000" smtClean="0"/>
              <a:t>2</a:t>
            </a:r>
            <a:r>
              <a:rPr lang="pt-BR" sz="2300" smtClean="0"/>
              <a:t>)</a:t>
            </a:r>
            <a:r>
              <a:rPr lang="en-US" smtClean="0"/>
              <a:t>  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SolidWorks</a:t>
            </a:r>
            <a:r>
              <a:rPr lang="en-US" sz="2500" dirty="0" smtClean="0"/>
              <a:t> Sustainability</a:t>
            </a:r>
            <a:endParaRPr lang="en-US" sz="25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914400" y="838200"/>
            <a:ext cx="8002588" cy="3276600"/>
          </a:xfrm>
        </p:spPr>
        <p:txBody>
          <a:bodyPr/>
          <a:lstStyle/>
          <a:p>
            <a:r>
              <a:rPr lang="pt-BR" sz="2000" smtClean="0"/>
              <a:t>As mesmas funções do SustainabilityXpress</a:t>
            </a:r>
            <a:endParaRPr lang="en-US" sz="2000" smtClean="0"/>
          </a:p>
          <a:p>
            <a:r>
              <a:rPr lang="en-US" sz="2000" smtClean="0"/>
              <a:t>LCA de montagens</a:t>
            </a:r>
          </a:p>
          <a:p>
            <a:r>
              <a:rPr lang="en-US" sz="2000" smtClean="0"/>
              <a:t>Suporte de configurações</a:t>
            </a:r>
          </a:p>
          <a:p>
            <a:pPr lvl="1"/>
            <a:r>
              <a:rPr lang="pt-BR" sz="1800" smtClean="0"/>
              <a:t>Salva entradas e resultados por configuração</a:t>
            </a:r>
            <a:endParaRPr lang="en-US" sz="1800" smtClean="0"/>
          </a:p>
          <a:p>
            <a:r>
              <a:rPr lang="pt-BR" sz="2000" smtClean="0"/>
              <a:t>Recursos de relatório expandidos para montagens</a:t>
            </a:r>
            <a:endParaRPr lang="en-US" sz="2000" smtClean="0"/>
          </a:p>
          <a:p>
            <a:r>
              <a:rPr lang="pt-BR" sz="2000" smtClean="0"/>
              <a:t>Especificação da quantidade e do tipo de energia consumida durante o uso</a:t>
            </a:r>
            <a:endParaRPr lang="en-US" sz="2000" smtClean="0"/>
          </a:p>
          <a:p>
            <a:r>
              <a:rPr lang="pt-BR" sz="2000" smtClean="0"/>
              <a:t>Especificação do método de transporte</a:t>
            </a:r>
            <a:endParaRPr lang="en-US" sz="2000" smtClean="0"/>
          </a:p>
          <a:p>
            <a:r>
              <a:rPr lang="pt-BR" sz="2000" smtClean="0"/>
              <a:t>Suporte para visualização de montagens</a:t>
            </a:r>
            <a:endParaRPr lang="en-US" sz="2000" smtClean="0"/>
          </a:p>
        </p:txBody>
      </p:sp>
      <p:pic>
        <p:nvPicPr>
          <p:cNvPr id="37892" name="Picture 3" descr="FoodProcAssemVi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4191000"/>
            <a:ext cx="415925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Relatório</a:t>
            </a:r>
            <a:r>
              <a:rPr lang="en-US" sz="2500" dirty="0" smtClean="0"/>
              <a:t> de </a:t>
            </a:r>
            <a:r>
              <a:rPr lang="en-US" sz="2500" dirty="0" err="1" smtClean="0"/>
              <a:t>sustentabilidade</a:t>
            </a:r>
            <a:endParaRPr lang="en-US" sz="25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702" y="1143000"/>
            <a:ext cx="4837098" cy="4221163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5349" y="1371600"/>
            <a:ext cx="4821251" cy="4587875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6234" y="1828800"/>
            <a:ext cx="4877766" cy="4267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Por que o SolidWorks Sustainability na sala de aula?</a:t>
            </a:r>
            <a:endParaRPr lang="en-US" sz="2500" dirty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687388" y="1447800"/>
            <a:ext cx="8229600" cy="5410200"/>
          </a:xfrm>
        </p:spPr>
        <p:txBody>
          <a:bodyPr/>
          <a:lstStyle/>
          <a:p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Os alunos</a:t>
            </a:r>
            <a:r>
              <a:rPr lang="pt-BR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precisam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aprender,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conhecer,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melhorar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transmitir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impacto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ambiental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de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seu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projeto</a:t>
            </a:r>
            <a:endParaRPr lang="en-US" smtClean="0">
              <a:cs typeface="Arial" charset="0"/>
            </a:endParaRPr>
          </a:p>
          <a:p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Os educadores</a:t>
            </a:r>
            <a:r>
              <a:rPr lang="pt-BR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podem</a:t>
            </a:r>
            <a:r>
              <a:rPr lang="pt-BR" smtClean="0">
                <a:solidFill>
                  <a:srgbClr val="74B31F"/>
                </a:solidFill>
                <a:latin typeface="Arial Rounded MT Bold" pitchFamily="34" charset="0"/>
              </a:rPr>
              <a:t> </a:t>
            </a:r>
            <a:r>
              <a:rPr lang="pt-BR" smtClean="0"/>
              <a:t>dar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uma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ideia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de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como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escolhas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nos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processos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de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material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fabricação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afetam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meio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ambiente.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</a:p>
          <a:p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Os ensinamentos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z="2800" smtClean="0">
                <a:solidFill>
                  <a:srgbClr val="006600"/>
                </a:solidFill>
                <a:latin typeface="Arial Rounded MT Bold" pitchFamily="34" charset="0"/>
              </a:rPr>
              <a:t>combinam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projeto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tecnologia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com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condições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sociais,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ambientais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</a:t>
            </a:r>
            <a:r>
              <a:rPr lang="pt-BR" smtClean="0">
                <a:latin typeface="Arial Rounded MT Bold" pitchFamily="34" charset="0"/>
              </a:rPr>
              <a:t> </a:t>
            </a:r>
            <a:r>
              <a:rPr lang="pt-BR" smtClean="0"/>
              <a:t>econômicas</a:t>
            </a:r>
            <a:endParaRPr lang="en-US" smtClean="0">
              <a:cs typeface="Arial" charset="0"/>
            </a:endParaRPr>
          </a:p>
          <a:p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>
              <a:buFontTx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Obrigado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Análise do Ciclo de Vida - LCA</a:t>
            </a:r>
            <a:endParaRPr lang="en-US" sz="2500" dirty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4494213" cy="4525963"/>
          </a:xfrm>
        </p:spPr>
        <p:txBody>
          <a:bodyPr/>
          <a:lstStyle/>
          <a:p>
            <a:r>
              <a:rPr lang="pt-BR" smtClean="0"/>
              <a:t>Este é um método de análise quantitativa do </a:t>
            </a:r>
            <a:r>
              <a:rPr lang="pt-BR" sz="2800" smtClean="0">
                <a:solidFill>
                  <a:srgbClr val="578617"/>
                </a:solidFill>
              </a:rPr>
              <a:t>impacto ambiental</a:t>
            </a:r>
            <a:r>
              <a:rPr lang="pt-BR" sz="2800" smtClean="0"/>
              <a:t> </a:t>
            </a:r>
            <a:r>
              <a:rPr lang="pt-BR" smtClean="0"/>
              <a:t>de um produto durante todo o seu ciclo de vida, que vai da obtenção de matéria-prima, até a produção, distribuição, uso, descarte e reciclagem deste produto.</a:t>
            </a:r>
            <a:endParaRPr lang="en-US" smtClean="0"/>
          </a:p>
        </p:txBody>
      </p:sp>
      <p:pic>
        <p:nvPicPr>
          <p:cNvPr id="18436" name="Picture 4" descr="lca_SW_logo_r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263" y="1706563"/>
            <a:ext cx="397033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LCA – Análise do Ciclo de Vida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14400"/>
            <a:ext cx="7926388" cy="54864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500" dirty="0" err="1" smtClean="0"/>
              <a:t>Extração</a:t>
            </a:r>
            <a:r>
              <a:rPr lang="en-US" sz="2500" dirty="0" smtClean="0"/>
              <a:t> de </a:t>
            </a:r>
            <a:r>
              <a:rPr lang="en-US" sz="2500" dirty="0" err="1" smtClean="0"/>
              <a:t>matéria</a:t>
            </a:r>
            <a:r>
              <a:rPr lang="en-US" sz="2500" dirty="0" smtClean="0"/>
              <a:t>-prima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BR" sz="2100" dirty="0" smtClean="0"/>
              <a:t>Plantação, cultivo e corte de árvores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z="2100" dirty="0" smtClean="0"/>
              <a:t>Extração de minérios (exemplo: bauxita)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z="2100" dirty="0" smtClean="0"/>
              <a:t>Perfuração e extração de petróleo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Processamento de materiais </a:t>
            </a:r>
            <a:r>
              <a:rPr lang="pt-BR" sz="2100" dirty="0" smtClean="0"/>
              <a:t>- O processamento de materiais brutos em manufaturados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Petróleo</a:t>
            </a:r>
            <a:r>
              <a:rPr lang="en-US" sz="2100" dirty="0" smtClean="0"/>
              <a:t> </a:t>
            </a:r>
            <a:r>
              <a:rPr lang="en-US" sz="2100" dirty="0" err="1" smtClean="0"/>
              <a:t>em</a:t>
            </a:r>
            <a:r>
              <a:rPr lang="en-US" sz="2100" dirty="0" smtClean="0"/>
              <a:t> </a:t>
            </a:r>
            <a:r>
              <a:rPr lang="en-US" sz="2100" dirty="0" err="1" smtClean="0"/>
              <a:t>plástico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smtClean="0"/>
              <a:t>Ferro </a:t>
            </a:r>
            <a:r>
              <a:rPr lang="en-US" sz="2100" dirty="0" err="1" smtClean="0"/>
              <a:t>em</a:t>
            </a:r>
            <a:r>
              <a:rPr lang="en-US" sz="2100" dirty="0" smtClean="0"/>
              <a:t> </a:t>
            </a:r>
            <a:r>
              <a:rPr lang="en-US" sz="2100" dirty="0" err="1" smtClean="0"/>
              <a:t>aço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Bauxita</a:t>
            </a:r>
            <a:r>
              <a:rPr lang="en-US" sz="2100" dirty="0" smtClean="0"/>
              <a:t> </a:t>
            </a:r>
            <a:r>
              <a:rPr lang="en-US" sz="2100" dirty="0" err="1" smtClean="0"/>
              <a:t>em</a:t>
            </a:r>
            <a:r>
              <a:rPr lang="en-US" sz="2100" dirty="0" smtClean="0"/>
              <a:t> </a:t>
            </a:r>
            <a:r>
              <a:rPr lang="en-US" sz="2100" dirty="0" err="1" smtClean="0"/>
              <a:t>alumínio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Fabricação de peças </a:t>
            </a:r>
            <a:r>
              <a:rPr lang="pt-BR" sz="2100" dirty="0" smtClean="0"/>
              <a:t>- O processamento de materiais em peças finalizadas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Moldagem</a:t>
            </a:r>
            <a:r>
              <a:rPr lang="en-US" sz="2100" dirty="0" smtClean="0"/>
              <a:t> de </a:t>
            </a:r>
            <a:r>
              <a:rPr lang="en-US" sz="2100" dirty="0" err="1" smtClean="0"/>
              <a:t>injeção</a:t>
            </a:r>
            <a:r>
              <a:rPr lang="en-US" sz="2100" dirty="0" smtClean="0"/>
              <a:t>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Fresagem</a:t>
            </a:r>
            <a:r>
              <a:rPr lang="en-US" sz="2100" dirty="0" smtClean="0"/>
              <a:t> e </a:t>
            </a:r>
            <a:r>
              <a:rPr lang="en-US" sz="2100" dirty="0" err="1" smtClean="0"/>
              <a:t>torneamento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Fundição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Estampagem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Montagem </a:t>
            </a:r>
            <a:r>
              <a:rPr lang="pt-BR" sz="2100" dirty="0" smtClean="0"/>
              <a:t>– A montagem de todas as peças finalizadas para criação do produto final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Uso do produto </a:t>
            </a:r>
            <a:r>
              <a:rPr lang="pt-BR" sz="2100" dirty="0" smtClean="0"/>
              <a:t>– Os consumidores finais usam os produtos pelo prazo de validade planejado do produto</a:t>
            </a:r>
            <a:endParaRPr lang="en-US" sz="2100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Expiração da validade </a:t>
            </a:r>
            <a:r>
              <a:rPr lang="pt-BR" sz="2100" dirty="0" smtClean="0"/>
              <a:t>– Uma vez que a vida útil do produto chega ao fim, como ele é descartado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Aterro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Reciclagem</a:t>
            </a:r>
            <a:endParaRPr lang="en-US" sz="2100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100" dirty="0" err="1" smtClean="0"/>
              <a:t>Incineração</a:t>
            </a:r>
            <a:r>
              <a:rPr lang="en-US" sz="2065" dirty="0" smtClean="0"/>
              <a:t> </a:t>
            </a:r>
          </a:p>
          <a:p>
            <a:pPr lvl="1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Principais elementos da Análise do Ciclo de Vida</a:t>
            </a:r>
            <a:endParaRPr lang="en-US" sz="2500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891463" cy="4368800"/>
          </a:xfrm>
        </p:spPr>
        <p:txBody>
          <a:bodyPr/>
          <a:lstStyle/>
          <a:p>
            <a:r>
              <a:rPr lang="pt-BR" smtClean="0"/>
              <a:t>Identificar e quantificar as cargas ambientais envolvidas</a:t>
            </a:r>
            <a:endParaRPr lang="en-US" smtClean="0"/>
          </a:p>
          <a:p>
            <a:pPr lvl="1"/>
            <a:r>
              <a:rPr lang="pt-BR" smtClean="0"/>
              <a:t> a energia e a matéria-prima consumidas</a:t>
            </a:r>
            <a:endParaRPr lang="en-US" smtClean="0"/>
          </a:p>
          <a:p>
            <a:pPr lvl="1"/>
            <a:r>
              <a:rPr lang="pt-BR" smtClean="0"/>
              <a:t> as emissões e os resíduos gerados</a:t>
            </a:r>
            <a:endParaRPr lang="en-US" smtClean="0"/>
          </a:p>
          <a:p>
            <a:r>
              <a:rPr lang="pt-BR" smtClean="0"/>
              <a:t>Avaliar os possíveis </a:t>
            </a:r>
            <a:r>
              <a:rPr lang="pt-BR" sz="2800" smtClean="0">
                <a:solidFill>
                  <a:srgbClr val="578617"/>
                </a:solidFill>
              </a:rPr>
              <a:t>impactos ambientais </a:t>
            </a:r>
            <a:r>
              <a:rPr lang="pt-BR" smtClean="0"/>
              <a:t>dessas cargas</a:t>
            </a:r>
            <a:r>
              <a:rPr lang="en-US" smtClean="0"/>
              <a:t>  </a:t>
            </a:r>
          </a:p>
          <a:p>
            <a:r>
              <a:rPr lang="pt-BR" smtClean="0"/>
              <a:t>Analisar as opções disponíveis para reduzir </a:t>
            </a:r>
            <a:r>
              <a:rPr lang="pt-BR" sz="2800" smtClean="0">
                <a:solidFill>
                  <a:srgbClr val="578617"/>
                </a:solidFill>
              </a:rPr>
              <a:t>o impacto ambiental</a:t>
            </a:r>
            <a:endParaRPr lang="en-US" sz="2800" smtClean="0">
              <a:solidFill>
                <a:srgbClr val="578617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00" smtClean="0"/>
              <a:t>Fatores de impacto ambiental</a:t>
            </a:r>
          </a:p>
        </p:txBody>
      </p:sp>
      <p:pic>
        <p:nvPicPr>
          <p:cNvPr id="21507" name="Picture 5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 bwMode="auto">
          <a:xfrm>
            <a:off x="2133600" y="1371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/>
          <p:cNvPicPr>
            <a:picLocks noChangeAspect="1"/>
          </p:cNvPicPr>
          <p:nvPr/>
        </p:nvPicPr>
        <p:blipFill>
          <a:blip r:embed="rId4" cstate="print"/>
          <a:srcRect l="14478" r="13130"/>
          <a:stretch>
            <a:fillRect/>
          </a:stretch>
        </p:blipFill>
        <p:spPr bwMode="auto">
          <a:xfrm>
            <a:off x="4495800" y="13716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/>
          <p:cNvPicPr>
            <a:picLocks noChangeAspect="1"/>
          </p:cNvPicPr>
          <p:nvPr/>
        </p:nvPicPr>
        <p:blipFill>
          <a:blip r:embed="rId5" cstate="print"/>
          <a:srcRect l="5714" r="14285"/>
          <a:stretch>
            <a:fillRect/>
          </a:stretch>
        </p:blipFill>
        <p:spPr bwMode="auto">
          <a:xfrm>
            <a:off x="2133600" y="3733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8"/>
          <p:cNvPicPr>
            <a:picLocks noChangeAspect="1"/>
          </p:cNvPicPr>
          <p:nvPr/>
        </p:nvPicPr>
        <p:blipFill>
          <a:blip r:embed="rId6" cstate="print"/>
          <a:srcRect l="14285" r="11429"/>
          <a:stretch>
            <a:fillRect/>
          </a:stretch>
        </p:blipFill>
        <p:spPr bwMode="auto">
          <a:xfrm>
            <a:off x="4495800" y="37338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9"/>
          <p:cNvSpPr txBox="1">
            <a:spLocks noChangeArrowheads="1"/>
          </p:cNvSpPr>
          <p:nvPr/>
        </p:nvSpPr>
        <p:spPr bwMode="auto">
          <a:xfrm>
            <a:off x="2209800" y="914400"/>
            <a:ext cx="212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Rastro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de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carbono</a:t>
            </a:r>
          </a:p>
        </p:txBody>
      </p:sp>
      <p:sp>
        <p:nvSpPr>
          <p:cNvPr id="21512" name="TextBox 10"/>
          <p:cNvSpPr txBox="1">
            <a:spLocks noChangeArrowheads="1"/>
          </p:cNvSpPr>
          <p:nvPr/>
        </p:nvSpPr>
        <p:spPr bwMode="auto">
          <a:xfrm>
            <a:off x="4800600" y="914400"/>
            <a:ext cx="2819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Energia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total</a:t>
            </a:r>
            <a:r>
              <a:rPr lang="en-US" sz="2000" b="1">
                <a:latin typeface="Arial Narrow" pitchFamily="34" charset="0"/>
              </a:rPr>
              <a:t>  </a:t>
            </a:r>
          </a:p>
        </p:txBody>
      </p:sp>
      <p:sp>
        <p:nvSpPr>
          <p:cNvPr id="21513" name="TextBox 11"/>
          <p:cNvSpPr txBox="1">
            <a:spLocks noChangeArrowheads="1"/>
          </p:cNvSpPr>
          <p:nvPr/>
        </p:nvSpPr>
        <p:spPr bwMode="auto">
          <a:xfrm>
            <a:off x="4495800" y="6096000"/>
            <a:ext cx="2401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Eutroficação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da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água</a:t>
            </a:r>
          </a:p>
        </p:txBody>
      </p:sp>
      <p:sp>
        <p:nvSpPr>
          <p:cNvPr id="21514" name="TextBox 12"/>
          <p:cNvSpPr txBox="1">
            <a:spLocks noChangeArrowheads="1"/>
          </p:cNvSpPr>
          <p:nvPr/>
        </p:nvSpPr>
        <p:spPr bwMode="auto">
          <a:xfrm>
            <a:off x="2209800" y="6096000"/>
            <a:ext cx="2066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Acidificação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do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</a:rPr>
              <a:t> </a:t>
            </a:r>
            <a:r>
              <a:rPr lang="en-US" sz="2000" b="1">
                <a:solidFill>
                  <a:srgbClr val="28288A"/>
                </a:solidFill>
                <a:latin typeface="Calibri" pitchFamily="34" charset="0"/>
                <a:ea typeface="ＭＳ Ｐゴシック" pitchFamily="34" charset="-128"/>
              </a:rPr>
              <a:t>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O que é rastro de carbono?</a:t>
            </a:r>
            <a:endParaRPr lang="en-US" sz="2500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87388" y="1066800"/>
            <a:ext cx="7847012" cy="4525963"/>
          </a:xfrm>
        </p:spPr>
        <p:txBody>
          <a:bodyPr/>
          <a:lstStyle/>
          <a:p>
            <a:r>
              <a:rPr lang="pt-BR" smtClean="0"/>
              <a:t>O Dióxido de carbono CO</a:t>
            </a:r>
            <a:r>
              <a:rPr lang="pt-BR" baseline="-25000" smtClean="0"/>
              <a:t>2</a:t>
            </a:r>
            <a:r>
              <a:rPr lang="pt-BR" smtClean="0"/>
              <a:t> e outros gases que resultam da queima de combustíveis fósseis acumulados na atmosfera que, quando entram na mesma, aumentam a temperatura média da terra e são medidos em quilogramas (kg).</a:t>
            </a:r>
            <a:r>
              <a:rPr lang="en-US" smtClean="0"/>
              <a:t>  </a:t>
            </a:r>
          </a:p>
          <a:p>
            <a:r>
              <a:rPr lang="pt-BR" smtClean="0"/>
              <a:t>O rastro de carbono age como um substituto de um fator de impacto maior mencionado como Potencial de Aquecimento Global (GWP).</a:t>
            </a:r>
            <a:r>
              <a:rPr lang="en-US" smtClean="0"/>
              <a:t> </a:t>
            </a:r>
          </a:p>
          <a:p>
            <a:r>
              <a:rPr lang="pt-BR" smtClean="0"/>
              <a:t>O aquecimento global é responsável pela perda de calotas glaciais, extinção de espécies e condições climáticas mais extremas, entre outros problemas ambientais.</a:t>
            </a:r>
            <a:endParaRPr lang="en-US" smtClean="0"/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22532" name="Picture 3"/>
          <p:cNvPicPr>
            <a:picLocks noChangeAspect="1"/>
          </p:cNvPicPr>
          <p:nvPr/>
        </p:nvPicPr>
        <p:blipFill>
          <a:blip r:embed="rId3" cstate="print"/>
          <a:srcRect t="10265" b="4192"/>
          <a:stretch>
            <a:fillRect/>
          </a:stretch>
        </p:blipFill>
        <p:spPr bwMode="auto">
          <a:xfrm>
            <a:off x="838200" y="5334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O que é energia total consumida?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189038"/>
            <a:ext cx="8229600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Cálculo das fontes de energia não renováveis associadas com o ciclo de vida da peça em unidades como o megajoule (MJ).  O impacto inclui: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mtClean="0"/>
              <a:t>a energia ativa necessária para obter e processar esses combustíveis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mtClean="0"/>
              <a:t>a energia incorporada dos materiais que seria liberada se queimada  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pt-BR" smtClean="0"/>
              <a:t>a eletricidade ou os combustíveis usados durante o ciclo de vida do produto</a:t>
            </a:r>
            <a:endParaRPr lang="en-US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mtClean="0"/>
              <a:t>Transporte?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pt-BR" smtClean="0"/>
              <a:t>A eficiência na conversão de energia (ex.: potência, calor, vapor) é levada em consideração.</a:t>
            </a:r>
            <a:r>
              <a:rPr lang="en-US" smtClean="0"/>
              <a:t> </a:t>
            </a: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3556" name="Picture 3"/>
          <p:cNvPicPr>
            <a:picLocks noChangeAspect="1"/>
          </p:cNvPicPr>
          <p:nvPr/>
        </p:nvPicPr>
        <p:blipFill>
          <a:blip r:embed="rId3" cstate="print"/>
          <a:srcRect l="14478" r="13130"/>
          <a:stretch>
            <a:fillRect/>
          </a:stretch>
        </p:blipFill>
        <p:spPr bwMode="auto">
          <a:xfrm>
            <a:off x="762000" y="5562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2500" dirty="0" smtClean="0"/>
              <a:t>O que é acidificação do ar?</a:t>
            </a:r>
            <a:endParaRPr lang="en-US" sz="2500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687388" y="1265238"/>
            <a:ext cx="8229600" cy="4525962"/>
          </a:xfrm>
        </p:spPr>
        <p:txBody>
          <a:bodyPr/>
          <a:lstStyle/>
          <a:p>
            <a:r>
              <a:rPr lang="pt-BR" smtClean="0"/>
              <a:t>Dióxido de enxofre SO</a:t>
            </a:r>
            <a:r>
              <a:rPr lang="pt-BR" baseline="-25000" smtClean="0"/>
              <a:t>2</a:t>
            </a:r>
            <a:r>
              <a:rPr lang="pt-BR" smtClean="0"/>
              <a:t>, óxido nitroso NO</a:t>
            </a:r>
            <a:r>
              <a:rPr lang="pt-BR" baseline="-25000" smtClean="0"/>
              <a:t>x</a:t>
            </a:r>
            <a:r>
              <a:rPr lang="pt-BR" smtClean="0"/>
              <a:t> e outras emissões ácidas no ar que resultam em chuva ácida. </a:t>
            </a:r>
            <a:endParaRPr lang="en-US" smtClean="0"/>
          </a:p>
          <a:p>
            <a:r>
              <a:rPr lang="pt-BR" smtClean="0"/>
              <a:t>Torna a terra e a água tóxicos para plantas e vida aquática.  </a:t>
            </a:r>
            <a:endParaRPr lang="en-US" smtClean="0"/>
          </a:p>
          <a:p>
            <a:r>
              <a:rPr lang="pt-BR" smtClean="0"/>
              <a:t>Dissolve lentamente materiais de construção produzidos pelo homem, como concreto.  </a:t>
            </a:r>
            <a:endParaRPr lang="en-US" smtClean="0"/>
          </a:p>
          <a:p>
            <a:r>
              <a:rPr lang="pt-BR" smtClean="0"/>
              <a:t>Medida em unidades equivalentes a quilogramas de dióxido de enxofre (SO</a:t>
            </a:r>
            <a:r>
              <a:rPr lang="pt-BR" baseline="-25000" smtClean="0"/>
              <a:t>2</a:t>
            </a:r>
            <a:r>
              <a:rPr lang="pt-BR" smtClean="0"/>
              <a:t>e)</a:t>
            </a:r>
            <a:r>
              <a:rPr lang="en-US" smtClean="0"/>
              <a:t>   </a:t>
            </a:r>
          </a:p>
          <a:p>
            <a:endParaRPr lang="en-US" smtClean="0"/>
          </a:p>
        </p:txBody>
      </p:sp>
      <p:pic>
        <p:nvPicPr>
          <p:cNvPr id="24580" name="Picture 3"/>
          <p:cNvPicPr>
            <a:picLocks noChangeAspect="1"/>
          </p:cNvPicPr>
          <p:nvPr/>
        </p:nvPicPr>
        <p:blipFill>
          <a:blip r:embed="rId3" cstate="print"/>
          <a:srcRect l="5714" r="14285"/>
          <a:stretch>
            <a:fillRect/>
          </a:stretch>
        </p:blipFill>
        <p:spPr bwMode="auto">
          <a:xfrm>
            <a:off x="838200" y="51816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E801432-3803-4245-85EC-F018B8B3003E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 TEMPLATE FINAL</Template>
  <TotalTime>6318</TotalTime>
  <Words>1724</Words>
  <Application>Microsoft Office PowerPoint</Application>
  <PresentationFormat>On-screen Show (4:3)</PresentationFormat>
  <Paragraphs>292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 Narrow</vt:lpstr>
      <vt:lpstr>Arial</vt:lpstr>
      <vt:lpstr>Wingdings</vt:lpstr>
      <vt:lpstr>Courier New</vt:lpstr>
      <vt:lpstr>Calibri</vt:lpstr>
      <vt:lpstr>ＭＳ Ｐゴシック</vt:lpstr>
      <vt:lpstr>Arial Rounded MT Bold</vt:lpstr>
      <vt:lpstr>SW Corp pptx Template</vt:lpstr>
      <vt:lpstr>SolidWorks Sustainability</vt:lpstr>
      <vt:lpstr>O que é engenharia sustentável?</vt:lpstr>
      <vt:lpstr>Análise do Ciclo de Vida - LCA</vt:lpstr>
      <vt:lpstr>LCA – Análise do Ciclo de Vida</vt:lpstr>
      <vt:lpstr>Principais elementos da Análise do Ciclo de Vida</vt:lpstr>
      <vt:lpstr>Fatores de impacto ambiental</vt:lpstr>
      <vt:lpstr>O que é rastro de carbono?</vt:lpstr>
      <vt:lpstr>O que é energia total consumida?</vt:lpstr>
      <vt:lpstr>O que é acidificação do ar?</vt:lpstr>
      <vt:lpstr>O que é eutroficação da água?</vt:lpstr>
      <vt:lpstr>Referências   </vt:lpstr>
      <vt:lpstr>Por que o SolidWorks Sustainability?</vt:lpstr>
      <vt:lpstr>Por que o SolidWorks Sustainability na sala de aula?</vt:lpstr>
      <vt:lpstr>Metodologia do SolidWorks Sustainability  </vt:lpstr>
      <vt:lpstr>Entrada - Nome e classe do material</vt:lpstr>
      <vt:lpstr>Entrada - Processo de fabricação</vt:lpstr>
      <vt:lpstr>Entrada - Região de fabricação</vt:lpstr>
      <vt:lpstr>Entrada – Região de transporte e uso</vt:lpstr>
      <vt:lpstr>A SolidWorks calcula o impacto ambiental</vt:lpstr>
      <vt:lpstr>Localização de materiais similares com base nas propriedades do material</vt:lpstr>
      <vt:lpstr>Definições das propriedades do material </vt:lpstr>
      <vt:lpstr>SolidWorks Sustainability</vt:lpstr>
      <vt:lpstr>Relatório de sustentabilidade</vt:lpstr>
      <vt:lpstr>Por que o SolidWorks Sustainability na sala de aula?</vt:lpstr>
      <vt:lpstr>Obrigado 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David Esposito</cp:lastModifiedBy>
  <cp:revision>228</cp:revision>
  <dcterms:created xsi:type="dcterms:W3CDTF">2009-09-30T14:32:12Z</dcterms:created>
  <dcterms:modified xsi:type="dcterms:W3CDTF">2012-09-10T19:01:40Z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