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266" r:id="rId5"/>
    <p:sldId id="256" r:id="rId6"/>
    <p:sldId id="257" r:id="rId7"/>
    <p:sldId id="278" r:id="rId8"/>
    <p:sldId id="267" r:id="rId9"/>
    <p:sldId id="275" r:id="rId10"/>
    <p:sldId id="268" r:id="rId11"/>
    <p:sldId id="276" r:id="rId12"/>
    <p:sldId id="269" r:id="rId13"/>
    <p:sldId id="277" r:id="rId14"/>
    <p:sldId id="270" r:id="rId15"/>
    <p:sldId id="274" r:id="rId16"/>
  </p:sldIdLst>
  <p:sldSz cx="9144000" cy="6858000" type="screen4x3"/>
  <p:notesSz cx="7099300" cy="102346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556" y="-78"/>
      </p:cViewPr>
      <p:guideLst>
        <p:guide orient="horz" pos="3224"/>
        <p:guide pos="2236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E060D712-7242-4C95-BDD1-40AA5038E027}" type="datetimeFigureOut">
              <a:rPr lang="fr-FR" smtClean="0"/>
              <a:pPr/>
              <a:t>23/02/2012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5AD0FD1F-5A66-471B-B3E5-C7F4D1DFC51B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3870832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4D1A668E-3B37-4931-B417-BCC1E0C71E22}" type="datetimeFigureOut">
              <a:rPr lang="en-US" smtClean="0"/>
              <a:pPr/>
              <a:t>2/23/2012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9124C0E3-F38B-4060-81F5-813C95EEE9B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4130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2102848" y="1441579"/>
            <a:ext cx="6501600" cy="548640"/>
          </a:xfrm>
        </p:spPr>
        <p:txBody>
          <a:bodyPr vert="horz" lIns="91440" tIns="45720" rIns="91440" bIns="45720" rtlCol="0" anchor="ctr">
            <a:noAutofit/>
          </a:bodyPr>
          <a:lstStyle>
            <a:lvl1pPr algn="r">
              <a:def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411760" y="2060848"/>
            <a:ext cx="6192837" cy="576263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styles</a:t>
            </a:r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399042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4"/>
            <a:ext cx="4041775" cy="39904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297054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pic>
        <p:nvPicPr>
          <p:cNvPr id="7" name="Image 6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 6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968131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27584" y="273052"/>
            <a:ext cx="2637933" cy="1162050"/>
          </a:xfrm>
        </p:spPr>
        <p:txBody>
          <a:bodyPr anchor="ctr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922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4" y="1435102"/>
            <a:ext cx="3008313" cy="473020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36191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9066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906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797120"/>
            <a:ext cx="7891200" cy="4368184"/>
          </a:xfrm>
        </p:spPr>
        <p:txBody>
          <a:bodyPr/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100"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797120"/>
            <a:ext cx="7891200" cy="4368184"/>
          </a:xfrm>
        </p:spPr>
        <p:txBody>
          <a:bodyPr>
            <a:normAutofit/>
          </a:bodyPr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100"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426739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715182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661533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(no 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re 6"/>
          <p:cNvSpPr>
            <a:spLocks noGrp="1"/>
          </p:cNvSpPr>
          <p:nvPr>
            <p:ph type="title"/>
          </p:nvPr>
        </p:nvSpPr>
        <p:spPr>
          <a:xfrm>
            <a:off x="2102848" y="1441579"/>
            <a:ext cx="6501600" cy="548640"/>
          </a:xfrm>
        </p:spPr>
        <p:txBody>
          <a:bodyPr vert="horz" lIns="91440" tIns="45720" rIns="91440" bIns="45720" rtlCol="0" anchor="ctr">
            <a:noAutofit/>
          </a:bodyPr>
          <a:lstStyle>
            <a:lvl1pPr algn="r">
              <a:def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411760" y="2060848"/>
            <a:ext cx="6192837" cy="576263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599691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6510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6510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1167883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651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651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399042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4"/>
            <a:ext cx="4041775" cy="39904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489990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99592" y="401859"/>
            <a:ext cx="6501600" cy="54864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 dirty="0" smtClean="0"/>
              <a:t>Main Title</a:t>
            </a:r>
            <a:endParaRPr lang="en-US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99592" y="1797120"/>
            <a:ext cx="7891200" cy="436818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 smtClean="0">
                <a:effectLst/>
              </a:rPr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  <a:endParaRPr lang="en-US" noProof="0" dirty="0" smtClean="0"/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9" name="Espace réservé du numéro de diapositive 5"/>
          <p:cNvSpPr txBox="1">
            <a:spLocks/>
          </p:cNvSpPr>
          <p:nvPr/>
        </p:nvSpPr>
        <p:spPr>
          <a:xfrm>
            <a:off x="4191000" y="6492877"/>
            <a:ext cx="693440" cy="365125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fld id="{77E95206-EC0C-43EF-8E7D-2BA7BDFE308A}" type="slidenum">
              <a:rPr lang="fr-BE" sz="1000" b="0" i="0" u="none" strike="noStrike" kern="1200" cap="none" spc="0" baseline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latin typeface="Arial"/>
                <a:ea typeface="+mn-ea"/>
                <a:cs typeface="Arial"/>
              </a:rPr>
              <a:pPr marL="0" marR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t>‹#›</a:t>
            </a:fld>
            <a:endParaRPr kumimoji="0" lang="fr-FR" sz="10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10" name="Picture 10" descr="Emblem_3DS_RGBcolor.png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107504" y="6241874"/>
            <a:ext cx="536896" cy="499494"/>
          </a:xfrm>
          <a:prstGeom prst="rect">
            <a:avLst/>
          </a:prstGeom>
        </p:spPr>
      </p:pic>
      <p:pic>
        <p:nvPicPr>
          <p:cNvPr id="12" name="Picture 8" descr="Bouton_charte_clic.png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395536" y="427680"/>
            <a:ext cx="461100" cy="60007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 rot="16200000">
            <a:off x="-3278880" y="3332214"/>
            <a:ext cx="68601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None/>
            </a:pPr>
            <a:r>
              <a:rPr lang="el-GR" sz="700" b="0" i="0" cap="none" spc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latin typeface="Arial Narrow"/>
                <a:ea typeface="+mn-ea"/>
                <a:cs typeface="Arial"/>
              </a:rPr>
              <a:t>Ι</a:t>
            </a:r>
            <a:r>
              <a:rPr lang="fr-FR" sz="700" b="0" i="0" cap="none" spc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latin typeface="Arial Narrow"/>
                <a:ea typeface="+mn-ea"/>
                <a:cs typeface="Arial"/>
              </a:rPr>
              <a:t> © Dassault Systèmes </a:t>
            </a:r>
            <a:r>
              <a:rPr lang="el-GR" sz="700" b="0" i="0" cap="none" spc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latin typeface="Arial Narrow"/>
                <a:ea typeface="+mn-ea"/>
                <a:cs typeface="Arial"/>
              </a:rPr>
              <a:t>Ι</a:t>
            </a:r>
            <a:r>
              <a:rPr lang="fr-FR" sz="700" b="0" i="0" cap="none" spc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latin typeface="Arial Narrow"/>
                <a:ea typeface="+mn-ea"/>
                <a:cs typeface="Arial"/>
              </a:rPr>
              <a:t> </a:t>
            </a:r>
            <a:r>
              <a:rPr lang="en-US" sz="700" b="0" i="0" cap="none" spc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latin typeface="Arial Narrow"/>
                <a:ea typeface="+mn-ea"/>
                <a:cs typeface="Arial"/>
              </a:rPr>
              <a:t>Informations</a:t>
            </a:r>
            <a:r>
              <a:rPr lang="fr-FR" sz="700" b="0" i="0" cap="none" spc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latin typeface="Arial Narrow"/>
                <a:ea typeface="+mn-ea"/>
                <a:cs typeface="Arial"/>
              </a:rPr>
              <a:t> confidentielles </a:t>
            </a:r>
            <a:r>
              <a:rPr lang="el-GR" sz="700" b="0" i="0" cap="none" spc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latin typeface="Arial Narrow"/>
                <a:ea typeface="+mn-ea"/>
                <a:cs typeface="Arial"/>
              </a:rPr>
              <a:t>Ι</a:t>
            </a:r>
            <a:endParaRPr lang="fr-FR" sz="700" b="0" cap="none" spc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307392" y="6309320"/>
            <a:ext cx="2843808" cy="563079"/>
          </a:xfrm>
          <a:prstGeom prst="rect">
            <a:avLst/>
          </a:prstGeom>
          <a:gradFill flip="none" rotWithShape="1">
            <a:gsLst>
              <a:gs pos="51000">
                <a:srgbClr val="DA291C"/>
              </a:gs>
              <a:gs pos="100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86255" y="6323388"/>
            <a:ext cx="1671841" cy="53028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8" r:id="rId4"/>
    <p:sldLayoutId id="2147483667" r:id="rId5"/>
    <p:sldLayoutId id="2147483660" r:id="rId6"/>
    <p:sldLayoutId id="2147483662" r:id="rId7"/>
    <p:sldLayoutId id="2147483652" r:id="rId8"/>
    <p:sldLayoutId id="2147483653" r:id="rId9"/>
    <p:sldLayoutId id="2147483664" r:id="rId10"/>
    <p:sldLayoutId id="2147483654" r:id="rId11"/>
    <p:sldLayoutId id="2147483655" r:id="rId12"/>
    <p:sldLayoutId id="2147483663" r:id="rId13"/>
    <p:sldLayoutId id="2147483656" r:id="rId14"/>
    <p:sldLayoutId id="2147483657" r:id="rId15"/>
    <p:sldLayoutId id="2147483658" r:id="rId16"/>
    <p:sldLayoutId id="2147483665" r:id="rId17"/>
    <p:sldLayoutId id="2147483659" r:id="rId18"/>
  </p:sldLayoutIdLst>
  <p:txStyles>
    <p:titleStyle>
      <a:lvl1pPr algn="l" defTabSz="914400" rtl="0" eaLnBrk="1" latinLnBrk="0" hangingPunct="1">
        <a:spcBef>
          <a:spcPct val="0"/>
        </a:spcBef>
        <a:buNone/>
        <a:defRPr sz="3000" b="1" kern="1200" baseline="0">
          <a:solidFill>
            <a:schemeClr val="tx1"/>
          </a:solidFill>
          <a:latin typeface="Arial Narrow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0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defTabSz="914400">
              <a:spcBef>
                <a:spcPct val="0"/>
              </a:spcBef>
              <a:buNone/>
            </a:pPr>
            <a:r>
              <a:rPr lang="fr-BE" sz="3600" b="0" i="0" u="none" strike="noStrike" spc="0" baseline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j-ea"/>
                <a:cs typeface="+mj-cs"/>
              </a:rPr>
              <a:t>Projet Trebuchet avec </a:t>
            </a:r>
            <a:br>
              <a:rPr lang="fr-BE" sz="3600" b="0" i="0" u="none" strike="noStrike" spc="0" baseline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j-ea"/>
                <a:cs typeface="+mj-cs"/>
              </a:rPr>
            </a:br>
            <a:r>
              <a:rPr lang="fr-BE" sz="3600" b="0" i="0" u="none" strike="noStrike" spc="0" baseline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j-ea"/>
                <a:cs typeface="+mj-cs"/>
              </a:rPr>
              <a:t>SolidWorks 2012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926574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5577408" cy="4368184"/>
          </a:xfrm>
        </p:spPr>
        <p:txBody>
          <a:bodyPr>
            <a:normAutofit lnSpcReduction="10000"/>
          </a:bodyPr>
          <a:lstStyle/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Reconnaître les aspects de performances </a:t>
            </a:r>
            <a:r>
              <a:rPr lang="pl-PL" sz="2400" b="0" i="0" dirty="0" smtClean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/>
            </a:r>
            <a:br>
              <a:rPr lang="pl-PL" sz="2400" b="0" i="0" dirty="0" smtClean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</a:br>
            <a:r>
              <a:rPr lang="fr-BE" sz="2400" b="0" i="0" dirty="0" smtClean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et </a:t>
            </a: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de gain de temps avant le prototypage physique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Optimiser les économies de coûts en réduisant les quantités superflues de matériau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Mettre à jour votre assemblage à partir des résultats de l'analyse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Comprendre les avantages présentés par l'utilisation de SolidWorks Motion™ pour effectuer des simulations de mouvement </a:t>
            </a:r>
            <a:r>
              <a:rPr lang="pl-PL" sz="2400" b="0" i="0" dirty="0" smtClean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/>
            </a:r>
            <a:br>
              <a:rPr lang="pl-PL" sz="2400" b="0" i="0" dirty="0" smtClean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</a:br>
            <a:r>
              <a:rPr lang="fr-BE" sz="2400" b="0" i="0" dirty="0" smtClean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sur </a:t>
            </a: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votre assemblage</a:t>
            </a:r>
          </a:p>
          <a:p>
            <a:pPr marL="342900" indent="-342900" algn="l" defTabSz="914400">
              <a:spcBef>
                <a:spcPct val="20000"/>
              </a:spcBef>
              <a:buFont typeface="Wingdings"/>
              <a:buChar char="§"/>
            </a:pP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ct val="20000"/>
              </a:spcBef>
              <a:buNone/>
            </a:pPr>
            <a:r>
              <a:rPr lang="en-GB" sz="2200" b="1" i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Analyse du trébuchet 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Leçon 4 (suite)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358208" cy="4368184"/>
          </a:xfrm>
        </p:spPr>
        <p:txBody>
          <a:bodyPr>
            <a:normAutofit fontScale="92500" lnSpcReduction="20000"/>
          </a:bodyPr>
          <a:lstStyle/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Créer une mise en plan ayant plusieurs feuilles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Enregistrer une mise en plan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Insérer une vue de face, de dessus </a:t>
            </a:r>
            <a:r>
              <a:rPr lang="pl-PL" sz="2400" b="0" i="0" dirty="0" smtClean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/>
            </a:r>
            <a:br>
              <a:rPr lang="pl-PL" sz="2400" b="0" i="0" dirty="0" smtClean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</a:br>
            <a:r>
              <a:rPr lang="fr-BE" sz="2400" b="0" i="0" dirty="0" smtClean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et </a:t>
            </a: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de droite ainsi qu'une vue Isométrique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Déplacer et cacher les cotes dans une mise en plan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Modifier l'échelle d'une vue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Ajouter une feuille à une mise en plan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Insérer des cotes dans une mise en plan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Ajouter une cote dans une vue</a:t>
            </a:r>
          </a:p>
          <a:p>
            <a:pPr marL="342900" indent="-342900" algn="l" defTabSz="914400">
              <a:spcBef>
                <a:spcPct val="20000"/>
              </a:spcBef>
              <a:buFont typeface="Wingdings"/>
              <a:buChar char="§"/>
            </a:pP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ct val="20000"/>
              </a:spcBef>
              <a:buNone/>
            </a:pPr>
            <a:r>
              <a:rPr lang="en-GB" sz="2200" b="1" i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Mises en plan du trébuchet 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Leçon 5</a:t>
            </a:r>
            <a:endParaRPr lang="en-GB" dirty="0"/>
          </a:p>
        </p:txBody>
      </p:sp>
      <p:pic>
        <p:nvPicPr>
          <p:cNvPr id="6" name="Picture 5" descr="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81600" y="1981200"/>
            <a:ext cx="2698623" cy="23385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510608" cy="4368184"/>
          </a:xfrm>
        </p:spPr>
        <p:txBody>
          <a:bodyPr>
            <a:normAutofit/>
          </a:bodyPr>
          <a:lstStyle/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Ajouter des notes et des annotations dans une mise en plan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Créer une vue éclatée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Générer une nomenclature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Modifier une nomenclature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Insérer des bulles dans une vue </a:t>
            </a:r>
            <a:r>
              <a:rPr lang="pl-PL" sz="2400" b="0" i="0" dirty="0" smtClean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/>
            </a:r>
            <a:br>
              <a:rPr lang="pl-PL" sz="2400" b="0" i="0" dirty="0" smtClean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</a:br>
            <a:r>
              <a:rPr lang="fr-BE" sz="2400" b="0" i="0" dirty="0" smtClean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de </a:t>
            </a: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mise en plan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Modifier le bloc de titre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Créer un fichier eDrawings</a:t>
            </a:r>
            <a:endParaRPr lang="en-US" dirty="0" smtClean="0"/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Enregistrer un fichier eDrawings</a:t>
            </a:r>
            <a:endParaRPr lang="en-US" dirty="0" smtClean="0"/>
          </a:p>
          <a:p>
            <a:pPr marL="342900" indent="-342900" algn="l" defTabSz="914400">
              <a:spcBef>
                <a:spcPct val="20000"/>
              </a:spcBef>
              <a:buFont typeface="Wingdings"/>
              <a:buChar char="§"/>
            </a:pP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ct val="20000"/>
              </a:spcBef>
              <a:buNone/>
            </a:pPr>
            <a:r>
              <a:rPr lang="en-GB" sz="2200" b="1" i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Mises en plan du trébuchet 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Leçon 5 (suite)</a:t>
            </a:r>
            <a:endParaRPr lang="en-GB" dirty="0"/>
          </a:p>
        </p:txBody>
      </p:sp>
      <p:pic>
        <p:nvPicPr>
          <p:cNvPr id="7" name="Picture 6" descr="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0" y="2057400"/>
            <a:ext cx="1874044" cy="16144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 descr="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000" y="4038600"/>
            <a:ext cx="1874044" cy="16025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Leçon 1 - Présentation générale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Leçon 2 - Modélisation du trébuchet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Leçon 3 - Assemblage du trébuchet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Leçon 4 - Analyse du trébuchet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Leçon 5 - Mises en plan du trébuchet</a:t>
            </a:r>
          </a:p>
          <a:p>
            <a:pPr marL="342900" indent="-342900" algn="l" defTabSz="914400">
              <a:spcBef>
                <a:spcPct val="20000"/>
              </a:spcBef>
              <a:buFont typeface="Wingdings"/>
              <a:buChar char="§"/>
            </a:pPr>
            <a:endParaRPr lang="en-GB" dirty="0" smtClean="0"/>
          </a:p>
          <a:p>
            <a:pPr marL="342900" indent="-342900" algn="l" defTabSz="914400">
              <a:spcBef>
                <a:spcPct val="20000"/>
              </a:spcBef>
              <a:buFont typeface="Wingdings"/>
              <a:buChar char="§"/>
            </a:pP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Sommaire</a:t>
            </a:r>
            <a:endParaRPr lang="en-GB" dirty="0"/>
          </a:p>
        </p:txBody>
      </p:sp>
      <p:pic>
        <p:nvPicPr>
          <p:cNvPr id="5" name="Picture 4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0" y="4038600"/>
            <a:ext cx="3310128" cy="215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26574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Identifier les principaux éléments de l'interface utilisateur graphique Windows</a:t>
            </a:r>
            <a:r>
              <a:rPr lang="fr-BE" sz="2400" b="0" i="0" baseline="3000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®</a:t>
            </a: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de SolidWorks 2012, des menus, </a:t>
            </a:r>
            <a:r>
              <a:rPr lang="pl-PL" sz="2400" b="0" i="0" dirty="0" smtClean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/>
            </a:r>
            <a:br>
              <a:rPr lang="pl-PL" sz="2400" b="0" i="0" dirty="0" smtClean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</a:br>
            <a:r>
              <a:rPr lang="fr-BE" sz="2400" b="0" i="0" dirty="0" smtClean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des </a:t>
            </a: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barres d'outils et du volet des tâches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Identifier la fonction de chaque bouton de la souris quand </a:t>
            </a:r>
            <a:r>
              <a:rPr lang="pl-PL" sz="2400" b="0" i="0" dirty="0" smtClean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/>
            </a:r>
            <a:br>
              <a:rPr lang="pl-PL" sz="2400" b="0" i="0" dirty="0" smtClean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</a:br>
            <a:r>
              <a:rPr lang="fr-BE" sz="2400" b="0" i="0" dirty="0" smtClean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vous </a:t>
            </a: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utilisez SolidWorks</a:t>
            </a:r>
            <a:endParaRPr lang="en-US" dirty="0" smtClean="0"/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Comprendre la différence entre une pièce, un assemblage </a:t>
            </a:r>
            <a:r>
              <a:rPr lang="pl-PL" sz="2400" b="0" i="0" dirty="0" smtClean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/>
            </a:r>
            <a:br>
              <a:rPr lang="pl-PL" sz="2400" b="0" i="0" dirty="0" smtClean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</a:br>
            <a:r>
              <a:rPr lang="fr-BE" sz="2400" b="0" i="0" dirty="0" smtClean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et </a:t>
            </a: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une mise en plan</a:t>
            </a:r>
          </a:p>
          <a:p>
            <a:pPr marL="342900" indent="-342900" algn="l" defTabSz="914400">
              <a:spcBef>
                <a:spcPct val="20000"/>
              </a:spcBef>
              <a:buFont typeface="Wingdings"/>
              <a:buChar char="§"/>
            </a:pP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ct val="20000"/>
              </a:spcBef>
              <a:buNone/>
            </a:pPr>
            <a:r>
              <a:rPr lang="en-GB" sz="2200" b="1" i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Présentation générale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Leçon 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Décrire la relation entre les pièces, les assemblages </a:t>
            </a:r>
            <a:r>
              <a:rPr lang="pl-PL" sz="2400" b="0" i="0" dirty="0" smtClean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/>
            </a:r>
            <a:br>
              <a:rPr lang="pl-PL" sz="2400" b="0" i="0" dirty="0" smtClean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</a:br>
            <a:r>
              <a:rPr lang="fr-BE" sz="2400" b="0" i="0" dirty="0" smtClean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et </a:t>
            </a: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les mises en plan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Utiliser les raccourcis de clavier de SolidWorks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Utiliser les tutoriels de SolidWorks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Utiliser l'aide de SolidWorks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Télécharger les fichiers de modèles voulus</a:t>
            </a:r>
          </a:p>
          <a:p>
            <a:pPr marL="342900" indent="-342900" algn="l" defTabSz="914400">
              <a:spcBef>
                <a:spcPct val="20000"/>
              </a:spcBef>
              <a:buFont typeface="Wingdings"/>
              <a:buChar char="§"/>
            </a:pP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ct val="20000"/>
              </a:spcBef>
              <a:buNone/>
            </a:pPr>
            <a:r>
              <a:rPr lang="en-GB" sz="2200" b="1" i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Présentation générale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Leçon 1 (suite)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Créer une esquisse 2D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Utiliser les outils d'esquisse suivants : Ligne, Cercle, Rainure droite par son centre, Rectangle par son centre, Ligne de construction, Arc tangent et Ajuster les entités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Ajouter et modifier des cotes dans une esquisse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Ajouter les relations géométriques suivantes à une esquisse : Egale, Verticale, Horizontale, Coïncidente et Parallèle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Utiliser les fonctions suivantes : Base/bossage extrudé, Enlèvement de matière extrudé, Bossage/Base avec révolution, Congé et Chanfrein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ct val="20000"/>
              </a:spcBef>
              <a:buNone/>
            </a:pPr>
            <a:r>
              <a:rPr lang="en-GB" sz="2200" b="1" i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Modélisation du trébuchet 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Leçon 2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5425008" cy="4368184"/>
          </a:xfrm>
        </p:spPr>
        <p:txBody>
          <a:bodyPr>
            <a:normAutofit/>
          </a:bodyPr>
          <a:lstStyle/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Créer des pièces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Enregistrer des pièces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Modifier des pièces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Appliquer PhotoView 360</a:t>
            </a:r>
            <a:endParaRPr lang="en-US" dirty="0" smtClean="0"/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Appliquer un matériau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Renommer une fonction </a:t>
            </a:r>
            <a:r>
              <a:rPr lang="pl-PL" sz="2400" b="0" i="0" dirty="0" smtClean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/>
            </a:r>
            <a:br>
              <a:rPr lang="pl-PL" sz="2400" b="0" i="0" dirty="0" smtClean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</a:br>
            <a:r>
              <a:rPr lang="fr-BE" sz="2400" b="0" i="0" dirty="0" smtClean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dans l'arbre </a:t>
            </a: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de création </a:t>
            </a:r>
            <a:r>
              <a:rPr lang="pl-PL" sz="2400" b="0" i="0" dirty="0" smtClean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/>
            </a:r>
            <a:br>
              <a:rPr lang="pl-PL" sz="2400" b="0" i="0" dirty="0" smtClean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</a:br>
            <a:r>
              <a:rPr lang="fr-BE" sz="2400" b="0" i="0" dirty="0" smtClean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FeatureManager </a:t>
            </a: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de la pièce</a:t>
            </a:r>
            <a:endParaRPr lang="en-US" dirty="0" smtClean="0"/>
          </a:p>
          <a:p>
            <a:pPr marL="342900" indent="-342900" algn="l" defTabSz="914400">
              <a:spcBef>
                <a:spcPct val="20000"/>
              </a:spcBef>
              <a:buFont typeface="Wingdings"/>
              <a:buChar char="§"/>
            </a:pP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ct val="20000"/>
              </a:spcBef>
              <a:buNone/>
            </a:pPr>
            <a:r>
              <a:rPr lang="en-GB" sz="2200" b="1" i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Modélisation du trébuchet 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Leçon 2 (suite)</a:t>
            </a:r>
            <a:endParaRPr lang="en-GB" dirty="0"/>
          </a:p>
        </p:txBody>
      </p:sp>
      <p:pic>
        <p:nvPicPr>
          <p:cNvPr id="5" name="Picture 4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53000" y="1524000"/>
            <a:ext cx="1628775" cy="1285875"/>
          </a:xfrm>
          <a:prstGeom prst="rect">
            <a:avLst/>
          </a:prstGeom>
        </p:spPr>
      </p:pic>
      <p:pic>
        <p:nvPicPr>
          <p:cNvPr id="6" name="Picture 5" descr="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000" y="2819400"/>
            <a:ext cx="2156841" cy="1564767"/>
          </a:xfrm>
          <a:prstGeom prst="rect">
            <a:avLst/>
          </a:prstGeom>
        </p:spPr>
      </p:pic>
      <p:pic>
        <p:nvPicPr>
          <p:cNvPr id="7" name="Picture 6" descr="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53000" y="3810000"/>
            <a:ext cx="1426464" cy="1441323"/>
          </a:xfrm>
          <a:prstGeom prst="rect">
            <a:avLst/>
          </a:prstGeom>
        </p:spPr>
      </p:pic>
      <p:pic>
        <p:nvPicPr>
          <p:cNvPr id="9" name="Picture 8" descr="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81800" y="1981200"/>
            <a:ext cx="1152525" cy="115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5272608" cy="4368184"/>
          </a:xfrm>
        </p:spPr>
        <p:txBody>
          <a:bodyPr>
            <a:normAutofit/>
          </a:bodyPr>
          <a:lstStyle/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Créer un nouvel assemblage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Enregistrer un assemblage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Insérer des composants de la Leçon 2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Fixer et libérer un composant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Insérer les types de contraintes standard suivants : Coaxiale, Coïncidente, Tangente, Parallèle et A distance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ct val="20000"/>
              </a:spcBef>
              <a:buNone/>
            </a:pPr>
            <a:r>
              <a:rPr lang="en-GB" sz="2200" b="1" i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Assemblage du trébuchet 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Leçon 3</a:t>
            </a:r>
            <a:endParaRPr lang="en-GB" dirty="0"/>
          </a:p>
        </p:txBody>
      </p:sp>
      <p:pic>
        <p:nvPicPr>
          <p:cNvPr id="7" name="Picture 6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72200" y="3048000"/>
            <a:ext cx="1568958" cy="2116741"/>
          </a:xfrm>
          <a:prstGeom prst="rect">
            <a:avLst/>
          </a:prstGeom>
        </p:spPr>
      </p:pic>
      <p:pic>
        <p:nvPicPr>
          <p:cNvPr id="8" name="Picture 7" descr="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3600" y="1143000"/>
            <a:ext cx="1627632" cy="1644587"/>
          </a:xfrm>
          <a:prstGeom prst="rect">
            <a:avLst/>
          </a:prstGeom>
        </p:spPr>
      </p:pic>
      <p:pic>
        <p:nvPicPr>
          <p:cNvPr id="9" name="Picture 8" descr="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96207" y="2057400"/>
            <a:ext cx="662750" cy="1568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815408" cy="4368184"/>
          </a:xfrm>
        </p:spPr>
        <p:txBody>
          <a:bodyPr>
            <a:normAutofit/>
          </a:bodyPr>
          <a:lstStyle/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Déplacer et faire pivoter un composant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Insérer les composants suivants depuis la boîte à outils SolidWorks Toolbox : Rondelle plate de type A, </a:t>
            </a:r>
            <a:r>
              <a:rPr lang="pl-PL" sz="2400" b="0" i="0" dirty="0" smtClean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/>
            </a:r>
            <a:br>
              <a:rPr lang="pl-PL" sz="2400" b="0" i="0" dirty="0" smtClean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</a:br>
            <a:r>
              <a:rPr lang="fr-BE" sz="2400" b="0" i="0" dirty="0" smtClean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Vis </a:t>
            </a: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à tête cylindrique à empreinte cruciforme et Ecrou mécanique hexagonal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Cacher et montrer des composants depuis l'arbre de création FeatureManager</a:t>
            </a:r>
          </a:p>
          <a:p>
            <a:pPr marL="342900" indent="-342900" algn="l" defTabSz="914400">
              <a:spcBef>
                <a:spcPct val="20000"/>
              </a:spcBef>
              <a:buFont typeface="Wingdings"/>
              <a:buChar char="§"/>
            </a:pP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ct val="20000"/>
              </a:spcBef>
              <a:buNone/>
            </a:pPr>
            <a:r>
              <a:rPr lang="en-GB" sz="2200" b="1" i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Assemblage du trébuchet 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Leçon 3 (suite)</a:t>
            </a:r>
            <a:endParaRPr lang="en-GB" dirty="0"/>
          </a:p>
        </p:txBody>
      </p:sp>
      <p:pic>
        <p:nvPicPr>
          <p:cNvPr id="5" name="Picture 4" descr="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91208" y="1447812"/>
            <a:ext cx="1928908" cy="3021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815408" cy="4368184"/>
          </a:xfrm>
        </p:spPr>
        <p:txBody>
          <a:bodyPr>
            <a:normAutofit lnSpcReduction="10000"/>
          </a:bodyPr>
          <a:lstStyle/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Comprendre les avantages présentés par l'analyse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Apprécier la facilité d'exécution des analyses avec SimulationXpress™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Comprendre comment SimulationXpress est intégré dans SolidWorks</a:t>
            </a:r>
            <a:endParaRPr lang="en-US" dirty="0" smtClean="0"/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Maîtriser les étapes de l'analyse initiale de vos conceptions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fr-BE" sz="2400" b="0" i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Documenter automatiquement les résultats de vos analyses</a:t>
            </a:r>
          </a:p>
          <a:p>
            <a:pPr marL="342900" indent="-342900" algn="l" defTabSz="914400">
              <a:spcBef>
                <a:spcPct val="20000"/>
              </a:spcBef>
              <a:buFont typeface="Wingdings"/>
              <a:buChar char="§"/>
            </a:pP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 algn="l" defTabSz="914400">
              <a:spcBef>
                <a:spcPct val="20000"/>
              </a:spcBef>
              <a:buNone/>
            </a:pPr>
            <a:r>
              <a:rPr lang="en-GB" sz="2200" b="1" i="0">
                <a:solidFill>
                  <a:srgbClr val="E62533"/>
                </a:solidFill>
                <a:latin typeface="Arial Narrow"/>
                <a:ea typeface="+mn-ea"/>
                <a:cs typeface="+mn-cs"/>
              </a:rPr>
              <a:t>Analyse du trébuchet 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GB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Leçon 4</a:t>
            </a:r>
            <a:endParaRPr lang="en-GB" dirty="0"/>
          </a:p>
        </p:txBody>
      </p:sp>
      <p:pic>
        <p:nvPicPr>
          <p:cNvPr id="5" name="Picture 4" descr="2012-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62600" y="2057400"/>
            <a:ext cx="3063621" cy="1814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W Corp pptx Template">
  <a:themeElements>
    <a:clrScheme name="Custom 45">
      <a:dk1>
        <a:srgbClr val="4B575F"/>
      </a:dk1>
      <a:lt1>
        <a:srgbClr val="FFFFFF"/>
      </a:lt1>
      <a:dk2>
        <a:srgbClr val="000000"/>
      </a:dk2>
      <a:lt2>
        <a:srgbClr val="EBEBEC"/>
      </a:lt2>
      <a:accent1>
        <a:srgbClr val="EF8B2B"/>
      </a:accent1>
      <a:accent2>
        <a:srgbClr val="555656"/>
      </a:accent2>
      <a:accent3>
        <a:srgbClr val="32B6CD"/>
      </a:accent3>
      <a:accent4>
        <a:srgbClr val="499F3F"/>
      </a:accent4>
      <a:accent5>
        <a:srgbClr val="84587F"/>
      </a:accent5>
      <a:accent6>
        <a:srgbClr val="E62533"/>
      </a:accent6>
      <a:hlink>
        <a:srgbClr val="196637"/>
      </a:hlink>
      <a:folHlink>
        <a:srgbClr val="F9C852"/>
      </a:folHlink>
    </a:clrScheme>
    <a:fontScheme name="DS4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1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57039E802609499DC9DCB76B923DF9" ma:contentTypeVersion="0" ma:contentTypeDescription="Create a new document." ma:contentTypeScope="" ma:versionID="01f379dee09e235f47111d6bd511d5fe">
  <xsd:schema xmlns:xsd="http://www.w3.org/2001/XMLSchema" xmlns:p="http://schemas.microsoft.com/office/2006/metadata/properties" targetNamespace="http://schemas.microsoft.com/office/2006/metadata/properties" ma:root="true" ma:fieldsID="faf52faaa31b79efcee5e183bc2d1a2c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CD4A09FE-9ACA-4746-BF3C-F60984A228D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C8863EF-CC92-4DE9-B253-F0DC3A42707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AB90C0CB-45BF-4E76-86B7-12C40617BFAA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SW Corp pptx Template</Template>
  <TotalTime>103</TotalTime>
  <Words>203</Words>
  <Application>Microsoft Office PowerPoint</Application>
  <PresentationFormat>Pokaz na ekranie (4:3)</PresentationFormat>
  <Paragraphs>79</Paragraphs>
  <Slides>12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12</vt:i4>
      </vt:variant>
    </vt:vector>
  </HeadingPairs>
  <TitlesOfParts>
    <vt:vector size="13" baseType="lpstr">
      <vt:lpstr>SW Corp pptx Template</vt:lpstr>
      <vt:lpstr>Projet Trebuchet avec  SolidWorks 2012</vt:lpstr>
      <vt:lpstr>Sommaire</vt:lpstr>
      <vt:lpstr>Leçon 1</vt:lpstr>
      <vt:lpstr>Leçon 1 (suite)</vt:lpstr>
      <vt:lpstr>Leçon 2</vt:lpstr>
      <vt:lpstr>Leçon 2 (suite)</vt:lpstr>
      <vt:lpstr>Leçon 3</vt:lpstr>
      <vt:lpstr>Leçon 3 (suite)</vt:lpstr>
      <vt:lpstr>Leçon 4</vt:lpstr>
      <vt:lpstr>Leçon 4 (suite)</vt:lpstr>
      <vt:lpstr>Leçon 5</vt:lpstr>
      <vt:lpstr>Leçon 5 (suite)</vt:lpstr>
    </vt:vector>
  </TitlesOfParts>
  <Company>Solidworks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of PPT</dc:title>
  <dc:creator>Laura Kozikowski</dc:creator>
  <cp:lastModifiedBy>Egrill</cp:lastModifiedBy>
  <cp:revision>86</cp:revision>
  <dcterms:created xsi:type="dcterms:W3CDTF">2011-04-14T18:53:07Z</dcterms:created>
  <dcterms:modified xsi:type="dcterms:W3CDTF">2012-02-23T11:35:02Z</dcterms:modified>
</cp:coreProperties>
</file>