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73" r:id="rId2"/>
    <p:sldId id="322" r:id="rId3"/>
    <p:sldId id="257" r:id="rId4"/>
    <p:sldId id="311" r:id="rId5"/>
    <p:sldId id="293" r:id="rId6"/>
    <p:sldId id="321" r:id="rId7"/>
    <p:sldId id="288" r:id="rId8"/>
    <p:sldId id="328" r:id="rId9"/>
    <p:sldId id="323" r:id="rId10"/>
    <p:sldId id="343" r:id="rId11"/>
    <p:sldId id="315" r:id="rId12"/>
    <p:sldId id="330" r:id="rId13"/>
    <p:sldId id="331" r:id="rId14"/>
    <p:sldId id="332" r:id="rId15"/>
    <p:sldId id="336" r:id="rId16"/>
    <p:sldId id="337" r:id="rId17"/>
    <p:sldId id="324" r:id="rId18"/>
    <p:sldId id="333" r:id="rId19"/>
    <p:sldId id="334" r:id="rId20"/>
    <p:sldId id="335" r:id="rId21"/>
    <p:sldId id="338" r:id="rId22"/>
    <p:sldId id="319" r:id="rId23"/>
    <p:sldId id="340" r:id="rId24"/>
    <p:sldId id="342" r:id="rId25"/>
    <p:sldId id="341" r:id="rId26"/>
    <p:sldId id="339"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9374A5B-E88E-4D2B-9855-806385D0ABC3}">
          <p14:sldIdLst>
            <p14:sldId id="273"/>
            <p14:sldId id="322"/>
            <p14:sldId id="257"/>
            <p14:sldId id="311"/>
            <p14:sldId id="293"/>
            <p14:sldId id="321"/>
            <p14:sldId id="288"/>
            <p14:sldId id="328"/>
            <p14:sldId id="323"/>
            <p14:sldId id="343"/>
            <p14:sldId id="315"/>
            <p14:sldId id="330"/>
            <p14:sldId id="331"/>
            <p14:sldId id="332"/>
            <p14:sldId id="336"/>
            <p14:sldId id="337"/>
            <p14:sldId id="324"/>
            <p14:sldId id="333"/>
            <p14:sldId id="334"/>
            <p14:sldId id="335"/>
            <p14:sldId id="338"/>
            <p14:sldId id="319"/>
          </p14:sldIdLst>
        </p14:section>
        <p14:section name="Template Slides" id="{A382962C-4976-4DAC-9F47-D8ABCD1BA776}">
          <p14:sldIdLst>
            <p14:sldId id="340"/>
            <p14:sldId id="342"/>
            <p14:sldId id="341"/>
            <p14:sldId id="339"/>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GLIARINI Christopher" initials="PC" lastIdx="3" clrIdx="0">
    <p:extLst>
      <p:ext uri="{19B8F6BF-5375-455C-9EA6-DF929625EA0E}">
        <p15:presenceInfo xmlns:p15="http://schemas.microsoft.com/office/powerpoint/2012/main" userId="S-1-5-21-2455101938-2081098319-3243300316-1108952" providerId="AD"/>
      </p:ext>
    </p:extLst>
  </p:cmAuthor>
  <p:cmAuthor id="2" name="VADNERKAR Soumitra" initials="VS" lastIdx="39" clrIdx="1">
    <p:extLst>
      <p:ext uri="{19B8F6BF-5375-455C-9EA6-DF929625EA0E}">
        <p15:presenceInfo xmlns:p15="http://schemas.microsoft.com/office/powerpoint/2012/main" userId="S-1-5-21-2455101938-2081098319-3243300316-137677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44" autoAdjust="0"/>
    <p:restoredTop sz="94883" autoAdjust="0"/>
  </p:normalViewPr>
  <p:slideViewPr>
    <p:cSldViewPr snapToGrid="0">
      <p:cViewPr varScale="1">
        <p:scale>
          <a:sx n="106" d="100"/>
          <a:sy n="106" d="100"/>
        </p:scale>
        <p:origin x="77" y="29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AF81EF-5FD7-4A92-881B-1CD2DE72D440}" type="datetimeFigureOut">
              <a:rPr lang="en-US" smtClean="0"/>
              <a:t>4/8/2025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514B47-97CB-422C-8F57-7EB54F47A19B}" type="slidenum">
              <a:rPr lang="en-US" smtClean="0"/>
              <a:t>‹#›</a:t>
            </a:fld>
            <a:endParaRPr lang="en-US"/>
          </a:p>
        </p:txBody>
      </p:sp>
    </p:spTree>
    <p:extLst>
      <p:ext uri="{BB962C8B-B14F-4D97-AF65-F5344CB8AC3E}">
        <p14:creationId xmlns:p14="http://schemas.microsoft.com/office/powerpoint/2010/main" val="98728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514B47-97CB-422C-8F57-7EB54F47A19B}" type="slidenum">
              <a:rPr lang="en-US" smtClean="0"/>
              <a:t>4</a:t>
            </a:fld>
            <a:endParaRPr lang="en-US"/>
          </a:p>
        </p:txBody>
      </p:sp>
    </p:spTree>
    <p:extLst>
      <p:ext uri="{BB962C8B-B14F-4D97-AF65-F5344CB8AC3E}">
        <p14:creationId xmlns:p14="http://schemas.microsoft.com/office/powerpoint/2010/main" val="635232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514B47-97CB-422C-8F57-7EB54F47A19B}" type="slidenum">
              <a:rPr lang="en-US" smtClean="0"/>
              <a:t>7</a:t>
            </a:fld>
            <a:endParaRPr lang="en-US"/>
          </a:p>
        </p:txBody>
      </p:sp>
    </p:spTree>
    <p:extLst>
      <p:ext uri="{BB962C8B-B14F-4D97-AF65-F5344CB8AC3E}">
        <p14:creationId xmlns:p14="http://schemas.microsoft.com/office/powerpoint/2010/main" val="2235494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2433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D780E6-21F3-4255-9B11-4E27909F42D1}"/>
              </a:ext>
            </a:extLst>
          </p:cNvPr>
          <p:cNvSpPr>
            <a:spLocks noGrp="1"/>
          </p:cNvSpPr>
          <p:nvPr>
            <p:ph idx="1" hasCustomPrompt="1"/>
          </p:nvPr>
        </p:nvSpPr>
        <p:spPr>
          <a:xfrm>
            <a:off x="436468" y="924790"/>
            <a:ext cx="10604065" cy="5293130"/>
          </a:xfrm>
          <a:prstGeom prst="rect">
            <a:avLst/>
          </a:prstGeom>
        </p:spPr>
        <p:txBody>
          <a:bodyPr/>
          <a:lstStyle>
            <a:lvl1pPr marL="0" indent="0">
              <a:buNone/>
              <a:defRPr>
                <a:solidFill>
                  <a:srgbClr val="DA291C"/>
                </a:solidFill>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smtClean="0"/>
              <a:t>CLICK TO EDIT MASTER TEXT STYLES</a:t>
            </a:r>
          </a:p>
          <a:p>
            <a:pPr lvl="1"/>
            <a:r>
              <a:rPr lang="en-US" dirty="0" smtClean="0"/>
              <a:t>Second </a:t>
            </a:r>
            <a:r>
              <a:rPr lang="en-US" dirty="0"/>
              <a:t>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49304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D10C95-8C4E-46EF-A906-50B838C66946}"/>
              </a:ext>
            </a:extLst>
          </p:cNvPr>
          <p:cNvSpPr>
            <a:spLocks noGrp="1"/>
          </p:cNvSpPr>
          <p:nvPr>
            <p:ph type="title" hasCustomPrompt="1"/>
          </p:nvPr>
        </p:nvSpPr>
        <p:spPr>
          <a:xfrm>
            <a:off x="3003671" y="914400"/>
            <a:ext cx="6184658" cy="840230"/>
          </a:xfrm>
          <a:prstGeom prst="rect">
            <a:avLst/>
          </a:prstGeom>
        </p:spPr>
        <p:txBody>
          <a:bodyPr>
            <a:spAutoFit/>
          </a:bodyPr>
          <a:lstStyle>
            <a:lvl1pPr>
              <a:defRPr>
                <a:solidFill>
                  <a:srgbClr val="DA291C"/>
                </a:solidFill>
                <a:latin typeface="3ds" panose="02000503020000020004" pitchFamily="50" charset="0"/>
              </a:defRPr>
            </a:lvl1pPr>
          </a:lstStyle>
          <a:p>
            <a:r>
              <a:rPr lang="en-US" dirty="0"/>
              <a:t>TITLE</a:t>
            </a:r>
          </a:p>
        </p:txBody>
      </p:sp>
      <p:sp>
        <p:nvSpPr>
          <p:cNvPr id="3" name="Text Placeholder 2">
            <a:extLst>
              <a:ext uri="{FF2B5EF4-FFF2-40B4-BE49-F238E27FC236}">
                <a16:creationId xmlns:a16="http://schemas.microsoft.com/office/drawing/2014/main" id="{879120DB-D250-4A83-853C-6801B5E19940}"/>
              </a:ext>
            </a:extLst>
          </p:cNvPr>
          <p:cNvSpPr>
            <a:spLocks noGrp="1"/>
          </p:cNvSpPr>
          <p:nvPr>
            <p:ph type="body" idx="1" hasCustomPrompt="1"/>
          </p:nvPr>
        </p:nvSpPr>
        <p:spPr>
          <a:xfrm>
            <a:off x="839788" y="2011679"/>
            <a:ext cx="5157787" cy="493395"/>
          </a:xfrm>
          <a:prstGeom prst="rect">
            <a:avLst/>
          </a:prstGeom>
        </p:spPr>
        <p:txBody>
          <a:bodyPr anchor="b"/>
          <a:lstStyle>
            <a:lvl1pPr marL="0" indent="0">
              <a:buNone/>
              <a:defRPr sz="2200" b="1">
                <a:solidFill>
                  <a:srgbClr val="DA291C"/>
                </a:solidFill>
                <a:latin typeface="3ds" panose="020005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endParaRPr lang="en-US" dirty="0"/>
          </a:p>
        </p:txBody>
      </p:sp>
      <p:sp>
        <p:nvSpPr>
          <p:cNvPr id="4" name="Content Placeholder 3">
            <a:extLst>
              <a:ext uri="{FF2B5EF4-FFF2-40B4-BE49-F238E27FC236}">
                <a16:creationId xmlns:a16="http://schemas.microsoft.com/office/drawing/2014/main" id="{9E5A02B6-3BE9-4AD2-9E46-22768ED7719B}"/>
              </a:ext>
            </a:extLst>
          </p:cNvPr>
          <p:cNvSpPr>
            <a:spLocks noGrp="1"/>
          </p:cNvSpPr>
          <p:nvPr>
            <p:ph sz="half" idx="2"/>
          </p:nvPr>
        </p:nvSpPr>
        <p:spPr>
          <a:xfrm>
            <a:off x="839788" y="2505075"/>
            <a:ext cx="5157787"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56483419-2458-42CD-AF31-C33FFDBC7187}"/>
              </a:ext>
            </a:extLst>
          </p:cNvPr>
          <p:cNvSpPr>
            <a:spLocks noGrp="1"/>
          </p:cNvSpPr>
          <p:nvPr>
            <p:ph type="body" sz="quarter" idx="3" hasCustomPrompt="1"/>
          </p:nvPr>
        </p:nvSpPr>
        <p:spPr>
          <a:xfrm>
            <a:off x="6172200" y="2011679"/>
            <a:ext cx="5183188" cy="493396"/>
          </a:xfrm>
          <a:prstGeom prst="rect">
            <a:avLst/>
          </a:prstGeom>
        </p:spPr>
        <p:txBody>
          <a:bodyPr anchor="b"/>
          <a:lstStyle>
            <a:lvl1pPr marL="0" indent="0">
              <a:buNone/>
              <a:defRPr lang="en-US" sz="2200" b="1" kern="1200" dirty="0" smtClean="0">
                <a:solidFill>
                  <a:srgbClr val="DA291C"/>
                </a:solidFill>
                <a:latin typeface="3ds" panose="02000503020000020004" pitchFamily="50"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smtClean="0"/>
              <a:t>CLICK TO EDIT MASTER TEXT STYLES</a:t>
            </a:r>
            <a:endParaRPr lang="en-US" dirty="0"/>
          </a:p>
        </p:txBody>
      </p:sp>
      <p:sp>
        <p:nvSpPr>
          <p:cNvPr id="6" name="Content Placeholder 5">
            <a:extLst>
              <a:ext uri="{FF2B5EF4-FFF2-40B4-BE49-F238E27FC236}">
                <a16:creationId xmlns:a16="http://schemas.microsoft.com/office/drawing/2014/main" id="{E94262C0-B888-48A0-A84C-6F800C9C2F48}"/>
              </a:ext>
            </a:extLst>
          </p:cNvPr>
          <p:cNvSpPr>
            <a:spLocks noGrp="1"/>
          </p:cNvSpPr>
          <p:nvPr>
            <p:ph sz="quarter" idx="4"/>
          </p:nvPr>
        </p:nvSpPr>
        <p:spPr>
          <a:xfrm>
            <a:off x="6172200" y="2505075"/>
            <a:ext cx="5183188" cy="3684588"/>
          </a:xfrm>
          <a:prstGeom prst="rect">
            <a:avLst/>
          </a:prstGeom>
        </p:spPr>
        <p:txBody>
          <a:bodyPr/>
          <a:lstStyle>
            <a:lvl1pPr marL="0" indent="0">
              <a:buNone/>
              <a:defRPr>
                <a:latin typeface="3ds" panose="02000503020000020004" pitchFamily="50" charset="0"/>
              </a:defRPr>
            </a:lvl1pPr>
            <a:lvl2pPr>
              <a:defRPr>
                <a:latin typeface="3ds" panose="02000503020000020004" pitchFamily="50" charset="0"/>
              </a:defRPr>
            </a:lvl2pPr>
            <a:lvl3pPr>
              <a:defRPr>
                <a:latin typeface="3ds" panose="02000503020000020004" pitchFamily="50" charset="0"/>
              </a:defRPr>
            </a:lvl3pPr>
            <a:lvl4pPr>
              <a:defRPr>
                <a:latin typeface="3ds" panose="02000503020000020004" pitchFamily="50" charset="0"/>
              </a:defRPr>
            </a:lvl4pPr>
            <a:lvl5pPr>
              <a:defRPr>
                <a:latin typeface="3ds" panose="02000503020000020004" pitchFamily="50"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2788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4240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506868D-7AB3-41E3-9B6C-976C2080CC16}"/>
              </a:ext>
            </a:extLst>
          </p:cNvPr>
          <p:cNvSpPr/>
          <p:nvPr userDrawn="1"/>
        </p:nvSpPr>
        <p:spPr>
          <a:xfrm>
            <a:off x="0" y="6400800"/>
            <a:ext cx="12192000" cy="4572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2" name="Rectangle 11">
            <a:extLst>
              <a:ext uri="{FF2B5EF4-FFF2-40B4-BE49-F238E27FC236}">
                <a16:creationId xmlns:a16="http://schemas.microsoft.com/office/drawing/2014/main" id="{9E3DEC39-52DB-45B5-B8F8-768BE886F9B1}"/>
              </a:ext>
            </a:extLst>
          </p:cNvPr>
          <p:cNvSpPr/>
          <p:nvPr userDrawn="1"/>
        </p:nvSpPr>
        <p:spPr>
          <a:xfrm>
            <a:off x="0" y="0"/>
            <a:ext cx="12192000" cy="6858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Image 14">
            <a:extLst>
              <a:ext uri="{FF2B5EF4-FFF2-40B4-BE49-F238E27FC236}">
                <a16:creationId xmlns:a16="http://schemas.microsoft.com/office/drawing/2014/main" id="{3BD8997C-3DEF-4CC2-8DC6-645F37B18EA6}"/>
              </a:ext>
            </a:extLst>
          </p:cNvPr>
          <p:cNvPicPr>
            <a:picLocks noChangeAspect="1"/>
          </p:cNvPicPr>
          <p:nvPr userDrawn="1"/>
        </p:nvPicPr>
        <p:blipFill>
          <a:blip r:embed="rId6" cstate="hq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10865884" y="6455647"/>
            <a:ext cx="1105702" cy="347506"/>
          </a:xfrm>
          <a:prstGeom prst="rect">
            <a:avLst/>
          </a:prstGeom>
        </p:spPr>
      </p:pic>
      <p:pic>
        <p:nvPicPr>
          <p:cNvPr id="7" name="Picture 6">
            <a:extLst>
              <a:ext uri="{FF2B5EF4-FFF2-40B4-BE49-F238E27FC236}">
                <a16:creationId xmlns:a16="http://schemas.microsoft.com/office/drawing/2014/main" id="{0B2BEAD9-7B34-4B53-BB97-D076167FCC88}"/>
              </a:ext>
            </a:extLst>
          </p:cNvPr>
          <p:cNvPicPr>
            <a:picLocks noChangeAspect="1"/>
          </p:cNvPicPr>
          <p:nvPr userDrawn="1"/>
        </p:nvPicPr>
        <p:blipFill>
          <a:blip r:embed="rId8"/>
          <a:stretch>
            <a:fillRect/>
          </a:stretch>
        </p:blipFill>
        <p:spPr>
          <a:xfrm>
            <a:off x="11400011" y="39278"/>
            <a:ext cx="501906" cy="607244"/>
          </a:xfrm>
          <a:prstGeom prst="rect">
            <a:avLst/>
          </a:prstGeom>
        </p:spPr>
      </p:pic>
      <p:pic>
        <p:nvPicPr>
          <p:cNvPr id="8" name="Picture 7">
            <a:extLst>
              <a:ext uri="{FF2B5EF4-FFF2-40B4-BE49-F238E27FC236}">
                <a16:creationId xmlns:a16="http://schemas.microsoft.com/office/drawing/2014/main" id="{91AE2393-53EB-4F5A-B460-6E4C95107FC2}"/>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7328" y="182880"/>
            <a:ext cx="2663194" cy="320040"/>
          </a:xfrm>
          <a:prstGeom prst="rect">
            <a:avLst/>
          </a:prstGeom>
        </p:spPr>
      </p:pic>
    </p:spTree>
    <p:extLst>
      <p:ext uri="{BB962C8B-B14F-4D97-AF65-F5344CB8AC3E}">
        <p14:creationId xmlns:p14="http://schemas.microsoft.com/office/powerpoint/2010/main" val="42479222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3" r:id="rId3"/>
    <p:sldLayoutId id="2147483655" r:id="rId4"/>
  </p:sldLayoutIdLst>
  <p:txStyles>
    <p:titleStyle>
      <a:lvl1pPr algn="ctr" defTabSz="914400" rtl="0" eaLnBrk="1" latinLnBrk="0" hangingPunct="1">
        <a:lnSpc>
          <a:spcPct val="90000"/>
        </a:lnSpc>
        <a:spcBef>
          <a:spcPct val="0"/>
        </a:spcBef>
        <a:buNone/>
        <a:defRPr sz="5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042E334C-153D-4864-A903-C4F12DD41333}"/>
              </a:ext>
            </a:extLst>
          </p:cNvPr>
          <p:cNvSpPr txBox="1"/>
          <p:nvPr/>
        </p:nvSpPr>
        <p:spPr>
          <a:xfrm>
            <a:off x="-1" y="1323118"/>
            <a:ext cx="5219701" cy="769441"/>
          </a:xfrm>
          <a:prstGeom prst="rect">
            <a:avLst/>
          </a:prstGeom>
          <a:noFill/>
        </p:spPr>
        <p:txBody>
          <a:bodyPr wrap="square" rtlCol="0">
            <a:spAutoFit/>
          </a:bodyPr>
          <a:lstStyle/>
          <a:p>
            <a:pPr algn="ctr"/>
            <a:r>
              <a:rPr lang="en-US" sz="4400" dirty="0" smtClean="0">
                <a:solidFill>
                  <a:srgbClr val="DA291C"/>
                </a:solidFill>
                <a:latin typeface="3ds" panose="02000503020000020004" pitchFamily="50" charset="0"/>
              </a:rPr>
              <a:t>DESIGN PROJECT</a:t>
            </a:r>
            <a:endParaRPr lang="en-US" sz="4400" dirty="0">
              <a:solidFill>
                <a:srgbClr val="DA291C"/>
              </a:solidFill>
              <a:latin typeface="3ds" panose="02000503020000020004" pitchFamily="50" charset="0"/>
            </a:endParaRPr>
          </a:p>
        </p:txBody>
      </p:sp>
      <p:sp>
        <p:nvSpPr>
          <p:cNvPr id="13" name="TextBox 12">
            <a:extLst>
              <a:ext uri="{FF2B5EF4-FFF2-40B4-BE49-F238E27FC236}">
                <a16:creationId xmlns:a16="http://schemas.microsoft.com/office/drawing/2014/main" id="{1F93CC92-2D88-43A3-94F2-C94F05E5F3BB}"/>
              </a:ext>
            </a:extLst>
          </p:cNvPr>
          <p:cNvSpPr txBox="1"/>
          <p:nvPr/>
        </p:nvSpPr>
        <p:spPr>
          <a:xfrm>
            <a:off x="3671613" y="1162591"/>
            <a:ext cx="2958575" cy="300082"/>
          </a:xfrm>
          <a:prstGeom prst="rect">
            <a:avLst/>
          </a:prstGeom>
          <a:noFill/>
        </p:spPr>
        <p:txBody>
          <a:bodyPr wrap="square" rtlCol="0">
            <a:spAutoFit/>
          </a:bodyPr>
          <a:lstStyle/>
          <a:p>
            <a:r>
              <a:rPr lang="en-US" sz="1350" dirty="0">
                <a:solidFill>
                  <a:schemeClr val="bg1"/>
                </a:solidFill>
                <a:latin typeface="3ds Light" panose="02000503020000020004" pitchFamily="50" charset="0"/>
              </a:rPr>
              <a:t>Student Guide</a:t>
            </a:r>
          </a:p>
        </p:txBody>
      </p:sp>
      <p:pic>
        <p:nvPicPr>
          <p:cNvPr id="15" name="Picture 14">
            <a:extLst>
              <a:ext uri="{FF2B5EF4-FFF2-40B4-BE49-F238E27FC236}">
                <a16:creationId xmlns:a16="http://schemas.microsoft.com/office/drawing/2014/main" id="{32DFD880-9C62-4EF9-B60E-BDEAACF18024}"/>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653965" y="1621680"/>
            <a:ext cx="6972300" cy="3921918"/>
          </a:xfrm>
          <a:prstGeom prst="rect">
            <a:avLst/>
          </a:prstGeom>
        </p:spPr>
      </p:pic>
      <p:sp>
        <p:nvSpPr>
          <p:cNvPr id="16" name="TextBox 15">
            <a:extLst>
              <a:ext uri="{FF2B5EF4-FFF2-40B4-BE49-F238E27FC236}">
                <a16:creationId xmlns:a16="http://schemas.microsoft.com/office/drawing/2014/main" id="{BFBEA6B0-A13F-42EB-B1A2-32498C53EA4B}"/>
              </a:ext>
            </a:extLst>
          </p:cNvPr>
          <p:cNvSpPr txBox="1"/>
          <p:nvPr/>
        </p:nvSpPr>
        <p:spPr>
          <a:xfrm>
            <a:off x="924244" y="3520350"/>
            <a:ext cx="3371210" cy="707886"/>
          </a:xfrm>
          <a:prstGeom prst="rect">
            <a:avLst/>
          </a:prstGeom>
          <a:noFill/>
        </p:spPr>
        <p:txBody>
          <a:bodyPr wrap="square" rtlCol="0">
            <a:spAutoFit/>
          </a:bodyPr>
          <a:lstStyle/>
          <a:p>
            <a:pPr algn="ctr"/>
            <a:r>
              <a:rPr lang="en-US" sz="4000" dirty="0" smtClean="0">
                <a:solidFill>
                  <a:srgbClr val="DA291C"/>
                </a:solidFill>
                <a:latin typeface="3ds" panose="02000503020000020004" pitchFamily="50" charset="0"/>
              </a:rPr>
              <a:t>BRIDGES</a:t>
            </a:r>
            <a:endParaRPr lang="en-US" sz="4000" dirty="0">
              <a:solidFill>
                <a:srgbClr val="DA291C"/>
              </a:solidFill>
              <a:latin typeface="3ds" panose="02000503020000020004" pitchFamily="50" charset="0"/>
            </a:endParaRPr>
          </a:p>
        </p:txBody>
      </p:sp>
      <p:cxnSp>
        <p:nvCxnSpPr>
          <p:cNvPr id="5" name="Straight Connector 4">
            <a:extLst>
              <a:ext uri="{FF2B5EF4-FFF2-40B4-BE49-F238E27FC236}">
                <a16:creationId xmlns:a16="http://schemas.microsoft.com/office/drawing/2014/main" id="{D3DBF784-C6ED-425F-8DE2-6CB7745076C4}"/>
              </a:ext>
            </a:extLst>
          </p:cNvPr>
          <p:cNvCxnSpPr/>
          <p:nvPr/>
        </p:nvCxnSpPr>
        <p:spPr>
          <a:xfrm>
            <a:off x="609600" y="2111733"/>
            <a:ext cx="3987103" cy="0"/>
          </a:xfrm>
          <a:prstGeom prst="line">
            <a:avLst/>
          </a:prstGeom>
          <a:ln w="28575">
            <a:solidFill>
              <a:srgbClr val="DA291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51844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03BDF063-885B-4EC0-86A2-3DB4AD17CD6B}"/>
              </a:ext>
            </a:extLst>
          </p:cNvPr>
          <p:cNvSpPr txBox="1">
            <a:spLocks/>
          </p:cNvSpPr>
          <p:nvPr/>
        </p:nvSpPr>
        <p:spPr>
          <a:xfrm>
            <a:off x="457200" y="914400"/>
            <a:ext cx="3927114" cy="48545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1600" b="1" cap="all" dirty="0">
                <a:solidFill>
                  <a:srgbClr val="D9291C"/>
                </a:solidFill>
                <a:latin typeface="3ds" panose="02000503020000020004" pitchFamily="50" charset="0"/>
              </a:rPr>
              <a:t>Bridge Components</a:t>
            </a:r>
          </a:p>
          <a:p>
            <a:endParaRPr lang="en-US" sz="1400" dirty="0"/>
          </a:p>
        </p:txBody>
      </p:sp>
      <p:grpSp>
        <p:nvGrpSpPr>
          <p:cNvPr id="22" name="Group 21"/>
          <p:cNvGrpSpPr/>
          <p:nvPr/>
        </p:nvGrpSpPr>
        <p:grpSpPr>
          <a:xfrm>
            <a:off x="4808278" y="4333661"/>
            <a:ext cx="2400005" cy="1226957"/>
            <a:chOff x="3944994" y="3749123"/>
            <a:chExt cx="2400005" cy="1226957"/>
          </a:xfrm>
        </p:grpSpPr>
        <p:pic>
          <p:nvPicPr>
            <p:cNvPr id="7" name="Picture 6"/>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944994" y="3749123"/>
              <a:ext cx="1861446" cy="1191478"/>
            </a:xfrm>
            <a:prstGeom prst="rect">
              <a:avLst/>
            </a:prstGeom>
          </p:spPr>
        </p:pic>
        <p:sp>
          <p:nvSpPr>
            <p:cNvPr id="11" name="TextBox 10"/>
            <p:cNvSpPr txBox="1"/>
            <p:nvPr/>
          </p:nvSpPr>
          <p:spPr>
            <a:xfrm>
              <a:off x="4724667" y="4514415"/>
              <a:ext cx="1620332" cy="461665"/>
            </a:xfrm>
            <a:prstGeom prst="rect">
              <a:avLst/>
            </a:prstGeom>
            <a:noFill/>
          </p:spPr>
          <p:txBody>
            <a:bodyPr wrap="square" rtlCol="0">
              <a:spAutoFit/>
            </a:bodyPr>
            <a:lstStyle/>
            <a:p>
              <a:pPr algn="ctr"/>
              <a:r>
                <a:rPr lang="en-US" sz="1200" dirty="0">
                  <a:latin typeface="3ds" panose="02000503020000020004" pitchFamily="50" charset="0"/>
                </a:rPr>
                <a:t>LATERAL BRACE</a:t>
              </a:r>
            </a:p>
            <a:p>
              <a:pPr algn="ctr"/>
              <a:r>
                <a:rPr lang="en-US" sz="1200" dirty="0">
                  <a:latin typeface="3ds" panose="02000503020000020004" pitchFamily="50" charset="0"/>
                </a:rPr>
                <a:t>QTY = 8</a:t>
              </a:r>
            </a:p>
          </p:txBody>
        </p:sp>
      </p:grpSp>
      <p:grpSp>
        <p:nvGrpSpPr>
          <p:cNvPr id="23" name="Group 22"/>
          <p:cNvGrpSpPr/>
          <p:nvPr/>
        </p:nvGrpSpPr>
        <p:grpSpPr>
          <a:xfrm>
            <a:off x="1160444" y="4276455"/>
            <a:ext cx="2475863" cy="1341368"/>
            <a:chOff x="916567" y="3727044"/>
            <a:chExt cx="2475863" cy="1341368"/>
          </a:xfrm>
        </p:grpSpPr>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16567" y="3727044"/>
              <a:ext cx="1754103" cy="1213557"/>
            </a:xfrm>
            <a:prstGeom prst="rect">
              <a:avLst/>
            </a:prstGeom>
          </p:spPr>
        </p:pic>
        <p:sp>
          <p:nvSpPr>
            <p:cNvPr id="12" name="TextBox 11"/>
            <p:cNvSpPr txBox="1"/>
            <p:nvPr/>
          </p:nvSpPr>
          <p:spPr>
            <a:xfrm>
              <a:off x="2010421" y="4422081"/>
              <a:ext cx="1382009" cy="646331"/>
            </a:xfrm>
            <a:prstGeom prst="rect">
              <a:avLst/>
            </a:prstGeom>
            <a:noFill/>
          </p:spPr>
          <p:txBody>
            <a:bodyPr wrap="square" rtlCol="0">
              <a:spAutoFit/>
            </a:bodyPr>
            <a:lstStyle/>
            <a:p>
              <a:pPr algn="ctr"/>
              <a:r>
                <a:rPr lang="en-US" sz="1200" dirty="0">
                  <a:latin typeface="3ds" panose="02000503020000020004" pitchFamily="50" charset="0"/>
                </a:rPr>
                <a:t>LATERAL BRACE WITH SNAPS</a:t>
              </a:r>
            </a:p>
            <a:p>
              <a:pPr algn="ctr"/>
              <a:r>
                <a:rPr lang="en-US" sz="1200" dirty="0">
                  <a:latin typeface="3ds" panose="02000503020000020004" pitchFamily="50" charset="0"/>
                </a:rPr>
                <a:t>QTY = 4</a:t>
              </a:r>
            </a:p>
          </p:txBody>
        </p:sp>
      </p:grpSp>
      <p:grpSp>
        <p:nvGrpSpPr>
          <p:cNvPr id="21" name="Group 20"/>
          <p:cNvGrpSpPr/>
          <p:nvPr/>
        </p:nvGrpSpPr>
        <p:grpSpPr>
          <a:xfrm>
            <a:off x="8103367" y="3977876"/>
            <a:ext cx="3337771" cy="1938527"/>
            <a:chOff x="412130" y="5635638"/>
            <a:chExt cx="3337771" cy="1938527"/>
          </a:xfrm>
        </p:grpSpPr>
        <p:pic>
          <p:nvPicPr>
            <p:cNvPr id="4" name="Picture 3"/>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367265" y="7323391"/>
              <a:ext cx="382636" cy="250774"/>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908" y="5635638"/>
              <a:ext cx="2863675" cy="1827130"/>
            </a:xfrm>
            <a:prstGeom prst="rect">
              <a:avLst/>
            </a:prstGeom>
          </p:spPr>
        </p:pic>
        <p:sp>
          <p:nvSpPr>
            <p:cNvPr id="13" name="TextBox 12"/>
            <p:cNvSpPr txBox="1"/>
            <p:nvPr/>
          </p:nvSpPr>
          <p:spPr>
            <a:xfrm>
              <a:off x="412130" y="7112500"/>
              <a:ext cx="1714616" cy="461665"/>
            </a:xfrm>
            <a:prstGeom prst="rect">
              <a:avLst/>
            </a:prstGeom>
            <a:noFill/>
          </p:spPr>
          <p:txBody>
            <a:bodyPr wrap="square" rtlCol="0">
              <a:spAutoFit/>
            </a:bodyPr>
            <a:lstStyle/>
            <a:p>
              <a:pPr algn="ctr"/>
              <a:r>
                <a:rPr lang="en-US" sz="1200" dirty="0">
                  <a:latin typeface="3ds" panose="02000503020000020004" pitchFamily="50" charset="0"/>
                </a:rPr>
                <a:t>DECKING/PAVEMENT</a:t>
              </a:r>
            </a:p>
            <a:p>
              <a:pPr algn="ctr"/>
              <a:r>
                <a:rPr lang="en-US" sz="1200" dirty="0">
                  <a:latin typeface="3ds" panose="02000503020000020004" pitchFamily="50" charset="0"/>
                </a:rPr>
                <a:t>QTY = 2</a:t>
              </a:r>
            </a:p>
          </p:txBody>
        </p:sp>
      </p:grpSp>
      <p:sp>
        <p:nvSpPr>
          <p:cNvPr id="14" name="TextBox 13"/>
          <p:cNvSpPr txBox="1"/>
          <p:nvPr/>
        </p:nvSpPr>
        <p:spPr>
          <a:xfrm>
            <a:off x="2302194" y="7748169"/>
            <a:ext cx="1620332" cy="646331"/>
          </a:xfrm>
          <a:prstGeom prst="rect">
            <a:avLst/>
          </a:prstGeom>
          <a:noFill/>
        </p:spPr>
        <p:txBody>
          <a:bodyPr wrap="square" rtlCol="0">
            <a:spAutoFit/>
          </a:bodyPr>
          <a:lstStyle/>
          <a:p>
            <a:pPr algn="ctr"/>
            <a:r>
              <a:rPr lang="en-US" sz="1200" dirty="0">
                <a:latin typeface="3ds" panose="02000503020000020004" pitchFamily="50" charset="0"/>
              </a:rPr>
              <a:t>DECKING CONNECTOR</a:t>
            </a:r>
          </a:p>
          <a:p>
            <a:pPr algn="ctr"/>
            <a:r>
              <a:rPr lang="en-US" sz="1200" dirty="0">
                <a:latin typeface="3ds" panose="02000503020000020004" pitchFamily="50" charset="0"/>
              </a:rPr>
              <a:t>QTY = 1</a:t>
            </a:r>
          </a:p>
        </p:txBody>
      </p:sp>
      <p:grpSp>
        <p:nvGrpSpPr>
          <p:cNvPr id="19" name="Group 18"/>
          <p:cNvGrpSpPr/>
          <p:nvPr/>
        </p:nvGrpSpPr>
        <p:grpSpPr>
          <a:xfrm>
            <a:off x="1100296" y="1587041"/>
            <a:ext cx="2596159" cy="1962928"/>
            <a:chOff x="516201" y="1396273"/>
            <a:chExt cx="2596159" cy="1962928"/>
          </a:xfrm>
        </p:grpSpPr>
        <p:sp>
          <p:nvSpPr>
            <p:cNvPr id="2" name="TextBox 1"/>
            <p:cNvSpPr txBox="1"/>
            <p:nvPr/>
          </p:nvSpPr>
          <p:spPr>
            <a:xfrm>
              <a:off x="516201" y="2897536"/>
              <a:ext cx="1620332" cy="461665"/>
            </a:xfrm>
            <a:prstGeom prst="rect">
              <a:avLst/>
            </a:prstGeom>
            <a:noFill/>
          </p:spPr>
          <p:txBody>
            <a:bodyPr wrap="square" rtlCol="0">
              <a:spAutoFit/>
            </a:bodyPr>
            <a:lstStyle/>
            <a:p>
              <a:pPr algn="ctr"/>
              <a:r>
                <a:rPr lang="en-US" sz="1200" dirty="0" smtClean="0">
                  <a:latin typeface="3ds" panose="02000503020000020004" pitchFamily="50" charset="0"/>
                </a:rPr>
                <a:t>“A” SECTION</a:t>
              </a:r>
            </a:p>
            <a:p>
              <a:pPr algn="ctr"/>
              <a:r>
                <a:rPr lang="en-US" sz="1200" dirty="0" smtClean="0">
                  <a:latin typeface="3ds" panose="02000503020000020004" pitchFamily="50" charset="0"/>
                </a:rPr>
                <a:t>QTY = 2</a:t>
              </a:r>
              <a:endParaRPr lang="en-US" sz="1200" dirty="0">
                <a:latin typeface="3ds" panose="02000503020000020004" pitchFamily="50" charset="0"/>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8533" y="1396273"/>
              <a:ext cx="2133827" cy="1913746"/>
            </a:xfrm>
            <a:prstGeom prst="rect">
              <a:avLst/>
            </a:prstGeom>
          </p:spPr>
        </p:pic>
      </p:grpSp>
      <p:grpSp>
        <p:nvGrpSpPr>
          <p:cNvPr id="18" name="Group 17"/>
          <p:cNvGrpSpPr/>
          <p:nvPr/>
        </p:nvGrpSpPr>
        <p:grpSpPr>
          <a:xfrm>
            <a:off x="4671900" y="1602770"/>
            <a:ext cx="2672760" cy="2032604"/>
            <a:chOff x="3379060" y="1412002"/>
            <a:chExt cx="2672760" cy="2032604"/>
          </a:xfrm>
        </p:grpSpPr>
        <p:pic>
          <p:nvPicPr>
            <p:cNvPr id="6" name="Picture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24667" y="1412002"/>
              <a:ext cx="1327153" cy="2032604"/>
            </a:xfrm>
            <a:prstGeom prst="rect">
              <a:avLst/>
            </a:prstGeom>
          </p:spPr>
        </p:pic>
        <p:sp>
          <p:nvSpPr>
            <p:cNvPr id="9" name="TextBox 8"/>
            <p:cNvSpPr txBox="1"/>
            <p:nvPr/>
          </p:nvSpPr>
          <p:spPr>
            <a:xfrm>
              <a:off x="3379060" y="2897537"/>
              <a:ext cx="1620332" cy="461665"/>
            </a:xfrm>
            <a:prstGeom prst="rect">
              <a:avLst/>
            </a:prstGeom>
            <a:noFill/>
          </p:spPr>
          <p:txBody>
            <a:bodyPr wrap="square" rtlCol="0">
              <a:spAutoFit/>
            </a:bodyPr>
            <a:lstStyle/>
            <a:p>
              <a:pPr algn="ctr"/>
              <a:r>
                <a:rPr lang="en-US" sz="1200" dirty="0">
                  <a:latin typeface="3ds" panose="02000503020000020004" pitchFamily="50" charset="0"/>
                </a:rPr>
                <a:t>CENTER SECTION</a:t>
              </a:r>
            </a:p>
            <a:p>
              <a:pPr algn="ctr"/>
              <a:r>
                <a:rPr lang="en-US" sz="1200" dirty="0">
                  <a:latin typeface="3ds" panose="02000503020000020004" pitchFamily="50" charset="0"/>
                </a:rPr>
                <a:t>QTY = 3</a:t>
              </a:r>
            </a:p>
          </p:txBody>
        </p:sp>
      </p:grpSp>
      <p:grpSp>
        <p:nvGrpSpPr>
          <p:cNvPr id="17" name="Group 16"/>
          <p:cNvGrpSpPr/>
          <p:nvPr/>
        </p:nvGrpSpPr>
        <p:grpSpPr>
          <a:xfrm>
            <a:off x="8724871" y="1574592"/>
            <a:ext cx="2094762" cy="2104765"/>
            <a:chOff x="8003422" y="1383824"/>
            <a:chExt cx="2094762" cy="2104765"/>
          </a:xfrm>
        </p:grpSpPr>
        <p:pic>
          <p:nvPicPr>
            <p:cNvPr id="15" name="Picture 14"/>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8003422" y="1383824"/>
              <a:ext cx="1712577" cy="1688988"/>
            </a:xfrm>
            <a:prstGeom prst="rect">
              <a:avLst/>
            </a:prstGeom>
          </p:spPr>
        </p:pic>
        <p:sp>
          <p:nvSpPr>
            <p:cNvPr id="16" name="TextBox 15"/>
            <p:cNvSpPr txBox="1"/>
            <p:nvPr/>
          </p:nvSpPr>
          <p:spPr>
            <a:xfrm>
              <a:off x="8477852" y="3026924"/>
              <a:ext cx="1620332" cy="461665"/>
            </a:xfrm>
            <a:prstGeom prst="rect">
              <a:avLst/>
            </a:prstGeom>
            <a:noFill/>
          </p:spPr>
          <p:txBody>
            <a:bodyPr wrap="square" rtlCol="0">
              <a:spAutoFit/>
            </a:bodyPr>
            <a:lstStyle/>
            <a:p>
              <a:pPr algn="ctr"/>
              <a:r>
                <a:rPr lang="en-US" sz="1200" dirty="0">
                  <a:latin typeface="3ds" panose="02000503020000020004" pitchFamily="50" charset="0"/>
                </a:rPr>
                <a:t>ABUTMENT</a:t>
              </a:r>
            </a:p>
            <a:p>
              <a:pPr algn="ctr"/>
              <a:r>
                <a:rPr lang="en-US" sz="1200" dirty="0">
                  <a:latin typeface="3ds" panose="02000503020000020004" pitchFamily="50" charset="0"/>
                </a:rPr>
                <a:t>QTY = 2</a:t>
              </a:r>
            </a:p>
          </p:txBody>
        </p:sp>
      </p:grpSp>
    </p:spTree>
    <p:extLst>
      <p:ext uri="{BB962C8B-B14F-4D97-AF65-F5344CB8AC3E}">
        <p14:creationId xmlns:p14="http://schemas.microsoft.com/office/powerpoint/2010/main" val="18958028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“A” SECTION</a:t>
            </a:r>
          </a:p>
          <a:p>
            <a:pPr marL="0" indent="0" algn="just">
              <a:buFont typeface="Arial" panose="020B0604020202020204" pitchFamily="34" charset="0"/>
              <a:buNone/>
            </a:pPr>
            <a:endParaRPr lang="en-US" sz="2000" b="1" dirty="0"/>
          </a:p>
        </p:txBody>
      </p:sp>
      <p:sp>
        <p:nvSpPr>
          <p:cNvPr id="4" name="TextBox 3"/>
          <p:cNvSpPr txBox="1"/>
          <p:nvPr/>
        </p:nvSpPr>
        <p:spPr>
          <a:xfrm>
            <a:off x="914400" y="1828800"/>
            <a:ext cx="4294294" cy="3293209"/>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lgn="l">
              <a:buFont typeface="Arial" panose="020B0604020202020204" pitchFamily="34" charset="0"/>
              <a:buChar char="•"/>
            </a:pPr>
            <a:r>
              <a:rPr lang="en-US" sz="1600" dirty="0" smtClean="0">
                <a:latin typeface="3ds" panose="02000503020000020004" pitchFamily="50" charset="0"/>
              </a:rPr>
              <a:t>Incorporates all structural members of a section of the bridge in one part, top and bottom chords,</a:t>
            </a:r>
            <a:r>
              <a:rPr lang="en-US" sz="1600" dirty="0">
                <a:latin typeface="3ds" panose="02000503020000020004" pitchFamily="50" charset="0"/>
              </a:rPr>
              <a:t> </a:t>
            </a:r>
            <a:r>
              <a:rPr lang="en-US" sz="1600" dirty="0" smtClean="0">
                <a:latin typeface="3ds" panose="02000503020000020004" pitchFamily="50" charset="0"/>
              </a:rPr>
              <a:t>diagonals and verticals.</a:t>
            </a:r>
          </a:p>
          <a:p>
            <a:pPr marL="285750" indent="-285750" algn="l">
              <a:buFont typeface="Arial" panose="020B0604020202020204" pitchFamily="34" charset="0"/>
              <a:buChar char="•"/>
            </a:pPr>
            <a:r>
              <a:rPr lang="en-US" sz="1600" dirty="0" smtClean="0">
                <a:latin typeface="3ds" panose="02000503020000020004" pitchFamily="50" charset="0"/>
              </a:rPr>
              <a:t>Has same thickness as the Center Section.</a:t>
            </a:r>
          </a:p>
          <a:p>
            <a:pPr marL="285750" indent="-285750" algn="l">
              <a:buFont typeface="Arial" panose="020B0604020202020204" pitchFamily="34" charset="0"/>
              <a:buChar char="•"/>
            </a:pPr>
            <a:r>
              <a:rPr lang="en-US" sz="1600" dirty="0" smtClean="0">
                <a:latin typeface="3ds" panose="02000503020000020004" pitchFamily="50" charset="0"/>
              </a:rPr>
              <a:t>Sits on top of the abutment.</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lgn="l">
              <a:buFont typeface="Arial" panose="020B0604020202020204" pitchFamily="34" charset="0"/>
              <a:buChar char="•"/>
            </a:pPr>
            <a:r>
              <a:rPr lang="en-US" sz="1600" dirty="0" smtClean="0">
                <a:latin typeface="3ds" panose="02000503020000020004" pitchFamily="50" charset="0"/>
              </a:rPr>
              <a:t>Uses Flat-Pack Design, no support material necessary.</a:t>
            </a:r>
          </a:p>
          <a:p>
            <a:pPr marL="285750" indent="-285750" algn="l">
              <a:buFont typeface="Arial" panose="020B0604020202020204" pitchFamily="34" charset="0"/>
              <a:buChar char="•"/>
            </a:pPr>
            <a:r>
              <a:rPr lang="en-US" sz="1600" dirty="0" smtClean="0">
                <a:latin typeface="3ds" panose="02000503020000020004" pitchFamily="50" charset="0"/>
              </a:rPr>
              <a:t>Incorporates nesting to print several components at one time.</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4535" y="1508027"/>
            <a:ext cx="4940752" cy="3934754"/>
          </a:xfrm>
          <a:prstGeom prst="rect">
            <a:avLst/>
          </a:prstGeom>
        </p:spPr>
      </p:pic>
    </p:spTree>
    <p:extLst>
      <p:ext uri="{BB962C8B-B14F-4D97-AF65-F5344CB8AC3E}">
        <p14:creationId xmlns:p14="http://schemas.microsoft.com/office/powerpoint/2010/main" val="19663079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a:solidFill>
                  <a:srgbClr val="DA291C"/>
                </a:solidFill>
              </a:rPr>
              <a:t>CENTER SECTION</a:t>
            </a:r>
          </a:p>
          <a:p>
            <a:pPr marL="0" indent="0" algn="just">
              <a:buFont typeface="Arial" panose="020B0604020202020204" pitchFamily="34" charset="0"/>
              <a:buNone/>
            </a:pPr>
            <a:endParaRPr lang="en-US" sz="2000" b="1"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9877" y="1828800"/>
            <a:ext cx="3567974" cy="3859778"/>
          </a:xfrm>
          <a:prstGeom prst="rect">
            <a:avLst/>
          </a:prstGeom>
        </p:spPr>
      </p:pic>
      <p:sp>
        <p:nvSpPr>
          <p:cNvPr id="4" name="TextBox 3"/>
          <p:cNvSpPr txBox="1"/>
          <p:nvPr/>
        </p:nvSpPr>
        <p:spPr>
          <a:xfrm>
            <a:off x="914400" y="1828800"/>
            <a:ext cx="4097868" cy="3046988"/>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lgn="l">
              <a:buFont typeface="Arial" panose="020B0604020202020204" pitchFamily="34" charset="0"/>
              <a:buChar char="•"/>
            </a:pPr>
            <a:r>
              <a:rPr lang="en-US" sz="1600" dirty="0" smtClean="0">
                <a:latin typeface="3ds" panose="02000503020000020004" pitchFamily="50" charset="0"/>
              </a:rPr>
              <a:t>Incorporates all structural members of a section of the bridge in one part, top and bottom chords,</a:t>
            </a:r>
            <a:r>
              <a:rPr lang="en-US" sz="1600" dirty="0">
                <a:latin typeface="3ds" panose="02000503020000020004" pitchFamily="50" charset="0"/>
              </a:rPr>
              <a:t> </a:t>
            </a:r>
            <a:r>
              <a:rPr lang="en-US" sz="1600" dirty="0" smtClean="0">
                <a:latin typeface="3ds" panose="02000503020000020004" pitchFamily="50" charset="0"/>
              </a:rPr>
              <a:t>diagonals and verticals.</a:t>
            </a:r>
          </a:p>
          <a:p>
            <a:pPr marL="285750" indent="-285750" algn="l">
              <a:buFont typeface="Arial" panose="020B0604020202020204" pitchFamily="34" charset="0"/>
              <a:buChar char="•"/>
            </a:pPr>
            <a:r>
              <a:rPr lang="en-US" sz="1600" dirty="0" smtClean="0">
                <a:latin typeface="3ds" panose="02000503020000020004" pitchFamily="50" charset="0"/>
              </a:rPr>
              <a:t>Has same thickness as the “A” Section.</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lgn="l">
              <a:buFont typeface="Arial" panose="020B0604020202020204" pitchFamily="34" charset="0"/>
              <a:buChar char="•"/>
            </a:pPr>
            <a:r>
              <a:rPr lang="en-US" sz="1600" dirty="0" smtClean="0">
                <a:latin typeface="3ds" panose="02000503020000020004" pitchFamily="50" charset="0"/>
              </a:rPr>
              <a:t>Uses Flat-Pack Design, no support material necessary.</a:t>
            </a:r>
          </a:p>
          <a:p>
            <a:pPr marL="285750" indent="-285750">
              <a:buFont typeface="Arial" panose="020B0604020202020204" pitchFamily="34" charset="0"/>
              <a:buChar char="•"/>
            </a:pPr>
            <a:r>
              <a:rPr lang="en-US" sz="1600" dirty="0">
                <a:latin typeface="3ds" panose="02000503020000020004" pitchFamily="50" charset="0"/>
              </a:rPr>
              <a:t>Incorporates nesting to print several components at one time</a:t>
            </a:r>
            <a:r>
              <a:rPr lang="en-US" sz="1600" dirty="0" smtClean="0">
                <a:latin typeface="3ds" panose="02000503020000020004" pitchFamily="50" charset="0"/>
              </a:rPr>
              <a:t>.</a:t>
            </a:r>
            <a:endParaRPr lang="en-US" sz="1600" dirty="0">
              <a:latin typeface="3ds" panose="02000503020000020004" pitchFamily="50" charset="0"/>
            </a:endParaRPr>
          </a:p>
        </p:txBody>
      </p:sp>
    </p:spTree>
    <p:extLst>
      <p:ext uri="{BB962C8B-B14F-4D97-AF65-F5344CB8AC3E}">
        <p14:creationId xmlns:p14="http://schemas.microsoft.com/office/powerpoint/2010/main" val="1811522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1"/>
            <a:ext cx="6976412"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a:t>
            </a:r>
            <a:r>
              <a:rPr lang="en-US" sz="2400" b="1" dirty="0" smtClean="0">
                <a:solidFill>
                  <a:srgbClr val="DA291C"/>
                </a:solidFill>
              </a:rPr>
              <a:t>– </a:t>
            </a:r>
            <a:r>
              <a:rPr lang="en-US" sz="2400" dirty="0" smtClean="0">
                <a:solidFill>
                  <a:srgbClr val="DA291C"/>
                </a:solidFill>
              </a:rPr>
              <a:t>LATERAL BRACE with SNAPS</a:t>
            </a:r>
            <a:endParaRPr lang="en-US" sz="2000" b="1" dirty="0"/>
          </a:p>
        </p:txBody>
      </p:sp>
      <p:sp>
        <p:nvSpPr>
          <p:cNvPr id="4" name="TextBox 3"/>
          <p:cNvSpPr txBox="1"/>
          <p:nvPr/>
        </p:nvSpPr>
        <p:spPr>
          <a:xfrm>
            <a:off x="914399" y="1828800"/>
            <a:ext cx="4657519" cy="3539430"/>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lgn="l">
              <a:buFont typeface="Arial" panose="020B0604020202020204" pitchFamily="34" charset="0"/>
              <a:buChar char="•"/>
            </a:pPr>
            <a:r>
              <a:rPr lang="en-US" sz="1600" dirty="0" smtClean="0">
                <a:latin typeface="3ds" panose="02000503020000020004" pitchFamily="50" charset="0"/>
              </a:rPr>
              <a:t>Holds 2 bridge sections together at the bottom.</a:t>
            </a:r>
          </a:p>
          <a:p>
            <a:pPr marL="285750" indent="-285750" algn="l">
              <a:buFont typeface="Arial" panose="020B0604020202020204" pitchFamily="34" charset="0"/>
              <a:buChar char="•"/>
            </a:pPr>
            <a:r>
              <a:rPr lang="en-US" sz="1600" dirty="0" smtClean="0">
                <a:latin typeface="3ds" panose="02000503020000020004" pitchFamily="50" charset="0"/>
              </a:rPr>
              <a:t>Snaps prevent spreading as force is applied to structure.</a:t>
            </a:r>
          </a:p>
          <a:p>
            <a:pPr marL="285750" indent="-285750" algn="l">
              <a:buFont typeface="Arial" panose="020B0604020202020204" pitchFamily="34" charset="0"/>
              <a:buChar char="•"/>
            </a:pPr>
            <a:r>
              <a:rPr lang="en-US" sz="1600" dirty="0" smtClean="0">
                <a:latin typeface="3ds" panose="02000503020000020004" pitchFamily="50" charset="0"/>
              </a:rPr>
              <a:t>Clearance is applied to allow for ease of assembly at the snaps.</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lgn="l">
              <a:buFont typeface="Arial" panose="020B0604020202020204" pitchFamily="34" charset="0"/>
              <a:buChar char="•"/>
            </a:pPr>
            <a:r>
              <a:rPr lang="en-US" sz="1600" dirty="0" smtClean="0">
                <a:latin typeface="3ds" panose="02000503020000020004" pitchFamily="50" charset="0"/>
              </a:rPr>
              <a:t>Designed to minimize support material.</a:t>
            </a:r>
          </a:p>
          <a:p>
            <a:pPr marL="285750" indent="-285750">
              <a:buFont typeface="Arial" panose="020B0604020202020204" pitchFamily="34" charset="0"/>
              <a:buChar char="•"/>
            </a:pPr>
            <a:r>
              <a:rPr lang="en-US" sz="1600" dirty="0">
                <a:latin typeface="3ds" panose="02000503020000020004" pitchFamily="50" charset="0"/>
              </a:rPr>
              <a:t>Incorporates nesting to print several components at one time.</a:t>
            </a:r>
          </a:p>
          <a:p>
            <a:pPr marL="285750" indent="-285750" algn="l">
              <a:buFont typeface="Arial" panose="020B0604020202020204" pitchFamily="34" charset="0"/>
              <a:buChar char="•"/>
            </a:pPr>
            <a:r>
              <a:rPr lang="en-US" sz="1600" dirty="0" smtClean="0">
                <a:latin typeface="3ds" panose="02000503020000020004" pitchFamily="50" charset="0"/>
              </a:rPr>
              <a:t>Support material is required at overhangs of the snaps.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4886" y="1315427"/>
            <a:ext cx="3418240" cy="2201303"/>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7781" y="3684035"/>
            <a:ext cx="3695899" cy="2447881"/>
          </a:xfrm>
          <a:prstGeom prst="rect">
            <a:avLst/>
          </a:prstGeom>
        </p:spPr>
      </p:pic>
    </p:spTree>
    <p:extLst>
      <p:ext uri="{BB962C8B-B14F-4D97-AF65-F5344CB8AC3E}">
        <p14:creationId xmlns:p14="http://schemas.microsoft.com/office/powerpoint/2010/main" val="26711528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6133253" cy="4339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a:t>
            </a:r>
            <a:r>
              <a:rPr lang="en-US" sz="2400" b="1" dirty="0" smtClean="0">
                <a:solidFill>
                  <a:srgbClr val="DA291C"/>
                </a:solidFill>
              </a:rPr>
              <a:t>– </a:t>
            </a:r>
            <a:r>
              <a:rPr lang="en-US" sz="2400" dirty="0" smtClean="0">
                <a:solidFill>
                  <a:srgbClr val="DA291C"/>
                </a:solidFill>
              </a:rPr>
              <a:t>LATERAL BRACE</a:t>
            </a:r>
            <a:endParaRPr lang="en-US" sz="2400" b="1" dirty="0"/>
          </a:p>
        </p:txBody>
      </p:sp>
      <p:sp>
        <p:nvSpPr>
          <p:cNvPr id="4" name="TextBox 3"/>
          <p:cNvSpPr txBox="1"/>
          <p:nvPr/>
        </p:nvSpPr>
        <p:spPr>
          <a:xfrm>
            <a:off x="914399" y="1828800"/>
            <a:ext cx="4552265" cy="2308324"/>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buFont typeface="Arial" panose="020B0604020202020204" pitchFamily="34" charset="0"/>
              <a:buChar char="•"/>
            </a:pPr>
            <a:r>
              <a:rPr lang="en-US" sz="1600" dirty="0">
                <a:latin typeface="3ds" panose="02000503020000020004" pitchFamily="50" charset="0"/>
              </a:rPr>
              <a:t>Holds 2 bridge sections together at the </a:t>
            </a:r>
            <a:r>
              <a:rPr lang="en-US" sz="1600" dirty="0" smtClean="0">
                <a:latin typeface="3ds" panose="02000503020000020004" pitchFamily="50" charset="0"/>
              </a:rPr>
              <a:t>top.</a:t>
            </a:r>
            <a:endParaRPr lang="en-US" sz="1600" dirty="0">
              <a:latin typeface="3ds" panose="02000503020000020004" pitchFamily="50" charset="0"/>
            </a:endParaRPr>
          </a:p>
          <a:p>
            <a:pPr marL="285750" indent="-285750" algn="l">
              <a:buFont typeface="Arial" panose="020B0604020202020204" pitchFamily="34" charset="0"/>
              <a:buChar char="•"/>
            </a:pPr>
            <a:r>
              <a:rPr lang="en-US" sz="1600" dirty="0" smtClean="0">
                <a:latin typeface="3ds" panose="02000503020000020004" pitchFamily="50" charset="0"/>
              </a:rPr>
              <a:t>Slots are the same thickness as the sections.</a:t>
            </a: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buFont typeface="Arial" panose="020B0604020202020204" pitchFamily="34" charset="0"/>
              <a:buChar char="•"/>
            </a:pPr>
            <a:r>
              <a:rPr lang="en-US" sz="1600" dirty="0">
                <a:latin typeface="3ds" panose="02000503020000020004" pitchFamily="50" charset="0"/>
              </a:rPr>
              <a:t>Designed to minimize support material</a:t>
            </a:r>
            <a:r>
              <a:rPr lang="en-US" sz="1600" dirty="0" smtClean="0">
                <a:latin typeface="3ds" panose="02000503020000020004" pitchFamily="50" charset="0"/>
              </a:rPr>
              <a:t>.</a:t>
            </a:r>
          </a:p>
          <a:p>
            <a:pPr marL="285750" indent="-285750">
              <a:buFont typeface="Arial" panose="020B0604020202020204" pitchFamily="34" charset="0"/>
              <a:buChar char="•"/>
            </a:pPr>
            <a:r>
              <a:rPr lang="en-US" sz="1600" dirty="0">
                <a:latin typeface="3ds" panose="02000503020000020004" pitchFamily="50" charset="0"/>
              </a:rPr>
              <a:t>Components are nested to print several at one time.</a:t>
            </a:r>
          </a:p>
          <a:p>
            <a:endParaRPr lang="en-US" sz="1600" dirty="0">
              <a:latin typeface="3ds" panose="02000503020000020004" pitchFamily="50"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8970" y="1194599"/>
            <a:ext cx="3464823" cy="2091336"/>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6488" y="3498897"/>
            <a:ext cx="3649786" cy="2447881"/>
          </a:xfrm>
          <a:prstGeom prst="rect">
            <a:avLst/>
          </a:prstGeom>
        </p:spPr>
      </p:pic>
    </p:spTree>
    <p:extLst>
      <p:ext uri="{BB962C8B-B14F-4D97-AF65-F5344CB8AC3E}">
        <p14:creationId xmlns:p14="http://schemas.microsoft.com/office/powerpoint/2010/main" val="2983982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1" y="914400"/>
            <a:ext cx="4622800" cy="4339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smtClean="0">
                <a:solidFill>
                  <a:srgbClr val="DA291C"/>
                </a:solidFill>
              </a:rPr>
              <a:t>ABUTMENT</a:t>
            </a:r>
            <a:endParaRPr lang="en-US" sz="2000" b="1" dirty="0"/>
          </a:p>
        </p:txBody>
      </p:sp>
      <p:sp>
        <p:nvSpPr>
          <p:cNvPr id="4" name="TextBox 3"/>
          <p:cNvSpPr txBox="1"/>
          <p:nvPr/>
        </p:nvSpPr>
        <p:spPr>
          <a:xfrm>
            <a:off x="914400" y="1828800"/>
            <a:ext cx="4097868" cy="3046988"/>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buFont typeface="Arial" panose="020B0604020202020204" pitchFamily="34" charset="0"/>
              <a:buChar char="•"/>
            </a:pPr>
            <a:r>
              <a:rPr lang="en-US" sz="1600" dirty="0" smtClean="0">
                <a:latin typeface="3ds" panose="02000503020000020004" pitchFamily="50" charset="0"/>
              </a:rPr>
              <a:t>Supports bridge structure at the ends.</a:t>
            </a:r>
            <a:endParaRPr lang="en-US" sz="1600" dirty="0">
              <a:latin typeface="3ds" panose="02000503020000020004" pitchFamily="50" charset="0"/>
            </a:endParaRPr>
          </a:p>
          <a:p>
            <a:pPr marL="285750" indent="-285750" algn="l">
              <a:buFont typeface="Arial" panose="020B0604020202020204" pitchFamily="34" charset="0"/>
              <a:buChar char="•"/>
            </a:pPr>
            <a:r>
              <a:rPr lang="en-US" sz="1600" dirty="0" smtClean="0">
                <a:latin typeface="3ds" panose="02000503020000020004" pitchFamily="50" charset="0"/>
              </a:rPr>
              <a:t>Holds together the bridge sections with the deck.</a:t>
            </a:r>
          </a:p>
          <a:p>
            <a:pPr marL="285750" indent="-285750" algn="l">
              <a:buFont typeface="Arial" panose="020B0604020202020204" pitchFamily="34" charset="0"/>
              <a:buChar char="•"/>
            </a:pPr>
            <a:r>
              <a:rPr lang="en-US" sz="1600" dirty="0" smtClean="0">
                <a:latin typeface="3ds" panose="02000503020000020004" pitchFamily="50" charset="0"/>
              </a:rPr>
              <a:t>Base is oriented inwards due to forces applied to the bridge.</a:t>
            </a:r>
          </a:p>
          <a:p>
            <a:pPr marL="285750" indent="-285750" algn="l">
              <a:buFont typeface="Arial" panose="020B0604020202020204" pitchFamily="34" charset="0"/>
              <a:buChar char="•"/>
            </a:pPr>
            <a:endParaRPr lang="en-US" sz="1600" dirty="0" smtClean="0">
              <a:latin typeface="3ds" panose="02000503020000020004" pitchFamily="50" charset="0"/>
            </a:endParaRP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buFont typeface="Arial" panose="020B0604020202020204" pitchFamily="34" charset="0"/>
              <a:buChar char="•"/>
            </a:pPr>
            <a:r>
              <a:rPr lang="en-US" sz="1600" dirty="0">
                <a:latin typeface="3ds" panose="02000503020000020004" pitchFamily="50" charset="0"/>
              </a:rPr>
              <a:t>Designed to minimize support material</a:t>
            </a:r>
            <a:r>
              <a:rPr lang="en-US" sz="1600" dirty="0" smtClean="0">
                <a:latin typeface="3ds" panose="02000503020000020004" pitchFamily="50" charset="0"/>
              </a:rPr>
              <a:t>.</a:t>
            </a:r>
          </a:p>
          <a:p>
            <a:pPr marL="285750" indent="-285750">
              <a:buFont typeface="Arial" panose="020B0604020202020204" pitchFamily="34" charset="0"/>
              <a:buChar char="•"/>
            </a:pPr>
            <a:r>
              <a:rPr lang="en-US" sz="1600" dirty="0">
                <a:latin typeface="3ds" panose="02000503020000020004" pitchFamily="50" charset="0"/>
              </a:rPr>
              <a:t>Components are nested to print several at one time</a:t>
            </a:r>
            <a:r>
              <a:rPr lang="en-US" sz="1600" dirty="0" smtClean="0">
                <a:latin typeface="3ds" panose="02000503020000020004" pitchFamily="50" charset="0"/>
              </a:rPr>
              <a:t>.</a:t>
            </a:r>
            <a:endParaRPr lang="en-US" sz="1600" dirty="0">
              <a:latin typeface="3ds" panose="02000503020000020004" pitchFamily="50"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7441" y="1653361"/>
            <a:ext cx="4755190" cy="3754098"/>
          </a:xfrm>
          <a:prstGeom prst="rect">
            <a:avLst/>
          </a:prstGeom>
        </p:spPr>
      </p:pic>
    </p:spTree>
    <p:extLst>
      <p:ext uri="{BB962C8B-B14F-4D97-AF65-F5344CB8AC3E}">
        <p14:creationId xmlns:p14="http://schemas.microsoft.com/office/powerpoint/2010/main" val="40464888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3925147" cy="433965"/>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COMPONENTS – </a:t>
            </a:r>
            <a:r>
              <a:rPr lang="en-US" sz="2400" dirty="0" smtClean="0">
                <a:solidFill>
                  <a:srgbClr val="DA291C"/>
                </a:solidFill>
              </a:rPr>
              <a:t>DECK</a:t>
            </a:r>
            <a:endParaRPr lang="en-US" sz="2000" b="1" dirty="0"/>
          </a:p>
        </p:txBody>
      </p:sp>
      <p:sp>
        <p:nvSpPr>
          <p:cNvPr id="4" name="TextBox 3"/>
          <p:cNvSpPr txBox="1"/>
          <p:nvPr/>
        </p:nvSpPr>
        <p:spPr>
          <a:xfrm>
            <a:off x="914400" y="1828800"/>
            <a:ext cx="4097868" cy="4031873"/>
          </a:xfrm>
          <a:prstGeom prst="rect">
            <a:avLst/>
          </a:prstGeom>
        </p:spPr>
        <p:txBody>
          <a:bodyPr vert="horz" wrap="square" lIns="91440" tIns="45720" rIns="91440" bIns="45720" rtlCol="0">
            <a:spAutoFit/>
          </a:bodyPr>
          <a:lstStyle/>
          <a:p>
            <a:pPr marL="0" indent="0" algn="l">
              <a:buNone/>
            </a:pPr>
            <a:r>
              <a:rPr lang="en-US" sz="1600" b="1" dirty="0" smtClean="0">
                <a:effectLst/>
                <a:latin typeface="3ds" panose="02000503020000020004" pitchFamily="50" charset="0"/>
              </a:rPr>
              <a:t>DESIGN INTENT</a:t>
            </a:r>
          </a:p>
          <a:p>
            <a:pPr marL="285750" indent="-285750">
              <a:buFont typeface="Arial" panose="020B0604020202020204" pitchFamily="34" charset="0"/>
              <a:buChar char="•"/>
            </a:pPr>
            <a:r>
              <a:rPr lang="en-US" sz="1600" dirty="0" smtClean="0">
                <a:latin typeface="3ds" panose="02000503020000020004" pitchFamily="50" charset="0"/>
              </a:rPr>
              <a:t>Provides lateral support.</a:t>
            </a:r>
          </a:p>
          <a:p>
            <a:pPr marL="285750" indent="-285750">
              <a:buFont typeface="Arial" panose="020B0604020202020204" pitchFamily="34" charset="0"/>
              <a:buChar char="•"/>
            </a:pPr>
            <a:r>
              <a:rPr lang="en-US" sz="1600" dirty="0" smtClean="0">
                <a:latin typeface="3ds" panose="02000503020000020004" pitchFamily="50" charset="0"/>
              </a:rPr>
              <a:t>Fits between sides of bridge and abutment.</a:t>
            </a:r>
          </a:p>
          <a:p>
            <a:pPr marL="285750" indent="-285750">
              <a:buFont typeface="Arial" panose="020B0604020202020204" pitchFamily="34" charset="0"/>
              <a:buChar char="•"/>
            </a:pPr>
            <a:r>
              <a:rPr lang="en-US" sz="1600" dirty="0" smtClean="0">
                <a:latin typeface="3ds" panose="02000503020000020004" pitchFamily="50" charset="0"/>
              </a:rPr>
              <a:t>Designed in context of the assembly.</a:t>
            </a:r>
          </a:p>
          <a:p>
            <a:pPr marL="285750" indent="-285750">
              <a:buFont typeface="Arial" panose="020B0604020202020204" pitchFamily="34" charset="0"/>
              <a:buChar char="•"/>
            </a:pPr>
            <a:r>
              <a:rPr lang="en-US" sz="1600" dirty="0" smtClean="0">
                <a:latin typeface="3ds" panose="02000503020000020004" pitchFamily="50" charset="0"/>
              </a:rPr>
              <a:t>2 sections joined together with a connector.</a:t>
            </a:r>
          </a:p>
          <a:p>
            <a:pPr marL="285750" indent="-285750" algn="l">
              <a:buFont typeface="Arial" panose="020B0604020202020204" pitchFamily="34" charset="0"/>
              <a:buChar char="•"/>
            </a:pPr>
            <a:endParaRPr lang="en-US" sz="1600" dirty="0" smtClean="0">
              <a:latin typeface="3ds" panose="02000503020000020004" pitchFamily="50" charset="0"/>
            </a:endParaRPr>
          </a:p>
          <a:p>
            <a:pPr marL="285750" indent="-285750" algn="l">
              <a:buFont typeface="Arial" panose="020B0604020202020204" pitchFamily="34" charset="0"/>
              <a:buChar char="•"/>
            </a:pPr>
            <a:endParaRPr lang="en-US" sz="1600" dirty="0">
              <a:latin typeface="3ds" panose="02000503020000020004" pitchFamily="50" charset="0"/>
            </a:endParaRPr>
          </a:p>
          <a:p>
            <a:pPr algn="l"/>
            <a:r>
              <a:rPr lang="en-US" sz="1600" b="1" dirty="0" smtClean="0">
                <a:latin typeface="3ds" panose="02000503020000020004" pitchFamily="50" charset="0"/>
              </a:rPr>
              <a:t>DFAM</a:t>
            </a:r>
          </a:p>
          <a:p>
            <a:pPr marL="285750" indent="-285750">
              <a:buFont typeface="Arial" panose="020B0604020202020204" pitchFamily="34" charset="0"/>
              <a:buChar char="•"/>
            </a:pPr>
            <a:r>
              <a:rPr lang="en-US" sz="1600" dirty="0">
                <a:latin typeface="3ds" panose="02000503020000020004" pitchFamily="50" charset="0"/>
              </a:rPr>
              <a:t>Designed in 2 sections</a:t>
            </a:r>
            <a:r>
              <a:rPr lang="en-US" sz="1600" dirty="0" smtClean="0">
                <a:latin typeface="3ds" panose="02000503020000020004" pitchFamily="50" charset="0"/>
              </a:rPr>
              <a:t>, due to the requirements of the 3D printer envelope.</a:t>
            </a:r>
          </a:p>
          <a:p>
            <a:pPr marL="285750" indent="-285750">
              <a:buFont typeface="Arial" panose="020B0604020202020204" pitchFamily="34" charset="0"/>
              <a:buChar char="•"/>
            </a:pPr>
            <a:r>
              <a:rPr lang="en-US" sz="1600" dirty="0" smtClean="0">
                <a:latin typeface="3ds" panose="02000503020000020004" pitchFamily="50" charset="0"/>
              </a:rPr>
              <a:t>Designed </a:t>
            </a:r>
            <a:r>
              <a:rPr lang="en-US" sz="1600" dirty="0">
                <a:latin typeface="3ds" panose="02000503020000020004" pitchFamily="50" charset="0"/>
              </a:rPr>
              <a:t>to minimize support material</a:t>
            </a:r>
            <a:r>
              <a:rPr lang="en-US" sz="1600" dirty="0" smtClean="0">
                <a:latin typeface="3ds" panose="02000503020000020004" pitchFamily="50" charset="0"/>
              </a:rPr>
              <a:t>.</a:t>
            </a:r>
          </a:p>
          <a:p>
            <a:pPr marL="285750" indent="-285750">
              <a:buFont typeface="Arial" panose="020B0604020202020204" pitchFamily="34" charset="0"/>
              <a:buChar char="•"/>
            </a:pPr>
            <a:r>
              <a:rPr lang="en-US" sz="1600" dirty="0">
                <a:latin typeface="3ds" panose="02000503020000020004" pitchFamily="50" charset="0"/>
              </a:rPr>
              <a:t>Components are nested to print several at one time</a:t>
            </a:r>
            <a:r>
              <a:rPr lang="en-US" sz="1600" dirty="0" smtClean="0">
                <a:latin typeface="3ds" panose="02000503020000020004" pitchFamily="50" charset="0"/>
              </a:rPr>
              <a:t>.</a:t>
            </a:r>
            <a:endParaRPr lang="en-US" sz="1600" dirty="0">
              <a:latin typeface="3ds" panose="02000503020000020004" pitchFamily="50" charset="0"/>
            </a:endParaRPr>
          </a:p>
        </p:txBody>
      </p:sp>
      <p:grpSp>
        <p:nvGrpSpPr>
          <p:cNvPr id="2" name="Group 1"/>
          <p:cNvGrpSpPr/>
          <p:nvPr/>
        </p:nvGrpSpPr>
        <p:grpSpPr>
          <a:xfrm>
            <a:off x="7288884" y="1213902"/>
            <a:ext cx="4288928" cy="4784656"/>
            <a:chOff x="6183713" y="1062600"/>
            <a:chExt cx="4288928" cy="4784656"/>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6893" y="3207846"/>
              <a:ext cx="3562569" cy="263941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3713" y="1062600"/>
              <a:ext cx="4288928" cy="1853958"/>
            </a:xfrm>
            <a:prstGeom prst="rect">
              <a:avLst/>
            </a:prstGeom>
          </p:spPr>
        </p:pic>
      </p:grpSp>
      <p:pic>
        <p:nvPicPr>
          <p:cNvPr id="8" name="Picture 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677174" y="2693097"/>
            <a:ext cx="1815908" cy="749526"/>
          </a:xfrm>
          <a:prstGeom prst="rect">
            <a:avLst/>
          </a:prstGeom>
        </p:spPr>
      </p:pic>
      <p:sp>
        <p:nvSpPr>
          <p:cNvPr id="9" name="Line Callout 1 8"/>
          <p:cNvSpPr/>
          <p:nvPr/>
        </p:nvSpPr>
        <p:spPr>
          <a:xfrm>
            <a:off x="5012268" y="2024547"/>
            <a:ext cx="1447921" cy="364326"/>
          </a:xfrm>
          <a:prstGeom prst="borderCallout1">
            <a:avLst>
              <a:gd name="adj1" fmla="val 54073"/>
              <a:gd name="adj2" fmla="val 103583"/>
              <a:gd name="adj3" fmla="val 242391"/>
              <a:gd name="adj4" fmla="val 1149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CONNECTOR</a:t>
            </a:r>
            <a:endParaRPr lang="en-US" sz="1600" dirty="0">
              <a:solidFill>
                <a:schemeClr val="tx1"/>
              </a:solidFill>
              <a:latin typeface="3ds" panose="02000503020000020004" pitchFamily="50" charset="0"/>
            </a:endParaRPr>
          </a:p>
        </p:txBody>
      </p:sp>
      <p:sp>
        <p:nvSpPr>
          <p:cNvPr id="10" name="Line Callout 1 9"/>
          <p:cNvSpPr/>
          <p:nvPr/>
        </p:nvSpPr>
        <p:spPr>
          <a:xfrm>
            <a:off x="6650780" y="1166202"/>
            <a:ext cx="764462" cy="364326"/>
          </a:xfrm>
          <a:prstGeom prst="borderCallout1">
            <a:avLst>
              <a:gd name="adj1" fmla="val 54073"/>
              <a:gd name="adj2" fmla="val 103583"/>
              <a:gd name="adj3" fmla="val 186417"/>
              <a:gd name="adj4" fmla="val 23901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DECK</a:t>
            </a:r>
            <a:endParaRPr lang="en-US" sz="1600" dirty="0">
              <a:solidFill>
                <a:schemeClr val="tx1"/>
              </a:solidFill>
              <a:latin typeface="3ds" panose="02000503020000020004" pitchFamily="50" charset="0"/>
            </a:endParaRPr>
          </a:p>
        </p:txBody>
      </p:sp>
      <p:cxnSp>
        <p:nvCxnSpPr>
          <p:cNvPr id="12" name="Straight Arrow Connector 11"/>
          <p:cNvCxnSpPr>
            <a:stCxn id="8" idx="2"/>
          </p:cNvCxnSpPr>
          <p:nvPr/>
        </p:nvCxnSpPr>
        <p:spPr>
          <a:xfrm>
            <a:off x="6585128" y="3442623"/>
            <a:ext cx="2580472" cy="1338177"/>
          </a:xfrm>
          <a:prstGeom prst="straightConnector1">
            <a:avLst/>
          </a:prstGeom>
          <a:ln w="127000">
            <a:solidFill>
              <a:srgbClr val="DA291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88205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3D PRINTING</a:t>
            </a:r>
          </a:p>
        </p:txBody>
      </p:sp>
    </p:spTree>
    <p:extLst>
      <p:ext uri="{BB962C8B-B14F-4D97-AF65-F5344CB8AC3E}">
        <p14:creationId xmlns:p14="http://schemas.microsoft.com/office/powerpoint/2010/main" val="1336043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679440" cy="82997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smtClean="0">
                <a:solidFill>
                  <a:srgbClr val="DA291C"/>
                </a:solidFill>
              </a:rPr>
              <a:t>3D PRINTING – </a:t>
            </a:r>
            <a:r>
              <a:rPr lang="en-US" sz="2400" dirty="0" smtClean="0">
                <a:solidFill>
                  <a:srgbClr val="DA291C"/>
                </a:solidFill>
              </a:rPr>
              <a:t>Flat-Pack Orientation </a:t>
            </a:r>
          </a:p>
          <a:p>
            <a:pPr algn="just"/>
            <a:r>
              <a:rPr lang="en-US" sz="2000" dirty="0" smtClean="0">
                <a:solidFill>
                  <a:srgbClr val="000000"/>
                </a:solidFill>
              </a:rPr>
              <a:t>Components are Nested.</a:t>
            </a:r>
            <a:endParaRPr lang="en-US" sz="2000" b="1" dirty="0"/>
          </a:p>
        </p:txBody>
      </p:sp>
      <p:grpSp>
        <p:nvGrpSpPr>
          <p:cNvPr id="7" name="Group 6"/>
          <p:cNvGrpSpPr/>
          <p:nvPr/>
        </p:nvGrpSpPr>
        <p:grpSpPr>
          <a:xfrm>
            <a:off x="868434" y="1918024"/>
            <a:ext cx="10455132" cy="4114800"/>
            <a:chOff x="597863" y="1714826"/>
            <a:chExt cx="10455132" cy="4114800"/>
          </a:xfrm>
        </p:grpSpPr>
        <p:pic>
          <p:nvPicPr>
            <p:cNvPr id="2" name="Picture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068907" y="1714826"/>
              <a:ext cx="4984088" cy="4114800"/>
            </a:xfrm>
            <a:prstGeom prst="rect">
              <a:avLst/>
            </a:prstGeom>
          </p:spPr>
        </p:pic>
        <p:pic>
          <p:nvPicPr>
            <p:cNvPr id="5" name="Picture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97863" y="1714826"/>
              <a:ext cx="4984616" cy="4114800"/>
            </a:xfrm>
            <a:prstGeom prst="rect">
              <a:avLst/>
            </a:prstGeom>
          </p:spPr>
        </p:pic>
      </p:grpSp>
    </p:spTree>
    <p:extLst>
      <p:ext uri="{BB962C8B-B14F-4D97-AF65-F5344CB8AC3E}">
        <p14:creationId xmlns:p14="http://schemas.microsoft.com/office/powerpoint/2010/main" val="541048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523653" cy="123521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Standard Orientation </a:t>
            </a:r>
          </a:p>
          <a:p>
            <a:pPr algn="just"/>
            <a:r>
              <a:rPr lang="en-US" sz="2000" dirty="0" smtClean="0">
                <a:solidFill>
                  <a:srgbClr val="000000"/>
                </a:solidFill>
              </a:rPr>
              <a:t>Components are Nested.</a:t>
            </a:r>
          </a:p>
          <a:p>
            <a:pPr algn="just"/>
            <a:r>
              <a:rPr lang="en-US" sz="2000" dirty="0" smtClean="0"/>
              <a:t>Oriented for no support required.</a:t>
            </a:r>
            <a:endParaRPr lang="en-US" sz="2000" b="1" dirty="0"/>
          </a:p>
        </p:txBody>
      </p:sp>
      <p:grpSp>
        <p:nvGrpSpPr>
          <p:cNvPr id="9" name="Group 8"/>
          <p:cNvGrpSpPr/>
          <p:nvPr/>
        </p:nvGrpSpPr>
        <p:grpSpPr>
          <a:xfrm>
            <a:off x="366290" y="2543385"/>
            <a:ext cx="11459421" cy="2971800"/>
            <a:chOff x="523355" y="2319866"/>
            <a:chExt cx="11459421" cy="2971800"/>
          </a:xfrm>
        </p:grpSpPr>
        <p:pic>
          <p:nvPicPr>
            <p:cNvPr id="3" name="Picture 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371840" y="2319866"/>
              <a:ext cx="3610936" cy="2971800"/>
            </a:xfrm>
            <a:prstGeom prst="rect">
              <a:avLst/>
            </a:prstGeom>
          </p:spPr>
        </p:pic>
        <p:pic>
          <p:nvPicPr>
            <p:cNvPr id="4" name="Picture 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52166" y="2319866"/>
              <a:ext cx="3601799" cy="2971800"/>
            </a:xfrm>
            <a:prstGeom prst="rect">
              <a:avLst/>
            </a:prstGeom>
          </p:spPr>
        </p:pic>
        <p:pic>
          <p:nvPicPr>
            <p:cNvPr id="8" name="Picture 7"/>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23355" y="2319866"/>
              <a:ext cx="3610936" cy="2971800"/>
            </a:xfrm>
            <a:prstGeom prst="rect">
              <a:avLst/>
            </a:prstGeom>
          </p:spPr>
        </p:pic>
      </p:grpSp>
    </p:spTree>
    <p:extLst>
      <p:ext uri="{BB962C8B-B14F-4D97-AF65-F5344CB8AC3E}">
        <p14:creationId xmlns:p14="http://schemas.microsoft.com/office/powerpoint/2010/main" val="1978770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2579168"/>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LEARNING</a:t>
            </a:r>
            <a:r>
              <a:rPr lang="en-US" sz="2400" b="1" dirty="0">
                <a:solidFill>
                  <a:srgbClr val="000000"/>
                </a:solidFill>
              </a:rPr>
              <a:t> </a:t>
            </a:r>
            <a:r>
              <a:rPr lang="en-US" sz="2400" b="1" dirty="0" smtClean="0">
                <a:solidFill>
                  <a:srgbClr val="DA291C"/>
                </a:solidFill>
              </a:rPr>
              <a:t>OBJECTIVES</a:t>
            </a:r>
          </a:p>
          <a:p>
            <a:pPr lvl="1" algn="just">
              <a:spcBef>
                <a:spcPts val="1200"/>
              </a:spcBef>
            </a:pPr>
            <a:r>
              <a:rPr lang="en-US" sz="2000" dirty="0" smtClean="0"/>
              <a:t>Understand the different types of truss bridges.</a:t>
            </a:r>
          </a:p>
          <a:p>
            <a:pPr lvl="1" algn="just">
              <a:spcBef>
                <a:spcPts val="1200"/>
              </a:spcBef>
            </a:pPr>
            <a:r>
              <a:rPr lang="en-US" sz="2000" dirty="0" smtClean="0"/>
              <a:t>Learn basic bridge component terminology.</a:t>
            </a:r>
          </a:p>
          <a:p>
            <a:pPr lvl="1" algn="just">
              <a:spcBef>
                <a:spcPts val="1200"/>
              </a:spcBef>
            </a:pPr>
            <a:r>
              <a:rPr lang="en-US" sz="2000" dirty="0" smtClean="0"/>
              <a:t>Design with constraints by applying design intent to the project.</a:t>
            </a:r>
          </a:p>
          <a:p>
            <a:pPr lvl="1" algn="just">
              <a:spcBef>
                <a:spcPts val="1200"/>
              </a:spcBef>
            </a:pPr>
            <a:r>
              <a:rPr lang="en-US" sz="2000" dirty="0" smtClean="0"/>
              <a:t>Explore and understand manufacturing principles.</a:t>
            </a:r>
          </a:p>
          <a:p>
            <a:pPr lvl="1" algn="just">
              <a:spcBef>
                <a:spcPts val="1200"/>
              </a:spcBef>
            </a:pPr>
            <a:r>
              <a:rPr lang="en-US" sz="2000" dirty="0" smtClean="0"/>
              <a:t>Understand the basics of 3D printing.</a:t>
            </a:r>
            <a:endParaRPr lang="en-US" sz="2400" b="1" dirty="0">
              <a:solidFill>
                <a:srgbClr val="DA291C"/>
              </a:solidFill>
            </a:endParaRPr>
          </a:p>
        </p:txBody>
      </p:sp>
    </p:spTree>
    <p:extLst>
      <p:ext uri="{BB962C8B-B14F-4D97-AF65-F5344CB8AC3E}">
        <p14:creationId xmlns:p14="http://schemas.microsoft.com/office/powerpoint/2010/main" val="21829159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9208347" cy="1235210"/>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b="1" dirty="0">
                <a:solidFill>
                  <a:srgbClr val="DA291C"/>
                </a:solidFill>
              </a:rPr>
              <a:t>3D PRINTING – </a:t>
            </a:r>
            <a:r>
              <a:rPr lang="en-US" sz="2400" dirty="0">
                <a:solidFill>
                  <a:srgbClr val="DA291C"/>
                </a:solidFill>
              </a:rPr>
              <a:t>Standard Orientation </a:t>
            </a:r>
          </a:p>
          <a:p>
            <a:pPr algn="just"/>
            <a:r>
              <a:rPr lang="en-US" sz="2000" dirty="0" smtClean="0">
                <a:solidFill>
                  <a:srgbClr val="000000"/>
                </a:solidFill>
              </a:rPr>
              <a:t>Components are Nested</a:t>
            </a:r>
          </a:p>
          <a:p>
            <a:pPr algn="just"/>
            <a:r>
              <a:rPr lang="en-US" sz="2000" dirty="0" smtClean="0"/>
              <a:t>Support required. Use organic support structures to maximize efficiency.</a:t>
            </a:r>
            <a:endParaRPr lang="en-US" sz="2000" b="1" dirty="0"/>
          </a:p>
        </p:txBody>
      </p:sp>
      <p:grpSp>
        <p:nvGrpSpPr>
          <p:cNvPr id="7" name="Group 6"/>
          <p:cNvGrpSpPr/>
          <p:nvPr/>
        </p:nvGrpSpPr>
        <p:grpSpPr>
          <a:xfrm>
            <a:off x="1226280" y="2306581"/>
            <a:ext cx="9739441" cy="3657600"/>
            <a:chOff x="1294052" y="2306581"/>
            <a:chExt cx="9739441" cy="3657600"/>
          </a:xfrm>
        </p:grpSpPr>
        <p:pic>
          <p:nvPicPr>
            <p:cNvPr id="2" name="Picture 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624543" y="2306581"/>
              <a:ext cx="4408950" cy="3657600"/>
            </a:xfrm>
            <a:prstGeom prst="rect">
              <a:avLst/>
            </a:prstGeom>
          </p:spPr>
        </p:pic>
        <p:pic>
          <p:nvPicPr>
            <p:cNvPr id="5" name="Picture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94052" y="2306581"/>
              <a:ext cx="4420839" cy="3657600"/>
            </a:xfrm>
            <a:prstGeom prst="rect">
              <a:avLst/>
            </a:prstGeom>
          </p:spPr>
        </p:pic>
      </p:grpSp>
    </p:spTree>
    <p:extLst>
      <p:ext uri="{BB962C8B-B14F-4D97-AF65-F5344CB8AC3E}">
        <p14:creationId xmlns:p14="http://schemas.microsoft.com/office/powerpoint/2010/main" val="37164768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36468" y="924790"/>
            <a:ext cx="10604065" cy="4007210"/>
          </a:xfrm>
        </p:spPr>
        <p:txBody>
          <a:bodyPr/>
          <a:lstStyle/>
          <a:p>
            <a:r>
              <a:rPr lang="en-US" sz="2400" b="1" dirty="0" smtClean="0"/>
              <a:t>PROJECT TASKS</a:t>
            </a:r>
          </a:p>
          <a:p>
            <a:pPr marL="342900" indent="-342900">
              <a:buFont typeface="+mj-lt"/>
              <a:buAutoNum type="arabicPeriod"/>
            </a:pPr>
            <a:r>
              <a:rPr lang="en-US" sz="1600" dirty="0" smtClean="0">
                <a:solidFill>
                  <a:schemeClr val="tx1"/>
                </a:solidFill>
              </a:rPr>
              <a:t>Create </a:t>
            </a:r>
            <a:r>
              <a:rPr lang="en-US" sz="1600" dirty="0">
                <a:solidFill>
                  <a:schemeClr val="tx1"/>
                </a:solidFill>
              </a:rPr>
              <a:t>the following bridge components in CAD:</a:t>
            </a:r>
          </a:p>
          <a:p>
            <a:pPr lvl="1"/>
            <a:r>
              <a:rPr lang="en-US" sz="1600" dirty="0"/>
              <a:t>Center Section</a:t>
            </a:r>
          </a:p>
          <a:p>
            <a:pPr lvl="1"/>
            <a:r>
              <a:rPr lang="en-US" sz="1600" dirty="0"/>
              <a:t>“A” Section</a:t>
            </a:r>
          </a:p>
          <a:p>
            <a:pPr lvl="1"/>
            <a:r>
              <a:rPr lang="en-US" sz="1600" dirty="0"/>
              <a:t>Lateral Brace with Snaps (Bottom)</a:t>
            </a:r>
          </a:p>
          <a:p>
            <a:pPr lvl="1"/>
            <a:r>
              <a:rPr lang="en-US" sz="1600" dirty="0"/>
              <a:t>Lateral Brace (Top)</a:t>
            </a:r>
          </a:p>
          <a:p>
            <a:pPr lvl="1"/>
            <a:r>
              <a:rPr lang="en-US" sz="1600" dirty="0"/>
              <a:t>Abutment</a:t>
            </a:r>
          </a:p>
          <a:p>
            <a:pPr lvl="1"/>
            <a:r>
              <a:rPr lang="en-US" sz="1600" dirty="0"/>
              <a:t>Deck</a:t>
            </a:r>
          </a:p>
          <a:p>
            <a:pPr lvl="1"/>
            <a:r>
              <a:rPr lang="en-US" sz="1600" dirty="0"/>
              <a:t>Deck Connector</a:t>
            </a:r>
          </a:p>
          <a:p>
            <a:pPr marL="342900" indent="-342900">
              <a:buFont typeface="+mj-lt"/>
              <a:buAutoNum type="arabicPeriod"/>
            </a:pPr>
            <a:r>
              <a:rPr lang="en-US" sz="1600" dirty="0">
                <a:solidFill>
                  <a:schemeClr val="tx1"/>
                </a:solidFill>
              </a:rPr>
              <a:t>Create an assembly of the bridge in CAD.</a:t>
            </a:r>
          </a:p>
          <a:p>
            <a:pPr marL="342900" indent="-342900">
              <a:buFont typeface="+mj-lt"/>
              <a:buAutoNum type="arabicPeriod"/>
            </a:pPr>
            <a:r>
              <a:rPr lang="en-US" sz="1600" dirty="0">
                <a:solidFill>
                  <a:schemeClr val="tx1"/>
                </a:solidFill>
              </a:rPr>
              <a:t>Print the physical components on a 3D printer.</a:t>
            </a:r>
          </a:p>
          <a:p>
            <a:pPr marL="342900" indent="-342900">
              <a:buFont typeface="+mj-lt"/>
              <a:buAutoNum type="arabicPeriod"/>
            </a:pPr>
            <a:r>
              <a:rPr lang="en-US" sz="1600" dirty="0">
                <a:solidFill>
                  <a:schemeClr val="tx1"/>
                </a:solidFill>
              </a:rPr>
              <a:t>Assemble the </a:t>
            </a:r>
            <a:r>
              <a:rPr lang="en-US" sz="1600" dirty="0" smtClean="0">
                <a:solidFill>
                  <a:schemeClr val="tx1"/>
                </a:solidFill>
              </a:rPr>
              <a:t>bridge.</a:t>
            </a:r>
            <a:endParaRPr lang="en-US" sz="1600" dirty="0"/>
          </a:p>
        </p:txBody>
      </p:sp>
    </p:spTree>
    <p:extLst>
      <p:ext uri="{BB962C8B-B14F-4D97-AF65-F5344CB8AC3E}">
        <p14:creationId xmlns:p14="http://schemas.microsoft.com/office/powerpoint/2010/main" val="3929504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smtClean="0">
              <a:latin typeface="3DS V2" pitchFamily="2" charset="0"/>
            </a:endParaRPr>
          </a:p>
          <a:p>
            <a:pPr marL="0" lvl="0" indent="0" algn="l" rtl="0">
              <a:spcBef>
                <a:spcPts val="0"/>
              </a:spcBef>
              <a:spcAft>
                <a:spcPts val="0"/>
              </a:spcAft>
              <a:buNone/>
            </a:pPr>
            <a:endParaRPr lang="en-US" dirty="0" smtClean="0">
              <a:latin typeface="3DS V2" pitchFamily="2" charset="0"/>
            </a:endParaRPr>
          </a:p>
          <a:p>
            <a:pPr marL="0" lvl="0" indent="0" algn="l" rtl="0">
              <a:spcBef>
                <a:spcPts val="0"/>
              </a:spcBef>
              <a:spcAft>
                <a:spcPts val="0"/>
              </a:spcAft>
              <a:buNone/>
            </a:pPr>
            <a:r>
              <a:rPr lang="en-US" dirty="0" smtClean="0">
                <a:latin typeface="3DS V2" pitchFamily="2" charset="0"/>
              </a:rPr>
              <a:t> </a:t>
            </a:r>
            <a:endParaRPr lang="en-US" dirty="0">
              <a:latin typeface="3DS V2" pitchFamily="2" charset="0"/>
            </a:endParaRP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smtClean="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smtClean="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smtClean="0">
                <a:solidFill>
                  <a:srgbClr val="DA291C"/>
                </a:solidFill>
                <a:latin typeface="3ds" panose="02000503020000020004" pitchFamily="50" charset="0"/>
              </a:rPr>
              <a:t>CLASS DISCUSSION</a:t>
            </a:r>
            <a:endParaRPr lang="en-US" sz="5400" b="1" dirty="0">
              <a:solidFill>
                <a:srgbClr val="DA291C"/>
              </a:solidFill>
              <a:latin typeface="3ds" panose="02000503020000020004" pitchFamily="50" charset="0"/>
            </a:endParaRP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246880" cy="1032113"/>
          </a:xfrm>
          <a:prstGeom prst="rect">
            <a:avLst/>
          </a:prstGeom>
        </p:spPr>
        <p:txBody>
          <a:bodyPr vert="horz" wrap="square" lIns="91440" tIns="45720" rIns="91440" bIns="45720" rtlCol="0">
            <a:noAutofit/>
          </a:bodyPr>
          <a:lstStyle/>
          <a:p>
            <a:r>
              <a:rPr lang="en-US" sz="2400" dirty="0">
                <a:latin typeface="3ds" panose="02000503020000020004" pitchFamily="50" charset="0"/>
              </a:rPr>
              <a:t>What bridge types have you seen?</a:t>
            </a: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a:latin typeface="3DS V2" pitchFamily="2" charset="0"/>
              </a:rPr>
              <a:t>How can the design be improved to support more </a:t>
            </a:r>
            <a:r>
              <a:rPr lang="en-US" sz="2400" dirty="0" smtClean="0">
                <a:latin typeface="3DS V2" pitchFamily="2" charset="0"/>
              </a:rPr>
              <a:t>weight or span </a:t>
            </a:r>
            <a:r>
              <a:rPr lang="en-US" sz="2400" dirty="0">
                <a:latin typeface="3DS V2" pitchFamily="2" charset="0"/>
              </a:rPr>
              <a:t>a </a:t>
            </a:r>
            <a:r>
              <a:rPr lang="en-US" sz="2400" dirty="0" smtClean="0">
                <a:latin typeface="3DS V2" pitchFamily="2" charset="0"/>
              </a:rPr>
              <a:t>greater </a:t>
            </a:r>
            <a:r>
              <a:rPr lang="en-US" sz="2400" dirty="0">
                <a:latin typeface="3DS V2" pitchFamily="2" charset="0"/>
              </a:rPr>
              <a:t>distance?</a:t>
            </a: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8" y="2586458"/>
            <a:ext cx="4610032" cy="646331"/>
          </a:xfrm>
          <a:prstGeom prst="rect">
            <a:avLst/>
          </a:prstGeom>
        </p:spPr>
        <p:txBody>
          <a:bodyPr vert="horz" wrap="square" lIns="91440" tIns="45720" rIns="91440" bIns="45720" rtlCol="0">
            <a:spAutoFit/>
          </a:bodyPr>
          <a:lstStyle/>
          <a:p>
            <a:r>
              <a:rPr lang="en-US" sz="2000" dirty="0">
                <a:latin typeface="3ds" panose="02000503020000020004" pitchFamily="50" charset="0"/>
              </a:rPr>
              <a:t>Recall the different types of bridges.</a:t>
            </a: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971627" cy="954107"/>
          </a:xfrm>
          <a:prstGeom prst="rect">
            <a:avLst/>
          </a:prstGeom>
        </p:spPr>
        <p:txBody>
          <a:bodyPr vert="horz" wrap="square" lIns="91440" tIns="45720" rIns="91440" bIns="45720" rtlCol="0">
            <a:spAutoFit/>
          </a:bodyPr>
          <a:lstStyle/>
          <a:p>
            <a:pPr lvl="0">
              <a:spcBef>
                <a:spcPts val="1200"/>
              </a:spcBef>
            </a:pPr>
            <a:r>
              <a:rPr lang="en-US" sz="2000" dirty="0">
                <a:latin typeface="3ds" panose="02000503020000020004" pitchFamily="50" charset="0"/>
              </a:rPr>
              <a:t>Think about the Baltimore Truss bridge design.</a:t>
            </a: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4288123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718036"/>
            <a:ext cx="6369518" cy="14219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400" b="1" dirty="0" smtClean="0">
                <a:solidFill>
                  <a:srgbClr val="DA291C"/>
                </a:solidFill>
              </a:rPr>
              <a:t>The template slides in the following section are provided for your convenience. We encourage you to customize this presentation for your needs.</a:t>
            </a:r>
            <a:endParaRPr lang="en-US" sz="2400" b="1" dirty="0">
              <a:solidFill>
                <a:srgbClr val="DA291C"/>
              </a:solidFill>
            </a:endParaRPr>
          </a:p>
        </p:txBody>
      </p:sp>
    </p:spTree>
    <p:extLst>
      <p:ext uri="{BB962C8B-B14F-4D97-AF65-F5344CB8AC3E}">
        <p14:creationId xmlns:p14="http://schemas.microsoft.com/office/powerpoint/2010/main" val="27605299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457200" y="914400"/>
            <a:ext cx="9276080" cy="369146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LOREM IPSUM</a:t>
            </a:r>
          </a:p>
          <a:p>
            <a:pPr lvl="1" algn="just">
              <a:spcBef>
                <a:spcPts val="1200"/>
              </a:spcBef>
            </a:pPr>
            <a:r>
              <a:rPr lang="en-US" sz="2000" dirty="0" smtClean="0"/>
              <a:t>XXX</a:t>
            </a:r>
            <a:endParaRPr lang="en-US" sz="2000" dirty="0"/>
          </a:p>
          <a:p>
            <a:pPr marL="0" indent="0" algn="just">
              <a:buFont typeface="Arial" panose="020B0604020202020204" pitchFamily="34" charset="0"/>
              <a:buNone/>
            </a:pPr>
            <a:endParaRPr lang="en-US" sz="2400" b="1" dirty="0">
              <a:solidFill>
                <a:srgbClr val="DA291C"/>
              </a:solidFill>
            </a:endParaRPr>
          </a:p>
        </p:txBody>
      </p:sp>
    </p:spTree>
    <p:extLst>
      <p:ext uri="{BB962C8B-B14F-4D97-AF65-F5344CB8AC3E}">
        <p14:creationId xmlns:p14="http://schemas.microsoft.com/office/powerpoint/2010/main" val="2089402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smtClean="0">
                <a:solidFill>
                  <a:srgbClr val="DA291C"/>
                </a:solidFill>
              </a:rPr>
              <a:t>TIMELINE</a:t>
            </a:r>
            <a:endParaRPr lang="en-US" sz="2400" b="1" dirty="0">
              <a:solidFill>
                <a:srgbClr val="DA291C"/>
              </a:solidFill>
            </a:endParaRPr>
          </a:p>
        </p:txBody>
      </p:sp>
      <p:sp>
        <p:nvSpPr>
          <p:cNvPr id="7" name="AutoShape 2">
            <a:extLst>
              <a:ext uri="{FF2B5EF4-FFF2-40B4-BE49-F238E27FC236}">
                <a16:creationId xmlns:a16="http://schemas.microsoft.com/office/drawing/2014/main" id="{F427F07E-CE49-4F4A-9AAA-4AF53571F340}"/>
              </a:ext>
            </a:extLst>
          </p:cNvPr>
          <p:cNvSpPr>
            <a:spLocks noChangeAspect="1" noChangeArrowheads="1"/>
          </p:cNvSpPr>
          <p:nvPr/>
        </p:nvSpPr>
        <p:spPr bwMode="auto">
          <a:xfrm>
            <a:off x="6222129" y="312808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9" name="Straight Arrow Connector 8">
            <a:extLst>
              <a:ext uri="{FF2B5EF4-FFF2-40B4-BE49-F238E27FC236}">
                <a16:creationId xmlns:a16="http://schemas.microsoft.com/office/drawing/2014/main" id="{BEF66185-9F91-4EC8-9128-1298B34C24FC}"/>
              </a:ext>
            </a:extLst>
          </p:cNvPr>
          <p:cNvCxnSpPr>
            <a:cxnSpLocks/>
          </p:cNvCxnSpPr>
          <p:nvPr/>
        </p:nvCxnSpPr>
        <p:spPr>
          <a:xfrm>
            <a:off x="478951" y="3722108"/>
            <a:ext cx="10633435"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0AA226DA-64B0-48EA-A161-944A34D48717}"/>
              </a:ext>
            </a:extLst>
          </p:cNvPr>
          <p:cNvSpPr/>
          <p:nvPr/>
        </p:nvSpPr>
        <p:spPr>
          <a:xfrm>
            <a:off x="477644" y="1945071"/>
            <a:ext cx="2914198"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400" dirty="0" smtClean="0">
                <a:latin typeface="3ds" panose="02000503020000020004" pitchFamily="50" charset="0"/>
              </a:rPr>
              <a:t>XXX</a:t>
            </a:r>
            <a:endParaRPr lang="en-US" sz="1400" dirty="0">
              <a:latin typeface="3DS V2" pitchFamily="2" charset="0"/>
            </a:endParaRPr>
          </a:p>
        </p:txBody>
      </p:sp>
      <p:sp>
        <p:nvSpPr>
          <p:cNvPr id="11" name="Rectangle: Rounded Corners 10">
            <a:extLst>
              <a:ext uri="{FF2B5EF4-FFF2-40B4-BE49-F238E27FC236}">
                <a16:creationId xmlns:a16="http://schemas.microsoft.com/office/drawing/2014/main" id="{AC04415D-8668-4D60-8E54-D85B55206194}"/>
              </a:ext>
            </a:extLst>
          </p:cNvPr>
          <p:cNvSpPr/>
          <p:nvPr/>
        </p:nvSpPr>
        <p:spPr>
          <a:xfrm>
            <a:off x="4112130" y="1945071"/>
            <a:ext cx="223978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panose="02000503020000020004" pitchFamily="50" charset="0"/>
            </a:endParaRPr>
          </a:p>
        </p:txBody>
      </p:sp>
      <p:sp>
        <p:nvSpPr>
          <p:cNvPr id="13" name="Rectangle: Rounded Corners 12">
            <a:extLst>
              <a:ext uri="{FF2B5EF4-FFF2-40B4-BE49-F238E27FC236}">
                <a16:creationId xmlns:a16="http://schemas.microsoft.com/office/drawing/2014/main" id="{38BCDD2C-57F5-419D-8235-F149EE11F46B}"/>
              </a:ext>
            </a:extLst>
          </p:cNvPr>
          <p:cNvSpPr/>
          <p:nvPr/>
        </p:nvSpPr>
        <p:spPr>
          <a:xfrm>
            <a:off x="7055027" y="1945071"/>
            <a:ext cx="2425304"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panose="02000503020000020004" pitchFamily="50" charset="0"/>
            </a:endParaRPr>
          </a:p>
        </p:txBody>
      </p:sp>
      <p:sp>
        <p:nvSpPr>
          <p:cNvPr id="14" name="Rectangle: Rounded Corners 13">
            <a:extLst>
              <a:ext uri="{FF2B5EF4-FFF2-40B4-BE49-F238E27FC236}">
                <a16:creationId xmlns:a16="http://schemas.microsoft.com/office/drawing/2014/main" id="{23D472B0-3C2B-40CD-86F3-B1C9C0C66219}"/>
              </a:ext>
            </a:extLst>
          </p:cNvPr>
          <p:cNvSpPr/>
          <p:nvPr/>
        </p:nvSpPr>
        <p:spPr>
          <a:xfrm>
            <a:off x="1414950" y="4126194"/>
            <a:ext cx="2602912"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panose="02000503020000020004" pitchFamily="50" charset="0"/>
            </a:endParaRPr>
          </a:p>
        </p:txBody>
      </p:sp>
      <p:sp>
        <p:nvSpPr>
          <p:cNvPr id="15" name="Rectangle: Rounded Corners 14">
            <a:extLst>
              <a:ext uri="{FF2B5EF4-FFF2-40B4-BE49-F238E27FC236}">
                <a16:creationId xmlns:a16="http://schemas.microsoft.com/office/drawing/2014/main" id="{78BFAEAA-BF44-46C6-8889-D7529C214A11}"/>
              </a:ext>
            </a:extLst>
          </p:cNvPr>
          <p:cNvSpPr/>
          <p:nvPr/>
        </p:nvSpPr>
        <p:spPr>
          <a:xfrm>
            <a:off x="4660823" y="4126194"/>
            <a:ext cx="2239787"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panose="02000503020000020004" pitchFamily="50" charset="0"/>
            </a:endParaRPr>
          </a:p>
        </p:txBody>
      </p:sp>
      <p:sp>
        <p:nvSpPr>
          <p:cNvPr id="16" name="Rectangle: Rounded Corners 15">
            <a:extLst>
              <a:ext uri="{FF2B5EF4-FFF2-40B4-BE49-F238E27FC236}">
                <a16:creationId xmlns:a16="http://schemas.microsoft.com/office/drawing/2014/main" id="{91939686-AA78-42A7-BF86-59AF33E551AC}"/>
              </a:ext>
            </a:extLst>
          </p:cNvPr>
          <p:cNvSpPr/>
          <p:nvPr/>
        </p:nvSpPr>
        <p:spPr>
          <a:xfrm>
            <a:off x="7561637" y="4126194"/>
            <a:ext cx="2859058"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en-US" sz="1400" dirty="0" smtClean="0">
                <a:latin typeface="3ds" panose="02000503020000020004" pitchFamily="50" charset="0"/>
              </a:rPr>
              <a:t>XXX</a:t>
            </a:r>
            <a:endParaRPr lang="en-US" sz="1400" dirty="0">
              <a:latin typeface="3DS V2" pitchFamily="2" charset="0"/>
            </a:endParaRPr>
          </a:p>
        </p:txBody>
      </p:sp>
      <p:cxnSp>
        <p:nvCxnSpPr>
          <p:cNvPr id="17" name="Straight Connector 16">
            <a:extLst>
              <a:ext uri="{FF2B5EF4-FFF2-40B4-BE49-F238E27FC236}">
                <a16:creationId xmlns:a16="http://schemas.microsoft.com/office/drawing/2014/main" id="{CE3D7308-A1FB-400B-A50E-2882D02CEF34}"/>
              </a:ext>
            </a:extLst>
          </p:cNvPr>
          <p:cNvCxnSpPr>
            <a:cxnSpLocks/>
          </p:cNvCxnSpPr>
          <p:nvPr/>
        </p:nvCxnSpPr>
        <p:spPr>
          <a:xfrm>
            <a:off x="1276944"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60E6B3-8A17-42AF-9E8E-A8843281067F}"/>
              </a:ext>
            </a:extLst>
          </p:cNvPr>
          <p:cNvSpPr txBox="1"/>
          <p:nvPr/>
        </p:nvSpPr>
        <p:spPr>
          <a:xfrm>
            <a:off x="343675" y="1559216"/>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19" name="Straight Connector 18">
            <a:extLst>
              <a:ext uri="{FF2B5EF4-FFF2-40B4-BE49-F238E27FC236}">
                <a16:creationId xmlns:a16="http://schemas.microsoft.com/office/drawing/2014/main" id="{0FE93883-D5B1-47F6-9EB4-751F532F4B04}"/>
              </a:ext>
            </a:extLst>
          </p:cNvPr>
          <p:cNvCxnSpPr>
            <a:cxnSpLocks/>
          </p:cNvCxnSpPr>
          <p:nvPr/>
        </p:nvCxnSpPr>
        <p:spPr>
          <a:xfrm>
            <a:off x="4677861"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9F945BC-2239-43C9-BAC5-D642C5D0850C}"/>
              </a:ext>
            </a:extLst>
          </p:cNvPr>
          <p:cNvSpPr txBox="1"/>
          <p:nvPr/>
        </p:nvSpPr>
        <p:spPr>
          <a:xfrm>
            <a:off x="4030196" y="1559216"/>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21" name="Straight Connector 20">
            <a:extLst>
              <a:ext uri="{FF2B5EF4-FFF2-40B4-BE49-F238E27FC236}">
                <a16:creationId xmlns:a16="http://schemas.microsoft.com/office/drawing/2014/main" id="{F07E68F8-6B32-46D6-B54A-B921E99E357F}"/>
              </a:ext>
            </a:extLst>
          </p:cNvPr>
          <p:cNvCxnSpPr>
            <a:cxnSpLocks/>
          </p:cNvCxnSpPr>
          <p:nvPr/>
        </p:nvCxnSpPr>
        <p:spPr>
          <a:xfrm>
            <a:off x="7722735"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E2AAAC4-4842-44DA-963B-F8D5EBB77415}"/>
              </a:ext>
            </a:extLst>
          </p:cNvPr>
          <p:cNvSpPr txBox="1"/>
          <p:nvPr/>
        </p:nvSpPr>
        <p:spPr>
          <a:xfrm>
            <a:off x="7055027" y="1559216"/>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23" name="Straight Connector 22">
            <a:extLst>
              <a:ext uri="{FF2B5EF4-FFF2-40B4-BE49-F238E27FC236}">
                <a16:creationId xmlns:a16="http://schemas.microsoft.com/office/drawing/2014/main" id="{2CCBB96B-F431-419A-A144-C51B02F11058}"/>
              </a:ext>
            </a:extLst>
          </p:cNvPr>
          <p:cNvCxnSpPr>
            <a:cxnSpLocks/>
          </p:cNvCxnSpPr>
          <p:nvPr/>
        </p:nvCxnSpPr>
        <p:spPr>
          <a:xfrm>
            <a:off x="2818459" y="373268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3DC470-A073-44CD-BE32-5FE27BABF3B3}"/>
              </a:ext>
            </a:extLst>
          </p:cNvPr>
          <p:cNvSpPr txBox="1"/>
          <p:nvPr/>
        </p:nvSpPr>
        <p:spPr>
          <a:xfrm>
            <a:off x="1288999" y="5633055"/>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25" name="Straight Connector 24">
            <a:extLst>
              <a:ext uri="{FF2B5EF4-FFF2-40B4-BE49-F238E27FC236}">
                <a16:creationId xmlns:a16="http://schemas.microsoft.com/office/drawing/2014/main" id="{754F9C9B-5661-4543-932C-DEEFCE737EFE}"/>
              </a:ext>
            </a:extLst>
          </p:cNvPr>
          <p:cNvCxnSpPr>
            <a:cxnSpLocks/>
          </p:cNvCxnSpPr>
          <p:nvPr/>
        </p:nvCxnSpPr>
        <p:spPr>
          <a:xfrm>
            <a:off x="5922790" y="3730700"/>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9201529-4A03-4C0F-9644-9EB428645D68}"/>
              </a:ext>
            </a:extLst>
          </p:cNvPr>
          <p:cNvSpPr txBox="1"/>
          <p:nvPr/>
        </p:nvSpPr>
        <p:spPr>
          <a:xfrm>
            <a:off x="4481958" y="5633055"/>
            <a:ext cx="627095" cy="430887"/>
          </a:xfrm>
          <a:prstGeom prst="rect">
            <a:avLst/>
          </a:prstGeom>
          <a:noFill/>
        </p:spPr>
        <p:txBody>
          <a:bodyPr wrap="none" rtlCol="0">
            <a:spAutoFit/>
          </a:bodyPr>
          <a:lstStyle/>
          <a:p>
            <a:r>
              <a:rPr lang="en-US" sz="2200" b="1" dirty="0" smtClean="0"/>
              <a:t>XXX</a:t>
            </a:r>
            <a:endParaRPr lang="en-US" sz="2200" b="1" dirty="0"/>
          </a:p>
        </p:txBody>
      </p:sp>
      <p:cxnSp>
        <p:nvCxnSpPr>
          <p:cNvPr id="27" name="Straight Connector 26">
            <a:extLst>
              <a:ext uri="{FF2B5EF4-FFF2-40B4-BE49-F238E27FC236}">
                <a16:creationId xmlns:a16="http://schemas.microsoft.com/office/drawing/2014/main" id="{613FCA84-4329-4CF5-A4F1-A51E753CE1AA}"/>
              </a:ext>
            </a:extLst>
          </p:cNvPr>
          <p:cNvCxnSpPr>
            <a:cxnSpLocks/>
          </p:cNvCxnSpPr>
          <p:nvPr/>
        </p:nvCxnSpPr>
        <p:spPr>
          <a:xfrm>
            <a:off x="9235158" y="3738142"/>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84BC3A4-ECF3-4337-A2E4-18B58E2BAB2A}"/>
              </a:ext>
            </a:extLst>
          </p:cNvPr>
          <p:cNvSpPr txBox="1"/>
          <p:nvPr/>
        </p:nvSpPr>
        <p:spPr>
          <a:xfrm>
            <a:off x="7543571" y="5633055"/>
            <a:ext cx="627095" cy="430887"/>
          </a:xfrm>
          <a:prstGeom prst="rect">
            <a:avLst/>
          </a:prstGeom>
          <a:noFill/>
        </p:spPr>
        <p:txBody>
          <a:bodyPr wrap="none" rtlCol="0">
            <a:spAutoFit/>
          </a:bodyPr>
          <a:lstStyle/>
          <a:p>
            <a:r>
              <a:rPr lang="en-US" sz="2200" b="1" dirty="0" smtClean="0"/>
              <a:t>XXX</a:t>
            </a:r>
            <a:endParaRPr lang="en-US" sz="2200" b="1" dirty="0"/>
          </a:p>
        </p:txBody>
      </p:sp>
    </p:spTree>
    <p:extLst>
      <p:ext uri="{BB962C8B-B14F-4D97-AF65-F5344CB8AC3E}">
        <p14:creationId xmlns:p14="http://schemas.microsoft.com/office/powerpoint/2010/main" val="439396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3D3ADC9-1AB6-4915-8648-C53C346FEE6D}"/>
              </a:ext>
            </a:extLst>
          </p:cNvPr>
          <p:cNvSpPr/>
          <p:nvPr/>
        </p:nvSpPr>
        <p:spPr>
          <a:xfrm>
            <a:off x="487680"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0"/>
              </a:spcBef>
              <a:spcAft>
                <a:spcPts val="0"/>
              </a:spcAft>
              <a:buNone/>
            </a:pPr>
            <a:endParaRPr lang="en-US" dirty="0">
              <a:latin typeface="3DS V2" pitchFamily="2" charset="0"/>
            </a:endParaRPr>
          </a:p>
          <a:p>
            <a:pPr marL="0" lvl="0" indent="0" algn="l" rtl="0">
              <a:spcBef>
                <a:spcPts val="0"/>
              </a:spcBef>
              <a:spcAft>
                <a:spcPts val="0"/>
              </a:spcAft>
              <a:buNone/>
            </a:pPr>
            <a:endParaRPr lang="en-US" dirty="0" smtClean="0">
              <a:latin typeface="3DS V2" pitchFamily="2" charset="0"/>
            </a:endParaRPr>
          </a:p>
          <a:p>
            <a:pPr marL="0" lvl="0" indent="0" algn="l" rtl="0">
              <a:spcBef>
                <a:spcPts val="0"/>
              </a:spcBef>
              <a:spcAft>
                <a:spcPts val="0"/>
              </a:spcAft>
              <a:buNone/>
            </a:pPr>
            <a:endParaRPr lang="en-US" dirty="0" smtClean="0">
              <a:latin typeface="3DS V2" pitchFamily="2" charset="0"/>
            </a:endParaRPr>
          </a:p>
          <a:p>
            <a:pPr marL="0" lvl="0" indent="0" algn="l" rtl="0">
              <a:spcBef>
                <a:spcPts val="0"/>
              </a:spcBef>
              <a:spcAft>
                <a:spcPts val="0"/>
              </a:spcAft>
              <a:buNone/>
            </a:pPr>
            <a:r>
              <a:rPr lang="en-US" dirty="0" smtClean="0">
                <a:latin typeface="3DS V2" pitchFamily="2" charset="0"/>
              </a:rPr>
              <a:t> </a:t>
            </a:r>
            <a:endParaRPr lang="en-US" dirty="0">
              <a:latin typeface="3DS V2" pitchFamily="2" charset="0"/>
            </a:endParaRPr>
          </a:p>
          <a:p>
            <a:pPr marL="0" lvl="0" indent="0" algn="l" rtl="0">
              <a:spcBef>
                <a:spcPts val="0"/>
              </a:spcBef>
              <a:spcAft>
                <a:spcPts val="0"/>
              </a:spcAft>
              <a:buNone/>
            </a:pPr>
            <a:endParaRPr lang="en-US" i="1" dirty="0">
              <a:latin typeface="3DS V2" pitchFamily="2" charset="0"/>
            </a:endParaRPr>
          </a:p>
          <a:p>
            <a:pPr marL="0" lvl="0" indent="0" algn="l" rtl="0">
              <a:spcBef>
                <a:spcPts val="1200"/>
              </a:spcBef>
              <a:spcAft>
                <a:spcPts val="0"/>
              </a:spcAft>
              <a:buNone/>
            </a:pPr>
            <a:endParaRPr lang="en-US" dirty="0">
              <a:latin typeface="3DS V2" pitchFamily="2" charset="0"/>
            </a:endParaRPr>
          </a:p>
          <a:p>
            <a:pPr marL="0" lvl="0" indent="0" algn="l" rtl="0">
              <a:spcBef>
                <a:spcPts val="1200"/>
              </a:spcBef>
              <a:spcAft>
                <a:spcPts val="0"/>
              </a:spcAft>
              <a:buNone/>
            </a:pPr>
            <a:endParaRPr lang="en-US" sz="2800" dirty="0">
              <a:latin typeface="3DS V2" pitchFamily="2" charset="0"/>
            </a:endParaRPr>
          </a:p>
        </p:txBody>
      </p:sp>
      <p:sp>
        <p:nvSpPr>
          <p:cNvPr id="8" name="Rectangle: Rounded Corners 7">
            <a:extLst>
              <a:ext uri="{FF2B5EF4-FFF2-40B4-BE49-F238E27FC236}">
                <a16:creationId xmlns:a16="http://schemas.microsoft.com/office/drawing/2014/main" id="{A35EB5F2-9511-49D9-B046-9C0ED4E853EB}"/>
              </a:ext>
            </a:extLst>
          </p:cNvPr>
          <p:cNvSpPr/>
          <p:nvPr/>
        </p:nvSpPr>
        <p:spPr>
          <a:xfrm>
            <a:off x="6231907" y="2163243"/>
            <a:ext cx="5414884" cy="3636415"/>
          </a:xfrm>
          <a:prstGeom prst="roundRect">
            <a:avLst/>
          </a:prstGeom>
        </p:spPr>
        <p:style>
          <a:lnRef idx="2">
            <a:schemeClr val="accent3"/>
          </a:lnRef>
          <a:fillRef idx="1">
            <a:schemeClr val="lt1"/>
          </a:fillRef>
          <a:effectRef idx="0">
            <a:schemeClr val="accent3"/>
          </a:effectRef>
          <a:fontRef idx="minor">
            <a:schemeClr val="dk1"/>
          </a:fontRef>
        </p:style>
        <p:txBody>
          <a:bodyPr rtlCol="0" anchor="ctr"/>
          <a:lstStyle/>
          <a:p>
            <a:pPr marL="0" lvl="0" indent="0" algn="l" rtl="0">
              <a:spcBef>
                <a:spcPts val="1200"/>
              </a:spcBef>
              <a:spcAft>
                <a:spcPts val="0"/>
              </a:spcAft>
              <a:buNone/>
            </a:pPr>
            <a:endParaRPr lang="en-US" sz="2800" dirty="0" smtClean="0">
              <a:latin typeface="3DS V2" pitchFamily="2" charset="0"/>
            </a:endParaRPr>
          </a:p>
          <a:p>
            <a:pPr marL="0" lvl="0" indent="0" algn="l" rtl="0">
              <a:spcBef>
                <a:spcPts val="1200"/>
              </a:spcBef>
              <a:spcAft>
                <a:spcPts val="0"/>
              </a:spcAft>
              <a:buNone/>
            </a:pPr>
            <a:endParaRPr lang="en-US" sz="2800" dirty="0">
              <a:latin typeface="3DS V2" pitchFamily="2" charset="0"/>
            </a:endParaRPr>
          </a:p>
          <a:p>
            <a:pPr marL="0" lvl="0" indent="0" algn="l" rtl="0">
              <a:spcBef>
                <a:spcPts val="1200"/>
              </a:spcBef>
              <a:spcAft>
                <a:spcPts val="0"/>
              </a:spcAft>
              <a:buNone/>
            </a:pPr>
            <a:endParaRPr lang="en-US" sz="2800" dirty="0" smtClean="0">
              <a:latin typeface="3DS V2" pitchFamily="2" charset="0"/>
            </a:endParaRPr>
          </a:p>
          <a:p>
            <a:pPr marL="0" lvl="0" indent="0" algn="l" rtl="0">
              <a:spcBef>
                <a:spcPts val="1200"/>
              </a:spcBef>
              <a:spcAft>
                <a:spcPts val="0"/>
              </a:spcAft>
              <a:buNone/>
            </a:pPr>
            <a:endParaRPr lang="en-US" dirty="0">
              <a:latin typeface="3DS V2" pitchFamily="2" charset="0"/>
            </a:endParaRPr>
          </a:p>
        </p:txBody>
      </p:sp>
      <p:sp>
        <p:nvSpPr>
          <p:cNvPr id="9" name="TextBox 8">
            <a:extLst>
              <a:ext uri="{FF2B5EF4-FFF2-40B4-BE49-F238E27FC236}">
                <a16:creationId xmlns:a16="http://schemas.microsoft.com/office/drawing/2014/main" id="{245C9D36-C5E9-4BA9-BCF4-C007824FEA17}"/>
              </a:ext>
            </a:extLst>
          </p:cNvPr>
          <p:cNvSpPr txBox="1"/>
          <p:nvPr/>
        </p:nvSpPr>
        <p:spPr>
          <a:xfrm>
            <a:off x="2918528" y="955179"/>
            <a:ext cx="6354945" cy="923330"/>
          </a:xfrm>
          <a:prstGeom prst="rect">
            <a:avLst/>
          </a:prstGeom>
          <a:noFill/>
        </p:spPr>
        <p:txBody>
          <a:bodyPr wrap="none" rtlCol="0">
            <a:spAutoFit/>
          </a:bodyPr>
          <a:lstStyle/>
          <a:p>
            <a:r>
              <a:rPr lang="en-US" sz="5400" b="1" dirty="0" smtClean="0">
                <a:solidFill>
                  <a:srgbClr val="DA291C"/>
                </a:solidFill>
                <a:latin typeface="3ds" panose="02000503020000020004" pitchFamily="50" charset="0"/>
              </a:rPr>
              <a:t>CLASS DISCUSSION</a:t>
            </a:r>
            <a:endParaRPr lang="en-US" sz="5400" b="1" dirty="0">
              <a:solidFill>
                <a:srgbClr val="DA291C"/>
              </a:solidFill>
              <a:latin typeface="3ds" panose="02000503020000020004" pitchFamily="50" charset="0"/>
            </a:endParaRPr>
          </a:p>
        </p:txBody>
      </p:sp>
      <p:sp>
        <p:nvSpPr>
          <p:cNvPr id="11" name="TextBox 10">
            <a:extLst>
              <a:ext uri="{FF2B5EF4-FFF2-40B4-BE49-F238E27FC236}">
                <a16:creationId xmlns:a16="http://schemas.microsoft.com/office/drawing/2014/main" id="{AFA691FA-BE31-421C-846E-3F422D02946D}"/>
              </a:ext>
            </a:extLst>
          </p:cNvPr>
          <p:cNvSpPr txBox="1"/>
          <p:nvPr/>
        </p:nvSpPr>
        <p:spPr>
          <a:xfrm>
            <a:off x="497840" y="3505006"/>
            <a:ext cx="1063112" cy="369332"/>
          </a:xfrm>
          <a:prstGeom prst="rect">
            <a:avLst/>
          </a:prstGeom>
          <a:noFill/>
        </p:spPr>
        <p:txBody>
          <a:bodyPr wrap="none" rtlCol="0">
            <a:spAutoFit/>
          </a:bodyPr>
          <a:lstStyle/>
          <a:p>
            <a:r>
              <a:rPr lang="en-US" i="1" dirty="0"/>
              <a:t>Question: </a:t>
            </a:r>
          </a:p>
        </p:txBody>
      </p:sp>
      <p:cxnSp>
        <p:nvCxnSpPr>
          <p:cNvPr id="12" name="Straight Connector 11">
            <a:extLst>
              <a:ext uri="{FF2B5EF4-FFF2-40B4-BE49-F238E27FC236}">
                <a16:creationId xmlns:a16="http://schemas.microsoft.com/office/drawing/2014/main" id="{85956E30-AFC2-4D4C-81B2-3870AC51040A}"/>
              </a:ext>
            </a:extLst>
          </p:cNvPr>
          <p:cNvCxnSpPr/>
          <p:nvPr/>
        </p:nvCxnSpPr>
        <p:spPr>
          <a:xfrm>
            <a:off x="497840"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BA299A5-204C-4795-A9A6-C3EEC5C81040}"/>
              </a:ext>
            </a:extLst>
          </p:cNvPr>
          <p:cNvSpPr txBox="1"/>
          <p:nvPr/>
        </p:nvSpPr>
        <p:spPr>
          <a:xfrm>
            <a:off x="6231907" y="3505006"/>
            <a:ext cx="1063112" cy="369332"/>
          </a:xfrm>
          <a:prstGeom prst="rect">
            <a:avLst/>
          </a:prstGeom>
          <a:noFill/>
        </p:spPr>
        <p:txBody>
          <a:bodyPr wrap="none" rtlCol="0">
            <a:spAutoFit/>
          </a:bodyPr>
          <a:lstStyle/>
          <a:p>
            <a:r>
              <a:rPr lang="en-US" i="1" dirty="0"/>
              <a:t>Question: </a:t>
            </a:r>
          </a:p>
        </p:txBody>
      </p:sp>
      <p:cxnSp>
        <p:nvCxnSpPr>
          <p:cNvPr id="14" name="Straight Connector 13">
            <a:extLst>
              <a:ext uri="{FF2B5EF4-FFF2-40B4-BE49-F238E27FC236}">
                <a16:creationId xmlns:a16="http://schemas.microsoft.com/office/drawing/2014/main" id="{4F4AC078-143B-4017-87C0-BDEC4A6D1E49}"/>
              </a:ext>
            </a:extLst>
          </p:cNvPr>
          <p:cNvCxnSpPr/>
          <p:nvPr/>
        </p:nvCxnSpPr>
        <p:spPr>
          <a:xfrm>
            <a:off x="6231907" y="3305378"/>
            <a:ext cx="5414884" cy="0"/>
          </a:xfrm>
          <a:prstGeom prst="line">
            <a:avLst/>
          </a:prstGeom>
        </p:spPr>
        <p:style>
          <a:lnRef idx="1">
            <a:schemeClr val="dk1"/>
          </a:lnRef>
          <a:fillRef idx="0">
            <a:schemeClr val="dk1"/>
          </a:fillRef>
          <a:effectRef idx="0">
            <a:schemeClr val="dk1"/>
          </a:effectRef>
          <a:fontRef idx="minor">
            <a:schemeClr val="tx1"/>
          </a:fontRef>
        </p:style>
      </p:cxnSp>
      <p:sp>
        <p:nvSpPr>
          <p:cNvPr id="2" name="TextBox 1"/>
          <p:cNvSpPr txBox="1"/>
          <p:nvPr/>
        </p:nvSpPr>
        <p:spPr>
          <a:xfrm>
            <a:off x="2025227" y="5235787"/>
            <a:ext cx="3583093" cy="785706"/>
          </a:xfrm>
          <a:prstGeom prst="rect">
            <a:avLst/>
          </a:prstGeom>
        </p:spPr>
        <p:txBody>
          <a:bodyPr vert="horz" wrap="square" lIns="91440" tIns="45720" rIns="91440" bIns="45720" rtlCol="0">
            <a:normAutofit/>
          </a:bodyPr>
          <a:lstStyle/>
          <a:p>
            <a:pPr marL="0" indent="0" algn="l">
              <a:buNone/>
            </a:pPr>
            <a:endParaRPr lang="en-US" sz="1600" dirty="0">
              <a:effectLst/>
              <a:latin typeface="Segoe UI" panose="020B0502040204020203" pitchFamily="34" charset="0"/>
            </a:endParaRPr>
          </a:p>
        </p:txBody>
      </p:sp>
      <p:sp>
        <p:nvSpPr>
          <p:cNvPr id="3" name="TextBox 2"/>
          <p:cNvSpPr txBox="1"/>
          <p:nvPr/>
        </p:nvSpPr>
        <p:spPr>
          <a:xfrm>
            <a:off x="795088" y="3931457"/>
            <a:ext cx="4246880" cy="1032113"/>
          </a:xfrm>
          <a:prstGeom prst="rect">
            <a:avLst/>
          </a:prstGeom>
        </p:spPr>
        <p:txBody>
          <a:bodyPr vert="horz" wrap="square" lIns="91440" tIns="45720" rIns="91440" bIns="45720" rtlCol="0">
            <a:noAutofit/>
          </a:bodyPr>
          <a:lstStyle/>
          <a:p>
            <a:r>
              <a:rPr lang="en-US" sz="2400" dirty="0" smtClean="0">
                <a:latin typeface="3ds" panose="02000503020000020004" pitchFamily="50" charset="0"/>
              </a:rPr>
              <a:t>Lorem Ipsum</a:t>
            </a:r>
            <a:endParaRPr lang="en-US" sz="2400" dirty="0">
              <a:latin typeface="3ds" panose="02000503020000020004" pitchFamily="50" charset="0"/>
            </a:endParaRPr>
          </a:p>
          <a:p>
            <a:pPr marL="0" indent="0" algn="l">
              <a:buNone/>
            </a:pPr>
            <a:endParaRPr lang="en-US" sz="1600" dirty="0">
              <a:effectLst/>
              <a:latin typeface="Segoe UI" panose="020B0502040204020203" pitchFamily="34" charset="0"/>
            </a:endParaRPr>
          </a:p>
        </p:txBody>
      </p:sp>
      <p:sp>
        <p:nvSpPr>
          <p:cNvPr id="15" name="TextBox 14"/>
          <p:cNvSpPr txBox="1"/>
          <p:nvPr/>
        </p:nvSpPr>
        <p:spPr>
          <a:xfrm>
            <a:off x="6585175" y="3931457"/>
            <a:ext cx="5061616" cy="1710730"/>
          </a:xfrm>
          <a:prstGeom prst="rect">
            <a:avLst/>
          </a:prstGeom>
        </p:spPr>
        <p:txBody>
          <a:bodyPr vert="horz" wrap="square" lIns="91440" tIns="45720" rIns="91440" bIns="45720" rtlCol="0">
            <a:noAutofit/>
          </a:bodyPr>
          <a:lstStyle/>
          <a:p>
            <a:pPr lvl="0">
              <a:spcBef>
                <a:spcPts val="1200"/>
              </a:spcBef>
            </a:pPr>
            <a:r>
              <a:rPr lang="en-US" sz="2400" dirty="0" smtClean="0">
                <a:latin typeface="3DS V2" pitchFamily="2" charset="0"/>
              </a:rPr>
              <a:t>Lorem Ipsum</a:t>
            </a:r>
            <a:endParaRPr lang="en-US" sz="2400" dirty="0">
              <a:latin typeface="3DS V2" pitchFamily="2" charset="0"/>
            </a:endParaRPr>
          </a:p>
          <a:p>
            <a:pPr marL="0" indent="0" algn="l">
              <a:buNone/>
            </a:pPr>
            <a:endParaRPr lang="en-US" sz="1600" dirty="0">
              <a:effectLst/>
              <a:latin typeface="Segoe UI" panose="020B0502040204020203" pitchFamily="34" charset="0"/>
            </a:endParaRPr>
          </a:p>
        </p:txBody>
      </p:sp>
      <p:sp>
        <p:nvSpPr>
          <p:cNvPr id="17" name="TextBox 16"/>
          <p:cNvSpPr txBox="1"/>
          <p:nvPr/>
        </p:nvSpPr>
        <p:spPr>
          <a:xfrm>
            <a:off x="795088" y="2586458"/>
            <a:ext cx="4610032" cy="646331"/>
          </a:xfrm>
          <a:prstGeom prst="rect">
            <a:avLst/>
          </a:prstGeom>
        </p:spPr>
        <p:txBody>
          <a:bodyPr vert="horz" wrap="square" lIns="91440" tIns="45720" rIns="91440" bIns="45720" rtlCol="0">
            <a:spAutoFit/>
          </a:bodyPr>
          <a:lstStyle/>
          <a:p>
            <a:r>
              <a:rPr lang="en-US" sz="2000" dirty="0" smtClean="0">
                <a:latin typeface="3ds" panose="02000503020000020004" pitchFamily="50" charset="0"/>
              </a:rPr>
              <a:t>Lorem Ipsum</a:t>
            </a:r>
            <a:endParaRPr lang="en-US" sz="2000" dirty="0">
              <a:latin typeface="3ds" panose="02000503020000020004" pitchFamily="50" charset="0"/>
            </a:endParaRPr>
          </a:p>
          <a:p>
            <a:pPr marL="0" indent="0" algn="l">
              <a:buNone/>
            </a:pPr>
            <a:endParaRPr lang="en-US" sz="1600" dirty="0">
              <a:effectLst/>
              <a:latin typeface="3ds" panose="02000503020000020004" pitchFamily="50" charset="0"/>
            </a:endParaRPr>
          </a:p>
        </p:txBody>
      </p:sp>
      <p:sp>
        <p:nvSpPr>
          <p:cNvPr id="18" name="TextBox 17"/>
          <p:cNvSpPr txBox="1"/>
          <p:nvPr/>
        </p:nvSpPr>
        <p:spPr>
          <a:xfrm>
            <a:off x="6585175" y="2471737"/>
            <a:ext cx="4971627" cy="646331"/>
          </a:xfrm>
          <a:prstGeom prst="rect">
            <a:avLst/>
          </a:prstGeom>
        </p:spPr>
        <p:txBody>
          <a:bodyPr vert="horz" wrap="square" lIns="91440" tIns="45720" rIns="91440" bIns="45720" rtlCol="0">
            <a:spAutoFit/>
          </a:bodyPr>
          <a:lstStyle/>
          <a:p>
            <a:pPr lvl="0">
              <a:spcBef>
                <a:spcPts val="1200"/>
              </a:spcBef>
            </a:pPr>
            <a:r>
              <a:rPr lang="en-US" sz="2000" dirty="0" smtClean="0">
                <a:latin typeface="3ds" panose="02000503020000020004" pitchFamily="50" charset="0"/>
              </a:rPr>
              <a:t>Lorem Ipsum</a:t>
            </a:r>
            <a:endParaRPr lang="en-US" sz="2000" dirty="0">
              <a:latin typeface="3ds" panose="02000503020000020004" pitchFamily="50" charset="0"/>
            </a:endParaRPr>
          </a:p>
          <a:p>
            <a:pPr marL="0" indent="0" algn="l">
              <a:buNone/>
            </a:pPr>
            <a:endParaRPr lang="en-US" sz="1600" dirty="0">
              <a:effectLst/>
              <a:latin typeface="Segoe UI" panose="020B0502040204020203" pitchFamily="34" charset="0"/>
            </a:endParaRPr>
          </a:p>
        </p:txBody>
      </p:sp>
    </p:spTree>
    <p:extLst>
      <p:ext uri="{BB962C8B-B14F-4D97-AF65-F5344CB8AC3E}">
        <p14:creationId xmlns:p14="http://schemas.microsoft.com/office/powerpoint/2010/main" val="1229015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855572"/>
            <a:ext cx="6067037" cy="114685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BACKGROUND</a:t>
            </a:r>
          </a:p>
        </p:txBody>
      </p:sp>
    </p:spTree>
    <p:extLst>
      <p:ext uri="{BB962C8B-B14F-4D97-AF65-F5344CB8AC3E}">
        <p14:creationId xmlns:p14="http://schemas.microsoft.com/office/powerpoint/2010/main" val="1367332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idx="4294967295"/>
          </p:nvPr>
        </p:nvSpPr>
        <p:spPr>
          <a:xfrm>
            <a:off x="457200" y="914400"/>
            <a:ext cx="10671387" cy="351433"/>
          </a:xfrm>
          <a:prstGeom prst="rect">
            <a:avLst/>
          </a:prstGeom>
        </p:spPr>
        <p:txBody>
          <a:bodyPr/>
          <a:lstStyle/>
          <a:p>
            <a:pPr algn="l"/>
            <a:r>
              <a:rPr lang="en-US" sz="2400" b="1" dirty="0">
                <a:solidFill>
                  <a:srgbClr val="DA291C"/>
                </a:solidFill>
                <a:ea typeface="+mn-ea"/>
                <a:cs typeface="+mn-cs"/>
              </a:rPr>
              <a:t>FAMOUS BRIDGES </a:t>
            </a:r>
            <a:r>
              <a:rPr lang="en-US" sz="1800" b="1" dirty="0" smtClean="0"/>
              <a:t>- </a:t>
            </a:r>
            <a:r>
              <a:rPr lang="en-US" sz="1400" dirty="0" smtClean="0"/>
              <a:t>Here’s a list of 10 famous bridges from around the world, along with the purposes they serve:</a:t>
            </a:r>
            <a:endParaRPr lang="en-US" sz="1400" b="1" dirty="0"/>
          </a:p>
        </p:txBody>
      </p:sp>
      <p:sp>
        <p:nvSpPr>
          <p:cNvPr id="6" name="Content Placeholder 2"/>
          <p:cNvSpPr txBox="1">
            <a:spLocks/>
          </p:cNvSpPr>
          <p:nvPr/>
        </p:nvSpPr>
        <p:spPr>
          <a:xfrm>
            <a:off x="457200" y="1371600"/>
            <a:ext cx="5803307" cy="47364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smtClean="0"/>
              <a:t>Golden Gate Bridge (USA)</a:t>
            </a:r>
            <a:endParaRPr lang="en-US" sz="1200" dirty="0" smtClean="0"/>
          </a:p>
          <a:p>
            <a:pPr lvl="1"/>
            <a:r>
              <a:rPr lang="en-US" sz="1200" b="1" dirty="0" smtClean="0"/>
              <a:t>Purpose:</a:t>
            </a:r>
            <a:r>
              <a:rPr lang="en-US" sz="1200" dirty="0" smtClean="0"/>
              <a:t> Connects San Francisco to Marin County, facilitating transportation across the Golden Gate Strait.</a:t>
            </a:r>
          </a:p>
          <a:p>
            <a:pPr lvl="1"/>
            <a:r>
              <a:rPr lang="en-US" sz="1200" b="1" dirty="0" smtClean="0"/>
              <a:t>Type:</a:t>
            </a:r>
            <a:r>
              <a:rPr lang="en-US" sz="1200" dirty="0" smtClean="0"/>
              <a:t> Suspension bridge.</a:t>
            </a:r>
          </a:p>
          <a:p>
            <a:r>
              <a:rPr lang="en-US" sz="1200" b="1" dirty="0" smtClean="0"/>
              <a:t>Tower Bridge (UK)</a:t>
            </a:r>
            <a:endParaRPr lang="en-US" sz="1200" dirty="0" smtClean="0"/>
          </a:p>
          <a:p>
            <a:pPr lvl="1"/>
            <a:r>
              <a:rPr lang="en-US" sz="1200" b="1" dirty="0" smtClean="0"/>
              <a:t>Purpose:</a:t>
            </a:r>
            <a:r>
              <a:rPr lang="en-US" sz="1200" dirty="0" smtClean="0"/>
              <a:t> Combines bascule and suspension design to allow pedestrian and vehicle traffic while opening for river traffic on the Thames.</a:t>
            </a:r>
          </a:p>
          <a:p>
            <a:pPr lvl="1"/>
            <a:r>
              <a:rPr lang="en-US" sz="1200" b="1" dirty="0" smtClean="0"/>
              <a:t>Type:</a:t>
            </a:r>
            <a:r>
              <a:rPr lang="en-US" sz="1200" dirty="0" smtClean="0"/>
              <a:t> Bascule and suspension bridge.</a:t>
            </a:r>
          </a:p>
          <a:p>
            <a:r>
              <a:rPr lang="en-US" sz="1200" b="1" dirty="0" smtClean="0"/>
              <a:t>Brooklyn Bridge (USA)</a:t>
            </a:r>
            <a:endParaRPr lang="en-US" sz="1200" dirty="0" smtClean="0"/>
          </a:p>
          <a:p>
            <a:pPr lvl="1"/>
            <a:r>
              <a:rPr lang="en-US" sz="1200" b="1" dirty="0" smtClean="0"/>
              <a:t>Purpose:</a:t>
            </a:r>
            <a:r>
              <a:rPr lang="en-US" sz="1200" dirty="0" smtClean="0"/>
              <a:t> Connects Manhattan and Brooklyn, serving as a vital transportation link over the East River.</a:t>
            </a:r>
          </a:p>
          <a:p>
            <a:pPr lvl="1"/>
            <a:r>
              <a:rPr lang="en-US" sz="1200" b="1" dirty="0" smtClean="0"/>
              <a:t>Type:</a:t>
            </a:r>
            <a:r>
              <a:rPr lang="en-US" sz="1200" dirty="0" smtClean="0"/>
              <a:t> Hybrid cable-stayed/suspension bridge.</a:t>
            </a:r>
          </a:p>
          <a:p>
            <a:r>
              <a:rPr lang="en-US" sz="1200" b="1" dirty="0" smtClean="0"/>
              <a:t>Sydney </a:t>
            </a:r>
            <a:r>
              <a:rPr lang="en-US" sz="1200" b="1" dirty="0" err="1" smtClean="0"/>
              <a:t>Harbour</a:t>
            </a:r>
            <a:r>
              <a:rPr lang="en-US" sz="1200" b="1" dirty="0" smtClean="0"/>
              <a:t> Bridge (Australia)</a:t>
            </a:r>
            <a:endParaRPr lang="en-US" sz="1200" dirty="0" smtClean="0"/>
          </a:p>
          <a:p>
            <a:pPr lvl="1"/>
            <a:r>
              <a:rPr lang="en-US" sz="1200" b="1" dirty="0" smtClean="0"/>
              <a:t>Purpose:</a:t>
            </a:r>
            <a:r>
              <a:rPr lang="en-US" sz="1200" dirty="0" smtClean="0"/>
              <a:t> Connects Sydney’s central business district to its northern suburbs, accommodating vehicles, trains, pedestrians, and cyclists.</a:t>
            </a:r>
          </a:p>
          <a:p>
            <a:pPr lvl="1"/>
            <a:r>
              <a:rPr lang="en-US" sz="1200" b="1" dirty="0" smtClean="0"/>
              <a:t>Type:</a:t>
            </a:r>
            <a:r>
              <a:rPr lang="en-US" sz="1200" dirty="0" smtClean="0"/>
              <a:t> Arch bridge.</a:t>
            </a:r>
          </a:p>
          <a:p>
            <a:r>
              <a:rPr lang="en-US" sz="1200" b="1" dirty="0" smtClean="0"/>
              <a:t>Millau Viaduct (France)</a:t>
            </a:r>
            <a:endParaRPr lang="en-US" sz="1200" dirty="0" smtClean="0"/>
          </a:p>
          <a:p>
            <a:pPr lvl="1"/>
            <a:r>
              <a:rPr lang="en-US" sz="1200" b="1" dirty="0" smtClean="0"/>
              <a:t>Purpose:</a:t>
            </a:r>
            <a:r>
              <a:rPr lang="en-US" sz="1200" dirty="0" smtClean="0"/>
              <a:t> Spans the Tarn River valley, reducing traffic congestion in southern France and offering a quicker route.</a:t>
            </a:r>
          </a:p>
          <a:p>
            <a:pPr lvl="1"/>
            <a:r>
              <a:rPr lang="en-US" sz="1200" b="1" dirty="0" smtClean="0"/>
              <a:t>Type:</a:t>
            </a:r>
            <a:r>
              <a:rPr lang="en-US" sz="1200" dirty="0" smtClean="0"/>
              <a:t> Cable-stayed bridge.</a:t>
            </a:r>
            <a:endParaRPr lang="en-US" sz="1200" dirty="0"/>
          </a:p>
        </p:txBody>
      </p:sp>
      <p:sp>
        <p:nvSpPr>
          <p:cNvPr id="7" name="Content Placeholder 2"/>
          <p:cNvSpPr txBox="1">
            <a:spLocks/>
          </p:cNvSpPr>
          <p:nvPr/>
        </p:nvSpPr>
        <p:spPr>
          <a:xfrm>
            <a:off x="6400800" y="1371600"/>
            <a:ext cx="5520267" cy="473645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smtClean="0"/>
              <a:t>Akashi </a:t>
            </a:r>
            <a:r>
              <a:rPr lang="en-US" sz="1200" b="1" dirty="0" err="1" smtClean="0"/>
              <a:t>Kaikyō</a:t>
            </a:r>
            <a:r>
              <a:rPr lang="en-US" sz="1200" b="1" dirty="0" smtClean="0"/>
              <a:t> Bridge (Japan)</a:t>
            </a:r>
            <a:endParaRPr lang="en-US" sz="1200" dirty="0" smtClean="0"/>
          </a:p>
          <a:p>
            <a:pPr lvl="1"/>
            <a:r>
              <a:rPr lang="en-US" sz="1200" b="1" dirty="0" smtClean="0"/>
              <a:t>Purpose:</a:t>
            </a:r>
            <a:r>
              <a:rPr lang="en-US" sz="1200" dirty="0" smtClean="0"/>
              <a:t> Links the city of Kobe to Awaji Island, supporting vehicular traffic over the Akashi Strait.</a:t>
            </a:r>
          </a:p>
          <a:p>
            <a:pPr lvl="1"/>
            <a:r>
              <a:rPr lang="en-US" sz="1200" b="1" dirty="0" smtClean="0"/>
              <a:t>Type:</a:t>
            </a:r>
            <a:r>
              <a:rPr lang="en-US" sz="1200" dirty="0" smtClean="0"/>
              <a:t> Suspension bridge.</a:t>
            </a:r>
          </a:p>
          <a:p>
            <a:r>
              <a:rPr lang="en-US" sz="1200" b="1" dirty="0" smtClean="0"/>
              <a:t>Rialto Bridge (Italy)</a:t>
            </a:r>
            <a:endParaRPr lang="en-US" sz="1200" dirty="0" smtClean="0"/>
          </a:p>
          <a:p>
            <a:pPr lvl="1"/>
            <a:r>
              <a:rPr lang="en-US" sz="1200" b="1" dirty="0" smtClean="0"/>
              <a:t>Purpose:</a:t>
            </a:r>
            <a:r>
              <a:rPr lang="en-US" sz="1200" dirty="0" smtClean="0"/>
              <a:t> Connects districts across the Grand Canal and is one of Venice’s oldest and most famous pedestrian bridges. </a:t>
            </a:r>
          </a:p>
          <a:p>
            <a:pPr lvl="1"/>
            <a:r>
              <a:rPr lang="en-US" sz="1200" b="1" dirty="0" smtClean="0"/>
              <a:t>Type:</a:t>
            </a:r>
            <a:r>
              <a:rPr lang="en-US" sz="1200" dirty="0" smtClean="0"/>
              <a:t> Stone arch bridge.</a:t>
            </a:r>
          </a:p>
          <a:p>
            <a:r>
              <a:rPr lang="en-US" sz="1200" b="1" dirty="0" smtClean="0"/>
              <a:t>Pont du Gard (France)</a:t>
            </a:r>
            <a:endParaRPr lang="en-US" sz="1200" dirty="0" smtClean="0"/>
          </a:p>
          <a:p>
            <a:pPr lvl="1"/>
            <a:r>
              <a:rPr lang="en-US" sz="1200" b="1" dirty="0" smtClean="0"/>
              <a:t>Purpose:</a:t>
            </a:r>
            <a:r>
              <a:rPr lang="en-US" sz="1200" dirty="0" smtClean="0"/>
              <a:t> An ancient Roman aqueduct bridge used to transport water to the Roman colony of </a:t>
            </a:r>
            <a:r>
              <a:rPr lang="en-US" sz="1200" dirty="0" err="1" smtClean="0"/>
              <a:t>Nemausus</a:t>
            </a:r>
            <a:r>
              <a:rPr lang="en-US" sz="1200" dirty="0" smtClean="0"/>
              <a:t> (modern-day </a:t>
            </a:r>
            <a:r>
              <a:rPr lang="en-US" sz="1200" dirty="0" err="1" smtClean="0"/>
              <a:t>Nîmes</a:t>
            </a:r>
            <a:r>
              <a:rPr lang="en-US" sz="1200" dirty="0" smtClean="0"/>
              <a:t>).</a:t>
            </a:r>
          </a:p>
          <a:p>
            <a:pPr lvl="1"/>
            <a:r>
              <a:rPr lang="en-US" sz="1200" b="1" dirty="0" smtClean="0"/>
              <a:t>Type:</a:t>
            </a:r>
            <a:r>
              <a:rPr lang="en-US" sz="1200" dirty="0" smtClean="0"/>
              <a:t> Aqueduct bridge.</a:t>
            </a:r>
          </a:p>
          <a:p>
            <a:r>
              <a:rPr lang="en-US" sz="1200" b="1" dirty="0" err="1" smtClean="0"/>
              <a:t>Zhangjiajie</a:t>
            </a:r>
            <a:r>
              <a:rPr lang="en-US" sz="1200" b="1" dirty="0" smtClean="0"/>
              <a:t> Glass Bridge (China)</a:t>
            </a:r>
            <a:endParaRPr lang="en-US" sz="1200" dirty="0" smtClean="0"/>
          </a:p>
          <a:p>
            <a:pPr lvl="1"/>
            <a:r>
              <a:rPr lang="en-US" sz="1200" b="1" dirty="0" smtClean="0"/>
              <a:t>Purpose:</a:t>
            </a:r>
            <a:r>
              <a:rPr lang="en-US" sz="1200" dirty="0" smtClean="0"/>
              <a:t> A pedestrian bridge offering breathtaking views of the </a:t>
            </a:r>
            <a:r>
              <a:rPr lang="en-US" sz="1200" dirty="0" err="1" smtClean="0"/>
              <a:t>Zhangjiajie</a:t>
            </a:r>
            <a:r>
              <a:rPr lang="en-US" sz="1200" dirty="0" smtClean="0"/>
              <a:t> Grand Canyon, known for its transparent glass floor.</a:t>
            </a:r>
          </a:p>
          <a:p>
            <a:pPr lvl="1"/>
            <a:r>
              <a:rPr lang="en-US" sz="1200" b="1" dirty="0" smtClean="0"/>
              <a:t>Type:</a:t>
            </a:r>
            <a:r>
              <a:rPr lang="en-US" sz="1200" dirty="0" smtClean="0"/>
              <a:t> Glass-bottom suspension bridge.</a:t>
            </a:r>
          </a:p>
          <a:p>
            <a:r>
              <a:rPr lang="en-US" sz="1200" b="1" dirty="0" smtClean="0"/>
              <a:t>Humber Bridge (UK)</a:t>
            </a:r>
            <a:endParaRPr lang="en-US" sz="1200" dirty="0" smtClean="0"/>
          </a:p>
          <a:p>
            <a:pPr lvl="1"/>
            <a:r>
              <a:rPr lang="en-US" sz="1200" b="1" dirty="0" smtClean="0"/>
              <a:t>Purpose</a:t>
            </a:r>
            <a:r>
              <a:rPr lang="en-US" sz="1200" dirty="0" smtClean="0"/>
              <a:t>: Spans the Humber Estuary, connecting Hull and North Lincolnshire, supporting road traffic.</a:t>
            </a:r>
          </a:p>
          <a:p>
            <a:pPr lvl="1"/>
            <a:r>
              <a:rPr lang="en-US" sz="1200" b="1" dirty="0" smtClean="0"/>
              <a:t>Type</a:t>
            </a:r>
            <a:r>
              <a:rPr lang="en-US" sz="1200" dirty="0" smtClean="0"/>
              <a:t>: Suspension bridge.</a:t>
            </a:r>
          </a:p>
        </p:txBody>
      </p:sp>
    </p:spTree>
    <p:extLst>
      <p:ext uri="{BB962C8B-B14F-4D97-AF65-F5344CB8AC3E}">
        <p14:creationId xmlns:p14="http://schemas.microsoft.com/office/powerpoint/2010/main" val="76466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6C48FABD-8D85-447A-BB20-63F78CD44F7A}"/>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TYPES of TRUSS BRIDGES</a:t>
            </a:r>
          </a:p>
        </p:txBody>
      </p:sp>
      <p:sp>
        <p:nvSpPr>
          <p:cNvPr id="7" name="AutoShape 2">
            <a:extLst>
              <a:ext uri="{FF2B5EF4-FFF2-40B4-BE49-F238E27FC236}">
                <a16:creationId xmlns:a16="http://schemas.microsoft.com/office/drawing/2014/main" id="{F427F07E-CE49-4F4A-9AAA-4AF53571F340}"/>
              </a:ext>
            </a:extLst>
          </p:cNvPr>
          <p:cNvSpPr>
            <a:spLocks noChangeAspect="1" noChangeArrowheads="1"/>
          </p:cNvSpPr>
          <p:nvPr/>
        </p:nvSpPr>
        <p:spPr bwMode="auto">
          <a:xfrm>
            <a:off x="6222129" y="312808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cxnSp>
        <p:nvCxnSpPr>
          <p:cNvPr id="9" name="Straight Arrow Connector 8">
            <a:extLst>
              <a:ext uri="{FF2B5EF4-FFF2-40B4-BE49-F238E27FC236}">
                <a16:creationId xmlns:a16="http://schemas.microsoft.com/office/drawing/2014/main" id="{BEF66185-9F91-4EC8-9128-1298B34C24FC}"/>
              </a:ext>
            </a:extLst>
          </p:cNvPr>
          <p:cNvCxnSpPr>
            <a:cxnSpLocks/>
          </p:cNvCxnSpPr>
          <p:nvPr/>
        </p:nvCxnSpPr>
        <p:spPr>
          <a:xfrm>
            <a:off x="478951" y="3722108"/>
            <a:ext cx="10633435" cy="0"/>
          </a:xfrm>
          <a:prstGeom prst="straightConnector1">
            <a:avLst/>
          </a:prstGeom>
          <a:ln w="38100">
            <a:tailEnd type="none"/>
          </a:ln>
        </p:spPr>
        <p:style>
          <a:lnRef idx="1">
            <a:schemeClr val="accent1"/>
          </a:lnRef>
          <a:fillRef idx="0">
            <a:schemeClr val="accent1"/>
          </a:fillRef>
          <a:effectRef idx="0">
            <a:schemeClr val="accent1"/>
          </a:effectRef>
          <a:fontRef idx="minor">
            <a:schemeClr val="tx1"/>
          </a:fontRef>
        </p:style>
      </p:cxnSp>
      <p:sp>
        <p:nvSpPr>
          <p:cNvPr id="10" name="Rectangle: Rounded Corners 9">
            <a:extLst>
              <a:ext uri="{FF2B5EF4-FFF2-40B4-BE49-F238E27FC236}">
                <a16:creationId xmlns:a16="http://schemas.microsoft.com/office/drawing/2014/main" id="{0AA226DA-64B0-48EA-A161-944A34D48717}"/>
              </a:ext>
            </a:extLst>
          </p:cNvPr>
          <p:cNvSpPr/>
          <p:nvPr/>
        </p:nvSpPr>
        <p:spPr>
          <a:xfrm>
            <a:off x="477644" y="1945071"/>
            <a:ext cx="2914198"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200" dirty="0">
                <a:latin typeface="3ds" panose="02000503020000020004" pitchFamily="50" charset="0"/>
              </a:rPr>
              <a:t>In Boston, Thomas Pratt and his father Caleb Pratt designed a bridge truss structure that was to become a standard in bridge construction up to World War 2</a:t>
            </a:r>
            <a:r>
              <a:rPr lang="en-US" sz="1200" dirty="0" smtClean="0">
                <a:latin typeface="3ds" panose="02000503020000020004" pitchFamily="50" charset="0"/>
              </a:rPr>
              <a:t>.</a:t>
            </a:r>
            <a:endParaRPr lang="en-US" sz="1200" dirty="0">
              <a:latin typeface="3DS V2" pitchFamily="2" charset="0"/>
            </a:endParaRPr>
          </a:p>
        </p:txBody>
      </p:sp>
      <p:sp>
        <p:nvSpPr>
          <p:cNvPr id="11" name="Rectangle: Rounded Corners 10">
            <a:extLst>
              <a:ext uri="{FF2B5EF4-FFF2-40B4-BE49-F238E27FC236}">
                <a16:creationId xmlns:a16="http://schemas.microsoft.com/office/drawing/2014/main" id="{AC04415D-8668-4D60-8E54-D85B55206194}"/>
              </a:ext>
            </a:extLst>
          </p:cNvPr>
          <p:cNvSpPr/>
          <p:nvPr/>
        </p:nvSpPr>
        <p:spPr>
          <a:xfrm>
            <a:off x="4112130" y="1945065"/>
            <a:ext cx="2239787"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200" dirty="0">
                <a:latin typeface="3ds" panose="02000503020000020004" pitchFamily="50" charset="0"/>
              </a:rPr>
              <a:t>It was patented in 1848 by its designers James Warren and Willoughby Theobald </a:t>
            </a:r>
            <a:r>
              <a:rPr lang="en-US" sz="1200" dirty="0" err="1">
                <a:latin typeface="3ds" panose="02000503020000020004" pitchFamily="50" charset="0"/>
              </a:rPr>
              <a:t>Monzani</a:t>
            </a:r>
            <a:r>
              <a:rPr lang="en-US" sz="1200" dirty="0">
                <a:latin typeface="3ds" panose="02000503020000020004" pitchFamily="50" charset="0"/>
              </a:rPr>
              <a:t>.</a:t>
            </a:r>
          </a:p>
        </p:txBody>
      </p:sp>
      <p:sp>
        <p:nvSpPr>
          <p:cNvPr id="13" name="Rectangle: Rounded Corners 12">
            <a:extLst>
              <a:ext uri="{FF2B5EF4-FFF2-40B4-BE49-F238E27FC236}">
                <a16:creationId xmlns:a16="http://schemas.microsoft.com/office/drawing/2014/main" id="{38BCDD2C-57F5-419D-8235-F149EE11F46B}"/>
              </a:ext>
            </a:extLst>
          </p:cNvPr>
          <p:cNvSpPr/>
          <p:nvPr/>
        </p:nvSpPr>
        <p:spPr>
          <a:xfrm>
            <a:off x="7055027" y="1907360"/>
            <a:ext cx="2634982" cy="134449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200" dirty="0">
                <a:latin typeface="3ds" panose="02000503020000020004" pitchFamily="50" charset="0"/>
              </a:rPr>
              <a:t>A Parker truss bridge is a Pratt truss design with a polygonal upper chord. A "camelback" is a subset of the Parker type, where the upper chord consists of exactly five segments.</a:t>
            </a:r>
          </a:p>
        </p:txBody>
      </p:sp>
      <p:sp>
        <p:nvSpPr>
          <p:cNvPr id="14" name="Rectangle: Rounded Corners 13">
            <a:extLst>
              <a:ext uri="{FF2B5EF4-FFF2-40B4-BE49-F238E27FC236}">
                <a16:creationId xmlns:a16="http://schemas.microsoft.com/office/drawing/2014/main" id="{23D472B0-3C2B-40CD-86F3-B1C9C0C66219}"/>
              </a:ext>
            </a:extLst>
          </p:cNvPr>
          <p:cNvSpPr/>
          <p:nvPr/>
        </p:nvSpPr>
        <p:spPr>
          <a:xfrm>
            <a:off x="1532770" y="4135615"/>
            <a:ext cx="2485091"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200" dirty="0">
                <a:latin typeface="3ds" panose="02000503020000020004" pitchFamily="50" charset="0"/>
              </a:rPr>
              <a:t>The bowstring truss bridge was patented in 1841 by Squire Whipple. A bowstring truss has diagonal load-bearing members.</a:t>
            </a:r>
          </a:p>
        </p:txBody>
      </p:sp>
      <p:sp>
        <p:nvSpPr>
          <p:cNvPr id="15" name="Rectangle: Rounded Corners 14">
            <a:extLst>
              <a:ext uri="{FF2B5EF4-FFF2-40B4-BE49-F238E27FC236}">
                <a16:creationId xmlns:a16="http://schemas.microsoft.com/office/drawing/2014/main" id="{78BFAEAA-BF44-46C6-8889-D7529C214A11}"/>
              </a:ext>
            </a:extLst>
          </p:cNvPr>
          <p:cNvSpPr/>
          <p:nvPr/>
        </p:nvSpPr>
        <p:spPr>
          <a:xfrm>
            <a:off x="4660823" y="4130158"/>
            <a:ext cx="2503073"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200" dirty="0">
                <a:latin typeface="3ds" panose="02000503020000020004" pitchFamily="50" charset="0"/>
              </a:rPr>
              <a:t>The Pennsylvania (Petit) truss is a variation on the Pratt Truss. The Pennsylvania truss adds to this design half-length struts or ties in the top, bottom, or both parts of the panels.</a:t>
            </a:r>
          </a:p>
        </p:txBody>
      </p:sp>
      <p:sp>
        <p:nvSpPr>
          <p:cNvPr id="16" name="Rectangle: Rounded Corners 15">
            <a:extLst>
              <a:ext uri="{FF2B5EF4-FFF2-40B4-BE49-F238E27FC236}">
                <a16:creationId xmlns:a16="http://schemas.microsoft.com/office/drawing/2014/main" id="{91939686-AA78-42A7-BF86-59AF33E551AC}"/>
              </a:ext>
            </a:extLst>
          </p:cNvPr>
          <p:cNvSpPr/>
          <p:nvPr/>
        </p:nvSpPr>
        <p:spPr>
          <a:xfrm>
            <a:off x="7726929" y="4130158"/>
            <a:ext cx="3016458" cy="145760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140494">
              <a:buSzPct val="100000"/>
            </a:pPr>
            <a:r>
              <a:rPr lang="en-US" sz="1200" dirty="0">
                <a:latin typeface="3ds" panose="02000503020000020004" pitchFamily="50" charset="0"/>
              </a:rPr>
              <a:t>A Baltimore truss is similar to a Pratt truss design with additional bracing in the lower section to prevent buckling and add strength. The Baltimore truss style bridge is a simple and very strong design often used for supporting trains.</a:t>
            </a:r>
          </a:p>
        </p:txBody>
      </p:sp>
      <p:cxnSp>
        <p:nvCxnSpPr>
          <p:cNvPr id="17" name="Straight Connector 16">
            <a:extLst>
              <a:ext uri="{FF2B5EF4-FFF2-40B4-BE49-F238E27FC236}">
                <a16:creationId xmlns:a16="http://schemas.microsoft.com/office/drawing/2014/main" id="{CE3D7308-A1FB-400B-A50E-2882D02CEF34}"/>
              </a:ext>
            </a:extLst>
          </p:cNvPr>
          <p:cNvCxnSpPr>
            <a:cxnSpLocks/>
          </p:cNvCxnSpPr>
          <p:nvPr/>
        </p:nvCxnSpPr>
        <p:spPr>
          <a:xfrm>
            <a:off x="1836110"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B60E6B3-8A17-42AF-9E8E-A8843281067F}"/>
              </a:ext>
            </a:extLst>
          </p:cNvPr>
          <p:cNvSpPr txBox="1"/>
          <p:nvPr/>
        </p:nvSpPr>
        <p:spPr>
          <a:xfrm>
            <a:off x="457200" y="1476473"/>
            <a:ext cx="917239" cy="430887"/>
          </a:xfrm>
          <a:prstGeom prst="rect">
            <a:avLst/>
          </a:prstGeom>
          <a:noFill/>
        </p:spPr>
        <p:txBody>
          <a:bodyPr wrap="none" rtlCol="0">
            <a:spAutoFit/>
          </a:bodyPr>
          <a:lstStyle/>
          <a:p>
            <a:r>
              <a:rPr lang="en-US" sz="2200" b="1" dirty="0" smtClean="0"/>
              <a:t>PRATT</a:t>
            </a:r>
            <a:endParaRPr lang="en-US" sz="2200" b="1" dirty="0"/>
          </a:p>
        </p:txBody>
      </p:sp>
      <p:cxnSp>
        <p:nvCxnSpPr>
          <p:cNvPr id="19" name="Straight Connector 18">
            <a:extLst>
              <a:ext uri="{FF2B5EF4-FFF2-40B4-BE49-F238E27FC236}">
                <a16:creationId xmlns:a16="http://schemas.microsoft.com/office/drawing/2014/main" id="{0FE93883-D5B1-47F6-9EB4-751F532F4B04}"/>
              </a:ext>
            </a:extLst>
          </p:cNvPr>
          <p:cNvCxnSpPr>
            <a:cxnSpLocks/>
          </p:cNvCxnSpPr>
          <p:nvPr/>
        </p:nvCxnSpPr>
        <p:spPr>
          <a:xfrm>
            <a:off x="5164666"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89F945BC-2239-43C9-BAC5-D642C5D0850C}"/>
              </a:ext>
            </a:extLst>
          </p:cNvPr>
          <p:cNvSpPr txBox="1"/>
          <p:nvPr/>
        </p:nvSpPr>
        <p:spPr>
          <a:xfrm>
            <a:off x="4017861" y="1480718"/>
            <a:ext cx="1160895" cy="430887"/>
          </a:xfrm>
          <a:prstGeom prst="rect">
            <a:avLst/>
          </a:prstGeom>
          <a:noFill/>
        </p:spPr>
        <p:txBody>
          <a:bodyPr wrap="none" rtlCol="0">
            <a:spAutoFit/>
          </a:bodyPr>
          <a:lstStyle/>
          <a:p>
            <a:r>
              <a:rPr lang="en-US" sz="2200" b="1" dirty="0" smtClean="0"/>
              <a:t>WARREN</a:t>
            </a:r>
            <a:endParaRPr lang="en-US" sz="2200" b="1" dirty="0"/>
          </a:p>
        </p:txBody>
      </p:sp>
      <p:cxnSp>
        <p:nvCxnSpPr>
          <p:cNvPr id="21" name="Straight Connector 20">
            <a:extLst>
              <a:ext uri="{FF2B5EF4-FFF2-40B4-BE49-F238E27FC236}">
                <a16:creationId xmlns:a16="http://schemas.microsoft.com/office/drawing/2014/main" id="{F07E68F8-6B32-46D6-B54A-B921E99E357F}"/>
              </a:ext>
            </a:extLst>
          </p:cNvPr>
          <p:cNvCxnSpPr>
            <a:cxnSpLocks/>
          </p:cNvCxnSpPr>
          <p:nvPr/>
        </p:nvCxnSpPr>
        <p:spPr>
          <a:xfrm>
            <a:off x="8288473" y="343930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E2AAAC4-4842-44DA-963B-F8D5EBB77415}"/>
              </a:ext>
            </a:extLst>
          </p:cNvPr>
          <p:cNvSpPr txBox="1"/>
          <p:nvPr/>
        </p:nvSpPr>
        <p:spPr>
          <a:xfrm>
            <a:off x="7055027" y="1502218"/>
            <a:ext cx="1063112" cy="430887"/>
          </a:xfrm>
          <a:prstGeom prst="rect">
            <a:avLst/>
          </a:prstGeom>
          <a:noFill/>
        </p:spPr>
        <p:txBody>
          <a:bodyPr wrap="none" rtlCol="0">
            <a:spAutoFit/>
          </a:bodyPr>
          <a:lstStyle/>
          <a:p>
            <a:r>
              <a:rPr lang="en-US" sz="2200" b="1" dirty="0" smtClean="0"/>
              <a:t>PARKER</a:t>
            </a:r>
            <a:endParaRPr lang="en-US" sz="2200" b="1" dirty="0"/>
          </a:p>
        </p:txBody>
      </p:sp>
      <p:cxnSp>
        <p:nvCxnSpPr>
          <p:cNvPr id="23" name="Straight Connector 22">
            <a:extLst>
              <a:ext uri="{FF2B5EF4-FFF2-40B4-BE49-F238E27FC236}">
                <a16:creationId xmlns:a16="http://schemas.microsoft.com/office/drawing/2014/main" id="{2CCBB96B-F431-419A-A144-C51B02F11058}"/>
              </a:ext>
            </a:extLst>
          </p:cNvPr>
          <p:cNvCxnSpPr>
            <a:cxnSpLocks/>
          </p:cNvCxnSpPr>
          <p:nvPr/>
        </p:nvCxnSpPr>
        <p:spPr>
          <a:xfrm>
            <a:off x="2818459" y="3732684"/>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3DC470-A073-44CD-BE32-5FE27BABF3B3}"/>
              </a:ext>
            </a:extLst>
          </p:cNvPr>
          <p:cNvSpPr txBox="1"/>
          <p:nvPr/>
        </p:nvSpPr>
        <p:spPr>
          <a:xfrm>
            <a:off x="1532770" y="5633055"/>
            <a:ext cx="1523174" cy="430887"/>
          </a:xfrm>
          <a:prstGeom prst="rect">
            <a:avLst/>
          </a:prstGeom>
          <a:noFill/>
        </p:spPr>
        <p:txBody>
          <a:bodyPr wrap="none" rtlCol="0">
            <a:spAutoFit/>
          </a:bodyPr>
          <a:lstStyle/>
          <a:p>
            <a:r>
              <a:rPr lang="en-US" sz="2200" b="1" dirty="0" smtClean="0"/>
              <a:t>BOWSTRING</a:t>
            </a:r>
            <a:endParaRPr lang="en-US" sz="2200" b="1" dirty="0"/>
          </a:p>
        </p:txBody>
      </p:sp>
      <p:cxnSp>
        <p:nvCxnSpPr>
          <p:cNvPr id="25" name="Straight Connector 24">
            <a:extLst>
              <a:ext uri="{FF2B5EF4-FFF2-40B4-BE49-F238E27FC236}">
                <a16:creationId xmlns:a16="http://schemas.microsoft.com/office/drawing/2014/main" id="{754F9C9B-5661-4543-932C-DEEFCE737EFE}"/>
              </a:ext>
            </a:extLst>
          </p:cNvPr>
          <p:cNvCxnSpPr>
            <a:cxnSpLocks/>
          </p:cNvCxnSpPr>
          <p:nvPr/>
        </p:nvCxnSpPr>
        <p:spPr>
          <a:xfrm>
            <a:off x="5922790" y="3730700"/>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B9201529-4A03-4C0F-9644-9EB428645D68}"/>
              </a:ext>
            </a:extLst>
          </p:cNvPr>
          <p:cNvSpPr txBox="1"/>
          <p:nvPr/>
        </p:nvSpPr>
        <p:spPr>
          <a:xfrm>
            <a:off x="4660823" y="5633055"/>
            <a:ext cx="1893467" cy="430887"/>
          </a:xfrm>
          <a:prstGeom prst="rect">
            <a:avLst/>
          </a:prstGeom>
          <a:noFill/>
        </p:spPr>
        <p:txBody>
          <a:bodyPr wrap="none" rtlCol="0">
            <a:spAutoFit/>
          </a:bodyPr>
          <a:lstStyle/>
          <a:p>
            <a:r>
              <a:rPr lang="en-US" sz="2200" b="1" dirty="0" smtClean="0"/>
              <a:t>PENNSYLVANIA</a:t>
            </a:r>
            <a:endParaRPr lang="en-US" sz="2200" b="1" dirty="0"/>
          </a:p>
        </p:txBody>
      </p:sp>
      <p:cxnSp>
        <p:nvCxnSpPr>
          <p:cNvPr id="27" name="Straight Connector 26">
            <a:extLst>
              <a:ext uri="{FF2B5EF4-FFF2-40B4-BE49-F238E27FC236}">
                <a16:creationId xmlns:a16="http://schemas.microsoft.com/office/drawing/2014/main" id="{613FCA84-4329-4CF5-A4F1-A51E753CE1AA}"/>
              </a:ext>
            </a:extLst>
          </p:cNvPr>
          <p:cNvCxnSpPr>
            <a:cxnSpLocks/>
          </p:cNvCxnSpPr>
          <p:nvPr/>
        </p:nvCxnSpPr>
        <p:spPr>
          <a:xfrm>
            <a:off x="9235158" y="3738142"/>
            <a:ext cx="0" cy="2828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684BC3A4-ECF3-4337-A2E4-18B58E2BAB2A}"/>
              </a:ext>
            </a:extLst>
          </p:cNvPr>
          <p:cNvSpPr txBox="1"/>
          <p:nvPr/>
        </p:nvSpPr>
        <p:spPr>
          <a:xfrm>
            <a:off x="7726929" y="5637019"/>
            <a:ext cx="1463862" cy="430887"/>
          </a:xfrm>
          <a:prstGeom prst="rect">
            <a:avLst/>
          </a:prstGeom>
          <a:noFill/>
        </p:spPr>
        <p:txBody>
          <a:bodyPr wrap="none" rtlCol="0">
            <a:spAutoFit/>
          </a:bodyPr>
          <a:lstStyle/>
          <a:p>
            <a:r>
              <a:rPr lang="en-US" sz="2200" b="1" dirty="0" smtClean="0"/>
              <a:t>BALTIMORE</a:t>
            </a:r>
            <a:endParaRPr lang="en-US" sz="2200" b="1" dirty="0"/>
          </a:p>
        </p:txBody>
      </p:sp>
    </p:spTree>
    <p:extLst>
      <p:ext uri="{BB962C8B-B14F-4D97-AF65-F5344CB8AC3E}">
        <p14:creationId xmlns:p14="http://schemas.microsoft.com/office/powerpoint/2010/main" val="22320973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BRIDGE TERMINOLOGY</a:t>
            </a:r>
          </a:p>
        </p:txBody>
      </p:sp>
      <p:grpSp>
        <p:nvGrpSpPr>
          <p:cNvPr id="12" name="Group 11"/>
          <p:cNvGrpSpPr/>
          <p:nvPr/>
        </p:nvGrpSpPr>
        <p:grpSpPr>
          <a:xfrm>
            <a:off x="381032" y="3355990"/>
            <a:ext cx="8036559" cy="2562518"/>
            <a:chOff x="731520" y="3360603"/>
            <a:chExt cx="8036559" cy="2562518"/>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5217" y="3724929"/>
              <a:ext cx="7182862" cy="2113016"/>
            </a:xfrm>
            <a:prstGeom prst="rect">
              <a:avLst/>
            </a:prstGeom>
          </p:spPr>
        </p:pic>
        <p:sp>
          <p:nvSpPr>
            <p:cNvPr id="5" name="Line Callout 1 4"/>
            <p:cNvSpPr/>
            <p:nvPr/>
          </p:nvSpPr>
          <p:spPr>
            <a:xfrm>
              <a:off x="3928534" y="3360603"/>
              <a:ext cx="1368212" cy="364326"/>
            </a:xfrm>
            <a:prstGeom prst="borderCallout1">
              <a:avLst>
                <a:gd name="adj1" fmla="val 18750"/>
                <a:gd name="adj2" fmla="val -8333"/>
                <a:gd name="adj3" fmla="val 173307"/>
                <a:gd name="adj4" fmla="val -48703"/>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TOP CHORD</a:t>
              </a:r>
              <a:endParaRPr lang="en-US" sz="1600" dirty="0">
                <a:solidFill>
                  <a:schemeClr val="tx1"/>
                </a:solidFill>
                <a:latin typeface="3ds" panose="02000503020000020004" pitchFamily="50" charset="0"/>
              </a:endParaRPr>
            </a:p>
          </p:txBody>
        </p:sp>
        <p:sp>
          <p:nvSpPr>
            <p:cNvPr id="9" name="Line Callout 1 8"/>
            <p:cNvSpPr/>
            <p:nvPr/>
          </p:nvSpPr>
          <p:spPr>
            <a:xfrm>
              <a:off x="4018409" y="5558795"/>
              <a:ext cx="1820206" cy="364326"/>
            </a:xfrm>
            <a:prstGeom prst="borderCallout1">
              <a:avLst>
                <a:gd name="adj1" fmla="val 18750"/>
                <a:gd name="adj2" fmla="val -8333"/>
                <a:gd name="adj3" fmla="val -170635"/>
                <a:gd name="adj4" fmla="val -4702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BOTTOM</a:t>
              </a:r>
              <a:r>
                <a:rPr lang="en-US" dirty="0" smtClean="0">
                  <a:solidFill>
                    <a:schemeClr val="tx1"/>
                  </a:solidFill>
                  <a:latin typeface="3ds" panose="02000503020000020004" pitchFamily="50" charset="0"/>
                </a:rPr>
                <a:t> </a:t>
              </a:r>
              <a:r>
                <a:rPr lang="en-US" sz="1600" dirty="0" smtClean="0">
                  <a:solidFill>
                    <a:schemeClr val="tx1"/>
                  </a:solidFill>
                  <a:latin typeface="3ds" panose="02000503020000020004" pitchFamily="50" charset="0"/>
                </a:rPr>
                <a:t>CHORD</a:t>
              </a:r>
              <a:endParaRPr lang="en-US" sz="1600" dirty="0">
                <a:solidFill>
                  <a:schemeClr val="tx1"/>
                </a:solidFill>
                <a:latin typeface="3ds" panose="02000503020000020004" pitchFamily="50" charset="0"/>
              </a:endParaRPr>
            </a:p>
          </p:txBody>
        </p:sp>
        <p:sp>
          <p:nvSpPr>
            <p:cNvPr id="11" name="Line Callout 1 10"/>
            <p:cNvSpPr/>
            <p:nvPr/>
          </p:nvSpPr>
          <p:spPr>
            <a:xfrm>
              <a:off x="731520" y="3866255"/>
              <a:ext cx="1238083" cy="364326"/>
            </a:xfrm>
            <a:prstGeom prst="borderCallout1">
              <a:avLst>
                <a:gd name="adj1" fmla="val 54073"/>
                <a:gd name="adj2" fmla="val 103583"/>
                <a:gd name="adj3" fmla="val 126830"/>
                <a:gd name="adj4" fmla="val 141422"/>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DIAGONAL</a:t>
              </a:r>
              <a:endParaRPr lang="en-US" sz="1600" dirty="0">
                <a:solidFill>
                  <a:schemeClr val="tx1"/>
                </a:solidFill>
                <a:latin typeface="3ds" panose="02000503020000020004" pitchFamily="50" charset="0"/>
              </a:endParaRPr>
            </a:p>
          </p:txBody>
        </p:sp>
      </p:grpSp>
      <p:grpSp>
        <p:nvGrpSpPr>
          <p:cNvPr id="7" name="Group 6"/>
          <p:cNvGrpSpPr/>
          <p:nvPr/>
        </p:nvGrpSpPr>
        <p:grpSpPr>
          <a:xfrm>
            <a:off x="4710147" y="1145987"/>
            <a:ext cx="7051848" cy="3780702"/>
            <a:chOff x="4361218" y="1247587"/>
            <a:chExt cx="7051848" cy="3780702"/>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7039" y="1272069"/>
              <a:ext cx="5886027" cy="3310890"/>
            </a:xfrm>
            <a:prstGeom prst="rect">
              <a:avLst/>
            </a:prstGeom>
          </p:spPr>
        </p:pic>
        <p:sp>
          <p:nvSpPr>
            <p:cNvPr id="8" name="Line Callout 1 7"/>
            <p:cNvSpPr/>
            <p:nvPr/>
          </p:nvSpPr>
          <p:spPr>
            <a:xfrm>
              <a:off x="4361218" y="1247587"/>
              <a:ext cx="1910888" cy="376138"/>
            </a:xfrm>
            <a:prstGeom prst="borderCallout1">
              <a:avLst>
                <a:gd name="adj1" fmla="val 42919"/>
                <a:gd name="adj2" fmla="val 106118"/>
                <a:gd name="adj3" fmla="val 124093"/>
                <a:gd name="adj4" fmla="val 15443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LATERAL BRACE</a:t>
              </a:r>
              <a:endParaRPr lang="en-US" sz="1600" dirty="0">
                <a:solidFill>
                  <a:schemeClr val="tx1"/>
                </a:solidFill>
                <a:latin typeface="3ds" panose="02000503020000020004" pitchFamily="50" charset="0"/>
              </a:endParaRPr>
            </a:p>
          </p:txBody>
        </p:sp>
        <p:sp>
          <p:nvSpPr>
            <p:cNvPr id="10" name="Line Callout 1 9"/>
            <p:cNvSpPr/>
            <p:nvPr/>
          </p:nvSpPr>
          <p:spPr>
            <a:xfrm>
              <a:off x="5584803" y="3275427"/>
              <a:ext cx="2912344" cy="364326"/>
            </a:xfrm>
            <a:prstGeom prst="borderCallout1">
              <a:avLst>
                <a:gd name="adj1" fmla="val 54073"/>
                <a:gd name="adj2" fmla="val 103583"/>
                <a:gd name="adj3" fmla="val 2267"/>
                <a:gd name="adj4" fmla="val 114805"/>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LATERAL BRACE with SNAPS</a:t>
              </a:r>
              <a:endParaRPr lang="en-US" sz="1600" dirty="0">
                <a:solidFill>
                  <a:schemeClr val="tx1"/>
                </a:solidFill>
                <a:latin typeface="3ds" panose="02000503020000020004" pitchFamily="50" charset="0"/>
              </a:endParaRPr>
            </a:p>
          </p:txBody>
        </p:sp>
        <p:sp>
          <p:nvSpPr>
            <p:cNvPr id="13" name="Line Callout 1 12"/>
            <p:cNvSpPr/>
            <p:nvPr/>
          </p:nvSpPr>
          <p:spPr>
            <a:xfrm>
              <a:off x="9709828" y="4663963"/>
              <a:ext cx="1357797" cy="364326"/>
            </a:xfrm>
            <a:prstGeom prst="borderCallout1">
              <a:avLst>
                <a:gd name="adj1" fmla="val -9138"/>
                <a:gd name="adj2" fmla="val 49422"/>
                <a:gd name="adj3" fmla="val -166914"/>
                <a:gd name="adj4" fmla="val 1840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ABUTMENT</a:t>
              </a:r>
              <a:endParaRPr lang="en-US" sz="1600" dirty="0">
                <a:solidFill>
                  <a:schemeClr val="tx1"/>
                </a:solidFill>
                <a:latin typeface="3ds" panose="02000503020000020004" pitchFamily="50" charset="0"/>
              </a:endParaRPr>
            </a:p>
          </p:txBody>
        </p:sp>
        <p:sp>
          <p:nvSpPr>
            <p:cNvPr id="14" name="Line Callout 1 13"/>
            <p:cNvSpPr/>
            <p:nvPr/>
          </p:nvSpPr>
          <p:spPr>
            <a:xfrm>
              <a:off x="10309013" y="1485899"/>
              <a:ext cx="758612" cy="364326"/>
            </a:xfrm>
            <a:prstGeom prst="borderCallout1">
              <a:avLst>
                <a:gd name="adj1" fmla="val 93115"/>
                <a:gd name="adj2" fmla="val 50904"/>
                <a:gd name="adj3" fmla="val 496799"/>
                <a:gd name="adj4" fmla="val -947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3ds" panose="02000503020000020004" pitchFamily="50" charset="0"/>
                </a:rPr>
                <a:t>DECK</a:t>
              </a:r>
              <a:endParaRPr lang="en-US" sz="1600" dirty="0">
                <a:solidFill>
                  <a:schemeClr val="tx1"/>
                </a:solidFill>
                <a:latin typeface="3ds" panose="02000503020000020004" pitchFamily="50" charset="0"/>
              </a:endParaRPr>
            </a:p>
          </p:txBody>
        </p:sp>
      </p:grpSp>
    </p:spTree>
    <p:extLst>
      <p:ext uri="{BB962C8B-B14F-4D97-AF65-F5344CB8AC3E}">
        <p14:creationId xmlns:p14="http://schemas.microsoft.com/office/powerpoint/2010/main" val="3096946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DESIGN TERMINOLOGY</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21630" y="1526737"/>
            <a:ext cx="11006209" cy="4663841"/>
          </a:xfrm>
        </p:spPr>
        <p:txBody>
          <a:bodyPr wrap="square">
            <a:spAutoFit/>
          </a:bodyPr>
          <a:lstStyle/>
          <a:p>
            <a:r>
              <a:rPr lang="en-US" sz="1600" b="1" dirty="0">
                <a:solidFill>
                  <a:schemeClr val="tx1"/>
                </a:solidFill>
              </a:rPr>
              <a:t>Flat-Pack Design </a:t>
            </a:r>
            <a:r>
              <a:rPr lang="en-US" sz="1600" dirty="0">
                <a:solidFill>
                  <a:schemeClr val="tx1"/>
                </a:solidFill>
              </a:rPr>
              <a:t>– All or most of the components are flat. During the 3D printing process, this type of design minimizes waste or the need for support material</a:t>
            </a:r>
            <a:r>
              <a:rPr lang="en-US" sz="1600" dirty="0" smtClean="0">
                <a:solidFill>
                  <a:schemeClr val="tx1"/>
                </a:solidFill>
              </a:rPr>
              <a:t>.</a:t>
            </a:r>
          </a:p>
          <a:p>
            <a:endParaRPr lang="en-US" sz="1600" dirty="0">
              <a:solidFill>
                <a:schemeClr val="tx1"/>
              </a:solidFill>
            </a:endParaRPr>
          </a:p>
          <a:p>
            <a:r>
              <a:rPr lang="en-US" sz="1600" b="1" dirty="0">
                <a:solidFill>
                  <a:schemeClr val="tx1"/>
                </a:solidFill>
              </a:rPr>
              <a:t>Design Intent– </a:t>
            </a:r>
            <a:r>
              <a:rPr lang="en-US" sz="1600" dirty="0">
                <a:solidFill>
                  <a:schemeClr val="tx1"/>
                </a:solidFill>
              </a:rPr>
              <a:t>In CAD modeling terms, Design Intent is how your model behaves when dimensions are modified. An example of design intent is how you create and dimension a hole in a block. In product design terms, Design Intent is how a product should look, function and feel to the user</a:t>
            </a:r>
            <a:r>
              <a:rPr lang="en-US" sz="1600" dirty="0" smtClean="0">
                <a:solidFill>
                  <a:schemeClr val="tx1"/>
                </a:solidFill>
              </a:rPr>
              <a:t>.</a:t>
            </a:r>
          </a:p>
          <a:p>
            <a:endParaRPr lang="en-US" sz="1600" dirty="0" smtClean="0">
              <a:solidFill>
                <a:schemeClr val="tx1"/>
              </a:solidFill>
            </a:endParaRPr>
          </a:p>
          <a:p>
            <a:r>
              <a:rPr lang="en-US" sz="1600" b="1" dirty="0" smtClean="0">
                <a:solidFill>
                  <a:schemeClr val="tx1"/>
                </a:solidFill>
              </a:rPr>
              <a:t>Additive Manufacturing </a:t>
            </a:r>
            <a:r>
              <a:rPr lang="en-US" sz="1600" dirty="0" smtClean="0">
                <a:solidFill>
                  <a:schemeClr val="tx1"/>
                </a:solidFill>
              </a:rPr>
              <a:t>– The construction of a 3D object by adding material layer by layer. 3D printing is an additive manufacturing process.</a:t>
            </a:r>
          </a:p>
          <a:p>
            <a:endParaRPr lang="en-US" sz="1600" dirty="0">
              <a:solidFill>
                <a:schemeClr val="tx1"/>
              </a:solidFill>
            </a:endParaRPr>
          </a:p>
          <a:p>
            <a:r>
              <a:rPr lang="en-US" sz="1600" b="1" dirty="0">
                <a:solidFill>
                  <a:schemeClr val="tx1"/>
                </a:solidFill>
              </a:rPr>
              <a:t>DFM/DFAM – </a:t>
            </a:r>
            <a:r>
              <a:rPr lang="en-US" sz="1600" dirty="0">
                <a:solidFill>
                  <a:schemeClr val="tx1"/>
                </a:solidFill>
              </a:rPr>
              <a:t>Design for Manufacturing or Design For Additive Manufacturing. In this activity, it is important to consider the material and capabilities of the 3D printer in order to achieve a functional design with minimal waste</a:t>
            </a:r>
            <a:r>
              <a:rPr lang="en-US" sz="1600" dirty="0" smtClean="0">
                <a:solidFill>
                  <a:schemeClr val="tx1"/>
                </a:solidFill>
              </a:rPr>
              <a:t>.</a:t>
            </a:r>
          </a:p>
          <a:p>
            <a:endParaRPr lang="en-US" sz="1600" b="1" dirty="0"/>
          </a:p>
          <a:p>
            <a:pPr indent="-228600"/>
            <a:r>
              <a:rPr lang="en-US" sz="1600" b="1" dirty="0" smtClean="0">
                <a:solidFill>
                  <a:schemeClr val="tx1"/>
                </a:solidFill>
              </a:rPr>
              <a:t>Nesting – </a:t>
            </a:r>
            <a:r>
              <a:rPr lang="en-US" sz="1600" dirty="0" smtClean="0">
                <a:solidFill>
                  <a:schemeClr val="tx1"/>
                </a:solidFill>
              </a:rPr>
              <a:t>In manufacturing, nesting refers to laying out cutting patterns on raw material to minimizing waste during manufacturing processes, such as laser cutting. In 3D printing, it is the process of laying out parts to fit on the bed of the 3D printer to print several components at one time.</a:t>
            </a:r>
            <a:endParaRPr lang="en-US" sz="1600" b="1" dirty="0">
              <a:solidFill>
                <a:schemeClr val="tx1"/>
              </a:solidFill>
            </a:endParaRPr>
          </a:p>
        </p:txBody>
      </p:sp>
    </p:spTree>
    <p:extLst>
      <p:ext uri="{BB962C8B-B14F-4D97-AF65-F5344CB8AC3E}">
        <p14:creationId xmlns:p14="http://schemas.microsoft.com/office/powerpoint/2010/main" val="1206089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
            <a:extLst>
              <a:ext uri="{FF2B5EF4-FFF2-40B4-BE49-F238E27FC236}">
                <a16:creationId xmlns:a16="http://schemas.microsoft.com/office/drawing/2014/main" id="{E6838E62-8AE4-47D1-96E8-BD7ADC6E9675}"/>
              </a:ext>
            </a:extLst>
          </p:cNvPr>
          <p:cNvSpPr txBox="1">
            <a:spLocks/>
          </p:cNvSpPr>
          <p:nvPr/>
        </p:nvSpPr>
        <p:spPr>
          <a:xfrm>
            <a:off x="457200" y="914400"/>
            <a:ext cx="5377675" cy="42766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DA291C"/>
                </a:solidFill>
              </a:rPr>
              <a:t>PROJECT DESIGN INTENT</a:t>
            </a:r>
          </a:p>
        </p:txBody>
      </p:sp>
      <p:sp>
        <p:nvSpPr>
          <p:cNvPr id="29" name="Content Placeholder 2">
            <a:extLst>
              <a:ext uri="{FF2B5EF4-FFF2-40B4-BE49-F238E27FC236}">
                <a16:creationId xmlns:a16="http://schemas.microsoft.com/office/drawing/2014/main" id="{7BC58CE2-5293-4920-BCEF-629364668D92}"/>
              </a:ext>
            </a:extLst>
          </p:cNvPr>
          <p:cNvSpPr>
            <a:spLocks noGrp="1"/>
          </p:cNvSpPr>
          <p:nvPr>
            <p:ph idx="1"/>
          </p:nvPr>
        </p:nvSpPr>
        <p:spPr>
          <a:xfrm>
            <a:off x="954523" y="1576981"/>
            <a:ext cx="6922864" cy="2564356"/>
          </a:xfrm>
        </p:spPr>
        <p:txBody>
          <a:bodyPr>
            <a:normAutofit/>
          </a:bodyPr>
          <a:lstStyle/>
          <a:p>
            <a:pPr marL="285750" indent="-285750">
              <a:lnSpc>
                <a:spcPct val="100000"/>
              </a:lnSpc>
              <a:spcBef>
                <a:spcPts val="600"/>
              </a:spcBef>
              <a:buFont typeface="Arial" panose="020B0604020202020204" pitchFamily="34" charset="0"/>
              <a:buChar char="•"/>
            </a:pPr>
            <a:r>
              <a:rPr lang="en-US" sz="2000" dirty="0" smtClean="0">
                <a:solidFill>
                  <a:schemeClr val="tx1"/>
                </a:solidFill>
              </a:rPr>
              <a:t>All components are to be 3D Printed.</a:t>
            </a:r>
            <a:endParaRPr lang="en-US" sz="2000" dirty="0">
              <a:solidFill>
                <a:schemeClr val="tx1"/>
              </a:solidFill>
            </a:endParaRPr>
          </a:p>
          <a:p>
            <a:pPr marL="285750" indent="-285750">
              <a:lnSpc>
                <a:spcPct val="100000"/>
              </a:lnSpc>
              <a:spcBef>
                <a:spcPts val="600"/>
              </a:spcBef>
              <a:buFont typeface="Arial" panose="020B0604020202020204" pitchFamily="34" charset="0"/>
              <a:buChar char="•"/>
            </a:pPr>
            <a:r>
              <a:rPr lang="en-US" sz="2000" dirty="0">
                <a:solidFill>
                  <a:schemeClr val="tx1"/>
                </a:solidFill>
              </a:rPr>
              <a:t>Minimize waste using Flat-Pack Design principles.</a:t>
            </a:r>
          </a:p>
          <a:p>
            <a:pPr marL="285750" indent="-285750">
              <a:lnSpc>
                <a:spcPct val="100000"/>
              </a:lnSpc>
              <a:spcBef>
                <a:spcPts val="600"/>
              </a:spcBef>
              <a:buFont typeface="Arial" panose="020B0604020202020204" pitchFamily="34" charset="0"/>
              <a:buChar char="•"/>
            </a:pPr>
            <a:r>
              <a:rPr lang="en-US" sz="2000" dirty="0" smtClean="0">
                <a:solidFill>
                  <a:schemeClr val="tx1"/>
                </a:solidFill>
              </a:rPr>
              <a:t>Snap together assembly, no </a:t>
            </a:r>
            <a:r>
              <a:rPr lang="en-US" sz="2000" dirty="0">
                <a:solidFill>
                  <a:schemeClr val="tx1"/>
                </a:solidFill>
              </a:rPr>
              <a:t>Fasteners or </a:t>
            </a:r>
            <a:r>
              <a:rPr lang="en-US" sz="2000" dirty="0" smtClean="0">
                <a:solidFill>
                  <a:schemeClr val="tx1"/>
                </a:solidFill>
              </a:rPr>
              <a:t>Adhesives.</a:t>
            </a:r>
          </a:p>
          <a:p>
            <a:pPr marL="285750" indent="-285750">
              <a:lnSpc>
                <a:spcPct val="100000"/>
              </a:lnSpc>
              <a:spcBef>
                <a:spcPts val="600"/>
              </a:spcBef>
              <a:buFont typeface="Arial" panose="020B0604020202020204" pitchFamily="34" charset="0"/>
              <a:buChar char="•"/>
            </a:pPr>
            <a:r>
              <a:rPr lang="en-US" sz="2000" dirty="0" smtClean="0">
                <a:solidFill>
                  <a:schemeClr val="tx1"/>
                </a:solidFill>
              </a:rPr>
              <a:t>The bridge should span at least 350mm.</a:t>
            </a:r>
            <a:endParaRPr lang="en-US" sz="2000" dirty="0">
              <a:solidFill>
                <a:schemeClr val="tx1"/>
              </a:solidFill>
            </a:endParaRPr>
          </a:p>
          <a:p>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5185" y="2940483"/>
            <a:ext cx="5227603" cy="2969438"/>
          </a:xfrm>
          <a:prstGeom prst="rect">
            <a:avLst/>
          </a:prstGeom>
        </p:spPr>
      </p:pic>
      <p:sp>
        <p:nvSpPr>
          <p:cNvPr id="3" name="TextBox 2"/>
          <p:cNvSpPr txBox="1"/>
          <p:nvPr/>
        </p:nvSpPr>
        <p:spPr>
          <a:xfrm>
            <a:off x="954523" y="4762774"/>
            <a:ext cx="4606654" cy="830997"/>
          </a:xfrm>
          <a:prstGeom prst="rect">
            <a:avLst/>
          </a:prstGeom>
        </p:spPr>
        <p:txBody>
          <a:bodyPr vert="horz" wrap="square" lIns="91440" tIns="45720" rIns="91440" bIns="45720" rtlCol="0">
            <a:spAutoFit/>
          </a:bodyPr>
          <a:lstStyle/>
          <a:p>
            <a:r>
              <a:rPr lang="en-US" sz="1600" b="1" dirty="0" smtClean="0">
                <a:effectLst/>
                <a:latin typeface="3ds" panose="02000503020000020004" pitchFamily="50" charset="0"/>
              </a:rPr>
              <a:t>NOTE</a:t>
            </a:r>
            <a:r>
              <a:rPr lang="en-US" sz="1600" dirty="0" smtClean="0">
                <a:effectLst/>
                <a:latin typeface="3ds" panose="02000503020000020004" pitchFamily="50" charset="0"/>
              </a:rPr>
              <a:t>: </a:t>
            </a:r>
            <a:r>
              <a:rPr lang="en-US" sz="1600" dirty="0">
                <a:latin typeface="3ds" panose="02000503020000020004" pitchFamily="50" charset="0"/>
              </a:rPr>
              <a:t>Dimensions are provided for reference </a:t>
            </a:r>
            <a:r>
              <a:rPr lang="en-US" sz="1600" dirty="0" smtClean="0">
                <a:latin typeface="3ds" panose="02000503020000020004" pitchFamily="50" charset="0"/>
              </a:rPr>
              <a:t>only and are </a:t>
            </a:r>
            <a:r>
              <a:rPr lang="en-US" sz="1600" dirty="0" smtClean="0">
                <a:effectLst/>
                <a:latin typeface="3ds" panose="02000503020000020004" pitchFamily="50" charset="0"/>
              </a:rPr>
              <a:t>not required to meet Design Intent. Units are in millimeters.</a:t>
            </a:r>
            <a:endParaRPr lang="en-US" sz="1600" dirty="0">
              <a:effectLst/>
              <a:latin typeface="3ds" panose="02000503020000020004" pitchFamily="50" charset="0"/>
            </a:endParaRPr>
          </a:p>
        </p:txBody>
      </p:sp>
    </p:spTree>
    <p:extLst>
      <p:ext uri="{BB962C8B-B14F-4D97-AF65-F5344CB8AC3E}">
        <p14:creationId xmlns:p14="http://schemas.microsoft.com/office/powerpoint/2010/main" val="514212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45DC533-C85E-4615-B7E6-F6ECF3FC6F3F}"/>
              </a:ext>
            </a:extLst>
          </p:cNvPr>
          <p:cNvSpPr txBox="1">
            <a:spLocks/>
          </p:cNvSpPr>
          <p:nvPr/>
        </p:nvSpPr>
        <p:spPr>
          <a:xfrm>
            <a:off x="3062482" y="2584333"/>
            <a:ext cx="6067037" cy="16893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3ds" panose="0200050302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3ds" panose="0200050302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3ds" panose="0200050302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3ds" panose="0200050302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5400" b="1" dirty="0">
                <a:solidFill>
                  <a:srgbClr val="DA291C"/>
                </a:solidFill>
              </a:rPr>
              <a:t>COMPONENT</a:t>
            </a:r>
          </a:p>
          <a:p>
            <a:pPr marL="0" indent="0" algn="ctr">
              <a:buFont typeface="Arial" panose="020B0604020202020204" pitchFamily="34" charset="0"/>
              <a:buNone/>
            </a:pPr>
            <a:r>
              <a:rPr lang="en-US" sz="5400" b="1" dirty="0">
                <a:solidFill>
                  <a:srgbClr val="DA291C"/>
                </a:solidFill>
              </a:rPr>
              <a:t>DESIGN</a:t>
            </a:r>
          </a:p>
        </p:txBody>
      </p:sp>
    </p:spTree>
    <p:extLst>
      <p:ext uri="{BB962C8B-B14F-4D97-AF65-F5344CB8AC3E}">
        <p14:creationId xmlns:p14="http://schemas.microsoft.com/office/powerpoint/2010/main" val="71124546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3DS V2 Condensed"/>
        <a:ea typeface=""/>
        <a:cs typeface=""/>
      </a:majorFont>
      <a:minorFont>
        <a:latin typeface="3DS V2 Light 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marL="0" indent="0" algn="l">
          <a:buNone/>
          <a:defRPr sz="1600" dirty="0">
            <a:effectLst/>
            <a:latin typeface="Segoe UI" panose="020B0502040204020203" pitchFamily="34" charset="0"/>
          </a:defRPr>
        </a:defPPr>
      </a:lstStyle>
    </a:txDef>
  </a:objectDefaults>
  <a:extraClrSchemeLst/>
  <a:extLst>
    <a:ext uri="{05A4C25C-085E-4340-85A3-A5531E510DB2}">
      <thm15:themeFamily xmlns:thm15="http://schemas.microsoft.com/office/thememl/2012/main" name="Presentation template.potx" id="{D4BA1B67-1FB0-4110-8F7C-A088F94AC8AC}" vid="{74BDF6FA-2131-4E04-BF65-04C3576DBB6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 template</Template>
  <TotalTime>20115</TotalTime>
  <Words>1450</Words>
  <Application>Microsoft Office PowerPoint</Application>
  <PresentationFormat>Widescreen</PresentationFormat>
  <Paragraphs>221</Paragraphs>
  <Slides>26</Slides>
  <Notes>2</Notes>
  <HiddenSlides>4</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3ds</vt:lpstr>
      <vt:lpstr>3ds Light</vt:lpstr>
      <vt:lpstr>3DS V2</vt:lpstr>
      <vt:lpstr>3DS V2 Condensed</vt:lpstr>
      <vt:lpstr>3DS V2 Light Condensed</vt:lpstr>
      <vt:lpstr>Arial</vt:lpstr>
      <vt:lpstr>Calibri</vt:lpstr>
      <vt:lpstr>Segoe UI</vt:lpstr>
      <vt:lpstr>Office Theme</vt:lpstr>
      <vt:lpstr>PowerPoint Presentation</vt:lpstr>
      <vt:lpstr>PowerPoint Presentation</vt:lpstr>
      <vt:lpstr>PowerPoint Presentation</vt:lpstr>
      <vt:lpstr>FAMOUS BRIDGES - Here’s a list of 10 famous bridges from around the world, along with the purposes they serve: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Brown</dc:creator>
  <cp:lastModifiedBy>BROWN David</cp:lastModifiedBy>
  <cp:revision>248</cp:revision>
  <dcterms:created xsi:type="dcterms:W3CDTF">2024-08-16T20:07:52Z</dcterms:created>
  <dcterms:modified xsi:type="dcterms:W3CDTF">2025-04-08T19:45:35Z</dcterms:modified>
</cp:coreProperties>
</file>