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3" r:id="rId2"/>
    <p:sldId id="322" r:id="rId3"/>
    <p:sldId id="257" r:id="rId4"/>
    <p:sldId id="339" r:id="rId5"/>
    <p:sldId id="344" r:id="rId6"/>
    <p:sldId id="342" r:id="rId7"/>
    <p:sldId id="345" r:id="rId8"/>
    <p:sldId id="323" r:id="rId9"/>
    <p:sldId id="340" r:id="rId10"/>
    <p:sldId id="346" r:id="rId11"/>
    <p:sldId id="347" r:id="rId12"/>
    <p:sldId id="348" r:id="rId13"/>
    <p:sldId id="349" r:id="rId14"/>
    <p:sldId id="324" r:id="rId15"/>
    <p:sldId id="341" r:id="rId16"/>
    <p:sldId id="350" r:id="rId17"/>
    <p:sldId id="351" r:id="rId18"/>
    <p:sldId id="319" r:id="rId19"/>
    <p:sldId id="352" r:id="rId20"/>
    <p:sldId id="353" r:id="rId21"/>
    <p:sldId id="354" r:id="rId22"/>
    <p:sldId id="35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9873DDE-CEE2-4EA8-AF70-A98FA6AAAF0A}">
          <p14:sldIdLst>
            <p14:sldId id="273"/>
            <p14:sldId id="322"/>
            <p14:sldId id="257"/>
            <p14:sldId id="339"/>
            <p14:sldId id="344"/>
            <p14:sldId id="342"/>
            <p14:sldId id="345"/>
            <p14:sldId id="323"/>
            <p14:sldId id="340"/>
            <p14:sldId id="346"/>
            <p14:sldId id="347"/>
            <p14:sldId id="348"/>
            <p14:sldId id="349"/>
            <p14:sldId id="324"/>
            <p14:sldId id="341"/>
            <p14:sldId id="350"/>
            <p14:sldId id="351"/>
            <p14:sldId id="319"/>
          </p14:sldIdLst>
        </p14:section>
        <p14:section name="Template Slides" id="{7AE8D302-4E60-4D0F-B757-1624D70BF145}">
          <p14:sldIdLst>
            <p14:sldId id="352"/>
            <p14:sldId id="353"/>
            <p14:sldId id="354"/>
            <p14:sldId id="35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4" autoAdjust="0"/>
    <p:restoredTop sz="94883" autoAdjust="0"/>
  </p:normalViewPr>
  <p:slideViewPr>
    <p:cSldViewPr snapToGrid="0">
      <p:cViewPr varScale="1">
        <p:scale>
          <a:sx n="106" d="100"/>
          <a:sy n="106" d="100"/>
        </p:scale>
        <p:origin x="77" y="29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4/8/2025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6</a:t>
            </a:fld>
            <a:endParaRPr lang="en-US"/>
          </a:p>
        </p:txBody>
      </p:sp>
    </p:spTree>
    <p:extLst>
      <p:ext uri="{BB962C8B-B14F-4D97-AF65-F5344CB8AC3E}">
        <p14:creationId xmlns:p14="http://schemas.microsoft.com/office/powerpoint/2010/main" val="666369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smtClean="0"/>
              <a:t>CLICK TO EDIT MASTER TEXT STYLES</a:t>
            </a:r>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endParaRPr lang="en-US" dirty="0"/>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smtClean="0"/>
              <a:t>CLICK TO EDIT MASTER TEXT STYLES</a:t>
            </a:r>
            <a:endParaRPr lang="en-US" dirty="0"/>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6" cstate="hq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8"/>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7328" y="182880"/>
            <a:ext cx="2663194" cy="320040"/>
          </a:xfrm>
          <a:prstGeom prst="rect">
            <a:avLst/>
          </a:prstGeom>
        </p:spPr>
      </p:pic>
    </p:spTree>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t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596051" y="1323118"/>
            <a:ext cx="5219701" cy="769441"/>
          </a:xfrm>
          <a:prstGeom prst="rect">
            <a:avLst/>
          </a:prstGeom>
          <a:noFill/>
        </p:spPr>
        <p:txBody>
          <a:bodyPr wrap="square" rtlCol="0">
            <a:spAutoFit/>
          </a:bodyPr>
          <a:lstStyle/>
          <a:p>
            <a:pPr algn="ctr"/>
            <a:r>
              <a:rPr lang="en-US" sz="4400" dirty="0" smtClean="0">
                <a:solidFill>
                  <a:srgbClr val="DA291C"/>
                </a:solidFill>
                <a:latin typeface="3ds SemiBold" panose="02000503020000020004" pitchFamily="50" charset="0"/>
              </a:rPr>
              <a:t>DESIGN PROJECT</a:t>
            </a:r>
            <a:endParaRPr lang="en-US" sz="4400" dirty="0">
              <a:solidFill>
                <a:srgbClr val="DA291C"/>
              </a:solidFill>
              <a:latin typeface="3ds SemiBold" panose="02000503020000020004" pitchFamily="50" charset="0"/>
            </a:endParaRP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pic>
        <p:nvPicPr>
          <p:cNvPr id="15" name="Picture 14">
            <a:extLst>
              <a:ext uri="{FF2B5EF4-FFF2-40B4-BE49-F238E27FC236}">
                <a16:creationId xmlns:a16="http://schemas.microsoft.com/office/drawing/2014/main" id="{32DFD880-9C62-4EF9-B60E-BDEAACF180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4988" y="1000451"/>
            <a:ext cx="4265245" cy="4857098"/>
          </a:xfrm>
          <a:prstGeom prst="rect">
            <a:avLst/>
          </a:prstGeom>
        </p:spPr>
      </p:pic>
      <p:sp>
        <p:nvSpPr>
          <p:cNvPr id="16" name="TextBox 15">
            <a:extLst>
              <a:ext uri="{FF2B5EF4-FFF2-40B4-BE49-F238E27FC236}">
                <a16:creationId xmlns:a16="http://schemas.microsoft.com/office/drawing/2014/main" id="{BFBEA6B0-A13F-42EB-B1A2-32498C53EA4B}"/>
              </a:ext>
            </a:extLst>
          </p:cNvPr>
          <p:cNvSpPr txBox="1"/>
          <p:nvPr/>
        </p:nvSpPr>
        <p:spPr>
          <a:xfrm>
            <a:off x="1520296" y="3520350"/>
            <a:ext cx="3371210" cy="707886"/>
          </a:xfrm>
          <a:prstGeom prst="rect">
            <a:avLst/>
          </a:prstGeom>
          <a:noFill/>
        </p:spPr>
        <p:txBody>
          <a:bodyPr wrap="square" rtlCol="0">
            <a:spAutoFit/>
          </a:bodyPr>
          <a:lstStyle/>
          <a:p>
            <a:pPr algn="ctr"/>
            <a:r>
              <a:rPr lang="en-US" sz="4000" dirty="0" smtClean="0">
                <a:solidFill>
                  <a:srgbClr val="DA291C"/>
                </a:solidFill>
                <a:latin typeface="3ds SemiBold" panose="02000503020000020004" pitchFamily="50" charset="0"/>
              </a:rPr>
              <a:t>CATAPULT</a:t>
            </a:r>
            <a:endParaRPr lang="en-US" sz="4000" dirty="0">
              <a:solidFill>
                <a:srgbClr val="DA291C"/>
              </a:solidFill>
              <a:latin typeface="3ds SemiBold" panose="02000503020000020004" pitchFamily="50" charset="0"/>
            </a:endParaRP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1205652"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COMPONENTS – </a:t>
            </a:r>
            <a:r>
              <a:rPr lang="en-US" sz="2400" dirty="0" smtClean="0">
                <a:solidFill>
                  <a:srgbClr val="DA291C"/>
                </a:solidFill>
              </a:rPr>
              <a:t>FRONT SUPPORT</a:t>
            </a:r>
            <a:endParaRPr lang="en-US" sz="2400" b="1" dirty="0">
              <a:solidFill>
                <a:srgbClr val="DA291C"/>
              </a:solidFill>
            </a:endParaRPr>
          </a:p>
        </p:txBody>
      </p:sp>
      <p:sp>
        <p:nvSpPr>
          <p:cNvPr id="3" name="TextBox 2"/>
          <p:cNvSpPr txBox="1"/>
          <p:nvPr/>
        </p:nvSpPr>
        <p:spPr>
          <a:xfrm>
            <a:off x="914399" y="1828800"/>
            <a:ext cx="4463627" cy="3046988"/>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Same thickness as Back Support.</a:t>
            </a:r>
          </a:p>
          <a:p>
            <a:pPr marL="285750" indent="-285750" algn="l">
              <a:buFont typeface="Arial" panose="020B0604020202020204" pitchFamily="34" charset="0"/>
              <a:buChar char="•"/>
            </a:pPr>
            <a:r>
              <a:rPr lang="en-US" sz="1600" dirty="0" smtClean="0">
                <a:latin typeface="3ds" panose="02000503020000020004" pitchFamily="50" charset="0"/>
              </a:rPr>
              <a:t>Slots connect to Side Plates.</a:t>
            </a:r>
          </a:p>
          <a:p>
            <a:pPr marL="285750" indent="-285750" algn="l">
              <a:buFont typeface="Arial" panose="020B0604020202020204" pitchFamily="34" charset="0"/>
              <a:buChar char="•"/>
            </a:pPr>
            <a:r>
              <a:rPr lang="en-US" sz="1600" dirty="0" smtClean="0">
                <a:latin typeface="3ds" panose="02000503020000020004" pitchFamily="50" charset="0"/>
              </a:rPr>
              <a:t>Groove on back side for Face Plate to rest on.</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Uses Flat-Pack Design, no support material necessary.</a:t>
            </a:r>
          </a:p>
          <a:p>
            <a:pPr marL="285750" indent="-285750">
              <a:buFont typeface="Arial" panose="020B0604020202020204" pitchFamily="34" charset="0"/>
              <a:buChar char="•"/>
            </a:pPr>
            <a:r>
              <a:rPr lang="en-US" sz="1600" dirty="0">
                <a:latin typeface="3ds" panose="02000503020000020004" pitchFamily="50" charset="0"/>
              </a:rPr>
              <a:t>Components </a:t>
            </a:r>
            <a:r>
              <a:rPr lang="en-US" sz="1600" dirty="0" smtClean="0">
                <a:latin typeface="3ds" panose="02000503020000020004" pitchFamily="50" charset="0"/>
              </a:rPr>
              <a:t>can be </a:t>
            </a:r>
            <a:r>
              <a:rPr lang="en-US" sz="1600" dirty="0">
                <a:latin typeface="3ds" panose="02000503020000020004" pitchFamily="50" charset="0"/>
              </a:rPr>
              <a:t>nested to print several at one time.</a:t>
            </a:r>
          </a:p>
          <a:p>
            <a:pPr algn="l"/>
            <a:endParaRPr lang="en-US" sz="1600" dirty="0" smtClean="0">
              <a:latin typeface="3ds" panose="02000503020000020004" pitchFamily="50"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5777" y="1526193"/>
            <a:ext cx="4874885" cy="321916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0580" y="4165600"/>
            <a:ext cx="2444494" cy="1580799"/>
          </a:xfrm>
          <a:prstGeom prst="rect">
            <a:avLst/>
          </a:prstGeom>
        </p:spPr>
      </p:pic>
      <p:cxnSp>
        <p:nvCxnSpPr>
          <p:cNvPr id="6" name="Straight Arrow Connector 5"/>
          <p:cNvCxnSpPr>
            <a:stCxn id="7" idx="1"/>
          </p:cNvCxnSpPr>
          <p:nvPr/>
        </p:nvCxnSpPr>
        <p:spPr>
          <a:xfrm flipH="1" flipV="1">
            <a:off x="6529495" y="4714243"/>
            <a:ext cx="951468" cy="985990"/>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7" name="TextBox 6"/>
          <p:cNvSpPr txBox="1"/>
          <p:nvPr/>
        </p:nvSpPr>
        <p:spPr>
          <a:xfrm>
            <a:off x="7480963" y="5377067"/>
            <a:ext cx="1602078" cy="646331"/>
          </a:xfrm>
          <a:prstGeom prst="rect">
            <a:avLst/>
          </a:prstGeom>
          <a:noFill/>
        </p:spPr>
        <p:txBody>
          <a:bodyPr wrap="square" rtlCol="0">
            <a:spAutoFit/>
          </a:bodyPr>
          <a:lstStyle/>
          <a:p>
            <a:r>
              <a:rPr lang="en-US" dirty="0" smtClean="0">
                <a:latin typeface="3ds" panose="02000503020000020004" pitchFamily="50" charset="0"/>
              </a:rPr>
              <a:t>Groove for Face Plate</a:t>
            </a:r>
            <a:endParaRPr lang="en-US" dirty="0"/>
          </a:p>
        </p:txBody>
      </p:sp>
    </p:spTree>
    <p:extLst>
      <p:ext uri="{BB962C8B-B14F-4D97-AF65-F5344CB8AC3E}">
        <p14:creationId xmlns:p14="http://schemas.microsoft.com/office/powerpoint/2010/main" val="4285641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COMPONENTS – </a:t>
            </a:r>
            <a:r>
              <a:rPr lang="en-US" sz="2400" dirty="0" smtClean="0">
                <a:solidFill>
                  <a:srgbClr val="DA291C"/>
                </a:solidFill>
              </a:rPr>
              <a:t>BACK SUPPORT</a:t>
            </a:r>
            <a:endParaRPr lang="en-US" sz="2400" b="1" dirty="0">
              <a:solidFill>
                <a:srgbClr val="DA291C"/>
              </a:solidFill>
            </a:endParaRPr>
          </a:p>
        </p:txBody>
      </p:sp>
      <p:sp>
        <p:nvSpPr>
          <p:cNvPr id="3" name="TextBox 2"/>
          <p:cNvSpPr txBox="1"/>
          <p:nvPr/>
        </p:nvSpPr>
        <p:spPr>
          <a:xfrm>
            <a:off x="914400" y="1828800"/>
            <a:ext cx="4097868" cy="3046988"/>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Same thickness as </a:t>
            </a:r>
            <a:r>
              <a:rPr lang="en-US" sz="1600" dirty="0" smtClean="0">
                <a:latin typeface="3ds" panose="02000503020000020004" pitchFamily="50" charset="0"/>
              </a:rPr>
              <a:t>Front </a:t>
            </a:r>
            <a:r>
              <a:rPr lang="en-US" sz="1600" dirty="0">
                <a:latin typeface="3ds" panose="02000503020000020004" pitchFamily="50" charset="0"/>
              </a:rPr>
              <a:t>Support.</a:t>
            </a:r>
          </a:p>
          <a:p>
            <a:pPr marL="285750" indent="-285750">
              <a:buFont typeface="Arial" panose="020B0604020202020204" pitchFamily="34" charset="0"/>
              <a:buChar char="•"/>
            </a:pPr>
            <a:r>
              <a:rPr lang="en-US" sz="1600" dirty="0">
                <a:latin typeface="3ds" panose="02000503020000020004" pitchFamily="50" charset="0"/>
              </a:rPr>
              <a:t>Slots </a:t>
            </a:r>
            <a:r>
              <a:rPr lang="en-US" sz="1600" dirty="0" smtClean="0">
                <a:latin typeface="3ds" panose="02000503020000020004" pitchFamily="50" charset="0"/>
              </a:rPr>
              <a:t>connect </a:t>
            </a:r>
            <a:r>
              <a:rPr lang="en-US" sz="1600" dirty="0">
                <a:latin typeface="3ds" panose="02000503020000020004" pitchFamily="50" charset="0"/>
              </a:rPr>
              <a:t>to Side Plates.</a:t>
            </a:r>
          </a:p>
          <a:p>
            <a:pPr marL="285750" indent="-285750">
              <a:buFont typeface="Arial" panose="020B0604020202020204" pitchFamily="34" charset="0"/>
              <a:buChar char="•"/>
            </a:pPr>
            <a:r>
              <a:rPr lang="en-US" sz="1600" dirty="0" smtClean="0">
                <a:latin typeface="3ds" panose="02000503020000020004" pitchFamily="50" charset="0"/>
              </a:rPr>
              <a:t>Notch allows Basket Arm to rotate fully.</a:t>
            </a:r>
            <a:endParaRPr lang="en-US" sz="1600" dirty="0">
              <a:latin typeface="3ds" panose="02000503020000020004" pitchFamily="50" charset="0"/>
            </a:endParaRP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Uses Flat-Pack Design, no support material necessary.</a:t>
            </a:r>
          </a:p>
          <a:p>
            <a:pPr marL="285750" indent="-285750">
              <a:buFont typeface="Arial" panose="020B0604020202020204" pitchFamily="34" charset="0"/>
              <a:buChar char="•"/>
            </a:pPr>
            <a:r>
              <a:rPr lang="en-US" sz="1600" dirty="0">
                <a:latin typeface="3ds" panose="02000503020000020004" pitchFamily="50" charset="0"/>
              </a:rPr>
              <a:t>Components </a:t>
            </a:r>
            <a:r>
              <a:rPr lang="en-US" sz="1600" dirty="0" smtClean="0">
                <a:latin typeface="3ds" panose="02000503020000020004" pitchFamily="50" charset="0"/>
              </a:rPr>
              <a:t>can be </a:t>
            </a:r>
            <a:r>
              <a:rPr lang="en-US" sz="1600" dirty="0">
                <a:latin typeface="3ds" panose="02000503020000020004" pitchFamily="50" charset="0"/>
              </a:rPr>
              <a:t>nested to print several at one time.</a:t>
            </a:r>
          </a:p>
          <a:p>
            <a:pPr algn="l"/>
            <a:endParaRPr lang="en-US" sz="1600" dirty="0" smtClean="0">
              <a:latin typeface="3ds" panose="02000503020000020004" pitchFamily="50"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9484" y="2282106"/>
            <a:ext cx="4780178" cy="2832006"/>
          </a:xfrm>
          <a:prstGeom prst="rect">
            <a:avLst/>
          </a:prstGeom>
        </p:spPr>
      </p:pic>
      <p:cxnSp>
        <p:nvCxnSpPr>
          <p:cNvPr id="5" name="Straight Arrow Connector 4"/>
          <p:cNvCxnSpPr>
            <a:stCxn id="6" idx="1"/>
          </p:cNvCxnSpPr>
          <p:nvPr/>
        </p:nvCxnSpPr>
        <p:spPr>
          <a:xfrm flipH="1">
            <a:off x="8663093" y="2282106"/>
            <a:ext cx="368962" cy="732027"/>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9032055" y="2097440"/>
            <a:ext cx="999252" cy="369332"/>
          </a:xfrm>
          <a:prstGeom prst="rect">
            <a:avLst/>
          </a:prstGeom>
          <a:noFill/>
        </p:spPr>
        <p:txBody>
          <a:bodyPr wrap="square" rtlCol="0">
            <a:spAutoFit/>
          </a:bodyPr>
          <a:lstStyle/>
          <a:p>
            <a:r>
              <a:rPr lang="en-US" dirty="0" smtClean="0">
                <a:latin typeface="3ds" panose="02000503020000020004" pitchFamily="50" charset="0"/>
              </a:rPr>
              <a:t>Notch</a:t>
            </a:r>
            <a:endParaRPr lang="en-US" dirty="0"/>
          </a:p>
        </p:txBody>
      </p:sp>
    </p:spTree>
    <p:extLst>
      <p:ext uri="{BB962C8B-B14F-4D97-AF65-F5344CB8AC3E}">
        <p14:creationId xmlns:p14="http://schemas.microsoft.com/office/powerpoint/2010/main" val="2687738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COMPONENTS – </a:t>
            </a:r>
            <a:r>
              <a:rPr lang="en-US" sz="2400" dirty="0" smtClean="0">
                <a:solidFill>
                  <a:srgbClr val="DA291C"/>
                </a:solidFill>
              </a:rPr>
              <a:t>FACE PLATE</a:t>
            </a:r>
            <a:endParaRPr lang="en-US" sz="2400" b="1" dirty="0">
              <a:solidFill>
                <a:srgbClr val="DA291C"/>
              </a:solidFill>
            </a:endParaRPr>
          </a:p>
        </p:txBody>
      </p:sp>
      <p:sp>
        <p:nvSpPr>
          <p:cNvPr id="3" name="TextBox 2"/>
          <p:cNvSpPr txBox="1"/>
          <p:nvPr/>
        </p:nvSpPr>
        <p:spPr>
          <a:xfrm>
            <a:off x="914400" y="1828800"/>
            <a:ext cx="4308864" cy="4016484"/>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Notches slide into slots in Side Plates.</a:t>
            </a:r>
          </a:p>
          <a:p>
            <a:pPr marL="285750" indent="-285750">
              <a:lnSpc>
                <a:spcPct val="100000"/>
              </a:lnSpc>
              <a:spcBef>
                <a:spcPts val="600"/>
              </a:spcBef>
              <a:buFont typeface="Arial" panose="020B0604020202020204" pitchFamily="34" charset="0"/>
              <a:buChar char="•"/>
            </a:pPr>
            <a:r>
              <a:rPr lang="en-US" sz="1600" dirty="0">
                <a:latin typeface="3ds" panose="02000503020000020004" pitchFamily="50" charset="0"/>
              </a:rPr>
              <a:t>The </a:t>
            </a:r>
            <a:r>
              <a:rPr lang="en-US" sz="1600" dirty="0" smtClean="0">
                <a:latin typeface="3ds" panose="02000503020000020004" pitchFamily="50" charset="0"/>
              </a:rPr>
              <a:t>Basket Arm </a:t>
            </a:r>
            <a:r>
              <a:rPr lang="en-US" sz="1600" dirty="0">
                <a:latin typeface="3ds" panose="02000503020000020004" pitchFamily="50" charset="0"/>
              </a:rPr>
              <a:t>strikes the Face Plate at a reinforced feature that has an angle to increase trajectory.</a:t>
            </a:r>
          </a:p>
          <a:p>
            <a:pPr marL="285750" indent="-285750">
              <a:lnSpc>
                <a:spcPct val="100000"/>
              </a:lnSpc>
              <a:spcBef>
                <a:spcPts val="600"/>
              </a:spcBef>
              <a:buFont typeface="Arial" panose="020B0604020202020204" pitchFamily="34" charset="0"/>
              <a:buChar char="•"/>
            </a:pPr>
            <a:r>
              <a:rPr lang="en-US" sz="1600" dirty="0">
                <a:latin typeface="3ds" panose="02000503020000020004" pitchFamily="50" charset="0"/>
              </a:rPr>
              <a:t>The front of the Face Plate rest on a ledge in the back of the Front Support</a:t>
            </a:r>
            <a:r>
              <a:rPr lang="en-US" sz="1600" dirty="0" smtClean="0">
                <a:latin typeface="3ds" panose="02000503020000020004" pitchFamily="50" charset="0"/>
              </a:rPr>
              <a:t>.</a:t>
            </a:r>
          </a:p>
          <a:p>
            <a:pPr marL="285750" indent="-285750">
              <a:lnSpc>
                <a:spcPct val="100000"/>
              </a:lnSpc>
              <a:spcBef>
                <a:spcPts val="600"/>
              </a:spcBef>
              <a:buFont typeface="Arial" panose="020B0604020202020204" pitchFamily="34" charset="0"/>
              <a:buChar char="•"/>
            </a:pPr>
            <a:r>
              <a:rPr lang="en-US" sz="1600" dirty="0" smtClean="0">
                <a:latin typeface="3ds" panose="02000503020000020004" pitchFamily="50" charset="0"/>
              </a:rPr>
              <a:t>The design of the Face Plate can be personalized. </a:t>
            </a:r>
            <a:endParaRPr lang="en-US" sz="1600" dirty="0">
              <a:latin typeface="3ds" panose="02000503020000020004" pitchFamily="50" charset="0"/>
            </a:endParaRP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No support material necessary.</a:t>
            </a:r>
          </a:p>
          <a:p>
            <a:pPr marL="285750" indent="-285750">
              <a:buFont typeface="Arial" panose="020B0604020202020204" pitchFamily="34" charset="0"/>
              <a:buChar char="•"/>
            </a:pPr>
            <a:r>
              <a:rPr lang="en-US" sz="1600" dirty="0" smtClean="0">
                <a:latin typeface="3ds" panose="02000503020000020004" pitchFamily="50" charset="0"/>
              </a:rPr>
              <a:t>Components can be nested to print several at one time.</a:t>
            </a:r>
          </a:p>
          <a:p>
            <a:pPr algn="l"/>
            <a:endParaRPr lang="en-US" sz="1600" dirty="0" smtClean="0">
              <a:latin typeface="3ds" panose="02000503020000020004" pitchFamily="50"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7337" y="1348365"/>
            <a:ext cx="3515360" cy="4287767"/>
          </a:xfrm>
          <a:prstGeom prst="rect">
            <a:avLst/>
          </a:prstGeom>
        </p:spPr>
      </p:pic>
      <p:cxnSp>
        <p:nvCxnSpPr>
          <p:cNvPr id="5" name="Straight Arrow Connector 4"/>
          <p:cNvCxnSpPr>
            <a:stCxn id="6" idx="3"/>
          </p:cNvCxnSpPr>
          <p:nvPr/>
        </p:nvCxnSpPr>
        <p:spPr>
          <a:xfrm flipV="1">
            <a:off x="7744990" y="2061381"/>
            <a:ext cx="616374" cy="669568"/>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6552884" y="2546283"/>
            <a:ext cx="1192106" cy="369332"/>
          </a:xfrm>
          <a:prstGeom prst="rect">
            <a:avLst/>
          </a:prstGeom>
          <a:noFill/>
        </p:spPr>
        <p:txBody>
          <a:bodyPr wrap="square" rtlCol="0">
            <a:spAutoFit/>
          </a:bodyPr>
          <a:lstStyle/>
          <a:p>
            <a:r>
              <a:rPr lang="en-US" dirty="0" smtClean="0">
                <a:latin typeface="3ds" panose="02000503020000020004" pitchFamily="50" charset="0"/>
              </a:rPr>
              <a:t>Notches</a:t>
            </a:r>
            <a:endParaRPr lang="en-US" dirty="0"/>
          </a:p>
        </p:txBody>
      </p:sp>
      <p:cxnSp>
        <p:nvCxnSpPr>
          <p:cNvPr id="12" name="Straight Arrow Connector 11"/>
          <p:cNvCxnSpPr/>
          <p:nvPr/>
        </p:nvCxnSpPr>
        <p:spPr>
          <a:xfrm>
            <a:off x="7744990" y="2730949"/>
            <a:ext cx="2235200" cy="184666"/>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14" idx="3"/>
          </p:cNvCxnSpPr>
          <p:nvPr/>
        </p:nvCxnSpPr>
        <p:spPr>
          <a:xfrm flipV="1">
            <a:off x="7576304" y="5173105"/>
            <a:ext cx="494453" cy="779901"/>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4" name="TextBox 13"/>
          <p:cNvSpPr txBox="1"/>
          <p:nvPr/>
        </p:nvSpPr>
        <p:spPr>
          <a:xfrm>
            <a:off x="5040324" y="5629840"/>
            <a:ext cx="2535980" cy="646331"/>
          </a:xfrm>
          <a:prstGeom prst="rect">
            <a:avLst/>
          </a:prstGeom>
          <a:noFill/>
        </p:spPr>
        <p:txBody>
          <a:bodyPr wrap="square" rtlCol="0">
            <a:spAutoFit/>
          </a:bodyPr>
          <a:lstStyle/>
          <a:p>
            <a:r>
              <a:rPr lang="en-US" dirty="0" smtClean="0">
                <a:latin typeface="3ds" panose="02000503020000020004" pitchFamily="50" charset="0"/>
              </a:rPr>
              <a:t>Fits in the groove on the Front Support</a:t>
            </a:r>
            <a:endParaRPr lang="en-US" dirty="0"/>
          </a:p>
        </p:txBody>
      </p:sp>
      <p:cxnSp>
        <p:nvCxnSpPr>
          <p:cNvPr id="19" name="Straight Arrow Connector 18"/>
          <p:cNvCxnSpPr>
            <a:stCxn id="20" idx="1"/>
          </p:cNvCxnSpPr>
          <p:nvPr/>
        </p:nvCxnSpPr>
        <p:spPr>
          <a:xfrm flipH="1">
            <a:off x="9630804" y="1627088"/>
            <a:ext cx="437440" cy="230833"/>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0" name="TextBox 19"/>
          <p:cNvSpPr txBox="1"/>
          <p:nvPr/>
        </p:nvSpPr>
        <p:spPr>
          <a:xfrm>
            <a:off x="10068244" y="1303922"/>
            <a:ext cx="1509770" cy="646331"/>
          </a:xfrm>
          <a:prstGeom prst="rect">
            <a:avLst/>
          </a:prstGeom>
          <a:noFill/>
        </p:spPr>
        <p:txBody>
          <a:bodyPr wrap="square" rtlCol="0">
            <a:spAutoFit/>
          </a:bodyPr>
          <a:lstStyle/>
          <a:p>
            <a:r>
              <a:rPr lang="en-US" dirty="0" smtClean="0">
                <a:latin typeface="3ds" panose="02000503020000020004" pitchFamily="50" charset="0"/>
              </a:rPr>
              <a:t>Basket Arm strikes here</a:t>
            </a:r>
            <a:endParaRPr lang="en-US" dirty="0"/>
          </a:p>
        </p:txBody>
      </p:sp>
    </p:spTree>
    <p:extLst>
      <p:ext uri="{BB962C8B-B14F-4D97-AF65-F5344CB8AC3E}">
        <p14:creationId xmlns:p14="http://schemas.microsoft.com/office/powerpoint/2010/main" val="479438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COMPONENTS – </a:t>
            </a:r>
            <a:r>
              <a:rPr lang="en-US" sz="2400" dirty="0" smtClean="0">
                <a:solidFill>
                  <a:srgbClr val="DA291C"/>
                </a:solidFill>
              </a:rPr>
              <a:t>BASKET ARM</a:t>
            </a:r>
            <a:endParaRPr lang="en-US" sz="2400" b="1" dirty="0">
              <a:solidFill>
                <a:srgbClr val="DA291C"/>
              </a:solidFill>
            </a:endParaRPr>
          </a:p>
        </p:txBody>
      </p:sp>
      <p:sp>
        <p:nvSpPr>
          <p:cNvPr id="3" name="TextBox 2"/>
          <p:cNvSpPr txBox="1"/>
          <p:nvPr/>
        </p:nvSpPr>
        <p:spPr>
          <a:xfrm>
            <a:off x="914400" y="1828800"/>
            <a:ext cx="4097868" cy="3293209"/>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Basket is designed to hold a 7/8” diameter foam ball.</a:t>
            </a:r>
          </a:p>
          <a:p>
            <a:pPr marL="285750" indent="-285750" algn="l">
              <a:buFont typeface="Arial" panose="020B0604020202020204" pitchFamily="34" charset="0"/>
              <a:buChar char="•"/>
            </a:pPr>
            <a:r>
              <a:rPr lang="en-US" sz="1600" dirty="0" smtClean="0">
                <a:latin typeface="3ds" panose="02000503020000020004" pitchFamily="50" charset="0"/>
              </a:rPr>
              <a:t>Rotates freely in corresponding holes of Side Plates.</a:t>
            </a:r>
          </a:p>
          <a:p>
            <a:pPr marL="285750" indent="-285750" algn="l">
              <a:buFont typeface="Arial" panose="020B0604020202020204" pitchFamily="34" charset="0"/>
              <a:buChar char="•"/>
            </a:pPr>
            <a:r>
              <a:rPr lang="en-US" sz="1600" dirty="0" smtClean="0">
                <a:latin typeface="3ds" panose="02000503020000020004" pitchFamily="50" charset="0"/>
              </a:rPr>
              <a:t>Has a hook on backside to hold a rubber band in place.</a:t>
            </a:r>
          </a:p>
          <a:p>
            <a:pPr marL="285750" indent="-285750">
              <a:buFont typeface="Arial" panose="020B0604020202020204" pitchFamily="34" charset="0"/>
              <a:buChar char="•"/>
            </a:pPr>
            <a:r>
              <a:rPr lang="en-US" sz="1600" dirty="0">
                <a:latin typeface="3ds" panose="02000503020000020004" pitchFamily="50" charset="0"/>
              </a:rPr>
              <a:t>Design in the context of the assembly.</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Orient the part so basket is facing up.</a:t>
            </a:r>
          </a:p>
          <a:p>
            <a:pPr marL="285750" indent="-285750" algn="l">
              <a:buFont typeface="Arial" panose="020B0604020202020204" pitchFamily="34" charset="0"/>
              <a:buChar char="•"/>
            </a:pPr>
            <a:r>
              <a:rPr lang="en-US" sz="1600" dirty="0" smtClean="0">
                <a:latin typeface="3ds" panose="02000503020000020004" pitchFamily="50" charset="0"/>
              </a:rPr>
              <a:t>Use organic supports, if possible to, reduce support.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5570" y="1348365"/>
            <a:ext cx="2922033" cy="4287767"/>
          </a:xfrm>
          <a:prstGeom prst="rect">
            <a:avLst/>
          </a:prstGeom>
        </p:spPr>
      </p:pic>
      <p:cxnSp>
        <p:nvCxnSpPr>
          <p:cNvPr id="5" name="Straight Arrow Connector 4"/>
          <p:cNvCxnSpPr>
            <a:stCxn id="6" idx="0"/>
          </p:cNvCxnSpPr>
          <p:nvPr/>
        </p:nvCxnSpPr>
        <p:spPr>
          <a:xfrm flipH="1" flipV="1">
            <a:off x="8669869" y="2898987"/>
            <a:ext cx="511384" cy="883512"/>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8791785" y="3782499"/>
            <a:ext cx="778935" cy="369332"/>
          </a:xfrm>
          <a:prstGeom prst="rect">
            <a:avLst/>
          </a:prstGeom>
          <a:noFill/>
        </p:spPr>
        <p:txBody>
          <a:bodyPr wrap="square" rtlCol="0">
            <a:spAutoFit/>
          </a:bodyPr>
          <a:lstStyle/>
          <a:p>
            <a:pPr algn="ctr"/>
            <a:r>
              <a:rPr lang="en-US" dirty="0" smtClean="0">
                <a:latin typeface="3ds" panose="02000503020000020004" pitchFamily="50" charset="0"/>
              </a:rPr>
              <a:t>Hook</a:t>
            </a:r>
            <a:endParaRPr lang="en-US" dirty="0"/>
          </a:p>
        </p:txBody>
      </p:sp>
      <p:cxnSp>
        <p:nvCxnSpPr>
          <p:cNvPr id="7" name="Straight Arrow Connector 6"/>
          <p:cNvCxnSpPr>
            <a:stCxn id="8" idx="1"/>
          </p:cNvCxnSpPr>
          <p:nvPr/>
        </p:nvCxnSpPr>
        <p:spPr>
          <a:xfrm flipH="1" flipV="1">
            <a:off x="8091454" y="5394303"/>
            <a:ext cx="887282" cy="357557"/>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8" name="TextBox 7"/>
          <p:cNvSpPr txBox="1"/>
          <p:nvPr/>
        </p:nvSpPr>
        <p:spPr>
          <a:xfrm>
            <a:off x="8978736" y="5567194"/>
            <a:ext cx="1662169" cy="369332"/>
          </a:xfrm>
          <a:prstGeom prst="rect">
            <a:avLst/>
          </a:prstGeom>
          <a:noFill/>
        </p:spPr>
        <p:txBody>
          <a:bodyPr wrap="square" rtlCol="0">
            <a:spAutoFit/>
          </a:bodyPr>
          <a:lstStyle/>
          <a:p>
            <a:pPr algn="ctr"/>
            <a:r>
              <a:rPr lang="en-US" dirty="0" smtClean="0">
                <a:latin typeface="3ds" panose="02000503020000020004" pitchFamily="50" charset="0"/>
              </a:rPr>
              <a:t>Rotation Pin</a:t>
            </a:r>
            <a:endParaRPr lang="en-US" dirty="0"/>
          </a:p>
        </p:txBody>
      </p:sp>
    </p:spTree>
    <p:extLst>
      <p:ext uri="{BB962C8B-B14F-4D97-AF65-F5344CB8AC3E}">
        <p14:creationId xmlns:p14="http://schemas.microsoft.com/office/powerpoint/2010/main" val="426666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extLst>
      <p:ext uri="{BB962C8B-B14F-4D97-AF65-F5344CB8AC3E}">
        <p14:creationId xmlns:p14="http://schemas.microsoft.com/office/powerpoint/2010/main" val="1336043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85561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3D PRINTING – </a:t>
            </a:r>
            <a:r>
              <a:rPr lang="en-US" sz="2400" dirty="0" smtClean="0">
                <a:solidFill>
                  <a:srgbClr val="DA291C"/>
                </a:solidFill>
              </a:rPr>
              <a:t>Flat-Pack Orientation</a:t>
            </a:r>
          </a:p>
          <a:p>
            <a:pPr lvl="1" algn="just">
              <a:spcBef>
                <a:spcPts val="1200"/>
              </a:spcBef>
            </a:pPr>
            <a:r>
              <a:rPr lang="en-US" sz="2000" dirty="0" smtClean="0"/>
              <a:t>Components are Nested.</a:t>
            </a:r>
            <a:endParaRPr lang="en-US" sz="2400" b="1" dirty="0">
              <a:solidFill>
                <a:srgbClr val="DA291C"/>
              </a:solidFill>
            </a:endParaRPr>
          </a:p>
        </p:txBody>
      </p:sp>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603692" y="1922607"/>
            <a:ext cx="4984616" cy="4105632"/>
          </a:xfrm>
          <a:prstGeom prst="rect">
            <a:avLst/>
          </a:prstGeom>
        </p:spPr>
      </p:pic>
    </p:spTree>
    <p:extLst>
      <p:ext uri="{BB962C8B-B14F-4D97-AF65-F5344CB8AC3E}">
        <p14:creationId xmlns:p14="http://schemas.microsoft.com/office/powerpoint/2010/main" val="4088991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9208347" cy="82997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smtClean="0"/>
              <a:t>Support required. Use organic support structures to maximize efficiency.</a:t>
            </a:r>
            <a:endParaRPr lang="en-US" sz="2000" b="1" dirty="0"/>
          </a:p>
        </p:txBody>
      </p:sp>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891525" y="2323754"/>
            <a:ext cx="4408950" cy="3623254"/>
          </a:xfrm>
          <a:prstGeom prst="rect">
            <a:avLst/>
          </a:prstGeom>
        </p:spPr>
      </p:pic>
    </p:spTree>
    <p:extLst>
      <p:ext uri="{BB962C8B-B14F-4D97-AF65-F5344CB8AC3E}">
        <p14:creationId xmlns:p14="http://schemas.microsoft.com/office/powerpoint/2010/main" val="2787364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6468" y="924790"/>
            <a:ext cx="10604065" cy="3252685"/>
          </a:xfrm>
        </p:spPr>
        <p:txBody>
          <a:bodyPr>
            <a:spAutoFit/>
          </a:bodyPr>
          <a:lstStyle/>
          <a:p>
            <a:r>
              <a:rPr lang="en-US" sz="2400" b="1" dirty="0" smtClean="0"/>
              <a:t>PROJECT TASKS</a:t>
            </a:r>
            <a:endParaRPr lang="en-US" sz="2400" b="1" dirty="0"/>
          </a:p>
          <a:p>
            <a:pPr marL="342900" indent="-342900">
              <a:buFont typeface="+mj-lt"/>
              <a:buAutoNum type="arabicPeriod"/>
            </a:pPr>
            <a:r>
              <a:rPr lang="en-US" sz="1600" dirty="0">
                <a:solidFill>
                  <a:schemeClr val="tx1"/>
                </a:solidFill>
              </a:rPr>
              <a:t>Create the following </a:t>
            </a:r>
            <a:r>
              <a:rPr lang="en-US" sz="1600" dirty="0" smtClean="0">
                <a:solidFill>
                  <a:schemeClr val="tx1"/>
                </a:solidFill>
              </a:rPr>
              <a:t>catapult </a:t>
            </a:r>
            <a:r>
              <a:rPr lang="en-US" sz="1600" dirty="0">
                <a:solidFill>
                  <a:schemeClr val="tx1"/>
                </a:solidFill>
              </a:rPr>
              <a:t>components in CAD:</a:t>
            </a:r>
          </a:p>
          <a:p>
            <a:pPr lvl="1"/>
            <a:r>
              <a:rPr lang="en-US" sz="1600" dirty="0" smtClean="0"/>
              <a:t>Side Plate</a:t>
            </a:r>
            <a:endParaRPr lang="en-US" sz="1600" dirty="0"/>
          </a:p>
          <a:p>
            <a:pPr lvl="1"/>
            <a:r>
              <a:rPr lang="en-US" sz="1600" dirty="0" smtClean="0"/>
              <a:t>Front Support</a:t>
            </a:r>
            <a:endParaRPr lang="en-US" sz="1600" dirty="0"/>
          </a:p>
          <a:p>
            <a:pPr lvl="1"/>
            <a:r>
              <a:rPr lang="en-US" sz="1600" dirty="0" smtClean="0"/>
              <a:t>Back Support</a:t>
            </a:r>
            <a:endParaRPr lang="en-US" sz="1600" dirty="0"/>
          </a:p>
          <a:p>
            <a:pPr lvl="1"/>
            <a:r>
              <a:rPr lang="en-US" sz="1600" dirty="0" smtClean="0"/>
              <a:t>Faceplate</a:t>
            </a:r>
            <a:endParaRPr lang="en-US" sz="1600" dirty="0"/>
          </a:p>
          <a:p>
            <a:pPr lvl="1"/>
            <a:r>
              <a:rPr lang="en-US" sz="1600" dirty="0" smtClean="0"/>
              <a:t>Basket Arm</a:t>
            </a:r>
            <a:endParaRPr lang="en-US" sz="1600" dirty="0"/>
          </a:p>
          <a:p>
            <a:pPr marL="342900" indent="-342900">
              <a:buFont typeface="+mj-lt"/>
              <a:buAutoNum type="arabicPeriod"/>
            </a:pPr>
            <a:r>
              <a:rPr lang="en-US" sz="1600" dirty="0" smtClean="0">
                <a:solidFill>
                  <a:schemeClr val="tx1"/>
                </a:solidFill>
              </a:rPr>
              <a:t>Create </a:t>
            </a:r>
            <a:r>
              <a:rPr lang="en-US" sz="1600" dirty="0">
                <a:solidFill>
                  <a:schemeClr val="tx1"/>
                </a:solidFill>
              </a:rPr>
              <a:t>an assembly of the </a:t>
            </a:r>
            <a:r>
              <a:rPr lang="en-US" sz="1600" dirty="0" smtClean="0">
                <a:solidFill>
                  <a:schemeClr val="tx1"/>
                </a:solidFill>
              </a:rPr>
              <a:t>catapult </a:t>
            </a:r>
            <a:r>
              <a:rPr lang="en-US" sz="1600" dirty="0">
                <a:solidFill>
                  <a:schemeClr val="tx1"/>
                </a:solidFill>
              </a:rPr>
              <a:t>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Assemble the </a:t>
            </a:r>
            <a:r>
              <a:rPr lang="en-US" sz="1600" dirty="0" smtClean="0">
                <a:solidFill>
                  <a:schemeClr val="tx1"/>
                </a:solidFill>
              </a:rPr>
              <a:t>catapult.</a:t>
            </a:r>
          </a:p>
        </p:txBody>
      </p:sp>
    </p:spTree>
    <p:extLst>
      <p:ext uri="{BB962C8B-B14F-4D97-AF65-F5344CB8AC3E}">
        <p14:creationId xmlns:p14="http://schemas.microsoft.com/office/powerpoint/2010/main" val="4178284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r>
              <a:rPr lang="en-US" dirty="0" smtClean="0">
                <a:latin typeface="3DS V2" pitchFamily="2" charset="0"/>
              </a:rPr>
              <a:t> </a:t>
            </a:r>
            <a:endParaRPr lang="en-US" dirty="0">
              <a:latin typeface="3DS V2" pitchFamily="2" charset="0"/>
            </a:endParaRP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smtClean="0">
                <a:solidFill>
                  <a:srgbClr val="DA291C"/>
                </a:solidFill>
                <a:latin typeface="3ds" panose="02000503020000020004" pitchFamily="50" charset="0"/>
              </a:rPr>
              <a:t>CLASS DISCUSSION</a:t>
            </a:r>
            <a:endParaRPr lang="en-US" sz="5400" b="1" dirty="0">
              <a:solidFill>
                <a:srgbClr val="DA291C"/>
              </a:solidFill>
              <a:latin typeface="3ds" panose="02000503020000020004" pitchFamily="50" charset="0"/>
            </a:endParaRP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7" y="3931457"/>
            <a:ext cx="4737361" cy="1660198"/>
          </a:xfrm>
          <a:prstGeom prst="rect">
            <a:avLst/>
          </a:prstGeom>
        </p:spPr>
        <p:txBody>
          <a:bodyPr vert="horz" wrap="square" lIns="91440" tIns="45720" rIns="91440" bIns="45720" rtlCol="0">
            <a:noAutofit/>
          </a:bodyPr>
          <a:lstStyle/>
          <a:p>
            <a:pPr marL="0" lvl="1" indent="-114300">
              <a:spcBef>
                <a:spcPts val="600"/>
              </a:spcBef>
            </a:pPr>
            <a:r>
              <a:rPr lang="en-US" sz="2000" dirty="0">
                <a:latin typeface="3ds" panose="02000503020000020004" pitchFamily="50" charset="0"/>
              </a:rPr>
              <a:t>How will the trajectory of the ball be affected by changing the angle or size of the area where the </a:t>
            </a:r>
            <a:r>
              <a:rPr lang="en-US" sz="2000" dirty="0" smtClean="0">
                <a:latin typeface="3ds" panose="02000503020000020004" pitchFamily="50" charset="0"/>
              </a:rPr>
              <a:t>Basket Arm </a:t>
            </a:r>
            <a:r>
              <a:rPr lang="en-US" sz="2000" dirty="0">
                <a:latin typeface="3ds" panose="02000503020000020004" pitchFamily="50" charset="0"/>
              </a:rPr>
              <a:t>strikes the </a:t>
            </a:r>
            <a:r>
              <a:rPr lang="en-US" sz="2000" dirty="0" smtClean="0">
                <a:latin typeface="3ds" panose="02000503020000020004" pitchFamily="50" charset="0"/>
              </a:rPr>
              <a:t>Face Plate</a:t>
            </a:r>
            <a:r>
              <a:rPr lang="en-US" sz="2000" dirty="0">
                <a:latin typeface="3ds" panose="02000503020000020004" pitchFamily="50" charset="0"/>
              </a:rPr>
              <a:t>?</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4834957" cy="1660198"/>
          </a:xfrm>
          <a:prstGeom prst="rect">
            <a:avLst/>
          </a:prstGeom>
        </p:spPr>
        <p:txBody>
          <a:bodyPr vert="horz" wrap="square" lIns="91440" tIns="45720" rIns="91440" bIns="45720" rtlCol="0">
            <a:noAutofit/>
          </a:bodyPr>
          <a:lstStyle/>
          <a:p>
            <a:pPr marL="0" lvl="1" indent="-114300">
              <a:spcBef>
                <a:spcPts val="600"/>
              </a:spcBef>
            </a:pPr>
            <a:r>
              <a:rPr lang="en-US" sz="2000" dirty="0">
                <a:latin typeface="3ds" panose="02000503020000020004" pitchFamily="50" charset="0"/>
              </a:rPr>
              <a:t>How will different types of elastic bands affect the power of the machine?</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7" y="2471737"/>
            <a:ext cx="4610032" cy="954107"/>
          </a:xfrm>
          <a:prstGeom prst="rect">
            <a:avLst/>
          </a:prstGeom>
        </p:spPr>
        <p:txBody>
          <a:bodyPr vert="horz" wrap="square" lIns="91440" tIns="45720" rIns="91440" bIns="45720" rtlCol="0">
            <a:spAutoFit/>
          </a:bodyPr>
          <a:lstStyle/>
          <a:p>
            <a:r>
              <a:rPr lang="en-US" sz="2000" dirty="0" smtClean="0">
                <a:latin typeface="3ds" panose="02000503020000020004" pitchFamily="50" charset="0"/>
              </a:rPr>
              <a:t>Consider the surface where the basket arm strikes the Face Plate. </a:t>
            </a:r>
            <a:endParaRPr lang="en-US" sz="2000" dirty="0">
              <a:latin typeface="3ds" panose="02000503020000020004" pitchFamily="50" charset="0"/>
            </a:endParaRP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834957" cy="646331"/>
          </a:xfrm>
          <a:prstGeom prst="rect">
            <a:avLst/>
          </a:prstGeom>
        </p:spPr>
        <p:txBody>
          <a:bodyPr vert="horz" wrap="square" lIns="91440" tIns="45720" rIns="91440" bIns="45720" rtlCol="0">
            <a:spAutoFit/>
          </a:bodyPr>
          <a:lstStyle/>
          <a:p>
            <a:pPr lvl="0">
              <a:spcBef>
                <a:spcPts val="1200"/>
              </a:spcBef>
            </a:pPr>
            <a:r>
              <a:rPr lang="en-US" sz="2000" dirty="0" smtClean="0">
                <a:latin typeface="3ds" panose="02000503020000020004" pitchFamily="50" charset="0"/>
              </a:rPr>
              <a:t>Think of how the catapult is powered.</a:t>
            </a:r>
            <a:endParaRPr lang="en-US" sz="2000" dirty="0">
              <a:latin typeface="3ds" panose="02000503020000020004" pitchFamily="50" charset="0"/>
            </a:endParaRP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4288123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smtClean="0">
                <a:solidFill>
                  <a:srgbClr val="DA291C"/>
                </a:solidFill>
              </a:rPr>
              <a:t>The template slides in the following section are provided for your convenience. We encourage you to customize this presentation for your needs.</a:t>
            </a:r>
            <a:endParaRPr lang="en-US" sz="2400" b="1" dirty="0">
              <a:solidFill>
                <a:srgbClr val="DA291C"/>
              </a:solidFill>
            </a:endParaRPr>
          </a:p>
        </p:txBody>
      </p:sp>
    </p:spTree>
    <p:extLst>
      <p:ext uri="{BB962C8B-B14F-4D97-AF65-F5344CB8AC3E}">
        <p14:creationId xmlns:p14="http://schemas.microsoft.com/office/powerpoint/2010/main" val="420507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2579168"/>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smtClean="0">
                <a:solidFill>
                  <a:srgbClr val="DA291C"/>
                </a:solidFill>
              </a:rPr>
              <a:t>OBJECTIVES</a:t>
            </a:r>
          </a:p>
          <a:p>
            <a:pPr lvl="1" algn="just">
              <a:spcBef>
                <a:spcPts val="1200"/>
              </a:spcBef>
            </a:pPr>
            <a:r>
              <a:rPr lang="en-US" sz="2000" dirty="0" smtClean="0"/>
              <a:t>Understand different types of catapults.</a:t>
            </a:r>
          </a:p>
          <a:p>
            <a:pPr lvl="1" algn="just">
              <a:spcBef>
                <a:spcPts val="1200"/>
              </a:spcBef>
            </a:pPr>
            <a:r>
              <a:rPr lang="en-US" sz="2000" dirty="0" smtClean="0"/>
              <a:t>Learn basic catapult component terminology.</a:t>
            </a:r>
          </a:p>
          <a:p>
            <a:pPr lvl="1" algn="just">
              <a:spcBef>
                <a:spcPts val="1200"/>
              </a:spcBef>
            </a:pPr>
            <a:r>
              <a:rPr lang="en-US" sz="2000" dirty="0"/>
              <a:t>Design with constraints by applying design intent to the project.</a:t>
            </a:r>
          </a:p>
          <a:p>
            <a:pPr lvl="1" algn="just">
              <a:spcBef>
                <a:spcPts val="1200"/>
              </a:spcBef>
            </a:pPr>
            <a:r>
              <a:rPr lang="en-US" sz="2000" dirty="0"/>
              <a:t>Explore and understand manufacturing principles.</a:t>
            </a:r>
          </a:p>
          <a:p>
            <a:pPr lvl="1" algn="just">
              <a:spcBef>
                <a:spcPts val="1200"/>
              </a:spcBef>
            </a:pPr>
            <a:r>
              <a:rPr lang="en-US" sz="2000" dirty="0"/>
              <a:t>Understand the basics of 3D printing.</a:t>
            </a:r>
            <a:endParaRPr lang="en-US" b="1" dirty="0">
              <a:solidFill>
                <a:srgbClr val="DA291C"/>
              </a:solidFill>
            </a:endParaRPr>
          </a:p>
        </p:txBody>
      </p:sp>
    </p:spTree>
    <p:extLst>
      <p:ext uri="{BB962C8B-B14F-4D97-AF65-F5344CB8AC3E}">
        <p14:creationId xmlns:p14="http://schemas.microsoft.com/office/powerpoint/2010/main" val="2182915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LOREM IPSUM</a:t>
            </a:r>
          </a:p>
          <a:p>
            <a:pPr lvl="1" algn="just">
              <a:spcBef>
                <a:spcPts val="1200"/>
              </a:spcBef>
            </a:pPr>
            <a:r>
              <a:rPr lang="en-US" sz="2000" dirty="0" smtClean="0"/>
              <a:t>XXX</a:t>
            </a:r>
            <a:endParaRPr lang="en-US" sz="2000" dirty="0"/>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3607677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TIMELINE</a:t>
            </a:r>
            <a:endParaRPr lang="en-US" sz="2400" b="1" dirty="0">
              <a:solidFill>
                <a:srgbClr val="DA291C"/>
              </a:solidFill>
            </a:endParaRP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smtClean="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smtClean="0"/>
              <a:t>XXX</a:t>
            </a:r>
            <a:endParaRPr lang="en-US" sz="2200" b="1" dirty="0"/>
          </a:p>
        </p:txBody>
      </p:sp>
    </p:spTree>
    <p:extLst>
      <p:ext uri="{BB962C8B-B14F-4D97-AF65-F5344CB8AC3E}">
        <p14:creationId xmlns:p14="http://schemas.microsoft.com/office/powerpoint/2010/main" val="2459554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r>
              <a:rPr lang="en-US" dirty="0" smtClean="0">
                <a:latin typeface="3DS V2" pitchFamily="2" charset="0"/>
              </a:rPr>
              <a:t> </a:t>
            </a:r>
            <a:endParaRPr lang="en-US" dirty="0">
              <a:latin typeface="3DS V2" pitchFamily="2" charset="0"/>
            </a:endParaRP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smtClean="0">
                <a:solidFill>
                  <a:srgbClr val="DA291C"/>
                </a:solidFill>
                <a:latin typeface="3ds" panose="02000503020000020004" pitchFamily="50" charset="0"/>
              </a:rPr>
              <a:t>CLASS DISCUSSION</a:t>
            </a:r>
            <a:endParaRPr lang="en-US" sz="5400" b="1" dirty="0">
              <a:solidFill>
                <a:srgbClr val="DA291C"/>
              </a:solidFill>
              <a:latin typeface="3ds" panose="02000503020000020004" pitchFamily="50" charset="0"/>
            </a:endParaRP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smtClean="0">
                <a:latin typeface="3ds" panose="02000503020000020004" pitchFamily="50" charset="0"/>
              </a:rPr>
              <a:t>Lorem Ipsum</a:t>
            </a:r>
            <a:endParaRPr lang="en-US" sz="2400" dirty="0">
              <a:latin typeface="3ds" panose="02000503020000020004" pitchFamily="50" charset="0"/>
            </a:endParaRP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smtClean="0">
                <a:latin typeface="3DS V2" pitchFamily="2" charset="0"/>
              </a:rPr>
              <a:t>Lorem Ipsum</a:t>
            </a:r>
            <a:endParaRPr lang="en-US" sz="2400" dirty="0">
              <a:latin typeface="3DS V2" pitchFamily="2" charset="0"/>
            </a:endParaRP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smtClean="0">
                <a:latin typeface="3ds" panose="02000503020000020004" pitchFamily="50" charset="0"/>
              </a:rPr>
              <a:t>Lorem Ipsum</a:t>
            </a:r>
            <a:endParaRPr lang="en-US" sz="2000" dirty="0">
              <a:latin typeface="3ds" panose="02000503020000020004" pitchFamily="50" charset="0"/>
            </a:endParaRP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smtClean="0">
                <a:latin typeface="3ds" panose="02000503020000020004" pitchFamily="50" charset="0"/>
              </a:rPr>
              <a:t>Lorem Ipsum</a:t>
            </a:r>
            <a:endParaRPr lang="en-US" sz="2000" dirty="0">
              <a:latin typeface="3ds" panose="02000503020000020004" pitchFamily="50" charset="0"/>
            </a:endParaRP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1185546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extLst>
      <p:ext uri="{BB962C8B-B14F-4D97-AF65-F5344CB8AC3E}">
        <p14:creationId xmlns:p14="http://schemas.microsoft.com/office/powerpoint/2010/main" val="136733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127727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BACKGROUND</a:t>
            </a:r>
          </a:p>
          <a:p>
            <a:pPr marL="114300" indent="0">
              <a:spcBef>
                <a:spcPts val="600"/>
              </a:spcBef>
              <a:buNone/>
            </a:pPr>
            <a:r>
              <a:rPr lang="en-US" sz="1400" dirty="0"/>
              <a:t>The inspiration for this design </a:t>
            </a:r>
            <a:r>
              <a:rPr lang="en-US" sz="1400" dirty="0" smtClean="0"/>
              <a:t>is </a:t>
            </a:r>
            <a:r>
              <a:rPr lang="en-US" sz="1400" dirty="0"/>
              <a:t>the Roman </a:t>
            </a:r>
            <a:r>
              <a:rPr lang="en-US" sz="1400" dirty="0" err="1"/>
              <a:t>Onager</a:t>
            </a:r>
            <a:r>
              <a:rPr lang="en-US" sz="1400" dirty="0"/>
              <a:t>, a siege weapon used to knock down the walls of a fortress, employed by the armies of ancient Rome. Due to the nature of its design, it was named </a:t>
            </a:r>
            <a:r>
              <a:rPr lang="en-US" sz="1400" dirty="0" err="1" smtClean="0"/>
              <a:t>onager</a:t>
            </a:r>
            <a:r>
              <a:rPr lang="en-US" sz="1400" dirty="0" smtClean="0"/>
              <a:t>, because, when </a:t>
            </a:r>
            <a:r>
              <a:rPr lang="en-US" sz="1400" dirty="0"/>
              <a:t>operated, it kicked like a mule! </a:t>
            </a:r>
            <a:r>
              <a:rPr lang="en-US" sz="1400" dirty="0" smtClean="0"/>
              <a:t>An </a:t>
            </a:r>
            <a:r>
              <a:rPr lang="en-US" sz="1400" dirty="0" err="1"/>
              <a:t>onager</a:t>
            </a:r>
            <a:r>
              <a:rPr lang="en-US" sz="1400" dirty="0"/>
              <a:t> is a species of wild African ass which was characterized as an exceptionally fast runner with an unruly disposition</a:t>
            </a:r>
            <a:r>
              <a:rPr lang="en-US" sz="1400" dirty="0" smtClean="0"/>
              <a:t>.</a:t>
            </a:r>
            <a:endParaRPr lang="en-US" sz="2400" b="1" dirty="0">
              <a:solidFill>
                <a:srgbClr val="DA291C"/>
              </a:solidFill>
            </a:endParaRPr>
          </a:p>
        </p:txBody>
      </p:sp>
      <p:grpSp>
        <p:nvGrpSpPr>
          <p:cNvPr id="6" name="Group 5"/>
          <p:cNvGrpSpPr/>
          <p:nvPr/>
        </p:nvGrpSpPr>
        <p:grpSpPr>
          <a:xfrm>
            <a:off x="832274" y="2626357"/>
            <a:ext cx="10527453" cy="3148896"/>
            <a:chOff x="662094" y="2389290"/>
            <a:chExt cx="10527453" cy="3148896"/>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094" y="2389291"/>
              <a:ext cx="3148894" cy="314889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0653" y="2389290"/>
              <a:ext cx="3148894" cy="314889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1374" y="2389292"/>
              <a:ext cx="3148894" cy="3148894"/>
            </a:xfrm>
            <a:prstGeom prst="rect">
              <a:avLst/>
            </a:prstGeom>
          </p:spPr>
        </p:pic>
      </p:grpSp>
    </p:spTree>
    <p:extLst>
      <p:ext uri="{BB962C8B-B14F-4D97-AF65-F5344CB8AC3E}">
        <p14:creationId xmlns:p14="http://schemas.microsoft.com/office/powerpoint/2010/main" val="1835321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2DFD880-9C62-4EF9-B60E-BDEAACF180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0695" y="1418011"/>
            <a:ext cx="4265245" cy="4277536"/>
          </a:xfrm>
          <a:prstGeom prst="rect">
            <a:avLst/>
          </a:prstGeom>
        </p:spPr>
      </p:pic>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smtClean="0">
                <a:solidFill>
                  <a:srgbClr val="DA291C"/>
                </a:solidFill>
              </a:rPr>
              <a:t>CATAPULT TERMINOLOGY</a:t>
            </a:r>
            <a:endParaRPr lang="en-US" sz="2400" b="1" dirty="0">
              <a:solidFill>
                <a:srgbClr val="DA291C"/>
              </a:solidFill>
            </a:endParaRPr>
          </a:p>
        </p:txBody>
      </p:sp>
      <p:sp>
        <p:nvSpPr>
          <p:cNvPr id="8" name="Line Callout 1 7"/>
          <p:cNvSpPr/>
          <p:nvPr/>
        </p:nvSpPr>
        <p:spPr>
          <a:xfrm>
            <a:off x="2086186" y="4072919"/>
            <a:ext cx="1595222" cy="376138"/>
          </a:xfrm>
          <a:prstGeom prst="borderCallout1">
            <a:avLst>
              <a:gd name="adj1" fmla="val 42919"/>
              <a:gd name="adj2" fmla="val 106118"/>
              <a:gd name="adj3" fmla="val 94568"/>
              <a:gd name="adj4" fmla="val 17123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FACE PLATE</a:t>
            </a:r>
            <a:endParaRPr lang="en-US" sz="1600" dirty="0">
              <a:solidFill>
                <a:schemeClr val="tx1"/>
              </a:solidFill>
              <a:latin typeface="3ds" panose="02000503020000020004" pitchFamily="50" charset="0"/>
            </a:endParaRPr>
          </a:p>
        </p:txBody>
      </p:sp>
      <p:sp>
        <p:nvSpPr>
          <p:cNvPr id="29" name="Line Callout 1 28"/>
          <p:cNvSpPr/>
          <p:nvPr/>
        </p:nvSpPr>
        <p:spPr>
          <a:xfrm>
            <a:off x="2320830" y="2590281"/>
            <a:ext cx="1595222" cy="376138"/>
          </a:xfrm>
          <a:prstGeom prst="borderCallout1">
            <a:avLst>
              <a:gd name="adj1" fmla="val 42919"/>
              <a:gd name="adj2" fmla="val 106118"/>
              <a:gd name="adj3" fmla="val 166598"/>
              <a:gd name="adj4" fmla="val 17208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SIDE PLATE</a:t>
            </a:r>
            <a:endParaRPr lang="en-US" sz="1600" dirty="0">
              <a:solidFill>
                <a:schemeClr val="tx1"/>
              </a:solidFill>
              <a:latin typeface="3ds" panose="02000503020000020004" pitchFamily="50" charset="0"/>
            </a:endParaRPr>
          </a:p>
        </p:txBody>
      </p:sp>
      <p:sp>
        <p:nvSpPr>
          <p:cNvPr id="30" name="Line Callout 1 29"/>
          <p:cNvSpPr/>
          <p:nvPr/>
        </p:nvSpPr>
        <p:spPr>
          <a:xfrm>
            <a:off x="7565105" y="5395359"/>
            <a:ext cx="1595222" cy="376138"/>
          </a:xfrm>
          <a:prstGeom prst="borderCallout1">
            <a:avLst>
              <a:gd name="adj1" fmla="val 41119"/>
              <a:gd name="adj2" fmla="val -5128"/>
              <a:gd name="adj3" fmla="val -107117"/>
              <a:gd name="adj4" fmla="val -5252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SIDE PLATE</a:t>
            </a:r>
            <a:endParaRPr lang="en-US" sz="1600" dirty="0">
              <a:solidFill>
                <a:schemeClr val="tx1"/>
              </a:solidFill>
              <a:latin typeface="3ds" panose="02000503020000020004" pitchFamily="50" charset="0"/>
            </a:endParaRPr>
          </a:p>
        </p:txBody>
      </p:sp>
      <p:sp>
        <p:nvSpPr>
          <p:cNvPr id="31" name="Line Callout 1 30"/>
          <p:cNvSpPr/>
          <p:nvPr/>
        </p:nvSpPr>
        <p:spPr>
          <a:xfrm>
            <a:off x="8362716" y="3515837"/>
            <a:ext cx="1783415" cy="376138"/>
          </a:xfrm>
          <a:prstGeom prst="borderCallout1">
            <a:avLst>
              <a:gd name="adj1" fmla="val 41119"/>
              <a:gd name="adj2" fmla="val -5128"/>
              <a:gd name="adj3" fmla="val 188207"/>
              <a:gd name="adj4" fmla="val -471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BACK SUPPORT</a:t>
            </a:r>
            <a:endParaRPr lang="en-US" sz="1600" dirty="0">
              <a:solidFill>
                <a:schemeClr val="tx1"/>
              </a:solidFill>
              <a:latin typeface="3ds" panose="02000503020000020004" pitchFamily="50" charset="0"/>
            </a:endParaRPr>
          </a:p>
        </p:txBody>
      </p:sp>
      <p:sp>
        <p:nvSpPr>
          <p:cNvPr id="32" name="Line Callout 1 31"/>
          <p:cNvSpPr/>
          <p:nvPr/>
        </p:nvSpPr>
        <p:spPr>
          <a:xfrm>
            <a:off x="2346711" y="5395359"/>
            <a:ext cx="1847834" cy="376138"/>
          </a:xfrm>
          <a:prstGeom prst="borderCallout1">
            <a:avLst>
              <a:gd name="adj1" fmla="val 50123"/>
              <a:gd name="adj2" fmla="val 104633"/>
              <a:gd name="adj3" fmla="val -78305"/>
              <a:gd name="adj4" fmla="val 14384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FRONT SUPPORT</a:t>
            </a:r>
            <a:endParaRPr lang="en-US" sz="1600" dirty="0">
              <a:solidFill>
                <a:schemeClr val="tx1"/>
              </a:solidFill>
              <a:latin typeface="3ds" panose="02000503020000020004" pitchFamily="50" charset="0"/>
            </a:endParaRPr>
          </a:p>
        </p:txBody>
      </p:sp>
      <p:sp>
        <p:nvSpPr>
          <p:cNvPr id="33" name="Line Callout 1 32"/>
          <p:cNvSpPr/>
          <p:nvPr/>
        </p:nvSpPr>
        <p:spPr>
          <a:xfrm>
            <a:off x="8747760" y="1675173"/>
            <a:ext cx="1520613" cy="376138"/>
          </a:xfrm>
          <a:prstGeom prst="borderCallout1">
            <a:avLst>
              <a:gd name="adj1" fmla="val 41119"/>
              <a:gd name="adj2" fmla="val -5128"/>
              <a:gd name="adj3" fmla="val 85563"/>
              <a:gd name="adj4" fmla="val -592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BASKET ARM</a:t>
            </a:r>
            <a:endParaRPr lang="en-US" sz="1600" dirty="0">
              <a:solidFill>
                <a:schemeClr val="tx1"/>
              </a:solidFill>
              <a:latin typeface="3ds" panose="02000503020000020004" pitchFamily="50" charset="0"/>
            </a:endParaRPr>
          </a:p>
        </p:txBody>
      </p:sp>
      <p:sp>
        <p:nvSpPr>
          <p:cNvPr id="34" name="Line Callout 1 33"/>
          <p:cNvSpPr/>
          <p:nvPr/>
        </p:nvSpPr>
        <p:spPr>
          <a:xfrm>
            <a:off x="5074568" y="1299035"/>
            <a:ext cx="1520613" cy="376138"/>
          </a:xfrm>
          <a:prstGeom prst="borderCallout1">
            <a:avLst>
              <a:gd name="adj1" fmla="val 55525"/>
              <a:gd name="adj2" fmla="val 103113"/>
              <a:gd name="adj3" fmla="val 159394"/>
              <a:gd name="adj4" fmla="val 1550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FOAM BALL</a:t>
            </a:r>
            <a:endParaRPr lang="en-US" sz="1600" dirty="0">
              <a:solidFill>
                <a:schemeClr val="tx1"/>
              </a:solidFill>
              <a:latin typeface="3ds" panose="02000503020000020004" pitchFamily="50" charset="0"/>
            </a:endParaRPr>
          </a:p>
        </p:txBody>
      </p:sp>
      <p:sp>
        <p:nvSpPr>
          <p:cNvPr id="35" name="Line Callout 1 34"/>
          <p:cNvSpPr/>
          <p:nvPr/>
        </p:nvSpPr>
        <p:spPr>
          <a:xfrm>
            <a:off x="8747760" y="2654409"/>
            <a:ext cx="1956208" cy="376138"/>
          </a:xfrm>
          <a:prstGeom prst="borderCallout1">
            <a:avLst>
              <a:gd name="adj1" fmla="val 51923"/>
              <a:gd name="adj2" fmla="val -3185"/>
              <a:gd name="adj3" fmla="val 20735"/>
              <a:gd name="adj4" fmla="val -514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#2 RUBBER BAND</a:t>
            </a:r>
            <a:endParaRPr lang="en-US" sz="1600" dirty="0">
              <a:solidFill>
                <a:schemeClr val="tx1"/>
              </a:solidFill>
              <a:latin typeface="3ds" panose="02000503020000020004" pitchFamily="50" charset="0"/>
            </a:endParaRPr>
          </a:p>
        </p:txBody>
      </p:sp>
    </p:spTree>
    <p:extLst>
      <p:ext uri="{BB962C8B-B14F-4D97-AF65-F5344CB8AC3E}">
        <p14:creationId xmlns:p14="http://schemas.microsoft.com/office/powerpoint/2010/main" val="2090171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663841"/>
          </a:xfrm>
        </p:spPr>
        <p:txBody>
          <a:bodyPr wrap="square">
            <a:spAutoFit/>
          </a:bodyPr>
          <a:lstStyle/>
          <a:p>
            <a:r>
              <a:rPr lang="en-US" sz="1600" b="1" dirty="0">
                <a:solidFill>
                  <a:schemeClr val="tx1"/>
                </a:solidFill>
              </a:rPr>
              <a:t>Flat-Pack Design </a:t>
            </a:r>
            <a:r>
              <a:rPr lang="en-US" sz="1600" dirty="0">
                <a:solidFill>
                  <a:schemeClr val="tx1"/>
                </a:solidFill>
              </a:rPr>
              <a:t>– All or most of the components are flat. During the 3D printing process, this type of design minimizes waste or the need for support material</a:t>
            </a:r>
            <a:r>
              <a:rPr lang="en-US" sz="1600" dirty="0" smtClean="0">
                <a:solidFill>
                  <a:schemeClr val="tx1"/>
                </a:solidFill>
              </a:rPr>
              <a:t>.</a:t>
            </a:r>
          </a:p>
          <a:p>
            <a:endParaRPr lang="en-US" sz="1600" dirty="0">
              <a:solidFill>
                <a:schemeClr val="tx1"/>
              </a:solidFill>
            </a:endParaRPr>
          </a:p>
          <a:p>
            <a:r>
              <a:rPr lang="en-US" sz="1600" b="1" dirty="0">
                <a:solidFill>
                  <a:schemeClr val="tx1"/>
                </a:solidFill>
              </a:rPr>
              <a:t>Design Intent–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r>
              <a:rPr lang="en-US" sz="1600" dirty="0" smtClean="0">
                <a:solidFill>
                  <a:schemeClr val="tx1"/>
                </a:solidFill>
              </a:rPr>
              <a:t>.</a:t>
            </a:r>
          </a:p>
          <a:p>
            <a:endParaRPr lang="en-US" sz="1600" dirty="0" smtClean="0">
              <a:solidFill>
                <a:schemeClr val="tx1"/>
              </a:solidFill>
            </a:endParaRPr>
          </a:p>
          <a:p>
            <a:r>
              <a:rPr lang="en-US" sz="1600" b="1" dirty="0" smtClean="0">
                <a:solidFill>
                  <a:schemeClr val="tx1"/>
                </a:solidFill>
              </a:rPr>
              <a:t>Additive Manufacturing </a:t>
            </a:r>
            <a:r>
              <a:rPr lang="en-US" sz="1600" dirty="0" smtClean="0">
                <a:solidFill>
                  <a:schemeClr val="tx1"/>
                </a:solidFill>
              </a:rPr>
              <a:t>– The construction of a 3D object by adding material layer by layer. 3D printing is an additive manufacturing process.</a:t>
            </a:r>
          </a:p>
          <a:p>
            <a:endParaRPr lang="en-US" sz="16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r>
              <a:rPr lang="en-US" sz="1600" dirty="0" smtClean="0">
                <a:solidFill>
                  <a:schemeClr val="tx1"/>
                </a:solidFill>
              </a:rPr>
              <a:t>.</a:t>
            </a:r>
          </a:p>
          <a:p>
            <a:endParaRPr lang="en-US" sz="1600" b="1" dirty="0"/>
          </a:p>
          <a:p>
            <a:pPr indent="-228600"/>
            <a:r>
              <a:rPr lang="en-US" sz="1600" b="1" dirty="0" smtClean="0">
                <a:solidFill>
                  <a:schemeClr val="tx1"/>
                </a:solidFill>
              </a:rPr>
              <a:t>Nesting – </a:t>
            </a:r>
            <a:r>
              <a:rPr lang="en-US" sz="1600" dirty="0" smtClean="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extLst>
      <p:ext uri="{BB962C8B-B14F-4D97-AF65-F5344CB8AC3E}">
        <p14:creationId xmlns:p14="http://schemas.microsoft.com/office/powerpoint/2010/main" val="763161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214315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PROJECT DESIGN INTENT</a:t>
            </a:r>
          </a:p>
          <a:p>
            <a:pPr marL="628650" lvl="1" indent="-171450">
              <a:spcBef>
                <a:spcPts val="600"/>
              </a:spcBef>
            </a:pPr>
            <a:r>
              <a:rPr lang="en-US" sz="2000" dirty="0"/>
              <a:t>3D Printed</a:t>
            </a:r>
          </a:p>
          <a:p>
            <a:pPr marL="628650" lvl="1" indent="-171450"/>
            <a:r>
              <a:rPr lang="en-US" sz="2000" dirty="0"/>
              <a:t>Flat-Pack Design</a:t>
            </a:r>
          </a:p>
          <a:p>
            <a:pPr marL="628650" lvl="1" indent="-171450"/>
            <a:r>
              <a:rPr lang="en-US" sz="2000" dirty="0"/>
              <a:t>Launches 7/8” Diameter Foam Ball</a:t>
            </a:r>
          </a:p>
          <a:p>
            <a:pPr marL="628650" lvl="1" indent="-171450"/>
            <a:r>
              <a:rPr lang="en-US" sz="2000" dirty="0"/>
              <a:t>Rubber Band Powered</a:t>
            </a:r>
          </a:p>
          <a:p>
            <a:pPr marL="628650" lvl="1" indent="-171450"/>
            <a:r>
              <a:rPr lang="en-US" sz="2000" dirty="0"/>
              <a:t>No Fasteners or </a:t>
            </a:r>
            <a:r>
              <a:rPr lang="en-US" sz="2000" dirty="0" smtClean="0"/>
              <a:t>Adhesives</a:t>
            </a:r>
            <a:endParaRPr lang="en-US" sz="2400" b="1" dirty="0">
              <a:solidFill>
                <a:srgbClr val="DA291C"/>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24" y="1550764"/>
            <a:ext cx="4049749" cy="3495180"/>
          </a:xfrm>
          <a:prstGeom prst="rect">
            <a:avLst/>
          </a:prstGeom>
        </p:spPr>
      </p:pic>
      <p:cxnSp>
        <p:nvCxnSpPr>
          <p:cNvPr id="7" name="Straight Arrow Connector 6"/>
          <p:cNvCxnSpPr>
            <a:stCxn id="8" idx="2"/>
          </p:cNvCxnSpPr>
          <p:nvPr/>
        </p:nvCxnSpPr>
        <p:spPr>
          <a:xfrm>
            <a:off x="5784198" y="3857942"/>
            <a:ext cx="888484" cy="563105"/>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8" name="TextBox 7"/>
          <p:cNvSpPr txBox="1"/>
          <p:nvPr/>
        </p:nvSpPr>
        <p:spPr>
          <a:xfrm>
            <a:off x="4785175" y="3119278"/>
            <a:ext cx="1998045" cy="738664"/>
          </a:xfrm>
          <a:prstGeom prst="rect">
            <a:avLst/>
          </a:prstGeom>
          <a:noFill/>
        </p:spPr>
        <p:txBody>
          <a:bodyPr wrap="square" rtlCol="0">
            <a:spAutoFit/>
          </a:bodyPr>
          <a:lstStyle/>
          <a:p>
            <a:r>
              <a:rPr lang="en-US" sz="1400" dirty="0">
                <a:latin typeface="3ds" panose="02000503020000020004" pitchFamily="50" charset="0"/>
              </a:rPr>
              <a:t>Face Plate sits on a groove in the Front Support</a:t>
            </a:r>
            <a:r>
              <a:rPr lang="en-US" sz="1200" dirty="0" smtClean="0"/>
              <a:t>.</a:t>
            </a:r>
            <a:endParaRPr lang="en-US" sz="1200" dirty="0"/>
          </a:p>
        </p:txBody>
      </p:sp>
      <p:cxnSp>
        <p:nvCxnSpPr>
          <p:cNvPr id="9" name="Straight Arrow Connector 8"/>
          <p:cNvCxnSpPr>
            <a:stCxn id="10" idx="0"/>
          </p:cNvCxnSpPr>
          <p:nvPr/>
        </p:nvCxnSpPr>
        <p:spPr>
          <a:xfrm flipV="1">
            <a:off x="7931315" y="4715267"/>
            <a:ext cx="311832" cy="762807"/>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6602669" y="5478074"/>
            <a:ext cx="2657292" cy="523220"/>
          </a:xfrm>
          <a:prstGeom prst="rect">
            <a:avLst/>
          </a:prstGeom>
          <a:noFill/>
        </p:spPr>
        <p:txBody>
          <a:bodyPr wrap="square" rtlCol="0">
            <a:spAutoFit/>
          </a:bodyPr>
          <a:lstStyle/>
          <a:p>
            <a:r>
              <a:rPr lang="en-US" sz="1400" dirty="0">
                <a:latin typeface="3ds" panose="02000503020000020004" pitchFamily="50" charset="0"/>
              </a:rPr>
              <a:t>Basket Arm rotates about the centerline of the assembly.</a:t>
            </a:r>
          </a:p>
        </p:txBody>
      </p:sp>
      <p:cxnSp>
        <p:nvCxnSpPr>
          <p:cNvPr id="11" name="Straight Arrow Connector 10"/>
          <p:cNvCxnSpPr>
            <a:stCxn id="12" idx="3"/>
          </p:cNvCxnSpPr>
          <p:nvPr/>
        </p:nvCxnSpPr>
        <p:spPr>
          <a:xfrm>
            <a:off x="7470792" y="1662371"/>
            <a:ext cx="858606" cy="816669"/>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5723468" y="1293039"/>
            <a:ext cx="1747324" cy="738664"/>
          </a:xfrm>
          <a:prstGeom prst="rect">
            <a:avLst/>
          </a:prstGeom>
          <a:noFill/>
        </p:spPr>
        <p:txBody>
          <a:bodyPr wrap="square" rtlCol="0">
            <a:spAutoFit/>
          </a:bodyPr>
          <a:lstStyle/>
          <a:p>
            <a:r>
              <a:rPr lang="en-US" sz="1400" dirty="0" smtClean="0">
                <a:latin typeface="3ds" panose="02000503020000020004" pitchFamily="50" charset="0"/>
              </a:rPr>
              <a:t>Basket Arm strikes the Face Plate at the SAME angle.</a:t>
            </a:r>
            <a:endParaRPr lang="en-US" sz="1400" dirty="0">
              <a:latin typeface="3ds" panose="02000503020000020004" pitchFamily="50" charset="0"/>
            </a:endParaRPr>
          </a:p>
        </p:txBody>
      </p:sp>
      <p:cxnSp>
        <p:nvCxnSpPr>
          <p:cNvPr id="13" name="Straight Arrow Connector 12"/>
          <p:cNvCxnSpPr>
            <a:stCxn id="14" idx="1"/>
          </p:cNvCxnSpPr>
          <p:nvPr/>
        </p:nvCxnSpPr>
        <p:spPr>
          <a:xfrm flipH="1" flipV="1">
            <a:off x="8329399" y="2938245"/>
            <a:ext cx="930562" cy="720218"/>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4" name="TextBox 13"/>
          <p:cNvSpPr txBox="1"/>
          <p:nvPr/>
        </p:nvSpPr>
        <p:spPr>
          <a:xfrm>
            <a:off x="9259961" y="3181409"/>
            <a:ext cx="2122665" cy="954107"/>
          </a:xfrm>
          <a:prstGeom prst="rect">
            <a:avLst/>
          </a:prstGeom>
          <a:noFill/>
        </p:spPr>
        <p:txBody>
          <a:bodyPr wrap="square" rtlCol="0">
            <a:spAutoFit/>
          </a:bodyPr>
          <a:lstStyle/>
          <a:p>
            <a:r>
              <a:rPr lang="en-US" sz="1400" dirty="0">
                <a:latin typeface="3ds" panose="02000503020000020004" pitchFamily="50" charset="0"/>
              </a:rPr>
              <a:t>Ribs are used to reinforce the strike plate and the Basket Arm.</a:t>
            </a:r>
          </a:p>
        </p:txBody>
      </p:sp>
      <p:cxnSp>
        <p:nvCxnSpPr>
          <p:cNvPr id="15" name="Straight Arrow Connector 14"/>
          <p:cNvCxnSpPr>
            <a:stCxn id="14" idx="1"/>
          </p:cNvCxnSpPr>
          <p:nvPr/>
        </p:nvCxnSpPr>
        <p:spPr>
          <a:xfrm flipH="1" flipV="1">
            <a:off x="8810838" y="2843935"/>
            <a:ext cx="449123" cy="814528"/>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17" idx="2"/>
          </p:cNvCxnSpPr>
          <p:nvPr/>
        </p:nvCxnSpPr>
        <p:spPr>
          <a:xfrm flipH="1">
            <a:off x="9041259" y="1903959"/>
            <a:ext cx="1207664" cy="763292"/>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9186379" y="949852"/>
            <a:ext cx="2125088" cy="954107"/>
          </a:xfrm>
          <a:prstGeom prst="rect">
            <a:avLst/>
          </a:prstGeom>
          <a:noFill/>
        </p:spPr>
        <p:txBody>
          <a:bodyPr wrap="square" rtlCol="0">
            <a:spAutoFit/>
          </a:bodyPr>
          <a:lstStyle/>
          <a:p>
            <a:r>
              <a:rPr lang="en-US" sz="1400" dirty="0">
                <a:latin typeface="3ds" panose="02000503020000020004" pitchFamily="50" charset="0"/>
              </a:rPr>
              <a:t>Hooks on the Basket Arm and the Side Plates hold the rubber band in place.</a:t>
            </a:r>
          </a:p>
        </p:txBody>
      </p:sp>
      <p:cxnSp>
        <p:nvCxnSpPr>
          <p:cNvPr id="18" name="Straight Arrow Connector 17"/>
          <p:cNvCxnSpPr>
            <a:stCxn id="17" idx="2"/>
          </p:cNvCxnSpPr>
          <p:nvPr/>
        </p:nvCxnSpPr>
        <p:spPr>
          <a:xfrm flipH="1">
            <a:off x="7985761" y="1903959"/>
            <a:ext cx="2263162" cy="899872"/>
          </a:xfrm>
          <a:prstGeom prst="straightConnector1">
            <a:avLst/>
          </a:prstGeom>
          <a:ln w="57150">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59005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extLst>
      <p:ext uri="{BB962C8B-B14F-4D97-AF65-F5344CB8AC3E}">
        <p14:creationId xmlns:p14="http://schemas.microsoft.com/office/powerpoint/2010/main" val="71124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COMPONENTS – </a:t>
            </a:r>
            <a:r>
              <a:rPr lang="en-US" sz="2400" dirty="0" smtClean="0">
                <a:solidFill>
                  <a:srgbClr val="DA291C"/>
                </a:solidFill>
              </a:rPr>
              <a:t>SIDE PLATE</a:t>
            </a:r>
            <a:endParaRPr lang="en-US" sz="2400" b="1" dirty="0">
              <a:solidFill>
                <a:srgbClr val="DA291C"/>
              </a:solidFill>
            </a:endParaRPr>
          </a:p>
        </p:txBody>
      </p:sp>
      <p:sp>
        <p:nvSpPr>
          <p:cNvPr id="3" name="TextBox 2"/>
          <p:cNvSpPr txBox="1"/>
          <p:nvPr/>
        </p:nvSpPr>
        <p:spPr>
          <a:xfrm>
            <a:off x="914399" y="1828800"/>
            <a:ext cx="4504267" cy="3293209"/>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Side plates are identical.</a:t>
            </a:r>
          </a:p>
          <a:p>
            <a:pPr marL="285750" indent="-285750" algn="l">
              <a:buFont typeface="Arial" panose="020B0604020202020204" pitchFamily="34" charset="0"/>
              <a:buChar char="•"/>
            </a:pPr>
            <a:r>
              <a:rPr lang="en-US" sz="1600" dirty="0" smtClean="0">
                <a:latin typeface="3ds" panose="02000503020000020004" pitchFamily="50" charset="0"/>
              </a:rPr>
              <a:t>Slots connect the side plates to the Front and Back Supports, and the Face Plate.</a:t>
            </a:r>
          </a:p>
          <a:p>
            <a:pPr marL="285750" indent="-285750" algn="l">
              <a:buFont typeface="Arial" panose="020B0604020202020204" pitchFamily="34" charset="0"/>
              <a:buChar char="•"/>
            </a:pPr>
            <a:r>
              <a:rPr lang="en-US" sz="1600" dirty="0" smtClean="0">
                <a:latin typeface="3ds" panose="02000503020000020004" pitchFamily="50" charset="0"/>
              </a:rPr>
              <a:t>Pivot hole for Basket Arm is centered on part.</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Uses Flat-Pack Design, no support material necessary.</a:t>
            </a:r>
          </a:p>
          <a:p>
            <a:pPr marL="285750" indent="-285750">
              <a:buFont typeface="Arial" panose="020B0604020202020204" pitchFamily="34" charset="0"/>
              <a:buChar char="•"/>
            </a:pPr>
            <a:r>
              <a:rPr lang="en-US" sz="1600" dirty="0">
                <a:latin typeface="3ds" panose="02000503020000020004" pitchFamily="50" charset="0"/>
              </a:rPr>
              <a:t>Components </a:t>
            </a:r>
            <a:r>
              <a:rPr lang="en-US" sz="1600" dirty="0" smtClean="0">
                <a:latin typeface="3ds" panose="02000503020000020004" pitchFamily="50" charset="0"/>
              </a:rPr>
              <a:t>can be </a:t>
            </a:r>
            <a:r>
              <a:rPr lang="en-US" sz="1600" dirty="0">
                <a:latin typeface="3ds" panose="02000503020000020004" pitchFamily="50" charset="0"/>
              </a:rPr>
              <a:t>nested to print several at one time.</a:t>
            </a:r>
          </a:p>
          <a:p>
            <a:pPr algn="l"/>
            <a:endParaRPr lang="en-US" sz="1600" dirty="0" smtClean="0">
              <a:latin typeface="3ds" panose="02000503020000020004" pitchFamily="50"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8120" y="1482177"/>
            <a:ext cx="3381573" cy="3986454"/>
          </a:xfrm>
          <a:prstGeom prst="rect">
            <a:avLst/>
          </a:prstGeom>
        </p:spPr>
      </p:pic>
      <p:sp>
        <p:nvSpPr>
          <p:cNvPr id="5" name="TextBox 4"/>
          <p:cNvSpPr txBox="1"/>
          <p:nvPr/>
        </p:nvSpPr>
        <p:spPr>
          <a:xfrm>
            <a:off x="7532940" y="5368230"/>
            <a:ext cx="4606654" cy="830997"/>
          </a:xfrm>
          <a:prstGeom prst="rect">
            <a:avLst/>
          </a:prstGeom>
        </p:spPr>
        <p:txBody>
          <a:bodyPr vert="horz" wrap="square" lIns="91440" tIns="45720" rIns="91440" bIns="45720" rtlCol="0">
            <a:spAutoFit/>
          </a:bodyPr>
          <a:lstStyle/>
          <a:p>
            <a:r>
              <a:rPr lang="en-US" sz="1600" b="1" dirty="0" smtClean="0">
                <a:effectLst/>
                <a:latin typeface="3ds" panose="02000503020000020004" pitchFamily="50" charset="0"/>
              </a:rPr>
              <a:t>NOTE</a:t>
            </a:r>
            <a:r>
              <a:rPr lang="en-US" sz="1600" dirty="0" smtClean="0">
                <a:effectLst/>
                <a:latin typeface="3ds" panose="02000503020000020004" pitchFamily="50" charset="0"/>
              </a:rPr>
              <a:t>: </a:t>
            </a:r>
            <a:r>
              <a:rPr lang="en-US" sz="1600" dirty="0">
                <a:latin typeface="3ds" panose="02000503020000020004" pitchFamily="50" charset="0"/>
              </a:rPr>
              <a:t>Dimensions are provided for reference </a:t>
            </a:r>
            <a:r>
              <a:rPr lang="en-US" sz="1600" dirty="0" smtClean="0">
                <a:latin typeface="3ds" panose="02000503020000020004" pitchFamily="50" charset="0"/>
              </a:rPr>
              <a:t>only and are </a:t>
            </a:r>
            <a:r>
              <a:rPr lang="en-US" sz="1600" dirty="0" smtClean="0">
                <a:effectLst/>
                <a:latin typeface="3ds" panose="02000503020000020004" pitchFamily="50" charset="0"/>
              </a:rPr>
              <a:t>not required to meet Design Intent. Units are in inches.</a:t>
            </a:r>
            <a:endParaRPr lang="en-US" sz="1600" dirty="0">
              <a:effectLst/>
              <a:latin typeface="3ds" panose="02000503020000020004" pitchFamily="50" charset="0"/>
            </a:endParaRPr>
          </a:p>
        </p:txBody>
      </p:sp>
    </p:spTree>
    <p:extLst>
      <p:ext uri="{BB962C8B-B14F-4D97-AF65-F5344CB8AC3E}">
        <p14:creationId xmlns:p14="http://schemas.microsoft.com/office/powerpoint/2010/main" val="18538828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19346</TotalTime>
  <Words>973</Words>
  <Application>Microsoft Office PowerPoint</Application>
  <PresentationFormat>Widescreen</PresentationFormat>
  <Paragraphs>159</Paragraphs>
  <Slides>22</Slides>
  <Notes>1</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3ds</vt:lpstr>
      <vt:lpstr>3ds Light</vt:lpstr>
      <vt:lpstr>3ds SemiBold</vt:lpstr>
      <vt:lpstr>3DS V2</vt:lpstr>
      <vt:lpstr>3DS V2 Light Condensed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Catapult Presentation</dc:title>
  <dc:creator>David Brown</dc:creator>
  <cp:lastModifiedBy>BROWN David</cp:lastModifiedBy>
  <cp:revision>266</cp:revision>
  <dcterms:created xsi:type="dcterms:W3CDTF">2024-08-16T20:07:52Z</dcterms:created>
  <dcterms:modified xsi:type="dcterms:W3CDTF">2025-04-08T20:08:49Z</dcterms:modified>
</cp:coreProperties>
</file>