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73" r:id="rId2"/>
    <p:sldId id="322" r:id="rId3"/>
    <p:sldId id="257" r:id="rId4"/>
    <p:sldId id="321" r:id="rId5"/>
    <p:sldId id="288" r:id="rId6"/>
    <p:sldId id="328" r:id="rId7"/>
    <p:sldId id="323" r:id="rId8"/>
    <p:sldId id="315" r:id="rId9"/>
    <p:sldId id="324" r:id="rId10"/>
    <p:sldId id="334" r:id="rId11"/>
    <p:sldId id="333" r:id="rId12"/>
    <p:sldId id="338" r:id="rId13"/>
    <p:sldId id="319" r:id="rId14"/>
    <p:sldId id="340" r:id="rId15"/>
    <p:sldId id="342" r:id="rId16"/>
    <p:sldId id="341" r:id="rId17"/>
    <p:sldId id="339" r:id="rId18"/>
  </p:sldIdLst>
  <p:sldSz cx="12192000" cy="6858000"/>
  <p:notesSz cx="6858000" cy="9144000"/>
  <p:custDataLst>
    <p:tags r:id="rId2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EDC88CF-0558-4129-BE56-B49F10F04570}">
          <p14:sldIdLst>
            <p14:sldId id="273"/>
            <p14:sldId id="322"/>
            <p14:sldId id="257"/>
            <p14:sldId id="321"/>
            <p14:sldId id="288"/>
            <p14:sldId id="328"/>
            <p14:sldId id="323"/>
            <p14:sldId id="315"/>
            <p14:sldId id="324"/>
            <p14:sldId id="334"/>
            <p14:sldId id="333"/>
            <p14:sldId id="338"/>
            <p14:sldId id="319"/>
          </p14:sldIdLst>
        </p14:section>
        <p14:section name="Template Slides" id="{2FAE63C8-1F97-4A8A-B6E6-2C4794548B31}">
          <p14:sldIdLst>
            <p14:sldId id="340"/>
            <p14:sldId id="342"/>
            <p14:sldId id="341"/>
            <p14:sldId id="33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GLIARINI Christopher" initials="PC" lastIdx="3" clrIdx="0">
    <p:extLst>
      <p:ext uri="{19B8F6BF-5375-455C-9EA6-DF929625EA0E}">
        <p15:presenceInfo xmlns:p15="http://schemas.microsoft.com/office/powerpoint/2012/main" userId="S-1-5-21-2455101938-2081098319-3243300316-1108952" providerId="AD"/>
      </p:ext>
    </p:extLst>
  </p:cmAuthor>
  <p:cmAuthor id="2" name="VADNERKAR Soumitra" initials="VS" lastIdx="39" clrIdx="1">
    <p:extLst>
      <p:ext uri="{19B8F6BF-5375-455C-9EA6-DF929625EA0E}">
        <p15:presenceInfo xmlns:p15="http://schemas.microsoft.com/office/powerpoint/2012/main" userId="S-1-5-21-2455101938-2081098319-3243300316-1376775" providerId="AD"/>
      </p:ext>
    </p:extLst>
  </p:cmAuthor>
  <p:cmAuthor id="3" name="ROUSSEAU Joe" initials="RJ" lastIdx="4" clrIdx="2">
    <p:extLst>
      <p:ext uri="{19B8F6BF-5375-455C-9EA6-DF929625EA0E}">
        <p15:presenceInfo xmlns:p15="http://schemas.microsoft.com/office/powerpoint/2012/main" userId="S-1-5-21-2455101938-2081098319-3243300316-62771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29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44" autoAdjust="0"/>
    <p:restoredTop sz="94883" autoAdjust="0"/>
  </p:normalViewPr>
  <p:slideViewPr>
    <p:cSldViewPr snapToGrid="0">
      <p:cViewPr varScale="1">
        <p:scale>
          <a:sx n="83" d="100"/>
          <a:sy n="83" d="100"/>
        </p:scale>
        <p:origin x="96" y="120"/>
      </p:cViewPr>
      <p:guideLst>
        <p:guide orient="horz" pos="2160"/>
        <p:guide pos="3840"/>
      </p:guideLst>
    </p:cSldViewPr>
  </p:slideViewPr>
  <p:notesTextViewPr>
    <p:cViewPr>
      <p:scale>
        <a:sx n="1" d="1"/>
        <a:sy n="1" d="1"/>
      </p:scale>
      <p:origin x="0" y="0"/>
    </p:cViewPr>
  </p:notesTextViewPr>
  <p:sorterViewPr>
    <p:cViewPr>
      <p:scale>
        <a:sx n="100" d="100"/>
        <a:sy n="100" d="100"/>
      </p:scale>
      <p:origin x="0" y="-361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AF81EF-5FD7-4A92-881B-1CD2DE72D440}" type="datetimeFigureOut">
              <a:rPr lang="en-US" smtClean="0"/>
              <a:t>4/14/2025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514B47-97CB-422C-8F57-7EB54F47A19B}" type="slidenum">
              <a:rPr lang="en-US" smtClean="0"/>
              <a:t>‹#›</a:t>
            </a:fld>
            <a:endParaRPr lang="en-US"/>
          </a:p>
        </p:txBody>
      </p:sp>
    </p:spTree>
    <p:extLst>
      <p:ext uri="{BB962C8B-B14F-4D97-AF65-F5344CB8AC3E}">
        <p14:creationId xmlns:p14="http://schemas.microsoft.com/office/powerpoint/2010/main" val="98728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514B47-97CB-422C-8F57-7EB54F47A19B}" type="slidenum">
              <a:rPr lang="en-US" smtClean="0"/>
              <a:t>5</a:t>
            </a:fld>
            <a:endParaRPr lang="en-US"/>
          </a:p>
        </p:txBody>
      </p:sp>
    </p:spTree>
    <p:extLst>
      <p:ext uri="{BB962C8B-B14F-4D97-AF65-F5344CB8AC3E}">
        <p14:creationId xmlns:p14="http://schemas.microsoft.com/office/powerpoint/2010/main" val="22354942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682433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D780E6-21F3-4255-9B11-4E27909F42D1}"/>
              </a:ext>
            </a:extLst>
          </p:cNvPr>
          <p:cNvSpPr>
            <a:spLocks noGrp="1"/>
          </p:cNvSpPr>
          <p:nvPr>
            <p:ph idx="1" hasCustomPrompt="1"/>
          </p:nvPr>
        </p:nvSpPr>
        <p:spPr>
          <a:xfrm>
            <a:off x="436468" y="924790"/>
            <a:ext cx="10604065" cy="5293130"/>
          </a:xfrm>
          <a:prstGeom prst="rect">
            <a:avLst/>
          </a:prstGeom>
        </p:spPr>
        <p:txBody>
          <a:bodyPr/>
          <a:lstStyle>
            <a:lvl1pPr marL="0" indent="0">
              <a:buNone/>
              <a:defRPr>
                <a:solidFill>
                  <a:srgbClr val="DA291C"/>
                </a:solidFill>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749304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10C95-8C4E-46EF-A906-50B838C66946}"/>
              </a:ext>
            </a:extLst>
          </p:cNvPr>
          <p:cNvSpPr>
            <a:spLocks noGrp="1"/>
          </p:cNvSpPr>
          <p:nvPr>
            <p:ph type="title" hasCustomPrompt="1"/>
          </p:nvPr>
        </p:nvSpPr>
        <p:spPr>
          <a:xfrm>
            <a:off x="3003671" y="914400"/>
            <a:ext cx="6184658" cy="840230"/>
          </a:xfrm>
          <a:prstGeom prst="rect">
            <a:avLst/>
          </a:prstGeom>
        </p:spPr>
        <p:txBody>
          <a:bodyPr>
            <a:spAutoFit/>
          </a:bodyPr>
          <a:lstStyle>
            <a:lvl1pPr>
              <a:defRPr>
                <a:solidFill>
                  <a:srgbClr val="DA291C"/>
                </a:solidFill>
                <a:latin typeface="3ds" panose="02000503020000020004" pitchFamily="50" charset="0"/>
              </a:defRPr>
            </a:lvl1pPr>
          </a:lstStyle>
          <a:p>
            <a:r>
              <a:rPr lang="en-US" dirty="0"/>
              <a:t>TITLE</a:t>
            </a:r>
          </a:p>
        </p:txBody>
      </p:sp>
      <p:sp>
        <p:nvSpPr>
          <p:cNvPr id="3" name="Text Placeholder 2">
            <a:extLst>
              <a:ext uri="{FF2B5EF4-FFF2-40B4-BE49-F238E27FC236}">
                <a16:creationId xmlns:a16="http://schemas.microsoft.com/office/drawing/2014/main" id="{879120DB-D250-4A83-853C-6801B5E19940}"/>
              </a:ext>
            </a:extLst>
          </p:cNvPr>
          <p:cNvSpPr>
            <a:spLocks noGrp="1"/>
          </p:cNvSpPr>
          <p:nvPr>
            <p:ph type="body" idx="1" hasCustomPrompt="1"/>
          </p:nvPr>
        </p:nvSpPr>
        <p:spPr>
          <a:xfrm>
            <a:off x="839788" y="2011679"/>
            <a:ext cx="5157787" cy="493395"/>
          </a:xfrm>
          <a:prstGeom prst="rect">
            <a:avLst/>
          </a:prstGeom>
        </p:spPr>
        <p:txBody>
          <a:bodyPr anchor="b"/>
          <a:lstStyle>
            <a:lvl1pPr marL="0" indent="0">
              <a:buNone/>
              <a:defRPr sz="2200" b="1">
                <a:solidFill>
                  <a:srgbClr val="DA291C"/>
                </a:solidFill>
                <a:latin typeface="3ds" panose="02000503020000020004"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9E5A02B6-3BE9-4AD2-9E46-22768ED7719B}"/>
              </a:ext>
            </a:extLst>
          </p:cNvPr>
          <p:cNvSpPr>
            <a:spLocks noGrp="1"/>
          </p:cNvSpPr>
          <p:nvPr>
            <p:ph sz="half" idx="2"/>
          </p:nvPr>
        </p:nvSpPr>
        <p:spPr>
          <a:xfrm>
            <a:off x="839788" y="2505075"/>
            <a:ext cx="5157787" cy="3684588"/>
          </a:xfrm>
          <a:prstGeom prst="rect">
            <a:avLst/>
          </a:prstGeom>
        </p:spPr>
        <p:txBody>
          <a:bodyPr/>
          <a:lstStyle>
            <a:lvl1pPr marL="0" indent="0">
              <a:buNone/>
              <a:defRPr>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6483419-2458-42CD-AF31-C33FFDBC7187}"/>
              </a:ext>
            </a:extLst>
          </p:cNvPr>
          <p:cNvSpPr>
            <a:spLocks noGrp="1"/>
          </p:cNvSpPr>
          <p:nvPr>
            <p:ph type="body" sz="quarter" idx="3" hasCustomPrompt="1"/>
          </p:nvPr>
        </p:nvSpPr>
        <p:spPr>
          <a:xfrm>
            <a:off x="6172200" y="2011679"/>
            <a:ext cx="5183188" cy="493396"/>
          </a:xfrm>
          <a:prstGeom prst="rect">
            <a:avLst/>
          </a:prstGeom>
        </p:spPr>
        <p:txBody>
          <a:bodyPr anchor="b"/>
          <a:lstStyle>
            <a:lvl1pPr marL="0" indent="0">
              <a:buNone/>
              <a:defRPr lang="en-US" sz="2200" b="1" kern="1200" dirty="0" smtClean="0">
                <a:solidFill>
                  <a:srgbClr val="DA291C"/>
                </a:solidFill>
                <a:latin typeface="3ds" panose="02000503020000020004" pitchFamily="50"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CLICK TO EDIT MASTER TEXT STYLES</a:t>
            </a:r>
          </a:p>
        </p:txBody>
      </p:sp>
      <p:sp>
        <p:nvSpPr>
          <p:cNvPr id="6" name="Content Placeholder 5">
            <a:extLst>
              <a:ext uri="{FF2B5EF4-FFF2-40B4-BE49-F238E27FC236}">
                <a16:creationId xmlns:a16="http://schemas.microsoft.com/office/drawing/2014/main" id="{E94262C0-B888-48A0-A84C-6F800C9C2F48}"/>
              </a:ext>
            </a:extLst>
          </p:cNvPr>
          <p:cNvSpPr>
            <a:spLocks noGrp="1"/>
          </p:cNvSpPr>
          <p:nvPr>
            <p:ph sz="quarter" idx="4"/>
          </p:nvPr>
        </p:nvSpPr>
        <p:spPr>
          <a:xfrm>
            <a:off x="6172200" y="2505075"/>
            <a:ext cx="5183188" cy="3684588"/>
          </a:xfrm>
          <a:prstGeom prst="rect">
            <a:avLst/>
          </a:prstGeom>
        </p:spPr>
        <p:txBody>
          <a:bodyPr/>
          <a:lstStyle>
            <a:lvl1pPr marL="0" indent="0">
              <a:buNone/>
              <a:defRPr>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082788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104240695"/>
      </p:ext>
    </p:extLst>
  </p:cSld>
  <p:clrMapOvr>
    <a:masterClrMapping/>
  </p:clrMapOvr>
</p:sldLayout>
</file>

<file path=ppt/slideMasters/_rels/slideMaster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heme" Target="../theme/theme1.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506868D-7AB3-41E3-9B6C-976C2080CC16}"/>
              </a:ext>
            </a:extLst>
          </p:cNvPr>
          <p:cNvSpPr/>
          <p:nvPr userDrawn="1"/>
        </p:nvSpPr>
        <p:spPr>
          <a:xfrm>
            <a:off x="0" y="6400800"/>
            <a:ext cx="12192000" cy="457200"/>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Rectangle 11">
            <a:extLst>
              <a:ext uri="{FF2B5EF4-FFF2-40B4-BE49-F238E27FC236}">
                <a16:creationId xmlns:a16="http://schemas.microsoft.com/office/drawing/2014/main" id="{9E3DEC39-52DB-45B5-B8F8-768BE886F9B1}"/>
              </a:ext>
            </a:extLst>
          </p:cNvPr>
          <p:cNvSpPr/>
          <p:nvPr userDrawn="1"/>
        </p:nvSpPr>
        <p:spPr>
          <a:xfrm>
            <a:off x="0" y="0"/>
            <a:ext cx="12192000" cy="685800"/>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0" name="Image 14">
            <a:extLst>
              <a:ext uri="{FF2B5EF4-FFF2-40B4-BE49-F238E27FC236}">
                <a16:creationId xmlns:a16="http://schemas.microsoft.com/office/drawing/2014/main" id="{3BD8997C-3DEF-4CC2-8DC6-645F37B18EA6}"/>
              </a:ext>
            </a:extLst>
          </p:cNvPr>
          <p:cNvPicPr>
            <a:picLocks noChangeAspect="1"/>
          </p:cNvPicPr>
          <p:nvPr userDrawn="1"/>
        </p:nvPicPr>
        <p:blipFill>
          <a:blip r:embed="rId7" cstate="hq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865884" y="6455647"/>
            <a:ext cx="1105702" cy="347506"/>
          </a:xfrm>
          <a:prstGeom prst="rect">
            <a:avLst/>
          </a:prstGeom>
        </p:spPr>
      </p:pic>
      <p:pic>
        <p:nvPicPr>
          <p:cNvPr id="7" name="Picture 6">
            <a:extLst>
              <a:ext uri="{FF2B5EF4-FFF2-40B4-BE49-F238E27FC236}">
                <a16:creationId xmlns:a16="http://schemas.microsoft.com/office/drawing/2014/main" id="{0B2BEAD9-7B34-4B53-BB97-D076167FCC88}"/>
              </a:ext>
            </a:extLst>
          </p:cNvPr>
          <p:cNvPicPr>
            <a:picLocks noChangeAspect="1"/>
          </p:cNvPicPr>
          <p:nvPr userDrawn="1"/>
        </p:nvPicPr>
        <p:blipFill>
          <a:blip r:embed="rId9"/>
          <a:stretch>
            <a:fillRect/>
          </a:stretch>
        </p:blipFill>
        <p:spPr>
          <a:xfrm>
            <a:off x="11400011" y="39278"/>
            <a:ext cx="501906" cy="607244"/>
          </a:xfrm>
          <a:prstGeom prst="rect">
            <a:avLst/>
          </a:prstGeom>
        </p:spPr>
      </p:pic>
      <p:pic>
        <p:nvPicPr>
          <p:cNvPr id="8" name="Picture 7">
            <a:extLst>
              <a:ext uri="{FF2B5EF4-FFF2-40B4-BE49-F238E27FC236}">
                <a16:creationId xmlns:a16="http://schemas.microsoft.com/office/drawing/2014/main" id="{91AE2393-53EB-4F5A-B460-6E4C95107FC2}"/>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p:blipFill>
        <p:spPr>
          <a:xfrm>
            <a:off x="307328" y="182880"/>
            <a:ext cx="2663194" cy="320040"/>
          </a:xfrm>
          <a:prstGeom prst="rect">
            <a:avLst/>
          </a:prstGeom>
        </p:spPr>
      </p:pic>
    </p:spTree>
    <p:custDataLst>
      <p:tags r:id="rId6"/>
    </p:custDataLst>
    <p:extLst>
      <p:ext uri="{BB962C8B-B14F-4D97-AF65-F5344CB8AC3E}">
        <p14:creationId xmlns:p14="http://schemas.microsoft.com/office/powerpoint/2010/main" val="42479222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5" r:id="rId4"/>
  </p:sldLayoutIdLst>
  <p:txStyles>
    <p:title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042E334C-153D-4864-A903-C4F12DD41333}"/>
              </a:ext>
            </a:extLst>
          </p:cNvPr>
          <p:cNvSpPr txBox="1"/>
          <p:nvPr/>
        </p:nvSpPr>
        <p:spPr>
          <a:xfrm>
            <a:off x="-1" y="1323118"/>
            <a:ext cx="5219701" cy="769441"/>
          </a:xfrm>
          <a:prstGeom prst="rect">
            <a:avLst/>
          </a:prstGeom>
          <a:noFill/>
        </p:spPr>
        <p:txBody>
          <a:bodyPr wrap="square" rtlCol="0">
            <a:spAutoFit/>
          </a:bodyPr>
          <a:lstStyle/>
          <a:p>
            <a:pPr algn="ctr"/>
            <a:r>
              <a:rPr lang="en-US" sz="4400" dirty="0">
                <a:solidFill>
                  <a:srgbClr val="DA291C"/>
                </a:solidFill>
                <a:latin typeface="3DS V2 SemiBold" pitchFamily="2" charset="0"/>
              </a:rPr>
              <a:t>DESIGN PROJECT</a:t>
            </a:r>
          </a:p>
        </p:txBody>
      </p:sp>
      <p:sp>
        <p:nvSpPr>
          <p:cNvPr id="13" name="TextBox 12">
            <a:extLst>
              <a:ext uri="{FF2B5EF4-FFF2-40B4-BE49-F238E27FC236}">
                <a16:creationId xmlns:a16="http://schemas.microsoft.com/office/drawing/2014/main" id="{1F93CC92-2D88-43A3-94F2-C94F05E5F3BB}"/>
              </a:ext>
            </a:extLst>
          </p:cNvPr>
          <p:cNvSpPr txBox="1"/>
          <p:nvPr/>
        </p:nvSpPr>
        <p:spPr>
          <a:xfrm>
            <a:off x="3671613" y="1162591"/>
            <a:ext cx="2958575" cy="300082"/>
          </a:xfrm>
          <a:prstGeom prst="rect">
            <a:avLst/>
          </a:prstGeom>
          <a:noFill/>
        </p:spPr>
        <p:txBody>
          <a:bodyPr wrap="square" rtlCol="0">
            <a:spAutoFit/>
          </a:bodyPr>
          <a:lstStyle/>
          <a:p>
            <a:r>
              <a:rPr lang="en-US" sz="1350" dirty="0">
                <a:solidFill>
                  <a:schemeClr val="bg1"/>
                </a:solidFill>
                <a:latin typeface="3ds Light" panose="02000503020000020004" pitchFamily="50" charset="0"/>
              </a:rPr>
              <a:t>Student Guide</a:t>
            </a:r>
          </a:p>
        </p:txBody>
      </p:sp>
      <p:pic>
        <p:nvPicPr>
          <p:cNvPr id="15" name="Picture 14">
            <a:extLst>
              <a:ext uri="{FF2B5EF4-FFF2-40B4-BE49-F238E27FC236}">
                <a16:creationId xmlns:a16="http://schemas.microsoft.com/office/drawing/2014/main" id="{32DFD880-9C62-4EF9-B60E-BDEAACF1802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5400000">
            <a:off x="6179156" y="2111920"/>
            <a:ext cx="3921918" cy="2941438"/>
          </a:xfrm>
          <a:prstGeom prst="rect">
            <a:avLst/>
          </a:prstGeom>
        </p:spPr>
      </p:pic>
      <p:sp>
        <p:nvSpPr>
          <p:cNvPr id="16" name="TextBox 15">
            <a:extLst>
              <a:ext uri="{FF2B5EF4-FFF2-40B4-BE49-F238E27FC236}">
                <a16:creationId xmlns:a16="http://schemas.microsoft.com/office/drawing/2014/main" id="{BFBEA6B0-A13F-42EB-B1A2-32498C53EA4B}"/>
              </a:ext>
            </a:extLst>
          </p:cNvPr>
          <p:cNvSpPr txBox="1"/>
          <p:nvPr/>
        </p:nvSpPr>
        <p:spPr>
          <a:xfrm>
            <a:off x="924244" y="3520350"/>
            <a:ext cx="3371210" cy="707886"/>
          </a:xfrm>
          <a:prstGeom prst="rect">
            <a:avLst/>
          </a:prstGeom>
          <a:noFill/>
        </p:spPr>
        <p:txBody>
          <a:bodyPr wrap="square" rtlCol="0">
            <a:spAutoFit/>
          </a:bodyPr>
          <a:lstStyle/>
          <a:p>
            <a:pPr algn="ctr"/>
            <a:r>
              <a:rPr lang="en-US" sz="4000" dirty="0">
                <a:solidFill>
                  <a:srgbClr val="DA291C"/>
                </a:solidFill>
                <a:latin typeface="3DS V2" pitchFamily="2" charset="0"/>
              </a:rPr>
              <a:t>NAME TAG</a:t>
            </a:r>
          </a:p>
        </p:txBody>
      </p:sp>
      <p:cxnSp>
        <p:nvCxnSpPr>
          <p:cNvPr id="5" name="Straight Connector 4">
            <a:extLst>
              <a:ext uri="{FF2B5EF4-FFF2-40B4-BE49-F238E27FC236}">
                <a16:creationId xmlns:a16="http://schemas.microsoft.com/office/drawing/2014/main" id="{D3DBF784-C6ED-425F-8DE2-6CB7745076C4}"/>
              </a:ext>
            </a:extLst>
          </p:cNvPr>
          <p:cNvCxnSpPr/>
          <p:nvPr/>
        </p:nvCxnSpPr>
        <p:spPr>
          <a:xfrm>
            <a:off x="609600" y="2111733"/>
            <a:ext cx="3987103" cy="0"/>
          </a:xfrm>
          <a:prstGeom prst="line">
            <a:avLst/>
          </a:prstGeom>
          <a:ln w="28575">
            <a:solidFill>
              <a:srgbClr val="DA291C"/>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4151844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523653" cy="82997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3D PRINTING – </a:t>
            </a:r>
            <a:r>
              <a:rPr lang="en-US" sz="2400" dirty="0">
                <a:solidFill>
                  <a:srgbClr val="DA291C"/>
                </a:solidFill>
              </a:rPr>
              <a:t>Standard Orientation </a:t>
            </a:r>
          </a:p>
          <a:p>
            <a:pPr algn="just"/>
            <a:r>
              <a:rPr lang="en-US" sz="2000" dirty="0"/>
              <a:t>Oriented for no support required.</a:t>
            </a:r>
            <a:endParaRPr lang="en-US" sz="2000" b="1"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p:blipFill>
        <p:spPr>
          <a:xfrm>
            <a:off x="759852" y="2148112"/>
            <a:ext cx="5336148" cy="3633563"/>
          </a:xfrm>
          <a:prstGeom prst="rect">
            <a:avLst/>
          </a:prstGeom>
        </p:spPr>
      </p:pic>
    </p:spTree>
    <p:custDataLst>
      <p:tags r:id="rId1"/>
    </p:custDataLst>
    <p:extLst>
      <p:ext uri="{BB962C8B-B14F-4D97-AF65-F5344CB8AC3E}">
        <p14:creationId xmlns:p14="http://schemas.microsoft.com/office/powerpoint/2010/main" val="19787708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679440" cy="82997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3D PRINTING – </a:t>
            </a:r>
            <a:r>
              <a:rPr lang="en-US" sz="2400" dirty="0">
                <a:solidFill>
                  <a:srgbClr val="DA291C"/>
                </a:solidFill>
              </a:rPr>
              <a:t>Flat-Pack Orientation </a:t>
            </a:r>
          </a:p>
          <a:p>
            <a:pPr algn="just"/>
            <a:r>
              <a:rPr lang="en-US" sz="2000" dirty="0">
                <a:solidFill>
                  <a:srgbClr val="000000"/>
                </a:solidFill>
              </a:rPr>
              <a:t>Components are Nested.</a:t>
            </a:r>
            <a:endParaRPr lang="en-US" sz="2000" b="1"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p:blipFill>
        <p:spPr>
          <a:xfrm>
            <a:off x="700150" y="1962950"/>
            <a:ext cx="5395850" cy="3904450"/>
          </a:xfrm>
          <a:prstGeom prst="rect">
            <a:avLst/>
          </a:prstGeom>
        </p:spPr>
      </p:pic>
    </p:spTree>
    <p:custDataLst>
      <p:tags r:id="rId1"/>
    </p:custDataLst>
    <p:extLst>
      <p:ext uri="{BB962C8B-B14F-4D97-AF65-F5344CB8AC3E}">
        <p14:creationId xmlns:p14="http://schemas.microsoft.com/office/powerpoint/2010/main" val="5410487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6468" y="924790"/>
            <a:ext cx="10604065" cy="2751860"/>
          </a:xfrm>
        </p:spPr>
        <p:txBody>
          <a:bodyPr/>
          <a:lstStyle/>
          <a:p>
            <a:r>
              <a:rPr lang="en-US" sz="2400" b="1" dirty="0"/>
              <a:t>PROJECT TASKS</a:t>
            </a:r>
          </a:p>
          <a:p>
            <a:pPr marL="342900" indent="-342900">
              <a:buFont typeface="+mj-lt"/>
              <a:buAutoNum type="arabicPeriod"/>
            </a:pPr>
            <a:r>
              <a:rPr lang="en-US" sz="1600" dirty="0">
                <a:solidFill>
                  <a:schemeClr val="tx1"/>
                </a:solidFill>
              </a:rPr>
              <a:t>Create the Name Tag component in CAD.</a:t>
            </a:r>
          </a:p>
          <a:p>
            <a:pPr marL="342900" indent="-342900">
              <a:buFont typeface="+mj-lt"/>
              <a:buAutoNum type="arabicPeriod"/>
            </a:pPr>
            <a:r>
              <a:rPr lang="en-US" sz="1600" dirty="0">
                <a:solidFill>
                  <a:schemeClr val="tx1"/>
                </a:solidFill>
              </a:rPr>
              <a:t>Print the physical components on a 3D printer.</a:t>
            </a:r>
          </a:p>
          <a:p>
            <a:pPr marL="342900" indent="-342900">
              <a:buFont typeface="+mj-lt"/>
              <a:buAutoNum type="arabicPeriod"/>
            </a:pPr>
            <a:r>
              <a:rPr lang="en-US" sz="1600" dirty="0">
                <a:solidFill>
                  <a:schemeClr val="tx1"/>
                </a:solidFill>
              </a:rPr>
              <a:t>Tie the Name Tag to a bag or backpack with a twine or string, or add a split key ring and keys.</a:t>
            </a:r>
          </a:p>
        </p:txBody>
      </p:sp>
      <p:pic>
        <p:nvPicPr>
          <p:cNvPr id="4" name="Picture 3">
            <a:extLst>
              <a:ext uri="{FF2B5EF4-FFF2-40B4-BE49-F238E27FC236}">
                <a16:creationId xmlns:a16="http://schemas.microsoft.com/office/drawing/2014/main" id="{130BC103-350E-400F-9696-C3811420787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6200000">
            <a:off x="4451199" y="1547723"/>
            <a:ext cx="2260761" cy="5673741"/>
          </a:xfrm>
          <a:prstGeom prst="rect">
            <a:avLst/>
          </a:prstGeom>
        </p:spPr>
      </p:pic>
    </p:spTree>
    <p:custDataLst>
      <p:tags r:id="rId1"/>
    </p:custDataLst>
    <p:extLst>
      <p:ext uri="{BB962C8B-B14F-4D97-AF65-F5344CB8AC3E}">
        <p14:creationId xmlns:p14="http://schemas.microsoft.com/office/powerpoint/2010/main" val="39295049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3D3ADC9-1AB6-4915-8648-C53C346FEE6D}"/>
              </a:ext>
            </a:extLst>
          </p:cNvPr>
          <p:cNvSpPr/>
          <p:nvPr/>
        </p:nvSpPr>
        <p:spPr>
          <a:xfrm>
            <a:off x="487680"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r>
              <a:rPr lang="en-US" dirty="0">
                <a:latin typeface="3DS V2" pitchFamily="2" charset="0"/>
              </a:rPr>
              <a:t> </a:t>
            </a:r>
          </a:p>
          <a:p>
            <a:pPr marL="0" lvl="0" indent="0" algn="l" rtl="0">
              <a:spcBef>
                <a:spcPts val="0"/>
              </a:spcBef>
              <a:spcAft>
                <a:spcPts val="0"/>
              </a:spcAft>
              <a:buNone/>
            </a:pPr>
            <a:endParaRPr lang="en-US" i="1" dirty="0">
              <a:latin typeface="3DS V2" pitchFamily="2" charset="0"/>
            </a:endParaRPr>
          </a:p>
          <a:p>
            <a:pPr marL="0" lvl="0" indent="0" algn="l" rtl="0">
              <a:spcBef>
                <a:spcPts val="1200"/>
              </a:spcBef>
              <a:spcAft>
                <a:spcPts val="0"/>
              </a:spcAft>
              <a:buNone/>
            </a:pPr>
            <a:endParaRPr lang="en-US" dirty="0">
              <a:latin typeface="3DS V2" pitchFamily="2" charset="0"/>
            </a:endParaRPr>
          </a:p>
          <a:p>
            <a:pPr marL="0" lvl="0" indent="0" algn="l" rtl="0">
              <a:spcBef>
                <a:spcPts val="1200"/>
              </a:spcBef>
              <a:spcAft>
                <a:spcPts val="0"/>
              </a:spcAft>
              <a:buNone/>
            </a:pPr>
            <a:endParaRPr lang="en-US" sz="2800" dirty="0">
              <a:latin typeface="3DS V2" pitchFamily="2" charset="0"/>
            </a:endParaRPr>
          </a:p>
        </p:txBody>
      </p:sp>
      <p:sp>
        <p:nvSpPr>
          <p:cNvPr id="8" name="Rectangle: Rounded Corners 7">
            <a:extLst>
              <a:ext uri="{FF2B5EF4-FFF2-40B4-BE49-F238E27FC236}">
                <a16:creationId xmlns:a16="http://schemas.microsoft.com/office/drawing/2014/main" id="{A35EB5F2-9511-49D9-B046-9C0ED4E853EB}"/>
              </a:ext>
            </a:extLst>
          </p:cNvPr>
          <p:cNvSpPr/>
          <p:nvPr/>
        </p:nvSpPr>
        <p:spPr>
          <a:xfrm>
            <a:off x="6231907"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dirty="0">
              <a:latin typeface="3DS V2" pitchFamily="2" charset="0"/>
            </a:endParaRPr>
          </a:p>
        </p:txBody>
      </p:sp>
      <p:sp>
        <p:nvSpPr>
          <p:cNvPr id="9" name="TextBox 8">
            <a:extLst>
              <a:ext uri="{FF2B5EF4-FFF2-40B4-BE49-F238E27FC236}">
                <a16:creationId xmlns:a16="http://schemas.microsoft.com/office/drawing/2014/main" id="{245C9D36-C5E9-4BA9-BCF4-C007824FEA17}"/>
              </a:ext>
            </a:extLst>
          </p:cNvPr>
          <p:cNvSpPr txBox="1"/>
          <p:nvPr/>
        </p:nvSpPr>
        <p:spPr>
          <a:xfrm>
            <a:off x="2918528" y="955179"/>
            <a:ext cx="6354945" cy="923330"/>
          </a:xfrm>
          <a:prstGeom prst="rect">
            <a:avLst/>
          </a:prstGeom>
          <a:noFill/>
        </p:spPr>
        <p:txBody>
          <a:bodyPr wrap="none" rtlCol="0">
            <a:spAutoFit/>
          </a:bodyPr>
          <a:lstStyle/>
          <a:p>
            <a:r>
              <a:rPr lang="en-US" sz="5400" b="1" dirty="0">
                <a:solidFill>
                  <a:srgbClr val="DA291C"/>
                </a:solidFill>
                <a:latin typeface="3ds" panose="02000503020000020004" pitchFamily="50" charset="0"/>
              </a:rPr>
              <a:t>CLASS DISCUSSION</a:t>
            </a:r>
          </a:p>
        </p:txBody>
      </p:sp>
      <p:sp>
        <p:nvSpPr>
          <p:cNvPr id="11" name="TextBox 10">
            <a:extLst>
              <a:ext uri="{FF2B5EF4-FFF2-40B4-BE49-F238E27FC236}">
                <a16:creationId xmlns:a16="http://schemas.microsoft.com/office/drawing/2014/main" id="{AFA691FA-BE31-421C-846E-3F422D02946D}"/>
              </a:ext>
            </a:extLst>
          </p:cNvPr>
          <p:cNvSpPr txBox="1"/>
          <p:nvPr/>
        </p:nvSpPr>
        <p:spPr>
          <a:xfrm>
            <a:off x="497840" y="3505006"/>
            <a:ext cx="1063112" cy="369332"/>
          </a:xfrm>
          <a:prstGeom prst="rect">
            <a:avLst/>
          </a:prstGeom>
          <a:noFill/>
        </p:spPr>
        <p:txBody>
          <a:bodyPr wrap="none" rtlCol="0">
            <a:spAutoFit/>
          </a:bodyPr>
          <a:lstStyle/>
          <a:p>
            <a:r>
              <a:rPr lang="en-US" i="1" dirty="0"/>
              <a:t>Question: </a:t>
            </a:r>
          </a:p>
        </p:txBody>
      </p:sp>
      <p:cxnSp>
        <p:nvCxnSpPr>
          <p:cNvPr id="12" name="Straight Connector 11">
            <a:extLst>
              <a:ext uri="{FF2B5EF4-FFF2-40B4-BE49-F238E27FC236}">
                <a16:creationId xmlns:a16="http://schemas.microsoft.com/office/drawing/2014/main" id="{85956E30-AFC2-4D4C-81B2-3870AC51040A}"/>
              </a:ext>
            </a:extLst>
          </p:cNvPr>
          <p:cNvCxnSpPr/>
          <p:nvPr/>
        </p:nvCxnSpPr>
        <p:spPr>
          <a:xfrm>
            <a:off x="497840"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7BA299A5-204C-4795-A9A6-C3EEC5C81040}"/>
              </a:ext>
            </a:extLst>
          </p:cNvPr>
          <p:cNvSpPr txBox="1"/>
          <p:nvPr/>
        </p:nvSpPr>
        <p:spPr>
          <a:xfrm>
            <a:off x="6231907" y="3505006"/>
            <a:ext cx="1063112" cy="369332"/>
          </a:xfrm>
          <a:prstGeom prst="rect">
            <a:avLst/>
          </a:prstGeom>
          <a:noFill/>
        </p:spPr>
        <p:txBody>
          <a:bodyPr wrap="none" rtlCol="0">
            <a:spAutoFit/>
          </a:bodyPr>
          <a:lstStyle/>
          <a:p>
            <a:r>
              <a:rPr lang="en-US" i="1" dirty="0"/>
              <a:t>Question: </a:t>
            </a:r>
          </a:p>
        </p:txBody>
      </p:sp>
      <p:cxnSp>
        <p:nvCxnSpPr>
          <p:cNvPr id="14" name="Straight Connector 13">
            <a:extLst>
              <a:ext uri="{FF2B5EF4-FFF2-40B4-BE49-F238E27FC236}">
                <a16:creationId xmlns:a16="http://schemas.microsoft.com/office/drawing/2014/main" id="{4F4AC078-143B-4017-87C0-BDEC4A6D1E49}"/>
              </a:ext>
            </a:extLst>
          </p:cNvPr>
          <p:cNvCxnSpPr/>
          <p:nvPr/>
        </p:nvCxnSpPr>
        <p:spPr>
          <a:xfrm>
            <a:off x="6231907"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2025227" y="5235787"/>
            <a:ext cx="3583093" cy="785706"/>
          </a:xfrm>
          <a:prstGeom prst="rect">
            <a:avLst/>
          </a:prstGeom>
        </p:spPr>
        <p:txBody>
          <a:bodyPr vert="horz" wrap="square" lIns="91440" tIns="45720" rIns="91440" bIns="45720" rtlCol="0">
            <a:normAutofit/>
          </a:bodyPr>
          <a:lstStyle/>
          <a:p>
            <a:pPr marL="0" indent="0" algn="l">
              <a:buNone/>
            </a:pPr>
            <a:endParaRPr lang="en-US" sz="1600" dirty="0">
              <a:effectLst/>
              <a:latin typeface="Segoe UI" panose="020B0502040204020203" pitchFamily="34" charset="0"/>
            </a:endParaRPr>
          </a:p>
        </p:txBody>
      </p:sp>
      <p:sp>
        <p:nvSpPr>
          <p:cNvPr id="3" name="TextBox 2"/>
          <p:cNvSpPr txBox="1"/>
          <p:nvPr/>
        </p:nvSpPr>
        <p:spPr>
          <a:xfrm>
            <a:off x="795088" y="3931457"/>
            <a:ext cx="4246880" cy="1304329"/>
          </a:xfrm>
          <a:prstGeom prst="rect">
            <a:avLst/>
          </a:prstGeom>
        </p:spPr>
        <p:txBody>
          <a:bodyPr vert="horz" wrap="square" lIns="91440" tIns="45720" rIns="91440" bIns="45720" rtlCol="0">
            <a:noAutofit/>
          </a:bodyPr>
          <a:lstStyle/>
          <a:p>
            <a:r>
              <a:rPr lang="en-US" sz="2400" dirty="0">
                <a:latin typeface="3ds" panose="02000503020000020004" pitchFamily="50" charset="0"/>
              </a:rPr>
              <a:t>What are the implications of changes to the length, width, and thickness of the model?</a:t>
            </a:r>
            <a:endParaRPr lang="en-US" sz="1600" dirty="0">
              <a:effectLst/>
              <a:latin typeface="Segoe UI" panose="020B0502040204020203" pitchFamily="34" charset="0"/>
            </a:endParaRPr>
          </a:p>
        </p:txBody>
      </p:sp>
      <p:sp>
        <p:nvSpPr>
          <p:cNvPr id="15" name="TextBox 14"/>
          <p:cNvSpPr txBox="1"/>
          <p:nvPr/>
        </p:nvSpPr>
        <p:spPr>
          <a:xfrm>
            <a:off x="6585175" y="3931457"/>
            <a:ext cx="5061616" cy="1710730"/>
          </a:xfrm>
          <a:prstGeom prst="rect">
            <a:avLst/>
          </a:prstGeom>
        </p:spPr>
        <p:txBody>
          <a:bodyPr vert="horz" wrap="square" lIns="91440" tIns="45720" rIns="91440" bIns="45720" rtlCol="0">
            <a:noAutofit/>
          </a:bodyPr>
          <a:lstStyle/>
          <a:p>
            <a:pPr lvl="0">
              <a:spcBef>
                <a:spcPts val="1200"/>
              </a:spcBef>
            </a:pPr>
            <a:r>
              <a:rPr lang="en-US" sz="2400" dirty="0">
                <a:latin typeface="3DS V2" pitchFamily="2" charset="0"/>
              </a:rPr>
              <a:t>How can the personalized text be engraved rather than embossed?</a:t>
            </a:r>
          </a:p>
          <a:p>
            <a:pPr marL="0" indent="0" algn="l">
              <a:buNone/>
            </a:pPr>
            <a:endParaRPr lang="en-US" sz="1600" dirty="0">
              <a:effectLst/>
              <a:latin typeface="Segoe UI" panose="020B0502040204020203" pitchFamily="34" charset="0"/>
            </a:endParaRPr>
          </a:p>
        </p:txBody>
      </p:sp>
      <p:sp>
        <p:nvSpPr>
          <p:cNvPr id="17" name="TextBox 16"/>
          <p:cNvSpPr txBox="1"/>
          <p:nvPr/>
        </p:nvSpPr>
        <p:spPr>
          <a:xfrm>
            <a:off x="635198" y="2586458"/>
            <a:ext cx="5095042" cy="400110"/>
          </a:xfrm>
          <a:prstGeom prst="rect">
            <a:avLst/>
          </a:prstGeom>
        </p:spPr>
        <p:txBody>
          <a:bodyPr vert="horz" wrap="square" lIns="91440" tIns="45720" rIns="91440" bIns="45720" rtlCol="0">
            <a:spAutoFit/>
          </a:bodyPr>
          <a:lstStyle/>
          <a:p>
            <a:r>
              <a:rPr lang="en-US" sz="2000" dirty="0">
                <a:latin typeface="3ds" panose="02000503020000020004" pitchFamily="50" charset="0"/>
              </a:rPr>
              <a:t>Consider changes to the size of the model.</a:t>
            </a:r>
            <a:endParaRPr lang="en-US" sz="1600" dirty="0">
              <a:effectLst/>
              <a:latin typeface="3ds" panose="02000503020000020004" pitchFamily="50" charset="0"/>
            </a:endParaRPr>
          </a:p>
        </p:txBody>
      </p:sp>
      <p:sp>
        <p:nvSpPr>
          <p:cNvPr id="18" name="TextBox 17"/>
          <p:cNvSpPr txBox="1"/>
          <p:nvPr/>
        </p:nvSpPr>
        <p:spPr>
          <a:xfrm>
            <a:off x="6585175" y="2471737"/>
            <a:ext cx="4971627" cy="646331"/>
          </a:xfrm>
          <a:prstGeom prst="rect">
            <a:avLst/>
          </a:prstGeom>
        </p:spPr>
        <p:txBody>
          <a:bodyPr vert="horz" wrap="square" lIns="91440" tIns="45720" rIns="91440" bIns="45720" rtlCol="0">
            <a:spAutoFit/>
          </a:bodyPr>
          <a:lstStyle/>
          <a:p>
            <a:pPr lvl="0">
              <a:spcBef>
                <a:spcPts val="1200"/>
              </a:spcBef>
            </a:pPr>
            <a:r>
              <a:rPr lang="en-US" sz="2000" dirty="0">
                <a:latin typeface="3ds" panose="02000503020000020004" pitchFamily="50" charset="0"/>
              </a:rPr>
              <a:t>Think about the extruded text.</a:t>
            </a:r>
          </a:p>
          <a:p>
            <a:pPr marL="0" indent="0" algn="l">
              <a:buNone/>
            </a:pPr>
            <a:endParaRPr lang="en-US" sz="1600" dirty="0">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42881236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718036"/>
            <a:ext cx="6369518" cy="14219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solidFill>
                  <a:srgbClr val="DA291C"/>
                </a:solidFill>
              </a:rPr>
              <a:t>The template slides in the following section are provided for your convenience. We encourage you to customize this presentation for your needs.</a:t>
            </a:r>
          </a:p>
        </p:txBody>
      </p:sp>
    </p:spTree>
    <p:custDataLst>
      <p:tags r:id="rId1"/>
    </p:custDataLst>
    <p:extLst>
      <p:ext uri="{BB962C8B-B14F-4D97-AF65-F5344CB8AC3E}">
        <p14:creationId xmlns:p14="http://schemas.microsoft.com/office/powerpoint/2010/main" val="27605299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36914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LOREM IPSUM</a:t>
            </a:r>
          </a:p>
          <a:p>
            <a:pPr lvl="1" algn="just">
              <a:spcBef>
                <a:spcPts val="1200"/>
              </a:spcBef>
            </a:pPr>
            <a:r>
              <a:rPr lang="en-US" sz="2000" dirty="0"/>
              <a:t>XXX</a:t>
            </a:r>
          </a:p>
          <a:p>
            <a:pPr marL="0" indent="0" algn="just">
              <a:buFont typeface="Arial" panose="020B0604020202020204" pitchFamily="34" charset="0"/>
              <a:buNone/>
            </a:pPr>
            <a:endParaRPr lang="en-US" sz="2400" b="1" dirty="0">
              <a:solidFill>
                <a:srgbClr val="DA291C"/>
              </a:solidFill>
            </a:endParaRPr>
          </a:p>
        </p:txBody>
      </p:sp>
    </p:spTree>
    <p:custDataLst>
      <p:tags r:id="rId1"/>
    </p:custDataLst>
    <p:extLst>
      <p:ext uri="{BB962C8B-B14F-4D97-AF65-F5344CB8AC3E}">
        <p14:creationId xmlns:p14="http://schemas.microsoft.com/office/powerpoint/2010/main" val="20894020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TIMELINE</a:t>
            </a:r>
          </a:p>
        </p:txBody>
      </p:sp>
      <p:sp>
        <p:nvSpPr>
          <p:cNvPr id="7" name="AutoShape 2">
            <a:extLst>
              <a:ext uri="{FF2B5EF4-FFF2-40B4-BE49-F238E27FC236}">
                <a16:creationId xmlns:a16="http://schemas.microsoft.com/office/drawing/2014/main" id="{F427F07E-CE49-4F4A-9AAA-4AF53571F340}"/>
              </a:ext>
            </a:extLst>
          </p:cNvPr>
          <p:cNvSpPr>
            <a:spLocks noChangeAspect="1" noChangeArrowheads="1"/>
          </p:cNvSpPr>
          <p:nvPr/>
        </p:nvSpPr>
        <p:spPr bwMode="auto">
          <a:xfrm>
            <a:off x="6222129" y="312808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9" name="Straight Arrow Connector 8">
            <a:extLst>
              <a:ext uri="{FF2B5EF4-FFF2-40B4-BE49-F238E27FC236}">
                <a16:creationId xmlns:a16="http://schemas.microsoft.com/office/drawing/2014/main" id="{BEF66185-9F91-4EC8-9128-1298B34C24FC}"/>
              </a:ext>
            </a:extLst>
          </p:cNvPr>
          <p:cNvCxnSpPr>
            <a:cxnSpLocks/>
          </p:cNvCxnSpPr>
          <p:nvPr/>
        </p:nvCxnSpPr>
        <p:spPr>
          <a:xfrm>
            <a:off x="478951" y="3722108"/>
            <a:ext cx="1063343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Rectangle: Rounded Corners 9">
            <a:extLst>
              <a:ext uri="{FF2B5EF4-FFF2-40B4-BE49-F238E27FC236}">
                <a16:creationId xmlns:a16="http://schemas.microsoft.com/office/drawing/2014/main" id="{0AA226DA-64B0-48EA-A161-944A34D48717}"/>
              </a:ext>
            </a:extLst>
          </p:cNvPr>
          <p:cNvSpPr/>
          <p:nvPr/>
        </p:nvSpPr>
        <p:spPr>
          <a:xfrm>
            <a:off x="477644" y="1945071"/>
            <a:ext cx="2914198"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140494">
              <a:buSzPct val="100000"/>
            </a:pPr>
            <a:r>
              <a:rPr lang="en-US" sz="1400" dirty="0">
                <a:latin typeface="3ds" panose="02000503020000020004" pitchFamily="50" charset="0"/>
              </a:rPr>
              <a:t>XXX</a:t>
            </a:r>
            <a:endParaRPr lang="en-US" sz="1400" dirty="0">
              <a:latin typeface="3DS V2" pitchFamily="2" charset="0"/>
            </a:endParaRPr>
          </a:p>
        </p:txBody>
      </p:sp>
      <p:sp>
        <p:nvSpPr>
          <p:cNvPr id="11" name="Rectangle: Rounded Corners 10">
            <a:extLst>
              <a:ext uri="{FF2B5EF4-FFF2-40B4-BE49-F238E27FC236}">
                <a16:creationId xmlns:a16="http://schemas.microsoft.com/office/drawing/2014/main" id="{AC04415D-8668-4D60-8E54-D85B55206194}"/>
              </a:ext>
            </a:extLst>
          </p:cNvPr>
          <p:cNvSpPr/>
          <p:nvPr/>
        </p:nvSpPr>
        <p:spPr>
          <a:xfrm>
            <a:off x="4112130" y="1945071"/>
            <a:ext cx="2239787"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3" name="Rectangle: Rounded Corners 12">
            <a:extLst>
              <a:ext uri="{FF2B5EF4-FFF2-40B4-BE49-F238E27FC236}">
                <a16:creationId xmlns:a16="http://schemas.microsoft.com/office/drawing/2014/main" id="{38BCDD2C-57F5-419D-8235-F149EE11F46B}"/>
              </a:ext>
            </a:extLst>
          </p:cNvPr>
          <p:cNvSpPr/>
          <p:nvPr/>
        </p:nvSpPr>
        <p:spPr>
          <a:xfrm>
            <a:off x="7055027" y="1945071"/>
            <a:ext cx="2425304"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4" name="Rectangle: Rounded Corners 13">
            <a:extLst>
              <a:ext uri="{FF2B5EF4-FFF2-40B4-BE49-F238E27FC236}">
                <a16:creationId xmlns:a16="http://schemas.microsoft.com/office/drawing/2014/main" id="{23D472B0-3C2B-40CD-86F3-B1C9C0C66219}"/>
              </a:ext>
            </a:extLst>
          </p:cNvPr>
          <p:cNvSpPr/>
          <p:nvPr/>
        </p:nvSpPr>
        <p:spPr>
          <a:xfrm>
            <a:off x="1414950" y="4126194"/>
            <a:ext cx="2602912"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5" name="Rectangle: Rounded Corners 14">
            <a:extLst>
              <a:ext uri="{FF2B5EF4-FFF2-40B4-BE49-F238E27FC236}">
                <a16:creationId xmlns:a16="http://schemas.microsoft.com/office/drawing/2014/main" id="{78BFAEAA-BF44-46C6-8889-D7529C214A11}"/>
              </a:ext>
            </a:extLst>
          </p:cNvPr>
          <p:cNvSpPr/>
          <p:nvPr/>
        </p:nvSpPr>
        <p:spPr>
          <a:xfrm>
            <a:off x="4660823" y="4126194"/>
            <a:ext cx="2239787"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6" name="Rectangle: Rounded Corners 15">
            <a:extLst>
              <a:ext uri="{FF2B5EF4-FFF2-40B4-BE49-F238E27FC236}">
                <a16:creationId xmlns:a16="http://schemas.microsoft.com/office/drawing/2014/main" id="{91939686-AA78-42A7-BF86-59AF33E551AC}"/>
              </a:ext>
            </a:extLst>
          </p:cNvPr>
          <p:cNvSpPr/>
          <p:nvPr/>
        </p:nvSpPr>
        <p:spPr>
          <a:xfrm>
            <a:off x="7561637" y="4126194"/>
            <a:ext cx="2859058"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endParaRPr lang="en-US" sz="1400" dirty="0">
              <a:latin typeface="3DS V2" pitchFamily="2" charset="0"/>
            </a:endParaRPr>
          </a:p>
        </p:txBody>
      </p:sp>
      <p:cxnSp>
        <p:nvCxnSpPr>
          <p:cNvPr id="17" name="Straight Connector 16">
            <a:extLst>
              <a:ext uri="{FF2B5EF4-FFF2-40B4-BE49-F238E27FC236}">
                <a16:creationId xmlns:a16="http://schemas.microsoft.com/office/drawing/2014/main" id="{CE3D7308-A1FB-400B-A50E-2882D02CEF34}"/>
              </a:ext>
            </a:extLst>
          </p:cNvPr>
          <p:cNvCxnSpPr>
            <a:cxnSpLocks/>
          </p:cNvCxnSpPr>
          <p:nvPr/>
        </p:nvCxnSpPr>
        <p:spPr>
          <a:xfrm>
            <a:off x="1276944"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B60E6B3-8A17-42AF-9E8E-A8843281067F}"/>
              </a:ext>
            </a:extLst>
          </p:cNvPr>
          <p:cNvSpPr txBox="1"/>
          <p:nvPr/>
        </p:nvSpPr>
        <p:spPr>
          <a:xfrm>
            <a:off x="343675" y="1559216"/>
            <a:ext cx="627095" cy="430887"/>
          </a:xfrm>
          <a:prstGeom prst="rect">
            <a:avLst/>
          </a:prstGeom>
          <a:noFill/>
        </p:spPr>
        <p:txBody>
          <a:bodyPr wrap="none" rtlCol="0">
            <a:spAutoFit/>
          </a:bodyPr>
          <a:lstStyle/>
          <a:p>
            <a:r>
              <a:rPr lang="en-US" sz="2200" b="1" dirty="0"/>
              <a:t>XXX</a:t>
            </a:r>
          </a:p>
        </p:txBody>
      </p:sp>
      <p:cxnSp>
        <p:nvCxnSpPr>
          <p:cNvPr id="19" name="Straight Connector 18">
            <a:extLst>
              <a:ext uri="{FF2B5EF4-FFF2-40B4-BE49-F238E27FC236}">
                <a16:creationId xmlns:a16="http://schemas.microsoft.com/office/drawing/2014/main" id="{0FE93883-D5B1-47F6-9EB4-751F532F4B04}"/>
              </a:ext>
            </a:extLst>
          </p:cNvPr>
          <p:cNvCxnSpPr>
            <a:cxnSpLocks/>
          </p:cNvCxnSpPr>
          <p:nvPr/>
        </p:nvCxnSpPr>
        <p:spPr>
          <a:xfrm>
            <a:off x="4677861"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9F945BC-2239-43C9-BAC5-D642C5D0850C}"/>
              </a:ext>
            </a:extLst>
          </p:cNvPr>
          <p:cNvSpPr txBox="1"/>
          <p:nvPr/>
        </p:nvSpPr>
        <p:spPr>
          <a:xfrm>
            <a:off x="4030196" y="1559216"/>
            <a:ext cx="627095" cy="430887"/>
          </a:xfrm>
          <a:prstGeom prst="rect">
            <a:avLst/>
          </a:prstGeom>
          <a:noFill/>
        </p:spPr>
        <p:txBody>
          <a:bodyPr wrap="none" rtlCol="0">
            <a:spAutoFit/>
          </a:bodyPr>
          <a:lstStyle/>
          <a:p>
            <a:r>
              <a:rPr lang="en-US" sz="2200" b="1" dirty="0"/>
              <a:t>XXX</a:t>
            </a:r>
          </a:p>
        </p:txBody>
      </p:sp>
      <p:cxnSp>
        <p:nvCxnSpPr>
          <p:cNvPr id="21" name="Straight Connector 20">
            <a:extLst>
              <a:ext uri="{FF2B5EF4-FFF2-40B4-BE49-F238E27FC236}">
                <a16:creationId xmlns:a16="http://schemas.microsoft.com/office/drawing/2014/main" id="{F07E68F8-6B32-46D6-B54A-B921E99E357F}"/>
              </a:ext>
            </a:extLst>
          </p:cNvPr>
          <p:cNvCxnSpPr>
            <a:cxnSpLocks/>
          </p:cNvCxnSpPr>
          <p:nvPr/>
        </p:nvCxnSpPr>
        <p:spPr>
          <a:xfrm>
            <a:off x="7722735"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E2AAAC4-4842-44DA-963B-F8D5EBB77415}"/>
              </a:ext>
            </a:extLst>
          </p:cNvPr>
          <p:cNvSpPr txBox="1"/>
          <p:nvPr/>
        </p:nvSpPr>
        <p:spPr>
          <a:xfrm>
            <a:off x="7055027" y="1559216"/>
            <a:ext cx="627095" cy="430887"/>
          </a:xfrm>
          <a:prstGeom prst="rect">
            <a:avLst/>
          </a:prstGeom>
          <a:noFill/>
        </p:spPr>
        <p:txBody>
          <a:bodyPr wrap="none" rtlCol="0">
            <a:spAutoFit/>
          </a:bodyPr>
          <a:lstStyle/>
          <a:p>
            <a:r>
              <a:rPr lang="en-US" sz="2200" b="1" dirty="0"/>
              <a:t>XXX</a:t>
            </a:r>
          </a:p>
        </p:txBody>
      </p:sp>
      <p:cxnSp>
        <p:nvCxnSpPr>
          <p:cNvPr id="23" name="Straight Connector 22">
            <a:extLst>
              <a:ext uri="{FF2B5EF4-FFF2-40B4-BE49-F238E27FC236}">
                <a16:creationId xmlns:a16="http://schemas.microsoft.com/office/drawing/2014/main" id="{2CCBB96B-F431-419A-A144-C51B02F11058}"/>
              </a:ext>
            </a:extLst>
          </p:cNvPr>
          <p:cNvCxnSpPr>
            <a:cxnSpLocks/>
          </p:cNvCxnSpPr>
          <p:nvPr/>
        </p:nvCxnSpPr>
        <p:spPr>
          <a:xfrm>
            <a:off x="2818459" y="373268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33DC470-A073-44CD-BE32-5FE27BABF3B3}"/>
              </a:ext>
            </a:extLst>
          </p:cNvPr>
          <p:cNvSpPr txBox="1"/>
          <p:nvPr/>
        </p:nvSpPr>
        <p:spPr>
          <a:xfrm>
            <a:off x="1288999" y="5633055"/>
            <a:ext cx="627095" cy="430887"/>
          </a:xfrm>
          <a:prstGeom prst="rect">
            <a:avLst/>
          </a:prstGeom>
          <a:noFill/>
        </p:spPr>
        <p:txBody>
          <a:bodyPr wrap="none" rtlCol="0">
            <a:spAutoFit/>
          </a:bodyPr>
          <a:lstStyle/>
          <a:p>
            <a:r>
              <a:rPr lang="en-US" sz="2200" b="1" dirty="0"/>
              <a:t>XXX</a:t>
            </a:r>
          </a:p>
        </p:txBody>
      </p:sp>
      <p:cxnSp>
        <p:nvCxnSpPr>
          <p:cNvPr id="25" name="Straight Connector 24">
            <a:extLst>
              <a:ext uri="{FF2B5EF4-FFF2-40B4-BE49-F238E27FC236}">
                <a16:creationId xmlns:a16="http://schemas.microsoft.com/office/drawing/2014/main" id="{754F9C9B-5661-4543-932C-DEEFCE737EFE}"/>
              </a:ext>
            </a:extLst>
          </p:cNvPr>
          <p:cNvCxnSpPr>
            <a:cxnSpLocks/>
          </p:cNvCxnSpPr>
          <p:nvPr/>
        </p:nvCxnSpPr>
        <p:spPr>
          <a:xfrm>
            <a:off x="5922790" y="3730700"/>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B9201529-4A03-4C0F-9644-9EB428645D68}"/>
              </a:ext>
            </a:extLst>
          </p:cNvPr>
          <p:cNvSpPr txBox="1"/>
          <p:nvPr/>
        </p:nvSpPr>
        <p:spPr>
          <a:xfrm>
            <a:off x="4481958" y="5633055"/>
            <a:ext cx="627095" cy="430887"/>
          </a:xfrm>
          <a:prstGeom prst="rect">
            <a:avLst/>
          </a:prstGeom>
          <a:noFill/>
        </p:spPr>
        <p:txBody>
          <a:bodyPr wrap="none" rtlCol="0">
            <a:spAutoFit/>
          </a:bodyPr>
          <a:lstStyle/>
          <a:p>
            <a:r>
              <a:rPr lang="en-US" sz="2200" b="1" dirty="0"/>
              <a:t>XXX</a:t>
            </a:r>
          </a:p>
        </p:txBody>
      </p:sp>
      <p:cxnSp>
        <p:nvCxnSpPr>
          <p:cNvPr id="27" name="Straight Connector 26">
            <a:extLst>
              <a:ext uri="{FF2B5EF4-FFF2-40B4-BE49-F238E27FC236}">
                <a16:creationId xmlns:a16="http://schemas.microsoft.com/office/drawing/2014/main" id="{613FCA84-4329-4CF5-A4F1-A51E753CE1AA}"/>
              </a:ext>
            </a:extLst>
          </p:cNvPr>
          <p:cNvCxnSpPr>
            <a:cxnSpLocks/>
          </p:cNvCxnSpPr>
          <p:nvPr/>
        </p:nvCxnSpPr>
        <p:spPr>
          <a:xfrm>
            <a:off x="9235158" y="3738142"/>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684BC3A4-ECF3-4337-A2E4-18B58E2BAB2A}"/>
              </a:ext>
            </a:extLst>
          </p:cNvPr>
          <p:cNvSpPr txBox="1"/>
          <p:nvPr/>
        </p:nvSpPr>
        <p:spPr>
          <a:xfrm>
            <a:off x="7543571" y="5633055"/>
            <a:ext cx="627095" cy="430887"/>
          </a:xfrm>
          <a:prstGeom prst="rect">
            <a:avLst/>
          </a:prstGeom>
          <a:noFill/>
        </p:spPr>
        <p:txBody>
          <a:bodyPr wrap="none" rtlCol="0">
            <a:spAutoFit/>
          </a:bodyPr>
          <a:lstStyle/>
          <a:p>
            <a:r>
              <a:rPr lang="en-US" sz="2200" b="1" dirty="0"/>
              <a:t>XXX</a:t>
            </a:r>
          </a:p>
        </p:txBody>
      </p:sp>
    </p:spTree>
    <p:custDataLst>
      <p:tags r:id="rId1"/>
    </p:custDataLst>
    <p:extLst>
      <p:ext uri="{BB962C8B-B14F-4D97-AF65-F5344CB8AC3E}">
        <p14:creationId xmlns:p14="http://schemas.microsoft.com/office/powerpoint/2010/main" val="439396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3D3ADC9-1AB6-4915-8648-C53C346FEE6D}"/>
              </a:ext>
            </a:extLst>
          </p:cNvPr>
          <p:cNvSpPr/>
          <p:nvPr/>
        </p:nvSpPr>
        <p:spPr>
          <a:xfrm>
            <a:off x="487680"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r>
              <a:rPr lang="en-US" dirty="0">
                <a:latin typeface="3DS V2" pitchFamily="2" charset="0"/>
              </a:rPr>
              <a:t> </a:t>
            </a:r>
          </a:p>
          <a:p>
            <a:pPr marL="0" lvl="0" indent="0" algn="l" rtl="0">
              <a:spcBef>
                <a:spcPts val="0"/>
              </a:spcBef>
              <a:spcAft>
                <a:spcPts val="0"/>
              </a:spcAft>
              <a:buNone/>
            </a:pPr>
            <a:endParaRPr lang="en-US" i="1" dirty="0">
              <a:latin typeface="3DS V2" pitchFamily="2" charset="0"/>
            </a:endParaRPr>
          </a:p>
          <a:p>
            <a:pPr marL="0" lvl="0" indent="0" algn="l" rtl="0">
              <a:spcBef>
                <a:spcPts val="1200"/>
              </a:spcBef>
              <a:spcAft>
                <a:spcPts val="0"/>
              </a:spcAft>
              <a:buNone/>
            </a:pPr>
            <a:endParaRPr lang="en-US" dirty="0">
              <a:latin typeface="3DS V2" pitchFamily="2" charset="0"/>
            </a:endParaRPr>
          </a:p>
          <a:p>
            <a:pPr marL="0" lvl="0" indent="0" algn="l" rtl="0">
              <a:spcBef>
                <a:spcPts val="1200"/>
              </a:spcBef>
              <a:spcAft>
                <a:spcPts val="0"/>
              </a:spcAft>
              <a:buNone/>
            </a:pPr>
            <a:endParaRPr lang="en-US" sz="2800" dirty="0">
              <a:latin typeface="3DS V2" pitchFamily="2" charset="0"/>
            </a:endParaRPr>
          </a:p>
        </p:txBody>
      </p:sp>
      <p:sp>
        <p:nvSpPr>
          <p:cNvPr id="8" name="Rectangle: Rounded Corners 7">
            <a:extLst>
              <a:ext uri="{FF2B5EF4-FFF2-40B4-BE49-F238E27FC236}">
                <a16:creationId xmlns:a16="http://schemas.microsoft.com/office/drawing/2014/main" id="{A35EB5F2-9511-49D9-B046-9C0ED4E853EB}"/>
              </a:ext>
            </a:extLst>
          </p:cNvPr>
          <p:cNvSpPr/>
          <p:nvPr/>
        </p:nvSpPr>
        <p:spPr>
          <a:xfrm>
            <a:off x="6231907"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dirty="0">
              <a:latin typeface="3DS V2" pitchFamily="2" charset="0"/>
            </a:endParaRPr>
          </a:p>
        </p:txBody>
      </p:sp>
      <p:sp>
        <p:nvSpPr>
          <p:cNvPr id="9" name="TextBox 8">
            <a:extLst>
              <a:ext uri="{FF2B5EF4-FFF2-40B4-BE49-F238E27FC236}">
                <a16:creationId xmlns:a16="http://schemas.microsoft.com/office/drawing/2014/main" id="{245C9D36-C5E9-4BA9-BCF4-C007824FEA17}"/>
              </a:ext>
            </a:extLst>
          </p:cNvPr>
          <p:cNvSpPr txBox="1"/>
          <p:nvPr/>
        </p:nvSpPr>
        <p:spPr>
          <a:xfrm>
            <a:off x="2918528" y="955179"/>
            <a:ext cx="6354945" cy="923330"/>
          </a:xfrm>
          <a:prstGeom prst="rect">
            <a:avLst/>
          </a:prstGeom>
          <a:noFill/>
        </p:spPr>
        <p:txBody>
          <a:bodyPr wrap="none" rtlCol="0">
            <a:spAutoFit/>
          </a:bodyPr>
          <a:lstStyle/>
          <a:p>
            <a:r>
              <a:rPr lang="en-US" sz="5400" b="1" dirty="0">
                <a:solidFill>
                  <a:srgbClr val="DA291C"/>
                </a:solidFill>
                <a:latin typeface="3ds" panose="02000503020000020004" pitchFamily="50" charset="0"/>
              </a:rPr>
              <a:t>CLASS DISCUSSION</a:t>
            </a:r>
          </a:p>
        </p:txBody>
      </p:sp>
      <p:sp>
        <p:nvSpPr>
          <p:cNvPr id="11" name="TextBox 10">
            <a:extLst>
              <a:ext uri="{FF2B5EF4-FFF2-40B4-BE49-F238E27FC236}">
                <a16:creationId xmlns:a16="http://schemas.microsoft.com/office/drawing/2014/main" id="{AFA691FA-BE31-421C-846E-3F422D02946D}"/>
              </a:ext>
            </a:extLst>
          </p:cNvPr>
          <p:cNvSpPr txBox="1"/>
          <p:nvPr/>
        </p:nvSpPr>
        <p:spPr>
          <a:xfrm>
            <a:off x="497840" y="3505006"/>
            <a:ext cx="1063112" cy="369332"/>
          </a:xfrm>
          <a:prstGeom prst="rect">
            <a:avLst/>
          </a:prstGeom>
          <a:noFill/>
        </p:spPr>
        <p:txBody>
          <a:bodyPr wrap="none" rtlCol="0">
            <a:spAutoFit/>
          </a:bodyPr>
          <a:lstStyle/>
          <a:p>
            <a:r>
              <a:rPr lang="en-US" i="1" dirty="0"/>
              <a:t>Question: </a:t>
            </a:r>
          </a:p>
        </p:txBody>
      </p:sp>
      <p:cxnSp>
        <p:nvCxnSpPr>
          <p:cNvPr id="12" name="Straight Connector 11">
            <a:extLst>
              <a:ext uri="{FF2B5EF4-FFF2-40B4-BE49-F238E27FC236}">
                <a16:creationId xmlns:a16="http://schemas.microsoft.com/office/drawing/2014/main" id="{85956E30-AFC2-4D4C-81B2-3870AC51040A}"/>
              </a:ext>
            </a:extLst>
          </p:cNvPr>
          <p:cNvCxnSpPr/>
          <p:nvPr/>
        </p:nvCxnSpPr>
        <p:spPr>
          <a:xfrm>
            <a:off x="497840"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7BA299A5-204C-4795-A9A6-C3EEC5C81040}"/>
              </a:ext>
            </a:extLst>
          </p:cNvPr>
          <p:cNvSpPr txBox="1"/>
          <p:nvPr/>
        </p:nvSpPr>
        <p:spPr>
          <a:xfrm>
            <a:off x="6231907" y="3505006"/>
            <a:ext cx="1063112" cy="369332"/>
          </a:xfrm>
          <a:prstGeom prst="rect">
            <a:avLst/>
          </a:prstGeom>
          <a:noFill/>
        </p:spPr>
        <p:txBody>
          <a:bodyPr wrap="none" rtlCol="0">
            <a:spAutoFit/>
          </a:bodyPr>
          <a:lstStyle/>
          <a:p>
            <a:r>
              <a:rPr lang="en-US" i="1" dirty="0"/>
              <a:t>Question: </a:t>
            </a:r>
          </a:p>
        </p:txBody>
      </p:sp>
      <p:cxnSp>
        <p:nvCxnSpPr>
          <p:cNvPr id="14" name="Straight Connector 13">
            <a:extLst>
              <a:ext uri="{FF2B5EF4-FFF2-40B4-BE49-F238E27FC236}">
                <a16:creationId xmlns:a16="http://schemas.microsoft.com/office/drawing/2014/main" id="{4F4AC078-143B-4017-87C0-BDEC4A6D1E49}"/>
              </a:ext>
            </a:extLst>
          </p:cNvPr>
          <p:cNvCxnSpPr/>
          <p:nvPr/>
        </p:nvCxnSpPr>
        <p:spPr>
          <a:xfrm>
            <a:off x="6231907"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2025227" y="5235787"/>
            <a:ext cx="3583093" cy="785706"/>
          </a:xfrm>
          <a:prstGeom prst="rect">
            <a:avLst/>
          </a:prstGeom>
        </p:spPr>
        <p:txBody>
          <a:bodyPr vert="horz" wrap="square" lIns="91440" tIns="45720" rIns="91440" bIns="45720" rtlCol="0">
            <a:normAutofit/>
          </a:bodyPr>
          <a:lstStyle/>
          <a:p>
            <a:pPr marL="0" indent="0" algn="l">
              <a:buNone/>
            </a:pPr>
            <a:endParaRPr lang="en-US" sz="1600" dirty="0">
              <a:effectLst/>
              <a:latin typeface="Segoe UI" panose="020B0502040204020203" pitchFamily="34" charset="0"/>
            </a:endParaRPr>
          </a:p>
        </p:txBody>
      </p:sp>
      <p:sp>
        <p:nvSpPr>
          <p:cNvPr id="3" name="TextBox 2"/>
          <p:cNvSpPr txBox="1"/>
          <p:nvPr/>
        </p:nvSpPr>
        <p:spPr>
          <a:xfrm>
            <a:off x="795088" y="3931457"/>
            <a:ext cx="4246880" cy="1032113"/>
          </a:xfrm>
          <a:prstGeom prst="rect">
            <a:avLst/>
          </a:prstGeom>
        </p:spPr>
        <p:txBody>
          <a:bodyPr vert="horz" wrap="square" lIns="91440" tIns="45720" rIns="91440" bIns="45720" rtlCol="0">
            <a:noAutofit/>
          </a:bodyPr>
          <a:lstStyle/>
          <a:p>
            <a:r>
              <a:rPr lang="en-US" sz="2400" dirty="0">
                <a:latin typeface="3ds" panose="02000503020000020004" pitchFamily="50" charset="0"/>
              </a:rPr>
              <a:t>Lorem Ipsum</a:t>
            </a:r>
          </a:p>
          <a:p>
            <a:pPr marL="0" indent="0" algn="l">
              <a:buNone/>
            </a:pPr>
            <a:endParaRPr lang="en-US" sz="1600" dirty="0">
              <a:effectLst/>
              <a:latin typeface="Segoe UI" panose="020B0502040204020203" pitchFamily="34" charset="0"/>
            </a:endParaRPr>
          </a:p>
        </p:txBody>
      </p:sp>
      <p:sp>
        <p:nvSpPr>
          <p:cNvPr id="15" name="TextBox 14"/>
          <p:cNvSpPr txBox="1"/>
          <p:nvPr/>
        </p:nvSpPr>
        <p:spPr>
          <a:xfrm>
            <a:off x="6585175" y="3931457"/>
            <a:ext cx="5061616" cy="1710730"/>
          </a:xfrm>
          <a:prstGeom prst="rect">
            <a:avLst/>
          </a:prstGeom>
        </p:spPr>
        <p:txBody>
          <a:bodyPr vert="horz" wrap="square" lIns="91440" tIns="45720" rIns="91440" bIns="45720" rtlCol="0">
            <a:noAutofit/>
          </a:bodyPr>
          <a:lstStyle/>
          <a:p>
            <a:pPr lvl="0">
              <a:spcBef>
                <a:spcPts val="1200"/>
              </a:spcBef>
            </a:pPr>
            <a:r>
              <a:rPr lang="en-US" sz="2400" dirty="0">
                <a:latin typeface="3DS V2" pitchFamily="2" charset="0"/>
              </a:rPr>
              <a:t>Lorem Ipsum</a:t>
            </a:r>
          </a:p>
          <a:p>
            <a:pPr marL="0" indent="0" algn="l">
              <a:buNone/>
            </a:pPr>
            <a:endParaRPr lang="en-US" sz="1600" dirty="0">
              <a:effectLst/>
              <a:latin typeface="Segoe UI" panose="020B0502040204020203" pitchFamily="34" charset="0"/>
            </a:endParaRPr>
          </a:p>
        </p:txBody>
      </p:sp>
      <p:sp>
        <p:nvSpPr>
          <p:cNvPr id="17" name="TextBox 16"/>
          <p:cNvSpPr txBox="1"/>
          <p:nvPr/>
        </p:nvSpPr>
        <p:spPr>
          <a:xfrm>
            <a:off x="795088" y="2586458"/>
            <a:ext cx="4610032" cy="646331"/>
          </a:xfrm>
          <a:prstGeom prst="rect">
            <a:avLst/>
          </a:prstGeom>
        </p:spPr>
        <p:txBody>
          <a:bodyPr vert="horz" wrap="square" lIns="91440" tIns="45720" rIns="91440" bIns="45720" rtlCol="0">
            <a:spAutoFit/>
          </a:bodyPr>
          <a:lstStyle/>
          <a:p>
            <a:r>
              <a:rPr lang="en-US" sz="2000" dirty="0">
                <a:latin typeface="3ds" panose="02000503020000020004" pitchFamily="50" charset="0"/>
              </a:rPr>
              <a:t>Lorem Ipsum</a:t>
            </a:r>
          </a:p>
          <a:p>
            <a:pPr marL="0" indent="0" algn="l">
              <a:buNone/>
            </a:pPr>
            <a:endParaRPr lang="en-US" sz="1600" dirty="0">
              <a:effectLst/>
              <a:latin typeface="3ds" panose="02000503020000020004" pitchFamily="50" charset="0"/>
            </a:endParaRPr>
          </a:p>
        </p:txBody>
      </p:sp>
      <p:sp>
        <p:nvSpPr>
          <p:cNvPr id="18" name="TextBox 17"/>
          <p:cNvSpPr txBox="1"/>
          <p:nvPr/>
        </p:nvSpPr>
        <p:spPr>
          <a:xfrm>
            <a:off x="6585175" y="2471737"/>
            <a:ext cx="4971627" cy="646331"/>
          </a:xfrm>
          <a:prstGeom prst="rect">
            <a:avLst/>
          </a:prstGeom>
        </p:spPr>
        <p:txBody>
          <a:bodyPr vert="horz" wrap="square" lIns="91440" tIns="45720" rIns="91440" bIns="45720" rtlCol="0">
            <a:spAutoFit/>
          </a:bodyPr>
          <a:lstStyle/>
          <a:p>
            <a:pPr lvl="0">
              <a:spcBef>
                <a:spcPts val="1200"/>
              </a:spcBef>
            </a:pPr>
            <a:r>
              <a:rPr lang="en-US" sz="2000" dirty="0">
                <a:latin typeface="3ds" panose="02000503020000020004" pitchFamily="50" charset="0"/>
              </a:rPr>
              <a:t>Lorem Ipsum</a:t>
            </a:r>
          </a:p>
          <a:p>
            <a:pPr marL="0" indent="0" algn="l">
              <a:buNone/>
            </a:pPr>
            <a:endParaRPr lang="en-US" sz="1600" dirty="0">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1229015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1717393"/>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LEARNING</a:t>
            </a:r>
            <a:r>
              <a:rPr lang="en-US" sz="2400" b="1" dirty="0">
                <a:solidFill>
                  <a:srgbClr val="000000"/>
                </a:solidFill>
              </a:rPr>
              <a:t> </a:t>
            </a:r>
            <a:r>
              <a:rPr lang="en-US" sz="2400" b="1" dirty="0">
                <a:solidFill>
                  <a:srgbClr val="DA291C"/>
                </a:solidFill>
              </a:rPr>
              <a:t>OBJECTIVES</a:t>
            </a:r>
          </a:p>
          <a:p>
            <a:pPr lvl="1" algn="just">
              <a:spcBef>
                <a:spcPts val="1200"/>
              </a:spcBef>
            </a:pPr>
            <a:r>
              <a:rPr lang="en-US" sz="2000" dirty="0"/>
              <a:t>Learn basic CAD design terminology</a:t>
            </a:r>
          </a:p>
          <a:p>
            <a:pPr lvl="1" algn="just">
              <a:spcBef>
                <a:spcPts val="1200"/>
              </a:spcBef>
            </a:pPr>
            <a:r>
              <a:rPr lang="en-US" sz="2000" dirty="0"/>
              <a:t>Explore and understand DFAM principles</a:t>
            </a:r>
          </a:p>
          <a:p>
            <a:pPr lvl="1" algn="just">
              <a:spcBef>
                <a:spcPts val="1200"/>
              </a:spcBef>
            </a:pPr>
            <a:r>
              <a:rPr lang="en-US" sz="2000" dirty="0"/>
              <a:t>Understand the basics of 3DPrinting</a:t>
            </a:r>
            <a:endParaRPr lang="en-US" sz="2400" b="1" dirty="0">
              <a:solidFill>
                <a:srgbClr val="DA291C"/>
              </a:solidFill>
            </a:endParaRPr>
          </a:p>
        </p:txBody>
      </p:sp>
    </p:spTree>
    <p:custDataLst>
      <p:tags r:id="rId1"/>
    </p:custDataLst>
    <p:extLst>
      <p:ext uri="{BB962C8B-B14F-4D97-AF65-F5344CB8AC3E}">
        <p14:creationId xmlns:p14="http://schemas.microsoft.com/office/powerpoint/2010/main" val="2182915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855572"/>
            <a:ext cx="6067037" cy="11468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BACKGROUND</a:t>
            </a:r>
          </a:p>
        </p:txBody>
      </p:sp>
    </p:spTree>
    <p:custDataLst>
      <p:tags r:id="rId1"/>
    </p:custDataLst>
    <p:extLst>
      <p:ext uri="{BB962C8B-B14F-4D97-AF65-F5344CB8AC3E}">
        <p14:creationId xmlns:p14="http://schemas.microsoft.com/office/powerpoint/2010/main" val="1367332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6A4DB2-D131-4D1C-9EC8-AE0B52BB52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1860" y="2018987"/>
            <a:ext cx="4028279" cy="3982175"/>
          </a:xfrm>
          <a:prstGeom prst="rect">
            <a:avLst/>
          </a:prstGeom>
        </p:spPr>
      </p:pic>
      <p:sp>
        <p:nvSpPr>
          <p:cNvPr id="28" name="Content Placeholder 2">
            <a:extLst>
              <a:ext uri="{FF2B5EF4-FFF2-40B4-BE49-F238E27FC236}">
                <a16:creationId xmlns:a16="http://schemas.microsoft.com/office/drawing/2014/main" id="{E6838E62-8AE4-47D1-96E8-BD7ADC6E9675}"/>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PART DETAILS</a:t>
            </a:r>
          </a:p>
        </p:txBody>
      </p:sp>
      <p:sp>
        <p:nvSpPr>
          <p:cNvPr id="5" name="Line Callout 1 4"/>
          <p:cNvSpPr/>
          <p:nvPr/>
        </p:nvSpPr>
        <p:spPr>
          <a:xfrm>
            <a:off x="6096000" y="2294256"/>
            <a:ext cx="1368212" cy="364326"/>
          </a:xfrm>
          <a:prstGeom prst="borderCallout1">
            <a:avLst>
              <a:gd name="adj1" fmla="val 18750"/>
              <a:gd name="adj2" fmla="val -8333"/>
              <a:gd name="adj3" fmla="val 173307"/>
              <a:gd name="adj4" fmla="val -4870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3ds" panose="02000503020000020004" pitchFamily="50" charset="0"/>
              </a:rPr>
              <a:t>BODY</a:t>
            </a:r>
          </a:p>
        </p:txBody>
      </p:sp>
      <p:sp>
        <p:nvSpPr>
          <p:cNvPr id="9" name="Line Callout 1 8"/>
          <p:cNvSpPr/>
          <p:nvPr/>
        </p:nvSpPr>
        <p:spPr>
          <a:xfrm>
            <a:off x="8971441" y="3429000"/>
            <a:ext cx="1820206" cy="364326"/>
          </a:xfrm>
          <a:prstGeom prst="borderCallout1">
            <a:avLst>
              <a:gd name="adj1" fmla="val 18750"/>
              <a:gd name="adj2" fmla="val -8333"/>
              <a:gd name="adj3" fmla="val 310418"/>
              <a:gd name="adj4" fmla="val -6042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3ds" panose="02000503020000020004" pitchFamily="50" charset="0"/>
              </a:rPr>
              <a:t>FILLETS</a:t>
            </a:r>
          </a:p>
        </p:txBody>
      </p:sp>
      <p:sp>
        <p:nvSpPr>
          <p:cNvPr id="11" name="Line Callout 1 10"/>
          <p:cNvSpPr/>
          <p:nvPr/>
        </p:nvSpPr>
        <p:spPr>
          <a:xfrm>
            <a:off x="2526995" y="1654661"/>
            <a:ext cx="1238083" cy="364326"/>
          </a:xfrm>
          <a:prstGeom prst="borderCallout1">
            <a:avLst>
              <a:gd name="adj1" fmla="val 54073"/>
              <a:gd name="adj2" fmla="val 103583"/>
              <a:gd name="adj3" fmla="val 126830"/>
              <a:gd name="adj4" fmla="val 14142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3ds" panose="02000503020000020004" pitchFamily="50" charset="0"/>
              </a:rPr>
              <a:t>LOOP</a:t>
            </a:r>
          </a:p>
        </p:txBody>
      </p:sp>
      <p:sp>
        <p:nvSpPr>
          <p:cNvPr id="16" name="Line Callout 1 10">
            <a:extLst>
              <a:ext uri="{FF2B5EF4-FFF2-40B4-BE49-F238E27FC236}">
                <a16:creationId xmlns:a16="http://schemas.microsoft.com/office/drawing/2014/main" id="{7D9C1621-AA3C-4464-BB0E-39B6793A9EEC}"/>
              </a:ext>
            </a:extLst>
          </p:cNvPr>
          <p:cNvSpPr/>
          <p:nvPr/>
        </p:nvSpPr>
        <p:spPr>
          <a:xfrm>
            <a:off x="2843777" y="5021176"/>
            <a:ext cx="1238083" cy="364326"/>
          </a:xfrm>
          <a:prstGeom prst="borderCallout1">
            <a:avLst>
              <a:gd name="adj1" fmla="val 54073"/>
              <a:gd name="adj2" fmla="val 103583"/>
              <a:gd name="adj3" fmla="val -283110"/>
              <a:gd name="adj4" fmla="val 21527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3ds" panose="02000503020000020004" pitchFamily="50" charset="0"/>
              </a:rPr>
              <a:t>TEXT</a:t>
            </a:r>
          </a:p>
        </p:txBody>
      </p:sp>
    </p:spTree>
    <p:custDataLst>
      <p:tags r:id="rId1"/>
    </p:custDataLst>
    <p:extLst>
      <p:ext uri="{BB962C8B-B14F-4D97-AF65-F5344CB8AC3E}">
        <p14:creationId xmlns:p14="http://schemas.microsoft.com/office/powerpoint/2010/main" val="3096946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ontent Placeholder 2">
            <a:extLst>
              <a:ext uri="{FF2B5EF4-FFF2-40B4-BE49-F238E27FC236}">
                <a16:creationId xmlns:a16="http://schemas.microsoft.com/office/drawing/2014/main" id="{E6838E62-8AE4-47D1-96E8-BD7ADC6E9675}"/>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DESIGN TERMINOLOGY</a:t>
            </a:r>
          </a:p>
        </p:txBody>
      </p:sp>
      <p:sp>
        <p:nvSpPr>
          <p:cNvPr id="29" name="Content Placeholder 2">
            <a:extLst>
              <a:ext uri="{FF2B5EF4-FFF2-40B4-BE49-F238E27FC236}">
                <a16:creationId xmlns:a16="http://schemas.microsoft.com/office/drawing/2014/main" id="{7BC58CE2-5293-4920-BCEF-629364668D92}"/>
              </a:ext>
            </a:extLst>
          </p:cNvPr>
          <p:cNvSpPr>
            <a:spLocks noGrp="1"/>
          </p:cNvSpPr>
          <p:nvPr>
            <p:ph idx="1"/>
          </p:nvPr>
        </p:nvSpPr>
        <p:spPr>
          <a:xfrm>
            <a:off x="921630" y="1526737"/>
            <a:ext cx="11006209" cy="4663841"/>
          </a:xfrm>
        </p:spPr>
        <p:txBody>
          <a:bodyPr wrap="square">
            <a:spAutoFit/>
          </a:bodyPr>
          <a:lstStyle/>
          <a:p>
            <a:r>
              <a:rPr lang="en-US" sz="1600" b="1" dirty="0">
                <a:solidFill>
                  <a:schemeClr val="tx1"/>
                </a:solidFill>
              </a:rPr>
              <a:t>Flat-Pack Design </a:t>
            </a:r>
            <a:r>
              <a:rPr lang="en-US" sz="1600" dirty="0">
                <a:solidFill>
                  <a:schemeClr val="tx1"/>
                </a:solidFill>
              </a:rPr>
              <a:t>– All or most of the components are flat. During the 3D printing process, this type of design minimizes waste or the need for support material.</a:t>
            </a:r>
          </a:p>
          <a:p>
            <a:endParaRPr lang="en-US" sz="1600" dirty="0">
              <a:solidFill>
                <a:schemeClr val="tx1"/>
              </a:solidFill>
            </a:endParaRPr>
          </a:p>
          <a:p>
            <a:r>
              <a:rPr lang="en-US" sz="1600" b="1" dirty="0">
                <a:solidFill>
                  <a:schemeClr val="tx1"/>
                </a:solidFill>
              </a:rPr>
              <a:t>Design Intent– </a:t>
            </a:r>
            <a:r>
              <a:rPr lang="en-US" sz="1600" dirty="0">
                <a:solidFill>
                  <a:schemeClr val="tx1"/>
                </a:solidFill>
              </a:rPr>
              <a:t>In CAD modeling terms, Design Intent is how your model behaves when dimensions are modified. An example of design intent is how you create and dimension a hole in a block. In product design terms, Design Intent is how a product should look, function and feel to the user.</a:t>
            </a:r>
          </a:p>
          <a:p>
            <a:endParaRPr lang="en-US" sz="1600" dirty="0">
              <a:solidFill>
                <a:schemeClr val="tx1"/>
              </a:solidFill>
            </a:endParaRPr>
          </a:p>
          <a:p>
            <a:r>
              <a:rPr lang="en-US" sz="1600" b="1" dirty="0">
                <a:solidFill>
                  <a:schemeClr val="tx1"/>
                </a:solidFill>
              </a:rPr>
              <a:t>Additive Manufacturing </a:t>
            </a:r>
            <a:r>
              <a:rPr lang="en-US" sz="1600" dirty="0">
                <a:solidFill>
                  <a:schemeClr val="tx1"/>
                </a:solidFill>
              </a:rPr>
              <a:t>– The construction of a 3D object by adding material layer by layer. 3D printing is an additive manufacturing process.</a:t>
            </a:r>
          </a:p>
          <a:p>
            <a:endParaRPr lang="en-US" sz="1600" dirty="0">
              <a:solidFill>
                <a:schemeClr val="tx1"/>
              </a:solidFill>
            </a:endParaRPr>
          </a:p>
          <a:p>
            <a:r>
              <a:rPr lang="en-US" sz="1600" b="1" dirty="0">
                <a:solidFill>
                  <a:schemeClr val="tx1"/>
                </a:solidFill>
              </a:rPr>
              <a:t>DFM/DFAM – </a:t>
            </a:r>
            <a:r>
              <a:rPr lang="en-US" sz="1600" dirty="0">
                <a:solidFill>
                  <a:schemeClr val="tx1"/>
                </a:solidFill>
              </a:rPr>
              <a:t>Design for Manufacturing or Design For Additive Manufacturing. In this activity, it is important to consider the material and capabilities of the 3D printer in order to achieve a functional design with minimal waste.</a:t>
            </a:r>
          </a:p>
          <a:p>
            <a:endParaRPr lang="en-US" sz="1600" b="1" dirty="0"/>
          </a:p>
          <a:p>
            <a:pPr indent="-228600"/>
            <a:r>
              <a:rPr lang="en-US" sz="1600" b="1" dirty="0">
                <a:solidFill>
                  <a:schemeClr val="tx1"/>
                </a:solidFill>
              </a:rPr>
              <a:t>Nesting – </a:t>
            </a:r>
            <a:r>
              <a:rPr lang="en-US" sz="1600" dirty="0">
                <a:solidFill>
                  <a:schemeClr val="tx1"/>
                </a:solidFill>
              </a:rPr>
              <a:t>In manufacturing, nesting refers to laying out cutting patterns on raw material to minimizing waste during manufacturing processes, such as laser cutting. In 3D printing, it is the process of laying out parts to fit on the bed of the 3D printer to print several components at one time.</a:t>
            </a:r>
            <a:endParaRPr lang="en-US" sz="1600" b="1" dirty="0">
              <a:solidFill>
                <a:schemeClr val="tx1"/>
              </a:solidFill>
            </a:endParaRPr>
          </a:p>
        </p:txBody>
      </p:sp>
    </p:spTree>
    <p:custDataLst>
      <p:tags r:id="rId1"/>
    </p:custDataLst>
    <p:extLst>
      <p:ext uri="{BB962C8B-B14F-4D97-AF65-F5344CB8AC3E}">
        <p14:creationId xmlns:p14="http://schemas.microsoft.com/office/powerpoint/2010/main" val="12060896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ontent Placeholder 2">
            <a:extLst>
              <a:ext uri="{FF2B5EF4-FFF2-40B4-BE49-F238E27FC236}">
                <a16:creationId xmlns:a16="http://schemas.microsoft.com/office/drawing/2014/main" id="{E6838E62-8AE4-47D1-96E8-BD7ADC6E9675}"/>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PROJECT DESIGN INTENT</a:t>
            </a:r>
          </a:p>
        </p:txBody>
      </p:sp>
      <p:sp>
        <p:nvSpPr>
          <p:cNvPr id="29" name="Content Placeholder 2">
            <a:extLst>
              <a:ext uri="{FF2B5EF4-FFF2-40B4-BE49-F238E27FC236}">
                <a16:creationId xmlns:a16="http://schemas.microsoft.com/office/drawing/2014/main" id="{7BC58CE2-5293-4920-BCEF-629364668D92}"/>
              </a:ext>
            </a:extLst>
          </p:cNvPr>
          <p:cNvSpPr>
            <a:spLocks noGrp="1"/>
          </p:cNvSpPr>
          <p:nvPr>
            <p:ph idx="1"/>
          </p:nvPr>
        </p:nvSpPr>
        <p:spPr>
          <a:xfrm>
            <a:off x="954523" y="1756981"/>
            <a:ext cx="6922864" cy="2564356"/>
          </a:xfrm>
        </p:spPr>
        <p:txBody>
          <a:bodyPr>
            <a:normAutofit/>
          </a:bodyPr>
          <a:lstStyle/>
          <a:p>
            <a:pPr marL="285750" indent="-285750">
              <a:lnSpc>
                <a:spcPct val="100000"/>
              </a:lnSpc>
              <a:spcBef>
                <a:spcPts val="600"/>
              </a:spcBef>
              <a:buFont typeface="Arial" panose="020B0604020202020204" pitchFamily="34" charset="0"/>
              <a:buChar char="•"/>
            </a:pPr>
            <a:r>
              <a:rPr lang="en-US" sz="2000" dirty="0">
                <a:solidFill>
                  <a:schemeClr val="tx1"/>
                </a:solidFill>
              </a:rPr>
              <a:t>All components are to be 3D Printed.</a:t>
            </a:r>
          </a:p>
          <a:p>
            <a:pPr marL="285750" indent="-285750">
              <a:lnSpc>
                <a:spcPct val="100000"/>
              </a:lnSpc>
              <a:spcBef>
                <a:spcPts val="600"/>
              </a:spcBef>
              <a:buFont typeface="Arial" panose="020B0604020202020204" pitchFamily="34" charset="0"/>
              <a:buChar char="•"/>
            </a:pPr>
            <a:r>
              <a:rPr lang="en-US" sz="2000" dirty="0">
                <a:solidFill>
                  <a:schemeClr val="tx1"/>
                </a:solidFill>
              </a:rPr>
              <a:t>Minimize waste using Flat-Pack Design principles.</a:t>
            </a:r>
          </a:p>
          <a:p>
            <a:endParaRPr lang="en-US" dirty="0"/>
          </a:p>
        </p:txBody>
      </p:sp>
      <p:pic>
        <p:nvPicPr>
          <p:cNvPr id="3" name="Picture 2">
            <a:extLst>
              <a:ext uri="{FF2B5EF4-FFF2-40B4-BE49-F238E27FC236}">
                <a16:creationId xmlns:a16="http://schemas.microsoft.com/office/drawing/2014/main" id="{87878DD6-6D59-405D-B7FF-52266E8A60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6186" y="3039159"/>
            <a:ext cx="7239627" cy="3116850"/>
          </a:xfrm>
          <a:prstGeom prst="rect">
            <a:avLst/>
          </a:prstGeom>
        </p:spPr>
      </p:pic>
      <p:pic>
        <p:nvPicPr>
          <p:cNvPr id="5" name="Picture 4">
            <a:extLst>
              <a:ext uri="{FF2B5EF4-FFF2-40B4-BE49-F238E27FC236}">
                <a16:creationId xmlns:a16="http://schemas.microsoft.com/office/drawing/2014/main" id="{0E1181A4-A6D2-4CF5-9357-D030E73505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98752" y="1128230"/>
            <a:ext cx="5022015" cy="1806097"/>
          </a:xfrm>
          <a:prstGeom prst="rect">
            <a:avLst/>
          </a:prstGeom>
        </p:spPr>
      </p:pic>
    </p:spTree>
    <p:custDataLst>
      <p:tags r:id="rId1"/>
    </p:custDataLst>
    <p:extLst>
      <p:ext uri="{BB962C8B-B14F-4D97-AF65-F5344CB8AC3E}">
        <p14:creationId xmlns:p14="http://schemas.microsoft.com/office/powerpoint/2010/main" val="514212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584333"/>
            <a:ext cx="6067037" cy="16893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COMPONENT</a:t>
            </a:r>
          </a:p>
          <a:p>
            <a:pPr marL="0" indent="0" algn="ctr">
              <a:buFont typeface="Arial" panose="020B0604020202020204" pitchFamily="34" charset="0"/>
              <a:buNone/>
            </a:pPr>
            <a:r>
              <a:rPr lang="en-US" sz="5400" b="1" dirty="0">
                <a:solidFill>
                  <a:srgbClr val="DA291C"/>
                </a:solidFill>
              </a:rPr>
              <a:t>DESIGN</a:t>
            </a:r>
          </a:p>
        </p:txBody>
      </p:sp>
    </p:spTree>
    <p:custDataLst>
      <p:tags r:id="rId1"/>
    </p:custDataLst>
    <p:extLst>
      <p:ext uri="{BB962C8B-B14F-4D97-AF65-F5344CB8AC3E}">
        <p14:creationId xmlns:p14="http://schemas.microsoft.com/office/powerpoint/2010/main" val="711245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1"/>
            <a:ext cx="5377675" cy="65532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COMPONENT- NAME TAG  </a:t>
            </a:r>
            <a:endParaRPr lang="en-US" sz="2400" dirty="0">
              <a:solidFill>
                <a:srgbClr val="DA291C"/>
              </a:solidFill>
            </a:endParaRPr>
          </a:p>
          <a:p>
            <a:pPr marL="0" indent="0" algn="just">
              <a:buFont typeface="Arial" panose="020B0604020202020204" pitchFamily="34" charset="0"/>
              <a:buNone/>
            </a:pPr>
            <a:endParaRPr lang="en-US" sz="2000" b="1" dirty="0"/>
          </a:p>
        </p:txBody>
      </p:sp>
      <p:sp>
        <p:nvSpPr>
          <p:cNvPr id="4" name="TextBox 3"/>
          <p:cNvSpPr txBox="1"/>
          <p:nvPr/>
        </p:nvSpPr>
        <p:spPr>
          <a:xfrm>
            <a:off x="914400" y="1828800"/>
            <a:ext cx="4294294" cy="2800767"/>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lgn="l">
              <a:buFont typeface="Arial" panose="020B0604020202020204" pitchFamily="34" charset="0"/>
              <a:buChar char="•"/>
            </a:pPr>
            <a:r>
              <a:rPr lang="en-US" sz="1600" dirty="0">
                <a:latin typeface="3ds" panose="02000503020000020004" pitchFamily="50" charset="0"/>
              </a:rPr>
              <a:t>Fillets are added at corners to remove sharp edges and strengthen the design.</a:t>
            </a:r>
          </a:p>
          <a:p>
            <a:pPr marL="285750" indent="-285750" algn="l">
              <a:buFont typeface="Arial" panose="020B0604020202020204" pitchFamily="34" charset="0"/>
              <a:buChar char="•"/>
            </a:pPr>
            <a:r>
              <a:rPr lang="en-US" sz="1600" dirty="0">
                <a:latin typeface="3ds" panose="02000503020000020004" pitchFamily="50" charset="0"/>
              </a:rPr>
              <a:t>Text is extruded as an emboss, up to the same level as the upper edge.</a:t>
            </a:r>
          </a:p>
          <a:p>
            <a:pPr algn="l"/>
            <a:endParaRPr lang="en-US" sz="1600"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Uses Flat-Pack Design (no support material necessary.</a:t>
            </a:r>
          </a:p>
          <a:p>
            <a:pPr marL="285750" indent="-285750" algn="l">
              <a:buFont typeface="Arial" panose="020B0604020202020204" pitchFamily="34" charset="0"/>
              <a:buChar char="•"/>
            </a:pPr>
            <a:r>
              <a:rPr lang="en-US" sz="1600" dirty="0">
                <a:latin typeface="3ds" panose="02000503020000020004" pitchFamily="50" charset="0"/>
              </a:rPr>
              <a:t>Components are nested to print several at one time.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p:blipFill>
        <p:spPr>
          <a:xfrm>
            <a:off x="6355600" y="1777361"/>
            <a:ext cx="3699640" cy="3657298"/>
          </a:xfrm>
          <a:prstGeom prst="rect">
            <a:avLst/>
          </a:prstGeom>
        </p:spPr>
      </p:pic>
    </p:spTree>
    <p:custDataLst>
      <p:tags r:id="rId1"/>
    </p:custDataLst>
    <p:extLst>
      <p:ext uri="{BB962C8B-B14F-4D97-AF65-F5344CB8AC3E}">
        <p14:creationId xmlns:p14="http://schemas.microsoft.com/office/powerpoint/2010/main" val="19663079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855572"/>
            <a:ext cx="6067037" cy="114685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3D PRINTING</a:t>
            </a:r>
          </a:p>
        </p:txBody>
      </p:sp>
    </p:spTree>
    <p:custDataLst>
      <p:tags r:id="rId1"/>
    </p:custDataLst>
    <p:extLst>
      <p:ext uri="{BB962C8B-B14F-4D97-AF65-F5344CB8AC3E}">
        <p14:creationId xmlns:p14="http://schemas.microsoft.com/office/powerpoint/2010/main" val="133604325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7"/>
  <p:tag name="ARTICULATE_PROJECT_OPEN" val="0"/>
  <p:tag name="ARTICULATE_DESIGN_ID_OFFICE THEME" val="PRL0ejfo"/>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3DS V2 Condensed"/>
        <a:ea typeface=""/>
        <a:cs typeface=""/>
      </a:majorFont>
      <a:minorFont>
        <a:latin typeface="3DS V2 Light Condense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marL="0" indent="0" algn="l">
          <a:buNone/>
          <a:defRPr sz="1600" dirty="0">
            <a:effectLst/>
            <a:latin typeface="Segoe UI" panose="020B0502040204020203" pitchFamily="34" charset="0"/>
          </a:defRPr>
        </a:defPPr>
      </a:lstStyle>
    </a:txDef>
  </a:objectDefaults>
  <a:extraClrSchemeLst/>
  <a:extLst>
    <a:ext uri="{05A4C25C-085E-4340-85A3-A5531E510DB2}">
      <thm15:themeFamily xmlns:thm15="http://schemas.microsoft.com/office/thememl/2012/main" name="Presentation template.potx" id="{D4BA1B67-1FB0-4110-8F7C-A088F94AC8AC}" vid="{74BDF6FA-2131-4E04-BF65-04C3576DBB6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 template</Template>
  <TotalTime>17880</TotalTime>
  <Words>490</Words>
  <Application>Microsoft Office PowerPoint</Application>
  <PresentationFormat>Widescreen</PresentationFormat>
  <Paragraphs>90</Paragraphs>
  <Slides>17</Slides>
  <Notes>1</Notes>
  <HiddenSlides>4</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3ds</vt:lpstr>
      <vt:lpstr>3ds Light</vt:lpstr>
      <vt:lpstr>3DS V2</vt:lpstr>
      <vt:lpstr>3DS V2 Light Condensed</vt:lpstr>
      <vt:lpstr>3DS V2 SemiBold</vt:lpstr>
      <vt:lpstr>Arial</vt:lpstr>
      <vt:lpstr>Calibri</vt:lpstr>
      <vt:lpstr>Segoe UI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Tag-Presentation</dc:title>
  <dc:creator>David Brown</dc:creator>
  <cp:lastModifiedBy>KOEHLER Fred</cp:lastModifiedBy>
  <cp:revision>240</cp:revision>
  <dcterms:created xsi:type="dcterms:W3CDTF">2024-08-16T20:07:52Z</dcterms:created>
  <dcterms:modified xsi:type="dcterms:W3CDTF">2025-04-14T17:57:56Z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0484F132-4FF6-40CC-A476-AD44CE54C40F</vt:lpwstr>
  </property>
  <property fmtid="{D5CDD505-2E9C-101B-9397-08002B2CF9AE}" pid="3" name="ArticulatePath">
    <vt:lpwstr>Name Tag-Presentation</vt:lpwstr>
  </property>
</Properties>
</file>