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3" r:id="rId2"/>
    <p:sldId id="322" r:id="rId3"/>
    <p:sldId id="257" r:id="rId4"/>
    <p:sldId id="339" r:id="rId5"/>
    <p:sldId id="351" r:id="rId6"/>
    <p:sldId id="342" r:id="rId7"/>
    <p:sldId id="340" r:id="rId8"/>
    <p:sldId id="344" r:id="rId9"/>
    <p:sldId id="345" r:id="rId10"/>
    <p:sldId id="324" r:id="rId11"/>
    <p:sldId id="346" r:id="rId12"/>
    <p:sldId id="341" r:id="rId13"/>
    <p:sldId id="338" r:id="rId14"/>
    <p:sldId id="319" r:id="rId15"/>
    <p:sldId id="347" r:id="rId16"/>
    <p:sldId id="348" r:id="rId17"/>
    <p:sldId id="349" r:id="rId18"/>
    <p:sldId id="35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09312C8-E57F-445C-9E6D-CB1336F90B84}">
          <p14:sldIdLst>
            <p14:sldId id="273"/>
            <p14:sldId id="322"/>
            <p14:sldId id="257"/>
            <p14:sldId id="339"/>
            <p14:sldId id="351"/>
            <p14:sldId id="342"/>
            <p14:sldId id="340"/>
            <p14:sldId id="344"/>
            <p14:sldId id="345"/>
            <p14:sldId id="324"/>
            <p14:sldId id="346"/>
            <p14:sldId id="341"/>
            <p14:sldId id="338"/>
            <p14:sldId id="319"/>
          </p14:sldIdLst>
        </p14:section>
        <p14:section name="Template Slides" id="{D207689E-B270-4867-B917-BCA8C3DBAFCE}">
          <p14:sldIdLst>
            <p14:sldId id="347"/>
            <p14:sldId id="348"/>
            <p14:sldId id="349"/>
            <p14:sldId id="35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GLIARINI Christopher" initials="PC" lastIdx="3" clrIdx="0">
    <p:extLst>
      <p:ext uri="{19B8F6BF-5375-455C-9EA6-DF929625EA0E}">
        <p15:presenceInfo xmlns:p15="http://schemas.microsoft.com/office/powerpoint/2012/main" userId="S-1-5-21-2455101938-2081098319-3243300316-1108952" providerId="AD"/>
      </p:ext>
    </p:extLst>
  </p:cmAuthor>
  <p:cmAuthor id="2" name="VADNERKAR Soumitra" initials="VS" lastIdx="39" clrIdx="1">
    <p:extLst>
      <p:ext uri="{19B8F6BF-5375-455C-9EA6-DF929625EA0E}">
        <p15:presenceInfo xmlns:p15="http://schemas.microsoft.com/office/powerpoint/2012/main" userId="S-1-5-21-2455101938-2081098319-3243300316-1376775" providerId="AD"/>
      </p:ext>
    </p:extLst>
  </p:cmAuthor>
  <p:cmAuthor id="3" name="ROUSSEAU Joe" initials="RJ" lastIdx="10" clrIdx="2">
    <p:extLst>
      <p:ext uri="{19B8F6BF-5375-455C-9EA6-DF929625EA0E}">
        <p15:presenceInfo xmlns:p15="http://schemas.microsoft.com/office/powerpoint/2012/main" userId="S-1-5-21-2455101938-2081098319-3243300316-627715" providerId="AD"/>
      </p:ext>
    </p:extLst>
  </p:cmAuthor>
  <p:cmAuthor id="4" name="ROTOLI Francesco" initials="RF" lastIdx="3" clrIdx="3">
    <p:extLst>
      <p:ext uri="{19B8F6BF-5375-455C-9EA6-DF929625EA0E}">
        <p15:presenceInfo xmlns:p15="http://schemas.microsoft.com/office/powerpoint/2012/main" userId="S-1-5-21-2455101938-2081098319-3243300316-145179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29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44" autoAdjust="0"/>
    <p:restoredTop sz="94883" autoAdjust="0"/>
  </p:normalViewPr>
  <p:slideViewPr>
    <p:cSldViewPr snapToGrid="0">
      <p:cViewPr varScale="1">
        <p:scale>
          <a:sx n="103" d="100"/>
          <a:sy n="103" d="100"/>
        </p:scale>
        <p:origin x="10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F81EF-5FD7-4A92-881B-1CD2DE72D440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514B47-97CB-422C-8F57-7EB54F47A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8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514B47-97CB-422C-8F57-7EB54F47A19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826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2433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780E6-21F3-4255-9B11-4E27909F42D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6468" y="924790"/>
            <a:ext cx="10604065" cy="52931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DA291C"/>
                </a:solidFill>
                <a:latin typeface="3ds" panose="02000503020000020004" pitchFamily="50" charset="0"/>
              </a:defRPr>
            </a:lvl1pPr>
            <a:lvl2pPr>
              <a:defRPr>
                <a:latin typeface="3ds" panose="02000503020000020004" pitchFamily="50" charset="0"/>
              </a:defRPr>
            </a:lvl2pPr>
            <a:lvl3pPr>
              <a:defRPr>
                <a:latin typeface="3ds" panose="02000503020000020004" pitchFamily="50" charset="0"/>
              </a:defRPr>
            </a:lvl3pPr>
            <a:lvl4pPr>
              <a:defRPr>
                <a:latin typeface="3ds" panose="02000503020000020004" pitchFamily="50" charset="0"/>
              </a:defRPr>
            </a:lvl4pPr>
            <a:lvl5pPr>
              <a:defRPr>
                <a:latin typeface="3ds" panose="02000503020000020004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49304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10C95-8C4E-46EF-A906-50B838C669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03671" y="914400"/>
            <a:ext cx="6184658" cy="84023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rgbClr val="DA291C"/>
                </a:solidFill>
                <a:latin typeface="3ds" panose="02000503020000020004" pitchFamily="50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120DB-D250-4A83-853C-6801B5E1994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011679"/>
            <a:ext cx="5157787" cy="4933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DA291C"/>
                </a:solidFill>
                <a:latin typeface="3ds" panose="02000503020000020004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5A02B6-3BE9-4AD2-9E46-22768ED771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3ds" panose="02000503020000020004" pitchFamily="50" charset="0"/>
              </a:defRPr>
            </a:lvl1pPr>
            <a:lvl2pPr>
              <a:defRPr>
                <a:latin typeface="3ds" panose="02000503020000020004" pitchFamily="50" charset="0"/>
              </a:defRPr>
            </a:lvl2pPr>
            <a:lvl3pPr>
              <a:defRPr>
                <a:latin typeface="3ds" panose="02000503020000020004" pitchFamily="50" charset="0"/>
              </a:defRPr>
            </a:lvl3pPr>
            <a:lvl4pPr>
              <a:defRPr>
                <a:latin typeface="3ds" panose="02000503020000020004" pitchFamily="50" charset="0"/>
              </a:defRPr>
            </a:lvl4pPr>
            <a:lvl5pPr>
              <a:defRPr>
                <a:latin typeface="3ds" panose="02000503020000020004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483419-2458-42CD-AF31-C33FFDBC7187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2011679"/>
            <a:ext cx="5183188" cy="49339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lang="en-US" sz="2200" b="1" kern="1200" dirty="0" smtClean="0">
                <a:solidFill>
                  <a:srgbClr val="DA291C"/>
                </a:solidFill>
                <a:latin typeface="3ds" panose="02000503020000020004" pitchFamily="50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4262C0-B888-48A0-A84C-6F800C9C2F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3ds" panose="02000503020000020004" pitchFamily="50" charset="0"/>
              </a:defRPr>
            </a:lvl1pPr>
            <a:lvl2pPr>
              <a:defRPr>
                <a:latin typeface="3ds" panose="02000503020000020004" pitchFamily="50" charset="0"/>
              </a:defRPr>
            </a:lvl2pPr>
            <a:lvl3pPr>
              <a:defRPr>
                <a:latin typeface="3ds" panose="02000503020000020004" pitchFamily="50" charset="0"/>
              </a:defRPr>
            </a:lvl3pPr>
            <a:lvl4pPr>
              <a:defRPr>
                <a:latin typeface="3ds" panose="02000503020000020004" pitchFamily="50" charset="0"/>
              </a:defRPr>
            </a:lvl4pPr>
            <a:lvl5pPr>
              <a:defRPr>
                <a:latin typeface="3ds" panose="02000503020000020004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82788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4240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506868D-7AB3-41E3-9B6C-976C2080CC16}"/>
              </a:ext>
            </a:extLst>
          </p:cNvPr>
          <p:cNvSpPr/>
          <p:nvPr userDrawn="1"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DA29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3DEC39-52DB-45B5-B8F8-768BE886F9B1}"/>
              </a:ext>
            </a:extLst>
          </p:cNvPr>
          <p:cNvSpPr/>
          <p:nvPr userDrawn="1"/>
        </p:nvSpPr>
        <p:spPr>
          <a:xfrm>
            <a:off x="0" y="0"/>
            <a:ext cx="12192000" cy="685800"/>
          </a:xfrm>
          <a:prstGeom prst="rect">
            <a:avLst/>
          </a:prstGeom>
          <a:solidFill>
            <a:srgbClr val="DA29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0" name="Image 14">
            <a:extLst>
              <a:ext uri="{FF2B5EF4-FFF2-40B4-BE49-F238E27FC236}">
                <a16:creationId xmlns:a16="http://schemas.microsoft.com/office/drawing/2014/main" id="{3BD8997C-3DEF-4CC2-8DC6-645F37B18EA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884" y="6455647"/>
            <a:ext cx="1105702" cy="3475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2BEAD9-7B34-4B53-BB97-D076167FCC8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400011" y="39278"/>
            <a:ext cx="501906" cy="6072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AE2393-53EB-4F5A-B460-6E4C95107FC2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7328" y="238043"/>
            <a:ext cx="2663194" cy="3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922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5" r:id="rId4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042E334C-153D-4864-A903-C4F12DD41333}"/>
              </a:ext>
            </a:extLst>
          </p:cNvPr>
          <p:cNvSpPr txBox="1"/>
          <p:nvPr/>
        </p:nvSpPr>
        <p:spPr>
          <a:xfrm>
            <a:off x="-1" y="1323118"/>
            <a:ext cx="52197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rgbClr val="DA291C"/>
                </a:solidFill>
                <a:latin typeface="3ds" panose="02000503020000020004" pitchFamily="50" charset="0"/>
              </a:rPr>
              <a:t>DESIGN PROJECT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93CC92-2D88-43A3-94F2-C94F05E5F3BB}"/>
              </a:ext>
            </a:extLst>
          </p:cNvPr>
          <p:cNvSpPr txBox="1"/>
          <p:nvPr/>
        </p:nvSpPr>
        <p:spPr>
          <a:xfrm>
            <a:off x="3671613" y="1162591"/>
            <a:ext cx="29585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3ds Light" panose="02000503020000020004" pitchFamily="50" charset="0"/>
              </a:rPr>
              <a:t>Student Guide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2DFD880-9C62-4EF9-B60E-BDEAACF180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9798" y="1621680"/>
            <a:ext cx="3780634" cy="392191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FBEA6B0-A13F-42EB-B1A2-32498C53EA4B}"/>
              </a:ext>
            </a:extLst>
          </p:cNvPr>
          <p:cNvSpPr txBox="1"/>
          <p:nvPr/>
        </p:nvSpPr>
        <p:spPr>
          <a:xfrm>
            <a:off x="924244" y="3520350"/>
            <a:ext cx="33712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DA291C"/>
                </a:solidFill>
                <a:latin typeface="3ds" panose="02000503020000020004" pitchFamily="50" charset="0"/>
              </a:rPr>
              <a:t>PUZZLE CUBE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3DBF784-C6ED-425F-8DE2-6CB7745076C4}"/>
              </a:ext>
            </a:extLst>
          </p:cNvPr>
          <p:cNvCxnSpPr/>
          <p:nvPr/>
        </p:nvCxnSpPr>
        <p:spPr>
          <a:xfrm>
            <a:off x="609600" y="2111733"/>
            <a:ext cx="3987103" cy="0"/>
          </a:xfrm>
          <a:prstGeom prst="line">
            <a:avLst/>
          </a:prstGeom>
          <a:ln w="28575">
            <a:solidFill>
              <a:srgbClr val="DA29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5184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45DC533-C85E-4615-B7E6-F6ECF3FC6F3F}"/>
              </a:ext>
            </a:extLst>
          </p:cNvPr>
          <p:cNvSpPr txBox="1">
            <a:spLocks/>
          </p:cNvSpPr>
          <p:nvPr/>
        </p:nvSpPr>
        <p:spPr>
          <a:xfrm>
            <a:off x="3062482" y="2855572"/>
            <a:ext cx="6067037" cy="114685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5400" b="1" dirty="0">
                <a:solidFill>
                  <a:srgbClr val="DA291C"/>
                </a:solidFill>
              </a:rPr>
              <a:t>3D PRINTING</a:t>
            </a:r>
          </a:p>
        </p:txBody>
      </p:sp>
    </p:spTree>
    <p:extLst>
      <p:ext uri="{BB962C8B-B14F-4D97-AF65-F5344CB8AC3E}">
        <p14:creationId xmlns:p14="http://schemas.microsoft.com/office/powerpoint/2010/main" val="1336043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45DC533-C85E-4615-B7E6-F6ECF3FC6F3F}"/>
              </a:ext>
            </a:extLst>
          </p:cNvPr>
          <p:cNvSpPr txBox="1">
            <a:spLocks/>
          </p:cNvSpPr>
          <p:nvPr/>
        </p:nvSpPr>
        <p:spPr>
          <a:xfrm>
            <a:off x="457200" y="914400"/>
            <a:ext cx="9276080" cy="36914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2400" b="1" dirty="0">
                <a:solidFill>
                  <a:srgbClr val="DA291C"/>
                </a:solidFill>
              </a:rPr>
              <a:t>ARRANGING FOR PRINT</a:t>
            </a:r>
          </a:p>
          <a:p>
            <a:pPr lvl="1" algn="just">
              <a:spcBef>
                <a:spcPts val="1200"/>
              </a:spcBef>
            </a:pPr>
            <a:r>
              <a:rPr lang="en-US" sz="2000" dirty="0"/>
              <a:t>Minimize support material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2400" b="1" dirty="0">
              <a:solidFill>
                <a:srgbClr val="DA291C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C5C256-74B0-42F9-80A8-DBD1E0BD4D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274" y="2304594"/>
            <a:ext cx="3164435" cy="29765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F11059D-9E90-459D-B69C-C2C73E106C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06"/>
          <a:stretch/>
        </p:blipFill>
        <p:spPr>
          <a:xfrm>
            <a:off x="6263497" y="2304594"/>
            <a:ext cx="3321227" cy="2976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473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45DC533-C85E-4615-B7E6-F6ECF3FC6F3F}"/>
              </a:ext>
            </a:extLst>
          </p:cNvPr>
          <p:cNvSpPr txBox="1">
            <a:spLocks/>
          </p:cNvSpPr>
          <p:nvPr/>
        </p:nvSpPr>
        <p:spPr>
          <a:xfrm>
            <a:off x="457200" y="914401"/>
            <a:ext cx="4842588" cy="204340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2400" b="1" dirty="0">
                <a:solidFill>
                  <a:srgbClr val="DA291C"/>
                </a:solidFill>
              </a:rPr>
              <a:t>ARRANGING FOR PRINT</a:t>
            </a:r>
          </a:p>
          <a:p>
            <a:pPr lvl="1" algn="just"/>
            <a:r>
              <a:rPr lang="en-US" sz="2000" dirty="0"/>
              <a:t>Com</a:t>
            </a:r>
            <a:r>
              <a:rPr lang="en-US" sz="2000" dirty="0">
                <a:solidFill>
                  <a:srgbClr val="000000"/>
                </a:solidFill>
              </a:rPr>
              <a:t>ponents are Nested</a:t>
            </a:r>
          </a:p>
          <a:p>
            <a:pPr lvl="1" algn="just"/>
            <a:r>
              <a:rPr lang="en-US" sz="2000" dirty="0"/>
              <a:t>Oriented for no support required</a:t>
            </a:r>
            <a:endParaRPr lang="en-US" sz="2000" b="1" dirty="0"/>
          </a:p>
          <a:p>
            <a:pPr marL="0" indent="0" algn="just">
              <a:buFont typeface="Arial" panose="020B0604020202020204" pitchFamily="34" charset="0"/>
              <a:buNone/>
            </a:pPr>
            <a:endParaRPr lang="en-US" sz="2400" b="1" dirty="0">
              <a:solidFill>
                <a:srgbClr val="DA291C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017A2E-7366-4F48-A6DC-1686C19E33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3110" y="1650307"/>
            <a:ext cx="5393951" cy="369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9916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PROJECT TASKS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Create the overall “Master Model” block in CAD.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Split the overall block into 27 small blocks.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Combine those small blocks into at least 5 interlocking pieces.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Re-assemble the pieces in CAD.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3D Print or manufacture the pieces.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Assemble the physical pieces and challenge others to do the same.</a:t>
            </a:r>
          </a:p>
        </p:txBody>
      </p:sp>
    </p:spTree>
    <p:extLst>
      <p:ext uri="{BB962C8B-B14F-4D97-AF65-F5344CB8AC3E}">
        <p14:creationId xmlns:p14="http://schemas.microsoft.com/office/powerpoint/2010/main" val="3929504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3D3ADC9-1AB6-4915-8648-C53C346FEE6D}"/>
              </a:ext>
            </a:extLst>
          </p:cNvPr>
          <p:cNvSpPr/>
          <p:nvPr/>
        </p:nvSpPr>
        <p:spPr>
          <a:xfrm>
            <a:off x="487680" y="2163243"/>
            <a:ext cx="5414884" cy="363641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3DS V2" pitchFamily="2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3DS V2" pitchFamily="2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3DS V2" pitchFamily="2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3DS V2" pitchFamily="2" charset="0"/>
              </a:rPr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i="1" dirty="0">
              <a:latin typeface="3DS V2" pitchFamily="2" charset="0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lang="en-US" dirty="0">
              <a:latin typeface="3DS V2" pitchFamily="2" charset="0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lang="en-US" sz="2800" dirty="0">
              <a:latin typeface="3DS V2" pitchFamily="2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35EB5F2-9511-49D9-B046-9C0ED4E853EB}"/>
              </a:ext>
            </a:extLst>
          </p:cNvPr>
          <p:cNvSpPr/>
          <p:nvPr/>
        </p:nvSpPr>
        <p:spPr>
          <a:xfrm>
            <a:off x="6231907" y="2163243"/>
            <a:ext cx="5414884" cy="363641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lang="en-US" sz="2800" dirty="0">
              <a:latin typeface="3DS V2" pitchFamily="2" charset="0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lang="en-US" sz="2800" dirty="0">
              <a:latin typeface="3DS V2" pitchFamily="2" charset="0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lang="en-US" sz="2800" dirty="0">
              <a:latin typeface="3DS V2" pitchFamily="2" charset="0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lang="en-US" dirty="0">
              <a:latin typeface="3DS V2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5C9D36-C5E9-4BA9-BCF4-C007824FEA17}"/>
              </a:ext>
            </a:extLst>
          </p:cNvPr>
          <p:cNvSpPr txBox="1"/>
          <p:nvPr/>
        </p:nvSpPr>
        <p:spPr>
          <a:xfrm>
            <a:off x="2918528" y="955179"/>
            <a:ext cx="63549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DA291C"/>
                </a:solidFill>
                <a:latin typeface="3ds" panose="02000503020000020004" pitchFamily="50" charset="0"/>
              </a:rPr>
              <a:t>CLASS DISCUSSION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A691FA-BE31-421C-846E-3F422D02946D}"/>
              </a:ext>
            </a:extLst>
          </p:cNvPr>
          <p:cNvSpPr txBox="1"/>
          <p:nvPr/>
        </p:nvSpPr>
        <p:spPr>
          <a:xfrm>
            <a:off x="497840" y="3505006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Question: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5956E30-AFC2-4D4C-81B2-3870AC51040A}"/>
              </a:ext>
            </a:extLst>
          </p:cNvPr>
          <p:cNvCxnSpPr/>
          <p:nvPr/>
        </p:nvCxnSpPr>
        <p:spPr>
          <a:xfrm>
            <a:off x="497840" y="3305378"/>
            <a:ext cx="541488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BA299A5-204C-4795-A9A6-C3EEC5C81040}"/>
              </a:ext>
            </a:extLst>
          </p:cNvPr>
          <p:cNvSpPr txBox="1"/>
          <p:nvPr/>
        </p:nvSpPr>
        <p:spPr>
          <a:xfrm>
            <a:off x="6231907" y="3505006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Question: 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F4AC078-143B-4017-87C0-BDEC4A6D1E49}"/>
              </a:ext>
            </a:extLst>
          </p:cNvPr>
          <p:cNvCxnSpPr/>
          <p:nvPr/>
        </p:nvCxnSpPr>
        <p:spPr>
          <a:xfrm>
            <a:off x="6231907" y="3305378"/>
            <a:ext cx="541488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025227" y="5235787"/>
            <a:ext cx="3583093" cy="785706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indent="0" algn="l">
              <a:buNone/>
            </a:pPr>
            <a:endParaRPr lang="en-US" sz="1600" dirty="0">
              <a:effectLst/>
              <a:latin typeface="Segoe UI" panose="020B050204020402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5087" y="3931457"/>
            <a:ext cx="4737361" cy="1660198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r>
              <a:rPr lang="en-US" sz="2400" dirty="0">
                <a:latin typeface="3ds" panose="02000503020000020004" pitchFamily="50" charset="0"/>
              </a:rPr>
              <a:t>Which methods are more flexible and allow more complex geometry?</a:t>
            </a:r>
          </a:p>
          <a:p>
            <a:pPr marL="0" indent="0" algn="l">
              <a:buNone/>
            </a:pPr>
            <a:endParaRPr lang="en-US" sz="1600" dirty="0">
              <a:effectLst/>
              <a:latin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85175" y="3931457"/>
            <a:ext cx="4834957" cy="1660198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lvl="0">
              <a:spcBef>
                <a:spcPts val="1200"/>
              </a:spcBef>
            </a:pPr>
            <a:r>
              <a:rPr lang="en-US" sz="2400" dirty="0">
                <a:latin typeface="3DS V2" pitchFamily="2" charset="0"/>
              </a:rPr>
              <a:t>How would you do this project without CAD?</a:t>
            </a:r>
          </a:p>
          <a:p>
            <a:pPr marL="0" indent="0" algn="l">
              <a:buNone/>
            </a:pPr>
            <a:endParaRPr lang="en-US" sz="1600" dirty="0">
              <a:effectLst/>
              <a:latin typeface="Segoe UI" panose="020B0502040204020203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5087" y="2471737"/>
            <a:ext cx="4610032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r>
              <a:rPr lang="en-US" sz="2000" dirty="0">
                <a:latin typeface="3ds" panose="02000503020000020004" pitchFamily="50" charset="0"/>
              </a:rPr>
              <a:t>Explore Manufacturing Methods</a:t>
            </a:r>
          </a:p>
          <a:p>
            <a:pPr marL="0" indent="0" algn="l">
              <a:buNone/>
            </a:pPr>
            <a:endParaRPr lang="en-US" sz="1600" dirty="0">
              <a:effectLst/>
              <a:latin typeface="3ds" panose="02000503020000020004" pitchFamily="50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85175" y="2471737"/>
            <a:ext cx="4834957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>
              <a:spcBef>
                <a:spcPts val="1200"/>
              </a:spcBef>
            </a:pPr>
            <a:r>
              <a:rPr lang="en-US" sz="2000" dirty="0">
                <a:latin typeface="3ds" panose="02000503020000020004" pitchFamily="50" charset="0"/>
              </a:rPr>
              <a:t>Other Design Methods</a:t>
            </a:r>
          </a:p>
          <a:p>
            <a:pPr marL="0" indent="0" algn="l">
              <a:buNone/>
            </a:pPr>
            <a:endParaRPr lang="en-US" sz="1600" dirty="0">
              <a:effectLst/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123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45DC533-C85E-4615-B7E6-F6ECF3FC6F3F}"/>
              </a:ext>
            </a:extLst>
          </p:cNvPr>
          <p:cNvSpPr txBox="1">
            <a:spLocks/>
          </p:cNvSpPr>
          <p:nvPr/>
        </p:nvSpPr>
        <p:spPr>
          <a:xfrm>
            <a:off x="3062482" y="2718036"/>
            <a:ext cx="6369518" cy="142192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DA291C"/>
                </a:solidFill>
                <a:effectLst/>
                <a:uLnTx/>
                <a:uFillTx/>
                <a:latin typeface="3ds" panose="02000503020000020004" pitchFamily="50" charset="0"/>
                <a:ea typeface="+mn-ea"/>
                <a:cs typeface="+mn-cs"/>
              </a:rPr>
              <a:t>The template slides in the following section are provided for your convenience. We encourage you to customize this presentation for your needs.</a:t>
            </a:r>
          </a:p>
        </p:txBody>
      </p:sp>
    </p:spTree>
    <p:extLst>
      <p:ext uri="{BB962C8B-B14F-4D97-AF65-F5344CB8AC3E}">
        <p14:creationId xmlns:p14="http://schemas.microsoft.com/office/powerpoint/2010/main" val="2760529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45DC533-C85E-4615-B7E6-F6ECF3FC6F3F}"/>
              </a:ext>
            </a:extLst>
          </p:cNvPr>
          <p:cNvSpPr txBox="1">
            <a:spLocks/>
          </p:cNvSpPr>
          <p:nvPr/>
        </p:nvSpPr>
        <p:spPr>
          <a:xfrm>
            <a:off x="457200" y="914400"/>
            <a:ext cx="9276080" cy="36914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DA291C"/>
                </a:solidFill>
                <a:effectLst/>
                <a:uLnTx/>
                <a:uFillTx/>
                <a:latin typeface="3ds" panose="02000503020000020004" pitchFamily="50" charset="0"/>
                <a:ea typeface="+mn-ea"/>
                <a:cs typeface="+mn-cs"/>
              </a:rPr>
              <a:t>LOREM IPSUM</a:t>
            </a:r>
          </a:p>
          <a:p>
            <a:pPr marL="685800" marR="0" lvl="1" indent="-228600" algn="just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" panose="02000503020000020004" pitchFamily="50" charset="0"/>
                <a:ea typeface="+mn-ea"/>
                <a:cs typeface="+mn-cs"/>
              </a:rPr>
              <a:t>XXX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DA291C"/>
              </a:solidFill>
              <a:effectLst/>
              <a:uLnTx/>
              <a:uFillTx/>
              <a:latin typeface="3ds" panose="02000503020000020004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94020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C48FABD-8D85-447A-BB20-63F78CD44F7A}"/>
              </a:ext>
            </a:extLst>
          </p:cNvPr>
          <p:cNvSpPr txBox="1">
            <a:spLocks/>
          </p:cNvSpPr>
          <p:nvPr/>
        </p:nvSpPr>
        <p:spPr>
          <a:xfrm>
            <a:off x="457200" y="914400"/>
            <a:ext cx="5377675" cy="42766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DA291C"/>
                </a:solidFill>
                <a:effectLst/>
                <a:uLnTx/>
                <a:uFillTx/>
                <a:latin typeface="3ds" panose="02000503020000020004" pitchFamily="50" charset="0"/>
                <a:ea typeface="+mn-ea"/>
                <a:cs typeface="+mn-cs"/>
              </a:rPr>
              <a:t>TIMELINE</a:t>
            </a: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F427F07E-CE49-4F4A-9AAA-4AF53571F3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22129" y="312808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3DS V2 Light Condensed"/>
              <a:ea typeface="+mn-ea"/>
              <a:cs typeface="+mn-cs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EF66185-9F91-4EC8-9128-1298B34C24FC}"/>
              </a:ext>
            </a:extLst>
          </p:cNvPr>
          <p:cNvCxnSpPr>
            <a:cxnSpLocks/>
          </p:cNvCxnSpPr>
          <p:nvPr/>
        </p:nvCxnSpPr>
        <p:spPr>
          <a:xfrm>
            <a:off x="478951" y="3722108"/>
            <a:ext cx="10633435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AA226DA-64B0-48EA-A161-944A34D48717}"/>
              </a:ext>
            </a:extLst>
          </p:cNvPr>
          <p:cNvSpPr/>
          <p:nvPr/>
        </p:nvSpPr>
        <p:spPr>
          <a:xfrm>
            <a:off x="477644" y="1945071"/>
            <a:ext cx="2914198" cy="134449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40494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" panose="02000503020000020004" pitchFamily="50" charset="0"/>
                <a:ea typeface="+mn-ea"/>
                <a:cs typeface="+mn-cs"/>
              </a:rPr>
              <a:t>XXX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3DS V2" pitchFamily="2" charset="0"/>
              <a:ea typeface="+mn-ea"/>
              <a:cs typeface="+mn-cs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C04415D-8668-4D60-8E54-D85B55206194}"/>
              </a:ext>
            </a:extLst>
          </p:cNvPr>
          <p:cNvSpPr/>
          <p:nvPr/>
        </p:nvSpPr>
        <p:spPr>
          <a:xfrm>
            <a:off x="4112130" y="1945071"/>
            <a:ext cx="2239787" cy="134449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" panose="02000503020000020004" pitchFamily="50" charset="0"/>
                <a:ea typeface="+mn-ea"/>
                <a:cs typeface="+mn-cs"/>
              </a:rPr>
              <a:t>XXX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8BCDD2C-57F5-419D-8235-F149EE11F46B}"/>
              </a:ext>
            </a:extLst>
          </p:cNvPr>
          <p:cNvSpPr/>
          <p:nvPr/>
        </p:nvSpPr>
        <p:spPr>
          <a:xfrm>
            <a:off x="7055027" y="1945071"/>
            <a:ext cx="2425304" cy="134449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" panose="02000503020000020004" pitchFamily="50" charset="0"/>
                <a:ea typeface="+mn-ea"/>
                <a:cs typeface="+mn-cs"/>
              </a:rPr>
              <a:t>XXX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3D472B0-3C2B-40CD-86F3-B1C9C0C66219}"/>
              </a:ext>
            </a:extLst>
          </p:cNvPr>
          <p:cNvSpPr/>
          <p:nvPr/>
        </p:nvSpPr>
        <p:spPr>
          <a:xfrm>
            <a:off x="1414950" y="4126194"/>
            <a:ext cx="2602912" cy="145760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" panose="02000503020000020004" pitchFamily="50" charset="0"/>
                <a:ea typeface="+mn-ea"/>
                <a:cs typeface="+mn-cs"/>
              </a:rPr>
              <a:t>XXX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8BFAEAA-BF44-46C6-8889-D7529C214A11}"/>
              </a:ext>
            </a:extLst>
          </p:cNvPr>
          <p:cNvSpPr/>
          <p:nvPr/>
        </p:nvSpPr>
        <p:spPr>
          <a:xfrm>
            <a:off x="4660823" y="4126194"/>
            <a:ext cx="2239787" cy="145760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" panose="02000503020000020004" pitchFamily="50" charset="0"/>
                <a:ea typeface="+mn-ea"/>
                <a:cs typeface="+mn-cs"/>
              </a:rPr>
              <a:t>XXX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1939686-AA78-42A7-BF86-59AF33E551AC}"/>
              </a:ext>
            </a:extLst>
          </p:cNvPr>
          <p:cNvSpPr/>
          <p:nvPr/>
        </p:nvSpPr>
        <p:spPr>
          <a:xfrm>
            <a:off x="7561637" y="4126194"/>
            <a:ext cx="2859058" cy="145760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" panose="02000503020000020004" pitchFamily="50" charset="0"/>
                <a:ea typeface="+mn-ea"/>
                <a:cs typeface="+mn-cs"/>
              </a:rPr>
              <a:t>XXX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3DS V2" pitchFamily="2" charset="0"/>
              <a:ea typeface="+mn-ea"/>
              <a:cs typeface="+mn-cs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E3D7308-A1FB-400B-A50E-2882D02CEF34}"/>
              </a:ext>
            </a:extLst>
          </p:cNvPr>
          <p:cNvCxnSpPr>
            <a:cxnSpLocks/>
          </p:cNvCxnSpPr>
          <p:nvPr/>
        </p:nvCxnSpPr>
        <p:spPr>
          <a:xfrm>
            <a:off x="1276944" y="3439304"/>
            <a:ext cx="0" cy="2828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B60E6B3-8A17-42AF-9E8E-A8843281067F}"/>
              </a:ext>
            </a:extLst>
          </p:cNvPr>
          <p:cNvSpPr txBox="1"/>
          <p:nvPr/>
        </p:nvSpPr>
        <p:spPr>
          <a:xfrm>
            <a:off x="343675" y="1559216"/>
            <a:ext cx="6270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 V2 Light Condensed"/>
                <a:ea typeface="+mn-ea"/>
                <a:cs typeface="+mn-cs"/>
              </a:rPr>
              <a:t>XXX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FE93883-D5B1-47F6-9EB4-751F532F4B04}"/>
              </a:ext>
            </a:extLst>
          </p:cNvPr>
          <p:cNvCxnSpPr>
            <a:cxnSpLocks/>
          </p:cNvCxnSpPr>
          <p:nvPr/>
        </p:nvCxnSpPr>
        <p:spPr>
          <a:xfrm>
            <a:off x="4677861" y="3439304"/>
            <a:ext cx="0" cy="2828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9F945BC-2239-43C9-BAC5-D642C5D0850C}"/>
              </a:ext>
            </a:extLst>
          </p:cNvPr>
          <p:cNvSpPr txBox="1"/>
          <p:nvPr/>
        </p:nvSpPr>
        <p:spPr>
          <a:xfrm>
            <a:off x="4030196" y="1559216"/>
            <a:ext cx="6270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 V2 Light Condensed"/>
                <a:ea typeface="+mn-ea"/>
                <a:cs typeface="+mn-cs"/>
              </a:rPr>
              <a:t>XXX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07E68F8-6B32-46D6-B54A-B921E99E357F}"/>
              </a:ext>
            </a:extLst>
          </p:cNvPr>
          <p:cNvCxnSpPr>
            <a:cxnSpLocks/>
          </p:cNvCxnSpPr>
          <p:nvPr/>
        </p:nvCxnSpPr>
        <p:spPr>
          <a:xfrm>
            <a:off x="7722735" y="3439304"/>
            <a:ext cx="0" cy="2828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E2AAAC4-4842-44DA-963B-F8D5EBB77415}"/>
              </a:ext>
            </a:extLst>
          </p:cNvPr>
          <p:cNvSpPr txBox="1"/>
          <p:nvPr/>
        </p:nvSpPr>
        <p:spPr>
          <a:xfrm>
            <a:off x="7055027" y="1559216"/>
            <a:ext cx="6270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 V2 Light Condensed"/>
                <a:ea typeface="+mn-ea"/>
                <a:cs typeface="+mn-cs"/>
              </a:rPr>
              <a:t>XXX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CCBB96B-F431-419A-A144-C51B02F11058}"/>
              </a:ext>
            </a:extLst>
          </p:cNvPr>
          <p:cNvCxnSpPr>
            <a:cxnSpLocks/>
          </p:cNvCxnSpPr>
          <p:nvPr/>
        </p:nvCxnSpPr>
        <p:spPr>
          <a:xfrm>
            <a:off x="2818459" y="3732684"/>
            <a:ext cx="0" cy="2828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33DC470-A073-44CD-BE32-5FE27BABF3B3}"/>
              </a:ext>
            </a:extLst>
          </p:cNvPr>
          <p:cNvSpPr txBox="1"/>
          <p:nvPr/>
        </p:nvSpPr>
        <p:spPr>
          <a:xfrm>
            <a:off x="1288999" y="5633055"/>
            <a:ext cx="6270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 V2 Light Condensed"/>
                <a:ea typeface="+mn-ea"/>
                <a:cs typeface="+mn-cs"/>
              </a:rPr>
              <a:t>XXX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54F9C9B-5661-4543-932C-DEEFCE737EFE}"/>
              </a:ext>
            </a:extLst>
          </p:cNvPr>
          <p:cNvCxnSpPr>
            <a:cxnSpLocks/>
          </p:cNvCxnSpPr>
          <p:nvPr/>
        </p:nvCxnSpPr>
        <p:spPr>
          <a:xfrm>
            <a:off x="5922790" y="3730700"/>
            <a:ext cx="0" cy="2828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9201529-4A03-4C0F-9644-9EB428645D68}"/>
              </a:ext>
            </a:extLst>
          </p:cNvPr>
          <p:cNvSpPr txBox="1"/>
          <p:nvPr/>
        </p:nvSpPr>
        <p:spPr>
          <a:xfrm>
            <a:off x="4481958" y="5633055"/>
            <a:ext cx="6270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 V2 Light Condensed"/>
                <a:ea typeface="+mn-ea"/>
                <a:cs typeface="+mn-cs"/>
              </a:rPr>
              <a:t>XXX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13FCA84-4329-4CF5-A4F1-A51E753CE1AA}"/>
              </a:ext>
            </a:extLst>
          </p:cNvPr>
          <p:cNvCxnSpPr>
            <a:cxnSpLocks/>
          </p:cNvCxnSpPr>
          <p:nvPr/>
        </p:nvCxnSpPr>
        <p:spPr>
          <a:xfrm>
            <a:off x="9235158" y="3738142"/>
            <a:ext cx="0" cy="2828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84BC3A4-ECF3-4337-A2E4-18B58E2BAB2A}"/>
              </a:ext>
            </a:extLst>
          </p:cNvPr>
          <p:cNvSpPr txBox="1"/>
          <p:nvPr/>
        </p:nvSpPr>
        <p:spPr>
          <a:xfrm>
            <a:off x="7543571" y="5633055"/>
            <a:ext cx="6270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 V2 Light Condensed"/>
                <a:ea typeface="+mn-ea"/>
                <a:cs typeface="+mn-cs"/>
              </a:rPr>
              <a:t>XXX</a:t>
            </a:r>
          </a:p>
        </p:txBody>
      </p:sp>
    </p:spTree>
    <p:extLst>
      <p:ext uri="{BB962C8B-B14F-4D97-AF65-F5344CB8AC3E}">
        <p14:creationId xmlns:p14="http://schemas.microsoft.com/office/powerpoint/2010/main" val="4393962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3D3ADC9-1AB6-4915-8648-C53C346FEE6D}"/>
              </a:ext>
            </a:extLst>
          </p:cNvPr>
          <p:cNvSpPr/>
          <p:nvPr/>
        </p:nvSpPr>
        <p:spPr>
          <a:xfrm>
            <a:off x="487680" y="2163243"/>
            <a:ext cx="5414884" cy="363641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3DS V2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3DS V2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3DS V2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 V2" pitchFamily="2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3DS V2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3DS V2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3DS V2" pitchFamily="2" charset="0"/>
              <a:ea typeface="+mn-ea"/>
              <a:cs typeface="+mn-cs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35EB5F2-9511-49D9-B046-9C0ED4E853EB}"/>
              </a:ext>
            </a:extLst>
          </p:cNvPr>
          <p:cNvSpPr/>
          <p:nvPr/>
        </p:nvSpPr>
        <p:spPr>
          <a:xfrm>
            <a:off x="6231907" y="2163243"/>
            <a:ext cx="5414884" cy="363641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3DS V2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3DS V2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3DS V2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3DS V2" pitchFamily="2" charset="0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5C9D36-C5E9-4BA9-BCF4-C007824FEA17}"/>
              </a:ext>
            </a:extLst>
          </p:cNvPr>
          <p:cNvSpPr txBox="1"/>
          <p:nvPr/>
        </p:nvSpPr>
        <p:spPr>
          <a:xfrm>
            <a:off x="2918528" y="955179"/>
            <a:ext cx="63549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DA291C"/>
                </a:solidFill>
                <a:effectLst/>
                <a:uLnTx/>
                <a:uFillTx/>
                <a:latin typeface="3ds" panose="02000503020000020004" pitchFamily="50" charset="0"/>
                <a:ea typeface="+mn-ea"/>
                <a:cs typeface="+mn-cs"/>
              </a:rPr>
              <a:t>CLASS DISCUSSION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A691FA-BE31-421C-846E-3F422D02946D}"/>
              </a:ext>
            </a:extLst>
          </p:cNvPr>
          <p:cNvSpPr txBox="1"/>
          <p:nvPr/>
        </p:nvSpPr>
        <p:spPr>
          <a:xfrm>
            <a:off x="497840" y="3505006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 V2 Light Condensed"/>
                <a:ea typeface="+mn-ea"/>
                <a:cs typeface="+mn-cs"/>
              </a:rPr>
              <a:t>Question: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5956E30-AFC2-4D4C-81B2-3870AC51040A}"/>
              </a:ext>
            </a:extLst>
          </p:cNvPr>
          <p:cNvCxnSpPr/>
          <p:nvPr/>
        </p:nvCxnSpPr>
        <p:spPr>
          <a:xfrm>
            <a:off x="497840" y="3305378"/>
            <a:ext cx="541488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BA299A5-204C-4795-A9A6-C3EEC5C81040}"/>
              </a:ext>
            </a:extLst>
          </p:cNvPr>
          <p:cNvSpPr txBox="1"/>
          <p:nvPr/>
        </p:nvSpPr>
        <p:spPr>
          <a:xfrm>
            <a:off x="6231907" y="3505006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 V2 Light Condensed"/>
                <a:ea typeface="+mn-ea"/>
                <a:cs typeface="+mn-cs"/>
              </a:rPr>
              <a:t>Question: 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F4AC078-143B-4017-87C0-BDEC4A6D1E49}"/>
              </a:ext>
            </a:extLst>
          </p:cNvPr>
          <p:cNvCxnSpPr/>
          <p:nvPr/>
        </p:nvCxnSpPr>
        <p:spPr>
          <a:xfrm>
            <a:off x="6231907" y="3305378"/>
            <a:ext cx="541488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025227" y="5235787"/>
            <a:ext cx="3583093" cy="785706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5088" y="3931457"/>
            <a:ext cx="4246880" cy="1032113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" panose="02000503020000020004" pitchFamily="50" charset="0"/>
                <a:ea typeface="+mn-ea"/>
                <a:cs typeface="+mn-cs"/>
              </a:rPr>
              <a:t>Lorem Ipsum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85175" y="3931457"/>
            <a:ext cx="5061616" cy="171073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 V2" pitchFamily="2" charset="0"/>
                <a:ea typeface="+mn-ea"/>
                <a:cs typeface="+mn-cs"/>
              </a:rPr>
              <a:t>Lorem Ipsum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5088" y="2586458"/>
            <a:ext cx="4610032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" panose="02000503020000020004" pitchFamily="50" charset="0"/>
                <a:ea typeface="+mn-ea"/>
                <a:cs typeface="+mn-cs"/>
              </a:rPr>
              <a:t>Lorem Ipsum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3ds" panose="02000503020000020004" pitchFamily="50" charset="0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85175" y="2471737"/>
            <a:ext cx="4971627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" panose="02000503020000020004" pitchFamily="50" charset="0"/>
                <a:ea typeface="+mn-ea"/>
                <a:cs typeface="+mn-cs"/>
              </a:rPr>
              <a:t>Lorem Ipsum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9015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45DC533-C85E-4615-B7E6-F6ECF3FC6F3F}"/>
              </a:ext>
            </a:extLst>
          </p:cNvPr>
          <p:cNvSpPr txBox="1">
            <a:spLocks/>
          </p:cNvSpPr>
          <p:nvPr/>
        </p:nvSpPr>
        <p:spPr>
          <a:xfrm>
            <a:off x="457200" y="914400"/>
            <a:ext cx="9276080" cy="36914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2400" b="1" dirty="0">
                <a:solidFill>
                  <a:srgbClr val="DA291C"/>
                </a:solidFill>
              </a:rPr>
              <a:t>LEARNING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en-US" sz="2400" b="1" dirty="0">
                <a:solidFill>
                  <a:srgbClr val="DA291C"/>
                </a:solidFill>
              </a:rPr>
              <a:t>OBJECTIVES</a:t>
            </a:r>
          </a:p>
          <a:p>
            <a:pPr lvl="1" algn="just">
              <a:spcBef>
                <a:spcPts val="1200"/>
              </a:spcBef>
            </a:pPr>
            <a:r>
              <a:rPr lang="en-US" sz="2000" dirty="0"/>
              <a:t>Learn about geometrical relationships</a:t>
            </a:r>
          </a:p>
          <a:p>
            <a:pPr lvl="1" algn="just">
              <a:spcBef>
                <a:spcPts val="1200"/>
              </a:spcBef>
            </a:pPr>
            <a:r>
              <a:rPr lang="en-US" sz="2000" dirty="0"/>
              <a:t>Understand fits and tolerances </a:t>
            </a:r>
          </a:p>
          <a:p>
            <a:pPr lvl="1" algn="just">
              <a:spcBef>
                <a:spcPts val="1200"/>
              </a:spcBef>
            </a:pPr>
            <a:r>
              <a:rPr lang="en-US" sz="2000" dirty="0"/>
              <a:t>Use CAD to explore different possibilities before manufacturing</a:t>
            </a:r>
          </a:p>
          <a:p>
            <a:pPr lvl="1" algn="just">
              <a:spcBef>
                <a:spcPts val="1200"/>
              </a:spcBef>
            </a:pPr>
            <a:r>
              <a:rPr lang="en-US" sz="2000" dirty="0"/>
              <a:t>Design with constraints – apply Design Intent to a project</a:t>
            </a:r>
          </a:p>
          <a:p>
            <a:pPr lvl="1" algn="just">
              <a:spcBef>
                <a:spcPts val="1200"/>
              </a:spcBef>
            </a:pPr>
            <a:r>
              <a:rPr lang="en-US" sz="2000" dirty="0"/>
              <a:t>Understand the basics of 3D Printing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2400" b="1" dirty="0">
              <a:solidFill>
                <a:srgbClr val="DA29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915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45DC533-C85E-4615-B7E6-F6ECF3FC6F3F}"/>
              </a:ext>
            </a:extLst>
          </p:cNvPr>
          <p:cNvSpPr txBox="1">
            <a:spLocks/>
          </p:cNvSpPr>
          <p:nvPr/>
        </p:nvSpPr>
        <p:spPr>
          <a:xfrm>
            <a:off x="3062482" y="2855572"/>
            <a:ext cx="6067037" cy="114685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5400" b="1" dirty="0">
                <a:solidFill>
                  <a:srgbClr val="DA291C"/>
                </a:solidFill>
              </a:rPr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1367332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45DC533-C85E-4615-B7E6-F6ECF3FC6F3F}"/>
              </a:ext>
            </a:extLst>
          </p:cNvPr>
          <p:cNvSpPr txBox="1">
            <a:spLocks/>
          </p:cNvSpPr>
          <p:nvPr/>
        </p:nvSpPr>
        <p:spPr>
          <a:xfrm>
            <a:off x="457200" y="914400"/>
            <a:ext cx="4236098" cy="147423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2400" b="1" cap="all" dirty="0">
                <a:solidFill>
                  <a:srgbClr val="DA291C"/>
                </a:solidFill>
              </a:rPr>
              <a:t>Geometric Puzzles</a:t>
            </a:r>
          </a:p>
          <a:p>
            <a:pPr lvl="1" algn="just">
              <a:spcBef>
                <a:spcPts val="1200"/>
              </a:spcBef>
            </a:pPr>
            <a:r>
              <a:rPr lang="en-US" sz="2000" dirty="0"/>
              <a:t>Tangrams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2400" b="1" dirty="0">
              <a:solidFill>
                <a:srgbClr val="DA291C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8CCB8A1-2364-4AB2-846F-B11744D1C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936827" y="2040082"/>
            <a:ext cx="2094155" cy="17611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15305A4-C85E-41D5-84DF-1A63EABF01C3}"/>
              </a:ext>
            </a:extLst>
          </p:cNvPr>
          <p:cNvSpPr txBox="1"/>
          <p:nvPr/>
        </p:nvSpPr>
        <p:spPr>
          <a:xfrm>
            <a:off x="457200" y="4166669"/>
            <a:ext cx="28365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3ds" panose="02000503020000020004" pitchFamily="50" charset="0"/>
              </a:rPr>
              <a:t>3D Puzzles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89AA74-4611-4F8C-B552-B85E53B64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3706" y="2103089"/>
            <a:ext cx="3333577" cy="16351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7070154-3299-4040-B621-73487221A3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3921" y="4591045"/>
            <a:ext cx="1942656" cy="17453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63D0EE5-A932-4CD5-90B0-C176BD131A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5791" y="4450121"/>
            <a:ext cx="1715014" cy="191834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00D40E1-DD46-4F1E-96EB-A0EEDF9F004D}"/>
              </a:ext>
            </a:extLst>
          </p:cNvPr>
          <p:cNvSpPr txBox="1"/>
          <p:nvPr/>
        </p:nvSpPr>
        <p:spPr>
          <a:xfrm>
            <a:off x="6863808" y="1374028"/>
            <a:ext cx="28365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3ds" panose="02000503020000020004" pitchFamily="50" charset="0"/>
              </a:rPr>
              <a:t>Soma Cube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FA54F2C-297A-40B2-819B-676B693E73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962" y="2200694"/>
            <a:ext cx="2198687" cy="219868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53882FC-672B-4380-BD51-89B5727F15C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4732" y="1967982"/>
            <a:ext cx="2139988" cy="319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321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45DC533-C85E-4615-B7E6-F6ECF3FC6F3F}"/>
              </a:ext>
            </a:extLst>
          </p:cNvPr>
          <p:cNvSpPr txBox="1">
            <a:spLocks/>
          </p:cNvSpPr>
          <p:nvPr/>
        </p:nvSpPr>
        <p:spPr>
          <a:xfrm>
            <a:off x="457199" y="914400"/>
            <a:ext cx="9741159" cy="415212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2400" b="1" cap="all" dirty="0">
                <a:solidFill>
                  <a:srgbClr val="DA291C"/>
                </a:solidFill>
              </a:rPr>
              <a:t>KEY DESIGN TERMS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2400" b="1" cap="all" dirty="0">
              <a:solidFill>
                <a:srgbClr val="DA291C"/>
              </a:solidFill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" panose="02000503020000020004" pitchFamily="50" charset="0"/>
                <a:ea typeface="+mn-ea"/>
                <a:cs typeface="+mn-cs"/>
              </a:rPr>
              <a:t>Design Intent –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" panose="02000503020000020004" pitchFamily="50" charset="0"/>
                <a:ea typeface="+mn-ea"/>
                <a:cs typeface="+mn-cs"/>
              </a:rPr>
              <a:t>Ensuring parts maintain function when dimensions are changed.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" panose="02000503020000020004" pitchFamily="50" charset="0"/>
                <a:ea typeface="+mn-ea"/>
                <a:cs typeface="+mn-cs"/>
              </a:rPr>
              <a:t>Additive Manufacturing –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" panose="02000503020000020004" pitchFamily="50" charset="0"/>
                <a:ea typeface="+mn-ea"/>
                <a:cs typeface="+mn-cs"/>
              </a:rPr>
              <a:t>Layer-by-layer fabrication using 3D printing.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" panose="02000503020000020004" pitchFamily="50" charset="0"/>
                <a:ea typeface="+mn-ea"/>
                <a:cs typeface="+mn-cs"/>
              </a:rPr>
              <a:t>DFM/DFAM –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" panose="02000503020000020004" pitchFamily="50" charset="0"/>
                <a:ea typeface="+mn-ea"/>
                <a:cs typeface="+mn-cs"/>
              </a:rPr>
              <a:t>Design for Manufacturing/Additive Manufacturing, considering material and process constraints.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" panose="02000503020000020004" pitchFamily="50" charset="0"/>
                <a:ea typeface="+mn-ea"/>
                <a:cs typeface="+mn-cs"/>
              </a:rPr>
              <a:t>Nesting –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ds" panose="02000503020000020004" pitchFamily="50" charset="0"/>
                <a:ea typeface="+mn-ea"/>
                <a:cs typeface="+mn-cs"/>
              </a:rPr>
              <a:t>Efficiently arranging parts on the print bed to reduce material waste.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2400" b="1" dirty="0">
              <a:solidFill>
                <a:srgbClr val="DA29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358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45DC533-C85E-4615-B7E6-F6ECF3FC6F3F}"/>
              </a:ext>
            </a:extLst>
          </p:cNvPr>
          <p:cNvSpPr txBox="1">
            <a:spLocks/>
          </p:cNvSpPr>
          <p:nvPr/>
        </p:nvSpPr>
        <p:spPr>
          <a:xfrm>
            <a:off x="3062482" y="2584333"/>
            <a:ext cx="6067037" cy="168933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5400" b="1" dirty="0">
                <a:solidFill>
                  <a:srgbClr val="DA291C"/>
                </a:solidFill>
              </a:rPr>
              <a:t>DESIGN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5400" b="1" dirty="0">
                <a:solidFill>
                  <a:srgbClr val="DA291C"/>
                </a:solidFill>
              </a:rPr>
              <a:t>INTENT</a:t>
            </a:r>
          </a:p>
        </p:txBody>
      </p:sp>
    </p:spTree>
    <p:extLst>
      <p:ext uri="{BB962C8B-B14F-4D97-AF65-F5344CB8AC3E}">
        <p14:creationId xmlns:p14="http://schemas.microsoft.com/office/powerpoint/2010/main" val="3954450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45DC533-C85E-4615-B7E6-F6ECF3FC6F3F}"/>
              </a:ext>
            </a:extLst>
          </p:cNvPr>
          <p:cNvSpPr txBox="1">
            <a:spLocks/>
          </p:cNvSpPr>
          <p:nvPr/>
        </p:nvSpPr>
        <p:spPr>
          <a:xfrm>
            <a:off x="457200" y="914400"/>
            <a:ext cx="9276080" cy="36914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2400" b="1" cap="all" dirty="0">
                <a:solidFill>
                  <a:srgbClr val="DA291C"/>
                </a:solidFill>
              </a:rPr>
              <a:t>Design Intent/Requirements</a:t>
            </a:r>
          </a:p>
          <a:p>
            <a:pPr lvl="1" algn="just">
              <a:spcBef>
                <a:spcPts val="1200"/>
              </a:spcBef>
            </a:pPr>
            <a:r>
              <a:rPr lang="en-US" sz="2000" dirty="0"/>
              <a:t>Overall cube must be 60mm x 60mm x 60mm</a:t>
            </a:r>
          </a:p>
          <a:p>
            <a:pPr lvl="1" algn="just">
              <a:spcBef>
                <a:spcPts val="1200"/>
              </a:spcBef>
            </a:pPr>
            <a:r>
              <a:rPr lang="en-US" sz="2000" dirty="0"/>
              <a:t>Each side is broken into equal 20mm segments</a:t>
            </a:r>
          </a:p>
          <a:p>
            <a:pPr lvl="1" algn="just">
              <a:spcBef>
                <a:spcPts val="1200"/>
              </a:spcBef>
            </a:pPr>
            <a:r>
              <a:rPr lang="en-US" sz="2000" dirty="0"/>
              <a:t>Cube must consist of at least 5 pieces</a:t>
            </a:r>
          </a:p>
          <a:p>
            <a:pPr lvl="1" algn="just">
              <a:spcBef>
                <a:spcPts val="1200"/>
              </a:spcBef>
            </a:pPr>
            <a:endParaRPr lang="en-US" sz="2000" dirty="0"/>
          </a:p>
          <a:p>
            <a:pPr marL="0" indent="0" algn="just">
              <a:buFont typeface="Arial" panose="020B0604020202020204" pitchFamily="34" charset="0"/>
              <a:buNone/>
            </a:pPr>
            <a:endParaRPr lang="en-US" sz="2400" b="1" dirty="0">
              <a:solidFill>
                <a:srgbClr val="DA29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882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45DC533-C85E-4615-B7E6-F6ECF3FC6F3F}"/>
              </a:ext>
            </a:extLst>
          </p:cNvPr>
          <p:cNvSpPr txBox="1">
            <a:spLocks/>
          </p:cNvSpPr>
          <p:nvPr/>
        </p:nvSpPr>
        <p:spPr>
          <a:xfrm>
            <a:off x="3062481" y="2584332"/>
            <a:ext cx="6067037" cy="168933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5400" b="1" dirty="0">
                <a:solidFill>
                  <a:srgbClr val="DA291C"/>
                </a:solidFill>
              </a:rPr>
              <a:t>COMPONENT DESIGN</a:t>
            </a:r>
          </a:p>
        </p:txBody>
      </p:sp>
    </p:spTree>
    <p:extLst>
      <p:ext uri="{BB962C8B-B14F-4D97-AF65-F5344CB8AC3E}">
        <p14:creationId xmlns:p14="http://schemas.microsoft.com/office/powerpoint/2010/main" val="2864713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079C2C0-9F4C-473A-9664-431A93BB188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11102" y="3193011"/>
            <a:ext cx="2004955" cy="21531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168B65-4EA8-4D8D-9E29-B3D374C8C58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86186" y="3153253"/>
            <a:ext cx="2322144" cy="2232681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E243535-3D4E-4892-8485-00C0F8DCCAF4}"/>
              </a:ext>
            </a:extLst>
          </p:cNvPr>
          <p:cNvCxnSpPr>
            <a:cxnSpLocks/>
          </p:cNvCxnSpPr>
          <p:nvPr/>
        </p:nvCxnSpPr>
        <p:spPr>
          <a:xfrm>
            <a:off x="8216057" y="4279780"/>
            <a:ext cx="894086" cy="0"/>
          </a:xfrm>
          <a:prstGeom prst="straightConnector1">
            <a:avLst/>
          </a:prstGeom>
          <a:ln w="76200">
            <a:solidFill>
              <a:srgbClr val="DA291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15CF39B-2E33-449B-90CC-8992678BA232}"/>
              </a:ext>
            </a:extLst>
          </p:cNvPr>
          <p:cNvSpPr txBox="1">
            <a:spLocks/>
          </p:cNvSpPr>
          <p:nvPr/>
        </p:nvSpPr>
        <p:spPr>
          <a:xfrm>
            <a:off x="457200" y="914400"/>
            <a:ext cx="9276080" cy="36914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3ds" panose="02000503020000020004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2400" b="1" cap="all" dirty="0">
                <a:solidFill>
                  <a:srgbClr val="DA291C"/>
                </a:solidFill>
              </a:rPr>
              <a:t>COMPONENT Design</a:t>
            </a:r>
          </a:p>
          <a:p>
            <a:pPr lvl="1" algn="just">
              <a:spcBef>
                <a:spcPts val="1200"/>
              </a:spcBef>
            </a:pPr>
            <a:r>
              <a:rPr lang="en-US" sz="2000" dirty="0"/>
              <a:t>Start with overall cube</a:t>
            </a:r>
          </a:p>
          <a:p>
            <a:pPr lvl="1" algn="just">
              <a:spcBef>
                <a:spcPts val="1200"/>
              </a:spcBef>
            </a:pPr>
            <a:r>
              <a:rPr lang="en-US" sz="2000" dirty="0"/>
              <a:t>Break apart into sections</a:t>
            </a:r>
          </a:p>
          <a:p>
            <a:pPr lvl="1" algn="just">
              <a:spcBef>
                <a:spcPts val="1200"/>
              </a:spcBef>
            </a:pPr>
            <a:r>
              <a:rPr lang="en-US" sz="2000" dirty="0"/>
              <a:t>Join sections into components</a:t>
            </a:r>
          </a:p>
          <a:p>
            <a:pPr lvl="1" algn="just">
              <a:spcBef>
                <a:spcPts val="1200"/>
              </a:spcBef>
            </a:pPr>
            <a:endParaRPr lang="en-US" sz="2000" dirty="0"/>
          </a:p>
          <a:p>
            <a:pPr lvl="1" algn="just">
              <a:spcBef>
                <a:spcPts val="1200"/>
              </a:spcBef>
            </a:pPr>
            <a:endParaRPr lang="en-US" sz="2000" dirty="0"/>
          </a:p>
          <a:p>
            <a:pPr marL="0" indent="0" algn="just">
              <a:buFont typeface="Arial" panose="020B0604020202020204" pitchFamily="34" charset="0"/>
              <a:buNone/>
            </a:pPr>
            <a:endParaRPr lang="en-US" sz="2400" b="1" dirty="0">
              <a:solidFill>
                <a:srgbClr val="DA291C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F2E3BFD-30D8-4A7A-A128-94DD46D617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199" y="3252453"/>
            <a:ext cx="1866542" cy="20342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542047D-6EB3-46B8-8A0A-F24B89D7C7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2033" y="3252453"/>
            <a:ext cx="1785257" cy="2034281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AEAF079-6E56-4388-8BCF-4424101C6799}"/>
              </a:ext>
            </a:extLst>
          </p:cNvPr>
          <p:cNvCxnSpPr>
            <a:cxnSpLocks/>
          </p:cNvCxnSpPr>
          <p:nvPr/>
        </p:nvCxnSpPr>
        <p:spPr>
          <a:xfrm>
            <a:off x="5201914" y="4279780"/>
            <a:ext cx="894086" cy="0"/>
          </a:xfrm>
          <a:prstGeom prst="straightConnector1">
            <a:avLst/>
          </a:prstGeom>
          <a:ln w="76200">
            <a:solidFill>
              <a:srgbClr val="DA291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86527C0-6342-49B7-8B55-2380D4FD9ABA}"/>
              </a:ext>
            </a:extLst>
          </p:cNvPr>
          <p:cNvCxnSpPr>
            <a:cxnSpLocks/>
          </p:cNvCxnSpPr>
          <p:nvPr/>
        </p:nvCxnSpPr>
        <p:spPr>
          <a:xfrm>
            <a:off x="2368741" y="4279780"/>
            <a:ext cx="894086" cy="0"/>
          </a:xfrm>
          <a:prstGeom prst="straightConnector1">
            <a:avLst/>
          </a:prstGeom>
          <a:ln w="76200">
            <a:solidFill>
              <a:srgbClr val="DA291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6439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3DS V2 Condensed"/>
        <a:ea typeface=""/>
        <a:cs typeface=""/>
      </a:majorFont>
      <a:minorFont>
        <a:latin typeface="3DS V2 Light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>
        <a:normAutofit/>
      </a:bodyPr>
      <a:lstStyle>
        <a:defPPr marL="0" indent="0" algn="l">
          <a:buNone/>
          <a:defRPr sz="1600" dirty="0">
            <a:effectLst/>
            <a:latin typeface="Segoe UI" panose="020B05020402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template.potx" id="{D4BA1B67-1FB0-4110-8F7C-A088F94AC8AC}" vid="{74BDF6FA-2131-4E04-BF65-04C3576DBB6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template</Template>
  <TotalTime>16517</TotalTime>
  <Words>316</Words>
  <Application>Microsoft Office PowerPoint</Application>
  <PresentationFormat>Widescreen</PresentationFormat>
  <Paragraphs>90</Paragraphs>
  <Slides>18</Slides>
  <Notes>1</Notes>
  <HiddenSlides>4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3ds</vt:lpstr>
      <vt:lpstr>3ds Light</vt:lpstr>
      <vt:lpstr>3DS V2</vt:lpstr>
      <vt:lpstr>3DS V2 Light Condensed</vt:lpstr>
      <vt:lpstr>Arial</vt:lpstr>
      <vt:lpstr>Calibri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Puzzle Cube</dc:title>
  <dc:creator>David Brown</dc:creator>
  <cp:lastModifiedBy>ROTOLI Francesco</cp:lastModifiedBy>
  <cp:revision>238</cp:revision>
  <dcterms:created xsi:type="dcterms:W3CDTF">2024-08-16T20:07:52Z</dcterms:created>
  <dcterms:modified xsi:type="dcterms:W3CDTF">2025-04-09T11:46:50Z</dcterms:modified>
</cp:coreProperties>
</file>