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73" r:id="rId2"/>
    <p:sldId id="345" r:id="rId3"/>
    <p:sldId id="257" r:id="rId4"/>
    <p:sldId id="344" r:id="rId5"/>
    <p:sldId id="347" r:id="rId6"/>
    <p:sldId id="288" r:id="rId7"/>
    <p:sldId id="323" r:id="rId8"/>
    <p:sldId id="331" r:id="rId9"/>
    <p:sldId id="324" r:id="rId10"/>
    <p:sldId id="333" r:id="rId11"/>
    <p:sldId id="346" r:id="rId12"/>
    <p:sldId id="343" r:id="rId13"/>
    <p:sldId id="319" r:id="rId14"/>
    <p:sldId id="348" r:id="rId15"/>
    <p:sldId id="349" r:id="rId16"/>
    <p:sldId id="350" r:id="rId17"/>
    <p:sldId id="351"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1AC8D67-BF5A-4903-A45D-B3F6D2B6A5A6}">
          <p14:sldIdLst>
            <p14:sldId id="273"/>
            <p14:sldId id="345"/>
            <p14:sldId id="257"/>
            <p14:sldId id="344"/>
            <p14:sldId id="347"/>
            <p14:sldId id="288"/>
            <p14:sldId id="323"/>
            <p14:sldId id="331"/>
            <p14:sldId id="324"/>
            <p14:sldId id="333"/>
            <p14:sldId id="346"/>
            <p14:sldId id="343"/>
            <p14:sldId id="319"/>
          </p14:sldIdLst>
        </p14:section>
        <p14:section name="Template Slides" id="{8E0F25B3-E8D3-4EA0-B72C-71CEB8B76334}">
          <p14:sldIdLst>
            <p14:sldId id="348"/>
            <p14:sldId id="349"/>
            <p14:sldId id="350"/>
            <p14:sldId id="351"/>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GLIARINI Christopher" initials="PC" lastIdx="3" clrIdx="0">
    <p:extLst>
      <p:ext uri="{19B8F6BF-5375-455C-9EA6-DF929625EA0E}">
        <p15:presenceInfo xmlns:p15="http://schemas.microsoft.com/office/powerpoint/2012/main" userId="S-1-5-21-2455101938-2081098319-3243300316-1108952" providerId="AD"/>
      </p:ext>
    </p:extLst>
  </p:cmAuthor>
  <p:cmAuthor id="2" name="VADNERKAR Soumitra" initials="VS" lastIdx="39" clrIdx="1">
    <p:extLst>
      <p:ext uri="{19B8F6BF-5375-455C-9EA6-DF929625EA0E}">
        <p15:presenceInfo xmlns:p15="http://schemas.microsoft.com/office/powerpoint/2012/main" userId="S-1-5-21-2455101938-2081098319-3243300316-1376775" providerId="AD"/>
      </p:ext>
    </p:extLst>
  </p:cmAuthor>
  <p:cmAuthor id="3" name="ROUSSEAU Joe" initials="RJ" lastIdx="7" clrIdx="2">
    <p:extLst>
      <p:ext uri="{19B8F6BF-5375-455C-9EA6-DF929625EA0E}">
        <p15:presenceInfo xmlns:p15="http://schemas.microsoft.com/office/powerpoint/2012/main" userId="S-1-5-21-2455101938-2081098319-3243300316-62771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A29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444" autoAdjust="0"/>
    <p:restoredTop sz="94883" autoAdjust="0"/>
  </p:normalViewPr>
  <p:slideViewPr>
    <p:cSldViewPr snapToGrid="0">
      <p:cViewPr>
        <p:scale>
          <a:sx n="100" d="100"/>
          <a:sy n="100" d="100"/>
        </p:scale>
        <p:origin x="1194" y="2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AF81EF-5FD7-4A92-881B-1CD2DE72D440}" type="datetimeFigureOut">
              <a:rPr lang="en-US" smtClean="0"/>
              <a:t>4/8/2025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514B47-97CB-422C-8F57-7EB54F47A19B}" type="slidenum">
              <a:rPr lang="en-US" smtClean="0"/>
              <a:t>‹#›</a:t>
            </a:fld>
            <a:endParaRPr lang="en-US"/>
          </a:p>
        </p:txBody>
      </p:sp>
    </p:spTree>
    <p:extLst>
      <p:ext uri="{BB962C8B-B14F-4D97-AF65-F5344CB8AC3E}">
        <p14:creationId xmlns:p14="http://schemas.microsoft.com/office/powerpoint/2010/main" val="987286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514B47-97CB-422C-8F57-7EB54F47A19B}" type="slidenum">
              <a:rPr lang="en-US" smtClean="0"/>
              <a:t>4</a:t>
            </a:fld>
            <a:endParaRPr lang="en-US"/>
          </a:p>
        </p:txBody>
      </p:sp>
    </p:spTree>
    <p:extLst>
      <p:ext uri="{BB962C8B-B14F-4D97-AF65-F5344CB8AC3E}">
        <p14:creationId xmlns:p14="http://schemas.microsoft.com/office/powerpoint/2010/main" val="635232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514B47-97CB-422C-8F57-7EB54F47A19B}" type="slidenum">
              <a:rPr lang="en-US" smtClean="0"/>
              <a:t>6</a:t>
            </a:fld>
            <a:endParaRPr lang="en-US"/>
          </a:p>
        </p:txBody>
      </p:sp>
    </p:spTree>
    <p:extLst>
      <p:ext uri="{BB962C8B-B14F-4D97-AF65-F5344CB8AC3E}">
        <p14:creationId xmlns:p14="http://schemas.microsoft.com/office/powerpoint/2010/main" val="2235494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2433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AD780E6-21F3-4255-9B11-4E27909F42D1}"/>
              </a:ext>
            </a:extLst>
          </p:cNvPr>
          <p:cNvSpPr>
            <a:spLocks noGrp="1"/>
          </p:cNvSpPr>
          <p:nvPr>
            <p:ph idx="1" hasCustomPrompt="1"/>
          </p:nvPr>
        </p:nvSpPr>
        <p:spPr>
          <a:xfrm>
            <a:off x="436468" y="924790"/>
            <a:ext cx="10604065" cy="5293130"/>
          </a:xfrm>
          <a:prstGeom prst="rect">
            <a:avLst/>
          </a:prstGeom>
        </p:spPr>
        <p:txBody>
          <a:bodyPr/>
          <a:lstStyle>
            <a:lvl1pPr marL="0" indent="0">
              <a:buNone/>
              <a:defRPr>
                <a:solidFill>
                  <a:srgbClr val="DA291C"/>
                </a:solidFill>
                <a:latin typeface="3ds" panose="02000503020000020004" pitchFamily="50" charset="0"/>
              </a:defRPr>
            </a:lvl1pPr>
            <a:lvl2pPr>
              <a:defRPr>
                <a:latin typeface="3ds" panose="02000503020000020004" pitchFamily="50" charset="0"/>
              </a:defRPr>
            </a:lvl2pPr>
            <a:lvl3pPr>
              <a:defRPr>
                <a:latin typeface="3ds" panose="02000503020000020004" pitchFamily="50" charset="0"/>
              </a:defRPr>
            </a:lvl3pPr>
            <a:lvl4pPr>
              <a:defRPr>
                <a:latin typeface="3ds" panose="02000503020000020004" pitchFamily="50" charset="0"/>
              </a:defRPr>
            </a:lvl4pPr>
            <a:lvl5pPr>
              <a:defRPr>
                <a:latin typeface="3ds" panose="02000503020000020004"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493045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10C95-8C4E-46EF-A906-50B838C66946}"/>
              </a:ext>
            </a:extLst>
          </p:cNvPr>
          <p:cNvSpPr>
            <a:spLocks noGrp="1"/>
          </p:cNvSpPr>
          <p:nvPr>
            <p:ph type="title" hasCustomPrompt="1"/>
          </p:nvPr>
        </p:nvSpPr>
        <p:spPr>
          <a:xfrm>
            <a:off x="3003671" y="914400"/>
            <a:ext cx="6184658" cy="840230"/>
          </a:xfrm>
          <a:prstGeom prst="rect">
            <a:avLst/>
          </a:prstGeom>
        </p:spPr>
        <p:txBody>
          <a:bodyPr>
            <a:spAutoFit/>
          </a:bodyPr>
          <a:lstStyle>
            <a:lvl1pPr>
              <a:defRPr>
                <a:solidFill>
                  <a:srgbClr val="DA291C"/>
                </a:solidFill>
                <a:latin typeface="3ds" panose="02000503020000020004" pitchFamily="50" charset="0"/>
              </a:defRPr>
            </a:lvl1pPr>
          </a:lstStyle>
          <a:p>
            <a:r>
              <a:rPr lang="en-US" dirty="0"/>
              <a:t>TITLE</a:t>
            </a:r>
          </a:p>
        </p:txBody>
      </p:sp>
      <p:sp>
        <p:nvSpPr>
          <p:cNvPr id="3" name="Text Placeholder 2">
            <a:extLst>
              <a:ext uri="{FF2B5EF4-FFF2-40B4-BE49-F238E27FC236}">
                <a16:creationId xmlns:a16="http://schemas.microsoft.com/office/drawing/2014/main" id="{879120DB-D250-4A83-853C-6801B5E19940}"/>
              </a:ext>
            </a:extLst>
          </p:cNvPr>
          <p:cNvSpPr>
            <a:spLocks noGrp="1"/>
          </p:cNvSpPr>
          <p:nvPr>
            <p:ph type="body" idx="1" hasCustomPrompt="1"/>
          </p:nvPr>
        </p:nvSpPr>
        <p:spPr>
          <a:xfrm>
            <a:off x="839788" y="2011679"/>
            <a:ext cx="5157787" cy="493395"/>
          </a:xfrm>
          <a:prstGeom prst="rect">
            <a:avLst/>
          </a:prstGeom>
        </p:spPr>
        <p:txBody>
          <a:bodyPr anchor="b"/>
          <a:lstStyle>
            <a:lvl1pPr marL="0" indent="0">
              <a:buNone/>
              <a:defRPr sz="2200" b="1">
                <a:solidFill>
                  <a:srgbClr val="DA291C"/>
                </a:solidFill>
                <a:latin typeface="3ds" panose="02000503020000020004" pitchFamily="50"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9E5A02B6-3BE9-4AD2-9E46-22768ED7719B}"/>
              </a:ext>
            </a:extLst>
          </p:cNvPr>
          <p:cNvSpPr>
            <a:spLocks noGrp="1"/>
          </p:cNvSpPr>
          <p:nvPr>
            <p:ph sz="half" idx="2"/>
          </p:nvPr>
        </p:nvSpPr>
        <p:spPr>
          <a:xfrm>
            <a:off x="839788" y="2505075"/>
            <a:ext cx="5157787" cy="3684588"/>
          </a:xfrm>
          <a:prstGeom prst="rect">
            <a:avLst/>
          </a:prstGeom>
        </p:spPr>
        <p:txBody>
          <a:bodyPr/>
          <a:lstStyle>
            <a:lvl1pPr marL="0" indent="0">
              <a:buNone/>
              <a:defRPr>
                <a:latin typeface="3ds" panose="02000503020000020004" pitchFamily="50" charset="0"/>
              </a:defRPr>
            </a:lvl1pPr>
            <a:lvl2pPr>
              <a:defRPr>
                <a:latin typeface="3ds" panose="02000503020000020004" pitchFamily="50" charset="0"/>
              </a:defRPr>
            </a:lvl2pPr>
            <a:lvl3pPr>
              <a:defRPr>
                <a:latin typeface="3ds" panose="02000503020000020004" pitchFamily="50" charset="0"/>
              </a:defRPr>
            </a:lvl3pPr>
            <a:lvl4pPr>
              <a:defRPr>
                <a:latin typeface="3ds" panose="02000503020000020004" pitchFamily="50" charset="0"/>
              </a:defRPr>
            </a:lvl4pPr>
            <a:lvl5pPr>
              <a:defRPr>
                <a:latin typeface="3ds" panose="02000503020000020004"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56483419-2458-42CD-AF31-C33FFDBC7187}"/>
              </a:ext>
            </a:extLst>
          </p:cNvPr>
          <p:cNvSpPr>
            <a:spLocks noGrp="1"/>
          </p:cNvSpPr>
          <p:nvPr>
            <p:ph type="body" sz="quarter" idx="3" hasCustomPrompt="1"/>
          </p:nvPr>
        </p:nvSpPr>
        <p:spPr>
          <a:xfrm>
            <a:off x="6172200" y="2011679"/>
            <a:ext cx="5183188" cy="493396"/>
          </a:xfrm>
          <a:prstGeom prst="rect">
            <a:avLst/>
          </a:prstGeom>
        </p:spPr>
        <p:txBody>
          <a:bodyPr anchor="b"/>
          <a:lstStyle>
            <a:lvl1pPr marL="0" indent="0">
              <a:buNone/>
              <a:defRPr lang="en-US" sz="2200" b="1" kern="1200" dirty="0" smtClean="0">
                <a:solidFill>
                  <a:srgbClr val="DA291C"/>
                </a:solidFill>
                <a:latin typeface="3ds" panose="02000503020000020004" pitchFamily="50"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CLICK TO EDIT MASTER TEXT STYLES</a:t>
            </a:r>
          </a:p>
        </p:txBody>
      </p:sp>
      <p:sp>
        <p:nvSpPr>
          <p:cNvPr id="6" name="Content Placeholder 5">
            <a:extLst>
              <a:ext uri="{FF2B5EF4-FFF2-40B4-BE49-F238E27FC236}">
                <a16:creationId xmlns:a16="http://schemas.microsoft.com/office/drawing/2014/main" id="{E94262C0-B888-48A0-A84C-6F800C9C2F48}"/>
              </a:ext>
            </a:extLst>
          </p:cNvPr>
          <p:cNvSpPr>
            <a:spLocks noGrp="1"/>
          </p:cNvSpPr>
          <p:nvPr>
            <p:ph sz="quarter" idx="4"/>
          </p:nvPr>
        </p:nvSpPr>
        <p:spPr>
          <a:xfrm>
            <a:off x="6172200" y="2505075"/>
            <a:ext cx="5183188" cy="3684588"/>
          </a:xfrm>
          <a:prstGeom prst="rect">
            <a:avLst/>
          </a:prstGeom>
        </p:spPr>
        <p:txBody>
          <a:bodyPr/>
          <a:lstStyle>
            <a:lvl1pPr marL="0" indent="0">
              <a:buNone/>
              <a:defRPr>
                <a:latin typeface="3ds" panose="02000503020000020004" pitchFamily="50" charset="0"/>
              </a:defRPr>
            </a:lvl1pPr>
            <a:lvl2pPr>
              <a:defRPr>
                <a:latin typeface="3ds" panose="02000503020000020004" pitchFamily="50" charset="0"/>
              </a:defRPr>
            </a:lvl2pPr>
            <a:lvl3pPr>
              <a:defRPr>
                <a:latin typeface="3ds" panose="02000503020000020004" pitchFamily="50" charset="0"/>
              </a:defRPr>
            </a:lvl3pPr>
            <a:lvl4pPr>
              <a:defRPr>
                <a:latin typeface="3ds" panose="02000503020000020004" pitchFamily="50" charset="0"/>
              </a:defRPr>
            </a:lvl4pPr>
            <a:lvl5pPr>
              <a:defRPr>
                <a:latin typeface="3ds" panose="02000503020000020004"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82788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4240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microsoft.com/office/2007/relationships/hdphoto" Target="../media/hdphoto1.wdp"/><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506868D-7AB3-41E3-9B6C-976C2080CC16}"/>
              </a:ext>
            </a:extLst>
          </p:cNvPr>
          <p:cNvSpPr/>
          <p:nvPr userDrawn="1"/>
        </p:nvSpPr>
        <p:spPr>
          <a:xfrm>
            <a:off x="0" y="6400800"/>
            <a:ext cx="12192000" cy="457200"/>
          </a:xfrm>
          <a:prstGeom prst="rect">
            <a:avLst/>
          </a:prstGeom>
          <a:solidFill>
            <a:srgbClr val="DA29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Rectangle 11">
            <a:extLst>
              <a:ext uri="{FF2B5EF4-FFF2-40B4-BE49-F238E27FC236}">
                <a16:creationId xmlns:a16="http://schemas.microsoft.com/office/drawing/2014/main" id="{9E3DEC39-52DB-45B5-B8F8-768BE886F9B1}"/>
              </a:ext>
            </a:extLst>
          </p:cNvPr>
          <p:cNvSpPr/>
          <p:nvPr userDrawn="1"/>
        </p:nvSpPr>
        <p:spPr>
          <a:xfrm>
            <a:off x="0" y="0"/>
            <a:ext cx="12192000" cy="685800"/>
          </a:xfrm>
          <a:prstGeom prst="rect">
            <a:avLst/>
          </a:prstGeom>
          <a:solidFill>
            <a:srgbClr val="DA29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0" name="Image 14">
            <a:extLst>
              <a:ext uri="{FF2B5EF4-FFF2-40B4-BE49-F238E27FC236}">
                <a16:creationId xmlns:a16="http://schemas.microsoft.com/office/drawing/2014/main" id="{3BD8997C-3DEF-4CC2-8DC6-645F37B18EA6}"/>
              </a:ext>
            </a:extLst>
          </p:cNvPr>
          <p:cNvPicPr>
            <a:picLocks noChangeAspect="1"/>
          </p:cNvPicPr>
          <p:nvPr userDrawn="1"/>
        </p:nvPicPr>
        <p:blipFill>
          <a:blip r:embed="rId6" cstate="hqprint">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0865884" y="6455647"/>
            <a:ext cx="1105702" cy="347506"/>
          </a:xfrm>
          <a:prstGeom prst="rect">
            <a:avLst/>
          </a:prstGeom>
        </p:spPr>
      </p:pic>
      <p:pic>
        <p:nvPicPr>
          <p:cNvPr id="7" name="Picture 6">
            <a:extLst>
              <a:ext uri="{FF2B5EF4-FFF2-40B4-BE49-F238E27FC236}">
                <a16:creationId xmlns:a16="http://schemas.microsoft.com/office/drawing/2014/main" id="{0B2BEAD9-7B34-4B53-BB97-D076167FCC88}"/>
              </a:ext>
            </a:extLst>
          </p:cNvPr>
          <p:cNvPicPr>
            <a:picLocks noChangeAspect="1"/>
          </p:cNvPicPr>
          <p:nvPr userDrawn="1"/>
        </p:nvPicPr>
        <p:blipFill>
          <a:blip r:embed="rId8"/>
          <a:stretch>
            <a:fillRect/>
          </a:stretch>
        </p:blipFill>
        <p:spPr>
          <a:xfrm>
            <a:off x="11400011" y="39278"/>
            <a:ext cx="501906" cy="607244"/>
          </a:xfrm>
          <a:prstGeom prst="rect">
            <a:avLst/>
          </a:prstGeom>
        </p:spPr>
      </p:pic>
      <p:pic>
        <p:nvPicPr>
          <p:cNvPr id="14" name="Picture 13">
            <a:extLst>
              <a:ext uri="{FF2B5EF4-FFF2-40B4-BE49-F238E27FC236}">
                <a16:creationId xmlns:a16="http://schemas.microsoft.com/office/drawing/2014/main" id="{233B560D-8750-41EB-92AD-2D30715639A9}"/>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307328" y="180920"/>
            <a:ext cx="2715233" cy="326294"/>
          </a:xfrm>
          <a:prstGeom prst="rect">
            <a:avLst/>
          </a:prstGeom>
        </p:spPr>
      </p:pic>
    </p:spTree>
    <p:extLst>
      <p:ext uri="{BB962C8B-B14F-4D97-AF65-F5344CB8AC3E}">
        <p14:creationId xmlns:p14="http://schemas.microsoft.com/office/powerpoint/2010/main" val="42479222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5" r:id="rId4"/>
  </p:sldLayoutIdLst>
  <p:txStyles>
    <p:titleStyle>
      <a:lvl1pPr algn="ctr" defTabSz="914400" rtl="0" eaLnBrk="1" latinLnBrk="0" hangingPunct="1">
        <a:lnSpc>
          <a:spcPct val="90000"/>
        </a:lnSpc>
        <a:spcBef>
          <a:spcPct val="0"/>
        </a:spcBef>
        <a:buNone/>
        <a:defRPr sz="5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042E334C-153D-4864-A903-C4F12DD41333}"/>
              </a:ext>
            </a:extLst>
          </p:cNvPr>
          <p:cNvSpPr txBox="1"/>
          <p:nvPr/>
        </p:nvSpPr>
        <p:spPr>
          <a:xfrm>
            <a:off x="-1" y="1323118"/>
            <a:ext cx="5219701" cy="769441"/>
          </a:xfrm>
          <a:prstGeom prst="rect">
            <a:avLst/>
          </a:prstGeom>
          <a:noFill/>
        </p:spPr>
        <p:txBody>
          <a:bodyPr wrap="square" rtlCol="0">
            <a:spAutoFit/>
          </a:bodyPr>
          <a:lstStyle/>
          <a:p>
            <a:pPr algn="ctr"/>
            <a:r>
              <a:rPr lang="en-US" sz="4400" dirty="0">
                <a:solidFill>
                  <a:srgbClr val="DA291C"/>
                </a:solidFill>
                <a:latin typeface="3DS V2 SemiBold" pitchFamily="2" charset="0"/>
              </a:rPr>
              <a:t>DESIGN PROJECT</a:t>
            </a:r>
          </a:p>
        </p:txBody>
      </p:sp>
      <p:sp>
        <p:nvSpPr>
          <p:cNvPr id="13" name="TextBox 12">
            <a:extLst>
              <a:ext uri="{FF2B5EF4-FFF2-40B4-BE49-F238E27FC236}">
                <a16:creationId xmlns:a16="http://schemas.microsoft.com/office/drawing/2014/main" id="{1F93CC92-2D88-43A3-94F2-C94F05E5F3BB}"/>
              </a:ext>
            </a:extLst>
          </p:cNvPr>
          <p:cNvSpPr txBox="1"/>
          <p:nvPr/>
        </p:nvSpPr>
        <p:spPr>
          <a:xfrm>
            <a:off x="3671613" y="1162591"/>
            <a:ext cx="2958575" cy="300082"/>
          </a:xfrm>
          <a:prstGeom prst="rect">
            <a:avLst/>
          </a:prstGeom>
          <a:noFill/>
        </p:spPr>
        <p:txBody>
          <a:bodyPr wrap="square" rtlCol="0">
            <a:spAutoFit/>
          </a:bodyPr>
          <a:lstStyle/>
          <a:p>
            <a:r>
              <a:rPr lang="en-US" sz="1350" dirty="0">
                <a:solidFill>
                  <a:schemeClr val="bg1"/>
                </a:solidFill>
                <a:latin typeface="3ds Light" panose="02000503020000020004" pitchFamily="50" charset="0"/>
              </a:rPr>
              <a:t>Student Guide</a:t>
            </a:r>
          </a:p>
        </p:txBody>
      </p:sp>
      <p:sp>
        <p:nvSpPr>
          <p:cNvPr id="16" name="TextBox 15">
            <a:extLst>
              <a:ext uri="{FF2B5EF4-FFF2-40B4-BE49-F238E27FC236}">
                <a16:creationId xmlns:a16="http://schemas.microsoft.com/office/drawing/2014/main" id="{BFBEA6B0-A13F-42EB-B1A2-32498C53EA4B}"/>
              </a:ext>
            </a:extLst>
          </p:cNvPr>
          <p:cNvSpPr txBox="1"/>
          <p:nvPr/>
        </p:nvSpPr>
        <p:spPr>
          <a:xfrm>
            <a:off x="924244" y="3520350"/>
            <a:ext cx="3371210" cy="1323439"/>
          </a:xfrm>
          <a:prstGeom prst="rect">
            <a:avLst/>
          </a:prstGeom>
          <a:noFill/>
        </p:spPr>
        <p:txBody>
          <a:bodyPr wrap="square" rtlCol="0">
            <a:spAutoFit/>
          </a:bodyPr>
          <a:lstStyle/>
          <a:p>
            <a:pPr algn="ctr"/>
            <a:r>
              <a:rPr lang="en-US" sz="4000" dirty="0">
                <a:solidFill>
                  <a:srgbClr val="DA291C"/>
                </a:solidFill>
                <a:latin typeface="3DS V2 SemiBold" pitchFamily="2" charset="0"/>
              </a:rPr>
              <a:t>SPINNING TOPS</a:t>
            </a:r>
          </a:p>
        </p:txBody>
      </p:sp>
      <p:cxnSp>
        <p:nvCxnSpPr>
          <p:cNvPr id="5" name="Straight Connector 4">
            <a:extLst>
              <a:ext uri="{FF2B5EF4-FFF2-40B4-BE49-F238E27FC236}">
                <a16:creationId xmlns:a16="http://schemas.microsoft.com/office/drawing/2014/main" id="{D3DBF784-C6ED-425F-8DE2-6CB7745076C4}"/>
              </a:ext>
            </a:extLst>
          </p:cNvPr>
          <p:cNvCxnSpPr/>
          <p:nvPr/>
        </p:nvCxnSpPr>
        <p:spPr>
          <a:xfrm>
            <a:off x="609600" y="2111733"/>
            <a:ext cx="3987103" cy="0"/>
          </a:xfrm>
          <a:prstGeom prst="line">
            <a:avLst/>
          </a:prstGeom>
          <a:ln w="28575">
            <a:solidFill>
              <a:srgbClr val="DA291C"/>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B11E272C-6E4D-4104-A2C0-89DE505C76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9223" y="1528774"/>
            <a:ext cx="5955578" cy="3983152"/>
          </a:xfrm>
          <a:prstGeom prst="rect">
            <a:avLst/>
          </a:prstGeom>
        </p:spPr>
      </p:pic>
    </p:spTree>
    <p:extLst>
      <p:ext uri="{BB962C8B-B14F-4D97-AF65-F5344CB8AC3E}">
        <p14:creationId xmlns:p14="http://schemas.microsoft.com/office/powerpoint/2010/main" val="24151844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6C48FABD-8D85-447A-BB20-63F78CD44F7A}"/>
              </a:ext>
            </a:extLst>
          </p:cNvPr>
          <p:cNvSpPr txBox="1">
            <a:spLocks/>
          </p:cNvSpPr>
          <p:nvPr/>
        </p:nvSpPr>
        <p:spPr>
          <a:xfrm>
            <a:off x="457200" y="914400"/>
            <a:ext cx="9467028" cy="1423467"/>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400" b="1" dirty="0">
                <a:solidFill>
                  <a:srgbClr val="DA291C"/>
                </a:solidFill>
              </a:rPr>
              <a:t>3D PRINTING</a:t>
            </a:r>
            <a:endParaRPr lang="en-US" sz="2400" dirty="0">
              <a:solidFill>
                <a:srgbClr val="DA291C"/>
              </a:solidFill>
            </a:endParaRPr>
          </a:p>
          <a:p>
            <a:pPr algn="just"/>
            <a:r>
              <a:rPr lang="en-US" sz="2000" dirty="0">
                <a:solidFill>
                  <a:srgbClr val="000000"/>
                </a:solidFill>
              </a:rPr>
              <a:t>Multiple styles nested*</a:t>
            </a:r>
          </a:p>
          <a:p>
            <a:pPr marL="0" indent="0" algn="just">
              <a:buNone/>
            </a:pPr>
            <a:r>
              <a:rPr lang="en-US" sz="1200" dirty="0">
                <a:solidFill>
                  <a:srgbClr val="000000"/>
                </a:solidFill>
              </a:rPr>
              <a:t>        *Actual nesting arrangement depends on printer used. </a:t>
            </a:r>
            <a:r>
              <a:rPr lang="en-US" sz="1200" dirty="0" err="1"/>
              <a:t>Creality</a:t>
            </a:r>
            <a:r>
              <a:rPr lang="en-US" sz="1200" dirty="0"/>
              <a:t> K2 Plus printer shown.</a:t>
            </a:r>
          </a:p>
          <a:p>
            <a:pPr algn="just"/>
            <a:endParaRPr lang="en-US" sz="1200" dirty="0"/>
          </a:p>
        </p:txBody>
      </p:sp>
      <p:pic>
        <p:nvPicPr>
          <p:cNvPr id="3" name="Picture 2">
            <a:extLst>
              <a:ext uri="{FF2B5EF4-FFF2-40B4-BE49-F238E27FC236}">
                <a16:creationId xmlns:a16="http://schemas.microsoft.com/office/drawing/2014/main" id="{6C4335FB-1F8F-4805-974C-360CE62962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49052" y="2113710"/>
            <a:ext cx="7575176" cy="4119002"/>
          </a:xfrm>
          <a:prstGeom prst="rect">
            <a:avLst/>
          </a:prstGeom>
        </p:spPr>
      </p:pic>
    </p:spTree>
    <p:extLst>
      <p:ext uri="{BB962C8B-B14F-4D97-AF65-F5344CB8AC3E}">
        <p14:creationId xmlns:p14="http://schemas.microsoft.com/office/powerpoint/2010/main" val="541048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6C48FABD-8D85-447A-BB20-63F78CD44F7A}"/>
              </a:ext>
            </a:extLst>
          </p:cNvPr>
          <p:cNvSpPr txBox="1">
            <a:spLocks/>
          </p:cNvSpPr>
          <p:nvPr/>
        </p:nvSpPr>
        <p:spPr>
          <a:xfrm>
            <a:off x="457200" y="914400"/>
            <a:ext cx="5679440" cy="1064907"/>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400" b="1" dirty="0">
                <a:solidFill>
                  <a:srgbClr val="DA291C"/>
                </a:solidFill>
              </a:rPr>
              <a:t>3D PRINTING</a:t>
            </a:r>
            <a:endParaRPr lang="en-US" sz="2400" dirty="0">
              <a:solidFill>
                <a:srgbClr val="DA291C"/>
              </a:solidFill>
            </a:endParaRPr>
          </a:p>
          <a:p>
            <a:pPr algn="just"/>
            <a:r>
              <a:rPr lang="en-US" sz="2000" dirty="0">
                <a:solidFill>
                  <a:srgbClr val="000000"/>
                </a:solidFill>
              </a:rPr>
              <a:t>Support material added*</a:t>
            </a:r>
          </a:p>
          <a:p>
            <a:pPr marL="457200" lvl="1" indent="0" algn="just">
              <a:buNone/>
            </a:pPr>
            <a:r>
              <a:rPr lang="en-US" sz="1200" dirty="0">
                <a:solidFill>
                  <a:srgbClr val="000000"/>
                </a:solidFill>
              </a:rPr>
              <a:t>* Change orientation to reduce waste and support material required.</a:t>
            </a:r>
            <a:endParaRPr lang="en-US" sz="1200" dirty="0"/>
          </a:p>
        </p:txBody>
      </p:sp>
      <p:pic>
        <p:nvPicPr>
          <p:cNvPr id="7" name="Picture 6">
            <a:extLst>
              <a:ext uri="{FF2B5EF4-FFF2-40B4-BE49-F238E27FC236}">
                <a16:creationId xmlns:a16="http://schemas.microsoft.com/office/drawing/2014/main" id="{10CA8617-2160-44F4-ACB7-5EBEF4F9A1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49052" y="2113710"/>
            <a:ext cx="7575176" cy="4119002"/>
          </a:xfrm>
          <a:prstGeom prst="rect">
            <a:avLst/>
          </a:prstGeom>
        </p:spPr>
      </p:pic>
    </p:spTree>
    <p:extLst>
      <p:ext uri="{BB962C8B-B14F-4D97-AF65-F5344CB8AC3E}">
        <p14:creationId xmlns:p14="http://schemas.microsoft.com/office/powerpoint/2010/main" val="22355807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b="1" dirty="0"/>
              <a:t>PROJECT TASKS</a:t>
            </a:r>
          </a:p>
          <a:p>
            <a:pPr marL="342900" indent="-342900">
              <a:buFont typeface="+mj-lt"/>
              <a:buAutoNum type="arabicPeriod"/>
            </a:pPr>
            <a:r>
              <a:rPr lang="en-US" sz="1600" dirty="0">
                <a:solidFill>
                  <a:schemeClr val="tx1"/>
                </a:solidFill>
              </a:rPr>
              <a:t>Create one or more Spinning Top in CAD.</a:t>
            </a:r>
          </a:p>
          <a:p>
            <a:pPr marL="342900" indent="-342900">
              <a:buFont typeface="+mj-lt"/>
              <a:buAutoNum type="arabicPeriod"/>
            </a:pPr>
            <a:r>
              <a:rPr lang="en-US" sz="1600" dirty="0">
                <a:solidFill>
                  <a:schemeClr val="tx1"/>
                </a:solidFill>
              </a:rPr>
              <a:t>Print the physical part on a 3D printer.</a:t>
            </a:r>
          </a:p>
          <a:p>
            <a:pPr marL="342900" indent="-342900">
              <a:buFont typeface="+mj-lt"/>
              <a:buAutoNum type="arabicPeriod"/>
            </a:pPr>
            <a:r>
              <a:rPr lang="en-US" sz="1600" dirty="0">
                <a:solidFill>
                  <a:schemeClr val="tx1"/>
                </a:solidFill>
              </a:rPr>
              <a:t>Test the balance and spin time.</a:t>
            </a:r>
          </a:p>
          <a:p>
            <a:pPr marL="342900" indent="-342900">
              <a:buFont typeface="+mj-lt"/>
              <a:buAutoNum type="arabicPeriod"/>
            </a:pPr>
            <a:r>
              <a:rPr lang="en-US" sz="1600" dirty="0">
                <a:solidFill>
                  <a:schemeClr val="tx1"/>
                </a:solidFill>
              </a:rPr>
              <a:t>Compete with other students for the longest spin time.</a:t>
            </a:r>
            <a:endParaRPr lang="en-US" sz="1600" dirty="0"/>
          </a:p>
        </p:txBody>
      </p:sp>
    </p:spTree>
    <p:extLst>
      <p:ext uri="{BB962C8B-B14F-4D97-AF65-F5344CB8AC3E}">
        <p14:creationId xmlns:p14="http://schemas.microsoft.com/office/powerpoint/2010/main" val="12679017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73D3ADC9-1AB6-4915-8648-C53C346FEE6D}"/>
              </a:ext>
            </a:extLst>
          </p:cNvPr>
          <p:cNvSpPr/>
          <p:nvPr/>
        </p:nvSpPr>
        <p:spPr>
          <a:xfrm>
            <a:off x="487680" y="2163243"/>
            <a:ext cx="5414884" cy="3636415"/>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marL="0" lvl="0" indent="0" algn="l" rtl="0">
              <a:spcBef>
                <a:spcPts val="0"/>
              </a:spcBef>
              <a:spcAft>
                <a:spcPts val="0"/>
              </a:spcAft>
              <a:buNone/>
            </a:pPr>
            <a:endParaRPr lang="en-US" dirty="0">
              <a:latin typeface="3DS V2" pitchFamily="2" charset="0"/>
            </a:endParaRPr>
          </a:p>
          <a:p>
            <a:pPr marL="0" lvl="0" indent="0" algn="l" rtl="0">
              <a:spcBef>
                <a:spcPts val="0"/>
              </a:spcBef>
              <a:spcAft>
                <a:spcPts val="0"/>
              </a:spcAft>
              <a:buNone/>
            </a:pPr>
            <a:endParaRPr lang="en-US" dirty="0">
              <a:latin typeface="3DS V2" pitchFamily="2" charset="0"/>
            </a:endParaRPr>
          </a:p>
          <a:p>
            <a:pPr marL="0" lvl="0" indent="0" algn="l" rtl="0">
              <a:spcBef>
                <a:spcPts val="0"/>
              </a:spcBef>
              <a:spcAft>
                <a:spcPts val="0"/>
              </a:spcAft>
              <a:buNone/>
            </a:pPr>
            <a:endParaRPr lang="en-US" dirty="0">
              <a:latin typeface="3DS V2" pitchFamily="2" charset="0"/>
            </a:endParaRPr>
          </a:p>
          <a:p>
            <a:pPr marL="0" lvl="0" indent="0" algn="l" rtl="0">
              <a:spcBef>
                <a:spcPts val="0"/>
              </a:spcBef>
              <a:spcAft>
                <a:spcPts val="0"/>
              </a:spcAft>
              <a:buNone/>
            </a:pPr>
            <a:r>
              <a:rPr lang="en-US" dirty="0">
                <a:latin typeface="3DS V2" pitchFamily="2" charset="0"/>
              </a:rPr>
              <a:t> </a:t>
            </a:r>
          </a:p>
          <a:p>
            <a:pPr marL="0" lvl="0" indent="0" algn="l" rtl="0">
              <a:spcBef>
                <a:spcPts val="0"/>
              </a:spcBef>
              <a:spcAft>
                <a:spcPts val="0"/>
              </a:spcAft>
              <a:buNone/>
            </a:pPr>
            <a:endParaRPr lang="en-US" i="1" dirty="0">
              <a:latin typeface="3DS V2" pitchFamily="2" charset="0"/>
            </a:endParaRPr>
          </a:p>
          <a:p>
            <a:pPr marL="0" lvl="0" indent="0" algn="l" rtl="0">
              <a:spcBef>
                <a:spcPts val="1200"/>
              </a:spcBef>
              <a:spcAft>
                <a:spcPts val="0"/>
              </a:spcAft>
              <a:buNone/>
            </a:pPr>
            <a:endParaRPr lang="en-US" dirty="0">
              <a:latin typeface="3DS V2" pitchFamily="2" charset="0"/>
            </a:endParaRPr>
          </a:p>
          <a:p>
            <a:pPr marL="0" lvl="0" indent="0" algn="l" rtl="0">
              <a:spcBef>
                <a:spcPts val="1200"/>
              </a:spcBef>
              <a:spcAft>
                <a:spcPts val="0"/>
              </a:spcAft>
              <a:buNone/>
            </a:pPr>
            <a:endParaRPr lang="en-US" sz="2800" dirty="0">
              <a:latin typeface="3DS V2" pitchFamily="2" charset="0"/>
            </a:endParaRPr>
          </a:p>
        </p:txBody>
      </p:sp>
      <p:sp>
        <p:nvSpPr>
          <p:cNvPr id="8" name="Rectangle: Rounded Corners 7">
            <a:extLst>
              <a:ext uri="{FF2B5EF4-FFF2-40B4-BE49-F238E27FC236}">
                <a16:creationId xmlns:a16="http://schemas.microsoft.com/office/drawing/2014/main" id="{A35EB5F2-9511-49D9-B046-9C0ED4E853EB}"/>
              </a:ext>
            </a:extLst>
          </p:cNvPr>
          <p:cNvSpPr/>
          <p:nvPr/>
        </p:nvSpPr>
        <p:spPr>
          <a:xfrm>
            <a:off x="6231907" y="2163243"/>
            <a:ext cx="5414884" cy="3636415"/>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marL="0" lvl="0" indent="0" algn="l" rtl="0">
              <a:spcBef>
                <a:spcPts val="1200"/>
              </a:spcBef>
              <a:spcAft>
                <a:spcPts val="0"/>
              </a:spcAft>
              <a:buNone/>
            </a:pPr>
            <a:endParaRPr lang="en-US" sz="2800" dirty="0">
              <a:latin typeface="3DS V2" pitchFamily="2" charset="0"/>
            </a:endParaRPr>
          </a:p>
          <a:p>
            <a:pPr marL="0" lvl="0" indent="0" algn="l" rtl="0">
              <a:spcBef>
                <a:spcPts val="1200"/>
              </a:spcBef>
              <a:spcAft>
                <a:spcPts val="0"/>
              </a:spcAft>
              <a:buNone/>
            </a:pPr>
            <a:endParaRPr lang="en-US" sz="2800" dirty="0">
              <a:latin typeface="3DS V2" pitchFamily="2" charset="0"/>
            </a:endParaRPr>
          </a:p>
          <a:p>
            <a:pPr marL="0" lvl="0" indent="0" algn="l" rtl="0">
              <a:spcBef>
                <a:spcPts val="1200"/>
              </a:spcBef>
              <a:spcAft>
                <a:spcPts val="0"/>
              </a:spcAft>
              <a:buNone/>
            </a:pPr>
            <a:endParaRPr lang="en-US" sz="2800" dirty="0">
              <a:latin typeface="3DS V2" pitchFamily="2" charset="0"/>
            </a:endParaRPr>
          </a:p>
          <a:p>
            <a:pPr marL="0" lvl="0" indent="0" algn="l" rtl="0">
              <a:spcBef>
                <a:spcPts val="1200"/>
              </a:spcBef>
              <a:spcAft>
                <a:spcPts val="0"/>
              </a:spcAft>
              <a:buNone/>
            </a:pPr>
            <a:endParaRPr lang="en-US" dirty="0">
              <a:latin typeface="3DS V2" pitchFamily="2" charset="0"/>
            </a:endParaRPr>
          </a:p>
        </p:txBody>
      </p:sp>
      <p:sp>
        <p:nvSpPr>
          <p:cNvPr id="9" name="TextBox 8">
            <a:extLst>
              <a:ext uri="{FF2B5EF4-FFF2-40B4-BE49-F238E27FC236}">
                <a16:creationId xmlns:a16="http://schemas.microsoft.com/office/drawing/2014/main" id="{245C9D36-C5E9-4BA9-BCF4-C007824FEA17}"/>
              </a:ext>
            </a:extLst>
          </p:cNvPr>
          <p:cNvSpPr txBox="1"/>
          <p:nvPr/>
        </p:nvSpPr>
        <p:spPr>
          <a:xfrm>
            <a:off x="2918528" y="955179"/>
            <a:ext cx="6354945" cy="923330"/>
          </a:xfrm>
          <a:prstGeom prst="rect">
            <a:avLst/>
          </a:prstGeom>
          <a:noFill/>
        </p:spPr>
        <p:txBody>
          <a:bodyPr wrap="none" rtlCol="0">
            <a:spAutoFit/>
          </a:bodyPr>
          <a:lstStyle/>
          <a:p>
            <a:r>
              <a:rPr lang="en-US" sz="5400" b="1" dirty="0">
                <a:solidFill>
                  <a:srgbClr val="DA291C"/>
                </a:solidFill>
                <a:latin typeface="3ds" panose="02000503020000020004" pitchFamily="50" charset="0"/>
              </a:rPr>
              <a:t>CLASS DISCUSSION</a:t>
            </a:r>
          </a:p>
        </p:txBody>
      </p:sp>
      <p:sp>
        <p:nvSpPr>
          <p:cNvPr id="11" name="TextBox 10">
            <a:extLst>
              <a:ext uri="{FF2B5EF4-FFF2-40B4-BE49-F238E27FC236}">
                <a16:creationId xmlns:a16="http://schemas.microsoft.com/office/drawing/2014/main" id="{AFA691FA-BE31-421C-846E-3F422D02946D}"/>
              </a:ext>
            </a:extLst>
          </p:cNvPr>
          <p:cNvSpPr txBox="1"/>
          <p:nvPr/>
        </p:nvSpPr>
        <p:spPr>
          <a:xfrm>
            <a:off x="497840" y="3505006"/>
            <a:ext cx="1063112" cy="369332"/>
          </a:xfrm>
          <a:prstGeom prst="rect">
            <a:avLst/>
          </a:prstGeom>
          <a:noFill/>
        </p:spPr>
        <p:txBody>
          <a:bodyPr wrap="none" rtlCol="0">
            <a:spAutoFit/>
          </a:bodyPr>
          <a:lstStyle/>
          <a:p>
            <a:r>
              <a:rPr lang="en-US" i="1" dirty="0"/>
              <a:t>Question: </a:t>
            </a:r>
          </a:p>
        </p:txBody>
      </p:sp>
      <p:cxnSp>
        <p:nvCxnSpPr>
          <p:cNvPr id="12" name="Straight Connector 11">
            <a:extLst>
              <a:ext uri="{FF2B5EF4-FFF2-40B4-BE49-F238E27FC236}">
                <a16:creationId xmlns:a16="http://schemas.microsoft.com/office/drawing/2014/main" id="{85956E30-AFC2-4D4C-81B2-3870AC51040A}"/>
              </a:ext>
            </a:extLst>
          </p:cNvPr>
          <p:cNvCxnSpPr/>
          <p:nvPr/>
        </p:nvCxnSpPr>
        <p:spPr>
          <a:xfrm>
            <a:off x="497840" y="3305378"/>
            <a:ext cx="5414884" cy="0"/>
          </a:xfrm>
          <a:prstGeom prst="line">
            <a:avLst/>
          </a:prstGeom>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7BA299A5-204C-4795-A9A6-C3EEC5C81040}"/>
              </a:ext>
            </a:extLst>
          </p:cNvPr>
          <p:cNvSpPr txBox="1"/>
          <p:nvPr/>
        </p:nvSpPr>
        <p:spPr>
          <a:xfrm>
            <a:off x="6231907" y="3505006"/>
            <a:ext cx="1063112" cy="369332"/>
          </a:xfrm>
          <a:prstGeom prst="rect">
            <a:avLst/>
          </a:prstGeom>
          <a:noFill/>
        </p:spPr>
        <p:txBody>
          <a:bodyPr wrap="none" rtlCol="0">
            <a:spAutoFit/>
          </a:bodyPr>
          <a:lstStyle/>
          <a:p>
            <a:r>
              <a:rPr lang="en-US" i="1" dirty="0"/>
              <a:t>Question: </a:t>
            </a:r>
          </a:p>
        </p:txBody>
      </p:sp>
      <p:cxnSp>
        <p:nvCxnSpPr>
          <p:cNvPr id="14" name="Straight Connector 13">
            <a:extLst>
              <a:ext uri="{FF2B5EF4-FFF2-40B4-BE49-F238E27FC236}">
                <a16:creationId xmlns:a16="http://schemas.microsoft.com/office/drawing/2014/main" id="{4F4AC078-143B-4017-87C0-BDEC4A6D1E49}"/>
              </a:ext>
            </a:extLst>
          </p:cNvPr>
          <p:cNvCxnSpPr/>
          <p:nvPr/>
        </p:nvCxnSpPr>
        <p:spPr>
          <a:xfrm>
            <a:off x="6231907" y="3305378"/>
            <a:ext cx="5414884" cy="0"/>
          </a:xfrm>
          <a:prstGeom prst="line">
            <a:avLst/>
          </a:prstGeom>
        </p:spPr>
        <p:style>
          <a:lnRef idx="1">
            <a:schemeClr val="dk1"/>
          </a:lnRef>
          <a:fillRef idx="0">
            <a:schemeClr val="dk1"/>
          </a:fillRef>
          <a:effectRef idx="0">
            <a:schemeClr val="dk1"/>
          </a:effectRef>
          <a:fontRef idx="minor">
            <a:schemeClr val="tx1"/>
          </a:fontRef>
        </p:style>
      </p:cxnSp>
      <p:sp>
        <p:nvSpPr>
          <p:cNvPr id="2" name="TextBox 1"/>
          <p:cNvSpPr txBox="1"/>
          <p:nvPr/>
        </p:nvSpPr>
        <p:spPr>
          <a:xfrm>
            <a:off x="2025227" y="5235787"/>
            <a:ext cx="3583093" cy="785706"/>
          </a:xfrm>
          <a:prstGeom prst="rect">
            <a:avLst/>
          </a:prstGeom>
        </p:spPr>
        <p:txBody>
          <a:bodyPr vert="horz" wrap="square" lIns="91440" tIns="45720" rIns="91440" bIns="45720" rtlCol="0">
            <a:normAutofit/>
          </a:bodyPr>
          <a:lstStyle/>
          <a:p>
            <a:pPr marL="0" indent="0" algn="l">
              <a:buNone/>
            </a:pPr>
            <a:endParaRPr lang="en-US" sz="1600" dirty="0">
              <a:effectLst/>
              <a:latin typeface="Segoe UI" panose="020B0502040204020203" pitchFamily="34" charset="0"/>
            </a:endParaRPr>
          </a:p>
        </p:txBody>
      </p:sp>
      <p:sp>
        <p:nvSpPr>
          <p:cNvPr id="3" name="TextBox 2"/>
          <p:cNvSpPr txBox="1"/>
          <p:nvPr/>
        </p:nvSpPr>
        <p:spPr>
          <a:xfrm>
            <a:off x="795087" y="3931457"/>
            <a:ext cx="4737361" cy="1660198"/>
          </a:xfrm>
          <a:prstGeom prst="rect">
            <a:avLst/>
          </a:prstGeom>
        </p:spPr>
        <p:txBody>
          <a:bodyPr vert="horz" wrap="square" lIns="91440" tIns="45720" rIns="91440" bIns="45720" rtlCol="0">
            <a:noAutofit/>
          </a:bodyPr>
          <a:lstStyle/>
          <a:p>
            <a:r>
              <a:rPr lang="en-US" sz="2000" dirty="0">
                <a:latin typeface="3ds" panose="02000503020000020004" pitchFamily="50" charset="0"/>
              </a:rPr>
              <a:t>Did any fail to spin? If so, why?</a:t>
            </a:r>
          </a:p>
          <a:p>
            <a:endParaRPr lang="en-US" sz="2000" dirty="0">
              <a:latin typeface="3ds" panose="02000503020000020004" pitchFamily="50" charset="0"/>
            </a:endParaRPr>
          </a:p>
          <a:p>
            <a:r>
              <a:rPr lang="en-US" sz="2000" dirty="0">
                <a:latin typeface="3ds" panose="02000503020000020004" pitchFamily="50" charset="0"/>
              </a:rPr>
              <a:t>What causes the top to spin?</a:t>
            </a:r>
            <a:endParaRPr lang="en-US" sz="2000" dirty="0">
              <a:effectLst/>
              <a:latin typeface="Segoe UI" panose="020B0502040204020203" pitchFamily="34" charset="0"/>
            </a:endParaRPr>
          </a:p>
        </p:txBody>
      </p:sp>
      <p:sp>
        <p:nvSpPr>
          <p:cNvPr id="15" name="TextBox 14"/>
          <p:cNvSpPr txBox="1"/>
          <p:nvPr/>
        </p:nvSpPr>
        <p:spPr>
          <a:xfrm>
            <a:off x="6585175" y="3931457"/>
            <a:ext cx="4834957" cy="1660198"/>
          </a:xfrm>
          <a:prstGeom prst="rect">
            <a:avLst/>
          </a:prstGeom>
        </p:spPr>
        <p:txBody>
          <a:bodyPr vert="horz" wrap="square" lIns="91440" tIns="45720" rIns="91440" bIns="45720" rtlCol="0">
            <a:noAutofit/>
          </a:bodyPr>
          <a:lstStyle/>
          <a:p>
            <a:r>
              <a:rPr lang="en-US" dirty="0">
                <a:latin typeface="3ds" panose="02000503020000020004" pitchFamily="50" charset="0"/>
              </a:rPr>
              <a:t>How do small changes in the design affect stability?</a:t>
            </a:r>
          </a:p>
          <a:p>
            <a:endParaRPr lang="en-US" dirty="0">
              <a:effectLst/>
              <a:latin typeface="3ds" panose="02000503020000020004" pitchFamily="50" charset="0"/>
            </a:endParaRPr>
          </a:p>
          <a:p>
            <a:r>
              <a:rPr lang="en-US" dirty="0">
                <a:latin typeface="3ds" panose="02000503020000020004" pitchFamily="50" charset="0"/>
              </a:rPr>
              <a:t>Can 3D printing affect the spin performance?</a:t>
            </a:r>
            <a:endParaRPr lang="en-US" dirty="0">
              <a:effectLst/>
              <a:latin typeface="Segoe UI" panose="020B0502040204020203" pitchFamily="34" charset="0"/>
            </a:endParaRPr>
          </a:p>
        </p:txBody>
      </p:sp>
      <p:sp>
        <p:nvSpPr>
          <p:cNvPr id="17" name="TextBox 16"/>
          <p:cNvSpPr txBox="1"/>
          <p:nvPr/>
        </p:nvSpPr>
        <p:spPr>
          <a:xfrm>
            <a:off x="795087" y="2471737"/>
            <a:ext cx="4610032" cy="646331"/>
          </a:xfrm>
          <a:prstGeom prst="rect">
            <a:avLst/>
          </a:prstGeom>
        </p:spPr>
        <p:txBody>
          <a:bodyPr vert="horz" wrap="square" lIns="91440" tIns="45720" rIns="91440" bIns="45720" rtlCol="0">
            <a:spAutoFit/>
          </a:bodyPr>
          <a:lstStyle/>
          <a:p>
            <a:r>
              <a:rPr lang="en-US" sz="2000" dirty="0">
                <a:latin typeface="3ds" panose="02000503020000020004" pitchFamily="50" charset="0"/>
              </a:rPr>
              <a:t>Think about the physics involved.</a:t>
            </a:r>
          </a:p>
          <a:p>
            <a:pPr marL="0" indent="0" algn="l">
              <a:buNone/>
            </a:pPr>
            <a:endParaRPr lang="en-US" sz="1600" dirty="0">
              <a:effectLst/>
              <a:latin typeface="3ds" panose="02000503020000020004" pitchFamily="50" charset="0"/>
            </a:endParaRPr>
          </a:p>
        </p:txBody>
      </p:sp>
      <p:sp>
        <p:nvSpPr>
          <p:cNvPr id="18" name="TextBox 17"/>
          <p:cNvSpPr txBox="1"/>
          <p:nvPr/>
        </p:nvSpPr>
        <p:spPr>
          <a:xfrm>
            <a:off x="6585175" y="2471737"/>
            <a:ext cx="4834957" cy="646331"/>
          </a:xfrm>
          <a:prstGeom prst="rect">
            <a:avLst/>
          </a:prstGeom>
        </p:spPr>
        <p:txBody>
          <a:bodyPr vert="horz" wrap="square" lIns="91440" tIns="45720" rIns="91440" bIns="45720" rtlCol="0">
            <a:spAutoFit/>
          </a:bodyPr>
          <a:lstStyle/>
          <a:p>
            <a:r>
              <a:rPr lang="en-US" sz="2000" dirty="0">
                <a:latin typeface="3ds" panose="02000503020000020004" pitchFamily="50" charset="0"/>
              </a:rPr>
              <a:t>Think about the Top design.</a:t>
            </a:r>
          </a:p>
          <a:p>
            <a:pPr marL="0" indent="0" algn="l">
              <a:buNone/>
            </a:pPr>
            <a:endParaRPr lang="en-US" sz="1600" dirty="0">
              <a:effectLst/>
              <a:latin typeface="3ds" panose="02000503020000020004" pitchFamily="50" charset="0"/>
            </a:endParaRPr>
          </a:p>
        </p:txBody>
      </p:sp>
    </p:spTree>
    <p:extLst>
      <p:ext uri="{BB962C8B-B14F-4D97-AF65-F5344CB8AC3E}">
        <p14:creationId xmlns:p14="http://schemas.microsoft.com/office/powerpoint/2010/main" val="42881236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45DC533-C85E-4615-B7E6-F6ECF3FC6F3F}"/>
              </a:ext>
            </a:extLst>
          </p:cNvPr>
          <p:cNvSpPr txBox="1">
            <a:spLocks/>
          </p:cNvSpPr>
          <p:nvPr/>
        </p:nvSpPr>
        <p:spPr>
          <a:xfrm>
            <a:off x="3062482" y="2718036"/>
            <a:ext cx="6369518" cy="1421928"/>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400" b="1" dirty="0">
                <a:solidFill>
                  <a:srgbClr val="DA291C"/>
                </a:solidFill>
              </a:rPr>
              <a:t>The template slides in the following section are provided for your convenience. We encourage you to customize this presentation for your needs.</a:t>
            </a:r>
          </a:p>
        </p:txBody>
      </p:sp>
    </p:spTree>
    <p:extLst>
      <p:ext uri="{BB962C8B-B14F-4D97-AF65-F5344CB8AC3E}">
        <p14:creationId xmlns:p14="http://schemas.microsoft.com/office/powerpoint/2010/main" val="40842418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45DC533-C85E-4615-B7E6-F6ECF3FC6F3F}"/>
              </a:ext>
            </a:extLst>
          </p:cNvPr>
          <p:cNvSpPr txBox="1">
            <a:spLocks/>
          </p:cNvSpPr>
          <p:nvPr/>
        </p:nvSpPr>
        <p:spPr>
          <a:xfrm>
            <a:off x="457200" y="914400"/>
            <a:ext cx="9276080" cy="369146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2400" b="1" dirty="0">
                <a:solidFill>
                  <a:srgbClr val="DA291C"/>
                </a:solidFill>
              </a:rPr>
              <a:t>LOREM IPSUM</a:t>
            </a:r>
          </a:p>
          <a:p>
            <a:pPr lvl="1" algn="just">
              <a:spcBef>
                <a:spcPts val="1200"/>
              </a:spcBef>
            </a:pPr>
            <a:r>
              <a:rPr lang="en-US" sz="2000" dirty="0"/>
              <a:t>XXX</a:t>
            </a:r>
          </a:p>
          <a:p>
            <a:pPr marL="0" indent="0" algn="just">
              <a:buFont typeface="Arial" panose="020B0604020202020204" pitchFamily="34" charset="0"/>
              <a:buNone/>
            </a:pPr>
            <a:endParaRPr lang="en-US" sz="2400" b="1" dirty="0">
              <a:solidFill>
                <a:srgbClr val="DA291C"/>
              </a:solidFill>
            </a:endParaRPr>
          </a:p>
        </p:txBody>
      </p:sp>
    </p:spTree>
    <p:extLst>
      <p:ext uri="{BB962C8B-B14F-4D97-AF65-F5344CB8AC3E}">
        <p14:creationId xmlns:p14="http://schemas.microsoft.com/office/powerpoint/2010/main" val="20686839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73D3ADC9-1AB6-4915-8648-C53C346FEE6D}"/>
              </a:ext>
            </a:extLst>
          </p:cNvPr>
          <p:cNvSpPr/>
          <p:nvPr/>
        </p:nvSpPr>
        <p:spPr>
          <a:xfrm>
            <a:off x="487680" y="2163243"/>
            <a:ext cx="5414884" cy="3636415"/>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marL="0" lvl="0" indent="0" algn="l" rtl="0">
              <a:spcBef>
                <a:spcPts val="0"/>
              </a:spcBef>
              <a:spcAft>
                <a:spcPts val="0"/>
              </a:spcAft>
              <a:buNone/>
            </a:pPr>
            <a:endParaRPr lang="en-US" dirty="0">
              <a:latin typeface="3DS V2" pitchFamily="2" charset="0"/>
            </a:endParaRPr>
          </a:p>
          <a:p>
            <a:pPr marL="0" lvl="0" indent="0" algn="l" rtl="0">
              <a:spcBef>
                <a:spcPts val="0"/>
              </a:spcBef>
              <a:spcAft>
                <a:spcPts val="0"/>
              </a:spcAft>
              <a:buNone/>
            </a:pPr>
            <a:endParaRPr lang="en-US" dirty="0">
              <a:latin typeface="3DS V2" pitchFamily="2" charset="0"/>
            </a:endParaRPr>
          </a:p>
          <a:p>
            <a:pPr marL="0" lvl="0" indent="0" algn="l" rtl="0">
              <a:spcBef>
                <a:spcPts val="0"/>
              </a:spcBef>
              <a:spcAft>
                <a:spcPts val="0"/>
              </a:spcAft>
              <a:buNone/>
            </a:pPr>
            <a:endParaRPr lang="en-US" dirty="0">
              <a:latin typeface="3DS V2" pitchFamily="2" charset="0"/>
            </a:endParaRPr>
          </a:p>
          <a:p>
            <a:pPr marL="0" lvl="0" indent="0" algn="l" rtl="0">
              <a:spcBef>
                <a:spcPts val="0"/>
              </a:spcBef>
              <a:spcAft>
                <a:spcPts val="0"/>
              </a:spcAft>
              <a:buNone/>
            </a:pPr>
            <a:r>
              <a:rPr lang="en-US" dirty="0">
                <a:latin typeface="3DS V2" pitchFamily="2" charset="0"/>
              </a:rPr>
              <a:t> </a:t>
            </a:r>
          </a:p>
          <a:p>
            <a:pPr marL="0" lvl="0" indent="0" algn="l" rtl="0">
              <a:spcBef>
                <a:spcPts val="0"/>
              </a:spcBef>
              <a:spcAft>
                <a:spcPts val="0"/>
              </a:spcAft>
              <a:buNone/>
            </a:pPr>
            <a:endParaRPr lang="en-US" i="1" dirty="0">
              <a:latin typeface="3DS V2" pitchFamily="2" charset="0"/>
            </a:endParaRPr>
          </a:p>
          <a:p>
            <a:pPr marL="0" lvl="0" indent="0" algn="l" rtl="0">
              <a:spcBef>
                <a:spcPts val="1200"/>
              </a:spcBef>
              <a:spcAft>
                <a:spcPts val="0"/>
              </a:spcAft>
              <a:buNone/>
            </a:pPr>
            <a:endParaRPr lang="en-US" dirty="0">
              <a:latin typeface="3DS V2" pitchFamily="2" charset="0"/>
            </a:endParaRPr>
          </a:p>
          <a:p>
            <a:pPr marL="0" lvl="0" indent="0" algn="l" rtl="0">
              <a:spcBef>
                <a:spcPts val="1200"/>
              </a:spcBef>
              <a:spcAft>
                <a:spcPts val="0"/>
              </a:spcAft>
              <a:buNone/>
            </a:pPr>
            <a:endParaRPr lang="en-US" sz="2800" dirty="0">
              <a:latin typeface="3DS V2" pitchFamily="2" charset="0"/>
            </a:endParaRPr>
          </a:p>
        </p:txBody>
      </p:sp>
      <p:sp>
        <p:nvSpPr>
          <p:cNvPr id="8" name="Rectangle: Rounded Corners 7">
            <a:extLst>
              <a:ext uri="{FF2B5EF4-FFF2-40B4-BE49-F238E27FC236}">
                <a16:creationId xmlns:a16="http://schemas.microsoft.com/office/drawing/2014/main" id="{A35EB5F2-9511-49D9-B046-9C0ED4E853EB}"/>
              </a:ext>
            </a:extLst>
          </p:cNvPr>
          <p:cNvSpPr/>
          <p:nvPr/>
        </p:nvSpPr>
        <p:spPr>
          <a:xfrm>
            <a:off x="6231907" y="2163243"/>
            <a:ext cx="5414884" cy="3636415"/>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marL="0" lvl="0" indent="0" algn="l" rtl="0">
              <a:spcBef>
                <a:spcPts val="1200"/>
              </a:spcBef>
              <a:spcAft>
                <a:spcPts val="0"/>
              </a:spcAft>
              <a:buNone/>
            </a:pPr>
            <a:endParaRPr lang="en-US" sz="2800" dirty="0">
              <a:latin typeface="3DS V2" pitchFamily="2" charset="0"/>
            </a:endParaRPr>
          </a:p>
          <a:p>
            <a:pPr marL="0" lvl="0" indent="0" algn="l" rtl="0">
              <a:spcBef>
                <a:spcPts val="1200"/>
              </a:spcBef>
              <a:spcAft>
                <a:spcPts val="0"/>
              </a:spcAft>
              <a:buNone/>
            </a:pPr>
            <a:endParaRPr lang="en-US" sz="2800" dirty="0">
              <a:latin typeface="3DS V2" pitchFamily="2" charset="0"/>
            </a:endParaRPr>
          </a:p>
          <a:p>
            <a:pPr marL="0" lvl="0" indent="0" algn="l" rtl="0">
              <a:spcBef>
                <a:spcPts val="1200"/>
              </a:spcBef>
              <a:spcAft>
                <a:spcPts val="0"/>
              </a:spcAft>
              <a:buNone/>
            </a:pPr>
            <a:endParaRPr lang="en-US" sz="2800" dirty="0">
              <a:latin typeface="3DS V2" pitchFamily="2" charset="0"/>
            </a:endParaRPr>
          </a:p>
          <a:p>
            <a:pPr marL="0" lvl="0" indent="0" algn="l" rtl="0">
              <a:spcBef>
                <a:spcPts val="1200"/>
              </a:spcBef>
              <a:spcAft>
                <a:spcPts val="0"/>
              </a:spcAft>
              <a:buNone/>
            </a:pPr>
            <a:endParaRPr lang="en-US" dirty="0">
              <a:latin typeface="3DS V2" pitchFamily="2" charset="0"/>
            </a:endParaRPr>
          </a:p>
        </p:txBody>
      </p:sp>
      <p:sp>
        <p:nvSpPr>
          <p:cNvPr id="9" name="TextBox 8">
            <a:extLst>
              <a:ext uri="{FF2B5EF4-FFF2-40B4-BE49-F238E27FC236}">
                <a16:creationId xmlns:a16="http://schemas.microsoft.com/office/drawing/2014/main" id="{245C9D36-C5E9-4BA9-BCF4-C007824FEA17}"/>
              </a:ext>
            </a:extLst>
          </p:cNvPr>
          <p:cNvSpPr txBox="1"/>
          <p:nvPr/>
        </p:nvSpPr>
        <p:spPr>
          <a:xfrm>
            <a:off x="2918528" y="955179"/>
            <a:ext cx="6354945" cy="923330"/>
          </a:xfrm>
          <a:prstGeom prst="rect">
            <a:avLst/>
          </a:prstGeom>
          <a:noFill/>
        </p:spPr>
        <p:txBody>
          <a:bodyPr wrap="none" rtlCol="0">
            <a:spAutoFit/>
          </a:bodyPr>
          <a:lstStyle/>
          <a:p>
            <a:r>
              <a:rPr lang="en-US" sz="5400" b="1" dirty="0">
                <a:solidFill>
                  <a:srgbClr val="DA291C"/>
                </a:solidFill>
                <a:latin typeface="3ds" panose="02000503020000020004" pitchFamily="50" charset="0"/>
              </a:rPr>
              <a:t>CLASS DISCUSSION</a:t>
            </a:r>
          </a:p>
        </p:txBody>
      </p:sp>
      <p:sp>
        <p:nvSpPr>
          <p:cNvPr id="11" name="TextBox 10">
            <a:extLst>
              <a:ext uri="{FF2B5EF4-FFF2-40B4-BE49-F238E27FC236}">
                <a16:creationId xmlns:a16="http://schemas.microsoft.com/office/drawing/2014/main" id="{AFA691FA-BE31-421C-846E-3F422D02946D}"/>
              </a:ext>
            </a:extLst>
          </p:cNvPr>
          <p:cNvSpPr txBox="1"/>
          <p:nvPr/>
        </p:nvSpPr>
        <p:spPr>
          <a:xfrm>
            <a:off x="497840" y="3505006"/>
            <a:ext cx="1063112" cy="369332"/>
          </a:xfrm>
          <a:prstGeom prst="rect">
            <a:avLst/>
          </a:prstGeom>
          <a:noFill/>
        </p:spPr>
        <p:txBody>
          <a:bodyPr wrap="none" rtlCol="0">
            <a:spAutoFit/>
          </a:bodyPr>
          <a:lstStyle/>
          <a:p>
            <a:r>
              <a:rPr lang="en-US" i="1" dirty="0"/>
              <a:t>Question: </a:t>
            </a:r>
          </a:p>
        </p:txBody>
      </p:sp>
      <p:cxnSp>
        <p:nvCxnSpPr>
          <p:cNvPr id="12" name="Straight Connector 11">
            <a:extLst>
              <a:ext uri="{FF2B5EF4-FFF2-40B4-BE49-F238E27FC236}">
                <a16:creationId xmlns:a16="http://schemas.microsoft.com/office/drawing/2014/main" id="{85956E30-AFC2-4D4C-81B2-3870AC51040A}"/>
              </a:ext>
            </a:extLst>
          </p:cNvPr>
          <p:cNvCxnSpPr/>
          <p:nvPr/>
        </p:nvCxnSpPr>
        <p:spPr>
          <a:xfrm>
            <a:off x="497840" y="3305378"/>
            <a:ext cx="5414884" cy="0"/>
          </a:xfrm>
          <a:prstGeom prst="line">
            <a:avLst/>
          </a:prstGeom>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7BA299A5-204C-4795-A9A6-C3EEC5C81040}"/>
              </a:ext>
            </a:extLst>
          </p:cNvPr>
          <p:cNvSpPr txBox="1"/>
          <p:nvPr/>
        </p:nvSpPr>
        <p:spPr>
          <a:xfrm>
            <a:off x="6231907" y="3505006"/>
            <a:ext cx="1063112" cy="369332"/>
          </a:xfrm>
          <a:prstGeom prst="rect">
            <a:avLst/>
          </a:prstGeom>
          <a:noFill/>
        </p:spPr>
        <p:txBody>
          <a:bodyPr wrap="none" rtlCol="0">
            <a:spAutoFit/>
          </a:bodyPr>
          <a:lstStyle/>
          <a:p>
            <a:r>
              <a:rPr lang="en-US" i="1" dirty="0"/>
              <a:t>Question: </a:t>
            </a:r>
          </a:p>
        </p:txBody>
      </p:sp>
      <p:cxnSp>
        <p:nvCxnSpPr>
          <p:cNvPr id="14" name="Straight Connector 13">
            <a:extLst>
              <a:ext uri="{FF2B5EF4-FFF2-40B4-BE49-F238E27FC236}">
                <a16:creationId xmlns:a16="http://schemas.microsoft.com/office/drawing/2014/main" id="{4F4AC078-143B-4017-87C0-BDEC4A6D1E49}"/>
              </a:ext>
            </a:extLst>
          </p:cNvPr>
          <p:cNvCxnSpPr/>
          <p:nvPr/>
        </p:nvCxnSpPr>
        <p:spPr>
          <a:xfrm>
            <a:off x="6231907" y="3305378"/>
            <a:ext cx="5414884" cy="0"/>
          </a:xfrm>
          <a:prstGeom prst="line">
            <a:avLst/>
          </a:prstGeom>
        </p:spPr>
        <p:style>
          <a:lnRef idx="1">
            <a:schemeClr val="dk1"/>
          </a:lnRef>
          <a:fillRef idx="0">
            <a:schemeClr val="dk1"/>
          </a:fillRef>
          <a:effectRef idx="0">
            <a:schemeClr val="dk1"/>
          </a:effectRef>
          <a:fontRef idx="minor">
            <a:schemeClr val="tx1"/>
          </a:fontRef>
        </p:style>
      </p:cxnSp>
      <p:sp>
        <p:nvSpPr>
          <p:cNvPr id="2" name="TextBox 1"/>
          <p:cNvSpPr txBox="1"/>
          <p:nvPr/>
        </p:nvSpPr>
        <p:spPr>
          <a:xfrm>
            <a:off x="2025227" y="5235787"/>
            <a:ext cx="3583093" cy="785706"/>
          </a:xfrm>
          <a:prstGeom prst="rect">
            <a:avLst/>
          </a:prstGeom>
        </p:spPr>
        <p:txBody>
          <a:bodyPr vert="horz" wrap="square" lIns="91440" tIns="45720" rIns="91440" bIns="45720" rtlCol="0">
            <a:normAutofit/>
          </a:bodyPr>
          <a:lstStyle/>
          <a:p>
            <a:pPr marL="0" indent="0" algn="l">
              <a:buNone/>
            </a:pPr>
            <a:endParaRPr lang="en-US" sz="1600" dirty="0">
              <a:effectLst/>
              <a:latin typeface="Segoe UI" panose="020B0502040204020203" pitchFamily="34" charset="0"/>
            </a:endParaRPr>
          </a:p>
        </p:txBody>
      </p:sp>
      <p:sp>
        <p:nvSpPr>
          <p:cNvPr id="3" name="TextBox 2"/>
          <p:cNvSpPr txBox="1"/>
          <p:nvPr/>
        </p:nvSpPr>
        <p:spPr>
          <a:xfrm>
            <a:off x="795087" y="3931457"/>
            <a:ext cx="4737361" cy="1660198"/>
          </a:xfrm>
          <a:prstGeom prst="rect">
            <a:avLst/>
          </a:prstGeom>
        </p:spPr>
        <p:txBody>
          <a:bodyPr vert="horz" wrap="square" lIns="91440" tIns="45720" rIns="91440" bIns="45720" rtlCol="0">
            <a:noAutofit/>
          </a:bodyPr>
          <a:lstStyle/>
          <a:p>
            <a:r>
              <a:rPr lang="en-US" sz="2400" dirty="0">
                <a:latin typeface="3ds" panose="02000503020000020004" pitchFamily="50" charset="0"/>
              </a:rPr>
              <a:t>Lorem Ipsum</a:t>
            </a:r>
          </a:p>
          <a:p>
            <a:pPr marL="0" indent="0" algn="l">
              <a:buNone/>
            </a:pPr>
            <a:endParaRPr lang="en-US" sz="1600" dirty="0">
              <a:effectLst/>
              <a:latin typeface="Segoe UI" panose="020B0502040204020203" pitchFamily="34" charset="0"/>
            </a:endParaRPr>
          </a:p>
        </p:txBody>
      </p:sp>
      <p:sp>
        <p:nvSpPr>
          <p:cNvPr id="15" name="TextBox 14"/>
          <p:cNvSpPr txBox="1"/>
          <p:nvPr/>
        </p:nvSpPr>
        <p:spPr>
          <a:xfrm>
            <a:off x="6585175" y="3931457"/>
            <a:ext cx="4834957" cy="1660198"/>
          </a:xfrm>
          <a:prstGeom prst="rect">
            <a:avLst/>
          </a:prstGeom>
        </p:spPr>
        <p:txBody>
          <a:bodyPr vert="horz" wrap="square" lIns="91440" tIns="45720" rIns="91440" bIns="45720" rtlCol="0">
            <a:noAutofit/>
          </a:bodyPr>
          <a:lstStyle/>
          <a:p>
            <a:pPr lvl="0">
              <a:spcBef>
                <a:spcPts val="1200"/>
              </a:spcBef>
            </a:pPr>
            <a:r>
              <a:rPr lang="en-US" sz="2400" dirty="0">
                <a:latin typeface="3DS V2" pitchFamily="2" charset="0"/>
              </a:rPr>
              <a:t>Lorem Ipsum</a:t>
            </a:r>
          </a:p>
          <a:p>
            <a:pPr marL="0" indent="0" algn="l">
              <a:buNone/>
            </a:pPr>
            <a:endParaRPr lang="en-US" sz="1600" dirty="0">
              <a:effectLst/>
              <a:latin typeface="Segoe UI" panose="020B0502040204020203" pitchFamily="34" charset="0"/>
            </a:endParaRPr>
          </a:p>
        </p:txBody>
      </p:sp>
      <p:sp>
        <p:nvSpPr>
          <p:cNvPr id="17" name="TextBox 16"/>
          <p:cNvSpPr txBox="1"/>
          <p:nvPr/>
        </p:nvSpPr>
        <p:spPr>
          <a:xfrm>
            <a:off x="795087" y="2471737"/>
            <a:ext cx="4610032" cy="646331"/>
          </a:xfrm>
          <a:prstGeom prst="rect">
            <a:avLst/>
          </a:prstGeom>
        </p:spPr>
        <p:txBody>
          <a:bodyPr vert="horz" wrap="square" lIns="91440" tIns="45720" rIns="91440" bIns="45720" rtlCol="0">
            <a:spAutoFit/>
          </a:bodyPr>
          <a:lstStyle/>
          <a:p>
            <a:r>
              <a:rPr lang="en-US" sz="2000" dirty="0">
                <a:latin typeface="3ds" panose="02000503020000020004" pitchFamily="50" charset="0"/>
              </a:rPr>
              <a:t>Lorem Ipsum</a:t>
            </a:r>
          </a:p>
          <a:p>
            <a:pPr marL="0" indent="0" algn="l">
              <a:buNone/>
            </a:pPr>
            <a:endParaRPr lang="en-US" sz="1600" dirty="0">
              <a:effectLst/>
              <a:latin typeface="3ds" panose="02000503020000020004" pitchFamily="50" charset="0"/>
            </a:endParaRPr>
          </a:p>
        </p:txBody>
      </p:sp>
      <p:sp>
        <p:nvSpPr>
          <p:cNvPr id="18" name="TextBox 17"/>
          <p:cNvSpPr txBox="1"/>
          <p:nvPr/>
        </p:nvSpPr>
        <p:spPr>
          <a:xfrm>
            <a:off x="6585175" y="2471737"/>
            <a:ext cx="4834957" cy="646331"/>
          </a:xfrm>
          <a:prstGeom prst="rect">
            <a:avLst/>
          </a:prstGeom>
        </p:spPr>
        <p:txBody>
          <a:bodyPr vert="horz" wrap="square" lIns="91440" tIns="45720" rIns="91440" bIns="45720" rtlCol="0">
            <a:spAutoFit/>
          </a:bodyPr>
          <a:lstStyle/>
          <a:p>
            <a:pPr lvl="0">
              <a:spcBef>
                <a:spcPts val="1200"/>
              </a:spcBef>
            </a:pPr>
            <a:r>
              <a:rPr lang="en-US" sz="2000" dirty="0">
                <a:latin typeface="3ds" panose="02000503020000020004" pitchFamily="50" charset="0"/>
              </a:rPr>
              <a:t>Lorem Ipsum</a:t>
            </a:r>
          </a:p>
          <a:p>
            <a:pPr marL="0" indent="0" algn="l">
              <a:buNone/>
            </a:pPr>
            <a:endParaRPr lang="en-US" sz="1600" dirty="0">
              <a:effectLst/>
              <a:latin typeface="Segoe UI" panose="020B0502040204020203" pitchFamily="34" charset="0"/>
            </a:endParaRPr>
          </a:p>
        </p:txBody>
      </p:sp>
    </p:spTree>
    <p:extLst>
      <p:ext uri="{BB962C8B-B14F-4D97-AF65-F5344CB8AC3E}">
        <p14:creationId xmlns:p14="http://schemas.microsoft.com/office/powerpoint/2010/main" val="429442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6C48FABD-8D85-447A-BB20-63F78CD44F7A}"/>
              </a:ext>
            </a:extLst>
          </p:cNvPr>
          <p:cNvSpPr txBox="1">
            <a:spLocks/>
          </p:cNvSpPr>
          <p:nvPr/>
        </p:nvSpPr>
        <p:spPr>
          <a:xfrm>
            <a:off x="457200" y="914400"/>
            <a:ext cx="5377675" cy="427661"/>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2400" b="1" dirty="0">
                <a:solidFill>
                  <a:srgbClr val="DA291C"/>
                </a:solidFill>
              </a:rPr>
              <a:t>TIMELINE</a:t>
            </a:r>
          </a:p>
        </p:txBody>
      </p:sp>
      <p:sp>
        <p:nvSpPr>
          <p:cNvPr id="7" name="AutoShape 2">
            <a:extLst>
              <a:ext uri="{FF2B5EF4-FFF2-40B4-BE49-F238E27FC236}">
                <a16:creationId xmlns:a16="http://schemas.microsoft.com/office/drawing/2014/main" id="{F427F07E-CE49-4F4A-9AAA-4AF53571F340}"/>
              </a:ext>
            </a:extLst>
          </p:cNvPr>
          <p:cNvSpPr>
            <a:spLocks noChangeAspect="1" noChangeArrowheads="1"/>
          </p:cNvSpPr>
          <p:nvPr/>
        </p:nvSpPr>
        <p:spPr bwMode="auto">
          <a:xfrm>
            <a:off x="6222129" y="312808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9" name="Straight Arrow Connector 8">
            <a:extLst>
              <a:ext uri="{FF2B5EF4-FFF2-40B4-BE49-F238E27FC236}">
                <a16:creationId xmlns:a16="http://schemas.microsoft.com/office/drawing/2014/main" id="{BEF66185-9F91-4EC8-9128-1298B34C24FC}"/>
              </a:ext>
            </a:extLst>
          </p:cNvPr>
          <p:cNvCxnSpPr>
            <a:cxnSpLocks/>
          </p:cNvCxnSpPr>
          <p:nvPr/>
        </p:nvCxnSpPr>
        <p:spPr>
          <a:xfrm>
            <a:off x="478951" y="3722108"/>
            <a:ext cx="10633435"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Rectangle: Rounded Corners 9">
            <a:extLst>
              <a:ext uri="{FF2B5EF4-FFF2-40B4-BE49-F238E27FC236}">
                <a16:creationId xmlns:a16="http://schemas.microsoft.com/office/drawing/2014/main" id="{0AA226DA-64B0-48EA-A161-944A34D48717}"/>
              </a:ext>
            </a:extLst>
          </p:cNvPr>
          <p:cNvSpPr/>
          <p:nvPr/>
        </p:nvSpPr>
        <p:spPr>
          <a:xfrm>
            <a:off x="477644" y="1945071"/>
            <a:ext cx="2914198" cy="134449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marL="140494">
              <a:buSzPct val="100000"/>
            </a:pPr>
            <a:r>
              <a:rPr lang="en-US" sz="1400" dirty="0">
                <a:latin typeface="3ds" panose="02000503020000020004" pitchFamily="50" charset="0"/>
              </a:rPr>
              <a:t>XXX</a:t>
            </a:r>
            <a:endParaRPr lang="en-US" sz="1400" dirty="0">
              <a:latin typeface="3DS V2" pitchFamily="2" charset="0"/>
            </a:endParaRPr>
          </a:p>
        </p:txBody>
      </p:sp>
      <p:sp>
        <p:nvSpPr>
          <p:cNvPr id="11" name="Rectangle: Rounded Corners 10">
            <a:extLst>
              <a:ext uri="{FF2B5EF4-FFF2-40B4-BE49-F238E27FC236}">
                <a16:creationId xmlns:a16="http://schemas.microsoft.com/office/drawing/2014/main" id="{AC04415D-8668-4D60-8E54-D85B55206194}"/>
              </a:ext>
            </a:extLst>
          </p:cNvPr>
          <p:cNvSpPr/>
          <p:nvPr/>
        </p:nvSpPr>
        <p:spPr>
          <a:xfrm>
            <a:off x="4112130" y="1945071"/>
            <a:ext cx="2239787" cy="134449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a:latin typeface="3ds" panose="02000503020000020004" pitchFamily="50" charset="0"/>
              </a:rPr>
              <a:t>XXX</a:t>
            </a:r>
          </a:p>
        </p:txBody>
      </p:sp>
      <p:sp>
        <p:nvSpPr>
          <p:cNvPr id="13" name="Rectangle: Rounded Corners 12">
            <a:extLst>
              <a:ext uri="{FF2B5EF4-FFF2-40B4-BE49-F238E27FC236}">
                <a16:creationId xmlns:a16="http://schemas.microsoft.com/office/drawing/2014/main" id="{38BCDD2C-57F5-419D-8235-F149EE11F46B}"/>
              </a:ext>
            </a:extLst>
          </p:cNvPr>
          <p:cNvSpPr/>
          <p:nvPr/>
        </p:nvSpPr>
        <p:spPr>
          <a:xfrm>
            <a:off x="7055027" y="1945071"/>
            <a:ext cx="2425304" cy="134449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a:latin typeface="3ds" panose="02000503020000020004" pitchFamily="50" charset="0"/>
              </a:rPr>
              <a:t>XXX</a:t>
            </a:r>
          </a:p>
        </p:txBody>
      </p:sp>
      <p:sp>
        <p:nvSpPr>
          <p:cNvPr id="14" name="Rectangle: Rounded Corners 13">
            <a:extLst>
              <a:ext uri="{FF2B5EF4-FFF2-40B4-BE49-F238E27FC236}">
                <a16:creationId xmlns:a16="http://schemas.microsoft.com/office/drawing/2014/main" id="{23D472B0-3C2B-40CD-86F3-B1C9C0C66219}"/>
              </a:ext>
            </a:extLst>
          </p:cNvPr>
          <p:cNvSpPr/>
          <p:nvPr/>
        </p:nvSpPr>
        <p:spPr>
          <a:xfrm>
            <a:off x="1414950" y="4126194"/>
            <a:ext cx="2602912" cy="1457601"/>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a:latin typeface="3ds" panose="02000503020000020004" pitchFamily="50" charset="0"/>
              </a:rPr>
              <a:t>XXX</a:t>
            </a:r>
          </a:p>
        </p:txBody>
      </p:sp>
      <p:sp>
        <p:nvSpPr>
          <p:cNvPr id="15" name="Rectangle: Rounded Corners 14">
            <a:extLst>
              <a:ext uri="{FF2B5EF4-FFF2-40B4-BE49-F238E27FC236}">
                <a16:creationId xmlns:a16="http://schemas.microsoft.com/office/drawing/2014/main" id="{78BFAEAA-BF44-46C6-8889-D7529C214A11}"/>
              </a:ext>
            </a:extLst>
          </p:cNvPr>
          <p:cNvSpPr/>
          <p:nvPr/>
        </p:nvSpPr>
        <p:spPr>
          <a:xfrm>
            <a:off x="4660823" y="4126194"/>
            <a:ext cx="2239787" cy="1457601"/>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a:latin typeface="3ds" panose="02000503020000020004" pitchFamily="50" charset="0"/>
              </a:rPr>
              <a:t>XXX</a:t>
            </a:r>
          </a:p>
        </p:txBody>
      </p:sp>
      <p:sp>
        <p:nvSpPr>
          <p:cNvPr id="16" name="Rectangle: Rounded Corners 15">
            <a:extLst>
              <a:ext uri="{FF2B5EF4-FFF2-40B4-BE49-F238E27FC236}">
                <a16:creationId xmlns:a16="http://schemas.microsoft.com/office/drawing/2014/main" id="{91939686-AA78-42A7-BF86-59AF33E551AC}"/>
              </a:ext>
            </a:extLst>
          </p:cNvPr>
          <p:cNvSpPr/>
          <p:nvPr/>
        </p:nvSpPr>
        <p:spPr>
          <a:xfrm>
            <a:off x="7561637" y="4126194"/>
            <a:ext cx="2859058" cy="1457601"/>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a:latin typeface="3ds" panose="02000503020000020004" pitchFamily="50" charset="0"/>
              </a:rPr>
              <a:t>XXX</a:t>
            </a:r>
            <a:endParaRPr lang="en-US" sz="1400" dirty="0">
              <a:latin typeface="3DS V2" pitchFamily="2" charset="0"/>
            </a:endParaRPr>
          </a:p>
        </p:txBody>
      </p:sp>
      <p:cxnSp>
        <p:nvCxnSpPr>
          <p:cNvPr id="17" name="Straight Connector 16">
            <a:extLst>
              <a:ext uri="{FF2B5EF4-FFF2-40B4-BE49-F238E27FC236}">
                <a16:creationId xmlns:a16="http://schemas.microsoft.com/office/drawing/2014/main" id="{CE3D7308-A1FB-400B-A50E-2882D02CEF34}"/>
              </a:ext>
            </a:extLst>
          </p:cNvPr>
          <p:cNvCxnSpPr>
            <a:cxnSpLocks/>
          </p:cNvCxnSpPr>
          <p:nvPr/>
        </p:nvCxnSpPr>
        <p:spPr>
          <a:xfrm>
            <a:off x="1276944" y="3439304"/>
            <a:ext cx="0" cy="28280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9B60E6B3-8A17-42AF-9E8E-A8843281067F}"/>
              </a:ext>
            </a:extLst>
          </p:cNvPr>
          <p:cNvSpPr txBox="1"/>
          <p:nvPr/>
        </p:nvSpPr>
        <p:spPr>
          <a:xfrm>
            <a:off x="343675" y="1559216"/>
            <a:ext cx="627095" cy="430887"/>
          </a:xfrm>
          <a:prstGeom prst="rect">
            <a:avLst/>
          </a:prstGeom>
          <a:noFill/>
        </p:spPr>
        <p:txBody>
          <a:bodyPr wrap="none" rtlCol="0">
            <a:spAutoFit/>
          </a:bodyPr>
          <a:lstStyle/>
          <a:p>
            <a:r>
              <a:rPr lang="en-US" sz="2200" b="1" dirty="0"/>
              <a:t>XXX</a:t>
            </a:r>
          </a:p>
        </p:txBody>
      </p:sp>
      <p:cxnSp>
        <p:nvCxnSpPr>
          <p:cNvPr id="19" name="Straight Connector 18">
            <a:extLst>
              <a:ext uri="{FF2B5EF4-FFF2-40B4-BE49-F238E27FC236}">
                <a16:creationId xmlns:a16="http://schemas.microsoft.com/office/drawing/2014/main" id="{0FE93883-D5B1-47F6-9EB4-751F532F4B04}"/>
              </a:ext>
            </a:extLst>
          </p:cNvPr>
          <p:cNvCxnSpPr>
            <a:cxnSpLocks/>
          </p:cNvCxnSpPr>
          <p:nvPr/>
        </p:nvCxnSpPr>
        <p:spPr>
          <a:xfrm>
            <a:off x="4677861" y="3439304"/>
            <a:ext cx="0" cy="28280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89F945BC-2239-43C9-BAC5-D642C5D0850C}"/>
              </a:ext>
            </a:extLst>
          </p:cNvPr>
          <p:cNvSpPr txBox="1"/>
          <p:nvPr/>
        </p:nvSpPr>
        <p:spPr>
          <a:xfrm>
            <a:off x="4030196" y="1559216"/>
            <a:ext cx="627095" cy="430887"/>
          </a:xfrm>
          <a:prstGeom prst="rect">
            <a:avLst/>
          </a:prstGeom>
          <a:noFill/>
        </p:spPr>
        <p:txBody>
          <a:bodyPr wrap="none" rtlCol="0">
            <a:spAutoFit/>
          </a:bodyPr>
          <a:lstStyle/>
          <a:p>
            <a:r>
              <a:rPr lang="en-US" sz="2200" b="1" dirty="0"/>
              <a:t>XXX</a:t>
            </a:r>
          </a:p>
        </p:txBody>
      </p:sp>
      <p:cxnSp>
        <p:nvCxnSpPr>
          <p:cNvPr id="21" name="Straight Connector 20">
            <a:extLst>
              <a:ext uri="{FF2B5EF4-FFF2-40B4-BE49-F238E27FC236}">
                <a16:creationId xmlns:a16="http://schemas.microsoft.com/office/drawing/2014/main" id="{F07E68F8-6B32-46D6-B54A-B921E99E357F}"/>
              </a:ext>
            </a:extLst>
          </p:cNvPr>
          <p:cNvCxnSpPr>
            <a:cxnSpLocks/>
          </p:cNvCxnSpPr>
          <p:nvPr/>
        </p:nvCxnSpPr>
        <p:spPr>
          <a:xfrm>
            <a:off x="7722735" y="3439304"/>
            <a:ext cx="0" cy="28280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1E2AAAC4-4842-44DA-963B-F8D5EBB77415}"/>
              </a:ext>
            </a:extLst>
          </p:cNvPr>
          <p:cNvSpPr txBox="1"/>
          <p:nvPr/>
        </p:nvSpPr>
        <p:spPr>
          <a:xfrm>
            <a:off x="7055027" y="1559216"/>
            <a:ext cx="627095" cy="430887"/>
          </a:xfrm>
          <a:prstGeom prst="rect">
            <a:avLst/>
          </a:prstGeom>
          <a:noFill/>
        </p:spPr>
        <p:txBody>
          <a:bodyPr wrap="none" rtlCol="0">
            <a:spAutoFit/>
          </a:bodyPr>
          <a:lstStyle/>
          <a:p>
            <a:r>
              <a:rPr lang="en-US" sz="2200" b="1" dirty="0"/>
              <a:t>XXX</a:t>
            </a:r>
          </a:p>
        </p:txBody>
      </p:sp>
      <p:cxnSp>
        <p:nvCxnSpPr>
          <p:cNvPr id="23" name="Straight Connector 22">
            <a:extLst>
              <a:ext uri="{FF2B5EF4-FFF2-40B4-BE49-F238E27FC236}">
                <a16:creationId xmlns:a16="http://schemas.microsoft.com/office/drawing/2014/main" id="{2CCBB96B-F431-419A-A144-C51B02F11058}"/>
              </a:ext>
            </a:extLst>
          </p:cNvPr>
          <p:cNvCxnSpPr>
            <a:cxnSpLocks/>
          </p:cNvCxnSpPr>
          <p:nvPr/>
        </p:nvCxnSpPr>
        <p:spPr>
          <a:xfrm>
            <a:off x="2818459" y="3732684"/>
            <a:ext cx="0" cy="28280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33DC470-A073-44CD-BE32-5FE27BABF3B3}"/>
              </a:ext>
            </a:extLst>
          </p:cNvPr>
          <p:cNvSpPr txBox="1"/>
          <p:nvPr/>
        </p:nvSpPr>
        <p:spPr>
          <a:xfrm>
            <a:off x="1288999" y="5633055"/>
            <a:ext cx="627095" cy="430887"/>
          </a:xfrm>
          <a:prstGeom prst="rect">
            <a:avLst/>
          </a:prstGeom>
          <a:noFill/>
        </p:spPr>
        <p:txBody>
          <a:bodyPr wrap="none" rtlCol="0">
            <a:spAutoFit/>
          </a:bodyPr>
          <a:lstStyle/>
          <a:p>
            <a:r>
              <a:rPr lang="en-US" sz="2200" b="1" dirty="0"/>
              <a:t>XXX</a:t>
            </a:r>
          </a:p>
        </p:txBody>
      </p:sp>
      <p:cxnSp>
        <p:nvCxnSpPr>
          <p:cNvPr id="25" name="Straight Connector 24">
            <a:extLst>
              <a:ext uri="{FF2B5EF4-FFF2-40B4-BE49-F238E27FC236}">
                <a16:creationId xmlns:a16="http://schemas.microsoft.com/office/drawing/2014/main" id="{754F9C9B-5661-4543-932C-DEEFCE737EFE}"/>
              </a:ext>
            </a:extLst>
          </p:cNvPr>
          <p:cNvCxnSpPr>
            <a:cxnSpLocks/>
          </p:cNvCxnSpPr>
          <p:nvPr/>
        </p:nvCxnSpPr>
        <p:spPr>
          <a:xfrm>
            <a:off x="5922790" y="3730700"/>
            <a:ext cx="0" cy="28280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B9201529-4A03-4C0F-9644-9EB428645D68}"/>
              </a:ext>
            </a:extLst>
          </p:cNvPr>
          <p:cNvSpPr txBox="1"/>
          <p:nvPr/>
        </p:nvSpPr>
        <p:spPr>
          <a:xfrm>
            <a:off x="4481958" y="5633055"/>
            <a:ext cx="627095" cy="430887"/>
          </a:xfrm>
          <a:prstGeom prst="rect">
            <a:avLst/>
          </a:prstGeom>
          <a:noFill/>
        </p:spPr>
        <p:txBody>
          <a:bodyPr wrap="none" rtlCol="0">
            <a:spAutoFit/>
          </a:bodyPr>
          <a:lstStyle/>
          <a:p>
            <a:r>
              <a:rPr lang="en-US" sz="2200" b="1" dirty="0"/>
              <a:t>XXX</a:t>
            </a:r>
          </a:p>
        </p:txBody>
      </p:sp>
      <p:cxnSp>
        <p:nvCxnSpPr>
          <p:cNvPr id="27" name="Straight Connector 26">
            <a:extLst>
              <a:ext uri="{FF2B5EF4-FFF2-40B4-BE49-F238E27FC236}">
                <a16:creationId xmlns:a16="http://schemas.microsoft.com/office/drawing/2014/main" id="{613FCA84-4329-4CF5-A4F1-A51E753CE1AA}"/>
              </a:ext>
            </a:extLst>
          </p:cNvPr>
          <p:cNvCxnSpPr>
            <a:cxnSpLocks/>
          </p:cNvCxnSpPr>
          <p:nvPr/>
        </p:nvCxnSpPr>
        <p:spPr>
          <a:xfrm>
            <a:off x="9235158" y="3738142"/>
            <a:ext cx="0" cy="28280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684BC3A4-ECF3-4337-A2E4-18B58E2BAB2A}"/>
              </a:ext>
            </a:extLst>
          </p:cNvPr>
          <p:cNvSpPr txBox="1"/>
          <p:nvPr/>
        </p:nvSpPr>
        <p:spPr>
          <a:xfrm>
            <a:off x="7543571" y="5633055"/>
            <a:ext cx="627095" cy="430887"/>
          </a:xfrm>
          <a:prstGeom prst="rect">
            <a:avLst/>
          </a:prstGeom>
          <a:noFill/>
        </p:spPr>
        <p:txBody>
          <a:bodyPr wrap="none" rtlCol="0">
            <a:spAutoFit/>
          </a:bodyPr>
          <a:lstStyle/>
          <a:p>
            <a:r>
              <a:rPr lang="en-US" sz="2200" b="1" dirty="0"/>
              <a:t>XXX</a:t>
            </a:r>
          </a:p>
        </p:txBody>
      </p:sp>
    </p:spTree>
    <p:extLst>
      <p:ext uri="{BB962C8B-B14F-4D97-AF65-F5344CB8AC3E}">
        <p14:creationId xmlns:p14="http://schemas.microsoft.com/office/powerpoint/2010/main" val="1286926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45DC533-C85E-4615-B7E6-F6ECF3FC6F3F}"/>
              </a:ext>
            </a:extLst>
          </p:cNvPr>
          <p:cNvSpPr txBox="1">
            <a:spLocks/>
          </p:cNvSpPr>
          <p:nvPr/>
        </p:nvSpPr>
        <p:spPr>
          <a:xfrm>
            <a:off x="457200" y="914400"/>
            <a:ext cx="11232776" cy="369146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2400" b="1" dirty="0">
                <a:solidFill>
                  <a:srgbClr val="DA291C"/>
                </a:solidFill>
              </a:rPr>
              <a:t>LEARNING</a:t>
            </a:r>
            <a:r>
              <a:rPr lang="en-US" sz="2400" b="1" dirty="0">
                <a:solidFill>
                  <a:srgbClr val="000000"/>
                </a:solidFill>
              </a:rPr>
              <a:t> </a:t>
            </a:r>
            <a:r>
              <a:rPr lang="en-US" sz="2400" b="1" dirty="0">
                <a:solidFill>
                  <a:srgbClr val="DA291C"/>
                </a:solidFill>
              </a:rPr>
              <a:t>OBJECTIVES</a:t>
            </a:r>
          </a:p>
          <a:p>
            <a:pPr lvl="1" algn="just">
              <a:spcBef>
                <a:spcPts val="1200"/>
              </a:spcBef>
            </a:pPr>
            <a:r>
              <a:rPr lang="en-US" sz="2000" dirty="0"/>
              <a:t>Create and design a lightweight spinning top that spins for the longest duration possible.</a:t>
            </a:r>
          </a:p>
          <a:p>
            <a:pPr lvl="1" algn="just">
              <a:spcBef>
                <a:spcPts val="1200"/>
              </a:spcBef>
            </a:pPr>
            <a:r>
              <a:rPr lang="en-US" sz="2000" dirty="0"/>
              <a:t>Discuss how the design of the top influences its spinning ability.</a:t>
            </a:r>
          </a:p>
          <a:p>
            <a:pPr lvl="1" algn="just">
              <a:spcBef>
                <a:spcPts val="1200"/>
              </a:spcBef>
            </a:pPr>
            <a:r>
              <a:rPr lang="en-US" sz="2000" dirty="0"/>
              <a:t>Test the spin time and balance of each top and compete against other students.</a:t>
            </a:r>
          </a:p>
        </p:txBody>
      </p:sp>
    </p:spTree>
    <p:extLst>
      <p:ext uri="{BB962C8B-B14F-4D97-AF65-F5344CB8AC3E}">
        <p14:creationId xmlns:p14="http://schemas.microsoft.com/office/powerpoint/2010/main" val="537071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45DC533-C85E-4615-B7E6-F6ECF3FC6F3F}"/>
              </a:ext>
            </a:extLst>
          </p:cNvPr>
          <p:cNvSpPr txBox="1">
            <a:spLocks/>
          </p:cNvSpPr>
          <p:nvPr/>
        </p:nvSpPr>
        <p:spPr>
          <a:xfrm>
            <a:off x="3062482" y="2855572"/>
            <a:ext cx="6067037" cy="114685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5400" b="1" dirty="0">
                <a:solidFill>
                  <a:srgbClr val="DA291C"/>
                </a:solidFill>
              </a:rPr>
              <a:t>BACKGROUND</a:t>
            </a:r>
          </a:p>
        </p:txBody>
      </p:sp>
    </p:spTree>
    <p:extLst>
      <p:ext uri="{BB962C8B-B14F-4D97-AF65-F5344CB8AC3E}">
        <p14:creationId xmlns:p14="http://schemas.microsoft.com/office/powerpoint/2010/main" val="13673329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idx="4294967295"/>
          </p:nvPr>
        </p:nvSpPr>
        <p:spPr>
          <a:xfrm>
            <a:off x="457200" y="914400"/>
            <a:ext cx="10671387" cy="351433"/>
          </a:xfrm>
          <a:prstGeom prst="rect">
            <a:avLst/>
          </a:prstGeom>
        </p:spPr>
        <p:txBody>
          <a:bodyPr/>
          <a:lstStyle/>
          <a:p>
            <a:pPr algn="l"/>
            <a:r>
              <a:rPr lang="en-US" sz="2400" b="1" dirty="0">
                <a:solidFill>
                  <a:srgbClr val="DA291C"/>
                </a:solidFill>
                <a:ea typeface="+mn-ea"/>
                <a:cs typeface="+mn-cs"/>
              </a:rPr>
              <a:t>BACKGROUND </a:t>
            </a:r>
            <a:endParaRPr lang="en-US" sz="1400" b="1" dirty="0"/>
          </a:p>
        </p:txBody>
      </p:sp>
      <p:sp>
        <p:nvSpPr>
          <p:cNvPr id="6" name="Content Placeholder 2"/>
          <p:cNvSpPr txBox="1">
            <a:spLocks/>
          </p:cNvSpPr>
          <p:nvPr/>
        </p:nvSpPr>
        <p:spPr>
          <a:xfrm>
            <a:off x="457200" y="1371600"/>
            <a:ext cx="11277600" cy="47364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t>Spinning tops are among the oldest known toys, with evidence of their existence across various cultures worldwide, dating back thousands of years.</a:t>
            </a:r>
          </a:p>
          <a:p>
            <a:pPr marL="0" indent="0">
              <a:buNone/>
            </a:pPr>
            <a:r>
              <a:rPr lang="en-US" sz="1200" dirty="0"/>
              <a:t>For example:</a:t>
            </a:r>
          </a:p>
          <a:p>
            <a:pPr>
              <a:buFont typeface="Arial" panose="020B0604020202020204" pitchFamily="34" charset="0"/>
              <a:buChar char="•"/>
            </a:pPr>
            <a:r>
              <a:rPr lang="en-US" sz="1200" dirty="0"/>
              <a:t>Tops dating back to around 1250 BCE have been discovered in China.</a:t>
            </a:r>
          </a:p>
          <a:p>
            <a:pPr>
              <a:buFont typeface="Arial" panose="020B0604020202020204" pitchFamily="34" charset="0"/>
              <a:buChar char="•"/>
            </a:pPr>
            <a:r>
              <a:rPr lang="en-US" sz="1200" dirty="0"/>
              <a:t>A top from approximately 2000 BCE was unearthed in the tomb of Tutankhamun.</a:t>
            </a:r>
          </a:p>
          <a:p>
            <a:pPr marL="0" lvl="1" indent="0">
              <a:spcBef>
                <a:spcPts val="600"/>
              </a:spcBef>
              <a:buNone/>
            </a:pPr>
            <a:endParaRPr lang="en-US" sz="1200" dirty="0"/>
          </a:p>
          <a:p>
            <a:pPr marL="0" lvl="1" indent="0">
              <a:spcBef>
                <a:spcPts val="600"/>
              </a:spcBef>
              <a:buNone/>
            </a:pPr>
            <a:r>
              <a:rPr lang="en-US" sz="1200" dirty="0">
                <a:latin typeface="3ds" panose="02000503020000020004" pitchFamily="50" charset="0"/>
              </a:rPr>
              <a:t>Here are some styles of spinning tops:</a:t>
            </a:r>
            <a:endParaRPr lang="en-US" sz="1200" b="1" dirty="0"/>
          </a:p>
        </p:txBody>
      </p:sp>
      <p:pic>
        <p:nvPicPr>
          <p:cNvPr id="10" name="Picture 9">
            <a:extLst>
              <a:ext uri="{FF2B5EF4-FFF2-40B4-BE49-F238E27FC236}">
                <a16:creationId xmlns:a16="http://schemas.microsoft.com/office/drawing/2014/main" id="{031DCA32-CD71-4866-B9DD-215A77B561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5792" y="3006270"/>
            <a:ext cx="3101790" cy="3101790"/>
          </a:xfrm>
          <a:prstGeom prst="rect">
            <a:avLst/>
          </a:prstGeom>
        </p:spPr>
      </p:pic>
      <p:pic>
        <p:nvPicPr>
          <p:cNvPr id="12" name="Picture 11">
            <a:extLst>
              <a:ext uri="{FF2B5EF4-FFF2-40B4-BE49-F238E27FC236}">
                <a16:creationId xmlns:a16="http://schemas.microsoft.com/office/drawing/2014/main" id="{50BF851C-3B33-490F-9FDB-5F21E0DCDC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5105" y="3006270"/>
            <a:ext cx="3101790" cy="3101790"/>
          </a:xfrm>
          <a:prstGeom prst="rect">
            <a:avLst/>
          </a:prstGeom>
        </p:spPr>
      </p:pic>
      <p:pic>
        <p:nvPicPr>
          <p:cNvPr id="14" name="Picture 13">
            <a:extLst>
              <a:ext uri="{FF2B5EF4-FFF2-40B4-BE49-F238E27FC236}">
                <a16:creationId xmlns:a16="http://schemas.microsoft.com/office/drawing/2014/main" id="{4BC63354-684B-403B-B794-5A72BEDF8AB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4418" y="3006270"/>
            <a:ext cx="3101790" cy="3101790"/>
          </a:xfrm>
          <a:prstGeom prst="rect">
            <a:avLst/>
          </a:prstGeom>
        </p:spPr>
      </p:pic>
    </p:spTree>
    <p:extLst>
      <p:ext uri="{BB962C8B-B14F-4D97-AF65-F5344CB8AC3E}">
        <p14:creationId xmlns:p14="http://schemas.microsoft.com/office/powerpoint/2010/main" val="33277279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10A0A0A-3AC7-4A0D-8377-E866BE58FF8B}"/>
              </a:ext>
            </a:extLst>
          </p:cNvPr>
          <p:cNvSpPr txBox="1">
            <a:spLocks/>
          </p:cNvSpPr>
          <p:nvPr/>
        </p:nvSpPr>
        <p:spPr>
          <a:xfrm>
            <a:off x="457200" y="914400"/>
            <a:ext cx="10671387" cy="351433"/>
          </a:xfrm>
          <a:prstGeom prst="rect">
            <a:avLst/>
          </a:prstGeom>
        </p:spPr>
        <p:txBody>
          <a:bodyPr/>
          <a:lstStyle>
            <a:lvl1pPr algn="ctr" defTabSz="914400" rtl="0" eaLnBrk="1" latinLnBrk="0" hangingPunct="1">
              <a:lnSpc>
                <a:spcPct val="90000"/>
              </a:lnSpc>
              <a:spcBef>
                <a:spcPct val="0"/>
              </a:spcBef>
              <a:buNone/>
              <a:defRPr sz="5400" kern="1200">
                <a:solidFill>
                  <a:schemeClr val="tx1"/>
                </a:solidFill>
                <a:latin typeface="+mj-lt"/>
                <a:ea typeface="+mj-ea"/>
                <a:cs typeface="+mj-cs"/>
              </a:defRPr>
            </a:lvl1pPr>
          </a:lstStyle>
          <a:p>
            <a:pPr algn="l"/>
            <a:r>
              <a:rPr lang="en-US" sz="2400" b="1" dirty="0">
                <a:solidFill>
                  <a:srgbClr val="DA291C"/>
                </a:solidFill>
                <a:ea typeface="+mn-ea"/>
                <a:cs typeface="+mn-cs"/>
              </a:rPr>
              <a:t>SPINNING TOP IDEAS</a:t>
            </a:r>
            <a:endParaRPr lang="en-US" sz="1400" b="1" dirty="0"/>
          </a:p>
        </p:txBody>
      </p:sp>
      <p:sp>
        <p:nvSpPr>
          <p:cNvPr id="9" name="Content Placeholder 2">
            <a:extLst>
              <a:ext uri="{FF2B5EF4-FFF2-40B4-BE49-F238E27FC236}">
                <a16:creationId xmlns:a16="http://schemas.microsoft.com/office/drawing/2014/main" id="{0D1C9671-0D80-4DBA-9339-105A843F3D14}"/>
              </a:ext>
            </a:extLst>
          </p:cNvPr>
          <p:cNvSpPr txBox="1">
            <a:spLocks/>
          </p:cNvSpPr>
          <p:nvPr/>
        </p:nvSpPr>
        <p:spPr>
          <a:xfrm>
            <a:off x="457200" y="1371600"/>
            <a:ext cx="11277600" cy="47364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200" b="1" dirty="0"/>
          </a:p>
        </p:txBody>
      </p:sp>
      <p:pic>
        <p:nvPicPr>
          <p:cNvPr id="10" name="Picture 9">
            <a:extLst>
              <a:ext uri="{FF2B5EF4-FFF2-40B4-BE49-F238E27FC236}">
                <a16:creationId xmlns:a16="http://schemas.microsoft.com/office/drawing/2014/main" id="{BDBC9ACA-B650-445C-A930-6AA7CB193C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8211" y="1748254"/>
            <a:ext cx="5955578" cy="3983152"/>
          </a:xfrm>
          <a:prstGeom prst="rect">
            <a:avLst/>
          </a:prstGeom>
        </p:spPr>
      </p:pic>
    </p:spTree>
    <p:extLst>
      <p:ext uri="{BB962C8B-B14F-4D97-AF65-F5344CB8AC3E}">
        <p14:creationId xmlns:p14="http://schemas.microsoft.com/office/powerpoint/2010/main" val="1966137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Content Placeholder 2">
            <a:extLst>
              <a:ext uri="{FF2B5EF4-FFF2-40B4-BE49-F238E27FC236}">
                <a16:creationId xmlns:a16="http://schemas.microsoft.com/office/drawing/2014/main" id="{E6838E62-8AE4-47D1-96E8-BD7ADC6E9675}"/>
              </a:ext>
            </a:extLst>
          </p:cNvPr>
          <p:cNvSpPr txBox="1">
            <a:spLocks/>
          </p:cNvSpPr>
          <p:nvPr/>
        </p:nvSpPr>
        <p:spPr>
          <a:xfrm>
            <a:off x="457200" y="914400"/>
            <a:ext cx="5377675" cy="427661"/>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2400" b="1" dirty="0">
                <a:solidFill>
                  <a:srgbClr val="DA291C"/>
                </a:solidFill>
              </a:rPr>
              <a:t>DESIGN TERMINOLOGY</a:t>
            </a:r>
          </a:p>
        </p:txBody>
      </p:sp>
      <p:sp>
        <p:nvSpPr>
          <p:cNvPr id="29" name="Content Placeholder 2">
            <a:extLst>
              <a:ext uri="{FF2B5EF4-FFF2-40B4-BE49-F238E27FC236}">
                <a16:creationId xmlns:a16="http://schemas.microsoft.com/office/drawing/2014/main" id="{7BC58CE2-5293-4920-BCEF-629364668D92}"/>
              </a:ext>
            </a:extLst>
          </p:cNvPr>
          <p:cNvSpPr>
            <a:spLocks noGrp="1"/>
          </p:cNvSpPr>
          <p:nvPr>
            <p:ph idx="1"/>
          </p:nvPr>
        </p:nvSpPr>
        <p:spPr>
          <a:xfrm>
            <a:off x="921630" y="1526737"/>
            <a:ext cx="11006209" cy="3748719"/>
          </a:xfrm>
        </p:spPr>
        <p:txBody>
          <a:bodyPr wrap="square">
            <a:spAutoFit/>
          </a:bodyPr>
          <a:lstStyle/>
          <a:p>
            <a:r>
              <a:rPr lang="en-US" sz="1600" b="1" dirty="0">
                <a:solidFill>
                  <a:schemeClr val="tx1"/>
                </a:solidFill>
              </a:rPr>
              <a:t>Design Intent– </a:t>
            </a:r>
            <a:r>
              <a:rPr lang="en-US" sz="1600" dirty="0">
                <a:solidFill>
                  <a:schemeClr val="tx1"/>
                </a:solidFill>
              </a:rPr>
              <a:t>In CAD modeling terms, Design Intent is how your model behaves when dimensions are modified. An example of design intent is how you create and dimension a hole in a block. In product design terms, Design Intent is how a product should look, function and feel to the user.</a:t>
            </a:r>
          </a:p>
          <a:p>
            <a:endParaRPr lang="en-US" sz="1600" dirty="0">
              <a:solidFill>
                <a:schemeClr val="tx1"/>
              </a:solidFill>
            </a:endParaRPr>
          </a:p>
          <a:p>
            <a:r>
              <a:rPr lang="en-US" sz="1600" b="1" dirty="0">
                <a:solidFill>
                  <a:schemeClr val="tx1"/>
                </a:solidFill>
              </a:rPr>
              <a:t>Additive Manufacturing </a:t>
            </a:r>
            <a:r>
              <a:rPr lang="en-US" sz="1600" dirty="0">
                <a:solidFill>
                  <a:schemeClr val="tx1"/>
                </a:solidFill>
              </a:rPr>
              <a:t>– The construction of a 3D object by adding material layer by layer. 3D printing is an additive manufacturing process.</a:t>
            </a:r>
          </a:p>
          <a:p>
            <a:endParaRPr lang="en-US" sz="1600" dirty="0">
              <a:solidFill>
                <a:schemeClr val="tx1"/>
              </a:solidFill>
            </a:endParaRPr>
          </a:p>
          <a:p>
            <a:r>
              <a:rPr lang="en-US" sz="1600" b="1" dirty="0">
                <a:solidFill>
                  <a:schemeClr val="tx1"/>
                </a:solidFill>
              </a:rPr>
              <a:t>DFM/DFAM – </a:t>
            </a:r>
            <a:r>
              <a:rPr lang="en-US" sz="1600" dirty="0">
                <a:solidFill>
                  <a:schemeClr val="tx1"/>
                </a:solidFill>
              </a:rPr>
              <a:t>Design for Manufacturing or Design For Additive Manufacturing. In this activity, it is important to consider the material and capabilities of the 3D printer in order to achieve a functional design with minimal waste.</a:t>
            </a:r>
          </a:p>
          <a:p>
            <a:endParaRPr lang="en-US" sz="1600" b="1" dirty="0"/>
          </a:p>
          <a:p>
            <a:pPr indent="-228600"/>
            <a:r>
              <a:rPr lang="en-US" sz="1600" b="1" dirty="0">
                <a:solidFill>
                  <a:schemeClr val="tx1"/>
                </a:solidFill>
              </a:rPr>
              <a:t>Nesting – </a:t>
            </a:r>
            <a:r>
              <a:rPr lang="en-US" sz="1600" dirty="0">
                <a:solidFill>
                  <a:schemeClr val="tx1"/>
                </a:solidFill>
              </a:rPr>
              <a:t>In manufacturing, nesting refers to laying out cutting patterns on raw material to minimizing waste during manufacturing processes, such as laser cutting. In 3D printing, it is the process of laying out parts to fit on the bed of the 3D printer to print several components at one time.</a:t>
            </a:r>
            <a:endParaRPr lang="en-US" sz="1600" b="1" dirty="0">
              <a:solidFill>
                <a:schemeClr val="tx1"/>
              </a:solidFill>
            </a:endParaRPr>
          </a:p>
        </p:txBody>
      </p:sp>
    </p:spTree>
    <p:extLst>
      <p:ext uri="{BB962C8B-B14F-4D97-AF65-F5344CB8AC3E}">
        <p14:creationId xmlns:p14="http://schemas.microsoft.com/office/powerpoint/2010/main" val="1206089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45DC533-C85E-4615-B7E6-F6ECF3FC6F3F}"/>
              </a:ext>
            </a:extLst>
          </p:cNvPr>
          <p:cNvSpPr txBox="1">
            <a:spLocks/>
          </p:cNvSpPr>
          <p:nvPr/>
        </p:nvSpPr>
        <p:spPr>
          <a:xfrm>
            <a:off x="3062482" y="2584333"/>
            <a:ext cx="6067037" cy="168933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5400" b="1" dirty="0">
                <a:solidFill>
                  <a:srgbClr val="DA291C"/>
                </a:solidFill>
              </a:rPr>
              <a:t>COMPONENT</a:t>
            </a:r>
          </a:p>
          <a:p>
            <a:pPr marL="0" indent="0" algn="ctr">
              <a:buFont typeface="Arial" panose="020B0604020202020204" pitchFamily="34" charset="0"/>
              <a:buNone/>
            </a:pPr>
            <a:r>
              <a:rPr lang="en-US" sz="5400" b="1" dirty="0">
                <a:solidFill>
                  <a:srgbClr val="DA291C"/>
                </a:solidFill>
              </a:rPr>
              <a:t>DESIGN</a:t>
            </a:r>
          </a:p>
        </p:txBody>
      </p:sp>
    </p:spTree>
    <p:extLst>
      <p:ext uri="{BB962C8B-B14F-4D97-AF65-F5344CB8AC3E}">
        <p14:creationId xmlns:p14="http://schemas.microsoft.com/office/powerpoint/2010/main" val="711245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6C48FABD-8D85-447A-BB20-63F78CD44F7A}"/>
              </a:ext>
            </a:extLst>
          </p:cNvPr>
          <p:cNvSpPr txBox="1">
            <a:spLocks/>
          </p:cNvSpPr>
          <p:nvPr/>
        </p:nvSpPr>
        <p:spPr>
          <a:xfrm>
            <a:off x="457200" y="914401"/>
            <a:ext cx="6465147" cy="433965"/>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400" b="1" dirty="0">
                <a:solidFill>
                  <a:srgbClr val="DA291C"/>
                </a:solidFill>
              </a:rPr>
              <a:t>TOP DESIGN</a:t>
            </a:r>
            <a:endParaRPr lang="en-US" sz="2000" b="1" dirty="0"/>
          </a:p>
        </p:txBody>
      </p:sp>
      <p:sp>
        <p:nvSpPr>
          <p:cNvPr id="4" name="TextBox 3"/>
          <p:cNvSpPr txBox="1"/>
          <p:nvPr/>
        </p:nvSpPr>
        <p:spPr>
          <a:xfrm>
            <a:off x="914399" y="1828800"/>
            <a:ext cx="6158753" cy="2308324"/>
          </a:xfrm>
          <a:prstGeom prst="rect">
            <a:avLst/>
          </a:prstGeom>
        </p:spPr>
        <p:txBody>
          <a:bodyPr vert="horz" wrap="square" lIns="91440" tIns="45720" rIns="91440" bIns="45720" rtlCol="0">
            <a:spAutoFit/>
          </a:bodyPr>
          <a:lstStyle/>
          <a:p>
            <a:pPr marL="0" indent="0" algn="l">
              <a:buNone/>
            </a:pPr>
            <a:r>
              <a:rPr lang="en-US" sz="1600" b="1" dirty="0">
                <a:effectLst/>
                <a:latin typeface="3ds" panose="02000503020000020004" pitchFamily="50" charset="0"/>
              </a:rPr>
              <a:t>DESIGN INTENT</a:t>
            </a:r>
          </a:p>
          <a:p>
            <a:pPr marL="285750" indent="-285750" algn="l">
              <a:buFont typeface="Arial" panose="020B0604020202020204" pitchFamily="34" charset="0"/>
              <a:buChar char="•"/>
            </a:pPr>
            <a:r>
              <a:rPr lang="en-US" sz="1600" dirty="0">
                <a:latin typeface="3ds" panose="02000503020000020004" pitchFamily="50" charset="0"/>
              </a:rPr>
              <a:t>Each Top style contains a stem.</a:t>
            </a:r>
          </a:p>
          <a:p>
            <a:pPr marL="285750" indent="-285750" algn="l">
              <a:buFont typeface="Arial" panose="020B0604020202020204" pitchFamily="34" charset="0"/>
              <a:buChar char="•"/>
            </a:pPr>
            <a:r>
              <a:rPr lang="en-US" sz="1600" dirty="0">
                <a:latin typeface="3ds" panose="02000503020000020004" pitchFamily="50" charset="0"/>
              </a:rPr>
              <a:t>Each Top style has a rounded bottom to spin on a flat surface.</a:t>
            </a:r>
          </a:p>
          <a:p>
            <a:pPr marL="285750" indent="-285750" algn="l">
              <a:buFont typeface="Arial" panose="020B0604020202020204" pitchFamily="34" charset="0"/>
              <a:buChar char="•"/>
            </a:pPr>
            <a:r>
              <a:rPr lang="en-US" sz="1600" dirty="0">
                <a:latin typeface="3ds" panose="02000503020000020004" pitchFamily="50" charset="0"/>
              </a:rPr>
              <a:t>Each Top should not exceed 2” in diameter or 3” in height.</a:t>
            </a:r>
          </a:p>
          <a:p>
            <a:pPr marL="285750" indent="-285750" algn="l">
              <a:buFont typeface="Arial" panose="020B0604020202020204" pitchFamily="34" charset="0"/>
              <a:buChar char="•"/>
            </a:pPr>
            <a:endParaRPr lang="en-US" sz="1600" dirty="0">
              <a:latin typeface="3ds" panose="02000503020000020004" pitchFamily="50" charset="0"/>
            </a:endParaRPr>
          </a:p>
          <a:p>
            <a:pPr marL="285750" indent="-285750" algn="l">
              <a:buFont typeface="Arial" panose="020B0604020202020204" pitchFamily="34" charset="0"/>
              <a:buChar char="•"/>
            </a:pPr>
            <a:endParaRPr lang="en-US" sz="1600" dirty="0">
              <a:latin typeface="3ds" panose="02000503020000020004" pitchFamily="50" charset="0"/>
            </a:endParaRPr>
          </a:p>
          <a:p>
            <a:pPr algn="l"/>
            <a:r>
              <a:rPr lang="en-US" sz="1600" b="1" dirty="0">
                <a:latin typeface="3ds" panose="02000503020000020004" pitchFamily="50" charset="0"/>
              </a:rPr>
              <a:t>DFAM</a:t>
            </a:r>
          </a:p>
          <a:p>
            <a:pPr marL="285750" indent="-285750" algn="l">
              <a:buFont typeface="Arial" panose="020B0604020202020204" pitchFamily="34" charset="0"/>
              <a:buChar char="•"/>
            </a:pPr>
            <a:r>
              <a:rPr lang="en-US" sz="1600" dirty="0">
                <a:latin typeface="3ds" panose="02000503020000020004" pitchFamily="50" charset="0"/>
              </a:rPr>
              <a:t>3D Printed with support material.</a:t>
            </a:r>
          </a:p>
          <a:p>
            <a:pPr marL="285750" indent="-285750" algn="l">
              <a:buFont typeface="Arial" panose="020B0604020202020204" pitchFamily="34" charset="0"/>
              <a:buChar char="•"/>
            </a:pPr>
            <a:r>
              <a:rPr lang="en-US" sz="1600" dirty="0">
                <a:latin typeface="3ds" panose="02000503020000020004" pitchFamily="50" charset="0"/>
              </a:rPr>
              <a:t>Choose orientation to minimize support material.</a:t>
            </a:r>
          </a:p>
        </p:txBody>
      </p:sp>
      <p:pic>
        <p:nvPicPr>
          <p:cNvPr id="7" name="Picture 6">
            <a:extLst>
              <a:ext uri="{FF2B5EF4-FFF2-40B4-BE49-F238E27FC236}">
                <a16:creationId xmlns:a16="http://schemas.microsoft.com/office/drawing/2014/main" id="{13C0B69F-0BFE-40FE-9C98-DC24C175CB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9146" y="2533640"/>
            <a:ext cx="5495419" cy="3675393"/>
          </a:xfrm>
          <a:prstGeom prst="rect">
            <a:avLst/>
          </a:prstGeom>
        </p:spPr>
      </p:pic>
    </p:spTree>
    <p:extLst>
      <p:ext uri="{BB962C8B-B14F-4D97-AF65-F5344CB8AC3E}">
        <p14:creationId xmlns:p14="http://schemas.microsoft.com/office/powerpoint/2010/main" val="26711528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45DC533-C85E-4615-B7E6-F6ECF3FC6F3F}"/>
              </a:ext>
            </a:extLst>
          </p:cNvPr>
          <p:cNvSpPr txBox="1">
            <a:spLocks/>
          </p:cNvSpPr>
          <p:nvPr/>
        </p:nvSpPr>
        <p:spPr>
          <a:xfrm>
            <a:off x="3062482" y="2855572"/>
            <a:ext cx="6067037" cy="114685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5400" b="1" dirty="0">
                <a:solidFill>
                  <a:srgbClr val="DA291C"/>
                </a:solidFill>
              </a:rPr>
              <a:t>3D PRINTING</a:t>
            </a:r>
          </a:p>
        </p:txBody>
      </p:sp>
    </p:spTree>
    <p:extLst>
      <p:ext uri="{BB962C8B-B14F-4D97-AF65-F5344CB8AC3E}">
        <p14:creationId xmlns:p14="http://schemas.microsoft.com/office/powerpoint/2010/main" val="13360432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3DS V2 Condensed"/>
        <a:ea typeface=""/>
        <a:cs typeface=""/>
      </a:majorFont>
      <a:minorFont>
        <a:latin typeface="3DS V2 Light Condense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rmAutofit/>
      </a:bodyPr>
      <a:lstStyle>
        <a:defPPr marL="0" indent="0" algn="l">
          <a:buNone/>
          <a:defRPr sz="1600" dirty="0">
            <a:effectLst/>
            <a:latin typeface="Segoe UI" panose="020B0502040204020203" pitchFamily="34" charset="0"/>
          </a:defRPr>
        </a:defPPr>
      </a:lstStyle>
    </a:txDef>
  </a:objectDefaults>
  <a:extraClrSchemeLst/>
  <a:extLst>
    <a:ext uri="{05A4C25C-085E-4340-85A3-A5531E510DB2}">
      <thm15:themeFamily xmlns:thm15="http://schemas.microsoft.com/office/thememl/2012/main" name="Presentation template.potx" id="{D4BA1B67-1FB0-4110-8F7C-A088F94AC8AC}" vid="{74BDF6FA-2131-4E04-BF65-04C3576DBB6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 template</Template>
  <TotalTime>16570</TotalTime>
  <Words>545</Words>
  <Application>Microsoft Office PowerPoint</Application>
  <PresentationFormat>Widescreen</PresentationFormat>
  <Paragraphs>98</Paragraphs>
  <Slides>17</Slides>
  <Notes>2</Notes>
  <HiddenSlides>4</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3ds</vt:lpstr>
      <vt:lpstr>3ds Light</vt:lpstr>
      <vt:lpstr>3DS V2</vt:lpstr>
      <vt:lpstr>3DS V2 Condensed</vt:lpstr>
      <vt:lpstr>3DS V2 Light Condensed</vt:lpstr>
      <vt:lpstr>3DS V2 SemiBold</vt:lpstr>
      <vt:lpstr>Arial</vt:lpstr>
      <vt:lpstr>Calibri</vt:lpstr>
      <vt:lpstr>Segoe UI</vt:lpstr>
      <vt:lpstr>Office Theme</vt:lpstr>
      <vt:lpstr>PowerPoint Presentation</vt:lpstr>
      <vt:lpstr>PowerPoint Presentation</vt:lpstr>
      <vt:lpstr>PowerPoint Presentation</vt:lpstr>
      <vt:lpstr>BACKGROUND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Brown</dc:creator>
  <cp:lastModifiedBy>BAZINET David</cp:lastModifiedBy>
  <cp:revision>248</cp:revision>
  <dcterms:created xsi:type="dcterms:W3CDTF">2024-08-16T20:07:52Z</dcterms:created>
  <dcterms:modified xsi:type="dcterms:W3CDTF">2025-04-08T15:25:50Z</dcterms:modified>
</cp:coreProperties>
</file>