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73" r:id="rId2"/>
    <p:sldId id="322" r:id="rId3"/>
    <p:sldId id="257" r:id="rId4"/>
    <p:sldId id="339" r:id="rId5"/>
    <p:sldId id="347" r:id="rId6"/>
    <p:sldId id="288" r:id="rId7"/>
    <p:sldId id="323" r:id="rId8"/>
    <p:sldId id="328" r:id="rId9"/>
    <p:sldId id="331" r:id="rId10"/>
    <p:sldId id="342" r:id="rId11"/>
    <p:sldId id="324" r:id="rId12"/>
    <p:sldId id="333" r:id="rId13"/>
    <p:sldId id="338" r:id="rId14"/>
    <p:sldId id="319" r:id="rId15"/>
    <p:sldId id="345" r:id="rId16"/>
    <p:sldId id="346" r:id="rId17"/>
    <p:sldId id="343" r:id="rId18"/>
    <p:sldId id="344" r:id="rId1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F0FAD3BD-F2B6-43CA-8B62-8C429479755B}">
          <p14:sldIdLst>
            <p14:sldId id="273"/>
            <p14:sldId id="322"/>
            <p14:sldId id="257"/>
            <p14:sldId id="339"/>
            <p14:sldId id="347"/>
            <p14:sldId id="288"/>
            <p14:sldId id="323"/>
            <p14:sldId id="328"/>
            <p14:sldId id="331"/>
            <p14:sldId id="342"/>
            <p14:sldId id="324"/>
            <p14:sldId id="333"/>
            <p14:sldId id="338"/>
            <p14:sldId id="319"/>
          </p14:sldIdLst>
        </p14:section>
        <p14:section name="Template Slides" id="{A3B6DF9A-A25D-4D1F-A558-6DE42441E2D0}">
          <p14:sldIdLst>
            <p14:sldId id="345"/>
            <p14:sldId id="346"/>
            <p14:sldId id="343"/>
            <p14:sldId id="344"/>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AGLIARINI Christopher" initials="PC" lastIdx="3" clrIdx="0">
    <p:extLst>
      <p:ext uri="{19B8F6BF-5375-455C-9EA6-DF929625EA0E}">
        <p15:presenceInfo xmlns:p15="http://schemas.microsoft.com/office/powerpoint/2012/main" userId="S-1-5-21-2455101938-2081098319-3243300316-1108952" providerId="AD"/>
      </p:ext>
    </p:extLst>
  </p:cmAuthor>
  <p:cmAuthor id="2" name="VADNERKAR Soumitra" initials="VS" lastIdx="39" clrIdx="1">
    <p:extLst>
      <p:ext uri="{19B8F6BF-5375-455C-9EA6-DF929625EA0E}">
        <p15:presenceInfo xmlns:p15="http://schemas.microsoft.com/office/powerpoint/2012/main" userId="S-1-5-21-2455101938-2081098319-3243300316-1376775" providerId="AD"/>
      </p:ext>
    </p:extLst>
  </p:cmAuthor>
  <p:cmAuthor id="3" name="ROUSSEAU Joe" initials="RJ" lastIdx="3" clrIdx="2">
    <p:extLst>
      <p:ext uri="{19B8F6BF-5375-455C-9EA6-DF929625EA0E}">
        <p15:presenceInfo xmlns:p15="http://schemas.microsoft.com/office/powerpoint/2012/main" userId="S-1-5-21-2455101938-2081098319-3243300316-62771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DA291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444" autoAdjust="0"/>
    <p:restoredTop sz="94883" autoAdjust="0"/>
  </p:normalViewPr>
  <p:slideViewPr>
    <p:cSldViewPr snapToGrid="0">
      <p:cViewPr varScale="1">
        <p:scale>
          <a:sx n="107" d="100"/>
          <a:sy n="107" d="100"/>
        </p:scale>
        <p:origin x="95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commentAuthors" Target="commen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9AF81EF-5FD7-4A92-881B-1CD2DE72D440}" type="datetimeFigureOut">
              <a:rPr lang="en-US" smtClean="0"/>
              <a:t>4/8/2025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8514B47-97CB-422C-8F57-7EB54F47A19B}" type="slidenum">
              <a:rPr lang="en-US" smtClean="0"/>
              <a:t>‹#›</a:t>
            </a:fld>
            <a:endParaRPr lang="en-US"/>
          </a:p>
        </p:txBody>
      </p:sp>
    </p:spTree>
    <p:extLst>
      <p:ext uri="{BB962C8B-B14F-4D97-AF65-F5344CB8AC3E}">
        <p14:creationId xmlns:p14="http://schemas.microsoft.com/office/powerpoint/2010/main" val="9872861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8514B47-97CB-422C-8F57-7EB54F47A19B}" type="slidenum">
              <a:rPr lang="en-US" smtClean="0"/>
              <a:t>6</a:t>
            </a:fld>
            <a:endParaRPr lang="en-US"/>
          </a:p>
        </p:txBody>
      </p:sp>
    </p:spTree>
    <p:extLst>
      <p:ext uri="{BB962C8B-B14F-4D97-AF65-F5344CB8AC3E}">
        <p14:creationId xmlns:p14="http://schemas.microsoft.com/office/powerpoint/2010/main" val="22354942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Tree>
    <p:extLst>
      <p:ext uri="{BB962C8B-B14F-4D97-AF65-F5344CB8AC3E}">
        <p14:creationId xmlns:p14="http://schemas.microsoft.com/office/powerpoint/2010/main" val="36824334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4AD780E6-21F3-4255-9B11-4E27909F42D1}"/>
              </a:ext>
            </a:extLst>
          </p:cNvPr>
          <p:cNvSpPr>
            <a:spLocks noGrp="1"/>
          </p:cNvSpPr>
          <p:nvPr>
            <p:ph idx="1" hasCustomPrompt="1"/>
          </p:nvPr>
        </p:nvSpPr>
        <p:spPr>
          <a:xfrm>
            <a:off x="436468" y="924790"/>
            <a:ext cx="10604065" cy="5293130"/>
          </a:xfrm>
          <a:prstGeom prst="rect">
            <a:avLst/>
          </a:prstGeom>
        </p:spPr>
        <p:txBody>
          <a:bodyPr/>
          <a:lstStyle>
            <a:lvl1pPr marL="0" indent="0">
              <a:buNone/>
              <a:defRPr>
                <a:solidFill>
                  <a:srgbClr val="DA291C"/>
                </a:solidFill>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493045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D10C95-8C4E-46EF-A906-50B838C66946}"/>
              </a:ext>
            </a:extLst>
          </p:cNvPr>
          <p:cNvSpPr>
            <a:spLocks noGrp="1"/>
          </p:cNvSpPr>
          <p:nvPr>
            <p:ph type="title" hasCustomPrompt="1"/>
          </p:nvPr>
        </p:nvSpPr>
        <p:spPr>
          <a:xfrm>
            <a:off x="3003671" y="914400"/>
            <a:ext cx="6184658" cy="840230"/>
          </a:xfrm>
          <a:prstGeom prst="rect">
            <a:avLst/>
          </a:prstGeom>
        </p:spPr>
        <p:txBody>
          <a:bodyPr>
            <a:spAutoFit/>
          </a:bodyPr>
          <a:lstStyle>
            <a:lvl1pPr>
              <a:defRPr>
                <a:solidFill>
                  <a:srgbClr val="DA291C"/>
                </a:solidFill>
                <a:latin typeface="3ds" panose="02000503020000020004" pitchFamily="50" charset="0"/>
              </a:defRPr>
            </a:lvl1pPr>
          </a:lstStyle>
          <a:p>
            <a:r>
              <a:rPr lang="en-US" dirty="0"/>
              <a:t>TITLE</a:t>
            </a:r>
          </a:p>
        </p:txBody>
      </p:sp>
      <p:sp>
        <p:nvSpPr>
          <p:cNvPr id="3" name="Text Placeholder 2">
            <a:extLst>
              <a:ext uri="{FF2B5EF4-FFF2-40B4-BE49-F238E27FC236}">
                <a16:creationId xmlns:a16="http://schemas.microsoft.com/office/drawing/2014/main" id="{879120DB-D250-4A83-853C-6801B5E19940}"/>
              </a:ext>
            </a:extLst>
          </p:cNvPr>
          <p:cNvSpPr>
            <a:spLocks noGrp="1"/>
          </p:cNvSpPr>
          <p:nvPr>
            <p:ph type="body" idx="1" hasCustomPrompt="1"/>
          </p:nvPr>
        </p:nvSpPr>
        <p:spPr>
          <a:xfrm>
            <a:off x="839788" y="2011679"/>
            <a:ext cx="5157787" cy="493395"/>
          </a:xfrm>
          <a:prstGeom prst="rect">
            <a:avLst/>
          </a:prstGeom>
        </p:spPr>
        <p:txBody>
          <a:bodyPr anchor="b"/>
          <a:lstStyle>
            <a:lvl1pPr marL="0" indent="0">
              <a:buNone/>
              <a:defRPr sz="2200" b="1">
                <a:solidFill>
                  <a:srgbClr val="DA291C"/>
                </a:solidFill>
                <a:latin typeface="3ds" panose="02000503020000020004" pitchFamily="50"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9E5A02B6-3BE9-4AD2-9E46-22768ED7719B}"/>
              </a:ext>
            </a:extLst>
          </p:cNvPr>
          <p:cNvSpPr>
            <a:spLocks noGrp="1"/>
          </p:cNvSpPr>
          <p:nvPr>
            <p:ph sz="half" idx="2"/>
          </p:nvPr>
        </p:nvSpPr>
        <p:spPr>
          <a:xfrm>
            <a:off x="839788" y="2505075"/>
            <a:ext cx="5157787" cy="3684588"/>
          </a:xfrm>
          <a:prstGeom prst="rect">
            <a:avLst/>
          </a:prstGeom>
        </p:spPr>
        <p:txBody>
          <a:bodyPr/>
          <a:lstStyle>
            <a:lvl1pPr marL="0" indent="0">
              <a:buNone/>
              <a:defRPr>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56483419-2458-42CD-AF31-C33FFDBC7187}"/>
              </a:ext>
            </a:extLst>
          </p:cNvPr>
          <p:cNvSpPr>
            <a:spLocks noGrp="1"/>
          </p:cNvSpPr>
          <p:nvPr>
            <p:ph type="body" sz="quarter" idx="3" hasCustomPrompt="1"/>
          </p:nvPr>
        </p:nvSpPr>
        <p:spPr>
          <a:xfrm>
            <a:off x="6172200" y="2011679"/>
            <a:ext cx="5183188" cy="493396"/>
          </a:xfrm>
          <a:prstGeom prst="rect">
            <a:avLst/>
          </a:prstGeom>
        </p:spPr>
        <p:txBody>
          <a:bodyPr anchor="b"/>
          <a:lstStyle>
            <a:lvl1pPr marL="0" indent="0">
              <a:buNone/>
              <a:defRPr lang="en-US" sz="2200" b="1" kern="1200" dirty="0" smtClean="0">
                <a:solidFill>
                  <a:srgbClr val="DA291C"/>
                </a:solidFill>
                <a:latin typeface="3ds" panose="02000503020000020004" pitchFamily="50" charset="0"/>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90000"/>
              </a:lnSpc>
              <a:spcBef>
                <a:spcPts val="1000"/>
              </a:spcBef>
              <a:buFont typeface="Arial" panose="020B0604020202020204" pitchFamily="34" charset="0"/>
              <a:buNone/>
            </a:pPr>
            <a:r>
              <a:rPr lang="en-US" dirty="0"/>
              <a:t>CLICK TO EDIT MASTER TEXT STYLES</a:t>
            </a:r>
          </a:p>
        </p:txBody>
      </p:sp>
      <p:sp>
        <p:nvSpPr>
          <p:cNvPr id="6" name="Content Placeholder 5">
            <a:extLst>
              <a:ext uri="{FF2B5EF4-FFF2-40B4-BE49-F238E27FC236}">
                <a16:creationId xmlns:a16="http://schemas.microsoft.com/office/drawing/2014/main" id="{E94262C0-B888-48A0-A84C-6F800C9C2F48}"/>
              </a:ext>
            </a:extLst>
          </p:cNvPr>
          <p:cNvSpPr>
            <a:spLocks noGrp="1"/>
          </p:cNvSpPr>
          <p:nvPr>
            <p:ph sz="quarter" idx="4"/>
          </p:nvPr>
        </p:nvSpPr>
        <p:spPr>
          <a:xfrm>
            <a:off x="6172200" y="2505075"/>
            <a:ext cx="5183188" cy="3684588"/>
          </a:xfrm>
          <a:prstGeom prst="rect">
            <a:avLst/>
          </a:prstGeom>
        </p:spPr>
        <p:txBody>
          <a:bodyPr/>
          <a:lstStyle>
            <a:lvl1pPr marL="0" indent="0">
              <a:buNone/>
              <a:defRPr>
                <a:latin typeface="3ds" panose="02000503020000020004" pitchFamily="50" charset="0"/>
              </a:defRPr>
            </a:lvl1pPr>
            <a:lvl2pPr>
              <a:defRPr>
                <a:latin typeface="3ds" panose="02000503020000020004" pitchFamily="50" charset="0"/>
              </a:defRPr>
            </a:lvl2pPr>
            <a:lvl3pPr>
              <a:defRPr>
                <a:latin typeface="3ds" panose="02000503020000020004" pitchFamily="50" charset="0"/>
              </a:defRPr>
            </a:lvl3pPr>
            <a:lvl4pPr>
              <a:defRPr>
                <a:latin typeface="3ds" panose="02000503020000020004" pitchFamily="50" charset="0"/>
              </a:defRPr>
            </a:lvl4pPr>
            <a:lvl5pPr>
              <a:defRPr>
                <a:latin typeface="3ds" panose="02000503020000020004" pitchFamily="50"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0827886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4240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3.xml"/><Relationship Id="rId7" Type="http://schemas.microsoft.com/office/2007/relationships/hdphoto" Target="../media/hdphoto1.wdp"/><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image" Target="../media/image3.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506868D-7AB3-41E3-9B6C-976C2080CC16}"/>
              </a:ext>
            </a:extLst>
          </p:cNvPr>
          <p:cNvSpPr/>
          <p:nvPr userDrawn="1"/>
        </p:nvSpPr>
        <p:spPr>
          <a:xfrm>
            <a:off x="0" y="6400800"/>
            <a:ext cx="12192000" cy="457200"/>
          </a:xfrm>
          <a:prstGeom prst="rect">
            <a:avLst/>
          </a:prstGeom>
          <a:solidFill>
            <a:srgbClr val="DA2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tangle 11">
            <a:extLst>
              <a:ext uri="{FF2B5EF4-FFF2-40B4-BE49-F238E27FC236}">
                <a16:creationId xmlns:a16="http://schemas.microsoft.com/office/drawing/2014/main" id="{9E3DEC39-52DB-45B5-B8F8-768BE886F9B1}"/>
              </a:ext>
            </a:extLst>
          </p:cNvPr>
          <p:cNvSpPr/>
          <p:nvPr userDrawn="1"/>
        </p:nvSpPr>
        <p:spPr>
          <a:xfrm>
            <a:off x="0" y="0"/>
            <a:ext cx="12192000" cy="685800"/>
          </a:xfrm>
          <a:prstGeom prst="rect">
            <a:avLst/>
          </a:prstGeom>
          <a:solidFill>
            <a:srgbClr val="DA29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pic>
        <p:nvPicPr>
          <p:cNvPr id="10" name="Image 14">
            <a:extLst>
              <a:ext uri="{FF2B5EF4-FFF2-40B4-BE49-F238E27FC236}">
                <a16:creationId xmlns:a16="http://schemas.microsoft.com/office/drawing/2014/main" id="{3BD8997C-3DEF-4CC2-8DC6-645F37B18EA6}"/>
              </a:ext>
            </a:extLst>
          </p:cNvPr>
          <p:cNvPicPr>
            <a:picLocks noChangeAspect="1"/>
          </p:cNvPicPr>
          <p:nvPr userDrawn="1"/>
        </p:nvPicPr>
        <p:blipFill>
          <a:blip r:embed="rId6" cstate="hqprint">
            <a:extLst>
              <a:ext uri="{BEBA8EAE-BF5A-486C-A8C5-ECC9F3942E4B}">
                <a14:imgProps xmlns:a14="http://schemas.microsoft.com/office/drawing/2010/main">
                  <a14:imgLayer r:embed="rId7">
                    <a14:imgEffect>
                      <a14:brightnessContrast bright="100000"/>
                    </a14:imgEffect>
                  </a14:imgLayer>
                </a14:imgProps>
              </a:ext>
              <a:ext uri="{28A0092B-C50C-407E-A947-70E740481C1C}">
                <a14:useLocalDpi xmlns:a14="http://schemas.microsoft.com/office/drawing/2010/main" val="0"/>
              </a:ext>
            </a:extLst>
          </a:blip>
          <a:stretch>
            <a:fillRect/>
          </a:stretch>
        </p:blipFill>
        <p:spPr>
          <a:xfrm>
            <a:off x="10865884" y="6455647"/>
            <a:ext cx="1105702" cy="347506"/>
          </a:xfrm>
          <a:prstGeom prst="rect">
            <a:avLst/>
          </a:prstGeom>
        </p:spPr>
      </p:pic>
      <p:pic>
        <p:nvPicPr>
          <p:cNvPr id="7" name="Picture 6">
            <a:extLst>
              <a:ext uri="{FF2B5EF4-FFF2-40B4-BE49-F238E27FC236}">
                <a16:creationId xmlns:a16="http://schemas.microsoft.com/office/drawing/2014/main" id="{0B2BEAD9-7B34-4B53-BB97-D076167FCC88}"/>
              </a:ext>
            </a:extLst>
          </p:cNvPr>
          <p:cNvPicPr>
            <a:picLocks noChangeAspect="1"/>
          </p:cNvPicPr>
          <p:nvPr userDrawn="1"/>
        </p:nvPicPr>
        <p:blipFill>
          <a:blip r:embed="rId8"/>
          <a:stretch>
            <a:fillRect/>
          </a:stretch>
        </p:blipFill>
        <p:spPr>
          <a:xfrm>
            <a:off x="11400011" y="39278"/>
            <a:ext cx="501906" cy="607244"/>
          </a:xfrm>
          <a:prstGeom prst="rect">
            <a:avLst/>
          </a:prstGeom>
        </p:spPr>
      </p:pic>
      <p:pic>
        <p:nvPicPr>
          <p:cNvPr id="13" name="Picture 12">
            <a:extLst>
              <a:ext uri="{FF2B5EF4-FFF2-40B4-BE49-F238E27FC236}">
                <a16:creationId xmlns:a16="http://schemas.microsoft.com/office/drawing/2014/main" id="{B09590EA-91CB-44E1-94B6-76DD1FCAEE91}"/>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307328" y="180920"/>
            <a:ext cx="2705747" cy="325154"/>
          </a:xfrm>
          <a:prstGeom prst="rect">
            <a:avLst/>
          </a:prstGeom>
        </p:spPr>
      </p:pic>
    </p:spTree>
    <p:extLst>
      <p:ext uri="{BB962C8B-B14F-4D97-AF65-F5344CB8AC3E}">
        <p14:creationId xmlns:p14="http://schemas.microsoft.com/office/powerpoint/2010/main" val="424792223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3" r:id="rId3"/>
    <p:sldLayoutId id="2147483655" r:id="rId4"/>
  </p:sldLayoutIdLst>
  <p:txStyles>
    <p:titleStyle>
      <a:lvl1pPr algn="ctr" defTabSz="914400" rtl="0" eaLnBrk="1" latinLnBrk="0" hangingPunct="1">
        <a:lnSpc>
          <a:spcPct val="90000"/>
        </a:lnSpc>
        <a:spcBef>
          <a:spcPct val="0"/>
        </a:spcBef>
        <a:buNone/>
        <a:defRPr sz="5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extBox 11">
            <a:extLst>
              <a:ext uri="{FF2B5EF4-FFF2-40B4-BE49-F238E27FC236}">
                <a16:creationId xmlns:a16="http://schemas.microsoft.com/office/drawing/2014/main" id="{042E334C-153D-4864-A903-C4F12DD41333}"/>
              </a:ext>
            </a:extLst>
          </p:cNvPr>
          <p:cNvSpPr txBox="1"/>
          <p:nvPr/>
        </p:nvSpPr>
        <p:spPr>
          <a:xfrm>
            <a:off x="-1" y="1323118"/>
            <a:ext cx="5219701" cy="769441"/>
          </a:xfrm>
          <a:prstGeom prst="rect">
            <a:avLst/>
          </a:prstGeom>
          <a:noFill/>
        </p:spPr>
        <p:txBody>
          <a:bodyPr wrap="square" rtlCol="0">
            <a:spAutoFit/>
          </a:bodyPr>
          <a:lstStyle/>
          <a:p>
            <a:pPr algn="ctr"/>
            <a:r>
              <a:rPr lang="en-US" sz="4400" dirty="0">
                <a:solidFill>
                  <a:srgbClr val="DA291C"/>
                </a:solidFill>
                <a:latin typeface="3DS V2 SemiBold" pitchFamily="2" charset="0"/>
              </a:rPr>
              <a:t>DESIGN PROJECT</a:t>
            </a:r>
          </a:p>
        </p:txBody>
      </p:sp>
      <p:sp>
        <p:nvSpPr>
          <p:cNvPr id="13" name="TextBox 12">
            <a:extLst>
              <a:ext uri="{FF2B5EF4-FFF2-40B4-BE49-F238E27FC236}">
                <a16:creationId xmlns:a16="http://schemas.microsoft.com/office/drawing/2014/main" id="{1F93CC92-2D88-43A3-94F2-C94F05E5F3BB}"/>
              </a:ext>
            </a:extLst>
          </p:cNvPr>
          <p:cNvSpPr txBox="1"/>
          <p:nvPr/>
        </p:nvSpPr>
        <p:spPr>
          <a:xfrm>
            <a:off x="3671613" y="1162591"/>
            <a:ext cx="2958575" cy="300082"/>
          </a:xfrm>
          <a:prstGeom prst="rect">
            <a:avLst/>
          </a:prstGeom>
          <a:noFill/>
        </p:spPr>
        <p:txBody>
          <a:bodyPr wrap="square" rtlCol="0">
            <a:spAutoFit/>
          </a:bodyPr>
          <a:lstStyle/>
          <a:p>
            <a:r>
              <a:rPr lang="en-US" sz="1350" dirty="0">
                <a:solidFill>
                  <a:schemeClr val="bg1"/>
                </a:solidFill>
                <a:latin typeface="3ds Light" panose="02000503020000020004" pitchFamily="50" charset="0"/>
              </a:rPr>
              <a:t>Student Guide</a:t>
            </a:r>
          </a:p>
        </p:txBody>
      </p:sp>
      <p:sp>
        <p:nvSpPr>
          <p:cNvPr id="16" name="TextBox 15">
            <a:extLst>
              <a:ext uri="{FF2B5EF4-FFF2-40B4-BE49-F238E27FC236}">
                <a16:creationId xmlns:a16="http://schemas.microsoft.com/office/drawing/2014/main" id="{BFBEA6B0-A13F-42EB-B1A2-32498C53EA4B}"/>
              </a:ext>
            </a:extLst>
          </p:cNvPr>
          <p:cNvSpPr txBox="1"/>
          <p:nvPr/>
        </p:nvSpPr>
        <p:spPr>
          <a:xfrm>
            <a:off x="924244" y="3520350"/>
            <a:ext cx="3371210" cy="1323439"/>
          </a:xfrm>
          <a:prstGeom prst="rect">
            <a:avLst/>
          </a:prstGeom>
          <a:noFill/>
        </p:spPr>
        <p:txBody>
          <a:bodyPr wrap="square" rtlCol="0">
            <a:spAutoFit/>
          </a:bodyPr>
          <a:lstStyle/>
          <a:p>
            <a:pPr algn="ctr"/>
            <a:r>
              <a:rPr lang="en-US" sz="4000" dirty="0">
                <a:solidFill>
                  <a:srgbClr val="DA291C"/>
                </a:solidFill>
                <a:latin typeface="3DS V2 SemiBold" pitchFamily="2" charset="0"/>
              </a:rPr>
              <a:t>TENSEGRITY</a:t>
            </a:r>
          </a:p>
          <a:p>
            <a:pPr algn="ctr"/>
            <a:r>
              <a:rPr lang="en-US" sz="4000" dirty="0">
                <a:solidFill>
                  <a:srgbClr val="DA291C"/>
                </a:solidFill>
                <a:latin typeface="3DS V2 SemiBold" pitchFamily="2" charset="0"/>
              </a:rPr>
              <a:t>TABLE</a:t>
            </a:r>
          </a:p>
        </p:txBody>
      </p:sp>
      <p:cxnSp>
        <p:nvCxnSpPr>
          <p:cNvPr id="5" name="Straight Connector 4">
            <a:extLst>
              <a:ext uri="{FF2B5EF4-FFF2-40B4-BE49-F238E27FC236}">
                <a16:creationId xmlns:a16="http://schemas.microsoft.com/office/drawing/2014/main" id="{D3DBF784-C6ED-425F-8DE2-6CB7745076C4}"/>
              </a:ext>
            </a:extLst>
          </p:cNvPr>
          <p:cNvCxnSpPr/>
          <p:nvPr/>
        </p:nvCxnSpPr>
        <p:spPr>
          <a:xfrm>
            <a:off x="609600" y="2111733"/>
            <a:ext cx="3987103" cy="0"/>
          </a:xfrm>
          <a:prstGeom prst="line">
            <a:avLst/>
          </a:prstGeom>
          <a:ln w="28575">
            <a:solidFill>
              <a:srgbClr val="DA291C"/>
            </a:solidFill>
          </a:ln>
        </p:spPr>
        <p:style>
          <a:lnRef idx="1">
            <a:schemeClr val="accent1"/>
          </a:lnRef>
          <a:fillRef idx="0">
            <a:schemeClr val="accent1"/>
          </a:fillRef>
          <a:effectRef idx="0">
            <a:schemeClr val="accent1"/>
          </a:effectRef>
          <a:fontRef idx="minor">
            <a:schemeClr val="tx1"/>
          </a:fontRef>
        </p:style>
      </p:cxnSp>
      <p:pic>
        <p:nvPicPr>
          <p:cNvPr id="7" name="Picture 6">
            <a:extLst>
              <a:ext uri="{FF2B5EF4-FFF2-40B4-BE49-F238E27FC236}">
                <a16:creationId xmlns:a16="http://schemas.microsoft.com/office/drawing/2014/main" id="{C3D69ED7-8D49-40B3-A30F-80E4EA8D526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649636" y="1436099"/>
            <a:ext cx="4618120" cy="4168501"/>
          </a:xfrm>
          <a:prstGeom prst="rect">
            <a:avLst/>
          </a:prstGeom>
        </p:spPr>
      </p:pic>
    </p:spTree>
    <p:extLst>
      <p:ext uri="{BB962C8B-B14F-4D97-AF65-F5344CB8AC3E}">
        <p14:creationId xmlns:p14="http://schemas.microsoft.com/office/powerpoint/2010/main" val="241518447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1"/>
            <a:ext cx="6465147" cy="433965"/>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COMPONENTS – </a:t>
            </a:r>
            <a:r>
              <a:rPr lang="en-US" sz="2400" dirty="0">
                <a:solidFill>
                  <a:srgbClr val="DA291C"/>
                </a:solidFill>
              </a:rPr>
              <a:t>ARM</a:t>
            </a:r>
            <a:endParaRPr lang="en-US" sz="2000" b="1" dirty="0"/>
          </a:p>
        </p:txBody>
      </p:sp>
      <p:sp>
        <p:nvSpPr>
          <p:cNvPr id="4" name="TextBox 3"/>
          <p:cNvSpPr txBox="1"/>
          <p:nvPr/>
        </p:nvSpPr>
        <p:spPr>
          <a:xfrm>
            <a:off x="914399" y="1828800"/>
            <a:ext cx="4455460" cy="2062103"/>
          </a:xfrm>
          <a:prstGeom prst="rect">
            <a:avLst/>
          </a:prstGeom>
        </p:spPr>
        <p:txBody>
          <a:bodyPr vert="horz" wrap="square" lIns="91440" tIns="45720" rIns="91440" bIns="45720" rtlCol="0">
            <a:spAutoFit/>
          </a:bodyPr>
          <a:lstStyle/>
          <a:p>
            <a:pPr marL="0" indent="0" algn="l">
              <a:buNone/>
            </a:pPr>
            <a:r>
              <a:rPr lang="en-US" sz="1600" b="1" dirty="0">
                <a:effectLst/>
                <a:latin typeface="3ds" panose="02000503020000020004" pitchFamily="50" charset="0"/>
              </a:rPr>
              <a:t>DESIGN INTENT</a:t>
            </a:r>
          </a:p>
          <a:p>
            <a:pPr marL="285750" indent="-285750" algn="l">
              <a:buFont typeface="Arial" panose="020B0604020202020204" pitchFamily="34" charset="0"/>
              <a:buChar char="•"/>
            </a:pPr>
            <a:r>
              <a:rPr lang="en-US" sz="1600" dirty="0">
                <a:latin typeface="3ds" panose="02000503020000020004" pitchFamily="50" charset="0"/>
              </a:rPr>
              <a:t>The T slot drives the cutout in the Base.</a:t>
            </a:r>
          </a:p>
          <a:p>
            <a:pPr marL="285750" indent="-285750" algn="l">
              <a:buFont typeface="Arial" panose="020B0604020202020204" pitchFamily="34" charset="0"/>
              <a:buChar char="•"/>
            </a:pPr>
            <a:r>
              <a:rPr lang="en-US" sz="1600" dirty="0">
                <a:latin typeface="3ds" panose="02000503020000020004" pitchFamily="50" charset="0"/>
              </a:rPr>
              <a:t>Overall size is to be smaller than the Base.</a:t>
            </a:r>
          </a:p>
          <a:p>
            <a:pPr marL="285750" indent="-285750" algn="l">
              <a:buFont typeface="Arial" panose="020B0604020202020204" pitchFamily="34" charset="0"/>
              <a:buChar char="•"/>
            </a:pPr>
            <a:endParaRPr lang="en-US" sz="1600" dirty="0">
              <a:latin typeface="3ds" panose="02000503020000020004" pitchFamily="50" charset="0"/>
            </a:endParaRPr>
          </a:p>
          <a:p>
            <a:pPr marL="285750" indent="-285750" algn="l">
              <a:buFont typeface="Arial" panose="020B0604020202020204" pitchFamily="34" charset="0"/>
              <a:buChar char="•"/>
            </a:pPr>
            <a:endParaRPr lang="en-US" sz="1600" dirty="0">
              <a:latin typeface="3ds" panose="02000503020000020004" pitchFamily="50" charset="0"/>
            </a:endParaRPr>
          </a:p>
          <a:p>
            <a:pPr algn="l"/>
            <a:r>
              <a:rPr lang="en-US" sz="1600" b="1" dirty="0">
                <a:latin typeface="3ds" panose="02000503020000020004" pitchFamily="50" charset="0"/>
              </a:rPr>
              <a:t>DFAM</a:t>
            </a:r>
          </a:p>
          <a:p>
            <a:pPr marL="285750" indent="-285750" algn="l">
              <a:buFont typeface="Arial" panose="020B0604020202020204" pitchFamily="34" charset="0"/>
              <a:buChar char="•"/>
            </a:pPr>
            <a:r>
              <a:rPr lang="en-US" sz="1600" dirty="0">
                <a:latin typeface="3ds" panose="02000503020000020004" pitchFamily="50" charset="0"/>
              </a:rPr>
              <a:t>3D Printed on the side to minimize support material.</a:t>
            </a:r>
          </a:p>
        </p:txBody>
      </p:sp>
      <p:pic>
        <p:nvPicPr>
          <p:cNvPr id="5" name="Picture 4">
            <a:extLst>
              <a:ext uri="{FF2B5EF4-FFF2-40B4-BE49-F238E27FC236}">
                <a16:creationId xmlns:a16="http://schemas.microsoft.com/office/drawing/2014/main" id="{645BAAA7-3B02-448C-A813-93B643775C34}"/>
              </a:ext>
            </a:extLst>
          </p:cNvPr>
          <p:cNvPicPr>
            <a:picLocks noChangeAspect="1"/>
          </p:cNvPicPr>
          <p:nvPr/>
        </p:nvPicPr>
        <p:blipFill>
          <a:blip r:embed="rId2"/>
          <a:stretch>
            <a:fillRect/>
          </a:stretch>
        </p:blipFill>
        <p:spPr>
          <a:xfrm>
            <a:off x="7354736" y="1562659"/>
            <a:ext cx="3817899" cy="3559350"/>
          </a:xfrm>
          <a:prstGeom prst="rect">
            <a:avLst/>
          </a:prstGeom>
        </p:spPr>
      </p:pic>
    </p:spTree>
    <p:extLst>
      <p:ext uri="{BB962C8B-B14F-4D97-AF65-F5344CB8AC3E}">
        <p14:creationId xmlns:p14="http://schemas.microsoft.com/office/powerpoint/2010/main" val="2213064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855572"/>
            <a:ext cx="6067037" cy="114685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3D PRINTING</a:t>
            </a:r>
          </a:p>
        </p:txBody>
      </p:sp>
    </p:spTree>
    <p:extLst>
      <p:ext uri="{BB962C8B-B14F-4D97-AF65-F5344CB8AC3E}">
        <p14:creationId xmlns:p14="http://schemas.microsoft.com/office/powerpoint/2010/main" val="13360432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199" y="914400"/>
            <a:ext cx="6562166" cy="1064907"/>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3D PRINTING</a:t>
            </a:r>
            <a:endParaRPr lang="en-US" sz="2400" dirty="0">
              <a:solidFill>
                <a:srgbClr val="DA291C"/>
              </a:solidFill>
            </a:endParaRPr>
          </a:p>
          <a:p>
            <a:pPr algn="just"/>
            <a:r>
              <a:rPr lang="en-US" sz="2000" dirty="0">
                <a:solidFill>
                  <a:srgbClr val="000000"/>
                </a:solidFill>
              </a:rPr>
              <a:t>Components are </a:t>
            </a:r>
            <a:r>
              <a:rPr lang="en-US" sz="2000">
                <a:solidFill>
                  <a:srgbClr val="000000"/>
                </a:solidFill>
              </a:rPr>
              <a:t>Nested*</a:t>
            </a:r>
            <a:endParaRPr lang="en-US" sz="2000" dirty="0">
              <a:solidFill>
                <a:srgbClr val="000000"/>
              </a:solidFill>
            </a:endParaRPr>
          </a:p>
          <a:p>
            <a:pPr marL="457200" lvl="1" indent="0" algn="just">
              <a:buNone/>
            </a:pPr>
            <a:r>
              <a:rPr lang="en-US" sz="1200" dirty="0">
                <a:solidFill>
                  <a:srgbClr val="000000"/>
                </a:solidFill>
              </a:rPr>
              <a:t>*Actual nesting arrangement depends on printer used. </a:t>
            </a:r>
            <a:r>
              <a:rPr lang="en-US" sz="1200" dirty="0" err="1"/>
              <a:t>Creality</a:t>
            </a:r>
            <a:r>
              <a:rPr lang="en-US" sz="1200" dirty="0"/>
              <a:t> K2 Plus printer shown.</a:t>
            </a:r>
          </a:p>
        </p:txBody>
      </p:sp>
      <p:pic>
        <p:nvPicPr>
          <p:cNvPr id="4" name="Picture 3">
            <a:extLst>
              <a:ext uri="{FF2B5EF4-FFF2-40B4-BE49-F238E27FC236}">
                <a16:creationId xmlns:a16="http://schemas.microsoft.com/office/drawing/2014/main" id="{6F502825-C997-45A6-B95D-261C5C07BE9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66842" y="1979307"/>
            <a:ext cx="7939596" cy="4317155"/>
          </a:xfrm>
          <a:prstGeom prst="rect">
            <a:avLst/>
          </a:prstGeom>
        </p:spPr>
      </p:pic>
    </p:spTree>
    <p:extLst>
      <p:ext uri="{BB962C8B-B14F-4D97-AF65-F5344CB8AC3E}">
        <p14:creationId xmlns:p14="http://schemas.microsoft.com/office/powerpoint/2010/main" val="54104870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sz="2400" b="1" dirty="0"/>
              <a:t>PROJECT TASKS</a:t>
            </a:r>
          </a:p>
          <a:p>
            <a:pPr marL="342900" indent="-342900">
              <a:buFont typeface="+mj-lt"/>
              <a:buAutoNum type="arabicPeriod"/>
            </a:pPr>
            <a:r>
              <a:rPr lang="en-US" sz="1600" dirty="0">
                <a:solidFill>
                  <a:schemeClr val="tx1"/>
                </a:solidFill>
              </a:rPr>
              <a:t>Create the following components in CAD:</a:t>
            </a:r>
          </a:p>
          <a:p>
            <a:pPr marL="800100" lvl="1" indent="-342900">
              <a:buFont typeface="+mj-lt"/>
              <a:buAutoNum type="alphaLcParenR"/>
            </a:pPr>
            <a:r>
              <a:rPr lang="en-US" sz="1600" dirty="0"/>
              <a:t>Base</a:t>
            </a:r>
          </a:p>
          <a:p>
            <a:pPr marL="800100" lvl="1" indent="-342900">
              <a:buFont typeface="+mj-lt"/>
              <a:buAutoNum type="alphaLcParenR"/>
            </a:pPr>
            <a:r>
              <a:rPr lang="en-US" sz="1600" dirty="0"/>
              <a:t>Arm</a:t>
            </a:r>
          </a:p>
          <a:p>
            <a:pPr marL="342900" indent="-342900">
              <a:buFont typeface="+mj-lt"/>
              <a:buAutoNum type="arabicPeriod"/>
            </a:pPr>
            <a:r>
              <a:rPr lang="en-US" sz="1600" dirty="0">
                <a:solidFill>
                  <a:schemeClr val="tx1"/>
                </a:solidFill>
              </a:rPr>
              <a:t>Create an assembly of the Base and Arm in CAD.</a:t>
            </a:r>
          </a:p>
          <a:p>
            <a:pPr marL="342900" indent="-342900">
              <a:buFont typeface="+mj-lt"/>
              <a:buAutoNum type="arabicPeriod"/>
            </a:pPr>
            <a:r>
              <a:rPr lang="en-US" sz="1600" dirty="0">
                <a:solidFill>
                  <a:schemeClr val="tx1"/>
                </a:solidFill>
              </a:rPr>
              <a:t>Create a cutout in the Base to mount the Arm.</a:t>
            </a:r>
          </a:p>
          <a:p>
            <a:pPr marL="342900" indent="-342900">
              <a:buFont typeface="+mj-lt"/>
              <a:buAutoNum type="arabicPeriod"/>
            </a:pPr>
            <a:r>
              <a:rPr lang="en-US" sz="1600" dirty="0">
                <a:solidFill>
                  <a:schemeClr val="tx1"/>
                </a:solidFill>
              </a:rPr>
              <a:t>Print the physical components on a 3D printer.</a:t>
            </a:r>
          </a:p>
          <a:p>
            <a:pPr marL="342900" indent="-342900">
              <a:buFont typeface="+mj-lt"/>
              <a:buAutoNum type="arabicPeriod"/>
            </a:pPr>
            <a:r>
              <a:rPr lang="en-US" sz="1600" dirty="0">
                <a:solidFill>
                  <a:schemeClr val="tx1"/>
                </a:solidFill>
              </a:rPr>
              <a:t>Assemble the table.</a:t>
            </a:r>
          </a:p>
          <a:p>
            <a:pPr marL="342900" indent="-342900">
              <a:buFont typeface="+mj-lt"/>
              <a:buAutoNum type="arabicPeriod"/>
            </a:pPr>
            <a:r>
              <a:rPr lang="en-US" sz="1600" dirty="0">
                <a:solidFill>
                  <a:schemeClr val="tx1"/>
                </a:solidFill>
              </a:rPr>
              <a:t>Balance an object.</a:t>
            </a:r>
            <a:endParaRPr lang="en-US" sz="1600" dirty="0"/>
          </a:p>
        </p:txBody>
      </p:sp>
    </p:spTree>
    <p:extLst>
      <p:ext uri="{BB962C8B-B14F-4D97-AF65-F5344CB8AC3E}">
        <p14:creationId xmlns:p14="http://schemas.microsoft.com/office/powerpoint/2010/main" val="392950499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3D3ADC9-1AB6-4915-8648-C53C346FEE6D}"/>
              </a:ext>
            </a:extLst>
          </p:cNvPr>
          <p:cNvSpPr/>
          <p:nvPr/>
        </p:nvSpPr>
        <p:spPr>
          <a:xfrm>
            <a:off x="487680"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r>
              <a:rPr lang="en-US" dirty="0">
                <a:latin typeface="3DS V2" pitchFamily="2" charset="0"/>
              </a:rPr>
              <a:t> </a:t>
            </a:r>
          </a:p>
          <a:p>
            <a:pPr marL="0" lvl="0" indent="0" algn="l" rtl="0">
              <a:spcBef>
                <a:spcPts val="0"/>
              </a:spcBef>
              <a:spcAft>
                <a:spcPts val="0"/>
              </a:spcAft>
              <a:buNone/>
            </a:pPr>
            <a:endParaRPr lang="en-US" i="1" dirty="0">
              <a:latin typeface="3DS V2" pitchFamily="2" charset="0"/>
            </a:endParaRPr>
          </a:p>
          <a:p>
            <a:pPr marL="0" lvl="0" indent="0" algn="l" rtl="0">
              <a:spcBef>
                <a:spcPts val="1200"/>
              </a:spcBef>
              <a:spcAft>
                <a:spcPts val="0"/>
              </a:spcAft>
              <a:buNone/>
            </a:pPr>
            <a:endParaRPr lang="en-US" dirty="0">
              <a:latin typeface="3DS V2" pitchFamily="2" charset="0"/>
            </a:endParaRPr>
          </a:p>
          <a:p>
            <a:pPr marL="0" lvl="0" indent="0" algn="l" rtl="0">
              <a:spcBef>
                <a:spcPts val="1200"/>
              </a:spcBef>
              <a:spcAft>
                <a:spcPts val="0"/>
              </a:spcAft>
              <a:buNone/>
            </a:pPr>
            <a:endParaRPr lang="en-US" sz="2800" dirty="0">
              <a:latin typeface="3DS V2" pitchFamily="2" charset="0"/>
            </a:endParaRPr>
          </a:p>
        </p:txBody>
      </p:sp>
      <p:sp>
        <p:nvSpPr>
          <p:cNvPr id="8" name="Rectangle: Rounded Corners 7">
            <a:extLst>
              <a:ext uri="{FF2B5EF4-FFF2-40B4-BE49-F238E27FC236}">
                <a16:creationId xmlns:a16="http://schemas.microsoft.com/office/drawing/2014/main" id="{A35EB5F2-9511-49D9-B046-9C0ED4E853EB}"/>
              </a:ext>
            </a:extLst>
          </p:cNvPr>
          <p:cNvSpPr/>
          <p:nvPr/>
        </p:nvSpPr>
        <p:spPr>
          <a:xfrm>
            <a:off x="6231907"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dirty="0">
              <a:latin typeface="3DS V2" pitchFamily="2" charset="0"/>
            </a:endParaRPr>
          </a:p>
        </p:txBody>
      </p:sp>
      <p:sp>
        <p:nvSpPr>
          <p:cNvPr id="9" name="TextBox 8">
            <a:extLst>
              <a:ext uri="{FF2B5EF4-FFF2-40B4-BE49-F238E27FC236}">
                <a16:creationId xmlns:a16="http://schemas.microsoft.com/office/drawing/2014/main" id="{245C9D36-C5E9-4BA9-BCF4-C007824FEA17}"/>
              </a:ext>
            </a:extLst>
          </p:cNvPr>
          <p:cNvSpPr txBox="1"/>
          <p:nvPr/>
        </p:nvSpPr>
        <p:spPr>
          <a:xfrm>
            <a:off x="2918528" y="955179"/>
            <a:ext cx="6354945" cy="923330"/>
          </a:xfrm>
          <a:prstGeom prst="rect">
            <a:avLst/>
          </a:prstGeom>
          <a:noFill/>
        </p:spPr>
        <p:txBody>
          <a:bodyPr wrap="none" rtlCol="0">
            <a:spAutoFit/>
          </a:bodyPr>
          <a:lstStyle/>
          <a:p>
            <a:r>
              <a:rPr lang="en-US" sz="5400" b="1" dirty="0">
                <a:solidFill>
                  <a:srgbClr val="DA291C"/>
                </a:solidFill>
                <a:latin typeface="3ds" panose="02000503020000020004" pitchFamily="50" charset="0"/>
              </a:rPr>
              <a:t>CLASS DISCUSSION</a:t>
            </a:r>
          </a:p>
        </p:txBody>
      </p:sp>
      <p:sp>
        <p:nvSpPr>
          <p:cNvPr id="11" name="TextBox 10">
            <a:extLst>
              <a:ext uri="{FF2B5EF4-FFF2-40B4-BE49-F238E27FC236}">
                <a16:creationId xmlns:a16="http://schemas.microsoft.com/office/drawing/2014/main" id="{AFA691FA-BE31-421C-846E-3F422D02946D}"/>
              </a:ext>
            </a:extLst>
          </p:cNvPr>
          <p:cNvSpPr txBox="1"/>
          <p:nvPr/>
        </p:nvSpPr>
        <p:spPr>
          <a:xfrm>
            <a:off x="497840" y="3505006"/>
            <a:ext cx="1063112" cy="369332"/>
          </a:xfrm>
          <a:prstGeom prst="rect">
            <a:avLst/>
          </a:prstGeom>
          <a:noFill/>
        </p:spPr>
        <p:txBody>
          <a:bodyPr wrap="none" rtlCol="0">
            <a:spAutoFit/>
          </a:bodyPr>
          <a:lstStyle/>
          <a:p>
            <a:r>
              <a:rPr lang="en-US" i="1" dirty="0"/>
              <a:t>Question: </a:t>
            </a:r>
          </a:p>
        </p:txBody>
      </p:sp>
      <p:cxnSp>
        <p:nvCxnSpPr>
          <p:cNvPr id="12" name="Straight Connector 11">
            <a:extLst>
              <a:ext uri="{FF2B5EF4-FFF2-40B4-BE49-F238E27FC236}">
                <a16:creationId xmlns:a16="http://schemas.microsoft.com/office/drawing/2014/main" id="{85956E30-AFC2-4D4C-81B2-3870AC51040A}"/>
              </a:ext>
            </a:extLst>
          </p:cNvPr>
          <p:cNvCxnSpPr/>
          <p:nvPr/>
        </p:nvCxnSpPr>
        <p:spPr>
          <a:xfrm>
            <a:off x="497840"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BA299A5-204C-4795-A9A6-C3EEC5C81040}"/>
              </a:ext>
            </a:extLst>
          </p:cNvPr>
          <p:cNvSpPr txBox="1"/>
          <p:nvPr/>
        </p:nvSpPr>
        <p:spPr>
          <a:xfrm>
            <a:off x="6231907" y="3505006"/>
            <a:ext cx="1063112" cy="369332"/>
          </a:xfrm>
          <a:prstGeom prst="rect">
            <a:avLst/>
          </a:prstGeom>
          <a:noFill/>
        </p:spPr>
        <p:txBody>
          <a:bodyPr wrap="none" rtlCol="0">
            <a:spAutoFit/>
          </a:bodyPr>
          <a:lstStyle/>
          <a:p>
            <a:r>
              <a:rPr lang="en-US" i="1" dirty="0"/>
              <a:t>Question: </a:t>
            </a:r>
          </a:p>
        </p:txBody>
      </p:sp>
      <p:cxnSp>
        <p:nvCxnSpPr>
          <p:cNvPr id="14" name="Straight Connector 13">
            <a:extLst>
              <a:ext uri="{FF2B5EF4-FFF2-40B4-BE49-F238E27FC236}">
                <a16:creationId xmlns:a16="http://schemas.microsoft.com/office/drawing/2014/main" id="{4F4AC078-143B-4017-87C0-BDEC4A6D1E49}"/>
              </a:ext>
            </a:extLst>
          </p:cNvPr>
          <p:cNvCxnSpPr/>
          <p:nvPr/>
        </p:nvCxnSpPr>
        <p:spPr>
          <a:xfrm>
            <a:off x="6231907"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2025227" y="5235787"/>
            <a:ext cx="3583093" cy="785706"/>
          </a:xfrm>
          <a:prstGeom prst="rect">
            <a:avLst/>
          </a:prstGeom>
        </p:spPr>
        <p:txBody>
          <a:bodyPr vert="horz" wrap="square" lIns="91440" tIns="45720" rIns="91440" bIns="45720" rtlCol="0">
            <a:normAutofit/>
          </a:bodyPr>
          <a:lstStyle/>
          <a:p>
            <a:pPr marL="0" indent="0" algn="l">
              <a:buNone/>
            </a:pPr>
            <a:endParaRPr lang="en-US" sz="1600" dirty="0">
              <a:effectLst/>
              <a:latin typeface="Segoe UI" panose="020B0502040204020203" pitchFamily="34" charset="0"/>
            </a:endParaRPr>
          </a:p>
        </p:txBody>
      </p:sp>
      <p:sp>
        <p:nvSpPr>
          <p:cNvPr id="3" name="TextBox 2"/>
          <p:cNvSpPr txBox="1"/>
          <p:nvPr/>
        </p:nvSpPr>
        <p:spPr>
          <a:xfrm>
            <a:off x="795087" y="3931457"/>
            <a:ext cx="4737361" cy="1660198"/>
          </a:xfrm>
          <a:prstGeom prst="rect">
            <a:avLst/>
          </a:prstGeom>
        </p:spPr>
        <p:txBody>
          <a:bodyPr vert="horz" wrap="square" lIns="91440" tIns="45720" rIns="91440" bIns="45720" rtlCol="0">
            <a:noAutofit/>
          </a:bodyPr>
          <a:lstStyle/>
          <a:p>
            <a:r>
              <a:rPr lang="en-US" sz="2000" dirty="0">
                <a:latin typeface="3ds" panose="02000503020000020004" pitchFamily="50" charset="0"/>
              </a:rPr>
              <a:t>What are the underlying physics of the structure?</a:t>
            </a:r>
          </a:p>
          <a:p>
            <a:endParaRPr lang="en-US" sz="2000" dirty="0">
              <a:latin typeface="3ds" panose="02000503020000020004" pitchFamily="50" charset="0"/>
            </a:endParaRPr>
          </a:p>
          <a:p>
            <a:r>
              <a:rPr lang="en-US" sz="2000" dirty="0">
                <a:latin typeface="3ds" panose="02000503020000020004" pitchFamily="50" charset="0"/>
              </a:rPr>
              <a:t>What other examples of Tensegrity can you identify?</a:t>
            </a:r>
            <a:endParaRPr lang="en-US" sz="2000" dirty="0">
              <a:effectLst/>
              <a:latin typeface="Segoe UI" panose="020B0502040204020203" pitchFamily="34" charset="0"/>
            </a:endParaRPr>
          </a:p>
        </p:txBody>
      </p:sp>
      <p:sp>
        <p:nvSpPr>
          <p:cNvPr id="15" name="TextBox 14"/>
          <p:cNvSpPr txBox="1"/>
          <p:nvPr/>
        </p:nvSpPr>
        <p:spPr>
          <a:xfrm>
            <a:off x="6585175" y="3931457"/>
            <a:ext cx="4834957" cy="1660198"/>
          </a:xfrm>
          <a:prstGeom prst="rect">
            <a:avLst/>
          </a:prstGeom>
        </p:spPr>
        <p:txBody>
          <a:bodyPr vert="horz" wrap="square" lIns="91440" tIns="45720" rIns="91440" bIns="45720" rtlCol="0">
            <a:noAutofit/>
          </a:bodyPr>
          <a:lstStyle/>
          <a:p>
            <a:r>
              <a:rPr lang="en-US" dirty="0">
                <a:latin typeface="3ds" panose="02000503020000020004" pitchFamily="50" charset="0"/>
              </a:rPr>
              <a:t>Why did some tables collapse while others remained stable?</a:t>
            </a:r>
          </a:p>
          <a:p>
            <a:endParaRPr lang="en-US" dirty="0">
              <a:latin typeface="3ds" panose="02000503020000020004" pitchFamily="50" charset="0"/>
            </a:endParaRPr>
          </a:p>
          <a:p>
            <a:r>
              <a:rPr lang="en-US" dirty="0">
                <a:latin typeface="3ds" panose="02000503020000020004" pitchFamily="50" charset="0"/>
              </a:rPr>
              <a:t>How do minor adjustments in string tension affect stability?</a:t>
            </a:r>
            <a:endParaRPr lang="en-US" dirty="0">
              <a:effectLst/>
              <a:latin typeface="Segoe UI" panose="020B0502040204020203" pitchFamily="34" charset="0"/>
            </a:endParaRPr>
          </a:p>
        </p:txBody>
      </p:sp>
      <p:sp>
        <p:nvSpPr>
          <p:cNvPr id="17" name="TextBox 16"/>
          <p:cNvSpPr txBox="1"/>
          <p:nvPr/>
        </p:nvSpPr>
        <p:spPr>
          <a:xfrm>
            <a:off x="795087" y="2471737"/>
            <a:ext cx="4610032"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Think about the concept of Tensegrity.</a:t>
            </a:r>
          </a:p>
          <a:p>
            <a:pPr marL="0" indent="0" algn="l">
              <a:buNone/>
            </a:pPr>
            <a:endParaRPr lang="en-US" sz="1600" dirty="0">
              <a:effectLst/>
              <a:latin typeface="3ds" panose="02000503020000020004" pitchFamily="50" charset="0"/>
            </a:endParaRPr>
          </a:p>
        </p:txBody>
      </p:sp>
      <p:sp>
        <p:nvSpPr>
          <p:cNvPr id="18" name="TextBox 17"/>
          <p:cNvSpPr txBox="1"/>
          <p:nvPr/>
        </p:nvSpPr>
        <p:spPr>
          <a:xfrm>
            <a:off x="6585175" y="2471737"/>
            <a:ext cx="4834957"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Think about the assembled table.</a:t>
            </a:r>
          </a:p>
          <a:p>
            <a:pPr marL="0" indent="0" algn="l">
              <a:buNone/>
            </a:pPr>
            <a:endParaRPr lang="en-US" sz="1600" dirty="0">
              <a:effectLst/>
              <a:latin typeface="3ds" panose="02000503020000020004" pitchFamily="50" charset="0"/>
            </a:endParaRPr>
          </a:p>
        </p:txBody>
      </p:sp>
    </p:spTree>
    <p:extLst>
      <p:ext uri="{BB962C8B-B14F-4D97-AF65-F5344CB8AC3E}">
        <p14:creationId xmlns:p14="http://schemas.microsoft.com/office/powerpoint/2010/main" val="42881236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718036"/>
            <a:ext cx="6369518" cy="1421928"/>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2400" b="1" dirty="0">
                <a:solidFill>
                  <a:srgbClr val="DA291C"/>
                </a:solidFill>
              </a:rPr>
              <a:t>The template slides in the following section are provided for your convenience. We encourage you to customize this presentation for your needs.</a:t>
            </a:r>
          </a:p>
        </p:txBody>
      </p:sp>
    </p:spTree>
    <p:extLst>
      <p:ext uri="{BB962C8B-B14F-4D97-AF65-F5344CB8AC3E}">
        <p14:creationId xmlns:p14="http://schemas.microsoft.com/office/powerpoint/2010/main" val="40842418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457200" y="914400"/>
            <a:ext cx="9276080" cy="3691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LOREM IPSUM</a:t>
            </a:r>
          </a:p>
          <a:p>
            <a:pPr lvl="1" algn="just">
              <a:spcBef>
                <a:spcPts val="1200"/>
              </a:spcBef>
            </a:pPr>
            <a:r>
              <a:rPr lang="en-US" sz="2000" dirty="0"/>
              <a:t>XXX</a:t>
            </a:r>
          </a:p>
          <a:p>
            <a:pPr marL="0" indent="0" algn="just">
              <a:buFont typeface="Arial" panose="020B0604020202020204" pitchFamily="34" charset="0"/>
              <a:buNone/>
            </a:pPr>
            <a:endParaRPr lang="en-US" sz="2400" b="1" dirty="0">
              <a:solidFill>
                <a:srgbClr val="DA291C"/>
              </a:solidFill>
            </a:endParaRPr>
          </a:p>
        </p:txBody>
      </p:sp>
    </p:spTree>
    <p:extLst>
      <p:ext uri="{BB962C8B-B14F-4D97-AF65-F5344CB8AC3E}">
        <p14:creationId xmlns:p14="http://schemas.microsoft.com/office/powerpoint/2010/main" val="206868391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73D3ADC9-1AB6-4915-8648-C53C346FEE6D}"/>
              </a:ext>
            </a:extLst>
          </p:cNvPr>
          <p:cNvSpPr/>
          <p:nvPr/>
        </p:nvSpPr>
        <p:spPr>
          <a:xfrm>
            <a:off x="487680"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endParaRPr lang="en-US" dirty="0">
              <a:latin typeface="3DS V2" pitchFamily="2" charset="0"/>
            </a:endParaRPr>
          </a:p>
          <a:p>
            <a:pPr marL="0" lvl="0" indent="0" algn="l" rtl="0">
              <a:spcBef>
                <a:spcPts val="0"/>
              </a:spcBef>
              <a:spcAft>
                <a:spcPts val="0"/>
              </a:spcAft>
              <a:buNone/>
            </a:pPr>
            <a:r>
              <a:rPr lang="en-US" dirty="0">
                <a:latin typeface="3DS V2" pitchFamily="2" charset="0"/>
              </a:rPr>
              <a:t> </a:t>
            </a:r>
          </a:p>
          <a:p>
            <a:pPr marL="0" lvl="0" indent="0" algn="l" rtl="0">
              <a:spcBef>
                <a:spcPts val="0"/>
              </a:spcBef>
              <a:spcAft>
                <a:spcPts val="0"/>
              </a:spcAft>
              <a:buNone/>
            </a:pPr>
            <a:endParaRPr lang="en-US" i="1" dirty="0">
              <a:latin typeface="3DS V2" pitchFamily="2" charset="0"/>
            </a:endParaRPr>
          </a:p>
          <a:p>
            <a:pPr marL="0" lvl="0" indent="0" algn="l" rtl="0">
              <a:spcBef>
                <a:spcPts val="1200"/>
              </a:spcBef>
              <a:spcAft>
                <a:spcPts val="0"/>
              </a:spcAft>
              <a:buNone/>
            </a:pPr>
            <a:endParaRPr lang="en-US" dirty="0">
              <a:latin typeface="3DS V2" pitchFamily="2" charset="0"/>
            </a:endParaRPr>
          </a:p>
          <a:p>
            <a:pPr marL="0" lvl="0" indent="0" algn="l" rtl="0">
              <a:spcBef>
                <a:spcPts val="1200"/>
              </a:spcBef>
              <a:spcAft>
                <a:spcPts val="0"/>
              </a:spcAft>
              <a:buNone/>
            </a:pPr>
            <a:endParaRPr lang="en-US" sz="2800" dirty="0">
              <a:latin typeface="3DS V2" pitchFamily="2" charset="0"/>
            </a:endParaRPr>
          </a:p>
        </p:txBody>
      </p:sp>
      <p:sp>
        <p:nvSpPr>
          <p:cNvPr id="8" name="Rectangle: Rounded Corners 7">
            <a:extLst>
              <a:ext uri="{FF2B5EF4-FFF2-40B4-BE49-F238E27FC236}">
                <a16:creationId xmlns:a16="http://schemas.microsoft.com/office/drawing/2014/main" id="{A35EB5F2-9511-49D9-B046-9C0ED4E853EB}"/>
              </a:ext>
            </a:extLst>
          </p:cNvPr>
          <p:cNvSpPr/>
          <p:nvPr/>
        </p:nvSpPr>
        <p:spPr>
          <a:xfrm>
            <a:off x="6231907" y="2163243"/>
            <a:ext cx="5414884" cy="3636415"/>
          </a:xfrm>
          <a:prstGeom prst="roundRect">
            <a:avLst/>
          </a:prstGeom>
        </p:spPr>
        <p:style>
          <a:lnRef idx="2">
            <a:schemeClr val="accent3"/>
          </a:lnRef>
          <a:fillRef idx="1">
            <a:schemeClr val="lt1"/>
          </a:fillRef>
          <a:effectRef idx="0">
            <a:schemeClr val="accent3"/>
          </a:effectRef>
          <a:fontRef idx="minor">
            <a:schemeClr val="dk1"/>
          </a:fontRef>
        </p:style>
        <p:txBody>
          <a:bodyPr rtlCol="0" anchor="ctr"/>
          <a:lstStyle/>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sz="2800" dirty="0">
              <a:latin typeface="3DS V2" pitchFamily="2" charset="0"/>
            </a:endParaRPr>
          </a:p>
          <a:p>
            <a:pPr marL="0" lvl="0" indent="0" algn="l" rtl="0">
              <a:spcBef>
                <a:spcPts val="1200"/>
              </a:spcBef>
              <a:spcAft>
                <a:spcPts val="0"/>
              </a:spcAft>
              <a:buNone/>
            </a:pPr>
            <a:endParaRPr lang="en-US" dirty="0">
              <a:latin typeface="3DS V2" pitchFamily="2" charset="0"/>
            </a:endParaRPr>
          </a:p>
        </p:txBody>
      </p:sp>
      <p:sp>
        <p:nvSpPr>
          <p:cNvPr id="9" name="TextBox 8">
            <a:extLst>
              <a:ext uri="{FF2B5EF4-FFF2-40B4-BE49-F238E27FC236}">
                <a16:creationId xmlns:a16="http://schemas.microsoft.com/office/drawing/2014/main" id="{245C9D36-C5E9-4BA9-BCF4-C007824FEA17}"/>
              </a:ext>
            </a:extLst>
          </p:cNvPr>
          <p:cNvSpPr txBox="1"/>
          <p:nvPr/>
        </p:nvSpPr>
        <p:spPr>
          <a:xfrm>
            <a:off x="2918528" y="955179"/>
            <a:ext cx="6354945" cy="923330"/>
          </a:xfrm>
          <a:prstGeom prst="rect">
            <a:avLst/>
          </a:prstGeom>
          <a:noFill/>
        </p:spPr>
        <p:txBody>
          <a:bodyPr wrap="none" rtlCol="0">
            <a:spAutoFit/>
          </a:bodyPr>
          <a:lstStyle/>
          <a:p>
            <a:r>
              <a:rPr lang="en-US" sz="5400" b="1" dirty="0">
                <a:solidFill>
                  <a:srgbClr val="DA291C"/>
                </a:solidFill>
                <a:latin typeface="3ds" panose="02000503020000020004" pitchFamily="50" charset="0"/>
              </a:rPr>
              <a:t>CLASS DISCUSSION</a:t>
            </a:r>
          </a:p>
        </p:txBody>
      </p:sp>
      <p:sp>
        <p:nvSpPr>
          <p:cNvPr id="11" name="TextBox 10">
            <a:extLst>
              <a:ext uri="{FF2B5EF4-FFF2-40B4-BE49-F238E27FC236}">
                <a16:creationId xmlns:a16="http://schemas.microsoft.com/office/drawing/2014/main" id="{AFA691FA-BE31-421C-846E-3F422D02946D}"/>
              </a:ext>
            </a:extLst>
          </p:cNvPr>
          <p:cNvSpPr txBox="1"/>
          <p:nvPr/>
        </p:nvSpPr>
        <p:spPr>
          <a:xfrm>
            <a:off x="497840" y="3505006"/>
            <a:ext cx="1063112" cy="369332"/>
          </a:xfrm>
          <a:prstGeom prst="rect">
            <a:avLst/>
          </a:prstGeom>
          <a:noFill/>
        </p:spPr>
        <p:txBody>
          <a:bodyPr wrap="none" rtlCol="0">
            <a:spAutoFit/>
          </a:bodyPr>
          <a:lstStyle/>
          <a:p>
            <a:r>
              <a:rPr lang="en-US" i="1" dirty="0"/>
              <a:t>Question: </a:t>
            </a:r>
          </a:p>
        </p:txBody>
      </p:sp>
      <p:cxnSp>
        <p:nvCxnSpPr>
          <p:cNvPr id="12" name="Straight Connector 11">
            <a:extLst>
              <a:ext uri="{FF2B5EF4-FFF2-40B4-BE49-F238E27FC236}">
                <a16:creationId xmlns:a16="http://schemas.microsoft.com/office/drawing/2014/main" id="{85956E30-AFC2-4D4C-81B2-3870AC51040A}"/>
              </a:ext>
            </a:extLst>
          </p:cNvPr>
          <p:cNvCxnSpPr/>
          <p:nvPr/>
        </p:nvCxnSpPr>
        <p:spPr>
          <a:xfrm>
            <a:off x="497840"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13" name="TextBox 12">
            <a:extLst>
              <a:ext uri="{FF2B5EF4-FFF2-40B4-BE49-F238E27FC236}">
                <a16:creationId xmlns:a16="http://schemas.microsoft.com/office/drawing/2014/main" id="{7BA299A5-204C-4795-A9A6-C3EEC5C81040}"/>
              </a:ext>
            </a:extLst>
          </p:cNvPr>
          <p:cNvSpPr txBox="1"/>
          <p:nvPr/>
        </p:nvSpPr>
        <p:spPr>
          <a:xfrm>
            <a:off x="6231907" y="3505006"/>
            <a:ext cx="1063112" cy="369332"/>
          </a:xfrm>
          <a:prstGeom prst="rect">
            <a:avLst/>
          </a:prstGeom>
          <a:noFill/>
        </p:spPr>
        <p:txBody>
          <a:bodyPr wrap="none" rtlCol="0">
            <a:spAutoFit/>
          </a:bodyPr>
          <a:lstStyle/>
          <a:p>
            <a:r>
              <a:rPr lang="en-US" i="1" dirty="0"/>
              <a:t>Question: </a:t>
            </a:r>
          </a:p>
        </p:txBody>
      </p:sp>
      <p:cxnSp>
        <p:nvCxnSpPr>
          <p:cNvPr id="14" name="Straight Connector 13">
            <a:extLst>
              <a:ext uri="{FF2B5EF4-FFF2-40B4-BE49-F238E27FC236}">
                <a16:creationId xmlns:a16="http://schemas.microsoft.com/office/drawing/2014/main" id="{4F4AC078-143B-4017-87C0-BDEC4A6D1E49}"/>
              </a:ext>
            </a:extLst>
          </p:cNvPr>
          <p:cNvCxnSpPr/>
          <p:nvPr/>
        </p:nvCxnSpPr>
        <p:spPr>
          <a:xfrm>
            <a:off x="6231907" y="3305378"/>
            <a:ext cx="5414884" cy="0"/>
          </a:xfrm>
          <a:prstGeom prst="line">
            <a:avLst/>
          </a:prstGeom>
        </p:spPr>
        <p:style>
          <a:lnRef idx="1">
            <a:schemeClr val="dk1"/>
          </a:lnRef>
          <a:fillRef idx="0">
            <a:schemeClr val="dk1"/>
          </a:fillRef>
          <a:effectRef idx="0">
            <a:schemeClr val="dk1"/>
          </a:effectRef>
          <a:fontRef idx="minor">
            <a:schemeClr val="tx1"/>
          </a:fontRef>
        </p:style>
      </p:cxnSp>
      <p:sp>
        <p:nvSpPr>
          <p:cNvPr id="2" name="TextBox 1"/>
          <p:cNvSpPr txBox="1"/>
          <p:nvPr/>
        </p:nvSpPr>
        <p:spPr>
          <a:xfrm>
            <a:off x="2025227" y="5235787"/>
            <a:ext cx="3583093" cy="785706"/>
          </a:xfrm>
          <a:prstGeom prst="rect">
            <a:avLst/>
          </a:prstGeom>
        </p:spPr>
        <p:txBody>
          <a:bodyPr vert="horz" wrap="square" lIns="91440" tIns="45720" rIns="91440" bIns="45720" rtlCol="0">
            <a:normAutofit/>
          </a:bodyPr>
          <a:lstStyle/>
          <a:p>
            <a:pPr marL="0" indent="0" algn="l">
              <a:buNone/>
            </a:pPr>
            <a:endParaRPr lang="en-US" sz="1600" dirty="0">
              <a:effectLst/>
              <a:latin typeface="Segoe UI" panose="020B0502040204020203" pitchFamily="34" charset="0"/>
            </a:endParaRPr>
          </a:p>
        </p:txBody>
      </p:sp>
      <p:sp>
        <p:nvSpPr>
          <p:cNvPr id="3" name="TextBox 2"/>
          <p:cNvSpPr txBox="1"/>
          <p:nvPr/>
        </p:nvSpPr>
        <p:spPr>
          <a:xfrm>
            <a:off x="795087" y="3931457"/>
            <a:ext cx="4737361" cy="1660198"/>
          </a:xfrm>
          <a:prstGeom prst="rect">
            <a:avLst/>
          </a:prstGeom>
        </p:spPr>
        <p:txBody>
          <a:bodyPr vert="horz" wrap="square" lIns="91440" tIns="45720" rIns="91440" bIns="45720" rtlCol="0">
            <a:noAutofit/>
          </a:bodyPr>
          <a:lstStyle/>
          <a:p>
            <a:r>
              <a:rPr lang="en-US" sz="2400" dirty="0">
                <a:latin typeface="3ds" panose="02000503020000020004" pitchFamily="50" charset="0"/>
              </a:rPr>
              <a:t>Lorem Ipsum</a:t>
            </a:r>
          </a:p>
          <a:p>
            <a:pPr marL="0" indent="0" algn="l">
              <a:buNone/>
            </a:pPr>
            <a:endParaRPr lang="en-US" sz="1600" dirty="0">
              <a:effectLst/>
              <a:latin typeface="Segoe UI" panose="020B0502040204020203" pitchFamily="34" charset="0"/>
            </a:endParaRPr>
          </a:p>
        </p:txBody>
      </p:sp>
      <p:sp>
        <p:nvSpPr>
          <p:cNvPr id="15" name="TextBox 14"/>
          <p:cNvSpPr txBox="1"/>
          <p:nvPr/>
        </p:nvSpPr>
        <p:spPr>
          <a:xfrm>
            <a:off x="6585175" y="3931457"/>
            <a:ext cx="4834957" cy="1660198"/>
          </a:xfrm>
          <a:prstGeom prst="rect">
            <a:avLst/>
          </a:prstGeom>
        </p:spPr>
        <p:txBody>
          <a:bodyPr vert="horz" wrap="square" lIns="91440" tIns="45720" rIns="91440" bIns="45720" rtlCol="0">
            <a:noAutofit/>
          </a:bodyPr>
          <a:lstStyle/>
          <a:p>
            <a:pPr lvl="0">
              <a:spcBef>
                <a:spcPts val="1200"/>
              </a:spcBef>
            </a:pPr>
            <a:r>
              <a:rPr lang="en-US" sz="2400" dirty="0">
                <a:latin typeface="3DS V2" pitchFamily="2" charset="0"/>
              </a:rPr>
              <a:t>Lorem Ipsum</a:t>
            </a:r>
          </a:p>
          <a:p>
            <a:pPr marL="0" indent="0" algn="l">
              <a:buNone/>
            </a:pPr>
            <a:endParaRPr lang="en-US" sz="1600" dirty="0">
              <a:effectLst/>
              <a:latin typeface="Segoe UI" panose="020B0502040204020203" pitchFamily="34" charset="0"/>
            </a:endParaRPr>
          </a:p>
        </p:txBody>
      </p:sp>
      <p:sp>
        <p:nvSpPr>
          <p:cNvPr id="17" name="TextBox 16"/>
          <p:cNvSpPr txBox="1"/>
          <p:nvPr/>
        </p:nvSpPr>
        <p:spPr>
          <a:xfrm>
            <a:off x="795087" y="2471737"/>
            <a:ext cx="4610032" cy="646331"/>
          </a:xfrm>
          <a:prstGeom prst="rect">
            <a:avLst/>
          </a:prstGeom>
        </p:spPr>
        <p:txBody>
          <a:bodyPr vert="horz" wrap="square" lIns="91440" tIns="45720" rIns="91440" bIns="45720" rtlCol="0">
            <a:spAutoFit/>
          </a:bodyPr>
          <a:lstStyle/>
          <a:p>
            <a:r>
              <a:rPr lang="en-US" sz="2000" dirty="0">
                <a:latin typeface="3ds" panose="02000503020000020004" pitchFamily="50" charset="0"/>
              </a:rPr>
              <a:t>Lorem Ipsum</a:t>
            </a:r>
          </a:p>
          <a:p>
            <a:pPr marL="0" indent="0" algn="l">
              <a:buNone/>
            </a:pPr>
            <a:endParaRPr lang="en-US" sz="1600" dirty="0">
              <a:effectLst/>
              <a:latin typeface="3ds" panose="02000503020000020004" pitchFamily="50" charset="0"/>
            </a:endParaRPr>
          </a:p>
        </p:txBody>
      </p:sp>
      <p:sp>
        <p:nvSpPr>
          <p:cNvPr id="18" name="TextBox 17"/>
          <p:cNvSpPr txBox="1"/>
          <p:nvPr/>
        </p:nvSpPr>
        <p:spPr>
          <a:xfrm>
            <a:off x="6585175" y="2471737"/>
            <a:ext cx="4834957" cy="646331"/>
          </a:xfrm>
          <a:prstGeom prst="rect">
            <a:avLst/>
          </a:prstGeom>
        </p:spPr>
        <p:txBody>
          <a:bodyPr vert="horz" wrap="square" lIns="91440" tIns="45720" rIns="91440" bIns="45720" rtlCol="0">
            <a:spAutoFit/>
          </a:bodyPr>
          <a:lstStyle/>
          <a:p>
            <a:pPr lvl="0">
              <a:spcBef>
                <a:spcPts val="1200"/>
              </a:spcBef>
            </a:pPr>
            <a:r>
              <a:rPr lang="en-US" sz="2000" dirty="0">
                <a:latin typeface="3ds" panose="02000503020000020004" pitchFamily="50" charset="0"/>
              </a:rPr>
              <a:t>Lorem Ipsum</a:t>
            </a:r>
          </a:p>
          <a:p>
            <a:pPr marL="0" indent="0" algn="l">
              <a:buNone/>
            </a:pPr>
            <a:endParaRPr lang="en-US" sz="1600" dirty="0">
              <a:effectLst/>
              <a:latin typeface="Segoe UI" panose="020B0502040204020203" pitchFamily="34" charset="0"/>
            </a:endParaRPr>
          </a:p>
        </p:txBody>
      </p:sp>
    </p:spTree>
    <p:extLst>
      <p:ext uri="{BB962C8B-B14F-4D97-AF65-F5344CB8AC3E}">
        <p14:creationId xmlns:p14="http://schemas.microsoft.com/office/powerpoint/2010/main" val="4294424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0"/>
            <a:ext cx="5377675" cy="42766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TIMELINE</a:t>
            </a:r>
          </a:p>
        </p:txBody>
      </p:sp>
      <p:sp>
        <p:nvSpPr>
          <p:cNvPr id="7" name="AutoShape 2">
            <a:extLst>
              <a:ext uri="{FF2B5EF4-FFF2-40B4-BE49-F238E27FC236}">
                <a16:creationId xmlns:a16="http://schemas.microsoft.com/office/drawing/2014/main" id="{F427F07E-CE49-4F4A-9AAA-4AF53571F340}"/>
              </a:ext>
            </a:extLst>
          </p:cNvPr>
          <p:cNvSpPr>
            <a:spLocks noChangeAspect="1" noChangeArrowheads="1"/>
          </p:cNvSpPr>
          <p:nvPr/>
        </p:nvSpPr>
        <p:spPr bwMode="auto">
          <a:xfrm>
            <a:off x="6222129" y="312808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cxnSp>
        <p:nvCxnSpPr>
          <p:cNvPr id="9" name="Straight Arrow Connector 8">
            <a:extLst>
              <a:ext uri="{FF2B5EF4-FFF2-40B4-BE49-F238E27FC236}">
                <a16:creationId xmlns:a16="http://schemas.microsoft.com/office/drawing/2014/main" id="{BEF66185-9F91-4EC8-9128-1298B34C24FC}"/>
              </a:ext>
            </a:extLst>
          </p:cNvPr>
          <p:cNvCxnSpPr>
            <a:cxnSpLocks/>
          </p:cNvCxnSpPr>
          <p:nvPr/>
        </p:nvCxnSpPr>
        <p:spPr>
          <a:xfrm>
            <a:off x="478951" y="3722108"/>
            <a:ext cx="10633435" cy="0"/>
          </a:xfrm>
          <a:prstGeom prst="straightConnector1">
            <a:avLst/>
          </a:prstGeom>
          <a:ln w="38100">
            <a:headEnd type="triangle"/>
            <a:tailEnd type="triangle"/>
          </a:ln>
        </p:spPr>
        <p:style>
          <a:lnRef idx="1">
            <a:schemeClr val="accent1"/>
          </a:lnRef>
          <a:fillRef idx="0">
            <a:schemeClr val="accent1"/>
          </a:fillRef>
          <a:effectRef idx="0">
            <a:schemeClr val="accent1"/>
          </a:effectRef>
          <a:fontRef idx="minor">
            <a:schemeClr val="tx1"/>
          </a:fontRef>
        </p:style>
      </p:cxnSp>
      <p:sp>
        <p:nvSpPr>
          <p:cNvPr id="10" name="Rectangle: Rounded Corners 9">
            <a:extLst>
              <a:ext uri="{FF2B5EF4-FFF2-40B4-BE49-F238E27FC236}">
                <a16:creationId xmlns:a16="http://schemas.microsoft.com/office/drawing/2014/main" id="{0AA226DA-64B0-48EA-A161-944A34D48717}"/>
              </a:ext>
            </a:extLst>
          </p:cNvPr>
          <p:cNvSpPr/>
          <p:nvPr/>
        </p:nvSpPr>
        <p:spPr>
          <a:xfrm>
            <a:off x="477644" y="1945071"/>
            <a:ext cx="2914198"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marL="140494">
              <a:buSzPct val="100000"/>
            </a:pPr>
            <a:r>
              <a:rPr lang="en-US" sz="1400" dirty="0">
                <a:latin typeface="3ds" panose="02000503020000020004" pitchFamily="50" charset="0"/>
              </a:rPr>
              <a:t>XXX</a:t>
            </a:r>
            <a:endParaRPr lang="en-US" sz="1400" dirty="0">
              <a:latin typeface="3DS V2" pitchFamily="2" charset="0"/>
            </a:endParaRPr>
          </a:p>
        </p:txBody>
      </p:sp>
      <p:sp>
        <p:nvSpPr>
          <p:cNvPr id="11" name="Rectangle: Rounded Corners 10">
            <a:extLst>
              <a:ext uri="{FF2B5EF4-FFF2-40B4-BE49-F238E27FC236}">
                <a16:creationId xmlns:a16="http://schemas.microsoft.com/office/drawing/2014/main" id="{AC04415D-8668-4D60-8E54-D85B55206194}"/>
              </a:ext>
            </a:extLst>
          </p:cNvPr>
          <p:cNvSpPr/>
          <p:nvPr/>
        </p:nvSpPr>
        <p:spPr>
          <a:xfrm>
            <a:off x="4112130" y="1945071"/>
            <a:ext cx="2239787"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3" name="Rectangle: Rounded Corners 12">
            <a:extLst>
              <a:ext uri="{FF2B5EF4-FFF2-40B4-BE49-F238E27FC236}">
                <a16:creationId xmlns:a16="http://schemas.microsoft.com/office/drawing/2014/main" id="{38BCDD2C-57F5-419D-8235-F149EE11F46B}"/>
              </a:ext>
            </a:extLst>
          </p:cNvPr>
          <p:cNvSpPr/>
          <p:nvPr/>
        </p:nvSpPr>
        <p:spPr>
          <a:xfrm>
            <a:off x="7055027" y="1945071"/>
            <a:ext cx="2425304" cy="1344498"/>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4" name="Rectangle: Rounded Corners 13">
            <a:extLst>
              <a:ext uri="{FF2B5EF4-FFF2-40B4-BE49-F238E27FC236}">
                <a16:creationId xmlns:a16="http://schemas.microsoft.com/office/drawing/2014/main" id="{23D472B0-3C2B-40CD-86F3-B1C9C0C66219}"/>
              </a:ext>
            </a:extLst>
          </p:cNvPr>
          <p:cNvSpPr/>
          <p:nvPr/>
        </p:nvSpPr>
        <p:spPr>
          <a:xfrm>
            <a:off x="1414950" y="4126194"/>
            <a:ext cx="2602912"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5" name="Rectangle: Rounded Corners 14">
            <a:extLst>
              <a:ext uri="{FF2B5EF4-FFF2-40B4-BE49-F238E27FC236}">
                <a16:creationId xmlns:a16="http://schemas.microsoft.com/office/drawing/2014/main" id="{78BFAEAA-BF44-46C6-8889-D7529C214A11}"/>
              </a:ext>
            </a:extLst>
          </p:cNvPr>
          <p:cNvSpPr/>
          <p:nvPr/>
        </p:nvSpPr>
        <p:spPr>
          <a:xfrm>
            <a:off x="4660823" y="4126194"/>
            <a:ext cx="2239787"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p>
        </p:txBody>
      </p:sp>
      <p:sp>
        <p:nvSpPr>
          <p:cNvPr id="16" name="Rectangle: Rounded Corners 15">
            <a:extLst>
              <a:ext uri="{FF2B5EF4-FFF2-40B4-BE49-F238E27FC236}">
                <a16:creationId xmlns:a16="http://schemas.microsoft.com/office/drawing/2014/main" id="{91939686-AA78-42A7-BF86-59AF33E551AC}"/>
              </a:ext>
            </a:extLst>
          </p:cNvPr>
          <p:cNvSpPr/>
          <p:nvPr/>
        </p:nvSpPr>
        <p:spPr>
          <a:xfrm>
            <a:off x="7561637" y="4126194"/>
            <a:ext cx="2859058" cy="1457601"/>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r>
              <a:rPr lang="en-US" sz="1400" dirty="0">
                <a:latin typeface="3ds" panose="02000503020000020004" pitchFamily="50" charset="0"/>
              </a:rPr>
              <a:t>XXX</a:t>
            </a:r>
            <a:endParaRPr lang="en-US" sz="1400" dirty="0">
              <a:latin typeface="3DS V2" pitchFamily="2" charset="0"/>
            </a:endParaRPr>
          </a:p>
        </p:txBody>
      </p:sp>
      <p:cxnSp>
        <p:nvCxnSpPr>
          <p:cNvPr id="17" name="Straight Connector 16">
            <a:extLst>
              <a:ext uri="{FF2B5EF4-FFF2-40B4-BE49-F238E27FC236}">
                <a16:creationId xmlns:a16="http://schemas.microsoft.com/office/drawing/2014/main" id="{CE3D7308-A1FB-400B-A50E-2882D02CEF34}"/>
              </a:ext>
            </a:extLst>
          </p:cNvPr>
          <p:cNvCxnSpPr>
            <a:cxnSpLocks/>
          </p:cNvCxnSpPr>
          <p:nvPr/>
        </p:nvCxnSpPr>
        <p:spPr>
          <a:xfrm>
            <a:off x="1276944"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9B60E6B3-8A17-42AF-9E8E-A8843281067F}"/>
              </a:ext>
            </a:extLst>
          </p:cNvPr>
          <p:cNvSpPr txBox="1"/>
          <p:nvPr/>
        </p:nvSpPr>
        <p:spPr>
          <a:xfrm>
            <a:off x="343675" y="1559216"/>
            <a:ext cx="627095" cy="430887"/>
          </a:xfrm>
          <a:prstGeom prst="rect">
            <a:avLst/>
          </a:prstGeom>
          <a:noFill/>
        </p:spPr>
        <p:txBody>
          <a:bodyPr wrap="none" rtlCol="0">
            <a:spAutoFit/>
          </a:bodyPr>
          <a:lstStyle/>
          <a:p>
            <a:r>
              <a:rPr lang="en-US" sz="2200" b="1" dirty="0"/>
              <a:t>XXX</a:t>
            </a:r>
          </a:p>
        </p:txBody>
      </p:sp>
      <p:cxnSp>
        <p:nvCxnSpPr>
          <p:cNvPr id="19" name="Straight Connector 18">
            <a:extLst>
              <a:ext uri="{FF2B5EF4-FFF2-40B4-BE49-F238E27FC236}">
                <a16:creationId xmlns:a16="http://schemas.microsoft.com/office/drawing/2014/main" id="{0FE93883-D5B1-47F6-9EB4-751F532F4B04}"/>
              </a:ext>
            </a:extLst>
          </p:cNvPr>
          <p:cNvCxnSpPr>
            <a:cxnSpLocks/>
          </p:cNvCxnSpPr>
          <p:nvPr/>
        </p:nvCxnSpPr>
        <p:spPr>
          <a:xfrm>
            <a:off x="4677861"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89F945BC-2239-43C9-BAC5-D642C5D0850C}"/>
              </a:ext>
            </a:extLst>
          </p:cNvPr>
          <p:cNvSpPr txBox="1"/>
          <p:nvPr/>
        </p:nvSpPr>
        <p:spPr>
          <a:xfrm>
            <a:off x="4030196" y="1559216"/>
            <a:ext cx="627095" cy="430887"/>
          </a:xfrm>
          <a:prstGeom prst="rect">
            <a:avLst/>
          </a:prstGeom>
          <a:noFill/>
        </p:spPr>
        <p:txBody>
          <a:bodyPr wrap="none" rtlCol="0">
            <a:spAutoFit/>
          </a:bodyPr>
          <a:lstStyle/>
          <a:p>
            <a:r>
              <a:rPr lang="en-US" sz="2200" b="1" dirty="0"/>
              <a:t>XXX</a:t>
            </a:r>
          </a:p>
        </p:txBody>
      </p:sp>
      <p:cxnSp>
        <p:nvCxnSpPr>
          <p:cNvPr id="21" name="Straight Connector 20">
            <a:extLst>
              <a:ext uri="{FF2B5EF4-FFF2-40B4-BE49-F238E27FC236}">
                <a16:creationId xmlns:a16="http://schemas.microsoft.com/office/drawing/2014/main" id="{F07E68F8-6B32-46D6-B54A-B921E99E357F}"/>
              </a:ext>
            </a:extLst>
          </p:cNvPr>
          <p:cNvCxnSpPr>
            <a:cxnSpLocks/>
          </p:cNvCxnSpPr>
          <p:nvPr/>
        </p:nvCxnSpPr>
        <p:spPr>
          <a:xfrm>
            <a:off x="7722735" y="343930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2" name="TextBox 21">
            <a:extLst>
              <a:ext uri="{FF2B5EF4-FFF2-40B4-BE49-F238E27FC236}">
                <a16:creationId xmlns:a16="http://schemas.microsoft.com/office/drawing/2014/main" id="{1E2AAAC4-4842-44DA-963B-F8D5EBB77415}"/>
              </a:ext>
            </a:extLst>
          </p:cNvPr>
          <p:cNvSpPr txBox="1"/>
          <p:nvPr/>
        </p:nvSpPr>
        <p:spPr>
          <a:xfrm>
            <a:off x="7055027" y="1559216"/>
            <a:ext cx="627095" cy="430887"/>
          </a:xfrm>
          <a:prstGeom prst="rect">
            <a:avLst/>
          </a:prstGeom>
          <a:noFill/>
        </p:spPr>
        <p:txBody>
          <a:bodyPr wrap="none" rtlCol="0">
            <a:spAutoFit/>
          </a:bodyPr>
          <a:lstStyle/>
          <a:p>
            <a:r>
              <a:rPr lang="en-US" sz="2200" b="1" dirty="0"/>
              <a:t>XXX</a:t>
            </a:r>
          </a:p>
        </p:txBody>
      </p:sp>
      <p:cxnSp>
        <p:nvCxnSpPr>
          <p:cNvPr id="23" name="Straight Connector 22">
            <a:extLst>
              <a:ext uri="{FF2B5EF4-FFF2-40B4-BE49-F238E27FC236}">
                <a16:creationId xmlns:a16="http://schemas.microsoft.com/office/drawing/2014/main" id="{2CCBB96B-F431-419A-A144-C51B02F11058}"/>
              </a:ext>
            </a:extLst>
          </p:cNvPr>
          <p:cNvCxnSpPr>
            <a:cxnSpLocks/>
          </p:cNvCxnSpPr>
          <p:nvPr/>
        </p:nvCxnSpPr>
        <p:spPr>
          <a:xfrm>
            <a:off x="2818459" y="3732684"/>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33DC470-A073-44CD-BE32-5FE27BABF3B3}"/>
              </a:ext>
            </a:extLst>
          </p:cNvPr>
          <p:cNvSpPr txBox="1"/>
          <p:nvPr/>
        </p:nvSpPr>
        <p:spPr>
          <a:xfrm>
            <a:off x="1288999" y="5633055"/>
            <a:ext cx="627095" cy="430887"/>
          </a:xfrm>
          <a:prstGeom prst="rect">
            <a:avLst/>
          </a:prstGeom>
          <a:noFill/>
        </p:spPr>
        <p:txBody>
          <a:bodyPr wrap="none" rtlCol="0">
            <a:spAutoFit/>
          </a:bodyPr>
          <a:lstStyle/>
          <a:p>
            <a:r>
              <a:rPr lang="en-US" sz="2200" b="1" dirty="0"/>
              <a:t>XXX</a:t>
            </a:r>
          </a:p>
        </p:txBody>
      </p:sp>
      <p:cxnSp>
        <p:nvCxnSpPr>
          <p:cNvPr id="25" name="Straight Connector 24">
            <a:extLst>
              <a:ext uri="{FF2B5EF4-FFF2-40B4-BE49-F238E27FC236}">
                <a16:creationId xmlns:a16="http://schemas.microsoft.com/office/drawing/2014/main" id="{754F9C9B-5661-4543-932C-DEEFCE737EFE}"/>
              </a:ext>
            </a:extLst>
          </p:cNvPr>
          <p:cNvCxnSpPr>
            <a:cxnSpLocks/>
          </p:cNvCxnSpPr>
          <p:nvPr/>
        </p:nvCxnSpPr>
        <p:spPr>
          <a:xfrm>
            <a:off x="5922790" y="3730700"/>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B9201529-4A03-4C0F-9644-9EB428645D68}"/>
              </a:ext>
            </a:extLst>
          </p:cNvPr>
          <p:cNvSpPr txBox="1"/>
          <p:nvPr/>
        </p:nvSpPr>
        <p:spPr>
          <a:xfrm>
            <a:off x="4481958" y="5633055"/>
            <a:ext cx="627095" cy="430887"/>
          </a:xfrm>
          <a:prstGeom prst="rect">
            <a:avLst/>
          </a:prstGeom>
          <a:noFill/>
        </p:spPr>
        <p:txBody>
          <a:bodyPr wrap="none" rtlCol="0">
            <a:spAutoFit/>
          </a:bodyPr>
          <a:lstStyle/>
          <a:p>
            <a:r>
              <a:rPr lang="en-US" sz="2200" b="1" dirty="0"/>
              <a:t>XXX</a:t>
            </a:r>
          </a:p>
        </p:txBody>
      </p:sp>
      <p:cxnSp>
        <p:nvCxnSpPr>
          <p:cNvPr id="27" name="Straight Connector 26">
            <a:extLst>
              <a:ext uri="{FF2B5EF4-FFF2-40B4-BE49-F238E27FC236}">
                <a16:creationId xmlns:a16="http://schemas.microsoft.com/office/drawing/2014/main" id="{613FCA84-4329-4CF5-A4F1-A51E753CE1AA}"/>
              </a:ext>
            </a:extLst>
          </p:cNvPr>
          <p:cNvCxnSpPr>
            <a:cxnSpLocks/>
          </p:cNvCxnSpPr>
          <p:nvPr/>
        </p:nvCxnSpPr>
        <p:spPr>
          <a:xfrm>
            <a:off x="9235158" y="3738142"/>
            <a:ext cx="0" cy="282804"/>
          </a:xfrm>
          <a:prstGeom prst="line">
            <a:avLst/>
          </a:prstGeom>
          <a:ln w="38100"/>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684BC3A4-ECF3-4337-A2E4-18B58E2BAB2A}"/>
              </a:ext>
            </a:extLst>
          </p:cNvPr>
          <p:cNvSpPr txBox="1"/>
          <p:nvPr/>
        </p:nvSpPr>
        <p:spPr>
          <a:xfrm>
            <a:off x="7543571" y="5633055"/>
            <a:ext cx="627095" cy="430887"/>
          </a:xfrm>
          <a:prstGeom prst="rect">
            <a:avLst/>
          </a:prstGeom>
          <a:noFill/>
        </p:spPr>
        <p:txBody>
          <a:bodyPr wrap="none" rtlCol="0">
            <a:spAutoFit/>
          </a:bodyPr>
          <a:lstStyle/>
          <a:p>
            <a:r>
              <a:rPr lang="en-US" sz="2200" b="1" dirty="0"/>
              <a:t>XXX</a:t>
            </a:r>
          </a:p>
        </p:txBody>
      </p:sp>
    </p:spTree>
    <p:extLst>
      <p:ext uri="{BB962C8B-B14F-4D97-AF65-F5344CB8AC3E}">
        <p14:creationId xmlns:p14="http://schemas.microsoft.com/office/powerpoint/2010/main" val="128692656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457200" y="914400"/>
            <a:ext cx="9276080" cy="369146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LEARNING</a:t>
            </a:r>
            <a:r>
              <a:rPr lang="en-US" sz="2400" b="1" dirty="0">
                <a:solidFill>
                  <a:srgbClr val="000000"/>
                </a:solidFill>
              </a:rPr>
              <a:t> </a:t>
            </a:r>
            <a:r>
              <a:rPr lang="en-US" sz="2400" b="1" dirty="0">
                <a:solidFill>
                  <a:srgbClr val="DA291C"/>
                </a:solidFill>
              </a:rPr>
              <a:t>OBJECTIVES</a:t>
            </a:r>
          </a:p>
          <a:p>
            <a:pPr lvl="1" algn="just">
              <a:spcBef>
                <a:spcPts val="1200"/>
              </a:spcBef>
            </a:pPr>
            <a:r>
              <a:rPr lang="en-US" sz="2000" dirty="0">
                <a:latin typeface="3ds" panose="02000503020000020004" pitchFamily="50" charset="0"/>
              </a:rPr>
              <a:t>Design, model, and assemble a tensegrity table capable of supporting a small object. </a:t>
            </a:r>
          </a:p>
          <a:p>
            <a:pPr lvl="1" algn="just">
              <a:spcBef>
                <a:spcPts val="1200"/>
              </a:spcBef>
            </a:pPr>
            <a:r>
              <a:rPr lang="en-US" sz="2000" dirty="0"/>
              <a:t>Learn </a:t>
            </a:r>
            <a:r>
              <a:rPr lang="en-US" sz="2000" dirty="0">
                <a:latin typeface="3ds" panose="02000503020000020004" pitchFamily="50" charset="0"/>
              </a:rPr>
              <a:t>physics concepts, such as tension, gravity, and mechanical design principles, including tolerance and CAD modeling techniques. </a:t>
            </a:r>
          </a:p>
          <a:p>
            <a:pPr lvl="1" algn="just">
              <a:spcBef>
                <a:spcPts val="1200"/>
              </a:spcBef>
            </a:pPr>
            <a:r>
              <a:rPr lang="en-US" sz="2000" dirty="0">
                <a:latin typeface="3ds" panose="02000503020000020004" pitchFamily="50" charset="0"/>
              </a:rPr>
              <a:t>Understand how the balance of tension and compression creates a stable structure. </a:t>
            </a:r>
          </a:p>
        </p:txBody>
      </p:sp>
    </p:spTree>
    <p:extLst>
      <p:ext uri="{BB962C8B-B14F-4D97-AF65-F5344CB8AC3E}">
        <p14:creationId xmlns:p14="http://schemas.microsoft.com/office/powerpoint/2010/main" val="218291591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855572"/>
            <a:ext cx="6067037" cy="1146856"/>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BACKGROUND</a:t>
            </a:r>
          </a:p>
        </p:txBody>
      </p:sp>
    </p:spTree>
    <p:extLst>
      <p:ext uri="{BB962C8B-B14F-4D97-AF65-F5344CB8AC3E}">
        <p14:creationId xmlns:p14="http://schemas.microsoft.com/office/powerpoint/2010/main" val="13673329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0A0A0A-3AC7-4A0D-8377-E866BE58FF8B}"/>
              </a:ext>
            </a:extLst>
          </p:cNvPr>
          <p:cNvSpPr txBox="1">
            <a:spLocks/>
          </p:cNvSpPr>
          <p:nvPr/>
        </p:nvSpPr>
        <p:spPr>
          <a:xfrm>
            <a:off x="457200" y="914400"/>
            <a:ext cx="10671387" cy="351433"/>
          </a:xfrm>
          <a:prstGeom prst="rect">
            <a:avLst/>
          </a:prstGeom>
        </p:spPr>
        <p:txBody>
          <a:bodyPr/>
          <a:lstStyle>
            <a:lvl1pPr algn="ctr" defTabSz="914400" rtl="0" eaLnBrk="1" latinLnBrk="0" hangingPunct="1">
              <a:lnSpc>
                <a:spcPct val="90000"/>
              </a:lnSpc>
              <a:spcBef>
                <a:spcPct val="0"/>
              </a:spcBef>
              <a:buNone/>
              <a:defRPr sz="5400" kern="1200">
                <a:solidFill>
                  <a:schemeClr val="tx1"/>
                </a:solidFill>
                <a:latin typeface="+mj-lt"/>
                <a:ea typeface="+mj-ea"/>
                <a:cs typeface="+mj-cs"/>
              </a:defRPr>
            </a:lvl1pPr>
          </a:lstStyle>
          <a:p>
            <a:pPr algn="l"/>
            <a:r>
              <a:rPr lang="en-US" sz="2400" b="1">
                <a:solidFill>
                  <a:srgbClr val="DA291C"/>
                </a:solidFill>
                <a:ea typeface="+mn-ea"/>
                <a:cs typeface="+mn-cs"/>
              </a:rPr>
              <a:t>BACKGROUND </a:t>
            </a:r>
            <a:endParaRPr lang="en-US" sz="1400" b="1" dirty="0"/>
          </a:p>
        </p:txBody>
      </p:sp>
      <p:sp>
        <p:nvSpPr>
          <p:cNvPr id="9" name="Content Placeholder 2">
            <a:extLst>
              <a:ext uri="{FF2B5EF4-FFF2-40B4-BE49-F238E27FC236}">
                <a16:creationId xmlns:a16="http://schemas.microsoft.com/office/drawing/2014/main" id="{0D1C9671-0D80-4DBA-9339-105A843F3D14}"/>
              </a:ext>
            </a:extLst>
          </p:cNvPr>
          <p:cNvSpPr txBox="1">
            <a:spLocks/>
          </p:cNvSpPr>
          <p:nvPr/>
        </p:nvSpPr>
        <p:spPr>
          <a:xfrm>
            <a:off x="457200" y="1371600"/>
            <a:ext cx="11277600" cy="47364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200" dirty="0"/>
              <a:t>Tensegrity structures can be found in both natural and human-made objects, such as bridges, stadium roofs, tents, and even in the human body. The tensegrity concept relies on balancing structural components to ensure integrity.</a:t>
            </a:r>
          </a:p>
          <a:p>
            <a:pPr marL="0" indent="0">
              <a:buNone/>
            </a:pPr>
            <a:endParaRPr lang="en-US" sz="1200" dirty="0"/>
          </a:p>
          <a:p>
            <a:pPr marL="0" indent="0">
              <a:buNone/>
            </a:pPr>
            <a:endParaRPr lang="en-US" sz="1200" dirty="0"/>
          </a:p>
          <a:p>
            <a:pPr marL="0" indent="0">
              <a:buNone/>
            </a:pPr>
            <a:r>
              <a:rPr lang="en-US" sz="1200" dirty="0"/>
              <a:t>Here are a few examples of Tensegrity structures found around the world:</a:t>
            </a:r>
          </a:p>
          <a:p>
            <a:endParaRPr lang="en-US" sz="1200" b="1" dirty="0"/>
          </a:p>
        </p:txBody>
      </p:sp>
      <p:sp>
        <p:nvSpPr>
          <p:cNvPr id="10" name="Content Placeholder 2">
            <a:extLst>
              <a:ext uri="{FF2B5EF4-FFF2-40B4-BE49-F238E27FC236}">
                <a16:creationId xmlns:a16="http://schemas.microsoft.com/office/drawing/2014/main" id="{C69E9820-F876-4676-A836-CE294DB314B0}"/>
              </a:ext>
            </a:extLst>
          </p:cNvPr>
          <p:cNvSpPr txBox="1">
            <a:spLocks/>
          </p:cNvSpPr>
          <p:nvPr/>
        </p:nvSpPr>
        <p:spPr>
          <a:xfrm>
            <a:off x="6400800" y="2913528"/>
            <a:ext cx="5520267" cy="31945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t>NASA Super Ball Bot (USA)</a:t>
            </a:r>
          </a:p>
          <a:p>
            <a:endParaRPr lang="en-US" sz="1200" b="1" dirty="0"/>
          </a:p>
          <a:p>
            <a:r>
              <a:rPr lang="en-US" sz="1200" b="1" dirty="0"/>
              <a:t>Skylon Tower (Britain)</a:t>
            </a:r>
          </a:p>
          <a:p>
            <a:endParaRPr lang="en-US" sz="1200" b="1" dirty="0"/>
          </a:p>
          <a:p>
            <a:r>
              <a:rPr lang="en-US" sz="1200" b="1" dirty="0"/>
              <a:t>Denver International Airport (USA)</a:t>
            </a:r>
          </a:p>
          <a:p>
            <a:endParaRPr lang="en-US" sz="1200" b="1" dirty="0"/>
          </a:p>
          <a:p>
            <a:r>
              <a:rPr lang="en-US" sz="1200" b="1" dirty="0"/>
              <a:t>Science World Vancouver (Canada)</a:t>
            </a:r>
          </a:p>
        </p:txBody>
      </p:sp>
      <p:sp>
        <p:nvSpPr>
          <p:cNvPr id="11" name="Content Placeholder 2">
            <a:extLst>
              <a:ext uri="{FF2B5EF4-FFF2-40B4-BE49-F238E27FC236}">
                <a16:creationId xmlns:a16="http://schemas.microsoft.com/office/drawing/2014/main" id="{6B976D0C-D4F0-463A-AFCC-1A259B4B4C8E}"/>
              </a:ext>
            </a:extLst>
          </p:cNvPr>
          <p:cNvSpPr txBox="1">
            <a:spLocks/>
          </p:cNvSpPr>
          <p:nvPr/>
        </p:nvSpPr>
        <p:spPr>
          <a:xfrm>
            <a:off x="457200" y="2913528"/>
            <a:ext cx="5803307" cy="3194531"/>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200" b="1" dirty="0"/>
              <a:t>Needle Tower (USA)</a:t>
            </a:r>
            <a:endParaRPr lang="en-US" sz="1200" dirty="0"/>
          </a:p>
          <a:p>
            <a:endParaRPr lang="en-US" sz="1200" b="1" dirty="0"/>
          </a:p>
          <a:p>
            <a:r>
              <a:rPr lang="en-US" sz="1200" b="1" dirty="0"/>
              <a:t>Munich Olympic Stadium (Germany)</a:t>
            </a:r>
            <a:endParaRPr lang="en-US" sz="1200" dirty="0"/>
          </a:p>
          <a:p>
            <a:endParaRPr lang="en-US" sz="1200" b="1" dirty="0"/>
          </a:p>
          <a:p>
            <a:r>
              <a:rPr lang="en-US" sz="1200" b="1" dirty="0"/>
              <a:t>Montreal Biosphere (Canada)</a:t>
            </a:r>
            <a:endParaRPr lang="en-US" sz="1200" dirty="0"/>
          </a:p>
          <a:p>
            <a:endParaRPr lang="en-US" sz="1200" b="1" dirty="0"/>
          </a:p>
          <a:p>
            <a:r>
              <a:rPr lang="en-US" sz="1200" b="1" dirty="0" err="1"/>
              <a:t>Kurilpa</a:t>
            </a:r>
            <a:r>
              <a:rPr lang="en-US" sz="1200" b="1" dirty="0"/>
              <a:t> Bridge(Australia)</a:t>
            </a:r>
          </a:p>
        </p:txBody>
      </p:sp>
    </p:spTree>
    <p:extLst>
      <p:ext uri="{BB962C8B-B14F-4D97-AF65-F5344CB8AC3E}">
        <p14:creationId xmlns:p14="http://schemas.microsoft.com/office/powerpoint/2010/main" val="18353212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B10A0A0A-3AC7-4A0D-8377-E866BE58FF8B}"/>
              </a:ext>
            </a:extLst>
          </p:cNvPr>
          <p:cNvSpPr txBox="1">
            <a:spLocks/>
          </p:cNvSpPr>
          <p:nvPr/>
        </p:nvSpPr>
        <p:spPr>
          <a:xfrm>
            <a:off x="457200" y="914400"/>
            <a:ext cx="10671387" cy="351433"/>
          </a:xfrm>
          <a:prstGeom prst="rect">
            <a:avLst/>
          </a:prstGeom>
        </p:spPr>
        <p:txBody>
          <a:bodyPr/>
          <a:lstStyle>
            <a:lvl1pPr algn="ctr" defTabSz="914400" rtl="0" eaLnBrk="1" latinLnBrk="0" hangingPunct="1">
              <a:lnSpc>
                <a:spcPct val="90000"/>
              </a:lnSpc>
              <a:spcBef>
                <a:spcPct val="0"/>
              </a:spcBef>
              <a:buNone/>
              <a:defRPr sz="5400" kern="1200">
                <a:solidFill>
                  <a:schemeClr val="tx1"/>
                </a:solidFill>
                <a:latin typeface="+mj-lt"/>
                <a:ea typeface="+mj-ea"/>
                <a:cs typeface="+mj-cs"/>
              </a:defRPr>
            </a:lvl1pPr>
          </a:lstStyle>
          <a:p>
            <a:pPr algn="l"/>
            <a:r>
              <a:rPr lang="en-US" sz="2400" b="1" dirty="0">
                <a:solidFill>
                  <a:srgbClr val="DA291C"/>
                </a:solidFill>
                <a:ea typeface="+mn-ea"/>
                <a:cs typeface="+mn-cs"/>
              </a:rPr>
              <a:t>TENSEGRITY TABLE IDEAS</a:t>
            </a:r>
            <a:endParaRPr lang="en-US" sz="1400" b="1" dirty="0"/>
          </a:p>
        </p:txBody>
      </p:sp>
      <p:sp>
        <p:nvSpPr>
          <p:cNvPr id="9" name="Content Placeholder 2">
            <a:extLst>
              <a:ext uri="{FF2B5EF4-FFF2-40B4-BE49-F238E27FC236}">
                <a16:creationId xmlns:a16="http://schemas.microsoft.com/office/drawing/2014/main" id="{0D1C9671-0D80-4DBA-9339-105A843F3D14}"/>
              </a:ext>
            </a:extLst>
          </p:cNvPr>
          <p:cNvSpPr txBox="1">
            <a:spLocks/>
          </p:cNvSpPr>
          <p:nvPr/>
        </p:nvSpPr>
        <p:spPr>
          <a:xfrm>
            <a:off x="457200" y="1371600"/>
            <a:ext cx="11277600" cy="4736460"/>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endParaRPr lang="en-US" sz="1200" b="1" dirty="0"/>
          </a:p>
        </p:txBody>
      </p:sp>
      <p:pic>
        <p:nvPicPr>
          <p:cNvPr id="6" name="Picture 5">
            <a:extLst>
              <a:ext uri="{FF2B5EF4-FFF2-40B4-BE49-F238E27FC236}">
                <a16:creationId xmlns:a16="http://schemas.microsoft.com/office/drawing/2014/main" id="{82F8BF56-2FF5-4E85-B683-E8AA610E2A55}"/>
              </a:ext>
            </a:extLst>
          </p:cNvPr>
          <p:cNvPicPr>
            <a:picLocks noChangeAspect="1"/>
          </p:cNvPicPr>
          <p:nvPr/>
        </p:nvPicPr>
        <p:blipFill>
          <a:blip r:embed="rId2"/>
          <a:stretch>
            <a:fillRect/>
          </a:stretch>
        </p:blipFill>
        <p:spPr>
          <a:xfrm>
            <a:off x="452155" y="1700161"/>
            <a:ext cx="2711214" cy="2590393"/>
          </a:xfrm>
          <a:prstGeom prst="rect">
            <a:avLst/>
          </a:prstGeom>
        </p:spPr>
      </p:pic>
      <p:pic>
        <p:nvPicPr>
          <p:cNvPr id="7" name="Picture 6">
            <a:extLst>
              <a:ext uri="{FF2B5EF4-FFF2-40B4-BE49-F238E27FC236}">
                <a16:creationId xmlns:a16="http://schemas.microsoft.com/office/drawing/2014/main" id="{D0E8FA1A-BDA9-43C3-912B-AA5E0206358A}"/>
              </a:ext>
            </a:extLst>
          </p:cNvPr>
          <p:cNvPicPr>
            <a:picLocks noChangeAspect="1"/>
          </p:cNvPicPr>
          <p:nvPr/>
        </p:nvPicPr>
        <p:blipFill>
          <a:blip r:embed="rId3"/>
          <a:stretch>
            <a:fillRect/>
          </a:stretch>
        </p:blipFill>
        <p:spPr>
          <a:xfrm>
            <a:off x="6395927" y="914400"/>
            <a:ext cx="3164015" cy="2791606"/>
          </a:xfrm>
          <a:prstGeom prst="rect">
            <a:avLst/>
          </a:prstGeom>
        </p:spPr>
      </p:pic>
      <p:pic>
        <p:nvPicPr>
          <p:cNvPr id="12" name="Picture 11">
            <a:extLst>
              <a:ext uri="{FF2B5EF4-FFF2-40B4-BE49-F238E27FC236}">
                <a16:creationId xmlns:a16="http://schemas.microsoft.com/office/drawing/2014/main" id="{74881A5A-28F8-4045-9D17-EEBDA39707CA}"/>
              </a:ext>
            </a:extLst>
          </p:cNvPr>
          <p:cNvPicPr>
            <a:picLocks noChangeAspect="1"/>
          </p:cNvPicPr>
          <p:nvPr/>
        </p:nvPicPr>
        <p:blipFill>
          <a:blip r:embed="rId4"/>
          <a:stretch>
            <a:fillRect/>
          </a:stretch>
        </p:blipFill>
        <p:spPr>
          <a:xfrm>
            <a:off x="3337119" y="3426195"/>
            <a:ext cx="3099524" cy="2834796"/>
          </a:xfrm>
          <a:prstGeom prst="rect">
            <a:avLst/>
          </a:prstGeom>
        </p:spPr>
      </p:pic>
      <p:pic>
        <p:nvPicPr>
          <p:cNvPr id="13" name="Picture 12">
            <a:extLst>
              <a:ext uri="{FF2B5EF4-FFF2-40B4-BE49-F238E27FC236}">
                <a16:creationId xmlns:a16="http://schemas.microsoft.com/office/drawing/2014/main" id="{FEA385CA-A36D-4D72-8102-0E40CCCC0D08}"/>
              </a:ext>
            </a:extLst>
          </p:cNvPr>
          <p:cNvPicPr>
            <a:picLocks noChangeAspect="1"/>
          </p:cNvPicPr>
          <p:nvPr/>
        </p:nvPicPr>
        <p:blipFill>
          <a:blip r:embed="rId5">
            <a:clrChange>
              <a:clrFrom>
                <a:srgbClr val="FFFFFF"/>
              </a:clrFrom>
              <a:clrTo>
                <a:srgbClr val="FFFFFF">
                  <a:alpha val="0"/>
                </a:srgbClr>
              </a:clrTo>
            </a:clrChange>
          </a:blip>
          <a:stretch>
            <a:fillRect/>
          </a:stretch>
        </p:blipFill>
        <p:spPr>
          <a:xfrm>
            <a:off x="9316561" y="3273263"/>
            <a:ext cx="2504208" cy="2885341"/>
          </a:xfrm>
          <a:prstGeom prst="rect">
            <a:avLst/>
          </a:prstGeom>
        </p:spPr>
      </p:pic>
    </p:spTree>
    <p:extLst>
      <p:ext uri="{BB962C8B-B14F-4D97-AF65-F5344CB8AC3E}">
        <p14:creationId xmlns:p14="http://schemas.microsoft.com/office/powerpoint/2010/main" val="19661370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E6838E62-8AE4-47D1-96E8-BD7ADC6E9675}"/>
              </a:ext>
            </a:extLst>
          </p:cNvPr>
          <p:cNvSpPr txBox="1">
            <a:spLocks/>
          </p:cNvSpPr>
          <p:nvPr/>
        </p:nvSpPr>
        <p:spPr>
          <a:xfrm>
            <a:off x="457200" y="914400"/>
            <a:ext cx="5377675" cy="42766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DESIGN TERMINOLOGY</a:t>
            </a:r>
          </a:p>
        </p:txBody>
      </p:sp>
      <p:sp>
        <p:nvSpPr>
          <p:cNvPr id="29" name="Content Placeholder 2">
            <a:extLst>
              <a:ext uri="{FF2B5EF4-FFF2-40B4-BE49-F238E27FC236}">
                <a16:creationId xmlns:a16="http://schemas.microsoft.com/office/drawing/2014/main" id="{7BC58CE2-5293-4920-BCEF-629364668D92}"/>
              </a:ext>
            </a:extLst>
          </p:cNvPr>
          <p:cNvSpPr>
            <a:spLocks noGrp="1"/>
          </p:cNvSpPr>
          <p:nvPr>
            <p:ph idx="1"/>
          </p:nvPr>
        </p:nvSpPr>
        <p:spPr>
          <a:xfrm>
            <a:off x="921630" y="1526737"/>
            <a:ext cx="11006209" cy="4669996"/>
          </a:xfrm>
        </p:spPr>
        <p:txBody>
          <a:bodyPr wrap="square">
            <a:spAutoFit/>
          </a:bodyPr>
          <a:lstStyle/>
          <a:p>
            <a:r>
              <a:rPr lang="en-US" sz="1600" b="1" dirty="0">
                <a:solidFill>
                  <a:schemeClr val="tx1"/>
                </a:solidFill>
              </a:rPr>
              <a:t>Flat-Pack Design </a:t>
            </a:r>
            <a:r>
              <a:rPr lang="en-US" sz="1600" dirty="0">
                <a:solidFill>
                  <a:schemeClr val="tx1"/>
                </a:solidFill>
              </a:rPr>
              <a:t>– All or most of the components are flat. During the 3D printing process, this type of design minimizes waste or the need for support material.</a:t>
            </a:r>
          </a:p>
          <a:p>
            <a:endParaRPr lang="en-US" sz="1600" dirty="0">
              <a:solidFill>
                <a:schemeClr val="tx1"/>
              </a:solidFill>
            </a:endParaRPr>
          </a:p>
          <a:p>
            <a:r>
              <a:rPr lang="en-US" sz="1600" b="1" dirty="0">
                <a:solidFill>
                  <a:schemeClr val="tx1"/>
                </a:solidFill>
              </a:rPr>
              <a:t>Design Intent– </a:t>
            </a:r>
            <a:r>
              <a:rPr lang="en-US" sz="1600" dirty="0">
                <a:solidFill>
                  <a:schemeClr val="tx1"/>
                </a:solidFill>
              </a:rPr>
              <a:t>In CAD modeling terms, Design Intent is how your model behaves when dimensions are modified. An example of design intent is how you create and dimension a hole in a block. In product design terms, Design Intent is how a product should look, function and feel to the user.</a:t>
            </a:r>
          </a:p>
          <a:p>
            <a:endParaRPr lang="en-US" sz="1600" dirty="0">
              <a:solidFill>
                <a:schemeClr val="tx1"/>
              </a:solidFill>
            </a:endParaRPr>
          </a:p>
          <a:p>
            <a:r>
              <a:rPr lang="en-US" sz="1600" b="1" dirty="0">
                <a:solidFill>
                  <a:schemeClr val="tx1"/>
                </a:solidFill>
              </a:rPr>
              <a:t>Additive Manufacturing </a:t>
            </a:r>
            <a:r>
              <a:rPr lang="en-US" sz="1600" dirty="0">
                <a:solidFill>
                  <a:schemeClr val="tx1"/>
                </a:solidFill>
              </a:rPr>
              <a:t>– The construction of a 3D object by adding material layer by layer. 3D printing is an additive manufacturing process.</a:t>
            </a:r>
          </a:p>
          <a:p>
            <a:endParaRPr lang="en-US" sz="1600" dirty="0">
              <a:solidFill>
                <a:schemeClr val="tx1"/>
              </a:solidFill>
            </a:endParaRPr>
          </a:p>
          <a:p>
            <a:r>
              <a:rPr lang="en-US" sz="1600" b="1" dirty="0">
                <a:solidFill>
                  <a:schemeClr val="tx1"/>
                </a:solidFill>
              </a:rPr>
              <a:t>DFM/DFAM – </a:t>
            </a:r>
            <a:r>
              <a:rPr lang="en-US" sz="1600" dirty="0">
                <a:solidFill>
                  <a:schemeClr val="tx1"/>
                </a:solidFill>
              </a:rPr>
              <a:t>Design for Manufacturing or Design For Additive Manufacturing. In this activity, it is important to consider the material and capabilities of the 3D printer in order to achieve a functional design with minimal waste.</a:t>
            </a:r>
          </a:p>
          <a:p>
            <a:endParaRPr lang="en-US" sz="1600" b="1" dirty="0"/>
          </a:p>
          <a:p>
            <a:pPr indent="-228600"/>
            <a:r>
              <a:rPr lang="en-US" sz="1600" b="1" dirty="0">
                <a:solidFill>
                  <a:schemeClr val="tx1"/>
                </a:solidFill>
              </a:rPr>
              <a:t>Nesting – </a:t>
            </a:r>
            <a:r>
              <a:rPr lang="en-US" sz="1600" dirty="0">
                <a:solidFill>
                  <a:schemeClr val="tx1"/>
                </a:solidFill>
              </a:rPr>
              <a:t>In manufacturing, nesting refers to laying out cutting patterns on raw material to minimizing waste during manufacturing processes, such as laser cutting. In 3D printing, it is the process of laying out parts to fit on the bed of the 3D printer to print several components at one time.</a:t>
            </a:r>
            <a:endParaRPr lang="en-US" sz="1600" b="1" dirty="0">
              <a:solidFill>
                <a:schemeClr val="tx1"/>
              </a:solidFill>
            </a:endParaRPr>
          </a:p>
        </p:txBody>
      </p:sp>
    </p:spTree>
    <p:extLst>
      <p:ext uri="{BB962C8B-B14F-4D97-AF65-F5344CB8AC3E}">
        <p14:creationId xmlns:p14="http://schemas.microsoft.com/office/powerpoint/2010/main" val="1206089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2">
            <a:extLst>
              <a:ext uri="{FF2B5EF4-FFF2-40B4-BE49-F238E27FC236}">
                <a16:creationId xmlns:a16="http://schemas.microsoft.com/office/drawing/2014/main" id="{945DC533-C85E-4615-B7E6-F6ECF3FC6F3F}"/>
              </a:ext>
            </a:extLst>
          </p:cNvPr>
          <p:cNvSpPr txBox="1">
            <a:spLocks/>
          </p:cNvSpPr>
          <p:nvPr/>
        </p:nvSpPr>
        <p:spPr>
          <a:xfrm>
            <a:off x="3062482" y="2584333"/>
            <a:ext cx="6067037" cy="1689335"/>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Font typeface="Arial" panose="020B0604020202020204" pitchFamily="34" charset="0"/>
              <a:buNone/>
            </a:pPr>
            <a:r>
              <a:rPr lang="en-US" sz="5400" b="1" dirty="0">
                <a:solidFill>
                  <a:srgbClr val="DA291C"/>
                </a:solidFill>
              </a:rPr>
              <a:t>COMPONENT</a:t>
            </a:r>
          </a:p>
          <a:p>
            <a:pPr marL="0" indent="0" algn="ctr">
              <a:buFont typeface="Arial" panose="020B0604020202020204" pitchFamily="34" charset="0"/>
              <a:buNone/>
            </a:pPr>
            <a:r>
              <a:rPr lang="en-US" sz="5400" b="1" dirty="0">
                <a:solidFill>
                  <a:srgbClr val="DA291C"/>
                </a:solidFill>
              </a:rPr>
              <a:t>DESIGN</a:t>
            </a:r>
          </a:p>
        </p:txBody>
      </p:sp>
    </p:spTree>
    <p:extLst>
      <p:ext uri="{BB962C8B-B14F-4D97-AF65-F5344CB8AC3E}">
        <p14:creationId xmlns:p14="http://schemas.microsoft.com/office/powerpoint/2010/main" val="7112454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Content Placeholder 2">
            <a:extLst>
              <a:ext uri="{FF2B5EF4-FFF2-40B4-BE49-F238E27FC236}">
                <a16:creationId xmlns:a16="http://schemas.microsoft.com/office/drawing/2014/main" id="{E6838E62-8AE4-47D1-96E8-BD7ADC6E9675}"/>
              </a:ext>
            </a:extLst>
          </p:cNvPr>
          <p:cNvSpPr txBox="1">
            <a:spLocks/>
          </p:cNvSpPr>
          <p:nvPr/>
        </p:nvSpPr>
        <p:spPr>
          <a:xfrm>
            <a:off x="457200" y="914400"/>
            <a:ext cx="5377675" cy="427661"/>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Font typeface="Arial" panose="020B0604020202020204" pitchFamily="34" charset="0"/>
              <a:buNone/>
            </a:pPr>
            <a:r>
              <a:rPr lang="en-US" sz="2400" b="1" dirty="0">
                <a:solidFill>
                  <a:srgbClr val="DA291C"/>
                </a:solidFill>
              </a:rPr>
              <a:t>OVERALL DESIGN INTENT</a:t>
            </a:r>
          </a:p>
        </p:txBody>
      </p:sp>
      <p:sp>
        <p:nvSpPr>
          <p:cNvPr id="29" name="Content Placeholder 2">
            <a:extLst>
              <a:ext uri="{FF2B5EF4-FFF2-40B4-BE49-F238E27FC236}">
                <a16:creationId xmlns:a16="http://schemas.microsoft.com/office/drawing/2014/main" id="{7BC58CE2-5293-4920-BCEF-629364668D92}"/>
              </a:ext>
            </a:extLst>
          </p:cNvPr>
          <p:cNvSpPr>
            <a:spLocks noGrp="1"/>
          </p:cNvSpPr>
          <p:nvPr>
            <p:ph idx="1"/>
          </p:nvPr>
        </p:nvSpPr>
        <p:spPr>
          <a:xfrm>
            <a:off x="954523" y="1756981"/>
            <a:ext cx="6922864" cy="2564356"/>
          </a:xfrm>
        </p:spPr>
        <p:txBody>
          <a:bodyPr>
            <a:normAutofit/>
          </a:bodyPr>
          <a:lstStyle/>
          <a:p>
            <a:pPr marL="285750" indent="-285750">
              <a:lnSpc>
                <a:spcPct val="100000"/>
              </a:lnSpc>
              <a:spcBef>
                <a:spcPts val="600"/>
              </a:spcBef>
              <a:buFont typeface="Arial" panose="020B0604020202020204" pitchFamily="34" charset="0"/>
              <a:buChar char="•"/>
            </a:pPr>
            <a:r>
              <a:rPr lang="en-US" sz="2000" dirty="0">
                <a:solidFill>
                  <a:schemeClr val="tx1"/>
                </a:solidFill>
              </a:rPr>
              <a:t>All components must be 3D printed. </a:t>
            </a:r>
          </a:p>
          <a:p>
            <a:pPr marL="285750" indent="-285750">
              <a:lnSpc>
                <a:spcPct val="100000"/>
              </a:lnSpc>
              <a:spcBef>
                <a:spcPts val="600"/>
              </a:spcBef>
              <a:buFont typeface="Arial" panose="020B0604020202020204" pitchFamily="34" charset="0"/>
              <a:buChar char="•"/>
            </a:pPr>
            <a:r>
              <a:rPr lang="en-US" sz="2000" dirty="0">
                <a:solidFill>
                  <a:schemeClr val="tx1"/>
                </a:solidFill>
              </a:rPr>
              <a:t>Minimize waste using flat-pack design principles.</a:t>
            </a:r>
          </a:p>
          <a:p>
            <a:pPr marL="285750" indent="-285750">
              <a:lnSpc>
                <a:spcPct val="100000"/>
              </a:lnSpc>
              <a:spcBef>
                <a:spcPts val="600"/>
              </a:spcBef>
              <a:buFont typeface="Arial" panose="020B0604020202020204" pitchFamily="34" charset="0"/>
              <a:buChar char="•"/>
            </a:pPr>
            <a:r>
              <a:rPr lang="en-US" sz="2000" dirty="0">
                <a:solidFill>
                  <a:schemeClr val="tx1"/>
                </a:solidFill>
              </a:rPr>
              <a:t>The assembly is a press-fit design, requiring no glue</a:t>
            </a:r>
            <a:br>
              <a:rPr lang="en-US" sz="2000" dirty="0">
                <a:solidFill>
                  <a:schemeClr val="tx1"/>
                </a:solidFill>
              </a:rPr>
            </a:br>
            <a:r>
              <a:rPr lang="en-US" sz="2000" dirty="0">
                <a:solidFill>
                  <a:schemeClr val="tx1"/>
                </a:solidFill>
              </a:rPr>
              <a:t>or adhesives.</a:t>
            </a:r>
          </a:p>
          <a:p>
            <a:pPr marL="285750" indent="-285750">
              <a:lnSpc>
                <a:spcPct val="100000"/>
              </a:lnSpc>
              <a:spcBef>
                <a:spcPts val="600"/>
              </a:spcBef>
              <a:buFont typeface="Arial" panose="020B0604020202020204" pitchFamily="34" charset="0"/>
              <a:buChar char="•"/>
            </a:pPr>
            <a:r>
              <a:rPr lang="en-US" sz="2000" dirty="0">
                <a:solidFill>
                  <a:schemeClr val="tx1"/>
                </a:solidFill>
              </a:rPr>
              <a:t>The table must support a small object.</a:t>
            </a:r>
          </a:p>
          <a:p>
            <a:pPr marL="285750" indent="-285750">
              <a:lnSpc>
                <a:spcPct val="100000"/>
              </a:lnSpc>
              <a:spcBef>
                <a:spcPts val="600"/>
              </a:spcBef>
              <a:buFont typeface="Arial" panose="020B0604020202020204" pitchFamily="34" charset="0"/>
              <a:buChar char="•"/>
            </a:pPr>
            <a:endParaRPr lang="en-US" sz="2000" dirty="0"/>
          </a:p>
        </p:txBody>
      </p:sp>
      <p:pic>
        <p:nvPicPr>
          <p:cNvPr id="5" name="Picture 4">
            <a:extLst>
              <a:ext uri="{FF2B5EF4-FFF2-40B4-BE49-F238E27FC236}">
                <a16:creationId xmlns:a16="http://schemas.microsoft.com/office/drawing/2014/main" id="{35C35592-89F4-458C-8A3A-C02CD1568500}"/>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7293" y="2547617"/>
            <a:ext cx="3930070" cy="3547440"/>
          </a:xfrm>
          <a:prstGeom prst="rect">
            <a:avLst/>
          </a:prstGeom>
        </p:spPr>
      </p:pic>
    </p:spTree>
    <p:extLst>
      <p:ext uri="{BB962C8B-B14F-4D97-AF65-F5344CB8AC3E}">
        <p14:creationId xmlns:p14="http://schemas.microsoft.com/office/powerpoint/2010/main" val="51421297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6C48FABD-8D85-447A-BB20-63F78CD44F7A}"/>
              </a:ext>
            </a:extLst>
          </p:cNvPr>
          <p:cNvSpPr txBox="1">
            <a:spLocks/>
          </p:cNvSpPr>
          <p:nvPr/>
        </p:nvSpPr>
        <p:spPr>
          <a:xfrm>
            <a:off x="457200" y="914401"/>
            <a:ext cx="6465147" cy="433965"/>
          </a:xfrm>
          <a:prstGeom prst="rect">
            <a:avLst/>
          </a:prstGeom>
        </p:spPr>
        <p:txBody>
          <a:bodyPr wrap="square">
            <a:sp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3ds" panose="02000503020000020004" pitchFamily="50" charset="0"/>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3ds" panose="02000503020000020004" pitchFamily="50" charset="0"/>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3ds" panose="02000503020000020004" pitchFamily="50" charset="0"/>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3ds" panose="02000503020000020004" pitchFamily="50"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n-US" sz="2400" b="1" dirty="0">
                <a:solidFill>
                  <a:srgbClr val="DA291C"/>
                </a:solidFill>
              </a:rPr>
              <a:t>COMPONENTS – </a:t>
            </a:r>
            <a:r>
              <a:rPr lang="en-US" sz="2400" dirty="0">
                <a:solidFill>
                  <a:srgbClr val="DA291C"/>
                </a:solidFill>
              </a:rPr>
              <a:t>BASE</a:t>
            </a:r>
            <a:endParaRPr lang="en-US" sz="2000" b="1" dirty="0"/>
          </a:p>
        </p:txBody>
      </p:sp>
      <p:sp>
        <p:nvSpPr>
          <p:cNvPr id="4" name="TextBox 3"/>
          <p:cNvSpPr txBox="1"/>
          <p:nvPr/>
        </p:nvSpPr>
        <p:spPr>
          <a:xfrm>
            <a:off x="914400" y="1828800"/>
            <a:ext cx="4097868" cy="2800767"/>
          </a:xfrm>
          <a:prstGeom prst="rect">
            <a:avLst/>
          </a:prstGeom>
        </p:spPr>
        <p:txBody>
          <a:bodyPr vert="horz" wrap="square" lIns="91440" tIns="45720" rIns="91440" bIns="45720" rtlCol="0">
            <a:spAutoFit/>
          </a:bodyPr>
          <a:lstStyle/>
          <a:p>
            <a:pPr marL="0" indent="0" algn="l">
              <a:buNone/>
            </a:pPr>
            <a:r>
              <a:rPr lang="en-US" sz="1600" b="1" dirty="0">
                <a:effectLst/>
                <a:latin typeface="3ds" panose="02000503020000020004" pitchFamily="50" charset="0"/>
              </a:rPr>
              <a:t>DESIGN INTENT</a:t>
            </a:r>
          </a:p>
          <a:p>
            <a:pPr marL="285750" indent="-285750" algn="l">
              <a:buFont typeface="Arial" panose="020B0604020202020204" pitchFamily="34" charset="0"/>
              <a:buChar char="•"/>
            </a:pPr>
            <a:r>
              <a:rPr lang="en-US" sz="1600" dirty="0">
                <a:latin typeface="3ds" panose="02000503020000020004" pitchFamily="50" charset="0"/>
              </a:rPr>
              <a:t>Hooks are used for attaching the two subassemblies together with fishing line or other suitable alternative.</a:t>
            </a:r>
          </a:p>
          <a:p>
            <a:pPr marL="285750" indent="-285750" algn="l">
              <a:buFont typeface="Arial" panose="020B0604020202020204" pitchFamily="34" charset="0"/>
              <a:buChar char="•"/>
            </a:pPr>
            <a:r>
              <a:rPr lang="en-US" sz="1600" dirty="0">
                <a:latin typeface="3ds" panose="02000503020000020004" pitchFamily="50" charset="0"/>
              </a:rPr>
              <a:t>The T Cutout is designed using the assembled parts as a reference.</a:t>
            </a:r>
          </a:p>
          <a:p>
            <a:pPr marL="285750" indent="-285750" algn="l">
              <a:buFont typeface="Arial" panose="020B0604020202020204" pitchFamily="34" charset="0"/>
              <a:buChar char="•"/>
            </a:pPr>
            <a:endParaRPr lang="en-US" sz="1600" dirty="0">
              <a:latin typeface="3ds" panose="02000503020000020004" pitchFamily="50" charset="0"/>
            </a:endParaRPr>
          </a:p>
          <a:p>
            <a:pPr algn="l"/>
            <a:r>
              <a:rPr lang="en-US" sz="1600" b="1" dirty="0">
                <a:latin typeface="3ds" panose="02000503020000020004" pitchFamily="50" charset="0"/>
              </a:rPr>
              <a:t>DFAM</a:t>
            </a:r>
          </a:p>
          <a:p>
            <a:pPr marL="285750" indent="-285750" algn="l">
              <a:buFont typeface="Arial" panose="020B0604020202020204" pitchFamily="34" charset="0"/>
              <a:buChar char="•"/>
            </a:pPr>
            <a:r>
              <a:rPr lang="en-US" sz="1600" dirty="0">
                <a:latin typeface="3ds" panose="02000503020000020004" pitchFamily="50" charset="0"/>
              </a:rPr>
              <a:t>3D Printed upside down to eliminate support material.</a:t>
            </a:r>
          </a:p>
          <a:p>
            <a:pPr marL="285750" indent="-285750">
              <a:buFont typeface="Arial" panose="020B0604020202020204" pitchFamily="34" charset="0"/>
              <a:buChar char="•"/>
            </a:pPr>
            <a:endParaRPr lang="en-US" sz="1600" dirty="0">
              <a:latin typeface="3ds" panose="02000503020000020004" pitchFamily="50" charset="0"/>
            </a:endParaRPr>
          </a:p>
        </p:txBody>
      </p:sp>
      <p:pic>
        <p:nvPicPr>
          <p:cNvPr id="3" name="Picture 2">
            <a:extLst>
              <a:ext uri="{FF2B5EF4-FFF2-40B4-BE49-F238E27FC236}">
                <a16:creationId xmlns:a16="http://schemas.microsoft.com/office/drawing/2014/main" id="{9B70AC0C-1B58-4346-97C4-2BC125984BB4}"/>
              </a:ext>
            </a:extLst>
          </p:cNvPr>
          <p:cNvPicPr>
            <a:picLocks noChangeAspect="1"/>
          </p:cNvPicPr>
          <p:nvPr/>
        </p:nvPicPr>
        <p:blipFill>
          <a:blip r:embed="rId2"/>
          <a:stretch>
            <a:fillRect/>
          </a:stretch>
        </p:blipFill>
        <p:spPr>
          <a:xfrm>
            <a:off x="6096000" y="1996316"/>
            <a:ext cx="5601185" cy="2865368"/>
          </a:xfrm>
          <a:prstGeom prst="rect">
            <a:avLst/>
          </a:prstGeom>
        </p:spPr>
      </p:pic>
    </p:spTree>
    <p:extLst>
      <p:ext uri="{BB962C8B-B14F-4D97-AF65-F5344CB8AC3E}">
        <p14:creationId xmlns:p14="http://schemas.microsoft.com/office/powerpoint/2010/main" val="267115288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Custom 1">
      <a:majorFont>
        <a:latin typeface="3DS V2 Condensed"/>
        <a:ea typeface=""/>
        <a:cs typeface=""/>
      </a:majorFont>
      <a:minorFont>
        <a:latin typeface="3DS V2 Light Condensed"/>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bodyPr vert="horz" lIns="91440" tIns="45720" rIns="91440" bIns="45720" rtlCol="0">
        <a:normAutofit/>
      </a:bodyPr>
      <a:lstStyle>
        <a:defPPr marL="0" indent="0" algn="l">
          <a:buNone/>
          <a:defRPr sz="1600" dirty="0">
            <a:effectLst/>
            <a:latin typeface="Segoe UI" panose="020B0502040204020203" pitchFamily="34" charset="0"/>
          </a:defRPr>
        </a:defPPr>
      </a:lstStyle>
    </a:txDef>
  </a:objectDefaults>
  <a:extraClrSchemeLst/>
  <a:extLst>
    <a:ext uri="{05A4C25C-085E-4340-85A3-A5531E510DB2}">
      <thm15:themeFamily xmlns:thm15="http://schemas.microsoft.com/office/thememl/2012/main" name="Presentation template.potx" id="{D4BA1B67-1FB0-4110-8F7C-A088F94AC8AC}" vid="{74BDF6FA-2131-4E04-BF65-04C3576DBB64}"/>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Presentation template</Template>
  <TotalTime>16491</TotalTime>
  <Words>683</Words>
  <Application>Microsoft Office PowerPoint</Application>
  <PresentationFormat>Widescreen</PresentationFormat>
  <Paragraphs>123</Paragraphs>
  <Slides>18</Slides>
  <Notes>1</Notes>
  <HiddenSlides>4</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18</vt:i4>
      </vt:variant>
    </vt:vector>
  </HeadingPairs>
  <TitlesOfParts>
    <vt:vector size="28" baseType="lpstr">
      <vt:lpstr>3ds</vt:lpstr>
      <vt:lpstr>3ds Light</vt:lpstr>
      <vt:lpstr>3DS V2</vt:lpstr>
      <vt:lpstr>3DS V2 Condensed</vt:lpstr>
      <vt:lpstr>3DS V2 Light Condensed</vt:lpstr>
      <vt:lpstr>3DS V2 SemiBold</vt:lpstr>
      <vt:lpstr>Arial</vt:lpstr>
      <vt:lpstr>Calibri</vt:lpstr>
      <vt:lpstr>Segoe UI</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David Brown</dc:creator>
  <cp:lastModifiedBy>BAZINET David</cp:lastModifiedBy>
  <cp:revision>239</cp:revision>
  <dcterms:created xsi:type="dcterms:W3CDTF">2024-08-16T20:07:52Z</dcterms:created>
  <dcterms:modified xsi:type="dcterms:W3CDTF">2025-04-08T15:29:11Z</dcterms:modified>
</cp:coreProperties>
</file>