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3" r:id="rId2"/>
    <p:sldId id="322" r:id="rId3"/>
    <p:sldId id="257" r:id="rId4"/>
    <p:sldId id="339" r:id="rId5"/>
    <p:sldId id="355" r:id="rId6"/>
    <p:sldId id="344" r:id="rId7"/>
    <p:sldId id="350" r:id="rId8"/>
    <p:sldId id="343" r:id="rId9"/>
    <p:sldId id="346" r:id="rId10"/>
    <p:sldId id="347" r:id="rId11"/>
    <p:sldId id="348" r:id="rId12"/>
    <p:sldId id="349" r:id="rId13"/>
    <p:sldId id="324" r:id="rId14"/>
    <p:sldId id="356" r:id="rId15"/>
    <p:sldId id="341" r:id="rId16"/>
    <p:sldId id="338" r:id="rId17"/>
    <p:sldId id="319" r:id="rId18"/>
    <p:sldId id="351" r:id="rId19"/>
    <p:sldId id="352" r:id="rId20"/>
    <p:sldId id="353" r:id="rId21"/>
    <p:sldId id="35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A3447E9-B77A-4C02-A622-7787EFB45E0A}">
          <p14:sldIdLst>
            <p14:sldId id="273"/>
            <p14:sldId id="322"/>
            <p14:sldId id="257"/>
            <p14:sldId id="339"/>
            <p14:sldId id="355"/>
            <p14:sldId id="344"/>
            <p14:sldId id="350"/>
            <p14:sldId id="343"/>
            <p14:sldId id="346"/>
            <p14:sldId id="347"/>
            <p14:sldId id="348"/>
            <p14:sldId id="349"/>
            <p14:sldId id="324"/>
            <p14:sldId id="356"/>
            <p14:sldId id="341"/>
            <p14:sldId id="338"/>
            <p14:sldId id="319"/>
          </p14:sldIdLst>
        </p14:section>
        <p14:section name="Template Slides" id="{2D271210-05F0-4E22-BB23-2BC9BD24F0B7}">
          <p14:sldIdLst>
            <p14:sldId id="351"/>
            <p14:sldId id="352"/>
            <p14:sldId id="353"/>
            <p14:sldId id="35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GLIARINI Christopher" initials="PC" lastIdx="3" clrIdx="0">
    <p:extLst>
      <p:ext uri="{19B8F6BF-5375-455C-9EA6-DF929625EA0E}">
        <p15:presenceInfo xmlns:p15="http://schemas.microsoft.com/office/powerpoint/2012/main" userId="S-1-5-21-2455101938-2081098319-3243300316-1108952" providerId="AD"/>
      </p:ext>
    </p:extLst>
  </p:cmAuthor>
  <p:cmAuthor id="2" name="VADNERKAR Soumitra" initials="VS" lastIdx="39" clrIdx="1">
    <p:extLst>
      <p:ext uri="{19B8F6BF-5375-455C-9EA6-DF929625EA0E}">
        <p15:presenceInfo xmlns:p15="http://schemas.microsoft.com/office/powerpoint/2012/main" userId="S-1-5-21-2455101938-2081098319-3243300316-13767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9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44" autoAdjust="0"/>
    <p:restoredTop sz="94883" autoAdjust="0"/>
  </p:normalViewPr>
  <p:slideViewPr>
    <p:cSldViewPr snapToGrid="0">
      <p:cViewPr varScale="1">
        <p:scale>
          <a:sx n="103" d="100"/>
          <a:sy n="103" d="100"/>
        </p:scale>
        <p:origin x="10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F81EF-5FD7-4A92-881B-1CD2DE72D440}" type="datetimeFigureOut">
              <a:rPr lang="en-US" smtClean="0"/>
              <a:t>4/9/2025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14B47-97CB-422C-8F57-7EB54F47A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28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514B47-97CB-422C-8F57-7EB54F47A19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26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433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780E6-21F3-4255-9B11-4E27909F42D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6468" y="924790"/>
            <a:ext cx="10604065" cy="52931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DA291C"/>
                </a:solidFill>
                <a:latin typeface="3ds" panose="02000503020000020004" pitchFamily="50" charset="0"/>
              </a:defRPr>
            </a:lvl1pPr>
            <a:lvl2pPr>
              <a:defRPr>
                <a:latin typeface="3ds" panose="02000503020000020004" pitchFamily="50" charset="0"/>
              </a:defRPr>
            </a:lvl2pPr>
            <a:lvl3pPr>
              <a:defRPr>
                <a:latin typeface="3ds" panose="02000503020000020004" pitchFamily="50" charset="0"/>
              </a:defRPr>
            </a:lvl3pPr>
            <a:lvl4pPr>
              <a:defRPr>
                <a:latin typeface="3ds" panose="02000503020000020004" pitchFamily="50" charset="0"/>
              </a:defRPr>
            </a:lvl4pPr>
            <a:lvl5pPr>
              <a:defRPr>
                <a:latin typeface="3ds" panose="02000503020000020004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9304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10C95-8C4E-46EF-A906-50B838C669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3671" y="914400"/>
            <a:ext cx="6184658" cy="84023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rgbClr val="DA291C"/>
                </a:solidFill>
                <a:latin typeface="3ds" panose="02000503020000020004" pitchFamily="50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9120DB-D250-4A83-853C-6801B5E1994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011679"/>
            <a:ext cx="5157787" cy="49339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DA291C"/>
                </a:solidFill>
                <a:latin typeface="3ds" panose="02000503020000020004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5A02B6-3BE9-4AD2-9E46-22768ED771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3ds" panose="02000503020000020004" pitchFamily="50" charset="0"/>
              </a:defRPr>
            </a:lvl1pPr>
            <a:lvl2pPr>
              <a:defRPr>
                <a:latin typeface="3ds" panose="02000503020000020004" pitchFamily="50" charset="0"/>
              </a:defRPr>
            </a:lvl2pPr>
            <a:lvl3pPr>
              <a:defRPr>
                <a:latin typeface="3ds" panose="02000503020000020004" pitchFamily="50" charset="0"/>
              </a:defRPr>
            </a:lvl3pPr>
            <a:lvl4pPr>
              <a:defRPr>
                <a:latin typeface="3ds" panose="02000503020000020004" pitchFamily="50" charset="0"/>
              </a:defRPr>
            </a:lvl4pPr>
            <a:lvl5pPr>
              <a:defRPr>
                <a:latin typeface="3ds" panose="02000503020000020004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483419-2458-42CD-AF31-C33FFDBC7187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2011679"/>
            <a:ext cx="5183188" cy="49339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lang="en-US" sz="2200" b="1" kern="1200" dirty="0" smtClean="0">
                <a:solidFill>
                  <a:srgbClr val="DA291C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4262C0-B888-48A0-A84C-6F800C9C2F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3ds" panose="02000503020000020004" pitchFamily="50" charset="0"/>
              </a:defRPr>
            </a:lvl1pPr>
            <a:lvl2pPr>
              <a:defRPr>
                <a:latin typeface="3ds" panose="02000503020000020004" pitchFamily="50" charset="0"/>
              </a:defRPr>
            </a:lvl2pPr>
            <a:lvl3pPr>
              <a:defRPr>
                <a:latin typeface="3ds" panose="02000503020000020004" pitchFamily="50" charset="0"/>
              </a:defRPr>
            </a:lvl3pPr>
            <a:lvl4pPr>
              <a:defRPr>
                <a:latin typeface="3ds" panose="02000503020000020004" pitchFamily="50" charset="0"/>
              </a:defRPr>
            </a:lvl4pPr>
            <a:lvl5pPr>
              <a:defRPr>
                <a:latin typeface="3ds" panose="02000503020000020004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2788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4240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506868D-7AB3-41E3-9B6C-976C2080CC16}"/>
              </a:ext>
            </a:extLst>
          </p:cNvPr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3DEC39-52DB-45B5-B8F8-768BE886F9B1}"/>
              </a:ext>
            </a:extLst>
          </p:cNvPr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" name="Image 14">
            <a:extLst>
              <a:ext uri="{FF2B5EF4-FFF2-40B4-BE49-F238E27FC236}">
                <a16:creationId xmlns:a16="http://schemas.microsoft.com/office/drawing/2014/main" id="{3BD8997C-3DEF-4CC2-8DC6-645F37B18EA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5884" y="6455647"/>
            <a:ext cx="1105702" cy="3475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2BEAD9-7B34-4B53-BB97-D076167FCC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00011" y="39278"/>
            <a:ext cx="501906" cy="6072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AE2393-53EB-4F5A-B460-6E4C95107FC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328" y="182880"/>
            <a:ext cx="2663194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92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5" r:id="rId4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42E334C-153D-4864-A903-C4F12DD41333}"/>
              </a:ext>
            </a:extLst>
          </p:cNvPr>
          <p:cNvSpPr txBox="1"/>
          <p:nvPr/>
        </p:nvSpPr>
        <p:spPr>
          <a:xfrm>
            <a:off x="-1" y="1323118"/>
            <a:ext cx="52197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DA291C"/>
                </a:solidFill>
                <a:latin typeface="3ds" panose="02000503020000020004" pitchFamily="50" charset="0"/>
              </a:rPr>
              <a:t>DESIGN PROJECT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93CC92-2D88-43A3-94F2-C94F05E5F3BB}"/>
              </a:ext>
            </a:extLst>
          </p:cNvPr>
          <p:cNvSpPr txBox="1"/>
          <p:nvPr/>
        </p:nvSpPr>
        <p:spPr>
          <a:xfrm>
            <a:off x="3671613" y="1162591"/>
            <a:ext cx="295857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1"/>
                </a:solidFill>
                <a:latin typeface="3ds Light" panose="02000503020000020004" pitchFamily="50" charset="0"/>
              </a:rPr>
              <a:t>Student Guide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DFD880-9C62-4EF9-B60E-BDEAACF18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7302" y="1621680"/>
            <a:ext cx="5325626" cy="392191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FBEA6B0-A13F-42EB-B1A2-32498C53EA4B}"/>
              </a:ext>
            </a:extLst>
          </p:cNvPr>
          <p:cNvSpPr txBox="1"/>
          <p:nvPr/>
        </p:nvSpPr>
        <p:spPr>
          <a:xfrm>
            <a:off x="924243" y="3520350"/>
            <a:ext cx="38751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DA291C"/>
                </a:solidFill>
                <a:latin typeface="3ds" panose="02000503020000020004" pitchFamily="50" charset="0"/>
              </a:rPr>
              <a:t>WIND-POWERED SAW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3DBF784-C6ED-425F-8DE2-6CB7745076C4}"/>
              </a:ext>
            </a:extLst>
          </p:cNvPr>
          <p:cNvCxnSpPr/>
          <p:nvPr/>
        </p:nvCxnSpPr>
        <p:spPr>
          <a:xfrm>
            <a:off x="609600" y="2111733"/>
            <a:ext cx="3987103" cy="0"/>
          </a:xfrm>
          <a:prstGeom prst="line">
            <a:avLst/>
          </a:prstGeom>
          <a:ln w="28575"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5184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199" y="914401"/>
            <a:ext cx="10541977" cy="5099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COMPONENTS - </a:t>
            </a:r>
            <a:r>
              <a:rPr lang="en-US" sz="2400" dirty="0">
                <a:solidFill>
                  <a:srgbClr val="DA291C"/>
                </a:solidFill>
              </a:rPr>
              <a:t>WALL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E8B162-DAF4-4D27-B3D2-4DF017CAD8B0}"/>
              </a:ext>
            </a:extLst>
          </p:cNvPr>
          <p:cNvSpPr txBox="1"/>
          <p:nvPr/>
        </p:nvSpPr>
        <p:spPr>
          <a:xfrm>
            <a:off x="10541977" y="6022731"/>
            <a:ext cx="1732085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r>
              <a:rPr lang="en-US" sz="1400" dirty="0">
                <a:effectLst/>
                <a:latin typeface="+mj-lt"/>
              </a:rPr>
              <a:t>All dimensions in MM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8FCEE6-1776-4646-8F66-EE6EB32F3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217" y="1302946"/>
            <a:ext cx="2949404" cy="41168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4D6F76-D454-4E4C-90EE-1EEF4645C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1888" y="2553586"/>
            <a:ext cx="3218784" cy="2630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CEFFED1-1BEF-4BEC-91CF-F18B9EEAEB80}"/>
              </a:ext>
            </a:extLst>
          </p:cNvPr>
          <p:cNvSpPr txBox="1"/>
          <p:nvPr/>
        </p:nvSpPr>
        <p:spPr>
          <a:xfrm>
            <a:off x="9084253" y="2050264"/>
            <a:ext cx="1994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latin typeface="3ds" panose="02000503020000020004" pitchFamily="50" charset="0"/>
              </a:rPr>
              <a:t>Wall Dovetail</a:t>
            </a:r>
            <a:endParaRPr lang="en-US" dirty="0">
              <a:latin typeface="3ds" panose="02000503020000020004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B3B62C-8738-444B-83FA-79423BF2A505}"/>
              </a:ext>
            </a:extLst>
          </p:cNvPr>
          <p:cNvSpPr txBox="1"/>
          <p:nvPr/>
        </p:nvSpPr>
        <p:spPr>
          <a:xfrm>
            <a:off x="429509" y="1547446"/>
            <a:ext cx="3887513" cy="333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effectLst/>
                <a:latin typeface="3ds" panose="02000503020000020004" pitchFamily="50" charset="0"/>
              </a:rPr>
              <a:t>DESIGN INTENT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Must securely hold the bearing.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Must securely interface with the Base.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Conserve material where appropriate.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>
              <a:latin typeface="3ds" panose="02000503020000020004" pitchFamily="50" charset="0"/>
            </a:endParaRPr>
          </a:p>
          <a:p>
            <a:pPr algn="l"/>
            <a:r>
              <a:rPr lang="en-US" sz="1600" b="1" dirty="0">
                <a:latin typeface="3ds" panose="02000503020000020004" pitchFamily="50" charset="0"/>
              </a:rPr>
              <a:t>DFAM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latin typeface="3ds" panose="02000503020000020004" pitchFamily="50" charset="0"/>
              </a:rPr>
              <a:t>Research your 3D Printer settings to determine a dovetail angle that is printable without using supports.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3ds" panose="02000503020000020004" pitchFamily="50" charset="0"/>
              </a:rPr>
              <a:t>Create test prints to verify fits before printing the final component.</a:t>
            </a:r>
          </a:p>
        </p:txBody>
      </p:sp>
    </p:spTree>
    <p:extLst>
      <p:ext uri="{BB962C8B-B14F-4D97-AF65-F5344CB8AC3E}">
        <p14:creationId xmlns:p14="http://schemas.microsoft.com/office/powerpoint/2010/main" val="1755401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199" y="914400"/>
            <a:ext cx="10541977" cy="15122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COMPONENTS - </a:t>
            </a:r>
            <a:r>
              <a:rPr lang="en-US" sz="2400" dirty="0">
                <a:solidFill>
                  <a:srgbClr val="DA291C"/>
                </a:solidFill>
              </a:rPr>
              <a:t>CAM</a:t>
            </a:r>
            <a:endParaRPr lang="en-US" sz="2000" dirty="0"/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400" b="1" dirty="0">
              <a:solidFill>
                <a:srgbClr val="DA291C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4B18A2-5F5F-4D29-9198-BDEBD3302E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0767" y="1812910"/>
            <a:ext cx="4530832" cy="38016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0EE2A1-21A3-406B-B047-98D7F1AA7C8A}"/>
              </a:ext>
            </a:extLst>
          </p:cNvPr>
          <p:cNvSpPr txBox="1"/>
          <p:nvPr/>
        </p:nvSpPr>
        <p:spPr>
          <a:xfrm>
            <a:off x="10541977" y="6022731"/>
            <a:ext cx="1732085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r>
              <a:rPr lang="en-US" sz="1400" dirty="0">
                <a:effectLst/>
                <a:latin typeface="+mj-lt"/>
              </a:rPr>
              <a:t>All dimensions in MM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7773C9-0A8F-42B3-8475-E52B8A4C0A6F}"/>
              </a:ext>
            </a:extLst>
          </p:cNvPr>
          <p:cNvSpPr txBox="1"/>
          <p:nvPr/>
        </p:nvSpPr>
        <p:spPr>
          <a:xfrm>
            <a:off x="429509" y="1547446"/>
            <a:ext cx="3887513" cy="308699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effectLst/>
                <a:latin typeface="3ds" panose="02000503020000020004" pitchFamily="50" charset="0"/>
              </a:rPr>
              <a:t>DESIGN INTENT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Must convert rotational motion into linear motion.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Optimize torque and speed.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3ds" panose="02000503020000020004" pitchFamily="50" charset="0"/>
              </a:rPr>
              <a:t>Must fit tightly on the shaft.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" panose="02000503020000020004" pitchFamily="50" charset="0"/>
              <a:ea typeface="+mn-ea"/>
              <a:cs typeface="+mn-cs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>
              <a:latin typeface="3ds" panose="02000503020000020004" pitchFamily="50" charset="0"/>
            </a:endParaRPr>
          </a:p>
          <a:p>
            <a:pPr algn="l"/>
            <a:r>
              <a:rPr lang="en-US" sz="1600" b="1" dirty="0">
                <a:latin typeface="3ds" panose="02000503020000020004" pitchFamily="50" charset="0"/>
              </a:rPr>
              <a:t>DFAM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latin typeface="3ds" panose="02000503020000020004" pitchFamily="50" charset="0"/>
              </a:rPr>
              <a:t>Research your 3D Printer settings to determine how much to oversize or undersize holes to get the intended fit.</a:t>
            </a:r>
          </a:p>
        </p:txBody>
      </p:sp>
    </p:spTree>
    <p:extLst>
      <p:ext uri="{BB962C8B-B14F-4D97-AF65-F5344CB8AC3E}">
        <p14:creationId xmlns:p14="http://schemas.microsoft.com/office/powerpoint/2010/main" val="1944054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199" y="914400"/>
            <a:ext cx="10541977" cy="15122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COMPONENTS – </a:t>
            </a:r>
            <a:r>
              <a:rPr lang="en-US" sz="2400" dirty="0">
                <a:solidFill>
                  <a:srgbClr val="DA291C"/>
                </a:solidFill>
              </a:rPr>
              <a:t>DOWEL HOLDER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5C373E-BEF6-4C48-B888-790D52E0A210}"/>
              </a:ext>
            </a:extLst>
          </p:cNvPr>
          <p:cNvSpPr txBox="1"/>
          <p:nvPr/>
        </p:nvSpPr>
        <p:spPr>
          <a:xfrm>
            <a:off x="10541977" y="6022731"/>
            <a:ext cx="1732085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r>
              <a:rPr lang="en-US" sz="1400" dirty="0">
                <a:effectLst/>
                <a:latin typeface="+mj-lt"/>
              </a:rPr>
              <a:t>All dimensions in MM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717A57-CA52-4804-86FD-6D68C06BA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284" y="1799148"/>
            <a:ext cx="2448468" cy="37473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19E7B8-FB1A-4C70-B034-178EE729E4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0" r="10171" b="7203"/>
          <a:stretch/>
        </p:blipFill>
        <p:spPr>
          <a:xfrm>
            <a:off x="8621951" y="2876999"/>
            <a:ext cx="3082413" cy="25617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1E46CF-C3E5-47DE-A9CE-1DAD16848A0B}"/>
              </a:ext>
            </a:extLst>
          </p:cNvPr>
          <p:cNvSpPr txBox="1"/>
          <p:nvPr/>
        </p:nvSpPr>
        <p:spPr>
          <a:xfrm>
            <a:off x="8692945" y="2293053"/>
            <a:ext cx="2940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latin typeface="3ds" panose="02000503020000020004" pitchFamily="50" charset="0"/>
              </a:rPr>
              <a:t>Dowel Holder Dovetail</a:t>
            </a:r>
            <a:endParaRPr lang="en-US" dirty="0">
              <a:latin typeface="3ds" panose="02000503020000020004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04A997-6B0D-401F-A4BF-77C451AC1EF5}"/>
              </a:ext>
            </a:extLst>
          </p:cNvPr>
          <p:cNvSpPr txBox="1"/>
          <p:nvPr/>
        </p:nvSpPr>
        <p:spPr>
          <a:xfrm>
            <a:off x="429509" y="1547446"/>
            <a:ext cx="4241103" cy="333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effectLst/>
                <a:latin typeface="3ds" panose="02000503020000020004" pitchFamily="50" charset="0"/>
              </a:rPr>
              <a:t>DESIGN INTENT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Must securely interface with the Base component.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Must hold the dowel as it is being cut.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Must not interfere with the saw blade.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>
              <a:latin typeface="3ds" panose="02000503020000020004" pitchFamily="50" charset="0"/>
            </a:endParaRPr>
          </a:p>
          <a:p>
            <a:pPr algn="l"/>
            <a:r>
              <a:rPr lang="en-US" sz="1600" b="1" dirty="0">
                <a:latin typeface="3ds" panose="02000503020000020004" pitchFamily="50" charset="0"/>
              </a:rPr>
              <a:t>DFAM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latin typeface="3ds" panose="02000503020000020004" pitchFamily="50" charset="0"/>
              </a:rPr>
              <a:t>Research your 3D Printer settings to determine a dovetail angle that is printable without using supports.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3ds" panose="02000503020000020004" pitchFamily="50" charset="0"/>
              </a:rPr>
              <a:t>Create test prints to verify fits before printing the final component.</a:t>
            </a:r>
          </a:p>
        </p:txBody>
      </p:sp>
    </p:spTree>
    <p:extLst>
      <p:ext uri="{BB962C8B-B14F-4D97-AF65-F5344CB8AC3E}">
        <p14:creationId xmlns:p14="http://schemas.microsoft.com/office/powerpoint/2010/main" val="2875415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3062482" y="2855572"/>
            <a:ext cx="6067037" cy="11468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400" b="1" dirty="0">
                <a:solidFill>
                  <a:srgbClr val="DA291C"/>
                </a:solidFill>
              </a:rPr>
              <a:t>3D PRINTING</a:t>
            </a:r>
          </a:p>
        </p:txBody>
      </p:sp>
    </p:spTree>
    <p:extLst>
      <p:ext uri="{BB962C8B-B14F-4D97-AF65-F5344CB8AC3E}">
        <p14:creationId xmlns:p14="http://schemas.microsoft.com/office/powerpoint/2010/main" val="1336043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9276080" cy="15034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3D PRINTING - </a:t>
            </a:r>
            <a:r>
              <a:rPr lang="en-US" sz="2400" dirty="0">
                <a:solidFill>
                  <a:srgbClr val="DA291C"/>
                </a:solidFill>
              </a:rPr>
              <a:t>NESTING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Arrange as many components as possible on the build plate.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400" b="1" dirty="0">
              <a:solidFill>
                <a:srgbClr val="DA291C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400727-9AC3-492B-921D-2B44277D3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185" y="2545974"/>
            <a:ext cx="4035272" cy="27595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BA4AC3-ABE4-4663-BFC8-9D085955D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4544" y="2545974"/>
            <a:ext cx="4168571" cy="275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648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9276080" cy="15034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3D PRINTING – </a:t>
            </a:r>
            <a:r>
              <a:rPr lang="en-US" sz="2400" dirty="0">
                <a:solidFill>
                  <a:srgbClr val="DA291C"/>
                </a:solidFill>
              </a:rPr>
              <a:t>SUPPORT MATERIAL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Minimize support material where possible.</a:t>
            </a:r>
          </a:p>
          <a:p>
            <a:pPr lvl="1" algn="just">
              <a:spcBef>
                <a:spcPts val="1200"/>
              </a:spcBef>
            </a:pPr>
            <a:endParaRPr lang="en-US" sz="2000" dirty="0"/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400" b="1" dirty="0">
              <a:solidFill>
                <a:srgbClr val="DA291C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1B524B-3D7F-4B1C-B351-E5F459AB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072" r="7222" b="7195"/>
          <a:stretch/>
        </p:blipFill>
        <p:spPr>
          <a:xfrm>
            <a:off x="7227972" y="2417885"/>
            <a:ext cx="3540019" cy="29498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2B8DEA-3E41-485C-A507-5D4C547620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899" y="2417885"/>
            <a:ext cx="3393131" cy="29498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649DA1-6DD2-45DA-BB5B-59E0B0CFE6A4}"/>
              </a:ext>
            </a:extLst>
          </p:cNvPr>
          <p:cNvSpPr txBox="1"/>
          <p:nvPr/>
        </p:nvSpPr>
        <p:spPr>
          <a:xfrm>
            <a:off x="2031209" y="5367767"/>
            <a:ext cx="2472509" cy="708211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latin typeface="3ds" panose="02000503020000020004" pitchFamily="50" charset="0"/>
              </a:rPr>
              <a:t>Less support material - easier to remove.</a:t>
            </a:r>
            <a:endParaRPr lang="en-US" sz="1600" dirty="0">
              <a:effectLst/>
              <a:latin typeface="3ds" panose="02000503020000020004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4F2AAE-3869-4E55-8A89-802CEF77CAF0}"/>
              </a:ext>
            </a:extLst>
          </p:cNvPr>
          <p:cNvSpPr txBox="1"/>
          <p:nvPr/>
        </p:nvSpPr>
        <p:spPr>
          <a:xfrm>
            <a:off x="7438122" y="5367768"/>
            <a:ext cx="3119718" cy="708211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latin typeface="3ds" panose="02000503020000020004" pitchFamily="50" charset="0"/>
              </a:rPr>
              <a:t>More support material - difficult to remove.</a:t>
            </a:r>
            <a:endParaRPr lang="en-US" sz="1600" dirty="0">
              <a:effectLst/>
              <a:latin typeface="3ds" panose="020005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9916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PROJECT TASKS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Research and purchase components.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Model the following components in CAD:</a:t>
            </a:r>
          </a:p>
          <a:p>
            <a:pPr marL="1028700" lvl="1" indent="-342900"/>
            <a:r>
              <a:rPr lang="en-US" sz="1200" dirty="0"/>
              <a:t>Base</a:t>
            </a:r>
          </a:p>
          <a:p>
            <a:pPr marL="1028700" lvl="1" indent="-342900"/>
            <a:r>
              <a:rPr lang="en-US" sz="1200" dirty="0">
                <a:solidFill>
                  <a:schemeClr val="tx1"/>
                </a:solidFill>
              </a:rPr>
              <a:t>Walls</a:t>
            </a:r>
          </a:p>
          <a:p>
            <a:pPr marL="1028700" lvl="1" indent="-342900"/>
            <a:r>
              <a:rPr lang="en-US" sz="1200" dirty="0"/>
              <a:t>Cam</a:t>
            </a:r>
          </a:p>
          <a:p>
            <a:pPr marL="1028700" lvl="1" indent="-342900"/>
            <a:r>
              <a:rPr lang="en-US" sz="1200" dirty="0">
                <a:solidFill>
                  <a:schemeClr val="tx1"/>
                </a:solidFill>
              </a:rPr>
              <a:t>Dowel Holder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3D Print small sections to test fits for the following:</a:t>
            </a:r>
          </a:p>
          <a:p>
            <a:pPr marL="1028700" lvl="1" indent="-342900"/>
            <a:r>
              <a:rPr lang="en-US" sz="1200" dirty="0"/>
              <a:t>Wall dovetail</a:t>
            </a:r>
          </a:p>
          <a:p>
            <a:pPr marL="1028700" lvl="1" indent="-342900"/>
            <a:r>
              <a:rPr lang="en-US" sz="1200" dirty="0">
                <a:solidFill>
                  <a:schemeClr val="tx1"/>
                </a:solidFill>
              </a:rPr>
              <a:t>Bearing </a:t>
            </a:r>
            <a:r>
              <a:rPr lang="en-US" sz="1200" dirty="0"/>
              <a:t>hole</a:t>
            </a:r>
          </a:p>
          <a:p>
            <a:pPr marL="1028700" lvl="1" indent="-342900"/>
            <a:r>
              <a:rPr lang="en-US" sz="1200" dirty="0">
                <a:solidFill>
                  <a:schemeClr val="tx1"/>
                </a:solidFill>
              </a:rPr>
              <a:t>Cam holes</a:t>
            </a:r>
          </a:p>
          <a:p>
            <a:pPr marL="1028700" lvl="1" indent="-342900"/>
            <a:r>
              <a:rPr lang="en-US" sz="1200" dirty="0">
                <a:solidFill>
                  <a:schemeClr val="tx1"/>
                </a:solidFill>
              </a:rPr>
              <a:t>Dowel Holder dovetail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3D Print full assembly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Assemble all the components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Cut a dowel</a:t>
            </a:r>
          </a:p>
          <a:p>
            <a:pPr marL="1028700" lvl="1" indent="-342900">
              <a:buFont typeface="+mj-lt"/>
              <a:buAutoNum type="arabicPeriod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29504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D3ADC9-1AB6-4915-8648-C53C346FEE6D}"/>
              </a:ext>
            </a:extLst>
          </p:cNvPr>
          <p:cNvSpPr/>
          <p:nvPr/>
        </p:nvSpPr>
        <p:spPr>
          <a:xfrm>
            <a:off x="487680" y="2163243"/>
            <a:ext cx="5414884" cy="363641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3DS V2" pitchFamily="2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3DS V2" pitchFamily="2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3DS V2" pitchFamily="2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3DS V2" pitchFamily="2" charset="0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i="1" dirty="0">
              <a:latin typeface="3DS V2" pitchFamily="2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dirty="0">
              <a:latin typeface="3DS V2" pitchFamily="2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sz="2800" dirty="0">
              <a:latin typeface="3DS V2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EB5F2-9511-49D9-B046-9C0ED4E853EB}"/>
              </a:ext>
            </a:extLst>
          </p:cNvPr>
          <p:cNvSpPr/>
          <p:nvPr/>
        </p:nvSpPr>
        <p:spPr>
          <a:xfrm>
            <a:off x="6231907" y="2163243"/>
            <a:ext cx="5414884" cy="363641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sz="2800" dirty="0">
              <a:latin typeface="3DS V2" pitchFamily="2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sz="2800" dirty="0">
              <a:latin typeface="3DS V2" pitchFamily="2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sz="2800" dirty="0">
              <a:latin typeface="3DS V2" pitchFamily="2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dirty="0">
              <a:latin typeface="3DS V2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5C9D36-C5E9-4BA9-BCF4-C007824FEA17}"/>
              </a:ext>
            </a:extLst>
          </p:cNvPr>
          <p:cNvSpPr txBox="1"/>
          <p:nvPr/>
        </p:nvSpPr>
        <p:spPr>
          <a:xfrm>
            <a:off x="2918528" y="955179"/>
            <a:ext cx="6354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rgbClr val="DA291C"/>
                </a:solidFill>
                <a:latin typeface="3ds" panose="02000503020000020004" pitchFamily="50" charset="0"/>
              </a:rPr>
              <a:t>CLASS DISCUSSION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A691FA-BE31-421C-846E-3F422D02946D}"/>
              </a:ext>
            </a:extLst>
          </p:cNvPr>
          <p:cNvSpPr txBox="1"/>
          <p:nvPr/>
        </p:nvSpPr>
        <p:spPr>
          <a:xfrm>
            <a:off x="497840" y="3505006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Question: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5956E30-AFC2-4D4C-81B2-3870AC51040A}"/>
              </a:ext>
            </a:extLst>
          </p:cNvPr>
          <p:cNvCxnSpPr/>
          <p:nvPr/>
        </p:nvCxnSpPr>
        <p:spPr>
          <a:xfrm>
            <a:off x="497840" y="3305378"/>
            <a:ext cx="54148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BA299A5-204C-4795-A9A6-C3EEC5C81040}"/>
              </a:ext>
            </a:extLst>
          </p:cNvPr>
          <p:cNvSpPr txBox="1"/>
          <p:nvPr/>
        </p:nvSpPr>
        <p:spPr>
          <a:xfrm>
            <a:off x="6231907" y="3505006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Question: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F4AC078-143B-4017-87C0-BDEC4A6D1E49}"/>
              </a:ext>
            </a:extLst>
          </p:cNvPr>
          <p:cNvCxnSpPr/>
          <p:nvPr/>
        </p:nvCxnSpPr>
        <p:spPr>
          <a:xfrm>
            <a:off x="6231907" y="3305378"/>
            <a:ext cx="54148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025227" y="5235787"/>
            <a:ext cx="3583093" cy="785706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5087" y="3931457"/>
            <a:ext cx="4737361" cy="166019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r>
              <a:rPr lang="en-US" sz="2400" dirty="0">
                <a:latin typeface="3ds" panose="02000503020000020004" pitchFamily="50" charset="0"/>
              </a:rPr>
              <a:t>What other methods could be used to make the custom components?</a:t>
            </a:r>
          </a:p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85175" y="3931457"/>
            <a:ext cx="4834957" cy="166019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lvl="0">
              <a:spcBef>
                <a:spcPts val="1200"/>
              </a:spcBef>
            </a:pPr>
            <a:r>
              <a:rPr lang="en-US" sz="2400" dirty="0">
                <a:latin typeface="3DS V2" pitchFamily="2" charset="0"/>
              </a:rPr>
              <a:t>How could this design be modified to be more efficient or use a different power source?</a:t>
            </a:r>
          </a:p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5087" y="2471737"/>
            <a:ext cx="4610032" cy="6463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en-US" sz="2000" dirty="0">
                <a:latin typeface="3ds" panose="02000503020000020004" pitchFamily="50" charset="0"/>
              </a:rPr>
              <a:t>Explore Manufacturing Methods</a:t>
            </a:r>
          </a:p>
          <a:p>
            <a:pPr marL="0" indent="0" algn="l">
              <a:buNone/>
            </a:pPr>
            <a:endParaRPr lang="en-US" sz="1600" dirty="0">
              <a:effectLst/>
              <a:latin typeface="3ds" panose="02000503020000020004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85175" y="2471737"/>
            <a:ext cx="4834957" cy="6463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>
              <a:spcBef>
                <a:spcPts val="1200"/>
              </a:spcBef>
            </a:pPr>
            <a:r>
              <a:rPr lang="en-US" sz="2000" dirty="0">
                <a:latin typeface="3ds" panose="02000503020000020004" pitchFamily="50" charset="0"/>
              </a:rPr>
              <a:t>Explore Alternative Designs</a:t>
            </a:r>
          </a:p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123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3062482" y="2718036"/>
            <a:ext cx="6369518" cy="14219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The template slides in the following section are provided for your convenience. We encourage you to customize this presentation for your needs.</a:t>
            </a:r>
          </a:p>
        </p:txBody>
      </p:sp>
    </p:spTree>
    <p:extLst>
      <p:ext uri="{BB962C8B-B14F-4D97-AF65-F5344CB8AC3E}">
        <p14:creationId xmlns:p14="http://schemas.microsoft.com/office/powerpoint/2010/main" val="27605299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9276080" cy="369146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LOREM IPSUM</a:t>
            </a:r>
          </a:p>
          <a:p>
            <a:pPr marL="685800" marR="0" lvl="1" indent="-22860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XXX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latin typeface="3ds" panose="0200050302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9402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9276080" cy="369146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LEARNING</a:t>
            </a:r>
            <a:r>
              <a:rPr lang="en-US" sz="2400" b="1" dirty="0">
                <a:solidFill>
                  <a:srgbClr val="000000"/>
                </a:solidFill>
              </a:rPr>
              <a:t> </a:t>
            </a:r>
            <a:r>
              <a:rPr lang="en-US" sz="2400" b="1" dirty="0">
                <a:solidFill>
                  <a:srgbClr val="DA291C"/>
                </a:solidFill>
              </a:rPr>
              <a:t>OBJECTIVES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Convert between different types of mechanical energy.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Understand the basics of torque, friction, and rotational dynamics.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Use CAD to explore different possibilities before manufacturing.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Design with constraints – apply Design Intent to a project.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Understand the basics of 3D Printing (fits, tolerances, and limitations).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Purchase components and design around existing parts.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400" b="1" dirty="0">
              <a:solidFill>
                <a:srgbClr val="DA29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9159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48FABD-8D85-447A-BB20-63F78CD44F7A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5377675" cy="42766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TIMELINE</a:t>
            </a: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F427F07E-CE49-4F4A-9AAA-4AF53571F3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22129" y="312808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 Light Condensed"/>
              <a:ea typeface="+mn-ea"/>
              <a:cs typeface="+mn-cs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EF66185-9F91-4EC8-9128-1298B34C24FC}"/>
              </a:ext>
            </a:extLst>
          </p:cNvPr>
          <p:cNvCxnSpPr>
            <a:cxnSpLocks/>
          </p:cNvCxnSpPr>
          <p:nvPr/>
        </p:nvCxnSpPr>
        <p:spPr>
          <a:xfrm>
            <a:off x="478951" y="3722108"/>
            <a:ext cx="10633435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AA226DA-64B0-48EA-A161-944A34D48717}"/>
              </a:ext>
            </a:extLst>
          </p:cNvPr>
          <p:cNvSpPr/>
          <p:nvPr/>
        </p:nvSpPr>
        <p:spPr>
          <a:xfrm>
            <a:off x="477644" y="1945071"/>
            <a:ext cx="2914198" cy="13444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40494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XXX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" pitchFamily="2" charset="0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C04415D-8668-4D60-8E54-D85B55206194}"/>
              </a:ext>
            </a:extLst>
          </p:cNvPr>
          <p:cNvSpPr/>
          <p:nvPr/>
        </p:nvSpPr>
        <p:spPr>
          <a:xfrm>
            <a:off x="4112130" y="1945071"/>
            <a:ext cx="2239787" cy="13444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XXX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8BCDD2C-57F5-419D-8235-F149EE11F46B}"/>
              </a:ext>
            </a:extLst>
          </p:cNvPr>
          <p:cNvSpPr/>
          <p:nvPr/>
        </p:nvSpPr>
        <p:spPr>
          <a:xfrm>
            <a:off x="7055027" y="1945071"/>
            <a:ext cx="2425304" cy="13444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XXX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3D472B0-3C2B-40CD-86F3-B1C9C0C66219}"/>
              </a:ext>
            </a:extLst>
          </p:cNvPr>
          <p:cNvSpPr/>
          <p:nvPr/>
        </p:nvSpPr>
        <p:spPr>
          <a:xfrm>
            <a:off x="1414950" y="4126194"/>
            <a:ext cx="2602912" cy="14576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XXX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8BFAEAA-BF44-46C6-8889-D7529C214A11}"/>
              </a:ext>
            </a:extLst>
          </p:cNvPr>
          <p:cNvSpPr/>
          <p:nvPr/>
        </p:nvSpPr>
        <p:spPr>
          <a:xfrm>
            <a:off x="4660823" y="4126194"/>
            <a:ext cx="2239787" cy="14576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XXX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1939686-AA78-42A7-BF86-59AF33E551AC}"/>
              </a:ext>
            </a:extLst>
          </p:cNvPr>
          <p:cNvSpPr/>
          <p:nvPr/>
        </p:nvSpPr>
        <p:spPr>
          <a:xfrm>
            <a:off x="7561637" y="4126194"/>
            <a:ext cx="2859058" cy="14576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XXX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" pitchFamily="2" charset="0"/>
              <a:ea typeface="+mn-ea"/>
              <a:cs typeface="+mn-cs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3D7308-A1FB-400B-A50E-2882D02CEF34}"/>
              </a:ext>
            </a:extLst>
          </p:cNvPr>
          <p:cNvCxnSpPr>
            <a:cxnSpLocks/>
          </p:cNvCxnSpPr>
          <p:nvPr/>
        </p:nvCxnSpPr>
        <p:spPr>
          <a:xfrm>
            <a:off x="1276944" y="3439304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B60E6B3-8A17-42AF-9E8E-A8843281067F}"/>
              </a:ext>
            </a:extLst>
          </p:cNvPr>
          <p:cNvSpPr txBox="1"/>
          <p:nvPr/>
        </p:nvSpPr>
        <p:spPr>
          <a:xfrm>
            <a:off x="343675" y="1559216"/>
            <a:ext cx="6270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 V2 Light Condensed"/>
                <a:ea typeface="+mn-ea"/>
                <a:cs typeface="+mn-cs"/>
              </a:rPr>
              <a:t>XXX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E93883-D5B1-47F6-9EB4-751F532F4B04}"/>
              </a:ext>
            </a:extLst>
          </p:cNvPr>
          <p:cNvCxnSpPr>
            <a:cxnSpLocks/>
          </p:cNvCxnSpPr>
          <p:nvPr/>
        </p:nvCxnSpPr>
        <p:spPr>
          <a:xfrm>
            <a:off x="4677861" y="3439304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9F945BC-2239-43C9-BAC5-D642C5D0850C}"/>
              </a:ext>
            </a:extLst>
          </p:cNvPr>
          <p:cNvSpPr txBox="1"/>
          <p:nvPr/>
        </p:nvSpPr>
        <p:spPr>
          <a:xfrm>
            <a:off x="4030196" y="1559216"/>
            <a:ext cx="6270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 V2 Light Condensed"/>
                <a:ea typeface="+mn-ea"/>
                <a:cs typeface="+mn-cs"/>
              </a:rPr>
              <a:t>XXX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07E68F8-6B32-46D6-B54A-B921E99E357F}"/>
              </a:ext>
            </a:extLst>
          </p:cNvPr>
          <p:cNvCxnSpPr>
            <a:cxnSpLocks/>
          </p:cNvCxnSpPr>
          <p:nvPr/>
        </p:nvCxnSpPr>
        <p:spPr>
          <a:xfrm>
            <a:off x="7722735" y="3439304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E2AAAC4-4842-44DA-963B-F8D5EBB77415}"/>
              </a:ext>
            </a:extLst>
          </p:cNvPr>
          <p:cNvSpPr txBox="1"/>
          <p:nvPr/>
        </p:nvSpPr>
        <p:spPr>
          <a:xfrm>
            <a:off x="7055027" y="1559216"/>
            <a:ext cx="6270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 V2 Light Condensed"/>
                <a:ea typeface="+mn-ea"/>
                <a:cs typeface="+mn-cs"/>
              </a:rPr>
              <a:t>XXX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CBB96B-F431-419A-A144-C51B02F11058}"/>
              </a:ext>
            </a:extLst>
          </p:cNvPr>
          <p:cNvCxnSpPr>
            <a:cxnSpLocks/>
          </p:cNvCxnSpPr>
          <p:nvPr/>
        </p:nvCxnSpPr>
        <p:spPr>
          <a:xfrm>
            <a:off x="2818459" y="3732684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33DC470-A073-44CD-BE32-5FE27BABF3B3}"/>
              </a:ext>
            </a:extLst>
          </p:cNvPr>
          <p:cNvSpPr txBox="1"/>
          <p:nvPr/>
        </p:nvSpPr>
        <p:spPr>
          <a:xfrm>
            <a:off x="1288999" y="5633055"/>
            <a:ext cx="6270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 V2 Light Condensed"/>
                <a:ea typeface="+mn-ea"/>
                <a:cs typeface="+mn-cs"/>
              </a:rPr>
              <a:t>XXX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54F9C9B-5661-4543-932C-DEEFCE737EFE}"/>
              </a:ext>
            </a:extLst>
          </p:cNvPr>
          <p:cNvCxnSpPr>
            <a:cxnSpLocks/>
          </p:cNvCxnSpPr>
          <p:nvPr/>
        </p:nvCxnSpPr>
        <p:spPr>
          <a:xfrm>
            <a:off x="5922790" y="3730700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9201529-4A03-4C0F-9644-9EB428645D68}"/>
              </a:ext>
            </a:extLst>
          </p:cNvPr>
          <p:cNvSpPr txBox="1"/>
          <p:nvPr/>
        </p:nvSpPr>
        <p:spPr>
          <a:xfrm>
            <a:off x="4481958" y="5633055"/>
            <a:ext cx="6270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 V2 Light Condensed"/>
                <a:ea typeface="+mn-ea"/>
                <a:cs typeface="+mn-cs"/>
              </a:rPr>
              <a:t>XXX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3FCA84-4329-4CF5-A4F1-A51E753CE1AA}"/>
              </a:ext>
            </a:extLst>
          </p:cNvPr>
          <p:cNvCxnSpPr>
            <a:cxnSpLocks/>
          </p:cNvCxnSpPr>
          <p:nvPr/>
        </p:nvCxnSpPr>
        <p:spPr>
          <a:xfrm>
            <a:off x="9235158" y="3738142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84BC3A4-ECF3-4337-A2E4-18B58E2BAB2A}"/>
              </a:ext>
            </a:extLst>
          </p:cNvPr>
          <p:cNvSpPr txBox="1"/>
          <p:nvPr/>
        </p:nvSpPr>
        <p:spPr>
          <a:xfrm>
            <a:off x="7543571" y="5633055"/>
            <a:ext cx="6270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 V2 Light Condensed"/>
                <a:ea typeface="+mn-ea"/>
                <a:cs typeface="+mn-cs"/>
              </a:rPr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4393962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D3ADC9-1AB6-4915-8648-C53C346FEE6D}"/>
              </a:ext>
            </a:extLst>
          </p:cNvPr>
          <p:cNvSpPr/>
          <p:nvPr/>
        </p:nvSpPr>
        <p:spPr>
          <a:xfrm>
            <a:off x="487680" y="2163243"/>
            <a:ext cx="5414884" cy="363641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 V2" pitchFamily="2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" pitchFamily="2" charset="0"/>
              <a:ea typeface="+mn-ea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EB5F2-9511-49D9-B046-9C0ED4E853EB}"/>
              </a:ext>
            </a:extLst>
          </p:cNvPr>
          <p:cNvSpPr/>
          <p:nvPr/>
        </p:nvSpPr>
        <p:spPr>
          <a:xfrm>
            <a:off x="6231907" y="2163243"/>
            <a:ext cx="5414884" cy="363641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 V2" pitchFamily="2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5C9D36-C5E9-4BA9-BCF4-C007824FEA17}"/>
              </a:ext>
            </a:extLst>
          </p:cNvPr>
          <p:cNvSpPr txBox="1"/>
          <p:nvPr/>
        </p:nvSpPr>
        <p:spPr>
          <a:xfrm>
            <a:off x="2918528" y="955179"/>
            <a:ext cx="6354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CLASS DISCUSSION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A691FA-BE31-421C-846E-3F422D02946D}"/>
              </a:ext>
            </a:extLst>
          </p:cNvPr>
          <p:cNvSpPr txBox="1"/>
          <p:nvPr/>
        </p:nvSpPr>
        <p:spPr>
          <a:xfrm>
            <a:off x="497840" y="3505006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 V2 Light Condensed"/>
                <a:ea typeface="+mn-ea"/>
                <a:cs typeface="+mn-cs"/>
              </a:rPr>
              <a:t>Question: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5956E30-AFC2-4D4C-81B2-3870AC51040A}"/>
              </a:ext>
            </a:extLst>
          </p:cNvPr>
          <p:cNvCxnSpPr/>
          <p:nvPr/>
        </p:nvCxnSpPr>
        <p:spPr>
          <a:xfrm>
            <a:off x="497840" y="3305378"/>
            <a:ext cx="54148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BA299A5-204C-4795-A9A6-C3EEC5C81040}"/>
              </a:ext>
            </a:extLst>
          </p:cNvPr>
          <p:cNvSpPr txBox="1"/>
          <p:nvPr/>
        </p:nvSpPr>
        <p:spPr>
          <a:xfrm>
            <a:off x="6231907" y="3505006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 V2 Light Condensed"/>
                <a:ea typeface="+mn-ea"/>
                <a:cs typeface="+mn-cs"/>
              </a:rPr>
              <a:t>Question: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F4AC078-143B-4017-87C0-BDEC4A6D1E49}"/>
              </a:ext>
            </a:extLst>
          </p:cNvPr>
          <p:cNvCxnSpPr/>
          <p:nvPr/>
        </p:nvCxnSpPr>
        <p:spPr>
          <a:xfrm>
            <a:off x="6231907" y="3305378"/>
            <a:ext cx="54148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025227" y="5235787"/>
            <a:ext cx="3583093" cy="785706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5088" y="3931457"/>
            <a:ext cx="4246880" cy="1032113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Lorem Ipsum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85175" y="3931457"/>
            <a:ext cx="5061616" cy="171073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 V2" pitchFamily="2" charset="0"/>
                <a:ea typeface="+mn-ea"/>
                <a:cs typeface="+mn-cs"/>
              </a:rPr>
              <a:t>Lorem Ipsum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5088" y="2586458"/>
            <a:ext cx="4610032" cy="6463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Lorem Ipsum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3ds" panose="02000503020000020004" pitchFamily="50" charset="0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85175" y="2471737"/>
            <a:ext cx="4971627" cy="6463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Lorem Ipsum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9015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3062482" y="2855572"/>
            <a:ext cx="6067037" cy="11468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400" b="1" dirty="0">
                <a:solidFill>
                  <a:srgbClr val="DA291C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367332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3305908" cy="72096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HISTORY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400" b="1" dirty="0">
              <a:solidFill>
                <a:srgbClr val="DA291C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C36525-F9E5-422F-8165-47A8BC3D0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44" y="2090225"/>
            <a:ext cx="4091273" cy="27279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33DE54-6EFB-4D4E-B407-50C460B23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3862" y="2103032"/>
            <a:ext cx="2719940" cy="27151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F09D30-D0A1-46D3-8AFB-96161CA5AE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573" y="2103032"/>
            <a:ext cx="4091273" cy="271515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F5F6757-A833-41E6-B32A-9AA683318C7C}"/>
              </a:ext>
            </a:extLst>
          </p:cNvPr>
          <p:cNvSpPr txBox="1"/>
          <p:nvPr/>
        </p:nvSpPr>
        <p:spPr>
          <a:xfrm>
            <a:off x="1398772" y="1760132"/>
            <a:ext cx="2039815" cy="34290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effectLst/>
                <a:latin typeface="3ds" panose="02000503020000020004" pitchFamily="50" charset="0"/>
              </a:rPr>
              <a:t>Ancient Persia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2BADA0-7177-4F6F-8FEB-C993DE4B1FC3}"/>
              </a:ext>
            </a:extLst>
          </p:cNvPr>
          <p:cNvSpPr txBox="1"/>
          <p:nvPr/>
        </p:nvSpPr>
        <p:spPr>
          <a:xfrm>
            <a:off x="5165037" y="1760132"/>
            <a:ext cx="2039815" cy="34290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effectLst/>
                <a:latin typeface="3ds" panose="02000503020000020004" pitchFamily="50" charset="0"/>
              </a:rPr>
              <a:t>Medieval Europe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20D0FF-EBF5-4CE1-A8C6-42E27C00B8DB}"/>
              </a:ext>
            </a:extLst>
          </p:cNvPr>
          <p:cNvSpPr txBox="1"/>
          <p:nvPr/>
        </p:nvSpPr>
        <p:spPr>
          <a:xfrm>
            <a:off x="8450259" y="1747325"/>
            <a:ext cx="3001900" cy="34290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effectLst/>
                <a:latin typeface="3ds" panose="02000503020000020004" pitchFamily="50" charset="0"/>
              </a:rPr>
              <a:t>Pre-Industrial Revolution</a:t>
            </a:r>
          </a:p>
        </p:txBody>
      </p:sp>
    </p:spTree>
    <p:extLst>
      <p:ext uri="{BB962C8B-B14F-4D97-AF65-F5344CB8AC3E}">
        <p14:creationId xmlns:p14="http://schemas.microsoft.com/office/powerpoint/2010/main" val="1835321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199" y="914400"/>
            <a:ext cx="10673863" cy="41521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cap="all" dirty="0">
                <a:solidFill>
                  <a:srgbClr val="DA291C"/>
                </a:solidFill>
              </a:rPr>
              <a:t>DESIGN TERMINOLOGY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400" b="1" cap="all" dirty="0">
              <a:solidFill>
                <a:srgbClr val="DA291C"/>
              </a:solidFill>
            </a:endParaRPr>
          </a:p>
          <a:p>
            <a:r>
              <a:rPr lang="en-US" sz="2000" b="1" dirty="0">
                <a:latin typeface="3ds" panose="02000503020000020004" pitchFamily="50" charset="0"/>
              </a:rPr>
              <a:t>Design Intent – </a:t>
            </a:r>
            <a:r>
              <a:rPr lang="en-US" sz="2000" dirty="0">
                <a:solidFill>
                  <a:schemeClr val="tx1"/>
                </a:solidFill>
              </a:rPr>
              <a:t>In CAD modeling terms, Design Intent is how your model behaves when dimensions are modified. In product design terms, Design Intent is how a product should look, function and feel to the user.</a:t>
            </a:r>
          </a:p>
          <a:p>
            <a:r>
              <a:rPr lang="en-US" sz="2000" b="1" dirty="0">
                <a:latin typeface="3ds" panose="02000503020000020004" pitchFamily="50" charset="0"/>
              </a:rPr>
              <a:t>Additive Manufacturing – </a:t>
            </a:r>
            <a:r>
              <a:rPr lang="en-US" sz="2000" dirty="0">
                <a:solidFill>
                  <a:schemeClr val="tx1"/>
                </a:solidFill>
              </a:rPr>
              <a:t>The construction of a 3D object by adding material layer by layer. 3D printing is an additive manufacturing process.</a:t>
            </a:r>
          </a:p>
          <a:p>
            <a:r>
              <a:rPr lang="en-US" sz="2000" b="1" dirty="0">
                <a:latin typeface="3ds" panose="02000503020000020004" pitchFamily="50" charset="0"/>
              </a:rPr>
              <a:t>Power Transmission </a:t>
            </a:r>
            <a:r>
              <a:rPr lang="en-US" sz="2000" dirty="0">
                <a:latin typeface="3ds" panose="02000503020000020004" pitchFamily="50" charset="0"/>
              </a:rPr>
              <a:t>– The process of transferring energy from one form to another. In the case of this project, rotational energy into sawing motion.</a:t>
            </a:r>
          </a:p>
          <a:p>
            <a:r>
              <a:rPr lang="en-US" sz="2000" b="1" dirty="0">
                <a:latin typeface="3ds" panose="02000503020000020004" pitchFamily="50" charset="0"/>
              </a:rPr>
              <a:t>Gear Ratio </a:t>
            </a:r>
            <a:r>
              <a:rPr lang="en-US" sz="2000" dirty="0">
                <a:latin typeface="3ds" panose="02000503020000020004" pitchFamily="50" charset="0"/>
              </a:rPr>
              <a:t>– The relationship between gear sizes that affects speed and torque.</a:t>
            </a:r>
          </a:p>
          <a:p>
            <a:r>
              <a:rPr lang="en-US" sz="2000" b="1" dirty="0">
                <a:latin typeface="3ds" panose="02000503020000020004" pitchFamily="50" charset="0"/>
              </a:rPr>
              <a:t>Aerodynamics </a:t>
            </a:r>
            <a:r>
              <a:rPr lang="en-US" sz="2000" dirty="0">
                <a:latin typeface="3ds" panose="02000503020000020004" pitchFamily="50" charset="0"/>
              </a:rPr>
              <a:t>– How airflow interacts with blade design to maximize wind capture.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400" b="1" dirty="0">
              <a:solidFill>
                <a:srgbClr val="DA29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358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3062482" y="2584333"/>
            <a:ext cx="6067037" cy="16893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400" b="1" dirty="0">
                <a:solidFill>
                  <a:srgbClr val="DA291C"/>
                </a:solidFill>
              </a:rPr>
              <a:t>COMPONENT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5400" b="1" dirty="0">
                <a:solidFill>
                  <a:srgbClr val="DA291C"/>
                </a:solidFill>
              </a:rPr>
              <a:t>DESIGN</a:t>
            </a:r>
          </a:p>
        </p:txBody>
      </p:sp>
    </p:spTree>
    <p:extLst>
      <p:ext uri="{BB962C8B-B14F-4D97-AF65-F5344CB8AC3E}">
        <p14:creationId xmlns:p14="http://schemas.microsoft.com/office/powerpoint/2010/main" val="951573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C26C34-0542-4D81-913A-F6747B9575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132"/>
          <a:stretch/>
        </p:blipFill>
        <p:spPr>
          <a:xfrm>
            <a:off x="0" y="1572986"/>
            <a:ext cx="2320187" cy="24370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8997EB-66FB-4304-91C2-56382A5CA2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8323" y="4034287"/>
            <a:ext cx="2636484" cy="16122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A8EF8F-626D-4B24-B3EB-9E27293569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3244" y="2300789"/>
            <a:ext cx="853231" cy="8106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E64AAF-ED10-4C96-8647-D305441D57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53" b="90047" l="6452" r="89862">
                        <a14:foregroundMark x1="6452" y1="18483" x2="6452" y2="18483"/>
                        <a14:foregroundMark x1="87404" y1="90047" x2="87404" y2="9004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5186" y="1848599"/>
            <a:ext cx="2233034" cy="14475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1E8EBF-866D-4B56-9619-EEFFC173A5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80192" y="1110106"/>
            <a:ext cx="1207755" cy="23618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C463E7-0478-47BE-B3A3-4E99426932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5071" y="4198199"/>
            <a:ext cx="1879055" cy="16766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B1D7EE-D933-4B51-8BAC-AA7C6CE35EC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49192" y="4147299"/>
            <a:ext cx="2764037" cy="9134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E8F031A-6D31-4A24-A4ED-4671722F632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15581" y="1429734"/>
            <a:ext cx="1328857" cy="17539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B0BF0B-FAA6-4761-8CE3-7581AF936673}"/>
              </a:ext>
            </a:extLst>
          </p:cNvPr>
          <p:cNvSpPr txBox="1"/>
          <p:nvPr/>
        </p:nvSpPr>
        <p:spPr>
          <a:xfrm>
            <a:off x="867254" y="3905323"/>
            <a:ext cx="7602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D9291C"/>
                </a:solidFill>
                <a:latin typeface="3ds" panose="02000503020000020004" pitchFamily="50" charset="0"/>
              </a:rPr>
              <a:t>Fan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2778EE-316B-4285-A1F7-739AA6B0CA19}"/>
              </a:ext>
            </a:extLst>
          </p:cNvPr>
          <p:cNvSpPr txBox="1"/>
          <p:nvPr/>
        </p:nvSpPr>
        <p:spPr>
          <a:xfrm>
            <a:off x="8636940" y="5505562"/>
            <a:ext cx="7602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D9291C"/>
                </a:solidFill>
                <a:latin typeface="3ds" panose="02000503020000020004" pitchFamily="50" charset="0"/>
              </a:rPr>
              <a:t>Base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6ECAE6-5DCB-48AF-8E6E-40411E7270A3}"/>
              </a:ext>
            </a:extLst>
          </p:cNvPr>
          <p:cNvSpPr txBox="1"/>
          <p:nvPr/>
        </p:nvSpPr>
        <p:spPr>
          <a:xfrm>
            <a:off x="9953287" y="3640694"/>
            <a:ext cx="16298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D9291C"/>
                </a:solidFill>
                <a:latin typeface="3ds" panose="02000503020000020004" pitchFamily="50" charset="0"/>
              </a:rPr>
              <a:t>Support (2x)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9B960B-9B66-4E67-9153-F56BB2AE0874}"/>
              </a:ext>
            </a:extLst>
          </p:cNvPr>
          <p:cNvSpPr txBox="1"/>
          <p:nvPr/>
        </p:nvSpPr>
        <p:spPr>
          <a:xfrm>
            <a:off x="2566005" y="3052239"/>
            <a:ext cx="15277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D9291C"/>
                </a:solidFill>
                <a:latin typeface="3ds" panose="02000503020000020004" pitchFamily="50" charset="0"/>
              </a:rPr>
              <a:t>Bearing (2x)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737AEB-0B28-4BB6-80D2-69A7598F516C}"/>
              </a:ext>
            </a:extLst>
          </p:cNvPr>
          <p:cNvSpPr txBox="1"/>
          <p:nvPr/>
        </p:nvSpPr>
        <p:spPr>
          <a:xfrm>
            <a:off x="7065612" y="2926794"/>
            <a:ext cx="15277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D9291C"/>
                </a:solidFill>
                <a:latin typeface="3ds" panose="02000503020000020004" pitchFamily="50" charset="0"/>
              </a:rPr>
              <a:t>Dowel (2x)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24E808-799A-4355-B618-EA499ED418DF}"/>
              </a:ext>
            </a:extLst>
          </p:cNvPr>
          <p:cNvSpPr txBox="1"/>
          <p:nvPr/>
        </p:nvSpPr>
        <p:spPr>
          <a:xfrm>
            <a:off x="2320187" y="5727544"/>
            <a:ext cx="9385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D9291C"/>
                </a:solidFill>
                <a:latin typeface="3ds" panose="02000503020000020004" pitchFamily="50" charset="0"/>
              </a:rPr>
              <a:t>Crank (Cam)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BAC3FE-A1C6-437A-87E8-C6A63AD53F27}"/>
              </a:ext>
            </a:extLst>
          </p:cNvPr>
          <p:cNvSpPr txBox="1"/>
          <p:nvPr/>
        </p:nvSpPr>
        <p:spPr>
          <a:xfrm>
            <a:off x="4966781" y="5095322"/>
            <a:ext cx="13288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D9291C"/>
                </a:solidFill>
                <a:latin typeface="3ds" panose="02000503020000020004" pitchFamily="50" charset="0"/>
              </a:rPr>
              <a:t>Saw Blade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735F62-6FF4-4ACD-85F5-53E86194A6A1}"/>
              </a:ext>
            </a:extLst>
          </p:cNvPr>
          <p:cNvSpPr txBox="1"/>
          <p:nvPr/>
        </p:nvSpPr>
        <p:spPr>
          <a:xfrm>
            <a:off x="4558869" y="3158252"/>
            <a:ext cx="20422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D9291C"/>
                </a:solidFill>
                <a:latin typeface="3ds" panose="02000503020000020004" pitchFamily="50" charset="0"/>
              </a:rPr>
              <a:t>Dowel Holder</a:t>
            </a: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A1B5820-0B9A-41C7-B463-1A9F9BDB65A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8600" y="4739893"/>
            <a:ext cx="710862" cy="66745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C3F2294-39B7-4887-AAC3-889A52DD9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468" y="924790"/>
            <a:ext cx="4561201" cy="82758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b="1" dirty="0"/>
              <a:t>COMPONENTS</a:t>
            </a:r>
          </a:p>
          <a:p>
            <a:pPr>
              <a:spcBef>
                <a:spcPts val="0"/>
              </a:spcBef>
            </a:pPr>
            <a:r>
              <a:rPr lang="en-US" sz="1400" b="1" dirty="0"/>
              <a:t>(not to scale)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85C22A-5433-4D0B-BB21-F7031C7CF215}"/>
              </a:ext>
            </a:extLst>
          </p:cNvPr>
          <p:cNvSpPr txBox="1"/>
          <p:nvPr/>
        </p:nvSpPr>
        <p:spPr>
          <a:xfrm>
            <a:off x="529811" y="5285014"/>
            <a:ext cx="9385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D9291C"/>
                </a:solidFill>
                <a:latin typeface="3ds" panose="02000503020000020004" pitchFamily="50" charset="0"/>
              </a:rPr>
              <a:t>Screw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077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AF8ABE-9F14-4BDE-801A-645A21576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8610" y="4090664"/>
            <a:ext cx="4573201" cy="12652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266DFBB-DDBC-4519-9D4E-8E570BAEC4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99" y="2777161"/>
            <a:ext cx="3172682" cy="30381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FD0983-1589-4A61-AF02-F5496E5801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8399" y="2448865"/>
            <a:ext cx="4733625" cy="161961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10A5BA6-A7C4-40B3-A0A8-4E4B1DBAECB2}"/>
              </a:ext>
            </a:extLst>
          </p:cNvPr>
          <p:cNvSpPr txBox="1">
            <a:spLocks/>
          </p:cNvSpPr>
          <p:nvPr/>
        </p:nvSpPr>
        <p:spPr>
          <a:xfrm>
            <a:off x="457199" y="914400"/>
            <a:ext cx="10541977" cy="15122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COMPONENTS - </a:t>
            </a:r>
            <a:r>
              <a:rPr lang="en-US" sz="2400" dirty="0">
                <a:solidFill>
                  <a:srgbClr val="DA291C"/>
                </a:solidFill>
              </a:rPr>
              <a:t>PURCHASED</a:t>
            </a:r>
            <a:endParaRPr lang="en-US" sz="2000" dirty="0"/>
          </a:p>
          <a:p>
            <a:pPr lvl="1" algn="just">
              <a:spcBef>
                <a:spcPts val="1200"/>
              </a:spcBef>
            </a:pPr>
            <a:r>
              <a:rPr lang="en-US" sz="1600" dirty="0"/>
              <a:t>Much of the design will depend on the dimensions of the purchased components.</a:t>
            </a:r>
          </a:p>
          <a:p>
            <a:pPr lvl="1" algn="just">
              <a:spcBef>
                <a:spcPts val="1200"/>
              </a:spcBef>
            </a:pPr>
            <a:r>
              <a:rPr lang="en-US" sz="1600" dirty="0"/>
              <a:t>Included example files are for a 6”diameter fan blade and 5/16” dowel.</a:t>
            </a:r>
          </a:p>
          <a:p>
            <a:pPr lvl="1" algn="just">
              <a:spcBef>
                <a:spcPts val="1200"/>
              </a:spcBef>
            </a:pPr>
            <a:r>
              <a:rPr lang="en-US" sz="1600" dirty="0"/>
              <a:t>All other measurements in MM.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400" b="1" dirty="0">
              <a:solidFill>
                <a:srgbClr val="DA291C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B88CCB-42FC-4CA7-8F9A-9DCE5B6DCE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1157" y="2777161"/>
            <a:ext cx="2328571" cy="191904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FACB95B-3277-46C2-B50D-614AF397088E}"/>
              </a:ext>
            </a:extLst>
          </p:cNvPr>
          <p:cNvSpPr txBox="1"/>
          <p:nvPr/>
        </p:nvSpPr>
        <p:spPr>
          <a:xfrm>
            <a:off x="4840341" y="5481935"/>
            <a:ext cx="2223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dirty="0">
                <a:solidFill>
                  <a:srgbClr val="333333"/>
                </a:solidFill>
                <a:effectLst/>
                <a:latin typeface="3ds" panose="02000503020000020004" pitchFamily="50" charset="0"/>
              </a:rPr>
              <a:t>Steel Pan Head Phillips Screw, M3 x 0.5 mm Thread, 6 mm Long</a:t>
            </a:r>
            <a:endParaRPr lang="en-US" sz="1050" dirty="0">
              <a:latin typeface="3ds" panose="02000503020000020004" pitchFamily="50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12280-6DA8-447C-A2C2-A3EE800862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9193" y="4855620"/>
            <a:ext cx="781037" cy="65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887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E5635F4-2354-41FB-9BF0-EFC16302D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8288" y="2773664"/>
            <a:ext cx="3668264" cy="29778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9C0C46-47AF-40C4-8DF1-BA6138BD87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3001" y="1969478"/>
            <a:ext cx="4207211" cy="14697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FB4EB77-D2E8-4AD8-B448-B33C5BD97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2320" y="4181984"/>
            <a:ext cx="3028572" cy="21285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C533F4E-DA05-47B3-BE02-6AF7C687DCD1}"/>
              </a:ext>
            </a:extLst>
          </p:cNvPr>
          <p:cNvSpPr txBox="1"/>
          <p:nvPr/>
        </p:nvSpPr>
        <p:spPr>
          <a:xfrm>
            <a:off x="8495306" y="1750636"/>
            <a:ext cx="26626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latin typeface="3ds" panose="02000503020000020004" pitchFamily="50" charset="0"/>
              </a:rPr>
              <a:t>Wall Dovetails</a:t>
            </a:r>
            <a:endParaRPr lang="en-US" dirty="0">
              <a:latin typeface="3ds" panose="02000503020000020004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9EDFC7-F967-4440-81F2-7A1D41D5974A}"/>
              </a:ext>
            </a:extLst>
          </p:cNvPr>
          <p:cNvSpPr txBox="1"/>
          <p:nvPr/>
        </p:nvSpPr>
        <p:spPr>
          <a:xfrm>
            <a:off x="8359025" y="4048582"/>
            <a:ext cx="29351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latin typeface="3ds" panose="02000503020000020004" pitchFamily="50" charset="0"/>
              </a:rPr>
              <a:t>Dowel Holder Dovetail</a:t>
            </a:r>
            <a:endParaRPr lang="en-US" dirty="0">
              <a:latin typeface="3ds" panose="02000503020000020004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B6DE2C-7A23-42B4-B4F1-471F97DEEA63}"/>
              </a:ext>
            </a:extLst>
          </p:cNvPr>
          <p:cNvSpPr txBox="1"/>
          <p:nvPr/>
        </p:nvSpPr>
        <p:spPr>
          <a:xfrm>
            <a:off x="10541977" y="6022731"/>
            <a:ext cx="1732085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r>
              <a:rPr lang="en-US" sz="1400" dirty="0">
                <a:effectLst/>
                <a:latin typeface="+mj-lt"/>
              </a:rPr>
              <a:t>All dimensions in MM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199" y="914400"/>
            <a:ext cx="10541977" cy="15122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COMPONENTS - </a:t>
            </a:r>
            <a:r>
              <a:rPr lang="en-US" sz="2400" dirty="0">
                <a:solidFill>
                  <a:srgbClr val="DA291C"/>
                </a:solidFill>
              </a:rPr>
              <a:t>BASE</a:t>
            </a:r>
            <a:endParaRPr lang="en-US" sz="2000" dirty="0"/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400" b="1" dirty="0">
              <a:solidFill>
                <a:srgbClr val="DA291C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FF69B2-B648-4D5B-809C-7DC9CBBE0A81}"/>
              </a:ext>
            </a:extLst>
          </p:cNvPr>
          <p:cNvSpPr txBox="1"/>
          <p:nvPr/>
        </p:nvSpPr>
        <p:spPr>
          <a:xfrm>
            <a:off x="429509" y="1547446"/>
            <a:ext cx="3887513" cy="32839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indent="0" algn="l">
              <a:buNone/>
            </a:pPr>
            <a:r>
              <a:rPr lang="en-US" sz="1600" b="1" dirty="0">
                <a:effectLst/>
                <a:latin typeface="3ds" panose="02000503020000020004" pitchFamily="50" charset="0"/>
              </a:rPr>
              <a:t>DESIGN INTENT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Must securely hold supports and dowel holder.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Must be large enough to space components apart, yet small enough to fit on the 3D Printer bed.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3ds" panose="02000503020000020004" pitchFamily="50" charset="0"/>
                <a:ea typeface="+mn-ea"/>
                <a:cs typeface="+mn-cs"/>
              </a:rPr>
              <a:t>Conserve material where appropriate.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>
              <a:latin typeface="3ds" panose="02000503020000020004" pitchFamily="50" charset="0"/>
            </a:endParaRPr>
          </a:p>
          <a:p>
            <a:pPr algn="l"/>
            <a:r>
              <a:rPr lang="en-US" sz="1600" b="1" dirty="0">
                <a:latin typeface="3ds" panose="02000503020000020004" pitchFamily="50" charset="0"/>
              </a:rPr>
              <a:t>DFAM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latin typeface="3ds" panose="02000503020000020004" pitchFamily="50" charset="0"/>
              </a:rPr>
              <a:t>Research your 3D Printer settings to determine an angle that is printable without using supports.</a:t>
            </a:r>
          </a:p>
        </p:txBody>
      </p:sp>
    </p:spTree>
    <p:extLst>
      <p:ext uri="{BB962C8B-B14F-4D97-AF65-F5344CB8AC3E}">
        <p14:creationId xmlns:p14="http://schemas.microsoft.com/office/powerpoint/2010/main" val="715916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3DS V2 Condensed"/>
        <a:ea typeface=""/>
        <a:cs typeface=""/>
      </a:majorFont>
      <a:minorFont>
        <a:latin typeface="3DS V2 Light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>
        <a:normAutofit/>
      </a:bodyPr>
      <a:lstStyle>
        <a:defPPr marL="0" indent="0" algn="l">
          <a:buNone/>
          <a:defRPr sz="1600" dirty="0">
            <a:effectLst/>
            <a:latin typeface="Segoe UI" panose="020B05020402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 template.potx" id="{D4BA1B67-1FB0-4110-8F7C-A088F94AC8AC}" vid="{74BDF6FA-2131-4E04-BF65-04C3576DBB6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template</Template>
  <TotalTime>16954</TotalTime>
  <Words>718</Words>
  <Application>Microsoft Office PowerPoint</Application>
  <PresentationFormat>Widescreen</PresentationFormat>
  <Paragraphs>149</Paragraphs>
  <Slides>21</Slides>
  <Notes>1</Notes>
  <HiddenSlides>4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3ds</vt:lpstr>
      <vt:lpstr>3ds Light</vt:lpstr>
      <vt:lpstr>3DS V2</vt:lpstr>
      <vt:lpstr>3DS V2 Condensed</vt:lpstr>
      <vt:lpstr>3DS V2 Light Condensed</vt:lpstr>
      <vt:lpstr>Arial</vt:lpstr>
      <vt:lpstr>Calibri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Wind-Powered Saw - Presentation</dc:title>
  <dc:creator>David Brown</dc:creator>
  <cp:lastModifiedBy>ROTOLI Francesco</cp:lastModifiedBy>
  <cp:revision>256</cp:revision>
  <dcterms:created xsi:type="dcterms:W3CDTF">2024-08-16T20:07:52Z</dcterms:created>
  <dcterms:modified xsi:type="dcterms:W3CDTF">2025-04-09T12:53:39Z</dcterms:modified>
</cp:coreProperties>
</file>